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7" r:id="rId2"/>
  </p:sldMasterIdLst>
  <p:notesMasterIdLst>
    <p:notesMasterId r:id="rId40"/>
  </p:notesMasterIdLst>
  <p:handoutMasterIdLst>
    <p:handoutMasterId r:id="rId41"/>
  </p:handoutMasterIdLst>
  <p:sldIdLst>
    <p:sldId id="523" r:id="rId3"/>
    <p:sldId id="480" r:id="rId4"/>
    <p:sldId id="546" r:id="rId5"/>
    <p:sldId id="491" r:id="rId6"/>
    <p:sldId id="492" r:id="rId7"/>
    <p:sldId id="542" r:id="rId8"/>
    <p:sldId id="543" r:id="rId9"/>
    <p:sldId id="544" r:id="rId10"/>
    <p:sldId id="545" r:id="rId11"/>
    <p:sldId id="547" r:id="rId12"/>
    <p:sldId id="548" r:id="rId13"/>
    <p:sldId id="549" r:id="rId14"/>
    <p:sldId id="550" r:id="rId15"/>
    <p:sldId id="551" r:id="rId16"/>
    <p:sldId id="552" r:id="rId17"/>
    <p:sldId id="570" r:id="rId18"/>
    <p:sldId id="534" r:id="rId19"/>
    <p:sldId id="522" r:id="rId20"/>
    <p:sldId id="389" r:id="rId21"/>
    <p:sldId id="399" r:id="rId22"/>
    <p:sldId id="571" r:id="rId23"/>
    <p:sldId id="561" r:id="rId24"/>
    <p:sldId id="562" r:id="rId25"/>
    <p:sldId id="563" r:id="rId26"/>
    <p:sldId id="564" r:id="rId27"/>
    <p:sldId id="565" r:id="rId28"/>
    <p:sldId id="553" r:id="rId29"/>
    <p:sldId id="554" r:id="rId30"/>
    <p:sldId id="555" r:id="rId31"/>
    <p:sldId id="556" r:id="rId32"/>
    <p:sldId id="557" r:id="rId33"/>
    <p:sldId id="558" r:id="rId34"/>
    <p:sldId id="572" r:id="rId35"/>
    <p:sldId id="566" r:id="rId36"/>
    <p:sldId id="567" r:id="rId37"/>
    <p:sldId id="568" r:id="rId38"/>
    <p:sldId id="569" r:id="rId39"/>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40"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extLst>
      <p:ext uri="{19B8F6BF-5375-455C-9EA6-DF929625EA0E}">
        <p15:presenceInfo xmlns:p15="http://schemas.microsoft.com/office/powerpoint/2012/main" userId="7525c676c6ae86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B908"/>
    <a:srgbClr val="817222"/>
    <a:srgbClr val="515223"/>
    <a:srgbClr val="4B7D2B"/>
    <a:srgbClr val="FECD54"/>
    <a:srgbClr val="9A8B3D"/>
    <a:srgbClr val="141213"/>
    <a:srgbClr val="D3D1D2"/>
    <a:srgbClr val="565656"/>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5165" autoAdjust="0"/>
  </p:normalViewPr>
  <p:slideViewPr>
    <p:cSldViewPr snapToGrid="0" showGuides="1">
      <p:cViewPr varScale="1">
        <p:scale>
          <a:sx n="94" d="100"/>
          <a:sy n="94" d="100"/>
        </p:scale>
        <p:origin x="248" y="56"/>
      </p:cViewPr>
      <p:guideLst>
        <p:guide orient="horz" pos="2273"/>
        <p:guide pos="3840"/>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22" d="100"/>
        <a:sy n="122" d="100"/>
      </p:scale>
      <p:origin x="0" y="-1392"/>
    </p:cViewPr>
  </p:sorterViewPr>
  <p:notesViewPr>
    <p:cSldViewPr snapToGrid="0" showGuides="1">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C176BC-2537-496C-92BE-280C92B96E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232F750-D334-4736-B10E-0035158269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2024/4/10</a:t>
            </a:fld>
            <a:endParaRPr lang="zh-CN" altLang="en-US"/>
          </a:p>
        </p:txBody>
      </p:sp>
      <p:sp>
        <p:nvSpPr>
          <p:cNvPr id="4" name="页脚占位符 3">
            <a:extLst>
              <a:ext uri="{FF2B5EF4-FFF2-40B4-BE49-F238E27FC236}">
                <a16:creationId xmlns:a16="http://schemas.microsoft.com/office/drawing/2014/main" id="{329A2961-3AD5-4B21-AA67-7500903979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89F27F7-0D80-46EC-B423-14DAAD04B5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226024085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17.888"/>
    </inkml:context>
    <inkml:brush xml:id="br0">
      <inkml:brushProperty name="width" value="0.05" units="cm"/>
      <inkml:brushProperty name="height" value="0.05" units="cm"/>
      <inkml:brushProperty name="color" value="#E71224"/>
    </inkml:brush>
  </inkml:definitions>
  <inkml:trace contextRef="#ctx0" brushRef="#br0">164 4 24575,'-10'0'0,"1"0"0,-1 1 0,0 0 0,0 1 0,-13 3 0,18-3 0,1 0 0,0 0 0,0 0 0,0 0 0,0 0 0,0 1 0,0 0 0,1 0 0,0 0 0,-1 0 0,1 0 0,0 1 0,-5 7 0,3-2 0,1 0 0,-1 0 0,1 0 0,1 1 0,0-1 0,0 1 0,1 0 0,0 0 0,0 11 0,1 4 0,1 0 0,4 38 0,-3-58 0,0 0 0,0-1 0,1 1 0,-1-1 0,1 1 0,0-1 0,0 1 0,1-1 0,-1 0 0,1 0 0,0 0 0,0-1 0,1 1 0,-1-1 0,1 1 0,-1-1 0,1 0 0,0-1 0,0 1 0,0-1 0,1 1 0,4 1 0,12 4 0,1 0 0,0-1 0,31 6 0,-28-7 0,7-1 0,0-2 0,0 0 0,0-2 0,35-4 0,3 1 0,451 2 0,-507 0 0,0-2 0,0 1 0,0-2 0,-1 0 0,1 0 0,-1-1 0,0-1 0,0 0 0,-1-1 0,13-8 0,-17 9 0,-1-2 0,0 1 0,-1-1 0,1 0 0,-1 0 0,0-1 0,-1 0 0,0 0 0,0 0 0,-1 0 0,0-1 0,4-12 0,-5 10 0,0 1 0,0 0 0,-1-1 0,-1 1 0,0-1 0,0 1 0,-1-1 0,0 1 0,-1-1 0,-4-20 0,4 27 0,-1-1 0,1 1 0,-1-1 0,-1 1 0,1-1 0,-1 1 0,1 0 0,-1 0 0,0 1 0,-1-1 0,1 0 0,-1 1 0,1 0 0,-7-5 0,-5-1 0,0 1 0,-29-12 0,39 17 0,-5 0 0,0-1 0,-1 1 0,0 1 0,1 0 0,-1 0 0,-13 0 0,-69 4 0,38 0 0,-331-2 0,369 1 0,0 1 0,-30 7 0,29-5 0,-1 0 0,-21 0 0,-12-5 255,37 0-579,0 0 0,0 1 0,0 1 0,-28 5 0,29-1-6502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23.262"/>
    </inkml:context>
    <inkml:brush xml:id="br0">
      <inkml:brushProperty name="width" value="0.05" units="cm"/>
      <inkml:brushProperty name="height" value="0.05" units="cm"/>
      <inkml:brushProperty name="color" value="#E71224"/>
    </inkml:brush>
  </inkml:definitions>
  <inkml:trace contextRef="#ctx0" brushRef="#br0">414 50 24575,'-342'0'0,"339"-1"0,0 1 0,0 0 0,-1 0 0,1 1 0,0-1 0,0 1 0,0 0 0,0-1 0,0 1 0,0 1 0,0-1 0,0 0 0,0 1 0,1-1 0,-4 4 0,4-3 0,0 0 0,0 1 0,0-1 0,1 1 0,-1 0 0,1 0 0,-1 0 0,1-1 0,0 1 0,1 0 0,-1 0 0,0 0 0,1 1 0,-1-1 0,1 5 0,-1 49 0,7 71 0,-6-124 0,1 0 0,0 0 0,0 0 0,0 0 0,0 0 0,1 0 0,-1 0 0,1 0 0,0-1 0,0 1 0,1-1 0,-1 1 0,1-1 0,3 4 0,-1-2 0,1-1 0,-1 0 0,1 0 0,0 0 0,0-1 0,0 0 0,13 5 0,-1-3 0,0 0 0,0-2 0,0 0 0,1-1 0,28 0 0,522-4 0,-551 1 0,1-1 0,36-9 0,-12 2 0,-27 6 0,0 0 0,0-1 0,21-9 0,-31 10 0,-1 1 0,1-1 0,-1 0 0,0 0 0,0-1 0,0 0 0,0 0 0,-1 0 0,1 0 0,-1-1 0,7-9 0,-6 5 0,0 0 0,-1 0 0,0 0 0,-1-1 0,0 1 0,0-1 0,-1 0 0,-1 0 0,1 0 0,-2 0 0,1 0 0,-1 0 0,-1 0 0,0 0 0,0 0 0,-1 0 0,0 0 0,-1 1 0,-4-12 0,5 16 0,-1 0 0,0 1 0,0-1 0,0 1 0,-1 0 0,1 0 0,-1 0 0,0 0 0,0 0 0,0 1 0,-1 0 0,1 0 0,-7-3 0,-8-4 0,-39-13 0,56 22 0,-11-3 0,-1 0 0,0 1 0,1 1 0,-28-1 0,-59 4 0,35 1 0,16-2 0,29-2 0,-1 2 0,0 0 0,0 2 0,0 0 0,-21 6 0,-14 3-1365,39-9-5461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31.145"/>
    </inkml:context>
    <inkml:brush xml:id="br0">
      <inkml:brushProperty name="width" value="0.05" units="cm"/>
      <inkml:brushProperty name="height" value="0.05" units="cm"/>
      <inkml:brushProperty name="color" value="#E71224"/>
    </inkml:brush>
  </inkml:definitions>
  <inkml:trace contextRef="#ctx0" brushRef="#br0">616 0 24575,'-318'0'0,"304"1"0,0 0 0,1 1 0,-1 1 0,-22 7 0,-52 22 0,81-29 0,0 1 0,0-1 0,0 1 0,0 1 0,0-1 0,1 1 0,0 0 0,0 1 0,0 0 0,1 0 0,0 0 0,0 0 0,0 1 0,1-1 0,0 1 0,0 1 0,1-1 0,-1 0 0,2 1 0,-1-1 0,1 1 0,0 0 0,0 12 0,1-11 0,0 5 0,1 1 0,0-1 0,3 18 0,-2-28 0,0 1 0,0-1 0,0 1 0,1-1 0,0 0 0,0 0 0,0 0 0,0 0 0,1 0 0,-1 0 0,1-1 0,0 1 0,0-1 0,5 5 0,3 0 0,0 0 0,1-1 0,0 0 0,1 0 0,-1-1 0,1-1 0,15 4 0,-6-2 0,0-2 0,0-1 0,38 3 0,287-6 0,-173-3 0,-108 4 0,72-4 0,-132 1 0,-1 0 0,1 0 0,-1-1 0,0 1 0,1-1 0,-1 0 0,0-1 0,0 1 0,0-1 0,-1 0 0,1 0 0,-1 0 0,1-1 0,-1 0 0,0 0 0,-1 0 0,1 0 0,3-6 0,0 0 0,-1-1 0,0 1 0,-1-1 0,-1 0 0,1-1 0,-2 1 0,4-16 0,-1-1 0,-2 13 0,0 0 0,-2 0 0,0 0 0,0-24 0,-2 35 0,0-1 0,-1 1 0,1 0 0,-1 0 0,0 0 0,0 0 0,-1 0 0,1 0 0,-1 0 0,0 1 0,0-1 0,0 0 0,-1 1 0,1 0 0,-1-1 0,0 1 0,0 0 0,0 0 0,0 1 0,0-1 0,-6-3 0,-3 0 0,0 0 0,-1 0 0,0 1 0,0 1 0,0 0 0,0 0 0,0 2 0,-21-2 0,-11 1 0,-56 5 0,23 1 0,55-3-1365,4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36.703"/>
    </inkml:context>
    <inkml:brush xml:id="br0">
      <inkml:brushProperty name="width" value="0.05" units="cm"/>
      <inkml:brushProperty name="height" value="0.05" units="cm"/>
      <inkml:brushProperty name="color" value="#E71224"/>
    </inkml:brush>
  </inkml:definitions>
  <inkml:trace contextRef="#ctx0" brushRef="#br0">322 28 24575,'-1'-2'0,"1"1"0,0 0 0,-1 0 0,1 0 0,-1 1 0,1-1 0,-1 0 0,0 0 0,1 0 0,-1 0 0,0 0 0,0 1 0,1-1 0,-1 0 0,0 1 0,0-1 0,0 1 0,0-1 0,0 1 0,0-1 0,0 1 0,0-1 0,0 1 0,0 0 0,0 0 0,0 0 0,-2-1 0,-35-3 0,34 4 0,-9-1 0,-9-1 0,1 1 0,-1 1 0,1 0 0,-38 7 0,54-5 0,1 0 0,-1 0 0,1 1 0,0-1 0,0 1 0,0 0 0,0 0 0,0 0 0,1 0 0,-1 1 0,1 0 0,0-1 0,0 1 0,0 1 0,1-1 0,-1 0 0,-1 6 0,-2 1 0,2 1 0,0-1 0,0 1 0,1 0 0,-3 24 0,3 0 0,2 0 0,5 49 0,-3-80 0,0 1 0,0 0 0,1-1 0,0 1 0,0-1 0,1 0 0,-1 0 0,1 0 0,0 0 0,1 0 0,-1 0 0,1-1 0,0 0 0,0 0 0,0 0 0,8 6 0,7 2 0,0 1 0,39 17 0,-49-27 0,0 1 0,0-2 0,1 1 0,-1-2 0,1 1 0,14 0 0,30 5 0,-15 0 0,0-2 0,0-2 0,0-1 0,49-5 0,-4 1 0,301 2 0,-367-1 0,0-1 0,28-6 0,-27 4 0,0 1 0,20-1 0,-24 2 0,0 0 0,-1-1 0,1-1 0,-1 0 0,1-1 0,-1-1 0,-1 0 0,21-13 0,-16 10 0,-12 5 0,0 0 0,0 0 0,-1-1 0,0 1 0,1-1 0,-1-1 0,-1 1 0,6-8 0,-1 0 0,0-2 0,10-21 0,-15 29 0,-1-1 0,-1 0 0,0 0 0,0 0 0,0-1 0,-1 1 0,0 0 0,0-1 0,-1 1 0,-2-13 0,2 16 0,-1 1 0,1-1 0,-2 1 0,1 0 0,0 0 0,-1-1 0,1 1 0,-1 0 0,0 0 0,-1 1 0,1-1 0,-1 0 0,0 1 0,1 0 0,-1-1 0,-1 1 0,1 0 0,0 0 0,-1 1 0,-7-5 0,-2 1 0,1 1 0,-1 1 0,0 0 0,-1 1 0,1 0 0,-17-1 0,-23-6 0,34 6 0,0 1 0,-27-2 0,14 3 0,-34-7 0,35 4 0,-44-1 0,-492 7-1365,548-1-5461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44.636"/>
    </inkml:context>
    <inkml:brush xml:id="br0">
      <inkml:brushProperty name="width" value="0.05" units="cm"/>
      <inkml:brushProperty name="height" value="0.05" units="cm"/>
      <inkml:brushProperty name="color" value="#E71224"/>
    </inkml:brush>
  </inkml:definitions>
  <inkml:trace contextRef="#ctx0" brushRef="#br0">482 68 24575,'-342'0'0,"336"0"0,1 0 0,-1 0 0,1 1 0,0 0 0,-1 0 0,1 1 0,0-1 0,0 1 0,0 0 0,0 0 0,0 1 0,0-1 0,0 1 0,1 0 0,0 1 0,-1-1 0,-5 7 0,6-5 0,0 1 0,-1 0 0,2 0 0,-1 0 0,1 1 0,0-1 0,0 1 0,1 0 0,0 0 0,0 0 0,0 0 0,1 0 0,0 7 0,1-10 0,-4 70 0,4-66 0,0 0 0,1 0 0,0 0 0,1 0 0,0 0 0,0-1 0,3 9 0,-3-13 0,0 0 0,0 1 0,1-1 0,-1 0 0,1 0 0,-1-1 0,1 1 0,0 0 0,0-1 0,0 0 0,7 4 0,44 19 0,-18-10 0,5 7 0,1-2 0,64 20 0,-81-35 0,-1-2 0,0 0 0,1-2 0,-1 0 0,32-4 0,8 1 0,503 2 0,-563 0 0,-1 0 0,1 0 0,-1-1 0,1 1 0,-1-1 0,1 0 0,-1 1 0,0-2 0,1 1 0,-1 0 0,0-1 0,0 1 0,0-1 0,0 0 0,4-3 0,-4 2 0,0-1 0,0 1 0,-1-1 0,1 0 0,-1 1 0,0-1 0,0 0 0,0-1 0,0 1 0,-1 0 0,2-9 0,2-15 0,-2 1 0,-1-1 0,-2 0 0,-2-36 0,-1-6 0,3 67 0,0-1 0,0 0 0,0 0 0,-1 0 0,0 1 0,1-1 0,-1 0 0,-1 1 0,1-1 0,0 1 0,-1-1 0,0 1 0,0 0 0,-2-4 0,0 3 0,-1-1 0,0 1 0,0 0 0,0 0 0,0 1 0,0-1 0,-10-3 0,-26-16 0,26 14 0,0 0 0,0 2 0,-19-7 0,8 5 0,0 2 0,-31-4 0,7 2 0,30 4 0,-1 2 0,-25-2 0,-226 6-1365,253-1-5461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2:49.731"/>
    </inkml:context>
    <inkml:brush xml:id="br0">
      <inkml:brushProperty name="width" value="0.05" units="cm"/>
      <inkml:brushProperty name="height" value="0.05" units="cm"/>
      <inkml:brushProperty name="color" value="#E71224"/>
    </inkml:brush>
  </inkml:definitions>
  <inkml:trace contextRef="#ctx0" brushRef="#br0">685 50 24575,'-1'-1'0,"1"-1"0,-1 1 0,0-1 0,0 1 0,1 0 0,-1 0 0,0-1 0,0 1 0,0 0 0,0 0 0,0 0 0,-1 0 0,1 0 0,0 0 0,-1 0 0,1 0 0,0 1 0,-2-2 0,-27-12 0,9 10 0,1 0 0,-1 1 0,1 1 0,-1 1 0,0 1 0,-22 3 0,-12-1 0,-263-2 0,313 0 0,0 0 0,0 0 0,0 1 0,0-1 0,-1 1 0,1 1 0,0-1 0,1 0 0,-1 1 0,-7 3 0,10-3 0,0 0 0,-1 0 0,1 0 0,0 0 0,0 0 0,0 0 0,1 0 0,-1 1 0,0-1 0,1 1 0,0-1 0,-1 1 0,1-1 0,0 1 0,0 0 0,1 0 0,-1-1 0,0 1 0,1 0 0,0 3 0,-3 37 0,5 62 0,1-24 0,-3-77 0,0-1 0,0 1 0,0 0 0,0-1 0,1 1 0,0 0 0,0-1 0,0 1 0,0-1 0,0 1 0,1-1 0,-1 0 0,1 1 0,0-1 0,0 0 0,0 0 0,1-1 0,-1 1 0,1 0 0,-1-1 0,1 1 0,0-1 0,0 0 0,0 0 0,0 0 0,1 0 0,-1-1 0,0 1 0,1-1 0,-1 0 0,7 2 0,16 5 0,2 1 0,0-1 0,1-1 0,0-2 0,57 4 0,595-10 0,-663 2 0,0 1 0,28 6 0,-27-4 0,0-1 0,20 1 0,439-3 0,-230-2 0,-159-3 0,-77 2 0,0 0 0,-1-1 0,1 0 0,-1-1 0,17-7 0,-23 8 0,0 1 0,-1-1 0,1 0 0,-1 0 0,1-1 0,-1 0 0,0 0 0,0 0 0,-1 0 0,1 0 0,-1-1 0,0 1 0,0-1 0,0 0 0,-1 0 0,0 0 0,0 0 0,2-7 0,-1 0 0,-1-1 0,0 0 0,-1 0 0,-1 1 0,0-1 0,-3-24 0,3 33 0,-1-1 0,0 1 0,0 0 0,0-1 0,-1 1 0,0 0 0,1 0 0,-1 0 0,-1 0 0,1 0 0,-1 0 0,-5-6 0,0 2 0,-1 0 0,0 1 0,-16-10 0,-17-15 0,33 25 0,-1-1 0,0 1 0,0 0 0,-1 1 0,1 1 0,-1-1 0,0 2 0,-22-7 0,13 7 0,0 0 0,0 1 0,-1 1 0,-27 2 0,30-1 0,0-1 0,-30-6 0,28 4 0,-35-2 0,-425 5 0,233 2 0,67-1-1365,160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3:43.034"/>
    </inkml:context>
    <inkml:brush xml:id="br0">
      <inkml:brushProperty name="width" value="0.05" units="cm"/>
      <inkml:brushProperty name="height" value="0.05" units="cm"/>
      <inkml:brushProperty name="color" value="#E71224"/>
    </inkml:brush>
  </inkml:definitions>
  <inkml:trace contextRef="#ctx0" brushRef="#br0">820 48 24575,'-636'0'0,"625"0"0,-1 1 0,1 0 0,0 1 0,0 0 0,-1 0 0,1 1 0,1 1 0,-16 6 0,22-8 0,0 0 0,-1 1 0,1-1 0,0 1 0,0 0 0,1 0 0,-1 1 0,1-1 0,-1 1 0,1-1 0,0 1 0,0 0 0,1 0 0,-1 1 0,1-1 0,0 0 0,0 1 0,0-1 0,1 1 0,0 0 0,-2 8 0,1 1 0,1 0 0,1 0 0,0 0 0,5 27 0,-5-36 0,1-1 0,1 1 0,-1-1 0,1 1 0,-1-1 0,1 0 0,0 0 0,1 0 0,-1 0 0,1 0 0,0 0 0,0-1 0,0 1 0,0-1 0,0 0 0,1 0 0,0 0 0,7 4 0,12 4 0,1-2 0,0-1 0,42 9 0,-34-12 0,-1-2 0,2-1 0,-1-1 0,32-4 0,8 2 0,-25-1 0,-26 1 0,0 1 0,0 0 0,1 2 0,-1 0 0,22 6 0,-22-3 0,0-1 0,1 0 0,34 0 0,68-5 0,-42-1 0,-35 1 0,-26-1 0,0 2 0,0 0 0,0 2 0,0 0 0,22 6 0,-22-3 0,1-1 0,0 0 0,33 0 0,69-5 0,-41-1 0,-33 3 0,-30 1 0,-1-2 0,1 0 0,0-1 0,28-5 0,-38 2 0,-1 0 0,1-1 0,-1 0 0,0-1 0,0 0 0,-1 0 0,13-13 0,3 1 0,-20 14 0,1 1 0,-1-1 0,0 0 0,0 0 0,-1-1 0,1 1 0,-1-1 0,0 1 0,0-1 0,4-9 0,-4 6 0,-1 0 0,0 0 0,-1 0 0,0 0 0,0-1 0,0-13 0,-2 15 0,1 0 0,-1 0 0,-1 1 0,1-1 0,-1 0 0,0 0 0,0 1 0,-1-1 0,0 1 0,0 0 0,-1 0 0,0 0 0,0 0 0,0 1 0,-1-1 0,-7-6 0,3 3 0,-1 2 0,0-1 0,0 1 0,0 0 0,-1 1 0,0 0 0,0 1 0,-19-6 0,0 2 0,-50-8 0,29 7 0,32 6 0,1 0 0,-30-1 0,-201 5 0,111 1 0,121 0 0,1 0 0,-32 9 0,30-6 0,0-1 0,-23 1 0,-72-4-1365,93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7:33:48.431"/>
    </inkml:context>
    <inkml:brush xml:id="br0">
      <inkml:brushProperty name="width" value="0.05" units="cm"/>
      <inkml:brushProperty name="height" value="0.05" units="cm"/>
      <inkml:brushProperty name="color" value="#E71224"/>
    </inkml:brush>
  </inkml:definitions>
  <inkml:trace contextRef="#ctx0" brushRef="#br0">545 2 24575,'-30'0'0,"9"-2"0,0 2 0,-1 1 0,1 1 0,0 0 0,0 2 0,0 0 0,-27 10 0,12 2 0,-61 39 0,58-36 0,33-16 0,0-1 0,1 1 0,-1-1 0,1 1 0,-1 1 0,1-1 0,0 1 0,0 0 0,1 0 0,-1 1 0,1-1 0,-5 8 0,-49 66 0,56-74 0,-1 0 0,1 0 0,0 0 0,0 0 0,1 1 0,-1-1 0,1 1 0,0 0 0,0-1 0,1 1 0,-1-1 0,1 1 0,0 7 0,1-10 0,-1 0 0,0 1 0,1-1 0,-1 0 0,1 0 0,0 0 0,0 0 0,0 0 0,0 1 0,0-2 0,0 1 0,1 0 0,-1 0 0,0 0 0,1-1 0,0 1 0,-1 0 0,1-1 0,0 0 0,0 1 0,0-1 0,-1 0 0,2 0 0,-1 0 0,0 0 0,0 0 0,0-1 0,5 2 0,35 6 0,2-1 0,76 1 0,946-8 0,-1060 0 0,0-1 0,0 1 0,-1-1 0,1 0 0,-1 0 0,1 0 0,-1-1 0,1 0 0,-1 0 0,0 0 0,0-1 0,6-3 0,-7 3 0,-1 1 0,0-1 0,-1 0 0,1 0 0,0 0 0,-1 0 0,1 0 0,-1-1 0,0 1 0,0-1 0,-1 0 0,1 1 0,-1-1 0,0 0 0,0 0 0,0 0 0,0 0 0,0-4 0,1-27 0,-1 0 0,-7-54 0,6 84 0,-1 1 0,0 0 0,0 0 0,0 0 0,0 0 0,-1 0 0,0 0 0,0 0 0,0 1 0,0-1 0,-1 0 0,1 1 0,-1 0 0,0 0 0,0 0 0,0 0 0,0 0 0,0 0 0,-1 1 0,0 0 0,1-1 0,-1 1 0,0 1 0,0-1 0,0 0 0,0 1 0,0 0 0,-6-1 0,-12-2 0,1 2 0,-1 0 0,0 2 0,-29 2 0,22-1 0,12-2 0,1 0 0,-1-1 0,-17-5 0,15 3 0,-36-2 0,-214 5 221,129 2-1807,121-1-5240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extLst>
      <p:ext uri="{BB962C8B-B14F-4D97-AF65-F5344CB8AC3E}">
        <p14:creationId xmlns:p14="http://schemas.microsoft.com/office/powerpoint/2010/main" val="31726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endParaRPr kumimoji="1" lang="zh-CN" altLang="en-US" dirty="0">
              <a:latin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extLst>
      <p:ext uri="{BB962C8B-B14F-4D97-AF65-F5344CB8AC3E}">
        <p14:creationId xmlns:p14="http://schemas.microsoft.com/office/powerpoint/2010/main" val="3254090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21</a:t>
            </a:fld>
            <a:endParaRPr lang="zh-CN" altLang="en-US"/>
          </a:p>
        </p:txBody>
      </p:sp>
    </p:spTree>
    <p:extLst>
      <p:ext uri="{BB962C8B-B14F-4D97-AF65-F5344CB8AC3E}">
        <p14:creationId xmlns:p14="http://schemas.microsoft.com/office/powerpoint/2010/main" val="748169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33</a:t>
            </a:fld>
            <a:endParaRPr lang="zh-CN" altLang="en-US"/>
          </a:p>
        </p:txBody>
      </p:sp>
    </p:spTree>
    <p:extLst>
      <p:ext uri="{BB962C8B-B14F-4D97-AF65-F5344CB8AC3E}">
        <p14:creationId xmlns:p14="http://schemas.microsoft.com/office/powerpoint/2010/main" val="4230775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a:t>
            </a:fld>
            <a:endParaRPr lang="zh-CN" altLang="en-US"/>
          </a:p>
        </p:txBody>
      </p:sp>
    </p:spTree>
    <p:extLst>
      <p:ext uri="{BB962C8B-B14F-4D97-AF65-F5344CB8AC3E}">
        <p14:creationId xmlns:p14="http://schemas.microsoft.com/office/powerpoint/2010/main" val="320904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3</a:t>
            </a:fld>
            <a:endParaRPr lang="zh-CN" altLang="en-US"/>
          </a:p>
        </p:txBody>
      </p:sp>
    </p:spTree>
    <p:extLst>
      <p:ext uri="{BB962C8B-B14F-4D97-AF65-F5344CB8AC3E}">
        <p14:creationId xmlns:p14="http://schemas.microsoft.com/office/powerpoint/2010/main" val="3861951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10</a:t>
            </a:fld>
            <a:endParaRPr lang="zh-CN" altLang="en-US"/>
          </a:p>
        </p:txBody>
      </p:sp>
    </p:spTree>
    <p:extLst>
      <p:ext uri="{BB962C8B-B14F-4D97-AF65-F5344CB8AC3E}">
        <p14:creationId xmlns:p14="http://schemas.microsoft.com/office/powerpoint/2010/main" val="386195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12</a:t>
            </a:fld>
            <a:endParaRPr lang="zh-CN" altLang="en-US"/>
          </a:p>
        </p:txBody>
      </p:sp>
    </p:spTree>
    <p:extLst>
      <p:ext uri="{BB962C8B-B14F-4D97-AF65-F5344CB8AC3E}">
        <p14:creationId xmlns:p14="http://schemas.microsoft.com/office/powerpoint/2010/main" val="415862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14</a:t>
            </a:fld>
            <a:endParaRPr lang="zh-CN" altLang="en-US"/>
          </a:p>
        </p:txBody>
      </p:sp>
    </p:spTree>
    <p:extLst>
      <p:ext uri="{BB962C8B-B14F-4D97-AF65-F5344CB8AC3E}">
        <p14:creationId xmlns:p14="http://schemas.microsoft.com/office/powerpoint/2010/main" val="253194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16</a:t>
            </a:fld>
            <a:endParaRPr lang="zh-CN" altLang="en-US"/>
          </a:p>
        </p:txBody>
      </p:sp>
    </p:spTree>
    <p:extLst>
      <p:ext uri="{BB962C8B-B14F-4D97-AF65-F5344CB8AC3E}">
        <p14:creationId xmlns:p14="http://schemas.microsoft.com/office/powerpoint/2010/main" val="2372504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a:extLst>
              <a:ext uri="{FF2B5EF4-FFF2-40B4-BE49-F238E27FC236}">
                <a16:creationId xmlns:a16="http://schemas.microsoft.com/office/drawing/2014/main" id="{E27F0E8A-FBE3-41B6-A56B-7A14F7AAA7BA}"/>
              </a:ext>
            </a:extLst>
          </p:cNvPr>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a:extLst>
              <a:ext uri="{FF2B5EF4-FFF2-40B4-BE49-F238E27FC236}">
                <a16:creationId xmlns:a16="http://schemas.microsoft.com/office/drawing/2014/main" id="{8EAB9554-0968-7F4C-B17C-055427BAAC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extLst>
      <p:ext uri="{BB962C8B-B14F-4D97-AF65-F5344CB8AC3E}">
        <p14:creationId xmlns:p14="http://schemas.microsoft.com/office/powerpoint/2010/main" val="402055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a:extLst>
              <a:ext uri="{FF2B5EF4-FFF2-40B4-BE49-F238E27FC236}">
                <a16:creationId xmlns:a16="http://schemas.microsoft.com/office/drawing/2014/main" id="{EF621E98-351F-489A-ADCE-3FC79FDE6DDD}"/>
              </a:ext>
            </a:extLst>
          </p:cNvPr>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a:extLst>
              <a:ext uri="{FF2B5EF4-FFF2-40B4-BE49-F238E27FC236}">
                <a16:creationId xmlns:a16="http://schemas.microsoft.com/office/drawing/2014/main" id="{C25A5A92-C8E6-4CA8-AB93-8B885C5EA989}"/>
              </a:ext>
            </a:extLst>
          </p:cNvPr>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a:extLst>
              <a:ext uri="{FF2B5EF4-FFF2-40B4-BE49-F238E27FC236}">
                <a16:creationId xmlns:a16="http://schemas.microsoft.com/office/drawing/2014/main" id="{0B284135-360D-47CC-8BC2-5C03015968F7}"/>
              </a:ext>
            </a:extLst>
          </p:cNvPr>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a:extLst>
              <a:ext uri="{FF2B5EF4-FFF2-40B4-BE49-F238E27FC236}">
                <a16:creationId xmlns:a16="http://schemas.microsoft.com/office/drawing/2014/main" id="{D0824BE2-0B1A-47B1-BAAF-7C29E1879AE7}"/>
              </a:ext>
            </a:extLst>
          </p:cNvPr>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1919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a:extLst>
              <a:ext uri="{FF2B5EF4-FFF2-40B4-BE49-F238E27FC236}">
                <a16:creationId xmlns:a16="http://schemas.microsoft.com/office/drawing/2014/main" id="{053D6D2E-F110-4473-8442-17B28C05A741}"/>
              </a:ext>
            </a:extLst>
          </p:cNvPr>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pic>
        <p:nvPicPr>
          <p:cNvPr id="6" name="图片 5">
            <a:extLst>
              <a:ext uri="{FF2B5EF4-FFF2-40B4-BE49-F238E27FC236}">
                <a16:creationId xmlns:a16="http://schemas.microsoft.com/office/drawing/2014/main" id="{E6BEB427-D252-4942-9F34-301C642191A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a:extLst>
              <a:ext uri="{FF2B5EF4-FFF2-40B4-BE49-F238E27FC236}">
                <a16:creationId xmlns:a16="http://schemas.microsoft.com/office/drawing/2014/main" id="{17358D7B-1DA9-9E4B-AFF1-9A13B20D43F0}"/>
              </a:ext>
            </a:extLst>
          </p:cNvPr>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a:extLst>
              <a:ext uri="{FF2B5EF4-FFF2-40B4-BE49-F238E27FC236}">
                <a16:creationId xmlns:a16="http://schemas.microsoft.com/office/drawing/2014/main" id="{ACA3C166-80E6-1B4A-AD5B-C8D47456872F}"/>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3728291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B0862E3-9A13-49FB-8057-D6463602E7B6}"/>
              </a:ext>
            </a:extLst>
          </p:cNvPr>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33B73963-4941-42F0-9B00-7431FEF61A6C}"/>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9C71AABC-C91A-43D0-9AF8-0B6162EDCDD1}"/>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A32A9019-0CBC-4C4A-90F0-2676ED9FCD3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1D06DB6D-BC70-544C-8EA4-3A3874C968F6}"/>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3718132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80DB1628-9D3D-4F59-B275-C695A900F19A}"/>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F01A7288-9F85-304B-887D-2D1E13D7A252}"/>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DE14FD2D-7810-B34E-8AFB-9A17BDEA7011}"/>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40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a:extLst>
              <a:ext uri="{FF2B5EF4-FFF2-40B4-BE49-F238E27FC236}">
                <a16:creationId xmlns:a16="http://schemas.microsoft.com/office/drawing/2014/main" id="{F03BE017-E7F3-4A34-ABC3-ECA964258175}"/>
              </a:ext>
            </a:extLst>
          </p:cNvPr>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任意多边形: 形状 90">
            <a:extLst>
              <a:ext uri="{FF2B5EF4-FFF2-40B4-BE49-F238E27FC236}">
                <a16:creationId xmlns:a16="http://schemas.microsoft.com/office/drawing/2014/main" id="{1727DAFC-E61B-4F89-B5C2-9CC360B9928B}"/>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图片占位符 91">
            <a:extLst>
              <a:ext uri="{FF2B5EF4-FFF2-40B4-BE49-F238E27FC236}">
                <a16:creationId xmlns:a16="http://schemas.microsoft.com/office/drawing/2014/main" id="{D3B0A0DB-185C-4430-9224-1C0A227377F5}"/>
              </a:ext>
            </a:extLst>
          </p:cNvPr>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a:extLst>
              <a:ext uri="{FF2B5EF4-FFF2-40B4-BE49-F238E27FC236}">
                <a16:creationId xmlns:a16="http://schemas.microsoft.com/office/drawing/2014/main" id="{E3FA308D-84A8-4382-ADA4-2CD6EA62223C}"/>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a:extLst>
              <a:ext uri="{FF2B5EF4-FFF2-40B4-BE49-F238E27FC236}">
                <a16:creationId xmlns:a16="http://schemas.microsoft.com/office/drawing/2014/main" id="{68876A75-1BD3-9D4E-9D34-C6453E6DC7DB}"/>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48222E54-5ACA-6D4B-9A58-9B51C83B622D}"/>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9411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0" name="图片占位符 6">
            <a:extLst>
              <a:ext uri="{FF2B5EF4-FFF2-40B4-BE49-F238E27FC236}">
                <a16:creationId xmlns:a16="http://schemas.microsoft.com/office/drawing/2014/main" id="{B49F2142-CAF1-4747-9CF9-CF77EE8A9159}"/>
              </a:ext>
            </a:extLst>
          </p:cNvPr>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a:extLst>
              <a:ext uri="{FF2B5EF4-FFF2-40B4-BE49-F238E27FC236}">
                <a16:creationId xmlns:a16="http://schemas.microsoft.com/office/drawing/2014/main" id="{260C43B2-4304-44E2-A6F0-062D59008B9B}"/>
              </a:ext>
            </a:extLst>
          </p:cNvPr>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a:extLst>
              <a:ext uri="{FF2B5EF4-FFF2-40B4-BE49-F238E27FC236}">
                <a16:creationId xmlns:a16="http://schemas.microsoft.com/office/drawing/2014/main" id="{11D8ADCD-C58A-41B8-80C4-2341BB348593}"/>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3" name="标题 1">
            <a:extLst>
              <a:ext uri="{FF2B5EF4-FFF2-40B4-BE49-F238E27FC236}">
                <a16:creationId xmlns:a16="http://schemas.microsoft.com/office/drawing/2014/main" id="{841EB5B4-0657-4AE7-A427-642106D598DF}"/>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a:extLst>
              <a:ext uri="{FF2B5EF4-FFF2-40B4-BE49-F238E27FC236}">
                <a16:creationId xmlns:a16="http://schemas.microsoft.com/office/drawing/2014/main" id="{EC81340F-C45F-6B4F-9864-73BF32BA909D}"/>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a:extLst>
              <a:ext uri="{FF2B5EF4-FFF2-40B4-BE49-F238E27FC236}">
                <a16:creationId xmlns:a16="http://schemas.microsoft.com/office/drawing/2014/main" id="{31D45924-509B-5D4C-A99D-FF1FB6F34BEF}"/>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95409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FEFA6140-51C5-4185-BAC6-C973BE6BC646}"/>
              </a:ext>
            </a:extLst>
          </p:cNvPr>
          <p:cNvCxnSpPr>
            <a:cxnSpLocks/>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1432E0A4-1678-4295-A72D-EFF568FFBAD8}"/>
              </a:ext>
            </a:extLst>
          </p:cNvPr>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pPr/>
              <a:t>‹#›</a:t>
            </a:fld>
            <a:endParaRPr lang="zh-CN" altLang="en-US" dirty="0"/>
          </a:p>
        </p:txBody>
      </p:sp>
      <p:sp>
        <p:nvSpPr>
          <p:cNvPr id="91" name="图片占位符 90">
            <a:extLst>
              <a:ext uri="{FF2B5EF4-FFF2-40B4-BE49-F238E27FC236}">
                <a16:creationId xmlns:a16="http://schemas.microsoft.com/office/drawing/2014/main" id="{1D88D36A-B7BF-4F3A-AA10-0BECE80A557F}"/>
              </a:ext>
            </a:extLst>
          </p:cNvPr>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a:extLst>
              <a:ext uri="{FF2B5EF4-FFF2-40B4-BE49-F238E27FC236}">
                <a16:creationId xmlns:a16="http://schemas.microsoft.com/office/drawing/2014/main" id="{DEC9F75E-9249-4FFE-AF96-E92B201A183F}"/>
              </a:ext>
            </a:extLst>
          </p:cNvPr>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a:extLst>
              <a:ext uri="{FF2B5EF4-FFF2-40B4-BE49-F238E27FC236}">
                <a16:creationId xmlns:a16="http://schemas.microsoft.com/office/drawing/2014/main" id="{E7782F2A-850E-4B5F-8330-CF50AC9EFA7B}"/>
              </a:ext>
            </a:extLst>
          </p:cNvPr>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a:extLst>
              <a:ext uri="{FF2B5EF4-FFF2-40B4-BE49-F238E27FC236}">
                <a16:creationId xmlns:a16="http://schemas.microsoft.com/office/drawing/2014/main" id="{25096E3E-9433-4D85-BA39-301B214A355E}"/>
              </a:ext>
            </a:extLst>
          </p:cNvPr>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a:extLst>
              <a:ext uri="{FF2B5EF4-FFF2-40B4-BE49-F238E27FC236}">
                <a16:creationId xmlns:a16="http://schemas.microsoft.com/office/drawing/2014/main" id="{DF883148-B063-4C5A-9CC7-CE69774A8C94}"/>
              </a:ext>
            </a:extLst>
          </p:cNvPr>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accent3"/>
              </a:solidFill>
              <a:cs typeface="+mn-ea"/>
              <a:sym typeface="+mn-lt"/>
            </a:endParaRPr>
          </a:p>
        </p:txBody>
      </p:sp>
      <p:sp>
        <p:nvSpPr>
          <p:cNvPr id="92" name="标题 1">
            <a:extLst>
              <a:ext uri="{FF2B5EF4-FFF2-40B4-BE49-F238E27FC236}">
                <a16:creationId xmlns:a16="http://schemas.microsoft.com/office/drawing/2014/main" id="{B8A4FF80-ED1E-4D1D-9434-215EB5FB872B}"/>
              </a:ext>
            </a:extLst>
          </p:cNvPr>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a:extLst>
              <a:ext uri="{FF2B5EF4-FFF2-40B4-BE49-F238E27FC236}">
                <a16:creationId xmlns:a16="http://schemas.microsoft.com/office/drawing/2014/main" id="{B3A067A2-39E8-0940-8B54-688BC270D1DC}"/>
              </a:ext>
            </a:extLst>
          </p:cNvPr>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a:extLst>
              <a:ext uri="{FF2B5EF4-FFF2-40B4-BE49-F238E27FC236}">
                <a16:creationId xmlns:a16="http://schemas.microsoft.com/office/drawing/2014/main" id="{7D982EDC-1B4A-034E-9CE9-9172DBAF4898}"/>
              </a:ext>
            </a:extLst>
          </p:cNvPr>
          <p:cNvPicPr>
            <a:picLocks noChangeAspect="1"/>
          </p:cNvPicPr>
          <p:nvPr userDrawn="1"/>
        </p:nvPicPr>
        <p:blipFill>
          <a:blip r:embed="rId3"/>
          <a:stretch>
            <a:fillRect/>
          </a:stretch>
        </p:blipFill>
        <p:spPr>
          <a:xfrm>
            <a:off x="9966201" y="381027"/>
            <a:ext cx="1552699" cy="494974"/>
          </a:xfrm>
          <a:prstGeom prst="rect">
            <a:avLst/>
          </a:prstGeom>
        </p:spPr>
      </p:pic>
    </p:spTree>
    <p:extLst>
      <p:ext uri="{BB962C8B-B14F-4D97-AF65-F5344CB8AC3E}">
        <p14:creationId xmlns:p14="http://schemas.microsoft.com/office/powerpoint/2010/main" val="2164266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619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5F00C798-F4CB-49E3-81E0-4CD12D5AEAD6}"/>
              </a:ext>
            </a:extLst>
          </p:cNvPr>
          <p:cNvSpPr>
            <a:spLocks noGrp="1"/>
          </p:cNvSpPr>
          <p:nvPr>
            <p:ph type="body" sz="quarter" idx="10"/>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a:extLst>
              <a:ext uri="{FF2B5EF4-FFF2-40B4-BE49-F238E27FC236}">
                <a16:creationId xmlns:a16="http://schemas.microsoft.com/office/drawing/2014/main" id="{8C1695A4-3593-4E25-8722-4214E3CC76B6}"/>
              </a:ext>
            </a:extLst>
          </p:cNvPr>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a:extLst>
              <a:ext uri="{FF2B5EF4-FFF2-40B4-BE49-F238E27FC236}">
                <a16:creationId xmlns:a16="http://schemas.microsoft.com/office/drawing/2014/main" id="{A29C0276-5751-4797-BFA5-F68D05ACBB63}"/>
              </a:ext>
            </a:extLst>
          </p:cNvPr>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a:extLst>
              <a:ext uri="{FF2B5EF4-FFF2-40B4-BE49-F238E27FC236}">
                <a16:creationId xmlns:a16="http://schemas.microsoft.com/office/drawing/2014/main" id="{D85E25CC-A5BC-44E2-9950-5BDC824D9AC1}"/>
              </a:ext>
            </a:extLst>
          </p:cNvPr>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1326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B2DFB5F-1361-46F4-B3DF-471ECD4DCA18}"/>
              </a:ext>
            </a:extLst>
          </p:cNvPr>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a:extLst>
              <a:ext uri="{FF2B5EF4-FFF2-40B4-BE49-F238E27FC236}">
                <a16:creationId xmlns:a16="http://schemas.microsoft.com/office/drawing/2014/main" id="{385D4CE6-0BBF-450D-B3AB-7C163A40E793}"/>
              </a:ext>
            </a:extLst>
          </p:cNvPr>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236818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a:extLst>
              <a:ext uri="{FF2B5EF4-FFF2-40B4-BE49-F238E27FC236}">
                <a16:creationId xmlns:a16="http://schemas.microsoft.com/office/drawing/2014/main" id="{1B478B4D-326B-4F22-B792-98AB7E9C8268}"/>
              </a:ext>
            </a:extLst>
          </p:cNvPr>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sp>
        <p:nvSpPr>
          <p:cNvPr id="86" name="文本框 85">
            <a:extLst>
              <a:ext uri="{FF2B5EF4-FFF2-40B4-BE49-F238E27FC236}">
                <a16:creationId xmlns:a16="http://schemas.microsoft.com/office/drawing/2014/main" id="{2742BE2E-64C4-45DC-B5F2-9CE85916052B}"/>
              </a:ext>
            </a:extLst>
          </p:cNvPr>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p>
        </p:txBody>
      </p:sp>
      <p:sp>
        <p:nvSpPr>
          <p:cNvPr id="87" name="任意多边形: 形状 86">
            <a:extLst>
              <a:ext uri="{FF2B5EF4-FFF2-40B4-BE49-F238E27FC236}">
                <a16:creationId xmlns:a16="http://schemas.microsoft.com/office/drawing/2014/main" id="{BEB662E1-75A1-469F-B2C5-6EC6E8255C44}"/>
              </a:ext>
            </a:extLst>
          </p:cNvPr>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prstTxWarp prst="textNoShape">
              <a:avLst/>
            </a:prstTxWarp>
            <a:noAutofit/>
          </a:bodyPr>
          <a:lstStyle/>
          <a:p>
            <a:pPr algn="ctr">
              <a:lnSpc>
                <a:spcPct val="130000"/>
              </a:lnSpc>
            </a:pPr>
            <a:endParaRPr lang="en-US" sz="4000" dirty="0">
              <a:solidFill>
                <a:schemeClr val="bg1"/>
              </a:solidFill>
              <a:cs typeface="+mn-ea"/>
              <a:sym typeface="+mn-lt"/>
            </a:endParaRPr>
          </a:p>
        </p:txBody>
      </p:sp>
      <p:pic>
        <p:nvPicPr>
          <p:cNvPr id="89" name="图片 88">
            <a:extLst>
              <a:ext uri="{FF2B5EF4-FFF2-40B4-BE49-F238E27FC236}">
                <a16:creationId xmlns:a16="http://schemas.microsoft.com/office/drawing/2014/main" id="{CF32DCCF-D109-144D-93EF-7A463349CB65}"/>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a:extLst>
              <a:ext uri="{FF2B5EF4-FFF2-40B4-BE49-F238E27FC236}">
                <a16:creationId xmlns:a16="http://schemas.microsoft.com/office/drawing/2014/main" id="{D607238F-89BF-434F-A2F2-C5D1BB90B631}"/>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extLst>
      <p:ext uri="{BB962C8B-B14F-4D97-AF65-F5344CB8AC3E}">
        <p14:creationId xmlns:p14="http://schemas.microsoft.com/office/powerpoint/2010/main" val="154070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7CB78A0-538A-4F4C-97AC-5D6B9B36EAE3}"/>
              </a:ext>
            </a:extLst>
          </p:cNvPr>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DCD3F2D1-9FCF-4792-8D92-8CA0C104ED79}"/>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a:extLst>
              <a:ext uri="{FF2B5EF4-FFF2-40B4-BE49-F238E27FC236}">
                <a16:creationId xmlns:a16="http://schemas.microsoft.com/office/drawing/2014/main" id="{E1FBCD60-E317-434E-9948-6517EE806648}"/>
              </a:ext>
            </a:extLst>
          </p:cNvPr>
          <p:cNvCxnSpPr>
            <a:cxnSpLocks/>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E5FF972F-6C72-4EB1-91BD-22FC6A6BFE55}"/>
              </a:ext>
            </a:extLst>
          </p:cNvPr>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6ED22ADE-3337-4765-824B-2BCE393B3BC8}"/>
              </a:ext>
            </a:extLst>
          </p:cNvPr>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77F0E457-CBAE-48A1-9FDD-0AD48E16BB0E}"/>
              </a:ext>
            </a:extLst>
          </p:cNvPr>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F5B61E3-C874-41BD-9977-575DE377EF7C}"/>
              </a:ext>
            </a:extLst>
          </p:cNvPr>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9C958C-4261-4C02-847F-E854178B5EDF}"/>
              </a:ext>
            </a:extLst>
          </p:cNvPr>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50FB6E99-D418-4444-914B-2306780544C7}"/>
              </a:ext>
            </a:extLst>
          </p:cNvPr>
          <p:cNvSpPr>
            <a:spLocks noGrp="1"/>
          </p:cNvSpPr>
          <p:nvPr>
            <p:ph type="body" sz="quarter" idx="10"/>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4547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5FB16484-E5F7-4B77-B7A5-FDAB1703AF52}"/>
              </a:ext>
            </a:extLst>
          </p:cNvPr>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6FD6F57-F8D0-494A-A461-A05057362E3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0F3C94DC-BC3D-4914-BCEA-9BADE3C91715}"/>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a:extLst>
              <a:ext uri="{FF2B5EF4-FFF2-40B4-BE49-F238E27FC236}">
                <a16:creationId xmlns:a16="http://schemas.microsoft.com/office/drawing/2014/main" id="{D3B89C71-934D-411D-A2EA-05C70F77FCCA}"/>
              </a:ext>
            </a:extLst>
          </p:cNvPr>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A837D7F3-A47E-4687-B46E-2D3048C16002}"/>
              </a:ext>
            </a:extLst>
          </p:cNvPr>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FE10A76B-7B22-4776-AAF9-D0EEE0D973D2}"/>
              </a:ext>
            </a:extLst>
          </p:cNvPr>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80425897-AA01-4101-B050-A034992317B0}"/>
              </a:ext>
            </a:extLst>
          </p:cNvPr>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1DC1ADFB-E837-4D7F-B9F3-657D2F4ACAB6}"/>
              </a:ext>
            </a:extLst>
          </p:cNvPr>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a:extLst>
              <a:ext uri="{FF2B5EF4-FFF2-40B4-BE49-F238E27FC236}">
                <a16:creationId xmlns:a16="http://schemas.microsoft.com/office/drawing/2014/main" id="{034BB7AD-2674-4436-98EF-FC7061F0982B}"/>
              </a:ext>
            </a:extLst>
          </p:cNvPr>
          <p:cNvSpPr>
            <a:spLocks noGrp="1"/>
          </p:cNvSpPr>
          <p:nvPr>
            <p:ph type="body" sz="quarter" idx="1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p>
        </p:txBody>
      </p:sp>
    </p:spTree>
    <p:extLst>
      <p:ext uri="{BB962C8B-B14F-4D97-AF65-F5344CB8AC3E}">
        <p14:creationId xmlns:p14="http://schemas.microsoft.com/office/powerpoint/2010/main" val="1585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E3D9E87-D3B4-4F53-99F3-7438B7E4D4AB}"/>
              </a:ext>
            </a:extLst>
          </p:cNvPr>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CD21FE1-F1E4-4E14-BF8F-A4D4ED823FBC}"/>
              </a:ext>
            </a:extLst>
          </p:cNvPr>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B76C3FD-32D6-4E41-B7F5-97F8A47A3D0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8DD83EE6-28E8-42E1-9D1D-CEA16A3EF647}"/>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D2CCFA9F-ED6D-4706-AB87-12B0B7099A55}"/>
              </a:ext>
            </a:extLst>
          </p:cNvPr>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F53FD0E-8CED-473A-8132-8C32D5EB7E41}"/>
              </a:ext>
            </a:extLst>
          </p:cNvPr>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86A2882-5AAA-4796-ACBF-11DE20417AB5}"/>
              </a:ext>
            </a:extLst>
          </p:cNvPr>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65BF0DA-9E98-46CA-BC5A-2F733F99C372}"/>
              </a:ext>
            </a:extLst>
          </p:cNvPr>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44B3714-021E-44F1-A9C0-8DB23D7B89EA}"/>
              </a:ext>
            </a:extLst>
          </p:cNvPr>
          <p:cNvSpPr>
            <a:spLocks noGrp="1"/>
          </p:cNvSpPr>
          <p:nvPr userDrawn="1">
            <p:ph type="body" sz="quarter" idx="10"/>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val="13210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a:extLst>
              <a:ext uri="{FF2B5EF4-FFF2-40B4-BE49-F238E27FC236}">
                <a16:creationId xmlns:a16="http://schemas.microsoft.com/office/drawing/2014/main" id="{F4B8A56B-7F99-43EE-87F0-42D96BE6E0C1}"/>
              </a:ext>
            </a:extLst>
          </p:cNvPr>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D7A4933-BE2B-4B78-BB0B-EFF272C44588}"/>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a:extLst>
              <a:ext uri="{FF2B5EF4-FFF2-40B4-BE49-F238E27FC236}">
                <a16:creationId xmlns:a16="http://schemas.microsoft.com/office/drawing/2014/main" id="{A73394E7-E5C6-4B02-8A31-9C03D9C6FA0B}"/>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a:extLst>
              <a:ext uri="{FF2B5EF4-FFF2-40B4-BE49-F238E27FC236}">
                <a16:creationId xmlns:a16="http://schemas.microsoft.com/office/drawing/2014/main" id="{9FDAE5AE-1C3F-4A93-B305-B77CDC3F4BE2}"/>
              </a:ext>
            </a:extLst>
          </p:cNvPr>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a:extLst>
              <a:ext uri="{FF2B5EF4-FFF2-40B4-BE49-F238E27FC236}">
                <a16:creationId xmlns:a16="http://schemas.microsoft.com/office/drawing/2014/main" id="{8B831D4E-CDC6-4513-9163-9BB77DDB0516}"/>
              </a:ext>
            </a:extLst>
          </p:cNvPr>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a:extLst>
              <a:ext uri="{FF2B5EF4-FFF2-40B4-BE49-F238E27FC236}">
                <a16:creationId xmlns:a16="http://schemas.microsoft.com/office/drawing/2014/main" id="{25618009-D285-438D-BF60-F87BDBE0685A}"/>
              </a:ext>
            </a:extLst>
          </p:cNvPr>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a:extLst>
              <a:ext uri="{FF2B5EF4-FFF2-40B4-BE49-F238E27FC236}">
                <a16:creationId xmlns:a16="http://schemas.microsoft.com/office/drawing/2014/main" id="{4A10CB81-B3E3-411C-90C9-3480A10EDB9B}"/>
              </a:ext>
            </a:extLst>
          </p:cNvPr>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a:extLst>
              <a:ext uri="{FF2B5EF4-FFF2-40B4-BE49-F238E27FC236}">
                <a16:creationId xmlns:a16="http://schemas.microsoft.com/office/drawing/2014/main" id="{D251409D-FDB9-430B-A00F-D4A65811924B}"/>
              </a:ext>
            </a:extLst>
          </p:cNvPr>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63A1AFEA-57CF-4E71-AF6C-91E549CCF7E6}"/>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934243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a:extLst>
              <a:ext uri="{FF2B5EF4-FFF2-40B4-BE49-F238E27FC236}">
                <a16:creationId xmlns:a16="http://schemas.microsoft.com/office/drawing/2014/main" id="{03B97F61-153E-4B6E-8D40-C8B9A7E64D60}"/>
              </a:ext>
            </a:extLst>
          </p:cNvPr>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7B2B8D9-D400-4BD8-9CF6-DCEAAC82BDD5}"/>
              </a:ext>
            </a:extLst>
          </p:cNvPr>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F285F31B-D145-4BD9-A54B-96E8E681B170}"/>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a:extLst>
              <a:ext uri="{FF2B5EF4-FFF2-40B4-BE49-F238E27FC236}">
                <a16:creationId xmlns:a16="http://schemas.microsoft.com/office/drawing/2014/main" id="{883EB526-2712-4265-9BF4-5874AAB98515}"/>
              </a:ext>
            </a:extLst>
          </p:cNvPr>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a16="http://schemas.microsoft.com/office/drawing/2014/main" id="{C7D4DE0F-D1AF-4276-ADBB-A15A5BFE8CB9}"/>
              </a:ext>
            </a:extLst>
          </p:cNvPr>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a:extLst>
              <a:ext uri="{FF2B5EF4-FFF2-40B4-BE49-F238E27FC236}">
                <a16:creationId xmlns:a16="http://schemas.microsoft.com/office/drawing/2014/main" id="{DFA316F4-7F98-4275-AAEF-578596A20622}"/>
              </a:ext>
            </a:extLst>
          </p:cNvPr>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219BA2AF-DF75-4C32-85E3-CB62BA8F7564}"/>
              </a:ext>
            </a:extLst>
          </p:cNvPr>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A86D27D2-3D87-4A30-89B6-7FAFD15E7EA4}"/>
              </a:ext>
            </a:extLst>
          </p:cNvPr>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2BD5DBA0-D1E0-4B8B-AF12-F77A29B64E62}"/>
              </a:ext>
            </a:extLst>
          </p:cNvPr>
          <p:cNvSpPr>
            <a:spLocks noGrp="1"/>
          </p:cNvSpPr>
          <p:nvPr>
            <p:ph type="body" sz="quarter" idx="10"/>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123338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a:extLst>
              <a:ext uri="{FF2B5EF4-FFF2-40B4-BE49-F238E27FC236}">
                <a16:creationId xmlns:a16="http://schemas.microsoft.com/office/drawing/2014/main" id="{60753701-EC64-455B-B060-1320051E3FE3}"/>
              </a:ext>
            </a:extLst>
          </p:cNvPr>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5CBE861-C433-4078-A9A5-2C401EE3B270}"/>
              </a:ext>
            </a:extLst>
          </p:cNvPr>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a:extLst>
              <a:ext uri="{FF2B5EF4-FFF2-40B4-BE49-F238E27FC236}">
                <a16:creationId xmlns:a16="http://schemas.microsoft.com/office/drawing/2014/main" id="{23DD6575-0576-4AFA-9BC4-891ADAB845BD}"/>
              </a:ext>
            </a:extLst>
          </p:cNvPr>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C48532B4-0A1B-49CC-99AA-FE75395721EF}"/>
              </a:ext>
            </a:extLst>
          </p:cNvPr>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a:extLst>
              <a:ext uri="{FF2B5EF4-FFF2-40B4-BE49-F238E27FC236}">
                <a16:creationId xmlns:a16="http://schemas.microsoft.com/office/drawing/2014/main" id="{32356412-5283-4799-9197-98AEACE613AC}"/>
              </a:ext>
            </a:extLst>
          </p:cNvPr>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a:extLst>
              <a:ext uri="{FF2B5EF4-FFF2-40B4-BE49-F238E27FC236}">
                <a16:creationId xmlns:a16="http://schemas.microsoft.com/office/drawing/2014/main" id="{4E421018-60A0-4F10-A9A6-A6EE3BBD8BF9}"/>
              </a:ext>
            </a:extLst>
          </p:cNvPr>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a:extLst>
              <a:ext uri="{FF2B5EF4-FFF2-40B4-BE49-F238E27FC236}">
                <a16:creationId xmlns:a16="http://schemas.microsoft.com/office/drawing/2014/main" id="{9B17F2FA-61E0-4197-AD3A-2DE5104FF5C1}"/>
              </a:ext>
            </a:extLst>
          </p:cNvPr>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a:extLst>
              <a:ext uri="{FF2B5EF4-FFF2-40B4-BE49-F238E27FC236}">
                <a16:creationId xmlns:a16="http://schemas.microsoft.com/office/drawing/2014/main" id="{1C86E54A-170E-4CA4-BE8B-1118DA74B7C4}"/>
              </a:ext>
            </a:extLst>
          </p:cNvPr>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a:extLst>
              <a:ext uri="{FF2B5EF4-FFF2-40B4-BE49-F238E27FC236}">
                <a16:creationId xmlns:a16="http://schemas.microsoft.com/office/drawing/2014/main" id="{A5976A4D-F088-4D08-ABB4-FDF23F9CA863}"/>
              </a:ext>
            </a:extLst>
          </p:cNvPr>
          <p:cNvSpPr>
            <a:spLocks noGrp="1"/>
          </p:cNvSpPr>
          <p:nvPr>
            <p:ph type="body" sz="quarter" idx="10"/>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extLst>
      <p:ext uri="{BB962C8B-B14F-4D97-AF65-F5344CB8AC3E}">
        <p14:creationId xmlns:p14="http://schemas.microsoft.com/office/powerpoint/2010/main" val="4050161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a:extLst>
              <a:ext uri="{FF2B5EF4-FFF2-40B4-BE49-F238E27FC236}">
                <a16:creationId xmlns:a16="http://schemas.microsoft.com/office/drawing/2014/main" id="{82CF8FAE-6DBB-42F8-A821-12D15C788E8C}"/>
              </a:ext>
            </a:extLst>
          </p:cNvPr>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a:extLst>
              <a:ext uri="{FF2B5EF4-FFF2-40B4-BE49-F238E27FC236}">
                <a16:creationId xmlns:a16="http://schemas.microsoft.com/office/drawing/2014/main" id="{B958D3BC-E7F4-4914-8CAC-14D6BF0FFFB3}"/>
              </a:ext>
            </a:extLst>
          </p:cNvPr>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a:extLst>
              <a:ext uri="{FF2B5EF4-FFF2-40B4-BE49-F238E27FC236}">
                <a16:creationId xmlns:a16="http://schemas.microsoft.com/office/drawing/2014/main" id="{2453FC77-9263-4C53-8F22-D64EBC3880B1}"/>
              </a:ext>
            </a:extLst>
          </p:cNvPr>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9B3BEEB7-FA72-410F-B92D-7D208F847B83}"/>
              </a:ext>
            </a:extLst>
          </p:cNvPr>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a:extLst>
              <a:ext uri="{FF2B5EF4-FFF2-40B4-BE49-F238E27FC236}">
                <a16:creationId xmlns:a16="http://schemas.microsoft.com/office/drawing/2014/main" id="{C02326B7-0E5A-F24B-8BE7-D58545042AA0}"/>
              </a:ext>
            </a:extLst>
          </p:cNvPr>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extLst>
      <p:ext uri="{BB962C8B-B14F-4D97-AF65-F5344CB8AC3E}">
        <p14:creationId xmlns:p14="http://schemas.microsoft.com/office/powerpoint/2010/main" val="55639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523B942-3F1B-403C-8E85-6382B2069353}"/>
              </a:ext>
            </a:extLst>
          </p:cNvPr>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DD93AE5-CDDD-4CA4-8BCF-44DD4A71403B}"/>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91383BD-F3E7-403E-84A3-6F01BCC23915}"/>
              </a:ext>
            </a:extLst>
          </p:cNvPr>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1B9A1635-4D35-4F49-9AAC-DA6F5F037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16FD9E9-D991-439F-8738-F1CD489BA103}"/>
              </a:ext>
            </a:extLst>
          </p:cNvPr>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t>‹#›</a:t>
            </a:fld>
            <a:endParaRPr lang="zh-CN" altLang="en-US"/>
          </a:p>
        </p:txBody>
      </p:sp>
      <p:sp>
        <p:nvSpPr>
          <p:cNvPr id="7" name="椭圆 6">
            <a:extLst>
              <a:ext uri="{FF2B5EF4-FFF2-40B4-BE49-F238E27FC236}">
                <a16:creationId xmlns:a16="http://schemas.microsoft.com/office/drawing/2014/main" id="{9994C284-E105-48E5-B7ED-E6DDC39F64AA}"/>
              </a:ext>
            </a:extLst>
          </p:cNvPr>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8E9773E7-896B-4ABE-A918-DD345AEA7B33}"/>
              </a:ext>
            </a:extLst>
          </p:cNvPr>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2824675"/>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2" r:id="rId3"/>
    <p:sldLayoutId id="2147483663" r:id="rId4"/>
    <p:sldLayoutId id="2147483664" r:id="rId5"/>
    <p:sldLayoutId id="2147483665" r:id="rId6"/>
    <p:sldLayoutId id="2147483666" r:id="rId7"/>
    <p:sldLayoutId id="2147483667" r:id="rId8"/>
    <p:sldLayoutId id="2147483661" r:id="rId9"/>
    <p:sldLayoutId id="2147483669" r:id="rId10"/>
    <p:sldLayoutId id="2147483671" r:id="rId11"/>
    <p:sldLayoutId id="2147483674" r:id="rId12"/>
    <p:sldLayoutId id="2147483654" r:id="rId13"/>
    <p:sldLayoutId id="2147483675" r:id="rId14"/>
    <p:sldLayoutId id="2147483672" r:id="rId15"/>
    <p:sldLayoutId id="2147483673" r:id="rId16"/>
    <p:sldLayoutId id="2147483659" r:id="rId17"/>
    <p:sldLayoutId id="2147483657" r:id="rId18"/>
    <p:sldLayoutId id="2147483676"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p15:clr>
            <a:srgbClr val="F26B43"/>
          </p15:clr>
        </p15:guide>
        <p15:guide id="2" pos="3840">
          <p15:clr>
            <a:srgbClr val="F26B43"/>
          </p15:clr>
        </p15:guide>
        <p15:guide id="3" pos="416">
          <p15:clr>
            <a:srgbClr val="F26B43"/>
          </p15:clr>
        </p15:guide>
        <p15:guide id="4" pos="7256">
          <p15:clr>
            <a:srgbClr val="F26B43"/>
          </p15:clr>
        </p15:guide>
        <p15:guide id="5" orient="horz" pos="648">
          <p15:clr>
            <a:srgbClr val="F26B43"/>
          </p15:clr>
        </p15:guide>
        <p15:guide id="6" orient="horz" pos="712">
          <p15:clr>
            <a:srgbClr val="F26B43"/>
          </p15:clr>
        </p15:guide>
        <p15:guide id="7" orient="horz" pos="3928">
          <p15:clr>
            <a:srgbClr val="F26B43"/>
          </p15:clr>
        </p15:guide>
        <p15:guide id="8" orient="horz" pos="3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020933"/>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1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8.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8.png"/><Relationship Id="rId16" Type="http://schemas.openxmlformats.org/officeDocument/2006/relationships/customXml" Target="../ink/ink7.xml"/><Relationship Id="rId1" Type="http://schemas.openxmlformats.org/officeDocument/2006/relationships/slideLayout" Target="../slideLayouts/slideLayout13.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a:extLst>
              <a:ext uri="{FF2B5EF4-FFF2-40B4-BE49-F238E27FC236}">
                <a16:creationId xmlns:a16="http://schemas.microsoft.com/office/drawing/2014/main" id="{D5F3D8B8-541B-475D-AED2-11349A7D54F0}"/>
              </a:ext>
            </a:extLst>
          </p:cNvPr>
          <p:cNvSpPr txBox="1">
            <a:spLocks/>
          </p:cNvSpPr>
          <p:nvPr/>
        </p:nvSpPr>
        <p:spPr>
          <a:xfrm>
            <a:off x="4253894" y="1391526"/>
            <a:ext cx="7021811"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buNone/>
            </a:pPr>
            <a:r>
              <a:rPr lang="zh-CN" altLang="en-US" sz="4800" b="1" dirty="0">
                <a:solidFill>
                  <a:schemeClr val="accent1"/>
                </a:solidFill>
                <a:cs typeface="+mn-ea"/>
                <a:sym typeface="+mn-lt"/>
              </a:rPr>
              <a:t>知识工程专题实践</a:t>
            </a:r>
            <a:endParaRPr lang="en-US" altLang="zh-CN" sz="4800" b="1" dirty="0">
              <a:solidFill>
                <a:schemeClr val="accent1"/>
              </a:solidFill>
              <a:cs typeface="+mn-ea"/>
              <a:sym typeface="+mn-lt"/>
            </a:endParaRPr>
          </a:p>
          <a:p>
            <a:pPr marL="0" indent="0" algn="r">
              <a:lnSpc>
                <a:spcPct val="100000"/>
              </a:lnSpc>
              <a:buNone/>
            </a:pPr>
            <a:r>
              <a:rPr lang="zh-CN" altLang="en-US" sz="4800" b="1" dirty="0">
                <a:solidFill>
                  <a:schemeClr val="accent1"/>
                </a:solidFill>
                <a:cs typeface="+mn-ea"/>
                <a:sym typeface="+mn-lt"/>
              </a:rPr>
              <a:t>第二组</a:t>
            </a:r>
          </a:p>
        </p:txBody>
      </p:sp>
      <p:sp>
        <p:nvSpPr>
          <p:cNvPr id="64" name="矩形 63">
            <a:extLst>
              <a:ext uri="{FF2B5EF4-FFF2-40B4-BE49-F238E27FC236}">
                <a16:creationId xmlns:a16="http://schemas.microsoft.com/office/drawing/2014/main" id="{3FDA94B7-63AB-4449-B259-ABBFB1BD1237}"/>
              </a:ext>
            </a:extLst>
          </p:cNvPr>
          <p:cNvSpPr/>
          <p:nvPr/>
        </p:nvSpPr>
        <p:spPr>
          <a:xfrm>
            <a:off x="8043723" y="4972130"/>
            <a:ext cx="3003067" cy="597215"/>
          </a:xfrm>
          <a:prstGeom prst="rect">
            <a:avLst/>
          </a:prstGeom>
        </p:spPr>
        <p:txBody>
          <a:bodyPr wrap="square" lIns="0" rIns="0">
            <a:spAutoFit/>
          </a:bodyPr>
          <a:lstStyle/>
          <a:p>
            <a:pPr algn="r">
              <a:lnSpc>
                <a:spcPct val="130000"/>
              </a:lnSpc>
            </a:pPr>
            <a:r>
              <a:rPr lang="en-US" altLang="zh-CN" sz="2800" dirty="0">
                <a:solidFill>
                  <a:schemeClr val="accent1"/>
                </a:solidFill>
                <a:cs typeface="+mn-ea"/>
                <a:sym typeface="+mn-lt"/>
              </a:rPr>
              <a:t>2024/4/11</a:t>
            </a:r>
            <a:endParaRPr lang="zh-CN" altLang="en-US" sz="2800" dirty="0">
              <a:solidFill>
                <a:schemeClr val="accent1"/>
              </a:solidFill>
              <a:cs typeface="+mn-ea"/>
              <a:sym typeface="+mn-lt"/>
            </a:endParaRPr>
          </a:p>
        </p:txBody>
      </p:sp>
      <p:sp>
        <p:nvSpPr>
          <p:cNvPr id="66" name="文本框 65">
            <a:extLst>
              <a:ext uri="{FF2B5EF4-FFF2-40B4-BE49-F238E27FC236}">
                <a16:creationId xmlns:a16="http://schemas.microsoft.com/office/drawing/2014/main" id="{C464B2DD-202B-4386-8B6B-8E2DB09F7546}"/>
              </a:ext>
            </a:extLst>
          </p:cNvPr>
          <p:cNvSpPr txBox="1"/>
          <p:nvPr/>
        </p:nvSpPr>
        <p:spPr>
          <a:xfrm>
            <a:off x="5052906" y="3874963"/>
            <a:ext cx="6102774" cy="1158074"/>
          </a:xfrm>
          <a:prstGeom prst="rect">
            <a:avLst/>
          </a:prstGeom>
          <a:noFill/>
        </p:spPr>
        <p:txBody>
          <a:bodyPr wrap="square" lIns="0" rIns="0" rtlCol="0">
            <a:spAutoFit/>
          </a:bodyPr>
          <a:lstStyle/>
          <a:p>
            <a:pPr algn="r">
              <a:lnSpc>
                <a:spcPct val="130000"/>
              </a:lnSpc>
            </a:pPr>
            <a:r>
              <a:rPr lang="zh-CN" altLang="en-US" sz="2800" dirty="0">
                <a:solidFill>
                  <a:schemeClr val="accent1"/>
                </a:solidFill>
                <a:cs typeface="+mn-ea"/>
                <a:sym typeface="+mn-lt"/>
              </a:rPr>
              <a:t>小组成员：   张博彦</a:t>
            </a:r>
            <a:r>
              <a:rPr lang="en-US" altLang="zh-CN" sz="2800" dirty="0">
                <a:solidFill>
                  <a:schemeClr val="accent1"/>
                </a:solidFill>
                <a:cs typeface="+mn-ea"/>
                <a:sym typeface="+mn-lt"/>
              </a:rPr>
              <a:t>, </a:t>
            </a:r>
            <a:r>
              <a:rPr lang="zh-CN" altLang="en-US" sz="2800" dirty="0">
                <a:solidFill>
                  <a:schemeClr val="accent1"/>
                </a:solidFill>
                <a:cs typeface="+mn-ea"/>
                <a:sym typeface="+mn-lt"/>
              </a:rPr>
              <a:t>  徐   朔，舒劲菘</a:t>
            </a:r>
            <a:endParaRPr lang="en-US" altLang="zh-CN" sz="2800" dirty="0">
              <a:solidFill>
                <a:schemeClr val="accent1"/>
              </a:solidFill>
              <a:cs typeface="+mn-ea"/>
              <a:sym typeface="+mn-lt"/>
            </a:endParaRPr>
          </a:p>
          <a:p>
            <a:pPr algn="r">
              <a:lnSpc>
                <a:spcPct val="130000"/>
              </a:lnSpc>
            </a:pPr>
            <a:r>
              <a:rPr lang="zh-CN" altLang="en-US" sz="2800" dirty="0">
                <a:solidFill>
                  <a:schemeClr val="accent1"/>
                </a:solidFill>
                <a:cs typeface="+mn-ea"/>
                <a:sym typeface="+mn-lt"/>
              </a:rPr>
              <a:t>王璟琪，何佳骏，徐子健   </a:t>
            </a:r>
          </a:p>
        </p:txBody>
      </p:sp>
      <p:cxnSp>
        <p:nvCxnSpPr>
          <p:cNvPr id="3" name="直接连接符 2">
            <a:extLst>
              <a:ext uri="{FF2B5EF4-FFF2-40B4-BE49-F238E27FC236}">
                <a16:creationId xmlns:a16="http://schemas.microsoft.com/office/drawing/2014/main" id="{F12F855B-6482-4247-8DD0-5666489F33A1}"/>
              </a:ext>
            </a:extLst>
          </p:cNvPr>
          <p:cNvCxnSpPr/>
          <p:nvPr/>
        </p:nvCxnSpPr>
        <p:spPr>
          <a:xfrm>
            <a:off x="11226555" y="4069080"/>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78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症状信息提取与药品信息去重</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02</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TWO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338939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A843-D829-49C2-A01A-4B7D9BD528C1}"/>
              </a:ext>
            </a:extLst>
          </p:cNvPr>
          <p:cNvSpPr>
            <a:spLocks noGrp="1"/>
          </p:cNvSpPr>
          <p:nvPr>
            <p:ph type="title"/>
          </p:nvPr>
        </p:nvSpPr>
        <p:spPr>
          <a:xfrm>
            <a:off x="1091255" y="237834"/>
            <a:ext cx="8168208" cy="790865"/>
          </a:xfrm>
        </p:spPr>
        <p:txBody>
          <a:bodyPr/>
          <a:lstStyle/>
          <a:p>
            <a:r>
              <a:rPr lang="zh-CN" altLang="en-US" sz="3600" spc="400" dirty="0">
                <a:solidFill>
                  <a:schemeClr val="accent1"/>
                </a:solidFill>
                <a:cs typeface="+mn-ea"/>
                <a:sym typeface="+mn-lt"/>
              </a:rPr>
              <a:t>症状信息提取与药品信息去重</a:t>
            </a:r>
            <a:endParaRPr lang="zh-CN" altLang="en-US" sz="3600" dirty="0">
              <a:solidFill>
                <a:schemeClr val="accent1"/>
              </a:solidFill>
              <a:cs typeface="+mn-ea"/>
              <a:sym typeface="+mn-lt"/>
            </a:endParaRPr>
          </a:p>
        </p:txBody>
      </p:sp>
      <p:sp>
        <p:nvSpPr>
          <p:cNvPr id="5" name="灯片编号占位符 4">
            <a:extLst>
              <a:ext uri="{FF2B5EF4-FFF2-40B4-BE49-F238E27FC236}">
                <a16:creationId xmlns:a16="http://schemas.microsoft.com/office/drawing/2014/main" id="{75A21381-93E7-4696-AA8D-3C561D27722F}"/>
              </a:ext>
            </a:extLst>
          </p:cNvPr>
          <p:cNvSpPr>
            <a:spLocks noGrp="1"/>
          </p:cNvSpPr>
          <p:nvPr>
            <p:ph type="sldNum" sz="quarter" idx="12"/>
          </p:nvPr>
        </p:nvSpPr>
        <p:spPr/>
        <p:txBody>
          <a:bodyPr/>
          <a:lstStyle/>
          <a:p>
            <a:fld id="{2515AB8F-1C56-49E9-90C8-78D22B0C1B97}" type="slidenum">
              <a:rPr lang="zh-CN" altLang="en-US" smtClean="0">
                <a:cs typeface="+mn-ea"/>
                <a:sym typeface="+mn-lt"/>
              </a:rPr>
              <a:t>11</a:t>
            </a:fld>
            <a:endParaRPr lang="zh-CN" altLang="en-US">
              <a:cs typeface="+mn-ea"/>
              <a:sym typeface="+mn-lt"/>
            </a:endParaRPr>
          </a:p>
        </p:txBody>
      </p:sp>
      <p:sp>
        <p:nvSpPr>
          <p:cNvPr id="7" name="文本框 6">
            <a:extLst>
              <a:ext uri="{FF2B5EF4-FFF2-40B4-BE49-F238E27FC236}">
                <a16:creationId xmlns:a16="http://schemas.microsoft.com/office/drawing/2014/main" id="{F0456292-FE55-4149-80D1-4274CBD2D113}"/>
              </a:ext>
            </a:extLst>
          </p:cNvPr>
          <p:cNvSpPr txBox="1"/>
          <p:nvPr/>
        </p:nvSpPr>
        <p:spPr>
          <a:xfrm>
            <a:off x="880533" y="1684629"/>
            <a:ext cx="10322560" cy="3801770"/>
          </a:xfrm>
          <a:prstGeom prst="rect">
            <a:avLst/>
          </a:prstGeom>
          <a:noFill/>
        </p:spPr>
        <p:txBody>
          <a:bodyPr wrap="square" rtlCol="0">
            <a:normAutofit/>
          </a:bodyPr>
          <a:lstStyle/>
          <a:p>
            <a:pPr algn="just">
              <a:lnSpc>
                <a:spcPct val="200000"/>
              </a:lnSpc>
            </a:pPr>
            <a:r>
              <a:rPr lang="zh-CN" altLang="en-US" dirty="0">
                <a:cs typeface="+mn-ea"/>
                <a:sym typeface="+mn-lt"/>
              </a:rPr>
              <a:t>提取到了药品信息之后，我们需要对它们（以及不需要提取的症状信息）进行更进一步的处理。</a:t>
            </a:r>
            <a:endParaRPr lang="en-US" altLang="zh-CN" dirty="0">
              <a:cs typeface="+mn-ea"/>
              <a:sym typeface="+mn-lt"/>
            </a:endParaRPr>
          </a:p>
          <a:p>
            <a:pPr algn="just">
              <a:lnSpc>
                <a:spcPct val="200000"/>
              </a:lnSpc>
            </a:pPr>
            <a:r>
              <a:rPr lang="en-US" altLang="zh-CN" dirty="0">
                <a:cs typeface="+mn-ea"/>
                <a:sym typeface="+mn-lt"/>
              </a:rPr>
              <a:t>1</a:t>
            </a:r>
            <a:r>
              <a:rPr lang="zh-CN" altLang="en-US" dirty="0">
                <a:cs typeface="+mn-ea"/>
                <a:sym typeface="+mn-lt"/>
              </a:rPr>
              <a:t>、数据集中部分病人并未给出具体用药，因此直接将其删除</a:t>
            </a:r>
            <a:endParaRPr lang="en-US" altLang="zh-CN" dirty="0">
              <a:cs typeface="+mn-ea"/>
              <a:sym typeface="+mn-lt"/>
            </a:endParaRPr>
          </a:p>
          <a:p>
            <a:pPr algn="just">
              <a:lnSpc>
                <a:spcPct val="200000"/>
              </a:lnSpc>
            </a:pPr>
            <a:r>
              <a:rPr lang="en-US" altLang="zh-CN" dirty="0">
                <a:cs typeface="+mn-ea"/>
                <a:sym typeface="+mn-lt"/>
              </a:rPr>
              <a:t>2</a:t>
            </a:r>
            <a:r>
              <a:rPr lang="zh-CN" altLang="en-US" dirty="0">
                <a:cs typeface="+mn-ea"/>
                <a:sym typeface="+mn-lt"/>
              </a:rPr>
              <a:t>、每个病人的症状与所用的药品各不相同，但都是基</a:t>
            </a:r>
            <a:endParaRPr lang="en-US" altLang="zh-CN" dirty="0">
              <a:cs typeface="+mn-ea"/>
              <a:sym typeface="+mn-lt"/>
            </a:endParaRPr>
          </a:p>
          <a:p>
            <a:pPr algn="just">
              <a:lnSpc>
                <a:spcPct val="200000"/>
              </a:lnSpc>
            </a:pPr>
            <a:r>
              <a:rPr lang="zh-CN" altLang="en-US" dirty="0">
                <a:cs typeface="+mn-ea"/>
                <a:sym typeface="+mn-lt"/>
              </a:rPr>
              <a:t>本的症状与药品名的组合，因此将这些名称分割开。</a:t>
            </a:r>
            <a:endParaRPr lang="en-US" altLang="zh-CN" dirty="0">
              <a:cs typeface="+mn-ea"/>
              <a:sym typeface="+mn-lt"/>
            </a:endParaRPr>
          </a:p>
          <a:p>
            <a:pPr algn="just">
              <a:lnSpc>
                <a:spcPct val="200000"/>
              </a:lnSpc>
            </a:pPr>
            <a:r>
              <a:rPr lang="en-US" altLang="zh-CN" dirty="0">
                <a:cs typeface="+mn-ea"/>
                <a:sym typeface="+mn-lt"/>
              </a:rPr>
              <a:t>3</a:t>
            </a:r>
            <a:r>
              <a:rPr lang="zh-CN" altLang="en-US" dirty="0">
                <a:cs typeface="+mn-ea"/>
                <a:sym typeface="+mn-lt"/>
              </a:rPr>
              <a:t>、部分药品具有多种不同的名称（如盐酸二甲双胍片与格华止为同一种药品），因此手动将其名称统一。</a:t>
            </a:r>
            <a:endParaRPr lang="en-US" altLang="zh-CN" dirty="0">
              <a:cs typeface="+mn-ea"/>
              <a:sym typeface="+mn-lt"/>
            </a:endParaRPr>
          </a:p>
        </p:txBody>
      </p:sp>
      <p:pic>
        <p:nvPicPr>
          <p:cNvPr id="4" name="图片 3">
            <a:extLst>
              <a:ext uri="{FF2B5EF4-FFF2-40B4-BE49-F238E27FC236}">
                <a16:creationId xmlns:a16="http://schemas.microsoft.com/office/drawing/2014/main" id="{813A1AB5-FECA-B160-7ABA-CF97536862F3}"/>
              </a:ext>
            </a:extLst>
          </p:cNvPr>
          <p:cNvPicPr>
            <a:picLocks noChangeAspect="1"/>
          </p:cNvPicPr>
          <p:nvPr/>
        </p:nvPicPr>
        <p:blipFill>
          <a:blip r:embed="rId2"/>
          <a:stretch>
            <a:fillRect/>
          </a:stretch>
        </p:blipFill>
        <p:spPr>
          <a:xfrm>
            <a:off x="6456216" y="2721152"/>
            <a:ext cx="4581218" cy="1320868"/>
          </a:xfrm>
          <a:prstGeom prst="rect">
            <a:avLst/>
          </a:prstGeom>
        </p:spPr>
      </p:pic>
    </p:spTree>
    <p:extLst>
      <p:ext uri="{BB962C8B-B14F-4D97-AF65-F5344CB8AC3E}">
        <p14:creationId xmlns:p14="http://schemas.microsoft.com/office/powerpoint/2010/main" val="276630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建立三元组</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03</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THREE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1855769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13</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latin typeface="+mn-lt"/>
                <a:ea typeface="+mn-ea"/>
                <a:cs typeface="+mn-ea"/>
                <a:sym typeface="+mn-lt"/>
              </a:rPr>
              <a:t>建立三元组</a:t>
            </a:r>
            <a:endParaRPr kumimoji="1" lang="zh-CN" alt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911378" y="1028700"/>
            <a:ext cx="4459627" cy="524036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pPr>
            <a:r>
              <a:rPr lang="en-US" altLang="zh-CN" sz="2000" dirty="0">
                <a:solidFill>
                  <a:schemeClr val="tx1"/>
                </a:solidFill>
                <a:cs typeface="+mn-ea"/>
                <a:sym typeface="+mn-lt"/>
              </a:rPr>
              <a:t> </a:t>
            </a:r>
            <a:r>
              <a:rPr lang="zh-CN" altLang="en-US" sz="2000" dirty="0">
                <a:solidFill>
                  <a:schemeClr val="tx1"/>
                </a:solidFill>
                <a:cs typeface="+mn-ea"/>
                <a:sym typeface="+mn-lt"/>
              </a:rPr>
              <a:t>提取到我们需要的信息后，我们接下来需要用它们建立三元组。</a:t>
            </a:r>
            <a:endParaRPr lang="en-US" altLang="zh-CN" sz="2000" dirty="0">
              <a:solidFill>
                <a:schemeClr val="tx1"/>
              </a:solidFill>
              <a:cs typeface="+mn-ea"/>
              <a:sym typeface="+mn-lt"/>
            </a:endParaRPr>
          </a:p>
          <a:p>
            <a:pPr>
              <a:lnSpc>
                <a:spcPct val="130000"/>
              </a:lnSpc>
            </a:pPr>
            <a:r>
              <a:rPr lang="zh-CN" altLang="en-US" sz="2000" dirty="0">
                <a:solidFill>
                  <a:schemeClr val="tx1"/>
                </a:solidFill>
                <a:cs typeface="+mn-ea"/>
                <a:sym typeface="+mn-lt"/>
              </a:rPr>
              <a:t>考虑我们的任务，我们需要找到病人的症状（与性别等其他信息）与所用药品之间的关系。容易发现这样的关系是以病人为纽带建立起来的。因此，我们以病人为中心建立如图所示的几种三元组：</a:t>
            </a:r>
            <a:endParaRPr lang="en-US" altLang="zh-CN" sz="2000" dirty="0">
              <a:solidFill>
                <a:schemeClr val="tx1"/>
              </a:solidFill>
              <a:cs typeface="+mn-ea"/>
              <a:sym typeface="+mn-lt"/>
            </a:endParaRPr>
          </a:p>
          <a:p>
            <a:pPr>
              <a:lnSpc>
                <a:spcPct val="130000"/>
              </a:lnSpc>
            </a:pPr>
            <a:r>
              <a:rPr lang="zh-CN" altLang="en-US" sz="2000" dirty="0">
                <a:cs typeface="+mn-ea"/>
                <a:sym typeface="+mn-lt"/>
              </a:rPr>
              <a:t>正如上一节的分析，一个病人有多个症状（或使用多种药物时），我们对这些症状（和药物）分别建立三元组。</a:t>
            </a:r>
            <a:endParaRPr lang="en-US" altLang="zh-CN" sz="2000" dirty="0">
              <a:solidFill>
                <a:schemeClr val="tx1"/>
              </a:solidFill>
              <a:cs typeface="+mn-ea"/>
              <a:sym typeface="+mn-lt"/>
            </a:endParaRPr>
          </a:p>
        </p:txBody>
      </p:sp>
      <p:sp>
        <p:nvSpPr>
          <p:cNvPr id="3" name="矩形: 圆角 2">
            <a:extLst>
              <a:ext uri="{FF2B5EF4-FFF2-40B4-BE49-F238E27FC236}">
                <a16:creationId xmlns:a16="http://schemas.microsoft.com/office/drawing/2014/main" id="{3F72188C-8647-A705-D7FD-A58C5AE56D7D}"/>
              </a:ext>
            </a:extLst>
          </p:cNvPr>
          <p:cNvSpPr/>
          <p:nvPr/>
        </p:nvSpPr>
        <p:spPr>
          <a:xfrm>
            <a:off x="8127367" y="3075036"/>
            <a:ext cx="1303350" cy="722049"/>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病人</a:t>
            </a:r>
          </a:p>
        </p:txBody>
      </p:sp>
      <p:sp>
        <p:nvSpPr>
          <p:cNvPr id="7" name="椭圆 6">
            <a:extLst>
              <a:ext uri="{FF2B5EF4-FFF2-40B4-BE49-F238E27FC236}">
                <a16:creationId xmlns:a16="http://schemas.microsoft.com/office/drawing/2014/main" id="{945E9AA9-B5E8-77D8-0748-FFDAA644B308}"/>
              </a:ext>
            </a:extLst>
          </p:cNvPr>
          <p:cNvSpPr/>
          <p:nvPr/>
        </p:nvSpPr>
        <p:spPr>
          <a:xfrm>
            <a:off x="5899096" y="2389003"/>
            <a:ext cx="1032129" cy="6409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性别</a:t>
            </a:r>
          </a:p>
        </p:txBody>
      </p:sp>
      <p:sp>
        <p:nvSpPr>
          <p:cNvPr id="9" name="椭圆 8">
            <a:extLst>
              <a:ext uri="{FF2B5EF4-FFF2-40B4-BE49-F238E27FC236}">
                <a16:creationId xmlns:a16="http://schemas.microsoft.com/office/drawing/2014/main" id="{91D367E6-A532-CD50-2409-F9A5D020B5C4}"/>
              </a:ext>
            </a:extLst>
          </p:cNvPr>
          <p:cNvSpPr/>
          <p:nvPr/>
        </p:nvSpPr>
        <p:spPr>
          <a:xfrm>
            <a:off x="5899097" y="3921071"/>
            <a:ext cx="1032129" cy="64091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症状</a:t>
            </a:r>
          </a:p>
        </p:txBody>
      </p:sp>
      <p:sp>
        <p:nvSpPr>
          <p:cNvPr id="10" name="椭圆 9">
            <a:extLst>
              <a:ext uri="{FF2B5EF4-FFF2-40B4-BE49-F238E27FC236}">
                <a16:creationId xmlns:a16="http://schemas.microsoft.com/office/drawing/2014/main" id="{C6F83122-C264-22AC-56C0-E555731589EF}"/>
              </a:ext>
            </a:extLst>
          </p:cNvPr>
          <p:cNvSpPr/>
          <p:nvPr/>
        </p:nvSpPr>
        <p:spPr>
          <a:xfrm>
            <a:off x="10657888" y="3115603"/>
            <a:ext cx="1032129" cy="640914"/>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药品</a:t>
            </a:r>
          </a:p>
        </p:txBody>
      </p:sp>
      <p:cxnSp>
        <p:nvCxnSpPr>
          <p:cNvPr id="12" name="直接箭头连接符 11">
            <a:extLst>
              <a:ext uri="{FF2B5EF4-FFF2-40B4-BE49-F238E27FC236}">
                <a16:creationId xmlns:a16="http://schemas.microsoft.com/office/drawing/2014/main" id="{D6198C26-459D-3F21-794C-26079A5AFDD5}"/>
              </a:ext>
            </a:extLst>
          </p:cNvPr>
          <p:cNvCxnSpPr>
            <a:stCxn id="3" idx="1"/>
            <a:endCxn id="7" idx="6"/>
          </p:cNvCxnSpPr>
          <p:nvPr/>
        </p:nvCxnSpPr>
        <p:spPr>
          <a:xfrm flipH="1" flipV="1">
            <a:off x="6931225" y="2709460"/>
            <a:ext cx="1196142" cy="726601"/>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C64FD6A-79B9-89B5-3091-BB74E410BC08}"/>
              </a:ext>
            </a:extLst>
          </p:cNvPr>
          <p:cNvCxnSpPr>
            <a:cxnSpLocks/>
            <a:stCxn id="3" idx="1"/>
            <a:endCxn id="9" idx="6"/>
          </p:cNvCxnSpPr>
          <p:nvPr/>
        </p:nvCxnSpPr>
        <p:spPr>
          <a:xfrm flipH="1">
            <a:off x="6931226" y="3436061"/>
            <a:ext cx="1196141" cy="80546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14C7382-81D8-9956-1DA7-19933A070D6C}"/>
              </a:ext>
            </a:extLst>
          </p:cNvPr>
          <p:cNvCxnSpPr>
            <a:cxnSpLocks/>
            <a:stCxn id="3" idx="3"/>
            <a:endCxn id="10" idx="2"/>
          </p:cNvCxnSpPr>
          <p:nvPr/>
        </p:nvCxnSpPr>
        <p:spPr>
          <a:xfrm flipV="1">
            <a:off x="9430717" y="3436060"/>
            <a:ext cx="1227171" cy="1"/>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5412929-91EC-FE21-EFCD-6546117EDB1E}"/>
              </a:ext>
            </a:extLst>
          </p:cNvPr>
          <p:cNvSpPr txBox="1"/>
          <p:nvPr/>
        </p:nvSpPr>
        <p:spPr>
          <a:xfrm rot="1979306">
            <a:off x="7090447" y="2788060"/>
            <a:ext cx="1179874" cy="369332"/>
          </a:xfrm>
          <a:prstGeom prst="rect">
            <a:avLst/>
          </a:prstGeom>
          <a:noFill/>
        </p:spPr>
        <p:txBody>
          <a:bodyPr wrap="square" rtlCol="0">
            <a:spAutoFit/>
          </a:bodyPr>
          <a:lstStyle/>
          <a:p>
            <a:r>
              <a:rPr lang="zh-CN" altLang="en-US" dirty="0"/>
              <a:t>具有性别</a:t>
            </a:r>
          </a:p>
        </p:txBody>
      </p:sp>
      <p:sp>
        <p:nvSpPr>
          <p:cNvPr id="20" name="文本框 19">
            <a:extLst>
              <a:ext uri="{FF2B5EF4-FFF2-40B4-BE49-F238E27FC236}">
                <a16:creationId xmlns:a16="http://schemas.microsoft.com/office/drawing/2014/main" id="{F26F8A77-632A-F6D9-2B22-14FA74ECF428}"/>
              </a:ext>
            </a:extLst>
          </p:cNvPr>
          <p:cNvSpPr txBox="1"/>
          <p:nvPr/>
        </p:nvSpPr>
        <p:spPr>
          <a:xfrm rot="19610138">
            <a:off x="6885099" y="3527581"/>
            <a:ext cx="1179874" cy="369332"/>
          </a:xfrm>
          <a:prstGeom prst="rect">
            <a:avLst/>
          </a:prstGeom>
          <a:noFill/>
        </p:spPr>
        <p:txBody>
          <a:bodyPr wrap="square" rtlCol="0">
            <a:spAutoFit/>
          </a:bodyPr>
          <a:lstStyle/>
          <a:p>
            <a:r>
              <a:rPr lang="zh-CN" altLang="en-US" dirty="0"/>
              <a:t>具有症状</a:t>
            </a:r>
          </a:p>
        </p:txBody>
      </p:sp>
      <p:sp>
        <p:nvSpPr>
          <p:cNvPr id="21" name="文本框 20">
            <a:extLst>
              <a:ext uri="{FF2B5EF4-FFF2-40B4-BE49-F238E27FC236}">
                <a16:creationId xmlns:a16="http://schemas.microsoft.com/office/drawing/2014/main" id="{B99D04E7-ECB6-F8C3-694B-D5C9F0732335}"/>
              </a:ext>
            </a:extLst>
          </p:cNvPr>
          <p:cNvSpPr txBox="1"/>
          <p:nvPr/>
        </p:nvSpPr>
        <p:spPr>
          <a:xfrm>
            <a:off x="9464183" y="3060913"/>
            <a:ext cx="1179874" cy="369332"/>
          </a:xfrm>
          <a:prstGeom prst="rect">
            <a:avLst/>
          </a:prstGeom>
          <a:noFill/>
        </p:spPr>
        <p:txBody>
          <a:bodyPr wrap="square" rtlCol="0">
            <a:spAutoFit/>
          </a:bodyPr>
          <a:lstStyle/>
          <a:p>
            <a:pPr algn="ctr"/>
            <a:r>
              <a:rPr lang="zh-CN" altLang="en-US" dirty="0"/>
              <a:t>所用药品</a:t>
            </a:r>
          </a:p>
        </p:txBody>
      </p:sp>
    </p:spTree>
    <p:extLst>
      <p:ext uri="{BB962C8B-B14F-4D97-AF65-F5344CB8AC3E}">
        <p14:creationId xmlns:p14="http://schemas.microsoft.com/office/powerpoint/2010/main" val="96500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优化输出三元组</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04</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FOUR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304250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15</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normAutofit/>
          </a:bodyPr>
          <a:lstStyle/>
          <a:p>
            <a:r>
              <a:rPr lang="zh-CN" altLang="en-US" sz="3600" spc="400" dirty="0">
                <a:solidFill>
                  <a:schemeClr val="accent1"/>
                </a:solidFill>
                <a:cs typeface="+mn-ea"/>
                <a:sym typeface="+mn-lt"/>
              </a:rPr>
              <a:t>优化输出三元组</a:t>
            </a:r>
            <a:endParaRPr kumimoji="1" lang="zh-CN" altLang="en-US" dirty="0"/>
          </a:p>
        </p:txBody>
      </p:sp>
      <p:pic>
        <p:nvPicPr>
          <p:cNvPr id="8" name="图片 7">
            <a:extLst>
              <a:ext uri="{FF2B5EF4-FFF2-40B4-BE49-F238E27FC236}">
                <a16:creationId xmlns:a16="http://schemas.microsoft.com/office/drawing/2014/main" id="{AF1D03F8-65CB-91F8-88B2-663D333E1260}"/>
              </a:ext>
            </a:extLst>
          </p:cNvPr>
          <p:cNvPicPr>
            <a:picLocks noChangeAspect="1"/>
          </p:cNvPicPr>
          <p:nvPr/>
        </p:nvPicPr>
        <p:blipFill rotWithShape="1">
          <a:blip r:embed="rId2"/>
          <a:srcRect b="64973"/>
          <a:stretch/>
        </p:blipFill>
        <p:spPr>
          <a:xfrm>
            <a:off x="531390" y="1028699"/>
            <a:ext cx="4057859" cy="1145541"/>
          </a:xfrm>
          <a:prstGeom prst="rect">
            <a:avLst/>
          </a:prstGeom>
        </p:spPr>
      </p:pic>
      <p:pic>
        <p:nvPicPr>
          <p:cNvPr id="14" name="图片 13">
            <a:extLst>
              <a:ext uri="{FF2B5EF4-FFF2-40B4-BE49-F238E27FC236}">
                <a16:creationId xmlns:a16="http://schemas.microsoft.com/office/drawing/2014/main" id="{0879A5DA-8E77-831F-BF63-AC3F9E146D3D}"/>
              </a:ext>
            </a:extLst>
          </p:cNvPr>
          <p:cNvPicPr>
            <a:picLocks noChangeAspect="1"/>
          </p:cNvPicPr>
          <p:nvPr/>
        </p:nvPicPr>
        <p:blipFill rotWithShape="1">
          <a:blip r:embed="rId3"/>
          <a:srcRect b="38410"/>
          <a:stretch/>
        </p:blipFill>
        <p:spPr>
          <a:xfrm>
            <a:off x="4870026" y="1025789"/>
            <a:ext cx="6949440" cy="1290691"/>
          </a:xfrm>
          <a:prstGeom prst="rect">
            <a:avLst/>
          </a:prstGeom>
        </p:spPr>
      </p:pic>
      <p:sp>
        <p:nvSpPr>
          <p:cNvPr id="15" name="文本框 14">
            <a:extLst>
              <a:ext uri="{FF2B5EF4-FFF2-40B4-BE49-F238E27FC236}">
                <a16:creationId xmlns:a16="http://schemas.microsoft.com/office/drawing/2014/main" id="{84E31932-7C64-42A6-C7A6-00579A04E161}"/>
              </a:ext>
            </a:extLst>
          </p:cNvPr>
          <p:cNvSpPr txBox="1"/>
          <p:nvPr/>
        </p:nvSpPr>
        <p:spPr>
          <a:xfrm>
            <a:off x="480907" y="2696322"/>
            <a:ext cx="11115040" cy="646331"/>
          </a:xfrm>
          <a:prstGeom prst="rect">
            <a:avLst/>
          </a:prstGeom>
          <a:noFill/>
        </p:spPr>
        <p:txBody>
          <a:bodyPr wrap="square" rtlCol="0">
            <a:spAutoFit/>
          </a:bodyPr>
          <a:lstStyle/>
          <a:p>
            <a:r>
              <a:rPr lang="zh-CN" altLang="en-US" dirty="0"/>
              <a:t>虽然输出的三元组能够包含所有信息，但是与所需提交的文件格式以及后续模型训练的输入不符，因此根据构建的三元组表格手动进行优化三元组，得到文件</a:t>
            </a:r>
            <a:r>
              <a:rPr lang="en-US" altLang="zh-CN" dirty="0"/>
              <a:t>entities.csv,entities_attr.csv,relationships.csv</a:t>
            </a:r>
            <a:endParaRPr lang="zh-CN" altLang="en-US" dirty="0"/>
          </a:p>
        </p:txBody>
      </p:sp>
      <p:pic>
        <p:nvPicPr>
          <p:cNvPr id="18" name="图片 17">
            <a:extLst>
              <a:ext uri="{FF2B5EF4-FFF2-40B4-BE49-F238E27FC236}">
                <a16:creationId xmlns:a16="http://schemas.microsoft.com/office/drawing/2014/main" id="{E1ADA041-1C47-8F98-C2B4-17625313ED2E}"/>
              </a:ext>
            </a:extLst>
          </p:cNvPr>
          <p:cNvPicPr>
            <a:picLocks noChangeAspect="1"/>
          </p:cNvPicPr>
          <p:nvPr/>
        </p:nvPicPr>
        <p:blipFill>
          <a:blip r:embed="rId4"/>
          <a:stretch>
            <a:fillRect/>
          </a:stretch>
        </p:blipFill>
        <p:spPr>
          <a:xfrm>
            <a:off x="900853" y="3746386"/>
            <a:ext cx="1746340" cy="1238314"/>
          </a:xfrm>
          <a:prstGeom prst="rect">
            <a:avLst/>
          </a:prstGeom>
        </p:spPr>
      </p:pic>
      <p:pic>
        <p:nvPicPr>
          <p:cNvPr id="23" name="图片 22">
            <a:extLst>
              <a:ext uri="{FF2B5EF4-FFF2-40B4-BE49-F238E27FC236}">
                <a16:creationId xmlns:a16="http://schemas.microsoft.com/office/drawing/2014/main" id="{F8B2AB4A-AA37-C636-DB25-D10B71F77EEF}"/>
              </a:ext>
            </a:extLst>
          </p:cNvPr>
          <p:cNvPicPr>
            <a:picLocks noChangeAspect="1"/>
          </p:cNvPicPr>
          <p:nvPr/>
        </p:nvPicPr>
        <p:blipFill rotWithShape="1">
          <a:blip r:embed="rId5"/>
          <a:srcRect l="3061" r="21038"/>
          <a:stretch/>
        </p:blipFill>
        <p:spPr>
          <a:xfrm>
            <a:off x="2909462" y="3742016"/>
            <a:ext cx="1865737" cy="2402874"/>
          </a:xfrm>
          <a:prstGeom prst="rect">
            <a:avLst/>
          </a:prstGeom>
        </p:spPr>
      </p:pic>
      <p:pic>
        <p:nvPicPr>
          <p:cNvPr id="25" name="图片 24">
            <a:extLst>
              <a:ext uri="{FF2B5EF4-FFF2-40B4-BE49-F238E27FC236}">
                <a16:creationId xmlns:a16="http://schemas.microsoft.com/office/drawing/2014/main" id="{6B3E255E-7DB8-9375-77CC-44B04E65BF4E}"/>
              </a:ext>
            </a:extLst>
          </p:cNvPr>
          <p:cNvPicPr>
            <a:picLocks noChangeAspect="1"/>
          </p:cNvPicPr>
          <p:nvPr/>
        </p:nvPicPr>
        <p:blipFill rotWithShape="1">
          <a:blip r:embed="rId6"/>
          <a:srcRect t="-1" b="36242"/>
          <a:stretch/>
        </p:blipFill>
        <p:spPr>
          <a:xfrm>
            <a:off x="5243797" y="3658320"/>
            <a:ext cx="1257365" cy="2283552"/>
          </a:xfrm>
          <a:prstGeom prst="rect">
            <a:avLst/>
          </a:prstGeom>
        </p:spPr>
      </p:pic>
      <p:pic>
        <p:nvPicPr>
          <p:cNvPr id="27" name="图片 26">
            <a:extLst>
              <a:ext uri="{FF2B5EF4-FFF2-40B4-BE49-F238E27FC236}">
                <a16:creationId xmlns:a16="http://schemas.microsoft.com/office/drawing/2014/main" id="{AEBEA962-F4A2-D474-53E9-1D59E377B4A8}"/>
              </a:ext>
            </a:extLst>
          </p:cNvPr>
          <p:cNvPicPr>
            <a:picLocks noChangeAspect="1"/>
          </p:cNvPicPr>
          <p:nvPr/>
        </p:nvPicPr>
        <p:blipFill>
          <a:blip r:embed="rId7"/>
          <a:stretch>
            <a:fillRect/>
          </a:stretch>
        </p:blipFill>
        <p:spPr>
          <a:xfrm>
            <a:off x="7156614" y="3520505"/>
            <a:ext cx="1847945" cy="2559182"/>
          </a:xfrm>
          <a:prstGeom prst="rect">
            <a:avLst/>
          </a:prstGeom>
        </p:spPr>
      </p:pic>
    </p:spTree>
    <p:extLst>
      <p:ext uri="{BB962C8B-B14F-4D97-AF65-F5344CB8AC3E}">
        <p14:creationId xmlns:p14="http://schemas.microsoft.com/office/powerpoint/2010/main" val="1770098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数据分析及处理</a:t>
            </a:r>
          </a:p>
          <a:p>
            <a:pPr algn="ct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05</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FIVE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32406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sym typeface="+mn-ea"/>
              </a:rPr>
              <a:t>数据特征分析与处理</a:t>
            </a:r>
            <a:endParaRPr lang="zh-CN" altLang="en-US"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t>17</a:t>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a:bodyPr>
          <a:lstStyle/>
          <a:p>
            <a:pPr algn="just">
              <a:lnSpc>
                <a:spcPct val="130000"/>
              </a:lnSpc>
              <a:buClrTx/>
              <a:buSzTx/>
              <a:buFontTx/>
            </a:pPr>
            <a:r>
              <a:rPr lang="zh-CN" sz="2000" dirty="0">
                <a:cs typeface="+mn-ea"/>
                <a:sym typeface="+mn-lt"/>
              </a:rPr>
              <a:t>数据特征分析与处理任务：</a:t>
            </a:r>
          </a:p>
          <a:p>
            <a:pPr algn="just">
              <a:lnSpc>
                <a:spcPct val="130000"/>
              </a:lnSpc>
              <a:buClrTx/>
              <a:buSzTx/>
              <a:buFontTx/>
            </a:pPr>
            <a:endParaRPr lang="zh-CN" sz="2000" dirty="0">
              <a:cs typeface="+mn-ea"/>
              <a:sym typeface="+mn-lt"/>
            </a:endParaRPr>
          </a:p>
          <a:p>
            <a:pPr indent="457200" algn="just">
              <a:lnSpc>
                <a:spcPct val="130000"/>
              </a:lnSpc>
              <a:buClrTx/>
              <a:buSzTx/>
              <a:buFontTx/>
            </a:pPr>
            <a:r>
              <a:rPr lang="zh-CN" sz="2000" dirty="0">
                <a:cs typeface="+mn-ea"/>
                <a:sym typeface="+mn-lt"/>
              </a:rPr>
              <a:t>对已有数据进行</a:t>
            </a:r>
            <a:r>
              <a:rPr lang="zh-CN" sz="2000" dirty="0">
                <a:solidFill>
                  <a:srgbClr val="00B0F0"/>
                </a:solidFill>
                <a:cs typeface="+mn-ea"/>
                <a:sym typeface="+mn-lt"/>
              </a:rPr>
              <a:t>整理、优化</a:t>
            </a:r>
            <a:r>
              <a:rPr lang="zh-CN" sz="2000" dirty="0">
                <a:cs typeface="+mn-ea"/>
                <a:sym typeface="+mn-lt"/>
              </a:rPr>
              <a:t>，提取精华部分，提升可靠性，并使其可以直接作为算法的输入。</a:t>
            </a:r>
          </a:p>
          <a:p>
            <a:pPr indent="457200" algn="just">
              <a:lnSpc>
                <a:spcPct val="130000"/>
              </a:lnSpc>
              <a:buClrTx/>
              <a:buSzTx/>
              <a:buFontTx/>
            </a:pPr>
            <a:r>
              <a:rPr lang="zh-CN" sz="2000" dirty="0">
                <a:cs typeface="+mn-ea"/>
                <a:sym typeface="+mn-lt"/>
              </a:rPr>
              <a:t>根据课程要求，我们主要使用了</a:t>
            </a:r>
            <a:r>
              <a:rPr lang="zh-CN" sz="2000" dirty="0">
                <a:solidFill>
                  <a:srgbClr val="00B0F0"/>
                </a:solidFill>
                <a:cs typeface="+mn-ea"/>
                <a:sym typeface="+mn-lt"/>
              </a:rPr>
              <a:t>糖尿病人住院数据、内分泌降糖药物</a:t>
            </a:r>
            <a:r>
              <a:rPr lang="zh-CN" sz="2000" dirty="0">
                <a:cs typeface="+mn-ea"/>
                <a:sym typeface="+mn-lt"/>
              </a:rPr>
              <a:t>作为原始数据，并初步提炼出了三元组。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1255" y="237834"/>
            <a:ext cx="8168208" cy="790865"/>
          </a:xfrm>
        </p:spPr>
        <p:txBody>
          <a:bodyPr/>
          <a:lstStyle/>
          <a:p>
            <a:r>
              <a:rPr lang="zh-CN" altLang="en-US" dirty="0">
                <a:sym typeface="+mn-ea"/>
              </a:rPr>
              <a:t>数据特征分析</a:t>
            </a:r>
            <a:endParaRPr lang="zh-CN" altLang="en-US" b="1" dirty="0">
              <a:latin typeface="+mn-lt"/>
              <a:ea typeface="+mn-ea"/>
              <a:cs typeface="+mn-ea"/>
              <a:sym typeface="+mn-lt"/>
            </a:endParaRPr>
          </a:p>
        </p:txBody>
      </p:sp>
      <p:sp>
        <p:nvSpPr>
          <p:cNvPr id="5" name="灯片编号占位符 4"/>
          <p:cNvSpPr>
            <a:spLocks noGrp="1"/>
          </p:cNvSpPr>
          <p:nvPr>
            <p:ph type="sldNum" sz="quarter" idx="12"/>
          </p:nvPr>
        </p:nvSpPr>
        <p:spPr/>
        <p:txBody>
          <a:bodyPr/>
          <a:lstStyle/>
          <a:p>
            <a:fld id="{2515AB8F-1C56-49E9-90C8-78D22B0C1B97}" type="slidenum">
              <a:rPr lang="zh-CN" altLang="en-US" smtClean="0">
                <a:cs typeface="+mn-ea"/>
                <a:sym typeface="+mn-lt"/>
              </a:rPr>
              <a:t>18</a:t>
            </a:fld>
            <a:endParaRPr lang="zh-CN" altLang="en-US">
              <a:cs typeface="+mn-ea"/>
              <a:sym typeface="+mn-lt"/>
            </a:endParaRPr>
          </a:p>
        </p:txBody>
      </p:sp>
      <p:sp>
        <p:nvSpPr>
          <p:cNvPr id="4" name="矩形: 圆角 3"/>
          <p:cNvSpPr/>
          <p:nvPr/>
        </p:nvSpPr>
        <p:spPr>
          <a:xfrm>
            <a:off x="1245932" y="1371601"/>
            <a:ext cx="9899297" cy="4114798"/>
          </a:xfrm>
          <a:prstGeom prst="roundRect">
            <a:avLst>
              <a:gd name="adj" fmla="val 2253"/>
            </a:avLst>
          </a:prstGeom>
          <a:solidFill>
            <a:schemeClr val="bg1"/>
          </a:solidFill>
          <a:ln>
            <a:noFill/>
          </a:ln>
          <a:effectLst>
            <a:outerShdw blurRad="127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圆角 2"/>
          <p:cNvSpPr/>
          <p:nvPr/>
        </p:nvSpPr>
        <p:spPr>
          <a:xfrm>
            <a:off x="1084405" y="1585620"/>
            <a:ext cx="9899297" cy="4114799"/>
          </a:xfrm>
          <a:prstGeom prst="roundRect">
            <a:avLst>
              <a:gd name="adj" fmla="val 2253"/>
            </a:avLst>
          </a:prstGeom>
          <a:solidFill>
            <a:schemeClr val="bg1"/>
          </a:solidFill>
          <a:ln>
            <a:noFill/>
          </a:ln>
          <a:effectLst>
            <a:outerShdw blurRad="190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511817" y="2018526"/>
            <a:ext cx="9168366" cy="3248986"/>
          </a:xfrm>
          <a:prstGeom prst="rect">
            <a:avLst/>
          </a:prstGeom>
          <a:noFill/>
        </p:spPr>
        <p:txBody>
          <a:bodyPr wrap="square" rtlCol="0">
            <a:normAutofit/>
          </a:bodyPr>
          <a:lstStyle/>
          <a:p>
            <a:pPr algn="just">
              <a:lnSpc>
                <a:spcPct val="130000"/>
              </a:lnSpc>
              <a:buClrTx/>
              <a:buSzTx/>
              <a:buFontTx/>
            </a:pPr>
            <a:r>
              <a:rPr lang="zh-CN" altLang="en-US" sz="2000" dirty="0">
                <a:cs typeface="+mn-ea"/>
                <a:sym typeface="+mn-lt"/>
              </a:rPr>
              <a:t>参考了组员提供的图谱以及原始数据表格后，我们发现有如下需要改进的部分：</a:t>
            </a:r>
          </a:p>
          <a:p>
            <a:pPr algn="just">
              <a:lnSpc>
                <a:spcPct val="130000"/>
              </a:lnSpc>
              <a:buClrTx/>
              <a:buSzTx/>
              <a:buFontTx/>
            </a:pPr>
            <a:endParaRPr lang="zh-CN" altLang="en-US" sz="2000" dirty="0">
              <a:cs typeface="+mn-ea"/>
              <a:sym typeface="+mn-lt"/>
            </a:endParaRPr>
          </a:p>
          <a:p>
            <a:pPr algn="just">
              <a:lnSpc>
                <a:spcPct val="130000"/>
              </a:lnSpc>
              <a:buClrTx/>
              <a:buSzTx/>
              <a:buFontTx/>
            </a:pPr>
            <a:r>
              <a:rPr lang="en-US" altLang="zh-CN" sz="2000" dirty="0">
                <a:cs typeface="+mn-ea"/>
                <a:sym typeface="+mn-lt"/>
              </a:rPr>
              <a:t>1</a:t>
            </a:r>
            <a:r>
              <a:rPr lang="zh-CN" altLang="en-US" sz="2000" dirty="0">
                <a:cs typeface="+mn-ea"/>
                <a:sym typeface="+mn-lt"/>
              </a:rPr>
              <a:t>、病名和药名种类太多，而且部分病或药的出现频次太少，会导致全连接神经网络训练时间不必要的延长，遂只选用了最常用的</a:t>
            </a:r>
            <a:r>
              <a:rPr lang="en-US" altLang="zh-CN" sz="2000" dirty="0">
                <a:solidFill>
                  <a:srgbClr val="FF0000"/>
                </a:solidFill>
                <a:ea typeface="微软雅黑" panose="020B0503020204020204" pitchFamily="34" charset="-122"/>
                <a:sym typeface="+mn-lt"/>
              </a:rPr>
              <a:t>前100</a:t>
            </a:r>
            <a:r>
              <a:rPr lang="zh-CN" altLang="en-US" sz="2000" dirty="0">
                <a:cs typeface="+mn-ea"/>
                <a:sym typeface="+mn-lt"/>
              </a:rPr>
              <a:t>种病和药。</a:t>
            </a:r>
          </a:p>
          <a:p>
            <a:pPr algn="just">
              <a:lnSpc>
                <a:spcPct val="130000"/>
              </a:lnSpc>
              <a:buClrTx/>
              <a:buSzTx/>
              <a:buFontTx/>
            </a:pPr>
            <a:r>
              <a:rPr lang="en-US" altLang="zh-CN" sz="2000" dirty="0">
                <a:cs typeface="+mn-ea"/>
                <a:sym typeface="+mn-lt"/>
              </a:rPr>
              <a:t>2</a:t>
            </a:r>
            <a:r>
              <a:rPr lang="zh-CN" altLang="en-US" sz="2000" dirty="0">
                <a:cs typeface="+mn-ea"/>
                <a:sym typeface="+mn-lt"/>
              </a:rPr>
              <a:t>、仅凭性别和病症对分析带药可能不全面，于是加上原始表格中的多种检测指标。</a:t>
            </a:r>
          </a:p>
          <a:p>
            <a:pPr algn="just">
              <a:lnSpc>
                <a:spcPct val="130000"/>
              </a:lnSpc>
              <a:buClrTx/>
              <a:buSzTx/>
              <a:buFontTx/>
            </a:pPr>
            <a:r>
              <a:rPr lang="en-US" altLang="zh-CN" sz="2000" dirty="0">
                <a:cs typeface="+mn-ea"/>
                <a:sym typeface="+mn-lt"/>
              </a:rPr>
              <a:t>3</a:t>
            </a:r>
            <a:r>
              <a:rPr lang="zh-CN" altLang="en-US" sz="2000" dirty="0">
                <a:cs typeface="+mn-ea"/>
                <a:sym typeface="+mn-lt"/>
              </a:rPr>
              <a:t>、部分病人之间的检测指标数量相差巨大，考虑到可能是由于不同医院检测造成的，于是根据有效指标数量</a:t>
            </a:r>
            <a:r>
              <a:rPr lang="en-US" altLang="zh-CN" sz="2000" dirty="0">
                <a:solidFill>
                  <a:srgbClr val="FF0000"/>
                </a:solidFill>
                <a:ea typeface="微软雅黑" panose="020B0503020204020204" pitchFamily="34" charset="-122"/>
                <a:sym typeface="+mn-lt"/>
              </a:rPr>
              <a:t>分为两组</a:t>
            </a:r>
            <a:r>
              <a:rPr lang="zh-CN" altLang="en-US" sz="2000" dirty="0">
                <a:cs typeface="+mn-ea"/>
                <a:sym typeface="+mn-lt"/>
              </a:rPr>
              <a:t>，分别进行数据处理和训练。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ïşḷíḋe"/>
          <p:cNvSpPr/>
          <p:nvPr>
            <p:custDataLst>
              <p:tags r:id="rId1"/>
            </p:custDataLst>
          </p:nvPr>
        </p:nvSpPr>
        <p:spPr>
          <a:xfrm flipH="1">
            <a:off x="6604000" y="1968500"/>
            <a:ext cx="4608195" cy="2720340"/>
          </a:xfrm>
          <a:prstGeom prst="roundRect">
            <a:avLst>
              <a:gd name="adj" fmla="val 1435"/>
            </a:avLst>
          </a:prstGeom>
          <a:solidFill>
            <a:schemeClr val="bg1"/>
          </a:solidFill>
          <a:ln w="6350">
            <a:solidFill>
              <a:srgbClr val="EAB908"/>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6" name="ï$ḻiḓê"/>
          <p:cNvSpPr/>
          <p:nvPr>
            <p:custDataLst>
              <p:tags r:id="rId2"/>
            </p:custDataLst>
          </p:nvPr>
        </p:nvSpPr>
        <p:spPr>
          <a:xfrm>
            <a:off x="980440" y="1968500"/>
            <a:ext cx="4608195" cy="2720340"/>
          </a:xfrm>
          <a:prstGeom prst="roundRect">
            <a:avLst>
              <a:gd name="adj" fmla="val 1434"/>
            </a:avLst>
          </a:prstGeom>
          <a:solidFill>
            <a:schemeClr val="bg1"/>
          </a:solidFill>
          <a:ln w="6350">
            <a:solidFill>
              <a:schemeClr val="accent1"/>
            </a:solidFill>
          </a:ln>
          <a:effectLst>
            <a:outerShdw blurRad="127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dirty="0">
                <a:sym typeface="+mn-lt"/>
              </a:rPr>
              <a:t>数据处理</a:t>
            </a:r>
          </a:p>
        </p:txBody>
      </p:sp>
      <p:sp>
        <p:nvSpPr>
          <p:cNvPr id="9" name="灯片编号占位符 8"/>
          <p:cNvSpPr>
            <a:spLocks noGrp="1"/>
          </p:cNvSpPr>
          <p:nvPr>
            <p:ph type="sldNum" sz="quarter" idx="12"/>
          </p:nvPr>
        </p:nvSpPr>
        <p:spPr/>
        <p:txBody>
          <a:bodyPr/>
          <a:lstStyle/>
          <a:p>
            <a:fld id="{2515AB8F-1C56-49E9-90C8-78D22B0C1B97}" type="slidenum">
              <a:rPr lang="zh-CN" altLang="en-US" smtClean="0">
                <a:sym typeface="+mn-lt"/>
              </a:rPr>
              <a:t>19</a:t>
            </a:fld>
            <a:endParaRPr lang="zh-CN" altLang="en-US">
              <a:sym typeface="+mn-lt"/>
            </a:endParaRPr>
          </a:p>
        </p:txBody>
      </p:sp>
      <p:sp>
        <p:nvSpPr>
          <p:cNvPr id="5" name="ïṥľîdé"/>
          <p:cNvSpPr/>
          <p:nvPr/>
        </p:nvSpPr>
        <p:spPr>
          <a:xfrm flipH="1">
            <a:off x="980440" y="949325"/>
            <a:ext cx="10231755" cy="915670"/>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30000"/>
              </a:lnSpc>
            </a:pPr>
            <a:r>
              <a:rPr lang="zh-CN" altLang="en-US" sz="2000" dirty="0">
                <a:cs typeface="+mn-ea"/>
                <a:sym typeface="+mn-lt"/>
              </a:rPr>
              <a:t>对原始表格中的内容进行进一步提取，并结合图谱构建成所需的数据集，</a:t>
            </a:r>
          </a:p>
          <a:p>
            <a:pPr algn="ctr">
              <a:lnSpc>
                <a:spcPct val="130000"/>
              </a:lnSpc>
            </a:pPr>
            <a:r>
              <a:rPr lang="zh-CN" altLang="en-US" sz="2000" dirty="0">
                <a:cs typeface="+mn-ea"/>
                <a:sym typeface="+mn-lt"/>
              </a:rPr>
              <a:t>根据有效指标数量分为两组：</a:t>
            </a:r>
          </a:p>
        </p:txBody>
      </p:sp>
      <p:grpSp>
        <p:nvGrpSpPr>
          <p:cNvPr id="89" name="组合 88"/>
          <p:cNvGrpSpPr/>
          <p:nvPr>
            <p:custDataLst>
              <p:tags r:id="rId3"/>
            </p:custDataLst>
          </p:nvPr>
        </p:nvGrpSpPr>
        <p:grpSpPr>
          <a:xfrm>
            <a:off x="6548755" y="2436495"/>
            <a:ext cx="153035" cy="2078355"/>
            <a:chOff x="11274277" y="3238826"/>
            <a:chExt cx="153182" cy="1816049"/>
          </a:xfrm>
        </p:grpSpPr>
        <p:sp>
          <p:nvSpPr>
            <p:cNvPr id="27" name="iṥḻîḓê"/>
            <p:cNvSpPr/>
            <p:nvPr>
              <p:custDataLst>
                <p:tags r:id="rId15"/>
              </p:custDataLst>
            </p:nvPr>
          </p:nvSpPr>
          <p:spPr>
            <a:xfrm flipH="1">
              <a:off x="11274277" y="3238826"/>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23" name="íŝľïďe"/>
            <p:cNvSpPr/>
            <p:nvPr>
              <p:custDataLst>
                <p:tags r:id="rId16"/>
              </p:custDataLst>
            </p:nvPr>
          </p:nvSpPr>
          <p:spPr>
            <a:xfrm flipH="1">
              <a:off x="11274277" y="4070259"/>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sp>
          <p:nvSpPr>
            <p:cNvPr id="19" name="îŝḻïḋe"/>
            <p:cNvSpPr/>
            <p:nvPr>
              <p:custDataLst>
                <p:tags r:id="rId17"/>
              </p:custDataLst>
            </p:nvPr>
          </p:nvSpPr>
          <p:spPr>
            <a:xfrm flipH="1">
              <a:off x="11274277" y="4901693"/>
              <a:ext cx="153182" cy="153182"/>
            </a:xfrm>
            <a:prstGeom prst="ellipse">
              <a:avLst/>
            </a:prstGeom>
            <a:solidFill>
              <a:schemeClr val="bg1"/>
            </a:solidFill>
            <a:ln w="38100">
              <a:solidFill>
                <a:srgbClr val="EAB908"/>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r">
                <a:lnSpc>
                  <a:spcPct val="150000"/>
                </a:lnSpc>
              </a:pPr>
              <a:endParaRPr lang="zh-CN" altLang="en-US">
                <a:cs typeface="+mn-ea"/>
                <a:sym typeface="+mn-lt"/>
              </a:endParaRPr>
            </a:p>
          </p:txBody>
        </p:sp>
      </p:grpSp>
      <p:sp>
        <p:nvSpPr>
          <p:cNvPr id="12" name="íŝliḓe"/>
          <p:cNvSpPr/>
          <p:nvPr>
            <p:custDataLst>
              <p:tags r:id="rId4"/>
            </p:custDataLst>
          </p:nvPr>
        </p:nvSpPr>
        <p:spPr>
          <a:xfrm flipH="1">
            <a:off x="8039100" y="2284095"/>
            <a:ext cx="1737995" cy="411480"/>
          </a:xfrm>
          <a:prstGeom prst="roundRect">
            <a:avLst>
              <a:gd name="adj" fmla="val 50000"/>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r>
              <a:rPr lang="en-US" altLang="zh-CN" sz="2000" dirty="0">
                <a:cs typeface="+mn-ea"/>
                <a:sym typeface="+mn-lt"/>
              </a:rPr>
              <a:t>B</a:t>
            </a:r>
            <a:r>
              <a:rPr lang="zh-CN" altLang="en-US" sz="2000" dirty="0">
                <a:cs typeface="+mn-ea"/>
                <a:sym typeface="+mn-lt"/>
              </a:rPr>
              <a:t>组</a:t>
            </a:r>
          </a:p>
        </p:txBody>
      </p:sp>
      <p:sp>
        <p:nvSpPr>
          <p:cNvPr id="44" name="îṣlíḓê"/>
          <p:cNvSpPr/>
          <p:nvPr>
            <p:custDataLst>
              <p:tags r:id="rId5"/>
            </p:custDataLst>
          </p:nvPr>
        </p:nvSpPr>
        <p:spPr>
          <a:xfrm flipH="1">
            <a:off x="1261745" y="2954655"/>
            <a:ext cx="4091305" cy="100139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sz="2000" b="1" dirty="0">
                <a:cs typeface="+mn-ea"/>
                <a:sym typeface="+mn-lt"/>
              </a:rPr>
              <a:t>检测指标数量较少：</a:t>
            </a:r>
          </a:p>
          <a:p>
            <a:pPr>
              <a:lnSpc>
                <a:spcPct val="130000"/>
              </a:lnSpc>
            </a:pPr>
            <a:r>
              <a:rPr lang="zh-CN" altLang="en-US" sz="2000" dirty="0">
                <a:cs typeface="+mn-ea"/>
                <a:sym typeface="+mn-lt"/>
              </a:rPr>
              <a:t>去除空值超过</a:t>
            </a:r>
            <a:r>
              <a:rPr lang="en-US" altLang="zh-CN" sz="2000" dirty="0">
                <a:cs typeface="+mn-ea"/>
                <a:sym typeface="+mn-lt"/>
              </a:rPr>
              <a:t>80%</a:t>
            </a:r>
            <a:r>
              <a:rPr lang="zh-CN" altLang="en-US" sz="2000" dirty="0">
                <a:cs typeface="+mn-ea"/>
                <a:sym typeface="+mn-lt"/>
              </a:rPr>
              <a:t>的指标</a:t>
            </a:r>
            <a:endParaRPr lang="en-US" altLang="zh-CN" sz="2000" dirty="0">
              <a:cs typeface="+mn-ea"/>
              <a:sym typeface="+mn-lt"/>
            </a:endParaRPr>
          </a:p>
        </p:txBody>
      </p:sp>
      <p:grpSp>
        <p:nvGrpSpPr>
          <p:cNvPr id="69" name="组合 68"/>
          <p:cNvGrpSpPr/>
          <p:nvPr>
            <p:custDataLst>
              <p:tags r:id="rId6"/>
            </p:custDataLst>
          </p:nvPr>
        </p:nvGrpSpPr>
        <p:grpSpPr>
          <a:xfrm>
            <a:off x="5537835" y="2439670"/>
            <a:ext cx="153035" cy="2078355"/>
            <a:chOff x="777401" y="3238826"/>
            <a:chExt cx="153182" cy="1816049"/>
          </a:xfrm>
        </p:grpSpPr>
        <p:sp>
          <p:nvSpPr>
            <p:cNvPr id="42" name="íşļîḓè"/>
            <p:cNvSpPr/>
            <p:nvPr>
              <p:custDataLst>
                <p:tags r:id="rId12"/>
              </p:custDataLst>
            </p:nvPr>
          </p:nvSpPr>
          <p:spPr>
            <a:xfrm>
              <a:off x="777401" y="3238826"/>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8" name="íṩ1íde"/>
            <p:cNvSpPr/>
            <p:nvPr>
              <p:custDataLst>
                <p:tags r:id="rId13"/>
              </p:custDataLst>
            </p:nvPr>
          </p:nvSpPr>
          <p:spPr>
            <a:xfrm>
              <a:off x="777401" y="4070259"/>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sp>
          <p:nvSpPr>
            <p:cNvPr id="34" name="îSḷîḍé"/>
            <p:cNvSpPr/>
            <p:nvPr>
              <p:custDataLst>
                <p:tags r:id="rId14"/>
              </p:custDataLst>
            </p:nvPr>
          </p:nvSpPr>
          <p:spPr>
            <a:xfrm>
              <a:off x="777401" y="4901693"/>
              <a:ext cx="153182" cy="153182"/>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25000" lnSpcReduction="20000"/>
            </a:bodyPr>
            <a:lstStyle/>
            <a:p>
              <a:pPr algn="ctr">
                <a:lnSpc>
                  <a:spcPct val="150000"/>
                </a:lnSpc>
              </a:pPr>
              <a:endParaRPr lang="zh-CN" altLang="en-US">
                <a:cs typeface="+mn-ea"/>
                <a:sym typeface="+mn-lt"/>
              </a:endParaRPr>
            </a:p>
          </p:txBody>
        </p:sp>
      </p:grpSp>
      <p:sp>
        <p:nvSpPr>
          <p:cNvPr id="14" name="î$ļïḋê"/>
          <p:cNvSpPr/>
          <p:nvPr>
            <p:custDataLst>
              <p:tags r:id="rId7"/>
            </p:custDataLst>
          </p:nvPr>
        </p:nvSpPr>
        <p:spPr>
          <a:xfrm>
            <a:off x="2415540" y="2284095"/>
            <a:ext cx="1737995" cy="41148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r>
              <a:rPr lang="en-US" altLang="zh-CN" sz="2000" dirty="0">
                <a:cs typeface="+mn-ea"/>
                <a:sym typeface="+mn-lt"/>
              </a:rPr>
              <a:t>A</a:t>
            </a:r>
            <a:r>
              <a:rPr lang="zh-CN" altLang="en-US" sz="2000" dirty="0">
                <a:cs typeface="+mn-ea"/>
                <a:sym typeface="+mn-lt"/>
              </a:rPr>
              <a:t>组</a:t>
            </a:r>
          </a:p>
        </p:txBody>
      </p:sp>
      <p:sp>
        <p:nvSpPr>
          <p:cNvPr id="10" name="弧形 9"/>
          <p:cNvSpPr/>
          <p:nvPr>
            <p:custDataLst>
              <p:tags r:id="rId8"/>
            </p:custDataLst>
          </p:nvPr>
        </p:nvSpPr>
        <p:spPr>
          <a:xfrm>
            <a:off x="5424805" y="2435860"/>
            <a:ext cx="1356360" cy="568960"/>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0" name="îṣlíḓê"/>
          <p:cNvSpPr/>
          <p:nvPr>
            <p:custDataLst>
              <p:tags r:id="rId9"/>
            </p:custDataLst>
          </p:nvPr>
        </p:nvSpPr>
        <p:spPr>
          <a:xfrm flipH="1">
            <a:off x="7252970" y="2954655"/>
            <a:ext cx="3460750" cy="1002665"/>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pPr>
            <a:r>
              <a:rPr lang="zh-CN" sz="2000" b="1" dirty="0">
                <a:cs typeface="+mn-ea"/>
                <a:sym typeface="+mn-lt"/>
              </a:rPr>
              <a:t>检测指标数量较多：</a:t>
            </a:r>
            <a:r>
              <a:rPr lang="en-US" altLang="zh-CN" sz="2000" b="1" dirty="0">
                <a:cs typeface="+mn-ea"/>
                <a:sym typeface="+mn-lt"/>
              </a:rPr>
              <a:t> </a:t>
            </a:r>
            <a:endParaRPr lang="zh-CN" sz="2000" b="1" dirty="0">
              <a:cs typeface="+mn-ea"/>
              <a:sym typeface="+mn-lt"/>
            </a:endParaRPr>
          </a:p>
          <a:p>
            <a:pPr algn="l">
              <a:lnSpc>
                <a:spcPct val="130000"/>
              </a:lnSpc>
            </a:pPr>
            <a:r>
              <a:rPr lang="zh-CN" altLang="en-US" sz="2000" dirty="0">
                <a:cs typeface="+mn-ea"/>
                <a:sym typeface="+mn-lt"/>
              </a:rPr>
              <a:t>保留所有有效的指标</a:t>
            </a:r>
            <a:r>
              <a:rPr lang="en-US" altLang="zh-CN" sz="2000" dirty="0">
                <a:cs typeface="+mn-ea"/>
                <a:sym typeface="+mn-lt"/>
              </a:rPr>
              <a:t>       </a:t>
            </a:r>
          </a:p>
        </p:txBody>
      </p:sp>
      <p:sp>
        <p:nvSpPr>
          <p:cNvPr id="31" name="弧形 30"/>
          <p:cNvSpPr/>
          <p:nvPr>
            <p:custDataLst>
              <p:tags r:id="rId10"/>
            </p:custDataLst>
          </p:nvPr>
        </p:nvSpPr>
        <p:spPr>
          <a:xfrm>
            <a:off x="5419090" y="3387725"/>
            <a:ext cx="1356360" cy="568960"/>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2" name="弧形 31"/>
          <p:cNvSpPr/>
          <p:nvPr>
            <p:custDataLst>
              <p:tags r:id="rId11"/>
            </p:custDataLst>
          </p:nvPr>
        </p:nvSpPr>
        <p:spPr>
          <a:xfrm>
            <a:off x="5419090" y="4339590"/>
            <a:ext cx="1356360" cy="568960"/>
          </a:xfrm>
          <a:prstGeom prst="arc">
            <a:avLst>
              <a:gd name="adj1" fmla="val 12260900"/>
              <a:gd name="adj2" fmla="val 20352371"/>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 name="ïṥľîdé"/>
          <p:cNvSpPr/>
          <p:nvPr/>
        </p:nvSpPr>
        <p:spPr>
          <a:xfrm flipH="1">
            <a:off x="1910715" y="4792345"/>
            <a:ext cx="9301480" cy="1264920"/>
          </a:xfrm>
          <a:prstGeom prst="rect">
            <a:avLst/>
          </a:prstGeom>
        </p:spPr>
        <p:txBody>
          <a:bodyPr wrap="square" lIns="91440" tIns="45720" rIns="91440" bIns="45720" anchor="ctr">
            <a:normAutofit fontScale="97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lnSpc>
                <a:spcPct val="130000"/>
              </a:lnSpc>
              <a:buClrTx/>
              <a:buSzTx/>
              <a:buFontTx/>
            </a:pPr>
            <a:r>
              <a:rPr lang="en-US" altLang="zh-CN" sz="2000" dirty="0">
                <a:cs typeface="+mn-ea"/>
                <a:sym typeface="+mn-lt"/>
              </a:rPr>
              <a:t>1</a:t>
            </a:r>
            <a:r>
              <a:rPr lang="zh-CN" altLang="en-US" sz="2000" dirty="0">
                <a:cs typeface="+mn-ea"/>
                <a:sym typeface="+mn-lt"/>
              </a:rPr>
              <a:t>、将表格中的汉字替换为合适的数字以方便输入；</a:t>
            </a:r>
          </a:p>
          <a:p>
            <a:pPr algn="l">
              <a:lnSpc>
                <a:spcPct val="130000"/>
              </a:lnSpc>
              <a:buClrTx/>
              <a:buSzTx/>
              <a:buFontTx/>
            </a:pPr>
            <a:r>
              <a:rPr lang="en-US" altLang="zh-CN" sz="2000" dirty="0">
                <a:cs typeface="+mn-ea"/>
                <a:sym typeface="+mn-lt"/>
              </a:rPr>
              <a:t>2</a:t>
            </a:r>
            <a:r>
              <a:rPr lang="zh-CN" altLang="en-US" sz="2000" dirty="0">
                <a:cs typeface="+mn-ea"/>
                <a:sym typeface="+mn-lt"/>
              </a:rPr>
              <a:t>、去除数据中的“&gt;”“&lt;”等字符</a:t>
            </a:r>
          </a:p>
          <a:p>
            <a:pPr algn="l">
              <a:lnSpc>
                <a:spcPct val="130000"/>
              </a:lnSpc>
              <a:buClrTx/>
              <a:buSzTx/>
              <a:buFontTx/>
            </a:pPr>
            <a:r>
              <a:rPr lang="en-US" altLang="zh-CN" sz="2000" dirty="0">
                <a:cs typeface="+mn-ea"/>
                <a:sym typeface="+mn-lt"/>
              </a:rPr>
              <a:t>3</a:t>
            </a:r>
            <a:r>
              <a:rPr lang="zh-CN" altLang="en-US" sz="2000" dirty="0">
                <a:cs typeface="+mn-ea"/>
                <a:sym typeface="+mn-lt"/>
              </a:rPr>
              <a:t>、对所有的的空值分别以特征的</a:t>
            </a:r>
            <a:r>
              <a:rPr lang="zh-CN" altLang="en-US" sz="2000" dirty="0">
                <a:solidFill>
                  <a:srgbClr val="00B0F0"/>
                </a:solidFill>
                <a:cs typeface="+mn-ea"/>
                <a:sym typeface="+mn-lt"/>
              </a:rPr>
              <a:t>平均值</a:t>
            </a:r>
            <a:r>
              <a:rPr lang="zh-CN" altLang="en-US" sz="2000" dirty="0">
                <a:cs typeface="+mn-ea"/>
                <a:sym typeface="+mn-lt"/>
              </a:rPr>
              <a:t>进行填充；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85D104B-EA07-43A9-AEFD-EEEFFF325767}"/>
              </a:ext>
            </a:extLst>
          </p:cNvPr>
          <p:cNvGrpSpPr/>
          <p:nvPr/>
        </p:nvGrpSpPr>
        <p:grpSpPr>
          <a:xfrm>
            <a:off x="3525765" y="1056334"/>
            <a:ext cx="7644263" cy="3671454"/>
            <a:chOff x="3426679" y="1095244"/>
            <a:chExt cx="7644263" cy="3671454"/>
          </a:xfrm>
        </p:grpSpPr>
        <p:sp>
          <p:nvSpPr>
            <p:cNvPr id="129" name="文本框 128">
              <a:extLst>
                <a:ext uri="{FF2B5EF4-FFF2-40B4-BE49-F238E27FC236}">
                  <a16:creationId xmlns:a16="http://schemas.microsoft.com/office/drawing/2014/main" id="{60527AF3-BA7F-490C-9804-7B47DE1C8CB9}"/>
                </a:ext>
              </a:extLst>
            </p:cNvPr>
            <p:cNvSpPr txBox="1"/>
            <p:nvPr/>
          </p:nvSpPr>
          <p:spPr>
            <a:xfrm>
              <a:off x="3426679" y="1095244"/>
              <a:ext cx="7644263" cy="420253"/>
            </a:xfrm>
            <a:prstGeom prst="rect">
              <a:avLst/>
            </a:prstGeom>
            <a:noFill/>
          </p:spPr>
          <p:txBody>
            <a:bodyPr wrap="square" tIns="0" bIns="0" rtlCol="0" anchor="ctr" anchorCtr="0">
              <a:normAutofit lnSpcReduction="10000"/>
            </a:bodyPr>
            <a:lstStyle/>
            <a:p>
              <a:pPr>
                <a:defRPr/>
              </a:pPr>
              <a:r>
                <a:rPr lang="en-US" altLang="zh-CN" sz="2800" spc="400" dirty="0">
                  <a:cs typeface="+mn-ea"/>
                  <a:sym typeface="+mn-lt"/>
                </a:rPr>
                <a:t>01 </a:t>
              </a:r>
              <a:r>
                <a:rPr lang="zh-CN" altLang="en-US" sz="2800" spc="400" dirty="0">
                  <a:cs typeface="+mn-ea"/>
                  <a:sym typeface="+mn-lt"/>
                </a:rPr>
                <a:t>药物信息提取</a:t>
              </a:r>
              <a:endParaRPr lang="zh-CN" altLang="en-US" sz="2800" dirty="0">
                <a:cs typeface="+mn-ea"/>
                <a:sym typeface="+mn-lt"/>
              </a:endParaRPr>
            </a:p>
          </p:txBody>
        </p:sp>
        <p:sp>
          <p:nvSpPr>
            <p:cNvPr id="134" name="文本框 133">
              <a:extLst>
                <a:ext uri="{FF2B5EF4-FFF2-40B4-BE49-F238E27FC236}">
                  <a16:creationId xmlns:a16="http://schemas.microsoft.com/office/drawing/2014/main" id="{6BCE892E-97E1-44B2-97F3-9C58A43D2367}"/>
                </a:ext>
              </a:extLst>
            </p:cNvPr>
            <p:cNvSpPr txBox="1"/>
            <p:nvPr/>
          </p:nvSpPr>
          <p:spPr>
            <a:xfrm>
              <a:off x="3426679" y="1640821"/>
              <a:ext cx="7644263" cy="524916"/>
            </a:xfrm>
            <a:prstGeom prst="rect">
              <a:avLst/>
            </a:prstGeom>
            <a:noFill/>
          </p:spPr>
          <p:txBody>
            <a:bodyPr wrap="square" rtlCol="0" anchor="ctr" anchorCtr="0">
              <a:normAutofit/>
            </a:bodyPr>
            <a:lstStyle/>
            <a:p>
              <a:pPr>
                <a:defRPr/>
              </a:pPr>
              <a:r>
                <a:rPr lang="en-US" altLang="zh-CN" sz="2800" spc="400" dirty="0">
                  <a:cs typeface="+mn-ea"/>
                  <a:sym typeface="+mn-lt"/>
                </a:rPr>
                <a:t>02 </a:t>
              </a:r>
              <a:r>
                <a:rPr lang="zh-CN" altLang="en-US" sz="2800" spc="400" dirty="0">
                  <a:cs typeface="+mn-ea"/>
                  <a:sym typeface="+mn-lt"/>
                </a:rPr>
                <a:t>症状信息提取与药品信息去重</a:t>
              </a:r>
              <a:endParaRPr lang="zh-CN" altLang="en-US" sz="2800" dirty="0">
                <a:cs typeface="+mn-ea"/>
                <a:sym typeface="+mn-lt"/>
              </a:endParaRPr>
            </a:p>
          </p:txBody>
        </p:sp>
        <p:sp>
          <p:nvSpPr>
            <p:cNvPr id="139" name="文本框 138">
              <a:extLst>
                <a:ext uri="{FF2B5EF4-FFF2-40B4-BE49-F238E27FC236}">
                  <a16:creationId xmlns:a16="http://schemas.microsoft.com/office/drawing/2014/main" id="{CEB08782-CF07-4C47-B393-0A53B49A7F25}"/>
                </a:ext>
              </a:extLst>
            </p:cNvPr>
            <p:cNvSpPr txBox="1"/>
            <p:nvPr/>
          </p:nvSpPr>
          <p:spPr>
            <a:xfrm>
              <a:off x="3426679" y="2292756"/>
              <a:ext cx="7644263" cy="523220"/>
            </a:xfrm>
            <a:prstGeom prst="rect">
              <a:avLst/>
            </a:prstGeom>
            <a:noFill/>
          </p:spPr>
          <p:txBody>
            <a:bodyPr wrap="square" rtlCol="0" anchor="ctr" anchorCtr="0">
              <a:normAutofit/>
            </a:bodyPr>
            <a:lstStyle/>
            <a:p>
              <a:pPr lvl="0">
                <a:defRPr/>
              </a:pPr>
              <a:r>
                <a:rPr lang="en-US" altLang="zh-CN" sz="2800" spc="400" dirty="0">
                  <a:cs typeface="+mn-ea"/>
                  <a:sym typeface="+mn-lt"/>
                </a:rPr>
                <a:t>03 </a:t>
              </a:r>
              <a:r>
                <a:rPr lang="zh-CN" altLang="en-US" sz="2800" spc="400" dirty="0">
                  <a:cs typeface="+mn-ea"/>
                  <a:sym typeface="+mn-lt"/>
                </a:rPr>
                <a:t>建立三元组</a:t>
              </a:r>
              <a:endParaRPr kumimoji="0" lang="zh-CN" altLang="en-US" sz="2800" b="0" i="0" u="none" strike="noStrike" kern="1200" cap="none" spc="400" normalizeH="0" noProof="0" dirty="0">
                <a:ln>
                  <a:noFill/>
                </a:ln>
                <a:effectLst/>
                <a:uLnTx/>
                <a:uFillTx/>
                <a:cs typeface="+mn-ea"/>
                <a:sym typeface="+mn-lt"/>
              </a:endParaRPr>
            </a:p>
          </p:txBody>
        </p:sp>
        <p:sp>
          <p:nvSpPr>
            <p:cNvPr id="144" name="文本框 143">
              <a:extLst>
                <a:ext uri="{FF2B5EF4-FFF2-40B4-BE49-F238E27FC236}">
                  <a16:creationId xmlns:a16="http://schemas.microsoft.com/office/drawing/2014/main" id="{4DD5935B-AB80-4414-B730-1A7FED9B7ACA}"/>
                </a:ext>
              </a:extLst>
            </p:cNvPr>
            <p:cNvSpPr txBox="1"/>
            <p:nvPr/>
          </p:nvSpPr>
          <p:spPr>
            <a:xfrm>
              <a:off x="3426679" y="2942995"/>
              <a:ext cx="7642800" cy="523221"/>
            </a:xfrm>
            <a:prstGeom prst="rect">
              <a:avLst/>
            </a:prstGeom>
            <a:noFill/>
          </p:spPr>
          <p:txBody>
            <a:bodyPr wrap="square" rtlCol="0" anchor="ctr" anchorCtr="0">
              <a:normAutofit/>
            </a:bodyPr>
            <a:lstStyle/>
            <a:p>
              <a:pPr lvl="0">
                <a:defRPr/>
              </a:pPr>
              <a:r>
                <a:rPr lang="en-US" altLang="zh-CN" sz="2800" spc="400" dirty="0">
                  <a:cs typeface="+mn-ea"/>
                  <a:sym typeface="+mn-lt"/>
                </a:rPr>
                <a:t>04 </a:t>
              </a:r>
              <a:r>
                <a:rPr lang="zh-CN" altLang="en-US" sz="2800" spc="400" dirty="0">
                  <a:cs typeface="+mn-ea"/>
                  <a:sym typeface="+mn-lt"/>
                </a:rPr>
                <a:t>优化输出三元组</a:t>
              </a:r>
            </a:p>
          </p:txBody>
        </p:sp>
        <p:sp>
          <p:nvSpPr>
            <p:cNvPr id="149" name="文本框 148">
              <a:extLst>
                <a:ext uri="{FF2B5EF4-FFF2-40B4-BE49-F238E27FC236}">
                  <a16:creationId xmlns:a16="http://schemas.microsoft.com/office/drawing/2014/main" id="{2EE29C2C-038B-443A-905F-F5F888237985}"/>
                </a:ext>
              </a:extLst>
            </p:cNvPr>
            <p:cNvSpPr txBox="1"/>
            <p:nvPr/>
          </p:nvSpPr>
          <p:spPr>
            <a:xfrm>
              <a:off x="3426679" y="3593235"/>
              <a:ext cx="7642800" cy="523221"/>
            </a:xfrm>
            <a:prstGeom prst="rect">
              <a:avLst/>
            </a:prstGeom>
            <a:noFill/>
          </p:spPr>
          <p:txBody>
            <a:bodyPr wrap="square" rtlCol="0" anchor="ctr" anchorCtr="0">
              <a:normAutofit/>
            </a:bodyPr>
            <a:lstStyle/>
            <a:p>
              <a:pPr lvl="0">
                <a:defRPr/>
              </a:pPr>
              <a:r>
                <a:rPr lang="en-US" altLang="zh-CN" sz="2800" spc="400" dirty="0">
                  <a:cs typeface="+mn-ea"/>
                  <a:sym typeface="+mn-lt"/>
                </a:rPr>
                <a:t>05 </a:t>
              </a:r>
              <a:r>
                <a:rPr lang="zh-CN" altLang="en-US" sz="2800" spc="400" dirty="0">
                  <a:cs typeface="+mn-ea"/>
                  <a:sym typeface="+mn-lt"/>
                </a:rPr>
                <a:t>数据分析及处理</a:t>
              </a:r>
            </a:p>
          </p:txBody>
        </p:sp>
        <p:sp>
          <p:nvSpPr>
            <p:cNvPr id="154" name="文本框 153">
              <a:extLst>
                <a:ext uri="{FF2B5EF4-FFF2-40B4-BE49-F238E27FC236}">
                  <a16:creationId xmlns:a16="http://schemas.microsoft.com/office/drawing/2014/main" id="{01C06F38-9E45-4FFD-956D-5D9196920BC6}"/>
                </a:ext>
              </a:extLst>
            </p:cNvPr>
            <p:cNvSpPr txBox="1"/>
            <p:nvPr/>
          </p:nvSpPr>
          <p:spPr>
            <a:xfrm>
              <a:off x="3426679" y="4243476"/>
              <a:ext cx="7642800" cy="523222"/>
            </a:xfrm>
            <a:prstGeom prst="rect">
              <a:avLst/>
            </a:prstGeom>
            <a:noFill/>
          </p:spPr>
          <p:txBody>
            <a:bodyPr wrap="square" rtlCol="0" anchor="ctr" anchorCtr="0">
              <a:normAutofit/>
            </a:bodyPr>
            <a:lstStyle/>
            <a:p>
              <a:pPr lvl="0">
                <a:defRPr/>
              </a:pPr>
              <a:r>
                <a:rPr lang="en-US" altLang="zh-CN" sz="2800" spc="400" dirty="0">
                  <a:cs typeface="+mn-ea"/>
                  <a:sym typeface="+mn-lt"/>
                </a:rPr>
                <a:t>06 </a:t>
              </a:r>
              <a:r>
                <a:rPr lang="zh-CN" altLang="en-US" sz="2800" spc="400" dirty="0">
                  <a:cs typeface="+mn-ea"/>
                  <a:sym typeface="+mn-lt"/>
                </a:rPr>
                <a:t>模型选取和分析</a:t>
              </a:r>
            </a:p>
          </p:txBody>
        </p:sp>
      </p:grpSp>
      <p:sp>
        <p:nvSpPr>
          <p:cNvPr id="3" name="文本框 2">
            <a:extLst>
              <a:ext uri="{FF2B5EF4-FFF2-40B4-BE49-F238E27FC236}">
                <a16:creationId xmlns:a16="http://schemas.microsoft.com/office/drawing/2014/main" id="{FFF1454B-27AD-09F9-D278-4A689A3073F4}"/>
              </a:ext>
            </a:extLst>
          </p:cNvPr>
          <p:cNvSpPr txBox="1"/>
          <p:nvPr/>
        </p:nvSpPr>
        <p:spPr>
          <a:xfrm>
            <a:off x="3525765" y="4854808"/>
            <a:ext cx="7642800" cy="523220"/>
          </a:xfrm>
          <a:prstGeom prst="rect">
            <a:avLst/>
          </a:prstGeom>
          <a:noFill/>
        </p:spPr>
        <p:txBody>
          <a:bodyPr wrap="square" rtlCol="0" anchor="ctr" anchorCtr="0">
            <a:normAutofit/>
          </a:bodyPr>
          <a:lstStyle/>
          <a:p>
            <a:pPr lvl="0">
              <a:defRPr/>
            </a:pPr>
            <a:r>
              <a:rPr lang="en-US" altLang="zh-CN" sz="2800" spc="400" dirty="0">
                <a:cs typeface="+mn-ea"/>
                <a:sym typeface="+mn-lt"/>
              </a:rPr>
              <a:t>07 </a:t>
            </a:r>
            <a:r>
              <a:rPr lang="zh-CN" altLang="en-US" sz="2800" spc="400" dirty="0">
                <a:cs typeface="+mn-ea"/>
                <a:sym typeface="+mn-lt"/>
              </a:rPr>
              <a:t>测试与结果分析</a:t>
            </a:r>
            <a:endParaRPr kumimoji="0" lang="zh-CN" altLang="en-US" sz="2800" b="0" i="0" u="none" strike="noStrike" kern="1200" cap="none" spc="400" normalizeH="0" noProof="0" dirty="0">
              <a:ln>
                <a:noFill/>
              </a:ln>
              <a:effectLst/>
              <a:uLnTx/>
              <a:uFillTx/>
              <a:cs typeface="+mn-ea"/>
              <a:sym typeface="+mn-lt"/>
            </a:endParaRPr>
          </a:p>
        </p:txBody>
      </p:sp>
    </p:spTree>
    <p:extLst>
      <p:ext uri="{BB962C8B-B14F-4D97-AF65-F5344CB8AC3E}">
        <p14:creationId xmlns:p14="http://schemas.microsoft.com/office/powerpoint/2010/main" val="20975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五边形 13"/>
          <p:cNvSpPr/>
          <p:nvPr/>
        </p:nvSpPr>
        <p:spPr>
          <a:xfrm>
            <a:off x="660400" y="1349376"/>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 name="标题 1"/>
          <p:cNvSpPr>
            <a:spLocks noGrp="1"/>
          </p:cNvSpPr>
          <p:nvPr>
            <p:ph type="title"/>
          </p:nvPr>
        </p:nvSpPr>
        <p:spPr>
          <a:xfrm>
            <a:off x="1091255" y="237834"/>
            <a:ext cx="8168208" cy="790865"/>
          </a:xfrm>
        </p:spPr>
        <p:txBody>
          <a:bodyPr/>
          <a:lstStyle/>
          <a:p>
            <a:r>
              <a:rPr lang="zh-CN" dirty="0">
                <a:sym typeface="+mn-lt"/>
              </a:rPr>
              <a:t>数据处理</a:t>
            </a:r>
            <a:endParaRPr lang="zh-CN" altLang="en-US" dirty="0">
              <a:sym typeface="+mn-lt"/>
            </a:endParaRPr>
          </a:p>
        </p:txBody>
      </p:sp>
      <p:sp>
        <p:nvSpPr>
          <p:cNvPr id="3" name="灯片编号占位符 2"/>
          <p:cNvSpPr>
            <a:spLocks noGrp="1"/>
          </p:cNvSpPr>
          <p:nvPr>
            <p:ph type="sldNum" sz="quarter" idx="12"/>
          </p:nvPr>
        </p:nvSpPr>
        <p:spPr/>
        <p:txBody>
          <a:bodyPr/>
          <a:lstStyle/>
          <a:p>
            <a:fld id="{2515AB8F-1C56-49E9-90C8-78D22B0C1B97}" type="slidenum">
              <a:rPr lang="zh-CN" altLang="en-US" smtClean="0">
                <a:sym typeface="+mn-lt"/>
              </a:rPr>
              <a:t>20</a:t>
            </a:fld>
            <a:endParaRPr lang="zh-CN" altLang="en-US">
              <a:sym typeface="+mn-lt"/>
            </a:endParaRPr>
          </a:p>
        </p:txBody>
      </p:sp>
      <p:sp>
        <p:nvSpPr>
          <p:cNvPr id="10" name="矩形 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487487" y="4786563"/>
            <a:ext cx="9217025"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由于</a:t>
            </a:r>
            <a:r>
              <a:rPr lang="en-US" altLang="zh-CN" sz="2000" dirty="0">
                <a:cs typeface="+mn-ea"/>
                <a:sym typeface="+mn-lt"/>
              </a:rPr>
              <a:t>A</a:t>
            </a:r>
            <a:r>
              <a:rPr lang="zh-CN" altLang="en-US" sz="2000" dirty="0">
                <a:cs typeface="+mn-ea"/>
                <a:sym typeface="+mn-lt"/>
              </a:rPr>
              <a:t>、</a:t>
            </a:r>
            <a:r>
              <a:rPr lang="en-US" altLang="zh-CN" sz="2000" dirty="0">
                <a:cs typeface="+mn-ea"/>
                <a:sym typeface="+mn-lt"/>
              </a:rPr>
              <a:t>B</a:t>
            </a:r>
            <a:r>
              <a:rPr lang="zh-CN" altLang="en-US" sz="2000" dirty="0">
                <a:cs typeface="+mn-ea"/>
                <a:sym typeface="+mn-lt"/>
              </a:rPr>
              <a:t>组分开训练，最终数据处理部分得到了</a:t>
            </a:r>
            <a:r>
              <a:rPr lang="en-US" altLang="zh-CN" sz="2000" dirty="0">
                <a:cs typeface="+mn-ea"/>
                <a:sym typeface="+mn-lt"/>
              </a:rPr>
              <a:t>A</a:t>
            </a:r>
            <a:r>
              <a:rPr lang="zh-CN" altLang="en-US" sz="2000" dirty="0">
                <a:cs typeface="+mn-ea"/>
                <a:sym typeface="+mn-lt"/>
              </a:rPr>
              <a:t>和</a:t>
            </a:r>
            <a:r>
              <a:rPr lang="en-US" altLang="zh-CN" sz="2000" dirty="0">
                <a:cs typeface="+mn-ea"/>
                <a:sym typeface="+mn-lt"/>
              </a:rPr>
              <a:t>B</a:t>
            </a:r>
            <a:r>
              <a:rPr lang="zh-CN" altLang="en-US" sz="2000" dirty="0">
                <a:cs typeface="+mn-ea"/>
                <a:sym typeface="+mn-lt"/>
              </a:rPr>
              <a:t>的训练集和测试集的输入和输出矩阵，共</a:t>
            </a:r>
            <a:r>
              <a:rPr lang="en-US" altLang="zh-CN" sz="2000" dirty="0">
                <a:cs typeface="+mn-ea"/>
                <a:sym typeface="+mn-lt"/>
              </a:rPr>
              <a:t>8</a:t>
            </a:r>
            <a:r>
              <a:rPr lang="zh-CN" altLang="en-US" sz="2000" dirty="0">
                <a:cs typeface="+mn-ea"/>
                <a:sym typeface="+mn-lt"/>
              </a:rPr>
              <a:t>个</a:t>
            </a:r>
            <a:r>
              <a:rPr lang="en-US" altLang="zh-CN" sz="2000" dirty="0">
                <a:cs typeface="+mn-ea"/>
                <a:sym typeface="+mn-lt"/>
              </a:rPr>
              <a:t>csv</a:t>
            </a:r>
            <a:r>
              <a:rPr lang="zh-CN" altLang="en-US" sz="2000" dirty="0">
                <a:cs typeface="+mn-ea"/>
                <a:sym typeface="+mn-lt"/>
              </a:rPr>
              <a:t>文件。</a:t>
            </a:r>
          </a:p>
        </p:txBody>
      </p:sp>
      <p:sp>
        <p:nvSpPr>
          <p:cNvPr id="12" name="矩形 11"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099" y="1492251"/>
            <a:ext cx="4104000" cy="1120775"/>
          </a:xfrm>
          <a:prstGeom prst="rect">
            <a:avLst/>
          </a:prstGeom>
          <a:noFill/>
        </p:spPr>
        <p:txBody>
          <a:bodyPr wrap="square" lIns="540000" anchor="ctr" anchorCtr="0">
            <a:normAutofit/>
          </a:bodyPr>
          <a:lstStyle/>
          <a:p>
            <a:pPr algn="just">
              <a:lnSpc>
                <a:spcPct val="130000"/>
              </a:lnSpc>
            </a:pPr>
            <a:r>
              <a:rPr lang="zh-CN" altLang="en-US" sz="2000" b="1" dirty="0">
                <a:cs typeface="+mn-ea"/>
                <a:sym typeface="+mn-lt"/>
              </a:rPr>
              <a:t>输入矩阵：</a:t>
            </a:r>
          </a:p>
          <a:p>
            <a:pPr algn="just">
              <a:lnSpc>
                <a:spcPct val="130000"/>
              </a:lnSpc>
            </a:pPr>
            <a:r>
              <a:rPr lang="zh-CN" altLang="en-US" sz="2000" dirty="0">
                <a:cs typeface="+mn-ea"/>
                <a:sym typeface="+mn-lt"/>
              </a:rPr>
              <a:t>如上述处理</a:t>
            </a:r>
          </a:p>
        </p:txBody>
      </p:sp>
      <p:sp>
        <p:nvSpPr>
          <p:cNvPr id="6" name="箭头: 五边形 5"/>
          <p:cNvSpPr/>
          <p:nvPr/>
        </p:nvSpPr>
        <p:spPr>
          <a:xfrm>
            <a:off x="660400" y="3194014"/>
            <a:ext cx="4861876" cy="1406525"/>
          </a:xfrm>
          <a:prstGeom prst="homePlate">
            <a:avLst>
              <a:gd name="adj" fmla="val 49187"/>
            </a:avLst>
          </a:prstGeom>
          <a:gradFill>
            <a:gsLst>
              <a:gs pos="0">
                <a:schemeClr val="bg1">
                  <a:lumMod val="95000"/>
                </a:schemeClr>
              </a:gs>
              <a:gs pos="100000">
                <a:schemeClr val="bg1">
                  <a:lumMod val="95000"/>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5" name="矩形 4"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p:cNvSpPr/>
          <p:nvPr/>
        </p:nvSpPr>
        <p:spPr>
          <a:xfrm>
            <a:off x="1033145" y="3194050"/>
            <a:ext cx="4334510" cy="1406525"/>
          </a:xfrm>
          <a:prstGeom prst="rect">
            <a:avLst/>
          </a:prstGeom>
          <a:noFill/>
        </p:spPr>
        <p:txBody>
          <a:bodyPr wrap="square" lIns="540000" anchor="ctr" anchorCtr="0">
            <a:normAutofit fontScale="90000"/>
          </a:bodyPr>
          <a:lstStyle/>
          <a:p>
            <a:pPr algn="just">
              <a:lnSpc>
                <a:spcPct val="130000"/>
              </a:lnSpc>
            </a:pPr>
            <a:r>
              <a:rPr lang="zh-CN" altLang="en-US" sz="2000" b="1" dirty="0">
                <a:cs typeface="+mn-ea"/>
                <a:sym typeface="+mn-lt"/>
              </a:rPr>
              <a:t>输出矩阵：</a:t>
            </a:r>
          </a:p>
          <a:p>
            <a:pPr algn="just">
              <a:lnSpc>
                <a:spcPct val="130000"/>
              </a:lnSpc>
            </a:pPr>
            <a:r>
              <a:rPr lang="zh-CN" altLang="en-US" sz="2000" dirty="0">
                <a:cs typeface="+mn-ea"/>
                <a:sym typeface="+mn-lt"/>
              </a:rPr>
              <a:t>依据图谱给出的关系，构建每个病人所对应的药物，以</a:t>
            </a:r>
            <a:r>
              <a:rPr lang="en-US" altLang="zh-CN" sz="2000" dirty="0">
                <a:solidFill>
                  <a:srgbClr val="FF0000"/>
                </a:solidFill>
                <a:cs typeface="+mn-ea"/>
                <a:sym typeface="+mn-lt"/>
              </a:rPr>
              <a:t>1</a:t>
            </a:r>
            <a:r>
              <a:rPr lang="zh-CN" altLang="en-US" sz="2000" dirty="0">
                <a:solidFill>
                  <a:srgbClr val="FF0000"/>
                </a:solidFill>
                <a:cs typeface="+mn-ea"/>
                <a:sym typeface="+mn-lt"/>
              </a:rPr>
              <a:t>或</a:t>
            </a:r>
            <a:r>
              <a:rPr lang="en-US" altLang="zh-CN" sz="2000" dirty="0">
                <a:solidFill>
                  <a:srgbClr val="FF0000"/>
                </a:solidFill>
                <a:cs typeface="+mn-ea"/>
                <a:sym typeface="+mn-lt"/>
              </a:rPr>
              <a:t>0</a:t>
            </a:r>
            <a:r>
              <a:rPr lang="zh-CN" altLang="en-US" sz="2000" dirty="0">
                <a:cs typeface="+mn-ea"/>
                <a:sym typeface="+mn-lt"/>
              </a:rPr>
              <a:t>表示有或无</a:t>
            </a:r>
          </a:p>
        </p:txBody>
      </p:sp>
      <p:sp>
        <p:nvSpPr>
          <p:cNvPr id="16" name="íṣ1íḋê"/>
          <p:cNvSpPr>
            <a:spLocks noChangeAspect="1"/>
          </p:cNvSpPr>
          <p:nvPr/>
        </p:nvSpPr>
        <p:spPr>
          <a:xfrm>
            <a:off x="876878" y="3717276"/>
            <a:ext cx="397861" cy="360000"/>
          </a:xfrm>
          <a:custGeom>
            <a:avLst/>
            <a:gdLst>
              <a:gd name="connsiteX0" fmla="*/ 407586 w 606580"/>
              <a:gd name="connsiteY0" fmla="*/ 252695 h 548858"/>
              <a:gd name="connsiteX1" fmla="*/ 502285 w 606580"/>
              <a:gd name="connsiteY1" fmla="*/ 252695 h 548858"/>
              <a:gd name="connsiteX2" fmla="*/ 502285 w 606580"/>
              <a:gd name="connsiteY2" fmla="*/ 346759 h 548858"/>
              <a:gd name="connsiteX3" fmla="*/ 407586 w 606580"/>
              <a:gd name="connsiteY3" fmla="*/ 346759 h 548858"/>
              <a:gd name="connsiteX4" fmla="*/ 104296 w 606580"/>
              <a:gd name="connsiteY4" fmla="*/ 205698 h 548858"/>
              <a:gd name="connsiteX5" fmla="*/ 199065 w 606580"/>
              <a:gd name="connsiteY5" fmla="*/ 205698 h 548858"/>
              <a:gd name="connsiteX6" fmla="*/ 199065 w 606580"/>
              <a:gd name="connsiteY6" fmla="*/ 346758 h 548858"/>
              <a:gd name="connsiteX7" fmla="*/ 104296 w 606580"/>
              <a:gd name="connsiteY7" fmla="*/ 346758 h 548858"/>
              <a:gd name="connsiteX8" fmla="*/ 255870 w 606580"/>
              <a:gd name="connsiteY8" fmla="*/ 96040 h 548858"/>
              <a:gd name="connsiteX9" fmla="*/ 350710 w 606580"/>
              <a:gd name="connsiteY9" fmla="*/ 96040 h 548858"/>
              <a:gd name="connsiteX10" fmla="*/ 350710 w 606580"/>
              <a:gd name="connsiteY10" fmla="*/ 346759 h 548858"/>
              <a:gd name="connsiteX11" fmla="*/ 255870 w 606580"/>
              <a:gd name="connsiteY11" fmla="*/ 346759 h 548858"/>
              <a:gd name="connsiteX12" fmla="*/ 37882 w 606580"/>
              <a:gd name="connsiteY12" fmla="*/ 37913 h 548858"/>
              <a:gd name="connsiteX13" fmla="*/ 37882 w 606580"/>
              <a:gd name="connsiteY13" fmla="*/ 405363 h 548858"/>
              <a:gd name="connsiteX14" fmla="*/ 568698 w 606580"/>
              <a:gd name="connsiteY14" fmla="*/ 405363 h 548858"/>
              <a:gd name="connsiteX15" fmla="*/ 568698 w 606580"/>
              <a:gd name="connsiteY15" fmla="*/ 37913 h 548858"/>
              <a:gd name="connsiteX16" fmla="*/ 18941 w 606580"/>
              <a:gd name="connsiteY16" fmla="*/ 0 h 548858"/>
              <a:gd name="connsiteX17" fmla="*/ 587639 w 606580"/>
              <a:gd name="connsiteY17" fmla="*/ 0 h 548858"/>
              <a:gd name="connsiteX18" fmla="*/ 606580 w 606580"/>
              <a:gd name="connsiteY18" fmla="*/ 18910 h 548858"/>
              <a:gd name="connsiteX19" fmla="*/ 606580 w 606580"/>
              <a:gd name="connsiteY19" fmla="*/ 424274 h 548858"/>
              <a:gd name="connsiteX20" fmla="*/ 587639 w 606580"/>
              <a:gd name="connsiteY20" fmla="*/ 443184 h 548858"/>
              <a:gd name="connsiteX21" fmla="*/ 322278 w 606580"/>
              <a:gd name="connsiteY21" fmla="*/ 443184 h 548858"/>
              <a:gd name="connsiteX22" fmla="*/ 322278 w 606580"/>
              <a:gd name="connsiteY22" fmla="*/ 511038 h 548858"/>
              <a:gd name="connsiteX23" fmla="*/ 450223 w 606580"/>
              <a:gd name="connsiteY23" fmla="*/ 511038 h 548858"/>
              <a:gd name="connsiteX24" fmla="*/ 450223 w 606580"/>
              <a:gd name="connsiteY24" fmla="*/ 548858 h 548858"/>
              <a:gd name="connsiteX25" fmla="*/ 156357 w 606580"/>
              <a:gd name="connsiteY25" fmla="*/ 548858 h 548858"/>
              <a:gd name="connsiteX26" fmla="*/ 156357 w 606580"/>
              <a:gd name="connsiteY26" fmla="*/ 511038 h 548858"/>
              <a:gd name="connsiteX27" fmla="*/ 284302 w 606580"/>
              <a:gd name="connsiteY27" fmla="*/ 511038 h 548858"/>
              <a:gd name="connsiteX28" fmla="*/ 284302 w 606580"/>
              <a:gd name="connsiteY28" fmla="*/ 443184 h 548858"/>
              <a:gd name="connsiteX29" fmla="*/ 18941 w 606580"/>
              <a:gd name="connsiteY29" fmla="*/ 443184 h 548858"/>
              <a:gd name="connsiteX30" fmla="*/ 0 w 606580"/>
              <a:gd name="connsiteY30" fmla="*/ 424274 h 548858"/>
              <a:gd name="connsiteX31" fmla="*/ 0 w 606580"/>
              <a:gd name="connsiteY31" fmla="*/ 18910 h 548858"/>
              <a:gd name="connsiteX32" fmla="*/ 18941 w 606580"/>
              <a:gd name="connsiteY32" fmla="*/ 0 h 54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6580" h="548858">
                <a:moveTo>
                  <a:pt x="407586" y="252695"/>
                </a:moveTo>
                <a:lnTo>
                  <a:pt x="502285" y="252695"/>
                </a:lnTo>
                <a:lnTo>
                  <a:pt x="502285" y="346759"/>
                </a:lnTo>
                <a:lnTo>
                  <a:pt x="407586" y="346759"/>
                </a:lnTo>
                <a:close/>
                <a:moveTo>
                  <a:pt x="104296" y="205698"/>
                </a:moveTo>
                <a:lnTo>
                  <a:pt x="199065" y="205698"/>
                </a:lnTo>
                <a:lnTo>
                  <a:pt x="199065" y="346758"/>
                </a:lnTo>
                <a:lnTo>
                  <a:pt x="104296" y="346758"/>
                </a:lnTo>
                <a:close/>
                <a:moveTo>
                  <a:pt x="255870" y="96040"/>
                </a:moveTo>
                <a:lnTo>
                  <a:pt x="350710" y="96040"/>
                </a:lnTo>
                <a:lnTo>
                  <a:pt x="350710" y="346759"/>
                </a:lnTo>
                <a:lnTo>
                  <a:pt x="255870" y="346759"/>
                </a:lnTo>
                <a:close/>
                <a:moveTo>
                  <a:pt x="37882" y="37913"/>
                </a:moveTo>
                <a:lnTo>
                  <a:pt x="37882" y="405363"/>
                </a:lnTo>
                <a:lnTo>
                  <a:pt x="568698" y="405363"/>
                </a:lnTo>
                <a:lnTo>
                  <a:pt x="568698" y="37913"/>
                </a:lnTo>
                <a:close/>
                <a:moveTo>
                  <a:pt x="18941" y="0"/>
                </a:moveTo>
                <a:lnTo>
                  <a:pt x="587639" y="0"/>
                </a:lnTo>
                <a:cubicBezTo>
                  <a:pt x="598038" y="0"/>
                  <a:pt x="606580" y="8528"/>
                  <a:pt x="606580" y="18910"/>
                </a:cubicBezTo>
                <a:lnTo>
                  <a:pt x="606580" y="424274"/>
                </a:lnTo>
                <a:cubicBezTo>
                  <a:pt x="606580" y="434656"/>
                  <a:pt x="598038" y="443184"/>
                  <a:pt x="587639" y="443184"/>
                </a:cubicBezTo>
                <a:lnTo>
                  <a:pt x="322278" y="443184"/>
                </a:lnTo>
                <a:lnTo>
                  <a:pt x="322278" y="511038"/>
                </a:lnTo>
                <a:lnTo>
                  <a:pt x="450223" y="511038"/>
                </a:lnTo>
                <a:lnTo>
                  <a:pt x="450223" y="548858"/>
                </a:lnTo>
                <a:lnTo>
                  <a:pt x="156357" y="548858"/>
                </a:lnTo>
                <a:lnTo>
                  <a:pt x="156357" y="511038"/>
                </a:lnTo>
                <a:lnTo>
                  <a:pt x="284302" y="511038"/>
                </a:lnTo>
                <a:lnTo>
                  <a:pt x="284302" y="443184"/>
                </a:lnTo>
                <a:lnTo>
                  <a:pt x="18941" y="443184"/>
                </a:lnTo>
                <a:cubicBezTo>
                  <a:pt x="8542" y="443184"/>
                  <a:pt x="0" y="434656"/>
                  <a:pt x="0" y="424274"/>
                </a:cubicBezTo>
                <a:lnTo>
                  <a:pt x="0" y="18910"/>
                </a:lnTo>
                <a:cubicBezTo>
                  <a:pt x="0" y="8528"/>
                  <a:pt x="8542" y="0"/>
                  <a:pt x="18941" y="0"/>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sp>
        <p:nvSpPr>
          <p:cNvPr id="17" name="íṣ1îḋê"/>
          <p:cNvSpPr>
            <a:spLocks noChangeAspect="1"/>
          </p:cNvSpPr>
          <p:nvPr/>
        </p:nvSpPr>
        <p:spPr>
          <a:xfrm>
            <a:off x="850161" y="1872638"/>
            <a:ext cx="365874" cy="360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rgbClr val="EAB908"/>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pic>
        <p:nvPicPr>
          <p:cNvPr id="100" name="图片 99"/>
          <p:cNvPicPr/>
          <p:nvPr/>
        </p:nvPicPr>
        <p:blipFill>
          <a:blip r:embed="rId3"/>
          <a:stretch>
            <a:fillRect/>
          </a:stretch>
        </p:blipFill>
        <p:spPr>
          <a:xfrm>
            <a:off x="5521960" y="1028700"/>
            <a:ext cx="5614670" cy="3554095"/>
          </a:xfrm>
          <a:prstGeom prst="rect">
            <a:avLst/>
          </a:prstGeom>
          <a:noFill/>
          <a:ln w="9525">
            <a:noFill/>
          </a:ln>
        </p:spPr>
      </p:pic>
      <p:sp>
        <p:nvSpPr>
          <p:cNvPr id="7" name="文本框 6"/>
          <p:cNvSpPr txBox="1"/>
          <p:nvPr/>
        </p:nvSpPr>
        <p:spPr>
          <a:xfrm>
            <a:off x="6442075" y="4682490"/>
            <a:ext cx="4575810" cy="337185"/>
          </a:xfrm>
          <a:prstGeom prst="rect">
            <a:avLst/>
          </a:prstGeom>
          <a:noFill/>
        </p:spPr>
        <p:txBody>
          <a:bodyPr wrap="square" rtlCol="0">
            <a:spAutoFit/>
          </a:bodyPr>
          <a:lstStyle/>
          <a:p>
            <a:r>
              <a:rPr lang="zh-CN" altLang="en-US" sz="1600"/>
              <a:t>图示：处理好的</a:t>
            </a:r>
            <a:r>
              <a:rPr lang="en-US" altLang="zh-CN" sz="1600"/>
              <a:t>Train_A_X</a:t>
            </a:r>
            <a:r>
              <a:rPr lang="zh-CN" altLang="en-US" sz="1600"/>
              <a:t>表格的部分</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模型选取和分析</a:t>
            </a:r>
          </a:p>
          <a:p>
            <a:pPr algn="ct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06</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SIX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4036140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22</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lang="zh-CN" altLang="en-US" dirty="0">
                <a:sym typeface="+mn-lt"/>
              </a:rPr>
              <a:t>模型架构选择</a:t>
            </a:r>
            <a:endParaRPr kumimoji="1" lang="zh-CN" alt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652455" y="1028699"/>
            <a:ext cx="6065810" cy="3608118"/>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a:buNone/>
            </a:pPr>
            <a:r>
              <a:rPr lang="en-US" altLang="zh-CN" b="1" dirty="0">
                <a:solidFill>
                  <a:schemeClr val="accent1"/>
                </a:solidFill>
                <a:ea typeface="微软雅黑" panose="020B0503020204020204" pitchFamily="34" charset="-122"/>
                <a:cs typeface="+mj-cs"/>
                <a:sym typeface="Montserrat"/>
              </a:rPr>
              <a:t>1. </a:t>
            </a:r>
            <a:r>
              <a:rPr lang="zh-CN" altLang="en-US" b="1" dirty="0">
                <a:solidFill>
                  <a:schemeClr val="accent1"/>
                </a:solidFill>
                <a:ea typeface="微软雅黑" panose="020B0503020204020204" pitchFamily="34" charset="-122"/>
                <a:cs typeface="+mj-cs"/>
                <a:sym typeface="Montserrat"/>
              </a:rPr>
              <a:t>模型构思</a:t>
            </a:r>
            <a:endParaRPr lang="en-US" altLang="zh-CN" b="1" dirty="0">
              <a:solidFill>
                <a:schemeClr val="accent1"/>
              </a:solidFill>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r>
              <a:rPr lang="zh-CN" altLang="en-US" sz="2000" dirty="0">
                <a:ea typeface="微软雅黑" panose="020B0503020204020204" pitchFamily="34" charset="-122"/>
                <a:cs typeface="+mj-cs"/>
                <a:sym typeface="Montserrat"/>
              </a:rPr>
              <a:t>    因本任务</a:t>
            </a:r>
            <a:r>
              <a:rPr lang="zh-CN" altLang="en-US" sz="2000" b="1" dirty="0">
                <a:solidFill>
                  <a:srgbClr val="0070C0"/>
                </a:solidFill>
                <a:ea typeface="微软雅黑" panose="020B0503020204020204" pitchFamily="34" charset="-122"/>
                <a:cs typeface="+mj-cs"/>
                <a:sym typeface="Montserrat"/>
              </a:rPr>
              <a:t>结构简单</a:t>
            </a:r>
            <a:r>
              <a:rPr lang="zh-CN" altLang="en-US" sz="2000" dirty="0">
                <a:ea typeface="微软雅黑" panose="020B0503020204020204" pitchFamily="34" charset="-122"/>
                <a:cs typeface="+mj-cs"/>
                <a:sym typeface="Montserrat"/>
              </a:rPr>
              <a:t>，输入输出均较为</a:t>
            </a:r>
            <a:r>
              <a:rPr lang="zh-CN" altLang="en-US" sz="2000" b="1" dirty="0">
                <a:solidFill>
                  <a:srgbClr val="0070C0"/>
                </a:solidFill>
                <a:ea typeface="微软雅黑" panose="020B0503020204020204" pitchFamily="34" charset="-122"/>
                <a:cs typeface="+mj-cs"/>
                <a:sym typeface="Montserrat"/>
              </a:rPr>
              <a:t>清晰</a:t>
            </a:r>
            <a:r>
              <a:rPr lang="zh-CN" altLang="en-US" sz="2000" dirty="0">
                <a:ea typeface="微软雅黑" panose="020B0503020204020204" pitchFamily="34" charset="-122"/>
                <a:cs typeface="+mj-cs"/>
                <a:sym typeface="Montserrat"/>
              </a:rPr>
              <a:t>，我组选用</a:t>
            </a:r>
            <a:r>
              <a:rPr lang="zh-CN" altLang="en-US" sz="2000" b="1" dirty="0">
                <a:solidFill>
                  <a:srgbClr val="FF0000"/>
                </a:solidFill>
                <a:ea typeface="微软雅黑" panose="020B0503020204020204" pitchFamily="34" charset="-122"/>
                <a:cs typeface="+mj-cs"/>
                <a:sym typeface="Montserrat"/>
              </a:rPr>
              <a:t>全连接神经网络 </a:t>
            </a:r>
            <a:r>
              <a:rPr lang="en-US" altLang="zh-CN" sz="2000" b="1" dirty="0">
                <a:solidFill>
                  <a:srgbClr val="FF0000"/>
                </a:solidFill>
                <a:ea typeface="微软雅黑" panose="020B0503020204020204" pitchFamily="34" charset="-122"/>
                <a:cs typeface="+mj-cs"/>
                <a:sym typeface="Montserrat"/>
              </a:rPr>
              <a:t>(FCNN) </a:t>
            </a:r>
            <a:r>
              <a:rPr lang="zh-CN" altLang="en-US" sz="2000" dirty="0">
                <a:ea typeface="微软雅黑" panose="020B0503020204020204" pitchFamily="34" charset="-122"/>
                <a:cs typeface="+mj-cs"/>
                <a:sym typeface="Montserrat"/>
              </a:rPr>
              <a:t>实现用于预测的模型。</a:t>
            </a:r>
            <a:endParaRPr lang="en-US" altLang="zh-CN" sz="2000" dirty="0">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endParaRPr lang="en-US" altLang="zh-CN" sz="2000" dirty="0">
              <a:ea typeface="微软雅黑" panose="020B0503020204020204" pitchFamily="34" charset="-122"/>
              <a:cs typeface="+mj-cs"/>
              <a:sym typeface="Montserrat"/>
            </a:endParaRPr>
          </a:p>
          <a:p>
            <a:pPr marL="0" indent="0">
              <a:lnSpc>
                <a:spcPct val="120000"/>
              </a:lnSpc>
              <a:spcBef>
                <a:spcPts val="0"/>
              </a:spcBef>
              <a:buClr>
                <a:srgbClr val="000000"/>
              </a:buClr>
              <a:buSzPts val="275"/>
              <a:buNone/>
            </a:pPr>
            <a:r>
              <a:rPr lang="en-US" altLang="zh-CN" b="1" dirty="0">
                <a:solidFill>
                  <a:schemeClr val="accent1"/>
                </a:solidFill>
                <a:ea typeface="微软雅黑" panose="020B0503020204020204" pitchFamily="34" charset="-122"/>
                <a:cs typeface="+mj-cs"/>
                <a:sym typeface="Montserrat"/>
              </a:rPr>
              <a:t>2. </a:t>
            </a:r>
            <a:r>
              <a:rPr lang="zh-CN" altLang="en-US" b="1" dirty="0">
                <a:solidFill>
                  <a:schemeClr val="accent1"/>
                </a:solidFill>
                <a:ea typeface="微软雅黑" panose="020B0503020204020204" pitchFamily="34" charset="-122"/>
                <a:cs typeface="+mj-cs"/>
                <a:sym typeface="Montserrat"/>
              </a:rPr>
              <a:t>输入与输出</a:t>
            </a:r>
            <a:endParaRPr lang="en-US" altLang="zh-CN" b="1" dirty="0">
              <a:solidFill>
                <a:schemeClr val="accent1"/>
              </a:solidFill>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r>
              <a:rPr lang="zh-CN" altLang="en-US" sz="2000" dirty="0">
                <a:ea typeface="微软雅黑" panose="020B0503020204020204" pitchFamily="34" charset="-122"/>
                <a:sym typeface="Montserrat"/>
              </a:rPr>
              <a:t>    </a:t>
            </a:r>
            <a:r>
              <a:rPr lang="en-US" altLang="zh-CN" sz="2000" dirty="0">
                <a:ea typeface="微软雅黑" panose="020B0503020204020204" pitchFamily="34" charset="-122"/>
                <a:sym typeface="Montserrat"/>
              </a:rPr>
              <a:t>· </a:t>
            </a:r>
            <a:r>
              <a:rPr lang="zh-CN" altLang="en-US" sz="2000" dirty="0">
                <a:ea typeface="微软雅黑" panose="020B0503020204020204" pitchFamily="34" charset="-122"/>
                <a:sym typeface="Montserrat"/>
              </a:rPr>
              <a:t>以单个</a:t>
            </a:r>
            <a:r>
              <a:rPr lang="zh-CN" altLang="en-US" sz="2000" b="1" dirty="0">
                <a:ea typeface="微软雅黑" panose="020B0503020204020204" pitchFamily="34" charset="-122"/>
                <a:sym typeface="Montserrat"/>
              </a:rPr>
              <a:t>患者病例</a:t>
            </a:r>
            <a:r>
              <a:rPr lang="zh-CN" altLang="en-US" sz="2000" dirty="0">
                <a:ea typeface="微软雅黑" panose="020B0503020204020204" pitchFamily="34" charset="-122"/>
                <a:sym typeface="Montserrat"/>
              </a:rPr>
              <a:t>为样本</a:t>
            </a:r>
            <a:r>
              <a:rPr lang="en-US" altLang="zh-CN" sz="2000" dirty="0">
                <a:ea typeface="微软雅黑" panose="020B0503020204020204" pitchFamily="34" charset="-122"/>
                <a:sym typeface="Montserrat"/>
              </a:rPr>
              <a:t>:</a:t>
            </a:r>
          </a:p>
          <a:p>
            <a:pPr marL="0" indent="0">
              <a:lnSpc>
                <a:spcPct val="120000"/>
              </a:lnSpc>
              <a:spcBef>
                <a:spcPts val="0"/>
              </a:spcBef>
              <a:buClr>
                <a:srgbClr val="000000"/>
              </a:buClr>
              <a:buSzPts val="275"/>
              <a:buFont typeface="Arial"/>
              <a:buNone/>
            </a:pPr>
            <a:r>
              <a:rPr lang="en-US" altLang="zh-CN" sz="2000" dirty="0">
                <a:ea typeface="微软雅黑" panose="020B0503020204020204" pitchFamily="34" charset="-122"/>
                <a:sym typeface="Montserrat"/>
              </a:rPr>
              <a:t>    · </a:t>
            </a:r>
            <a:r>
              <a:rPr lang="zh-CN" altLang="en-US" sz="2000" b="1" dirty="0">
                <a:ea typeface="微软雅黑" panose="020B0503020204020204" pitchFamily="34" charset="-122"/>
                <a:sym typeface="Montserrat"/>
              </a:rPr>
              <a:t>输入特征</a:t>
            </a:r>
            <a:r>
              <a:rPr lang="zh-CN" altLang="en-US" sz="2000" dirty="0">
                <a:ea typeface="微软雅黑" panose="020B0503020204020204" pitchFamily="34" charset="-122"/>
                <a:sym typeface="Montserrat"/>
              </a:rPr>
              <a:t>：</a:t>
            </a:r>
            <a:r>
              <a:rPr lang="zh-CN" altLang="en-US" sz="2000" b="1" dirty="0">
                <a:solidFill>
                  <a:srgbClr val="00B050"/>
                </a:solidFill>
                <a:ea typeface="微软雅黑" panose="020B0503020204020204" pitchFamily="34" charset="-122"/>
                <a:sym typeface="Montserrat"/>
              </a:rPr>
              <a:t>出院诊断</a:t>
            </a:r>
            <a:r>
              <a:rPr lang="zh-CN" altLang="en-US" sz="2000" dirty="0">
                <a:ea typeface="微软雅黑" panose="020B0503020204020204" pitchFamily="34" charset="-122"/>
                <a:sym typeface="Montserrat"/>
              </a:rPr>
              <a:t>（</a:t>
            </a:r>
            <a:r>
              <a:rPr lang="zh-CN" altLang="en-US" sz="2000" b="1" dirty="0">
                <a:solidFill>
                  <a:srgbClr val="00B050"/>
                </a:solidFill>
                <a:ea typeface="微软雅黑" panose="020B0503020204020204" pitchFamily="34" charset="-122"/>
                <a:sym typeface="Montserrat"/>
              </a:rPr>
              <a:t>病症</a:t>
            </a:r>
            <a:r>
              <a:rPr lang="zh-CN" altLang="en-US" sz="2000" dirty="0">
                <a:ea typeface="微软雅黑" panose="020B0503020204020204" pitchFamily="34" charset="-122"/>
                <a:sym typeface="Montserrat"/>
              </a:rPr>
              <a:t>）</a:t>
            </a:r>
            <a:r>
              <a:rPr lang="en-US" altLang="zh-CN" sz="2000" dirty="0">
                <a:ea typeface="微软雅黑" panose="020B0503020204020204" pitchFamily="34" charset="-122"/>
                <a:sym typeface="Montserrat"/>
              </a:rPr>
              <a:t>+ </a:t>
            </a:r>
            <a:r>
              <a:rPr lang="zh-CN" altLang="en-US" sz="2000" b="1" dirty="0">
                <a:solidFill>
                  <a:srgbClr val="00B050"/>
                </a:solidFill>
                <a:ea typeface="微软雅黑" panose="020B0503020204020204" pitchFamily="34" charset="-122"/>
                <a:sym typeface="Montserrat"/>
              </a:rPr>
              <a:t>病人特征 </a:t>
            </a:r>
            <a:r>
              <a:rPr lang="en-US" altLang="zh-CN" sz="2000" dirty="0">
                <a:ea typeface="微软雅黑" panose="020B0503020204020204" pitchFamily="34" charset="-122"/>
                <a:cs typeface="+mj-cs"/>
                <a:sym typeface="Montserrat"/>
              </a:rPr>
              <a:t>;</a:t>
            </a:r>
          </a:p>
          <a:p>
            <a:pPr marL="0" indent="0">
              <a:lnSpc>
                <a:spcPct val="120000"/>
              </a:lnSpc>
              <a:spcBef>
                <a:spcPts val="0"/>
              </a:spcBef>
              <a:buClr>
                <a:srgbClr val="000000"/>
              </a:buClr>
              <a:buSzPts val="275"/>
              <a:buFont typeface="Arial"/>
              <a:buNone/>
            </a:pPr>
            <a:r>
              <a:rPr lang="en-US" altLang="zh-CN" sz="2000" dirty="0">
                <a:ea typeface="微软雅黑" panose="020B0503020204020204" pitchFamily="34" charset="-122"/>
                <a:cs typeface="+mj-cs"/>
                <a:sym typeface="Montserrat"/>
              </a:rPr>
              <a:t>    · </a:t>
            </a:r>
            <a:r>
              <a:rPr lang="zh-CN" altLang="en-US" sz="2000" b="1" dirty="0">
                <a:ea typeface="微软雅黑" panose="020B0503020204020204" pitchFamily="34" charset="-122"/>
                <a:cs typeface="+mj-cs"/>
                <a:sym typeface="Montserrat"/>
              </a:rPr>
              <a:t>输出标签</a:t>
            </a:r>
            <a:r>
              <a:rPr lang="zh-CN" altLang="en-US" sz="2000" dirty="0">
                <a:ea typeface="微软雅黑" panose="020B0503020204020204" pitchFamily="34" charset="-122"/>
                <a:cs typeface="+mj-cs"/>
                <a:sym typeface="Montserrat"/>
              </a:rPr>
              <a:t>：</a:t>
            </a:r>
            <a:r>
              <a:rPr lang="zh-CN" altLang="en-US" sz="2000" b="1" dirty="0">
                <a:solidFill>
                  <a:srgbClr val="0070C0"/>
                </a:solidFill>
                <a:ea typeface="微软雅黑" panose="020B0503020204020204" pitchFamily="34" charset="-122"/>
                <a:cs typeface="+mj-cs"/>
                <a:sym typeface="Montserrat"/>
              </a:rPr>
              <a:t>出院带药</a:t>
            </a:r>
            <a:r>
              <a:rPr lang="zh-CN" altLang="en-US" sz="2000" dirty="0">
                <a:ea typeface="微软雅黑" panose="020B0503020204020204" pitchFamily="34" charset="-122"/>
                <a:cs typeface="+mj-cs"/>
                <a:sym typeface="Montserrat"/>
              </a:rPr>
              <a:t>（药物向量）。</a:t>
            </a:r>
            <a:endParaRPr lang="en-US" altLang="zh-CN" sz="2000" dirty="0">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endParaRPr lang="en-US" altLang="zh-CN" sz="2000" dirty="0">
              <a:ea typeface="微软雅黑" panose="020B0503020204020204" pitchFamily="34" charset="-122"/>
              <a:cs typeface="+mj-cs"/>
              <a:sym typeface="Montserrat"/>
            </a:endParaRPr>
          </a:p>
          <a:p>
            <a:pPr marL="0" indent="0">
              <a:lnSpc>
                <a:spcPct val="120000"/>
              </a:lnSpc>
              <a:spcBef>
                <a:spcPts val="0"/>
              </a:spcBef>
              <a:buClr>
                <a:srgbClr val="000000"/>
              </a:buClr>
              <a:buSzPts val="275"/>
              <a:buNone/>
            </a:pPr>
            <a:r>
              <a:rPr lang="en-US" altLang="zh-CN" b="1" dirty="0">
                <a:solidFill>
                  <a:schemeClr val="accent1"/>
                </a:solidFill>
                <a:ea typeface="微软雅黑" panose="020B0503020204020204" pitchFamily="34" charset="-122"/>
                <a:cs typeface="+mj-cs"/>
                <a:sym typeface="Montserrat"/>
              </a:rPr>
              <a:t>3. </a:t>
            </a:r>
            <a:r>
              <a:rPr lang="zh-CN" altLang="en-US" b="1" dirty="0">
                <a:solidFill>
                  <a:schemeClr val="accent1"/>
                </a:solidFill>
                <a:ea typeface="微软雅黑" panose="020B0503020204020204" pitchFamily="34" charset="-122"/>
                <a:cs typeface="+mj-cs"/>
                <a:sym typeface="Montserrat"/>
              </a:rPr>
              <a:t>环境配置</a:t>
            </a:r>
            <a:endParaRPr lang="en-US" altLang="zh-CN" b="1" dirty="0">
              <a:solidFill>
                <a:schemeClr val="accent1"/>
              </a:solidFill>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r>
              <a:rPr lang="zh-CN" altLang="en-US" sz="2000" dirty="0">
                <a:ea typeface="微软雅黑" panose="020B0503020204020204" pitchFamily="34" charset="-122"/>
                <a:sym typeface="Montserrat"/>
              </a:rPr>
              <a:t>    本项目以</a:t>
            </a:r>
            <a:r>
              <a:rPr lang="en-US" altLang="zh-CN" sz="2000" b="1" dirty="0">
                <a:ea typeface="微软雅黑" panose="020B0503020204020204" pitchFamily="34" charset="-122"/>
                <a:sym typeface="Montserrat"/>
              </a:rPr>
              <a:t>Python</a:t>
            </a:r>
            <a:r>
              <a:rPr lang="zh-CN" altLang="en-US" sz="2000" dirty="0">
                <a:ea typeface="微软雅黑" panose="020B0503020204020204" pitchFamily="34" charset="-122"/>
                <a:sym typeface="Montserrat"/>
              </a:rPr>
              <a:t>语言实现，基于</a:t>
            </a:r>
            <a:r>
              <a:rPr lang="en-US" altLang="zh-CN" sz="2000" b="1" dirty="0">
                <a:ea typeface="微软雅黑" panose="020B0503020204020204" pitchFamily="34" charset="-122"/>
                <a:sym typeface="Montserrat"/>
              </a:rPr>
              <a:t>Pytorch</a:t>
            </a:r>
            <a:r>
              <a:rPr lang="zh-CN" altLang="en-US" sz="2000" dirty="0">
                <a:ea typeface="微软雅黑" panose="020B0503020204020204" pitchFamily="34" charset="-122"/>
                <a:sym typeface="Montserrat"/>
              </a:rPr>
              <a:t>提供的</a:t>
            </a:r>
            <a:r>
              <a:rPr lang="en-US" altLang="zh-CN" sz="2000" b="1" dirty="0">
                <a:solidFill>
                  <a:srgbClr val="0070C0"/>
                </a:solidFill>
                <a:ea typeface="微软雅黑" panose="020B0503020204020204" pitchFamily="34" charset="-122"/>
                <a:sym typeface="Montserrat"/>
              </a:rPr>
              <a:t>FCNN</a:t>
            </a:r>
            <a:r>
              <a:rPr lang="zh-CN" altLang="en-US" sz="2000" dirty="0">
                <a:ea typeface="微软雅黑" panose="020B0503020204020204" pitchFamily="34" charset="-122"/>
                <a:sym typeface="Montserrat"/>
              </a:rPr>
              <a:t>架构。</a:t>
            </a:r>
            <a:endParaRPr lang="en-US" altLang="zh-CN" sz="2000" dirty="0">
              <a:ea typeface="微软雅黑" panose="020B0503020204020204" pitchFamily="34" charset="-122"/>
              <a:cs typeface="+mj-cs"/>
              <a:sym typeface="Montserrat"/>
            </a:endParaRPr>
          </a:p>
          <a:p>
            <a:pPr marL="0" indent="0">
              <a:lnSpc>
                <a:spcPct val="120000"/>
              </a:lnSpc>
              <a:spcBef>
                <a:spcPts val="0"/>
              </a:spcBef>
              <a:buClr>
                <a:srgbClr val="000000"/>
              </a:buClr>
              <a:buSzPts val="275"/>
              <a:buFont typeface="Arial"/>
              <a:buNone/>
            </a:pPr>
            <a:endParaRPr lang="en-US" altLang="zh-CN" sz="2000" dirty="0">
              <a:ea typeface="Montserrat"/>
              <a:cs typeface="Montserrat"/>
              <a:sym typeface="Montserrat"/>
            </a:endParaRPr>
          </a:p>
        </p:txBody>
      </p:sp>
      <p:pic>
        <p:nvPicPr>
          <p:cNvPr id="1026" name="Picture 2" descr="https://wuli.wiki/online/6205d3a76aa14e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180" y="1619008"/>
            <a:ext cx="4762565" cy="387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22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23</a:t>
            </a:fld>
            <a:endParaRPr lang="zh-CN" altLang="en-US" dirty="0"/>
          </a:p>
        </p:txBody>
      </p:sp>
      <p:sp>
        <p:nvSpPr>
          <p:cNvPr id="3" name="标题 2"/>
          <p:cNvSpPr>
            <a:spLocks noGrp="1"/>
          </p:cNvSpPr>
          <p:nvPr>
            <p:ph type="title"/>
          </p:nvPr>
        </p:nvSpPr>
        <p:spPr/>
        <p:txBody>
          <a:bodyPr/>
          <a:lstStyle/>
          <a:p>
            <a:r>
              <a:rPr lang="zh-CN" altLang="en-US" dirty="0">
                <a:cs typeface="+mn-ea"/>
                <a:sym typeface="+mn-lt"/>
              </a:rPr>
              <a:t>模型组件构成</a:t>
            </a:r>
            <a:endParaRPr lang="zh-CN" altLang="en-US" dirty="0"/>
          </a:p>
        </p:txBody>
      </p:sp>
      <p:sp>
        <p:nvSpPr>
          <p:cNvPr id="5" name="Google Shape;366;p35">
            <a:extLst>
              <a:ext uri="{FF2B5EF4-FFF2-40B4-BE49-F238E27FC236}">
                <a16:creationId xmlns:a16="http://schemas.microsoft.com/office/drawing/2014/main" id="{86F9103D-821D-5248-803B-0B183C64D578}"/>
              </a:ext>
            </a:extLst>
          </p:cNvPr>
          <p:cNvSpPr txBox="1">
            <a:spLocks/>
          </p:cNvSpPr>
          <p:nvPr/>
        </p:nvSpPr>
        <p:spPr>
          <a:xfrm>
            <a:off x="1091255" y="1706721"/>
            <a:ext cx="10274046" cy="426439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000" dirty="0">
              <a:ea typeface="微软雅黑" panose="020B0503020204020204" pitchFamily="34" charset="-122"/>
            </a:endParaRPr>
          </a:p>
          <a:p>
            <a:r>
              <a:rPr lang="zh-CN" altLang="en-US" sz="2000" b="1" dirty="0">
                <a:ea typeface="微软雅黑" panose="020B0503020204020204" pitchFamily="34" charset="-122"/>
              </a:rPr>
              <a:t>输入层</a:t>
            </a:r>
            <a:r>
              <a:rPr lang="zh-CN" altLang="en-US" sz="2000" dirty="0">
                <a:ea typeface="微软雅黑" panose="020B0503020204020204" pitchFamily="34" charset="-122"/>
              </a:rPr>
              <a:t>：输入特征视数据分组决定，输出特征</a:t>
            </a:r>
            <a:r>
              <a:rPr lang="en-US" altLang="zh-CN" sz="2000" b="1" dirty="0">
                <a:solidFill>
                  <a:srgbClr val="FF0000"/>
                </a:solidFill>
                <a:ea typeface="微软雅黑" panose="020B0503020204020204" pitchFamily="34" charset="-122"/>
              </a:rPr>
              <a:t>256</a:t>
            </a:r>
            <a:r>
              <a:rPr lang="zh-CN" altLang="en-US" sz="2000" dirty="0">
                <a:ea typeface="微软雅黑" panose="020B0503020204020204" pitchFamily="34" charset="-122"/>
              </a:rPr>
              <a:t>个；</a:t>
            </a:r>
          </a:p>
          <a:p>
            <a:r>
              <a:rPr lang="zh-CN" altLang="en-US" sz="2000" b="1" dirty="0">
                <a:ea typeface="微软雅黑" panose="020B0503020204020204" pitchFamily="34" charset="-122"/>
              </a:rPr>
              <a:t>第 </a:t>
            </a:r>
            <a:r>
              <a:rPr lang="en-US" altLang="zh-CN" sz="2000" b="1" dirty="0">
                <a:ea typeface="微软雅黑" panose="020B0503020204020204" pitchFamily="34" charset="-122"/>
              </a:rPr>
              <a:t>2 </a:t>
            </a:r>
            <a:r>
              <a:rPr lang="zh-CN" altLang="en-US" sz="2000" b="1" dirty="0">
                <a:ea typeface="微软雅黑" panose="020B0503020204020204" pitchFamily="34" charset="-122"/>
              </a:rPr>
              <a:t>层</a:t>
            </a:r>
            <a:r>
              <a:rPr lang="zh-CN" altLang="en-US" sz="2000" dirty="0">
                <a:ea typeface="微软雅黑" panose="020B0503020204020204" pitchFamily="34" charset="-122"/>
              </a:rPr>
              <a:t>：输入特征</a:t>
            </a:r>
            <a:r>
              <a:rPr lang="en-US" altLang="zh-CN" sz="2000" b="1" dirty="0">
                <a:solidFill>
                  <a:srgbClr val="FF0000"/>
                </a:solidFill>
                <a:ea typeface="微软雅黑" panose="020B0503020204020204" pitchFamily="34" charset="-122"/>
              </a:rPr>
              <a:t>256</a:t>
            </a:r>
            <a:r>
              <a:rPr lang="zh-CN" altLang="en-US" sz="2000" dirty="0">
                <a:ea typeface="微软雅黑" panose="020B0503020204020204" pitchFamily="34" charset="-122"/>
              </a:rPr>
              <a:t>个，输出特征</a:t>
            </a:r>
            <a:r>
              <a:rPr lang="en-US" altLang="zh-CN" sz="2000" b="1" dirty="0">
                <a:solidFill>
                  <a:srgbClr val="FF0000"/>
                </a:solidFill>
                <a:ea typeface="微软雅黑" panose="020B0503020204020204" pitchFamily="34" charset="-122"/>
              </a:rPr>
              <a:t>512</a:t>
            </a:r>
            <a:r>
              <a:rPr lang="zh-CN" altLang="en-US" sz="2000" dirty="0">
                <a:ea typeface="微软雅黑" panose="020B0503020204020204" pitchFamily="34" charset="-122"/>
              </a:rPr>
              <a:t>个；</a:t>
            </a:r>
          </a:p>
          <a:p>
            <a:r>
              <a:rPr lang="zh-CN" altLang="en-US" sz="2000" b="1" dirty="0">
                <a:ea typeface="微软雅黑" panose="020B0503020204020204" pitchFamily="34" charset="-122"/>
              </a:rPr>
              <a:t>第 </a:t>
            </a:r>
            <a:r>
              <a:rPr lang="en-US" altLang="zh-CN" sz="2000" b="1" dirty="0">
                <a:ea typeface="微软雅黑" panose="020B0503020204020204" pitchFamily="34" charset="-122"/>
              </a:rPr>
              <a:t>3 </a:t>
            </a:r>
            <a:r>
              <a:rPr lang="zh-CN" altLang="en-US" sz="2000" b="1" dirty="0">
                <a:ea typeface="微软雅黑" panose="020B0503020204020204" pitchFamily="34" charset="-122"/>
              </a:rPr>
              <a:t>层</a:t>
            </a:r>
            <a:r>
              <a:rPr lang="zh-CN" altLang="en-US" sz="2000" dirty="0">
                <a:ea typeface="微软雅黑" panose="020B0503020204020204" pitchFamily="34" charset="-122"/>
              </a:rPr>
              <a:t>：输入特征</a:t>
            </a:r>
            <a:r>
              <a:rPr lang="en-US" altLang="zh-CN" sz="2000" b="1" dirty="0">
                <a:solidFill>
                  <a:srgbClr val="FF0000"/>
                </a:solidFill>
                <a:ea typeface="微软雅黑" panose="020B0503020204020204" pitchFamily="34" charset="-122"/>
              </a:rPr>
              <a:t>512</a:t>
            </a:r>
            <a:r>
              <a:rPr lang="zh-CN" altLang="en-US" sz="2000" dirty="0">
                <a:ea typeface="微软雅黑" panose="020B0503020204020204" pitchFamily="34" charset="-122"/>
              </a:rPr>
              <a:t>个，输出特征</a:t>
            </a:r>
            <a:r>
              <a:rPr lang="en-US" altLang="zh-CN" sz="2000" b="1" dirty="0">
                <a:solidFill>
                  <a:srgbClr val="FF0000"/>
                </a:solidFill>
                <a:ea typeface="微软雅黑" panose="020B0503020204020204" pitchFamily="34" charset="-122"/>
              </a:rPr>
              <a:t>128</a:t>
            </a:r>
            <a:r>
              <a:rPr lang="zh-CN" altLang="en-US" sz="2000" dirty="0">
                <a:ea typeface="微软雅黑" panose="020B0503020204020204" pitchFamily="34" charset="-122"/>
              </a:rPr>
              <a:t>个；</a:t>
            </a:r>
          </a:p>
          <a:p>
            <a:r>
              <a:rPr lang="zh-CN" altLang="en-US" sz="2000" b="1" dirty="0">
                <a:ea typeface="微软雅黑" panose="020B0503020204020204" pitchFamily="34" charset="-122"/>
              </a:rPr>
              <a:t>第 </a:t>
            </a:r>
            <a:r>
              <a:rPr lang="en-US" altLang="zh-CN" sz="2000" b="1" dirty="0">
                <a:ea typeface="微软雅黑" panose="020B0503020204020204" pitchFamily="34" charset="-122"/>
              </a:rPr>
              <a:t>4 </a:t>
            </a:r>
            <a:r>
              <a:rPr lang="zh-CN" altLang="en-US" sz="2000" b="1" dirty="0">
                <a:ea typeface="微软雅黑" panose="020B0503020204020204" pitchFamily="34" charset="-122"/>
              </a:rPr>
              <a:t>层</a:t>
            </a:r>
            <a:r>
              <a:rPr lang="zh-CN" altLang="en-US" sz="2000" dirty="0">
                <a:ea typeface="微软雅黑" panose="020B0503020204020204" pitchFamily="34" charset="-122"/>
              </a:rPr>
              <a:t>：输入特征</a:t>
            </a:r>
            <a:r>
              <a:rPr lang="en-US" altLang="zh-CN" sz="2000" b="1" dirty="0">
                <a:solidFill>
                  <a:srgbClr val="FF0000"/>
                </a:solidFill>
                <a:ea typeface="微软雅黑" panose="020B0503020204020204" pitchFamily="34" charset="-122"/>
              </a:rPr>
              <a:t>128</a:t>
            </a:r>
            <a:r>
              <a:rPr lang="zh-CN" altLang="en-US" sz="2000" dirty="0">
                <a:ea typeface="微软雅黑" panose="020B0503020204020204" pitchFamily="34" charset="-122"/>
              </a:rPr>
              <a:t>个，输出特征</a:t>
            </a:r>
            <a:r>
              <a:rPr lang="en-US" altLang="zh-CN" sz="2000" b="1" dirty="0">
                <a:solidFill>
                  <a:srgbClr val="FF0000"/>
                </a:solidFill>
                <a:ea typeface="微软雅黑" panose="020B0503020204020204" pitchFamily="34" charset="-122"/>
              </a:rPr>
              <a:t>64</a:t>
            </a:r>
            <a:r>
              <a:rPr lang="zh-CN" altLang="en-US" sz="2000" dirty="0">
                <a:ea typeface="微软雅黑" panose="020B0503020204020204" pitchFamily="34" charset="-122"/>
              </a:rPr>
              <a:t>个；</a:t>
            </a:r>
          </a:p>
          <a:p>
            <a:r>
              <a:rPr lang="zh-CN" altLang="en-US" sz="2000" b="1" dirty="0">
                <a:ea typeface="微软雅黑" panose="020B0503020204020204" pitchFamily="34" charset="-122"/>
              </a:rPr>
              <a:t>第 </a:t>
            </a:r>
            <a:r>
              <a:rPr lang="en-US" altLang="zh-CN" sz="2000" b="1" dirty="0">
                <a:ea typeface="微软雅黑" panose="020B0503020204020204" pitchFamily="34" charset="-122"/>
              </a:rPr>
              <a:t>5 </a:t>
            </a:r>
            <a:r>
              <a:rPr lang="zh-CN" altLang="en-US" sz="2000" b="1" dirty="0">
                <a:ea typeface="微软雅黑" panose="020B0503020204020204" pitchFamily="34" charset="-122"/>
              </a:rPr>
              <a:t>层</a:t>
            </a:r>
            <a:r>
              <a:rPr lang="zh-CN" altLang="en-US" sz="2000" dirty="0">
                <a:ea typeface="微软雅黑" panose="020B0503020204020204" pitchFamily="34" charset="-122"/>
              </a:rPr>
              <a:t>：输入特征</a:t>
            </a:r>
            <a:r>
              <a:rPr lang="en-US" altLang="zh-CN" sz="2000" b="1" dirty="0">
                <a:solidFill>
                  <a:srgbClr val="FF0000"/>
                </a:solidFill>
                <a:ea typeface="微软雅黑" panose="020B0503020204020204" pitchFamily="34" charset="-122"/>
              </a:rPr>
              <a:t>64</a:t>
            </a:r>
            <a:r>
              <a:rPr lang="zh-CN" altLang="en-US" sz="2000" dirty="0">
                <a:ea typeface="微软雅黑" panose="020B0503020204020204" pitchFamily="34" charset="-122"/>
              </a:rPr>
              <a:t>个，输出特征</a:t>
            </a:r>
            <a:r>
              <a:rPr lang="en-US" altLang="zh-CN" sz="2000" b="1" dirty="0">
                <a:solidFill>
                  <a:srgbClr val="FF0000"/>
                </a:solidFill>
                <a:ea typeface="微软雅黑" panose="020B0503020204020204" pitchFamily="34" charset="-122"/>
              </a:rPr>
              <a:t>32</a:t>
            </a:r>
            <a:r>
              <a:rPr lang="zh-CN" altLang="en-US" sz="2000" dirty="0">
                <a:ea typeface="微软雅黑" panose="020B0503020204020204" pitchFamily="34" charset="-122"/>
              </a:rPr>
              <a:t>个；</a:t>
            </a:r>
          </a:p>
          <a:p>
            <a:r>
              <a:rPr lang="zh-CN" altLang="en-US" sz="2000" b="1" dirty="0">
                <a:ea typeface="微软雅黑" panose="020B0503020204020204" pitchFamily="34" charset="-122"/>
              </a:rPr>
              <a:t>输出层</a:t>
            </a:r>
            <a:r>
              <a:rPr lang="zh-CN" altLang="en-US" sz="2000" dirty="0">
                <a:ea typeface="微软雅黑" panose="020B0503020204020204" pitchFamily="34" charset="-122"/>
              </a:rPr>
              <a:t>：输入特征</a:t>
            </a:r>
            <a:r>
              <a:rPr lang="en-US" altLang="zh-CN" sz="2000" b="1" dirty="0">
                <a:solidFill>
                  <a:srgbClr val="FF0000"/>
                </a:solidFill>
                <a:ea typeface="微软雅黑" panose="020B0503020204020204" pitchFamily="34" charset="-122"/>
              </a:rPr>
              <a:t>32</a:t>
            </a:r>
            <a:r>
              <a:rPr lang="zh-CN" altLang="en-US" sz="2000" dirty="0">
                <a:ea typeface="微软雅黑" panose="020B0503020204020204" pitchFamily="34" charset="-122"/>
              </a:rPr>
              <a:t>个，输出特征</a:t>
            </a:r>
            <a:r>
              <a:rPr lang="en-US" altLang="zh-CN" sz="2000" b="1" dirty="0">
                <a:solidFill>
                  <a:srgbClr val="FF0000"/>
                </a:solidFill>
                <a:ea typeface="微软雅黑" panose="020B0503020204020204" pitchFamily="34" charset="-122"/>
              </a:rPr>
              <a:t>100</a:t>
            </a:r>
            <a:r>
              <a:rPr lang="zh-CN" altLang="en-US" sz="2000" dirty="0">
                <a:ea typeface="微软雅黑" panose="020B0503020204020204" pitchFamily="34" charset="-122"/>
              </a:rPr>
              <a:t>个（对应</a:t>
            </a:r>
            <a:r>
              <a:rPr lang="en-US" altLang="zh-CN" sz="2000" dirty="0">
                <a:ea typeface="微软雅黑" panose="020B0503020204020204" pitchFamily="34" charset="-122"/>
              </a:rPr>
              <a:t>100</a:t>
            </a:r>
            <a:r>
              <a:rPr lang="zh-CN" altLang="en-US" sz="2000" dirty="0">
                <a:ea typeface="微软雅黑" panose="020B0503020204020204" pitchFamily="34" charset="-122"/>
              </a:rPr>
              <a:t>种药物）。</a:t>
            </a:r>
          </a:p>
        </p:txBody>
      </p:sp>
      <p:sp>
        <p:nvSpPr>
          <p:cNvPr id="6" name="文本框 5"/>
          <p:cNvSpPr txBox="1"/>
          <p:nvPr/>
        </p:nvSpPr>
        <p:spPr>
          <a:xfrm>
            <a:off x="1091255" y="1179291"/>
            <a:ext cx="1252202" cy="800219"/>
          </a:xfrm>
          <a:prstGeom prst="rect">
            <a:avLst/>
          </a:prstGeom>
          <a:noFill/>
        </p:spPr>
        <p:txBody>
          <a:bodyPr wrap="square" rtlCol="0">
            <a:spAutoFit/>
          </a:bodyPr>
          <a:lstStyle/>
          <a:p>
            <a:r>
              <a:rPr lang="en-US" altLang="zh-CN" sz="2800" b="1" dirty="0">
                <a:solidFill>
                  <a:schemeClr val="accent1"/>
                </a:solidFill>
                <a:ea typeface="微软雅黑" panose="020B0503020204020204" pitchFamily="34" charset="-122"/>
                <a:cs typeface="+mj-cs"/>
              </a:rPr>
              <a:t>FCNN</a:t>
            </a:r>
          </a:p>
          <a:p>
            <a:endParaRPr lang="zh-CN" altLang="en-US" dirty="0"/>
          </a:p>
        </p:txBody>
      </p:sp>
    </p:spTree>
    <p:extLst>
      <p:ext uri="{BB962C8B-B14F-4D97-AF65-F5344CB8AC3E}">
        <p14:creationId xmlns:p14="http://schemas.microsoft.com/office/powerpoint/2010/main" val="293927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24</a:t>
            </a:fld>
            <a:endParaRPr lang="zh-CN" altLang="en-US" dirty="0"/>
          </a:p>
        </p:txBody>
      </p:sp>
      <p:sp>
        <p:nvSpPr>
          <p:cNvPr id="3" name="标题 2"/>
          <p:cNvSpPr>
            <a:spLocks noGrp="1"/>
          </p:cNvSpPr>
          <p:nvPr>
            <p:ph type="title"/>
          </p:nvPr>
        </p:nvSpPr>
        <p:spPr/>
        <p:txBody>
          <a:bodyPr/>
          <a:lstStyle/>
          <a:p>
            <a:r>
              <a:rPr lang="zh-CN" altLang="en-US" dirty="0">
                <a:cs typeface="+mn-ea"/>
                <a:sym typeface="+mn-lt"/>
              </a:rPr>
              <a:t>模型组件构成</a:t>
            </a:r>
            <a:endParaRPr lang="zh-CN" altLang="en-US" dirty="0"/>
          </a:p>
        </p:txBody>
      </p:sp>
      <mc:AlternateContent xmlns:mc="http://schemas.openxmlformats.org/markup-compatibility/2006" xmlns:a14="http://schemas.microsoft.com/office/drawing/2010/main">
        <mc:Choice Requires="a14">
          <p:sp>
            <p:nvSpPr>
              <p:cNvPr id="5" name="Google Shape;366;p35">
                <a:extLst>
                  <a:ext uri="{FF2B5EF4-FFF2-40B4-BE49-F238E27FC236}">
                    <a16:creationId xmlns:a16="http://schemas.microsoft.com/office/drawing/2014/main" id="{86F9103D-821D-5248-803B-0B183C64D578}"/>
                  </a:ext>
                </a:extLst>
              </p:cNvPr>
              <p:cNvSpPr txBox="1">
                <a:spLocks/>
              </p:cNvSpPr>
              <p:nvPr/>
            </p:nvSpPr>
            <p:spPr>
              <a:xfrm>
                <a:off x="1091255" y="1560327"/>
                <a:ext cx="10274046" cy="426439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ea typeface="微软雅黑" panose="020B0503020204020204" pitchFamily="34" charset="-122"/>
                  </a:rPr>
                  <a:t>本项目并非“多分类问题”，而是多组药物的“二分类问题”，</a:t>
                </a:r>
                <a:endParaRPr lang="en-US" altLang="zh-CN" sz="2000" dirty="0">
                  <a:ea typeface="微软雅黑" panose="020B0503020204020204" pitchFamily="34" charset="-122"/>
                </a:endParaRPr>
              </a:p>
              <a:p>
                <a:pPr marL="0" indent="0">
                  <a:buNone/>
                </a:pPr>
                <a:r>
                  <a:rPr lang="zh-CN" altLang="en-US" sz="2000" dirty="0">
                    <a:ea typeface="微软雅黑" panose="020B0503020204020204" pitchFamily="34" charset="-122"/>
                  </a:rPr>
                  <a:t>    因此，本项目采用</a:t>
                </a:r>
                <a:r>
                  <a:rPr lang="zh-CN" altLang="en-US" sz="2000" b="1" dirty="0">
                    <a:solidFill>
                      <a:srgbClr val="FF0000"/>
                    </a:solidFill>
                    <a:ea typeface="微软雅黑" panose="020B0503020204020204" pitchFamily="34" charset="-122"/>
                  </a:rPr>
                  <a:t>二进制交叉熵损失（</a:t>
                </a:r>
                <a:r>
                  <a:rPr lang="en-US" altLang="zh-CN" sz="2000" b="1" dirty="0">
                    <a:solidFill>
                      <a:srgbClr val="FF0000"/>
                    </a:solidFill>
                    <a:ea typeface="微软雅黑" panose="020B0503020204020204" pitchFamily="34" charset="-122"/>
                  </a:rPr>
                  <a:t>Binary Cross Entropy Loss</a:t>
                </a:r>
                <a:r>
                  <a:rPr lang="zh-CN" altLang="en-US" sz="2000" b="1" dirty="0">
                    <a:solidFill>
                      <a:srgbClr val="FF0000"/>
                    </a:solidFill>
                    <a:ea typeface="微软雅黑" panose="020B0503020204020204" pitchFamily="34" charset="-122"/>
                  </a:rPr>
                  <a:t>）</a:t>
                </a:r>
                <a:r>
                  <a:rPr lang="zh-CN" altLang="en-US" sz="2000" dirty="0">
                    <a:ea typeface="微软雅黑" panose="020B0503020204020204" pitchFamily="34" charset="-122"/>
                  </a:rPr>
                  <a:t>作为损失函数。</a:t>
                </a:r>
                <a:endParaRPr lang="en-US" altLang="zh-CN" sz="2000" dirty="0">
                  <a:ea typeface="微软雅黑" panose="020B0503020204020204" pitchFamily="34" charset="-122"/>
                </a:endParaRPr>
              </a:p>
              <a:p>
                <a:r>
                  <a:rPr lang="en-US" altLang="zh-CN" sz="2000" b="1" dirty="0">
                    <a:ea typeface="微软雅黑" panose="020B0503020204020204" pitchFamily="34" charset="-122"/>
                  </a:rPr>
                  <a:t>BCE-Loss</a:t>
                </a:r>
                <a:r>
                  <a:rPr lang="zh-CN" altLang="en-US" sz="2000" dirty="0">
                    <a:ea typeface="微软雅黑" panose="020B0503020204020204" pitchFamily="34" charset="-122"/>
                  </a:rPr>
                  <a:t>的</a:t>
                </a:r>
                <a:r>
                  <a:rPr lang="zh-CN" altLang="en-US" sz="2000" b="1" dirty="0">
                    <a:solidFill>
                      <a:srgbClr val="0070C0"/>
                    </a:solidFill>
                    <a:ea typeface="微软雅黑" panose="020B0503020204020204" pitchFamily="34" charset="-122"/>
                  </a:rPr>
                  <a:t>公式</a:t>
                </a:r>
                <a:r>
                  <a:rPr lang="zh-CN" altLang="en-US" sz="2000" dirty="0">
                    <a:ea typeface="微软雅黑" panose="020B0503020204020204" pitchFamily="34" charset="-122"/>
                  </a:rPr>
                  <a:t>如下：</a:t>
                </a:r>
                <a:endParaRPr lang="en-US" altLang="zh-CN" sz="2000" dirty="0">
                  <a:ea typeface="微软雅黑" panose="020B0503020204020204" pitchFamily="34"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𝐿</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𝑝</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𝑦</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𝑙𝑜𝑔</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𝑝</m:t>
                          </m:r>
                        </m:e>
                      </m:d>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𝑦</m:t>
                          </m:r>
                        </m:e>
                      </m:d>
                      <m:r>
                        <m:rPr>
                          <m:sty m:val="p"/>
                        </m:rPr>
                        <a:rPr lang="en-US" altLang="zh-CN" b="0" i="0" smtClean="0">
                          <a:latin typeface="Cambria Math" panose="02040503050406030204" pitchFamily="18" charset="0"/>
                          <a:ea typeface="微软雅黑" panose="020B0503020204020204" pitchFamily="34" charset="-122"/>
                        </a:rPr>
                        <m:t>log</m:t>
                      </m:r>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𝑝</m:t>
                      </m:r>
                      <m:r>
                        <a:rPr lang="en-US" altLang="zh-CN" b="0" i="1" smtClean="0">
                          <a:latin typeface="Cambria Math" panose="02040503050406030204" pitchFamily="18" charset="0"/>
                          <a:ea typeface="微软雅黑" panose="020B0503020204020204" pitchFamily="34" charset="-122"/>
                        </a:rPr>
                        <m:t>)]</m:t>
                      </m:r>
                    </m:oMath>
                  </m:oMathPara>
                </a14:m>
                <a:endParaRPr lang="en-US" altLang="zh-CN" sz="2000" dirty="0">
                  <a:ea typeface="微软雅黑" panose="020B0503020204020204" pitchFamily="34" charset="-122"/>
                </a:endParaRPr>
              </a:p>
              <a:p>
                <a:pPr marL="0" indent="0">
                  <a:buNone/>
                </a:pPr>
                <a:r>
                  <a:rPr lang="zh-CN" altLang="en-US" sz="2000" dirty="0">
                    <a:ea typeface="微软雅黑" panose="020B0503020204020204" pitchFamily="34" charset="-122"/>
                  </a:rPr>
                  <a:t>   其中，</a:t>
                </a:r>
                <a:r>
                  <a:rPr lang="en-US" altLang="zh-CN" sz="2000" dirty="0">
                    <a:ea typeface="微软雅黑" panose="020B0503020204020204" pitchFamily="34" charset="-122"/>
                  </a:rPr>
                  <a:t> </a:t>
                </a:r>
                <a14:m>
                  <m:oMath xmlns:m="http://schemas.openxmlformats.org/officeDocument/2006/math">
                    <m:r>
                      <a:rPr lang="en-US" altLang="zh-CN" sz="2000" b="1" i="1" smtClean="0">
                        <a:solidFill>
                          <a:srgbClr val="FF0000"/>
                        </a:solidFill>
                        <a:latin typeface="Cambria Math" panose="02040503050406030204" pitchFamily="18" charset="0"/>
                        <a:ea typeface="微软雅黑" panose="020B0503020204020204" pitchFamily="34" charset="-122"/>
                      </a:rPr>
                      <m:t>𝒑</m:t>
                    </m:r>
                    <m:r>
                      <a:rPr lang="en-US" altLang="zh-CN" sz="2000" b="0" i="1" smtClean="0">
                        <a:latin typeface="Cambria Math" panose="02040503050406030204" pitchFamily="18" charset="0"/>
                        <a:ea typeface="微软雅黑" panose="020B0503020204020204" pitchFamily="34" charset="-122"/>
                      </a:rPr>
                      <m:t> </m:t>
                    </m:r>
                  </m:oMath>
                </a14:m>
                <a:r>
                  <a:rPr lang="zh-CN" altLang="en-US" sz="2000" dirty="0">
                    <a:ea typeface="微软雅黑" panose="020B0503020204020204" pitchFamily="34" charset="-122"/>
                  </a:rPr>
                  <a:t>为标签预测值，</a:t>
                </a:r>
                <a:r>
                  <a:rPr lang="en-US" altLang="zh-CN" sz="2000" dirty="0">
                    <a:ea typeface="微软雅黑" panose="020B0503020204020204" pitchFamily="34" charset="-122"/>
                  </a:rPr>
                  <a:t> </a:t>
                </a:r>
                <a14:m>
                  <m:oMath xmlns:m="http://schemas.openxmlformats.org/officeDocument/2006/math">
                    <m:r>
                      <a:rPr lang="en-US" altLang="zh-CN" sz="2000" b="1" i="1" smtClean="0">
                        <a:solidFill>
                          <a:srgbClr val="0070C0"/>
                        </a:solidFill>
                        <a:latin typeface="Cambria Math" panose="02040503050406030204" pitchFamily="18" charset="0"/>
                        <a:ea typeface="微软雅黑" panose="020B0503020204020204" pitchFamily="34" charset="-122"/>
                      </a:rPr>
                      <m:t>𝒚</m:t>
                    </m:r>
                  </m:oMath>
                </a14:m>
                <a:r>
                  <a:rPr lang="zh-CN" altLang="en-US" sz="2000" dirty="0">
                    <a:ea typeface="微软雅黑" panose="020B0503020204020204" pitchFamily="34" charset="-122"/>
                  </a:rPr>
                  <a:t> 为标签真实值。</a:t>
                </a:r>
                <a:endParaRPr lang="en-US" altLang="zh-CN" sz="2000" dirty="0">
                  <a:ea typeface="微软雅黑" panose="020B0503020204020204" pitchFamily="34" charset="-122"/>
                </a:endParaRPr>
              </a:p>
              <a:p>
                <a:endParaRPr lang="en-US" altLang="zh-CN" sz="2000" dirty="0">
                  <a:ea typeface="微软雅黑" panose="020B0503020204020204" pitchFamily="34" charset="-122"/>
                </a:endParaRPr>
              </a:p>
              <a:p>
                <a:r>
                  <a:rPr lang="zh-CN" altLang="en-US" sz="2000" dirty="0">
                    <a:ea typeface="微软雅黑" panose="020B0503020204020204" pitchFamily="34" charset="-122"/>
                  </a:rPr>
                  <a:t>在输出时采用</a:t>
                </a:r>
                <a:r>
                  <a:rPr lang="en-US" altLang="zh-CN" sz="2000" b="1" dirty="0">
                    <a:solidFill>
                      <a:srgbClr val="00B050"/>
                    </a:solidFill>
                    <a:ea typeface="微软雅黑" panose="020B0503020204020204" pitchFamily="34" charset="-122"/>
                  </a:rPr>
                  <a:t>Sigmoid</a:t>
                </a:r>
                <a:r>
                  <a:rPr lang="zh-CN" altLang="en-US" sz="2000" dirty="0">
                    <a:ea typeface="微软雅黑" panose="020B0503020204020204" pitchFamily="34" charset="-122"/>
                  </a:rPr>
                  <a:t>函数加以映射，而非常用的</a:t>
                </a:r>
                <a:r>
                  <a:rPr lang="en-US" altLang="zh-CN" sz="2000" dirty="0">
                    <a:ea typeface="微软雅黑" panose="020B0503020204020204" pitchFamily="34" charset="-122"/>
                  </a:rPr>
                  <a:t>Softmax</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pPr marL="0" indent="0">
                  <a:buNone/>
                </a:pPr>
                <a:endParaRPr lang="en-US" altLang="zh-CN" sz="2000" dirty="0">
                  <a:ea typeface="微软雅黑" panose="020B0503020204020204" pitchFamily="34" charset="-122"/>
                </a:endParaRPr>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oMath>
                  </m:oMathPara>
                </a14:m>
                <a:br>
                  <a:rPr lang="en-US" altLang="zh-CN" dirty="0"/>
                </a:br>
                <a:br>
                  <a:rPr lang="en-US" altLang="zh-CN" dirty="0"/>
                </a:br>
                <a:endParaRPr lang="zh-CN" altLang="en-US" sz="2000" dirty="0">
                  <a:ea typeface="微软雅黑" panose="020B0503020204020204" pitchFamily="34" charset="-122"/>
                </a:endParaRPr>
              </a:p>
            </p:txBody>
          </p:sp>
        </mc:Choice>
        <mc:Fallback xmlns="">
          <p:sp>
            <p:nvSpPr>
              <p:cNvPr id="5" name="Google Shape;366;p35">
                <a:extLst>
                  <a:ext uri="{FF2B5EF4-FFF2-40B4-BE49-F238E27FC236}">
                    <a16:creationId xmlns:a16="http://schemas.microsoft.com/office/drawing/2014/main" id="{86F9103D-821D-5248-803B-0B183C64D578}"/>
                  </a:ext>
                </a:extLst>
              </p:cNvPr>
              <p:cNvSpPr txBox="1">
                <a:spLocks noRot="1" noChangeAspect="1" noMove="1" noResize="1" noEditPoints="1" noAdjustHandles="1" noChangeArrowheads="1" noChangeShapeType="1" noTextEdit="1"/>
              </p:cNvSpPr>
              <p:nvPr/>
            </p:nvSpPr>
            <p:spPr>
              <a:xfrm>
                <a:off x="1091255" y="1560327"/>
                <a:ext cx="10274046" cy="4264393"/>
              </a:xfrm>
              <a:prstGeom prst="rect">
                <a:avLst/>
              </a:prstGeom>
              <a:blipFill>
                <a:blip r:embed="rId2"/>
                <a:stretch>
                  <a:fillRect l="-534"/>
                </a:stretch>
              </a:blipFill>
            </p:spPr>
            <p:txBody>
              <a:bodyPr/>
              <a:lstStyle/>
              <a:p>
                <a:r>
                  <a:rPr lang="zh-CN" altLang="en-US">
                    <a:noFill/>
                  </a:rPr>
                  <a:t> </a:t>
                </a:r>
              </a:p>
            </p:txBody>
          </p:sp>
        </mc:Fallback>
      </mc:AlternateContent>
      <p:sp>
        <p:nvSpPr>
          <p:cNvPr id="6" name="文本框 5"/>
          <p:cNvSpPr txBox="1"/>
          <p:nvPr/>
        </p:nvSpPr>
        <p:spPr>
          <a:xfrm>
            <a:off x="1091255" y="1028698"/>
            <a:ext cx="4163651" cy="800219"/>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损失函数：</a:t>
            </a:r>
            <a:r>
              <a:rPr lang="en-US" altLang="zh-CN" sz="2800" b="1" dirty="0">
                <a:solidFill>
                  <a:schemeClr val="accent1"/>
                </a:solidFill>
                <a:ea typeface="微软雅黑" panose="020B0503020204020204" pitchFamily="34" charset="-122"/>
                <a:cs typeface="+mj-cs"/>
              </a:rPr>
              <a:t>BCELoss</a:t>
            </a:r>
          </a:p>
          <a:p>
            <a:endParaRPr lang="zh-CN" altLang="en-US" dirty="0"/>
          </a:p>
        </p:txBody>
      </p:sp>
    </p:spTree>
    <p:extLst>
      <p:ext uri="{BB962C8B-B14F-4D97-AF65-F5344CB8AC3E}">
        <p14:creationId xmlns:p14="http://schemas.microsoft.com/office/powerpoint/2010/main" val="342639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25</a:t>
            </a:fld>
            <a:endParaRPr lang="zh-CN" altLang="en-US" dirty="0"/>
          </a:p>
        </p:txBody>
      </p:sp>
      <p:sp>
        <p:nvSpPr>
          <p:cNvPr id="3" name="标题 2"/>
          <p:cNvSpPr>
            <a:spLocks noGrp="1"/>
          </p:cNvSpPr>
          <p:nvPr>
            <p:ph type="title"/>
          </p:nvPr>
        </p:nvSpPr>
        <p:spPr/>
        <p:txBody>
          <a:bodyPr/>
          <a:lstStyle/>
          <a:p>
            <a:r>
              <a:rPr lang="zh-CN" altLang="en-US" dirty="0">
                <a:cs typeface="+mn-ea"/>
                <a:sym typeface="+mn-lt"/>
              </a:rPr>
              <a:t>模型组件构成</a:t>
            </a:r>
            <a:endParaRPr lang="zh-CN" altLang="en-US" dirty="0"/>
          </a:p>
        </p:txBody>
      </p:sp>
      <p:sp>
        <p:nvSpPr>
          <p:cNvPr id="5" name="Google Shape;366;p35">
            <a:extLst>
              <a:ext uri="{FF2B5EF4-FFF2-40B4-BE49-F238E27FC236}">
                <a16:creationId xmlns:a16="http://schemas.microsoft.com/office/drawing/2014/main" id="{86F9103D-821D-5248-803B-0B183C64D578}"/>
              </a:ext>
            </a:extLst>
          </p:cNvPr>
          <p:cNvSpPr txBox="1">
            <a:spLocks/>
          </p:cNvSpPr>
          <p:nvPr/>
        </p:nvSpPr>
        <p:spPr>
          <a:xfrm>
            <a:off x="1855183" y="2608760"/>
            <a:ext cx="8816676" cy="216752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ea typeface="微软雅黑" panose="020B0503020204020204" pitchFamily="34" charset="-122"/>
              </a:rPr>
              <a:t>不同于常用的随机梯度下降算法</a:t>
            </a:r>
            <a:r>
              <a:rPr lang="en-US" altLang="zh-CN" sz="2000" dirty="0">
                <a:ea typeface="微软雅黑" panose="020B0503020204020204" pitchFamily="34" charset="-122"/>
              </a:rPr>
              <a:t>(SGD)</a:t>
            </a:r>
            <a:r>
              <a:rPr lang="zh-CN" altLang="en-US" sz="2000" dirty="0">
                <a:ea typeface="微软雅黑" panose="020B0503020204020204" pitchFamily="34" charset="-122"/>
              </a:rPr>
              <a:t>，本项目采用了</a:t>
            </a:r>
            <a:r>
              <a:rPr lang="en-US" altLang="zh-CN" sz="2000" b="1" dirty="0">
                <a:solidFill>
                  <a:srgbClr val="FF0000"/>
                </a:solidFill>
                <a:ea typeface="微软雅黑" panose="020B0503020204020204" pitchFamily="34" charset="-122"/>
              </a:rPr>
              <a:t>Adam</a:t>
            </a:r>
            <a:r>
              <a:rPr lang="zh-CN" altLang="en-US" sz="2000" b="1" dirty="0">
                <a:solidFill>
                  <a:srgbClr val="FF0000"/>
                </a:solidFill>
                <a:ea typeface="微软雅黑" panose="020B0503020204020204" pitchFamily="34" charset="-122"/>
              </a:rPr>
              <a:t>优化器</a:t>
            </a:r>
            <a:r>
              <a:rPr lang="zh-CN" altLang="en-US" sz="2000" dirty="0">
                <a:ea typeface="微软雅黑" panose="020B0503020204020204" pitchFamily="34" charset="-122"/>
              </a:rPr>
              <a:t>。</a:t>
            </a:r>
            <a:endParaRPr lang="en-US" altLang="zh-CN" sz="2000" dirty="0">
              <a:ea typeface="微软雅黑" panose="020B0503020204020204" pitchFamily="34" charset="-122"/>
            </a:endParaRPr>
          </a:p>
          <a:p>
            <a:r>
              <a:rPr lang="en-US" altLang="zh-CN" sz="2000" dirty="0">
                <a:ea typeface="微软雅黑" panose="020B0503020204020204" pitchFamily="34" charset="-122"/>
              </a:rPr>
              <a:t>Adam</a:t>
            </a:r>
            <a:r>
              <a:rPr lang="zh-CN" altLang="en-US" sz="2000" dirty="0">
                <a:ea typeface="微软雅黑" panose="020B0503020204020204" pitchFamily="34" charset="-122"/>
              </a:rPr>
              <a:t>优化器动态调整学习率，结合动量概念，并引入了偏置矫正机制；</a:t>
            </a:r>
            <a:endParaRPr lang="en-US" altLang="zh-CN" sz="2000" dirty="0">
              <a:ea typeface="微软雅黑" panose="020B0503020204020204" pitchFamily="34" charset="-122"/>
            </a:endParaRPr>
          </a:p>
          <a:p>
            <a:r>
              <a:rPr lang="zh-CN" altLang="en-US" sz="2000" dirty="0">
                <a:ea typeface="微软雅黑" panose="020B0503020204020204" pitchFamily="34" charset="-122"/>
              </a:rPr>
              <a:t>此外，它对超参数的选择更为鲁棒。</a:t>
            </a:r>
            <a:endParaRPr lang="en-US" altLang="zh-CN" sz="2000" dirty="0">
              <a:ea typeface="微软雅黑" panose="020B0503020204020204" pitchFamily="34" charset="-122"/>
            </a:endParaRPr>
          </a:p>
        </p:txBody>
      </p:sp>
      <p:sp>
        <p:nvSpPr>
          <p:cNvPr id="7" name="文本框 6"/>
          <p:cNvSpPr txBox="1"/>
          <p:nvPr/>
        </p:nvSpPr>
        <p:spPr>
          <a:xfrm>
            <a:off x="1091254" y="1028698"/>
            <a:ext cx="4973880" cy="523220"/>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优化器：</a:t>
            </a:r>
            <a:r>
              <a:rPr lang="en-US" altLang="zh-CN" sz="2800" b="1" dirty="0">
                <a:solidFill>
                  <a:schemeClr val="accent1"/>
                </a:solidFill>
                <a:ea typeface="微软雅黑" panose="020B0503020204020204" pitchFamily="34" charset="-122"/>
                <a:cs typeface="+mj-cs"/>
              </a:rPr>
              <a:t>AdamOptimizer</a:t>
            </a:r>
            <a:endParaRPr lang="zh-CN" altLang="en-US" dirty="0"/>
          </a:p>
        </p:txBody>
      </p:sp>
    </p:spTree>
    <p:extLst>
      <p:ext uri="{BB962C8B-B14F-4D97-AF65-F5344CB8AC3E}">
        <p14:creationId xmlns:p14="http://schemas.microsoft.com/office/powerpoint/2010/main" val="389757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26</a:t>
            </a:fld>
            <a:endParaRPr lang="zh-CN" altLang="en-US" dirty="0"/>
          </a:p>
        </p:txBody>
      </p:sp>
      <p:sp>
        <p:nvSpPr>
          <p:cNvPr id="3" name="标题 2"/>
          <p:cNvSpPr>
            <a:spLocks noGrp="1"/>
          </p:cNvSpPr>
          <p:nvPr>
            <p:ph type="title"/>
          </p:nvPr>
        </p:nvSpPr>
        <p:spPr/>
        <p:txBody>
          <a:bodyPr/>
          <a:lstStyle/>
          <a:p>
            <a:r>
              <a:rPr lang="zh-CN" altLang="en-US" dirty="0"/>
              <a:t>模型评估优化</a:t>
            </a:r>
          </a:p>
        </p:txBody>
      </p:sp>
      <p:sp>
        <p:nvSpPr>
          <p:cNvPr id="4" name="Google Shape;366;p35">
            <a:extLst>
              <a:ext uri="{FF2B5EF4-FFF2-40B4-BE49-F238E27FC236}">
                <a16:creationId xmlns:a16="http://schemas.microsoft.com/office/drawing/2014/main" id="{86F9103D-821D-5248-803B-0B183C64D578}"/>
              </a:ext>
            </a:extLst>
          </p:cNvPr>
          <p:cNvSpPr txBox="1">
            <a:spLocks/>
          </p:cNvSpPr>
          <p:nvPr/>
        </p:nvSpPr>
        <p:spPr>
          <a:xfrm>
            <a:off x="1959355" y="1393418"/>
            <a:ext cx="9881545" cy="444022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ea typeface="微软雅黑" panose="020B0503020204020204" pitchFamily="34" charset="-122"/>
              </a:rPr>
              <a:t>在本项目的评估阶段，我们采用了</a:t>
            </a:r>
            <a:r>
              <a:rPr lang="zh-CN" altLang="en-US" sz="2000" b="1" dirty="0">
                <a:solidFill>
                  <a:srgbClr val="FF0000"/>
                </a:solidFill>
                <a:ea typeface="微软雅黑" panose="020B0503020204020204" pitchFamily="34" charset="-122"/>
              </a:rPr>
              <a:t>动态划分数据集</a:t>
            </a:r>
            <a:r>
              <a:rPr lang="zh-CN" altLang="en-US" sz="2000" dirty="0">
                <a:ea typeface="微软雅黑" panose="020B0503020204020204" pitchFamily="34" charset="-122"/>
              </a:rPr>
              <a:t>的措施：</a:t>
            </a:r>
            <a:endParaRPr lang="en-US" altLang="zh-CN" sz="2000" dirty="0">
              <a:ea typeface="微软雅黑" panose="020B0503020204020204" pitchFamily="34" charset="-122"/>
            </a:endParaRPr>
          </a:p>
          <a:p>
            <a:pPr marL="0"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每当验证进行到</a:t>
            </a:r>
            <a:r>
              <a:rPr lang="zh-CN" altLang="en-US" sz="2000" dirty="0">
                <a:solidFill>
                  <a:srgbClr val="0070C0"/>
                </a:solidFill>
                <a:ea typeface="微软雅黑" panose="020B0503020204020204" pitchFamily="34" charset="-122"/>
              </a:rPr>
              <a:t>一定轮次</a:t>
            </a:r>
            <a:r>
              <a:rPr lang="zh-CN" altLang="en-US" sz="2000" dirty="0">
                <a:ea typeface="微软雅黑" panose="020B0503020204020204" pitchFamily="34" charset="-122"/>
              </a:rPr>
              <a:t>时，</a:t>
            </a:r>
            <a:r>
              <a:rPr lang="zh-CN" altLang="en-US" sz="2000" dirty="0">
                <a:solidFill>
                  <a:srgbClr val="0070C0"/>
                </a:solidFill>
                <a:ea typeface="微软雅黑" panose="020B0503020204020204" pitchFamily="34" charset="-122"/>
              </a:rPr>
              <a:t>重新划分</a:t>
            </a:r>
            <a:r>
              <a:rPr lang="zh-CN" altLang="en-US" sz="2000" dirty="0">
                <a:ea typeface="微软雅黑" panose="020B0503020204020204" pitchFamily="34" charset="-122"/>
              </a:rPr>
              <a:t>训练集和验证集。</a:t>
            </a:r>
            <a:endParaRPr lang="en-US" altLang="zh-CN" sz="2000" dirty="0">
              <a:ea typeface="微软雅黑" panose="020B0503020204020204" pitchFamily="34" charset="-122"/>
            </a:endParaRPr>
          </a:p>
          <a:p>
            <a:endParaRPr lang="en-US" altLang="zh-CN" sz="2000" dirty="0">
              <a:ea typeface="微软雅黑" panose="020B0503020204020204" pitchFamily="34" charset="-122"/>
            </a:endParaRPr>
          </a:p>
          <a:p>
            <a:r>
              <a:rPr lang="zh-CN" altLang="en-US" sz="2000" dirty="0">
                <a:ea typeface="微软雅黑" panose="020B0503020204020204" pitchFamily="34" charset="-122"/>
              </a:rPr>
              <a:t>在项目进行过程中，我们缺省的配置如下：</a:t>
            </a:r>
            <a:endParaRPr lang="en-US" altLang="zh-CN" sz="2000" dirty="0">
              <a:ea typeface="微软雅黑" panose="020B0503020204020204" pitchFamily="34" charset="-122"/>
            </a:endParaRPr>
          </a:p>
          <a:p>
            <a:pPr marL="457200" lvl="1"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每训练</a:t>
            </a:r>
            <a:r>
              <a:rPr lang="en-US" altLang="zh-CN" sz="2000" b="1" dirty="0">
                <a:solidFill>
                  <a:srgbClr val="0070C0"/>
                </a:solidFill>
                <a:ea typeface="微软雅黑" panose="020B0503020204020204" pitchFamily="34" charset="-122"/>
              </a:rPr>
              <a:t>20epoch</a:t>
            </a:r>
            <a:r>
              <a:rPr lang="zh-CN" altLang="en-US" sz="2000" dirty="0">
                <a:ea typeface="微软雅黑" panose="020B0503020204020204" pitchFamily="34" charset="-122"/>
              </a:rPr>
              <a:t>进行</a:t>
            </a:r>
            <a:r>
              <a:rPr lang="en-US" altLang="zh-CN" sz="2000" dirty="0">
                <a:ea typeface="微软雅黑" panose="020B0503020204020204" pitchFamily="34" charset="-122"/>
              </a:rPr>
              <a:t>1</a:t>
            </a:r>
            <a:r>
              <a:rPr lang="zh-CN" altLang="en-US" sz="2000" dirty="0">
                <a:ea typeface="微软雅黑" panose="020B0503020204020204" pitchFamily="34" charset="-122"/>
              </a:rPr>
              <a:t>次验证；</a:t>
            </a:r>
            <a:endParaRPr lang="en-US" altLang="zh-CN" sz="2000" dirty="0">
              <a:ea typeface="微软雅黑" panose="020B0503020204020204" pitchFamily="34" charset="-122"/>
            </a:endParaRPr>
          </a:p>
          <a:p>
            <a:pPr marL="457200" lvl="1"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每验证</a:t>
            </a:r>
            <a:r>
              <a:rPr lang="en-US" altLang="zh-CN" sz="2000" b="1" dirty="0">
                <a:solidFill>
                  <a:srgbClr val="0070C0"/>
                </a:solidFill>
                <a:ea typeface="微软雅黑" panose="020B0503020204020204" pitchFamily="34" charset="-122"/>
              </a:rPr>
              <a:t>2</a:t>
            </a:r>
            <a:r>
              <a:rPr lang="zh-CN" altLang="en-US" sz="2000" dirty="0">
                <a:ea typeface="微软雅黑" panose="020B0503020204020204" pitchFamily="34" charset="-122"/>
              </a:rPr>
              <a:t>次重新划分数据集；</a:t>
            </a:r>
            <a:endParaRPr lang="en-US" altLang="zh-CN" sz="2000" dirty="0">
              <a:ea typeface="微软雅黑" panose="020B0503020204020204" pitchFamily="34" charset="-122"/>
            </a:endParaRPr>
          </a:p>
          <a:p>
            <a:pPr marL="457200" lvl="1" indent="0">
              <a:buNone/>
            </a:pPr>
            <a:r>
              <a:rPr lang="en-US" altLang="zh-CN" sz="2000" dirty="0">
                <a:ea typeface="微软雅黑" panose="020B0503020204020204" pitchFamily="34" charset="-122"/>
              </a:rPr>
              <a:t>		</a:t>
            </a:r>
            <a:r>
              <a:rPr lang="zh-CN" altLang="en-US" sz="2000" dirty="0">
                <a:ea typeface="微软雅黑" panose="020B0503020204020204" pitchFamily="34" charset="-122"/>
              </a:rPr>
              <a:t>数据集划分比例为 </a:t>
            </a:r>
            <a:r>
              <a:rPr lang="zh-CN" altLang="en-US" sz="2000" b="1" dirty="0">
                <a:solidFill>
                  <a:srgbClr val="00B050"/>
                </a:solidFill>
                <a:ea typeface="微软雅黑" panose="020B0503020204020204" pitchFamily="34" charset="-122"/>
              </a:rPr>
              <a:t>训练集 </a:t>
            </a:r>
            <a:r>
              <a:rPr lang="en-US" altLang="zh-CN" sz="2000" b="1" dirty="0">
                <a:solidFill>
                  <a:srgbClr val="00B050"/>
                </a:solidFill>
                <a:ea typeface="微软雅黑" panose="020B0503020204020204" pitchFamily="34" charset="-122"/>
              </a:rPr>
              <a:t>: </a:t>
            </a:r>
            <a:r>
              <a:rPr lang="zh-CN" altLang="en-US" sz="2000" b="1" dirty="0">
                <a:solidFill>
                  <a:srgbClr val="00B050"/>
                </a:solidFill>
                <a:ea typeface="微软雅黑" panose="020B0503020204020204" pitchFamily="34" charset="-122"/>
              </a:rPr>
              <a:t>验证集 </a:t>
            </a:r>
            <a:r>
              <a:rPr lang="en-US" altLang="zh-CN" sz="2000" b="1" dirty="0">
                <a:solidFill>
                  <a:srgbClr val="00B050"/>
                </a:solidFill>
                <a:ea typeface="微软雅黑" panose="020B0503020204020204" pitchFamily="34" charset="-122"/>
              </a:rPr>
              <a:t>= 4 : 1 </a:t>
            </a:r>
            <a:r>
              <a:rPr lang="zh-CN" altLang="en-US" sz="2000" dirty="0">
                <a:ea typeface="微软雅黑" panose="020B0503020204020204" pitchFamily="34" charset="-122"/>
              </a:rPr>
              <a:t>。</a:t>
            </a:r>
            <a:endParaRPr lang="en-US" altLang="zh-CN" sz="2000" dirty="0">
              <a:ea typeface="微软雅黑" panose="020B0503020204020204" pitchFamily="34" charset="-122"/>
            </a:endParaRPr>
          </a:p>
        </p:txBody>
      </p:sp>
    </p:spTree>
    <p:extLst>
      <p:ext uri="{BB962C8B-B14F-4D97-AF65-F5344CB8AC3E}">
        <p14:creationId xmlns:p14="http://schemas.microsoft.com/office/powerpoint/2010/main" val="388794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27</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4" y="1028698"/>
            <a:ext cx="4973880" cy="523220"/>
          </a:xfrm>
          <a:prstGeom prst="rect">
            <a:avLst/>
          </a:prstGeom>
          <a:noFill/>
        </p:spPr>
        <p:txBody>
          <a:bodyPr wrap="square" rtlCol="0">
            <a:spAutoFit/>
          </a:bodyPr>
          <a:lstStyle/>
          <a:p>
            <a:r>
              <a:rPr lang="en-US" altLang="zh-CN" sz="2800" b="1" dirty="0">
                <a:solidFill>
                  <a:schemeClr val="accent1"/>
                </a:solidFill>
                <a:ea typeface="微软雅黑" panose="020B0503020204020204" pitchFamily="34" charset="-122"/>
                <a:cs typeface="+mj-cs"/>
              </a:rPr>
              <a:t>FCNN</a:t>
            </a:r>
            <a:endParaRPr lang="zh-CN" altLang="en-US" dirty="0"/>
          </a:p>
        </p:txBody>
      </p:sp>
      <p:pic>
        <p:nvPicPr>
          <p:cNvPr id="6" name="图片 5"/>
          <p:cNvPicPr>
            <a:picLocks noChangeAspect="1"/>
          </p:cNvPicPr>
          <p:nvPr/>
        </p:nvPicPr>
        <p:blipFill>
          <a:blip r:embed="rId2"/>
          <a:stretch>
            <a:fillRect/>
          </a:stretch>
        </p:blipFill>
        <p:spPr>
          <a:xfrm>
            <a:off x="4434577" y="1028698"/>
            <a:ext cx="6033417" cy="4997894"/>
          </a:xfrm>
          <a:prstGeom prst="rect">
            <a:avLst/>
          </a:prstGeom>
        </p:spPr>
      </p:pic>
    </p:spTree>
    <p:extLst>
      <p:ext uri="{BB962C8B-B14F-4D97-AF65-F5344CB8AC3E}">
        <p14:creationId xmlns:p14="http://schemas.microsoft.com/office/powerpoint/2010/main" val="183206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28</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4" y="1028698"/>
            <a:ext cx="4973880" cy="523220"/>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动态划分数据集</a:t>
            </a:r>
          </a:p>
        </p:txBody>
      </p:sp>
      <p:pic>
        <p:nvPicPr>
          <p:cNvPr id="4" name="图片 3"/>
          <p:cNvPicPr>
            <a:picLocks noChangeAspect="1"/>
          </p:cNvPicPr>
          <p:nvPr/>
        </p:nvPicPr>
        <p:blipFill>
          <a:blip r:embed="rId2"/>
          <a:stretch>
            <a:fillRect/>
          </a:stretch>
        </p:blipFill>
        <p:spPr>
          <a:xfrm>
            <a:off x="1091254" y="1755240"/>
            <a:ext cx="10620050" cy="4066825"/>
          </a:xfrm>
          <a:prstGeom prst="rect">
            <a:avLst/>
          </a:prstGeom>
        </p:spPr>
      </p:pic>
    </p:spTree>
    <p:extLst>
      <p:ext uri="{BB962C8B-B14F-4D97-AF65-F5344CB8AC3E}">
        <p14:creationId xmlns:p14="http://schemas.microsoft.com/office/powerpoint/2010/main" val="373424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29</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4" y="1028698"/>
            <a:ext cx="4973880" cy="954107"/>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验证函数</a:t>
            </a:r>
            <a:r>
              <a:rPr lang="en-US" altLang="zh-CN" sz="2800" b="1" dirty="0">
                <a:solidFill>
                  <a:schemeClr val="accent1"/>
                </a:solidFill>
                <a:ea typeface="微软雅黑" panose="020B0503020204020204" pitchFamily="34" charset="-122"/>
                <a:cs typeface="+mj-cs"/>
              </a:rPr>
              <a:t>&amp;</a:t>
            </a:r>
          </a:p>
          <a:p>
            <a:r>
              <a:rPr lang="zh-CN" altLang="en-US" sz="2800" b="1" dirty="0">
                <a:solidFill>
                  <a:schemeClr val="accent1"/>
                </a:solidFill>
                <a:ea typeface="微软雅黑" panose="020B0503020204020204" pitchFamily="34" charset="-122"/>
                <a:cs typeface="+mj-cs"/>
              </a:rPr>
              <a:t>评估指标的计算</a:t>
            </a:r>
          </a:p>
        </p:txBody>
      </p:sp>
      <p:pic>
        <p:nvPicPr>
          <p:cNvPr id="6" name="图片 5"/>
          <p:cNvPicPr>
            <a:picLocks noChangeAspect="1"/>
          </p:cNvPicPr>
          <p:nvPr/>
        </p:nvPicPr>
        <p:blipFill>
          <a:blip r:embed="rId2"/>
          <a:stretch>
            <a:fillRect/>
          </a:stretch>
        </p:blipFill>
        <p:spPr>
          <a:xfrm>
            <a:off x="3784921" y="1028697"/>
            <a:ext cx="8206451" cy="5203657"/>
          </a:xfrm>
          <a:prstGeom prst="rect">
            <a:avLst/>
          </a:prstGeom>
        </p:spPr>
      </p:pic>
    </p:spTree>
    <p:extLst>
      <p:ext uri="{BB962C8B-B14F-4D97-AF65-F5344CB8AC3E}">
        <p14:creationId xmlns:p14="http://schemas.microsoft.com/office/powerpoint/2010/main" val="376048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药物信息提取</a:t>
            </a: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01</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ONE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490958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30</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4" y="1028698"/>
            <a:ext cx="4973880" cy="954107"/>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训练过程</a:t>
            </a:r>
            <a:endParaRPr lang="en-US" altLang="zh-CN" sz="2800" b="1" dirty="0">
              <a:solidFill>
                <a:schemeClr val="accent1"/>
              </a:solidFill>
              <a:ea typeface="微软雅黑" panose="020B0503020204020204" pitchFamily="34" charset="-122"/>
              <a:cs typeface="+mj-cs"/>
            </a:endParaRPr>
          </a:p>
          <a:p>
            <a:r>
              <a:rPr lang="zh-CN" altLang="en-US" sz="2800" b="1" dirty="0">
                <a:solidFill>
                  <a:schemeClr val="accent1"/>
                </a:solidFill>
                <a:ea typeface="微软雅黑" panose="020B0503020204020204" pitchFamily="34" charset="-122"/>
                <a:cs typeface="+mj-cs"/>
              </a:rPr>
              <a:t>的可视化</a:t>
            </a:r>
          </a:p>
        </p:txBody>
      </p:sp>
      <p:pic>
        <p:nvPicPr>
          <p:cNvPr id="4" name="图片 3"/>
          <p:cNvPicPr>
            <a:picLocks noChangeAspect="1"/>
          </p:cNvPicPr>
          <p:nvPr/>
        </p:nvPicPr>
        <p:blipFill>
          <a:blip r:embed="rId2"/>
          <a:stretch>
            <a:fillRect/>
          </a:stretch>
        </p:blipFill>
        <p:spPr>
          <a:xfrm>
            <a:off x="3461884" y="958119"/>
            <a:ext cx="7290997" cy="5322187"/>
          </a:xfrm>
          <a:prstGeom prst="rect">
            <a:avLst/>
          </a:prstGeom>
        </p:spPr>
      </p:pic>
    </p:spTree>
    <p:extLst>
      <p:ext uri="{BB962C8B-B14F-4D97-AF65-F5344CB8AC3E}">
        <p14:creationId xmlns:p14="http://schemas.microsoft.com/office/powerpoint/2010/main" val="1569246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31</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5" y="1028699"/>
            <a:ext cx="4973880" cy="954107"/>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项目目录结构</a:t>
            </a:r>
            <a:endParaRPr lang="en-US" altLang="zh-CN" sz="2800" b="1" dirty="0">
              <a:solidFill>
                <a:schemeClr val="accent1"/>
              </a:solidFill>
              <a:ea typeface="微软雅黑" panose="020B0503020204020204" pitchFamily="34" charset="-122"/>
              <a:cs typeface="+mj-cs"/>
            </a:endParaRPr>
          </a:p>
          <a:p>
            <a:r>
              <a:rPr lang="zh-CN" altLang="en-US" sz="2800" b="1" dirty="0">
                <a:solidFill>
                  <a:schemeClr val="accent1"/>
                </a:solidFill>
                <a:ea typeface="微软雅黑" panose="020B0503020204020204" pitchFamily="34" charset="-122"/>
                <a:cs typeface="+mj-cs"/>
              </a:rPr>
              <a:t>和执行脚本</a:t>
            </a:r>
            <a:endParaRPr lang="en-US" altLang="zh-CN" sz="2800" b="1" dirty="0">
              <a:solidFill>
                <a:schemeClr val="accent1"/>
              </a:solidFill>
              <a:ea typeface="微软雅黑" panose="020B0503020204020204" pitchFamily="34" charset="-122"/>
              <a:cs typeface="+mj-cs"/>
            </a:endParaRPr>
          </a:p>
        </p:txBody>
      </p:sp>
      <p:pic>
        <p:nvPicPr>
          <p:cNvPr id="6" name="图片 5"/>
          <p:cNvPicPr>
            <a:picLocks noChangeAspect="1"/>
          </p:cNvPicPr>
          <p:nvPr/>
        </p:nvPicPr>
        <p:blipFill>
          <a:blip r:embed="rId2"/>
          <a:stretch>
            <a:fillRect/>
          </a:stretch>
        </p:blipFill>
        <p:spPr>
          <a:xfrm>
            <a:off x="618169" y="1982806"/>
            <a:ext cx="3631216" cy="4411418"/>
          </a:xfrm>
          <a:prstGeom prst="rect">
            <a:avLst/>
          </a:prstGeom>
        </p:spPr>
      </p:pic>
      <p:pic>
        <p:nvPicPr>
          <p:cNvPr id="7" name="图片 6"/>
          <p:cNvPicPr>
            <a:picLocks noChangeAspect="1"/>
          </p:cNvPicPr>
          <p:nvPr/>
        </p:nvPicPr>
        <p:blipFill>
          <a:blip r:embed="rId3"/>
          <a:stretch>
            <a:fillRect/>
          </a:stretch>
        </p:blipFill>
        <p:spPr>
          <a:xfrm>
            <a:off x="4384038" y="462340"/>
            <a:ext cx="4875425" cy="2153456"/>
          </a:xfrm>
          <a:prstGeom prst="rect">
            <a:avLst/>
          </a:prstGeom>
        </p:spPr>
      </p:pic>
      <p:pic>
        <p:nvPicPr>
          <p:cNvPr id="8" name="图片 7"/>
          <p:cNvPicPr>
            <a:picLocks noChangeAspect="1"/>
          </p:cNvPicPr>
          <p:nvPr/>
        </p:nvPicPr>
        <p:blipFill>
          <a:blip r:embed="rId4"/>
          <a:stretch>
            <a:fillRect/>
          </a:stretch>
        </p:blipFill>
        <p:spPr>
          <a:xfrm>
            <a:off x="2538783" y="4073611"/>
            <a:ext cx="9335900" cy="1227594"/>
          </a:xfrm>
          <a:prstGeom prst="rect">
            <a:avLst/>
          </a:prstGeom>
        </p:spPr>
      </p:pic>
    </p:spTree>
    <p:extLst>
      <p:ext uri="{BB962C8B-B14F-4D97-AF65-F5344CB8AC3E}">
        <p14:creationId xmlns:p14="http://schemas.microsoft.com/office/powerpoint/2010/main" val="3322797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2515AB8F-1C56-49E9-90C8-78D22B0C1B97}" type="slidenum">
              <a:rPr lang="zh-CN" altLang="en-US" smtClean="0"/>
              <a:pPr/>
              <a:t>32</a:t>
            </a:fld>
            <a:endParaRPr lang="zh-CN" altLang="en-US" dirty="0"/>
          </a:p>
        </p:txBody>
      </p:sp>
      <p:sp>
        <p:nvSpPr>
          <p:cNvPr id="3" name="标题 2"/>
          <p:cNvSpPr>
            <a:spLocks noGrp="1"/>
          </p:cNvSpPr>
          <p:nvPr>
            <p:ph type="title"/>
          </p:nvPr>
        </p:nvSpPr>
        <p:spPr/>
        <p:txBody>
          <a:bodyPr/>
          <a:lstStyle/>
          <a:p>
            <a:r>
              <a:rPr lang="zh-CN" altLang="en-US" dirty="0"/>
              <a:t>模型代码实现</a:t>
            </a:r>
          </a:p>
        </p:txBody>
      </p:sp>
      <p:sp>
        <p:nvSpPr>
          <p:cNvPr id="5" name="文本框 4"/>
          <p:cNvSpPr txBox="1"/>
          <p:nvPr/>
        </p:nvSpPr>
        <p:spPr>
          <a:xfrm>
            <a:off x="1091255" y="1028699"/>
            <a:ext cx="4973880" cy="523220"/>
          </a:xfrm>
          <a:prstGeom prst="rect">
            <a:avLst/>
          </a:prstGeom>
          <a:noFill/>
        </p:spPr>
        <p:txBody>
          <a:bodyPr wrap="square" rtlCol="0">
            <a:spAutoFit/>
          </a:bodyPr>
          <a:lstStyle/>
          <a:p>
            <a:r>
              <a:rPr lang="zh-CN" altLang="en-US" sz="2800" b="1" dirty="0">
                <a:solidFill>
                  <a:schemeClr val="accent1"/>
                </a:solidFill>
                <a:ea typeface="微软雅黑" panose="020B0503020204020204" pitchFamily="34" charset="-122"/>
                <a:cs typeface="+mj-cs"/>
              </a:rPr>
              <a:t>初期训练收敛结果</a:t>
            </a:r>
            <a:endParaRPr lang="en-US" altLang="zh-CN" sz="2800" b="1" dirty="0">
              <a:solidFill>
                <a:schemeClr val="accent1"/>
              </a:solidFill>
              <a:ea typeface="微软雅黑" panose="020B0503020204020204" pitchFamily="34" charset="-122"/>
              <a:cs typeface="+mj-cs"/>
            </a:endParaRPr>
          </a:p>
        </p:txBody>
      </p:sp>
      <p:pic>
        <p:nvPicPr>
          <p:cNvPr id="4" name="图片 3"/>
          <p:cNvPicPr>
            <a:picLocks noChangeAspect="1"/>
          </p:cNvPicPr>
          <p:nvPr/>
        </p:nvPicPr>
        <p:blipFill>
          <a:blip r:embed="rId2"/>
          <a:stretch>
            <a:fillRect/>
          </a:stretch>
        </p:blipFill>
        <p:spPr>
          <a:xfrm>
            <a:off x="381090" y="1677425"/>
            <a:ext cx="7050651" cy="3924265"/>
          </a:xfrm>
          <a:prstGeom prst="rect">
            <a:avLst/>
          </a:prstGeom>
        </p:spPr>
      </p:pic>
      <p:sp>
        <p:nvSpPr>
          <p:cNvPr id="9" name="文本框 8"/>
          <p:cNvSpPr txBox="1"/>
          <p:nvPr/>
        </p:nvSpPr>
        <p:spPr>
          <a:xfrm>
            <a:off x="8157389" y="2051146"/>
            <a:ext cx="2615878" cy="2554545"/>
          </a:xfrm>
          <a:prstGeom prst="rect">
            <a:avLst/>
          </a:prstGeom>
          <a:noFill/>
        </p:spPr>
        <p:txBody>
          <a:bodyPr wrap="square" rtlCol="0">
            <a:spAutoFit/>
          </a:bodyPr>
          <a:lstStyle/>
          <a:p>
            <a:r>
              <a:rPr lang="zh-CN" altLang="en-US" sz="1600" dirty="0"/>
              <a:t>采用</a:t>
            </a:r>
            <a:r>
              <a:rPr lang="zh-CN" altLang="en-US" sz="1600" b="1" dirty="0">
                <a:solidFill>
                  <a:srgbClr val="FF0000"/>
                </a:solidFill>
              </a:rPr>
              <a:t>分段训练调整学习率的方式</a:t>
            </a:r>
            <a:r>
              <a:rPr lang="zh-CN" altLang="en-US" sz="1600" dirty="0"/>
              <a:t>，对</a:t>
            </a:r>
            <a:r>
              <a:rPr lang="en-US" altLang="zh-CN" sz="1600" dirty="0"/>
              <a:t>A</a:t>
            </a:r>
            <a:r>
              <a:rPr lang="zh-CN" altLang="en-US" sz="1600" dirty="0"/>
              <a:t>组进行训练。</a:t>
            </a:r>
          </a:p>
          <a:p>
            <a:r>
              <a:rPr lang="en-US" altLang="zh-CN" sz="1600" dirty="0"/>
              <a:t>Epoch </a:t>
            </a:r>
            <a:r>
              <a:rPr lang="en-US" altLang="zh-CN" sz="1600" dirty="0">
                <a:solidFill>
                  <a:srgbClr val="0070C0"/>
                </a:solidFill>
              </a:rPr>
              <a:t>0</a:t>
            </a:r>
            <a:r>
              <a:rPr lang="en-US" altLang="zh-CN" sz="1600" dirty="0"/>
              <a:t> - </a:t>
            </a:r>
            <a:r>
              <a:rPr lang="en-US" altLang="zh-CN" sz="1600" dirty="0">
                <a:solidFill>
                  <a:srgbClr val="0070C0"/>
                </a:solidFill>
              </a:rPr>
              <a:t>10000</a:t>
            </a:r>
            <a:r>
              <a:rPr lang="en-US" altLang="zh-CN" sz="1600" dirty="0"/>
              <a:t> :</a:t>
            </a:r>
          </a:p>
          <a:p>
            <a:r>
              <a:rPr lang="en-US" altLang="zh-CN" sz="1600" dirty="0"/>
              <a:t>	lr = </a:t>
            </a:r>
            <a:r>
              <a:rPr lang="en-US" altLang="zh-CN" sz="1600" b="1" dirty="0">
                <a:solidFill>
                  <a:srgbClr val="00B050"/>
                </a:solidFill>
              </a:rPr>
              <a:t>0.000100</a:t>
            </a:r>
          </a:p>
          <a:p>
            <a:r>
              <a:rPr lang="en-US" altLang="zh-CN" sz="1600" dirty="0"/>
              <a:t>Epoch </a:t>
            </a:r>
            <a:r>
              <a:rPr lang="en-US" altLang="zh-CN" sz="1600" dirty="0">
                <a:solidFill>
                  <a:srgbClr val="0070C0"/>
                </a:solidFill>
              </a:rPr>
              <a:t>10001</a:t>
            </a:r>
            <a:r>
              <a:rPr lang="en-US" altLang="zh-CN" sz="1600" dirty="0"/>
              <a:t> -</a:t>
            </a:r>
            <a:r>
              <a:rPr lang="en-US" altLang="zh-CN" sz="1600" dirty="0">
                <a:solidFill>
                  <a:srgbClr val="0070C0"/>
                </a:solidFill>
              </a:rPr>
              <a:t>15000</a:t>
            </a:r>
            <a:r>
              <a:rPr lang="en-US" altLang="zh-CN" sz="1600" dirty="0"/>
              <a:t> :</a:t>
            </a:r>
          </a:p>
          <a:p>
            <a:r>
              <a:rPr lang="en-US" altLang="zh-CN" sz="1600" dirty="0"/>
              <a:t>	lr = </a:t>
            </a:r>
            <a:r>
              <a:rPr lang="en-US" altLang="zh-CN" sz="1600" b="1" dirty="0">
                <a:solidFill>
                  <a:srgbClr val="00B050"/>
                </a:solidFill>
              </a:rPr>
              <a:t>0.000050</a:t>
            </a:r>
          </a:p>
          <a:p>
            <a:r>
              <a:rPr lang="en-US" altLang="zh-CN" sz="1600" dirty="0"/>
              <a:t>Epoch </a:t>
            </a:r>
            <a:r>
              <a:rPr lang="en-US" altLang="zh-CN" sz="1600" dirty="0">
                <a:solidFill>
                  <a:srgbClr val="0070C0"/>
                </a:solidFill>
              </a:rPr>
              <a:t>15001</a:t>
            </a:r>
            <a:r>
              <a:rPr lang="en-US" altLang="zh-CN" sz="1600" dirty="0"/>
              <a:t> - </a:t>
            </a:r>
            <a:r>
              <a:rPr lang="en-US" altLang="zh-CN" sz="1600" dirty="0">
                <a:solidFill>
                  <a:srgbClr val="0070C0"/>
                </a:solidFill>
              </a:rPr>
              <a:t>45000</a:t>
            </a:r>
            <a:r>
              <a:rPr lang="en-US" altLang="zh-CN" sz="1600" dirty="0"/>
              <a:t> :</a:t>
            </a:r>
          </a:p>
          <a:p>
            <a:r>
              <a:rPr lang="en-US" altLang="zh-CN" sz="1600" dirty="0"/>
              <a:t>	lr = </a:t>
            </a:r>
            <a:r>
              <a:rPr lang="en-US" altLang="zh-CN" sz="1600" b="1" dirty="0">
                <a:solidFill>
                  <a:srgbClr val="00B050"/>
                </a:solidFill>
              </a:rPr>
              <a:t>0.000010</a:t>
            </a:r>
          </a:p>
          <a:p>
            <a:r>
              <a:rPr lang="en-US" altLang="zh-CN" sz="1600" dirty="0"/>
              <a:t>Epoch </a:t>
            </a:r>
            <a:r>
              <a:rPr lang="en-US" altLang="zh-CN" sz="1600" dirty="0">
                <a:solidFill>
                  <a:srgbClr val="0070C0"/>
                </a:solidFill>
              </a:rPr>
              <a:t>45001</a:t>
            </a:r>
            <a:r>
              <a:rPr lang="en-US" altLang="zh-CN" sz="1600" dirty="0"/>
              <a:t> -</a:t>
            </a:r>
            <a:r>
              <a:rPr lang="en-US" altLang="zh-CN" sz="1600" dirty="0">
                <a:solidFill>
                  <a:srgbClr val="0070C0"/>
                </a:solidFill>
              </a:rPr>
              <a:t>90000</a:t>
            </a:r>
            <a:r>
              <a:rPr lang="en-US" altLang="zh-CN" sz="1600" dirty="0"/>
              <a:t> :</a:t>
            </a:r>
          </a:p>
          <a:p>
            <a:r>
              <a:rPr lang="en-US" altLang="zh-CN" sz="1600" dirty="0"/>
              <a:t>	lr = </a:t>
            </a:r>
            <a:r>
              <a:rPr lang="en-US" altLang="zh-CN" sz="1600" b="1" dirty="0">
                <a:solidFill>
                  <a:srgbClr val="00B050"/>
                </a:solidFill>
              </a:rPr>
              <a:t>0.000005</a:t>
            </a:r>
            <a:endParaRPr lang="zh-CN" altLang="en-US" sz="1600" b="1" dirty="0">
              <a:solidFill>
                <a:srgbClr val="00B050"/>
              </a:solidFill>
            </a:endParaRPr>
          </a:p>
        </p:txBody>
      </p:sp>
      <p:sp>
        <p:nvSpPr>
          <p:cNvPr id="6" name="文本框 5">
            <a:extLst>
              <a:ext uri="{FF2B5EF4-FFF2-40B4-BE49-F238E27FC236}">
                <a16:creationId xmlns:a16="http://schemas.microsoft.com/office/drawing/2014/main" id="{44F5D210-7577-E376-0EF1-19B3AE5FF195}"/>
              </a:ext>
            </a:extLst>
          </p:cNvPr>
          <p:cNvSpPr txBox="1"/>
          <p:nvPr/>
        </p:nvSpPr>
        <p:spPr>
          <a:xfrm>
            <a:off x="7856240" y="5166473"/>
            <a:ext cx="2806446" cy="923330"/>
          </a:xfrm>
          <a:prstGeom prst="rect">
            <a:avLst/>
          </a:prstGeom>
          <a:noFill/>
        </p:spPr>
        <p:txBody>
          <a:bodyPr wrap="square" rtlCol="0">
            <a:spAutoFit/>
          </a:bodyPr>
          <a:lstStyle/>
          <a:p>
            <a:r>
              <a:rPr lang="zh-CN" altLang="en-US" dirty="0"/>
              <a:t>训练结果优秀，但由于</a:t>
            </a:r>
            <a:r>
              <a:rPr lang="zh-CN" altLang="en-US" b="1" dirty="0"/>
              <a:t>训练批次过多，过拟合现象严重，在测试中表现不佳</a:t>
            </a:r>
          </a:p>
        </p:txBody>
      </p:sp>
    </p:spTree>
    <p:extLst>
      <p:ext uri="{BB962C8B-B14F-4D97-AF65-F5344CB8AC3E}">
        <p14:creationId xmlns:p14="http://schemas.microsoft.com/office/powerpoint/2010/main" val="77500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AB439B-BD01-45B3-BA5F-E37827A3D49B}"/>
              </a:ext>
            </a:extLst>
          </p:cNvPr>
          <p:cNvSpPr/>
          <p:nvPr/>
        </p:nvSpPr>
        <p:spPr>
          <a:xfrm>
            <a:off x="1335087" y="3977885"/>
            <a:ext cx="9521825" cy="644144"/>
          </a:xfrm>
          <a:prstGeom prst="rect">
            <a:avLst/>
          </a:prstGeom>
        </p:spPr>
        <p:txBody>
          <a:bodyPr wrap="square">
            <a:normAutofit lnSpcReduction="10000"/>
          </a:bodyPr>
          <a:lstStyle/>
          <a:p>
            <a:pPr algn="ctr"/>
            <a:r>
              <a:rPr lang="zh-CN" altLang="en-US" sz="4000" spc="400" dirty="0">
                <a:solidFill>
                  <a:schemeClr val="accent1"/>
                </a:solidFill>
                <a:cs typeface="+mn-ea"/>
                <a:sym typeface="+mn-lt"/>
              </a:rPr>
              <a:t>测试与结果分析</a:t>
            </a:r>
          </a:p>
          <a:p>
            <a:pPr algn="ctr"/>
            <a:endParaRPr lang="zh-CN" altLang="en-US" sz="4000" spc="400" dirty="0">
              <a:solidFill>
                <a:schemeClr val="accent1"/>
              </a:solidFill>
              <a:cs typeface="+mn-ea"/>
              <a:sym typeface="+mn-lt"/>
            </a:endParaRPr>
          </a:p>
          <a:p>
            <a:pPr algn="ctr"/>
            <a:endParaRPr lang="zh-CN" altLang="en-US" sz="4000" dirty="0">
              <a:solidFill>
                <a:schemeClr val="accent1"/>
              </a:solidFill>
              <a:cs typeface="+mn-ea"/>
              <a:sym typeface="+mn-lt"/>
            </a:endParaRPr>
          </a:p>
        </p:txBody>
      </p:sp>
      <p:grpSp>
        <p:nvGrpSpPr>
          <p:cNvPr id="4" name="组合 3">
            <a:extLst>
              <a:ext uri="{FF2B5EF4-FFF2-40B4-BE49-F238E27FC236}">
                <a16:creationId xmlns:a16="http://schemas.microsoft.com/office/drawing/2014/main" id="{78A5FC65-716B-48A5-82BD-1CAB47103FEF}"/>
              </a:ext>
            </a:extLst>
          </p:cNvPr>
          <p:cNvGrpSpPr/>
          <p:nvPr/>
        </p:nvGrpSpPr>
        <p:grpSpPr>
          <a:xfrm>
            <a:off x="4819048" y="1319889"/>
            <a:ext cx="2682145" cy="2646878"/>
            <a:chOff x="5865211" y="1319889"/>
            <a:chExt cx="2682145" cy="2646878"/>
          </a:xfrm>
        </p:grpSpPr>
        <p:sp>
          <p:nvSpPr>
            <p:cNvPr id="2" name="文本框 1">
              <a:extLst>
                <a:ext uri="{FF2B5EF4-FFF2-40B4-BE49-F238E27FC236}">
                  <a16:creationId xmlns:a16="http://schemas.microsoft.com/office/drawing/2014/main" id="{568FF69F-CC2D-4EC0-96E9-A4DAC8AC6DA1}"/>
                </a:ext>
              </a:extLst>
            </p:cNvPr>
            <p:cNvSpPr txBox="1"/>
            <p:nvPr/>
          </p:nvSpPr>
          <p:spPr>
            <a:xfrm>
              <a:off x="5865211" y="1319889"/>
              <a:ext cx="2682145" cy="2646878"/>
            </a:xfrm>
            <a:prstGeom prst="rect">
              <a:avLst/>
            </a:prstGeom>
            <a:noFill/>
          </p:spPr>
          <p:txBody>
            <a:bodyPr wrap="none" rtlCol="0">
              <a:spAutoFit/>
            </a:bodyPr>
            <a:lstStyle/>
            <a:p>
              <a:r>
                <a:rPr lang="en-US" altLang="zh-CN" sz="16600" dirty="0">
                  <a:solidFill>
                    <a:schemeClr val="accent1"/>
                  </a:solidFill>
                  <a:cs typeface="+mn-ea"/>
                  <a:sym typeface="+mn-lt"/>
                </a:rPr>
                <a:t>07</a:t>
              </a:r>
              <a:endParaRPr lang="zh-CN" altLang="en-US" sz="16600" dirty="0">
                <a:solidFill>
                  <a:schemeClr val="accent1"/>
                </a:solidFill>
                <a:cs typeface="+mn-ea"/>
                <a:sym typeface="+mn-lt"/>
              </a:endParaRPr>
            </a:p>
          </p:txBody>
        </p:sp>
        <p:sp>
          <p:nvSpPr>
            <p:cNvPr id="3" name="文本框 2">
              <a:extLst>
                <a:ext uri="{FF2B5EF4-FFF2-40B4-BE49-F238E27FC236}">
                  <a16:creationId xmlns:a16="http://schemas.microsoft.com/office/drawing/2014/main" id="{4E4F7AB3-0F11-4B27-9FDB-81B814D6326A}"/>
                </a:ext>
              </a:extLst>
            </p:cNvPr>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b="1" dirty="0">
                  <a:solidFill>
                    <a:schemeClr val="accent1"/>
                  </a:solidFill>
                  <a:latin typeface="Arial" panose="020B0604020202020204" pitchFamily="34" charset="0"/>
                  <a:cs typeface="Arial" panose="020B0604020202020204" pitchFamily="34" charset="0"/>
                  <a:sym typeface="+mn-lt"/>
                </a:rPr>
                <a:t>PART SEVEN </a:t>
              </a:r>
              <a:endParaRPr lang="zh-CN" altLang="en-US" sz="2400" b="1" dirty="0">
                <a:solidFill>
                  <a:schemeClr val="accent1"/>
                </a:solidFill>
                <a:latin typeface="Arial" panose="020B0604020202020204" pitchFamily="34" charset="0"/>
                <a:cs typeface="Arial" panose="020B0604020202020204" pitchFamily="34" charset="0"/>
                <a:sym typeface="+mn-lt"/>
              </a:endParaRPr>
            </a:p>
          </p:txBody>
        </p:sp>
      </p:grpSp>
    </p:spTree>
    <p:extLst>
      <p:ext uri="{BB962C8B-B14F-4D97-AF65-F5344CB8AC3E}">
        <p14:creationId xmlns:p14="http://schemas.microsoft.com/office/powerpoint/2010/main" val="256629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B1119-13E3-4B20-A062-E2FE09FA0AF3}"/>
              </a:ext>
            </a:extLst>
          </p:cNvPr>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处理测试数据</a:t>
            </a:r>
          </a:p>
        </p:txBody>
      </p:sp>
      <p:sp>
        <p:nvSpPr>
          <p:cNvPr id="3" name="灯片编号占位符 2">
            <a:extLst>
              <a:ext uri="{FF2B5EF4-FFF2-40B4-BE49-F238E27FC236}">
                <a16:creationId xmlns:a16="http://schemas.microsoft.com/office/drawing/2014/main" id="{98B6F661-B8F4-43E2-988B-41FE05354046}"/>
              </a:ext>
            </a:extLst>
          </p:cNvPr>
          <p:cNvSpPr>
            <a:spLocks noGrp="1"/>
          </p:cNvSpPr>
          <p:nvPr>
            <p:ph type="sldNum" sz="quarter" idx="12"/>
          </p:nvPr>
        </p:nvSpPr>
        <p:spPr/>
        <p:txBody>
          <a:bodyPr/>
          <a:lstStyle/>
          <a:p>
            <a:fld id="{2515AB8F-1C56-49E9-90C8-78D22B0C1B97}" type="slidenum">
              <a:rPr lang="zh-CN" altLang="en-US" smtClean="0">
                <a:cs typeface="+mn-ea"/>
                <a:sym typeface="+mn-lt"/>
              </a:rPr>
              <a:t>34</a:t>
            </a:fld>
            <a:endParaRPr lang="zh-CN" altLang="en-US">
              <a:cs typeface="+mn-ea"/>
              <a:sym typeface="+mn-lt"/>
            </a:endParaRPr>
          </a:p>
        </p:txBody>
      </p:sp>
      <p:sp>
        <p:nvSpPr>
          <p:cNvPr id="4" name="文本框 3">
            <a:extLst>
              <a:ext uri="{FF2B5EF4-FFF2-40B4-BE49-F238E27FC236}">
                <a16:creationId xmlns:a16="http://schemas.microsoft.com/office/drawing/2014/main" id="{EC4578AF-20AF-4123-8CE5-EB82F5072869}"/>
              </a:ext>
            </a:extLst>
          </p:cNvPr>
          <p:cNvSpPr txBox="1"/>
          <p:nvPr/>
        </p:nvSpPr>
        <p:spPr>
          <a:xfrm rot="5400000">
            <a:off x="10088296" y="89359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5" name="文本框 4">
            <a:extLst>
              <a:ext uri="{FF2B5EF4-FFF2-40B4-BE49-F238E27FC236}">
                <a16:creationId xmlns:a16="http://schemas.microsoft.com/office/drawing/2014/main" id="{FC98E0D0-3D98-451F-983F-B915C091DCFB}"/>
              </a:ext>
            </a:extLst>
          </p:cNvPr>
          <p:cNvSpPr txBox="1"/>
          <p:nvPr/>
        </p:nvSpPr>
        <p:spPr>
          <a:xfrm rot="5400000">
            <a:off x="1251940" y="534815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6" name="矩形 5">
            <a:extLst>
              <a:ext uri="{FF2B5EF4-FFF2-40B4-BE49-F238E27FC236}">
                <a16:creationId xmlns:a16="http://schemas.microsoft.com/office/drawing/2014/main" id="{D2D3FAD5-1F8A-447D-B1B5-EB90FF421E2E}"/>
              </a:ext>
            </a:extLst>
          </p:cNvPr>
          <p:cNvSpPr/>
          <p:nvPr/>
        </p:nvSpPr>
        <p:spPr>
          <a:xfrm>
            <a:off x="1830222" y="1694985"/>
            <a:ext cx="8531556" cy="3760592"/>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normAutofit/>
          </a:bodyPr>
          <a:lstStyle/>
          <a:p>
            <a:pPr>
              <a:lnSpc>
                <a:spcPct val="130000"/>
              </a:lnSpc>
            </a:pPr>
            <a:r>
              <a:rPr lang="en-US" altLang="zh-CN" sz="2400" dirty="0">
                <a:solidFill>
                  <a:schemeClr val="tx1"/>
                </a:solidFill>
                <a:cs typeface="+mn-ea"/>
                <a:sym typeface="+mn-lt"/>
              </a:rPr>
              <a:t>1.</a:t>
            </a:r>
            <a:r>
              <a:rPr lang="zh-CN" altLang="en-US" sz="2400" dirty="0">
                <a:solidFill>
                  <a:schemeClr val="tx1"/>
                </a:solidFill>
                <a:cs typeface="+mn-ea"/>
                <a:sym typeface="+mn-lt"/>
              </a:rPr>
              <a:t>将测试数据按训练数据的格式进行分组、填补缺省值等处理。</a:t>
            </a:r>
            <a:endParaRPr lang="en-US" altLang="zh-CN" sz="2400" dirty="0">
              <a:solidFill>
                <a:schemeClr val="tx1"/>
              </a:solidFill>
              <a:cs typeface="+mn-ea"/>
              <a:sym typeface="+mn-lt"/>
            </a:endParaRPr>
          </a:p>
          <a:p>
            <a:pPr>
              <a:lnSpc>
                <a:spcPct val="130000"/>
              </a:lnSpc>
            </a:pPr>
            <a:endParaRPr lang="en-US" altLang="zh-CN" sz="2400" dirty="0">
              <a:solidFill>
                <a:schemeClr val="tx1"/>
              </a:solidFill>
              <a:cs typeface="+mn-ea"/>
              <a:sym typeface="+mn-lt"/>
            </a:endParaRPr>
          </a:p>
          <a:p>
            <a:pPr>
              <a:lnSpc>
                <a:spcPct val="130000"/>
              </a:lnSpc>
            </a:pPr>
            <a:r>
              <a:rPr lang="en-US" altLang="zh-CN" sz="2400" dirty="0">
                <a:solidFill>
                  <a:schemeClr val="tx1"/>
                </a:solidFill>
                <a:cs typeface="+mn-ea"/>
                <a:sym typeface="+mn-lt"/>
              </a:rPr>
              <a:t>2.</a:t>
            </a:r>
            <a:r>
              <a:rPr lang="zh-CN" altLang="en-US" sz="2400" dirty="0">
                <a:solidFill>
                  <a:schemeClr val="tx1"/>
                </a:solidFill>
                <a:cs typeface="+mn-ea"/>
                <a:sym typeface="+mn-lt"/>
              </a:rPr>
              <a:t>处理测试预测结果中部分药名的同音字，错别字，别名等特殊情况。</a:t>
            </a:r>
            <a:endParaRPr lang="en-US" altLang="zh-CN" sz="2400" dirty="0">
              <a:solidFill>
                <a:schemeClr val="tx1"/>
              </a:solidFill>
              <a:cs typeface="+mn-ea"/>
              <a:sym typeface="+mn-lt"/>
            </a:endParaRPr>
          </a:p>
          <a:p>
            <a:pPr>
              <a:lnSpc>
                <a:spcPct val="130000"/>
              </a:lnSpc>
            </a:pPr>
            <a:br>
              <a:rPr lang="zh-CN" altLang="en-US" sz="2400" dirty="0">
                <a:solidFill>
                  <a:schemeClr val="tx1"/>
                </a:solidFill>
                <a:cs typeface="+mn-ea"/>
                <a:sym typeface="+mn-lt"/>
              </a:rPr>
            </a:br>
            <a:endParaRPr lang="zh-CN" altLang="en-US" sz="2000" dirty="0">
              <a:cs typeface="+mn-ea"/>
              <a:sym typeface="+mn-lt"/>
            </a:endParaRPr>
          </a:p>
        </p:txBody>
      </p:sp>
      <p:sp>
        <p:nvSpPr>
          <p:cNvPr id="12" name="文本框 11">
            <a:extLst>
              <a:ext uri="{FF2B5EF4-FFF2-40B4-BE49-F238E27FC236}">
                <a16:creationId xmlns:a16="http://schemas.microsoft.com/office/drawing/2014/main" id="{B0DFE52F-4B34-4F41-9DF3-14F3DF9DD246}"/>
              </a:ext>
            </a:extLst>
          </p:cNvPr>
          <p:cNvSpPr txBox="1"/>
          <p:nvPr/>
        </p:nvSpPr>
        <p:spPr>
          <a:xfrm rot="10800000">
            <a:off x="10498655" y="4936153"/>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13" name="文本框 12">
            <a:extLst>
              <a:ext uri="{FF2B5EF4-FFF2-40B4-BE49-F238E27FC236}">
                <a16:creationId xmlns:a16="http://schemas.microsoft.com/office/drawing/2014/main" id="{07119C05-D477-44E8-8883-9044F3AF6520}"/>
              </a:ext>
            </a:extLst>
          </p:cNvPr>
          <p:cNvSpPr txBox="1"/>
          <p:nvPr/>
        </p:nvSpPr>
        <p:spPr>
          <a:xfrm rot="10800000">
            <a:off x="828297" y="132899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Tree>
    <p:extLst>
      <p:ext uri="{BB962C8B-B14F-4D97-AF65-F5344CB8AC3E}">
        <p14:creationId xmlns:p14="http://schemas.microsoft.com/office/powerpoint/2010/main" val="2879403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A9AE273-8CEB-2E6E-A0C0-8CF7AE455A79}"/>
              </a:ext>
            </a:extLst>
          </p:cNvPr>
          <p:cNvSpPr>
            <a:spLocks noGrp="1"/>
          </p:cNvSpPr>
          <p:nvPr>
            <p:ph type="sldNum" sz="quarter" idx="12"/>
          </p:nvPr>
        </p:nvSpPr>
        <p:spPr/>
        <p:txBody>
          <a:bodyPr/>
          <a:lstStyle/>
          <a:p>
            <a:fld id="{2515AB8F-1C56-49E9-90C8-78D22B0C1B97}" type="slidenum">
              <a:rPr lang="zh-CN" altLang="en-US" smtClean="0"/>
              <a:pPr/>
              <a:t>35</a:t>
            </a:fld>
            <a:endParaRPr lang="zh-CN" altLang="en-US" dirty="0"/>
          </a:p>
        </p:txBody>
      </p:sp>
      <p:sp>
        <p:nvSpPr>
          <p:cNvPr id="3" name="标题 2">
            <a:extLst>
              <a:ext uri="{FF2B5EF4-FFF2-40B4-BE49-F238E27FC236}">
                <a16:creationId xmlns:a16="http://schemas.microsoft.com/office/drawing/2014/main" id="{2E05EBF0-0DD0-F811-AF31-324F1BA65F78}"/>
              </a:ext>
            </a:extLst>
          </p:cNvPr>
          <p:cNvSpPr>
            <a:spLocks noGrp="1"/>
          </p:cNvSpPr>
          <p:nvPr>
            <p:ph type="title"/>
          </p:nvPr>
        </p:nvSpPr>
        <p:spPr/>
        <p:txBody>
          <a:bodyPr/>
          <a:lstStyle/>
          <a:p>
            <a:r>
              <a:rPr lang="zh-CN" altLang="en-US" dirty="0"/>
              <a:t>测试过程</a:t>
            </a:r>
          </a:p>
        </p:txBody>
      </p:sp>
      <p:sp>
        <p:nvSpPr>
          <p:cNvPr id="5" name="文本框 4">
            <a:extLst>
              <a:ext uri="{FF2B5EF4-FFF2-40B4-BE49-F238E27FC236}">
                <a16:creationId xmlns:a16="http://schemas.microsoft.com/office/drawing/2014/main" id="{9C24E63D-E744-60F7-3E62-A8D36C15D4FC}"/>
              </a:ext>
            </a:extLst>
          </p:cNvPr>
          <p:cNvSpPr txBox="1"/>
          <p:nvPr/>
        </p:nvSpPr>
        <p:spPr>
          <a:xfrm>
            <a:off x="228599" y="1917916"/>
            <a:ext cx="5645076" cy="2607893"/>
          </a:xfrm>
          <a:prstGeom prst="rect">
            <a:avLst/>
          </a:prstGeom>
          <a:noFill/>
        </p:spPr>
        <p:txBody>
          <a:bodyPr wrap="square">
            <a:spAutoFit/>
          </a:bodyPr>
          <a:lstStyle/>
          <a:p>
            <a:pPr marL="342900" indent="-342900">
              <a:lnSpc>
                <a:spcPct val="130000"/>
              </a:lnSpc>
              <a:spcAft>
                <a:spcPts val="600"/>
              </a:spcAft>
              <a:buFont typeface="+mj-lt"/>
              <a:buAutoNum type="arabicPeriod"/>
            </a:pPr>
            <a:r>
              <a:rPr lang="zh-CN" altLang="en-US" sz="2000" dirty="0">
                <a:cs typeface="+mn-ea"/>
                <a:sym typeface="+mn-lt"/>
              </a:rPr>
              <a:t>使用训练不同批次的全连接模型，分别对处理后的测试数据进行预测。</a:t>
            </a:r>
            <a:endParaRPr lang="en-US" altLang="zh-CN" sz="2000" dirty="0">
              <a:cs typeface="+mn-ea"/>
              <a:sym typeface="+mn-lt"/>
            </a:endParaRPr>
          </a:p>
          <a:p>
            <a:pPr marL="342900" indent="-342900">
              <a:lnSpc>
                <a:spcPct val="130000"/>
              </a:lnSpc>
              <a:spcAft>
                <a:spcPts val="600"/>
              </a:spcAft>
              <a:buFont typeface="+mj-lt"/>
              <a:buAutoNum type="arabicPeriod"/>
            </a:pPr>
            <a:r>
              <a:rPr lang="zh-CN" altLang="en-US" sz="2000" dirty="0">
                <a:cs typeface="+mn-ea"/>
                <a:sym typeface="+mn-lt"/>
              </a:rPr>
              <a:t>将这些预测结果和文档中提供的结果进行比较并计算准确率、召回率、</a:t>
            </a:r>
            <a:r>
              <a:rPr lang="en-US" altLang="zh-CN" sz="2000" dirty="0">
                <a:cs typeface="+mn-ea"/>
                <a:sym typeface="+mn-lt"/>
              </a:rPr>
              <a:t>F1</a:t>
            </a:r>
            <a:r>
              <a:rPr lang="zh-CN" altLang="en-US" sz="2000" dirty="0">
                <a:cs typeface="+mn-ea"/>
                <a:sym typeface="+mn-lt"/>
              </a:rPr>
              <a:t>。</a:t>
            </a:r>
            <a:endParaRPr lang="en-US" altLang="zh-CN" sz="2000" dirty="0">
              <a:cs typeface="+mn-ea"/>
              <a:sym typeface="+mn-lt"/>
            </a:endParaRPr>
          </a:p>
          <a:p>
            <a:pPr marL="342900" indent="-342900">
              <a:lnSpc>
                <a:spcPct val="130000"/>
              </a:lnSpc>
              <a:spcAft>
                <a:spcPts val="600"/>
              </a:spcAft>
              <a:buFont typeface="+mj-lt"/>
              <a:buAutoNum type="arabicPeriod"/>
            </a:pPr>
            <a:r>
              <a:rPr lang="zh-CN" altLang="en-US" sz="2000" dirty="0">
                <a:cs typeface="+mn-ea"/>
                <a:sym typeface="+mn-lt"/>
              </a:rPr>
              <a:t>统计训练不同批次的全连接模型预测结果的准确率、召回率、</a:t>
            </a:r>
            <a:r>
              <a:rPr lang="en-US" altLang="zh-CN" sz="2000" dirty="0">
                <a:cs typeface="+mn-ea"/>
                <a:sym typeface="+mn-lt"/>
              </a:rPr>
              <a:t>F1</a:t>
            </a:r>
            <a:r>
              <a:rPr lang="zh-CN" altLang="en-US" sz="2000" dirty="0">
                <a:cs typeface="+mn-ea"/>
                <a:sym typeface="+mn-lt"/>
              </a:rPr>
              <a:t>。</a:t>
            </a:r>
            <a:endParaRPr lang="en-US" altLang="zh-CN" sz="2000" dirty="0">
              <a:cs typeface="+mn-ea"/>
              <a:sym typeface="+mn-lt"/>
            </a:endParaRPr>
          </a:p>
        </p:txBody>
      </p:sp>
      <p:pic>
        <p:nvPicPr>
          <p:cNvPr id="7" name="图片 6">
            <a:extLst>
              <a:ext uri="{FF2B5EF4-FFF2-40B4-BE49-F238E27FC236}">
                <a16:creationId xmlns:a16="http://schemas.microsoft.com/office/drawing/2014/main" id="{9960B59B-245C-21AA-074B-2FBE8BB8B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834" y="853906"/>
            <a:ext cx="4374707" cy="5502443"/>
          </a:xfrm>
          <a:prstGeom prst="rect">
            <a:avLst/>
          </a:prstGeom>
        </p:spPr>
      </p:pic>
    </p:spTree>
    <p:extLst>
      <p:ext uri="{BB962C8B-B14F-4D97-AF65-F5344CB8AC3E}">
        <p14:creationId xmlns:p14="http://schemas.microsoft.com/office/powerpoint/2010/main" val="3404030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4D64A50-8202-FB28-A981-116B6E6AEB57}"/>
              </a:ext>
            </a:extLst>
          </p:cNvPr>
          <p:cNvSpPr>
            <a:spLocks noGrp="1"/>
          </p:cNvSpPr>
          <p:nvPr>
            <p:ph type="sldNum" sz="quarter" idx="12"/>
          </p:nvPr>
        </p:nvSpPr>
        <p:spPr/>
        <p:txBody>
          <a:bodyPr/>
          <a:lstStyle/>
          <a:p>
            <a:fld id="{2515AB8F-1C56-49E9-90C8-78D22B0C1B97}" type="slidenum">
              <a:rPr lang="zh-CN" altLang="en-US" smtClean="0"/>
              <a:pPr/>
              <a:t>36</a:t>
            </a:fld>
            <a:endParaRPr lang="zh-CN" altLang="en-US" dirty="0"/>
          </a:p>
        </p:txBody>
      </p:sp>
      <p:sp>
        <p:nvSpPr>
          <p:cNvPr id="3" name="标题 2">
            <a:extLst>
              <a:ext uri="{FF2B5EF4-FFF2-40B4-BE49-F238E27FC236}">
                <a16:creationId xmlns:a16="http://schemas.microsoft.com/office/drawing/2014/main" id="{1EBC43B5-EA6E-346B-7877-97C5EA8C23D4}"/>
              </a:ext>
            </a:extLst>
          </p:cNvPr>
          <p:cNvSpPr>
            <a:spLocks noGrp="1"/>
          </p:cNvSpPr>
          <p:nvPr>
            <p:ph type="title"/>
          </p:nvPr>
        </p:nvSpPr>
        <p:spPr/>
        <p:txBody>
          <a:bodyPr/>
          <a:lstStyle/>
          <a:p>
            <a:r>
              <a:rPr lang="zh-CN" altLang="en-US" dirty="0"/>
              <a:t>测试结果及分析</a:t>
            </a:r>
          </a:p>
        </p:txBody>
      </p:sp>
      <p:pic>
        <p:nvPicPr>
          <p:cNvPr id="5" name="图片 4">
            <a:extLst>
              <a:ext uri="{FF2B5EF4-FFF2-40B4-BE49-F238E27FC236}">
                <a16:creationId xmlns:a16="http://schemas.microsoft.com/office/drawing/2014/main" id="{8A776E5D-8DE0-5284-62FE-B9FF53ECF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54" y="1200823"/>
            <a:ext cx="6329088" cy="4746816"/>
          </a:xfrm>
          <a:prstGeom prst="rect">
            <a:avLst/>
          </a:prstGeom>
        </p:spPr>
      </p:pic>
      <p:sp>
        <p:nvSpPr>
          <p:cNvPr id="8" name="文本框 7">
            <a:extLst>
              <a:ext uri="{FF2B5EF4-FFF2-40B4-BE49-F238E27FC236}">
                <a16:creationId xmlns:a16="http://schemas.microsoft.com/office/drawing/2014/main" id="{920C8387-DFDB-0802-4D53-63A6D71667AE}"/>
              </a:ext>
            </a:extLst>
          </p:cNvPr>
          <p:cNvSpPr txBox="1"/>
          <p:nvPr/>
        </p:nvSpPr>
        <p:spPr>
          <a:xfrm>
            <a:off x="1091255" y="2000922"/>
            <a:ext cx="4481206" cy="3785652"/>
          </a:xfrm>
          <a:prstGeom prst="rect">
            <a:avLst/>
          </a:prstGeom>
          <a:noFill/>
        </p:spPr>
        <p:txBody>
          <a:bodyPr wrap="square" rtlCol="0">
            <a:spAutoFit/>
          </a:bodyPr>
          <a:lstStyle/>
          <a:p>
            <a:r>
              <a:rPr lang="zh-CN" altLang="en-US" sz="2400" dirty="0"/>
              <a:t>根据图表可知，通过一定批次的学习，模型预测的准确率能提升至</a:t>
            </a:r>
            <a:r>
              <a:rPr lang="en-US" altLang="zh-CN" sz="2400" dirty="0"/>
              <a:t>50%</a:t>
            </a:r>
            <a:r>
              <a:rPr lang="zh-CN" altLang="en-US" sz="2400" dirty="0"/>
              <a:t>以上。虽然，随着训练批次的逐渐的增加，召回率逐步缓慢提升，但训练批次超过</a:t>
            </a:r>
            <a:r>
              <a:rPr lang="en-US" altLang="zh-CN" sz="2400" dirty="0"/>
              <a:t>1000</a:t>
            </a:r>
            <a:r>
              <a:rPr lang="zh-CN" altLang="en-US" sz="2400" dirty="0"/>
              <a:t>轮时准确率会迅速下降，最终准确率和召回率均会收敛于</a:t>
            </a:r>
            <a:r>
              <a:rPr lang="en-US" altLang="zh-CN" sz="2400" dirty="0"/>
              <a:t>30%</a:t>
            </a:r>
            <a:r>
              <a:rPr lang="zh-CN" altLang="en-US" sz="2400" dirty="0"/>
              <a:t>左右。</a:t>
            </a:r>
            <a:endParaRPr lang="en-US" altLang="zh-CN" sz="2400" dirty="0"/>
          </a:p>
          <a:p>
            <a:endParaRPr lang="en-US" altLang="zh-CN" sz="2400" dirty="0"/>
          </a:p>
          <a:p>
            <a:endParaRPr lang="en-US" altLang="zh-CN" sz="2400" dirty="0"/>
          </a:p>
        </p:txBody>
      </p:sp>
    </p:spTree>
    <p:extLst>
      <p:ext uri="{BB962C8B-B14F-4D97-AF65-F5344CB8AC3E}">
        <p14:creationId xmlns:p14="http://schemas.microsoft.com/office/powerpoint/2010/main" val="1324684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D94B696-664C-0E0D-3815-EA161DF69FAB}"/>
              </a:ext>
            </a:extLst>
          </p:cNvPr>
          <p:cNvSpPr>
            <a:spLocks noGrp="1"/>
          </p:cNvSpPr>
          <p:nvPr>
            <p:ph type="sldNum" sz="quarter" idx="12"/>
          </p:nvPr>
        </p:nvSpPr>
        <p:spPr/>
        <p:txBody>
          <a:bodyPr/>
          <a:lstStyle/>
          <a:p>
            <a:fld id="{2515AB8F-1C56-49E9-90C8-78D22B0C1B97}" type="slidenum">
              <a:rPr lang="zh-CN" altLang="en-US" smtClean="0"/>
              <a:pPr/>
              <a:t>37</a:t>
            </a:fld>
            <a:endParaRPr lang="zh-CN" altLang="en-US" dirty="0"/>
          </a:p>
        </p:txBody>
      </p:sp>
      <p:sp>
        <p:nvSpPr>
          <p:cNvPr id="3" name="标题 2">
            <a:extLst>
              <a:ext uri="{FF2B5EF4-FFF2-40B4-BE49-F238E27FC236}">
                <a16:creationId xmlns:a16="http://schemas.microsoft.com/office/drawing/2014/main" id="{3DF1563E-4AEC-EB6C-DFF5-AA8666B1B349}"/>
              </a:ext>
            </a:extLst>
          </p:cNvPr>
          <p:cNvSpPr>
            <a:spLocks noGrp="1"/>
          </p:cNvSpPr>
          <p:nvPr>
            <p:ph type="title"/>
          </p:nvPr>
        </p:nvSpPr>
        <p:spPr/>
        <p:txBody>
          <a:bodyPr/>
          <a:lstStyle/>
          <a:p>
            <a:r>
              <a:rPr lang="zh-CN" altLang="en-US" dirty="0"/>
              <a:t>测试结果及分析</a:t>
            </a:r>
          </a:p>
        </p:txBody>
      </p:sp>
      <p:sp>
        <p:nvSpPr>
          <p:cNvPr id="6" name="文本框 5">
            <a:extLst>
              <a:ext uri="{FF2B5EF4-FFF2-40B4-BE49-F238E27FC236}">
                <a16:creationId xmlns:a16="http://schemas.microsoft.com/office/drawing/2014/main" id="{53F39D4B-3CFB-4B2D-8C62-48AE9811F4F4}"/>
              </a:ext>
            </a:extLst>
          </p:cNvPr>
          <p:cNvSpPr txBox="1"/>
          <p:nvPr/>
        </p:nvSpPr>
        <p:spPr>
          <a:xfrm>
            <a:off x="860824" y="1613646"/>
            <a:ext cx="9843035" cy="4524315"/>
          </a:xfrm>
          <a:prstGeom prst="rect">
            <a:avLst/>
          </a:prstGeom>
          <a:noFill/>
        </p:spPr>
        <p:txBody>
          <a:bodyPr wrap="square" rtlCol="0">
            <a:spAutoFit/>
          </a:bodyPr>
          <a:lstStyle/>
          <a:p>
            <a:r>
              <a:rPr lang="zh-CN" altLang="en-US" sz="2400" dirty="0"/>
              <a:t>测试结果评判指标中召回率十分低，经过分析可能原因如下：</a:t>
            </a:r>
            <a:endParaRPr lang="en-US" altLang="zh-CN" sz="2400" dirty="0"/>
          </a:p>
          <a:p>
            <a:endParaRPr lang="en-US" altLang="zh-CN" sz="2400" dirty="0"/>
          </a:p>
          <a:p>
            <a:pPr marL="342900" indent="-342900">
              <a:buFont typeface="Arial" panose="020B0604020202020204" pitchFamily="34" charset="0"/>
              <a:buChar char="•"/>
            </a:pPr>
            <a:r>
              <a:rPr lang="zh-CN" altLang="en-US" sz="2400" dirty="0"/>
              <a:t>在训练和预测中我们只选取了出现频率最多的前</a:t>
            </a:r>
            <a:r>
              <a:rPr lang="en-US" altLang="zh-CN" sz="2400" dirty="0"/>
              <a:t>100</a:t>
            </a:r>
            <a:r>
              <a:rPr lang="zh-CN" altLang="en-US" sz="2400" dirty="0"/>
              <a:t>种药，存在一定缺失；</a:t>
            </a:r>
            <a:endParaRPr lang="en-US" altLang="zh-CN" sz="2400" dirty="0"/>
          </a:p>
          <a:p>
            <a:pPr marL="342900" indent="-342900">
              <a:buFont typeface="Arial" panose="020B0604020202020204" pitchFamily="34" charset="0"/>
              <a:buChar char="•"/>
            </a:pPr>
            <a:r>
              <a:rPr lang="zh-CN" altLang="en-US" sz="2400" dirty="0"/>
              <a:t>我们组的知识图谱中提取的药名纯在部分遗漏；</a:t>
            </a:r>
            <a:endParaRPr lang="en-US" altLang="zh-CN" sz="2400" dirty="0"/>
          </a:p>
          <a:p>
            <a:pPr marL="342900" indent="-342900">
              <a:buFont typeface="Arial" panose="020B0604020202020204" pitchFamily="34" charset="0"/>
              <a:buChar char="•"/>
            </a:pPr>
            <a:r>
              <a:rPr lang="zh-CN" altLang="en-US" sz="2400" dirty="0"/>
              <a:t>全连接模型比较简单，对药的选择上没有学习到不同药之间的特征区别；</a:t>
            </a:r>
            <a:endParaRPr lang="en-US" altLang="zh-CN" sz="2400" dirty="0"/>
          </a:p>
          <a:p>
            <a:pPr marL="342900" indent="-342900">
              <a:buFont typeface="Arial" panose="020B0604020202020204" pitchFamily="34" charset="0"/>
              <a:buChar char="•"/>
            </a:pPr>
            <a:r>
              <a:rPr lang="zh-CN" altLang="en-US" sz="2400" dirty="0"/>
              <a:t>数据集中数据风格迥异，可能是来自不同医院不同医生，对同一种情况可能有多种带药方案，方案并不固定，而不同医生的给药风格不一样，对训练产生了影响；</a:t>
            </a:r>
            <a:endParaRPr lang="en-US" altLang="zh-CN" sz="2400" dirty="0"/>
          </a:p>
          <a:p>
            <a:pPr marL="342900" indent="-342900">
              <a:buFont typeface="Arial" panose="020B0604020202020204" pitchFamily="34" charset="0"/>
              <a:buChar char="•"/>
            </a:pPr>
            <a:r>
              <a:rPr lang="zh-CN" altLang="en-US" sz="2400" dirty="0"/>
              <a:t>数据集中数据的特征过多，且在处理中还添加了出现频率最多的前</a:t>
            </a:r>
            <a:r>
              <a:rPr lang="en-US" altLang="zh-CN" sz="2400" dirty="0"/>
              <a:t>100</a:t>
            </a:r>
            <a:r>
              <a:rPr lang="zh-CN" altLang="en-US" sz="2400" dirty="0"/>
              <a:t>种病，而数据集较小，这可能导致无关特征对训练结果产生影响。</a:t>
            </a:r>
            <a:endParaRPr lang="en-US" altLang="zh-CN" sz="2400" dirty="0"/>
          </a:p>
        </p:txBody>
      </p:sp>
    </p:spTree>
    <p:extLst>
      <p:ext uri="{BB962C8B-B14F-4D97-AF65-F5344CB8AC3E}">
        <p14:creationId xmlns:p14="http://schemas.microsoft.com/office/powerpoint/2010/main" val="192278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B1119-13E3-4B20-A062-E2FE09FA0AF3}"/>
              </a:ext>
            </a:extLst>
          </p:cNvPr>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命名实体识别</a:t>
            </a:r>
          </a:p>
        </p:txBody>
      </p:sp>
      <p:sp>
        <p:nvSpPr>
          <p:cNvPr id="3" name="灯片编号占位符 2">
            <a:extLst>
              <a:ext uri="{FF2B5EF4-FFF2-40B4-BE49-F238E27FC236}">
                <a16:creationId xmlns:a16="http://schemas.microsoft.com/office/drawing/2014/main" id="{98B6F661-B8F4-43E2-988B-41FE05354046}"/>
              </a:ext>
            </a:extLst>
          </p:cNvPr>
          <p:cNvSpPr>
            <a:spLocks noGrp="1"/>
          </p:cNvSpPr>
          <p:nvPr>
            <p:ph type="sldNum" sz="quarter" idx="12"/>
          </p:nvPr>
        </p:nvSpPr>
        <p:spPr/>
        <p:txBody>
          <a:bodyPr/>
          <a:lstStyle/>
          <a:p>
            <a:fld id="{2515AB8F-1C56-49E9-90C8-78D22B0C1B97}" type="slidenum">
              <a:rPr lang="zh-CN" altLang="en-US" smtClean="0">
                <a:cs typeface="+mn-ea"/>
                <a:sym typeface="+mn-lt"/>
              </a:rPr>
              <a:t>4</a:t>
            </a:fld>
            <a:endParaRPr lang="zh-CN" altLang="en-US">
              <a:cs typeface="+mn-ea"/>
              <a:sym typeface="+mn-lt"/>
            </a:endParaRPr>
          </a:p>
        </p:txBody>
      </p:sp>
      <p:sp>
        <p:nvSpPr>
          <p:cNvPr id="4" name="文本框 3">
            <a:extLst>
              <a:ext uri="{FF2B5EF4-FFF2-40B4-BE49-F238E27FC236}">
                <a16:creationId xmlns:a16="http://schemas.microsoft.com/office/drawing/2014/main" id="{EC4578AF-20AF-4123-8CE5-EB82F5072869}"/>
              </a:ext>
            </a:extLst>
          </p:cNvPr>
          <p:cNvSpPr txBox="1"/>
          <p:nvPr/>
        </p:nvSpPr>
        <p:spPr>
          <a:xfrm rot="5400000">
            <a:off x="10088296" y="893598"/>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5" name="文本框 4">
            <a:extLst>
              <a:ext uri="{FF2B5EF4-FFF2-40B4-BE49-F238E27FC236}">
                <a16:creationId xmlns:a16="http://schemas.microsoft.com/office/drawing/2014/main" id="{FC98E0D0-3D98-451F-983F-B915C091DCFB}"/>
              </a:ext>
            </a:extLst>
          </p:cNvPr>
          <p:cNvSpPr txBox="1"/>
          <p:nvPr/>
        </p:nvSpPr>
        <p:spPr>
          <a:xfrm rot="5400000">
            <a:off x="1251940" y="5348154"/>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6" name="矩形 5">
            <a:extLst>
              <a:ext uri="{FF2B5EF4-FFF2-40B4-BE49-F238E27FC236}">
                <a16:creationId xmlns:a16="http://schemas.microsoft.com/office/drawing/2014/main" id="{D2D3FAD5-1F8A-447D-B1B5-EB90FF421E2E}"/>
              </a:ext>
            </a:extLst>
          </p:cNvPr>
          <p:cNvSpPr/>
          <p:nvPr/>
        </p:nvSpPr>
        <p:spPr>
          <a:xfrm>
            <a:off x="1830222" y="1726059"/>
            <a:ext cx="8531556" cy="3729518"/>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16000" rIns="216000" rtlCol="0" anchor="ctr">
            <a:normAutofit fontScale="92500" lnSpcReduction="10000"/>
          </a:bodyPr>
          <a:lstStyle/>
          <a:p>
            <a:pPr algn="ctr">
              <a:lnSpc>
                <a:spcPct val="130000"/>
              </a:lnSpc>
            </a:pPr>
            <a:r>
              <a:rPr lang="en-US" altLang="zh-CN" sz="2400" b="1" dirty="0">
                <a:solidFill>
                  <a:schemeClr val="tx1"/>
                </a:solidFill>
                <a:cs typeface="+mn-ea"/>
                <a:sym typeface="+mn-lt"/>
              </a:rPr>
              <a:t>NER(</a:t>
            </a:r>
            <a:r>
              <a:rPr lang="zh-CN" altLang="en-US" sz="2400" b="1" dirty="0">
                <a:solidFill>
                  <a:schemeClr val="tx1"/>
                </a:solidFill>
                <a:cs typeface="+mn-ea"/>
                <a:sym typeface="+mn-lt"/>
              </a:rPr>
              <a:t>命名实体识别</a:t>
            </a:r>
            <a:r>
              <a:rPr lang="en-US" altLang="zh-CN" sz="2400" b="1" dirty="0">
                <a:solidFill>
                  <a:schemeClr val="tx1"/>
                </a:solidFill>
                <a:cs typeface="+mn-ea"/>
                <a:sym typeface="+mn-lt"/>
              </a:rPr>
              <a:t>)</a:t>
            </a:r>
          </a:p>
          <a:p>
            <a:pPr>
              <a:lnSpc>
                <a:spcPct val="130000"/>
              </a:lnSpc>
            </a:pPr>
            <a:r>
              <a:rPr lang="zh-CN" altLang="en-US" sz="2000" b="0" i="0" dirty="0">
                <a:solidFill>
                  <a:srgbClr val="4D4D4D"/>
                </a:solidFill>
                <a:effectLst/>
                <a:highlight>
                  <a:srgbClr val="FFFFFF"/>
                </a:highlight>
                <a:latin typeface="+mn-ea"/>
              </a:rPr>
              <a:t>       基于规则的</a:t>
            </a:r>
            <a:r>
              <a:rPr lang="en-US" altLang="zh-CN" sz="2000" b="0" i="0" dirty="0">
                <a:solidFill>
                  <a:srgbClr val="4D4D4D"/>
                </a:solidFill>
                <a:effectLst/>
                <a:highlight>
                  <a:srgbClr val="FFFFFF"/>
                </a:highlight>
                <a:latin typeface="+mn-ea"/>
              </a:rPr>
              <a:t>NER</a:t>
            </a:r>
            <a:r>
              <a:rPr lang="zh-CN" altLang="en-US" sz="2000" b="0" i="0" dirty="0">
                <a:solidFill>
                  <a:srgbClr val="4D4D4D"/>
                </a:solidFill>
                <a:effectLst/>
                <a:highlight>
                  <a:srgbClr val="FFFFFF"/>
                </a:highlight>
                <a:latin typeface="+mn-ea"/>
              </a:rPr>
              <a:t>系统依赖于人工制定的规则。规则的设计一般基于句法、语法、词汇的模式以及特定领域的知识等。词典是由特征词构成的词典和外部词典共同组成，外部词典指已有的常识词典。 制定好规则和词典后，通常使用匹配的方式对文本进行处理以实现命名实体识别。</a:t>
            </a:r>
            <a:endParaRPr lang="en-US" altLang="zh-CN" sz="2000" b="0" i="0" dirty="0">
              <a:solidFill>
                <a:srgbClr val="4D4D4D"/>
              </a:solidFill>
              <a:effectLst/>
              <a:highlight>
                <a:srgbClr val="FFFFFF"/>
              </a:highlight>
              <a:latin typeface="+mn-ea"/>
            </a:endParaRPr>
          </a:p>
          <a:p>
            <a:pPr>
              <a:lnSpc>
                <a:spcPct val="130000"/>
              </a:lnSpc>
            </a:pPr>
            <a:r>
              <a:rPr lang="zh-CN" altLang="en-US" sz="2000" dirty="0">
                <a:solidFill>
                  <a:schemeClr val="tx1"/>
                </a:solidFill>
                <a:cs typeface="+mn-ea"/>
                <a:sym typeface="+mn-lt"/>
              </a:rPr>
              <a:t>       由于特定领域的规则以及不完全的字典，这种</a:t>
            </a:r>
            <a:r>
              <a:rPr lang="en-US" altLang="zh-CN" sz="2000" dirty="0">
                <a:solidFill>
                  <a:schemeClr val="tx1"/>
                </a:solidFill>
                <a:cs typeface="+mn-ea"/>
                <a:sym typeface="+mn-lt"/>
              </a:rPr>
              <a:t>NER</a:t>
            </a:r>
            <a:r>
              <a:rPr lang="zh-CN" altLang="en-US" sz="2000" dirty="0">
                <a:solidFill>
                  <a:schemeClr val="tx1"/>
                </a:solidFill>
                <a:cs typeface="+mn-ea"/>
                <a:sym typeface="+mn-lt"/>
              </a:rPr>
              <a:t>系统的特点是高精确率与低召回率，并且类似的系统难以迁移应用到别的领域中去：基于领域的规则往往不通用，对新的领域而言，需要重新制定规则且不同领域字典不同。所以这种基于规则的方法局限性非常明显，不仅需要消耗巨大的人力劳动，且不容易在其他实体类型或数据集扩展。</a:t>
            </a:r>
          </a:p>
        </p:txBody>
      </p:sp>
      <p:sp>
        <p:nvSpPr>
          <p:cNvPr id="12" name="文本框 11">
            <a:extLst>
              <a:ext uri="{FF2B5EF4-FFF2-40B4-BE49-F238E27FC236}">
                <a16:creationId xmlns:a16="http://schemas.microsoft.com/office/drawing/2014/main" id="{B0DFE52F-4B34-4F41-9DF3-14F3DF9DD246}"/>
              </a:ext>
            </a:extLst>
          </p:cNvPr>
          <p:cNvSpPr txBox="1"/>
          <p:nvPr/>
        </p:nvSpPr>
        <p:spPr>
          <a:xfrm rot="10800000">
            <a:off x="10498655" y="4936153"/>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
        <p:nvSpPr>
          <p:cNvPr id="13" name="文本框 12">
            <a:extLst>
              <a:ext uri="{FF2B5EF4-FFF2-40B4-BE49-F238E27FC236}">
                <a16:creationId xmlns:a16="http://schemas.microsoft.com/office/drawing/2014/main" id="{07119C05-D477-44E8-8883-9044F3AF6520}"/>
              </a:ext>
            </a:extLst>
          </p:cNvPr>
          <p:cNvSpPr txBox="1"/>
          <p:nvPr/>
        </p:nvSpPr>
        <p:spPr>
          <a:xfrm rot="10800000">
            <a:off x="828297" y="1328995"/>
            <a:ext cx="877163" cy="923330"/>
          </a:xfrm>
          <a:prstGeom prst="rect">
            <a:avLst/>
          </a:prstGeom>
          <a:noFill/>
        </p:spPr>
        <p:txBody>
          <a:bodyPr wrap="none" rtlCol="0">
            <a:spAutoFit/>
          </a:bodyPr>
          <a:lstStyle/>
          <a:p>
            <a:r>
              <a:rPr lang="zh-CN" altLang="en-US" sz="5400" dirty="0">
                <a:solidFill>
                  <a:schemeClr val="accent1"/>
                </a:solidFill>
                <a:cs typeface="+mn-ea"/>
                <a:sym typeface="+mn-lt"/>
              </a:rPr>
              <a:t>」</a:t>
            </a:r>
          </a:p>
        </p:txBody>
      </p:sp>
    </p:spTree>
    <p:extLst>
      <p:ext uri="{BB962C8B-B14F-4D97-AF65-F5344CB8AC3E}">
        <p14:creationId xmlns:p14="http://schemas.microsoft.com/office/powerpoint/2010/main" val="380702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26C75-7665-4E77-80C3-0656FF50D0E3}"/>
              </a:ext>
            </a:extLst>
          </p:cNvPr>
          <p:cNvSpPr>
            <a:spLocks noGrp="1"/>
          </p:cNvSpPr>
          <p:nvPr>
            <p:ph type="title"/>
          </p:nvPr>
        </p:nvSpPr>
        <p:spPr>
          <a:xfrm>
            <a:off x="1091255" y="237834"/>
            <a:ext cx="8168208" cy="790865"/>
          </a:xfrm>
        </p:spPr>
        <p:txBody>
          <a:bodyPr/>
          <a:lstStyle/>
          <a:p>
            <a:r>
              <a:rPr lang="zh-CN" altLang="en-US" dirty="0">
                <a:latin typeface="+mn-lt"/>
                <a:ea typeface="+mn-ea"/>
                <a:cs typeface="+mn-ea"/>
                <a:sym typeface="+mn-lt"/>
              </a:rPr>
              <a:t>药名提取流程</a:t>
            </a:r>
          </a:p>
        </p:txBody>
      </p:sp>
      <p:sp>
        <p:nvSpPr>
          <p:cNvPr id="3" name="灯片编号占位符 2">
            <a:extLst>
              <a:ext uri="{FF2B5EF4-FFF2-40B4-BE49-F238E27FC236}">
                <a16:creationId xmlns:a16="http://schemas.microsoft.com/office/drawing/2014/main" id="{FD3C7950-EC19-4C52-978D-537C623EF220}"/>
              </a:ext>
            </a:extLst>
          </p:cNvPr>
          <p:cNvSpPr>
            <a:spLocks noGrp="1"/>
          </p:cNvSpPr>
          <p:nvPr>
            <p:ph type="sldNum" sz="quarter" idx="12"/>
          </p:nvPr>
        </p:nvSpPr>
        <p:spPr/>
        <p:txBody>
          <a:bodyPr/>
          <a:lstStyle/>
          <a:p>
            <a:fld id="{2515AB8F-1C56-49E9-90C8-78D22B0C1B97}" type="slidenum">
              <a:rPr lang="zh-CN" altLang="en-US" smtClean="0">
                <a:cs typeface="+mn-ea"/>
                <a:sym typeface="+mn-lt"/>
              </a:rPr>
              <a:t>5</a:t>
            </a:fld>
            <a:endParaRPr lang="zh-CN" altLang="en-US">
              <a:cs typeface="+mn-ea"/>
              <a:sym typeface="+mn-lt"/>
            </a:endParaRPr>
          </a:p>
        </p:txBody>
      </p:sp>
      <p:sp>
        <p:nvSpPr>
          <p:cNvPr id="24" name="梯形 23">
            <a:extLst>
              <a:ext uri="{FF2B5EF4-FFF2-40B4-BE49-F238E27FC236}">
                <a16:creationId xmlns:a16="http://schemas.microsoft.com/office/drawing/2014/main" id="{52204C54-09F8-4EF9-9196-956740BD58F2}"/>
              </a:ext>
            </a:extLst>
          </p:cNvPr>
          <p:cNvSpPr/>
          <p:nvPr/>
        </p:nvSpPr>
        <p:spPr>
          <a:xfrm>
            <a:off x="2276497" y="2591384"/>
            <a:ext cx="2741770" cy="811213"/>
          </a:xfrm>
          <a:prstGeom prst="trapezoid">
            <a:avLst>
              <a:gd name="adj" fmla="val 36746"/>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a:extLst>
              <a:ext uri="{FF2B5EF4-FFF2-40B4-BE49-F238E27FC236}">
                <a16:creationId xmlns:a16="http://schemas.microsoft.com/office/drawing/2014/main" id="{97483D9A-D454-4DE6-939B-03E068755035}"/>
              </a:ext>
            </a:extLst>
          </p:cNvPr>
          <p:cNvSpPr/>
          <p:nvPr/>
        </p:nvSpPr>
        <p:spPr>
          <a:xfrm rot="10800000" flipV="1">
            <a:off x="2001114" y="4885170"/>
            <a:ext cx="3295919" cy="3965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cs typeface="+mn-ea"/>
                <a:sym typeface="+mn-lt"/>
              </a:rPr>
              <a:t>1</a:t>
            </a:r>
            <a:endParaRPr lang="zh-CN" altLang="en-US" sz="2400" b="1" dirty="0">
              <a:cs typeface="+mn-ea"/>
              <a:sym typeface="+mn-lt"/>
            </a:endParaRPr>
          </a:p>
        </p:txBody>
      </p:sp>
      <p:sp>
        <p:nvSpPr>
          <p:cNvPr id="9" name="矩形 8">
            <a:extLst>
              <a:ext uri="{FF2B5EF4-FFF2-40B4-BE49-F238E27FC236}">
                <a16:creationId xmlns:a16="http://schemas.microsoft.com/office/drawing/2014/main" id="{326C8C25-4933-4543-8223-D8B55848107E}"/>
              </a:ext>
            </a:extLst>
          </p:cNvPr>
          <p:cNvSpPr/>
          <p:nvPr/>
        </p:nvSpPr>
        <p:spPr>
          <a:xfrm rot="10800000" flipV="1">
            <a:off x="2276497" y="3399356"/>
            <a:ext cx="2741769" cy="4397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cs typeface="+mn-ea"/>
                <a:sym typeface="+mn-lt"/>
              </a:rPr>
              <a:t>2</a:t>
            </a:r>
            <a:endParaRPr lang="zh-CN" altLang="en-US" sz="2000" b="1" dirty="0">
              <a:cs typeface="+mn-ea"/>
              <a:sym typeface="+mn-lt"/>
            </a:endParaRPr>
          </a:p>
        </p:txBody>
      </p:sp>
      <p:sp>
        <p:nvSpPr>
          <p:cNvPr id="15" name="平行四边形 14">
            <a:extLst>
              <a:ext uri="{FF2B5EF4-FFF2-40B4-BE49-F238E27FC236}">
                <a16:creationId xmlns:a16="http://schemas.microsoft.com/office/drawing/2014/main" id="{B6116297-CB35-4FB6-A367-C7E08D3D9E53}"/>
              </a:ext>
            </a:extLst>
          </p:cNvPr>
          <p:cNvSpPr/>
          <p:nvPr/>
        </p:nvSpPr>
        <p:spPr>
          <a:xfrm>
            <a:off x="1868035" y="5281704"/>
            <a:ext cx="3428999" cy="508118"/>
          </a:xfrm>
          <a:prstGeom prst="parallelogram">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17">
            <a:extLst>
              <a:ext uri="{FF2B5EF4-FFF2-40B4-BE49-F238E27FC236}">
                <a16:creationId xmlns:a16="http://schemas.microsoft.com/office/drawing/2014/main" id="{B3B025F0-E5DA-4B5E-A918-A5D308FBF71D}"/>
              </a:ext>
            </a:extLst>
          </p:cNvPr>
          <p:cNvSpPr/>
          <p:nvPr/>
        </p:nvSpPr>
        <p:spPr>
          <a:xfrm rot="10800000" flipV="1">
            <a:off x="2568704" y="2197556"/>
            <a:ext cx="2160739" cy="4053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3</a:t>
            </a:r>
            <a:endParaRPr lang="zh-CN" altLang="en-US" b="1" dirty="0">
              <a:cs typeface="+mn-ea"/>
              <a:sym typeface="+mn-lt"/>
            </a:endParaRPr>
          </a:p>
        </p:txBody>
      </p:sp>
      <p:sp>
        <p:nvSpPr>
          <p:cNvPr id="23" name="梯形 22">
            <a:extLst>
              <a:ext uri="{FF2B5EF4-FFF2-40B4-BE49-F238E27FC236}">
                <a16:creationId xmlns:a16="http://schemas.microsoft.com/office/drawing/2014/main" id="{E93D3952-B8B9-4FB4-A7D5-330F89622706}"/>
              </a:ext>
            </a:extLst>
          </p:cNvPr>
          <p:cNvSpPr/>
          <p:nvPr/>
        </p:nvSpPr>
        <p:spPr>
          <a:xfrm>
            <a:off x="1997733" y="3792877"/>
            <a:ext cx="3295919" cy="1092294"/>
          </a:xfrm>
          <a:prstGeom prst="trapezoid">
            <a:avLst>
              <a:gd name="adj" fmla="val 2538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梯形 24">
            <a:extLst>
              <a:ext uri="{FF2B5EF4-FFF2-40B4-BE49-F238E27FC236}">
                <a16:creationId xmlns:a16="http://schemas.microsoft.com/office/drawing/2014/main" id="{2197C593-AEA1-4C2F-8AC0-2D7BEDC24CDA}"/>
              </a:ext>
            </a:extLst>
          </p:cNvPr>
          <p:cNvSpPr/>
          <p:nvPr/>
        </p:nvSpPr>
        <p:spPr>
          <a:xfrm>
            <a:off x="2568704" y="1461940"/>
            <a:ext cx="2160739" cy="736836"/>
          </a:xfrm>
          <a:prstGeom prst="trapezoid">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light-bulb_62830">
            <a:extLst>
              <a:ext uri="{FF2B5EF4-FFF2-40B4-BE49-F238E27FC236}">
                <a16:creationId xmlns:a16="http://schemas.microsoft.com/office/drawing/2014/main" id="{B76B71E1-6AF0-4E26-8946-C6BFC25CF542}"/>
              </a:ext>
            </a:extLst>
          </p:cNvPr>
          <p:cNvSpPr>
            <a:spLocks noChangeAspect="1"/>
          </p:cNvSpPr>
          <p:nvPr/>
        </p:nvSpPr>
        <p:spPr bwMode="auto">
          <a:xfrm>
            <a:off x="3451008" y="2995186"/>
            <a:ext cx="396127" cy="396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12" name="have-an-idea_65779">
            <a:extLst>
              <a:ext uri="{FF2B5EF4-FFF2-40B4-BE49-F238E27FC236}">
                <a16:creationId xmlns:a16="http://schemas.microsoft.com/office/drawing/2014/main" id="{27C30E73-B5B4-4EEF-91F1-3E2FC02BCACD}"/>
              </a:ext>
            </a:extLst>
          </p:cNvPr>
          <p:cNvSpPr>
            <a:spLocks noChangeAspect="1"/>
          </p:cNvSpPr>
          <p:nvPr/>
        </p:nvSpPr>
        <p:spPr bwMode="auto">
          <a:xfrm>
            <a:off x="3469015" y="1870772"/>
            <a:ext cx="311781" cy="32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sp>
        <p:nvSpPr>
          <p:cNvPr id="26" name="have-an-idea_65779">
            <a:extLst>
              <a:ext uri="{FF2B5EF4-FFF2-40B4-BE49-F238E27FC236}">
                <a16:creationId xmlns:a16="http://schemas.microsoft.com/office/drawing/2014/main" id="{FFBABB2C-8F2F-47C2-B897-46E9812F64D7}"/>
              </a:ext>
            </a:extLst>
          </p:cNvPr>
          <p:cNvSpPr>
            <a:spLocks noChangeAspect="1"/>
          </p:cNvSpPr>
          <p:nvPr/>
        </p:nvSpPr>
        <p:spPr bwMode="auto">
          <a:xfrm>
            <a:off x="6061302" y="4789344"/>
            <a:ext cx="484991" cy="504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accent3"/>
          </a:solidFill>
          <a:ln>
            <a:noFill/>
          </a:ln>
        </p:spPr>
        <p:txBody>
          <a:bodyPr/>
          <a:lstStyle/>
          <a:p>
            <a:pPr>
              <a:lnSpc>
                <a:spcPct val="130000"/>
              </a:lnSpc>
            </a:pPr>
            <a:endParaRPr lang="zh-CN" altLang="en-US">
              <a:cs typeface="+mn-ea"/>
              <a:sym typeface="+mn-lt"/>
            </a:endParaRPr>
          </a:p>
        </p:txBody>
      </p:sp>
      <p:sp>
        <p:nvSpPr>
          <p:cNvPr id="28" name="light-bulb_62830">
            <a:extLst>
              <a:ext uri="{FF2B5EF4-FFF2-40B4-BE49-F238E27FC236}">
                <a16:creationId xmlns:a16="http://schemas.microsoft.com/office/drawing/2014/main" id="{70C03ED3-A69E-4690-9646-1A74C2273C6D}"/>
              </a:ext>
            </a:extLst>
          </p:cNvPr>
          <p:cNvSpPr>
            <a:spLocks noChangeAspect="1"/>
          </p:cNvSpPr>
          <p:nvPr/>
        </p:nvSpPr>
        <p:spPr bwMode="auto">
          <a:xfrm>
            <a:off x="6051716" y="3337865"/>
            <a:ext cx="504163" cy="504000"/>
          </a:xfrm>
          <a:custGeom>
            <a:avLst/>
            <a:gdLst>
              <a:gd name="connsiteX0" fmla="*/ 291327 w 608430"/>
              <a:gd name="connsiteY0" fmla="*/ 232337 h 608239"/>
              <a:gd name="connsiteX1" fmla="*/ 296219 w 608430"/>
              <a:gd name="connsiteY1" fmla="*/ 235039 h 608239"/>
              <a:gd name="connsiteX2" fmla="*/ 304232 w 608430"/>
              <a:gd name="connsiteY2" fmla="*/ 238780 h 608239"/>
              <a:gd name="connsiteX3" fmla="*/ 312246 w 608430"/>
              <a:gd name="connsiteY3" fmla="*/ 235039 h 608239"/>
              <a:gd name="connsiteX4" fmla="*/ 317241 w 608430"/>
              <a:gd name="connsiteY4" fmla="*/ 232337 h 608239"/>
              <a:gd name="connsiteX5" fmla="*/ 323173 w 608430"/>
              <a:gd name="connsiteY5" fmla="*/ 235454 h 608239"/>
              <a:gd name="connsiteX6" fmla="*/ 325359 w 608430"/>
              <a:gd name="connsiteY6" fmla="*/ 242936 h 608239"/>
              <a:gd name="connsiteX7" fmla="*/ 304232 w 608430"/>
              <a:gd name="connsiteY7" fmla="*/ 363165 h 608239"/>
              <a:gd name="connsiteX8" fmla="*/ 283106 w 608430"/>
              <a:gd name="connsiteY8" fmla="*/ 243040 h 608239"/>
              <a:gd name="connsiteX9" fmla="*/ 285499 w 608430"/>
              <a:gd name="connsiteY9" fmla="*/ 235454 h 608239"/>
              <a:gd name="connsiteX10" fmla="*/ 291327 w 608430"/>
              <a:gd name="connsiteY10" fmla="*/ 232337 h 608239"/>
              <a:gd name="connsiteX11" fmla="*/ 304233 w 608430"/>
              <a:gd name="connsiteY11" fmla="*/ 124019 h 608239"/>
              <a:gd name="connsiteX12" fmla="*/ 408192 w 608430"/>
              <a:gd name="connsiteY12" fmla="*/ 220890 h 608239"/>
              <a:gd name="connsiteX13" fmla="*/ 375724 w 608430"/>
              <a:gd name="connsiteY13" fmla="*/ 308406 h 608239"/>
              <a:gd name="connsiteX14" fmla="*/ 338366 w 608430"/>
              <a:gd name="connsiteY14" fmla="*/ 389063 h 608239"/>
              <a:gd name="connsiteX15" fmla="*/ 320779 w 608430"/>
              <a:gd name="connsiteY15" fmla="*/ 389063 h 608239"/>
              <a:gd name="connsiteX16" fmla="*/ 345858 w 608430"/>
              <a:gd name="connsiteY16" fmla="*/ 246459 h 608239"/>
              <a:gd name="connsiteX17" fmla="*/ 345962 w 608430"/>
              <a:gd name="connsiteY17" fmla="*/ 246147 h 608239"/>
              <a:gd name="connsiteX18" fmla="*/ 338990 w 608430"/>
              <a:gd name="connsiteY18" fmla="*/ 221825 h 608239"/>
              <a:gd name="connsiteX19" fmla="*/ 317241 w 608430"/>
              <a:gd name="connsiteY19" fmla="*/ 211535 h 608239"/>
              <a:gd name="connsiteX20" fmla="*/ 304233 w 608430"/>
              <a:gd name="connsiteY20" fmla="*/ 214965 h 608239"/>
              <a:gd name="connsiteX21" fmla="*/ 291329 w 608430"/>
              <a:gd name="connsiteY21" fmla="*/ 211535 h 608239"/>
              <a:gd name="connsiteX22" fmla="*/ 269788 w 608430"/>
              <a:gd name="connsiteY22" fmla="*/ 221929 h 608239"/>
              <a:gd name="connsiteX23" fmla="*/ 262503 w 608430"/>
              <a:gd name="connsiteY23" fmla="*/ 246147 h 608239"/>
              <a:gd name="connsiteX24" fmla="*/ 262607 w 608430"/>
              <a:gd name="connsiteY24" fmla="*/ 246459 h 608239"/>
              <a:gd name="connsiteX25" fmla="*/ 287687 w 608430"/>
              <a:gd name="connsiteY25" fmla="*/ 389063 h 608239"/>
              <a:gd name="connsiteX26" fmla="*/ 270204 w 608430"/>
              <a:gd name="connsiteY26" fmla="*/ 389063 h 608239"/>
              <a:gd name="connsiteX27" fmla="*/ 232845 w 608430"/>
              <a:gd name="connsiteY27" fmla="*/ 308303 h 608239"/>
              <a:gd name="connsiteX28" fmla="*/ 200377 w 608430"/>
              <a:gd name="connsiteY28" fmla="*/ 220890 h 608239"/>
              <a:gd name="connsiteX29" fmla="*/ 304233 w 608430"/>
              <a:gd name="connsiteY29" fmla="*/ 124019 h 608239"/>
              <a:gd name="connsiteX30" fmla="*/ 304195 w 608430"/>
              <a:gd name="connsiteY30" fmla="*/ 89961 h 608239"/>
              <a:gd name="connsiteX31" fmla="*/ 166184 w 608430"/>
              <a:gd name="connsiteY31" fmla="*/ 220907 h 608239"/>
              <a:gd name="connsiteX32" fmla="*/ 204590 w 608430"/>
              <a:gd name="connsiteY32" fmla="*/ 327535 h 608239"/>
              <a:gd name="connsiteX33" fmla="*/ 237688 w 608430"/>
              <a:gd name="connsiteY33" fmla="*/ 406623 h 608239"/>
              <a:gd name="connsiteX34" fmla="*/ 251114 w 608430"/>
              <a:gd name="connsiteY34" fmla="*/ 422731 h 608239"/>
              <a:gd name="connsiteX35" fmla="*/ 239041 w 608430"/>
              <a:gd name="connsiteY35" fmla="*/ 438944 h 608239"/>
              <a:gd name="connsiteX36" fmla="*/ 248720 w 608430"/>
              <a:gd name="connsiteY36" fmla="*/ 454325 h 608239"/>
              <a:gd name="connsiteX37" fmla="*/ 239041 w 608430"/>
              <a:gd name="connsiteY37" fmla="*/ 469602 h 608239"/>
              <a:gd name="connsiteX38" fmla="*/ 256110 w 608430"/>
              <a:gd name="connsiteY38" fmla="*/ 486646 h 608239"/>
              <a:gd name="connsiteX39" fmla="*/ 266518 w 608430"/>
              <a:gd name="connsiteY39" fmla="*/ 486646 h 608239"/>
              <a:gd name="connsiteX40" fmla="*/ 304195 w 608430"/>
              <a:gd name="connsiteY40" fmla="*/ 518135 h 608239"/>
              <a:gd name="connsiteX41" fmla="*/ 341977 w 608430"/>
              <a:gd name="connsiteY41" fmla="*/ 486646 h 608239"/>
              <a:gd name="connsiteX42" fmla="*/ 352385 w 608430"/>
              <a:gd name="connsiteY42" fmla="*/ 486646 h 608239"/>
              <a:gd name="connsiteX43" fmla="*/ 369454 w 608430"/>
              <a:gd name="connsiteY43" fmla="*/ 469602 h 608239"/>
              <a:gd name="connsiteX44" fmla="*/ 359774 w 608430"/>
              <a:gd name="connsiteY44" fmla="*/ 454325 h 608239"/>
              <a:gd name="connsiteX45" fmla="*/ 369454 w 608430"/>
              <a:gd name="connsiteY45" fmla="*/ 438944 h 608239"/>
              <a:gd name="connsiteX46" fmla="*/ 357485 w 608430"/>
              <a:gd name="connsiteY46" fmla="*/ 422731 h 608239"/>
              <a:gd name="connsiteX47" fmla="*/ 370911 w 608430"/>
              <a:gd name="connsiteY47" fmla="*/ 406623 h 608239"/>
              <a:gd name="connsiteX48" fmla="*/ 403905 w 608430"/>
              <a:gd name="connsiteY48" fmla="*/ 327535 h 608239"/>
              <a:gd name="connsiteX49" fmla="*/ 442206 w 608430"/>
              <a:gd name="connsiteY49" fmla="*/ 220907 h 608239"/>
              <a:gd name="connsiteX50" fmla="*/ 304195 w 608430"/>
              <a:gd name="connsiteY50" fmla="*/ 89961 h 608239"/>
              <a:gd name="connsiteX51" fmla="*/ 341872 w 608430"/>
              <a:gd name="connsiteY51" fmla="*/ 65 h 608239"/>
              <a:gd name="connsiteX52" fmla="*/ 347077 w 608430"/>
              <a:gd name="connsiteY52" fmla="*/ 3598 h 608239"/>
              <a:gd name="connsiteX53" fmla="*/ 401719 w 608430"/>
              <a:gd name="connsiteY53" fmla="*/ 46416 h 608239"/>
              <a:gd name="connsiteX54" fmla="*/ 443351 w 608430"/>
              <a:gd name="connsiteY54" fmla="*/ 34776 h 608239"/>
              <a:gd name="connsiteX55" fmla="*/ 449700 w 608430"/>
              <a:gd name="connsiteY55" fmla="*/ 34984 h 608239"/>
              <a:gd name="connsiteX56" fmla="*/ 453239 w 608430"/>
              <a:gd name="connsiteY56" fmla="*/ 40284 h 608239"/>
              <a:gd name="connsiteX57" fmla="*/ 515479 w 608430"/>
              <a:gd name="connsiteY57" fmla="*/ 103471 h 608239"/>
              <a:gd name="connsiteX58" fmla="*/ 529946 w 608430"/>
              <a:gd name="connsiteY58" fmla="*/ 102744 h 608239"/>
              <a:gd name="connsiteX59" fmla="*/ 535879 w 608430"/>
              <a:gd name="connsiteY59" fmla="*/ 105134 h 608239"/>
              <a:gd name="connsiteX60" fmla="*/ 537336 w 608430"/>
              <a:gd name="connsiteY60" fmla="*/ 111369 h 608239"/>
              <a:gd name="connsiteX61" fmla="*/ 539314 w 608430"/>
              <a:gd name="connsiteY61" fmla="*/ 167905 h 608239"/>
              <a:gd name="connsiteX62" fmla="*/ 587191 w 608430"/>
              <a:gd name="connsiteY62" fmla="*/ 198251 h 608239"/>
              <a:gd name="connsiteX63" fmla="*/ 591770 w 608430"/>
              <a:gd name="connsiteY63" fmla="*/ 202616 h 608239"/>
              <a:gd name="connsiteX64" fmla="*/ 590938 w 608430"/>
              <a:gd name="connsiteY64" fmla="*/ 208852 h 608239"/>
              <a:gd name="connsiteX65" fmla="*/ 605821 w 608430"/>
              <a:gd name="connsiteY65" fmla="*/ 310076 h 608239"/>
              <a:gd name="connsiteX66" fmla="*/ 608423 w 608430"/>
              <a:gd name="connsiteY66" fmla="*/ 315896 h 608239"/>
              <a:gd name="connsiteX67" fmla="*/ 605301 w 608430"/>
              <a:gd name="connsiteY67" fmla="*/ 321300 h 608239"/>
              <a:gd name="connsiteX68" fmla="*/ 582403 w 608430"/>
              <a:gd name="connsiteY68" fmla="*/ 420029 h 608239"/>
              <a:gd name="connsiteX69" fmla="*/ 582715 w 608430"/>
              <a:gd name="connsiteY69" fmla="*/ 426369 h 608239"/>
              <a:gd name="connsiteX70" fmla="*/ 577719 w 608430"/>
              <a:gd name="connsiteY70" fmla="*/ 430318 h 608239"/>
              <a:gd name="connsiteX71" fmla="*/ 527865 w 608430"/>
              <a:gd name="connsiteY71" fmla="*/ 456507 h 608239"/>
              <a:gd name="connsiteX72" fmla="*/ 521412 w 608430"/>
              <a:gd name="connsiteY72" fmla="*/ 511796 h 608239"/>
              <a:gd name="connsiteX73" fmla="*/ 521620 w 608430"/>
              <a:gd name="connsiteY73" fmla="*/ 513666 h 608239"/>
              <a:gd name="connsiteX74" fmla="*/ 514751 w 608430"/>
              <a:gd name="connsiteY74" fmla="*/ 520526 h 608239"/>
              <a:gd name="connsiteX75" fmla="*/ 513502 w 608430"/>
              <a:gd name="connsiteY75" fmla="*/ 520422 h 608239"/>
              <a:gd name="connsiteX76" fmla="*/ 490396 w 608430"/>
              <a:gd name="connsiteY76" fmla="*/ 518239 h 608239"/>
              <a:gd name="connsiteX77" fmla="*/ 432110 w 608430"/>
              <a:gd name="connsiteY77" fmla="*/ 576749 h 608239"/>
              <a:gd name="connsiteX78" fmla="*/ 428155 w 608430"/>
              <a:gd name="connsiteY78" fmla="*/ 581738 h 608239"/>
              <a:gd name="connsiteX79" fmla="*/ 421806 w 608430"/>
              <a:gd name="connsiteY79" fmla="*/ 581426 h 608239"/>
              <a:gd name="connsiteX80" fmla="*/ 377052 w 608430"/>
              <a:gd name="connsiteY80" fmla="*/ 566461 h 608239"/>
              <a:gd name="connsiteX81" fmla="*/ 323242 w 608430"/>
              <a:gd name="connsiteY81" fmla="*/ 605017 h 608239"/>
              <a:gd name="connsiteX82" fmla="*/ 321889 w 608430"/>
              <a:gd name="connsiteY82" fmla="*/ 606576 h 608239"/>
              <a:gd name="connsiteX83" fmla="*/ 320120 w 608430"/>
              <a:gd name="connsiteY83" fmla="*/ 607615 h 608239"/>
              <a:gd name="connsiteX84" fmla="*/ 320016 w 608430"/>
              <a:gd name="connsiteY84" fmla="*/ 607719 h 608239"/>
              <a:gd name="connsiteX85" fmla="*/ 319703 w 608430"/>
              <a:gd name="connsiteY85" fmla="*/ 607823 h 608239"/>
              <a:gd name="connsiteX86" fmla="*/ 317830 w 608430"/>
              <a:gd name="connsiteY86" fmla="*/ 608135 h 608239"/>
              <a:gd name="connsiteX87" fmla="*/ 317414 w 608430"/>
              <a:gd name="connsiteY87" fmla="*/ 608239 h 608239"/>
              <a:gd name="connsiteX88" fmla="*/ 315852 w 608430"/>
              <a:gd name="connsiteY88" fmla="*/ 608031 h 608239"/>
              <a:gd name="connsiteX89" fmla="*/ 315124 w 608430"/>
              <a:gd name="connsiteY89" fmla="*/ 607823 h 608239"/>
              <a:gd name="connsiteX90" fmla="*/ 313771 w 608430"/>
              <a:gd name="connsiteY90" fmla="*/ 607096 h 608239"/>
              <a:gd name="connsiteX91" fmla="*/ 313667 w 608430"/>
              <a:gd name="connsiteY91" fmla="*/ 607096 h 608239"/>
              <a:gd name="connsiteX92" fmla="*/ 311897 w 608430"/>
              <a:gd name="connsiteY92" fmla="*/ 605537 h 608239"/>
              <a:gd name="connsiteX93" fmla="*/ 261210 w 608430"/>
              <a:gd name="connsiteY93" fmla="*/ 572488 h 608239"/>
              <a:gd name="connsiteX94" fmla="*/ 214374 w 608430"/>
              <a:gd name="connsiteY94" fmla="*/ 592546 h 608239"/>
              <a:gd name="connsiteX95" fmla="*/ 208025 w 608430"/>
              <a:gd name="connsiteY95" fmla="*/ 593585 h 608239"/>
              <a:gd name="connsiteX96" fmla="*/ 203549 w 608430"/>
              <a:gd name="connsiteY96" fmla="*/ 589117 h 608239"/>
              <a:gd name="connsiteX97" fmla="*/ 146825 w 608430"/>
              <a:gd name="connsiteY97" fmla="*/ 536114 h 608239"/>
              <a:gd name="connsiteX98" fmla="*/ 115497 w 608430"/>
              <a:gd name="connsiteY98" fmla="*/ 540999 h 608239"/>
              <a:gd name="connsiteX99" fmla="*/ 109252 w 608430"/>
              <a:gd name="connsiteY99" fmla="*/ 539752 h 608239"/>
              <a:gd name="connsiteX100" fmla="*/ 106754 w 608430"/>
              <a:gd name="connsiteY100" fmla="*/ 533828 h 608239"/>
              <a:gd name="connsiteX101" fmla="*/ 94889 w 608430"/>
              <a:gd name="connsiteY101" fmla="*/ 479163 h 608239"/>
              <a:gd name="connsiteX102" fmla="*/ 42745 w 608430"/>
              <a:gd name="connsiteY102" fmla="*/ 458586 h 608239"/>
              <a:gd name="connsiteX103" fmla="*/ 37332 w 608430"/>
              <a:gd name="connsiteY103" fmla="*/ 455260 h 608239"/>
              <a:gd name="connsiteX104" fmla="*/ 37020 w 608430"/>
              <a:gd name="connsiteY104" fmla="*/ 448817 h 608239"/>
              <a:gd name="connsiteX105" fmla="*/ 45243 w 608430"/>
              <a:gd name="connsiteY105" fmla="*/ 392489 h 608239"/>
              <a:gd name="connsiteX106" fmla="*/ 3818 w 608430"/>
              <a:gd name="connsiteY106" fmla="*/ 353309 h 608239"/>
              <a:gd name="connsiteX107" fmla="*/ 71 w 608430"/>
              <a:gd name="connsiteY107" fmla="*/ 348113 h 608239"/>
              <a:gd name="connsiteX108" fmla="*/ 2153 w 608430"/>
              <a:gd name="connsiteY108" fmla="*/ 342189 h 608239"/>
              <a:gd name="connsiteX109" fmla="*/ 30359 w 608430"/>
              <a:gd name="connsiteY109" fmla="*/ 292304 h 608239"/>
              <a:gd name="connsiteX110" fmla="*/ 6108 w 608430"/>
              <a:gd name="connsiteY110" fmla="*/ 240341 h 608239"/>
              <a:gd name="connsiteX111" fmla="*/ 4547 w 608430"/>
              <a:gd name="connsiteY111" fmla="*/ 234210 h 608239"/>
              <a:gd name="connsiteX112" fmla="*/ 8710 w 608430"/>
              <a:gd name="connsiteY112" fmla="*/ 229325 h 608239"/>
              <a:gd name="connsiteX113" fmla="*/ 52944 w 608430"/>
              <a:gd name="connsiteY113" fmla="*/ 193887 h 608239"/>
              <a:gd name="connsiteX114" fmla="*/ 48989 w 608430"/>
              <a:gd name="connsiteY114" fmla="*/ 137351 h 608239"/>
              <a:gd name="connsiteX115" fmla="*/ 49822 w 608430"/>
              <a:gd name="connsiteY115" fmla="*/ 131011 h 608239"/>
              <a:gd name="connsiteX116" fmla="*/ 55442 w 608430"/>
              <a:gd name="connsiteY116" fmla="*/ 127998 h 608239"/>
              <a:gd name="connsiteX117" fmla="*/ 124656 w 608430"/>
              <a:gd name="connsiteY117" fmla="*/ 58159 h 608239"/>
              <a:gd name="connsiteX118" fmla="*/ 127674 w 608430"/>
              <a:gd name="connsiteY118" fmla="*/ 52443 h 608239"/>
              <a:gd name="connsiteX119" fmla="*/ 133919 w 608430"/>
              <a:gd name="connsiteY119" fmla="*/ 51612 h 608239"/>
              <a:gd name="connsiteX120" fmla="*/ 170139 w 608430"/>
              <a:gd name="connsiteY120" fmla="*/ 58991 h 608239"/>
              <a:gd name="connsiteX121" fmla="*/ 225614 w 608430"/>
              <a:gd name="connsiteY121" fmla="*/ 10250 h 608239"/>
              <a:gd name="connsiteX122" fmla="*/ 230402 w 608430"/>
              <a:gd name="connsiteY122" fmla="*/ 6092 h 608239"/>
              <a:gd name="connsiteX123" fmla="*/ 236543 w 608430"/>
              <a:gd name="connsiteY123" fmla="*/ 7651 h 608239"/>
              <a:gd name="connsiteX124" fmla="*/ 285357 w 608430"/>
              <a:gd name="connsiteY124" fmla="*/ 31346 h 608239"/>
              <a:gd name="connsiteX125" fmla="*/ 335836 w 608430"/>
              <a:gd name="connsiteY125" fmla="*/ 2247 h 608239"/>
              <a:gd name="connsiteX126" fmla="*/ 341872 w 608430"/>
              <a:gd name="connsiteY126" fmla="*/ 65 h 60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8430" h="608239">
                <a:moveTo>
                  <a:pt x="291327" y="232337"/>
                </a:moveTo>
                <a:cubicBezTo>
                  <a:pt x="293617" y="232337"/>
                  <a:pt x="295386" y="234000"/>
                  <a:pt x="296219" y="235039"/>
                </a:cubicBezTo>
                <a:cubicBezTo>
                  <a:pt x="298196" y="237429"/>
                  <a:pt x="301110" y="238780"/>
                  <a:pt x="304232" y="238780"/>
                </a:cubicBezTo>
                <a:cubicBezTo>
                  <a:pt x="307354" y="238780"/>
                  <a:pt x="310268" y="237429"/>
                  <a:pt x="312246" y="235039"/>
                </a:cubicBezTo>
                <a:cubicBezTo>
                  <a:pt x="313078" y="234000"/>
                  <a:pt x="314848" y="232337"/>
                  <a:pt x="317241" y="232337"/>
                </a:cubicBezTo>
                <a:cubicBezTo>
                  <a:pt x="319219" y="232337"/>
                  <a:pt x="321508" y="233480"/>
                  <a:pt x="323173" y="235454"/>
                </a:cubicBezTo>
                <a:cubicBezTo>
                  <a:pt x="324214" y="236701"/>
                  <a:pt x="325983" y="239299"/>
                  <a:pt x="325359" y="242936"/>
                </a:cubicBezTo>
                <a:lnTo>
                  <a:pt x="304232" y="363165"/>
                </a:lnTo>
                <a:lnTo>
                  <a:pt x="283106" y="243040"/>
                </a:lnTo>
                <a:cubicBezTo>
                  <a:pt x="282585" y="239299"/>
                  <a:pt x="284667" y="236494"/>
                  <a:pt x="285499" y="235454"/>
                </a:cubicBezTo>
                <a:cubicBezTo>
                  <a:pt x="287164" y="233584"/>
                  <a:pt x="289454" y="232337"/>
                  <a:pt x="291327" y="232337"/>
                </a:cubicBezTo>
                <a:close/>
                <a:moveTo>
                  <a:pt x="304233" y="124019"/>
                </a:moveTo>
                <a:cubicBezTo>
                  <a:pt x="361572" y="124019"/>
                  <a:pt x="408192" y="167465"/>
                  <a:pt x="408192" y="220890"/>
                </a:cubicBezTo>
                <a:cubicBezTo>
                  <a:pt x="408192" y="260802"/>
                  <a:pt x="393103" y="282838"/>
                  <a:pt x="375724" y="308406"/>
                </a:cubicBezTo>
                <a:cubicBezTo>
                  <a:pt x="361260" y="329610"/>
                  <a:pt x="343673" y="355283"/>
                  <a:pt x="338366" y="389063"/>
                </a:cubicBezTo>
                <a:lnTo>
                  <a:pt x="320779" y="389063"/>
                </a:lnTo>
                <a:lnTo>
                  <a:pt x="345858" y="246459"/>
                </a:lnTo>
                <a:cubicBezTo>
                  <a:pt x="345962" y="246355"/>
                  <a:pt x="345962" y="246251"/>
                  <a:pt x="345962" y="246147"/>
                </a:cubicBezTo>
                <a:cubicBezTo>
                  <a:pt x="347315" y="237416"/>
                  <a:pt x="344713" y="228581"/>
                  <a:pt x="338990" y="221825"/>
                </a:cubicBezTo>
                <a:cubicBezTo>
                  <a:pt x="333371" y="215381"/>
                  <a:pt x="325254" y="211535"/>
                  <a:pt x="317241" y="211535"/>
                </a:cubicBezTo>
                <a:cubicBezTo>
                  <a:pt x="312662" y="211535"/>
                  <a:pt x="308187" y="212783"/>
                  <a:pt x="304233" y="214965"/>
                </a:cubicBezTo>
                <a:cubicBezTo>
                  <a:pt x="300278" y="212783"/>
                  <a:pt x="295804" y="211535"/>
                  <a:pt x="291329" y="211535"/>
                </a:cubicBezTo>
                <a:cubicBezTo>
                  <a:pt x="283316" y="211535"/>
                  <a:pt x="275511" y="215277"/>
                  <a:pt x="269788" y="221929"/>
                </a:cubicBezTo>
                <a:cubicBezTo>
                  <a:pt x="263856" y="228685"/>
                  <a:pt x="261254" y="237520"/>
                  <a:pt x="262503" y="246147"/>
                </a:cubicBezTo>
                <a:cubicBezTo>
                  <a:pt x="262607" y="246251"/>
                  <a:pt x="262607" y="246355"/>
                  <a:pt x="262607" y="246459"/>
                </a:cubicBezTo>
                <a:lnTo>
                  <a:pt x="287687" y="389063"/>
                </a:lnTo>
                <a:lnTo>
                  <a:pt x="270204" y="389063"/>
                </a:lnTo>
                <a:cubicBezTo>
                  <a:pt x="264897" y="355283"/>
                  <a:pt x="247310" y="329506"/>
                  <a:pt x="232845" y="308303"/>
                </a:cubicBezTo>
                <a:cubicBezTo>
                  <a:pt x="215362" y="282838"/>
                  <a:pt x="200377" y="260802"/>
                  <a:pt x="200377" y="220890"/>
                </a:cubicBezTo>
                <a:cubicBezTo>
                  <a:pt x="200377" y="167465"/>
                  <a:pt x="246998" y="124019"/>
                  <a:pt x="304233" y="124019"/>
                </a:cubicBezTo>
                <a:close/>
                <a:moveTo>
                  <a:pt x="304195" y="89961"/>
                </a:moveTo>
                <a:cubicBezTo>
                  <a:pt x="228112" y="89961"/>
                  <a:pt x="166184" y="148783"/>
                  <a:pt x="166184" y="220907"/>
                </a:cubicBezTo>
                <a:cubicBezTo>
                  <a:pt x="166184" y="271311"/>
                  <a:pt x="185751" y="299891"/>
                  <a:pt x="204590" y="327535"/>
                </a:cubicBezTo>
                <a:cubicBezTo>
                  <a:pt x="220410" y="350503"/>
                  <a:pt x="236647" y="374406"/>
                  <a:pt x="237688" y="406623"/>
                </a:cubicBezTo>
                <a:cubicBezTo>
                  <a:pt x="237896" y="414521"/>
                  <a:pt x="243620" y="421068"/>
                  <a:pt x="251114" y="422731"/>
                </a:cubicBezTo>
                <a:cubicBezTo>
                  <a:pt x="244141" y="424810"/>
                  <a:pt x="239041" y="431357"/>
                  <a:pt x="239041" y="438944"/>
                </a:cubicBezTo>
                <a:cubicBezTo>
                  <a:pt x="239041" y="445699"/>
                  <a:pt x="242996" y="451519"/>
                  <a:pt x="248720" y="454325"/>
                </a:cubicBezTo>
                <a:cubicBezTo>
                  <a:pt x="242996" y="457027"/>
                  <a:pt x="239041" y="462847"/>
                  <a:pt x="239041" y="469602"/>
                </a:cubicBezTo>
                <a:cubicBezTo>
                  <a:pt x="239041" y="479059"/>
                  <a:pt x="246639" y="486646"/>
                  <a:pt x="256110" y="486646"/>
                </a:cubicBezTo>
                <a:lnTo>
                  <a:pt x="266518" y="486646"/>
                </a:lnTo>
                <a:cubicBezTo>
                  <a:pt x="269745" y="504521"/>
                  <a:pt x="285357" y="518135"/>
                  <a:pt x="304195" y="518135"/>
                </a:cubicBezTo>
                <a:cubicBezTo>
                  <a:pt x="323034" y="518135"/>
                  <a:pt x="338750" y="504521"/>
                  <a:pt x="341977" y="486646"/>
                </a:cubicBezTo>
                <a:lnTo>
                  <a:pt x="352385" y="486646"/>
                </a:lnTo>
                <a:cubicBezTo>
                  <a:pt x="361752" y="486646"/>
                  <a:pt x="369454" y="479059"/>
                  <a:pt x="369454" y="469602"/>
                </a:cubicBezTo>
                <a:cubicBezTo>
                  <a:pt x="369454" y="462847"/>
                  <a:pt x="365499" y="457027"/>
                  <a:pt x="359774" y="454325"/>
                </a:cubicBezTo>
                <a:cubicBezTo>
                  <a:pt x="365499" y="451519"/>
                  <a:pt x="369454" y="445699"/>
                  <a:pt x="369454" y="438944"/>
                </a:cubicBezTo>
                <a:cubicBezTo>
                  <a:pt x="369454" y="431357"/>
                  <a:pt x="364354" y="424914"/>
                  <a:pt x="357485" y="422731"/>
                </a:cubicBezTo>
                <a:cubicBezTo>
                  <a:pt x="364978" y="421172"/>
                  <a:pt x="370599" y="414625"/>
                  <a:pt x="370911" y="406623"/>
                </a:cubicBezTo>
                <a:cubicBezTo>
                  <a:pt x="371848" y="374406"/>
                  <a:pt x="388084" y="350607"/>
                  <a:pt x="403905" y="327535"/>
                </a:cubicBezTo>
                <a:cubicBezTo>
                  <a:pt x="422743" y="299891"/>
                  <a:pt x="442206" y="271311"/>
                  <a:pt x="442206" y="220907"/>
                </a:cubicBezTo>
                <a:cubicBezTo>
                  <a:pt x="442206" y="148783"/>
                  <a:pt x="380278" y="89961"/>
                  <a:pt x="304195" y="89961"/>
                </a:cubicBezTo>
                <a:close/>
                <a:moveTo>
                  <a:pt x="341872" y="65"/>
                </a:moveTo>
                <a:cubicBezTo>
                  <a:pt x="344058" y="273"/>
                  <a:pt x="346036" y="1624"/>
                  <a:pt x="347077" y="3598"/>
                </a:cubicBezTo>
                <a:cubicBezTo>
                  <a:pt x="363001" y="33217"/>
                  <a:pt x="379862" y="46416"/>
                  <a:pt x="401719" y="46416"/>
                </a:cubicBezTo>
                <a:cubicBezTo>
                  <a:pt x="413480" y="46416"/>
                  <a:pt x="427115" y="42674"/>
                  <a:pt x="443351" y="34776"/>
                </a:cubicBezTo>
                <a:cubicBezTo>
                  <a:pt x="445329" y="33841"/>
                  <a:pt x="447723" y="33945"/>
                  <a:pt x="449700" y="34984"/>
                </a:cubicBezTo>
                <a:cubicBezTo>
                  <a:pt x="451678" y="36127"/>
                  <a:pt x="453031" y="38102"/>
                  <a:pt x="453239" y="40284"/>
                </a:cubicBezTo>
                <a:cubicBezTo>
                  <a:pt x="458131" y="85180"/>
                  <a:pt x="476241" y="103471"/>
                  <a:pt x="515479" y="103471"/>
                </a:cubicBezTo>
                <a:cubicBezTo>
                  <a:pt x="519955" y="103471"/>
                  <a:pt x="524846" y="103263"/>
                  <a:pt x="529946" y="102744"/>
                </a:cubicBezTo>
                <a:cubicBezTo>
                  <a:pt x="532132" y="102536"/>
                  <a:pt x="534422" y="103471"/>
                  <a:pt x="535879" y="105134"/>
                </a:cubicBezTo>
                <a:cubicBezTo>
                  <a:pt x="537336" y="106901"/>
                  <a:pt x="537856" y="109187"/>
                  <a:pt x="537336" y="111369"/>
                </a:cubicBezTo>
                <a:cubicBezTo>
                  <a:pt x="530883" y="136416"/>
                  <a:pt x="531508" y="154291"/>
                  <a:pt x="539314" y="167905"/>
                </a:cubicBezTo>
                <a:cubicBezTo>
                  <a:pt x="547120" y="181415"/>
                  <a:pt x="562315" y="190977"/>
                  <a:pt x="587191" y="198251"/>
                </a:cubicBezTo>
                <a:cubicBezTo>
                  <a:pt x="589272" y="198875"/>
                  <a:pt x="591042" y="200434"/>
                  <a:pt x="591770" y="202616"/>
                </a:cubicBezTo>
                <a:cubicBezTo>
                  <a:pt x="592499" y="204695"/>
                  <a:pt x="592187" y="206981"/>
                  <a:pt x="590938" y="208852"/>
                </a:cubicBezTo>
                <a:cubicBezTo>
                  <a:pt x="561483" y="251046"/>
                  <a:pt x="565542" y="278482"/>
                  <a:pt x="605821" y="310076"/>
                </a:cubicBezTo>
                <a:cubicBezTo>
                  <a:pt x="607486" y="311531"/>
                  <a:pt x="608527" y="313609"/>
                  <a:pt x="608423" y="315896"/>
                </a:cubicBezTo>
                <a:cubicBezTo>
                  <a:pt x="608319" y="318078"/>
                  <a:pt x="607174" y="320156"/>
                  <a:pt x="605301" y="321300"/>
                </a:cubicBezTo>
                <a:cubicBezTo>
                  <a:pt x="563044" y="349048"/>
                  <a:pt x="556591" y="376692"/>
                  <a:pt x="582403" y="420029"/>
                </a:cubicBezTo>
                <a:cubicBezTo>
                  <a:pt x="583548" y="421900"/>
                  <a:pt x="583652" y="424290"/>
                  <a:pt x="582715" y="426369"/>
                </a:cubicBezTo>
                <a:cubicBezTo>
                  <a:pt x="581778" y="428343"/>
                  <a:pt x="580009" y="429902"/>
                  <a:pt x="577719" y="430318"/>
                </a:cubicBezTo>
                <a:cubicBezTo>
                  <a:pt x="552428" y="435410"/>
                  <a:pt x="536607" y="443724"/>
                  <a:pt x="527865" y="456507"/>
                </a:cubicBezTo>
                <a:cubicBezTo>
                  <a:pt x="519122" y="469186"/>
                  <a:pt x="517144" y="486750"/>
                  <a:pt x="521412" y="511796"/>
                </a:cubicBezTo>
                <a:cubicBezTo>
                  <a:pt x="521620" y="512419"/>
                  <a:pt x="521620" y="513043"/>
                  <a:pt x="521620" y="513666"/>
                </a:cubicBezTo>
                <a:cubicBezTo>
                  <a:pt x="521620" y="517512"/>
                  <a:pt x="518602" y="520526"/>
                  <a:pt x="514751" y="520526"/>
                </a:cubicBezTo>
                <a:cubicBezTo>
                  <a:pt x="514334" y="520526"/>
                  <a:pt x="513918" y="520526"/>
                  <a:pt x="513502" y="520422"/>
                </a:cubicBezTo>
                <a:cubicBezTo>
                  <a:pt x="505071" y="518967"/>
                  <a:pt x="497265" y="518239"/>
                  <a:pt x="490396" y="518239"/>
                </a:cubicBezTo>
                <a:cubicBezTo>
                  <a:pt x="456986" y="518239"/>
                  <a:pt x="440125" y="535179"/>
                  <a:pt x="432110" y="576749"/>
                </a:cubicBezTo>
                <a:cubicBezTo>
                  <a:pt x="431694" y="578932"/>
                  <a:pt x="430237" y="580803"/>
                  <a:pt x="428155" y="581738"/>
                </a:cubicBezTo>
                <a:cubicBezTo>
                  <a:pt x="426178" y="582673"/>
                  <a:pt x="423784" y="582569"/>
                  <a:pt x="421806" y="581426"/>
                </a:cubicBezTo>
                <a:cubicBezTo>
                  <a:pt x="404425" y="571345"/>
                  <a:pt x="389854" y="566461"/>
                  <a:pt x="377052" y="566461"/>
                </a:cubicBezTo>
                <a:cubicBezTo>
                  <a:pt x="357381" y="566461"/>
                  <a:pt x="340311" y="578724"/>
                  <a:pt x="323242" y="605017"/>
                </a:cubicBezTo>
                <a:cubicBezTo>
                  <a:pt x="322826" y="605641"/>
                  <a:pt x="322409" y="606160"/>
                  <a:pt x="321889" y="606576"/>
                </a:cubicBezTo>
                <a:cubicBezTo>
                  <a:pt x="321369" y="606992"/>
                  <a:pt x="320744" y="607408"/>
                  <a:pt x="320120" y="607615"/>
                </a:cubicBezTo>
                <a:cubicBezTo>
                  <a:pt x="320016" y="607719"/>
                  <a:pt x="320016" y="607719"/>
                  <a:pt x="320016" y="607719"/>
                </a:cubicBezTo>
                <a:cubicBezTo>
                  <a:pt x="319911" y="607719"/>
                  <a:pt x="319807" y="607719"/>
                  <a:pt x="319703" y="607823"/>
                </a:cubicBezTo>
                <a:cubicBezTo>
                  <a:pt x="319079" y="608031"/>
                  <a:pt x="318454" y="608135"/>
                  <a:pt x="317830" y="608135"/>
                </a:cubicBezTo>
                <a:cubicBezTo>
                  <a:pt x="317622" y="608239"/>
                  <a:pt x="317518" y="608239"/>
                  <a:pt x="317414" y="608239"/>
                </a:cubicBezTo>
                <a:cubicBezTo>
                  <a:pt x="316893" y="608239"/>
                  <a:pt x="316373" y="608135"/>
                  <a:pt x="315852" y="608031"/>
                </a:cubicBezTo>
                <a:cubicBezTo>
                  <a:pt x="315540" y="607927"/>
                  <a:pt x="315332" y="607927"/>
                  <a:pt x="315124" y="607823"/>
                </a:cubicBezTo>
                <a:cubicBezTo>
                  <a:pt x="314603" y="607615"/>
                  <a:pt x="314187" y="607408"/>
                  <a:pt x="313771" y="607096"/>
                </a:cubicBezTo>
                <a:cubicBezTo>
                  <a:pt x="313771" y="607096"/>
                  <a:pt x="313667" y="607096"/>
                  <a:pt x="313667" y="607096"/>
                </a:cubicBezTo>
                <a:cubicBezTo>
                  <a:pt x="313042" y="606680"/>
                  <a:pt x="312418" y="606160"/>
                  <a:pt x="311897" y="605537"/>
                </a:cubicBezTo>
                <a:cubicBezTo>
                  <a:pt x="294516" y="582985"/>
                  <a:pt x="278383" y="572488"/>
                  <a:pt x="261210" y="572488"/>
                </a:cubicBezTo>
                <a:cubicBezTo>
                  <a:pt x="247575" y="572488"/>
                  <a:pt x="232276" y="579036"/>
                  <a:pt x="214374" y="592546"/>
                </a:cubicBezTo>
                <a:cubicBezTo>
                  <a:pt x="212604" y="593897"/>
                  <a:pt x="210210" y="594313"/>
                  <a:pt x="208025" y="593585"/>
                </a:cubicBezTo>
                <a:cubicBezTo>
                  <a:pt x="205943" y="592962"/>
                  <a:pt x="204278" y="591195"/>
                  <a:pt x="203549" y="589117"/>
                </a:cubicBezTo>
                <a:cubicBezTo>
                  <a:pt x="191996" y="552015"/>
                  <a:pt x="175031" y="536114"/>
                  <a:pt x="146825" y="536114"/>
                </a:cubicBezTo>
                <a:cubicBezTo>
                  <a:pt x="137666" y="536114"/>
                  <a:pt x="127466" y="537777"/>
                  <a:pt x="115497" y="540999"/>
                </a:cubicBezTo>
                <a:cubicBezTo>
                  <a:pt x="113311" y="541622"/>
                  <a:pt x="111022" y="541103"/>
                  <a:pt x="109252" y="539752"/>
                </a:cubicBezTo>
                <a:cubicBezTo>
                  <a:pt x="107483" y="538297"/>
                  <a:pt x="106546" y="536114"/>
                  <a:pt x="106754" y="533828"/>
                </a:cubicBezTo>
                <a:cubicBezTo>
                  <a:pt x="108628" y="508262"/>
                  <a:pt x="104881" y="490803"/>
                  <a:pt x="94889" y="479163"/>
                </a:cubicBezTo>
                <a:cubicBezTo>
                  <a:pt x="85001" y="467419"/>
                  <a:pt x="68348" y="460872"/>
                  <a:pt x="42745" y="458586"/>
                </a:cubicBezTo>
                <a:cubicBezTo>
                  <a:pt x="40455" y="458482"/>
                  <a:pt x="38477" y="457131"/>
                  <a:pt x="37332" y="455260"/>
                </a:cubicBezTo>
                <a:cubicBezTo>
                  <a:pt x="36187" y="453286"/>
                  <a:pt x="36083" y="450895"/>
                  <a:pt x="37020" y="448817"/>
                </a:cubicBezTo>
                <a:cubicBezTo>
                  <a:pt x="47845" y="425226"/>
                  <a:pt x="50447" y="407350"/>
                  <a:pt x="45243" y="392489"/>
                </a:cubicBezTo>
                <a:cubicBezTo>
                  <a:pt x="40038" y="377524"/>
                  <a:pt x="26924" y="365052"/>
                  <a:pt x="3818" y="353309"/>
                </a:cubicBezTo>
                <a:cubicBezTo>
                  <a:pt x="1841" y="352270"/>
                  <a:pt x="384" y="350399"/>
                  <a:pt x="71" y="348113"/>
                </a:cubicBezTo>
                <a:cubicBezTo>
                  <a:pt x="-241" y="345930"/>
                  <a:pt x="488" y="343748"/>
                  <a:pt x="2153" y="342189"/>
                </a:cubicBezTo>
                <a:cubicBezTo>
                  <a:pt x="20784" y="324002"/>
                  <a:pt x="29734" y="308205"/>
                  <a:pt x="30359" y="292304"/>
                </a:cubicBezTo>
                <a:cubicBezTo>
                  <a:pt x="30983" y="276404"/>
                  <a:pt x="23281" y="259879"/>
                  <a:pt x="6108" y="240341"/>
                </a:cubicBezTo>
                <a:cubicBezTo>
                  <a:pt x="4651" y="238679"/>
                  <a:pt x="4027" y="236392"/>
                  <a:pt x="4547" y="234210"/>
                </a:cubicBezTo>
                <a:cubicBezTo>
                  <a:pt x="5067" y="232027"/>
                  <a:pt x="6629" y="230261"/>
                  <a:pt x="8710" y="229325"/>
                </a:cubicBezTo>
                <a:cubicBezTo>
                  <a:pt x="32649" y="219556"/>
                  <a:pt x="46700" y="208228"/>
                  <a:pt x="52944" y="193887"/>
                </a:cubicBezTo>
                <a:cubicBezTo>
                  <a:pt x="59293" y="179545"/>
                  <a:pt x="58044" y="161566"/>
                  <a:pt x="48989" y="137351"/>
                </a:cubicBezTo>
                <a:cubicBezTo>
                  <a:pt x="48261" y="135272"/>
                  <a:pt x="48573" y="132882"/>
                  <a:pt x="49822" y="131011"/>
                </a:cubicBezTo>
                <a:cubicBezTo>
                  <a:pt x="51071" y="129141"/>
                  <a:pt x="53153" y="128101"/>
                  <a:pt x="55442" y="127998"/>
                </a:cubicBezTo>
                <a:cubicBezTo>
                  <a:pt x="105922" y="127478"/>
                  <a:pt x="124656" y="108563"/>
                  <a:pt x="124656" y="58159"/>
                </a:cubicBezTo>
                <a:cubicBezTo>
                  <a:pt x="124656" y="55873"/>
                  <a:pt x="125801" y="53794"/>
                  <a:pt x="127674" y="52443"/>
                </a:cubicBezTo>
                <a:cubicBezTo>
                  <a:pt x="129444" y="51196"/>
                  <a:pt x="131838" y="50885"/>
                  <a:pt x="133919" y="51612"/>
                </a:cubicBezTo>
                <a:cubicBezTo>
                  <a:pt x="147970" y="56600"/>
                  <a:pt x="159731" y="58991"/>
                  <a:pt x="170139" y="58991"/>
                </a:cubicBezTo>
                <a:cubicBezTo>
                  <a:pt x="195015" y="58991"/>
                  <a:pt x="212084" y="44025"/>
                  <a:pt x="225614" y="10250"/>
                </a:cubicBezTo>
                <a:cubicBezTo>
                  <a:pt x="226447" y="8171"/>
                  <a:pt x="228216" y="6612"/>
                  <a:pt x="230402" y="6092"/>
                </a:cubicBezTo>
                <a:cubicBezTo>
                  <a:pt x="232588" y="5573"/>
                  <a:pt x="234878" y="6196"/>
                  <a:pt x="236543" y="7651"/>
                </a:cubicBezTo>
                <a:cubicBezTo>
                  <a:pt x="254861" y="23656"/>
                  <a:pt x="270785" y="31346"/>
                  <a:pt x="285357" y="31346"/>
                </a:cubicBezTo>
                <a:cubicBezTo>
                  <a:pt x="301593" y="31346"/>
                  <a:pt x="317622" y="22097"/>
                  <a:pt x="335836" y="2247"/>
                </a:cubicBezTo>
                <a:cubicBezTo>
                  <a:pt x="337397" y="584"/>
                  <a:pt x="339687" y="-247"/>
                  <a:pt x="341872" y="65"/>
                </a:cubicBezTo>
                <a:close/>
              </a:path>
            </a:pathLst>
          </a:custGeom>
          <a:solidFill>
            <a:srgbClr val="EAB908"/>
          </a:solidFill>
          <a:ln>
            <a:noFill/>
          </a:ln>
        </p:spPr>
        <p:txBody>
          <a:bodyPr/>
          <a:lstStyle/>
          <a:p>
            <a:pPr>
              <a:lnSpc>
                <a:spcPct val="130000"/>
              </a:lnSpc>
            </a:pPr>
            <a:endParaRPr lang="zh-CN" altLang="en-US">
              <a:cs typeface="+mn-ea"/>
              <a:sym typeface="+mn-lt"/>
            </a:endParaRPr>
          </a:p>
        </p:txBody>
      </p:sp>
      <p:sp>
        <p:nvSpPr>
          <p:cNvPr id="29" name="矩形 28"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EC8E20E5-9F34-40EF-8AE7-0E782E38835A}"/>
              </a:ext>
            </a:extLst>
          </p:cNvPr>
          <p:cNvSpPr/>
          <p:nvPr/>
        </p:nvSpPr>
        <p:spPr>
          <a:xfrm>
            <a:off x="6769100" y="4417457"/>
            <a:ext cx="3746500"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进行数据清洗</a:t>
            </a:r>
          </a:p>
        </p:txBody>
      </p:sp>
      <p:sp>
        <p:nvSpPr>
          <p:cNvPr id="30" name="矩形 29"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18ACF4E4-0986-4FE3-A0C0-088DE98FB48A}"/>
              </a:ext>
            </a:extLst>
          </p:cNvPr>
          <p:cNvSpPr/>
          <p:nvPr/>
        </p:nvSpPr>
        <p:spPr>
          <a:xfrm>
            <a:off x="6769100" y="2965978"/>
            <a:ext cx="4530271"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训练</a:t>
            </a:r>
            <a:r>
              <a:rPr lang="en-US" altLang="zh-CN" sz="2000" dirty="0">
                <a:cs typeface="+mn-ea"/>
                <a:sym typeface="+mn-lt"/>
              </a:rPr>
              <a:t>transformer</a:t>
            </a:r>
            <a:r>
              <a:rPr lang="zh-CN" altLang="en-US" sz="2000" dirty="0">
                <a:cs typeface="+mn-ea"/>
                <a:sym typeface="+mn-lt"/>
              </a:rPr>
              <a:t>模型进行命名实体识别</a:t>
            </a:r>
          </a:p>
        </p:txBody>
      </p:sp>
      <p:sp>
        <p:nvSpPr>
          <p:cNvPr id="31" name="矩形 30" descr="e7d195523061f1c0eeea6093757869ed96c70d3a55043898177DBE978DF1F0B74FC812571F00AB6B97C820D3D6FF58C53BC7C157C3599131EAF3BCC75AA2AE0656FF004AE0DAAA90A2C06EBF5062302BCA8BF707A9561947B25B25C3C0B815CEEE6E06F304B4E859D763208AFF9ACAB98BA333FAF43C6D7D3C1DAC9F00CCED46E991BCAF9B6050670A13BC768026AE80">
            <a:extLst>
              <a:ext uri="{FF2B5EF4-FFF2-40B4-BE49-F238E27FC236}">
                <a16:creationId xmlns:a16="http://schemas.microsoft.com/office/drawing/2014/main" id="{24F52F95-CD46-4DD8-8BA8-E6004768CE61}"/>
              </a:ext>
            </a:extLst>
          </p:cNvPr>
          <p:cNvSpPr/>
          <p:nvPr/>
        </p:nvSpPr>
        <p:spPr>
          <a:xfrm>
            <a:off x="6769100" y="1582296"/>
            <a:ext cx="4432300" cy="1247775"/>
          </a:xfrm>
          <a:prstGeom prst="rect">
            <a:avLst/>
          </a:prstGeom>
          <a:noFill/>
        </p:spPr>
        <p:txBody>
          <a:bodyPr wrap="square" lIns="0" rIns="0" anchor="ctr" anchorCtr="0">
            <a:normAutofit/>
          </a:bodyPr>
          <a:lstStyle/>
          <a:p>
            <a:pPr algn="just">
              <a:lnSpc>
                <a:spcPct val="130000"/>
              </a:lnSpc>
            </a:pPr>
            <a:r>
              <a:rPr lang="zh-CN" altLang="en-US" sz="2000" dirty="0">
                <a:cs typeface="+mn-ea"/>
                <a:sym typeface="+mn-lt"/>
              </a:rPr>
              <a:t>使用</a:t>
            </a:r>
            <a:r>
              <a:rPr lang="en-US" altLang="zh-CN" sz="2000" dirty="0" err="1">
                <a:cs typeface="+mn-ea"/>
                <a:sym typeface="+mn-lt"/>
              </a:rPr>
              <a:t>doccano</a:t>
            </a:r>
            <a:r>
              <a:rPr lang="zh-CN" altLang="en-US" sz="2000" dirty="0">
                <a:cs typeface="+mn-ea"/>
                <a:sym typeface="+mn-lt"/>
              </a:rPr>
              <a:t>手动药名标注形成训练集</a:t>
            </a:r>
          </a:p>
        </p:txBody>
      </p:sp>
      <p:sp>
        <p:nvSpPr>
          <p:cNvPr id="20" name="having-an-idea_4316">
            <a:extLst>
              <a:ext uri="{FF2B5EF4-FFF2-40B4-BE49-F238E27FC236}">
                <a16:creationId xmlns:a16="http://schemas.microsoft.com/office/drawing/2014/main" id="{DBE8666F-C9AC-486E-BE64-8B5834E618E0}"/>
              </a:ext>
            </a:extLst>
          </p:cNvPr>
          <p:cNvSpPr>
            <a:spLocks noChangeAspect="1"/>
          </p:cNvSpPr>
          <p:nvPr/>
        </p:nvSpPr>
        <p:spPr bwMode="auto">
          <a:xfrm>
            <a:off x="6070708" y="1936183"/>
            <a:ext cx="466178" cy="540000"/>
          </a:xfrm>
          <a:custGeom>
            <a:avLst/>
            <a:gdLst>
              <a:gd name="connsiteX0" fmla="*/ 339209 w 503968"/>
              <a:gd name="connsiteY0" fmla="*/ 314464 h 583774"/>
              <a:gd name="connsiteX1" fmla="*/ 285905 w 503968"/>
              <a:gd name="connsiteY1" fmla="*/ 348329 h 583774"/>
              <a:gd name="connsiteX2" fmla="*/ 306904 w 503968"/>
              <a:gd name="connsiteY2" fmla="*/ 378969 h 583774"/>
              <a:gd name="connsiteX3" fmla="*/ 308519 w 503968"/>
              <a:gd name="connsiteY3" fmla="*/ 383807 h 583774"/>
              <a:gd name="connsiteX4" fmla="*/ 321441 w 503968"/>
              <a:gd name="connsiteY4" fmla="*/ 391870 h 583774"/>
              <a:gd name="connsiteX5" fmla="*/ 326287 w 503968"/>
              <a:gd name="connsiteY5" fmla="*/ 391870 h 583774"/>
              <a:gd name="connsiteX6" fmla="*/ 347286 w 503968"/>
              <a:gd name="connsiteY6" fmla="*/ 385420 h 583774"/>
              <a:gd name="connsiteX7" fmla="*/ 363438 w 503968"/>
              <a:gd name="connsiteY7" fmla="*/ 353167 h 583774"/>
              <a:gd name="connsiteX8" fmla="*/ 361823 w 503968"/>
              <a:gd name="connsiteY8" fmla="*/ 348329 h 583774"/>
              <a:gd name="connsiteX9" fmla="*/ 360208 w 503968"/>
              <a:gd name="connsiteY9" fmla="*/ 345104 h 583774"/>
              <a:gd name="connsiteX10" fmla="*/ 251958 w 503968"/>
              <a:gd name="connsiteY10" fmla="*/ 233717 h 583774"/>
              <a:gd name="connsiteX11" fmla="*/ 290720 w 503968"/>
              <a:gd name="connsiteY11" fmla="*/ 298235 h 583774"/>
              <a:gd name="connsiteX12" fmla="*/ 242267 w 503968"/>
              <a:gd name="connsiteY12" fmla="*/ 248234 h 583774"/>
              <a:gd name="connsiteX13" fmla="*/ 251958 w 503968"/>
              <a:gd name="connsiteY13" fmla="*/ 233717 h 583774"/>
              <a:gd name="connsiteX14" fmla="*/ 140530 w 503968"/>
              <a:gd name="connsiteY14" fmla="*/ 180615 h 583774"/>
              <a:gd name="connsiteX15" fmla="*/ 82379 w 503968"/>
              <a:gd name="connsiteY15" fmla="*/ 193516 h 583774"/>
              <a:gd name="connsiteX16" fmla="*/ 88841 w 503968"/>
              <a:gd name="connsiteY16" fmla="*/ 217706 h 583774"/>
              <a:gd name="connsiteX17" fmla="*/ 145375 w 503968"/>
              <a:gd name="connsiteY17" fmla="*/ 204805 h 583774"/>
              <a:gd name="connsiteX18" fmla="*/ 234177 w 503968"/>
              <a:gd name="connsiteY18" fmla="*/ 164535 h 583774"/>
              <a:gd name="connsiteX19" fmla="*/ 280932 w 503968"/>
              <a:gd name="connsiteY19" fmla="*/ 190336 h 583774"/>
              <a:gd name="connsiteX20" fmla="*/ 308340 w 503968"/>
              <a:gd name="connsiteY20" fmla="*/ 295151 h 583774"/>
              <a:gd name="connsiteX21" fmla="*/ 245463 w 503968"/>
              <a:gd name="connsiteY21" fmla="*/ 188723 h 583774"/>
              <a:gd name="connsiteX22" fmla="*/ 240626 w 503968"/>
              <a:gd name="connsiteY22" fmla="*/ 185498 h 583774"/>
              <a:gd name="connsiteX23" fmla="*/ 234177 w 503968"/>
              <a:gd name="connsiteY23" fmla="*/ 185498 h 583774"/>
              <a:gd name="connsiteX24" fmla="*/ 230953 w 503968"/>
              <a:gd name="connsiteY24" fmla="*/ 196786 h 583774"/>
              <a:gd name="connsiteX25" fmla="*/ 234177 w 503968"/>
              <a:gd name="connsiteY25" fmla="*/ 212911 h 583774"/>
              <a:gd name="connsiteX26" fmla="*/ 237402 w 503968"/>
              <a:gd name="connsiteY26" fmla="*/ 230649 h 583774"/>
              <a:gd name="connsiteX27" fmla="*/ 235789 w 503968"/>
              <a:gd name="connsiteY27" fmla="*/ 232262 h 583774"/>
              <a:gd name="connsiteX28" fmla="*/ 219667 w 503968"/>
              <a:gd name="connsiteY28" fmla="*/ 224199 h 583774"/>
              <a:gd name="connsiteX29" fmla="*/ 218055 w 503968"/>
              <a:gd name="connsiteY29" fmla="*/ 222587 h 583774"/>
              <a:gd name="connsiteX30" fmla="*/ 209994 w 503968"/>
              <a:gd name="connsiteY30" fmla="*/ 222587 h 583774"/>
              <a:gd name="connsiteX31" fmla="*/ 206769 w 503968"/>
              <a:gd name="connsiteY31" fmla="*/ 229037 h 583774"/>
              <a:gd name="connsiteX32" fmla="*/ 208381 w 503968"/>
              <a:gd name="connsiteY32" fmla="*/ 237099 h 583774"/>
              <a:gd name="connsiteX33" fmla="*/ 282544 w 503968"/>
              <a:gd name="connsiteY33" fmla="*/ 316114 h 583774"/>
              <a:gd name="connsiteX34" fmla="*/ 280932 w 503968"/>
              <a:gd name="connsiteY34" fmla="*/ 316114 h 583774"/>
              <a:gd name="connsiteX35" fmla="*/ 189035 w 503968"/>
              <a:gd name="connsiteY35" fmla="*/ 250000 h 583774"/>
              <a:gd name="connsiteX36" fmla="*/ 180973 w 503968"/>
              <a:gd name="connsiteY36" fmla="*/ 209686 h 583774"/>
              <a:gd name="connsiteX37" fmla="*/ 205157 w 503968"/>
              <a:gd name="connsiteY37" fmla="*/ 174210 h 583774"/>
              <a:gd name="connsiteX38" fmla="*/ 234177 w 503968"/>
              <a:gd name="connsiteY38" fmla="*/ 164535 h 583774"/>
              <a:gd name="connsiteX39" fmla="*/ 234216 w 503968"/>
              <a:gd name="connsiteY39" fmla="*/ 146750 h 583774"/>
              <a:gd name="connsiteX40" fmla="*/ 193834 w 503968"/>
              <a:gd name="connsiteY40" fmla="*/ 158038 h 583774"/>
              <a:gd name="connsiteX41" fmla="*/ 172835 w 503968"/>
              <a:gd name="connsiteY41" fmla="*/ 261247 h 583774"/>
              <a:gd name="connsiteX42" fmla="*/ 279444 w 503968"/>
              <a:gd name="connsiteY42" fmla="*/ 337041 h 583774"/>
              <a:gd name="connsiteX43" fmla="*/ 282674 w 503968"/>
              <a:gd name="connsiteY43" fmla="*/ 338654 h 583774"/>
              <a:gd name="connsiteX44" fmla="*/ 327902 w 503968"/>
              <a:gd name="connsiteY44" fmla="*/ 308013 h 583774"/>
              <a:gd name="connsiteX45" fmla="*/ 327902 w 503968"/>
              <a:gd name="connsiteY45" fmla="*/ 304788 h 583774"/>
              <a:gd name="connsiteX46" fmla="*/ 297212 w 503968"/>
              <a:gd name="connsiteY46" fmla="*/ 180615 h 583774"/>
              <a:gd name="connsiteX47" fmla="*/ 234216 w 503968"/>
              <a:gd name="connsiteY47" fmla="*/ 146750 h 583774"/>
              <a:gd name="connsiteX48" fmla="*/ 106609 w 503968"/>
              <a:gd name="connsiteY48" fmla="*/ 116110 h 583774"/>
              <a:gd name="connsiteX49" fmla="*/ 95302 w 503968"/>
              <a:gd name="connsiteY49" fmla="*/ 138687 h 583774"/>
              <a:gd name="connsiteX50" fmla="*/ 140530 w 503968"/>
              <a:gd name="connsiteY50" fmla="*/ 164489 h 583774"/>
              <a:gd name="connsiteX51" fmla="*/ 151837 w 503968"/>
              <a:gd name="connsiteY51" fmla="*/ 141912 h 583774"/>
              <a:gd name="connsiteX52" fmla="*/ 251984 w 503968"/>
              <a:gd name="connsiteY52" fmla="*/ 74181 h 583774"/>
              <a:gd name="connsiteX53" fmla="*/ 221294 w 503968"/>
              <a:gd name="connsiteY53" fmla="*/ 116110 h 583774"/>
              <a:gd name="connsiteX54" fmla="*/ 240677 w 503968"/>
              <a:gd name="connsiteY54" fmla="*/ 130624 h 583774"/>
              <a:gd name="connsiteX55" fmla="*/ 271367 w 503968"/>
              <a:gd name="connsiteY55" fmla="*/ 88695 h 583774"/>
              <a:gd name="connsiteX56" fmla="*/ 179296 w 503968"/>
              <a:gd name="connsiteY56" fmla="*/ 66118 h 583774"/>
              <a:gd name="connsiteX57" fmla="*/ 155067 w 503968"/>
              <a:gd name="connsiteY57" fmla="*/ 77407 h 583774"/>
              <a:gd name="connsiteX58" fmla="*/ 176066 w 503968"/>
              <a:gd name="connsiteY58" fmla="*/ 124173 h 583774"/>
              <a:gd name="connsiteX59" fmla="*/ 198680 w 503968"/>
              <a:gd name="connsiteY59" fmla="*/ 114497 h 583774"/>
              <a:gd name="connsiteX60" fmla="*/ 239062 w 503968"/>
              <a:gd name="connsiteY60" fmla="*/ 0 h 583774"/>
              <a:gd name="connsiteX61" fmla="*/ 248753 w 503968"/>
              <a:gd name="connsiteY61" fmla="*/ 0 h 583774"/>
              <a:gd name="connsiteX62" fmla="*/ 258445 w 503968"/>
              <a:gd name="connsiteY62" fmla="*/ 0 h 583774"/>
              <a:gd name="connsiteX63" fmla="*/ 266522 w 503968"/>
              <a:gd name="connsiteY63" fmla="*/ 0 h 583774"/>
              <a:gd name="connsiteX64" fmla="*/ 276213 w 503968"/>
              <a:gd name="connsiteY64" fmla="*/ 0 h 583774"/>
              <a:gd name="connsiteX65" fmla="*/ 284290 w 503968"/>
              <a:gd name="connsiteY65" fmla="*/ 1613 h 583774"/>
              <a:gd name="connsiteX66" fmla="*/ 293981 w 503968"/>
              <a:gd name="connsiteY66" fmla="*/ 1613 h 583774"/>
              <a:gd name="connsiteX67" fmla="*/ 302058 w 503968"/>
              <a:gd name="connsiteY67" fmla="*/ 3225 h 583774"/>
              <a:gd name="connsiteX68" fmla="*/ 311749 w 503968"/>
              <a:gd name="connsiteY68" fmla="*/ 4838 h 583774"/>
              <a:gd name="connsiteX69" fmla="*/ 319826 w 503968"/>
              <a:gd name="connsiteY69" fmla="*/ 6451 h 583774"/>
              <a:gd name="connsiteX70" fmla="*/ 329518 w 503968"/>
              <a:gd name="connsiteY70" fmla="*/ 8063 h 583774"/>
              <a:gd name="connsiteX71" fmla="*/ 337594 w 503968"/>
              <a:gd name="connsiteY71" fmla="*/ 11289 h 583774"/>
              <a:gd name="connsiteX72" fmla="*/ 347286 w 503968"/>
              <a:gd name="connsiteY72" fmla="*/ 12901 h 583774"/>
              <a:gd name="connsiteX73" fmla="*/ 355362 w 503968"/>
              <a:gd name="connsiteY73" fmla="*/ 16126 h 583774"/>
              <a:gd name="connsiteX74" fmla="*/ 361823 w 503968"/>
              <a:gd name="connsiteY74" fmla="*/ 17739 h 583774"/>
              <a:gd name="connsiteX75" fmla="*/ 369900 w 503968"/>
              <a:gd name="connsiteY75" fmla="*/ 20964 h 583774"/>
              <a:gd name="connsiteX76" fmla="*/ 376361 w 503968"/>
              <a:gd name="connsiteY76" fmla="*/ 24190 h 583774"/>
              <a:gd name="connsiteX77" fmla="*/ 384437 w 503968"/>
              <a:gd name="connsiteY77" fmla="*/ 27415 h 583774"/>
              <a:gd name="connsiteX78" fmla="*/ 390898 w 503968"/>
              <a:gd name="connsiteY78" fmla="*/ 30640 h 583774"/>
              <a:gd name="connsiteX79" fmla="*/ 397359 w 503968"/>
              <a:gd name="connsiteY79" fmla="*/ 33865 h 583774"/>
              <a:gd name="connsiteX80" fmla="*/ 403821 w 503968"/>
              <a:gd name="connsiteY80" fmla="*/ 37091 h 583774"/>
              <a:gd name="connsiteX81" fmla="*/ 410282 w 503968"/>
              <a:gd name="connsiteY81" fmla="*/ 41929 h 583774"/>
              <a:gd name="connsiteX82" fmla="*/ 415127 w 503968"/>
              <a:gd name="connsiteY82" fmla="*/ 46766 h 583774"/>
              <a:gd name="connsiteX83" fmla="*/ 421589 w 503968"/>
              <a:gd name="connsiteY83" fmla="*/ 49992 h 583774"/>
              <a:gd name="connsiteX84" fmla="*/ 410282 w 503968"/>
              <a:gd name="connsiteY84" fmla="*/ 54830 h 583774"/>
              <a:gd name="connsiteX85" fmla="*/ 415127 w 503968"/>
              <a:gd name="connsiteY85" fmla="*/ 59668 h 583774"/>
              <a:gd name="connsiteX86" fmla="*/ 421589 w 503968"/>
              <a:gd name="connsiteY86" fmla="*/ 64505 h 583774"/>
              <a:gd name="connsiteX87" fmla="*/ 426434 w 503968"/>
              <a:gd name="connsiteY87" fmla="*/ 70956 h 583774"/>
              <a:gd name="connsiteX88" fmla="*/ 431280 w 503968"/>
              <a:gd name="connsiteY88" fmla="*/ 75794 h 583774"/>
              <a:gd name="connsiteX89" fmla="*/ 436126 w 503968"/>
              <a:gd name="connsiteY89" fmla="*/ 82244 h 583774"/>
              <a:gd name="connsiteX90" fmla="*/ 440972 w 503968"/>
              <a:gd name="connsiteY90" fmla="*/ 88695 h 583774"/>
              <a:gd name="connsiteX91" fmla="*/ 447433 w 503968"/>
              <a:gd name="connsiteY91" fmla="*/ 96758 h 583774"/>
              <a:gd name="connsiteX92" fmla="*/ 452279 w 503968"/>
              <a:gd name="connsiteY92" fmla="*/ 104821 h 583774"/>
              <a:gd name="connsiteX93" fmla="*/ 457125 w 503968"/>
              <a:gd name="connsiteY93" fmla="*/ 112885 h 583774"/>
              <a:gd name="connsiteX94" fmla="*/ 442587 w 503968"/>
              <a:gd name="connsiteY94" fmla="*/ 120948 h 583774"/>
              <a:gd name="connsiteX95" fmla="*/ 447433 w 503968"/>
              <a:gd name="connsiteY95" fmla="*/ 129011 h 583774"/>
              <a:gd name="connsiteX96" fmla="*/ 452279 w 503968"/>
              <a:gd name="connsiteY96" fmla="*/ 137074 h 583774"/>
              <a:gd name="connsiteX97" fmla="*/ 455510 w 503968"/>
              <a:gd name="connsiteY97" fmla="*/ 146750 h 583774"/>
              <a:gd name="connsiteX98" fmla="*/ 460355 w 503968"/>
              <a:gd name="connsiteY98" fmla="*/ 154813 h 583774"/>
              <a:gd name="connsiteX99" fmla="*/ 463586 w 503968"/>
              <a:gd name="connsiteY99" fmla="*/ 164489 h 583774"/>
              <a:gd name="connsiteX100" fmla="*/ 466817 w 503968"/>
              <a:gd name="connsiteY100" fmla="*/ 174165 h 583774"/>
              <a:gd name="connsiteX101" fmla="*/ 470047 w 503968"/>
              <a:gd name="connsiteY101" fmla="*/ 183841 h 583774"/>
              <a:gd name="connsiteX102" fmla="*/ 473278 w 503968"/>
              <a:gd name="connsiteY102" fmla="*/ 191904 h 583774"/>
              <a:gd name="connsiteX103" fmla="*/ 474893 w 503968"/>
              <a:gd name="connsiteY103" fmla="*/ 201579 h 583774"/>
              <a:gd name="connsiteX104" fmla="*/ 478123 w 503968"/>
              <a:gd name="connsiteY104" fmla="*/ 211255 h 583774"/>
              <a:gd name="connsiteX105" fmla="*/ 479739 w 503968"/>
              <a:gd name="connsiteY105" fmla="*/ 220931 h 583774"/>
              <a:gd name="connsiteX106" fmla="*/ 478123 w 503968"/>
              <a:gd name="connsiteY106" fmla="*/ 225769 h 583774"/>
              <a:gd name="connsiteX107" fmla="*/ 476508 w 503968"/>
              <a:gd name="connsiteY107" fmla="*/ 230607 h 583774"/>
              <a:gd name="connsiteX108" fmla="*/ 474893 w 503968"/>
              <a:gd name="connsiteY108" fmla="*/ 235445 h 583774"/>
              <a:gd name="connsiteX109" fmla="*/ 473278 w 503968"/>
              <a:gd name="connsiteY109" fmla="*/ 240283 h 583774"/>
              <a:gd name="connsiteX110" fmla="*/ 476508 w 503968"/>
              <a:gd name="connsiteY110" fmla="*/ 249959 h 583774"/>
              <a:gd name="connsiteX111" fmla="*/ 479739 w 503968"/>
              <a:gd name="connsiteY111" fmla="*/ 261247 h 583774"/>
              <a:gd name="connsiteX112" fmla="*/ 482969 w 503968"/>
              <a:gd name="connsiteY112" fmla="*/ 270923 h 583774"/>
              <a:gd name="connsiteX113" fmla="*/ 487815 w 503968"/>
              <a:gd name="connsiteY113" fmla="*/ 282211 h 583774"/>
              <a:gd name="connsiteX114" fmla="*/ 491046 w 503968"/>
              <a:gd name="connsiteY114" fmla="*/ 291887 h 583774"/>
              <a:gd name="connsiteX115" fmla="*/ 495892 w 503968"/>
              <a:gd name="connsiteY115" fmla="*/ 303176 h 583774"/>
              <a:gd name="connsiteX116" fmla="*/ 499122 w 503968"/>
              <a:gd name="connsiteY116" fmla="*/ 314464 h 583774"/>
              <a:gd name="connsiteX117" fmla="*/ 503968 w 503968"/>
              <a:gd name="connsiteY117" fmla="*/ 327365 h 583774"/>
              <a:gd name="connsiteX118" fmla="*/ 503968 w 503968"/>
              <a:gd name="connsiteY118" fmla="*/ 328978 h 583774"/>
              <a:gd name="connsiteX119" fmla="*/ 502353 w 503968"/>
              <a:gd name="connsiteY119" fmla="*/ 332203 h 583774"/>
              <a:gd name="connsiteX120" fmla="*/ 500737 w 503968"/>
              <a:gd name="connsiteY120" fmla="*/ 335428 h 583774"/>
              <a:gd name="connsiteX121" fmla="*/ 499122 w 503968"/>
              <a:gd name="connsiteY121" fmla="*/ 337041 h 583774"/>
              <a:gd name="connsiteX122" fmla="*/ 495892 w 503968"/>
              <a:gd name="connsiteY122" fmla="*/ 340266 h 583774"/>
              <a:gd name="connsiteX123" fmla="*/ 492661 w 503968"/>
              <a:gd name="connsiteY123" fmla="*/ 341879 h 583774"/>
              <a:gd name="connsiteX124" fmla="*/ 487815 w 503968"/>
              <a:gd name="connsiteY124" fmla="*/ 343491 h 583774"/>
              <a:gd name="connsiteX125" fmla="*/ 482969 w 503968"/>
              <a:gd name="connsiteY125" fmla="*/ 346717 h 583774"/>
              <a:gd name="connsiteX126" fmla="*/ 482969 w 503968"/>
              <a:gd name="connsiteY126" fmla="*/ 354780 h 583774"/>
              <a:gd name="connsiteX127" fmla="*/ 484585 w 503968"/>
              <a:gd name="connsiteY127" fmla="*/ 362843 h 583774"/>
              <a:gd name="connsiteX128" fmla="*/ 486200 w 503968"/>
              <a:gd name="connsiteY128" fmla="*/ 372519 h 583774"/>
              <a:gd name="connsiteX129" fmla="*/ 489430 w 503968"/>
              <a:gd name="connsiteY129" fmla="*/ 382195 h 583774"/>
              <a:gd name="connsiteX130" fmla="*/ 489430 w 503968"/>
              <a:gd name="connsiteY130" fmla="*/ 385420 h 583774"/>
              <a:gd name="connsiteX131" fmla="*/ 489430 w 503968"/>
              <a:gd name="connsiteY131" fmla="*/ 388645 h 583774"/>
              <a:gd name="connsiteX132" fmla="*/ 487815 w 503968"/>
              <a:gd name="connsiteY132" fmla="*/ 390258 h 583774"/>
              <a:gd name="connsiteX133" fmla="*/ 486200 w 503968"/>
              <a:gd name="connsiteY133" fmla="*/ 393483 h 583774"/>
              <a:gd name="connsiteX134" fmla="*/ 482969 w 503968"/>
              <a:gd name="connsiteY134" fmla="*/ 395096 h 583774"/>
              <a:gd name="connsiteX135" fmla="*/ 479739 w 503968"/>
              <a:gd name="connsiteY135" fmla="*/ 398321 h 583774"/>
              <a:gd name="connsiteX136" fmla="*/ 476508 w 503968"/>
              <a:gd name="connsiteY136" fmla="*/ 399934 h 583774"/>
              <a:gd name="connsiteX137" fmla="*/ 473278 w 503968"/>
              <a:gd name="connsiteY137" fmla="*/ 401546 h 583774"/>
              <a:gd name="connsiteX138" fmla="*/ 476508 w 503968"/>
              <a:gd name="connsiteY138" fmla="*/ 403159 h 583774"/>
              <a:gd name="connsiteX139" fmla="*/ 479739 w 503968"/>
              <a:gd name="connsiteY139" fmla="*/ 406384 h 583774"/>
              <a:gd name="connsiteX140" fmla="*/ 481354 w 503968"/>
              <a:gd name="connsiteY140" fmla="*/ 407997 h 583774"/>
              <a:gd name="connsiteX141" fmla="*/ 484585 w 503968"/>
              <a:gd name="connsiteY141" fmla="*/ 411222 h 583774"/>
              <a:gd name="connsiteX142" fmla="*/ 484585 w 503968"/>
              <a:gd name="connsiteY142" fmla="*/ 414447 h 583774"/>
              <a:gd name="connsiteX143" fmla="*/ 486200 w 503968"/>
              <a:gd name="connsiteY143" fmla="*/ 417673 h 583774"/>
              <a:gd name="connsiteX144" fmla="*/ 486200 w 503968"/>
              <a:gd name="connsiteY144" fmla="*/ 419285 h 583774"/>
              <a:gd name="connsiteX145" fmla="*/ 486200 w 503968"/>
              <a:gd name="connsiteY145" fmla="*/ 422511 h 583774"/>
              <a:gd name="connsiteX146" fmla="*/ 486200 w 503968"/>
              <a:gd name="connsiteY146" fmla="*/ 425736 h 583774"/>
              <a:gd name="connsiteX147" fmla="*/ 486200 w 503968"/>
              <a:gd name="connsiteY147" fmla="*/ 428961 h 583774"/>
              <a:gd name="connsiteX148" fmla="*/ 484585 w 503968"/>
              <a:gd name="connsiteY148" fmla="*/ 430574 h 583774"/>
              <a:gd name="connsiteX149" fmla="*/ 482969 w 503968"/>
              <a:gd name="connsiteY149" fmla="*/ 433799 h 583774"/>
              <a:gd name="connsiteX150" fmla="*/ 481354 w 503968"/>
              <a:gd name="connsiteY150" fmla="*/ 435412 h 583774"/>
              <a:gd name="connsiteX151" fmla="*/ 479739 w 503968"/>
              <a:gd name="connsiteY151" fmla="*/ 438637 h 583774"/>
              <a:gd name="connsiteX152" fmla="*/ 478123 w 503968"/>
              <a:gd name="connsiteY152" fmla="*/ 440250 h 583774"/>
              <a:gd name="connsiteX153" fmla="*/ 476508 w 503968"/>
              <a:gd name="connsiteY153" fmla="*/ 443475 h 583774"/>
              <a:gd name="connsiteX154" fmla="*/ 476508 w 503968"/>
              <a:gd name="connsiteY154" fmla="*/ 449925 h 583774"/>
              <a:gd name="connsiteX155" fmla="*/ 478123 w 503968"/>
              <a:gd name="connsiteY155" fmla="*/ 457989 h 583774"/>
              <a:gd name="connsiteX156" fmla="*/ 478123 w 503968"/>
              <a:gd name="connsiteY156" fmla="*/ 464439 h 583774"/>
              <a:gd name="connsiteX157" fmla="*/ 478123 w 503968"/>
              <a:gd name="connsiteY157" fmla="*/ 470890 h 583774"/>
              <a:gd name="connsiteX158" fmla="*/ 474893 w 503968"/>
              <a:gd name="connsiteY158" fmla="*/ 474115 h 583774"/>
              <a:gd name="connsiteX159" fmla="*/ 473278 w 503968"/>
              <a:gd name="connsiteY159" fmla="*/ 475728 h 583774"/>
              <a:gd name="connsiteX160" fmla="*/ 470047 w 503968"/>
              <a:gd name="connsiteY160" fmla="*/ 478953 h 583774"/>
              <a:gd name="connsiteX161" fmla="*/ 466817 w 503968"/>
              <a:gd name="connsiteY161" fmla="*/ 480565 h 583774"/>
              <a:gd name="connsiteX162" fmla="*/ 463586 w 503968"/>
              <a:gd name="connsiteY162" fmla="*/ 483791 h 583774"/>
              <a:gd name="connsiteX163" fmla="*/ 458740 w 503968"/>
              <a:gd name="connsiteY163" fmla="*/ 483791 h 583774"/>
              <a:gd name="connsiteX164" fmla="*/ 455510 w 503968"/>
              <a:gd name="connsiteY164" fmla="*/ 485403 h 583774"/>
              <a:gd name="connsiteX165" fmla="*/ 452279 w 503968"/>
              <a:gd name="connsiteY165" fmla="*/ 485403 h 583774"/>
              <a:gd name="connsiteX166" fmla="*/ 445818 w 503968"/>
              <a:gd name="connsiteY166" fmla="*/ 485403 h 583774"/>
              <a:gd name="connsiteX167" fmla="*/ 440972 w 503968"/>
              <a:gd name="connsiteY167" fmla="*/ 485403 h 583774"/>
              <a:gd name="connsiteX168" fmla="*/ 434511 w 503968"/>
              <a:gd name="connsiteY168" fmla="*/ 483791 h 583774"/>
              <a:gd name="connsiteX169" fmla="*/ 437741 w 503968"/>
              <a:gd name="connsiteY169" fmla="*/ 483791 h 583774"/>
              <a:gd name="connsiteX170" fmla="*/ 432896 w 503968"/>
              <a:gd name="connsiteY170" fmla="*/ 482178 h 583774"/>
              <a:gd name="connsiteX171" fmla="*/ 428050 w 503968"/>
              <a:gd name="connsiteY171" fmla="*/ 482178 h 583774"/>
              <a:gd name="connsiteX172" fmla="*/ 423204 w 503968"/>
              <a:gd name="connsiteY172" fmla="*/ 482178 h 583774"/>
              <a:gd name="connsiteX173" fmla="*/ 418358 w 503968"/>
              <a:gd name="connsiteY173" fmla="*/ 480565 h 583774"/>
              <a:gd name="connsiteX174" fmla="*/ 416743 w 503968"/>
              <a:gd name="connsiteY174" fmla="*/ 480565 h 583774"/>
              <a:gd name="connsiteX175" fmla="*/ 411897 w 503968"/>
              <a:gd name="connsiteY175" fmla="*/ 482178 h 583774"/>
              <a:gd name="connsiteX176" fmla="*/ 407051 w 503968"/>
              <a:gd name="connsiteY176" fmla="*/ 482178 h 583774"/>
              <a:gd name="connsiteX177" fmla="*/ 402205 w 503968"/>
              <a:gd name="connsiteY177" fmla="*/ 482178 h 583774"/>
              <a:gd name="connsiteX178" fmla="*/ 398975 w 503968"/>
              <a:gd name="connsiteY178" fmla="*/ 483791 h 583774"/>
              <a:gd name="connsiteX179" fmla="*/ 395744 w 503968"/>
              <a:gd name="connsiteY179" fmla="*/ 485403 h 583774"/>
              <a:gd name="connsiteX180" fmla="*/ 392514 w 503968"/>
              <a:gd name="connsiteY180" fmla="*/ 487016 h 583774"/>
              <a:gd name="connsiteX181" fmla="*/ 390898 w 503968"/>
              <a:gd name="connsiteY181" fmla="*/ 488629 h 583774"/>
              <a:gd name="connsiteX182" fmla="*/ 389283 w 503968"/>
              <a:gd name="connsiteY182" fmla="*/ 491854 h 583774"/>
              <a:gd name="connsiteX183" fmla="*/ 387668 w 503968"/>
              <a:gd name="connsiteY183" fmla="*/ 495079 h 583774"/>
              <a:gd name="connsiteX184" fmla="*/ 386052 w 503968"/>
              <a:gd name="connsiteY184" fmla="*/ 499917 h 583774"/>
              <a:gd name="connsiteX185" fmla="*/ 384437 w 503968"/>
              <a:gd name="connsiteY185" fmla="*/ 516043 h 583774"/>
              <a:gd name="connsiteX186" fmla="*/ 382822 w 503968"/>
              <a:gd name="connsiteY186" fmla="*/ 548296 h 583774"/>
              <a:gd name="connsiteX187" fmla="*/ 382822 w 503968"/>
              <a:gd name="connsiteY187" fmla="*/ 564422 h 583774"/>
              <a:gd name="connsiteX188" fmla="*/ 382822 w 503968"/>
              <a:gd name="connsiteY188" fmla="*/ 578936 h 583774"/>
              <a:gd name="connsiteX189" fmla="*/ 381207 w 503968"/>
              <a:gd name="connsiteY189" fmla="*/ 583774 h 583774"/>
              <a:gd name="connsiteX190" fmla="*/ 130838 w 503968"/>
              <a:gd name="connsiteY190" fmla="*/ 583774 h 583774"/>
              <a:gd name="connsiteX191" fmla="*/ 129223 w 503968"/>
              <a:gd name="connsiteY191" fmla="*/ 537008 h 583774"/>
              <a:gd name="connsiteX192" fmla="*/ 129223 w 503968"/>
              <a:gd name="connsiteY192" fmla="*/ 522494 h 583774"/>
              <a:gd name="connsiteX193" fmla="*/ 58150 w 503968"/>
              <a:gd name="connsiteY193" fmla="*/ 370906 h 583774"/>
              <a:gd name="connsiteX194" fmla="*/ 14538 w 503968"/>
              <a:gd name="connsiteY194" fmla="*/ 299950 h 583774"/>
              <a:gd name="connsiteX195" fmla="*/ 9692 w 503968"/>
              <a:gd name="connsiteY195" fmla="*/ 283824 h 583774"/>
              <a:gd name="connsiteX196" fmla="*/ 4846 w 503968"/>
              <a:gd name="connsiteY196" fmla="*/ 266085 h 583774"/>
              <a:gd name="connsiteX197" fmla="*/ 1615 w 503968"/>
              <a:gd name="connsiteY197" fmla="*/ 248346 h 583774"/>
              <a:gd name="connsiteX198" fmla="*/ 0 w 503968"/>
              <a:gd name="connsiteY198" fmla="*/ 232220 h 583774"/>
              <a:gd name="connsiteX199" fmla="*/ 0 w 503968"/>
              <a:gd name="connsiteY199" fmla="*/ 214481 h 583774"/>
              <a:gd name="connsiteX200" fmla="*/ 0 w 503968"/>
              <a:gd name="connsiteY200" fmla="*/ 196742 h 583774"/>
              <a:gd name="connsiteX201" fmla="*/ 3231 w 503968"/>
              <a:gd name="connsiteY201" fmla="*/ 179003 h 583774"/>
              <a:gd name="connsiteX202" fmla="*/ 4846 w 503968"/>
              <a:gd name="connsiteY202" fmla="*/ 170939 h 583774"/>
              <a:gd name="connsiteX203" fmla="*/ 6461 w 503968"/>
              <a:gd name="connsiteY203" fmla="*/ 161264 h 583774"/>
              <a:gd name="connsiteX204" fmla="*/ 9692 w 503968"/>
              <a:gd name="connsiteY204" fmla="*/ 153200 h 583774"/>
              <a:gd name="connsiteX205" fmla="*/ 12922 w 503968"/>
              <a:gd name="connsiteY205" fmla="*/ 145137 h 583774"/>
              <a:gd name="connsiteX206" fmla="*/ 16153 w 503968"/>
              <a:gd name="connsiteY206" fmla="*/ 137074 h 583774"/>
              <a:gd name="connsiteX207" fmla="*/ 19383 w 503968"/>
              <a:gd name="connsiteY207" fmla="*/ 129011 h 583774"/>
              <a:gd name="connsiteX208" fmla="*/ 24229 w 503968"/>
              <a:gd name="connsiteY208" fmla="*/ 120948 h 583774"/>
              <a:gd name="connsiteX209" fmla="*/ 27460 w 503968"/>
              <a:gd name="connsiteY209" fmla="*/ 112885 h 583774"/>
              <a:gd name="connsiteX210" fmla="*/ 32306 w 503968"/>
              <a:gd name="connsiteY210" fmla="*/ 104821 h 583774"/>
              <a:gd name="connsiteX211" fmla="*/ 37151 w 503968"/>
              <a:gd name="connsiteY211" fmla="*/ 96758 h 583774"/>
              <a:gd name="connsiteX212" fmla="*/ 43613 w 503968"/>
              <a:gd name="connsiteY212" fmla="*/ 90308 h 583774"/>
              <a:gd name="connsiteX213" fmla="*/ 48458 w 503968"/>
              <a:gd name="connsiteY213" fmla="*/ 83857 h 583774"/>
              <a:gd name="connsiteX214" fmla="*/ 54920 w 503968"/>
              <a:gd name="connsiteY214" fmla="*/ 75794 h 583774"/>
              <a:gd name="connsiteX215" fmla="*/ 61381 w 503968"/>
              <a:gd name="connsiteY215" fmla="*/ 70956 h 583774"/>
              <a:gd name="connsiteX216" fmla="*/ 66227 w 503968"/>
              <a:gd name="connsiteY216" fmla="*/ 64505 h 583774"/>
              <a:gd name="connsiteX217" fmla="*/ 74303 w 503968"/>
              <a:gd name="connsiteY217" fmla="*/ 58055 h 583774"/>
              <a:gd name="connsiteX218" fmla="*/ 80764 w 503968"/>
              <a:gd name="connsiteY218" fmla="*/ 53217 h 583774"/>
              <a:gd name="connsiteX219" fmla="*/ 88841 w 503968"/>
              <a:gd name="connsiteY219" fmla="*/ 46766 h 583774"/>
              <a:gd name="connsiteX220" fmla="*/ 96917 w 503968"/>
              <a:gd name="connsiteY220" fmla="*/ 41929 h 583774"/>
              <a:gd name="connsiteX221" fmla="*/ 104993 w 503968"/>
              <a:gd name="connsiteY221" fmla="*/ 37091 h 583774"/>
              <a:gd name="connsiteX222" fmla="*/ 113070 w 503968"/>
              <a:gd name="connsiteY222" fmla="*/ 32253 h 583774"/>
              <a:gd name="connsiteX223" fmla="*/ 121146 w 503968"/>
              <a:gd name="connsiteY223" fmla="*/ 29027 h 583774"/>
              <a:gd name="connsiteX224" fmla="*/ 129223 w 503968"/>
              <a:gd name="connsiteY224" fmla="*/ 24190 h 583774"/>
              <a:gd name="connsiteX225" fmla="*/ 138914 w 503968"/>
              <a:gd name="connsiteY225" fmla="*/ 20964 h 583774"/>
              <a:gd name="connsiteX226" fmla="*/ 146991 w 503968"/>
              <a:gd name="connsiteY226" fmla="*/ 17739 h 583774"/>
              <a:gd name="connsiteX227" fmla="*/ 156682 w 503968"/>
              <a:gd name="connsiteY227" fmla="*/ 14514 h 583774"/>
              <a:gd name="connsiteX228" fmla="*/ 166374 w 503968"/>
              <a:gd name="connsiteY228" fmla="*/ 12901 h 583774"/>
              <a:gd name="connsiteX229" fmla="*/ 176066 w 503968"/>
              <a:gd name="connsiteY229" fmla="*/ 9676 h 583774"/>
              <a:gd name="connsiteX230" fmla="*/ 184142 w 503968"/>
              <a:gd name="connsiteY230" fmla="*/ 8063 h 583774"/>
              <a:gd name="connsiteX231" fmla="*/ 193834 w 503968"/>
              <a:gd name="connsiteY231" fmla="*/ 6451 h 583774"/>
              <a:gd name="connsiteX232" fmla="*/ 203526 w 503968"/>
              <a:gd name="connsiteY232" fmla="*/ 4838 h 583774"/>
              <a:gd name="connsiteX233" fmla="*/ 213217 w 503968"/>
              <a:gd name="connsiteY233" fmla="*/ 3225 h 583774"/>
              <a:gd name="connsiteX234" fmla="*/ 221294 w 503968"/>
              <a:gd name="connsiteY234" fmla="*/ 1613 h 583774"/>
              <a:gd name="connsiteX235" fmla="*/ 230985 w 503968"/>
              <a:gd name="connsiteY235" fmla="*/ 1613 h 58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68" h="583774">
                <a:moveTo>
                  <a:pt x="339209" y="314464"/>
                </a:moveTo>
                <a:lnTo>
                  <a:pt x="285905" y="348329"/>
                </a:lnTo>
                <a:lnTo>
                  <a:pt x="306904" y="378969"/>
                </a:lnTo>
                <a:cubicBezTo>
                  <a:pt x="306904" y="380582"/>
                  <a:pt x="308519" y="382195"/>
                  <a:pt x="308519" y="383807"/>
                </a:cubicBezTo>
                <a:cubicBezTo>
                  <a:pt x="310134" y="383807"/>
                  <a:pt x="313365" y="390258"/>
                  <a:pt x="321441" y="391870"/>
                </a:cubicBezTo>
                <a:cubicBezTo>
                  <a:pt x="323056" y="391870"/>
                  <a:pt x="324672" y="391870"/>
                  <a:pt x="326287" y="391870"/>
                </a:cubicBezTo>
                <a:cubicBezTo>
                  <a:pt x="332748" y="391870"/>
                  <a:pt x="339209" y="390258"/>
                  <a:pt x="347286" y="385420"/>
                </a:cubicBezTo>
                <a:cubicBezTo>
                  <a:pt x="366669" y="372519"/>
                  <a:pt x="365054" y="358005"/>
                  <a:pt x="363438" y="353167"/>
                </a:cubicBezTo>
                <a:cubicBezTo>
                  <a:pt x="363438" y="351555"/>
                  <a:pt x="361823" y="349942"/>
                  <a:pt x="361823" y="348329"/>
                </a:cubicBezTo>
                <a:cubicBezTo>
                  <a:pt x="361823" y="348329"/>
                  <a:pt x="360208" y="346717"/>
                  <a:pt x="360208" y="345104"/>
                </a:cubicBezTo>
                <a:close/>
                <a:moveTo>
                  <a:pt x="251958" y="233717"/>
                </a:moveTo>
                <a:lnTo>
                  <a:pt x="290720" y="298235"/>
                </a:lnTo>
                <a:cubicBezTo>
                  <a:pt x="274569" y="282106"/>
                  <a:pt x="258418" y="265976"/>
                  <a:pt x="242267" y="248234"/>
                </a:cubicBezTo>
                <a:cubicBezTo>
                  <a:pt x="245497" y="246621"/>
                  <a:pt x="250343" y="243395"/>
                  <a:pt x="251958" y="233717"/>
                </a:cubicBezTo>
                <a:close/>
                <a:moveTo>
                  <a:pt x="140530" y="180615"/>
                </a:moveTo>
                <a:lnTo>
                  <a:pt x="82379" y="193516"/>
                </a:lnTo>
                <a:lnTo>
                  <a:pt x="88841" y="217706"/>
                </a:lnTo>
                <a:lnTo>
                  <a:pt x="145375" y="204805"/>
                </a:lnTo>
                <a:close/>
                <a:moveTo>
                  <a:pt x="234177" y="164535"/>
                </a:moveTo>
                <a:cubicBezTo>
                  <a:pt x="253524" y="164535"/>
                  <a:pt x="271259" y="174210"/>
                  <a:pt x="280932" y="190336"/>
                </a:cubicBezTo>
                <a:cubicBezTo>
                  <a:pt x="293830" y="209686"/>
                  <a:pt x="305116" y="270963"/>
                  <a:pt x="308340" y="295151"/>
                </a:cubicBezTo>
                <a:lnTo>
                  <a:pt x="245463" y="188723"/>
                </a:lnTo>
                <a:cubicBezTo>
                  <a:pt x="243851" y="187111"/>
                  <a:pt x="242238" y="185498"/>
                  <a:pt x="240626" y="185498"/>
                </a:cubicBezTo>
                <a:cubicBezTo>
                  <a:pt x="239014" y="185498"/>
                  <a:pt x="235789" y="185498"/>
                  <a:pt x="234177" y="185498"/>
                </a:cubicBezTo>
                <a:cubicBezTo>
                  <a:pt x="230953" y="188723"/>
                  <a:pt x="229341" y="193561"/>
                  <a:pt x="230953" y="196786"/>
                </a:cubicBezTo>
                <a:cubicBezTo>
                  <a:pt x="232565" y="201624"/>
                  <a:pt x="234177" y="206461"/>
                  <a:pt x="234177" y="212911"/>
                </a:cubicBezTo>
                <a:cubicBezTo>
                  <a:pt x="235789" y="219362"/>
                  <a:pt x="237402" y="225812"/>
                  <a:pt x="237402" y="230649"/>
                </a:cubicBezTo>
                <a:cubicBezTo>
                  <a:pt x="237402" y="232262"/>
                  <a:pt x="235789" y="232262"/>
                  <a:pt x="235789" y="232262"/>
                </a:cubicBezTo>
                <a:cubicBezTo>
                  <a:pt x="235789" y="232262"/>
                  <a:pt x="230953" y="232262"/>
                  <a:pt x="219667" y="224199"/>
                </a:cubicBezTo>
                <a:lnTo>
                  <a:pt x="218055" y="222587"/>
                </a:lnTo>
                <a:cubicBezTo>
                  <a:pt x="216443" y="220974"/>
                  <a:pt x="213218" y="220974"/>
                  <a:pt x="209994" y="222587"/>
                </a:cubicBezTo>
                <a:cubicBezTo>
                  <a:pt x="206769" y="224199"/>
                  <a:pt x="206769" y="227424"/>
                  <a:pt x="206769" y="229037"/>
                </a:cubicBezTo>
                <a:cubicBezTo>
                  <a:pt x="206769" y="230649"/>
                  <a:pt x="206769" y="233874"/>
                  <a:pt x="208381" y="237099"/>
                </a:cubicBezTo>
                <a:cubicBezTo>
                  <a:pt x="232565" y="264513"/>
                  <a:pt x="258361" y="291926"/>
                  <a:pt x="282544" y="316114"/>
                </a:cubicBezTo>
                <a:lnTo>
                  <a:pt x="280932" y="316114"/>
                </a:lnTo>
                <a:cubicBezTo>
                  <a:pt x="251912" y="299989"/>
                  <a:pt x="200320" y="269350"/>
                  <a:pt x="189035" y="250000"/>
                </a:cubicBezTo>
                <a:cubicBezTo>
                  <a:pt x="180973" y="238712"/>
                  <a:pt x="177749" y="224199"/>
                  <a:pt x="180973" y="209686"/>
                </a:cubicBezTo>
                <a:cubicBezTo>
                  <a:pt x="184198" y="195173"/>
                  <a:pt x="192259" y="182273"/>
                  <a:pt x="205157" y="174210"/>
                </a:cubicBezTo>
                <a:cubicBezTo>
                  <a:pt x="213218" y="167760"/>
                  <a:pt x="224504" y="164535"/>
                  <a:pt x="234177" y="164535"/>
                </a:cubicBezTo>
                <a:close/>
                <a:moveTo>
                  <a:pt x="234216" y="146750"/>
                </a:moveTo>
                <a:cubicBezTo>
                  <a:pt x="219678" y="146750"/>
                  <a:pt x="206756" y="149975"/>
                  <a:pt x="193834" y="158038"/>
                </a:cubicBezTo>
                <a:cubicBezTo>
                  <a:pt x="159913" y="180615"/>
                  <a:pt x="150221" y="225769"/>
                  <a:pt x="172835" y="261247"/>
                </a:cubicBezTo>
                <a:cubicBezTo>
                  <a:pt x="192219" y="290274"/>
                  <a:pt x="276213" y="335428"/>
                  <a:pt x="279444" y="337041"/>
                </a:cubicBezTo>
                <a:lnTo>
                  <a:pt x="282674" y="338654"/>
                </a:lnTo>
                <a:lnTo>
                  <a:pt x="327902" y="308013"/>
                </a:lnTo>
                <a:lnTo>
                  <a:pt x="327902" y="304788"/>
                </a:lnTo>
                <a:cubicBezTo>
                  <a:pt x="326287" y="295112"/>
                  <a:pt x="314980" y="209643"/>
                  <a:pt x="297212" y="180615"/>
                </a:cubicBezTo>
                <a:cubicBezTo>
                  <a:pt x="282674" y="159651"/>
                  <a:pt x="260060" y="146750"/>
                  <a:pt x="234216" y="146750"/>
                </a:cubicBezTo>
                <a:close/>
                <a:moveTo>
                  <a:pt x="106609" y="116110"/>
                </a:moveTo>
                <a:lnTo>
                  <a:pt x="95302" y="138687"/>
                </a:lnTo>
                <a:lnTo>
                  <a:pt x="140530" y="164489"/>
                </a:lnTo>
                <a:lnTo>
                  <a:pt x="151837" y="141912"/>
                </a:lnTo>
                <a:close/>
                <a:moveTo>
                  <a:pt x="251984" y="74181"/>
                </a:moveTo>
                <a:lnTo>
                  <a:pt x="221294" y="116110"/>
                </a:lnTo>
                <a:lnTo>
                  <a:pt x="240677" y="130624"/>
                </a:lnTo>
                <a:lnTo>
                  <a:pt x="271367" y="88695"/>
                </a:lnTo>
                <a:close/>
                <a:moveTo>
                  <a:pt x="179296" y="66118"/>
                </a:moveTo>
                <a:lnTo>
                  <a:pt x="155067" y="77407"/>
                </a:lnTo>
                <a:lnTo>
                  <a:pt x="176066" y="124173"/>
                </a:lnTo>
                <a:lnTo>
                  <a:pt x="198680" y="114497"/>
                </a:lnTo>
                <a:close/>
                <a:moveTo>
                  <a:pt x="239062" y="0"/>
                </a:moveTo>
                <a:lnTo>
                  <a:pt x="248753" y="0"/>
                </a:lnTo>
                <a:lnTo>
                  <a:pt x="258445" y="0"/>
                </a:lnTo>
                <a:lnTo>
                  <a:pt x="266522" y="0"/>
                </a:lnTo>
                <a:lnTo>
                  <a:pt x="276213" y="0"/>
                </a:lnTo>
                <a:lnTo>
                  <a:pt x="284290" y="1613"/>
                </a:lnTo>
                <a:lnTo>
                  <a:pt x="293981" y="1613"/>
                </a:lnTo>
                <a:lnTo>
                  <a:pt x="302058" y="3225"/>
                </a:lnTo>
                <a:lnTo>
                  <a:pt x="311749" y="4838"/>
                </a:lnTo>
                <a:lnTo>
                  <a:pt x="319826" y="6451"/>
                </a:lnTo>
                <a:lnTo>
                  <a:pt x="329518" y="8063"/>
                </a:lnTo>
                <a:lnTo>
                  <a:pt x="337594" y="11289"/>
                </a:lnTo>
                <a:lnTo>
                  <a:pt x="347286" y="12901"/>
                </a:lnTo>
                <a:lnTo>
                  <a:pt x="355362" y="16126"/>
                </a:lnTo>
                <a:lnTo>
                  <a:pt x="361823" y="17739"/>
                </a:lnTo>
                <a:lnTo>
                  <a:pt x="369900" y="20964"/>
                </a:lnTo>
                <a:lnTo>
                  <a:pt x="376361" y="24190"/>
                </a:lnTo>
                <a:lnTo>
                  <a:pt x="384437" y="27415"/>
                </a:lnTo>
                <a:lnTo>
                  <a:pt x="390898" y="30640"/>
                </a:lnTo>
                <a:lnTo>
                  <a:pt x="397359" y="33865"/>
                </a:lnTo>
                <a:lnTo>
                  <a:pt x="403821" y="37091"/>
                </a:lnTo>
                <a:lnTo>
                  <a:pt x="410282" y="41929"/>
                </a:lnTo>
                <a:lnTo>
                  <a:pt x="415127" y="46766"/>
                </a:lnTo>
                <a:lnTo>
                  <a:pt x="421589" y="49992"/>
                </a:lnTo>
                <a:lnTo>
                  <a:pt x="410282" y="54830"/>
                </a:lnTo>
                <a:lnTo>
                  <a:pt x="415127" y="59668"/>
                </a:lnTo>
                <a:lnTo>
                  <a:pt x="421589" y="64505"/>
                </a:lnTo>
                <a:lnTo>
                  <a:pt x="426434" y="70956"/>
                </a:lnTo>
                <a:lnTo>
                  <a:pt x="431280" y="75794"/>
                </a:lnTo>
                <a:lnTo>
                  <a:pt x="436126" y="82244"/>
                </a:lnTo>
                <a:lnTo>
                  <a:pt x="440972" y="88695"/>
                </a:lnTo>
                <a:lnTo>
                  <a:pt x="447433" y="96758"/>
                </a:lnTo>
                <a:lnTo>
                  <a:pt x="452279" y="104821"/>
                </a:lnTo>
                <a:lnTo>
                  <a:pt x="457125" y="112885"/>
                </a:lnTo>
                <a:lnTo>
                  <a:pt x="442587" y="120948"/>
                </a:lnTo>
                <a:lnTo>
                  <a:pt x="447433" y="129011"/>
                </a:lnTo>
                <a:lnTo>
                  <a:pt x="452279" y="137074"/>
                </a:lnTo>
                <a:lnTo>
                  <a:pt x="455510" y="146750"/>
                </a:lnTo>
                <a:lnTo>
                  <a:pt x="460355" y="154813"/>
                </a:lnTo>
                <a:lnTo>
                  <a:pt x="463586" y="164489"/>
                </a:lnTo>
                <a:lnTo>
                  <a:pt x="466817" y="174165"/>
                </a:lnTo>
                <a:lnTo>
                  <a:pt x="470047" y="183841"/>
                </a:lnTo>
                <a:lnTo>
                  <a:pt x="473278" y="191904"/>
                </a:lnTo>
                <a:lnTo>
                  <a:pt x="474893" y="201579"/>
                </a:lnTo>
                <a:lnTo>
                  <a:pt x="478123" y="211255"/>
                </a:lnTo>
                <a:lnTo>
                  <a:pt x="479739" y="220931"/>
                </a:lnTo>
                <a:lnTo>
                  <a:pt x="478123" y="225769"/>
                </a:lnTo>
                <a:lnTo>
                  <a:pt x="476508" y="230607"/>
                </a:lnTo>
                <a:lnTo>
                  <a:pt x="474893" y="235445"/>
                </a:lnTo>
                <a:lnTo>
                  <a:pt x="473278" y="240283"/>
                </a:lnTo>
                <a:lnTo>
                  <a:pt x="476508" y="249959"/>
                </a:lnTo>
                <a:lnTo>
                  <a:pt x="479739" y="261247"/>
                </a:lnTo>
                <a:lnTo>
                  <a:pt x="482969" y="270923"/>
                </a:lnTo>
                <a:lnTo>
                  <a:pt x="487815" y="282211"/>
                </a:lnTo>
                <a:lnTo>
                  <a:pt x="491046" y="291887"/>
                </a:lnTo>
                <a:lnTo>
                  <a:pt x="495892" y="303176"/>
                </a:lnTo>
                <a:lnTo>
                  <a:pt x="499122" y="314464"/>
                </a:lnTo>
                <a:lnTo>
                  <a:pt x="503968" y="327365"/>
                </a:lnTo>
                <a:lnTo>
                  <a:pt x="503968" y="328978"/>
                </a:lnTo>
                <a:lnTo>
                  <a:pt x="502353" y="332203"/>
                </a:lnTo>
                <a:lnTo>
                  <a:pt x="500737" y="335428"/>
                </a:lnTo>
                <a:lnTo>
                  <a:pt x="499122" y="337041"/>
                </a:lnTo>
                <a:lnTo>
                  <a:pt x="495892" y="340266"/>
                </a:lnTo>
                <a:lnTo>
                  <a:pt x="492661" y="341879"/>
                </a:lnTo>
                <a:lnTo>
                  <a:pt x="487815" y="343491"/>
                </a:lnTo>
                <a:lnTo>
                  <a:pt x="482969" y="346717"/>
                </a:lnTo>
                <a:lnTo>
                  <a:pt x="482969" y="354780"/>
                </a:lnTo>
                <a:lnTo>
                  <a:pt x="484585" y="362843"/>
                </a:lnTo>
                <a:lnTo>
                  <a:pt x="486200" y="372519"/>
                </a:lnTo>
                <a:lnTo>
                  <a:pt x="489430" y="382195"/>
                </a:lnTo>
                <a:lnTo>
                  <a:pt x="489430" y="385420"/>
                </a:lnTo>
                <a:lnTo>
                  <a:pt x="489430" y="388645"/>
                </a:lnTo>
                <a:lnTo>
                  <a:pt x="487815" y="390258"/>
                </a:lnTo>
                <a:lnTo>
                  <a:pt x="486200" y="393483"/>
                </a:lnTo>
                <a:lnTo>
                  <a:pt x="482969" y="395096"/>
                </a:lnTo>
                <a:lnTo>
                  <a:pt x="479739" y="398321"/>
                </a:lnTo>
                <a:lnTo>
                  <a:pt x="476508" y="399934"/>
                </a:lnTo>
                <a:lnTo>
                  <a:pt x="473278" y="401546"/>
                </a:lnTo>
                <a:lnTo>
                  <a:pt x="476508" y="403159"/>
                </a:lnTo>
                <a:lnTo>
                  <a:pt x="479739" y="406384"/>
                </a:lnTo>
                <a:lnTo>
                  <a:pt x="481354" y="407997"/>
                </a:lnTo>
                <a:lnTo>
                  <a:pt x="484585" y="411222"/>
                </a:lnTo>
                <a:lnTo>
                  <a:pt x="484585" y="414447"/>
                </a:lnTo>
                <a:lnTo>
                  <a:pt x="486200" y="417673"/>
                </a:lnTo>
                <a:lnTo>
                  <a:pt x="486200" y="419285"/>
                </a:lnTo>
                <a:lnTo>
                  <a:pt x="486200" y="422511"/>
                </a:lnTo>
                <a:lnTo>
                  <a:pt x="486200" y="425736"/>
                </a:lnTo>
                <a:lnTo>
                  <a:pt x="486200" y="428961"/>
                </a:lnTo>
                <a:lnTo>
                  <a:pt x="484585" y="430574"/>
                </a:lnTo>
                <a:lnTo>
                  <a:pt x="482969" y="433799"/>
                </a:lnTo>
                <a:lnTo>
                  <a:pt x="481354" y="435412"/>
                </a:lnTo>
                <a:lnTo>
                  <a:pt x="479739" y="438637"/>
                </a:lnTo>
                <a:lnTo>
                  <a:pt x="478123" y="440250"/>
                </a:lnTo>
                <a:lnTo>
                  <a:pt x="476508" y="443475"/>
                </a:lnTo>
                <a:lnTo>
                  <a:pt x="476508" y="449925"/>
                </a:lnTo>
                <a:lnTo>
                  <a:pt x="478123" y="457989"/>
                </a:lnTo>
                <a:lnTo>
                  <a:pt x="478123" y="464439"/>
                </a:lnTo>
                <a:lnTo>
                  <a:pt x="478123" y="470890"/>
                </a:lnTo>
                <a:lnTo>
                  <a:pt x="474893" y="474115"/>
                </a:lnTo>
                <a:lnTo>
                  <a:pt x="473278" y="475728"/>
                </a:lnTo>
                <a:lnTo>
                  <a:pt x="470047" y="478953"/>
                </a:lnTo>
                <a:lnTo>
                  <a:pt x="466817" y="480565"/>
                </a:lnTo>
                <a:lnTo>
                  <a:pt x="463586" y="483791"/>
                </a:lnTo>
                <a:lnTo>
                  <a:pt x="458740" y="483791"/>
                </a:lnTo>
                <a:lnTo>
                  <a:pt x="455510" y="485403"/>
                </a:lnTo>
                <a:lnTo>
                  <a:pt x="452279" y="485403"/>
                </a:lnTo>
                <a:lnTo>
                  <a:pt x="445818" y="485403"/>
                </a:lnTo>
                <a:lnTo>
                  <a:pt x="440972" y="485403"/>
                </a:lnTo>
                <a:lnTo>
                  <a:pt x="434511" y="483791"/>
                </a:lnTo>
                <a:lnTo>
                  <a:pt x="437741" y="483791"/>
                </a:lnTo>
                <a:lnTo>
                  <a:pt x="432896" y="482178"/>
                </a:lnTo>
                <a:lnTo>
                  <a:pt x="428050" y="482178"/>
                </a:lnTo>
                <a:lnTo>
                  <a:pt x="423204" y="482178"/>
                </a:lnTo>
                <a:lnTo>
                  <a:pt x="418358" y="480565"/>
                </a:lnTo>
                <a:lnTo>
                  <a:pt x="416743" y="480565"/>
                </a:lnTo>
                <a:lnTo>
                  <a:pt x="411897" y="482178"/>
                </a:lnTo>
                <a:lnTo>
                  <a:pt x="407051" y="482178"/>
                </a:lnTo>
                <a:lnTo>
                  <a:pt x="402205" y="482178"/>
                </a:lnTo>
                <a:lnTo>
                  <a:pt x="398975" y="483791"/>
                </a:lnTo>
                <a:lnTo>
                  <a:pt x="395744" y="485403"/>
                </a:lnTo>
                <a:lnTo>
                  <a:pt x="392514" y="487016"/>
                </a:lnTo>
                <a:lnTo>
                  <a:pt x="390898" y="488629"/>
                </a:lnTo>
                <a:lnTo>
                  <a:pt x="389283" y="491854"/>
                </a:lnTo>
                <a:lnTo>
                  <a:pt x="387668" y="495079"/>
                </a:lnTo>
                <a:lnTo>
                  <a:pt x="386052" y="499917"/>
                </a:lnTo>
                <a:lnTo>
                  <a:pt x="384437" y="516043"/>
                </a:lnTo>
                <a:lnTo>
                  <a:pt x="382822" y="548296"/>
                </a:lnTo>
                <a:lnTo>
                  <a:pt x="382822" y="564422"/>
                </a:lnTo>
                <a:lnTo>
                  <a:pt x="382822" y="578936"/>
                </a:lnTo>
                <a:lnTo>
                  <a:pt x="381207" y="583774"/>
                </a:lnTo>
                <a:lnTo>
                  <a:pt x="130838" y="583774"/>
                </a:lnTo>
                <a:lnTo>
                  <a:pt x="129223" y="537008"/>
                </a:lnTo>
                <a:lnTo>
                  <a:pt x="129223" y="522494"/>
                </a:lnTo>
                <a:cubicBezTo>
                  <a:pt x="129223" y="522494"/>
                  <a:pt x="132453" y="446700"/>
                  <a:pt x="58150" y="370906"/>
                </a:cubicBezTo>
                <a:lnTo>
                  <a:pt x="14538" y="299950"/>
                </a:lnTo>
                <a:lnTo>
                  <a:pt x="9692" y="283824"/>
                </a:lnTo>
                <a:lnTo>
                  <a:pt x="4846" y="266085"/>
                </a:lnTo>
                <a:lnTo>
                  <a:pt x="1615" y="248346"/>
                </a:lnTo>
                <a:lnTo>
                  <a:pt x="0" y="232220"/>
                </a:lnTo>
                <a:lnTo>
                  <a:pt x="0" y="214481"/>
                </a:lnTo>
                <a:lnTo>
                  <a:pt x="0" y="196742"/>
                </a:lnTo>
                <a:lnTo>
                  <a:pt x="3231" y="179003"/>
                </a:lnTo>
                <a:lnTo>
                  <a:pt x="4846" y="170939"/>
                </a:lnTo>
                <a:lnTo>
                  <a:pt x="6461" y="161264"/>
                </a:lnTo>
                <a:lnTo>
                  <a:pt x="9692" y="153200"/>
                </a:lnTo>
                <a:lnTo>
                  <a:pt x="12922" y="145137"/>
                </a:lnTo>
                <a:lnTo>
                  <a:pt x="16153" y="137074"/>
                </a:lnTo>
                <a:lnTo>
                  <a:pt x="19383" y="129011"/>
                </a:lnTo>
                <a:lnTo>
                  <a:pt x="24229" y="120948"/>
                </a:lnTo>
                <a:lnTo>
                  <a:pt x="27460" y="112885"/>
                </a:lnTo>
                <a:lnTo>
                  <a:pt x="32306" y="104821"/>
                </a:lnTo>
                <a:lnTo>
                  <a:pt x="37151" y="96758"/>
                </a:lnTo>
                <a:lnTo>
                  <a:pt x="43613" y="90308"/>
                </a:lnTo>
                <a:lnTo>
                  <a:pt x="48458" y="83857"/>
                </a:lnTo>
                <a:lnTo>
                  <a:pt x="54920" y="75794"/>
                </a:lnTo>
                <a:lnTo>
                  <a:pt x="61381" y="70956"/>
                </a:lnTo>
                <a:lnTo>
                  <a:pt x="66227" y="64505"/>
                </a:lnTo>
                <a:lnTo>
                  <a:pt x="74303" y="58055"/>
                </a:lnTo>
                <a:lnTo>
                  <a:pt x="80764" y="53217"/>
                </a:lnTo>
                <a:lnTo>
                  <a:pt x="88841" y="46766"/>
                </a:lnTo>
                <a:lnTo>
                  <a:pt x="96917" y="41929"/>
                </a:lnTo>
                <a:lnTo>
                  <a:pt x="104993" y="37091"/>
                </a:lnTo>
                <a:lnTo>
                  <a:pt x="113070" y="32253"/>
                </a:lnTo>
                <a:lnTo>
                  <a:pt x="121146" y="29027"/>
                </a:lnTo>
                <a:lnTo>
                  <a:pt x="129223" y="24190"/>
                </a:lnTo>
                <a:lnTo>
                  <a:pt x="138914" y="20964"/>
                </a:lnTo>
                <a:lnTo>
                  <a:pt x="146991" y="17739"/>
                </a:lnTo>
                <a:lnTo>
                  <a:pt x="156682" y="14514"/>
                </a:lnTo>
                <a:lnTo>
                  <a:pt x="166374" y="12901"/>
                </a:lnTo>
                <a:lnTo>
                  <a:pt x="176066" y="9676"/>
                </a:lnTo>
                <a:lnTo>
                  <a:pt x="184142" y="8063"/>
                </a:lnTo>
                <a:lnTo>
                  <a:pt x="193834" y="6451"/>
                </a:lnTo>
                <a:lnTo>
                  <a:pt x="203526" y="4838"/>
                </a:lnTo>
                <a:lnTo>
                  <a:pt x="213217" y="3225"/>
                </a:lnTo>
                <a:lnTo>
                  <a:pt x="221294" y="1613"/>
                </a:lnTo>
                <a:lnTo>
                  <a:pt x="230985" y="1613"/>
                </a:lnTo>
                <a:close/>
              </a:path>
            </a:pathLst>
          </a:custGeom>
          <a:solidFill>
            <a:schemeClr val="accent1"/>
          </a:solidFill>
          <a:ln>
            <a:noFill/>
          </a:ln>
        </p:spPr>
        <p:txBody>
          <a:bodyPr/>
          <a:lstStyle/>
          <a:p>
            <a:endParaRPr lang="zh-CN" altLang="en-US">
              <a:cs typeface="+mn-ea"/>
              <a:sym typeface="+mn-lt"/>
            </a:endParaRPr>
          </a:p>
        </p:txBody>
      </p:sp>
      <p:sp>
        <p:nvSpPr>
          <p:cNvPr id="21" name="having-an-idea_4316">
            <a:extLst>
              <a:ext uri="{FF2B5EF4-FFF2-40B4-BE49-F238E27FC236}">
                <a16:creationId xmlns:a16="http://schemas.microsoft.com/office/drawing/2014/main" id="{07437612-B6DC-4B5F-95B3-A12D49F7F1FF}"/>
              </a:ext>
            </a:extLst>
          </p:cNvPr>
          <p:cNvSpPr>
            <a:spLocks noChangeAspect="1"/>
          </p:cNvSpPr>
          <p:nvPr/>
        </p:nvSpPr>
        <p:spPr bwMode="auto">
          <a:xfrm>
            <a:off x="3443682" y="4415101"/>
            <a:ext cx="404021" cy="468000"/>
          </a:xfrm>
          <a:custGeom>
            <a:avLst/>
            <a:gdLst>
              <a:gd name="connsiteX0" fmla="*/ 339209 w 503968"/>
              <a:gd name="connsiteY0" fmla="*/ 314464 h 583774"/>
              <a:gd name="connsiteX1" fmla="*/ 285905 w 503968"/>
              <a:gd name="connsiteY1" fmla="*/ 348329 h 583774"/>
              <a:gd name="connsiteX2" fmla="*/ 306904 w 503968"/>
              <a:gd name="connsiteY2" fmla="*/ 378969 h 583774"/>
              <a:gd name="connsiteX3" fmla="*/ 308519 w 503968"/>
              <a:gd name="connsiteY3" fmla="*/ 383807 h 583774"/>
              <a:gd name="connsiteX4" fmla="*/ 321441 w 503968"/>
              <a:gd name="connsiteY4" fmla="*/ 391870 h 583774"/>
              <a:gd name="connsiteX5" fmla="*/ 326287 w 503968"/>
              <a:gd name="connsiteY5" fmla="*/ 391870 h 583774"/>
              <a:gd name="connsiteX6" fmla="*/ 347286 w 503968"/>
              <a:gd name="connsiteY6" fmla="*/ 385420 h 583774"/>
              <a:gd name="connsiteX7" fmla="*/ 363438 w 503968"/>
              <a:gd name="connsiteY7" fmla="*/ 353167 h 583774"/>
              <a:gd name="connsiteX8" fmla="*/ 361823 w 503968"/>
              <a:gd name="connsiteY8" fmla="*/ 348329 h 583774"/>
              <a:gd name="connsiteX9" fmla="*/ 360208 w 503968"/>
              <a:gd name="connsiteY9" fmla="*/ 345104 h 583774"/>
              <a:gd name="connsiteX10" fmla="*/ 251958 w 503968"/>
              <a:gd name="connsiteY10" fmla="*/ 233717 h 583774"/>
              <a:gd name="connsiteX11" fmla="*/ 290720 w 503968"/>
              <a:gd name="connsiteY11" fmla="*/ 298235 h 583774"/>
              <a:gd name="connsiteX12" fmla="*/ 242267 w 503968"/>
              <a:gd name="connsiteY12" fmla="*/ 248234 h 583774"/>
              <a:gd name="connsiteX13" fmla="*/ 251958 w 503968"/>
              <a:gd name="connsiteY13" fmla="*/ 233717 h 583774"/>
              <a:gd name="connsiteX14" fmla="*/ 140530 w 503968"/>
              <a:gd name="connsiteY14" fmla="*/ 180615 h 583774"/>
              <a:gd name="connsiteX15" fmla="*/ 82379 w 503968"/>
              <a:gd name="connsiteY15" fmla="*/ 193516 h 583774"/>
              <a:gd name="connsiteX16" fmla="*/ 88841 w 503968"/>
              <a:gd name="connsiteY16" fmla="*/ 217706 h 583774"/>
              <a:gd name="connsiteX17" fmla="*/ 145375 w 503968"/>
              <a:gd name="connsiteY17" fmla="*/ 204805 h 583774"/>
              <a:gd name="connsiteX18" fmla="*/ 234177 w 503968"/>
              <a:gd name="connsiteY18" fmla="*/ 164535 h 583774"/>
              <a:gd name="connsiteX19" fmla="*/ 280932 w 503968"/>
              <a:gd name="connsiteY19" fmla="*/ 190336 h 583774"/>
              <a:gd name="connsiteX20" fmla="*/ 308340 w 503968"/>
              <a:gd name="connsiteY20" fmla="*/ 295151 h 583774"/>
              <a:gd name="connsiteX21" fmla="*/ 245463 w 503968"/>
              <a:gd name="connsiteY21" fmla="*/ 188723 h 583774"/>
              <a:gd name="connsiteX22" fmla="*/ 240626 w 503968"/>
              <a:gd name="connsiteY22" fmla="*/ 185498 h 583774"/>
              <a:gd name="connsiteX23" fmla="*/ 234177 w 503968"/>
              <a:gd name="connsiteY23" fmla="*/ 185498 h 583774"/>
              <a:gd name="connsiteX24" fmla="*/ 230953 w 503968"/>
              <a:gd name="connsiteY24" fmla="*/ 196786 h 583774"/>
              <a:gd name="connsiteX25" fmla="*/ 234177 w 503968"/>
              <a:gd name="connsiteY25" fmla="*/ 212911 h 583774"/>
              <a:gd name="connsiteX26" fmla="*/ 237402 w 503968"/>
              <a:gd name="connsiteY26" fmla="*/ 230649 h 583774"/>
              <a:gd name="connsiteX27" fmla="*/ 235789 w 503968"/>
              <a:gd name="connsiteY27" fmla="*/ 232262 h 583774"/>
              <a:gd name="connsiteX28" fmla="*/ 219667 w 503968"/>
              <a:gd name="connsiteY28" fmla="*/ 224199 h 583774"/>
              <a:gd name="connsiteX29" fmla="*/ 218055 w 503968"/>
              <a:gd name="connsiteY29" fmla="*/ 222587 h 583774"/>
              <a:gd name="connsiteX30" fmla="*/ 209994 w 503968"/>
              <a:gd name="connsiteY30" fmla="*/ 222587 h 583774"/>
              <a:gd name="connsiteX31" fmla="*/ 206769 w 503968"/>
              <a:gd name="connsiteY31" fmla="*/ 229037 h 583774"/>
              <a:gd name="connsiteX32" fmla="*/ 208381 w 503968"/>
              <a:gd name="connsiteY32" fmla="*/ 237099 h 583774"/>
              <a:gd name="connsiteX33" fmla="*/ 282544 w 503968"/>
              <a:gd name="connsiteY33" fmla="*/ 316114 h 583774"/>
              <a:gd name="connsiteX34" fmla="*/ 280932 w 503968"/>
              <a:gd name="connsiteY34" fmla="*/ 316114 h 583774"/>
              <a:gd name="connsiteX35" fmla="*/ 189035 w 503968"/>
              <a:gd name="connsiteY35" fmla="*/ 250000 h 583774"/>
              <a:gd name="connsiteX36" fmla="*/ 180973 w 503968"/>
              <a:gd name="connsiteY36" fmla="*/ 209686 h 583774"/>
              <a:gd name="connsiteX37" fmla="*/ 205157 w 503968"/>
              <a:gd name="connsiteY37" fmla="*/ 174210 h 583774"/>
              <a:gd name="connsiteX38" fmla="*/ 234177 w 503968"/>
              <a:gd name="connsiteY38" fmla="*/ 164535 h 583774"/>
              <a:gd name="connsiteX39" fmla="*/ 234216 w 503968"/>
              <a:gd name="connsiteY39" fmla="*/ 146750 h 583774"/>
              <a:gd name="connsiteX40" fmla="*/ 193834 w 503968"/>
              <a:gd name="connsiteY40" fmla="*/ 158038 h 583774"/>
              <a:gd name="connsiteX41" fmla="*/ 172835 w 503968"/>
              <a:gd name="connsiteY41" fmla="*/ 261247 h 583774"/>
              <a:gd name="connsiteX42" fmla="*/ 279444 w 503968"/>
              <a:gd name="connsiteY42" fmla="*/ 337041 h 583774"/>
              <a:gd name="connsiteX43" fmla="*/ 282674 w 503968"/>
              <a:gd name="connsiteY43" fmla="*/ 338654 h 583774"/>
              <a:gd name="connsiteX44" fmla="*/ 327902 w 503968"/>
              <a:gd name="connsiteY44" fmla="*/ 308013 h 583774"/>
              <a:gd name="connsiteX45" fmla="*/ 327902 w 503968"/>
              <a:gd name="connsiteY45" fmla="*/ 304788 h 583774"/>
              <a:gd name="connsiteX46" fmla="*/ 297212 w 503968"/>
              <a:gd name="connsiteY46" fmla="*/ 180615 h 583774"/>
              <a:gd name="connsiteX47" fmla="*/ 234216 w 503968"/>
              <a:gd name="connsiteY47" fmla="*/ 146750 h 583774"/>
              <a:gd name="connsiteX48" fmla="*/ 106609 w 503968"/>
              <a:gd name="connsiteY48" fmla="*/ 116110 h 583774"/>
              <a:gd name="connsiteX49" fmla="*/ 95302 w 503968"/>
              <a:gd name="connsiteY49" fmla="*/ 138687 h 583774"/>
              <a:gd name="connsiteX50" fmla="*/ 140530 w 503968"/>
              <a:gd name="connsiteY50" fmla="*/ 164489 h 583774"/>
              <a:gd name="connsiteX51" fmla="*/ 151837 w 503968"/>
              <a:gd name="connsiteY51" fmla="*/ 141912 h 583774"/>
              <a:gd name="connsiteX52" fmla="*/ 251984 w 503968"/>
              <a:gd name="connsiteY52" fmla="*/ 74181 h 583774"/>
              <a:gd name="connsiteX53" fmla="*/ 221294 w 503968"/>
              <a:gd name="connsiteY53" fmla="*/ 116110 h 583774"/>
              <a:gd name="connsiteX54" fmla="*/ 240677 w 503968"/>
              <a:gd name="connsiteY54" fmla="*/ 130624 h 583774"/>
              <a:gd name="connsiteX55" fmla="*/ 271367 w 503968"/>
              <a:gd name="connsiteY55" fmla="*/ 88695 h 583774"/>
              <a:gd name="connsiteX56" fmla="*/ 179296 w 503968"/>
              <a:gd name="connsiteY56" fmla="*/ 66118 h 583774"/>
              <a:gd name="connsiteX57" fmla="*/ 155067 w 503968"/>
              <a:gd name="connsiteY57" fmla="*/ 77407 h 583774"/>
              <a:gd name="connsiteX58" fmla="*/ 176066 w 503968"/>
              <a:gd name="connsiteY58" fmla="*/ 124173 h 583774"/>
              <a:gd name="connsiteX59" fmla="*/ 198680 w 503968"/>
              <a:gd name="connsiteY59" fmla="*/ 114497 h 583774"/>
              <a:gd name="connsiteX60" fmla="*/ 239062 w 503968"/>
              <a:gd name="connsiteY60" fmla="*/ 0 h 583774"/>
              <a:gd name="connsiteX61" fmla="*/ 248753 w 503968"/>
              <a:gd name="connsiteY61" fmla="*/ 0 h 583774"/>
              <a:gd name="connsiteX62" fmla="*/ 258445 w 503968"/>
              <a:gd name="connsiteY62" fmla="*/ 0 h 583774"/>
              <a:gd name="connsiteX63" fmla="*/ 266522 w 503968"/>
              <a:gd name="connsiteY63" fmla="*/ 0 h 583774"/>
              <a:gd name="connsiteX64" fmla="*/ 276213 w 503968"/>
              <a:gd name="connsiteY64" fmla="*/ 0 h 583774"/>
              <a:gd name="connsiteX65" fmla="*/ 284290 w 503968"/>
              <a:gd name="connsiteY65" fmla="*/ 1613 h 583774"/>
              <a:gd name="connsiteX66" fmla="*/ 293981 w 503968"/>
              <a:gd name="connsiteY66" fmla="*/ 1613 h 583774"/>
              <a:gd name="connsiteX67" fmla="*/ 302058 w 503968"/>
              <a:gd name="connsiteY67" fmla="*/ 3225 h 583774"/>
              <a:gd name="connsiteX68" fmla="*/ 311749 w 503968"/>
              <a:gd name="connsiteY68" fmla="*/ 4838 h 583774"/>
              <a:gd name="connsiteX69" fmla="*/ 319826 w 503968"/>
              <a:gd name="connsiteY69" fmla="*/ 6451 h 583774"/>
              <a:gd name="connsiteX70" fmla="*/ 329518 w 503968"/>
              <a:gd name="connsiteY70" fmla="*/ 8063 h 583774"/>
              <a:gd name="connsiteX71" fmla="*/ 337594 w 503968"/>
              <a:gd name="connsiteY71" fmla="*/ 11289 h 583774"/>
              <a:gd name="connsiteX72" fmla="*/ 347286 w 503968"/>
              <a:gd name="connsiteY72" fmla="*/ 12901 h 583774"/>
              <a:gd name="connsiteX73" fmla="*/ 355362 w 503968"/>
              <a:gd name="connsiteY73" fmla="*/ 16126 h 583774"/>
              <a:gd name="connsiteX74" fmla="*/ 361823 w 503968"/>
              <a:gd name="connsiteY74" fmla="*/ 17739 h 583774"/>
              <a:gd name="connsiteX75" fmla="*/ 369900 w 503968"/>
              <a:gd name="connsiteY75" fmla="*/ 20964 h 583774"/>
              <a:gd name="connsiteX76" fmla="*/ 376361 w 503968"/>
              <a:gd name="connsiteY76" fmla="*/ 24190 h 583774"/>
              <a:gd name="connsiteX77" fmla="*/ 384437 w 503968"/>
              <a:gd name="connsiteY77" fmla="*/ 27415 h 583774"/>
              <a:gd name="connsiteX78" fmla="*/ 390898 w 503968"/>
              <a:gd name="connsiteY78" fmla="*/ 30640 h 583774"/>
              <a:gd name="connsiteX79" fmla="*/ 397359 w 503968"/>
              <a:gd name="connsiteY79" fmla="*/ 33865 h 583774"/>
              <a:gd name="connsiteX80" fmla="*/ 403821 w 503968"/>
              <a:gd name="connsiteY80" fmla="*/ 37091 h 583774"/>
              <a:gd name="connsiteX81" fmla="*/ 410282 w 503968"/>
              <a:gd name="connsiteY81" fmla="*/ 41929 h 583774"/>
              <a:gd name="connsiteX82" fmla="*/ 415127 w 503968"/>
              <a:gd name="connsiteY82" fmla="*/ 46766 h 583774"/>
              <a:gd name="connsiteX83" fmla="*/ 421589 w 503968"/>
              <a:gd name="connsiteY83" fmla="*/ 49992 h 583774"/>
              <a:gd name="connsiteX84" fmla="*/ 410282 w 503968"/>
              <a:gd name="connsiteY84" fmla="*/ 54830 h 583774"/>
              <a:gd name="connsiteX85" fmla="*/ 415127 w 503968"/>
              <a:gd name="connsiteY85" fmla="*/ 59668 h 583774"/>
              <a:gd name="connsiteX86" fmla="*/ 421589 w 503968"/>
              <a:gd name="connsiteY86" fmla="*/ 64505 h 583774"/>
              <a:gd name="connsiteX87" fmla="*/ 426434 w 503968"/>
              <a:gd name="connsiteY87" fmla="*/ 70956 h 583774"/>
              <a:gd name="connsiteX88" fmla="*/ 431280 w 503968"/>
              <a:gd name="connsiteY88" fmla="*/ 75794 h 583774"/>
              <a:gd name="connsiteX89" fmla="*/ 436126 w 503968"/>
              <a:gd name="connsiteY89" fmla="*/ 82244 h 583774"/>
              <a:gd name="connsiteX90" fmla="*/ 440972 w 503968"/>
              <a:gd name="connsiteY90" fmla="*/ 88695 h 583774"/>
              <a:gd name="connsiteX91" fmla="*/ 447433 w 503968"/>
              <a:gd name="connsiteY91" fmla="*/ 96758 h 583774"/>
              <a:gd name="connsiteX92" fmla="*/ 452279 w 503968"/>
              <a:gd name="connsiteY92" fmla="*/ 104821 h 583774"/>
              <a:gd name="connsiteX93" fmla="*/ 457125 w 503968"/>
              <a:gd name="connsiteY93" fmla="*/ 112885 h 583774"/>
              <a:gd name="connsiteX94" fmla="*/ 442587 w 503968"/>
              <a:gd name="connsiteY94" fmla="*/ 120948 h 583774"/>
              <a:gd name="connsiteX95" fmla="*/ 447433 w 503968"/>
              <a:gd name="connsiteY95" fmla="*/ 129011 h 583774"/>
              <a:gd name="connsiteX96" fmla="*/ 452279 w 503968"/>
              <a:gd name="connsiteY96" fmla="*/ 137074 h 583774"/>
              <a:gd name="connsiteX97" fmla="*/ 455510 w 503968"/>
              <a:gd name="connsiteY97" fmla="*/ 146750 h 583774"/>
              <a:gd name="connsiteX98" fmla="*/ 460355 w 503968"/>
              <a:gd name="connsiteY98" fmla="*/ 154813 h 583774"/>
              <a:gd name="connsiteX99" fmla="*/ 463586 w 503968"/>
              <a:gd name="connsiteY99" fmla="*/ 164489 h 583774"/>
              <a:gd name="connsiteX100" fmla="*/ 466817 w 503968"/>
              <a:gd name="connsiteY100" fmla="*/ 174165 h 583774"/>
              <a:gd name="connsiteX101" fmla="*/ 470047 w 503968"/>
              <a:gd name="connsiteY101" fmla="*/ 183841 h 583774"/>
              <a:gd name="connsiteX102" fmla="*/ 473278 w 503968"/>
              <a:gd name="connsiteY102" fmla="*/ 191904 h 583774"/>
              <a:gd name="connsiteX103" fmla="*/ 474893 w 503968"/>
              <a:gd name="connsiteY103" fmla="*/ 201579 h 583774"/>
              <a:gd name="connsiteX104" fmla="*/ 478123 w 503968"/>
              <a:gd name="connsiteY104" fmla="*/ 211255 h 583774"/>
              <a:gd name="connsiteX105" fmla="*/ 479739 w 503968"/>
              <a:gd name="connsiteY105" fmla="*/ 220931 h 583774"/>
              <a:gd name="connsiteX106" fmla="*/ 478123 w 503968"/>
              <a:gd name="connsiteY106" fmla="*/ 225769 h 583774"/>
              <a:gd name="connsiteX107" fmla="*/ 476508 w 503968"/>
              <a:gd name="connsiteY107" fmla="*/ 230607 h 583774"/>
              <a:gd name="connsiteX108" fmla="*/ 474893 w 503968"/>
              <a:gd name="connsiteY108" fmla="*/ 235445 h 583774"/>
              <a:gd name="connsiteX109" fmla="*/ 473278 w 503968"/>
              <a:gd name="connsiteY109" fmla="*/ 240283 h 583774"/>
              <a:gd name="connsiteX110" fmla="*/ 476508 w 503968"/>
              <a:gd name="connsiteY110" fmla="*/ 249959 h 583774"/>
              <a:gd name="connsiteX111" fmla="*/ 479739 w 503968"/>
              <a:gd name="connsiteY111" fmla="*/ 261247 h 583774"/>
              <a:gd name="connsiteX112" fmla="*/ 482969 w 503968"/>
              <a:gd name="connsiteY112" fmla="*/ 270923 h 583774"/>
              <a:gd name="connsiteX113" fmla="*/ 487815 w 503968"/>
              <a:gd name="connsiteY113" fmla="*/ 282211 h 583774"/>
              <a:gd name="connsiteX114" fmla="*/ 491046 w 503968"/>
              <a:gd name="connsiteY114" fmla="*/ 291887 h 583774"/>
              <a:gd name="connsiteX115" fmla="*/ 495892 w 503968"/>
              <a:gd name="connsiteY115" fmla="*/ 303176 h 583774"/>
              <a:gd name="connsiteX116" fmla="*/ 499122 w 503968"/>
              <a:gd name="connsiteY116" fmla="*/ 314464 h 583774"/>
              <a:gd name="connsiteX117" fmla="*/ 503968 w 503968"/>
              <a:gd name="connsiteY117" fmla="*/ 327365 h 583774"/>
              <a:gd name="connsiteX118" fmla="*/ 503968 w 503968"/>
              <a:gd name="connsiteY118" fmla="*/ 328978 h 583774"/>
              <a:gd name="connsiteX119" fmla="*/ 502353 w 503968"/>
              <a:gd name="connsiteY119" fmla="*/ 332203 h 583774"/>
              <a:gd name="connsiteX120" fmla="*/ 500737 w 503968"/>
              <a:gd name="connsiteY120" fmla="*/ 335428 h 583774"/>
              <a:gd name="connsiteX121" fmla="*/ 499122 w 503968"/>
              <a:gd name="connsiteY121" fmla="*/ 337041 h 583774"/>
              <a:gd name="connsiteX122" fmla="*/ 495892 w 503968"/>
              <a:gd name="connsiteY122" fmla="*/ 340266 h 583774"/>
              <a:gd name="connsiteX123" fmla="*/ 492661 w 503968"/>
              <a:gd name="connsiteY123" fmla="*/ 341879 h 583774"/>
              <a:gd name="connsiteX124" fmla="*/ 487815 w 503968"/>
              <a:gd name="connsiteY124" fmla="*/ 343491 h 583774"/>
              <a:gd name="connsiteX125" fmla="*/ 482969 w 503968"/>
              <a:gd name="connsiteY125" fmla="*/ 346717 h 583774"/>
              <a:gd name="connsiteX126" fmla="*/ 482969 w 503968"/>
              <a:gd name="connsiteY126" fmla="*/ 354780 h 583774"/>
              <a:gd name="connsiteX127" fmla="*/ 484585 w 503968"/>
              <a:gd name="connsiteY127" fmla="*/ 362843 h 583774"/>
              <a:gd name="connsiteX128" fmla="*/ 486200 w 503968"/>
              <a:gd name="connsiteY128" fmla="*/ 372519 h 583774"/>
              <a:gd name="connsiteX129" fmla="*/ 489430 w 503968"/>
              <a:gd name="connsiteY129" fmla="*/ 382195 h 583774"/>
              <a:gd name="connsiteX130" fmla="*/ 489430 w 503968"/>
              <a:gd name="connsiteY130" fmla="*/ 385420 h 583774"/>
              <a:gd name="connsiteX131" fmla="*/ 489430 w 503968"/>
              <a:gd name="connsiteY131" fmla="*/ 388645 h 583774"/>
              <a:gd name="connsiteX132" fmla="*/ 487815 w 503968"/>
              <a:gd name="connsiteY132" fmla="*/ 390258 h 583774"/>
              <a:gd name="connsiteX133" fmla="*/ 486200 w 503968"/>
              <a:gd name="connsiteY133" fmla="*/ 393483 h 583774"/>
              <a:gd name="connsiteX134" fmla="*/ 482969 w 503968"/>
              <a:gd name="connsiteY134" fmla="*/ 395096 h 583774"/>
              <a:gd name="connsiteX135" fmla="*/ 479739 w 503968"/>
              <a:gd name="connsiteY135" fmla="*/ 398321 h 583774"/>
              <a:gd name="connsiteX136" fmla="*/ 476508 w 503968"/>
              <a:gd name="connsiteY136" fmla="*/ 399934 h 583774"/>
              <a:gd name="connsiteX137" fmla="*/ 473278 w 503968"/>
              <a:gd name="connsiteY137" fmla="*/ 401546 h 583774"/>
              <a:gd name="connsiteX138" fmla="*/ 476508 w 503968"/>
              <a:gd name="connsiteY138" fmla="*/ 403159 h 583774"/>
              <a:gd name="connsiteX139" fmla="*/ 479739 w 503968"/>
              <a:gd name="connsiteY139" fmla="*/ 406384 h 583774"/>
              <a:gd name="connsiteX140" fmla="*/ 481354 w 503968"/>
              <a:gd name="connsiteY140" fmla="*/ 407997 h 583774"/>
              <a:gd name="connsiteX141" fmla="*/ 484585 w 503968"/>
              <a:gd name="connsiteY141" fmla="*/ 411222 h 583774"/>
              <a:gd name="connsiteX142" fmla="*/ 484585 w 503968"/>
              <a:gd name="connsiteY142" fmla="*/ 414447 h 583774"/>
              <a:gd name="connsiteX143" fmla="*/ 486200 w 503968"/>
              <a:gd name="connsiteY143" fmla="*/ 417673 h 583774"/>
              <a:gd name="connsiteX144" fmla="*/ 486200 w 503968"/>
              <a:gd name="connsiteY144" fmla="*/ 419285 h 583774"/>
              <a:gd name="connsiteX145" fmla="*/ 486200 w 503968"/>
              <a:gd name="connsiteY145" fmla="*/ 422511 h 583774"/>
              <a:gd name="connsiteX146" fmla="*/ 486200 w 503968"/>
              <a:gd name="connsiteY146" fmla="*/ 425736 h 583774"/>
              <a:gd name="connsiteX147" fmla="*/ 486200 w 503968"/>
              <a:gd name="connsiteY147" fmla="*/ 428961 h 583774"/>
              <a:gd name="connsiteX148" fmla="*/ 484585 w 503968"/>
              <a:gd name="connsiteY148" fmla="*/ 430574 h 583774"/>
              <a:gd name="connsiteX149" fmla="*/ 482969 w 503968"/>
              <a:gd name="connsiteY149" fmla="*/ 433799 h 583774"/>
              <a:gd name="connsiteX150" fmla="*/ 481354 w 503968"/>
              <a:gd name="connsiteY150" fmla="*/ 435412 h 583774"/>
              <a:gd name="connsiteX151" fmla="*/ 479739 w 503968"/>
              <a:gd name="connsiteY151" fmla="*/ 438637 h 583774"/>
              <a:gd name="connsiteX152" fmla="*/ 478123 w 503968"/>
              <a:gd name="connsiteY152" fmla="*/ 440250 h 583774"/>
              <a:gd name="connsiteX153" fmla="*/ 476508 w 503968"/>
              <a:gd name="connsiteY153" fmla="*/ 443475 h 583774"/>
              <a:gd name="connsiteX154" fmla="*/ 476508 w 503968"/>
              <a:gd name="connsiteY154" fmla="*/ 449925 h 583774"/>
              <a:gd name="connsiteX155" fmla="*/ 478123 w 503968"/>
              <a:gd name="connsiteY155" fmla="*/ 457989 h 583774"/>
              <a:gd name="connsiteX156" fmla="*/ 478123 w 503968"/>
              <a:gd name="connsiteY156" fmla="*/ 464439 h 583774"/>
              <a:gd name="connsiteX157" fmla="*/ 478123 w 503968"/>
              <a:gd name="connsiteY157" fmla="*/ 470890 h 583774"/>
              <a:gd name="connsiteX158" fmla="*/ 474893 w 503968"/>
              <a:gd name="connsiteY158" fmla="*/ 474115 h 583774"/>
              <a:gd name="connsiteX159" fmla="*/ 473278 w 503968"/>
              <a:gd name="connsiteY159" fmla="*/ 475728 h 583774"/>
              <a:gd name="connsiteX160" fmla="*/ 470047 w 503968"/>
              <a:gd name="connsiteY160" fmla="*/ 478953 h 583774"/>
              <a:gd name="connsiteX161" fmla="*/ 466817 w 503968"/>
              <a:gd name="connsiteY161" fmla="*/ 480565 h 583774"/>
              <a:gd name="connsiteX162" fmla="*/ 463586 w 503968"/>
              <a:gd name="connsiteY162" fmla="*/ 483791 h 583774"/>
              <a:gd name="connsiteX163" fmla="*/ 458740 w 503968"/>
              <a:gd name="connsiteY163" fmla="*/ 483791 h 583774"/>
              <a:gd name="connsiteX164" fmla="*/ 455510 w 503968"/>
              <a:gd name="connsiteY164" fmla="*/ 485403 h 583774"/>
              <a:gd name="connsiteX165" fmla="*/ 452279 w 503968"/>
              <a:gd name="connsiteY165" fmla="*/ 485403 h 583774"/>
              <a:gd name="connsiteX166" fmla="*/ 445818 w 503968"/>
              <a:gd name="connsiteY166" fmla="*/ 485403 h 583774"/>
              <a:gd name="connsiteX167" fmla="*/ 440972 w 503968"/>
              <a:gd name="connsiteY167" fmla="*/ 485403 h 583774"/>
              <a:gd name="connsiteX168" fmla="*/ 434511 w 503968"/>
              <a:gd name="connsiteY168" fmla="*/ 483791 h 583774"/>
              <a:gd name="connsiteX169" fmla="*/ 437741 w 503968"/>
              <a:gd name="connsiteY169" fmla="*/ 483791 h 583774"/>
              <a:gd name="connsiteX170" fmla="*/ 432896 w 503968"/>
              <a:gd name="connsiteY170" fmla="*/ 482178 h 583774"/>
              <a:gd name="connsiteX171" fmla="*/ 428050 w 503968"/>
              <a:gd name="connsiteY171" fmla="*/ 482178 h 583774"/>
              <a:gd name="connsiteX172" fmla="*/ 423204 w 503968"/>
              <a:gd name="connsiteY172" fmla="*/ 482178 h 583774"/>
              <a:gd name="connsiteX173" fmla="*/ 418358 w 503968"/>
              <a:gd name="connsiteY173" fmla="*/ 480565 h 583774"/>
              <a:gd name="connsiteX174" fmla="*/ 416743 w 503968"/>
              <a:gd name="connsiteY174" fmla="*/ 480565 h 583774"/>
              <a:gd name="connsiteX175" fmla="*/ 411897 w 503968"/>
              <a:gd name="connsiteY175" fmla="*/ 482178 h 583774"/>
              <a:gd name="connsiteX176" fmla="*/ 407051 w 503968"/>
              <a:gd name="connsiteY176" fmla="*/ 482178 h 583774"/>
              <a:gd name="connsiteX177" fmla="*/ 402205 w 503968"/>
              <a:gd name="connsiteY177" fmla="*/ 482178 h 583774"/>
              <a:gd name="connsiteX178" fmla="*/ 398975 w 503968"/>
              <a:gd name="connsiteY178" fmla="*/ 483791 h 583774"/>
              <a:gd name="connsiteX179" fmla="*/ 395744 w 503968"/>
              <a:gd name="connsiteY179" fmla="*/ 485403 h 583774"/>
              <a:gd name="connsiteX180" fmla="*/ 392514 w 503968"/>
              <a:gd name="connsiteY180" fmla="*/ 487016 h 583774"/>
              <a:gd name="connsiteX181" fmla="*/ 390898 w 503968"/>
              <a:gd name="connsiteY181" fmla="*/ 488629 h 583774"/>
              <a:gd name="connsiteX182" fmla="*/ 389283 w 503968"/>
              <a:gd name="connsiteY182" fmla="*/ 491854 h 583774"/>
              <a:gd name="connsiteX183" fmla="*/ 387668 w 503968"/>
              <a:gd name="connsiteY183" fmla="*/ 495079 h 583774"/>
              <a:gd name="connsiteX184" fmla="*/ 386052 w 503968"/>
              <a:gd name="connsiteY184" fmla="*/ 499917 h 583774"/>
              <a:gd name="connsiteX185" fmla="*/ 384437 w 503968"/>
              <a:gd name="connsiteY185" fmla="*/ 516043 h 583774"/>
              <a:gd name="connsiteX186" fmla="*/ 382822 w 503968"/>
              <a:gd name="connsiteY186" fmla="*/ 548296 h 583774"/>
              <a:gd name="connsiteX187" fmla="*/ 382822 w 503968"/>
              <a:gd name="connsiteY187" fmla="*/ 564422 h 583774"/>
              <a:gd name="connsiteX188" fmla="*/ 382822 w 503968"/>
              <a:gd name="connsiteY188" fmla="*/ 578936 h 583774"/>
              <a:gd name="connsiteX189" fmla="*/ 381207 w 503968"/>
              <a:gd name="connsiteY189" fmla="*/ 583774 h 583774"/>
              <a:gd name="connsiteX190" fmla="*/ 130838 w 503968"/>
              <a:gd name="connsiteY190" fmla="*/ 583774 h 583774"/>
              <a:gd name="connsiteX191" fmla="*/ 129223 w 503968"/>
              <a:gd name="connsiteY191" fmla="*/ 537008 h 583774"/>
              <a:gd name="connsiteX192" fmla="*/ 129223 w 503968"/>
              <a:gd name="connsiteY192" fmla="*/ 522494 h 583774"/>
              <a:gd name="connsiteX193" fmla="*/ 58150 w 503968"/>
              <a:gd name="connsiteY193" fmla="*/ 370906 h 583774"/>
              <a:gd name="connsiteX194" fmla="*/ 14538 w 503968"/>
              <a:gd name="connsiteY194" fmla="*/ 299950 h 583774"/>
              <a:gd name="connsiteX195" fmla="*/ 9692 w 503968"/>
              <a:gd name="connsiteY195" fmla="*/ 283824 h 583774"/>
              <a:gd name="connsiteX196" fmla="*/ 4846 w 503968"/>
              <a:gd name="connsiteY196" fmla="*/ 266085 h 583774"/>
              <a:gd name="connsiteX197" fmla="*/ 1615 w 503968"/>
              <a:gd name="connsiteY197" fmla="*/ 248346 h 583774"/>
              <a:gd name="connsiteX198" fmla="*/ 0 w 503968"/>
              <a:gd name="connsiteY198" fmla="*/ 232220 h 583774"/>
              <a:gd name="connsiteX199" fmla="*/ 0 w 503968"/>
              <a:gd name="connsiteY199" fmla="*/ 214481 h 583774"/>
              <a:gd name="connsiteX200" fmla="*/ 0 w 503968"/>
              <a:gd name="connsiteY200" fmla="*/ 196742 h 583774"/>
              <a:gd name="connsiteX201" fmla="*/ 3231 w 503968"/>
              <a:gd name="connsiteY201" fmla="*/ 179003 h 583774"/>
              <a:gd name="connsiteX202" fmla="*/ 4846 w 503968"/>
              <a:gd name="connsiteY202" fmla="*/ 170939 h 583774"/>
              <a:gd name="connsiteX203" fmla="*/ 6461 w 503968"/>
              <a:gd name="connsiteY203" fmla="*/ 161264 h 583774"/>
              <a:gd name="connsiteX204" fmla="*/ 9692 w 503968"/>
              <a:gd name="connsiteY204" fmla="*/ 153200 h 583774"/>
              <a:gd name="connsiteX205" fmla="*/ 12922 w 503968"/>
              <a:gd name="connsiteY205" fmla="*/ 145137 h 583774"/>
              <a:gd name="connsiteX206" fmla="*/ 16153 w 503968"/>
              <a:gd name="connsiteY206" fmla="*/ 137074 h 583774"/>
              <a:gd name="connsiteX207" fmla="*/ 19383 w 503968"/>
              <a:gd name="connsiteY207" fmla="*/ 129011 h 583774"/>
              <a:gd name="connsiteX208" fmla="*/ 24229 w 503968"/>
              <a:gd name="connsiteY208" fmla="*/ 120948 h 583774"/>
              <a:gd name="connsiteX209" fmla="*/ 27460 w 503968"/>
              <a:gd name="connsiteY209" fmla="*/ 112885 h 583774"/>
              <a:gd name="connsiteX210" fmla="*/ 32306 w 503968"/>
              <a:gd name="connsiteY210" fmla="*/ 104821 h 583774"/>
              <a:gd name="connsiteX211" fmla="*/ 37151 w 503968"/>
              <a:gd name="connsiteY211" fmla="*/ 96758 h 583774"/>
              <a:gd name="connsiteX212" fmla="*/ 43613 w 503968"/>
              <a:gd name="connsiteY212" fmla="*/ 90308 h 583774"/>
              <a:gd name="connsiteX213" fmla="*/ 48458 w 503968"/>
              <a:gd name="connsiteY213" fmla="*/ 83857 h 583774"/>
              <a:gd name="connsiteX214" fmla="*/ 54920 w 503968"/>
              <a:gd name="connsiteY214" fmla="*/ 75794 h 583774"/>
              <a:gd name="connsiteX215" fmla="*/ 61381 w 503968"/>
              <a:gd name="connsiteY215" fmla="*/ 70956 h 583774"/>
              <a:gd name="connsiteX216" fmla="*/ 66227 w 503968"/>
              <a:gd name="connsiteY216" fmla="*/ 64505 h 583774"/>
              <a:gd name="connsiteX217" fmla="*/ 74303 w 503968"/>
              <a:gd name="connsiteY217" fmla="*/ 58055 h 583774"/>
              <a:gd name="connsiteX218" fmla="*/ 80764 w 503968"/>
              <a:gd name="connsiteY218" fmla="*/ 53217 h 583774"/>
              <a:gd name="connsiteX219" fmla="*/ 88841 w 503968"/>
              <a:gd name="connsiteY219" fmla="*/ 46766 h 583774"/>
              <a:gd name="connsiteX220" fmla="*/ 96917 w 503968"/>
              <a:gd name="connsiteY220" fmla="*/ 41929 h 583774"/>
              <a:gd name="connsiteX221" fmla="*/ 104993 w 503968"/>
              <a:gd name="connsiteY221" fmla="*/ 37091 h 583774"/>
              <a:gd name="connsiteX222" fmla="*/ 113070 w 503968"/>
              <a:gd name="connsiteY222" fmla="*/ 32253 h 583774"/>
              <a:gd name="connsiteX223" fmla="*/ 121146 w 503968"/>
              <a:gd name="connsiteY223" fmla="*/ 29027 h 583774"/>
              <a:gd name="connsiteX224" fmla="*/ 129223 w 503968"/>
              <a:gd name="connsiteY224" fmla="*/ 24190 h 583774"/>
              <a:gd name="connsiteX225" fmla="*/ 138914 w 503968"/>
              <a:gd name="connsiteY225" fmla="*/ 20964 h 583774"/>
              <a:gd name="connsiteX226" fmla="*/ 146991 w 503968"/>
              <a:gd name="connsiteY226" fmla="*/ 17739 h 583774"/>
              <a:gd name="connsiteX227" fmla="*/ 156682 w 503968"/>
              <a:gd name="connsiteY227" fmla="*/ 14514 h 583774"/>
              <a:gd name="connsiteX228" fmla="*/ 166374 w 503968"/>
              <a:gd name="connsiteY228" fmla="*/ 12901 h 583774"/>
              <a:gd name="connsiteX229" fmla="*/ 176066 w 503968"/>
              <a:gd name="connsiteY229" fmla="*/ 9676 h 583774"/>
              <a:gd name="connsiteX230" fmla="*/ 184142 w 503968"/>
              <a:gd name="connsiteY230" fmla="*/ 8063 h 583774"/>
              <a:gd name="connsiteX231" fmla="*/ 193834 w 503968"/>
              <a:gd name="connsiteY231" fmla="*/ 6451 h 583774"/>
              <a:gd name="connsiteX232" fmla="*/ 203526 w 503968"/>
              <a:gd name="connsiteY232" fmla="*/ 4838 h 583774"/>
              <a:gd name="connsiteX233" fmla="*/ 213217 w 503968"/>
              <a:gd name="connsiteY233" fmla="*/ 3225 h 583774"/>
              <a:gd name="connsiteX234" fmla="*/ 221294 w 503968"/>
              <a:gd name="connsiteY234" fmla="*/ 1613 h 583774"/>
              <a:gd name="connsiteX235" fmla="*/ 230985 w 503968"/>
              <a:gd name="connsiteY235" fmla="*/ 1613 h 583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68" h="583774">
                <a:moveTo>
                  <a:pt x="339209" y="314464"/>
                </a:moveTo>
                <a:lnTo>
                  <a:pt x="285905" y="348329"/>
                </a:lnTo>
                <a:lnTo>
                  <a:pt x="306904" y="378969"/>
                </a:lnTo>
                <a:cubicBezTo>
                  <a:pt x="306904" y="380582"/>
                  <a:pt x="308519" y="382195"/>
                  <a:pt x="308519" y="383807"/>
                </a:cubicBezTo>
                <a:cubicBezTo>
                  <a:pt x="310134" y="383807"/>
                  <a:pt x="313365" y="390258"/>
                  <a:pt x="321441" y="391870"/>
                </a:cubicBezTo>
                <a:cubicBezTo>
                  <a:pt x="323056" y="391870"/>
                  <a:pt x="324672" y="391870"/>
                  <a:pt x="326287" y="391870"/>
                </a:cubicBezTo>
                <a:cubicBezTo>
                  <a:pt x="332748" y="391870"/>
                  <a:pt x="339209" y="390258"/>
                  <a:pt x="347286" y="385420"/>
                </a:cubicBezTo>
                <a:cubicBezTo>
                  <a:pt x="366669" y="372519"/>
                  <a:pt x="365054" y="358005"/>
                  <a:pt x="363438" y="353167"/>
                </a:cubicBezTo>
                <a:cubicBezTo>
                  <a:pt x="363438" y="351555"/>
                  <a:pt x="361823" y="349942"/>
                  <a:pt x="361823" y="348329"/>
                </a:cubicBezTo>
                <a:cubicBezTo>
                  <a:pt x="361823" y="348329"/>
                  <a:pt x="360208" y="346717"/>
                  <a:pt x="360208" y="345104"/>
                </a:cubicBezTo>
                <a:close/>
                <a:moveTo>
                  <a:pt x="251958" y="233717"/>
                </a:moveTo>
                <a:lnTo>
                  <a:pt x="290720" y="298235"/>
                </a:lnTo>
                <a:cubicBezTo>
                  <a:pt x="274569" y="282106"/>
                  <a:pt x="258418" y="265976"/>
                  <a:pt x="242267" y="248234"/>
                </a:cubicBezTo>
                <a:cubicBezTo>
                  <a:pt x="245497" y="246621"/>
                  <a:pt x="250343" y="243395"/>
                  <a:pt x="251958" y="233717"/>
                </a:cubicBezTo>
                <a:close/>
                <a:moveTo>
                  <a:pt x="140530" y="180615"/>
                </a:moveTo>
                <a:lnTo>
                  <a:pt x="82379" y="193516"/>
                </a:lnTo>
                <a:lnTo>
                  <a:pt x="88841" y="217706"/>
                </a:lnTo>
                <a:lnTo>
                  <a:pt x="145375" y="204805"/>
                </a:lnTo>
                <a:close/>
                <a:moveTo>
                  <a:pt x="234177" y="164535"/>
                </a:moveTo>
                <a:cubicBezTo>
                  <a:pt x="253524" y="164535"/>
                  <a:pt x="271259" y="174210"/>
                  <a:pt x="280932" y="190336"/>
                </a:cubicBezTo>
                <a:cubicBezTo>
                  <a:pt x="293830" y="209686"/>
                  <a:pt x="305116" y="270963"/>
                  <a:pt x="308340" y="295151"/>
                </a:cubicBezTo>
                <a:lnTo>
                  <a:pt x="245463" y="188723"/>
                </a:lnTo>
                <a:cubicBezTo>
                  <a:pt x="243851" y="187111"/>
                  <a:pt x="242238" y="185498"/>
                  <a:pt x="240626" y="185498"/>
                </a:cubicBezTo>
                <a:cubicBezTo>
                  <a:pt x="239014" y="185498"/>
                  <a:pt x="235789" y="185498"/>
                  <a:pt x="234177" y="185498"/>
                </a:cubicBezTo>
                <a:cubicBezTo>
                  <a:pt x="230953" y="188723"/>
                  <a:pt x="229341" y="193561"/>
                  <a:pt x="230953" y="196786"/>
                </a:cubicBezTo>
                <a:cubicBezTo>
                  <a:pt x="232565" y="201624"/>
                  <a:pt x="234177" y="206461"/>
                  <a:pt x="234177" y="212911"/>
                </a:cubicBezTo>
                <a:cubicBezTo>
                  <a:pt x="235789" y="219362"/>
                  <a:pt x="237402" y="225812"/>
                  <a:pt x="237402" y="230649"/>
                </a:cubicBezTo>
                <a:cubicBezTo>
                  <a:pt x="237402" y="232262"/>
                  <a:pt x="235789" y="232262"/>
                  <a:pt x="235789" y="232262"/>
                </a:cubicBezTo>
                <a:cubicBezTo>
                  <a:pt x="235789" y="232262"/>
                  <a:pt x="230953" y="232262"/>
                  <a:pt x="219667" y="224199"/>
                </a:cubicBezTo>
                <a:lnTo>
                  <a:pt x="218055" y="222587"/>
                </a:lnTo>
                <a:cubicBezTo>
                  <a:pt x="216443" y="220974"/>
                  <a:pt x="213218" y="220974"/>
                  <a:pt x="209994" y="222587"/>
                </a:cubicBezTo>
                <a:cubicBezTo>
                  <a:pt x="206769" y="224199"/>
                  <a:pt x="206769" y="227424"/>
                  <a:pt x="206769" y="229037"/>
                </a:cubicBezTo>
                <a:cubicBezTo>
                  <a:pt x="206769" y="230649"/>
                  <a:pt x="206769" y="233874"/>
                  <a:pt x="208381" y="237099"/>
                </a:cubicBezTo>
                <a:cubicBezTo>
                  <a:pt x="232565" y="264513"/>
                  <a:pt x="258361" y="291926"/>
                  <a:pt x="282544" y="316114"/>
                </a:cubicBezTo>
                <a:lnTo>
                  <a:pt x="280932" y="316114"/>
                </a:lnTo>
                <a:cubicBezTo>
                  <a:pt x="251912" y="299989"/>
                  <a:pt x="200320" y="269350"/>
                  <a:pt x="189035" y="250000"/>
                </a:cubicBezTo>
                <a:cubicBezTo>
                  <a:pt x="180973" y="238712"/>
                  <a:pt x="177749" y="224199"/>
                  <a:pt x="180973" y="209686"/>
                </a:cubicBezTo>
                <a:cubicBezTo>
                  <a:pt x="184198" y="195173"/>
                  <a:pt x="192259" y="182273"/>
                  <a:pt x="205157" y="174210"/>
                </a:cubicBezTo>
                <a:cubicBezTo>
                  <a:pt x="213218" y="167760"/>
                  <a:pt x="224504" y="164535"/>
                  <a:pt x="234177" y="164535"/>
                </a:cubicBezTo>
                <a:close/>
                <a:moveTo>
                  <a:pt x="234216" y="146750"/>
                </a:moveTo>
                <a:cubicBezTo>
                  <a:pt x="219678" y="146750"/>
                  <a:pt x="206756" y="149975"/>
                  <a:pt x="193834" y="158038"/>
                </a:cubicBezTo>
                <a:cubicBezTo>
                  <a:pt x="159913" y="180615"/>
                  <a:pt x="150221" y="225769"/>
                  <a:pt x="172835" y="261247"/>
                </a:cubicBezTo>
                <a:cubicBezTo>
                  <a:pt x="192219" y="290274"/>
                  <a:pt x="276213" y="335428"/>
                  <a:pt x="279444" y="337041"/>
                </a:cubicBezTo>
                <a:lnTo>
                  <a:pt x="282674" y="338654"/>
                </a:lnTo>
                <a:lnTo>
                  <a:pt x="327902" y="308013"/>
                </a:lnTo>
                <a:lnTo>
                  <a:pt x="327902" y="304788"/>
                </a:lnTo>
                <a:cubicBezTo>
                  <a:pt x="326287" y="295112"/>
                  <a:pt x="314980" y="209643"/>
                  <a:pt x="297212" y="180615"/>
                </a:cubicBezTo>
                <a:cubicBezTo>
                  <a:pt x="282674" y="159651"/>
                  <a:pt x="260060" y="146750"/>
                  <a:pt x="234216" y="146750"/>
                </a:cubicBezTo>
                <a:close/>
                <a:moveTo>
                  <a:pt x="106609" y="116110"/>
                </a:moveTo>
                <a:lnTo>
                  <a:pt x="95302" y="138687"/>
                </a:lnTo>
                <a:lnTo>
                  <a:pt x="140530" y="164489"/>
                </a:lnTo>
                <a:lnTo>
                  <a:pt x="151837" y="141912"/>
                </a:lnTo>
                <a:close/>
                <a:moveTo>
                  <a:pt x="251984" y="74181"/>
                </a:moveTo>
                <a:lnTo>
                  <a:pt x="221294" y="116110"/>
                </a:lnTo>
                <a:lnTo>
                  <a:pt x="240677" y="130624"/>
                </a:lnTo>
                <a:lnTo>
                  <a:pt x="271367" y="88695"/>
                </a:lnTo>
                <a:close/>
                <a:moveTo>
                  <a:pt x="179296" y="66118"/>
                </a:moveTo>
                <a:lnTo>
                  <a:pt x="155067" y="77407"/>
                </a:lnTo>
                <a:lnTo>
                  <a:pt x="176066" y="124173"/>
                </a:lnTo>
                <a:lnTo>
                  <a:pt x="198680" y="114497"/>
                </a:lnTo>
                <a:close/>
                <a:moveTo>
                  <a:pt x="239062" y="0"/>
                </a:moveTo>
                <a:lnTo>
                  <a:pt x="248753" y="0"/>
                </a:lnTo>
                <a:lnTo>
                  <a:pt x="258445" y="0"/>
                </a:lnTo>
                <a:lnTo>
                  <a:pt x="266522" y="0"/>
                </a:lnTo>
                <a:lnTo>
                  <a:pt x="276213" y="0"/>
                </a:lnTo>
                <a:lnTo>
                  <a:pt x="284290" y="1613"/>
                </a:lnTo>
                <a:lnTo>
                  <a:pt x="293981" y="1613"/>
                </a:lnTo>
                <a:lnTo>
                  <a:pt x="302058" y="3225"/>
                </a:lnTo>
                <a:lnTo>
                  <a:pt x="311749" y="4838"/>
                </a:lnTo>
                <a:lnTo>
                  <a:pt x="319826" y="6451"/>
                </a:lnTo>
                <a:lnTo>
                  <a:pt x="329518" y="8063"/>
                </a:lnTo>
                <a:lnTo>
                  <a:pt x="337594" y="11289"/>
                </a:lnTo>
                <a:lnTo>
                  <a:pt x="347286" y="12901"/>
                </a:lnTo>
                <a:lnTo>
                  <a:pt x="355362" y="16126"/>
                </a:lnTo>
                <a:lnTo>
                  <a:pt x="361823" y="17739"/>
                </a:lnTo>
                <a:lnTo>
                  <a:pt x="369900" y="20964"/>
                </a:lnTo>
                <a:lnTo>
                  <a:pt x="376361" y="24190"/>
                </a:lnTo>
                <a:lnTo>
                  <a:pt x="384437" y="27415"/>
                </a:lnTo>
                <a:lnTo>
                  <a:pt x="390898" y="30640"/>
                </a:lnTo>
                <a:lnTo>
                  <a:pt x="397359" y="33865"/>
                </a:lnTo>
                <a:lnTo>
                  <a:pt x="403821" y="37091"/>
                </a:lnTo>
                <a:lnTo>
                  <a:pt x="410282" y="41929"/>
                </a:lnTo>
                <a:lnTo>
                  <a:pt x="415127" y="46766"/>
                </a:lnTo>
                <a:lnTo>
                  <a:pt x="421589" y="49992"/>
                </a:lnTo>
                <a:lnTo>
                  <a:pt x="410282" y="54830"/>
                </a:lnTo>
                <a:lnTo>
                  <a:pt x="415127" y="59668"/>
                </a:lnTo>
                <a:lnTo>
                  <a:pt x="421589" y="64505"/>
                </a:lnTo>
                <a:lnTo>
                  <a:pt x="426434" y="70956"/>
                </a:lnTo>
                <a:lnTo>
                  <a:pt x="431280" y="75794"/>
                </a:lnTo>
                <a:lnTo>
                  <a:pt x="436126" y="82244"/>
                </a:lnTo>
                <a:lnTo>
                  <a:pt x="440972" y="88695"/>
                </a:lnTo>
                <a:lnTo>
                  <a:pt x="447433" y="96758"/>
                </a:lnTo>
                <a:lnTo>
                  <a:pt x="452279" y="104821"/>
                </a:lnTo>
                <a:lnTo>
                  <a:pt x="457125" y="112885"/>
                </a:lnTo>
                <a:lnTo>
                  <a:pt x="442587" y="120948"/>
                </a:lnTo>
                <a:lnTo>
                  <a:pt x="447433" y="129011"/>
                </a:lnTo>
                <a:lnTo>
                  <a:pt x="452279" y="137074"/>
                </a:lnTo>
                <a:lnTo>
                  <a:pt x="455510" y="146750"/>
                </a:lnTo>
                <a:lnTo>
                  <a:pt x="460355" y="154813"/>
                </a:lnTo>
                <a:lnTo>
                  <a:pt x="463586" y="164489"/>
                </a:lnTo>
                <a:lnTo>
                  <a:pt x="466817" y="174165"/>
                </a:lnTo>
                <a:lnTo>
                  <a:pt x="470047" y="183841"/>
                </a:lnTo>
                <a:lnTo>
                  <a:pt x="473278" y="191904"/>
                </a:lnTo>
                <a:lnTo>
                  <a:pt x="474893" y="201579"/>
                </a:lnTo>
                <a:lnTo>
                  <a:pt x="478123" y="211255"/>
                </a:lnTo>
                <a:lnTo>
                  <a:pt x="479739" y="220931"/>
                </a:lnTo>
                <a:lnTo>
                  <a:pt x="478123" y="225769"/>
                </a:lnTo>
                <a:lnTo>
                  <a:pt x="476508" y="230607"/>
                </a:lnTo>
                <a:lnTo>
                  <a:pt x="474893" y="235445"/>
                </a:lnTo>
                <a:lnTo>
                  <a:pt x="473278" y="240283"/>
                </a:lnTo>
                <a:lnTo>
                  <a:pt x="476508" y="249959"/>
                </a:lnTo>
                <a:lnTo>
                  <a:pt x="479739" y="261247"/>
                </a:lnTo>
                <a:lnTo>
                  <a:pt x="482969" y="270923"/>
                </a:lnTo>
                <a:lnTo>
                  <a:pt x="487815" y="282211"/>
                </a:lnTo>
                <a:lnTo>
                  <a:pt x="491046" y="291887"/>
                </a:lnTo>
                <a:lnTo>
                  <a:pt x="495892" y="303176"/>
                </a:lnTo>
                <a:lnTo>
                  <a:pt x="499122" y="314464"/>
                </a:lnTo>
                <a:lnTo>
                  <a:pt x="503968" y="327365"/>
                </a:lnTo>
                <a:lnTo>
                  <a:pt x="503968" y="328978"/>
                </a:lnTo>
                <a:lnTo>
                  <a:pt x="502353" y="332203"/>
                </a:lnTo>
                <a:lnTo>
                  <a:pt x="500737" y="335428"/>
                </a:lnTo>
                <a:lnTo>
                  <a:pt x="499122" y="337041"/>
                </a:lnTo>
                <a:lnTo>
                  <a:pt x="495892" y="340266"/>
                </a:lnTo>
                <a:lnTo>
                  <a:pt x="492661" y="341879"/>
                </a:lnTo>
                <a:lnTo>
                  <a:pt x="487815" y="343491"/>
                </a:lnTo>
                <a:lnTo>
                  <a:pt x="482969" y="346717"/>
                </a:lnTo>
                <a:lnTo>
                  <a:pt x="482969" y="354780"/>
                </a:lnTo>
                <a:lnTo>
                  <a:pt x="484585" y="362843"/>
                </a:lnTo>
                <a:lnTo>
                  <a:pt x="486200" y="372519"/>
                </a:lnTo>
                <a:lnTo>
                  <a:pt x="489430" y="382195"/>
                </a:lnTo>
                <a:lnTo>
                  <a:pt x="489430" y="385420"/>
                </a:lnTo>
                <a:lnTo>
                  <a:pt x="489430" y="388645"/>
                </a:lnTo>
                <a:lnTo>
                  <a:pt x="487815" y="390258"/>
                </a:lnTo>
                <a:lnTo>
                  <a:pt x="486200" y="393483"/>
                </a:lnTo>
                <a:lnTo>
                  <a:pt x="482969" y="395096"/>
                </a:lnTo>
                <a:lnTo>
                  <a:pt x="479739" y="398321"/>
                </a:lnTo>
                <a:lnTo>
                  <a:pt x="476508" y="399934"/>
                </a:lnTo>
                <a:lnTo>
                  <a:pt x="473278" y="401546"/>
                </a:lnTo>
                <a:lnTo>
                  <a:pt x="476508" y="403159"/>
                </a:lnTo>
                <a:lnTo>
                  <a:pt x="479739" y="406384"/>
                </a:lnTo>
                <a:lnTo>
                  <a:pt x="481354" y="407997"/>
                </a:lnTo>
                <a:lnTo>
                  <a:pt x="484585" y="411222"/>
                </a:lnTo>
                <a:lnTo>
                  <a:pt x="484585" y="414447"/>
                </a:lnTo>
                <a:lnTo>
                  <a:pt x="486200" y="417673"/>
                </a:lnTo>
                <a:lnTo>
                  <a:pt x="486200" y="419285"/>
                </a:lnTo>
                <a:lnTo>
                  <a:pt x="486200" y="422511"/>
                </a:lnTo>
                <a:lnTo>
                  <a:pt x="486200" y="425736"/>
                </a:lnTo>
                <a:lnTo>
                  <a:pt x="486200" y="428961"/>
                </a:lnTo>
                <a:lnTo>
                  <a:pt x="484585" y="430574"/>
                </a:lnTo>
                <a:lnTo>
                  <a:pt x="482969" y="433799"/>
                </a:lnTo>
                <a:lnTo>
                  <a:pt x="481354" y="435412"/>
                </a:lnTo>
                <a:lnTo>
                  <a:pt x="479739" y="438637"/>
                </a:lnTo>
                <a:lnTo>
                  <a:pt x="478123" y="440250"/>
                </a:lnTo>
                <a:lnTo>
                  <a:pt x="476508" y="443475"/>
                </a:lnTo>
                <a:lnTo>
                  <a:pt x="476508" y="449925"/>
                </a:lnTo>
                <a:lnTo>
                  <a:pt x="478123" y="457989"/>
                </a:lnTo>
                <a:lnTo>
                  <a:pt x="478123" y="464439"/>
                </a:lnTo>
                <a:lnTo>
                  <a:pt x="478123" y="470890"/>
                </a:lnTo>
                <a:lnTo>
                  <a:pt x="474893" y="474115"/>
                </a:lnTo>
                <a:lnTo>
                  <a:pt x="473278" y="475728"/>
                </a:lnTo>
                <a:lnTo>
                  <a:pt x="470047" y="478953"/>
                </a:lnTo>
                <a:lnTo>
                  <a:pt x="466817" y="480565"/>
                </a:lnTo>
                <a:lnTo>
                  <a:pt x="463586" y="483791"/>
                </a:lnTo>
                <a:lnTo>
                  <a:pt x="458740" y="483791"/>
                </a:lnTo>
                <a:lnTo>
                  <a:pt x="455510" y="485403"/>
                </a:lnTo>
                <a:lnTo>
                  <a:pt x="452279" y="485403"/>
                </a:lnTo>
                <a:lnTo>
                  <a:pt x="445818" y="485403"/>
                </a:lnTo>
                <a:lnTo>
                  <a:pt x="440972" y="485403"/>
                </a:lnTo>
                <a:lnTo>
                  <a:pt x="434511" y="483791"/>
                </a:lnTo>
                <a:lnTo>
                  <a:pt x="437741" y="483791"/>
                </a:lnTo>
                <a:lnTo>
                  <a:pt x="432896" y="482178"/>
                </a:lnTo>
                <a:lnTo>
                  <a:pt x="428050" y="482178"/>
                </a:lnTo>
                <a:lnTo>
                  <a:pt x="423204" y="482178"/>
                </a:lnTo>
                <a:lnTo>
                  <a:pt x="418358" y="480565"/>
                </a:lnTo>
                <a:lnTo>
                  <a:pt x="416743" y="480565"/>
                </a:lnTo>
                <a:lnTo>
                  <a:pt x="411897" y="482178"/>
                </a:lnTo>
                <a:lnTo>
                  <a:pt x="407051" y="482178"/>
                </a:lnTo>
                <a:lnTo>
                  <a:pt x="402205" y="482178"/>
                </a:lnTo>
                <a:lnTo>
                  <a:pt x="398975" y="483791"/>
                </a:lnTo>
                <a:lnTo>
                  <a:pt x="395744" y="485403"/>
                </a:lnTo>
                <a:lnTo>
                  <a:pt x="392514" y="487016"/>
                </a:lnTo>
                <a:lnTo>
                  <a:pt x="390898" y="488629"/>
                </a:lnTo>
                <a:lnTo>
                  <a:pt x="389283" y="491854"/>
                </a:lnTo>
                <a:lnTo>
                  <a:pt x="387668" y="495079"/>
                </a:lnTo>
                <a:lnTo>
                  <a:pt x="386052" y="499917"/>
                </a:lnTo>
                <a:lnTo>
                  <a:pt x="384437" y="516043"/>
                </a:lnTo>
                <a:lnTo>
                  <a:pt x="382822" y="548296"/>
                </a:lnTo>
                <a:lnTo>
                  <a:pt x="382822" y="564422"/>
                </a:lnTo>
                <a:lnTo>
                  <a:pt x="382822" y="578936"/>
                </a:lnTo>
                <a:lnTo>
                  <a:pt x="381207" y="583774"/>
                </a:lnTo>
                <a:lnTo>
                  <a:pt x="130838" y="583774"/>
                </a:lnTo>
                <a:lnTo>
                  <a:pt x="129223" y="537008"/>
                </a:lnTo>
                <a:lnTo>
                  <a:pt x="129223" y="522494"/>
                </a:lnTo>
                <a:cubicBezTo>
                  <a:pt x="129223" y="522494"/>
                  <a:pt x="132453" y="446700"/>
                  <a:pt x="58150" y="370906"/>
                </a:cubicBezTo>
                <a:lnTo>
                  <a:pt x="14538" y="299950"/>
                </a:lnTo>
                <a:lnTo>
                  <a:pt x="9692" y="283824"/>
                </a:lnTo>
                <a:lnTo>
                  <a:pt x="4846" y="266085"/>
                </a:lnTo>
                <a:lnTo>
                  <a:pt x="1615" y="248346"/>
                </a:lnTo>
                <a:lnTo>
                  <a:pt x="0" y="232220"/>
                </a:lnTo>
                <a:lnTo>
                  <a:pt x="0" y="214481"/>
                </a:lnTo>
                <a:lnTo>
                  <a:pt x="0" y="196742"/>
                </a:lnTo>
                <a:lnTo>
                  <a:pt x="3231" y="179003"/>
                </a:lnTo>
                <a:lnTo>
                  <a:pt x="4846" y="170939"/>
                </a:lnTo>
                <a:lnTo>
                  <a:pt x="6461" y="161264"/>
                </a:lnTo>
                <a:lnTo>
                  <a:pt x="9692" y="153200"/>
                </a:lnTo>
                <a:lnTo>
                  <a:pt x="12922" y="145137"/>
                </a:lnTo>
                <a:lnTo>
                  <a:pt x="16153" y="137074"/>
                </a:lnTo>
                <a:lnTo>
                  <a:pt x="19383" y="129011"/>
                </a:lnTo>
                <a:lnTo>
                  <a:pt x="24229" y="120948"/>
                </a:lnTo>
                <a:lnTo>
                  <a:pt x="27460" y="112885"/>
                </a:lnTo>
                <a:lnTo>
                  <a:pt x="32306" y="104821"/>
                </a:lnTo>
                <a:lnTo>
                  <a:pt x="37151" y="96758"/>
                </a:lnTo>
                <a:lnTo>
                  <a:pt x="43613" y="90308"/>
                </a:lnTo>
                <a:lnTo>
                  <a:pt x="48458" y="83857"/>
                </a:lnTo>
                <a:lnTo>
                  <a:pt x="54920" y="75794"/>
                </a:lnTo>
                <a:lnTo>
                  <a:pt x="61381" y="70956"/>
                </a:lnTo>
                <a:lnTo>
                  <a:pt x="66227" y="64505"/>
                </a:lnTo>
                <a:lnTo>
                  <a:pt x="74303" y="58055"/>
                </a:lnTo>
                <a:lnTo>
                  <a:pt x="80764" y="53217"/>
                </a:lnTo>
                <a:lnTo>
                  <a:pt x="88841" y="46766"/>
                </a:lnTo>
                <a:lnTo>
                  <a:pt x="96917" y="41929"/>
                </a:lnTo>
                <a:lnTo>
                  <a:pt x="104993" y="37091"/>
                </a:lnTo>
                <a:lnTo>
                  <a:pt x="113070" y="32253"/>
                </a:lnTo>
                <a:lnTo>
                  <a:pt x="121146" y="29027"/>
                </a:lnTo>
                <a:lnTo>
                  <a:pt x="129223" y="24190"/>
                </a:lnTo>
                <a:lnTo>
                  <a:pt x="138914" y="20964"/>
                </a:lnTo>
                <a:lnTo>
                  <a:pt x="146991" y="17739"/>
                </a:lnTo>
                <a:lnTo>
                  <a:pt x="156682" y="14514"/>
                </a:lnTo>
                <a:lnTo>
                  <a:pt x="166374" y="12901"/>
                </a:lnTo>
                <a:lnTo>
                  <a:pt x="176066" y="9676"/>
                </a:lnTo>
                <a:lnTo>
                  <a:pt x="184142" y="8063"/>
                </a:lnTo>
                <a:lnTo>
                  <a:pt x="193834" y="6451"/>
                </a:lnTo>
                <a:lnTo>
                  <a:pt x="203526" y="4838"/>
                </a:lnTo>
                <a:lnTo>
                  <a:pt x="213217" y="3225"/>
                </a:lnTo>
                <a:lnTo>
                  <a:pt x="221294" y="1613"/>
                </a:lnTo>
                <a:lnTo>
                  <a:pt x="230985" y="1613"/>
                </a:lnTo>
                <a:close/>
              </a:path>
            </a:pathLst>
          </a:custGeom>
          <a:solidFill>
            <a:schemeClr val="bg1"/>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26978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6</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kumimoji="1" lang="en-US" altLang="zh-CN" dirty="0" err="1">
                <a:cs typeface="+mn-ea"/>
                <a:sym typeface="+mn-lt"/>
              </a:rPr>
              <a:t>doccano</a:t>
            </a:r>
            <a:r>
              <a:rPr kumimoji="1" lang="zh-CN" altLang="en-US" dirty="0">
                <a:cs typeface="+mn-ea"/>
                <a:sym typeface="+mn-lt"/>
              </a:rPr>
              <a:t>标注文本</a:t>
            </a:r>
            <a:endParaRPr kumimoji="1" lang="zh-CN" altLang="en-US" dirty="0"/>
          </a:p>
        </p:txBody>
      </p:sp>
      <p:sp>
        <p:nvSpPr>
          <p:cNvPr id="5" name="Google Shape;365;p35">
            <a:extLst>
              <a:ext uri="{FF2B5EF4-FFF2-40B4-BE49-F238E27FC236}">
                <a16:creationId xmlns:a16="http://schemas.microsoft.com/office/drawing/2014/main" id="{1DD8E5F2-1E84-5B48-8174-DFF99C68F209}"/>
              </a:ext>
            </a:extLst>
          </p:cNvPr>
          <p:cNvSpPr txBox="1">
            <a:spLocks/>
          </p:cNvSpPr>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r>
              <a:rPr lang="zh-CN" altLang="en-US" sz="2800" dirty="0"/>
              <a:t>右侧为标注切片</a:t>
            </a:r>
            <a:endParaRPr 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406400" y="2635416"/>
            <a:ext cx="3978001" cy="29741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文本标注后输出为</a:t>
            </a:r>
            <a:r>
              <a:rPr lang="en-US" altLang="zh-CN" sz="2200" dirty="0" err="1">
                <a:latin typeface="Helvetica" pitchFamily="2" charset="0"/>
                <a:ea typeface="Montserrat"/>
                <a:cs typeface="Montserrat"/>
                <a:sym typeface="Montserrat"/>
              </a:rPr>
              <a:t>json</a:t>
            </a:r>
            <a:r>
              <a:rPr lang="zh-CN" altLang="en-US" sz="2200" dirty="0">
                <a:latin typeface="Helvetica" pitchFamily="2" charset="0"/>
                <a:ea typeface="Montserrat"/>
                <a:cs typeface="Montserrat"/>
                <a:sym typeface="Montserrat"/>
              </a:rPr>
              <a:t>文件在标注是会混淆药名和别称因此在后续数据清洗时再次进行处理</a:t>
            </a:r>
            <a:endParaRPr lang="en-US" altLang="zh-CN" sz="2200" dirty="0">
              <a:latin typeface="Helvetica" pitchFamily="2" charset="0"/>
              <a:ea typeface="Montserrat"/>
              <a:cs typeface="Montserrat"/>
              <a:sym typeface="Montserrat"/>
            </a:endParaRPr>
          </a:p>
        </p:txBody>
      </p:sp>
      <p:pic>
        <p:nvPicPr>
          <p:cNvPr id="10" name="图片 9">
            <a:extLst>
              <a:ext uri="{FF2B5EF4-FFF2-40B4-BE49-F238E27FC236}">
                <a16:creationId xmlns:a16="http://schemas.microsoft.com/office/drawing/2014/main" id="{8CE31EB3-BB46-8BC2-B85F-61FFA4CAC638}"/>
              </a:ext>
            </a:extLst>
          </p:cNvPr>
          <p:cNvPicPr>
            <a:picLocks noChangeAspect="1"/>
          </p:cNvPicPr>
          <p:nvPr/>
        </p:nvPicPr>
        <p:blipFill>
          <a:blip r:embed="rId2"/>
          <a:stretch>
            <a:fillRect/>
          </a:stretch>
        </p:blipFill>
        <p:spPr>
          <a:xfrm>
            <a:off x="4401412" y="1312909"/>
            <a:ext cx="7088613" cy="4232182"/>
          </a:xfrm>
          <a:prstGeom prst="rect">
            <a:avLst/>
          </a:prstGeom>
        </p:spPr>
      </p:pic>
    </p:spTree>
    <p:extLst>
      <p:ext uri="{BB962C8B-B14F-4D97-AF65-F5344CB8AC3E}">
        <p14:creationId xmlns:p14="http://schemas.microsoft.com/office/powerpoint/2010/main" val="347630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7</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kumimoji="1" lang="en-US" altLang="zh-CN" dirty="0" err="1">
                <a:cs typeface="+mn-ea"/>
                <a:sym typeface="+mn-lt"/>
              </a:rPr>
              <a:t>doccano</a:t>
            </a:r>
            <a:r>
              <a:rPr kumimoji="1" lang="zh-CN" altLang="en-US" dirty="0">
                <a:cs typeface="+mn-ea"/>
                <a:sym typeface="+mn-lt"/>
              </a:rPr>
              <a:t>标注文本</a:t>
            </a:r>
            <a:endParaRPr kumimoji="1" lang="zh-CN" altLang="en-US" dirty="0"/>
          </a:p>
        </p:txBody>
      </p:sp>
      <p:sp>
        <p:nvSpPr>
          <p:cNvPr id="5" name="Google Shape;365;p35">
            <a:extLst>
              <a:ext uri="{FF2B5EF4-FFF2-40B4-BE49-F238E27FC236}">
                <a16:creationId xmlns:a16="http://schemas.microsoft.com/office/drawing/2014/main" id="{1DD8E5F2-1E84-5B48-8174-DFF99C68F209}"/>
              </a:ext>
            </a:extLst>
          </p:cNvPr>
          <p:cNvSpPr txBox="1">
            <a:spLocks/>
          </p:cNvSpPr>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r>
              <a:rPr lang="zh-CN" altLang="en-US" sz="2800" dirty="0"/>
              <a:t>标注转换后输出结果</a:t>
            </a:r>
            <a:endParaRPr 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924925" y="2635416"/>
            <a:ext cx="3785868" cy="29741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使用</a:t>
            </a:r>
            <a:r>
              <a:rPr lang="en-US" altLang="zh-CN" sz="2200" dirty="0" err="1">
                <a:latin typeface="Helvetica" pitchFamily="2" charset="0"/>
                <a:ea typeface="Montserrat"/>
                <a:cs typeface="Montserrat"/>
                <a:sym typeface="Montserrat"/>
              </a:rPr>
              <a:t>doccano</a:t>
            </a:r>
            <a:r>
              <a:rPr lang="zh-CN" altLang="en-US" sz="2200" dirty="0">
                <a:latin typeface="Helvetica" pitchFamily="2" charset="0"/>
                <a:ea typeface="Montserrat"/>
                <a:cs typeface="Montserrat"/>
                <a:sym typeface="Montserrat"/>
              </a:rPr>
              <a:t>手动标注</a:t>
            </a:r>
            <a:r>
              <a:rPr lang="en-US" altLang="zh-CN" sz="2200" dirty="0">
                <a:latin typeface="Helvetica" pitchFamily="2" charset="0"/>
                <a:ea typeface="Montserrat"/>
                <a:cs typeface="Montserrat"/>
                <a:sym typeface="Montserrat"/>
              </a:rPr>
              <a:t>10%</a:t>
            </a:r>
            <a:r>
              <a:rPr lang="zh-CN" altLang="en-US" sz="2200" dirty="0">
                <a:latin typeface="Helvetica" pitchFamily="2" charset="0"/>
                <a:ea typeface="Montserrat"/>
                <a:cs typeface="Montserrat"/>
                <a:sym typeface="Montserrat"/>
              </a:rPr>
              <a:t>的</a:t>
            </a:r>
            <a:endParaRPr lang="en-US" altLang="zh-CN" sz="2200" dirty="0">
              <a:latin typeface="Helvetica" pitchFamily="2" charset="0"/>
              <a:ea typeface="Montserrat"/>
              <a:cs typeface="Montserrat"/>
              <a:sym typeface="Montserrat"/>
            </a:endParaRPr>
          </a:p>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文本，输出可视化为</a:t>
            </a:r>
            <a:r>
              <a:rPr lang="en-US" altLang="zh-CN" sz="2200" dirty="0">
                <a:latin typeface="Helvetica" pitchFamily="2" charset="0"/>
                <a:ea typeface="Montserrat"/>
                <a:cs typeface="Montserrat"/>
                <a:sym typeface="Montserrat"/>
              </a:rPr>
              <a:t>txt</a:t>
            </a:r>
            <a:r>
              <a:rPr lang="zh-CN" altLang="en-US" sz="2200" dirty="0">
                <a:latin typeface="Helvetica" pitchFamily="2" charset="0"/>
                <a:ea typeface="Montserrat"/>
                <a:cs typeface="Montserrat"/>
                <a:sym typeface="Montserrat"/>
              </a:rPr>
              <a:t>文件，</a:t>
            </a:r>
            <a:endParaRPr lang="en-US" altLang="zh-CN" sz="2200" dirty="0">
              <a:latin typeface="Helvetica" pitchFamily="2" charset="0"/>
              <a:ea typeface="Montserrat"/>
              <a:cs typeface="Montserrat"/>
              <a:sym typeface="Montserrat"/>
            </a:endParaRPr>
          </a:p>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编写程序识别</a:t>
            </a:r>
            <a:r>
              <a:rPr lang="en-US" altLang="zh-CN" sz="2200" dirty="0">
                <a:latin typeface="Helvetica" pitchFamily="2" charset="0"/>
                <a:ea typeface="Montserrat"/>
                <a:cs typeface="Montserrat"/>
                <a:sym typeface="Montserrat"/>
              </a:rPr>
              <a:t>B,I,O</a:t>
            </a:r>
            <a:r>
              <a:rPr lang="zh-CN" altLang="en-US" sz="2200" dirty="0">
                <a:latin typeface="Helvetica" pitchFamily="2" charset="0"/>
                <a:ea typeface="Montserrat"/>
                <a:cs typeface="Montserrat"/>
                <a:sym typeface="Montserrat"/>
              </a:rPr>
              <a:t>标签进行</a:t>
            </a:r>
            <a:r>
              <a:rPr lang="en-US" altLang="zh-CN" sz="2200" dirty="0">
                <a:latin typeface="Helvetica" pitchFamily="2" charset="0"/>
                <a:ea typeface="Montserrat"/>
                <a:cs typeface="Montserrat"/>
                <a:sym typeface="Montserrat"/>
              </a:rPr>
              <a:t>transformers</a:t>
            </a:r>
            <a:r>
              <a:rPr lang="zh-CN" altLang="en-US" sz="2200" dirty="0">
                <a:latin typeface="Helvetica" pitchFamily="2" charset="0"/>
                <a:ea typeface="Montserrat"/>
                <a:cs typeface="Montserrat"/>
                <a:sym typeface="Montserrat"/>
              </a:rPr>
              <a:t>模型训练</a:t>
            </a:r>
            <a:endParaRPr lang="en-US" altLang="zh-CN" sz="2200" dirty="0">
              <a:latin typeface="Helvetica" pitchFamily="2" charset="0"/>
              <a:ea typeface="Montserrat"/>
              <a:cs typeface="Montserrat"/>
              <a:sym typeface="Montserrat"/>
            </a:endParaRPr>
          </a:p>
          <a:p>
            <a:pPr marL="0" indent="0">
              <a:lnSpc>
                <a:spcPct val="120000"/>
              </a:lnSpc>
              <a:spcBef>
                <a:spcPts val="0"/>
              </a:spcBef>
              <a:buClr>
                <a:srgbClr val="000000"/>
              </a:buClr>
              <a:buSzPts val="275"/>
              <a:buFont typeface="Arial"/>
              <a:buNone/>
            </a:pPr>
            <a:endParaRPr lang="en-US" altLang="zh-CN" sz="2200" dirty="0">
              <a:latin typeface="Helvetica" pitchFamily="2" charset="0"/>
              <a:ea typeface="Montserrat"/>
              <a:cs typeface="Montserrat"/>
              <a:sym typeface="Montserrat"/>
            </a:endParaRPr>
          </a:p>
        </p:txBody>
      </p:sp>
      <p:pic>
        <p:nvPicPr>
          <p:cNvPr id="7" name="图片 6">
            <a:extLst>
              <a:ext uri="{FF2B5EF4-FFF2-40B4-BE49-F238E27FC236}">
                <a16:creationId xmlns:a16="http://schemas.microsoft.com/office/drawing/2014/main" id="{23A788F3-0C80-3407-7A59-1EE9122C07D8}"/>
              </a:ext>
            </a:extLst>
          </p:cNvPr>
          <p:cNvPicPr>
            <a:picLocks noChangeAspect="1"/>
          </p:cNvPicPr>
          <p:nvPr/>
        </p:nvPicPr>
        <p:blipFill>
          <a:blip r:embed="rId2"/>
          <a:stretch>
            <a:fillRect/>
          </a:stretch>
        </p:blipFill>
        <p:spPr>
          <a:xfrm>
            <a:off x="4653581" y="1140933"/>
            <a:ext cx="6934415" cy="5103181"/>
          </a:xfrm>
          <a:prstGeom prst="rect">
            <a:avLst/>
          </a:prstGeom>
        </p:spPr>
      </p:pic>
    </p:spTree>
    <p:extLst>
      <p:ext uri="{BB962C8B-B14F-4D97-AF65-F5344CB8AC3E}">
        <p14:creationId xmlns:p14="http://schemas.microsoft.com/office/powerpoint/2010/main" val="99269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8</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kumimoji="1" lang="zh-CN" altLang="en-US" dirty="0">
                <a:cs typeface="+mn-ea"/>
                <a:sym typeface="+mn-lt"/>
              </a:rPr>
              <a:t>使用</a:t>
            </a:r>
            <a:r>
              <a:rPr kumimoji="1" lang="en-US" altLang="zh-CN" dirty="0">
                <a:cs typeface="+mn-ea"/>
                <a:sym typeface="+mn-lt"/>
              </a:rPr>
              <a:t>transformers</a:t>
            </a:r>
            <a:r>
              <a:rPr kumimoji="1" lang="zh-CN" altLang="en-US" dirty="0">
                <a:cs typeface="+mn-ea"/>
                <a:sym typeface="+mn-lt"/>
              </a:rPr>
              <a:t>模型标注文本</a:t>
            </a:r>
            <a:endParaRPr kumimoji="1" lang="zh-CN" altLang="en-US" dirty="0"/>
          </a:p>
        </p:txBody>
      </p:sp>
      <p:sp>
        <p:nvSpPr>
          <p:cNvPr id="5" name="Google Shape;365;p35">
            <a:extLst>
              <a:ext uri="{FF2B5EF4-FFF2-40B4-BE49-F238E27FC236}">
                <a16:creationId xmlns:a16="http://schemas.microsoft.com/office/drawing/2014/main" id="{1DD8E5F2-1E84-5B48-8174-DFF99C68F209}"/>
              </a:ext>
            </a:extLst>
          </p:cNvPr>
          <p:cNvSpPr txBox="1">
            <a:spLocks/>
          </p:cNvSpPr>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r>
              <a:rPr lang="zh-CN" altLang="en-US" sz="2800" dirty="0"/>
              <a:t>代码切片</a:t>
            </a:r>
            <a:endParaRPr 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924925" y="2702572"/>
            <a:ext cx="3785868" cy="2974165"/>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使用</a:t>
            </a:r>
            <a:r>
              <a:rPr lang="en-US" altLang="zh-CN" sz="2200" dirty="0">
                <a:latin typeface="Helvetica" pitchFamily="2" charset="0"/>
                <a:ea typeface="Montserrat"/>
                <a:cs typeface="Montserrat"/>
                <a:sym typeface="Montserrat"/>
              </a:rPr>
              <a:t>transformers</a:t>
            </a:r>
            <a:r>
              <a:rPr lang="zh-CN" altLang="en-US" sz="2200" dirty="0">
                <a:latin typeface="Helvetica" pitchFamily="2" charset="0"/>
                <a:ea typeface="Montserrat"/>
                <a:cs typeface="Montserrat"/>
                <a:sym typeface="Montserrat"/>
              </a:rPr>
              <a:t>训练模型把</a:t>
            </a:r>
            <a:r>
              <a:rPr lang="en-US" altLang="zh-CN" sz="2200" dirty="0">
                <a:latin typeface="Helvetica" pitchFamily="2" charset="0"/>
                <a:ea typeface="Montserrat"/>
                <a:cs typeface="Montserrat"/>
                <a:sym typeface="Montserrat"/>
              </a:rPr>
              <a:t>Excel</a:t>
            </a:r>
            <a:r>
              <a:rPr lang="zh-CN" altLang="en-US" sz="2200" dirty="0">
                <a:latin typeface="Helvetica" pitchFamily="2" charset="0"/>
                <a:ea typeface="Montserrat"/>
                <a:cs typeface="Montserrat"/>
                <a:sym typeface="Montserrat"/>
              </a:rPr>
              <a:t>表格中药名全部标注出来，导出到</a:t>
            </a:r>
            <a:r>
              <a:rPr lang="en-US" altLang="zh-CN" sz="2200" dirty="0" err="1">
                <a:latin typeface="Helvetica" pitchFamily="2" charset="0"/>
                <a:ea typeface="Montserrat"/>
                <a:cs typeface="Montserrat"/>
                <a:sym typeface="Montserrat"/>
              </a:rPr>
              <a:t>merged_data</a:t>
            </a:r>
            <a:r>
              <a:rPr lang="zh-CN" altLang="en-US" sz="2200" dirty="0">
                <a:latin typeface="Helvetica" pitchFamily="2" charset="0"/>
                <a:ea typeface="Montserrat"/>
                <a:cs typeface="Montserrat"/>
                <a:sym typeface="Montserrat"/>
              </a:rPr>
              <a:t>中，并且进行数据清洗，改正错误名称与统一药名。</a:t>
            </a:r>
            <a:endParaRPr lang="en-US" altLang="zh-CN" sz="2200" dirty="0">
              <a:latin typeface="Helvetica" pitchFamily="2" charset="0"/>
              <a:ea typeface="Montserrat"/>
              <a:cs typeface="Montserrat"/>
              <a:sym typeface="Montserrat"/>
            </a:endParaRPr>
          </a:p>
        </p:txBody>
      </p:sp>
      <p:pic>
        <p:nvPicPr>
          <p:cNvPr id="9" name="图片 8">
            <a:extLst>
              <a:ext uri="{FF2B5EF4-FFF2-40B4-BE49-F238E27FC236}">
                <a16:creationId xmlns:a16="http://schemas.microsoft.com/office/drawing/2014/main" id="{6C8C389F-1EF6-FEDF-4587-69BB6B42EB31}"/>
              </a:ext>
            </a:extLst>
          </p:cNvPr>
          <p:cNvPicPr>
            <a:picLocks noChangeAspect="1"/>
          </p:cNvPicPr>
          <p:nvPr/>
        </p:nvPicPr>
        <p:blipFill>
          <a:blip r:embed="rId2"/>
          <a:stretch>
            <a:fillRect/>
          </a:stretch>
        </p:blipFill>
        <p:spPr>
          <a:xfrm>
            <a:off x="4740064" y="1028699"/>
            <a:ext cx="6749961" cy="5212789"/>
          </a:xfrm>
          <a:prstGeom prst="rect">
            <a:avLst/>
          </a:prstGeom>
        </p:spPr>
      </p:pic>
    </p:spTree>
    <p:extLst>
      <p:ext uri="{BB962C8B-B14F-4D97-AF65-F5344CB8AC3E}">
        <p14:creationId xmlns:p14="http://schemas.microsoft.com/office/powerpoint/2010/main" val="197217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F2CECC-24C4-B94A-A2D9-B0CD92537629}"/>
              </a:ext>
            </a:extLst>
          </p:cNvPr>
          <p:cNvSpPr>
            <a:spLocks noGrp="1"/>
          </p:cNvSpPr>
          <p:nvPr>
            <p:ph type="sldNum" sz="quarter" idx="12"/>
          </p:nvPr>
        </p:nvSpPr>
        <p:spPr/>
        <p:txBody>
          <a:bodyPr/>
          <a:lstStyle/>
          <a:p>
            <a:fld id="{2515AB8F-1C56-49E9-90C8-78D22B0C1B97}" type="slidenum">
              <a:rPr lang="zh-CN" altLang="en-US" smtClean="0">
                <a:latin typeface="Helvetica" pitchFamily="2" charset="0"/>
              </a:rPr>
              <a:pPr/>
              <a:t>9</a:t>
            </a:fld>
            <a:endParaRPr lang="zh-CN" altLang="en-US" dirty="0">
              <a:latin typeface="Helvetica" pitchFamily="2" charset="0"/>
            </a:endParaRPr>
          </a:p>
        </p:txBody>
      </p:sp>
      <p:sp>
        <p:nvSpPr>
          <p:cNvPr id="4" name="标题 3">
            <a:extLst>
              <a:ext uri="{FF2B5EF4-FFF2-40B4-BE49-F238E27FC236}">
                <a16:creationId xmlns:a16="http://schemas.microsoft.com/office/drawing/2014/main" id="{7620B8EC-D543-A548-9B51-4DD4A92E1603}"/>
              </a:ext>
            </a:extLst>
          </p:cNvPr>
          <p:cNvSpPr>
            <a:spLocks noGrp="1"/>
          </p:cNvSpPr>
          <p:nvPr>
            <p:ph type="title"/>
          </p:nvPr>
        </p:nvSpPr>
        <p:spPr/>
        <p:txBody>
          <a:bodyPr/>
          <a:lstStyle/>
          <a:p>
            <a:r>
              <a:rPr kumimoji="1" lang="zh-CN" altLang="en-US" dirty="0">
                <a:cs typeface="+mn-ea"/>
                <a:sym typeface="+mn-lt"/>
              </a:rPr>
              <a:t>数据清洗</a:t>
            </a:r>
            <a:endParaRPr kumimoji="1" lang="zh-CN" altLang="en-US" dirty="0"/>
          </a:p>
        </p:txBody>
      </p:sp>
      <p:sp>
        <p:nvSpPr>
          <p:cNvPr id="5" name="Google Shape;365;p35">
            <a:extLst>
              <a:ext uri="{FF2B5EF4-FFF2-40B4-BE49-F238E27FC236}">
                <a16:creationId xmlns:a16="http://schemas.microsoft.com/office/drawing/2014/main" id="{1DD8E5F2-1E84-5B48-8174-DFF99C68F209}"/>
              </a:ext>
            </a:extLst>
          </p:cNvPr>
          <p:cNvSpPr txBox="1">
            <a:spLocks/>
          </p:cNvSpPr>
          <p:nvPr/>
        </p:nvSpPr>
        <p:spPr>
          <a:xfrm>
            <a:off x="924925" y="1635214"/>
            <a:ext cx="3978000"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r>
              <a:rPr lang="zh-CN" altLang="en-US" sz="2800" dirty="0"/>
              <a:t>修改前后对比</a:t>
            </a:r>
            <a:endParaRPr lang="en-US" dirty="0"/>
          </a:p>
        </p:txBody>
      </p:sp>
      <p:sp>
        <p:nvSpPr>
          <p:cNvPr id="6" name="Google Shape;366;p35">
            <a:extLst>
              <a:ext uri="{FF2B5EF4-FFF2-40B4-BE49-F238E27FC236}">
                <a16:creationId xmlns:a16="http://schemas.microsoft.com/office/drawing/2014/main" id="{86F9103D-821D-5248-803B-0B183C64D578}"/>
              </a:ext>
            </a:extLst>
          </p:cNvPr>
          <p:cNvSpPr txBox="1">
            <a:spLocks/>
          </p:cNvSpPr>
          <p:nvPr/>
        </p:nvSpPr>
        <p:spPr>
          <a:xfrm>
            <a:off x="942529" y="2357314"/>
            <a:ext cx="5270904" cy="370875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       无论是训练数据还是测试数据都有右侧错别字，或者别名混淆的问题。因为在自动命名实体识别时因为手动标注的差异和标注的训练集数量较少，所以预测准确率较低。</a:t>
            </a:r>
            <a:endParaRPr lang="en-US" altLang="zh-CN" sz="2200" dirty="0">
              <a:latin typeface="Helvetica" pitchFamily="2" charset="0"/>
              <a:ea typeface="Montserrat"/>
              <a:cs typeface="Montserrat"/>
              <a:sym typeface="Montserrat"/>
            </a:endParaRPr>
          </a:p>
          <a:p>
            <a:pPr marL="0" indent="0">
              <a:lnSpc>
                <a:spcPct val="120000"/>
              </a:lnSpc>
              <a:spcBef>
                <a:spcPts val="0"/>
              </a:spcBef>
              <a:buClr>
                <a:srgbClr val="000000"/>
              </a:buClr>
              <a:buSzPts val="275"/>
              <a:buFont typeface="Arial"/>
              <a:buNone/>
            </a:pPr>
            <a:r>
              <a:rPr lang="zh-CN" altLang="en-US" sz="2200" dirty="0">
                <a:latin typeface="Helvetica" pitchFamily="2" charset="0"/>
                <a:ea typeface="Montserrat"/>
                <a:cs typeface="Montserrat"/>
                <a:sym typeface="Montserrat"/>
              </a:rPr>
              <a:t>       采取把测试数据药名与</a:t>
            </a:r>
            <a:r>
              <a:rPr lang="en-US" altLang="zh-CN" sz="2200" dirty="0" err="1">
                <a:latin typeface="Helvetica" pitchFamily="2" charset="0"/>
                <a:ea typeface="Montserrat"/>
                <a:cs typeface="Montserrat"/>
                <a:sym typeface="Montserrat"/>
              </a:rPr>
              <a:t>merged_data</a:t>
            </a:r>
            <a:r>
              <a:rPr lang="zh-CN" altLang="en-US" sz="2200" dirty="0">
                <a:latin typeface="Helvetica" pitchFamily="2" charset="0"/>
                <a:ea typeface="Montserrat"/>
                <a:cs typeface="Montserrat"/>
                <a:sym typeface="Montserrat"/>
              </a:rPr>
              <a:t>文件中药名进行比对，挑出在</a:t>
            </a:r>
            <a:r>
              <a:rPr lang="en-US" altLang="zh-CN" sz="2200" dirty="0" err="1">
                <a:latin typeface="Helvetica" pitchFamily="2" charset="0"/>
                <a:ea typeface="Montserrat"/>
                <a:cs typeface="Montserrat"/>
                <a:sym typeface="Montserrat"/>
              </a:rPr>
              <a:t>merged_data</a:t>
            </a:r>
            <a:r>
              <a:rPr lang="zh-CN" altLang="en-US" sz="2200" dirty="0">
                <a:latin typeface="Helvetica" pitchFamily="2" charset="0"/>
                <a:ea typeface="Montserrat"/>
                <a:cs typeface="Montserrat"/>
                <a:sym typeface="Montserrat"/>
              </a:rPr>
              <a:t>中未出现过的药名进行替换，得到最终版本。</a:t>
            </a:r>
            <a:endParaRPr lang="en-US" altLang="zh-CN" sz="2200" dirty="0">
              <a:latin typeface="Helvetica" pitchFamily="2" charset="0"/>
              <a:ea typeface="Montserrat"/>
              <a:cs typeface="Montserrat"/>
              <a:sym typeface="Montserrat"/>
            </a:endParaRPr>
          </a:p>
        </p:txBody>
      </p:sp>
      <p:pic>
        <p:nvPicPr>
          <p:cNvPr id="7" name="图片 6">
            <a:extLst>
              <a:ext uri="{FF2B5EF4-FFF2-40B4-BE49-F238E27FC236}">
                <a16:creationId xmlns:a16="http://schemas.microsoft.com/office/drawing/2014/main" id="{CF6C2B80-F661-92A3-F951-CE0B221F8843}"/>
              </a:ext>
            </a:extLst>
          </p:cNvPr>
          <p:cNvPicPr>
            <a:picLocks noChangeAspect="1"/>
          </p:cNvPicPr>
          <p:nvPr/>
        </p:nvPicPr>
        <p:blipFill>
          <a:blip r:embed="rId2"/>
          <a:stretch>
            <a:fillRect/>
          </a:stretch>
        </p:blipFill>
        <p:spPr>
          <a:xfrm>
            <a:off x="6333890" y="1226075"/>
            <a:ext cx="4540940" cy="2628965"/>
          </a:xfrm>
          <a:prstGeom prst="rect">
            <a:avLst/>
          </a:prstGeom>
        </p:spPr>
      </p:pic>
      <p:pic>
        <p:nvPicPr>
          <p:cNvPr id="10" name="图片 9">
            <a:extLst>
              <a:ext uri="{FF2B5EF4-FFF2-40B4-BE49-F238E27FC236}">
                <a16:creationId xmlns:a16="http://schemas.microsoft.com/office/drawing/2014/main" id="{95A2FE1B-D753-F65B-CFB3-C06CABB828DE}"/>
              </a:ext>
            </a:extLst>
          </p:cNvPr>
          <p:cNvPicPr>
            <a:picLocks noChangeAspect="1"/>
          </p:cNvPicPr>
          <p:nvPr/>
        </p:nvPicPr>
        <p:blipFill>
          <a:blip r:embed="rId3"/>
          <a:stretch>
            <a:fillRect/>
          </a:stretch>
        </p:blipFill>
        <p:spPr>
          <a:xfrm>
            <a:off x="6333890" y="4090969"/>
            <a:ext cx="4652888" cy="1847025"/>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墨迹 10">
                <a:extLst>
                  <a:ext uri="{FF2B5EF4-FFF2-40B4-BE49-F238E27FC236}">
                    <a16:creationId xmlns:a16="http://schemas.microsoft.com/office/drawing/2014/main" id="{EF16AE75-33C7-6D75-9BE6-4EB6E26A4F3A}"/>
                  </a:ext>
                </a:extLst>
              </p14:cNvPr>
              <p14:cNvContentPartPr/>
              <p14:nvPr/>
            </p14:nvContentPartPr>
            <p14:xfrm>
              <a:off x="7051873" y="1516616"/>
              <a:ext cx="452160" cy="150480"/>
            </p14:xfrm>
          </p:contentPart>
        </mc:Choice>
        <mc:Fallback xmlns="">
          <p:pic>
            <p:nvPicPr>
              <p:cNvPr id="11" name="墨迹 10">
                <a:extLst>
                  <a:ext uri="{FF2B5EF4-FFF2-40B4-BE49-F238E27FC236}">
                    <a16:creationId xmlns:a16="http://schemas.microsoft.com/office/drawing/2014/main" id="{EF16AE75-33C7-6D75-9BE6-4EB6E26A4F3A}"/>
                  </a:ext>
                </a:extLst>
              </p:cNvPr>
              <p:cNvPicPr/>
              <p:nvPr/>
            </p:nvPicPr>
            <p:blipFill>
              <a:blip r:embed="rId5"/>
              <a:stretch>
                <a:fillRect/>
              </a:stretch>
            </p:blipFill>
            <p:spPr>
              <a:xfrm>
                <a:off x="7043233" y="1507616"/>
                <a:ext cx="4698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墨迹 11">
                <a:extLst>
                  <a:ext uri="{FF2B5EF4-FFF2-40B4-BE49-F238E27FC236}">
                    <a16:creationId xmlns:a16="http://schemas.microsoft.com/office/drawing/2014/main" id="{EB19DC9A-CD48-CE63-081B-FDB821DD4AE3}"/>
                  </a:ext>
                </a:extLst>
              </p14:cNvPr>
              <p14:cNvContentPartPr/>
              <p14:nvPr/>
            </p14:nvContentPartPr>
            <p14:xfrm>
              <a:off x="7068073" y="4374296"/>
              <a:ext cx="403200" cy="149400"/>
            </p14:xfrm>
          </p:contentPart>
        </mc:Choice>
        <mc:Fallback xmlns="">
          <p:pic>
            <p:nvPicPr>
              <p:cNvPr id="12" name="墨迹 11">
                <a:extLst>
                  <a:ext uri="{FF2B5EF4-FFF2-40B4-BE49-F238E27FC236}">
                    <a16:creationId xmlns:a16="http://schemas.microsoft.com/office/drawing/2014/main" id="{EB19DC9A-CD48-CE63-081B-FDB821DD4AE3}"/>
                  </a:ext>
                </a:extLst>
              </p:cNvPr>
              <p:cNvPicPr/>
              <p:nvPr/>
            </p:nvPicPr>
            <p:blipFill>
              <a:blip r:embed="rId7"/>
              <a:stretch>
                <a:fillRect/>
              </a:stretch>
            </p:blipFill>
            <p:spPr>
              <a:xfrm>
                <a:off x="7059433" y="4365656"/>
                <a:ext cx="4208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墨迹 12">
                <a:extLst>
                  <a:ext uri="{FF2B5EF4-FFF2-40B4-BE49-F238E27FC236}">
                    <a16:creationId xmlns:a16="http://schemas.microsoft.com/office/drawing/2014/main" id="{15CDA551-783A-2D6D-71CC-ADFEE810B636}"/>
                  </a:ext>
                </a:extLst>
              </p14:cNvPr>
              <p14:cNvContentPartPr/>
              <p14:nvPr/>
            </p14:nvContentPartPr>
            <p14:xfrm>
              <a:off x="8366593" y="1518056"/>
              <a:ext cx="417240" cy="156600"/>
            </p14:xfrm>
          </p:contentPart>
        </mc:Choice>
        <mc:Fallback xmlns="">
          <p:pic>
            <p:nvPicPr>
              <p:cNvPr id="13" name="墨迹 12">
                <a:extLst>
                  <a:ext uri="{FF2B5EF4-FFF2-40B4-BE49-F238E27FC236}">
                    <a16:creationId xmlns:a16="http://schemas.microsoft.com/office/drawing/2014/main" id="{15CDA551-783A-2D6D-71CC-ADFEE810B636}"/>
                  </a:ext>
                </a:extLst>
              </p:cNvPr>
              <p:cNvPicPr/>
              <p:nvPr/>
            </p:nvPicPr>
            <p:blipFill>
              <a:blip r:embed="rId9"/>
              <a:stretch>
                <a:fillRect/>
              </a:stretch>
            </p:blipFill>
            <p:spPr>
              <a:xfrm>
                <a:off x="8357953" y="1509056"/>
                <a:ext cx="4348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墨迹 13">
                <a:extLst>
                  <a:ext uri="{FF2B5EF4-FFF2-40B4-BE49-F238E27FC236}">
                    <a16:creationId xmlns:a16="http://schemas.microsoft.com/office/drawing/2014/main" id="{E736285C-66C0-E0DC-9935-83A055C17BE7}"/>
                  </a:ext>
                </a:extLst>
              </p14:cNvPr>
              <p14:cNvContentPartPr/>
              <p14:nvPr/>
            </p14:nvContentPartPr>
            <p14:xfrm>
              <a:off x="8325913" y="4366016"/>
              <a:ext cx="517320" cy="182880"/>
            </p14:xfrm>
          </p:contentPart>
        </mc:Choice>
        <mc:Fallback xmlns="">
          <p:pic>
            <p:nvPicPr>
              <p:cNvPr id="14" name="墨迹 13">
                <a:extLst>
                  <a:ext uri="{FF2B5EF4-FFF2-40B4-BE49-F238E27FC236}">
                    <a16:creationId xmlns:a16="http://schemas.microsoft.com/office/drawing/2014/main" id="{E736285C-66C0-E0DC-9935-83A055C17BE7}"/>
                  </a:ext>
                </a:extLst>
              </p:cNvPr>
              <p:cNvPicPr/>
              <p:nvPr/>
            </p:nvPicPr>
            <p:blipFill>
              <a:blip r:embed="rId11"/>
              <a:stretch>
                <a:fillRect/>
              </a:stretch>
            </p:blipFill>
            <p:spPr>
              <a:xfrm>
                <a:off x="8317273" y="4357376"/>
                <a:ext cx="5349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墨迹 14">
                <a:extLst>
                  <a:ext uri="{FF2B5EF4-FFF2-40B4-BE49-F238E27FC236}">
                    <a16:creationId xmlns:a16="http://schemas.microsoft.com/office/drawing/2014/main" id="{D6B48E77-F30A-5B33-7E58-13063C7E9334}"/>
                  </a:ext>
                </a:extLst>
              </p14:cNvPr>
              <p14:cNvContentPartPr/>
              <p14:nvPr/>
            </p14:nvContentPartPr>
            <p14:xfrm>
              <a:off x="9925753" y="1199816"/>
              <a:ext cx="444960" cy="190080"/>
            </p14:xfrm>
          </p:contentPart>
        </mc:Choice>
        <mc:Fallback xmlns="">
          <p:pic>
            <p:nvPicPr>
              <p:cNvPr id="15" name="墨迹 14">
                <a:extLst>
                  <a:ext uri="{FF2B5EF4-FFF2-40B4-BE49-F238E27FC236}">
                    <a16:creationId xmlns:a16="http://schemas.microsoft.com/office/drawing/2014/main" id="{D6B48E77-F30A-5B33-7E58-13063C7E9334}"/>
                  </a:ext>
                </a:extLst>
              </p:cNvPr>
              <p:cNvPicPr/>
              <p:nvPr/>
            </p:nvPicPr>
            <p:blipFill>
              <a:blip r:embed="rId13"/>
              <a:stretch>
                <a:fillRect/>
              </a:stretch>
            </p:blipFill>
            <p:spPr>
              <a:xfrm>
                <a:off x="9917113" y="1190816"/>
                <a:ext cx="4626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墨迹 15">
                <a:extLst>
                  <a:ext uri="{FF2B5EF4-FFF2-40B4-BE49-F238E27FC236}">
                    <a16:creationId xmlns:a16="http://schemas.microsoft.com/office/drawing/2014/main" id="{C3449D5B-CBE3-D647-7D73-2C8EB036FE39}"/>
                  </a:ext>
                </a:extLst>
              </p14:cNvPr>
              <p14:cNvContentPartPr/>
              <p14:nvPr/>
            </p14:nvContentPartPr>
            <p14:xfrm>
              <a:off x="10080913" y="4088456"/>
              <a:ext cx="762840" cy="165600"/>
            </p14:xfrm>
          </p:contentPart>
        </mc:Choice>
        <mc:Fallback xmlns="">
          <p:pic>
            <p:nvPicPr>
              <p:cNvPr id="16" name="墨迹 15">
                <a:extLst>
                  <a:ext uri="{FF2B5EF4-FFF2-40B4-BE49-F238E27FC236}">
                    <a16:creationId xmlns:a16="http://schemas.microsoft.com/office/drawing/2014/main" id="{C3449D5B-CBE3-D647-7D73-2C8EB036FE39}"/>
                  </a:ext>
                </a:extLst>
              </p:cNvPr>
              <p:cNvPicPr/>
              <p:nvPr/>
            </p:nvPicPr>
            <p:blipFill>
              <a:blip r:embed="rId15"/>
              <a:stretch>
                <a:fillRect/>
              </a:stretch>
            </p:blipFill>
            <p:spPr>
              <a:xfrm>
                <a:off x="10071913" y="4079456"/>
                <a:ext cx="7804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墨迹 16">
                <a:extLst>
                  <a:ext uri="{FF2B5EF4-FFF2-40B4-BE49-F238E27FC236}">
                    <a16:creationId xmlns:a16="http://schemas.microsoft.com/office/drawing/2014/main" id="{85B20158-3D1A-9EE5-8C8A-10D3CCC4C3E4}"/>
                  </a:ext>
                </a:extLst>
              </p14:cNvPr>
              <p14:cNvContentPartPr/>
              <p14:nvPr/>
            </p14:nvContentPartPr>
            <p14:xfrm>
              <a:off x="8293153" y="4660856"/>
              <a:ext cx="663840" cy="157680"/>
            </p14:xfrm>
          </p:contentPart>
        </mc:Choice>
        <mc:Fallback xmlns="">
          <p:pic>
            <p:nvPicPr>
              <p:cNvPr id="17" name="墨迹 16">
                <a:extLst>
                  <a:ext uri="{FF2B5EF4-FFF2-40B4-BE49-F238E27FC236}">
                    <a16:creationId xmlns:a16="http://schemas.microsoft.com/office/drawing/2014/main" id="{85B20158-3D1A-9EE5-8C8A-10D3CCC4C3E4}"/>
                  </a:ext>
                </a:extLst>
              </p:cNvPr>
              <p:cNvPicPr/>
              <p:nvPr/>
            </p:nvPicPr>
            <p:blipFill>
              <a:blip r:embed="rId17"/>
              <a:stretch>
                <a:fillRect/>
              </a:stretch>
            </p:blipFill>
            <p:spPr>
              <a:xfrm>
                <a:off x="8284153" y="4652216"/>
                <a:ext cx="68148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墨迹 17">
                <a:extLst>
                  <a:ext uri="{FF2B5EF4-FFF2-40B4-BE49-F238E27FC236}">
                    <a16:creationId xmlns:a16="http://schemas.microsoft.com/office/drawing/2014/main" id="{BA3E4E7D-B118-876C-EC31-B68D97168DF3}"/>
                  </a:ext>
                </a:extLst>
              </p14:cNvPr>
              <p14:cNvContentPartPr/>
              <p14:nvPr/>
            </p14:nvContentPartPr>
            <p14:xfrm>
              <a:off x="8335273" y="1795256"/>
              <a:ext cx="516960" cy="140040"/>
            </p14:xfrm>
          </p:contentPart>
        </mc:Choice>
        <mc:Fallback xmlns="">
          <p:pic>
            <p:nvPicPr>
              <p:cNvPr id="18" name="墨迹 17">
                <a:extLst>
                  <a:ext uri="{FF2B5EF4-FFF2-40B4-BE49-F238E27FC236}">
                    <a16:creationId xmlns:a16="http://schemas.microsoft.com/office/drawing/2014/main" id="{BA3E4E7D-B118-876C-EC31-B68D97168DF3}"/>
                  </a:ext>
                </a:extLst>
              </p:cNvPr>
              <p:cNvPicPr/>
              <p:nvPr/>
            </p:nvPicPr>
            <p:blipFill>
              <a:blip r:embed="rId19"/>
              <a:stretch>
                <a:fillRect/>
              </a:stretch>
            </p:blipFill>
            <p:spPr>
              <a:xfrm>
                <a:off x="8326273" y="1786256"/>
                <a:ext cx="534600" cy="157680"/>
              </a:xfrm>
              <a:prstGeom prst="rect">
                <a:avLst/>
              </a:prstGeom>
            </p:spPr>
          </p:pic>
        </mc:Fallback>
      </mc:AlternateContent>
    </p:spTree>
    <p:extLst>
      <p:ext uri="{BB962C8B-B14F-4D97-AF65-F5344CB8AC3E}">
        <p14:creationId xmlns:p14="http://schemas.microsoft.com/office/powerpoint/2010/main" val="330870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84.65,&quot;left&quot;:77.2,&quot;top&quot;:155,&quot;width&quot;:805.65}"/>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33888</TotalTime>
  <Words>2066</Words>
  <Application>Microsoft Office PowerPoint</Application>
  <PresentationFormat>宽屏</PresentationFormat>
  <Paragraphs>243</Paragraphs>
  <Slides>37</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37</vt:i4>
      </vt:variant>
    </vt:vector>
  </HeadingPairs>
  <TitlesOfParts>
    <vt:vector size="46" baseType="lpstr">
      <vt:lpstr>等线</vt:lpstr>
      <vt:lpstr>Microsoft YaHei</vt:lpstr>
      <vt:lpstr>Microsoft YaHei</vt:lpstr>
      <vt:lpstr>Arial</vt:lpstr>
      <vt:lpstr>Cambria Math</vt:lpstr>
      <vt:lpstr>Helvetica</vt:lpstr>
      <vt:lpstr>Montserrat</vt:lpstr>
      <vt:lpstr>Office 主题​​</vt:lpstr>
      <vt:lpstr>1_OfficePLUS</vt:lpstr>
      <vt:lpstr>PowerPoint 演示文稿</vt:lpstr>
      <vt:lpstr>PowerPoint 演示文稿</vt:lpstr>
      <vt:lpstr>PowerPoint 演示文稿</vt:lpstr>
      <vt:lpstr>命名实体识别</vt:lpstr>
      <vt:lpstr>药名提取流程</vt:lpstr>
      <vt:lpstr>doccano标注文本</vt:lpstr>
      <vt:lpstr>doccano标注文本</vt:lpstr>
      <vt:lpstr>使用transformers模型标注文本</vt:lpstr>
      <vt:lpstr>数据清洗</vt:lpstr>
      <vt:lpstr>PowerPoint 演示文稿</vt:lpstr>
      <vt:lpstr>症状信息提取与药品信息去重</vt:lpstr>
      <vt:lpstr>PowerPoint 演示文稿</vt:lpstr>
      <vt:lpstr>建立三元组</vt:lpstr>
      <vt:lpstr>PowerPoint 演示文稿</vt:lpstr>
      <vt:lpstr>优化输出三元组</vt:lpstr>
      <vt:lpstr>PowerPoint 演示文稿</vt:lpstr>
      <vt:lpstr>数据特征分析与处理</vt:lpstr>
      <vt:lpstr>数据特征分析</vt:lpstr>
      <vt:lpstr>数据处理</vt:lpstr>
      <vt:lpstr>数据处理</vt:lpstr>
      <vt:lpstr>PowerPoint 演示文稿</vt:lpstr>
      <vt:lpstr>模型架构选择</vt:lpstr>
      <vt:lpstr>模型组件构成</vt:lpstr>
      <vt:lpstr>模型组件构成</vt:lpstr>
      <vt:lpstr>模型组件构成</vt:lpstr>
      <vt:lpstr>模型评估优化</vt:lpstr>
      <vt:lpstr>模型代码实现</vt:lpstr>
      <vt:lpstr>模型代码实现</vt:lpstr>
      <vt:lpstr>模型代码实现</vt:lpstr>
      <vt:lpstr>模型代码实现</vt:lpstr>
      <vt:lpstr>模型代码实现</vt:lpstr>
      <vt:lpstr>模型代码实现</vt:lpstr>
      <vt:lpstr>PowerPoint 演示文稿</vt:lpstr>
      <vt:lpstr>处理测试数据</vt:lpstr>
      <vt:lpstr>测试过程</vt:lpstr>
      <vt:lpstr>测试结果及分析</vt:lpstr>
      <vt:lpstr>测试结果及分析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博彦 张</cp:lastModifiedBy>
  <cp:revision>2982</cp:revision>
  <dcterms:created xsi:type="dcterms:W3CDTF">2018-12-16T05:38:48Z</dcterms:created>
  <dcterms:modified xsi:type="dcterms:W3CDTF">2024-04-10T11:05:57Z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