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sldIdLst>
    <p:sldId id="282" r:id="rId4"/>
    <p:sldId id="283" r:id="rId6"/>
    <p:sldId id="263" r:id="rId7"/>
    <p:sldId id="270" r:id="rId8"/>
    <p:sldId id="284" r:id="rId9"/>
    <p:sldId id="271" r:id="rId10"/>
    <p:sldId id="288" r:id="rId11"/>
    <p:sldId id="272" r:id="rId12"/>
    <p:sldId id="285" r:id="rId13"/>
    <p:sldId id="280" r:id="rId14"/>
    <p:sldId id="278" r:id="rId15"/>
    <p:sldId id="286" r:id="rId16"/>
    <p:sldId id="276" r:id="rId17"/>
    <p:sldId id="380" r:id="rId18"/>
    <p:sldId id="287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A34"/>
    <a:srgbClr val="2B3A59"/>
    <a:srgbClr val="3C413D"/>
    <a:srgbClr val="4F81BD"/>
    <a:srgbClr val="90BCC9"/>
    <a:srgbClr val="101649"/>
    <a:srgbClr val="F9F8F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B707A-26FB-4C7D-BDDA-E866CC897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18000">
              <a:srgbClr val="4D9DFF"/>
            </a:gs>
            <a:gs pos="57000">
              <a:srgbClr val="734DFF"/>
            </a:gs>
            <a:gs pos="97000">
              <a:srgbClr val="BE4DFF">
                <a:lumMod val="100000"/>
              </a:srgb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F620-DA3A-4973-B85D-D3798812CD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739B-9569-4C72-AECD-AF169D518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365126"/>
            <a:ext cx="10801350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004936"/>
            <a:ext cx="10801350" cy="517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5325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F620-DA3A-4973-B85D-D3798812CD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739B-9569-4C72-AECD-AF169D5189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62563"/>
            <a:ext cx="10438410" cy="6935712"/>
          </a:xfrm>
          <a:custGeom>
            <a:avLst/>
            <a:gdLst>
              <a:gd name="connsiteX0" fmla="*/ 0 w 9747387"/>
              <a:gd name="connsiteY0" fmla="*/ 0 h 3732317"/>
              <a:gd name="connsiteX1" fmla="*/ 9747387 w 9747387"/>
              <a:gd name="connsiteY1" fmla="*/ 0 h 3732317"/>
              <a:gd name="connsiteX2" fmla="*/ 7592533 w 9747387"/>
              <a:gd name="connsiteY2" fmla="*/ 3732317 h 3732317"/>
              <a:gd name="connsiteX3" fmla="*/ 0 w 9747387"/>
              <a:gd name="connsiteY3" fmla="*/ 3732317 h 37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7387" h="3732317">
                <a:moveTo>
                  <a:pt x="0" y="0"/>
                </a:moveTo>
                <a:lnTo>
                  <a:pt x="9747387" y="0"/>
                </a:lnTo>
                <a:lnTo>
                  <a:pt x="7592533" y="3732317"/>
                </a:lnTo>
                <a:lnTo>
                  <a:pt x="0" y="3732317"/>
                </a:lnTo>
                <a:close/>
              </a:path>
            </a:pathLst>
          </a:custGeom>
        </p:spPr>
      </p:pic>
      <p:sp>
        <p:nvSpPr>
          <p:cNvPr id="30" name="任意多边形 29"/>
          <p:cNvSpPr/>
          <p:nvPr/>
        </p:nvSpPr>
        <p:spPr>
          <a:xfrm rot="18000000">
            <a:off x="7095016" y="414050"/>
            <a:ext cx="5922482" cy="2789662"/>
          </a:xfrm>
          <a:custGeom>
            <a:avLst/>
            <a:gdLst>
              <a:gd name="connsiteX0" fmla="*/ 4311870 w 5922482"/>
              <a:gd name="connsiteY0" fmla="*/ 0 h 2789662"/>
              <a:gd name="connsiteX1" fmla="*/ 5922482 w 5922482"/>
              <a:gd name="connsiteY1" fmla="*/ 2789662 h 2789662"/>
              <a:gd name="connsiteX2" fmla="*/ 1610612 w 5922482"/>
              <a:gd name="connsiteY2" fmla="*/ 2789662 h 2789662"/>
              <a:gd name="connsiteX3" fmla="*/ 0 w 5922482"/>
              <a:gd name="connsiteY3" fmla="*/ 0 h 278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482" h="2789662">
                <a:moveTo>
                  <a:pt x="4311870" y="0"/>
                </a:moveTo>
                <a:lnTo>
                  <a:pt x="5922482" y="2789662"/>
                </a:lnTo>
                <a:lnTo>
                  <a:pt x="1610612" y="2789662"/>
                </a:lnTo>
                <a:lnTo>
                  <a:pt x="0" y="0"/>
                </a:lnTo>
                <a:close/>
              </a:path>
            </a:pathLst>
          </a:custGeom>
          <a:solidFill>
            <a:srgbClr val="F4B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3600000" flipH="1">
            <a:off x="4617781" y="542708"/>
            <a:ext cx="5701578" cy="2684199"/>
          </a:xfrm>
          <a:custGeom>
            <a:avLst/>
            <a:gdLst>
              <a:gd name="connsiteX0" fmla="*/ 5925595 w 5925595"/>
              <a:gd name="connsiteY0" fmla="*/ 2789662 h 2789662"/>
              <a:gd name="connsiteX1" fmla="*/ 4314983 w 5925595"/>
              <a:gd name="connsiteY1" fmla="*/ 0 h 2789662"/>
              <a:gd name="connsiteX2" fmla="*/ 0 w 5925595"/>
              <a:gd name="connsiteY2" fmla="*/ 0 h 2789662"/>
              <a:gd name="connsiteX3" fmla="*/ 1610612 w 5925595"/>
              <a:gd name="connsiteY3" fmla="*/ 2789662 h 278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595" h="2789662">
                <a:moveTo>
                  <a:pt x="5925595" y="2789662"/>
                </a:moveTo>
                <a:lnTo>
                  <a:pt x="4314983" y="0"/>
                </a:lnTo>
                <a:lnTo>
                  <a:pt x="0" y="0"/>
                </a:lnTo>
                <a:lnTo>
                  <a:pt x="1610612" y="2789662"/>
                </a:lnTo>
                <a:close/>
              </a:path>
            </a:pathLst>
          </a:custGeom>
          <a:solidFill>
            <a:srgbClr val="2B3A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-1" y="3670304"/>
            <a:ext cx="9532888" cy="2451776"/>
          </a:xfrm>
          <a:custGeom>
            <a:avLst/>
            <a:gdLst>
              <a:gd name="connsiteX0" fmla="*/ 0 w 9532888"/>
              <a:gd name="connsiteY0" fmla="*/ 0 h 2451776"/>
              <a:gd name="connsiteX1" fmla="*/ 345719 w 9532888"/>
              <a:gd name="connsiteY1" fmla="*/ 0 h 2451776"/>
              <a:gd name="connsiteX2" fmla="*/ 9532888 w 9532888"/>
              <a:gd name="connsiteY2" fmla="*/ 0 h 2451776"/>
              <a:gd name="connsiteX3" fmla="*/ 8117354 w 9532888"/>
              <a:gd name="connsiteY3" fmla="*/ 2451776 h 2451776"/>
              <a:gd name="connsiteX4" fmla="*/ 7771634 w 9532888"/>
              <a:gd name="connsiteY4" fmla="*/ 2451776 h 2451776"/>
              <a:gd name="connsiteX5" fmla="*/ 345720 w 9532888"/>
              <a:gd name="connsiteY5" fmla="*/ 2451776 h 2451776"/>
              <a:gd name="connsiteX6" fmla="*/ 0 w 9532888"/>
              <a:gd name="connsiteY6" fmla="*/ 2451776 h 245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2888" h="2451776">
                <a:moveTo>
                  <a:pt x="0" y="0"/>
                </a:moveTo>
                <a:lnTo>
                  <a:pt x="345719" y="0"/>
                </a:lnTo>
                <a:lnTo>
                  <a:pt x="9532888" y="0"/>
                </a:lnTo>
                <a:lnTo>
                  <a:pt x="8117354" y="2451776"/>
                </a:lnTo>
                <a:lnTo>
                  <a:pt x="7771634" y="2451776"/>
                </a:lnTo>
                <a:lnTo>
                  <a:pt x="345720" y="2451776"/>
                </a:lnTo>
                <a:lnTo>
                  <a:pt x="0" y="2451776"/>
                </a:lnTo>
                <a:close/>
              </a:path>
            </a:pathLst>
          </a:custGeom>
          <a:solidFill>
            <a:srgbClr val="2B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512" y="4019243"/>
            <a:ext cx="75759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星穹高铁上市计划</a:t>
            </a:r>
            <a:endParaRPr lang="zh-CN" altLang="en-US" sz="6600" b="1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rot="18000000">
            <a:off x="8083155" y="48446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B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汇报人：段孟轩</a:t>
            </a:r>
            <a:endParaRPr lang="zh-CN" altLang="en-US" dirty="0">
              <a:solidFill>
                <a:srgbClr val="2B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10" y="5215229"/>
            <a:ext cx="1533912" cy="15369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512" y="5245472"/>
            <a:ext cx="757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Star Dome High Speed Rail Listing Program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0" grpId="0" animBg="1"/>
      <p:bldP spid="34" grpId="0"/>
      <p:bldP spid="4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714113" y="3245242"/>
            <a:ext cx="155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2024</a:t>
            </a:r>
            <a:endParaRPr lang="zh-CN" altLang="en-US" sz="28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706334" y="3245242"/>
            <a:ext cx="155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2025</a:t>
            </a:r>
            <a:endParaRPr lang="zh-CN" altLang="en-US" sz="28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98555" y="3245242"/>
            <a:ext cx="155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2026</a:t>
            </a:r>
            <a:endParaRPr lang="zh-CN" altLang="en-US" sz="28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90777" y="3245242"/>
            <a:ext cx="155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2027</a:t>
            </a:r>
            <a:endParaRPr lang="zh-CN" altLang="en-US" sz="28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04464" y="3480430"/>
            <a:ext cx="1152128" cy="72008"/>
            <a:chOff x="1835696" y="2067694"/>
            <a:chExt cx="1152128" cy="72008"/>
          </a:xfrm>
          <a:solidFill>
            <a:srgbClr val="F4BA34"/>
          </a:solidFill>
        </p:grpSpPr>
        <p:cxnSp>
          <p:nvCxnSpPr>
            <p:cNvPr id="10" name="直接箭头连接符 9"/>
            <p:cNvCxnSpPr/>
            <p:nvPr/>
          </p:nvCxnSpPr>
          <p:spPr>
            <a:xfrm>
              <a:off x="1835696" y="2103698"/>
              <a:ext cx="1152128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835696" y="2067694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46427" y="3480430"/>
            <a:ext cx="1152128" cy="72008"/>
            <a:chOff x="1835696" y="2067694"/>
            <a:chExt cx="1152128" cy="72008"/>
          </a:xfrm>
          <a:solidFill>
            <a:srgbClr val="F4BA34"/>
          </a:solidFill>
        </p:grpSpPr>
        <p:cxnSp>
          <p:nvCxnSpPr>
            <p:cNvPr id="13" name="直接箭头连接符 12"/>
            <p:cNvCxnSpPr/>
            <p:nvPr/>
          </p:nvCxnSpPr>
          <p:spPr>
            <a:xfrm>
              <a:off x="1835696" y="2103698"/>
              <a:ext cx="1152128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835696" y="2067694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38648" y="3480430"/>
            <a:ext cx="1152128" cy="72008"/>
            <a:chOff x="1835696" y="2067694"/>
            <a:chExt cx="1152128" cy="72008"/>
          </a:xfrm>
          <a:solidFill>
            <a:srgbClr val="F4BA34"/>
          </a:solidFill>
        </p:grpSpPr>
        <p:cxnSp>
          <p:nvCxnSpPr>
            <p:cNvPr id="16" name="直接箭头连接符 15"/>
            <p:cNvCxnSpPr/>
            <p:nvPr/>
          </p:nvCxnSpPr>
          <p:spPr>
            <a:xfrm>
              <a:off x="1835696" y="2103698"/>
              <a:ext cx="1152128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835696" y="2067694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18" name="TextBox 20"/>
          <p:cNvSpPr txBox="1"/>
          <p:nvPr/>
        </p:nvSpPr>
        <p:spPr>
          <a:xfrm>
            <a:off x="1338762" y="3968326"/>
            <a:ext cx="5359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在两年内，实现</a:t>
            </a:r>
            <a:r>
              <a:rPr lang="en-US" altLang="zh-CN" b="1" dirty="0"/>
              <a:t>app</a:t>
            </a:r>
            <a:r>
              <a:rPr lang="zh-CN" altLang="zh-CN" b="1" dirty="0"/>
              <a:t>注册用户数达到</a:t>
            </a:r>
            <a:r>
              <a:rPr lang="en-US" altLang="zh-CN" b="1" dirty="0"/>
              <a:t>100</a:t>
            </a:r>
            <a:r>
              <a:rPr lang="zh-CN" altLang="zh-CN" b="1" dirty="0"/>
              <a:t>万。</a:t>
            </a:r>
            <a:endParaRPr lang="zh-CN" altLang="zh-CN" b="1" dirty="0"/>
          </a:p>
          <a:p>
            <a:r>
              <a:rPr lang="en-US" altLang="zh-CN" dirty="0"/>
              <a:t>1</a:t>
            </a:r>
            <a:r>
              <a:rPr lang="zh-CN" altLang="zh-CN" dirty="0"/>
              <a:t>、扩大广告投放渠道，利用线下广告、小红书、抖音等社交媒体进行全方位宣传。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、加强用户体验设计，提高</a:t>
            </a:r>
            <a:r>
              <a:rPr lang="en-US" altLang="zh-CN" dirty="0"/>
              <a:t>app</a:t>
            </a:r>
            <a:r>
              <a:rPr lang="zh-CN" altLang="zh-CN" dirty="0"/>
              <a:t>的易用性和功能性，吸引更多用户下载和使用。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、推出推广活动，如新用户注册奖励、推荐好友有礼等，增加用户的使用黏性。</a:t>
            </a:r>
            <a:endParaRPr lang="zh-CN" altLang="zh-CN" dirty="0"/>
          </a:p>
        </p:txBody>
      </p:sp>
      <p:sp>
        <p:nvSpPr>
          <p:cNvPr id="19" name="TextBox 22"/>
          <p:cNvSpPr txBox="1"/>
          <p:nvPr/>
        </p:nvSpPr>
        <p:spPr>
          <a:xfrm>
            <a:off x="7286326" y="4039654"/>
            <a:ext cx="4905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在</a:t>
            </a:r>
            <a:r>
              <a:rPr lang="zh-CN" altLang="en-US" b="1" dirty="0"/>
              <a:t>四</a:t>
            </a:r>
            <a:r>
              <a:rPr lang="zh-CN" altLang="zh-CN" b="1" dirty="0"/>
              <a:t>年内争取实现中国铁路无人驾驶系统的基本构建。</a:t>
            </a:r>
            <a:endParaRPr lang="zh-CN" altLang="zh-CN" b="1" dirty="0"/>
          </a:p>
          <a:p>
            <a:r>
              <a:rPr lang="en-US" altLang="zh-CN" dirty="0"/>
              <a:t>1</a:t>
            </a:r>
            <a:r>
              <a:rPr lang="zh-CN" altLang="zh-CN" dirty="0"/>
              <a:t>、与中国中车集团等动车组制造企业建立深度合作，联合研发和测试无人驾驶系统。</a:t>
            </a:r>
            <a:endParaRPr lang="zh-CN" altLang="zh-CN" dirty="0"/>
          </a:p>
          <a:p>
            <a:r>
              <a:rPr lang="en-US" altLang="zh-CN" dirty="0"/>
              <a:t>  2</a:t>
            </a:r>
            <a:r>
              <a:rPr lang="zh-CN" altLang="zh-CN" dirty="0"/>
              <a:t>、参与政府和行业内的技术研讨会，让该系统更加贴合实际。</a:t>
            </a:r>
            <a:endParaRPr lang="zh-CN" altLang="zh-CN" dirty="0"/>
          </a:p>
        </p:txBody>
      </p:sp>
      <p:sp>
        <p:nvSpPr>
          <p:cNvPr id="20" name="TextBox 25"/>
          <p:cNvSpPr txBox="1"/>
          <p:nvPr/>
        </p:nvSpPr>
        <p:spPr>
          <a:xfrm>
            <a:off x="294349" y="1310241"/>
            <a:ext cx="4462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在未来一年内，开辟中国铁路自动排班系统市场。</a:t>
            </a:r>
            <a:endParaRPr lang="zh-CN" altLang="zh-CN" b="1" dirty="0"/>
          </a:p>
          <a:p>
            <a:r>
              <a:rPr lang="en-US" altLang="zh-CN" dirty="0"/>
              <a:t>1</a:t>
            </a:r>
            <a:r>
              <a:rPr lang="zh-CN" altLang="zh-CN" dirty="0"/>
              <a:t>、积极与铁道部运输局的合作，推荐铁路自动排班系统的技术优势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、进行市场调研，了解铁道部门的需求和痛点，以定制化给出高效且节省成本的解决方案。</a:t>
            </a:r>
            <a:endParaRPr lang="zh-CN" altLang="zh-CN" dirty="0"/>
          </a:p>
        </p:txBody>
      </p:sp>
      <p:sp>
        <p:nvSpPr>
          <p:cNvPr id="21" name="TextBox 27"/>
          <p:cNvSpPr txBox="1"/>
          <p:nvPr/>
        </p:nvSpPr>
        <p:spPr>
          <a:xfrm>
            <a:off x="5546427" y="869119"/>
            <a:ext cx="5898813" cy="234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在三年内，公司在</a:t>
            </a:r>
            <a:r>
              <a:rPr lang="en-US" altLang="zh-CN" b="1" dirty="0"/>
              <a:t>AI</a:t>
            </a:r>
            <a:r>
              <a:rPr lang="zh-CN" altLang="zh-CN" b="1" dirty="0"/>
              <a:t>技术应用于铁路领域的专利数量增加</a:t>
            </a:r>
            <a:r>
              <a:rPr lang="en-US" altLang="zh-CN" b="1" dirty="0"/>
              <a:t>50%</a:t>
            </a:r>
            <a:r>
              <a:rPr lang="zh-CN" altLang="zh-CN" b="1" dirty="0"/>
              <a:t>。</a:t>
            </a:r>
            <a:endParaRPr lang="zh-CN" altLang="zh-CN" b="1" dirty="0"/>
          </a:p>
          <a:p>
            <a:r>
              <a:rPr lang="en-US" altLang="zh-CN" dirty="0"/>
              <a:t>1</a:t>
            </a:r>
            <a:r>
              <a:rPr lang="zh-CN" altLang="zh-CN" dirty="0"/>
              <a:t>、增加研发投入，扩大研发团队，提升公司在</a:t>
            </a:r>
            <a:r>
              <a:rPr lang="en-US" altLang="zh-CN" dirty="0"/>
              <a:t>AI</a:t>
            </a:r>
            <a:r>
              <a:rPr lang="zh-CN" altLang="zh-CN" dirty="0"/>
              <a:t>和大数据分析方面的能力。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、与</a:t>
            </a:r>
            <a:r>
              <a:rPr lang="en-US" altLang="zh-CN" dirty="0"/>
              <a:t>OpenAI</a:t>
            </a:r>
            <a:r>
              <a:rPr lang="zh-CN" altLang="zh-CN" dirty="0"/>
              <a:t>、华为</a:t>
            </a:r>
            <a:r>
              <a:rPr lang="en-US" altLang="zh-CN" dirty="0" err="1"/>
              <a:t>MindSpore</a:t>
            </a:r>
            <a:r>
              <a:rPr lang="zh-CN" altLang="zh-CN" dirty="0"/>
              <a:t>等</a:t>
            </a:r>
            <a:r>
              <a:rPr lang="en-US" altLang="zh-CN" dirty="0"/>
              <a:t>AI</a:t>
            </a:r>
            <a:r>
              <a:rPr lang="zh-CN" altLang="zh-CN" dirty="0"/>
              <a:t>开发伙伴深入合作，共享技术资源和研发成果。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、定期举办技术研讨会和培训，提高内部研发人员的技术水平和创新能力。</a:t>
            </a:r>
            <a:endParaRPr lang="zh-CN" altLang="zh-CN" dirty="0"/>
          </a:p>
        </p:txBody>
      </p:sp>
      <p:grpSp>
        <p:nvGrpSpPr>
          <p:cNvPr id="22" name="组合 21"/>
          <p:cNvGrpSpPr/>
          <p:nvPr/>
        </p:nvGrpSpPr>
        <p:grpSpPr>
          <a:xfrm>
            <a:off x="-2096321" y="417288"/>
            <a:ext cx="6677139" cy="743298"/>
            <a:chOff x="0" y="1699154"/>
            <a:chExt cx="6677139" cy="797861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0" y="2098085"/>
              <a:ext cx="4202723" cy="0"/>
            </a:xfrm>
            <a:prstGeom prst="line">
              <a:avLst/>
            </a:prstGeom>
            <a:ln w="38100">
              <a:solidFill>
                <a:srgbClr val="2B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3798277" y="1699154"/>
              <a:ext cx="2878862" cy="797861"/>
            </a:xfrm>
            <a:prstGeom prst="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42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战略目标</a:t>
              </a:r>
              <a:endParaRPr lang="zh-CN" altLang="en-US" sz="4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54483" y="2371968"/>
            <a:ext cx="10483034" cy="2882981"/>
            <a:chOff x="781662" y="1840366"/>
            <a:chExt cx="10483034" cy="2882981"/>
          </a:xfrm>
        </p:grpSpPr>
        <p:grpSp>
          <p:nvGrpSpPr>
            <p:cNvPr id="7" name="组合 6"/>
            <p:cNvGrpSpPr/>
            <p:nvPr/>
          </p:nvGrpSpPr>
          <p:grpSpPr>
            <a:xfrm rot="10800000">
              <a:off x="781662" y="1875985"/>
              <a:ext cx="2847362" cy="2847362"/>
              <a:chOff x="781662" y="1856912"/>
              <a:chExt cx="2847362" cy="284736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781662" y="1856912"/>
                <a:ext cx="2847362" cy="2847362"/>
                <a:chOff x="781662" y="1856912"/>
                <a:chExt cx="2847362" cy="2847362"/>
              </a:xfrm>
            </p:grpSpPr>
            <p:sp>
              <p:nvSpPr>
                <p:cNvPr id="45" name="饼形 50"/>
                <p:cNvSpPr/>
                <p:nvPr/>
              </p:nvSpPr>
              <p:spPr>
                <a:xfrm rot="5400000">
                  <a:off x="781662" y="1856912"/>
                  <a:ext cx="2847362" cy="2847362"/>
                </a:xfrm>
                <a:prstGeom prst="pie">
                  <a:avLst>
                    <a:gd name="adj1" fmla="val 5387030"/>
                    <a:gd name="adj2" fmla="val 16200000"/>
                  </a:avLst>
                </a:prstGeom>
                <a:solidFill>
                  <a:srgbClr val="C0C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108893" y="2175693"/>
                  <a:ext cx="2210571" cy="22105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 rot="10800000">
                <a:off x="1089228" y="2207019"/>
                <a:ext cx="2207189" cy="22071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10800000">
              <a:off x="5874771" y="1855500"/>
              <a:ext cx="2847362" cy="2847362"/>
              <a:chOff x="781662" y="1856912"/>
              <a:chExt cx="2847362" cy="284736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781662" y="1856912"/>
                <a:ext cx="2847362" cy="2847362"/>
                <a:chOff x="781662" y="1856912"/>
                <a:chExt cx="2847362" cy="2847362"/>
              </a:xfrm>
            </p:grpSpPr>
            <p:sp>
              <p:nvSpPr>
                <p:cNvPr id="41" name="饼形 58"/>
                <p:cNvSpPr/>
                <p:nvPr/>
              </p:nvSpPr>
              <p:spPr>
                <a:xfrm rot="5400000">
                  <a:off x="781662" y="1856912"/>
                  <a:ext cx="2847362" cy="2847362"/>
                </a:xfrm>
                <a:prstGeom prst="pie">
                  <a:avLst>
                    <a:gd name="adj1" fmla="val 5387030"/>
                    <a:gd name="adj2" fmla="val 16200000"/>
                  </a:avLst>
                </a:prstGeom>
                <a:solidFill>
                  <a:srgbClr val="C0C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1108893" y="2175693"/>
                  <a:ext cx="2210571" cy="22105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0" name="椭圆 39"/>
              <p:cNvSpPr/>
              <p:nvPr/>
            </p:nvSpPr>
            <p:spPr>
              <a:xfrm rot="10800000">
                <a:off x="1089228" y="2207019"/>
                <a:ext cx="2207189" cy="22071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417334" y="1875984"/>
              <a:ext cx="2847362" cy="2847362"/>
              <a:chOff x="772136" y="1856912"/>
              <a:chExt cx="2847362" cy="2847362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772136" y="1856912"/>
                <a:ext cx="2847362" cy="2847362"/>
                <a:chOff x="772136" y="1856912"/>
                <a:chExt cx="2847362" cy="2847362"/>
              </a:xfrm>
            </p:grpSpPr>
            <p:sp>
              <p:nvSpPr>
                <p:cNvPr id="37" name="饼形 69"/>
                <p:cNvSpPr/>
                <p:nvPr/>
              </p:nvSpPr>
              <p:spPr>
                <a:xfrm rot="5400000">
                  <a:off x="772136" y="1856912"/>
                  <a:ext cx="2847362" cy="2847362"/>
                </a:xfrm>
                <a:prstGeom prst="pie">
                  <a:avLst>
                    <a:gd name="adj1" fmla="val 5387030"/>
                    <a:gd name="adj2" fmla="val 16200000"/>
                  </a:avLst>
                </a:prstGeom>
                <a:solidFill>
                  <a:srgbClr val="C0C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108893" y="2175693"/>
                  <a:ext cx="2210571" cy="22105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 rot="10800000">
                <a:off x="1089228" y="2207019"/>
                <a:ext cx="2207189" cy="22071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329289" y="1851175"/>
              <a:ext cx="2847362" cy="2847362"/>
              <a:chOff x="781662" y="1856912"/>
              <a:chExt cx="2847362" cy="284736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781662" y="1856912"/>
                <a:ext cx="2847362" cy="2847362"/>
                <a:chOff x="781662" y="1856912"/>
                <a:chExt cx="2847362" cy="2847362"/>
              </a:xfrm>
            </p:grpSpPr>
            <p:sp>
              <p:nvSpPr>
                <p:cNvPr id="33" name="饼形 80"/>
                <p:cNvSpPr/>
                <p:nvPr/>
              </p:nvSpPr>
              <p:spPr>
                <a:xfrm rot="5400000">
                  <a:off x="781662" y="1856912"/>
                  <a:ext cx="2847362" cy="2847362"/>
                </a:xfrm>
                <a:prstGeom prst="pie">
                  <a:avLst>
                    <a:gd name="adj1" fmla="val 5387030"/>
                    <a:gd name="adj2" fmla="val 16200000"/>
                  </a:avLst>
                </a:prstGeom>
                <a:solidFill>
                  <a:srgbClr val="C0C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108893" y="2175693"/>
                  <a:ext cx="2210571" cy="22105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椭圆 31"/>
              <p:cNvSpPr/>
              <p:nvPr/>
            </p:nvSpPr>
            <p:spPr>
              <a:xfrm rot="10800000">
                <a:off x="1089228" y="2207019"/>
                <a:ext cx="2207189" cy="22071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10800000">
              <a:off x="3332060" y="1865561"/>
              <a:ext cx="2847362" cy="2847362"/>
              <a:chOff x="781662" y="1856912"/>
              <a:chExt cx="2847362" cy="2847362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781662" y="1856912"/>
                <a:ext cx="2847362" cy="2847362"/>
                <a:chOff x="781662" y="1856912"/>
                <a:chExt cx="2847362" cy="2847362"/>
              </a:xfrm>
            </p:grpSpPr>
            <p:sp>
              <p:nvSpPr>
                <p:cNvPr id="29" name="饼形 84"/>
                <p:cNvSpPr/>
                <p:nvPr/>
              </p:nvSpPr>
              <p:spPr>
                <a:xfrm rot="5400000">
                  <a:off x="781662" y="1856912"/>
                  <a:ext cx="2847362" cy="2847362"/>
                </a:xfrm>
                <a:prstGeom prst="pie">
                  <a:avLst>
                    <a:gd name="adj1" fmla="val 5387030"/>
                    <a:gd name="adj2" fmla="val 16200000"/>
                  </a:avLst>
                </a:prstGeom>
                <a:solidFill>
                  <a:srgbClr val="F4BA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108893" y="2175693"/>
                  <a:ext cx="2210571" cy="22105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 rot="10800000">
                <a:off x="1108892" y="2196072"/>
                <a:ext cx="2207189" cy="22071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81662" y="1856912"/>
              <a:ext cx="2847362" cy="2847362"/>
              <a:chOff x="781662" y="1856912"/>
              <a:chExt cx="2847362" cy="284736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781662" y="1856912"/>
                <a:ext cx="2847362" cy="2847362"/>
                <a:chOff x="781662" y="1856912"/>
                <a:chExt cx="2847362" cy="2847362"/>
              </a:xfrm>
            </p:grpSpPr>
            <p:sp>
              <p:nvSpPr>
                <p:cNvPr id="25" name="饼形 35"/>
                <p:cNvSpPr/>
                <p:nvPr/>
              </p:nvSpPr>
              <p:spPr>
                <a:xfrm rot="5400000">
                  <a:off x="781662" y="1856912"/>
                  <a:ext cx="2847362" cy="2847362"/>
                </a:xfrm>
                <a:prstGeom prst="pie">
                  <a:avLst>
                    <a:gd name="adj1" fmla="val 5387030"/>
                    <a:gd name="adj2" fmla="val 16200000"/>
                  </a:avLst>
                </a:prstGeom>
                <a:solidFill>
                  <a:srgbClr val="2B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1108893" y="2175693"/>
                  <a:ext cx="2210571" cy="22105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sp>
            <p:nvSpPr>
              <p:cNvPr id="24" name="椭圆 23"/>
              <p:cNvSpPr/>
              <p:nvPr/>
            </p:nvSpPr>
            <p:spPr>
              <a:xfrm rot="10800000">
                <a:off x="1083390" y="2195685"/>
                <a:ext cx="2207189" cy="22071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865245" y="1845953"/>
              <a:ext cx="2847362" cy="2847362"/>
              <a:chOff x="781662" y="1856912"/>
              <a:chExt cx="2847362" cy="284736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81662" y="1856912"/>
                <a:ext cx="2847362" cy="2847362"/>
                <a:chOff x="781662" y="1856912"/>
                <a:chExt cx="2847362" cy="2847362"/>
              </a:xfrm>
            </p:grpSpPr>
            <p:sp>
              <p:nvSpPr>
                <p:cNvPr id="21" name="饼形 62"/>
                <p:cNvSpPr/>
                <p:nvPr/>
              </p:nvSpPr>
              <p:spPr>
                <a:xfrm rot="5400000">
                  <a:off x="781662" y="1856912"/>
                  <a:ext cx="2847362" cy="2847362"/>
                </a:xfrm>
                <a:prstGeom prst="pie">
                  <a:avLst>
                    <a:gd name="adj1" fmla="val 5387030"/>
                    <a:gd name="adj2" fmla="val 16200000"/>
                  </a:avLst>
                </a:prstGeom>
                <a:solidFill>
                  <a:srgbClr val="2B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108893" y="2175693"/>
                  <a:ext cx="2210571" cy="22105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 rot="10800000">
                <a:off x="1108892" y="2196072"/>
                <a:ext cx="2207189" cy="22071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0800000">
              <a:off x="8417334" y="1840366"/>
              <a:ext cx="2847362" cy="2847362"/>
              <a:chOff x="781662" y="1852611"/>
              <a:chExt cx="2847362" cy="2847362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81662" y="1852611"/>
                <a:ext cx="2847362" cy="2847362"/>
                <a:chOff x="781662" y="1852611"/>
                <a:chExt cx="2847362" cy="2847362"/>
              </a:xfrm>
            </p:grpSpPr>
            <p:sp>
              <p:nvSpPr>
                <p:cNvPr id="17" name="饼形 73"/>
                <p:cNvSpPr/>
                <p:nvPr/>
              </p:nvSpPr>
              <p:spPr>
                <a:xfrm rot="5400000">
                  <a:off x="781662" y="1852611"/>
                  <a:ext cx="2847362" cy="2847362"/>
                </a:xfrm>
                <a:prstGeom prst="pie">
                  <a:avLst>
                    <a:gd name="adj1" fmla="val 5387030"/>
                    <a:gd name="adj2" fmla="val 16200000"/>
                  </a:avLst>
                </a:prstGeom>
                <a:solidFill>
                  <a:srgbClr val="F4BA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108893" y="2175693"/>
                  <a:ext cx="2210571" cy="22105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6" name="椭圆 15"/>
              <p:cNvSpPr/>
              <p:nvPr/>
            </p:nvSpPr>
            <p:spPr>
              <a:xfrm rot="10800000">
                <a:off x="1089839" y="2199946"/>
                <a:ext cx="2207189" cy="22071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endParaRPr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1511669" y="3399068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D4C48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市场占有率</a:t>
            </a:r>
            <a:endParaRPr lang="zh-CN" altLang="en-US" b="1" dirty="0">
              <a:solidFill>
                <a:srgbClr val="AD4C48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59775" y="3958682"/>
            <a:ext cx="151925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铁路自动排班系统市场占有率、无人驾驶系统研发率。</a:t>
            </a:r>
            <a:endParaRPr lang="zh-CN" altLang="en-US" sz="1100" dirty="0"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62067" y="340264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D4C48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用户增长</a:t>
            </a:r>
            <a:endParaRPr lang="zh-CN" altLang="en-US" b="1" dirty="0">
              <a:solidFill>
                <a:srgbClr val="AD4C48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10173" y="3962262"/>
            <a:ext cx="151925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app</a:t>
            </a:r>
            <a:r>
              <a:rPr lang="zh-CN" altLang="en-US" sz="1100" dirty="0"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注册用户数、活跃用户数、用户留存率。</a:t>
            </a:r>
            <a:endParaRPr lang="zh-CN" altLang="en-US" sz="1100" dirty="0"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585339" y="339906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D4C48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收入结构</a:t>
            </a:r>
            <a:endParaRPr lang="zh-CN" altLang="en-US" b="1" dirty="0">
              <a:solidFill>
                <a:srgbClr val="AD4C48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33445" y="3958682"/>
            <a:ext cx="151925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总收入、增值服务收入占比、广告收入占比。</a:t>
            </a:r>
            <a:endParaRPr lang="zh-CN" altLang="en-US" sz="1100" dirty="0"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137428" y="3403457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D4C48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研发成果</a:t>
            </a:r>
            <a:endParaRPr lang="zh-CN" altLang="en-US" b="1" dirty="0">
              <a:solidFill>
                <a:srgbClr val="AD4C48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185534" y="3963071"/>
            <a:ext cx="151925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AI</a:t>
            </a:r>
            <a:r>
              <a:rPr lang="zh-CN" altLang="en-US" sz="1100" dirty="0"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技术专利数量、研发项目完成率、技术创新奖项数量。</a:t>
            </a:r>
            <a:endParaRPr lang="zh-CN" altLang="en-US" sz="1100" dirty="0"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-2096321" y="417288"/>
            <a:ext cx="6677139" cy="743298"/>
            <a:chOff x="0" y="1699154"/>
            <a:chExt cx="6677139" cy="797861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0" y="2098085"/>
              <a:ext cx="4202723" cy="0"/>
            </a:xfrm>
            <a:prstGeom prst="line">
              <a:avLst/>
            </a:prstGeom>
            <a:ln w="38100">
              <a:solidFill>
                <a:srgbClr val="2B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98277" y="1699154"/>
              <a:ext cx="2878862" cy="797861"/>
            </a:xfrm>
            <a:prstGeom prst="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42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战略目标</a:t>
              </a:r>
              <a:endParaRPr lang="zh-CN" altLang="en-US" sz="4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7300" y="1707783"/>
            <a:ext cx="3548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关键指标</a:t>
            </a:r>
            <a:r>
              <a:rPr lang="en-US" altLang="zh-CN" sz="2800" b="1" dirty="0"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KPI</a:t>
            </a:r>
            <a:r>
              <a:rPr lang="en-US" altLang="zh-CN" sz="2800" b="1" dirty="0"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：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8277" y="2773102"/>
            <a:ext cx="6930683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55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组织结构和岗位配置</a:t>
            </a:r>
            <a:endParaRPr lang="zh-CN" altLang="en-US" sz="55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2098085"/>
            <a:ext cx="4202723" cy="0"/>
          </a:xfrm>
          <a:prstGeom prst="line">
            <a:avLst/>
          </a:prstGeom>
          <a:ln w="38100">
            <a:solidFill>
              <a:srgbClr val="2B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98277" y="1699154"/>
            <a:ext cx="2878862" cy="797861"/>
          </a:xfrm>
          <a:prstGeom prst="rect">
            <a:avLst/>
          </a:prstGeom>
          <a:solidFill>
            <a:srgbClr val="2B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Part    04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8277" y="3711821"/>
            <a:ext cx="59237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/>
              <a:t>Organizational Structure and Staffing</a:t>
            </a:r>
            <a:endParaRPr lang="zh-CN" altLang="en-US" sz="3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798277" y="4536484"/>
            <a:ext cx="8393723" cy="0"/>
          </a:xfrm>
          <a:prstGeom prst="line">
            <a:avLst/>
          </a:prstGeom>
          <a:ln w="38100">
            <a:solidFill>
              <a:srgbClr val="2B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491343" y="5077292"/>
            <a:ext cx="289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段孟轩</a:t>
            </a:r>
            <a:endParaRPr lang="zh-CN" altLang="zh-CN" dirty="0"/>
          </a:p>
          <a:p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47227" y="5077292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法务部</a:t>
            </a:r>
            <a:endParaRPr lang="zh-CN" altLang="en-US" sz="2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2489955" y="4414460"/>
            <a:ext cx="228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李乐意</a:t>
            </a:r>
            <a:endParaRPr lang="zh-CN" altLang="zh-CN" dirty="0"/>
          </a:p>
        </p:txBody>
      </p:sp>
      <p:sp>
        <p:nvSpPr>
          <p:cNvPr id="15" name="TextBox 16"/>
          <p:cNvSpPr txBox="1"/>
          <p:nvPr/>
        </p:nvSpPr>
        <p:spPr>
          <a:xfrm>
            <a:off x="1447227" y="4383682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人事部</a:t>
            </a:r>
            <a:endParaRPr lang="zh-CN" altLang="en-US" sz="2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2469791" y="3666434"/>
            <a:ext cx="42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何斯鹏（国内）、赵仲言（国外）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1437623" y="3635656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销售部</a:t>
            </a:r>
            <a:endParaRPr lang="zh-CN" altLang="en-US" sz="2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2491343" y="1636561"/>
            <a:ext cx="289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赵灵</a:t>
            </a:r>
            <a:endParaRPr lang="zh-CN" altLang="zh-CN" dirty="0"/>
          </a:p>
        </p:txBody>
      </p:sp>
      <p:sp>
        <p:nvSpPr>
          <p:cNvPr id="19" name="TextBox 20"/>
          <p:cNvSpPr txBox="1"/>
          <p:nvPr/>
        </p:nvSpPr>
        <p:spPr>
          <a:xfrm>
            <a:off x="1447228" y="1621240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CEO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2491343" y="2293401"/>
            <a:ext cx="434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谭彦廷（</a:t>
            </a:r>
            <a:r>
              <a:rPr lang="en-US" altLang="zh-CN" dirty="0"/>
              <a:t>CFO</a:t>
            </a:r>
            <a:r>
              <a:rPr lang="zh-CN" altLang="zh-CN" dirty="0"/>
              <a:t>）、张博彦（采购）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1447227" y="2278012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财务部</a:t>
            </a:r>
            <a:endParaRPr lang="zh-CN" altLang="en-US" sz="2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2491342" y="2949186"/>
            <a:ext cx="686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哈承志（</a:t>
            </a:r>
            <a:r>
              <a:rPr lang="en-US" altLang="zh-CN" dirty="0"/>
              <a:t>CTO</a:t>
            </a:r>
            <a:r>
              <a:rPr lang="zh-CN" altLang="zh-CN" dirty="0"/>
              <a:t>）</a:t>
            </a:r>
            <a:r>
              <a:rPr lang="zh-CN" altLang="en-US" dirty="0"/>
              <a:t>、</a:t>
            </a:r>
            <a:r>
              <a:rPr lang="zh-CN" altLang="zh-CN" dirty="0"/>
              <a:t>杜嘉轩（日程推荐系统）</a:t>
            </a:r>
            <a:r>
              <a:rPr lang="zh-CN" altLang="en-US" dirty="0"/>
              <a:t>、</a:t>
            </a:r>
            <a:r>
              <a:rPr lang="zh-CN" altLang="zh-CN" dirty="0"/>
              <a:t>韩晨旭（高铁排班）</a:t>
            </a:r>
            <a:endParaRPr lang="zh-CN" altLang="zh-CN" dirty="0"/>
          </a:p>
        </p:txBody>
      </p:sp>
      <p:sp>
        <p:nvSpPr>
          <p:cNvPr id="23" name="TextBox 24"/>
          <p:cNvSpPr txBox="1"/>
          <p:nvPr/>
        </p:nvSpPr>
        <p:spPr>
          <a:xfrm>
            <a:off x="1447227" y="2944770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开发部</a:t>
            </a:r>
            <a:endParaRPr lang="zh-CN" altLang="en-US" sz="2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2096321" y="417288"/>
            <a:ext cx="6677139" cy="743298"/>
            <a:chOff x="0" y="1699154"/>
            <a:chExt cx="6677139" cy="79786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0" y="2098085"/>
              <a:ext cx="4202723" cy="0"/>
            </a:xfrm>
            <a:prstGeom prst="line">
              <a:avLst/>
            </a:prstGeom>
            <a:ln w="38100">
              <a:solidFill>
                <a:srgbClr val="2B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798277" y="1699154"/>
              <a:ext cx="2878862" cy="797861"/>
            </a:xfrm>
            <a:prstGeom prst="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组织结构和岗位配置</a:t>
              </a:r>
              <a:endPara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任意多边形: 形状 63"/>
          <p:cNvSpPr/>
          <p:nvPr/>
        </p:nvSpPr>
        <p:spPr>
          <a:xfrm>
            <a:off x="11123840" y="5470360"/>
            <a:ext cx="806264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63" name="任意多边形: 形状 63"/>
          <p:cNvSpPr/>
          <p:nvPr/>
        </p:nvSpPr>
        <p:spPr>
          <a:xfrm>
            <a:off x="9448168" y="5469044"/>
            <a:ext cx="806264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60" name="任意多边形: 形状 63"/>
          <p:cNvSpPr/>
          <p:nvPr/>
        </p:nvSpPr>
        <p:spPr>
          <a:xfrm>
            <a:off x="8184916" y="5464402"/>
            <a:ext cx="806264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9" name="任意多边形: 形状 63"/>
          <p:cNvSpPr/>
          <p:nvPr/>
        </p:nvSpPr>
        <p:spPr>
          <a:xfrm>
            <a:off x="5349460" y="5489880"/>
            <a:ext cx="1414958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7" name="任意多边形: 形状 63"/>
          <p:cNvSpPr/>
          <p:nvPr/>
        </p:nvSpPr>
        <p:spPr>
          <a:xfrm>
            <a:off x="6831693" y="5456248"/>
            <a:ext cx="1029676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5" name="任意多边形: 形状 63"/>
          <p:cNvSpPr/>
          <p:nvPr/>
        </p:nvSpPr>
        <p:spPr>
          <a:xfrm>
            <a:off x="4453800" y="5500184"/>
            <a:ext cx="806264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3" name="任意多边形: 形状 63"/>
          <p:cNvSpPr/>
          <p:nvPr/>
        </p:nvSpPr>
        <p:spPr>
          <a:xfrm>
            <a:off x="3281074" y="5506938"/>
            <a:ext cx="806264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2" name="任意多边形: 形状 63"/>
          <p:cNvSpPr/>
          <p:nvPr/>
        </p:nvSpPr>
        <p:spPr>
          <a:xfrm>
            <a:off x="1637699" y="5478584"/>
            <a:ext cx="806264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1" name="任意多边形: 形状 63"/>
          <p:cNvSpPr/>
          <p:nvPr/>
        </p:nvSpPr>
        <p:spPr>
          <a:xfrm>
            <a:off x="109326" y="5501118"/>
            <a:ext cx="806264" cy="766801"/>
          </a:xfrm>
          <a:prstGeom prst="round2DiagRect">
            <a:avLst>
              <a:gd name="adj1" fmla="val 24007"/>
              <a:gd name="adj2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 cap="flat">
            <a:solidFill>
              <a:schemeClr val="tx1"/>
            </a:solidFill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9" name="Title"/>
          <p:cNvSpPr>
            <a:spLocks noChangeAspect="1"/>
          </p:cNvSpPr>
          <p:nvPr/>
        </p:nvSpPr>
        <p:spPr>
          <a:xfrm>
            <a:off x="4981903" y="786358"/>
            <a:ext cx="2074063" cy="38696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98" name="Group 55"/>
          <p:cNvGrpSpPr/>
          <p:nvPr/>
        </p:nvGrpSpPr>
        <p:grpSpPr>
          <a:xfrm>
            <a:off x="213753" y="1197266"/>
            <a:ext cx="11560326" cy="3506199"/>
            <a:chOff x="-144467" y="470354"/>
            <a:chExt cx="12226457" cy="3742920"/>
          </a:xfrm>
        </p:grpSpPr>
        <p:grpSp>
          <p:nvGrpSpPr>
            <p:cNvPr id="399" name="组合 398"/>
            <p:cNvGrpSpPr/>
            <p:nvPr/>
          </p:nvGrpSpPr>
          <p:grpSpPr>
            <a:xfrm>
              <a:off x="-144467" y="470354"/>
              <a:ext cx="11089807" cy="3742920"/>
              <a:chOff x="-144467" y="1837241"/>
              <a:chExt cx="11089807" cy="3742920"/>
            </a:xfrm>
          </p:grpSpPr>
          <p:grpSp>
            <p:nvGrpSpPr>
              <p:cNvPr id="414" name="ïšľidè"/>
              <p:cNvGrpSpPr/>
              <p:nvPr/>
            </p:nvGrpSpPr>
            <p:grpSpPr>
              <a:xfrm>
                <a:off x="-144467" y="3426497"/>
                <a:ext cx="2318066" cy="2153664"/>
                <a:chOff x="-55567" y="3266716"/>
                <a:chExt cx="2318066" cy="2153664"/>
              </a:xfrm>
            </p:grpSpPr>
            <p:sp>
              <p:nvSpPr>
                <p:cNvPr id="439" name="îśḻíḋé"/>
                <p:cNvSpPr/>
                <p:nvPr/>
              </p:nvSpPr>
              <p:spPr>
                <a:xfrm>
                  <a:off x="-55567" y="3295989"/>
                  <a:ext cx="2318066" cy="212439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A34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grpSp>
              <p:nvGrpSpPr>
                <p:cNvPr id="440" name="í$ļiḍê"/>
                <p:cNvGrpSpPr/>
                <p:nvPr/>
              </p:nvGrpSpPr>
              <p:grpSpPr>
                <a:xfrm>
                  <a:off x="-33146" y="3266716"/>
                  <a:ext cx="2243173" cy="2053598"/>
                  <a:chOff x="933505" y="2578162"/>
                  <a:chExt cx="2243173" cy="2053598"/>
                </a:xfrm>
              </p:grpSpPr>
              <p:grpSp>
                <p:nvGrpSpPr>
                  <p:cNvPr id="441" name="îsḻïďè"/>
                  <p:cNvGrpSpPr/>
                  <p:nvPr/>
                </p:nvGrpSpPr>
                <p:grpSpPr>
                  <a:xfrm>
                    <a:off x="933505" y="3194545"/>
                    <a:ext cx="2243173" cy="1437215"/>
                    <a:chOff x="869121" y="2548412"/>
                    <a:chExt cx="2243173" cy="1437215"/>
                  </a:xfrm>
                </p:grpSpPr>
                <p:sp>
                  <p:nvSpPr>
                    <p:cNvPr id="443" name="Bullet1"/>
                    <p:cNvSpPr/>
                    <p:nvPr/>
                  </p:nvSpPr>
                  <p:spPr>
                    <a:xfrm>
                      <a:off x="869121" y="2548412"/>
                      <a:ext cx="2225894" cy="6463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a:t>财务部</a:t>
                      </a:r>
                      <a:endParaRPr kumimoji="1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44" name="Text1"/>
                    <p:cNvSpPr/>
                    <p:nvPr/>
                  </p:nvSpPr>
                  <p:spPr>
                    <a:xfrm>
                      <a:off x="886400" y="3198039"/>
                      <a:ext cx="2225894" cy="7875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a:t>财务管理</a:t>
                      </a:r>
                      <a:endParaRPr kumimoji="1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42" name="ïṩļïḓè"/>
                  <p:cNvSpPr/>
                  <p:nvPr/>
                </p:nvSpPr>
                <p:spPr>
                  <a:xfrm rot="16200000">
                    <a:off x="2013402" y="2210973"/>
                    <a:ext cx="66101" cy="80048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>
                          <a:lumMod val="100000"/>
                        </a:scheme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15" name="ïṣḷîḍê"/>
              <p:cNvGrpSpPr/>
              <p:nvPr/>
            </p:nvGrpSpPr>
            <p:grpSpPr>
              <a:xfrm>
                <a:off x="7303989" y="3405075"/>
                <a:ext cx="2318066" cy="2155349"/>
                <a:chOff x="7616720" y="3245294"/>
                <a:chExt cx="2318066" cy="2155349"/>
              </a:xfrm>
            </p:grpSpPr>
            <p:sp>
              <p:nvSpPr>
                <p:cNvPr id="431" name="íŝľíḓé"/>
                <p:cNvSpPr/>
                <p:nvPr/>
              </p:nvSpPr>
              <p:spPr>
                <a:xfrm>
                  <a:off x="7616720" y="3276252"/>
                  <a:ext cx="2318066" cy="212439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grpSp>
              <p:nvGrpSpPr>
                <p:cNvPr id="432" name="íŝľïďé"/>
                <p:cNvGrpSpPr/>
                <p:nvPr/>
              </p:nvGrpSpPr>
              <p:grpSpPr>
                <a:xfrm>
                  <a:off x="7662806" y="3245294"/>
                  <a:ext cx="2271980" cy="2071501"/>
                  <a:chOff x="3073823" y="3247387"/>
                  <a:chExt cx="2271980" cy="2071501"/>
                </a:xfrm>
              </p:grpSpPr>
              <p:grpSp>
                <p:nvGrpSpPr>
                  <p:cNvPr id="433" name="iṡḻiḍé"/>
                  <p:cNvGrpSpPr/>
                  <p:nvPr/>
                </p:nvGrpSpPr>
                <p:grpSpPr>
                  <a:xfrm>
                    <a:off x="3073823" y="3644105"/>
                    <a:ext cx="2271980" cy="1674783"/>
                    <a:chOff x="2786687" y="3800860"/>
                    <a:chExt cx="2271980" cy="1674783"/>
                  </a:xfrm>
                </p:grpSpPr>
                <p:grpSp>
                  <p:nvGrpSpPr>
                    <p:cNvPr id="435" name="íṧḻíďè"/>
                    <p:cNvGrpSpPr/>
                    <p:nvPr/>
                  </p:nvGrpSpPr>
                  <p:grpSpPr>
                    <a:xfrm>
                      <a:off x="2786687" y="4023897"/>
                      <a:ext cx="2271980" cy="1451746"/>
                      <a:chOff x="1282128" y="2528675"/>
                      <a:chExt cx="2271980" cy="1451746"/>
                    </a:xfrm>
                  </p:grpSpPr>
                  <p:sp>
                    <p:nvSpPr>
                      <p:cNvPr id="437" name="Bullet3"/>
                      <p:cNvSpPr/>
                      <p:nvPr/>
                    </p:nvSpPr>
                    <p:spPr>
                      <a:xfrm>
                        <a:off x="1282128" y="2528675"/>
                        <a:ext cx="2225894" cy="646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91440" tIns="45720" rIns="91440" bIns="45720" rtlCol="0" anchor="b" anchorCtr="0">
                        <a:norm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a:t>人事部</a:t>
                        </a:r>
                        <a:endParaRPr kumimoji="1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软雅黑" panose="020B0503020204020204" pitchFamily="34" charset="-122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8" name="Text3"/>
                      <p:cNvSpPr/>
                      <p:nvPr/>
                    </p:nvSpPr>
                    <p:spPr>
                      <a:xfrm>
                        <a:off x="1328214" y="3192833"/>
                        <a:ext cx="2225894" cy="7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91440" tIns="45720" rIns="91440" bIns="45720" rtlCol="0" anchor="t" anchorCtr="0">
                        <a:norm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a:t>员工管理</a:t>
                        </a:r>
                        <a:endParaRPr kumimoji="1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软雅黑" panose="020B0503020204020204" pitchFamily="34" charset="-122"/>
                          <a:cs typeface="+mn-ea"/>
                          <a:sym typeface="+mn-lt"/>
                        </a:endParaRPr>
                      </a:p>
                    </p:txBody>
                  </p:sp>
                </p:grpSp>
                <p:sp>
                  <p:nvSpPr>
                    <p:cNvPr id="436" name="ïŝḷîḍè"/>
                    <p:cNvSpPr/>
                    <p:nvPr/>
                  </p:nvSpPr>
                  <p:spPr>
                    <a:xfrm>
                      <a:off x="3683183" y="3800860"/>
                      <a:ext cx="432902" cy="432295"/>
                    </a:xfrm>
                    <a:custGeom>
                      <a:avLst/>
                      <a:gdLst>
                        <a:gd name="connsiteX0" fmla="*/ 470887 w 607614"/>
                        <a:gd name="connsiteY0" fmla="*/ 525600 h 606761"/>
                        <a:gd name="connsiteX1" fmla="*/ 486839 w 607614"/>
                        <a:gd name="connsiteY1" fmla="*/ 568077 h 606761"/>
                        <a:gd name="connsiteX2" fmla="*/ 503550 w 607614"/>
                        <a:gd name="connsiteY2" fmla="*/ 525600 h 606761"/>
                        <a:gd name="connsiteX3" fmla="*/ 106343 w 607614"/>
                        <a:gd name="connsiteY3" fmla="*/ 525600 h 606761"/>
                        <a:gd name="connsiteX4" fmla="*/ 122295 w 607614"/>
                        <a:gd name="connsiteY4" fmla="*/ 568077 h 606761"/>
                        <a:gd name="connsiteX5" fmla="*/ 139006 w 607614"/>
                        <a:gd name="connsiteY5" fmla="*/ 525600 h 606761"/>
                        <a:gd name="connsiteX6" fmla="*/ 435186 w 607614"/>
                        <a:gd name="connsiteY6" fmla="*/ 505878 h 606761"/>
                        <a:gd name="connsiteX7" fmla="*/ 536972 w 607614"/>
                        <a:gd name="connsiteY7" fmla="*/ 505878 h 606761"/>
                        <a:gd name="connsiteX8" fmla="*/ 607614 w 607614"/>
                        <a:gd name="connsiteY8" fmla="*/ 576420 h 606761"/>
                        <a:gd name="connsiteX9" fmla="*/ 607614 w 607614"/>
                        <a:gd name="connsiteY9" fmla="*/ 606761 h 606761"/>
                        <a:gd name="connsiteX10" fmla="*/ 587105 w 607614"/>
                        <a:gd name="connsiteY10" fmla="*/ 606761 h 606761"/>
                        <a:gd name="connsiteX11" fmla="*/ 587105 w 607614"/>
                        <a:gd name="connsiteY11" fmla="*/ 576420 h 606761"/>
                        <a:gd name="connsiteX12" fmla="*/ 536972 w 607614"/>
                        <a:gd name="connsiteY12" fmla="*/ 525600 h 606761"/>
                        <a:gd name="connsiteX13" fmla="*/ 525578 w 607614"/>
                        <a:gd name="connsiteY13" fmla="*/ 525600 h 606761"/>
                        <a:gd name="connsiteX14" fmla="*/ 497473 w 607614"/>
                        <a:gd name="connsiteY14" fmla="*/ 600693 h 606761"/>
                        <a:gd name="connsiteX15" fmla="*/ 486079 w 607614"/>
                        <a:gd name="connsiteY15" fmla="*/ 606761 h 606761"/>
                        <a:gd name="connsiteX16" fmla="*/ 476964 w 607614"/>
                        <a:gd name="connsiteY16" fmla="*/ 600693 h 606761"/>
                        <a:gd name="connsiteX17" fmla="*/ 448859 w 607614"/>
                        <a:gd name="connsiteY17" fmla="*/ 525600 h 606761"/>
                        <a:gd name="connsiteX18" fmla="*/ 435186 w 607614"/>
                        <a:gd name="connsiteY18" fmla="*/ 525600 h 606761"/>
                        <a:gd name="connsiteX19" fmla="*/ 385053 w 607614"/>
                        <a:gd name="connsiteY19" fmla="*/ 576420 h 606761"/>
                        <a:gd name="connsiteX20" fmla="*/ 385053 w 607614"/>
                        <a:gd name="connsiteY20" fmla="*/ 606761 h 606761"/>
                        <a:gd name="connsiteX21" fmla="*/ 364544 w 607614"/>
                        <a:gd name="connsiteY21" fmla="*/ 606761 h 606761"/>
                        <a:gd name="connsiteX22" fmla="*/ 364544 w 607614"/>
                        <a:gd name="connsiteY22" fmla="*/ 576420 h 606761"/>
                        <a:gd name="connsiteX23" fmla="*/ 435186 w 607614"/>
                        <a:gd name="connsiteY23" fmla="*/ 505878 h 606761"/>
                        <a:gd name="connsiteX24" fmla="*/ 70642 w 607614"/>
                        <a:gd name="connsiteY24" fmla="*/ 505878 h 606761"/>
                        <a:gd name="connsiteX25" fmla="*/ 172428 w 607614"/>
                        <a:gd name="connsiteY25" fmla="*/ 505878 h 606761"/>
                        <a:gd name="connsiteX26" fmla="*/ 243070 w 607614"/>
                        <a:gd name="connsiteY26" fmla="*/ 576420 h 606761"/>
                        <a:gd name="connsiteX27" fmla="*/ 243070 w 607614"/>
                        <a:gd name="connsiteY27" fmla="*/ 606761 h 606761"/>
                        <a:gd name="connsiteX28" fmla="*/ 222561 w 607614"/>
                        <a:gd name="connsiteY28" fmla="*/ 606761 h 606761"/>
                        <a:gd name="connsiteX29" fmla="*/ 222561 w 607614"/>
                        <a:gd name="connsiteY29" fmla="*/ 576420 h 606761"/>
                        <a:gd name="connsiteX30" fmla="*/ 172428 w 607614"/>
                        <a:gd name="connsiteY30" fmla="*/ 525600 h 606761"/>
                        <a:gd name="connsiteX31" fmla="*/ 161034 w 607614"/>
                        <a:gd name="connsiteY31" fmla="*/ 525600 h 606761"/>
                        <a:gd name="connsiteX32" fmla="*/ 132929 w 607614"/>
                        <a:gd name="connsiteY32" fmla="*/ 600693 h 606761"/>
                        <a:gd name="connsiteX33" fmla="*/ 121535 w 607614"/>
                        <a:gd name="connsiteY33" fmla="*/ 606761 h 606761"/>
                        <a:gd name="connsiteX34" fmla="*/ 112420 w 607614"/>
                        <a:gd name="connsiteY34" fmla="*/ 600693 h 606761"/>
                        <a:gd name="connsiteX35" fmla="*/ 84315 w 607614"/>
                        <a:gd name="connsiteY35" fmla="*/ 525600 h 606761"/>
                        <a:gd name="connsiteX36" fmla="*/ 70642 w 607614"/>
                        <a:gd name="connsiteY36" fmla="*/ 525600 h 606761"/>
                        <a:gd name="connsiteX37" fmla="*/ 20509 w 607614"/>
                        <a:gd name="connsiteY37" fmla="*/ 576420 h 606761"/>
                        <a:gd name="connsiteX38" fmla="*/ 20509 w 607614"/>
                        <a:gd name="connsiteY38" fmla="*/ 606761 h 606761"/>
                        <a:gd name="connsiteX39" fmla="*/ 0 w 607614"/>
                        <a:gd name="connsiteY39" fmla="*/ 606761 h 606761"/>
                        <a:gd name="connsiteX40" fmla="*/ 0 w 607614"/>
                        <a:gd name="connsiteY40" fmla="*/ 576420 h 606761"/>
                        <a:gd name="connsiteX41" fmla="*/ 70642 w 607614"/>
                        <a:gd name="connsiteY41" fmla="*/ 505878 h 606761"/>
                        <a:gd name="connsiteX42" fmla="*/ 476209 w 607614"/>
                        <a:gd name="connsiteY42" fmla="*/ 384537 h 606761"/>
                        <a:gd name="connsiteX43" fmla="*/ 445841 w 607614"/>
                        <a:gd name="connsiteY43" fmla="*/ 414877 h 606761"/>
                        <a:gd name="connsiteX44" fmla="*/ 445841 w 607614"/>
                        <a:gd name="connsiteY44" fmla="*/ 445217 h 606761"/>
                        <a:gd name="connsiteX45" fmla="*/ 476209 w 607614"/>
                        <a:gd name="connsiteY45" fmla="*/ 475557 h 606761"/>
                        <a:gd name="connsiteX46" fmla="*/ 495949 w 607614"/>
                        <a:gd name="connsiteY46" fmla="*/ 475557 h 606761"/>
                        <a:gd name="connsiteX47" fmla="*/ 526317 w 607614"/>
                        <a:gd name="connsiteY47" fmla="*/ 445217 h 606761"/>
                        <a:gd name="connsiteX48" fmla="*/ 526317 w 607614"/>
                        <a:gd name="connsiteY48" fmla="*/ 414877 h 606761"/>
                        <a:gd name="connsiteX49" fmla="*/ 495949 w 607614"/>
                        <a:gd name="connsiteY49" fmla="*/ 384537 h 606761"/>
                        <a:gd name="connsiteX50" fmla="*/ 111665 w 607614"/>
                        <a:gd name="connsiteY50" fmla="*/ 384537 h 606761"/>
                        <a:gd name="connsiteX51" fmla="*/ 81297 w 607614"/>
                        <a:gd name="connsiteY51" fmla="*/ 414877 h 606761"/>
                        <a:gd name="connsiteX52" fmla="*/ 81297 w 607614"/>
                        <a:gd name="connsiteY52" fmla="*/ 445217 h 606761"/>
                        <a:gd name="connsiteX53" fmla="*/ 111665 w 607614"/>
                        <a:gd name="connsiteY53" fmla="*/ 475557 h 606761"/>
                        <a:gd name="connsiteX54" fmla="*/ 131405 w 607614"/>
                        <a:gd name="connsiteY54" fmla="*/ 475557 h 606761"/>
                        <a:gd name="connsiteX55" fmla="*/ 161773 w 607614"/>
                        <a:gd name="connsiteY55" fmla="*/ 445217 h 606761"/>
                        <a:gd name="connsiteX56" fmla="*/ 161773 w 607614"/>
                        <a:gd name="connsiteY56" fmla="*/ 414877 h 606761"/>
                        <a:gd name="connsiteX57" fmla="*/ 131405 w 607614"/>
                        <a:gd name="connsiteY57" fmla="*/ 384537 h 606761"/>
                        <a:gd name="connsiteX58" fmla="*/ 476209 w 607614"/>
                        <a:gd name="connsiteY58" fmla="*/ 364057 h 606761"/>
                        <a:gd name="connsiteX59" fmla="*/ 495949 w 607614"/>
                        <a:gd name="connsiteY59" fmla="*/ 364057 h 606761"/>
                        <a:gd name="connsiteX60" fmla="*/ 546816 w 607614"/>
                        <a:gd name="connsiteY60" fmla="*/ 414877 h 606761"/>
                        <a:gd name="connsiteX61" fmla="*/ 546816 w 607614"/>
                        <a:gd name="connsiteY61" fmla="*/ 445217 h 606761"/>
                        <a:gd name="connsiteX62" fmla="*/ 495949 w 607614"/>
                        <a:gd name="connsiteY62" fmla="*/ 495278 h 606761"/>
                        <a:gd name="connsiteX63" fmla="*/ 476209 w 607614"/>
                        <a:gd name="connsiteY63" fmla="*/ 495278 h 606761"/>
                        <a:gd name="connsiteX64" fmla="*/ 425342 w 607614"/>
                        <a:gd name="connsiteY64" fmla="*/ 445217 h 606761"/>
                        <a:gd name="connsiteX65" fmla="*/ 425342 w 607614"/>
                        <a:gd name="connsiteY65" fmla="*/ 414877 h 606761"/>
                        <a:gd name="connsiteX66" fmla="*/ 476209 w 607614"/>
                        <a:gd name="connsiteY66" fmla="*/ 364057 h 606761"/>
                        <a:gd name="connsiteX67" fmla="*/ 111665 w 607614"/>
                        <a:gd name="connsiteY67" fmla="*/ 364057 h 606761"/>
                        <a:gd name="connsiteX68" fmla="*/ 131405 w 607614"/>
                        <a:gd name="connsiteY68" fmla="*/ 364057 h 606761"/>
                        <a:gd name="connsiteX69" fmla="*/ 182272 w 607614"/>
                        <a:gd name="connsiteY69" fmla="*/ 414877 h 606761"/>
                        <a:gd name="connsiteX70" fmla="*/ 182272 w 607614"/>
                        <a:gd name="connsiteY70" fmla="*/ 445217 h 606761"/>
                        <a:gd name="connsiteX71" fmla="*/ 131405 w 607614"/>
                        <a:gd name="connsiteY71" fmla="*/ 495278 h 606761"/>
                        <a:gd name="connsiteX72" fmla="*/ 111665 w 607614"/>
                        <a:gd name="connsiteY72" fmla="*/ 495278 h 606761"/>
                        <a:gd name="connsiteX73" fmla="*/ 60798 w 607614"/>
                        <a:gd name="connsiteY73" fmla="*/ 445217 h 606761"/>
                        <a:gd name="connsiteX74" fmla="*/ 60798 w 607614"/>
                        <a:gd name="connsiteY74" fmla="*/ 414877 h 606761"/>
                        <a:gd name="connsiteX75" fmla="*/ 111665 w 607614"/>
                        <a:gd name="connsiteY75" fmla="*/ 364057 h 606761"/>
                        <a:gd name="connsiteX76" fmla="*/ 293928 w 607614"/>
                        <a:gd name="connsiteY76" fmla="*/ 343588 h 606761"/>
                        <a:gd name="connsiteX77" fmla="*/ 313686 w 607614"/>
                        <a:gd name="connsiteY77" fmla="*/ 343588 h 606761"/>
                        <a:gd name="connsiteX78" fmla="*/ 313686 w 607614"/>
                        <a:gd name="connsiteY78" fmla="*/ 434595 h 606761"/>
                        <a:gd name="connsiteX79" fmla="*/ 404873 w 607614"/>
                        <a:gd name="connsiteY79" fmla="*/ 434595 h 606761"/>
                        <a:gd name="connsiteX80" fmla="*/ 404873 w 607614"/>
                        <a:gd name="connsiteY80" fmla="*/ 455071 h 606761"/>
                        <a:gd name="connsiteX81" fmla="*/ 202741 w 607614"/>
                        <a:gd name="connsiteY81" fmla="*/ 455071 h 606761"/>
                        <a:gd name="connsiteX82" fmla="*/ 202741 w 607614"/>
                        <a:gd name="connsiteY82" fmla="*/ 434595 h 606761"/>
                        <a:gd name="connsiteX83" fmla="*/ 293928 w 607614"/>
                        <a:gd name="connsiteY83" fmla="*/ 434595 h 606761"/>
                        <a:gd name="connsiteX84" fmla="*/ 293999 w 607614"/>
                        <a:gd name="connsiteY84" fmla="*/ 293511 h 606761"/>
                        <a:gd name="connsiteX85" fmla="*/ 313737 w 607614"/>
                        <a:gd name="connsiteY85" fmla="*/ 293511 h 606761"/>
                        <a:gd name="connsiteX86" fmla="*/ 313737 w 607614"/>
                        <a:gd name="connsiteY86" fmla="*/ 313249 h 606761"/>
                        <a:gd name="connsiteX87" fmla="*/ 293999 w 607614"/>
                        <a:gd name="connsiteY87" fmla="*/ 313249 h 606761"/>
                        <a:gd name="connsiteX88" fmla="*/ 293999 w 607614"/>
                        <a:gd name="connsiteY88" fmla="*/ 252573 h 606761"/>
                        <a:gd name="connsiteX89" fmla="*/ 313737 w 607614"/>
                        <a:gd name="connsiteY89" fmla="*/ 252573 h 606761"/>
                        <a:gd name="connsiteX90" fmla="*/ 313737 w 607614"/>
                        <a:gd name="connsiteY90" fmla="*/ 273042 h 606761"/>
                        <a:gd name="connsiteX91" fmla="*/ 293999 w 607614"/>
                        <a:gd name="connsiteY91" fmla="*/ 273042 h 606761"/>
                        <a:gd name="connsiteX92" fmla="*/ 354675 w 607614"/>
                        <a:gd name="connsiteY92" fmla="*/ 242704 h 606761"/>
                        <a:gd name="connsiteX93" fmla="*/ 374413 w 607614"/>
                        <a:gd name="connsiteY93" fmla="*/ 242704 h 606761"/>
                        <a:gd name="connsiteX94" fmla="*/ 374413 w 607614"/>
                        <a:gd name="connsiteY94" fmla="*/ 313249 h 606761"/>
                        <a:gd name="connsiteX95" fmla="*/ 354675 w 607614"/>
                        <a:gd name="connsiteY95" fmla="*/ 313249 h 606761"/>
                        <a:gd name="connsiteX96" fmla="*/ 233201 w 607614"/>
                        <a:gd name="connsiteY96" fmla="*/ 242704 h 606761"/>
                        <a:gd name="connsiteX97" fmla="*/ 252939 w 607614"/>
                        <a:gd name="connsiteY97" fmla="*/ 242704 h 606761"/>
                        <a:gd name="connsiteX98" fmla="*/ 252939 w 607614"/>
                        <a:gd name="connsiteY98" fmla="*/ 313249 h 606761"/>
                        <a:gd name="connsiteX99" fmla="*/ 233201 w 607614"/>
                        <a:gd name="connsiteY99" fmla="*/ 313249 h 606761"/>
                        <a:gd name="connsiteX100" fmla="*/ 288615 w 607614"/>
                        <a:gd name="connsiteY100" fmla="*/ 161543 h 606761"/>
                        <a:gd name="connsiteX101" fmla="*/ 304567 w 607614"/>
                        <a:gd name="connsiteY101" fmla="*/ 204021 h 606761"/>
                        <a:gd name="connsiteX102" fmla="*/ 321278 w 607614"/>
                        <a:gd name="connsiteY102" fmla="*/ 161543 h 606761"/>
                        <a:gd name="connsiteX103" fmla="*/ 252914 w 607614"/>
                        <a:gd name="connsiteY103" fmla="*/ 141821 h 606761"/>
                        <a:gd name="connsiteX104" fmla="*/ 354700 w 607614"/>
                        <a:gd name="connsiteY104" fmla="*/ 141821 h 606761"/>
                        <a:gd name="connsiteX105" fmla="*/ 425342 w 607614"/>
                        <a:gd name="connsiteY105" fmla="*/ 212364 h 606761"/>
                        <a:gd name="connsiteX106" fmla="*/ 425342 w 607614"/>
                        <a:gd name="connsiteY106" fmla="*/ 313249 h 606761"/>
                        <a:gd name="connsiteX107" fmla="*/ 404833 w 607614"/>
                        <a:gd name="connsiteY107" fmla="*/ 313249 h 606761"/>
                        <a:gd name="connsiteX108" fmla="*/ 404833 w 607614"/>
                        <a:gd name="connsiteY108" fmla="*/ 212364 h 606761"/>
                        <a:gd name="connsiteX109" fmla="*/ 354700 w 607614"/>
                        <a:gd name="connsiteY109" fmla="*/ 161543 h 606761"/>
                        <a:gd name="connsiteX110" fmla="*/ 343306 w 607614"/>
                        <a:gd name="connsiteY110" fmla="*/ 161543 h 606761"/>
                        <a:gd name="connsiteX111" fmla="*/ 315201 w 607614"/>
                        <a:gd name="connsiteY111" fmla="*/ 236637 h 606761"/>
                        <a:gd name="connsiteX112" fmla="*/ 303807 w 607614"/>
                        <a:gd name="connsiteY112" fmla="*/ 242706 h 606761"/>
                        <a:gd name="connsiteX113" fmla="*/ 294692 w 607614"/>
                        <a:gd name="connsiteY113" fmla="*/ 236637 h 606761"/>
                        <a:gd name="connsiteX114" fmla="*/ 266587 w 607614"/>
                        <a:gd name="connsiteY114" fmla="*/ 161543 h 606761"/>
                        <a:gd name="connsiteX115" fmla="*/ 252914 w 607614"/>
                        <a:gd name="connsiteY115" fmla="*/ 161543 h 606761"/>
                        <a:gd name="connsiteX116" fmla="*/ 202781 w 607614"/>
                        <a:gd name="connsiteY116" fmla="*/ 212364 h 606761"/>
                        <a:gd name="connsiteX117" fmla="*/ 202781 w 607614"/>
                        <a:gd name="connsiteY117" fmla="*/ 313249 h 606761"/>
                        <a:gd name="connsiteX118" fmla="*/ 182272 w 607614"/>
                        <a:gd name="connsiteY118" fmla="*/ 313249 h 606761"/>
                        <a:gd name="connsiteX119" fmla="*/ 182272 w 607614"/>
                        <a:gd name="connsiteY119" fmla="*/ 212364 h 606761"/>
                        <a:gd name="connsiteX120" fmla="*/ 252914 w 607614"/>
                        <a:gd name="connsiteY120" fmla="*/ 141821 h 606761"/>
                        <a:gd name="connsiteX121" fmla="*/ 293937 w 607614"/>
                        <a:gd name="connsiteY121" fmla="*/ 20480 h 606761"/>
                        <a:gd name="connsiteX122" fmla="*/ 263569 w 607614"/>
                        <a:gd name="connsiteY122" fmla="*/ 50820 h 606761"/>
                        <a:gd name="connsiteX123" fmla="*/ 263569 w 607614"/>
                        <a:gd name="connsiteY123" fmla="*/ 81160 h 606761"/>
                        <a:gd name="connsiteX124" fmla="*/ 293937 w 607614"/>
                        <a:gd name="connsiteY124" fmla="*/ 111500 h 606761"/>
                        <a:gd name="connsiteX125" fmla="*/ 313677 w 607614"/>
                        <a:gd name="connsiteY125" fmla="*/ 111500 h 606761"/>
                        <a:gd name="connsiteX126" fmla="*/ 344045 w 607614"/>
                        <a:gd name="connsiteY126" fmla="*/ 81160 h 606761"/>
                        <a:gd name="connsiteX127" fmla="*/ 344045 w 607614"/>
                        <a:gd name="connsiteY127" fmla="*/ 50820 h 606761"/>
                        <a:gd name="connsiteX128" fmla="*/ 313677 w 607614"/>
                        <a:gd name="connsiteY128" fmla="*/ 20480 h 606761"/>
                        <a:gd name="connsiteX129" fmla="*/ 293937 w 607614"/>
                        <a:gd name="connsiteY129" fmla="*/ 0 h 606761"/>
                        <a:gd name="connsiteX130" fmla="*/ 313677 w 607614"/>
                        <a:gd name="connsiteY130" fmla="*/ 0 h 606761"/>
                        <a:gd name="connsiteX131" fmla="*/ 364544 w 607614"/>
                        <a:gd name="connsiteY131" fmla="*/ 50820 h 606761"/>
                        <a:gd name="connsiteX132" fmla="*/ 364544 w 607614"/>
                        <a:gd name="connsiteY132" fmla="*/ 81160 h 606761"/>
                        <a:gd name="connsiteX133" fmla="*/ 313677 w 607614"/>
                        <a:gd name="connsiteY133" fmla="*/ 131221 h 606761"/>
                        <a:gd name="connsiteX134" fmla="*/ 293937 w 607614"/>
                        <a:gd name="connsiteY134" fmla="*/ 131221 h 606761"/>
                        <a:gd name="connsiteX135" fmla="*/ 243070 w 607614"/>
                        <a:gd name="connsiteY135" fmla="*/ 81160 h 606761"/>
                        <a:gd name="connsiteX136" fmla="*/ 243070 w 607614"/>
                        <a:gd name="connsiteY136" fmla="*/ 50820 h 606761"/>
                        <a:gd name="connsiteX137" fmla="*/ 293937 w 607614"/>
                        <a:gd name="connsiteY137" fmla="*/ 0 h 6067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</a:cxnLst>
                      <a:rect l="l" t="t" r="r" b="b"/>
                      <a:pathLst>
                        <a:path w="607614" h="606761">
                          <a:moveTo>
                            <a:pt x="470887" y="525600"/>
                          </a:moveTo>
                          <a:lnTo>
                            <a:pt x="486839" y="568077"/>
                          </a:lnTo>
                          <a:lnTo>
                            <a:pt x="503550" y="525600"/>
                          </a:lnTo>
                          <a:close/>
                          <a:moveTo>
                            <a:pt x="106343" y="525600"/>
                          </a:moveTo>
                          <a:lnTo>
                            <a:pt x="122295" y="568077"/>
                          </a:lnTo>
                          <a:lnTo>
                            <a:pt x="139006" y="525600"/>
                          </a:lnTo>
                          <a:close/>
                          <a:moveTo>
                            <a:pt x="435186" y="505878"/>
                          </a:moveTo>
                          <a:lnTo>
                            <a:pt x="536972" y="505878"/>
                          </a:lnTo>
                          <a:cubicBezTo>
                            <a:pt x="576471" y="505878"/>
                            <a:pt x="607614" y="536977"/>
                            <a:pt x="607614" y="576420"/>
                          </a:cubicBezTo>
                          <a:lnTo>
                            <a:pt x="607614" y="606761"/>
                          </a:lnTo>
                          <a:lnTo>
                            <a:pt x="587105" y="606761"/>
                          </a:lnTo>
                          <a:lnTo>
                            <a:pt x="587105" y="576420"/>
                          </a:lnTo>
                          <a:cubicBezTo>
                            <a:pt x="587105" y="548355"/>
                            <a:pt x="565077" y="525600"/>
                            <a:pt x="536972" y="525600"/>
                          </a:cubicBezTo>
                          <a:lnTo>
                            <a:pt x="525578" y="525600"/>
                          </a:lnTo>
                          <a:lnTo>
                            <a:pt x="497473" y="600693"/>
                          </a:lnTo>
                          <a:cubicBezTo>
                            <a:pt x="494435" y="603727"/>
                            <a:pt x="489877" y="606761"/>
                            <a:pt x="486079" y="606761"/>
                          </a:cubicBezTo>
                          <a:cubicBezTo>
                            <a:pt x="482281" y="606761"/>
                            <a:pt x="477724" y="603727"/>
                            <a:pt x="476964" y="600693"/>
                          </a:cubicBezTo>
                          <a:lnTo>
                            <a:pt x="448859" y="525600"/>
                          </a:lnTo>
                          <a:lnTo>
                            <a:pt x="435186" y="525600"/>
                          </a:lnTo>
                          <a:cubicBezTo>
                            <a:pt x="407081" y="525600"/>
                            <a:pt x="385053" y="548355"/>
                            <a:pt x="385053" y="576420"/>
                          </a:cubicBezTo>
                          <a:lnTo>
                            <a:pt x="385053" y="606761"/>
                          </a:lnTo>
                          <a:lnTo>
                            <a:pt x="364544" y="606761"/>
                          </a:lnTo>
                          <a:lnTo>
                            <a:pt x="364544" y="576420"/>
                          </a:lnTo>
                          <a:cubicBezTo>
                            <a:pt x="364544" y="536977"/>
                            <a:pt x="395687" y="505878"/>
                            <a:pt x="435186" y="505878"/>
                          </a:cubicBezTo>
                          <a:close/>
                          <a:moveTo>
                            <a:pt x="70642" y="505878"/>
                          </a:moveTo>
                          <a:lnTo>
                            <a:pt x="172428" y="505878"/>
                          </a:lnTo>
                          <a:cubicBezTo>
                            <a:pt x="211927" y="505878"/>
                            <a:pt x="243070" y="536977"/>
                            <a:pt x="243070" y="576420"/>
                          </a:cubicBezTo>
                          <a:lnTo>
                            <a:pt x="243070" y="606761"/>
                          </a:lnTo>
                          <a:lnTo>
                            <a:pt x="222561" y="606761"/>
                          </a:lnTo>
                          <a:lnTo>
                            <a:pt x="222561" y="576420"/>
                          </a:lnTo>
                          <a:cubicBezTo>
                            <a:pt x="222561" y="548355"/>
                            <a:pt x="200533" y="525600"/>
                            <a:pt x="172428" y="525600"/>
                          </a:cubicBezTo>
                          <a:lnTo>
                            <a:pt x="161034" y="525600"/>
                          </a:lnTo>
                          <a:lnTo>
                            <a:pt x="132929" y="600693"/>
                          </a:lnTo>
                          <a:cubicBezTo>
                            <a:pt x="129890" y="603727"/>
                            <a:pt x="125333" y="606761"/>
                            <a:pt x="121535" y="606761"/>
                          </a:cubicBezTo>
                          <a:cubicBezTo>
                            <a:pt x="117737" y="606761"/>
                            <a:pt x="113179" y="603727"/>
                            <a:pt x="112420" y="600693"/>
                          </a:cubicBezTo>
                          <a:lnTo>
                            <a:pt x="84315" y="525600"/>
                          </a:lnTo>
                          <a:lnTo>
                            <a:pt x="70642" y="525600"/>
                          </a:lnTo>
                          <a:cubicBezTo>
                            <a:pt x="42537" y="525600"/>
                            <a:pt x="20509" y="548355"/>
                            <a:pt x="20509" y="576420"/>
                          </a:cubicBezTo>
                          <a:lnTo>
                            <a:pt x="20509" y="606761"/>
                          </a:lnTo>
                          <a:lnTo>
                            <a:pt x="0" y="606761"/>
                          </a:lnTo>
                          <a:lnTo>
                            <a:pt x="0" y="576420"/>
                          </a:lnTo>
                          <a:cubicBezTo>
                            <a:pt x="0" y="536977"/>
                            <a:pt x="31143" y="505878"/>
                            <a:pt x="70642" y="505878"/>
                          </a:cubicBezTo>
                          <a:close/>
                          <a:moveTo>
                            <a:pt x="476209" y="384537"/>
                          </a:moveTo>
                          <a:cubicBezTo>
                            <a:pt x="458747" y="384537"/>
                            <a:pt x="445841" y="397431"/>
                            <a:pt x="445841" y="414877"/>
                          </a:cubicBezTo>
                          <a:lnTo>
                            <a:pt x="445841" y="445217"/>
                          </a:lnTo>
                          <a:cubicBezTo>
                            <a:pt x="445841" y="461904"/>
                            <a:pt x="458747" y="475557"/>
                            <a:pt x="476209" y="475557"/>
                          </a:cubicBezTo>
                          <a:lnTo>
                            <a:pt x="495949" y="475557"/>
                          </a:lnTo>
                          <a:cubicBezTo>
                            <a:pt x="513411" y="475557"/>
                            <a:pt x="526317" y="461904"/>
                            <a:pt x="526317" y="445217"/>
                          </a:cubicBezTo>
                          <a:lnTo>
                            <a:pt x="526317" y="414877"/>
                          </a:lnTo>
                          <a:cubicBezTo>
                            <a:pt x="526317" y="397431"/>
                            <a:pt x="513411" y="384537"/>
                            <a:pt x="495949" y="384537"/>
                          </a:cubicBezTo>
                          <a:close/>
                          <a:moveTo>
                            <a:pt x="111665" y="384537"/>
                          </a:moveTo>
                          <a:cubicBezTo>
                            <a:pt x="94203" y="384537"/>
                            <a:pt x="81297" y="397431"/>
                            <a:pt x="81297" y="414877"/>
                          </a:cubicBezTo>
                          <a:lnTo>
                            <a:pt x="81297" y="445217"/>
                          </a:lnTo>
                          <a:cubicBezTo>
                            <a:pt x="81297" y="461904"/>
                            <a:pt x="94203" y="475557"/>
                            <a:pt x="111665" y="475557"/>
                          </a:cubicBezTo>
                          <a:lnTo>
                            <a:pt x="131405" y="475557"/>
                          </a:lnTo>
                          <a:cubicBezTo>
                            <a:pt x="148867" y="475557"/>
                            <a:pt x="161773" y="461904"/>
                            <a:pt x="161773" y="445217"/>
                          </a:cubicBezTo>
                          <a:lnTo>
                            <a:pt x="161773" y="414877"/>
                          </a:lnTo>
                          <a:cubicBezTo>
                            <a:pt x="161773" y="397431"/>
                            <a:pt x="148867" y="384537"/>
                            <a:pt x="131405" y="384537"/>
                          </a:cubicBezTo>
                          <a:close/>
                          <a:moveTo>
                            <a:pt x="476209" y="364057"/>
                          </a:moveTo>
                          <a:lnTo>
                            <a:pt x="495949" y="364057"/>
                          </a:lnTo>
                          <a:cubicBezTo>
                            <a:pt x="524799" y="364057"/>
                            <a:pt x="546816" y="386054"/>
                            <a:pt x="546816" y="414877"/>
                          </a:cubicBezTo>
                          <a:lnTo>
                            <a:pt x="546816" y="445217"/>
                          </a:lnTo>
                          <a:cubicBezTo>
                            <a:pt x="546816" y="473281"/>
                            <a:pt x="524799" y="495278"/>
                            <a:pt x="495949" y="495278"/>
                          </a:cubicBezTo>
                          <a:lnTo>
                            <a:pt x="476209" y="495278"/>
                          </a:lnTo>
                          <a:cubicBezTo>
                            <a:pt x="447359" y="495278"/>
                            <a:pt x="425342" y="473281"/>
                            <a:pt x="425342" y="445217"/>
                          </a:cubicBezTo>
                          <a:lnTo>
                            <a:pt x="425342" y="414877"/>
                          </a:lnTo>
                          <a:cubicBezTo>
                            <a:pt x="425342" y="386054"/>
                            <a:pt x="447359" y="364057"/>
                            <a:pt x="476209" y="364057"/>
                          </a:cubicBezTo>
                          <a:close/>
                          <a:moveTo>
                            <a:pt x="111665" y="364057"/>
                          </a:moveTo>
                          <a:lnTo>
                            <a:pt x="131405" y="364057"/>
                          </a:lnTo>
                          <a:cubicBezTo>
                            <a:pt x="160255" y="364057"/>
                            <a:pt x="182272" y="386054"/>
                            <a:pt x="182272" y="414877"/>
                          </a:cubicBezTo>
                          <a:lnTo>
                            <a:pt x="182272" y="445217"/>
                          </a:lnTo>
                          <a:cubicBezTo>
                            <a:pt x="182272" y="473281"/>
                            <a:pt x="160255" y="495278"/>
                            <a:pt x="131405" y="495278"/>
                          </a:cubicBezTo>
                          <a:lnTo>
                            <a:pt x="111665" y="495278"/>
                          </a:lnTo>
                          <a:cubicBezTo>
                            <a:pt x="82815" y="495278"/>
                            <a:pt x="60798" y="473281"/>
                            <a:pt x="60798" y="445217"/>
                          </a:cubicBezTo>
                          <a:lnTo>
                            <a:pt x="60798" y="414877"/>
                          </a:lnTo>
                          <a:cubicBezTo>
                            <a:pt x="60798" y="386054"/>
                            <a:pt x="82815" y="364057"/>
                            <a:pt x="111665" y="364057"/>
                          </a:cubicBezTo>
                          <a:close/>
                          <a:moveTo>
                            <a:pt x="293928" y="343588"/>
                          </a:moveTo>
                          <a:lnTo>
                            <a:pt x="313686" y="343588"/>
                          </a:lnTo>
                          <a:lnTo>
                            <a:pt x="313686" y="434595"/>
                          </a:lnTo>
                          <a:lnTo>
                            <a:pt x="404873" y="434595"/>
                          </a:lnTo>
                          <a:lnTo>
                            <a:pt x="404873" y="455071"/>
                          </a:lnTo>
                          <a:lnTo>
                            <a:pt x="202741" y="455071"/>
                          </a:lnTo>
                          <a:lnTo>
                            <a:pt x="202741" y="434595"/>
                          </a:lnTo>
                          <a:lnTo>
                            <a:pt x="293928" y="434595"/>
                          </a:lnTo>
                          <a:close/>
                          <a:moveTo>
                            <a:pt x="293999" y="293511"/>
                          </a:moveTo>
                          <a:lnTo>
                            <a:pt x="313737" y="293511"/>
                          </a:lnTo>
                          <a:lnTo>
                            <a:pt x="313737" y="313249"/>
                          </a:lnTo>
                          <a:lnTo>
                            <a:pt x="293999" y="313249"/>
                          </a:lnTo>
                          <a:close/>
                          <a:moveTo>
                            <a:pt x="293999" y="252573"/>
                          </a:moveTo>
                          <a:lnTo>
                            <a:pt x="313737" y="252573"/>
                          </a:lnTo>
                          <a:lnTo>
                            <a:pt x="313737" y="273042"/>
                          </a:lnTo>
                          <a:lnTo>
                            <a:pt x="293999" y="273042"/>
                          </a:lnTo>
                          <a:close/>
                          <a:moveTo>
                            <a:pt x="354675" y="242704"/>
                          </a:moveTo>
                          <a:lnTo>
                            <a:pt x="374413" y="242704"/>
                          </a:lnTo>
                          <a:lnTo>
                            <a:pt x="374413" y="313249"/>
                          </a:lnTo>
                          <a:lnTo>
                            <a:pt x="354675" y="313249"/>
                          </a:lnTo>
                          <a:close/>
                          <a:moveTo>
                            <a:pt x="233201" y="242704"/>
                          </a:moveTo>
                          <a:lnTo>
                            <a:pt x="252939" y="242704"/>
                          </a:lnTo>
                          <a:lnTo>
                            <a:pt x="252939" y="313249"/>
                          </a:lnTo>
                          <a:lnTo>
                            <a:pt x="233201" y="313249"/>
                          </a:lnTo>
                          <a:close/>
                          <a:moveTo>
                            <a:pt x="288615" y="161543"/>
                          </a:moveTo>
                          <a:lnTo>
                            <a:pt x="304567" y="204021"/>
                          </a:lnTo>
                          <a:lnTo>
                            <a:pt x="321278" y="161543"/>
                          </a:lnTo>
                          <a:close/>
                          <a:moveTo>
                            <a:pt x="252914" y="141821"/>
                          </a:moveTo>
                          <a:lnTo>
                            <a:pt x="354700" y="141821"/>
                          </a:lnTo>
                          <a:cubicBezTo>
                            <a:pt x="394199" y="141821"/>
                            <a:pt x="425342" y="172921"/>
                            <a:pt x="425342" y="212364"/>
                          </a:cubicBezTo>
                          <a:lnTo>
                            <a:pt x="425342" y="313249"/>
                          </a:lnTo>
                          <a:lnTo>
                            <a:pt x="404833" y="313249"/>
                          </a:lnTo>
                          <a:lnTo>
                            <a:pt x="404833" y="212364"/>
                          </a:lnTo>
                          <a:cubicBezTo>
                            <a:pt x="404833" y="184299"/>
                            <a:pt x="382805" y="161543"/>
                            <a:pt x="354700" y="161543"/>
                          </a:cubicBezTo>
                          <a:lnTo>
                            <a:pt x="343306" y="161543"/>
                          </a:lnTo>
                          <a:lnTo>
                            <a:pt x="315201" y="236637"/>
                          </a:lnTo>
                          <a:cubicBezTo>
                            <a:pt x="312163" y="239672"/>
                            <a:pt x="307605" y="242706"/>
                            <a:pt x="303807" y="242706"/>
                          </a:cubicBezTo>
                          <a:cubicBezTo>
                            <a:pt x="300009" y="242706"/>
                            <a:pt x="295452" y="239672"/>
                            <a:pt x="294692" y="236637"/>
                          </a:cubicBezTo>
                          <a:lnTo>
                            <a:pt x="266587" y="161543"/>
                          </a:lnTo>
                          <a:lnTo>
                            <a:pt x="252914" y="161543"/>
                          </a:lnTo>
                          <a:cubicBezTo>
                            <a:pt x="224809" y="161543"/>
                            <a:pt x="202781" y="184299"/>
                            <a:pt x="202781" y="212364"/>
                          </a:cubicBezTo>
                          <a:lnTo>
                            <a:pt x="202781" y="313249"/>
                          </a:lnTo>
                          <a:lnTo>
                            <a:pt x="182272" y="313249"/>
                          </a:lnTo>
                          <a:lnTo>
                            <a:pt x="182272" y="212364"/>
                          </a:lnTo>
                          <a:cubicBezTo>
                            <a:pt x="182272" y="172921"/>
                            <a:pt x="213415" y="141821"/>
                            <a:pt x="252914" y="141821"/>
                          </a:cubicBezTo>
                          <a:close/>
                          <a:moveTo>
                            <a:pt x="293937" y="20480"/>
                          </a:moveTo>
                          <a:cubicBezTo>
                            <a:pt x="276475" y="20480"/>
                            <a:pt x="263569" y="33374"/>
                            <a:pt x="263569" y="50820"/>
                          </a:cubicBezTo>
                          <a:lnTo>
                            <a:pt x="263569" y="81160"/>
                          </a:lnTo>
                          <a:cubicBezTo>
                            <a:pt x="263569" y="97847"/>
                            <a:pt x="276475" y="111500"/>
                            <a:pt x="293937" y="111500"/>
                          </a:cubicBezTo>
                          <a:lnTo>
                            <a:pt x="313677" y="111500"/>
                          </a:lnTo>
                          <a:cubicBezTo>
                            <a:pt x="331139" y="111500"/>
                            <a:pt x="344045" y="97847"/>
                            <a:pt x="344045" y="81160"/>
                          </a:cubicBezTo>
                          <a:lnTo>
                            <a:pt x="344045" y="50820"/>
                          </a:lnTo>
                          <a:cubicBezTo>
                            <a:pt x="344045" y="33374"/>
                            <a:pt x="331139" y="20480"/>
                            <a:pt x="313677" y="20480"/>
                          </a:cubicBezTo>
                          <a:close/>
                          <a:moveTo>
                            <a:pt x="293937" y="0"/>
                          </a:moveTo>
                          <a:lnTo>
                            <a:pt x="313677" y="0"/>
                          </a:lnTo>
                          <a:cubicBezTo>
                            <a:pt x="342527" y="0"/>
                            <a:pt x="364544" y="21997"/>
                            <a:pt x="364544" y="50820"/>
                          </a:cubicBezTo>
                          <a:lnTo>
                            <a:pt x="364544" y="81160"/>
                          </a:lnTo>
                          <a:cubicBezTo>
                            <a:pt x="364544" y="109224"/>
                            <a:pt x="342527" y="131221"/>
                            <a:pt x="313677" y="131221"/>
                          </a:cubicBezTo>
                          <a:lnTo>
                            <a:pt x="293937" y="131221"/>
                          </a:lnTo>
                          <a:cubicBezTo>
                            <a:pt x="265087" y="131221"/>
                            <a:pt x="243070" y="109224"/>
                            <a:pt x="243070" y="81160"/>
                          </a:cubicBezTo>
                          <a:lnTo>
                            <a:pt x="243070" y="50820"/>
                          </a:lnTo>
                          <a:cubicBezTo>
                            <a:pt x="243070" y="21997"/>
                            <a:pt x="265087" y="0"/>
                            <a:pt x="29393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ctr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34" name="isļïḓè"/>
                  <p:cNvSpPr/>
                  <p:nvPr/>
                </p:nvSpPr>
                <p:spPr>
                  <a:xfrm rot="16200000">
                    <a:off x="4153720" y="2880198"/>
                    <a:ext cx="66101" cy="80048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>
                          <a:lumMod val="100000"/>
                        </a:scheme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16" name="íšliḍé"/>
              <p:cNvGrpSpPr/>
              <p:nvPr/>
            </p:nvGrpSpPr>
            <p:grpSpPr>
              <a:xfrm>
                <a:off x="4825185" y="3405076"/>
                <a:ext cx="2329071" cy="2135024"/>
                <a:chOff x="5125192" y="3245295"/>
                <a:chExt cx="2329071" cy="2135024"/>
              </a:xfrm>
            </p:grpSpPr>
            <p:sp>
              <p:nvSpPr>
                <p:cNvPr id="423" name="ïSḷïḍê"/>
                <p:cNvSpPr/>
                <p:nvPr/>
              </p:nvSpPr>
              <p:spPr>
                <a:xfrm>
                  <a:off x="5125192" y="3278346"/>
                  <a:ext cx="2329071" cy="210197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grpSp>
              <p:nvGrpSpPr>
                <p:cNvPr id="424" name="ïṡḻiďè"/>
                <p:cNvGrpSpPr/>
                <p:nvPr/>
              </p:nvGrpSpPr>
              <p:grpSpPr>
                <a:xfrm>
                  <a:off x="5166121" y="3245295"/>
                  <a:ext cx="2244467" cy="2089513"/>
                  <a:chOff x="6662014" y="3245295"/>
                  <a:chExt cx="2244467" cy="2089513"/>
                </a:xfrm>
              </p:grpSpPr>
              <p:grpSp>
                <p:nvGrpSpPr>
                  <p:cNvPr id="425" name="isḻîḋé"/>
                  <p:cNvGrpSpPr/>
                  <p:nvPr/>
                </p:nvGrpSpPr>
                <p:grpSpPr>
                  <a:xfrm>
                    <a:off x="6662014" y="3652463"/>
                    <a:ext cx="2244467" cy="1682345"/>
                    <a:chOff x="6748057" y="3809218"/>
                    <a:chExt cx="2244467" cy="1682345"/>
                  </a:xfrm>
                </p:grpSpPr>
                <p:grpSp>
                  <p:nvGrpSpPr>
                    <p:cNvPr id="427" name="ïṣlídê"/>
                    <p:cNvGrpSpPr/>
                    <p:nvPr/>
                  </p:nvGrpSpPr>
                  <p:grpSpPr>
                    <a:xfrm>
                      <a:off x="6748057" y="4043152"/>
                      <a:ext cx="2244467" cy="1448411"/>
                      <a:chOff x="2426915" y="2547930"/>
                      <a:chExt cx="2244467" cy="1448411"/>
                    </a:xfrm>
                  </p:grpSpPr>
                  <p:sp>
                    <p:nvSpPr>
                      <p:cNvPr id="429" name="Bullet2"/>
                      <p:cNvSpPr/>
                      <p:nvPr/>
                    </p:nvSpPr>
                    <p:spPr>
                      <a:xfrm>
                        <a:off x="2445488" y="2547930"/>
                        <a:ext cx="2225894" cy="646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91440" tIns="45720" rIns="91440" bIns="45720" rtlCol="0" anchor="b" anchorCtr="0">
                        <a:norm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a:t>开发部</a:t>
                        </a:r>
                        <a:endParaRPr kumimoji="1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软雅黑" panose="020B0503020204020204" pitchFamily="34" charset="-122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0" name="Text2"/>
                      <p:cNvSpPr/>
                      <p:nvPr/>
                    </p:nvSpPr>
                    <p:spPr>
                      <a:xfrm>
                        <a:off x="2426915" y="3208753"/>
                        <a:ext cx="2225894" cy="7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91440" tIns="45720" rIns="91440" bIns="45720" rtlCol="0" anchor="t" anchorCtr="0">
                        <a:norm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1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a:t>技术创新</a:t>
                        </a:r>
                        <a:endParaRPr kumimoji="1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软雅黑" panose="020B0503020204020204" pitchFamily="34" charset="-122"/>
                          <a:cs typeface="+mn-ea"/>
                          <a:sym typeface="+mn-lt"/>
                        </a:endParaRPr>
                      </a:p>
                    </p:txBody>
                  </p:sp>
                </p:grpSp>
                <p:sp>
                  <p:nvSpPr>
                    <p:cNvPr id="428" name="îşlïḓe"/>
                    <p:cNvSpPr/>
                    <p:nvPr/>
                  </p:nvSpPr>
                  <p:spPr>
                    <a:xfrm>
                      <a:off x="7670303" y="3809218"/>
                      <a:ext cx="401981" cy="425172"/>
                    </a:xfrm>
                    <a:custGeom>
                      <a:avLst/>
                      <a:gdLst>
                        <a:gd name="connsiteX0" fmla="*/ 372211 w 495300"/>
                        <a:gd name="connsiteY0" fmla="*/ 621 h 523875"/>
                        <a:gd name="connsiteX1" fmla="*/ 372211 w 495300"/>
                        <a:gd name="connsiteY1" fmla="*/ 19671 h 523875"/>
                        <a:gd name="connsiteX2" fmla="*/ 334111 w 495300"/>
                        <a:gd name="connsiteY2" fmla="*/ 19671 h 523875"/>
                        <a:gd name="connsiteX3" fmla="*/ 334111 w 495300"/>
                        <a:gd name="connsiteY3" fmla="*/ 143496 h 523875"/>
                        <a:gd name="connsiteX4" fmla="*/ 496036 w 495300"/>
                        <a:gd name="connsiteY4" fmla="*/ 486396 h 523875"/>
                        <a:gd name="connsiteX5" fmla="*/ 481749 w 495300"/>
                        <a:gd name="connsiteY5" fmla="*/ 524496 h 523875"/>
                        <a:gd name="connsiteX6" fmla="*/ 15024 w 495300"/>
                        <a:gd name="connsiteY6" fmla="*/ 524496 h 523875"/>
                        <a:gd name="connsiteX7" fmla="*/ 736 w 495300"/>
                        <a:gd name="connsiteY7" fmla="*/ 486396 h 523875"/>
                        <a:gd name="connsiteX8" fmla="*/ 162661 w 495300"/>
                        <a:gd name="connsiteY8" fmla="*/ 143496 h 523875"/>
                        <a:gd name="connsiteX9" fmla="*/ 162661 w 495300"/>
                        <a:gd name="connsiteY9" fmla="*/ 19671 h 523875"/>
                        <a:gd name="connsiteX10" fmla="*/ 124561 w 495300"/>
                        <a:gd name="connsiteY10" fmla="*/ 19671 h 523875"/>
                        <a:gd name="connsiteX11" fmla="*/ 124561 w 495300"/>
                        <a:gd name="connsiteY11" fmla="*/ 621 h 523875"/>
                        <a:gd name="connsiteX12" fmla="*/ 372211 w 495300"/>
                        <a:gd name="connsiteY12" fmla="*/ 621 h 523875"/>
                        <a:gd name="connsiteX13" fmla="*/ 259816 w 495300"/>
                        <a:gd name="connsiteY13" fmla="*/ 404481 h 523875"/>
                        <a:gd name="connsiteX14" fmla="*/ 256958 w 495300"/>
                        <a:gd name="connsiteY14" fmla="*/ 406386 h 523875"/>
                        <a:gd name="connsiteX15" fmla="*/ 251243 w 495300"/>
                        <a:gd name="connsiteY15" fmla="*/ 410196 h 523875"/>
                        <a:gd name="connsiteX16" fmla="*/ 59791 w 495300"/>
                        <a:gd name="connsiteY16" fmla="*/ 416864 h 523875"/>
                        <a:gd name="connsiteX17" fmla="*/ 55981 w 495300"/>
                        <a:gd name="connsiteY17" fmla="*/ 414959 h 523875"/>
                        <a:gd name="connsiteX18" fmla="*/ 21691 w 495300"/>
                        <a:gd name="connsiteY18" fmla="*/ 487349 h 523875"/>
                        <a:gd name="connsiteX19" fmla="*/ 28358 w 495300"/>
                        <a:gd name="connsiteY19" fmla="*/ 505446 h 523875"/>
                        <a:gd name="connsiteX20" fmla="*/ 468414 w 495300"/>
                        <a:gd name="connsiteY20" fmla="*/ 505446 h 523875"/>
                        <a:gd name="connsiteX21" fmla="*/ 475081 w 495300"/>
                        <a:gd name="connsiteY21" fmla="*/ 487349 h 523875"/>
                        <a:gd name="connsiteX22" fmla="*/ 428408 w 495300"/>
                        <a:gd name="connsiteY22" fmla="*/ 388289 h 523875"/>
                        <a:gd name="connsiteX23" fmla="*/ 259816 w 495300"/>
                        <a:gd name="connsiteY23" fmla="*/ 404481 h 523875"/>
                        <a:gd name="connsiteX24" fmla="*/ 310299 w 495300"/>
                        <a:gd name="connsiteY24" fmla="*/ 257796 h 523875"/>
                        <a:gd name="connsiteX25" fmla="*/ 276961 w 495300"/>
                        <a:gd name="connsiteY25" fmla="*/ 291134 h 523875"/>
                        <a:gd name="connsiteX26" fmla="*/ 310299 w 495300"/>
                        <a:gd name="connsiteY26" fmla="*/ 324471 h 523875"/>
                        <a:gd name="connsiteX27" fmla="*/ 343636 w 495300"/>
                        <a:gd name="connsiteY27" fmla="*/ 291134 h 523875"/>
                        <a:gd name="connsiteX28" fmla="*/ 310299 w 495300"/>
                        <a:gd name="connsiteY28" fmla="*/ 257796 h 523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495300" h="523875">
                          <a:moveTo>
                            <a:pt x="372211" y="621"/>
                          </a:moveTo>
                          <a:lnTo>
                            <a:pt x="372211" y="19671"/>
                          </a:lnTo>
                          <a:lnTo>
                            <a:pt x="334111" y="19671"/>
                          </a:lnTo>
                          <a:lnTo>
                            <a:pt x="334111" y="143496"/>
                          </a:lnTo>
                          <a:lnTo>
                            <a:pt x="496036" y="486396"/>
                          </a:lnTo>
                          <a:lnTo>
                            <a:pt x="481749" y="524496"/>
                          </a:lnTo>
                          <a:lnTo>
                            <a:pt x="15024" y="524496"/>
                          </a:lnTo>
                          <a:lnTo>
                            <a:pt x="736" y="486396"/>
                          </a:lnTo>
                          <a:lnTo>
                            <a:pt x="162661" y="143496"/>
                          </a:lnTo>
                          <a:lnTo>
                            <a:pt x="162661" y="19671"/>
                          </a:lnTo>
                          <a:lnTo>
                            <a:pt x="124561" y="19671"/>
                          </a:lnTo>
                          <a:lnTo>
                            <a:pt x="124561" y="621"/>
                          </a:lnTo>
                          <a:lnTo>
                            <a:pt x="372211" y="621"/>
                          </a:lnTo>
                          <a:close/>
                          <a:moveTo>
                            <a:pt x="259816" y="404481"/>
                          </a:moveTo>
                          <a:lnTo>
                            <a:pt x="256958" y="406386"/>
                          </a:lnTo>
                          <a:lnTo>
                            <a:pt x="251243" y="410196"/>
                          </a:lnTo>
                          <a:cubicBezTo>
                            <a:pt x="203618" y="441629"/>
                            <a:pt x="124561" y="442581"/>
                            <a:pt x="59791" y="416864"/>
                          </a:cubicBezTo>
                          <a:lnTo>
                            <a:pt x="55981" y="414959"/>
                          </a:lnTo>
                          <a:lnTo>
                            <a:pt x="21691" y="487349"/>
                          </a:lnTo>
                          <a:lnTo>
                            <a:pt x="28358" y="505446"/>
                          </a:lnTo>
                          <a:lnTo>
                            <a:pt x="468414" y="505446"/>
                          </a:lnTo>
                          <a:lnTo>
                            <a:pt x="475081" y="487349"/>
                          </a:lnTo>
                          <a:lnTo>
                            <a:pt x="428408" y="388289"/>
                          </a:lnTo>
                          <a:cubicBezTo>
                            <a:pt x="370306" y="374001"/>
                            <a:pt x="300774" y="378764"/>
                            <a:pt x="259816" y="404481"/>
                          </a:cubicBezTo>
                          <a:close/>
                          <a:moveTo>
                            <a:pt x="310299" y="257796"/>
                          </a:moveTo>
                          <a:cubicBezTo>
                            <a:pt x="292201" y="257796"/>
                            <a:pt x="276961" y="273036"/>
                            <a:pt x="276961" y="291134"/>
                          </a:cubicBezTo>
                          <a:cubicBezTo>
                            <a:pt x="276961" y="309231"/>
                            <a:pt x="292201" y="324471"/>
                            <a:pt x="310299" y="324471"/>
                          </a:cubicBezTo>
                          <a:cubicBezTo>
                            <a:pt x="328396" y="324471"/>
                            <a:pt x="343636" y="309231"/>
                            <a:pt x="343636" y="291134"/>
                          </a:cubicBezTo>
                          <a:cubicBezTo>
                            <a:pt x="343636" y="272084"/>
                            <a:pt x="328396" y="257796"/>
                            <a:pt x="310299" y="25779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ctr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26" name="î$liḓé"/>
                  <p:cNvSpPr/>
                  <p:nvPr/>
                </p:nvSpPr>
                <p:spPr>
                  <a:xfrm rot="16200000">
                    <a:off x="7807013" y="2878106"/>
                    <a:ext cx="66101" cy="80048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>
                          <a:lumMod val="100000"/>
                        </a:scheme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17" name="íṩḻïdè"/>
              <p:cNvGrpSpPr/>
              <p:nvPr/>
            </p:nvGrpSpPr>
            <p:grpSpPr>
              <a:xfrm>
                <a:off x="790722" y="2478208"/>
                <a:ext cx="10154618" cy="942615"/>
                <a:chOff x="879622" y="2318427"/>
                <a:chExt cx="10154618" cy="942615"/>
              </a:xfrm>
            </p:grpSpPr>
            <p:cxnSp>
              <p:nvCxnSpPr>
                <p:cNvPr id="419" name="ïṥḷiďe"/>
                <p:cNvCxnSpPr/>
                <p:nvPr/>
              </p:nvCxnSpPr>
              <p:spPr>
                <a:xfrm>
                  <a:off x="879622" y="2794926"/>
                  <a:ext cx="0" cy="466116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íṩ1îḓe"/>
                <p:cNvCxnSpPr/>
                <p:nvPr/>
              </p:nvCxnSpPr>
              <p:spPr>
                <a:xfrm flipH="1" flipV="1">
                  <a:off x="880752" y="2793860"/>
                  <a:ext cx="10153488" cy="1124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íşḻiďê"/>
                <p:cNvCxnSpPr/>
                <p:nvPr/>
              </p:nvCxnSpPr>
              <p:spPr>
                <a:xfrm>
                  <a:off x="6096634" y="2318427"/>
                  <a:ext cx="0" cy="927004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îṧ1ídê"/>
                <p:cNvCxnSpPr/>
                <p:nvPr/>
              </p:nvCxnSpPr>
              <p:spPr>
                <a:xfrm>
                  <a:off x="8574305" y="2781705"/>
                  <a:ext cx="0" cy="46452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8" name="Title"/>
              <p:cNvSpPr>
                <a:spLocks noChangeAspect="1"/>
              </p:cNvSpPr>
              <p:nvPr/>
            </p:nvSpPr>
            <p:spPr>
              <a:xfrm>
                <a:off x="4282537" y="1837241"/>
                <a:ext cx="3425371" cy="64505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10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CEO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赵灵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00" name="组合 399"/>
            <p:cNvGrpSpPr/>
            <p:nvPr/>
          </p:nvGrpSpPr>
          <p:grpSpPr>
            <a:xfrm>
              <a:off x="2323330" y="1598002"/>
              <a:ext cx="2318066" cy="2575212"/>
              <a:chOff x="8618924" y="1772818"/>
              <a:chExt cx="2318066" cy="2575212"/>
            </a:xfrm>
          </p:grpSpPr>
          <p:sp>
            <p:nvSpPr>
              <p:cNvPr id="408" name="íŝľíḓé"/>
              <p:cNvSpPr/>
              <p:nvPr/>
            </p:nvSpPr>
            <p:spPr>
              <a:xfrm>
                <a:off x="8618924" y="2223639"/>
                <a:ext cx="2318066" cy="2124391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9" name="Bullet3"/>
              <p:cNvSpPr/>
              <p:nvPr/>
            </p:nvSpPr>
            <p:spPr>
              <a:xfrm>
                <a:off x="8665010" y="2812436"/>
                <a:ext cx="222589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法务部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0" name="Text3"/>
              <p:cNvSpPr/>
              <p:nvPr/>
            </p:nvSpPr>
            <p:spPr>
              <a:xfrm>
                <a:off x="8676536" y="3509604"/>
                <a:ext cx="2225894" cy="787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法律事务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2" name="isļïḓè"/>
              <p:cNvSpPr/>
              <p:nvPr/>
            </p:nvSpPr>
            <p:spPr>
              <a:xfrm rot="16200000">
                <a:off x="9744907" y="1825492"/>
                <a:ext cx="66101" cy="8004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10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cxnSp>
            <p:nvCxnSpPr>
              <p:cNvPr id="413" name="îṧ1ídê"/>
              <p:cNvCxnSpPr/>
              <p:nvPr/>
            </p:nvCxnSpPr>
            <p:spPr>
              <a:xfrm>
                <a:off x="9789482" y="1772818"/>
                <a:ext cx="10858" cy="420803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组合 400"/>
            <p:cNvGrpSpPr/>
            <p:nvPr/>
          </p:nvGrpSpPr>
          <p:grpSpPr>
            <a:xfrm>
              <a:off x="9763924" y="1586754"/>
              <a:ext cx="2318066" cy="2618938"/>
              <a:chOff x="8618924" y="1729092"/>
              <a:chExt cx="2318066" cy="2618938"/>
            </a:xfrm>
          </p:grpSpPr>
          <p:sp>
            <p:nvSpPr>
              <p:cNvPr id="402" name="íŝľíḓé"/>
              <p:cNvSpPr/>
              <p:nvPr/>
            </p:nvSpPr>
            <p:spPr>
              <a:xfrm>
                <a:off x="8618924" y="2223639"/>
                <a:ext cx="2318066" cy="2124391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3" name="Bullet3"/>
              <p:cNvSpPr/>
              <p:nvPr/>
            </p:nvSpPr>
            <p:spPr>
              <a:xfrm>
                <a:off x="8665010" y="2812436"/>
                <a:ext cx="222589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销售部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4" name="Text3"/>
              <p:cNvSpPr/>
              <p:nvPr/>
            </p:nvSpPr>
            <p:spPr>
              <a:xfrm>
                <a:off x="8711096" y="3488785"/>
                <a:ext cx="2225894" cy="787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+mn-lt"/>
                  </a:rPr>
                  <a:t>市场推广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5" name="ïŝḷîḍè"/>
              <p:cNvSpPr/>
              <p:nvPr/>
            </p:nvSpPr>
            <p:spPr>
              <a:xfrm>
                <a:off x="9561506" y="2589498"/>
                <a:ext cx="432902" cy="432096"/>
              </a:xfrm>
              <a:custGeom>
                <a:avLst/>
                <a:gdLst>
                  <a:gd name="connsiteX0" fmla="*/ 258777 w 606862"/>
                  <a:gd name="connsiteY0" fmla="*/ 275998 h 605733"/>
                  <a:gd name="connsiteX1" fmla="*/ 243919 w 606862"/>
                  <a:gd name="connsiteY1" fmla="*/ 314837 h 605733"/>
                  <a:gd name="connsiteX2" fmla="*/ 273635 w 606862"/>
                  <a:gd name="connsiteY2" fmla="*/ 314837 h 605733"/>
                  <a:gd name="connsiteX3" fmla="*/ 258870 w 606862"/>
                  <a:gd name="connsiteY3" fmla="*/ 228632 h 605733"/>
                  <a:gd name="connsiteX4" fmla="*/ 270478 w 606862"/>
                  <a:gd name="connsiteY4" fmla="*/ 236696 h 605733"/>
                  <a:gd name="connsiteX5" fmla="*/ 317931 w 606862"/>
                  <a:gd name="connsiteY5" fmla="*/ 359886 h 605733"/>
                  <a:gd name="connsiteX6" fmla="*/ 310780 w 606862"/>
                  <a:gd name="connsiteY6" fmla="*/ 376107 h 605733"/>
                  <a:gd name="connsiteX7" fmla="*/ 294529 w 606862"/>
                  <a:gd name="connsiteY7" fmla="*/ 368970 h 605733"/>
                  <a:gd name="connsiteX8" fmla="*/ 283386 w 606862"/>
                  <a:gd name="connsiteY8" fmla="*/ 339864 h 605733"/>
                  <a:gd name="connsiteX9" fmla="*/ 234354 w 606862"/>
                  <a:gd name="connsiteY9" fmla="*/ 339864 h 605733"/>
                  <a:gd name="connsiteX10" fmla="*/ 223210 w 606862"/>
                  <a:gd name="connsiteY10" fmla="*/ 368970 h 605733"/>
                  <a:gd name="connsiteX11" fmla="*/ 206959 w 606862"/>
                  <a:gd name="connsiteY11" fmla="*/ 376107 h 605733"/>
                  <a:gd name="connsiteX12" fmla="*/ 199809 w 606862"/>
                  <a:gd name="connsiteY12" fmla="*/ 359886 h 605733"/>
                  <a:gd name="connsiteX13" fmla="*/ 247262 w 606862"/>
                  <a:gd name="connsiteY13" fmla="*/ 236696 h 605733"/>
                  <a:gd name="connsiteX14" fmla="*/ 258870 w 606862"/>
                  <a:gd name="connsiteY14" fmla="*/ 228632 h 605733"/>
                  <a:gd name="connsiteX15" fmla="*/ 439081 w 606862"/>
                  <a:gd name="connsiteY15" fmla="*/ 227856 h 605733"/>
                  <a:gd name="connsiteX16" fmla="*/ 488479 w 606862"/>
                  <a:gd name="connsiteY16" fmla="*/ 227856 h 605733"/>
                  <a:gd name="connsiteX17" fmla="*/ 501014 w 606862"/>
                  <a:gd name="connsiteY17" fmla="*/ 240373 h 605733"/>
                  <a:gd name="connsiteX18" fmla="*/ 488479 w 606862"/>
                  <a:gd name="connsiteY18" fmla="*/ 252891 h 605733"/>
                  <a:gd name="connsiteX19" fmla="*/ 488479 w 606862"/>
                  <a:gd name="connsiteY19" fmla="*/ 252983 h 605733"/>
                  <a:gd name="connsiteX20" fmla="*/ 451616 w 606862"/>
                  <a:gd name="connsiteY20" fmla="*/ 252983 h 605733"/>
                  <a:gd name="connsiteX21" fmla="*/ 451616 w 606862"/>
                  <a:gd name="connsiteY21" fmla="*/ 290442 h 605733"/>
                  <a:gd name="connsiteX22" fmla="*/ 488479 w 606862"/>
                  <a:gd name="connsiteY22" fmla="*/ 290442 h 605733"/>
                  <a:gd name="connsiteX23" fmla="*/ 501014 w 606862"/>
                  <a:gd name="connsiteY23" fmla="*/ 302960 h 605733"/>
                  <a:gd name="connsiteX24" fmla="*/ 488479 w 606862"/>
                  <a:gd name="connsiteY24" fmla="*/ 315384 h 605733"/>
                  <a:gd name="connsiteX25" fmla="*/ 451616 w 606862"/>
                  <a:gd name="connsiteY25" fmla="*/ 315384 h 605733"/>
                  <a:gd name="connsiteX26" fmla="*/ 451616 w 606862"/>
                  <a:gd name="connsiteY26" fmla="*/ 352843 h 605733"/>
                  <a:gd name="connsiteX27" fmla="*/ 488479 w 606862"/>
                  <a:gd name="connsiteY27" fmla="*/ 352843 h 605733"/>
                  <a:gd name="connsiteX28" fmla="*/ 501014 w 606862"/>
                  <a:gd name="connsiteY28" fmla="*/ 365361 h 605733"/>
                  <a:gd name="connsiteX29" fmla="*/ 488479 w 606862"/>
                  <a:gd name="connsiteY29" fmla="*/ 377878 h 605733"/>
                  <a:gd name="connsiteX30" fmla="*/ 439081 w 606862"/>
                  <a:gd name="connsiteY30" fmla="*/ 377878 h 605733"/>
                  <a:gd name="connsiteX31" fmla="*/ 426638 w 606862"/>
                  <a:gd name="connsiteY31" fmla="*/ 365361 h 605733"/>
                  <a:gd name="connsiteX32" fmla="*/ 426638 w 606862"/>
                  <a:gd name="connsiteY32" fmla="*/ 240373 h 605733"/>
                  <a:gd name="connsiteX33" fmla="*/ 439081 w 606862"/>
                  <a:gd name="connsiteY33" fmla="*/ 227856 h 605733"/>
                  <a:gd name="connsiteX34" fmla="*/ 347346 w 606862"/>
                  <a:gd name="connsiteY34" fmla="*/ 227785 h 605733"/>
                  <a:gd name="connsiteX35" fmla="*/ 359881 w 606862"/>
                  <a:gd name="connsiteY35" fmla="*/ 240298 h 605733"/>
                  <a:gd name="connsiteX36" fmla="*/ 359881 w 606862"/>
                  <a:gd name="connsiteY36" fmla="*/ 352732 h 605733"/>
                  <a:gd name="connsiteX37" fmla="*/ 396744 w 606862"/>
                  <a:gd name="connsiteY37" fmla="*/ 352732 h 605733"/>
                  <a:gd name="connsiteX38" fmla="*/ 409279 w 606862"/>
                  <a:gd name="connsiteY38" fmla="*/ 365245 h 605733"/>
                  <a:gd name="connsiteX39" fmla="*/ 396744 w 606862"/>
                  <a:gd name="connsiteY39" fmla="*/ 377666 h 605733"/>
                  <a:gd name="connsiteX40" fmla="*/ 347346 w 606862"/>
                  <a:gd name="connsiteY40" fmla="*/ 377666 h 605733"/>
                  <a:gd name="connsiteX41" fmla="*/ 334903 w 606862"/>
                  <a:gd name="connsiteY41" fmla="*/ 365245 h 605733"/>
                  <a:gd name="connsiteX42" fmla="*/ 334903 w 606862"/>
                  <a:gd name="connsiteY42" fmla="*/ 240298 h 605733"/>
                  <a:gd name="connsiteX43" fmla="*/ 347346 w 606862"/>
                  <a:gd name="connsiteY43" fmla="*/ 227785 h 605733"/>
                  <a:gd name="connsiteX44" fmla="*/ 149305 w 606862"/>
                  <a:gd name="connsiteY44" fmla="*/ 227785 h 605733"/>
                  <a:gd name="connsiteX45" fmla="*/ 181234 w 606862"/>
                  <a:gd name="connsiteY45" fmla="*/ 241506 h 605733"/>
                  <a:gd name="connsiteX46" fmla="*/ 180770 w 606862"/>
                  <a:gd name="connsiteY46" fmla="*/ 259213 h 605733"/>
                  <a:gd name="connsiteX47" fmla="*/ 163042 w 606862"/>
                  <a:gd name="connsiteY47" fmla="*/ 258657 h 605733"/>
                  <a:gd name="connsiteX48" fmla="*/ 149398 w 606862"/>
                  <a:gd name="connsiteY48" fmla="*/ 252723 h 605733"/>
                  <a:gd name="connsiteX49" fmla="*/ 130648 w 606862"/>
                  <a:gd name="connsiteY49" fmla="*/ 271543 h 605733"/>
                  <a:gd name="connsiteX50" fmla="*/ 149398 w 606862"/>
                  <a:gd name="connsiteY50" fmla="*/ 290362 h 605733"/>
                  <a:gd name="connsiteX51" fmla="*/ 193208 w 606862"/>
                  <a:gd name="connsiteY51" fmla="*/ 334120 h 605733"/>
                  <a:gd name="connsiteX52" fmla="*/ 149398 w 606862"/>
                  <a:gd name="connsiteY52" fmla="*/ 377878 h 605733"/>
                  <a:gd name="connsiteX53" fmla="*/ 117468 w 606862"/>
                  <a:gd name="connsiteY53" fmla="*/ 364157 h 605733"/>
                  <a:gd name="connsiteX54" fmla="*/ 118025 w 606862"/>
                  <a:gd name="connsiteY54" fmla="*/ 346450 h 605733"/>
                  <a:gd name="connsiteX55" fmla="*/ 135661 w 606862"/>
                  <a:gd name="connsiteY55" fmla="*/ 346914 h 605733"/>
                  <a:gd name="connsiteX56" fmla="*/ 149305 w 606862"/>
                  <a:gd name="connsiteY56" fmla="*/ 352847 h 605733"/>
                  <a:gd name="connsiteX57" fmla="*/ 168147 w 606862"/>
                  <a:gd name="connsiteY57" fmla="*/ 334120 h 605733"/>
                  <a:gd name="connsiteX58" fmla="*/ 149305 w 606862"/>
                  <a:gd name="connsiteY58" fmla="*/ 315301 h 605733"/>
                  <a:gd name="connsiteX59" fmla="*/ 105495 w 606862"/>
                  <a:gd name="connsiteY59" fmla="*/ 271543 h 605733"/>
                  <a:gd name="connsiteX60" fmla="*/ 149305 w 606862"/>
                  <a:gd name="connsiteY60" fmla="*/ 227785 h 605733"/>
                  <a:gd name="connsiteX61" fmla="*/ 303338 w 606862"/>
                  <a:gd name="connsiteY61" fmla="*/ 50246 h 605733"/>
                  <a:gd name="connsiteX62" fmla="*/ 229616 w 606862"/>
                  <a:gd name="connsiteY62" fmla="*/ 88997 h 605733"/>
                  <a:gd name="connsiteX63" fmla="*/ 205104 w 606862"/>
                  <a:gd name="connsiteY63" fmla="*/ 99194 h 605733"/>
                  <a:gd name="connsiteX64" fmla="*/ 125160 w 606862"/>
                  <a:gd name="connsiteY64" fmla="*/ 125059 h 605733"/>
                  <a:gd name="connsiteX65" fmla="*/ 99255 w 606862"/>
                  <a:gd name="connsiteY65" fmla="*/ 204878 h 605733"/>
                  <a:gd name="connsiteX66" fmla="*/ 89042 w 606862"/>
                  <a:gd name="connsiteY66" fmla="*/ 229352 h 605733"/>
                  <a:gd name="connsiteX67" fmla="*/ 50417 w 606862"/>
                  <a:gd name="connsiteY67" fmla="*/ 302774 h 605733"/>
                  <a:gd name="connsiteX68" fmla="*/ 89135 w 606862"/>
                  <a:gd name="connsiteY68" fmla="*/ 376196 h 605733"/>
                  <a:gd name="connsiteX69" fmla="*/ 99441 w 606862"/>
                  <a:gd name="connsiteY69" fmla="*/ 400670 h 605733"/>
                  <a:gd name="connsiteX70" fmla="*/ 125253 w 606862"/>
                  <a:gd name="connsiteY70" fmla="*/ 480582 h 605733"/>
                  <a:gd name="connsiteX71" fmla="*/ 205290 w 606862"/>
                  <a:gd name="connsiteY71" fmla="*/ 506353 h 605733"/>
                  <a:gd name="connsiteX72" fmla="*/ 229802 w 606862"/>
                  <a:gd name="connsiteY72" fmla="*/ 516644 h 605733"/>
                  <a:gd name="connsiteX73" fmla="*/ 303338 w 606862"/>
                  <a:gd name="connsiteY73" fmla="*/ 555302 h 605733"/>
                  <a:gd name="connsiteX74" fmla="*/ 376875 w 606862"/>
                  <a:gd name="connsiteY74" fmla="*/ 516644 h 605733"/>
                  <a:gd name="connsiteX75" fmla="*/ 401387 w 606862"/>
                  <a:gd name="connsiteY75" fmla="*/ 506353 h 605733"/>
                  <a:gd name="connsiteX76" fmla="*/ 481330 w 606862"/>
                  <a:gd name="connsiteY76" fmla="*/ 480582 h 605733"/>
                  <a:gd name="connsiteX77" fmla="*/ 507235 w 606862"/>
                  <a:gd name="connsiteY77" fmla="*/ 400670 h 605733"/>
                  <a:gd name="connsiteX78" fmla="*/ 517449 w 606862"/>
                  <a:gd name="connsiteY78" fmla="*/ 376196 h 605733"/>
                  <a:gd name="connsiteX79" fmla="*/ 556259 w 606862"/>
                  <a:gd name="connsiteY79" fmla="*/ 302774 h 605733"/>
                  <a:gd name="connsiteX80" fmla="*/ 517449 w 606862"/>
                  <a:gd name="connsiteY80" fmla="*/ 229352 h 605733"/>
                  <a:gd name="connsiteX81" fmla="*/ 507235 w 606862"/>
                  <a:gd name="connsiteY81" fmla="*/ 204878 h 605733"/>
                  <a:gd name="connsiteX82" fmla="*/ 481330 w 606862"/>
                  <a:gd name="connsiteY82" fmla="*/ 125059 h 605733"/>
                  <a:gd name="connsiteX83" fmla="*/ 401387 w 606862"/>
                  <a:gd name="connsiteY83" fmla="*/ 99194 h 605733"/>
                  <a:gd name="connsiteX84" fmla="*/ 376875 w 606862"/>
                  <a:gd name="connsiteY84" fmla="*/ 88997 h 605733"/>
                  <a:gd name="connsiteX85" fmla="*/ 303338 w 606862"/>
                  <a:gd name="connsiteY85" fmla="*/ 50246 h 605733"/>
                  <a:gd name="connsiteX86" fmla="*/ 303338 w 606862"/>
                  <a:gd name="connsiteY86" fmla="*/ 0 h 605733"/>
                  <a:gd name="connsiteX87" fmla="*/ 409279 w 606862"/>
                  <a:gd name="connsiteY87" fmla="*/ 47558 h 605733"/>
                  <a:gd name="connsiteX88" fmla="*/ 517727 w 606862"/>
                  <a:gd name="connsiteY88" fmla="*/ 88811 h 605733"/>
                  <a:gd name="connsiteX89" fmla="*/ 559045 w 606862"/>
                  <a:gd name="connsiteY89" fmla="*/ 197090 h 605733"/>
                  <a:gd name="connsiteX90" fmla="*/ 606862 w 606862"/>
                  <a:gd name="connsiteY90" fmla="*/ 302774 h 605733"/>
                  <a:gd name="connsiteX91" fmla="*/ 559045 w 606862"/>
                  <a:gd name="connsiteY91" fmla="*/ 408457 h 605733"/>
                  <a:gd name="connsiteX92" fmla="*/ 517727 w 606862"/>
                  <a:gd name="connsiteY92" fmla="*/ 516736 h 605733"/>
                  <a:gd name="connsiteX93" fmla="*/ 409279 w 606862"/>
                  <a:gd name="connsiteY93" fmla="*/ 558083 h 605733"/>
                  <a:gd name="connsiteX94" fmla="*/ 303431 w 606862"/>
                  <a:gd name="connsiteY94" fmla="*/ 605733 h 605733"/>
                  <a:gd name="connsiteX95" fmla="*/ 197583 w 606862"/>
                  <a:gd name="connsiteY95" fmla="*/ 558083 h 605733"/>
                  <a:gd name="connsiteX96" fmla="*/ 89135 w 606862"/>
                  <a:gd name="connsiteY96" fmla="*/ 516736 h 605733"/>
                  <a:gd name="connsiteX97" fmla="*/ 47817 w 606862"/>
                  <a:gd name="connsiteY97" fmla="*/ 408457 h 605733"/>
                  <a:gd name="connsiteX98" fmla="*/ 0 w 606862"/>
                  <a:gd name="connsiteY98" fmla="*/ 302774 h 605733"/>
                  <a:gd name="connsiteX99" fmla="*/ 47631 w 606862"/>
                  <a:gd name="connsiteY99" fmla="*/ 197276 h 605733"/>
                  <a:gd name="connsiteX100" fmla="*/ 89042 w 606862"/>
                  <a:gd name="connsiteY100" fmla="*/ 88997 h 605733"/>
                  <a:gd name="connsiteX101" fmla="*/ 197490 w 606862"/>
                  <a:gd name="connsiteY101" fmla="*/ 47650 h 605733"/>
                  <a:gd name="connsiteX102" fmla="*/ 303338 w 606862"/>
                  <a:gd name="connsiteY102" fmla="*/ 0 h 60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6862" h="605733">
                    <a:moveTo>
                      <a:pt x="258777" y="275998"/>
                    </a:moveTo>
                    <a:lnTo>
                      <a:pt x="243919" y="314837"/>
                    </a:lnTo>
                    <a:lnTo>
                      <a:pt x="273635" y="314837"/>
                    </a:lnTo>
                    <a:close/>
                    <a:moveTo>
                      <a:pt x="258870" y="228632"/>
                    </a:moveTo>
                    <a:cubicBezTo>
                      <a:pt x="263977" y="228632"/>
                      <a:pt x="268620" y="231876"/>
                      <a:pt x="270478" y="236696"/>
                    </a:cubicBezTo>
                    <a:lnTo>
                      <a:pt x="317931" y="359886"/>
                    </a:lnTo>
                    <a:cubicBezTo>
                      <a:pt x="320438" y="366374"/>
                      <a:pt x="317188" y="373604"/>
                      <a:pt x="310780" y="376107"/>
                    </a:cubicBezTo>
                    <a:cubicBezTo>
                      <a:pt x="304280" y="378610"/>
                      <a:pt x="297037" y="375365"/>
                      <a:pt x="294529" y="368970"/>
                    </a:cubicBezTo>
                    <a:lnTo>
                      <a:pt x="283386" y="339864"/>
                    </a:lnTo>
                    <a:lnTo>
                      <a:pt x="234354" y="339864"/>
                    </a:lnTo>
                    <a:lnTo>
                      <a:pt x="223210" y="368970"/>
                    </a:lnTo>
                    <a:cubicBezTo>
                      <a:pt x="221260" y="373882"/>
                      <a:pt x="214017" y="378795"/>
                      <a:pt x="206959" y="376107"/>
                    </a:cubicBezTo>
                    <a:cubicBezTo>
                      <a:pt x="200551" y="373511"/>
                      <a:pt x="197301" y="366374"/>
                      <a:pt x="199809" y="359886"/>
                    </a:cubicBezTo>
                    <a:lnTo>
                      <a:pt x="247262" y="236696"/>
                    </a:lnTo>
                    <a:cubicBezTo>
                      <a:pt x="249119" y="231876"/>
                      <a:pt x="253669" y="228632"/>
                      <a:pt x="258870" y="228632"/>
                    </a:cubicBezTo>
                    <a:close/>
                    <a:moveTo>
                      <a:pt x="439081" y="227856"/>
                    </a:moveTo>
                    <a:lnTo>
                      <a:pt x="488479" y="227856"/>
                    </a:lnTo>
                    <a:cubicBezTo>
                      <a:pt x="495443" y="227856"/>
                      <a:pt x="501014" y="233419"/>
                      <a:pt x="501014" y="240373"/>
                    </a:cubicBezTo>
                    <a:cubicBezTo>
                      <a:pt x="501014" y="247327"/>
                      <a:pt x="495443" y="252891"/>
                      <a:pt x="488479" y="252891"/>
                    </a:cubicBezTo>
                    <a:lnTo>
                      <a:pt x="488479" y="252983"/>
                    </a:lnTo>
                    <a:lnTo>
                      <a:pt x="451616" y="252983"/>
                    </a:lnTo>
                    <a:lnTo>
                      <a:pt x="451616" y="290442"/>
                    </a:lnTo>
                    <a:lnTo>
                      <a:pt x="488479" y="290442"/>
                    </a:lnTo>
                    <a:cubicBezTo>
                      <a:pt x="495443" y="290442"/>
                      <a:pt x="501014" y="296006"/>
                      <a:pt x="501014" y="302960"/>
                    </a:cubicBezTo>
                    <a:cubicBezTo>
                      <a:pt x="501014" y="309821"/>
                      <a:pt x="495443" y="315384"/>
                      <a:pt x="488479" y="315384"/>
                    </a:cubicBezTo>
                    <a:lnTo>
                      <a:pt x="451616" y="315384"/>
                    </a:lnTo>
                    <a:lnTo>
                      <a:pt x="451616" y="352843"/>
                    </a:lnTo>
                    <a:lnTo>
                      <a:pt x="488479" y="352843"/>
                    </a:lnTo>
                    <a:cubicBezTo>
                      <a:pt x="495443" y="352843"/>
                      <a:pt x="501014" y="358407"/>
                      <a:pt x="501014" y="365361"/>
                    </a:cubicBezTo>
                    <a:cubicBezTo>
                      <a:pt x="501014" y="372315"/>
                      <a:pt x="495443" y="377878"/>
                      <a:pt x="488479" y="377878"/>
                    </a:cubicBezTo>
                    <a:lnTo>
                      <a:pt x="439081" y="377878"/>
                    </a:lnTo>
                    <a:cubicBezTo>
                      <a:pt x="432209" y="377878"/>
                      <a:pt x="426638" y="372315"/>
                      <a:pt x="426638" y="365361"/>
                    </a:cubicBezTo>
                    <a:lnTo>
                      <a:pt x="426638" y="240373"/>
                    </a:lnTo>
                    <a:cubicBezTo>
                      <a:pt x="426638" y="233419"/>
                      <a:pt x="432209" y="227856"/>
                      <a:pt x="439081" y="227856"/>
                    </a:cubicBezTo>
                    <a:close/>
                    <a:moveTo>
                      <a:pt x="347346" y="227785"/>
                    </a:moveTo>
                    <a:cubicBezTo>
                      <a:pt x="354310" y="227785"/>
                      <a:pt x="359881" y="233346"/>
                      <a:pt x="359881" y="240298"/>
                    </a:cubicBezTo>
                    <a:lnTo>
                      <a:pt x="359881" y="352732"/>
                    </a:lnTo>
                    <a:lnTo>
                      <a:pt x="396744" y="352732"/>
                    </a:lnTo>
                    <a:cubicBezTo>
                      <a:pt x="403708" y="352732"/>
                      <a:pt x="409279" y="358386"/>
                      <a:pt x="409279" y="365245"/>
                    </a:cubicBezTo>
                    <a:cubicBezTo>
                      <a:pt x="409279" y="372105"/>
                      <a:pt x="403708" y="377666"/>
                      <a:pt x="396744" y="377666"/>
                    </a:cubicBezTo>
                    <a:lnTo>
                      <a:pt x="347346" y="377666"/>
                    </a:lnTo>
                    <a:cubicBezTo>
                      <a:pt x="340474" y="377666"/>
                      <a:pt x="334903" y="372105"/>
                      <a:pt x="334903" y="365245"/>
                    </a:cubicBezTo>
                    <a:lnTo>
                      <a:pt x="334903" y="240298"/>
                    </a:lnTo>
                    <a:cubicBezTo>
                      <a:pt x="334903" y="233346"/>
                      <a:pt x="340474" y="227785"/>
                      <a:pt x="347346" y="227785"/>
                    </a:cubicBezTo>
                    <a:close/>
                    <a:moveTo>
                      <a:pt x="149305" y="227785"/>
                    </a:moveTo>
                    <a:cubicBezTo>
                      <a:pt x="161278" y="227785"/>
                      <a:pt x="172973" y="232698"/>
                      <a:pt x="181234" y="241506"/>
                    </a:cubicBezTo>
                    <a:cubicBezTo>
                      <a:pt x="186061" y="246605"/>
                      <a:pt x="185782" y="254485"/>
                      <a:pt x="180770" y="259213"/>
                    </a:cubicBezTo>
                    <a:cubicBezTo>
                      <a:pt x="175665" y="264034"/>
                      <a:pt x="167776" y="263755"/>
                      <a:pt x="163042" y="258657"/>
                    </a:cubicBezTo>
                    <a:cubicBezTo>
                      <a:pt x="159422" y="254856"/>
                      <a:pt x="154595" y="252723"/>
                      <a:pt x="149398" y="252723"/>
                    </a:cubicBezTo>
                    <a:cubicBezTo>
                      <a:pt x="139002" y="252723"/>
                      <a:pt x="130648" y="261160"/>
                      <a:pt x="130648" y="271543"/>
                    </a:cubicBezTo>
                    <a:cubicBezTo>
                      <a:pt x="130648" y="281926"/>
                      <a:pt x="139002" y="290362"/>
                      <a:pt x="149398" y="290362"/>
                    </a:cubicBezTo>
                    <a:cubicBezTo>
                      <a:pt x="173530" y="290362"/>
                      <a:pt x="193208" y="310016"/>
                      <a:pt x="193208" y="334120"/>
                    </a:cubicBezTo>
                    <a:cubicBezTo>
                      <a:pt x="193208" y="358224"/>
                      <a:pt x="173530" y="377878"/>
                      <a:pt x="149398" y="377878"/>
                    </a:cubicBezTo>
                    <a:cubicBezTo>
                      <a:pt x="137424" y="377878"/>
                      <a:pt x="125822" y="372872"/>
                      <a:pt x="117468" y="364157"/>
                    </a:cubicBezTo>
                    <a:cubicBezTo>
                      <a:pt x="112642" y="359058"/>
                      <a:pt x="112920" y="351178"/>
                      <a:pt x="118025" y="346450"/>
                    </a:cubicBezTo>
                    <a:cubicBezTo>
                      <a:pt x="123037" y="341629"/>
                      <a:pt x="131020" y="341908"/>
                      <a:pt x="135661" y="346914"/>
                    </a:cubicBezTo>
                    <a:cubicBezTo>
                      <a:pt x="139281" y="350807"/>
                      <a:pt x="144107" y="352847"/>
                      <a:pt x="149305" y="352847"/>
                    </a:cubicBezTo>
                    <a:cubicBezTo>
                      <a:pt x="159700" y="352847"/>
                      <a:pt x="168147" y="344503"/>
                      <a:pt x="168147" y="334120"/>
                    </a:cubicBezTo>
                    <a:cubicBezTo>
                      <a:pt x="168147" y="323737"/>
                      <a:pt x="159700" y="315301"/>
                      <a:pt x="149305" y="315301"/>
                    </a:cubicBezTo>
                    <a:cubicBezTo>
                      <a:pt x="125172" y="315301"/>
                      <a:pt x="105495" y="295647"/>
                      <a:pt x="105495" y="271543"/>
                    </a:cubicBezTo>
                    <a:cubicBezTo>
                      <a:pt x="105495" y="247439"/>
                      <a:pt x="125172" y="227785"/>
                      <a:pt x="149305" y="227785"/>
                    </a:cubicBezTo>
                    <a:close/>
                    <a:moveTo>
                      <a:pt x="303338" y="50246"/>
                    </a:moveTo>
                    <a:cubicBezTo>
                      <a:pt x="273627" y="50246"/>
                      <a:pt x="246515" y="64337"/>
                      <a:pt x="229616" y="88997"/>
                    </a:cubicBezTo>
                    <a:cubicBezTo>
                      <a:pt x="224417" y="96598"/>
                      <a:pt x="214203" y="100492"/>
                      <a:pt x="205104" y="99194"/>
                    </a:cubicBezTo>
                    <a:cubicBezTo>
                      <a:pt x="176785" y="94188"/>
                      <a:pt x="145866" y="103180"/>
                      <a:pt x="125160" y="125059"/>
                    </a:cubicBezTo>
                    <a:cubicBezTo>
                      <a:pt x="104455" y="145546"/>
                      <a:pt x="95449" y="175212"/>
                      <a:pt x="99255" y="204878"/>
                    </a:cubicBezTo>
                    <a:cubicBezTo>
                      <a:pt x="100648" y="213963"/>
                      <a:pt x="96841" y="224160"/>
                      <a:pt x="89042" y="229352"/>
                    </a:cubicBezTo>
                    <a:cubicBezTo>
                      <a:pt x="64530" y="246038"/>
                      <a:pt x="50417" y="274499"/>
                      <a:pt x="50417" y="302774"/>
                    </a:cubicBezTo>
                    <a:cubicBezTo>
                      <a:pt x="50417" y="332439"/>
                      <a:pt x="64530" y="359509"/>
                      <a:pt x="89135" y="376196"/>
                    </a:cubicBezTo>
                    <a:cubicBezTo>
                      <a:pt x="96841" y="381387"/>
                      <a:pt x="100648" y="391678"/>
                      <a:pt x="99441" y="400670"/>
                    </a:cubicBezTo>
                    <a:cubicBezTo>
                      <a:pt x="94334" y="430243"/>
                      <a:pt x="103341" y="459908"/>
                      <a:pt x="125253" y="480582"/>
                    </a:cubicBezTo>
                    <a:cubicBezTo>
                      <a:pt x="145866" y="501162"/>
                      <a:pt x="175577" y="510247"/>
                      <a:pt x="205290" y="506353"/>
                    </a:cubicBezTo>
                    <a:cubicBezTo>
                      <a:pt x="205290" y="506353"/>
                      <a:pt x="219217" y="503572"/>
                      <a:pt x="229802" y="516644"/>
                    </a:cubicBezTo>
                    <a:cubicBezTo>
                      <a:pt x="246515" y="541118"/>
                      <a:pt x="274927" y="555302"/>
                      <a:pt x="303338" y="555302"/>
                    </a:cubicBezTo>
                    <a:cubicBezTo>
                      <a:pt x="333050" y="555302"/>
                      <a:pt x="359976" y="541118"/>
                      <a:pt x="376875" y="516644"/>
                    </a:cubicBezTo>
                    <a:cubicBezTo>
                      <a:pt x="382074" y="508949"/>
                      <a:pt x="392288" y="505148"/>
                      <a:pt x="401387" y="506353"/>
                    </a:cubicBezTo>
                    <a:cubicBezTo>
                      <a:pt x="437598" y="509598"/>
                      <a:pt x="453940" y="504499"/>
                      <a:pt x="481330" y="480582"/>
                    </a:cubicBezTo>
                    <a:cubicBezTo>
                      <a:pt x="502036" y="460001"/>
                      <a:pt x="511042" y="430336"/>
                      <a:pt x="507235" y="400670"/>
                    </a:cubicBezTo>
                    <a:cubicBezTo>
                      <a:pt x="505842" y="391678"/>
                      <a:pt x="509649" y="381387"/>
                      <a:pt x="517449" y="376196"/>
                    </a:cubicBezTo>
                    <a:cubicBezTo>
                      <a:pt x="541961" y="359509"/>
                      <a:pt x="556259" y="331141"/>
                      <a:pt x="556259" y="302774"/>
                    </a:cubicBezTo>
                    <a:cubicBezTo>
                      <a:pt x="556259" y="273108"/>
                      <a:pt x="541961" y="246224"/>
                      <a:pt x="517449" y="229352"/>
                    </a:cubicBezTo>
                    <a:cubicBezTo>
                      <a:pt x="509835" y="224160"/>
                      <a:pt x="505935" y="213963"/>
                      <a:pt x="507235" y="204878"/>
                    </a:cubicBezTo>
                    <a:cubicBezTo>
                      <a:pt x="512249" y="175397"/>
                      <a:pt x="503243" y="145732"/>
                      <a:pt x="481330" y="125059"/>
                    </a:cubicBezTo>
                    <a:cubicBezTo>
                      <a:pt x="460811" y="104386"/>
                      <a:pt x="431099" y="95393"/>
                      <a:pt x="401387" y="99194"/>
                    </a:cubicBezTo>
                    <a:cubicBezTo>
                      <a:pt x="392288" y="100585"/>
                      <a:pt x="382074" y="96784"/>
                      <a:pt x="376875" y="88997"/>
                    </a:cubicBezTo>
                    <a:cubicBezTo>
                      <a:pt x="360162" y="64523"/>
                      <a:pt x="331657" y="50246"/>
                      <a:pt x="303338" y="50246"/>
                    </a:cubicBezTo>
                    <a:close/>
                    <a:moveTo>
                      <a:pt x="303338" y="0"/>
                    </a:moveTo>
                    <a:cubicBezTo>
                      <a:pt x="343264" y="0"/>
                      <a:pt x="382074" y="17985"/>
                      <a:pt x="409279" y="47558"/>
                    </a:cubicBezTo>
                    <a:cubicBezTo>
                      <a:pt x="449297" y="45055"/>
                      <a:pt x="489222" y="60444"/>
                      <a:pt x="517727" y="88811"/>
                    </a:cubicBezTo>
                    <a:cubicBezTo>
                      <a:pt x="546232" y="117272"/>
                      <a:pt x="561645" y="157227"/>
                      <a:pt x="559045" y="197090"/>
                    </a:cubicBezTo>
                    <a:cubicBezTo>
                      <a:pt x="588757" y="224160"/>
                      <a:pt x="606862" y="262911"/>
                      <a:pt x="606862" y="302774"/>
                    </a:cubicBezTo>
                    <a:cubicBezTo>
                      <a:pt x="606862" y="342730"/>
                      <a:pt x="588757" y="381387"/>
                      <a:pt x="559045" y="408457"/>
                    </a:cubicBezTo>
                    <a:cubicBezTo>
                      <a:pt x="561552" y="448413"/>
                      <a:pt x="545953" y="488183"/>
                      <a:pt x="517727" y="516736"/>
                    </a:cubicBezTo>
                    <a:cubicBezTo>
                      <a:pt x="468703" y="566334"/>
                      <a:pt x="411879" y="558083"/>
                      <a:pt x="409279" y="558083"/>
                    </a:cubicBezTo>
                    <a:cubicBezTo>
                      <a:pt x="382167" y="587748"/>
                      <a:pt x="343449" y="605733"/>
                      <a:pt x="303431" y="605733"/>
                    </a:cubicBezTo>
                    <a:cubicBezTo>
                      <a:pt x="263413" y="605733"/>
                      <a:pt x="224695" y="587748"/>
                      <a:pt x="197583" y="558083"/>
                    </a:cubicBezTo>
                    <a:cubicBezTo>
                      <a:pt x="157565" y="560493"/>
                      <a:pt x="117640" y="545197"/>
                      <a:pt x="89135" y="516736"/>
                    </a:cubicBezTo>
                    <a:cubicBezTo>
                      <a:pt x="60630" y="488369"/>
                      <a:pt x="45217" y="448413"/>
                      <a:pt x="47817" y="408457"/>
                    </a:cubicBezTo>
                    <a:cubicBezTo>
                      <a:pt x="18105" y="381387"/>
                      <a:pt x="0" y="342730"/>
                      <a:pt x="0" y="302774"/>
                    </a:cubicBezTo>
                    <a:cubicBezTo>
                      <a:pt x="0" y="262911"/>
                      <a:pt x="18105" y="224160"/>
                      <a:pt x="47631" y="197276"/>
                    </a:cubicBezTo>
                    <a:cubicBezTo>
                      <a:pt x="45217" y="157320"/>
                      <a:pt x="60537" y="117364"/>
                      <a:pt x="89042" y="88997"/>
                    </a:cubicBezTo>
                    <a:cubicBezTo>
                      <a:pt x="117454" y="60536"/>
                      <a:pt x="157472" y="45055"/>
                      <a:pt x="197490" y="47650"/>
                    </a:cubicBezTo>
                    <a:cubicBezTo>
                      <a:pt x="224602" y="17985"/>
                      <a:pt x="263320" y="0"/>
                      <a:pt x="303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6" name="isļïḓè"/>
              <p:cNvSpPr/>
              <p:nvPr/>
            </p:nvSpPr>
            <p:spPr>
              <a:xfrm rot="16200000">
                <a:off x="9744907" y="1825492"/>
                <a:ext cx="66101" cy="8004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10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cxnSp>
            <p:nvCxnSpPr>
              <p:cNvPr id="407" name="îṧ1ídê"/>
              <p:cNvCxnSpPr/>
              <p:nvPr/>
            </p:nvCxnSpPr>
            <p:spPr>
              <a:xfrm>
                <a:off x="9800340" y="1729092"/>
                <a:ext cx="0" cy="464529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文本框 57"/>
          <p:cNvSpPr txBox="1"/>
          <p:nvPr/>
        </p:nvSpPr>
        <p:spPr>
          <a:xfrm>
            <a:off x="5240793" y="807121"/>
            <a:ext cx="171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战略领导核心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2" name="07855148-4cf2-44b3-8d54-c860649a8038"/>
          <p:cNvSpPr/>
          <p:nvPr/>
        </p:nvSpPr>
        <p:spPr>
          <a:xfrm>
            <a:off x="1114175" y="3002344"/>
            <a:ext cx="389945" cy="409775"/>
          </a:xfrm>
          <a:custGeom>
            <a:avLst/>
            <a:gdLst>
              <a:gd name="connsiteX0" fmla="*/ 163495 w 326279"/>
              <a:gd name="connsiteY0" fmla="*/ 0 h 342872"/>
              <a:gd name="connsiteX1" fmla="*/ 58084 w 326279"/>
              <a:gd name="connsiteY1" fmla="*/ 25823 h 342872"/>
              <a:gd name="connsiteX2" fmla="*/ 52214 w 326279"/>
              <a:gd name="connsiteY2" fmla="*/ 28887 h 342872"/>
              <a:gd name="connsiteX3" fmla="*/ 43109 w 326279"/>
              <a:gd name="connsiteY3" fmla="*/ 34290 h 342872"/>
              <a:gd name="connsiteX4" fmla="*/ 69493 w 326279"/>
              <a:gd name="connsiteY4" fmla="*/ 73129 h 342872"/>
              <a:gd name="connsiteX5" fmla="*/ 81911 w 326279"/>
              <a:gd name="connsiteY5" fmla="*/ 78074 h 342872"/>
              <a:gd name="connsiteX6" fmla="*/ 244092 w 326279"/>
              <a:gd name="connsiteY6" fmla="*/ 78074 h 342872"/>
              <a:gd name="connsiteX7" fmla="*/ 258193 w 326279"/>
              <a:gd name="connsiteY7" fmla="*/ 70757 h 342872"/>
              <a:gd name="connsiteX8" fmla="*/ 283139 w 326279"/>
              <a:gd name="connsiteY8" fmla="*/ 34290 h 342872"/>
              <a:gd name="connsiteX9" fmla="*/ 268206 w 326279"/>
              <a:gd name="connsiteY9" fmla="*/ 25752 h 342872"/>
              <a:gd name="connsiteX10" fmla="*/ 267057 w 326279"/>
              <a:gd name="connsiteY10" fmla="*/ 25175 h 342872"/>
              <a:gd name="connsiteX11" fmla="*/ 163495 w 326279"/>
              <a:gd name="connsiteY11" fmla="*/ 0 h 342872"/>
              <a:gd name="connsiteX12" fmla="*/ 102132 w 326279"/>
              <a:gd name="connsiteY12" fmla="*/ 43969 h 342872"/>
              <a:gd name="connsiteX13" fmla="*/ 74501 w 326279"/>
              <a:gd name="connsiteY13" fmla="*/ 37029 h 342872"/>
              <a:gd name="connsiteX14" fmla="*/ 163495 w 326279"/>
              <a:gd name="connsiteY14" fmla="*/ 17145 h 342872"/>
              <a:gd name="connsiteX15" fmla="*/ 229415 w 326279"/>
              <a:gd name="connsiteY15" fmla="*/ 28282 h 342872"/>
              <a:gd name="connsiteX16" fmla="*/ 161113 w 326279"/>
              <a:gd name="connsiteY16" fmla="*/ 43200 h 342872"/>
              <a:gd name="connsiteX17" fmla="*/ 102132 w 326279"/>
              <a:gd name="connsiteY17" fmla="*/ 43969 h 342872"/>
              <a:gd name="connsiteX18" fmla="*/ 254150 w 326279"/>
              <a:gd name="connsiteY18" fmla="*/ 92202 h 342872"/>
              <a:gd name="connsiteX19" fmla="*/ 251816 w 326279"/>
              <a:gd name="connsiteY19" fmla="*/ 93380 h 342872"/>
              <a:gd name="connsiteX20" fmla="*/ 74187 w 326279"/>
              <a:gd name="connsiteY20" fmla="*/ 93380 h 342872"/>
              <a:gd name="connsiteX21" fmla="*/ 71967 w 326279"/>
              <a:gd name="connsiteY21" fmla="*/ 92260 h 342872"/>
              <a:gd name="connsiteX22" fmla="*/ 163495 w 326279"/>
              <a:gd name="connsiteY22" fmla="*/ 342872 h 342872"/>
              <a:gd name="connsiteX23" fmla="*/ 254150 w 326279"/>
              <a:gd name="connsiteY23" fmla="*/ 92202 h 342872"/>
              <a:gd name="connsiteX24" fmla="*/ 153599 w 326279"/>
              <a:gd name="connsiteY24" fmla="*/ 171450 h 342872"/>
              <a:gd name="connsiteX25" fmla="*/ 134549 w 326279"/>
              <a:gd name="connsiteY25" fmla="*/ 190500 h 342872"/>
              <a:gd name="connsiteX26" fmla="*/ 153599 w 326279"/>
              <a:gd name="connsiteY26" fmla="*/ 209550 h 342872"/>
              <a:gd name="connsiteX27" fmla="*/ 153599 w 326279"/>
              <a:gd name="connsiteY27" fmla="*/ 171450 h 342872"/>
              <a:gd name="connsiteX28" fmla="*/ 172649 w 326279"/>
              <a:gd name="connsiteY28" fmla="*/ 152400 h 342872"/>
              <a:gd name="connsiteX29" fmla="*/ 172649 w 326279"/>
              <a:gd name="connsiteY29" fmla="*/ 142875 h 342872"/>
              <a:gd name="connsiteX30" fmla="*/ 153599 w 326279"/>
              <a:gd name="connsiteY30" fmla="*/ 142875 h 342872"/>
              <a:gd name="connsiteX31" fmla="*/ 153599 w 326279"/>
              <a:gd name="connsiteY31" fmla="*/ 152400 h 342872"/>
              <a:gd name="connsiteX32" fmla="*/ 115499 w 326279"/>
              <a:gd name="connsiteY32" fmla="*/ 190500 h 342872"/>
              <a:gd name="connsiteX33" fmla="*/ 153599 w 326279"/>
              <a:gd name="connsiteY33" fmla="*/ 228600 h 342872"/>
              <a:gd name="connsiteX34" fmla="*/ 153599 w 326279"/>
              <a:gd name="connsiteY34" fmla="*/ 266700 h 342872"/>
              <a:gd name="connsiteX35" fmla="*/ 135631 w 326279"/>
              <a:gd name="connsiteY35" fmla="*/ 254001 h 342872"/>
              <a:gd name="connsiteX36" fmla="*/ 123476 w 326279"/>
              <a:gd name="connsiteY36" fmla="*/ 248195 h 342872"/>
              <a:gd name="connsiteX37" fmla="*/ 117669 w 326279"/>
              <a:gd name="connsiteY37" fmla="*/ 260349 h 342872"/>
              <a:gd name="connsiteX38" fmla="*/ 153599 w 326279"/>
              <a:gd name="connsiteY38" fmla="*/ 285750 h 342872"/>
              <a:gd name="connsiteX39" fmla="*/ 153599 w 326279"/>
              <a:gd name="connsiteY39" fmla="*/ 295275 h 342872"/>
              <a:gd name="connsiteX40" fmla="*/ 172649 w 326279"/>
              <a:gd name="connsiteY40" fmla="*/ 295275 h 342872"/>
              <a:gd name="connsiteX41" fmla="*/ 172649 w 326279"/>
              <a:gd name="connsiteY41" fmla="*/ 285750 h 342872"/>
              <a:gd name="connsiteX42" fmla="*/ 210749 w 326279"/>
              <a:gd name="connsiteY42" fmla="*/ 247650 h 342872"/>
              <a:gd name="connsiteX43" fmla="*/ 172649 w 326279"/>
              <a:gd name="connsiteY43" fmla="*/ 209550 h 342872"/>
              <a:gd name="connsiteX44" fmla="*/ 172649 w 326279"/>
              <a:gd name="connsiteY44" fmla="*/ 171450 h 342872"/>
              <a:gd name="connsiteX45" fmla="*/ 190617 w 326279"/>
              <a:gd name="connsiteY45" fmla="*/ 184149 h 342872"/>
              <a:gd name="connsiteX46" fmla="*/ 202772 w 326279"/>
              <a:gd name="connsiteY46" fmla="*/ 189955 h 342872"/>
              <a:gd name="connsiteX47" fmla="*/ 208579 w 326279"/>
              <a:gd name="connsiteY47" fmla="*/ 177801 h 342872"/>
              <a:gd name="connsiteX48" fmla="*/ 172649 w 326279"/>
              <a:gd name="connsiteY48" fmla="*/ 152400 h 342872"/>
              <a:gd name="connsiteX49" fmla="*/ 172649 w 326279"/>
              <a:gd name="connsiteY49" fmla="*/ 228600 h 342872"/>
              <a:gd name="connsiteX50" fmla="*/ 172649 w 326279"/>
              <a:gd name="connsiteY50" fmla="*/ 266700 h 342872"/>
              <a:gd name="connsiteX51" fmla="*/ 191699 w 326279"/>
              <a:gd name="connsiteY51" fmla="*/ 247650 h 342872"/>
              <a:gd name="connsiteX52" fmla="*/ 172649 w 326279"/>
              <a:gd name="connsiteY52" fmla="*/ 228600 h 34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26279" h="342872">
                <a:moveTo>
                  <a:pt x="163495" y="0"/>
                </a:moveTo>
                <a:cubicBezTo>
                  <a:pt x="120475" y="0"/>
                  <a:pt x="81272" y="14209"/>
                  <a:pt x="58084" y="25823"/>
                </a:cubicBezTo>
                <a:cubicBezTo>
                  <a:pt x="55994" y="26870"/>
                  <a:pt x="54035" y="27895"/>
                  <a:pt x="52214" y="28887"/>
                </a:cubicBezTo>
                <a:cubicBezTo>
                  <a:pt x="48612" y="30851"/>
                  <a:pt x="45554" y="32683"/>
                  <a:pt x="43109" y="34290"/>
                </a:cubicBezTo>
                <a:lnTo>
                  <a:pt x="69493" y="73129"/>
                </a:lnTo>
                <a:lnTo>
                  <a:pt x="81911" y="78074"/>
                </a:lnTo>
                <a:cubicBezTo>
                  <a:pt x="130453" y="102565"/>
                  <a:pt x="195549" y="102565"/>
                  <a:pt x="244092" y="78074"/>
                </a:cubicBezTo>
                <a:lnTo>
                  <a:pt x="258193" y="70757"/>
                </a:lnTo>
                <a:lnTo>
                  <a:pt x="283139" y="34290"/>
                </a:lnTo>
                <a:cubicBezTo>
                  <a:pt x="279483" y="31853"/>
                  <a:pt x="274428" y="28896"/>
                  <a:pt x="268206" y="25752"/>
                </a:cubicBezTo>
                <a:cubicBezTo>
                  <a:pt x="267827" y="25560"/>
                  <a:pt x="267444" y="25368"/>
                  <a:pt x="267057" y="25175"/>
                </a:cubicBezTo>
                <a:cubicBezTo>
                  <a:pt x="243968" y="13687"/>
                  <a:pt x="205717" y="0"/>
                  <a:pt x="163495" y="0"/>
                </a:cubicBezTo>
                <a:close/>
                <a:moveTo>
                  <a:pt x="102132" y="43969"/>
                </a:moveTo>
                <a:cubicBezTo>
                  <a:pt x="92638" y="42217"/>
                  <a:pt x="83308" y="39801"/>
                  <a:pt x="74501" y="37029"/>
                </a:cubicBezTo>
                <a:cubicBezTo>
                  <a:pt x="96230" y="27380"/>
                  <a:pt x="128614" y="17145"/>
                  <a:pt x="163495" y="17145"/>
                </a:cubicBezTo>
                <a:cubicBezTo>
                  <a:pt x="187663" y="17145"/>
                  <a:pt x="210514" y="22059"/>
                  <a:pt x="229415" y="28282"/>
                </a:cubicBezTo>
                <a:cubicBezTo>
                  <a:pt x="207265" y="31408"/>
                  <a:pt x="183629" y="36686"/>
                  <a:pt x="161113" y="43200"/>
                </a:cubicBezTo>
                <a:cubicBezTo>
                  <a:pt x="143395" y="48325"/>
                  <a:pt x="122687" y="47761"/>
                  <a:pt x="102132" y="43969"/>
                </a:cubicBezTo>
                <a:close/>
                <a:moveTo>
                  <a:pt x="254150" y="92202"/>
                </a:moveTo>
                <a:lnTo>
                  <a:pt x="251816" y="93380"/>
                </a:lnTo>
                <a:cubicBezTo>
                  <a:pt x="198416" y="120324"/>
                  <a:pt x="127588" y="120324"/>
                  <a:pt x="74187" y="93380"/>
                </a:cubicBezTo>
                <a:lnTo>
                  <a:pt x="71967" y="92260"/>
                </a:lnTo>
                <a:cubicBezTo>
                  <a:pt x="-8248" y="180283"/>
                  <a:pt x="-69496" y="342872"/>
                  <a:pt x="163495" y="342872"/>
                </a:cubicBezTo>
                <a:cubicBezTo>
                  <a:pt x="396486" y="342872"/>
                  <a:pt x="333745" y="177246"/>
                  <a:pt x="254150" y="92202"/>
                </a:cubicBezTo>
                <a:close/>
                <a:moveTo>
                  <a:pt x="153599" y="171450"/>
                </a:moveTo>
                <a:cubicBezTo>
                  <a:pt x="143078" y="171450"/>
                  <a:pt x="134549" y="179979"/>
                  <a:pt x="134549" y="190500"/>
                </a:cubicBezTo>
                <a:cubicBezTo>
                  <a:pt x="134549" y="201021"/>
                  <a:pt x="143078" y="209550"/>
                  <a:pt x="153599" y="209550"/>
                </a:cubicBezTo>
                <a:lnTo>
                  <a:pt x="153599" y="171450"/>
                </a:lnTo>
                <a:close/>
                <a:moveTo>
                  <a:pt x="172649" y="152400"/>
                </a:moveTo>
                <a:lnTo>
                  <a:pt x="172649" y="142875"/>
                </a:lnTo>
                <a:lnTo>
                  <a:pt x="153599" y="142875"/>
                </a:lnTo>
                <a:lnTo>
                  <a:pt x="153599" y="152400"/>
                </a:lnTo>
                <a:cubicBezTo>
                  <a:pt x="132557" y="152400"/>
                  <a:pt x="115499" y="169458"/>
                  <a:pt x="115499" y="190500"/>
                </a:cubicBezTo>
                <a:cubicBezTo>
                  <a:pt x="115499" y="211542"/>
                  <a:pt x="132557" y="228600"/>
                  <a:pt x="153599" y="228600"/>
                </a:cubicBezTo>
                <a:lnTo>
                  <a:pt x="153599" y="266700"/>
                </a:lnTo>
                <a:cubicBezTo>
                  <a:pt x="145319" y="266700"/>
                  <a:pt x="138250" y="261413"/>
                  <a:pt x="135631" y="254001"/>
                </a:cubicBezTo>
                <a:cubicBezTo>
                  <a:pt x="133877" y="249041"/>
                  <a:pt x="128435" y="246441"/>
                  <a:pt x="123476" y="248195"/>
                </a:cubicBezTo>
                <a:cubicBezTo>
                  <a:pt x="118516" y="249947"/>
                  <a:pt x="115916" y="255389"/>
                  <a:pt x="117669" y="260349"/>
                </a:cubicBezTo>
                <a:cubicBezTo>
                  <a:pt x="122895" y="275134"/>
                  <a:pt x="136995" y="285750"/>
                  <a:pt x="153599" y="285750"/>
                </a:cubicBezTo>
                <a:lnTo>
                  <a:pt x="153599" y="295275"/>
                </a:lnTo>
                <a:lnTo>
                  <a:pt x="172649" y="295275"/>
                </a:lnTo>
                <a:lnTo>
                  <a:pt x="172649" y="285750"/>
                </a:lnTo>
                <a:cubicBezTo>
                  <a:pt x="193691" y="285750"/>
                  <a:pt x="210749" y="268692"/>
                  <a:pt x="210749" y="247650"/>
                </a:cubicBezTo>
                <a:cubicBezTo>
                  <a:pt x="210749" y="226608"/>
                  <a:pt x="193691" y="209550"/>
                  <a:pt x="172649" y="209550"/>
                </a:cubicBezTo>
                <a:lnTo>
                  <a:pt x="172649" y="171450"/>
                </a:lnTo>
                <a:cubicBezTo>
                  <a:pt x="180929" y="171450"/>
                  <a:pt x="187997" y="176737"/>
                  <a:pt x="190617" y="184149"/>
                </a:cubicBezTo>
                <a:cubicBezTo>
                  <a:pt x="192370" y="189109"/>
                  <a:pt x="197812" y="191709"/>
                  <a:pt x="202772" y="189955"/>
                </a:cubicBezTo>
                <a:cubicBezTo>
                  <a:pt x="207732" y="188203"/>
                  <a:pt x="210331" y="182761"/>
                  <a:pt x="208579" y="177801"/>
                </a:cubicBezTo>
                <a:cubicBezTo>
                  <a:pt x="203352" y="163016"/>
                  <a:pt x="189253" y="152400"/>
                  <a:pt x="172649" y="152400"/>
                </a:cubicBezTo>
                <a:close/>
                <a:moveTo>
                  <a:pt x="172649" y="228600"/>
                </a:moveTo>
                <a:lnTo>
                  <a:pt x="172649" y="266700"/>
                </a:lnTo>
                <a:cubicBezTo>
                  <a:pt x="183170" y="266700"/>
                  <a:pt x="191699" y="258171"/>
                  <a:pt x="191699" y="247650"/>
                </a:cubicBezTo>
                <a:cubicBezTo>
                  <a:pt x="191699" y="237129"/>
                  <a:pt x="183170" y="228600"/>
                  <a:pt x="172649" y="2286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46" name="图片 4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04" y="2889880"/>
            <a:ext cx="586285" cy="586285"/>
          </a:xfrm>
          <a:prstGeom prst="rect">
            <a:avLst/>
          </a:prstGeom>
        </p:spPr>
      </p:pic>
      <p:grpSp>
        <p:nvGrpSpPr>
          <p:cNvPr id="454" name="组合 453"/>
          <p:cNvGrpSpPr/>
          <p:nvPr/>
        </p:nvGrpSpPr>
        <p:grpSpPr>
          <a:xfrm>
            <a:off x="4839893" y="4661641"/>
            <a:ext cx="2503654" cy="838542"/>
            <a:chOff x="-171997" y="1950095"/>
            <a:chExt cx="13500963" cy="947496"/>
          </a:xfrm>
        </p:grpSpPr>
        <p:cxnSp>
          <p:nvCxnSpPr>
            <p:cNvPr id="448" name="ïṥḷiďe"/>
            <p:cNvCxnSpPr>
              <a:endCxn id="555" idx="3"/>
            </p:cNvCxnSpPr>
            <p:nvPr/>
          </p:nvCxnSpPr>
          <p:spPr>
            <a:xfrm>
              <a:off x="-171997" y="2405994"/>
              <a:ext cx="91883" cy="49159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íṩ1îḓe"/>
            <p:cNvCxnSpPr/>
            <p:nvPr/>
          </p:nvCxnSpPr>
          <p:spPr>
            <a:xfrm flipH="1">
              <a:off x="-171992" y="2395459"/>
              <a:ext cx="1350095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íşḻiďê"/>
            <p:cNvCxnSpPr/>
            <p:nvPr/>
          </p:nvCxnSpPr>
          <p:spPr>
            <a:xfrm>
              <a:off x="6183166" y="1950095"/>
              <a:ext cx="66619" cy="89253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îṧ1ídê"/>
            <p:cNvCxnSpPr/>
            <p:nvPr/>
          </p:nvCxnSpPr>
          <p:spPr>
            <a:xfrm>
              <a:off x="13328966" y="2407482"/>
              <a:ext cx="0" cy="43514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" name="文本框 459"/>
          <p:cNvSpPr txBox="1"/>
          <p:nvPr/>
        </p:nvSpPr>
        <p:spPr>
          <a:xfrm>
            <a:off x="4399562" y="5564592"/>
            <a:ext cx="887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CTO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哈承志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8" name="文本框 507"/>
          <p:cNvSpPr txBox="1"/>
          <p:nvPr/>
        </p:nvSpPr>
        <p:spPr>
          <a:xfrm>
            <a:off x="5278430" y="5561355"/>
            <a:ext cx="1635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日程推荐系统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杜嘉轩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3" name="文本框 512"/>
          <p:cNvSpPr txBox="1"/>
          <p:nvPr/>
        </p:nvSpPr>
        <p:spPr>
          <a:xfrm>
            <a:off x="6113524" y="5550434"/>
            <a:ext cx="2460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高铁排班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韩晨旭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3239923" y="5560420"/>
            <a:ext cx="909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段孟轩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16" name="íşḻiďê"/>
          <p:cNvCxnSpPr>
            <a:stCxn id="410" idx="2"/>
            <a:endCxn id="553" idx="3"/>
          </p:cNvCxnSpPr>
          <p:nvPr/>
        </p:nvCxnSpPr>
        <p:spPr>
          <a:xfrm>
            <a:off x="3653882" y="4618316"/>
            <a:ext cx="30324" cy="88862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本框 518"/>
          <p:cNvSpPr txBox="1"/>
          <p:nvPr/>
        </p:nvSpPr>
        <p:spPr>
          <a:xfrm>
            <a:off x="-34439" y="5561354"/>
            <a:ext cx="1125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CFO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谭彦廷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1" name="文本框 520"/>
          <p:cNvSpPr txBox="1"/>
          <p:nvPr/>
        </p:nvSpPr>
        <p:spPr>
          <a:xfrm>
            <a:off x="1517361" y="5561355"/>
            <a:ext cx="1029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采购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张博彦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26" name="组合 525"/>
          <p:cNvGrpSpPr/>
          <p:nvPr/>
        </p:nvGrpSpPr>
        <p:grpSpPr>
          <a:xfrm>
            <a:off x="353785" y="4677715"/>
            <a:ext cx="1714227" cy="789902"/>
            <a:chOff x="-171997" y="1950095"/>
            <a:chExt cx="13500963" cy="892536"/>
          </a:xfrm>
        </p:grpSpPr>
        <p:cxnSp>
          <p:nvCxnSpPr>
            <p:cNvPr id="527" name="ïṥḷiďe"/>
            <p:cNvCxnSpPr/>
            <p:nvPr/>
          </p:nvCxnSpPr>
          <p:spPr>
            <a:xfrm>
              <a:off x="-171997" y="2405995"/>
              <a:ext cx="0" cy="43663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íṩ1îḓe"/>
            <p:cNvCxnSpPr/>
            <p:nvPr/>
          </p:nvCxnSpPr>
          <p:spPr>
            <a:xfrm flipH="1">
              <a:off x="-171992" y="2395459"/>
              <a:ext cx="1350095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íşḻiďê"/>
            <p:cNvCxnSpPr/>
            <p:nvPr/>
          </p:nvCxnSpPr>
          <p:spPr>
            <a:xfrm>
              <a:off x="6751906" y="1950095"/>
              <a:ext cx="0" cy="44536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îṧ1ídê"/>
            <p:cNvCxnSpPr/>
            <p:nvPr/>
          </p:nvCxnSpPr>
          <p:spPr>
            <a:xfrm>
              <a:off x="13328966" y="2407482"/>
              <a:ext cx="0" cy="43514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8" name="文本框 537"/>
          <p:cNvSpPr txBox="1"/>
          <p:nvPr/>
        </p:nvSpPr>
        <p:spPr>
          <a:xfrm>
            <a:off x="8144545" y="5548342"/>
            <a:ext cx="909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李乐意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39" name="íşḻiďê"/>
          <p:cNvCxnSpPr/>
          <p:nvPr/>
        </p:nvCxnSpPr>
        <p:spPr>
          <a:xfrm>
            <a:off x="8556940" y="4675617"/>
            <a:ext cx="12158" cy="77592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/>
          <p:cNvSpPr txBox="1"/>
          <p:nvPr/>
        </p:nvSpPr>
        <p:spPr>
          <a:xfrm>
            <a:off x="9268335" y="5522526"/>
            <a:ext cx="1125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（国内）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何斯鹏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4" name="文本框 543"/>
          <p:cNvSpPr txBox="1"/>
          <p:nvPr/>
        </p:nvSpPr>
        <p:spPr>
          <a:xfrm>
            <a:off x="11043172" y="5524777"/>
            <a:ext cx="1029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（国外）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赵仲言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5" name="组合 544"/>
          <p:cNvGrpSpPr/>
          <p:nvPr/>
        </p:nvGrpSpPr>
        <p:grpSpPr>
          <a:xfrm>
            <a:off x="9816686" y="4677715"/>
            <a:ext cx="1714227" cy="789902"/>
            <a:chOff x="-171997" y="1950095"/>
            <a:chExt cx="13500963" cy="892536"/>
          </a:xfrm>
        </p:grpSpPr>
        <p:cxnSp>
          <p:nvCxnSpPr>
            <p:cNvPr id="546" name="ïṥḷiďe"/>
            <p:cNvCxnSpPr/>
            <p:nvPr/>
          </p:nvCxnSpPr>
          <p:spPr>
            <a:xfrm>
              <a:off x="-171997" y="2405995"/>
              <a:ext cx="0" cy="43663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íṩ1îḓe"/>
            <p:cNvCxnSpPr/>
            <p:nvPr/>
          </p:nvCxnSpPr>
          <p:spPr>
            <a:xfrm flipH="1">
              <a:off x="-171992" y="2395459"/>
              <a:ext cx="1350095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íşḻiďê"/>
            <p:cNvCxnSpPr/>
            <p:nvPr/>
          </p:nvCxnSpPr>
          <p:spPr>
            <a:xfrm>
              <a:off x="6751906" y="1950095"/>
              <a:ext cx="0" cy="44536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îṧ1ídê"/>
            <p:cNvCxnSpPr/>
            <p:nvPr/>
          </p:nvCxnSpPr>
          <p:spPr>
            <a:xfrm>
              <a:off x="13328966" y="2407482"/>
              <a:ext cx="0" cy="43514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62563"/>
            <a:ext cx="10438410" cy="6935712"/>
          </a:xfrm>
          <a:custGeom>
            <a:avLst/>
            <a:gdLst>
              <a:gd name="connsiteX0" fmla="*/ 0 w 9747387"/>
              <a:gd name="connsiteY0" fmla="*/ 0 h 3732317"/>
              <a:gd name="connsiteX1" fmla="*/ 9747387 w 9747387"/>
              <a:gd name="connsiteY1" fmla="*/ 0 h 3732317"/>
              <a:gd name="connsiteX2" fmla="*/ 7592533 w 9747387"/>
              <a:gd name="connsiteY2" fmla="*/ 3732317 h 3732317"/>
              <a:gd name="connsiteX3" fmla="*/ 0 w 9747387"/>
              <a:gd name="connsiteY3" fmla="*/ 3732317 h 373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7387" h="3732317">
                <a:moveTo>
                  <a:pt x="0" y="0"/>
                </a:moveTo>
                <a:lnTo>
                  <a:pt x="9747387" y="0"/>
                </a:lnTo>
                <a:lnTo>
                  <a:pt x="7592533" y="3732317"/>
                </a:lnTo>
                <a:lnTo>
                  <a:pt x="0" y="3732317"/>
                </a:lnTo>
                <a:close/>
              </a:path>
            </a:pathLst>
          </a:custGeom>
        </p:spPr>
      </p:pic>
      <p:sp>
        <p:nvSpPr>
          <p:cNvPr id="30" name="任意多边形 29"/>
          <p:cNvSpPr/>
          <p:nvPr/>
        </p:nvSpPr>
        <p:spPr>
          <a:xfrm rot="18000000">
            <a:off x="7095016" y="414050"/>
            <a:ext cx="5922482" cy="2789662"/>
          </a:xfrm>
          <a:custGeom>
            <a:avLst/>
            <a:gdLst>
              <a:gd name="connsiteX0" fmla="*/ 4311870 w 5922482"/>
              <a:gd name="connsiteY0" fmla="*/ 0 h 2789662"/>
              <a:gd name="connsiteX1" fmla="*/ 5922482 w 5922482"/>
              <a:gd name="connsiteY1" fmla="*/ 2789662 h 2789662"/>
              <a:gd name="connsiteX2" fmla="*/ 1610612 w 5922482"/>
              <a:gd name="connsiteY2" fmla="*/ 2789662 h 2789662"/>
              <a:gd name="connsiteX3" fmla="*/ 0 w 5922482"/>
              <a:gd name="connsiteY3" fmla="*/ 0 h 278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482" h="2789662">
                <a:moveTo>
                  <a:pt x="4311870" y="0"/>
                </a:moveTo>
                <a:lnTo>
                  <a:pt x="5922482" y="2789662"/>
                </a:lnTo>
                <a:lnTo>
                  <a:pt x="1610612" y="2789662"/>
                </a:lnTo>
                <a:lnTo>
                  <a:pt x="0" y="0"/>
                </a:lnTo>
                <a:close/>
              </a:path>
            </a:pathLst>
          </a:custGeom>
          <a:solidFill>
            <a:srgbClr val="F4B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3600000" flipH="1">
            <a:off x="4617781" y="542708"/>
            <a:ext cx="5701578" cy="2684199"/>
          </a:xfrm>
          <a:custGeom>
            <a:avLst/>
            <a:gdLst>
              <a:gd name="connsiteX0" fmla="*/ 5925595 w 5925595"/>
              <a:gd name="connsiteY0" fmla="*/ 2789662 h 2789662"/>
              <a:gd name="connsiteX1" fmla="*/ 4314983 w 5925595"/>
              <a:gd name="connsiteY1" fmla="*/ 0 h 2789662"/>
              <a:gd name="connsiteX2" fmla="*/ 0 w 5925595"/>
              <a:gd name="connsiteY2" fmla="*/ 0 h 2789662"/>
              <a:gd name="connsiteX3" fmla="*/ 1610612 w 5925595"/>
              <a:gd name="connsiteY3" fmla="*/ 2789662 h 278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595" h="2789662">
                <a:moveTo>
                  <a:pt x="5925595" y="2789662"/>
                </a:moveTo>
                <a:lnTo>
                  <a:pt x="4314983" y="0"/>
                </a:lnTo>
                <a:lnTo>
                  <a:pt x="0" y="0"/>
                </a:lnTo>
                <a:lnTo>
                  <a:pt x="1610612" y="2789662"/>
                </a:lnTo>
                <a:close/>
              </a:path>
            </a:pathLst>
          </a:custGeom>
          <a:solidFill>
            <a:srgbClr val="2B3A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-1" y="3670304"/>
            <a:ext cx="9532888" cy="2451776"/>
          </a:xfrm>
          <a:custGeom>
            <a:avLst/>
            <a:gdLst>
              <a:gd name="connsiteX0" fmla="*/ 0 w 9532888"/>
              <a:gd name="connsiteY0" fmla="*/ 0 h 2451776"/>
              <a:gd name="connsiteX1" fmla="*/ 345719 w 9532888"/>
              <a:gd name="connsiteY1" fmla="*/ 0 h 2451776"/>
              <a:gd name="connsiteX2" fmla="*/ 9532888 w 9532888"/>
              <a:gd name="connsiteY2" fmla="*/ 0 h 2451776"/>
              <a:gd name="connsiteX3" fmla="*/ 8117354 w 9532888"/>
              <a:gd name="connsiteY3" fmla="*/ 2451776 h 2451776"/>
              <a:gd name="connsiteX4" fmla="*/ 7771634 w 9532888"/>
              <a:gd name="connsiteY4" fmla="*/ 2451776 h 2451776"/>
              <a:gd name="connsiteX5" fmla="*/ 345720 w 9532888"/>
              <a:gd name="connsiteY5" fmla="*/ 2451776 h 2451776"/>
              <a:gd name="connsiteX6" fmla="*/ 0 w 9532888"/>
              <a:gd name="connsiteY6" fmla="*/ 2451776 h 245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2888" h="2451776">
                <a:moveTo>
                  <a:pt x="0" y="0"/>
                </a:moveTo>
                <a:lnTo>
                  <a:pt x="345719" y="0"/>
                </a:lnTo>
                <a:lnTo>
                  <a:pt x="9532888" y="0"/>
                </a:lnTo>
                <a:lnTo>
                  <a:pt x="8117354" y="2451776"/>
                </a:lnTo>
                <a:lnTo>
                  <a:pt x="7771634" y="2451776"/>
                </a:lnTo>
                <a:lnTo>
                  <a:pt x="345720" y="2451776"/>
                </a:lnTo>
                <a:lnTo>
                  <a:pt x="0" y="2451776"/>
                </a:lnTo>
                <a:close/>
              </a:path>
            </a:pathLst>
          </a:custGeom>
          <a:solidFill>
            <a:srgbClr val="2B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511" y="4019242"/>
            <a:ext cx="61621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感谢聆听！</a:t>
            </a:r>
            <a:endParaRPr lang="zh-CN" altLang="en-US" sz="6600" b="1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5512" y="5245471"/>
            <a:ext cx="5548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listening!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rot="18000000">
            <a:off x="8083155" y="48446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B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汇报人：段孟轩</a:t>
            </a:r>
            <a:endParaRPr lang="zh-CN" altLang="en-US" dirty="0">
              <a:solidFill>
                <a:srgbClr val="2B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10" y="5215229"/>
            <a:ext cx="1533912" cy="153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0" grpId="0" animBg="1"/>
      <p:bldP spid="34" grpId="0"/>
      <p:bldP spid="35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5602" y="682602"/>
            <a:ext cx="48207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Contents</a:t>
            </a:r>
            <a:endParaRPr lang="zh-CN" altLang="en-US" sz="30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29116" y="2683239"/>
            <a:ext cx="2649071" cy="2754635"/>
            <a:chOff x="729116" y="2683239"/>
            <a:chExt cx="2649071" cy="2754635"/>
          </a:xfrm>
        </p:grpSpPr>
        <p:sp>
          <p:nvSpPr>
            <p:cNvPr id="16" name="矩形 15"/>
            <p:cNvSpPr/>
            <p:nvPr/>
          </p:nvSpPr>
          <p:spPr>
            <a:xfrm>
              <a:off x="989351" y="2683239"/>
              <a:ext cx="2128603" cy="2754635"/>
            </a:xfrm>
            <a:prstGeom prst="rect">
              <a:avLst/>
            </a:prstGeom>
            <a:noFill/>
            <a:ln w="19050">
              <a:solidFill>
                <a:srgbClr val="2B3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 33"/>
            <p:cNvGrpSpPr/>
            <p:nvPr/>
          </p:nvGrpSpPr>
          <p:grpSpPr>
            <a:xfrm>
              <a:off x="1587786" y="2973133"/>
              <a:ext cx="931732" cy="931732"/>
              <a:chOff x="5229225" y="1731590"/>
              <a:chExt cx="1733550" cy="1733550"/>
            </a:xfrm>
          </p:grpSpPr>
          <p:sp>
            <p:nvSpPr>
              <p:cNvPr id="20" name="îṣļîḑé-Oval 5"/>
              <p:cNvSpPr/>
              <p:nvPr/>
            </p:nvSpPr>
            <p:spPr>
              <a:xfrm>
                <a:off x="5229225" y="1731590"/>
                <a:ext cx="1733550" cy="1733550"/>
              </a:xfrm>
              <a:prstGeom prst="ellipse">
                <a:avLst/>
              </a:prstGeom>
              <a:solidFill>
                <a:srgbClr val="2B3A5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1" name="组合 28"/>
              <p:cNvGrpSpPr/>
              <p:nvPr/>
            </p:nvGrpSpPr>
            <p:grpSpPr>
              <a:xfrm>
                <a:off x="5684838" y="2237209"/>
                <a:ext cx="822325" cy="722313"/>
                <a:chOff x="7545388" y="1652587"/>
                <a:chExt cx="822325" cy="722313"/>
              </a:xfrm>
              <a:solidFill>
                <a:schemeClr val="bg1"/>
              </a:solidFill>
            </p:grpSpPr>
            <p:sp>
              <p:nvSpPr>
                <p:cNvPr id="22" name="Freeform 58"/>
                <p:cNvSpPr/>
                <p:nvPr/>
              </p:nvSpPr>
              <p:spPr bwMode="auto">
                <a:xfrm>
                  <a:off x="7773988" y="2282825"/>
                  <a:ext cx="365125" cy="92075"/>
                </a:xfrm>
                <a:custGeom>
                  <a:avLst/>
                  <a:gdLst>
                    <a:gd name="T0" fmla="*/ 106 w 120"/>
                    <a:gd name="T1" fmla="*/ 11 h 30"/>
                    <a:gd name="T2" fmla="*/ 97 w 120"/>
                    <a:gd name="T3" fmla="*/ 11 h 30"/>
                    <a:gd name="T4" fmla="*/ 97 w 120"/>
                    <a:gd name="T5" fmla="*/ 0 h 30"/>
                    <a:gd name="T6" fmla="*/ 23 w 120"/>
                    <a:gd name="T7" fmla="*/ 0 h 30"/>
                    <a:gd name="T8" fmla="*/ 23 w 120"/>
                    <a:gd name="T9" fmla="*/ 11 h 30"/>
                    <a:gd name="T10" fmla="*/ 14 w 120"/>
                    <a:gd name="T11" fmla="*/ 11 h 30"/>
                    <a:gd name="T12" fmla="*/ 0 w 120"/>
                    <a:gd name="T13" fmla="*/ 30 h 30"/>
                    <a:gd name="T14" fmla="*/ 120 w 120"/>
                    <a:gd name="T15" fmla="*/ 30 h 30"/>
                    <a:gd name="T16" fmla="*/ 106 w 120"/>
                    <a:gd name="T17" fmla="*/ 1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" h="30">
                      <a:moveTo>
                        <a:pt x="106" y="11"/>
                      </a:moveTo>
                      <a:cubicBezTo>
                        <a:pt x="97" y="11"/>
                        <a:pt x="97" y="11"/>
                        <a:pt x="97" y="11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6" y="11"/>
                        <a:pt x="0" y="20"/>
                        <a:pt x="0" y="30"/>
                      </a:cubicBezTo>
                      <a:cubicBezTo>
                        <a:pt x="120" y="30"/>
                        <a:pt x="120" y="30"/>
                        <a:pt x="120" y="30"/>
                      </a:cubicBezTo>
                      <a:cubicBezTo>
                        <a:pt x="120" y="20"/>
                        <a:pt x="114" y="11"/>
                        <a:pt x="10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59"/>
                <p:cNvSpPr>
                  <a:spLocks noEditPoints="1"/>
                </p:cNvSpPr>
                <p:nvPr/>
              </p:nvSpPr>
              <p:spPr bwMode="auto">
                <a:xfrm>
                  <a:off x="7545388" y="1652587"/>
                  <a:ext cx="822325" cy="612775"/>
                </a:xfrm>
                <a:custGeom>
                  <a:avLst/>
                  <a:gdLst>
                    <a:gd name="T0" fmla="*/ 251 w 270"/>
                    <a:gd name="T1" fmla="*/ 0 h 201"/>
                    <a:gd name="T2" fmla="*/ 19 w 270"/>
                    <a:gd name="T3" fmla="*/ 0 h 201"/>
                    <a:gd name="T4" fmla="*/ 0 w 270"/>
                    <a:gd name="T5" fmla="*/ 19 h 201"/>
                    <a:gd name="T6" fmla="*/ 0 w 270"/>
                    <a:gd name="T7" fmla="*/ 183 h 201"/>
                    <a:gd name="T8" fmla="*/ 19 w 270"/>
                    <a:gd name="T9" fmla="*/ 201 h 201"/>
                    <a:gd name="T10" fmla="*/ 251 w 270"/>
                    <a:gd name="T11" fmla="*/ 201 h 201"/>
                    <a:gd name="T12" fmla="*/ 270 w 270"/>
                    <a:gd name="T13" fmla="*/ 183 h 201"/>
                    <a:gd name="T14" fmla="*/ 270 w 270"/>
                    <a:gd name="T15" fmla="*/ 19 h 201"/>
                    <a:gd name="T16" fmla="*/ 251 w 270"/>
                    <a:gd name="T17" fmla="*/ 0 h 201"/>
                    <a:gd name="T18" fmla="*/ 135 w 270"/>
                    <a:gd name="T19" fmla="*/ 183 h 201"/>
                    <a:gd name="T20" fmla="*/ 128 w 270"/>
                    <a:gd name="T21" fmla="*/ 176 h 201"/>
                    <a:gd name="T22" fmla="*/ 135 w 270"/>
                    <a:gd name="T23" fmla="*/ 169 h 201"/>
                    <a:gd name="T24" fmla="*/ 142 w 270"/>
                    <a:gd name="T25" fmla="*/ 176 h 201"/>
                    <a:gd name="T26" fmla="*/ 135 w 270"/>
                    <a:gd name="T27" fmla="*/ 183 h 201"/>
                    <a:gd name="T28" fmla="*/ 254 w 270"/>
                    <a:gd name="T29" fmla="*/ 146 h 201"/>
                    <a:gd name="T30" fmla="*/ 252 w 270"/>
                    <a:gd name="T31" fmla="*/ 148 h 201"/>
                    <a:gd name="T32" fmla="*/ 18 w 270"/>
                    <a:gd name="T33" fmla="*/ 148 h 201"/>
                    <a:gd name="T34" fmla="*/ 16 w 270"/>
                    <a:gd name="T35" fmla="*/ 146 h 201"/>
                    <a:gd name="T36" fmla="*/ 16 w 270"/>
                    <a:gd name="T37" fmla="*/ 20 h 201"/>
                    <a:gd name="T38" fmla="*/ 18 w 270"/>
                    <a:gd name="T39" fmla="*/ 18 h 201"/>
                    <a:gd name="T40" fmla="*/ 252 w 270"/>
                    <a:gd name="T41" fmla="*/ 18 h 201"/>
                    <a:gd name="T42" fmla="*/ 254 w 270"/>
                    <a:gd name="T43" fmla="*/ 20 h 201"/>
                    <a:gd name="T44" fmla="*/ 254 w 270"/>
                    <a:gd name="T45" fmla="*/ 14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70" h="201">
                      <a:moveTo>
                        <a:pt x="25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93"/>
                        <a:pt x="9" y="201"/>
                        <a:pt x="19" y="201"/>
                      </a:cubicBezTo>
                      <a:cubicBezTo>
                        <a:pt x="251" y="201"/>
                        <a:pt x="251" y="201"/>
                        <a:pt x="251" y="201"/>
                      </a:cubicBezTo>
                      <a:cubicBezTo>
                        <a:pt x="261" y="201"/>
                        <a:pt x="270" y="193"/>
                        <a:pt x="270" y="183"/>
                      </a:cubicBezTo>
                      <a:cubicBezTo>
                        <a:pt x="270" y="19"/>
                        <a:pt x="270" y="19"/>
                        <a:pt x="270" y="19"/>
                      </a:cubicBezTo>
                      <a:cubicBezTo>
                        <a:pt x="270" y="9"/>
                        <a:pt x="261" y="0"/>
                        <a:pt x="251" y="0"/>
                      </a:cubicBezTo>
                      <a:close/>
                      <a:moveTo>
                        <a:pt x="135" y="183"/>
                      </a:moveTo>
                      <a:cubicBezTo>
                        <a:pt x="131" y="183"/>
                        <a:pt x="128" y="180"/>
                        <a:pt x="128" y="176"/>
                      </a:cubicBezTo>
                      <a:cubicBezTo>
                        <a:pt x="128" y="172"/>
                        <a:pt x="131" y="169"/>
                        <a:pt x="135" y="169"/>
                      </a:cubicBezTo>
                      <a:cubicBezTo>
                        <a:pt x="139" y="169"/>
                        <a:pt x="142" y="172"/>
                        <a:pt x="142" y="176"/>
                      </a:cubicBezTo>
                      <a:cubicBezTo>
                        <a:pt x="142" y="180"/>
                        <a:pt x="139" y="183"/>
                        <a:pt x="135" y="183"/>
                      </a:cubicBezTo>
                      <a:close/>
                      <a:moveTo>
                        <a:pt x="254" y="146"/>
                      </a:moveTo>
                      <a:cubicBezTo>
                        <a:pt x="254" y="147"/>
                        <a:pt x="253" y="148"/>
                        <a:pt x="252" y="148"/>
                      </a:cubicBezTo>
                      <a:cubicBezTo>
                        <a:pt x="18" y="148"/>
                        <a:pt x="18" y="148"/>
                        <a:pt x="18" y="148"/>
                      </a:cubicBezTo>
                      <a:cubicBezTo>
                        <a:pt x="17" y="148"/>
                        <a:pt x="16" y="147"/>
                        <a:pt x="16" y="146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19"/>
                        <a:pt x="17" y="18"/>
                        <a:pt x="18" y="18"/>
                      </a:cubicBezTo>
                      <a:cubicBezTo>
                        <a:pt x="252" y="18"/>
                        <a:pt x="252" y="18"/>
                        <a:pt x="252" y="18"/>
                      </a:cubicBezTo>
                      <a:cubicBezTo>
                        <a:pt x="253" y="18"/>
                        <a:pt x="254" y="19"/>
                        <a:pt x="254" y="20"/>
                      </a:cubicBezTo>
                      <a:lnTo>
                        <a:pt x="25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60"/>
                <p:cNvSpPr/>
                <p:nvPr/>
              </p:nvSpPr>
              <p:spPr bwMode="auto">
                <a:xfrm>
                  <a:off x="7834313" y="1828800"/>
                  <a:ext cx="244475" cy="115888"/>
                </a:xfrm>
                <a:custGeom>
                  <a:avLst/>
                  <a:gdLst>
                    <a:gd name="T0" fmla="*/ 4 w 80"/>
                    <a:gd name="T1" fmla="*/ 20 h 38"/>
                    <a:gd name="T2" fmla="*/ 4 w 80"/>
                    <a:gd name="T3" fmla="*/ 34 h 38"/>
                    <a:gd name="T4" fmla="*/ 11 w 80"/>
                    <a:gd name="T5" fmla="*/ 37 h 38"/>
                    <a:gd name="T6" fmla="*/ 18 w 80"/>
                    <a:gd name="T7" fmla="*/ 34 h 38"/>
                    <a:gd name="T8" fmla="*/ 62 w 80"/>
                    <a:gd name="T9" fmla="*/ 34 h 38"/>
                    <a:gd name="T10" fmla="*/ 76 w 80"/>
                    <a:gd name="T11" fmla="*/ 34 h 38"/>
                    <a:gd name="T12" fmla="*/ 76 w 80"/>
                    <a:gd name="T13" fmla="*/ 20 h 38"/>
                    <a:gd name="T14" fmla="*/ 4 w 80"/>
                    <a:gd name="T15" fmla="*/ 2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" h="38">
                      <a:moveTo>
                        <a:pt x="4" y="20"/>
                      </a:moveTo>
                      <a:cubicBezTo>
                        <a:pt x="0" y="24"/>
                        <a:pt x="0" y="30"/>
                        <a:pt x="4" y="34"/>
                      </a:cubicBezTo>
                      <a:cubicBezTo>
                        <a:pt x="6" y="36"/>
                        <a:pt x="8" y="37"/>
                        <a:pt x="11" y="37"/>
                      </a:cubicBezTo>
                      <a:cubicBezTo>
                        <a:pt x="13" y="37"/>
                        <a:pt x="16" y="36"/>
                        <a:pt x="18" y="34"/>
                      </a:cubicBezTo>
                      <a:cubicBezTo>
                        <a:pt x="30" y="22"/>
                        <a:pt x="50" y="22"/>
                        <a:pt x="62" y="34"/>
                      </a:cubicBezTo>
                      <a:cubicBezTo>
                        <a:pt x="66" y="38"/>
                        <a:pt x="72" y="38"/>
                        <a:pt x="76" y="34"/>
                      </a:cubicBezTo>
                      <a:cubicBezTo>
                        <a:pt x="80" y="30"/>
                        <a:pt x="80" y="24"/>
                        <a:pt x="76" y="20"/>
                      </a:cubicBezTo>
                      <a:cubicBezTo>
                        <a:pt x="56" y="0"/>
                        <a:pt x="24" y="0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61"/>
                <p:cNvSpPr/>
                <p:nvPr/>
              </p:nvSpPr>
              <p:spPr bwMode="auto">
                <a:xfrm>
                  <a:off x="7761288" y="1744662"/>
                  <a:ext cx="390525" cy="127000"/>
                </a:xfrm>
                <a:custGeom>
                  <a:avLst/>
                  <a:gdLst>
                    <a:gd name="T0" fmla="*/ 64 w 128"/>
                    <a:gd name="T1" fmla="*/ 0 h 42"/>
                    <a:gd name="T2" fmla="*/ 4 w 128"/>
                    <a:gd name="T3" fmla="*/ 24 h 42"/>
                    <a:gd name="T4" fmla="*/ 4 w 128"/>
                    <a:gd name="T5" fmla="*/ 39 h 42"/>
                    <a:gd name="T6" fmla="*/ 18 w 128"/>
                    <a:gd name="T7" fmla="*/ 39 h 42"/>
                    <a:gd name="T8" fmla="*/ 64 w 128"/>
                    <a:gd name="T9" fmla="*/ 20 h 42"/>
                    <a:gd name="T10" fmla="*/ 110 w 128"/>
                    <a:gd name="T11" fmla="*/ 39 h 42"/>
                    <a:gd name="T12" fmla="*/ 117 w 128"/>
                    <a:gd name="T13" fmla="*/ 41 h 42"/>
                    <a:gd name="T14" fmla="*/ 124 w 128"/>
                    <a:gd name="T15" fmla="*/ 39 h 42"/>
                    <a:gd name="T16" fmla="*/ 124 w 128"/>
                    <a:gd name="T17" fmla="*/ 24 h 42"/>
                    <a:gd name="T18" fmla="*/ 64 w 128"/>
                    <a:gd name="T1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42">
                      <a:moveTo>
                        <a:pt x="64" y="0"/>
                      </a:moveTo>
                      <a:cubicBezTo>
                        <a:pt x="41" y="0"/>
                        <a:pt x="20" y="8"/>
                        <a:pt x="4" y="24"/>
                      </a:cubicBezTo>
                      <a:cubicBezTo>
                        <a:pt x="0" y="28"/>
                        <a:pt x="0" y="35"/>
                        <a:pt x="4" y="39"/>
                      </a:cubicBezTo>
                      <a:cubicBezTo>
                        <a:pt x="8" y="42"/>
                        <a:pt x="14" y="42"/>
                        <a:pt x="18" y="39"/>
                      </a:cubicBezTo>
                      <a:cubicBezTo>
                        <a:pt x="30" y="26"/>
                        <a:pt x="47" y="20"/>
                        <a:pt x="64" y="20"/>
                      </a:cubicBezTo>
                      <a:cubicBezTo>
                        <a:pt x="81" y="20"/>
                        <a:pt x="97" y="26"/>
                        <a:pt x="110" y="39"/>
                      </a:cubicBezTo>
                      <a:cubicBezTo>
                        <a:pt x="112" y="41"/>
                        <a:pt x="114" y="41"/>
                        <a:pt x="117" y="41"/>
                      </a:cubicBezTo>
                      <a:cubicBezTo>
                        <a:pt x="119" y="41"/>
                        <a:pt x="122" y="41"/>
                        <a:pt x="124" y="39"/>
                      </a:cubicBezTo>
                      <a:cubicBezTo>
                        <a:pt x="128" y="35"/>
                        <a:pt x="128" y="28"/>
                        <a:pt x="124" y="24"/>
                      </a:cubicBezTo>
                      <a:cubicBezTo>
                        <a:pt x="108" y="8"/>
                        <a:pt x="87" y="0"/>
                        <a:pt x="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62"/>
                <p:cNvSpPr/>
                <p:nvPr/>
              </p:nvSpPr>
              <p:spPr bwMode="auto">
                <a:xfrm>
                  <a:off x="7907338" y="1954212"/>
                  <a:ext cx="104775" cy="100013"/>
                </a:xfrm>
                <a:custGeom>
                  <a:avLst/>
                  <a:gdLst>
                    <a:gd name="T0" fmla="*/ 6 w 34"/>
                    <a:gd name="T1" fmla="*/ 6 h 33"/>
                    <a:gd name="T2" fmla="*/ 6 w 34"/>
                    <a:gd name="T3" fmla="*/ 27 h 33"/>
                    <a:gd name="T4" fmla="*/ 28 w 34"/>
                    <a:gd name="T5" fmla="*/ 27 h 33"/>
                    <a:gd name="T6" fmla="*/ 28 w 34"/>
                    <a:gd name="T7" fmla="*/ 6 h 33"/>
                    <a:gd name="T8" fmla="*/ 6 w 34"/>
                    <a:gd name="T9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3">
                      <a:moveTo>
                        <a:pt x="6" y="6"/>
                      </a:moveTo>
                      <a:cubicBezTo>
                        <a:pt x="0" y="12"/>
                        <a:pt x="0" y="21"/>
                        <a:pt x="6" y="27"/>
                      </a:cubicBezTo>
                      <a:cubicBezTo>
                        <a:pt x="12" y="33"/>
                        <a:pt x="22" y="33"/>
                        <a:pt x="28" y="27"/>
                      </a:cubicBezTo>
                      <a:cubicBezTo>
                        <a:pt x="34" y="21"/>
                        <a:pt x="34" y="12"/>
                        <a:pt x="28" y="6"/>
                      </a:cubicBezTo>
                      <a:cubicBezTo>
                        <a:pt x="22" y="0"/>
                        <a:pt x="12" y="0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sp>
          <p:nvSpPr>
            <p:cNvPr id="57" name="文本框 56"/>
            <p:cNvSpPr txBox="1"/>
            <p:nvPr/>
          </p:nvSpPr>
          <p:spPr>
            <a:xfrm>
              <a:off x="729116" y="4491513"/>
              <a:ext cx="26490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公司背景</a:t>
              </a:r>
              <a:endParaRPr lang="zh-CN" altLang="en-US" sz="24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465472" y="2683239"/>
            <a:ext cx="2649071" cy="2754635"/>
            <a:chOff x="3465472" y="2683239"/>
            <a:chExt cx="2649071" cy="2754635"/>
          </a:xfrm>
        </p:grpSpPr>
        <p:grpSp>
          <p:nvGrpSpPr>
            <p:cNvPr id="63" name="组合 62"/>
            <p:cNvGrpSpPr/>
            <p:nvPr/>
          </p:nvGrpSpPr>
          <p:grpSpPr>
            <a:xfrm>
              <a:off x="3725706" y="2683239"/>
              <a:ext cx="2128603" cy="2754635"/>
              <a:chOff x="3725706" y="2683239"/>
              <a:chExt cx="2128603" cy="275463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725706" y="2683239"/>
                <a:ext cx="2128603" cy="2754635"/>
              </a:xfrm>
              <a:prstGeom prst="rect">
                <a:avLst/>
              </a:prstGeom>
              <a:noFill/>
              <a:ln w="19050">
                <a:solidFill>
                  <a:srgbClr val="2B3A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4318491" y="2973131"/>
                <a:ext cx="931731" cy="931730"/>
                <a:chOff x="4318491" y="2973131"/>
                <a:chExt cx="931731" cy="931730"/>
              </a:xfrm>
            </p:grpSpPr>
            <p:sp>
              <p:nvSpPr>
                <p:cNvPr id="28" name="îṣļîḑé-Oval 5"/>
                <p:cNvSpPr/>
                <p:nvPr/>
              </p:nvSpPr>
              <p:spPr>
                <a:xfrm>
                  <a:off x="4318491" y="2973131"/>
                  <a:ext cx="931731" cy="931730"/>
                </a:xfrm>
                <a:prstGeom prst="ellipse">
                  <a:avLst/>
                </a:prstGeom>
                <a:solidFill>
                  <a:srgbClr val="F4BA3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îŝḷîḓé-Freeform: Shape 42"/>
                <p:cNvSpPr/>
                <p:nvPr/>
              </p:nvSpPr>
              <p:spPr bwMode="auto">
                <a:xfrm>
                  <a:off x="4558664" y="3213304"/>
                  <a:ext cx="451385" cy="451385"/>
                </a:xfrm>
                <a:custGeom>
                  <a:avLst/>
                  <a:gdLst>
                    <a:gd name="T0" fmla="*/ 184 w 260"/>
                    <a:gd name="T1" fmla="*/ 106 h 260"/>
                    <a:gd name="T2" fmla="*/ 193 w 260"/>
                    <a:gd name="T3" fmla="*/ 143 h 260"/>
                    <a:gd name="T4" fmla="*/ 117 w 260"/>
                    <a:gd name="T5" fmla="*/ 219 h 260"/>
                    <a:gd name="T6" fmla="*/ 42 w 260"/>
                    <a:gd name="T7" fmla="*/ 143 h 260"/>
                    <a:gd name="T8" fmla="*/ 117 w 260"/>
                    <a:gd name="T9" fmla="*/ 66 h 260"/>
                    <a:gd name="T10" fmla="*/ 154 w 260"/>
                    <a:gd name="T11" fmla="*/ 76 h 260"/>
                    <a:gd name="T12" fmla="*/ 183 w 260"/>
                    <a:gd name="T13" fmla="*/ 46 h 260"/>
                    <a:gd name="T14" fmla="*/ 117 w 260"/>
                    <a:gd name="T15" fmla="*/ 25 h 260"/>
                    <a:gd name="T16" fmla="*/ 0 w 260"/>
                    <a:gd name="T17" fmla="*/ 143 h 260"/>
                    <a:gd name="T18" fmla="*/ 117 w 260"/>
                    <a:gd name="T19" fmla="*/ 260 h 260"/>
                    <a:gd name="T20" fmla="*/ 233 w 260"/>
                    <a:gd name="T21" fmla="*/ 143 h 260"/>
                    <a:gd name="T22" fmla="*/ 213 w 260"/>
                    <a:gd name="T23" fmla="*/ 77 h 260"/>
                    <a:gd name="T24" fmla="*/ 184 w 260"/>
                    <a:gd name="T25" fmla="*/ 106 h 260"/>
                    <a:gd name="T26" fmla="*/ 225 w 260"/>
                    <a:gd name="T27" fmla="*/ 35 h 260"/>
                    <a:gd name="T28" fmla="*/ 225 w 260"/>
                    <a:gd name="T29" fmla="*/ 35 h 260"/>
                    <a:gd name="T30" fmla="*/ 225 w 260"/>
                    <a:gd name="T31" fmla="*/ 0 h 260"/>
                    <a:gd name="T32" fmla="*/ 203 w 260"/>
                    <a:gd name="T33" fmla="*/ 23 h 260"/>
                    <a:gd name="T34" fmla="*/ 203 w 260"/>
                    <a:gd name="T35" fmla="*/ 46 h 260"/>
                    <a:gd name="T36" fmla="*/ 139 w 260"/>
                    <a:gd name="T37" fmla="*/ 111 h 260"/>
                    <a:gd name="T38" fmla="*/ 117 w 260"/>
                    <a:gd name="T39" fmla="*/ 104 h 260"/>
                    <a:gd name="T40" fmla="*/ 79 w 260"/>
                    <a:gd name="T41" fmla="*/ 143 h 260"/>
                    <a:gd name="T42" fmla="*/ 117 w 260"/>
                    <a:gd name="T43" fmla="*/ 181 h 260"/>
                    <a:gd name="T44" fmla="*/ 155 w 260"/>
                    <a:gd name="T45" fmla="*/ 143 h 260"/>
                    <a:gd name="T46" fmla="*/ 150 w 260"/>
                    <a:gd name="T47" fmla="*/ 123 h 260"/>
                    <a:gd name="T48" fmla="*/ 215 w 260"/>
                    <a:gd name="T49" fmla="*/ 58 h 260"/>
                    <a:gd name="T50" fmla="*/ 237 w 260"/>
                    <a:gd name="T51" fmla="*/ 58 h 260"/>
                    <a:gd name="T52" fmla="*/ 260 w 260"/>
                    <a:gd name="T53" fmla="*/ 35 h 260"/>
                    <a:gd name="T54" fmla="*/ 225 w 260"/>
                    <a:gd name="T55" fmla="*/ 35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60" h="260">
                      <a:moveTo>
                        <a:pt x="184" y="106"/>
                      </a:moveTo>
                      <a:cubicBezTo>
                        <a:pt x="190" y="117"/>
                        <a:pt x="193" y="129"/>
                        <a:pt x="193" y="143"/>
                      </a:cubicBezTo>
                      <a:cubicBezTo>
                        <a:pt x="193" y="185"/>
                        <a:pt x="159" y="219"/>
                        <a:pt x="117" y="219"/>
                      </a:cubicBezTo>
                      <a:cubicBezTo>
                        <a:pt x="76" y="219"/>
                        <a:pt x="42" y="185"/>
                        <a:pt x="42" y="143"/>
                      </a:cubicBezTo>
                      <a:cubicBezTo>
                        <a:pt x="42" y="100"/>
                        <a:pt x="76" y="66"/>
                        <a:pt x="117" y="66"/>
                      </a:cubicBezTo>
                      <a:cubicBezTo>
                        <a:pt x="131" y="66"/>
                        <a:pt x="143" y="70"/>
                        <a:pt x="154" y="76"/>
                      </a:cubicBezTo>
                      <a:cubicBezTo>
                        <a:pt x="183" y="46"/>
                        <a:pt x="183" y="46"/>
                        <a:pt x="183" y="46"/>
                      </a:cubicBezTo>
                      <a:cubicBezTo>
                        <a:pt x="165" y="33"/>
                        <a:pt x="141" y="25"/>
                        <a:pt x="117" y="25"/>
                      </a:cubicBezTo>
                      <a:cubicBezTo>
                        <a:pt x="52" y="25"/>
                        <a:pt x="0" y="78"/>
                        <a:pt x="0" y="143"/>
                      </a:cubicBezTo>
                      <a:cubicBezTo>
                        <a:pt x="0" y="207"/>
                        <a:pt x="52" y="260"/>
                        <a:pt x="117" y="260"/>
                      </a:cubicBezTo>
                      <a:cubicBezTo>
                        <a:pt x="181" y="260"/>
                        <a:pt x="233" y="207"/>
                        <a:pt x="233" y="143"/>
                      </a:cubicBezTo>
                      <a:cubicBezTo>
                        <a:pt x="233" y="118"/>
                        <a:pt x="226" y="96"/>
                        <a:pt x="213" y="77"/>
                      </a:cubicBezTo>
                      <a:cubicBezTo>
                        <a:pt x="184" y="106"/>
                        <a:pt x="184" y="106"/>
                        <a:pt x="184" y="106"/>
                      </a:cubicBezTo>
                      <a:close/>
                      <a:moveTo>
                        <a:pt x="225" y="35"/>
                      </a:moveTo>
                      <a:cubicBezTo>
                        <a:pt x="225" y="35"/>
                        <a:pt x="225" y="35"/>
                        <a:pt x="225" y="35"/>
                      </a:cubicBezTo>
                      <a:cubicBezTo>
                        <a:pt x="225" y="0"/>
                        <a:pt x="225" y="0"/>
                        <a:pt x="225" y="0"/>
                      </a:cubicBezTo>
                      <a:cubicBezTo>
                        <a:pt x="203" y="23"/>
                        <a:pt x="203" y="23"/>
                        <a:pt x="203" y="23"/>
                      </a:cubicBezTo>
                      <a:cubicBezTo>
                        <a:pt x="203" y="46"/>
                        <a:pt x="203" y="46"/>
                        <a:pt x="203" y="46"/>
                      </a:cubicBezTo>
                      <a:cubicBezTo>
                        <a:pt x="139" y="111"/>
                        <a:pt x="139" y="111"/>
                        <a:pt x="139" y="111"/>
                      </a:cubicBezTo>
                      <a:cubicBezTo>
                        <a:pt x="133" y="106"/>
                        <a:pt x="125" y="104"/>
                        <a:pt x="117" y="104"/>
                      </a:cubicBezTo>
                      <a:cubicBezTo>
                        <a:pt x="96" y="104"/>
                        <a:pt x="79" y="121"/>
                        <a:pt x="79" y="143"/>
                      </a:cubicBezTo>
                      <a:cubicBezTo>
                        <a:pt x="79" y="164"/>
                        <a:pt x="96" y="181"/>
                        <a:pt x="117" y="181"/>
                      </a:cubicBezTo>
                      <a:cubicBezTo>
                        <a:pt x="138" y="181"/>
                        <a:pt x="155" y="164"/>
                        <a:pt x="155" y="143"/>
                      </a:cubicBezTo>
                      <a:cubicBezTo>
                        <a:pt x="155" y="136"/>
                        <a:pt x="154" y="129"/>
                        <a:pt x="150" y="123"/>
                      </a:cubicBezTo>
                      <a:cubicBezTo>
                        <a:pt x="215" y="58"/>
                        <a:pt x="215" y="58"/>
                        <a:pt x="215" y="58"/>
                      </a:cubicBezTo>
                      <a:cubicBezTo>
                        <a:pt x="237" y="58"/>
                        <a:pt x="237" y="58"/>
                        <a:pt x="237" y="58"/>
                      </a:cubicBezTo>
                      <a:cubicBezTo>
                        <a:pt x="260" y="35"/>
                        <a:pt x="260" y="35"/>
                        <a:pt x="260" y="35"/>
                      </a:cubicBezTo>
                      <a:cubicBezTo>
                        <a:pt x="225" y="35"/>
                        <a:pt x="225" y="35"/>
                        <a:pt x="225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8" name="文本框 57"/>
            <p:cNvSpPr txBox="1"/>
            <p:nvPr/>
          </p:nvSpPr>
          <p:spPr>
            <a:xfrm>
              <a:off x="3465472" y="4496194"/>
              <a:ext cx="26490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商业模式分析</a:t>
              </a:r>
              <a:endParaRPr lang="zh-CN" altLang="en-US" sz="24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450767" y="2683239"/>
            <a:ext cx="2128603" cy="2754635"/>
            <a:chOff x="6450767" y="2683239"/>
            <a:chExt cx="2128603" cy="2754635"/>
          </a:xfrm>
        </p:grpSpPr>
        <p:grpSp>
          <p:nvGrpSpPr>
            <p:cNvPr id="62" name="组合 61"/>
            <p:cNvGrpSpPr/>
            <p:nvPr/>
          </p:nvGrpSpPr>
          <p:grpSpPr>
            <a:xfrm>
              <a:off x="6450767" y="2683239"/>
              <a:ext cx="2128603" cy="2754635"/>
              <a:chOff x="6450767" y="2683239"/>
              <a:chExt cx="2128603" cy="2754635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450767" y="2683239"/>
                <a:ext cx="2128603" cy="2754635"/>
              </a:xfrm>
              <a:prstGeom prst="rect">
                <a:avLst/>
              </a:prstGeom>
              <a:noFill/>
              <a:ln w="19050">
                <a:solidFill>
                  <a:srgbClr val="2B3A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7049205" y="2973132"/>
                <a:ext cx="931733" cy="931731"/>
                <a:chOff x="7049205" y="2973132"/>
                <a:chExt cx="931733" cy="931731"/>
              </a:xfrm>
            </p:grpSpPr>
            <p:sp>
              <p:nvSpPr>
                <p:cNvPr id="36" name="îṣļîḑé-Oval 5"/>
                <p:cNvSpPr/>
                <p:nvPr/>
              </p:nvSpPr>
              <p:spPr>
                <a:xfrm>
                  <a:off x="7049205" y="2973132"/>
                  <a:ext cx="931733" cy="931731"/>
                </a:xfrm>
                <a:prstGeom prst="ellipse">
                  <a:avLst/>
                </a:prstGeom>
                <a:solidFill>
                  <a:srgbClr val="2B3A5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4" name="iS1ide-Freeform: Shape 15"/>
                <p:cNvSpPr/>
                <p:nvPr/>
              </p:nvSpPr>
              <p:spPr bwMode="auto">
                <a:xfrm>
                  <a:off x="7281963" y="3250440"/>
                  <a:ext cx="466210" cy="388236"/>
                </a:xfrm>
                <a:custGeom>
                  <a:avLst/>
                  <a:gdLst>
                    <a:gd name="T0" fmla="*/ 1028 w 1149"/>
                    <a:gd name="T1" fmla="*/ 541 h 955"/>
                    <a:gd name="T2" fmla="*/ 1044 w 1149"/>
                    <a:gd name="T3" fmla="*/ 661 h 955"/>
                    <a:gd name="T4" fmla="*/ 1005 w 1149"/>
                    <a:gd name="T5" fmla="*/ 753 h 955"/>
                    <a:gd name="T6" fmla="*/ 915 w 1149"/>
                    <a:gd name="T7" fmla="*/ 813 h 955"/>
                    <a:gd name="T8" fmla="*/ 862 w 1149"/>
                    <a:gd name="T9" fmla="*/ 882 h 955"/>
                    <a:gd name="T10" fmla="*/ 786 w 1149"/>
                    <a:gd name="T11" fmla="*/ 926 h 955"/>
                    <a:gd name="T12" fmla="*/ 670 w 1149"/>
                    <a:gd name="T13" fmla="*/ 944 h 955"/>
                    <a:gd name="T14" fmla="*/ 702 w 1149"/>
                    <a:gd name="T15" fmla="*/ 895 h 955"/>
                    <a:gd name="T16" fmla="*/ 752 w 1149"/>
                    <a:gd name="T17" fmla="*/ 876 h 955"/>
                    <a:gd name="T18" fmla="*/ 670 w 1149"/>
                    <a:gd name="T19" fmla="*/ 761 h 955"/>
                    <a:gd name="T20" fmla="*/ 793 w 1149"/>
                    <a:gd name="T21" fmla="*/ 816 h 955"/>
                    <a:gd name="T22" fmla="*/ 854 w 1149"/>
                    <a:gd name="T23" fmla="*/ 819 h 955"/>
                    <a:gd name="T24" fmla="*/ 754 w 1149"/>
                    <a:gd name="T25" fmla="*/ 707 h 955"/>
                    <a:gd name="T26" fmla="*/ 767 w 1149"/>
                    <a:gd name="T27" fmla="*/ 662 h 955"/>
                    <a:gd name="T28" fmla="*/ 909 w 1149"/>
                    <a:gd name="T29" fmla="*/ 755 h 955"/>
                    <a:gd name="T30" fmla="*/ 948 w 1149"/>
                    <a:gd name="T31" fmla="*/ 714 h 955"/>
                    <a:gd name="T32" fmla="*/ 813 w 1149"/>
                    <a:gd name="T33" fmla="*/ 581 h 955"/>
                    <a:gd name="T34" fmla="*/ 858 w 1149"/>
                    <a:gd name="T35" fmla="*/ 566 h 955"/>
                    <a:gd name="T36" fmla="*/ 998 w 1149"/>
                    <a:gd name="T37" fmla="*/ 628 h 955"/>
                    <a:gd name="T38" fmla="*/ 683 w 1149"/>
                    <a:gd name="T39" fmla="*/ 301 h 955"/>
                    <a:gd name="T40" fmla="*/ 730 w 1149"/>
                    <a:gd name="T41" fmla="*/ 285 h 955"/>
                    <a:gd name="T42" fmla="*/ 97 w 1149"/>
                    <a:gd name="T43" fmla="*/ 439 h 955"/>
                    <a:gd name="T44" fmla="*/ 0 w 1149"/>
                    <a:gd name="T45" fmla="*/ 254 h 955"/>
                    <a:gd name="T46" fmla="*/ 174 w 1149"/>
                    <a:gd name="T47" fmla="*/ 32 h 955"/>
                    <a:gd name="T48" fmla="*/ 260 w 1149"/>
                    <a:gd name="T49" fmla="*/ 2 h 955"/>
                    <a:gd name="T50" fmla="*/ 362 w 1149"/>
                    <a:gd name="T51" fmla="*/ 59 h 955"/>
                    <a:gd name="T52" fmla="*/ 525 w 1149"/>
                    <a:gd name="T53" fmla="*/ 40 h 955"/>
                    <a:gd name="T54" fmla="*/ 338 w 1149"/>
                    <a:gd name="T55" fmla="*/ 112 h 955"/>
                    <a:gd name="T56" fmla="*/ 233 w 1149"/>
                    <a:gd name="T57" fmla="*/ 59 h 955"/>
                    <a:gd name="T58" fmla="*/ 60 w 1149"/>
                    <a:gd name="T59" fmla="*/ 267 h 955"/>
                    <a:gd name="T60" fmla="*/ 143 w 1149"/>
                    <a:gd name="T61" fmla="*/ 367 h 955"/>
                    <a:gd name="T62" fmla="*/ 149 w 1149"/>
                    <a:gd name="T63" fmla="*/ 500 h 955"/>
                    <a:gd name="T64" fmla="*/ 538 w 1149"/>
                    <a:gd name="T65" fmla="*/ 788 h 955"/>
                    <a:gd name="T66" fmla="*/ 512 w 1149"/>
                    <a:gd name="T67" fmla="*/ 773 h 955"/>
                    <a:gd name="T68" fmla="*/ 456 w 1149"/>
                    <a:gd name="T69" fmla="*/ 707 h 955"/>
                    <a:gd name="T70" fmla="*/ 394 w 1149"/>
                    <a:gd name="T71" fmla="*/ 710 h 955"/>
                    <a:gd name="T72" fmla="*/ 370 w 1149"/>
                    <a:gd name="T73" fmla="*/ 642 h 955"/>
                    <a:gd name="T74" fmla="*/ 295 w 1149"/>
                    <a:gd name="T75" fmla="*/ 627 h 955"/>
                    <a:gd name="T76" fmla="*/ 283 w 1149"/>
                    <a:gd name="T77" fmla="*/ 546 h 955"/>
                    <a:gd name="T78" fmla="*/ 195 w 1149"/>
                    <a:gd name="T79" fmla="*/ 527 h 955"/>
                    <a:gd name="T80" fmla="*/ 135 w 1149"/>
                    <a:gd name="T81" fmla="*/ 607 h 955"/>
                    <a:gd name="T82" fmla="*/ 174 w 1149"/>
                    <a:gd name="T83" fmla="*/ 681 h 955"/>
                    <a:gd name="T84" fmla="*/ 230 w 1149"/>
                    <a:gd name="T85" fmla="*/ 692 h 955"/>
                    <a:gd name="T86" fmla="*/ 239 w 1149"/>
                    <a:gd name="T87" fmla="*/ 794 h 955"/>
                    <a:gd name="T88" fmla="*/ 341 w 1149"/>
                    <a:gd name="T89" fmla="*/ 789 h 955"/>
                    <a:gd name="T90" fmla="*/ 358 w 1149"/>
                    <a:gd name="T91" fmla="*/ 843 h 955"/>
                    <a:gd name="T92" fmla="*/ 458 w 1149"/>
                    <a:gd name="T93" fmla="*/ 862 h 955"/>
                    <a:gd name="T94" fmla="*/ 478 w 1149"/>
                    <a:gd name="T95" fmla="*/ 883 h 955"/>
                    <a:gd name="T96" fmla="*/ 540 w 1149"/>
                    <a:gd name="T97" fmla="*/ 937 h 955"/>
                    <a:gd name="T98" fmla="*/ 618 w 1149"/>
                    <a:gd name="T99" fmla="*/ 894 h 955"/>
                    <a:gd name="T100" fmla="*/ 602 w 1149"/>
                    <a:gd name="T101" fmla="*/ 804 h 955"/>
                    <a:gd name="T102" fmla="*/ 1035 w 1149"/>
                    <a:gd name="T103" fmla="*/ 442 h 955"/>
                    <a:gd name="T104" fmla="*/ 1090 w 1149"/>
                    <a:gd name="T105" fmla="*/ 313 h 955"/>
                    <a:gd name="T106" fmla="*/ 1130 w 1149"/>
                    <a:gd name="T107" fmla="*/ 172 h 955"/>
                    <a:gd name="T108" fmla="*/ 864 w 1149"/>
                    <a:gd name="T109" fmla="*/ 42 h 955"/>
                    <a:gd name="T110" fmla="*/ 685 w 1149"/>
                    <a:gd name="T111" fmla="*/ 43 h 955"/>
                    <a:gd name="T112" fmla="*/ 333 w 1149"/>
                    <a:gd name="T113" fmla="*/ 247 h 955"/>
                    <a:gd name="T114" fmla="*/ 358 w 1149"/>
                    <a:gd name="T115" fmla="*/ 338 h 955"/>
                    <a:gd name="T116" fmla="*/ 609 w 1149"/>
                    <a:gd name="T117" fmla="*/ 222 h 955"/>
                    <a:gd name="T118" fmla="*/ 713 w 1149"/>
                    <a:gd name="T119" fmla="*/ 240 h 955"/>
                    <a:gd name="T120" fmla="*/ 797 w 1149"/>
                    <a:gd name="T121" fmla="*/ 256 h 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49" h="955">
                      <a:moveTo>
                        <a:pt x="748" y="284"/>
                      </a:moveTo>
                      <a:lnTo>
                        <a:pt x="748" y="284"/>
                      </a:lnTo>
                      <a:lnTo>
                        <a:pt x="852" y="378"/>
                      </a:lnTo>
                      <a:lnTo>
                        <a:pt x="903" y="424"/>
                      </a:lnTo>
                      <a:lnTo>
                        <a:pt x="954" y="473"/>
                      </a:lnTo>
                      <a:lnTo>
                        <a:pt x="954" y="473"/>
                      </a:lnTo>
                      <a:lnTo>
                        <a:pt x="961" y="478"/>
                      </a:lnTo>
                      <a:lnTo>
                        <a:pt x="968" y="484"/>
                      </a:lnTo>
                      <a:lnTo>
                        <a:pt x="1006" y="518"/>
                      </a:lnTo>
                      <a:lnTo>
                        <a:pt x="1028" y="541"/>
                      </a:lnTo>
                      <a:lnTo>
                        <a:pt x="1028" y="541"/>
                      </a:lnTo>
                      <a:lnTo>
                        <a:pt x="1037" y="552"/>
                      </a:lnTo>
                      <a:lnTo>
                        <a:pt x="1044" y="562"/>
                      </a:lnTo>
                      <a:lnTo>
                        <a:pt x="1050" y="573"/>
                      </a:lnTo>
                      <a:lnTo>
                        <a:pt x="1054" y="585"/>
                      </a:lnTo>
                      <a:lnTo>
                        <a:pt x="1057" y="596"/>
                      </a:lnTo>
                      <a:lnTo>
                        <a:pt x="1057" y="607"/>
                      </a:lnTo>
                      <a:lnTo>
                        <a:pt x="1057" y="618"/>
                      </a:lnTo>
                      <a:lnTo>
                        <a:pt x="1056" y="630"/>
                      </a:lnTo>
                      <a:lnTo>
                        <a:pt x="1054" y="641"/>
                      </a:lnTo>
                      <a:lnTo>
                        <a:pt x="1049" y="651"/>
                      </a:lnTo>
                      <a:lnTo>
                        <a:pt x="1044" y="661"/>
                      </a:lnTo>
                      <a:lnTo>
                        <a:pt x="1038" y="671"/>
                      </a:lnTo>
                      <a:lnTo>
                        <a:pt x="1030" y="679"/>
                      </a:lnTo>
                      <a:lnTo>
                        <a:pt x="1022" y="686"/>
                      </a:lnTo>
                      <a:lnTo>
                        <a:pt x="1013" y="692"/>
                      </a:lnTo>
                      <a:lnTo>
                        <a:pt x="1003" y="697"/>
                      </a:lnTo>
                      <a:lnTo>
                        <a:pt x="1003" y="697"/>
                      </a:lnTo>
                      <a:lnTo>
                        <a:pt x="1006" y="709"/>
                      </a:lnTo>
                      <a:lnTo>
                        <a:pt x="1009" y="720"/>
                      </a:lnTo>
                      <a:lnTo>
                        <a:pt x="1009" y="731"/>
                      </a:lnTo>
                      <a:lnTo>
                        <a:pt x="1008" y="742"/>
                      </a:lnTo>
                      <a:lnTo>
                        <a:pt x="1005" y="753"/>
                      </a:lnTo>
                      <a:lnTo>
                        <a:pt x="1002" y="762"/>
                      </a:lnTo>
                      <a:lnTo>
                        <a:pt x="997" y="772"/>
                      </a:lnTo>
                      <a:lnTo>
                        <a:pt x="991" y="780"/>
                      </a:lnTo>
                      <a:lnTo>
                        <a:pt x="984" y="787"/>
                      </a:lnTo>
                      <a:lnTo>
                        <a:pt x="977" y="794"/>
                      </a:lnTo>
                      <a:lnTo>
                        <a:pt x="967" y="800"/>
                      </a:lnTo>
                      <a:lnTo>
                        <a:pt x="958" y="806"/>
                      </a:lnTo>
                      <a:lnTo>
                        <a:pt x="948" y="810"/>
                      </a:lnTo>
                      <a:lnTo>
                        <a:pt x="937" y="812"/>
                      </a:lnTo>
                      <a:lnTo>
                        <a:pt x="927" y="813"/>
                      </a:lnTo>
                      <a:lnTo>
                        <a:pt x="915" y="813"/>
                      </a:lnTo>
                      <a:lnTo>
                        <a:pt x="915" y="813"/>
                      </a:lnTo>
                      <a:lnTo>
                        <a:pt x="914" y="823"/>
                      </a:lnTo>
                      <a:lnTo>
                        <a:pt x="911" y="832"/>
                      </a:lnTo>
                      <a:lnTo>
                        <a:pt x="908" y="841"/>
                      </a:lnTo>
                      <a:lnTo>
                        <a:pt x="903" y="849"/>
                      </a:lnTo>
                      <a:lnTo>
                        <a:pt x="898" y="856"/>
                      </a:lnTo>
                      <a:lnTo>
                        <a:pt x="892" y="862"/>
                      </a:lnTo>
                      <a:lnTo>
                        <a:pt x="885" y="869"/>
                      </a:lnTo>
                      <a:lnTo>
                        <a:pt x="878" y="874"/>
                      </a:lnTo>
                      <a:lnTo>
                        <a:pt x="871" y="879"/>
                      </a:lnTo>
                      <a:lnTo>
                        <a:pt x="862" y="882"/>
                      </a:lnTo>
                      <a:lnTo>
                        <a:pt x="854" y="886"/>
                      </a:lnTo>
                      <a:lnTo>
                        <a:pt x="846" y="888"/>
                      </a:lnTo>
                      <a:lnTo>
                        <a:pt x="836" y="889"/>
                      </a:lnTo>
                      <a:lnTo>
                        <a:pt x="827" y="889"/>
                      </a:lnTo>
                      <a:lnTo>
                        <a:pt x="817" y="888"/>
                      </a:lnTo>
                      <a:lnTo>
                        <a:pt x="808" y="887"/>
                      </a:lnTo>
                      <a:lnTo>
                        <a:pt x="808" y="887"/>
                      </a:lnTo>
                      <a:lnTo>
                        <a:pt x="804" y="898"/>
                      </a:lnTo>
                      <a:lnTo>
                        <a:pt x="799" y="908"/>
                      </a:lnTo>
                      <a:lnTo>
                        <a:pt x="793" y="918"/>
                      </a:lnTo>
                      <a:lnTo>
                        <a:pt x="786" y="926"/>
                      </a:lnTo>
                      <a:lnTo>
                        <a:pt x="778" y="934"/>
                      </a:lnTo>
                      <a:lnTo>
                        <a:pt x="770" y="940"/>
                      </a:lnTo>
                      <a:lnTo>
                        <a:pt x="760" y="945"/>
                      </a:lnTo>
                      <a:lnTo>
                        <a:pt x="750" y="950"/>
                      </a:lnTo>
                      <a:lnTo>
                        <a:pt x="739" y="952"/>
                      </a:lnTo>
                      <a:lnTo>
                        <a:pt x="728" y="955"/>
                      </a:lnTo>
                      <a:lnTo>
                        <a:pt x="716" y="955"/>
                      </a:lnTo>
                      <a:lnTo>
                        <a:pt x="704" y="953"/>
                      </a:lnTo>
                      <a:lnTo>
                        <a:pt x="692" y="952"/>
                      </a:lnTo>
                      <a:lnTo>
                        <a:pt x="681" y="949"/>
                      </a:lnTo>
                      <a:lnTo>
                        <a:pt x="670" y="944"/>
                      </a:lnTo>
                      <a:lnTo>
                        <a:pt x="658" y="938"/>
                      </a:lnTo>
                      <a:lnTo>
                        <a:pt x="650" y="932"/>
                      </a:lnTo>
                      <a:lnTo>
                        <a:pt x="650" y="932"/>
                      </a:lnTo>
                      <a:lnTo>
                        <a:pt x="658" y="920"/>
                      </a:lnTo>
                      <a:lnTo>
                        <a:pt x="664" y="907"/>
                      </a:lnTo>
                      <a:lnTo>
                        <a:pt x="669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84" y="887"/>
                      </a:lnTo>
                      <a:lnTo>
                        <a:pt x="696" y="893"/>
                      </a:lnTo>
                      <a:lnTo>
                        <a:pt x="702" y="895"/>
                      </a:lnTo>
                      <a:lnTo>
                        <a:pt x="708" y="896"/>
                      </a:lnTo>
                      <a:lnTo>
                        <a:pt x="714" y="898"/>
                      </a:lnTo>
                      <a:lnTo>
                        <a:pt x="721" y="898"/>
                      </a:lnTo>
                      <a:lnTo>
                        <a:pt x="721" y="898"/>
                      </a:lnTo>
                      <a:lnTo>
                        <a:pt x="732" y="895"/>
                      </a:lnTo>
                      <a:lnTo>
                        <a:pt x="740" y="892"/>
                      </a:lnTo>
                      <a:lnTo>
                        <a:pt x="744" y="888"/>
                      </a:lnTo>
                      <a:lnTo>
                        <a:pt x="747" y="885"/>
                      </a:lnTo>
                      <a:lnTo>
                        <a:pt x="750" y="881"/>
                      </a:lnTo>
                      <a:lnTo>
                        <a:pt x="752" y="876"/>
                      </a:lnTo>
                      <a:lnTo>
                        <a:pt x="752" y="876"/>
                      </a:lnTo>
                      <a:lnTo>
                        <a:pt x="753" y="867"/>
                      </a:lnTo>
                      <a:lnTo>
                        <a:pt x="751" y="855"/>
                      </a:lnTo>
                      <a:lnTo>
                        <a:pt x="677" y="795"/>
                      </a:lnTo>
                      <a:lnTo>
                        <a:pt x="677" y="795"/>
                      </a:lnTo>
                      <a:lnTo>
                        <a:pt x="673" y="792"/>
                      </a:lnTo>
                      <a:lnTo>
                        <a:pt x="670" y="787"/>
                      </a:lnTo>
                      <a:lnTo>
                        <a:pt x="667" y="782"/>
                      </a:lnTo>
                      <a:lnTo>
                        <a:pt x="666" y="776"/>
                      </a:lnTo>
                      <a:lnTo>
                        <a:pt x="666" y="772"/>
                      </a:lnTo>
                      <a:lnTo>
                        <a:pt x="667" y="766"/>
                      </a:lnTo>
                      <a:lnTo>
                        <a:pt x="670" y="761"/>
                      </a:lnTo>
                      <a:lnTo>
                        <a:pt x="672" y="756"/>
                      </a:lnTo>
                      <a:lnTo>
                        <a:pt x="672" y="756"/>
                      </a:lnTo>
                      <a:lnTo>
                        <a:pt x="677" y="751"/>
                      </a:lnTo>
                      <a:lnTo>
                        <a:pt x="682" y="749"/>
                      </a:lnTo>
                      <a:lnTo>
                        <a:pt x="686" y="747"/>
                      </a:lnTo>
                      <a:lnTo>
                        <a:pt x="691" y="745"/>
                      </a:lnTo>
                      <a:lnTo>
                        <a:pt x="697" y="745"/>
                      </a:lnTo>
                      <a:lnTo>
                        <a:pt x="702" y="747"/>
                      </a:lnTo>
                      <a:lnTo>
                        <a:pt x="708" y="748"/>
                      </a:lnTo>
                      <a:lnTo>
                        <a:pt x="713" y="751"/>
                      </a:lnTo>
                      <a:lnTo>
                        <a:pt x="793" y="816"/>
                      </a:lnTo>
                      <a:lnTo>
                        <a:pt x="793" y="816"/>
                      </a:lnTo>
                      <a:lnTo>
                        <a:pt x="801" y="821"/>
                      </a:lnTo>
                      <a:lnTo>
                        <a:pt x="808" y="826"/>
                      </a:lnTo>
                      <a:lnTo>
                        <a:pt x="816" y="830"/>
                      </a:lnTo>
                      <a:lnTo>
                        <a:pt x="823" y="831"/>
                      </a:lnTo>
                      <a:lnTo>
                        <a:pt x="829" y="832"/>
                      </a:lnTo>
                      <a:lnTo>
                        <a:pt x="836" y="831"/>
                      </a:lnTo>
                      <a:lnTo>
                        <a:pt x="843" y="829"/>
                      </a:lnTo>
                      <a:lnTo>
                        <a:pt x="849" y="825"/>
                      </a:lnTo>
                      <a:lnTo>
                        <a:pt x="849" y="825"/>
                      </a:lnTo>
                      <a:lnTo>
                        <a:pt x="854" y="819"/>
                      </a:lnTo>
                      <a:lnTo>
                        <a:pt x="858" y="813"/>
                      </a:lnTo>
                      <a:lnTo>
                        <a:pt x="858" y="813"/>
                      </a:lnTo>
                      <a:lnTo>
                        <a:pt x="859" y="806"/>
                      </a:lnTo>
                      <a:lnTo>
                        <a:pt x="860" y="799"/>
                      </a:lnTo>
                      <a:lnTo>
                        <a:pt x="860" y="795"/>
                      </a:lnTo>
                      <a:lnTo>
                        <a:pt x="859" y="792"/>
                      </a:lnTo>
                      <a:lnTo>
                        <a:pt x="857" y="789"/>
                      </a:lnTo>
                      <a:lnTo>
                        <a:pt x="854" y="786"/>
                      </a:lnTo>
                      <a:lnTo>
                        <a:pt x="758" y="711"/>
                      </a:lnTo>
                      <a:lnTo>
                        <a:pt x="758" y="711"/>
                      </a:lnTo>
                      <a:lnTo>
                        <a:pt x="754" y="707"/>
                      </a:lnTo>
                      <a:lnTo>
                        <a:pt x="751" y="703"/>
                      </a:lnTo>
                      <a:lnTo>
                        <a:pt x="748" y="698"/>
                      </a:lnTo>
                      <a:lnTo>
                        <a:pt x="747" y="692"/>
                      </a:lnTo>
                      <a:lnTo>
                        <a:pt x="747" y="687"/>
                      </a:lnTo>
                      <a:lnTo>
                        <a:pt x="748" y="681"/>
                      </a:lnTo>
                      <a:lnTo>
                        <a:pt x="751" y="676"/>
                      </a:lnTo>
                      <a:lnTo>
                        <a:pt x="753" y="672"/>
                      </a:lnTo>
                      <a:lnTo>
                        <a:pt x="753" y="672"/>
                      </a:lnTo>
                      <a:lnTo>
                        <a:pt x="758" y="667"/>
                      </a:lnTo>
                      <a:lnTo>
                        <a:pt x="763" y="665"/>
                      </a:lnTo>
                      <a:lnTo>
                        <a:pt x="767" y="662"/>
                      </a:lnTo>
                      <a:lnTo>
                        <a:pt x="772" y="661"/>
                      </a:lnTo>
                      <a:lnTo>
                        <a:pt x="778" y="661"/>
                      </a:lnTo>
                      <a:lnTo>
                        <a:pt x="783" y="661"/>
                      </a:lnTo>
                      <a:lnTo>
                        <a:pt x="789" y="663"/>
                      </a:lnTo>
                      <a:lnTo>
                        <a:pt x="793" y="667"/>
                      </a:lnTo>
                      <a:lnTo>
                        <a:pt x="893" y="745"/>
                      </a:lnTo>
                      <a:lnTo>
                        <a:pt x="893" y="745"/>
                      </a:lnTo>
                      <a:lnTo>
                        <a:pt x="896" y="747"/>
                      </a:lnTo>
                      <a:lnTo>
                        <a:pt x="896" y="747"/>
                      </a:lnTo>
                      <a:lnTo>
                        <a:pt x="902" y="751"/>
                      </a:lnTo>
                      <a:lnTo>
                        <a:pt x="909" y="755"/>
                      </a:lnTo>
                      <a:lnTo>
                        <a:pt x="916" y="756"/>
                      </a:lnTo>
                      <a:lnTo>
                        <a:pt x="922" y="757"/>
                      </a:lnTo>
                      <a:lnTo>
                        <a:pt x="929" y="756"/>
                      </a:lnTo>
                      <a:lnTo>
                        <a:pt x="935" y="754"/>
                      </a:lnTo>
                      <a:lnTo>
                        <a:pt x="940" y="750"/>
                      </a:lnTo>
                      <a:lnTo>
                        <a:pt x="944" y="747"/>
                      </a:lnTo>
                      <a:lnTo>
                        <a:pt x="948" y="741"/>
                      </a:lnTo>
                      <a:lnTo>
                        <a:pt x="950" y="735"/>
                      </a:lnTo>
                      <a:lnTo>
                        <a:pt x="952" y="729"/>
                      </a:lnTo>
                      <a:lnTo>
                        <a:pt x="950" y="722"/>
                      </a:lnTo>
                      <a:lnTo>
                        <a:pt x="948" y="714"/>
                      </a:lnTo>
                      <a:lnTo>
                        <a:pt x="944" y="706"/>
                      </a:lnTo>
                      <a:lnTo>
                        <a:pt x="937" y="699"/>
                      </a:lnTo>
                      <a:lnTo>
                        <a:pt x="929" y="691"/>
                      </a:lnTo>
                      <a:lnTo>
                        <a:pt x="823" y="611"/>
                      </a:lnTo>
                      <a:lnTo>
                        <a:pt x="823" y="611"/>
                      </a:lnTo>
                      <a:lnTo>
                        <a:pt x="818" y="607"/>
                      </a:lnTo>
                      <a:lnTo>
                        <a:pt x="816" y="603"/>
                      </a:lnTo>
                      <a:lnTo>
                        <a:pt x="814" y="598"/>
                      </a:lnTo>
                      <a:lnTo>
                        <a:pt x="813" y="592"/>
                      </a:lnTo>
                      <a:lnTo>
                        <a:pt x="813" y="587"/>
                      </a:lnTo>
                      <a:lnTo>
                        <a:pt x="813" y="581"/>
                      </a:lnTo>
                      <a:lnTo>
                        <a:pt x="815" y="577"/>
                      </a:lnTo>
                      <a:lnTo>
                        <a:pt x="817" y="572"/>
                      </a:lnTo>
                      <a:lnTo>
                        <a:pt x="817" y="572"/>
                      </a:lnTo>
                      <a:lnTo>
                        <a:pt x="822" y="567"/>
                      </a:lnTo>
                      <a:lnTo>
                        <a:pt x="826" y="564"/>
                      </a:lnTo>
                      <a:lnTo>
                        <a:pt x="832" y="561"/>
                      </a:lnTo>
                      <a:lnTo>
                        <a:pt x="836" y="560"/>
                      </a:lnTo>
                      <a:lnTo>
                        <a:pt x="842" y="560"/>
                      </a:lnTo>
                      <a:lnTo>
                        <a:pt x="847" y="561"/>
                      </a:lnTo>
                      <a:lnTo>
                        <a:pt x="853" y="562"/>
                      </a:lnTo>
                      <a:lnTo>
                        <a:pt x="858" y="566"/>
                      </a:lnTo>
                      <a:lnTo>
                        <a:pt x="962" y="644"/>
                      </a:lnTo>
                      <a:lnTo>
                        <a:pt x="962" y="644"/>
                      </a:lnTo>
                      <a:lnTo>
                        <a:pt x="967" y="647"/>
                      </a:lnTo>
                      <a:lnTo>
                        <a:pt x="971" y="647"/>
                      </a:lnTo>
                      <a:lnTo>
                        <a:pt x="975" y="647"/>
                      </a:lnTo>
                      <a:lnTo>
                        <a:pt x="979" y="646"/>
                      </a:lnTo>
                      <a:lnTo>
                        <a:pt x="984" y="643"/>
                      </a:lnTo>
                      <a:lnTo>
                        <a:pt x="987" y="641"/>
                      </a:lnTo>
                      <a:lnTo>
                        <a:pt x="994" y="634"/>
                      </a:lnTo>
                      <a:lnTo>
                        <a:pt x="994" y="634"/>
                      </a:lnTo>
                      <a:lnTo>
                        <a:pt x="998" y="628"/>
                      </a:lnTo>
                      <a:lnTo>
                        <a:pt x="1000" y="621"/>
                      </a:lnTo>
                      <a:lnTo>
                        <a:pt x="1002" y="615"/>
                      </a:lnTo>
                      <a:lnTo>
                        <a:pt x="1002" y="607"/>
                      </a:lnTo>
                      <a:lnTo>
                        <a:pt x="999" y="600"/>
                      </a:lnTo>
                      <a:lnTo>
                        <a:pt x="997" y="593"/>
                      </a:lnTo>
                      <a:lnTo>
                        <a:pt x="993" y="587"/>
                      </a:lnTo>
                      <a:lnTo>
                        <a:pt x="987" y="581"/>
                      </a:lnTo>
                      <a:lnTo>
                        <a:pt x="966" y="559"/>
                      </a:lnTo>
                      <a:lnTo>
                        <a:pt x="685" y="303"/>
                      </a:lnTo>
                      <a:lnTo>
                        <a:pt x="685" y="303"/>
                      </a:lnTo>
                      <a:lnTo>
                        <a:pt x="683" y="301"/>
                      </a:lnTo>
                      <a:lnTo>
                        <a:pt x="683" y="298"/>
                      </a:lnTo>
                      <a:lnTo>
                        <a:pt x="682" y="296"/>
                      </a:lnTo>
                      <a:lnTo>
                        <a:pt x="683" y="292"/>
                      </a:lnTo>
                      <a:lnTo>
                        <a:pt x="684" y="290"/>
                      </a:lnTo>
                      <a:lnTo>
                        <a:pt x="686" y="289"/>
                      </a:lnTo>
                      <a:lnTo>
                        <a:pt x="689" y="288"/>
                      </a:lnTo>
                      <a:lnTo>
                        <a:pt x="692" y="288"/>
                      </a:lnTo>
                      <a:lnTo>
                        <a:pt x="692" y="288"/>
                      </a:lnTo>
                      <a:lnTo>
                        <a:pt x="706" y="288"/>
                      </a:lnTo>
                      <a:lnTo>
                        <a:pt x="719" y="286"/>
                      </a:lnTo>
                      <a:lnTo>
                        <a:pt x="730" y="285"/>
                      </a:lnTo>
                      <a:lnTo>
                        <a:pt x="744" y="284"/>
                      </a:lnTo>
                      <a:lnTo>
                        <a:pt x="744" y="284"/>
                      </a:lnTo>
                      <a:lnTo>
                        <a:pt x="748" y="284"/>
                      </a:lnTo>
                      <a:lnTo>
                        <a:pt x="748" y="284"/>
                      </a:lnTo>
                      <a:close/>
                      <a:moveTo>
                        <a:pt x="129" y="522"/>
                      </a:moveTo>
                      <a:lnTo>
                        <a:pt x="129" y="522"/>
                      </a:lnTo>
                      <a:lnTo>
                        <a:pt x="119" y="506"/>
                      </a:lnTo>
                      <a:lnTo>
                        <a:pt x="112" y="491"/>
                      </a:lnTo>
                      <a:lnTo>
                        <a:pt x="106" y="474"/>
                      </a:lnTo>
                      <a:lnTo>
                        <a:pt x="102" y="457"/>
                      </a:lnTo>
                      <a:lnTo>
                        <a:pt x="97" y="439"/>
                      </a:lnTo>
                      <a:lnTo>
                        <a:pt x="94" y="421"/>
                      </a:lnTo>
                      <a:lnTo>
                        <a:pt x="90" y="383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34" y="328"/>
                      </a:lnTo>
                      <a:lnTo>
                        <a:pt x="24" y="317"/>
                      </a:lnTo>
                      <a:lnTo>
                        <a:pt x="17" y="307"/>
                      </a:lnTo>
                      <a:lnTo>
                        <a:pt x="10" y="296"/>
                      </a:lnTo>
                      <a:lnTo>
                        <a:pt x="5" y="283"/>
                      </a:lnTo>
                      <a:lnTo>
                        <a:pt x="2" y="270"/>
                      </a:lnTo>
                      <a:lnTo>
                        <a:pt x="0" y="254"/>
                      </a:lnTo>
                      <a:lnTo>
                        <a:pt x="0" y="254"/>
                      </a:lnTo>
                      <a:lnTo>
                        <a:pt x="2" y="246"/>
                      </a:lnTo>
                      <a:lnTo>
                        <a:pt x="3" y="238"/>
                      </a:lnTo>
                      <a:lnTo>
                        <a:pt x="4" y="229"/>
                      </a:lnTo>
                      <a:lnTo>
                        <a:pt x="8" y="222"/>
                      </a:lnTo>
                      <a:lnTo>
                        <a:pt x="11" y="214"/>
                      </a:lnTo>
                      <a:lnTo>
                        <a:pt x="15" y="207"/>
                      </a:lnTo>
                      <a:lnTo>
                        <a:pt x="19" y="200"/>
                      </a:lnTo>
                      <a:lnTo>
                        <a:pt x="25" y="193"/>
                      </a:lnTo>
                      <a:lnTo>
                        <a:pt x="174" y="32"/>
                      </a:lnTo>
                      <a:lnTo>
                        <a:pt x="174" y="32"/>
                      </a:lnTo>
                      <a:lnTo>
                        <a:pt x="180" y="25"/>
                      </a:lnTo>
                      <a:lnTo>
                        <a:pt x="187" y="20"/>
                      </a:lnTo>
                      <a:lnTo>
                        <a:pt x="194" y="15"/>
                      </a:lnTo>
                      <a:lnTo>
                        <a:pt x="203" y="11"/>
                      </a:lnTo>
                      <a:lnTo>
                        <a:pt x="210" y="7"/>
                      </a:lnTo>
                      <a:lnTo>
                        <a:pt x="218" y="5"/>
                      </a:lnTo>
                      <a:lnTo>
                        <a:pt x="226" y="2"/>
                      </a:lnTo>
                      <a:lnTo>
                        <a:pt x="235" y="1"/>
                      </a:lnTo>
                      <a:lnTo>
                        <a:pt x="243" y="1"/>
                      </a:lnTo>
                      <a:lnTo>
                        <a:pt x="251" y="1"/>
                      </a:lnTo>
                      <a:lnTo>
                        <a:pt x="260" y="2"/>
                      </a:lnTo>
                      <a:lnTo>
                        <a:pt x="268" y="5"/>
                      </a:lnTo>
                      <a:lnTo>
                        <a:pt x="276" y="7"/>
                      </a:lnTo>
                      <a:lnTo>
                        <a:pt x="285" y="11"/>
                      </a:lnTo>
                      <a:lnTo>
                        <a:pt x="292" y="15"/>
                      </a:lnTo>
                      <a:lnTo>
                        <a:pt x="299" y="20"/>
                      </a:lnTo>
                      <a:lnTo>
                        <a:pt x="299" y="20"/>
                      </a:lnTo>
                      <a:lnTo>
                        <a:pt x="314" y="32"/>
                      </a:lnTo>
                      <a:lnTo>
                        <a:pt x="329" y="42"/>
                      </a:lnTo>
                      <a:lnTo>
                        <a:pt x="343" y="51"/>
                      </a:lnTo>
                      <a:lnTo>
                        <a:pt x="362" y="59"/>
                      </a:lnTo>
                      <a:lnTo>
                        <a:pt x="362" y="59"/>
                      </a:lnTo>
                      <a:lnTo>
                        <a:pt x="375" y="64"/>
                      </a:lnTo>
                      <a:lnTo>
                        <a:pt x="382" y="65"/>
                      </a:lnTo>
                      <a:lnTo>
                        <a:pt x="382" y="65"/>
                      </a:lnTo>
                      <a:lnTo>
                        <a:pt x="399" y="62"/>
                      </a:lnTo>
                      <a:lnTo>
                        <a:pt x="415" y="58"/>
                      </a:lnTo>
                      <a:lnTo>
                        <a:pt x="451" y="50"/>
                      </a:lnTo>
                      <a:lnTo>
                        <a:pt x="469" y="46"/>
                      </a:lnTo>
                      <a:lnTo>
                        <a:pt x="488" y="43"/>
                      </a:lnTo>
                      <a:lnTo>
                        <a:pt x="506" y="40"/>
                      </a:lnTo>
                      <a:lnTo>
                        <a:pt x="525" y="40"/>
                      </a:lnTo>
                      <a:lnTo>
                        <a:pt x="525" y="40"/>
                      </a:lnTo>
                      <a:lnTo>
                        <a:pt x="501" y="57"/>
                      </a:lnTo>
                      <a:lnTo>
                        <a:pt x="469" y="82"/>
                      </a:lnTo>
                      <a:lnTo>
                        <a:pt x="426" y="114"/>
                      </a:lnTo>
                      <a:lnTo>
                        <a:pt x="426" y="114"/>
                      </a:lnTo>
                      <a:lnTo>
                        <a:pt x="407" y="119"/>
                      </a:lnTo>
                      <a:lnTo>
                        <a:pt x="389" y="121"/>
                      </a:lnTo>
                      <a:lnTo>
                        <a:pt x="389" y="121"/>
                      </a:lnTo>
                      <a:lnTo>
                        <a:pt x="379" y="121"/>
                      </a:lnTo>
                      <a:lnTo>
                        <a:pt x="365" y="120"/>
                      </a:lnTo>
                      <a:lnTo>
                        <a:pt x="352" y="116"/>
                      </a:lnTo>
                      <a:lnTo>
                        <a:pt x="338" y="112"/>
                      </a:lnTo>
                      <a:lnTo>
                        <a:pt x="325" y="106"/>
                      </a:lnTo>
                      <a:lnTo>
                        <a:pt x="313" y="100"/>
                      </a:lnTo>
                      <a:lnTo>
                        <a:pt x="302" y="93"/>
                      </a:lnTo>
                      <a:lnTo>
                        <a:pt x="293" y="88"/>
                      </a:lnTo>
                      <a:lnTo>
                        <a:pt x="264" y="65"/>
                      </a:lnTo>
                      <a:lnTo>
                        <a:pt x="264" y="65"/>
                      </a:lnTo>
                      <a:lnTo>
                        <a:pt x="258" y="62"/>
                      </a:lnTo>
                      <a:lnTo>
                        <a:pt x="253" y="59"/>
                      </a:lnTo>
                      <a:lnTo>
                        <a:pt x="247" y="58"/>
                      </a:lnTo>
                      <a:lnTo>
                        <a:pt x="239" y="58"/>
                      </a:lnTo>
                      <a:lnTo>
                        <a:pt x="233" y="59"/>
                      </a:lnTo>
                      <a:lnTo>
                        <a:pt x="228" y="62"/>
                      </a:lnTo>
                      <a:lnTo>
                        <a:pt x="222" y="65"/>
                      </a:lnTo>
                      <a:lnTo>
                        <a:pt x="216" y="70"/>
                      </a:lnTo>
                      <a:lnTo>
                        <a:pt x="67" y="231"/>
                      </a:lnTo>
                      <a:lnTo>
                        <a:pt x="67" y="231"/>
                      </a:lnTo>
                      <a:lnTo>
                        <a:pt x="63" y="237"/>
                      </a:lnTo>
                      <a:lnTo>
                        <a:pt x="60" y="243"/>
                      </a:lnTo>
                      <a:lnTo>
                        <a:pt x="59" y="248"/>
                      </a:lnTo>
                      <a:lnTo>
                        <a:pt x="58" y="256"/>
                      </a:lnTo>
                      <a:lnTo>
                        <a:pt x="59" y="262"/>
                      </a:lnTo>
                      <a:lnTo>
                        <a:pt x="60" y="267"/>
                      </a:lnTo>
                      <a:lnTo>
                        <a:pt x="63" y="273"/>
                      </a:lnTo>
                      <a:lnTo>
                        <a:pt x="67" y="279"/>
                      </a:lnTo>
                      <a:lnTo>
                        <a:pt x="67" y="279"/>
                      </a:lnTo>
                      <a:lnTo>
                        <a:pt x="85" y="300"/>
                      </a:lnTo>
                      <a:lnTo>
                        <a:pt x="105" y="320"/>
                      </a:lnTo>
                      <a:lnTo>
                        <a:pt x="105" y="320"/>
                      </a:lnTo>
                      <a:lnTo>
                        <a:pt x="117" y="332"/>
                      </a:lnTo>
                      <a:lnTo>
                        <a:pt x="130" y="346"/>
                      </a:lnTo>
                      <a:lnTo>
                        <a:pt x="136" y="353"/>
                      </a:lnTo>
                      <a:lnTo>
                        <a:pt x="140" y="360"/>
                      </a:lnTo>
                      <a:lnTo>
                        <a:pt x="143" y="367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9" y="403"/>
                      </a:lnTo>
                      <a:lnTo>
                        <a:pt x="154" y="433"/>
                      </a:lnTo>
                      <a:lnTo>
                        <a:pt x="157" y="448"/>
                      </a:lnTo>
                      <a:lnTo>
                        <a:pt x="161" y="461"/>
                      </a:lnTo>
                      <a:lnTo>
                        <a:pt x="167" y="474"/>
                      </a:lnTo>
                      <a:lnTo>
                        <a:pt x="173" y="485"/>
                      </a:lnTo>
                      <a:lnTo>
                        <a:pt x="173" y="485"/>
                      </a:lnTo>
                      <a:lnTo>
                        <a:pt x="160" y="492"/>
                      </a:lnTo>
                      <a:lnTo>
                        <a:pt x="149" y="500"/>
                      </a:lnTo>
                      <a:lnTo>
                        <a:pt x="140" y="510"/>
                      </a:lnTo>
                      <a:lnTo>
                        <a:pt x="129" y="522"/>
                      </a:lnTo>
                      <a:lnTo>
                        <a:pt x="129" y="522"/>
                      </a:lnTo>
                      <a:close/>
                      <a:moveTo>
                        <a:pt x="602" y="804"/>
                      </a:moveTo>
                      <a:lnTo>
                        <a:pt x="602" y="804"/>
                      </a:lnTo>
                      <a:lnTo>
                        <a:pt x="593" y="797"/>
                      </a:lnTo>
                      <a:lnTo>
                        <a:pt x="582" y="792"/>
                      </a:lnTo>
                      <a:lnTo>
                        <a:pt x="571" y="788"/>
                      </a:lnTo>
                      <a:lnTo>
                        <a:pt x="560" y="786"/>
                      </a:lnTo>
                      <a:lnTo>
                        <a:pt x="549" y="786"/>
                      </a:lnTo>
                      <a:lnTo>
                        <a:pt x="538" y="788"/>
                      </a:lnTo>
                      <a:lnTo>
                        <a:pt x="527" y="791"/>
                      </a:lnTo>
                      <a:lnTo>
                        <a:pt x="518" y="797"/>
                      </a:lnTo>
                      <a:lnTo>
                        <a:pt x="518" y="797"/>
                      </a:lnTo>
                      <a:lnTo>
                        <a:pt x="514" y="797"/>
                      </a:lnTo>
                      <a:lnTo>
                        <a:pt x="512" y="795"/>
                      </a:lnTo>
                      <a:lnTo>
                        <a:pt x="512" y="795"/>
                      </a:lnTo>
                      <a:lnTo>
                        <a:pt x="511" y="794"/>
                      </a:lnTo>
                      <a:lnTo>
                        <a:pt x="511" y="791"/>
                      </a:lnTo>
                      <a:lnTo>
                        <a:pt x="511" y="791"/>
                      </a:lnTo>
                      <a:lnTo>
                        <a:pt x="512" y="782"/>
                      </a:lnTo>
                      <a:lnTo>
                        <a:pt x="512" y="773"/>
                      </a:lnTo>
                      <a:lnTo>
                        <a:pt x="509" y="763"/>
                      </a:lnTo>
                      <a:lnTo>
                        <a:pt x="507" y="754"/>
                      </a:lnTo>
                      <a:lnTo>
                        <a:pt x="503" y="745"/>
                      </a:lnTo>
                      <a:lnTo>
                        <a:pt x="499" y="737"/>
                      </a:lnTo>
                      <a:lnTo>
                        <a:pt x="493" y="729"/>
                      </a:lnTo>
                      <a:lnTo>
                        <a:pt x="487" y="723"/>
                      </a:lnTo>
                      <a:lnTo>
                        <a:pt x="487" y="723"/>
                      </a:lnTo>
                      <a:lnTo>
                        <a:pt x="487" y="723"/>
                      </a:lnTo>
                      <a:lnTo>
                        <a:pt x="477" y="716"/>
                      </a:lnTo>
                      <a:lnTo>
                        <a:pt x="467" y="710"/>
                      </a:lnTo>
                      <a:lnTo>
                        <a:pt x="456" y="707"/>
                      </a:lnTo>
                      <a:lnTo>
                        <a:pt x="444" y="705"/>
                      </a:lnTo>
                      <a:lnTo>
                        <a:pt x="433" y="705"/>
                      </a:lnTo>
                      <a:lnTo>
                        <a:pt x="423" y="706"/>
                      </a:lnTo>
                      <a:lnTo>
                        <a:pt x="412" y="710"/>
                      </a:lnTo>
                      <a:lnTo>
                        <a:pt x="401" y="716"/>
                      </a:lnTo>
                      <a:lnTo>
                        <a:pt x="401" y="716"/>
                      </a:lnTo>
                      <a:lnTo>
                        <a:pt x="399" y="716"/>
                      </a:lnTo>
                      <a:lnTo>
                        <a:pt x="396" y="714"/>
                      </a:lnTo>
                      <a:lnTo>
                        <a:pt x="396" y="714"/>
                      </a:lnTo>
                      <a:lnTo>
                        <a:pt x="394" y="713"/>
                      </a:lnTo>
                      <a:lnTo>
                        <a:pt x="394" y="710"/>
                      </a:lnTo>
                      <a:lnTo>
                        <a:pt x="394" y="710"/>
                      </a:lnTo>
                      <a:lnTo>
                        <a:pt x="395" y="700"/>
                      </a:lnTo>
                      <a:lnTo>
                        <a:pt x="395" y="692"/>
                      </a:lnTo>
                      <a:lnTo>
                        <a:pt x="394" y="682"/>
                      </a:lnTo>
                      <a:lnTo>
                        <a:pt x="392" y="673"/>
                      </a:lnTo>
                      <a:lnTo>
                        <a:pt x="388" y="665"/>
                      </a:lnTo>
                      <a:lnTo>
                        <a:pt x="383" y="656"/>
                      </a:lnTo>
                      <a:lnTo>
                        <a:pt x="377" y="648"/>
                      </a:lnTo>
                      <a:lnTo>
                        <a:pt x="370" y="642"/>
                      </a:lnTo>
                      <a:lnTo>
                        <a:pt x="370" y="642"/>
                      </a:lnTo>
                      <a:lnTo>
                        <a:pt x="370" y="642"/>
                      </a:lnTo>
                      <a:lnTo>
                        <a:pt x="363" y="636"/>
                      </a:lnTo>
                      <a:lnTo>
                        <a:pt x="355" y="631"/>
                      </a:lnTo>
                      <a:lnTo>
                        <a:pt x="345" y="628"/>
                      </a:lnTo>
                      <a:lnTo>
                        <a:pt x="337" y="625"/>
                      </a:lnTo>
                      <a:lnTo>
                        <a:pt x="327" y="624"/>
                      </a:lnTo>
                      <a:lnTo>
                        <a:pt x="318" y="624"/>
                      </a:lnTo>
                      <a:lnTo>
                        <a:pt x="308" y="625"/>
                      </a:lnTo>
                      <a:lnTo>
                        <a:pt x="300" y="628"/>
                      </a:lnTo>
                      <a:lnTo>
                        <a:pt x="300" y="628"/>
                      </a:lnTo>
                      <a:lnTo>
                        <a:pt x="298" y="628"/>
                      </a:lnTo>
                      <a:lnTo>
                        <a:pt x="295" y="627"/>
                      </a:lnTo>
                      <a:lnTo>
                        <a:pt x="295" y="627"/>
                      </a:lnTo>
                      <a:lnTo>
                        <a:pt x="294" y="624"/>
                      </a:lnTo>
                      <a:lnTo>
                        <a:pt x="294" y="622"/>
                      </a:lnTo>
                      <a:lnTo>
                        <a:pt x="294" y="622"/>
                      </a:lnTo>
                      <a:lnTo>
                        <a:pt x="298" y="610"/>
                      </a:lnTo>
                      <a:lnTo>
                        <a:pt x="300" y="599"/>
                      </a:lnTo>
                      <a:lnTo>
                        <a:pt x="300" y="587"/>
                      </a:lnTo>
                      <a:lnTo>
                        <a:pt x="299" y="577"/>
                      </a:lnTo>
                      <a:lnTo>
                        <a:pt x="295" y="566"/>
                      </a:lnTo>
                      <a:lnTo>
                        <a:pt x="291" y="555"/>
                      </a:lnTo>
                      <a:lnTo>
                        <a:pt x="283" y="546"/>
                      </a:lnTo>
                      <a:lnTo>
                        <a:pt x="275" y="537"/>
                      </a:lnTo>
                      <a:lnTo>
                        <a:pt x="275" y="537"/>
                      </a:lnTo>
                      <a:lnTo>
                        <a:pt x="275" y="537"/>
                      </a:lnTo>
                      <a:lnTo>
                        <a:pt x="269" y="533"/>
                      </a:lnTo>
                      <a:lnTo>
                        <a:pt x="263" y="529"/>
                      </a:lnTo>
                      <a:lnTo>
                        <a:pt x="256" y="525"/>
                      </a:lnTo>
                      <a:lnTo>
                        <a:pt x="250" y="523"/>
                      </a:lnTo>
                      <a:lnTo>
                        <a:pt x="236" y="520"/>
                      </a:lnTo>
                      <a:lnTo>
                        <a:pt x="222" y="520"/>
                      </a:lnTo>
                      <a:lnTo>
                        <a:pt x="209" y="522"/>
                      </a:lnTo>
                      <a:lnTo>
                        <a:pt x="195" y="527"/>
                      </a:lnTo>
                      <a:lnTo>
                        <a:pt x="190" y="530"/>
                      </a:lnTo>
                      <a:lnTo>
                        <a:pt x="184" y="535"/>
                      </a:lnTo>
                      <a:lnTo>
                        <a:pt x="178" y="540"/>
                      </a:lnTo>
                      <a:lnTo>
                        <a:pt x="173" y="544"/>
                      </a:lnTo>
                      <a:lnTo>
                        <a:pt x="151" y="568"/>
                      </a:lnTo>
                      <a:lnTo>
                        <a:pt x="151" y="568"/>
                      </a:lnTo>
                      <a:lnTo>
                        <a:pt x="147" y="574"/>
                      </a:lnTo>
                      <a:lnTo>
                        <a:pt x="143" y="581"/>
                      </a:lnTo>
                      <a:lnTo>
                        <a:pt x="140" y="587"/>
                      </a:lnTo>
                      <a:lnTo>
                        <a:pt x="137" y="594"/>
                      </a:lnTo>
                      <a:lnTo>
                        <a:pt x="135" y="607"/>
                      </a:lnTo>
                      <a:lnTo>
                        <a:pt x="134" y="622"/>
                      </a:lnTo>
                      <a:lnTo>
                        <a:pt x="136" y="635"/>
                      </a:lnTo>
                      <a:lnTo>
                        <a:pt x="142" y="648"/>
                      </a:lnTo>
                      <a:lnTo>
                        <a:pt x="146" y="655"/>
                      </a:lnTo>
                      <a:lnTo>
                        <a:pt x="149" y="661"/>
                      </a:lnTo>
                      <a:lnTo>
                        <a:pt x="154" y="666"/>
                      </a:lnTo>
                      <a:lnTo>
                        <a:pt x="159" y="672"/>
                      </a:lnTo>
                      <a:lnTo>
                        <a:pt x="159" y="672"/>
                      </a:lnTo>
                      <a:lnTo>
                        <a:pt x="159" y="672"/>
                      </a:lnTo>
                      <a:lnTo>
                        <a:pt x="166" y="676"/>
                      </a:lnTo>
                      <a:lnTo>
                        <a:pt x="174" y="681"/>
                      </a:lnTo>
                      <a:lnTo>
                        <a:pt x="182" y="685"/>
                      </a:lnTo>
                      <a:lnTo>
                        <a:pt x="191" y="687"/>
                      </a:lnTo>
                      <a:lnTo>
                        <a:pt x="199" y="688"/>
                      </a:lnTo>
                      <a:lnTo>
                        <a:pt x="207" y="688"/>
                      </a:lnTo>
                      <a:lnTo>
                        <a:pt x="216" y="688"/>
                      </a:lnTo>
                      <a:lnTo>
                        <a:pt x="224" y="687"/>
                      </a:lnTo>
                      <a:lnTo>
                        <a:pt x="224" y="687"/>
                      </a:lnTo>
                      <a:lnTo>
                        <a:pt x="228" y="687"/>
                      </a:lnTo>
                      <a:lnTo>
                        <a:pt x="230" y="688"/>
                      </a:lnTo>
                      <a:lnTo>
                        <a:pt x="230" y="688"/>
                      </a:lnTo>
                      <a:lnTo>
                        <a:pt x="230" y="692"/>
                      </a:lnTo>
                      <a:lnTo>
                        <a:pt x="229" y="694"/>
                      </a:lnTo>
                      <a:lnTo>
                        <a:pt x="229" y="694"/>
                      </a:lnTo>
                      <a:lnTo>
                        <a:pt x="222" y="706"/>
                      </a:lnTo>
                      <a:lnTo>
                        <a:pt x="217" y="719"/>
                      </a:lnTo>
                      <a:lnTo>
                        <a:pt x="214" y="732"/>
                      </a:lnTo>
                      <a:lnTo>
                        <a:pt x="214" y="745"/>
                      </a:lnTo>
                      <a:lnTo>
                        <a:pt x="217" y="758"/>
                      </a:lnTo>
                      <a:lnTo>
                        <a:pt x="222" y="772"/>
                      </a:lnTo>
                      <a:lnTo>
                        <a:pt x="229" y="783"/>
                      </a:lnTo>
                      <a:lnTo>
                        <a:pt x="239" y="794"/>
                      </a:lnTo>
                      <a:lnTo>
                        <a:pt x="239" y="794"/>
                      </a:lnTo>
                      <a:lnTo>
                        <a:pt x="239" y="794"/>
                      </a:lnTo>
                      <a:lnTo>
                        <a:pt x="250" y="801"/>
                      </a:lnTo>
                      <a:lnTo>
                        <a:pt x="263" y="807"/>
                      </a:lnTo>
                      <a:lnTo>
                        <a:pt x="276" y="811"/>
                      </a:lnTo>
                      <a:lnTo>
                        <a:pt x="289" y="811"/>
                      </a:lnTo>
                      <a:lnTo>
                        <a:pt x="302" y="810"/>
                      </a:lnTo>
                      <a:lnTo>
                        <a:pt x="316" y="805"/>
                      </a:lnTo>
                      <a:lnTo>
                        <a:pt x="327" y="799"/>
                      </a:lnTo>
                      <a:lnTo>
                        <a:pt x="338" y="791"/>
                      </a:lnTo>
                      <a:lnTo>
                        <a:pt x="338" y="791"/>
                      </a:lnTo>
                      <a:lnTo>
                        <a:pt x="341" y="789"/>
                      </a:lnTo>
                      <a:lnTo>
                        <a:pt x="343" y="789"/>
                      </a:lnTo>
                      <a:lnTo>
                        <a:pt x="343" y="789"/>
                      </a:lnTo>
                      <a:lnTo>
                        <a:pt x="345" y="792"/>
                      </a:lnTo>
                      <a:lnTo>
                        <a:pt x="345" y="794"/>
                      </a:lnTo>
                      <a:lnTo>
                        <a:pt x="345" y="794"/>
                      </a:lnTo>
                      <a:lnTo>
                        <a:pt x="345" y="802"/>
                      </a:lnTo>
                      <a:lnTo>
                        <a:pt x="346" y="811"/>
                      </a:lnTo>
                      <a:lnTo>
                        <a:pt x="348" y="820"/>
                      </a:lnTo>
                      <a:lnTo>
                        <a:pt x="350" y="827"/>
                      </a:lnTo>
                      <a:lnTo>
                        <a:pt x="354" y="836"/>
                      </a:lnTo>
                      <a:lnTo>
                        <a:pt x="358" y="843"/>
                      </a:lnTo>
                      <a:lnTo>
                        <a:pt x="364" y="850"/>
                      </a:lnTo>
                      <a:lnTo>
                        <a:pt x="370" y="857"/>
                      </a:lnTo>
                      <a:lnTo>
                        <a:pt x="370" y="857"/>
                      </a:lnTo>
                      <a:lnTo>
                        <a:pt x="370" y="857"/>
                      </a:lnTo>
                      <a:lnTo>
                        <a:pt x="382" y="864"/>
                      </a:lnTo>
                      <a:lnTo>
                        <a:pt x="394" y="870"/>
                      </a:lnTo>
                      <a:lnTo>
                        <a:pt x="407" y="874"/>
                      </a:lnTo>
                      <a:lnTo>
                        <a:pt x="420" y="874"/>
                      </a:lnTo>
                      <a:lnTo>
                        <a:pt x="433" y="873"/>
                      </a:lnTo>
                      <a:lnTo>
                        <a:pt x="446" y="868"/>
                      </a:lnTo>
                      <a:lnTo>
                        <a:pt x="458" y="862"/>
                      </a:lnTo>
                      <a:lnTo>
                        <a:pt x="469" y="854"/>
                      </a:lnTo>
                      <a:lnTo>
                        <a:pt x="469" y="854"/>
                      </a:lnTo>
                      <a:lnTo>
                        <a:pt x="471" y="852"/>
                      </a:lnTo>
                      <a:lnTo>
                        <a:pt x="474" y="852"/>
                      </a:lnTo>
                      <a:lnTo>
                        <a:pt x="474" y="852"/>
                      </a:lnTo>
                      <a:lnTo>
                        <a:pt x="476" y="855"/>
                      </a:lnTo>
                      <a:lnTo>
                        <a:pt x="477" y="857"/>
                      </a:lnTo>
                      <a:lnTo>
                        <a:pt x="477" y="857"/>
                      </a:lnTo>
                      <a:lnTo>
                        <a:pt x="476" y="865"/>
                      </a:lnTo>
                      <a:lnTo>
                        <a:pt x="477" y="874"/>
                      </a:lnTo>
                      <a:lnTo>
                        <a:pt x="478" y="883"/>
                      </a:lnTo>
                      <a:lnTo>
                        <a:pt x="482" y="890"/>
                      </a:lnTo>
                      <a:lnTo>
                        <a:pt x="486" y="899"/>
                      </a:lnTo>
                      <a:lnTo>
                        <a:pt x="489" y="906"/>
                      </a:lnTo>
                      <a:lnTo>
                        <a:pt x="495" y="913"/>
                      </a:lnTo>
                      <a:lnTo>
                        <a:pt x="502" y="920"/>
                      </a:lnTo>
                      <a:lnTo>
                        <a:pt x="502" y="920"/>
                      </a:lnTo>
                      <a:lnTo>
                        <a:pt x="507" y="924"/>
                      </a:lnTo>
                      <a:lnTo>
                        <a:pt x="514" y="928"/>
                      </a:lnTo>
                      <a:lnTo>
                        <a:pt x="520" y="931"/>
                      </a:lnTo>
                      <a:lnTo>
                        <a:pt x="527" y="933"/>
                      </a:lnTo>
                      <a:lnTo>
                        <a:pt x="540" y="937"/>
                      </a:lnTo>
                      <a:lnTo>
                        <a:pt x="555" y="937"/>
                      </a:lnTo>
                      <a:lnTo>
                        <a:pt x="569" y="934"/>
                      </a:lnTo>
                      <a:lnTo>
                        <a:pt x="582" y="930"/>
                      </a:lnTo>
                      <a:lnTo>
                        <a:pt x="588" y="926"/>
                      </a:lnTo>
                      <a:lnTo>
                        <a:pt x="594" y="923"/>
                      </a:lnTo>
                      <a:lnTo>
                        <a:pt x="599" y="918"/>
                      </a:lnTo>
                      <a:lnTo>
                        <a:pt x="604" y="912"/>
                      </a:lnTo>
                      <a:lnTo>
                        <a:pt x="609" y="906"/>
                      </a:lnTo>
                      <a:lnTo>
                        <a:pt x="609" y="906"/>
                      </a:lnTo>
                      <a:lnTo>
                        <a:pt x="614" y="900"/>
                      </a:lnTo>
                      <a:lnTo>
                        <a:pt x="618" y="894"/>
                      </a:lnTo>
                      <a:lnTo>
                        <a:pt x="621" y="887"/>
                      </a:lnTo>
                      <a:lnTo>
                        <a:pt x="623" y="881"/>
                      </a:lnTo>
                      <a:lnTo>
                        <a:pt x="627" y="867"/>
                      </a:lnTo>
                      <a:lnTo>
                        <a:pt x="627" y="854"/>
                      </a:lnTo>
                      <a:lnTo>
                        <a:pt x="625" y="839"/>
                      </a:lnTo>
                      <a:lnTo>
                        <a:pt x="620" y="826"/>
                      </a:lnTo>
                      <a:lnTo>
                        <a:pt x="616" y="820"/>
                      </a:lnTo>
                      <a:lnTo>
                        <a:pt x="612" y="814"/>
                      </a:lnTo>
                      <a:lnTo>
                        <a:pt x="607" y="808"/>
                      </a:lnTo>
                      <a:lnTo>
                        <a:pt x="602" y="804"/>
                      </a:lnTo>
                      <a:lnTo>
                        <a:pt x="602" y="804"/>
                      </a:lnTo>
                      <a:close/>
                      <a:moveTo>
                        <a:pt x="797" y="256"/>
                      </a:moveTo>
                      <a:lnTo>
                        <a:pt x="797" y="256"/>
                      </a:lnTo>
                      <a:lnTo>
                        <a:pt x="987" y="439"/>
                      </a:lnTo>
                      <a:lnTo>
                        <a:pt x="987" y="439"/>
                      </a:lnTo>
                      <a:lnTo>
                        <a:pt x="994" y="443"/>
                      </a:lnTo>
                      <a:lnTo>
                        <a:pt x="1002" y="447"/>
                      </a:lnTo>
                      <a:lnTo>
                        <a:pt x="1010" y="449"/>
                      </a:lnTo>
                      <a:lnTo>
                        <a:pt x="1019" y="448"/>
                      </a:lnTo>
                      <a:lnTo>
                        <a:pt x="1019" y="448"/>
                      </a:lnTo>
                      <a:lnTo>
                        <a:pt x="1028" y="446"/>
                      </a:lnTo>
                      <a:lnTo>
                        <a:pt x="1035" y="442"/>
                      </a:lnTo>
                      <a:lnTo>
                        <a:pt x="1042" y="436"/>
                      </a:lnTo>
                      <a:lnTo>
                        <a:pt x="1047" y="429"/>
                      </a:lnTo>
                      <a:lnTo>
                        <a:pt x="1047" y="429"/>
                      </a:lnTo>
                      <a:lnTo>
                        <a:pt x="1057" y="409"/>
                      </a:lnTo>
                      <a:lnTo>
                        <a:pt x="1066" y="388"/>
                      </a:lnTo>
                      <a:lnTo>
                        <a:pt x="1072" y="365"/>
                      </a:lnTo>
                      <a:lnTo>
                        <a:pt x="1078" y="341"/>
                      </a:lnTo>
                      <a:lnTo>
                        <a:pt x="1078" y="341"/>
                      </a:lnTo>
                      <a:lnTo>
                        <a:pt x="1080" y="330"/>
                      </a:lnTo>
                      <a:lnTo>
                        <a:pt x="1084" y="321"/>
                      </a:lnTo>
                      <a:lnTo>
                        <a:pt x="1090" y="313"/>
                      </a:lnTo>
                      <a:lnTo>
                        <a:pt x="1095" y="304"/>
                      </a:lnTo>
                      <a:lnTo>
                        <a:pt x="1129" y="269"/>
                      </a:lnTo>
                      <a:lnTo>
                        <a:pt x="1129" y="269"/>
                      </a:lnTo>
                      <a:lnTo>
                        <a:pt x="1138" y="258"/>
                      </a:lnTo>
                      <a:lnTo>
                        <a:pt x="1144" y="246"/>
                      </a:lnTo>
                      <a:lnTo>
                        <a:pt x="1148" y="233"/>
                      </a:lnTo>
                      <a:lnTo>
                        <a:pt x="1149" y="220"/>
                      </a:lnTo>
                      <a:lnTo>
                        <a:pt x="1148" y="208"/>
                      </a:lnTo>
                      <a:lnTo>
                        <a:pt x="1144" y="195"/>
                      </a:lnTo>
                      <a:lnTo>
                        <a:pt x="1138" y="183"/>
                      </a:lnTo>
                      <a:lnTo>
                        <a:pt x="1130" y="172"/>
                      </a:lnTo>
                      <a:lnTo>
                        <a:pt x="993" y="23"/>
                      </a:lnTo>
                      <a:lnTo>
                        <a:pt x="993" y="23"/>
                      </a:lnTo>
                      <a:lnTo>
                        <a:pt x="983" y="13"/>
                      </a:lnTo>
                      <a:lnTo>
                        <a:pt x="972" y="7"/>
                      </a:lnTo>
                      <a:lnTo>
                        <a:pt x="959" y="2"/>
                      </a:lnTo>
                      <a:lnTo>
                        <a:pt x="946" y="0"/>
                      </a:lnTo>
                      <a:lnTo>
                        <a:pt x="933" y="0"/>
                      </a:lnTo>
                      <a:lnTo>
                        <a:pt x="920" y="2"/>
                      </a:lnTo>
                      <a:lnTo>
                        <a:pt x="908" y="7"/>
                      </a:lnTo>
                      <a:lnTo>
                        <a:pt x="896" y="15"/>
                      </a:lnTo>
                      <a:lnTo>
                        <a:pt x="864" y="42"/>
                      </a:lnTo>
                      <a:lnTo>
                        <a:pt x="864" y="42"/>
                      </a:lnTo>
                      <a:lnTo>
                        <a:pt x="852" y="49"/>
                      </a:lnTo>
                      <a:lnTo>
                        <a:pt x="845" y="52"/>
                      </a:lnTo>
                      <a:lnTo>
                        <a:pt x="839" y="55"/>
                      </a:lnTo>
                      <a:lnTo>
                        <a:pt x="832" y="56"/>
                      </a:lnTo>
                      <a:lnTo>
                        <a:pt x="824" y="57"/>
                      </a:lnTo>
                      <a:lnTo>
                        <a:pt x="810" y="57"/>
                      </a:lnTo>
                      <a:lnTo>
                        <a:pt x="810" y="57"/>
                      </a:lnTo>
                      <a:lnTo>
                        <a:pt x="708" y="44"/>
                      </a:lnTo>
                      <a:lnTo>
                        <a:pt x="708" y="44"/>
                      </a:lnTo>
                      <a:lnTo>
                        <a:pt x="685" y="43"/>
                      </a:lnTo>
                      <a:lnTo>
                        <a:pt x="662" y="43"/>
                      </a:lnTo>
                      <a:lnTo>
                        <a:pt x="639" y="45"/>
                      </a:lnTo>
                      <a:lnTo>
                        <a:pt x="618" y="50"/>
                      </a:lnTo>
                      <a:lnTo>
                        <a:pt x="596" y="57"/>
                      </a:lnTo>
                      <a:lnTo>
                        <a:pt x="575" y="67"/>
                      </a:lnTo>
                      <a:lnTo>
                        <a:pt x="555" y="77"/>
                      </a:lnTo>
                      <a:lnTo>
                        <a:pt x="535" y="92"/>
                      </a:lnTo>
                      <a:lnTo>
                        <a:pt x="535" y="92"/>
                      </a:lnTo>
                      <a:lnTo>
                        <a:pt x="434" y="169"/>
                      </a:lnTo>
                      <a:lnTo>
                        <a:pt x="333" y="247"/>
                      </a:lnTo>
                      <a:lnTo>
                        <a:pt x="333" y="247"/>
                      </a:lnTo>
                      <a:lnTo>
                        <a:pt x="323" y="257"/>
                      </a:lnTo>
                      <a:lnTo>
                        <a:pt x="316" y="267"/>
                      </a:lnTo>
                      <a:lnTo>
                        <a:pt x="311" y="278"/>
                      </a:lnTo>
                      <a:lnTo>
                        <a:pt x="310" y="288"/>
                      </a:lnTo>
                      <a:lnTo>
                        <a:pt x="311" y="298"/>
                      </a:lnTo>
                      <a:lnTo>
                        <a:pt x="314" y="308"/>
                      </a:lnTo>
                      <a:lnTo>
                        <a:pt x="320" y="316"/>
                      </a:lnTo>
                      <a:lnTo>
                        <a:pt x="327" y="323"/>
                      </a:lnTo>
                      <a:lnTo>
                        <a:pt x="336" y="329"/>
                      </a:lnTo>
                      <a:lnTo>
                        <a:pt x="346" y="335"/>
                      </a:lnTo>
                      <a:lnTo>
                        <a:pt x="358" y="338"/>
                      </a:lnTo>
                      <a:lnTo>
                        <a:pt x="371" y="340"/>
                      </a:lnTo>
                      <a:lnTo>
                        <a:pt x="386" y="339"/>
                      </a:lnTo>
                      <a:lnTo>
                        <a:pt x="400" y="336"/>
                      </a:lnTo>
                      <a:lnTo>
                        <a:pt x="414" y="332"/>
                      </a:lnTo>
                      <a:lnTo>
                        <a:pt x="430" y="323"/>
                      </a:lnTo>
                      <a:lnTo>
                        <a:pt x="576" y="233"/>
                      </a:lnTo>
                      <a:lnTo>
                        <a:pt x="576" y="233"/>
                      </a:lnTo>
                      <a:lnTo>
                        <a:pt x="584" y="228"/>
                      </a:lnTo>
                      <a:lnTo>
                        <a:pt x="593" y="225"/>
                      </a:lnTo>
                      <a:lnTo>
                        <a:pt x="601" y="223"/>
                      </a:lnTo>
                      <a:lnTo>
                        <a:pt x="609" y="222"/>
                      </a:lnTo>
                      <a:lnTo>
                        <a:pt x="618" y="222"/>
                      </a:lnTo>
                      <a:lnTo>
                        <a:pt x="626" y="222"/>
                      </a:lnTo>
                      <a:lnTo>
                        <a:pt x="634" y="225"/>
                      </a:lnTo>
                      <a:lnTo>
                        <a:pt x="643" y="228"/>
                      </a:lnTo>
                      <a:lnTo>
                        <a:pt x="643" y="228"/>
                      </a:lnTo>
                      <a:lnTo>
                        <a:pt x="653" y="232"/>
                      </a:lnTo>
                      <a:lnTo>
                        <a:pt x="665" y="235"/>
                      </a:lnTo>
                      <a:lnTo>
                        <a:pt x="677" y="238"/>
                      </a:lnTo>
                      <a:lnTo>
                        <a:pt x="689" y="239"/>
                      </a:lnTo>
                      <a:lnTo>
                        <a:pt x="701" y="240"/>
                      </a:lnTo>
                      <a:lnTo>
                        <a:pt x="713" y="240"/>
                      </a:lnTo>
                      <a:lnTo>
                        <a:pt x="725" y="239"/>
                      </a:lnTo>
                      <a:lnTo>
                        <a:pt x="735" y="238"/>
                      </a:lnTo>
                      <a:lnTo>
                        <a:pt x="735" y="238"/>
                      </a:lnTo>
                      <a:lnTo>
                        <a:pt x="744" y="237"/>
                      </a:lnTo>
                      <a:lnTo>
                        <a:pt x="752" y="237"/>
                      </a:lnTo>
                      <a:lnTo>
                        <a:pt x="760" y="237"/>
                      </a:lnTo>
                      <a:lnTo>
                        <a:pt x="769" y="239"/>
                      </a:lnTo>
                      <a:lnTo>
                        <a:pt x="776" y="241"/>
                      </a:lnTo>
                      <a:lnTo>
                        <a:pt x="783" y="246"/>
                      </a:lnTo>
                      <a:lnTo>
                        <a:pt x="790" y="251"/>
                      </a:lnTo>
                      <a:lnTo>
                        <a:pt x="797" y="256"/>
                      </a:lnTo>
                      <a:lnTo>
                        <a:pt x="797" y="256"/>
                      </a:ln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9" name="文本框 58"/>
            <p:cNvSpPr txBox="1"/>
            <p:nvPr/>
          </p:nvSpPr>
          <p:spPr>
            <a:xfrm>
              <a:off x="6579838" y="4491512"/>
              <a:ext cx="19995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战略目标</a:t>
              </a:r>
              <a:endParaRPr lang="zh-CN" altLang="en-US" sz="24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175827" y="2683239"/>
            <a:ext cx="2134251" cy="2754635"/>
            <a:chOff x="9175827" y="2683239"/>
            <a:chExt cx="2134251" cy="2754635"/>
          </a:xfrm>
        </p:grpSpPr>
        <p:sp>
          <p:nvSpPr>
            <p:cNvPr id="18" name="矩形 17"/>
            <p:cNvSpPr/>
            <p:nvPr/>
          </p:nvSpPr>
          <p:spPr>
            <a:xfrm>
              <a:off x="9181475" y="2683239"/>
              <a:ext cx="2128603" cy="2754635"/>
            </a:xfrm>
            <a:prstGeom prst="rect">
              <a:avLst/>
            </a:prstGeom>
            <a:noFill/>
            <a:ln w="19050">
              <a:solidFill>
                <a:srgbClr val="2B3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779910" y="2973133"/>
              <a:ext cx="931732" cy="931732"/>
              <a:chOff x="9779910" y="2973133"/>
              <a:chExt cx="931732" cy="931732"/>
            </a:xfrm>
          </p:grpSpPr>
          <p:sp>
            <p:nvSpPr>
              <p:cNvPr id="44" name="îṣļîḑé-Oval 5"/>
              <p:cNvSpPr/>
              <p:nvPr/>
            </p:nvSpPr>
            <p:spPr>
              <a:xfrm>
                <a:off x="9779910" y="2973133"/>
                <a:ext cx="931732" cy="931732"/>
              </a:xfrm>
              <a:prstGeom prst="ellipse">
                <a:avLst/>
              </a:prstGeom>
              <a:solidFill>
                <a:srgbClr val="F4BA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57"/>
              <p:cNvSpPr>
                <a:spLocks noChangeArrowheads="1"/>
              </p:cNvSpPr>
              <p:nvPr/>
            </p:nvSpPr>
            <p:spPr bwMode="auto">
              <a:xfrm>
                <a:off x="10029876" y="3249840"/>
                <a:ext cx="431800" cy="378319"/>
              </a:xfrm>
              <a:custGeom>
                <a:avLst/>
                <a:gdLst>
                  <a:gd name="T0" fmla="*/ 587 w 602"/>
                  <a:gd name="T1" fmla="*/ 289 h 531"/>
                  <a:gd name="T2" fmla="*/ 311 w 602"/>
                  <a:gd name="T3" fmla="*/ 403 h 531"/>
                  <a:gd name="T4" fmla="*/ 311 w 602"/>
                  <a:gd name="T5" fmla="*/ 403 h 531"/>
                  <a:gd name="T6" fmla="*/ 304 w 602"/>
                  <a:gd name="T7" fmla="*/ 410 h 531"/>
                  <a:gd name="T8" fmla="*/ 290 w 602"/>
                  <a:gd name="T9" fmla="*/ 403 h 531"/>
                  <a:gd name="T10" fmla="*/ 290 w 602"/>
                  <a:gd name="T11" fmla="*/ 403 h 531"/>
                  <a:gd name="T12" fmla="*/ 15 w 602"/>
                  <a:gd name="T13" fmla="*/ 289 h 531"/>
                  <a:gd name="T14" fmla="*/ 29 w 602"/>
                  <a:gd name="T15" fmla="*/ 240 h 531"/>
                  <a:gd name="T16" fmla="*/ 43 w 602"/>
                  <a:gd name="T17" fmla="*/ 240 h 531"/>
                  <a:gd name="T18" fmla="*/ 43 w 602"/>
                  <a:gd name="T19" fmla="*/ 240 h 531"/>
                  <a:gd name="T20" fmla="*/ 566 w 602"/>
                  <a:gd name="T21" fmla="*/ 240 h 531"/>
                  <a:gd name="T22" fmla="*/ 566 w 602"/>
                  <a:gd name="T23" fmla="*/ 240 h 531"/>
                  <a:gd name="T24" fmla="*/ 573 w 602"/>
                  <a:gd name="T25" fmla="*/ 240 h 531"/>
                  <a:gd name="T26" fmla="*/ 587 w 602"/>
                  <a:gd name="T27" fmla="*/ 289 h 531"/>
                  <a:gd name="T28" fmla="*/ 587 w 602"/>
                  <a:gd name="T29" fmla="*/ 169 h 531"/>
                  <a:gd name="T30" fmla="*/ 311 w 602"/>
                  <a:gd name="T31" fmla="*/ 282 h 531"/>
                  <a:gd name="T32" fmla="*/ 311 w 602"/>
                  <a:gd name="T33" fmla="*/ 282 h 531"/>
                  <a:gd name="T34" fmla="*/ 304 w 602"/>
                  <a:gd name="T35" fmla="*/ 282 h 531"/>
                  <a:gd name="T36" fmla="*/ 290 w 602"/>
                  <a:gd name="T37" fmla="*/ 282 h 531"/>
                  <a:gd name="T38" fmla="*/ 290 w 602"/>
                  <a:gd name="T39" fmla="*/ 282 h 531"/>
                  <a:gd name="T40" fmla="*/ 15 w 602"/>
                  <a:gd name="T41" fmla="*/ 169 h 531"/>
                  <a:gd name="T42" fmla="*/ 15 w 602"/>
                  <a:gd name="T43" fmla="*/ 120 h 531"/>
                  <a:gd name="T44" fmla="*/ 290 w 602"/>
                  <a:gd name="T45" fmla="*/ 7 h 531"/>
                  <a:gd name="T46" fmla="*/ 290 w 602"/>
                  <a:gd name="T47" fmla="*/ 7 h 531"/>
                  <a:gd name="T48" fmla="*/ 304 w 602"/>
                  <a:gd name="T49" fmla="*/ 0 h 531"/>
                  <a:gd name="T50" fmla="*/ 311 w 602"/>
                  <a:gd name="T51" fmla="*/ 7 h 531"/>
                  <a:gd name="T52" fmla="*/ 311 w 602"/>
                  <a:gd name="T53" fmla="*/ 7 h 531"/>
                  <a:gd name="T54" fmla="*/ 587 w 602"/>
                  <a:gd name="T55" fmla="*/ 120 h 531"/>
                  <a:gd name="T56" fmla="*/ 587 w 602"/>
                  <a:gd name="T57" fmla="*/ 169 h 531"/>
                  <a:gd name="T58" fmla="*/ 29 w 602"/>
                  <a:gd name="T59" fmla="*/ 360 h 531"/>
                  <a:gd name="T60" fmla="*/ 43 w 602"/>
                  <a:gd name="T61" fmla="*/ 360 h 531"/>
                  <a:gd name="T62" fmla="*/ 43 w 602"/>
                  <a:gd name="T63" fmla="*/ 360 h 531"/>
                  <a:gd name="T64" fmla="*/ 566 w 602"/>
                  <a:gd name="T65" fmla="*/ 360 h 531"/>
                  <a:gd name="T66" fmla="*/ 566 w 602"/>
                  <a:gd name="T67" fmla="*/ 360 h 531"/>
                  <a:gd name="T68" fmla="*/ 573 w 602"/>
                  <a:gd name="T69" fmla="*/ 360 h 531"/>
                  <a:gd name="T70" fmla="*/ 587 w 602"/>
                  <a:gd name="T71" fmla="*/ 417 h 531"/>
                  <a:gd name="T72" fmla="*/ 311 w 602"/>
                  <a:gd name="T73" fmla="*/ 530 h 531"/>
                  <a:gd name="T74" fmla="*/ 311 w 602"/>
                  <a:gd name="T75" fmla="*/ 530 h 531"/>
                  <a:gd name="T76" fmla="*/ 304 w 602"/>
                  <a:gd name="T77" fmla="*/ 530 h 531"/>
                  <a:gd name="T78" fmla="*/ 290 w 602"/>
                  <a:gd name="T79" fmla="*/ 530 h 531"/>
                  <a:gd name="T80" fmla="*/ 290 w 602"/>
                  <a:gd name="T81" fmla="*/ 530 h 531"/>
                  <a:gd name="T82" fmla="*/ 15 w 602"/>
                  <a:gd name="T83" fmla="*/ 417 h 531"/>
                  <a:gd name="T84" fmla="*/ 29 w 602"/>
                  <a:gd name="T85" fmla="*/ 36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lnTo>
                      <a:pt x="311" y="403"/>
                    </a:lnTo>
                    <a:lnTo>
                      <a:pt x="311" y="403"/>
                    </a:lnTo>
                    <a:lnTo>
                      <a:pt x="311" y="403"/>
                    </a:ln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lnTo>
                      <a:pt x="290" y="403"/>
                    </a:lnTo>
                    <a:lnTo>
                      <a:pt x="290" y="403"/>
                    </a:lnTo>
                    <a:lnTo>
                      <a:pt x="290" y="403"/>
                    </a:lnTo>
                    <a:cubicBezTo>
                      <a:pt x="15" y="289"/>
                      <a:pt x="15" y="289"/>
                      <a:pt x="15" y="289"/>
                    </a:cubicBezTo>
                    <a:lnTo>
                      <a:pt x="15" y="289"/>
                    </a:ln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lnTo>
                      <a:pt x="43" y="240"/>
                    </a:lnTo>
                    <a:lnTo>
                      <a:pt x="43" y="240"/>
                    </a:lnTo>
                    <a:lnTo>
                      <a:pt x="43" y="240"/>
                    </a:ln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66" y="240"/>
                    </a:lnTo>
                    <a:lnTo>
                      <a:pt x="566" y="240"/>
                    </a:lnTo>
                    <a:lnTo>
                      <a:pt x="566" y="240"/>
                    </a:ln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11" y="282"/>
                    </a:lnTo>
                    <a:lnTo>
                      <a:pt x="311" y="282"/>
                    </a:lnTo>
                    <a:lnTo>
                      <a:pt x="311" y="282"/>
                    </a:ln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lnTo>
                      <a:pt x="290" y="282"/>
                    </a:lnTo>
                    <a:lnTo>
                      <a:pt x="290" y="282"/>
                    </a:lnTo>
                    <a:lnTo>
                      <a:pt x="290" y="282"/>
                    </a:lnTo>
                    <a:cubicBezTo>
                      <a:pt x="15" y="169"/>
                      <a:pt x="15" y="169"/>
                      <a:pt x="15" y="169"/>
                    </a:cubicBezTo>
                    <a:lnTo>
                      <a:pt x="15" y="169"/>
                    </a:ln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lnTo>
                      <a:pt x="15" y="120"/>
                    </a:lnTo>
                    <a:cubicBezTo>
                      <a:pt x="290" y="7"/>
                      <a:pt x="290" y="7"/>
                      <a:pt x="290" y="7"/>
                    </a:cubicBezTo>
                    <a:lnTo>
                      <a:pt x="290" y="7"/>
                    </a:lnTo>
                    <a:lnTo>
                      <a:pt x="290" y="7"/>
                    </a:lnTo>
                    <a:lnTo>
                      <a:pt x="290" y="7"/>
                    </a:ln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lnTo>
                      <a:pt x="311" y="7"/>
                    </a:lnTo>
                    <a:lnTo>
                      <a:pt x="311" y="7"/>
                    </a:lnTo>
                    <a:lnTo>
                      <a:pt x="311" y="7"/>
                    </a:lnTo>
                    <a:cubicBezTo>
                      <a:pt x="587" y="120"/>
                      <a:pt x="587" y="120"/>
                      <a:pt x="587" y="120"/>
                    </a:cubicBezTo>
                    <a:lnTo>
                      <a:pt x="587" y="120"/>
                    </a:ln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lnTo>
                      <a:pt x="43" y="360"/>
                    </a:lnTo>
                    <a:lnTo>
                      <a:pt x="43" y="360"/>
                    </a:lnTo>
                    <a:lnTo>
                      <a:pt x="43" y="360"/>
                    </a:ln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66" y="360"/>
                    </a:lnTo>
                    <a:lnTo>
                      <a:pt x="566" y="360"/>
                    </a:lnTo>
                    <a:lnTo>
                      <a:pt x="566" y="360"/>
                    </a:ln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lnTo>
                      <a:pt x="587" y="417"/>
                    </a:lnTo>
                    <a:cubicBezTo>
                      <a:pt x="311" y="530"/>
                      <a:pt x="311" y="530"/>
                      <a:pt x="311" y="530"/>
                    </a:cubicBezTo>
                    <a:lnTo>
                      <a:pt x="311" y="530"/>
                    </a:lnTo>
                    <a:lnTo>
                      <a:pt x="311" y="530"/>
                    </a:lnTo>
                    <a:lnTo>
                      <a:pt x="311" y="530"/>
                    </a:ln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lnTo>
                      <a:pt x="290" y="530"/>
                    </a:lnTo>
                    <a:lnTo>
                      <a:pt x="290" y="530"/>
                    </a:lnTo>
                    <a:lnTo>
                      <a:pt x="290" y="530"/>
                    </a:lnTo>
                    <a:cubicBezTo>
                      <a:pt x="15" y="417"/>
                      <a:pt x="15" y="417"/>
                      <a:pt x="15" y="417"/>
                    </a:cubicBezTo>
                    <a:lnTo>
                      <a:pt x="15" y="417"/>
                    </a:ln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AA7B5"/>
                  </a:solidFill>
                  <a:effectLst/>
                  <a:uLnTx/>
                  <a:uFillTx/>
                  <a:latin typeface="华文细黑" panose="02010600040101010101" pitchFamily="2" charset="-122"/>
                  <a:ea typeface="微软雅黑 Light" panose="020B0502040204020203" pitchFamily="34" charset="-122"/>
                  <a:sym typeface="华文细黑" panose="02010600040101010101" pitchFamily="2" charset="-122"/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9175827" y="4491514"/>
              <a:ext cx="213425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组织结构和岗位配置</a:t>
              </a:r>
              <a:endParaRPr lang="zh-CN" altLang="en-US" sz="24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8277" y="2773102"/>
            <a:ext cx="5627077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55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公司背景</a:t>
            </a:r>
            <a:endParaRPr lang="zh-CN" altLang="en-US" sz="55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2098085"/>
            <a:ext cx="4202723" cy="0"/>
          </a:xfrm>
          <a:prstGeom prst="line">
            <a:avLst/>
          </a:prstGeom>
          <a:ln w="38100">
            <a:solidFill>
              <a:srgbClr val="2B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98277" y="1699154"/>
            <a:ext cx="2878862" cy="797861"/>
          </a:xfrm>
          <a:prstGeom prst="rect">
            <a:avLst/>
          </a:prstGeom>
          <a:solidFill>
            <a:srgbClr val="2B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Part    01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8277" y="3711822"/>
            <a:ext cx="44959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/>
              <a:t>Company Background</a:t>
            </a:r>
            <a:endParaRPr lang="en-US" altLang="zh-CN" sz="3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798277" y="4536484"/>
            <a:ext cx="8393723" cy="0"/>
          </a:xfrm>
          <a:prstGeom prst="line">
            <a:avLst/>
          </a:prstGeom>
          <a:ln w="38100">
            <a:solidFill>
              <a:srgbClr val="2B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01956" y="140763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细黑" panose="02010600040101010101" pitchFamily="2" charset="-122"/>
                <a:ea typeface="微软雅黑" panose="020B0503020204020204" pitchFamily="34" charset="-122"/>
                <a:cs typeface="Arial Unicode MS" panose="020B0604020202020204" pitchFamily="34" charset="-122"/>
                <a:sym typeface="华文细黑" panose="02010600040101010101" pitchFamily="2" charset="-122"/>
              </a:rPr>
              <a:t>01</a:t>
            </a:r>
            <a:endParaRPr lang="zh-CN" altLang="en-US" sz="3600" dirty="0">
              <a:latin typeface="华文细黑" panose="02010600040101010101" pitchFamily="2" charset="-122"/>
              <a:ea typeface="微软雅黑" panose="020B0503020204020204" pitchFamily="34" charset="-122"/>
              <a:cs typeface="Arial Unicode MS" panose="020B0604020202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28437" y="15169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华文细黑" panose="02010600040101010101" pitchFamily="2" charset="-122"/>
                <a:ea typeface="微软雅黑" panose="020B0503020204020204" pitchFamily="34" charset="-122"/>
                <a:cs typeface="Ebrima" panose="02000000000000000000" pitchFamily="2" charset="0"/>
                <a:sym typeface="华文细黑" panose="02010600040101010101" pitchFamily="2" charset="-122"/>
              </a:rPr>
              <a:t>公司名称</a:t>
            </a:r>
            <a:endParaRPr lang="zh-CN" altLang="en-US" b="1" dirty="0"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28437" y="1934492"/>
            <a:ext cx="3007295" cy="75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zh-CN" altLang="en-US" sz="3200" dirty="0">
                <a:latin typeface="华文彩云" panose="02010800040101010101" pitchFamily="2" charset="-122"/>
                <a:ea typeface="华文彩云" panose="02010800040101010101" pitchFamily="2" charset="-122"/>
                <a:sym typeface="华文细黑" panose="02010600040101010101" pitchFamily="2" charset="-122"/>
              </a:rPr>
              <a:t>星穹高铁</a:t>
            </a:r>
            <a:endParaRPr lang="zh-CN" altLang="en-US" sz="3200" dirty="0">
              <a:latin typeface="华文彩云" panose="02010800040101010101" pitchFamily="2" charset="-122"/>
              <a:ea typeface="华文彩云" panose="020108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1956" y="283282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细黑" panose="02010600040101010101" pitchFamily="2" charset="-122"/>
                <a:ea typeface="微软雅黑" panose="020B0503020204020204" pitchFamily="34" charset="-122"/>
                <a:cs typeface="Arial Unicode MS" panose="020B0604020202020204" pitchFamily="34" charset="-122"/>
                <a:sym typeface="华文细黑" panose="02010600040101010101" pitchFamily="2" charset="-122"/>
              </a:rPr>
              <a:t>02</a:t>
            </a:r>
            <a:endParaRPr lang="zh-CN" altLang="en-US" sz="3600" dirty="0">
              <a:latin typeface="华文细黑" panose="02010600040101010101" pitchFamily="2" charset="-122"/>
              <a:ea typeface="微软雅黑" panose="020B0503020204020204" pitchFamily="34" charset="-122"/>
              <a:cs typeface="Arial Unicode MS" panose="020B0604020202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28437" y="2942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/>
              <a:t>业务领域</a:t>
            </a:r>
            <a:endParaRPr lang="zh-CN" altLang="en-US" b="1" dirty="0"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28437" y="3245270"/>
            <a:ext cx="6635220" cy="131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我们公司专注于</a:t>
            </a:r>
            <a:r>
              <a:rPr lang="en-US" altLang="zh-CN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AI</a:t>
            </a:r>
            <a:r>
              <a:rPr lang="zh-CN" altLang="en-US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高铁技术领域，致力于为高铁运营提供智能排班和优化解决方案。通过结合人工智能和铁路运营管理，我们旨在提升高铁运营的效率、安全性和服务水平。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01956" y="44859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细黑" panose="02010600040101010101" pitchFamily="2" charset="-122"/>
                <a:ea typeface="微软雅黑" panose="020B0503020204020204" pitchFamily="34" charset="-122"/>
                <a:cs typeface="Arial Unicode MS" panose="020B0604020202020204" pitchFamily="34" charset="-122"/>
                <a:sym typeface="华文细黑" panose="02010600040101010101" pitchFamily="2" charset="-122"/>
              </a:rPr>
              <a:t>03</a:t>
            </a:r>
            <a:endParaRPr lang="zh-CN" altLang="en-US" sz="3600" dirty="0">
              <a:latin typeface="华文细黑" panose="02010600040101010101" pitchFamily="2" charset="-122"/>
              <a:ea typeface="微软雅黑" panose="020B0503020204020204" pitchFamily="34" charset="-122"/>
              <a:cs typeface="Arial Unicode MS" panose="020B0604020202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28437" y="4595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/>
              <a:t>使命愿景</a:t>
            </a:r>
            <a:endParaRPr lang="zh-CN" altLang="en-US" b="1" dirty="0">
              <a:latin typeface="华文细黑" panose="02010600040101010101" pitchFamily="2" charset="-122"/>
              <a:ea typeface="微软雅黑" panose="020B0503020204020204" pitchFamily="34" charset="-122"/>
              <a:cs typeface="Ebrima" panose="02000000000000000000" pitchFamily="2" charset="0"/>
              <a:sym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69581" y="4836615"/>
            <a:ext cx="6701314" cy="17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使命</a:t>
            </a:r>
            <a:r>
              <a:rPr lang="zh-CN" altLang="en-US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： 通过创新科技，为高铁运营提供最优化的排班方案，实现运输效率的最大化和成本的最小化。</a:t>
            </a:r>
            <a:endParaRPr lang="en-US" altLang="zh-CN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r>
              <a:rPr lang="zh-CN" altLang="en-US" sz="1400" b="1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愿景</a:t>
            </a:r>
            <a:r>
              <a:rPr lang="zh-CN" altLang="en-US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： 成为全球领先的</a:t>
            </a:r>
            <a:r>
              <a:rPr lang="en-US" altLang="zh-CN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AI</a:t>
            </a:r>
            <a:r>
              <a:rPr lang="zh-CN" altLang="en-US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高铁技术提供商，推动铁路运输行业向智能化、数字化转型，为人们的出行带来更便捷、安全、舒适的体验。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2096321" y="417288"/>
            <a:ext cx="6677139" cy="743298"/>
            <a:chOff x="0" y="1699154"/>
            <a:chExt cx="6677139" cy="797861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0" y="2098085"/>
              <a:ext cx="4202723" cy="0"/>
            </a:xfrm>
            <a:prstGeom prst="line">
              <a:avLst/>
            </a:prstGeom>
            <a:ln w="38100">
              <a:solidFill>
                <a:srgbClr val="2B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798277" y="1699154"/>
              <a:ext cx="2878862" cy="797861"/>
            </a:xfrm>
            <a:prstGeom prst="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公司背景</a:t>
              </a:r>
              <a:endParaRPr lang="zh-CN" altLang="en-US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84" y="1407635"/>
            <a:ext cx="1325096" cy="1325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8277" y="2773102"/>
            <a:ext cx="5627077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55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商业模式分析</a:t>
            </a:r>
            <a:endParaRPr lang="zh-CN" altLang="en-US" sz="55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2098085"/>
            <a:ext cx="4202723" cy="0"/>
          </a:xfrm>
          <a:prstGeom prst="line">
            <a:avLst/>
          </a:prstGeom>
          <a:ln w="38100">
            <a:solidFill>
              <a:srgbClr val="2B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98277" y="1699154"/>
            <a:ext cx="2878862" cy="797861"/>
          </a:xfrm>
          <a:prstGeom prst="rect">
            <a:avLst/>
          </a:prstGeom>
          <a:solidFill>
            <a:srgbClr val="2B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Part    02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8277" y="3711821"/>
            <a:ext cx="39737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/>
              <a:t>Business Model Analysis</a:t>
            </a:r>
            <a:endParaRPr lang="zh-CN" altLang="en-US" sz="3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798277" y="4536484"/>
            <a:ext cx="8393723" cy="0"/>
          </a:xfrm>
          <a:prstGeom prst="line">
            <a:avLst/>
          </a:prstGeom>
          <a:ln w="38100">
            <a:solidFill>
              <a:srgbClr val="2B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66727" y="1889768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2B3A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531814" y="3638263"/>
            <a:ext cx="650874" cy="738188"/>
          </a:xfrm>
          <a:custGeom>
            <a:avLst/>
            <a:gdLst>
              <a:gd name="T0" fmla="*/ 182 w 545"/>
              <a:gd name="T1" fmla="*/ 324 h 613"/>
              <a:gd name="T2" fmla="*/ 152 w 545"/>
              <a:gd name="T3" fmla="*/ 322 h 613"/>
              <a:gd name="T4" fmla="*/ 25 w 545"/>
              <a:gd name="T5" fmla="*/ 210 h 613"/>
              <a:gd name="T6" fmla="*/ 143 w 545"/>
              <a:gd name="T7" fmla="*/ 18 h 613"/>
              <a:gd name="T8" fmla="*/ 326 w 545"/>
              <a:gd name="T9" fmla="*/ 144 h 613"/>
              <a:gd name="T10" fmla="*/ 328 w 545"/>
              <a:gd name="T11" fmla="*/ 173 h 613"/>
              <a:gd name="T12" fmla="*/ 331 w 545"/>
              <a:gd name="T13" fmla="*/ 178 h 613"/>
              <a:gd name="T14" fmla="*/ 340 w 545"/>
              <a:gd name="T15" fmla="*/ 186 h 613"/>
              <a:gd name="T16" fmla="*/ 478 w 545"/>
              <a:gd name="T17" fmla="*/ 364 h 613"/>
              <a:gd name="T18" fmla="*/ 532 w 545"/>
              <a:gd name="T19" fmla="*/ 434 h 613"/>
              <a:gd name="T20" fmla="*/ 528 w 545"/>
              <a:gd name="T21" fmla="*/ 487 h 613"/>
              <a:gd name="T22" fmla="*/ 525 w 545"/>
              <a:gd name="T23" fmla="*/ 490 h 613"/>
              <a:gd name="T24" fmla="*/ 524 w 545"/>
              <a:gd name="T25" fmla="*/ 495 h 613"/>
              <a:gd name="T26" fmla="*/ 538 w 545"/>
              <a:gd name="T27" fmla="*/ 549 h 613"/>
              <a:gd name="T28" fmla="*/ 538 w 545"/>
              <a:gd name="T29" fmla="*/ 565 h 613"/>
              <a:gd name="T30" fmla="*/ 529 w 545"/>
              <a:gd name="T31" fmla="*/ 581 h 613"/>
              <a:gd name="T32" fmla="*/ 485 w 545"/>
              <a:gd name="T33" fmla="*/ 608 h 613"/>
              <a:gd name="T34" fmla="*/ 432 w 545"/>
              <a:gd name="T35" fmla="*/ 606 h 613"/>
              <a:gd name="T36" fmla="*/ 363 w 545"/>
              <a:gd name="T37" fmla="*/ 584 h 613"/>
              <a:gd name="T38" fmla="*/ 238 w 545"/>
              <a:gd name="T39" fmla="*/ 558 h 613"/>
              <a:gd name="T40" fmla="*/ 153 w 545"/>
              <a:gd name="T41" fmla="*/ 556 h 613"/>
              <a:gd name="T42" fmla="*/ 38 w 545"/>
              <a:gd name="T43" fmla="*/ 590 h 613"/>
              <a:gd name="T44" fmla="*/ 13 w 545"/>
              <a:gd name="T45" fmla="*/ 585 h 613"/>
              <a:gd name="T46" fmla="*/ 19 w 545"/>
              <a:gd name="T47" fmla="*/ 556 h 613"/>
              <a:gd name="T48" fmla="*/ 73 w 545"/>
              <a:gd name="T49" fmla="*/ 533 h 613"/>
              <a:gd name="T50" fmla="*/ 190 w 545"/>
              <a:gd name="T51" fmla="*/ 516 h 613"/>
              <a:gd name="T52" fmla="*/ 405 w 545"/>
              <a:gd name="T53" fmla="*/ 557 h 613"/>
              <a:gd name="T54" fmla="*/ 452 w 545"/>
              <a:gd name="T55" fmla="*/ 571 h 613"/>
              <a:gd name="T56" fmla="*/ 499 w 545"/>
              <a:gd name="T57" fmla="*/ 556 h 613"/>
              <a:gd name="T58" fmla="*/ 500 w 545"/>
              <a:gd name="T59" fmla="*/ 552 h 613"/>
              <a:gd name="T60" fmla="*/ 494 w 545"/>
              <a:gd name="T61" fmla="*/ 521 h 613"/>
              <a:gd name="T62" fmla="*/ 490 w 545"/>
              <a:gd name="T63" fmla="*/ 525 h 613"/>
              <a:gd name="T64" fmla="*/ 439 w 545"/>
              <a:gd name="T65" fmla="*/ 527 h 613"/>
              <a:gd name="T66" fmla="*/ 336 w 545"/>
              <a:gd name="T67" fmla="*/ 448 h 613"/>
              <a:gd name="T68" fmla="*/ 192 w 545"/>
              <a:gd name="T69" fmla="*/ 337 h 613"/>
              <a:gd name="T70" fmla="*/ 182 w 545"/>
              <a:gd name="T71" fmla="*/ 324 h 613"/>
              <a:gd name="T72" fmla="*/ 289 w 545"/>
              <a:gd name="T73" fmla="*/ 169 h 613"/>
              <a:gd name="T74" fmla="*/ 173 w 545"/>
              <a:gd name="T75" fmla="*/ 53 h 613"/>
              <a:gd name="T76" fmla="*/ 58 w 545"/>
              <a:gd name="T77" fmla="*/ 169 h 613"/>
              <a:gd name="T78" fmla="*/ 173 w 545"/>
              <a:gd name="T79" fmla="*/ 285 h 613"/>
              <a:gd name="T80" fmla="*/ 289 w 545"/>
              <a:gd name="T81" fmla="*/ 169 h 613"/>
              <a:gd name="T82" fmla="*/ 226 w 545"/>
              <a:gd name="T83" fmla="*/ 315 h 613"/>
              <a:gd name="T84" fmla="*/ 462 w 545"/>
              <a:gd name="T85" fmla="*/ 496 h 613"/>
              <a:gd name="T86" fmla="*/ 501 w 545"/>
              <a:gd name="T87" fmla="*/ 458 h 613"/>
              <a:gd name="T88" fmla="*/ 319 w 545"/>
              <a:gd name="T89" fmla="*/ 221 h 613"/>
              <a:gd name="T90" fmla="*/ 226 w 545"/>
              <a:gd name="T91" fmla="*/ 315 h 613"/>
              <a:gd name="T92" fmla="*/ 309 w 545"/>
              <a:gd name="T93" fmla="*/ 323 h 613"/>
              <a:gd name="T94" fmla="*/ 320 w 545"/>
              <a:gd name="T95" fmla="*/ 306 h 613"/>
              <a:gd name="T96" fmla="*/ 341 w 545"/>
              <a:gd name="T97" fmla="*/ 309 h 613"/>
              <a:gd name="T98" fmla="*/ 381 w 545"/>
              <a:gd name="T99" fmla="*/ 349 h 613"/>
              <a:gd name="T100" fmla="*/ 380 w 545"/>
              <a:gd name="T101" fmla="*/ 375 h 613"/>
              <a:gd name="T102" fmla="*/ 354 w 545"/>
              <a:gd name="T103" fmla="*/ 376 h 613"/>
              <a:gd name="T104" fmla="*/ 314 w 545"/>
              <a:gd name="T105" fmla="*/ 336 h 613"/>
              <a:gd name="T106" fmla="*/ 309 w 545"/>
              <a:gd name="T107" fmla="*/ 32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45" h="613">
                <a:moveTo>
                  <a:pt x="182" y="324"/>
                </a:moveTo>
                <a:cubicBezTo>
                  <a:pt x="171" y="323"/>
                  <a:pt x="161" y="323"/>
                  <a:pt x="152" y="322"/>
                </a:cubicBezTo>
                <a:cubicBezTo>
                  <a:pt x="87" y="310"/>
                  <a:pt x="43" y="273"/>
                  <a:pt x="25" y="210"/>
                </a:cubicBezTo>
                <a:cubicBezTo>
                  <a:pt x="0" y="124"/>
                  <a:pt x="55" y="36"/>
                  <a:pt x="143" y="18"/>
                </a:cubicBezTo>
                <a:cubicBezTo>
                  <a:pt x="228" y="0"/>
                  <a:pt x="312" y="58"/>
                  <a:pt x="326" y="144"/>
                </a:cubicBezTo>
                <a:cubicBezTo>
                  <a:pt x="327" y="154"/>
                  <a:pt x="327" y="164"/>
                  <a:pt x="328" y="173"/>
                </a:cubicBezTo>
                <a:cubicBezTo>
                  <a:pt x="328" y="176"/>
                  <a:pt x="329" y="177"/>
                  <a:pt x="331" y="178"/>
                </a:cubicBezTo>
                <a:cubicBezTo>
                  <a:pt x="334" y="180"/>
                  <a:pt x="338" y="182"/>
                  <a:pt x="340" y="186"/>
                </a:cubicBezTo>
                <a:cubicBezTo>
                  <a:pt x="386" y="245"/>
                  <a:pt x="432" y="305"/>
                  <a:pt x="478" y="364"/>
                </a:cubicBezTo>
                <a:cubicBezTo>
                  <a:pt x="496" y="387"/>
                  <a:pt x="514" y="411"/>
                  <a:pt x="532" y="434"/>
                </a:cubicBezTo>
                <a:cubicBezTo>
                  <a:pt x="545" y="451"/>
                  <a:pt x="543" y="471"/>
                  <a:pt x="528" y="487"/>
                </a:cubicBezTo>
                <a:cubicBezTo>
                  <a:pt x="527" y="488"/>
                  <a:pt x="526" y="489"/>
                  <a:pt x="525" y="490"/>
                </a:cubicBezTo>
                <a:cubicBezTo>
                  <a:pt x="523" y="491"/>
                  <a:pt x="523" y="493"/>
                  <a:pt x="524" y="495"/>
                </a:cubicBezTo>
                <a:cubicBezTo>
                  <a:pt x="531" y="512"/>
                  <a:pt x="537" y="530"/>
                  <a:pt x="538" y="549"/>
                </a:cubicBezTo>
                <a:cubicBezTo>
                  <a:pt x="539" y="554"/>
                  <a:pt x="538" y="559"/>
                  <a:pt x="538" y="565"/>
                </a:cubicBezTo>
                <a:cubicBezTo>
                  <a:pt x="537" y="571"/>
                  <a:pt x="534" y="576"/>
                  <a:pt x="529" y="581"/>
                </a:cubicBezTo>
                <a:cubicBezTo>
                  <a:pt x="516" y="593"/>
                  <a:pt x="502" y="603"/>
                  <a:pt x="485" y="608"/>
                </a:cubicBezTo>
                <a:cubicBezTo>
                  <a:pt x="467" y="613"/>
                  <a:pt x="449" y="611"/>
                  <a:pt x="432" y="606"/>
                </a:cubicBezTo>
                <a:cubicBezTo>
                  <a:pt x="409" y="599"/>
                  <a:pt x="386" y="591"/>
                  <a:pt x="363" y="584"/>
                </a:cubicBezTo>
                <a:cubicBezTo>
                  <a:pt x="322" y="571"/>
                  <a:pt x="280" y="562"/>
                  <a:pt x="238" y="558"/>
                </a:cubicBezTo>
                <a:cubicBezTo>
                  <a:pt x="209" y="555"/>
                  <a:pt x="181" y="553"/>
                  <a:pt x="153" y="556"/>
                </a:cubicBezTo>
                <a:cubicBezTo>
                  <a:pt x="112" y="559"/>
                  <a:pt x="74" y="571"/>
                  <a:pt x="38" y="590"/>
                </a:cubicBezTo>
                <a:cubicBezTo>
                  <a:pt x="29" y="595"/>
                  <a:pt x="19" y="593"/>
                  <a:pt x="13" y="585"/>
                </a:cubicBezTo>
                <a:cubicBezTo>
                  <a:pt x="5" y="576"/>
                  <a:pt x="8" y="562"/>
                  <a:pt x="19" y="556"/>
                </a:cubicBezTo>
                <a:cubicBezTo>
                  <a:pt x="36" y="547"/>
                  <a:pt x="55" y="540"/>
                  <a:pt x="73" y="533"/>
                </a:cubicBezTo>
                <a:cubicBezTo>
                  <a:pt x="111" y="521"/>
                  <a:pt x="150" y="516"/>
                  <a:pt x="190" y="516"/>
                </a:cubicBezTo>
                <a:cubicBezTo>
                  <a:pt x="264" y="518"/>
                  <a:pt x="335" y="532"/>
                  <a:pt x="405" y="557"/>
                </a:cubicBezTo>
                <a:cubicBezTo>
                  <a:pt x="420" y="562"/>
                  <a:pt x="436" y="567"/>
                  <a:pt x="452" y="571"/>
                </a:cubicBezTo>
                <a:cubicBezTo>
                  <a:pt x="470" y="576"/>
                  <a:pt x="485" y="568"/>
                  <a:pt x="499" y="556"/>
                </a:cubicBezTo>
                <a:cubicBezTo>
                  <a:pt x="499" y="555"/>
                  <a:pt x="500" y="554"/>
                  <a:pt x="500" y="552"/>
                </a:cubicBezTo>
                <a:cubicBezTo>
                  <a:pt x="498" y="542"/>
                  <a:pt x="496" y="532"/>
                  <a:pt x="494" y="521"/>
                </a:cubicBezTo>
                <a:cubicBezTo>
                  <a:pt x="492" y="523"/>
                  <a:pt x="491" y="524"/>
                  <a:pt x="490" y="525"/>
                </a:cubicBezTo>
                <a:cubicBezTo>
                  <a:pt x="475" y="538"/>
                  <a:pt x="455" y="540"/>
                  <a:pt x="439" y="527"/>
                </a:cubicBezTo>
                <a:cubicBezTo>
                  <a:pt x="405" y="501"/>
                  <a:pt x="370" y="474"/>
                  <a:pt x="336" y="448"/>
                </a:cubicBezTo>
                <a:cubicBezTo>
                  <a:pt x="288" y="411"/>
                  <a:pt x="240" y="374"/>
                  <a:pt x="192" y="337"/>
                </a:cubicBezTo>
                <a:cubicBezTo>
                  <a:pt x="187" y="333"/>
                  <a:pt x="183" y="330"/>
                  <a:pt x="182" y="324"/>
                </a:cubicBezTo>
                <a:close/>
                <a:moveTo>
                  <a:pt x="289" y="169"/>
                </a:moveTo>
                <a:cubicBezTo>
                  <a:pt x="289" y="105"/>
                  <a:pt x="237" y="53"/>
                  <a:pt x="173" y="53"/>
                </a:cubicBezTo>
                <a:cubicBezTo>
                  <a:pt x="110" y="54"/>
                  <a:pt x="58" y="106"/>
                  <a:pt x="58" y="169"/>
                </a:cubicBezTo>
                <a:cubicBezTo>
                  <a:pt x="58" y="233"/>
                  <a:pt x="110" y="285"/>
                  <a:pt x="173" y="285"/>
                </a:cubicBezTo>
                <a:cubicBezTo>
                  <a:pt x="238" y="285"/>
                  <a:pt x="290" y="233"/>
                  <a:pt x="289" y="169"/>
                </a:cubicBezTo>
                <a:close/>
                <a:moveTo>
                  <a:pt x="226" y="315"/>
                </a:moveTo>
                <a:cubicBezTo>
                  <a:pt x="305" y="376"/>
                  <a:pt x="384" y="436"/>
                  <a:pt x="462" y="496"/>
                </a:cubicBezTo>
                <a:cubicBezTo>
                  <a:pt x="475" y="483"/>
                  <a:pt x="488" y="471"/>
                  <a:pt x="501" y="458"/>
                </a:cubicBezTo>
                <a:cubicBezTo>
                  <a:pt x="441" y="379"/>
                  <a:pt x="380" y="300"/>
                  <a:pt x="319" y="221"/>
                </a:cubicBezTo>
                <a:cubicBezTo>
                  <a:pt x="302" y="266"/>
                  <a:pt x="271" y="297"/>
                  <a:pt x="226" y="315"/>
                </a:cubicBezTo>
                <a:close/>
                <a:moveTo>
                  <a:pt x="309" y="323"/>
                </a:moveTo>
                <a:cubicBezTo>
                  <a:pt x="309" y="315"/>
                  <a:pt x="313" y="309"/>
                  <a:pt x="320" y="306"/>
                </a:cubicBezTo>
                <a:cubicBezTo>
                  <a:pt x="327" y="302"/>
                  <a:pt x="335" y="303"/>
                  <a:pt x="341" y="309"/>
                </a:cubicBezTo>
                <a:cubicBezTo>
                  <a:pt x="354" y="322"/>
                  <a:pt x="368" y="336"/>
                  <a:pt x="381" y="349"/>
                </a:cubicBezTo>
                <a:cubicBezTo>
                  <a:pt x="388" y="357"/>
                  <a:pt x="387" y="368"/>
                  <a:pt x="380" y="375"/>
                </a:cubicBezTo>
                <a:cubicBezTo>
                  <a:pt x="373" y="383"/>
                  <a:pt x="361" y="383"/>
                  <a:pt x="354" y="376"/>
                </a:cubicBezTo>
                <a:cubicBezTo>
                  <a:pt x="340" y="363"/>
                  <a:pt x="327" y="350"/>
                  <a:pt x="314" y="336"/>
                </a:cubicBezTo>
                <a:cubicBezTo>
                  <a:pt x="310" y="333"/>
                  <a:pt x="309" y="328"/>
                  <a:pt x="309" y="323"/>
                </a:cubicBezTo>
                <a:close/>
              </a:path>
            </a:pathLst>
          </a:custGeom>
          <a:solidFill>
            <a:srgbClr val="2B3A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6448446" y="1916752"/>
            <a:ext cx="763587" cy="727075"/>
          </a:xfrm>
          <a:custGeom>
            <a:avLst/>
            <a:gdLst>
              <a:gd name="T0" fmla="*/ 266 w 623"/>
              <a:gd name="T1" fmla="*/ 147 h 587"/>
              <a:gd name="T2" fmla="*/ 261 w 623"/>
              <a:gd name="T3" fmla="*/ 29 h 587"/>
              <a:gd name="T4" fmla="*/ 369 w 623"/>
              <a:gd name="T5" fmla="*/ 32 h 587"/>
              <a:gd name="T6" fmla="*/ 360 w 623"/>
              <a:gd name="T7" fmla="*/ 147 h 587"/>
              <a:gd name="T8" fmla="*/ 378 w 623"/>
              <a:gd name="T9" fmla="*/ 151 h 587"/>
              <a:gd name="T10" fmla="*/ 577 w 623"/>
              <a:gd name="T11" fmla="*/ 356 h 587"/>
              <a:gd name="T12" fmla="*/ 582 w 623"/>
              <a:gd name="T13" fmla="*/ 393 h 587"/>
              <a:gd name="T14" fmla="*/ 586 w 623"/>
              <a:gd name="T15" fmla="*/ 399 h 587"/>
              <a:gd name="T16" fmla="*/ 621 w 623"/>
              <a:gd name="T17" fmla="*/ 456 h 587"/>
              <a:gd name="T18" fmla="*/ 579 w 623"/>
              <a:gd name="T19" fmla="*/ 508 h 587"/>
              <a:gd name="T20" fmla="*/ 564 w 623"/>
              <a:gd name="T21" fmla="*/ 510 h 587"/>
              <a:gd name="T22" fmla="*/ 62 w 623"/>
              <a:gd name="T23" fmla="*/ 510 h 587"/>
              <a:gd name="T24" fmla="*/ 5 w 623"/>
              <a:gd name="T25" fmla="*/ 462 h 587"/>
              <a:gd name="T26" fmla="*/ 40 w 623"/>
              <a:gd name="T27" fmla="*/ 399 h 587"/>
              <a:gd name="T28" fmla="*/ 44 w 623"/>
              <a:gd name="T29" fmla="*/ 394 h 587"/>
              <a:gd name="T30" fmla="*/ 77 w 623"/>
              <a:gd name="T31" fmla="*/ 282 h 587"/>
              <a:gd name="T32" fmla="*/ 263 w 623"/>
              <a:gd name="T33" fmla="*/ 148 h 587"/>
              <a:gd name="T34" fmla="*/ 266 w 623"/>
              <a:gd name="T35" fmla="*/ 147 h 587"/>
              <a:gd name="T36" fmla="*/ 312 w 623"/>
              <a:gd name="T37" fmla="*/ 471 h 587"/>
              <a:gd name="T38" fmla="*/ 560 w 623"/>
              <a:gd name="T39" fmla="*/ 471 h 587"/>
              <a:gd name="T40" fmla="*/ 565 w 623"/>
              <a:gd name="T41" fmla="*/ 471 h 587"/>
              <a:gd name="T42" fmla="*/ 583 w 623"/>
              <a:gd name="T43" fmla="*/ 452 h 587"/>
              <a:gd name="T44" fmla="*/ 566 w 623"/>
              <a:gd name="T45" fmla="*/ 433 h 587"/>
              <a:gd name="T46" fmla="*/ 544 w 623"/>
              <a:gd name="T47" fmla="*/ 410 h 587"/>
              <a:gd name="T48" fmla="*/ 540 w 623"/>
              <a:gd name="T49" fmla="*/ 368 h 587"/>
              <a:gd name="T50" fmla="*/ 272 w 623"/>
              <a:gd name="T51" fmla="*/ 186 h 587"/>
              <a:gd name="T52" fmla="*/ 82 w 623"/>
              <a:gd name="T53" fmla="*/ 411 h 587"/>
              <a:gd name="T54" fmla="*/ 60 w 623"/>
              <a:gd name="T55" fmla="*/ 433 h 587"/>
              <a:gd name="T56" fmla="*/ 46 w 623"/>
              <a:gd name="T57" fmla="*/ 463 h 587"/>
              <a:gd name="T58" fmla="*/ 64 w 623"/>
              <a:gd name="T59" fmla="*/ 471 h 587"/>
              <a:gd name="T60" fmla="*/ 312 w 623"/>
              <a:gd name="T61" fmla="*/ 471 h 587"/>
              <a:gd name="T62" fmla="*/ 351 w 623"/>
              <a:gd name="T63" fmla="*/ 86 h 587"/>
              <a:gd name="T64" fmla="*/ 313 w 623"/>
              <a:gd name="T65" fmla="*/ 47 h 587"/>
              <a:gd name="T66" fmla="*/ 274 w 623"/>
              <a:gd name="T67" fmla="*/ 85 h 587"/>
              <a:gd name="T68" fmla="*/ 313 w 623"/>
              <a:gd name="T69" fmla="*/ 124 h 587"/>
              <a:gd name="T70" fmla="*/ 351 w 623"/>
              <a:gd name="T71" fmla="*/ 86 h 587"/>
              <a:gd name="T72" fmla="*/ 313 w 623"/>
              <a:gd name="T73" fmla="*/ 548 h 587"/>
              <a:gd name="T74" fmla="*/ 600 w 623"/>
              <a:gd name="T75" fmla="*/ 548 h 587"/>
              <a:gd name="T76" fmla="*/ 621 w 623"/>
              <a:gd name="T77" fmla="*/ 564 h 587"/>
              <a:gd name="T78" fmla="*/ 606 w 623"/>
              <a:gd name="T79" fmla="*/ 587 h 587"/>
              <a:gd name="T80" fmla="*/ 599 w 623"/>
              <a:gd name="T81" fmla="*/ 587 h 587"/>
              <a:gd name="T82" fmla="*/ 27 w 623"/>
              <a:gd name="T83" fmla="*/ 587 h 587"/>
              <a:gd name="T84" fmla="*/ 5 w 623"/>
              <a:gd name="T85" fmla="*/ 574 h 587"/>
              <a:gd name="T86" fmla="*/ 20 w 623"/>
              <a:gd name="T87" fmla="*/ 549 h 587"/>
              <a:gd name="T88" fmla="*/ 27 w 623"/>
              <a:gd name="T89" fmla="*/ 548 h 587"/>
              <a:gd name="T90" fmla="*/ 313 w 623"/>
              <a:gd name="T91" fmla="*/ 548 h 587"/>
              <a:gd name="T92" fmla="*/ 306 w 623"/>
              <a:gd name="T93" fmla="*/ 221 h 587"/>
              <a:gd name="T94" fmla="*/ 315 w 623"/>
              <a:gd name="T95" fmla="*/ 221 h 587"/>
              <a:gd name="T96" fmla="*/ 332 w 623"/>
              <a:gd name="T97" fmla="*/ 239 h 587"/>
              <a:gd name="T98" fmla="*/ 316 w 623"/>
              <a:gd name="T99" fmla="*/ 259 h 587"/>
              <a:gd name="T100" fmla="*/ 297 w 623"/>
              <a:gd name="T101" fmla="*/ 260 h 587"/>
              <a:gd name="T102" fmla="*/ 169 w 623"/>
              <a:gd name="T103" fmla="*/ 359 h 587"/>
              <a:gd name="T104" fmla="*/ 167 w 623"/>
              <a:gd name="T105" fmla="*/ 364 h 587"/>
              <a:gd name="T106" fmla="*/ 142 w 623"/>
              <a:gd name="T107" fmla="*/ 373 h 587"/>
              <a:gd name="T108" fmla="*/ 131 w 623"/>
              <a:gd name="T109" fmla="*/ 349 h 587"/>
              <a:gd name="T110" fmla="*/ 164 w 623"/>
              <a:gd name="T111" fmla="*/ 291 h 587"/>
              <a:gd name="T112" fmla="*/ 283 w 623"/>
              <a:gd name="T113" fmla="*/ 223 h 587"/>
              <a:gd name="T114" fmla="*/ 306 w 623"/>
              <a:gd name="T115" fmla="*/ 220 h 587"/>
              <a:gd name="T116" fmla="*/ 306 w 623"/>
              <a:gd name="T117" fmla="*/ 22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3" h="587">
                <a:moveTo>
                  <a:pt x="266" y="147"/>
                </a:moveTo>
                <a:cubicBezTo>
                  <a:pt x="226" y="116"/>
                  <a:pt x="228" y="59"/>
                  <a:pt x="261" y="29"/>
                </a:cubicBezTo>
                <a:cubicBezTo>
                  <a:pt x="292" y="0"/>
                  <a:pt x="340" y="2"/>
                  <a:pt x="369" y="32"/>
                </a:cubicBezTo>
                <a:cubicBezTo>
                  <a:pt x="398" y="63"/>
                  <a:pt x="398" y="116"/>
                  <a:pt x="360" y="147"/>
                </a:cubicBezTo>
                <a:cubicBezTo>
                  <a:pt x="366" y="149"/>
                  <a:pt x="372" y="150"/>
                  <a:pt x="378" y="151"/>
                </a:cubicBezTo>
                <a:cubicBezTo>
                  <a:pt x="477" y="175"/>
                  <a:pt x="556" y="257"/>
                  <a:pt x="577" y="356"/>
                </a:cubicBezTo>
                <a:cubicBezTo>
                  <a:pt x="579" y="368"/>
                  <a:pt x="581" y="381"/>
                  <a:pt x="582" y="393"/>
                </a:cubicBezTo>
                <a:cubicBezTo>
                  <a:pt x="583" y="396"/>
                  <a:pt x="583" y="398"/>
                  <a:pt x="586" y="399"/>
                </a:cubicBezTo>
                <a:cubicBezTo>
                  <a:pt x="609" y="408"/>
                  <a:pt x="623" y="432"/>
                  <a:pt x="621" y="456"/>
                </a:cubicBezTo>
                <a:cubicBezTo>
                  <a:pt x="620" y="481"/>
                  <a:pt x="603" y="501"/>
                  <a:pt x="579" y="508"/>
                </a:cubicBezTo>
                <a:cubicBezTo>
                  <a:pt x="574" y="509"/>
                  <a:pt x="569" y="510"/>
                  <a:pt x="564" y="510"/>
                </a:cubicBezTo>
                <a:cubicBezTo>
                  <a:pt x="396" y="510"/>
                  <a:pt x="229" y="510"/>
                  <a:pt x="62" y="510"/>
                </a:cubicBezTo>
                <a:cubicBezTo>
                  <a:pt x="34" y="510"/>
                  <a:pt x="11" y="490"/>
                  <a:pt x="5" y="462"/>
                </a:cubicBezTo>
                <a:cubicBezTo>
                  <a:pt x="0" y="436"/>
                  <a:pt x="15" y="409"/>
                  <a:pt x="40" y="399"/>
                </a:cubicBezTo>
                <a:cubicBezTo>
                  <a:pt x="43" y="398"/>
                  <a:pt x="43" y="396"/>
                  <a:pt x="44" y="394"/>
                </a:cubicBezTo>
                <a:cubicBezTo>
                  <a:pt x="47" y="354"/>
                  <a:pt x="57" y="316"/>
                  <a:pt x="77" y="282"/>
                </a:cubicBezTo>
                <a:cubicBezTo>
                  <a:pt x="119" y="210"/>
                  <a:pt x="181" y="165"/>
                  <a:pt x="263" y="148"/>
                </a:cubicBezTo>
                <a:cubicBezTo>
                  <a:pt x="264" y="148"/>
                  <a:pt x="265" y="148"/>
                  <a:pt x="266" y="147"/>
                </a:cubicBezTo>
                <a:close/>
                <a:moveTo>
                  <a:pt x="312" y="471"/>
                </a:moveTo>
                <a:cubicBezTo>
                  <a:pt x="395" y="471"/>
                  <a:pt x="477" y="471"/>
                  <a:pt x="560" y="471"/>
                </a:cubicBezTo>
                <a:cubicBezTo>
                  <a:pt x="562" y="471"/>
                  <a:pt x="563" y="471"/>
                  <a:pt x="565" y="471"/>
                </a:cubicBezTo>
                <a:cubicBezTo>
                  <a:pt x="575" y="471"/>
                  <a:pt x="583" y="462"/>
                  <a:pt x="583" y="452"/>
                </a:cubicBezTo>
                <a:cubicBezTo>
                  <a:pt x="583" y="442"/>
                  <a:pt x="575" y="434"/>
                  <a:pt x="566" y="433"/>
                </a:cubicBezTo>
                <a:cubicBezTo>
                  <a:pt x="551" y="432"/>
                  <a:pt x="545" y="425"/>
                  <a:pt x="544" y="410"/>
                </a:cubicBezTo>
                <a:cubicBezTo>
                  <a:pt x="543" y="396"/>
                  <a:pt x="542" y="382"/>
                  <a:pt x="540" y="368"/>
                </a:cubicBezTo>
                <a:cubicBezTo>
                  <a:pt x="515" y="245"/>
                  <a:pt x="396" y="164"/>
                  <a:pt x="272" y="186"/>
                </a:cubicBezTo>
                <a:cubicBezTo>
                  <a:pt x="163" y="205"/>
                  <a:pt x="83" y="300"/>
                  <a:pt x="82" y="411"/>
                </a:cubicBezTo>
                <a:cubicBezTo>
                  <a:pt x="81" y="425"/>
                  <a:pt x="75" y="432"/>
                  <a:pt x="60" y="433"/>
                </a:cubicBezTo>
                <a:cubicBezTo>
                  <a:pt x="46" y="434"/>
                  <a:pt x="38" y="451"/>
                  <a:pt x="46" y="463"/>
                </a:cubicBezTo>
                <a:cubicBezTo>
                  <a:pt x="50" y="469"/>
                  <a:pt x="57" y="471"/>
                  <a:pt x="64" y="471"/>
                </a:cubicBezTo>
                <a:cubicBezTo>
                  <a:pt x="147" y="471"/>
                  <a:pt x="230" y="471"/>
                  <a:pt x="312" y="471"/>
                </a:cubicBezTo>
                <a:close/>
                <a:moveTo>
                  <a:pt x="351" y="86"/>
                </a:moveTo>
                <a:cubicBezTo>
                  <a:pt x="351" y="64"/>
                  <a:pt x="334" y="47"/>
                  <a:pt x="313" y="47"/>
                </a:cubicBezTo>
                <a:cubicBezTo>
                  <a:pt x="292" y="47"/>
                  <a:pt x="274" y="64"/>
                  <a:pt x="274" y="85"/>
                </a:cubicBezTo>
                <a:cubicBezTo>
                  <a:pt x="274" y="107"/>
                  <a:pt x="291" y="124"/>
                  <a:pt x="313" y="124"/>
                </a:cubicBezTo>
                <a:cubicBezTo>
                  <a:pt x="334" y="124"/>
                  <a:pt x="351" y="107"/>
                  <a:pt x="351" y="86"/>
                </a:cubicBezTo>
                <a:close/>
                <a:moveTo>
                  <a:pt x="313" y="548"/>
                </a:moveTo>
                <a:cubicBezTo>
                  <a:pt x="409" y="548"/>
                  <a:pt x="504" y="548"/>
                  <a:pt x="600" y="548"/>
                </a:cubicBezTo>
                <a:cubicBezTo>
                  <a:pt x="611" y="548"/>
                  <a:pt x="619" y="554"/>
                  <a:pt x="621" y="564"/>
                </a:cubicBezTo>
                <a:cubicBezTo>
                  <a:pt x="623" y="574"/>
                  <a:pt x="616" y="585"/>
                  <a:pt x="606" y="587"/>
                </a:cubicBezTo>
                <a:cubicBezTo>
                  <a:pt x="604" y="587"/>
                  <a:pt x="601" y="587"/>
                  <a:pt x="599" y="587"/>
                </a:cubicBezTo>
                <a:cubicBezTo>
                  <a:pt x="408" y="587"/>
                  <a:pt x="217" y="587"/>
                  <a:pt x="27" y="587"/>
                </a:cubicBezTo>
                <a:cubicBezTo>
                  <a:pt x="15" y="587"/>
                  <a:pt x="8" y="583"/>
                  <a:pt x="5" y="574"/>
                </a:cubicBezTo>
                <a:cubicBezTo>
                  <a:pt x="2" y="563"/>
                  <a:pt x="9" y="551"/>
                  <a:pt x="20" y="549"/>
                </a:cubicBezTo>
                <a:cubicBezTo>
                  <a:pt x="22" y="549"/>
                  <a:pt x="25" y="548"/>
                  <a:pt x="27" y="548"/>
                </a:cubicBezTo>
                <a:cubicBezTo>
                  <a:pt x="122" y="548"/>
                  <a:pt x="218" y="548"/>
                  <a:pt x="313" y="548"/>
                </a:cubicBezTo>
                <a:close/>
                <a:moveTo>
                  <a:pt x="306" y="221"/>
                </a:moveTo>
                <a:cubicBezTo>
                  <a:pt x="309" y="221"/>
                  <a:pt x="312" y="221"/>
                  <a:pt x="315" y="221"/>
                </a:cubicBezTo>
                <a:cubicBezTo>
                  <a:pt x="325" y="222"/>
                  <a:pt x="332" y="230"/>
                  <a:pt x="332" y="239"/>
                </a:cubicBezTo>
                <a:cubicBezTo>
                  <a:pt x="332" y="249"/>
                  <a:pt x="326" y="257"/>
                  <a:pt x="316" y="259"/>
                </a:cubicBezTo>
                <a:cubicBezTo>
                  <a:pt x="310" y="260"/>
                  <a:pt x="303" y="259"/>
                  <a:pt x="297" y="260"/>
                </a:cubicBezTo>
                <a:cubicBezTo>
                  <a:pt x="235" y="268"/>
                  <a:pt x="193" y="301"/>
                  <a:pt x="169" y="359"/>
                </a:cubicBezTo>
                <a:cubicBezTo>
                  <a:pt x="168" y="360"/>
                  <a:pt x="168" y="362"/>
                  <a:pt x="167" y="364"/>
                </a:cubicBezTo>
                <a:cubicBezTo>
                  <a:pt x="162" y="373"/>
                  <a:pt x="152" y="377"/>
                  <a:pt x="142" y="373"/>
                </a:cubicBezTo>
                <a:cubicBezTo>
                  <a:pt x="133" y="370"/>
                  <a:pt x="128" y="359"/>
                  <a:pt x="131" y="349"/>
                </a:cubicBezTo>
                <a:cubicBezTo>
                  <a:pt x="139" y="328"/>
                  <a:pt x="150" y="308"/>
                  <a:pt x="164" y="291"/>
                </a:cubicBezTo>
                <a:cubicBezTo>
                  <a:pt x="196" y="254"/>
                  <a:pt x="235" y="231"/>
                  <a:pt x="283" y="223"/>
                </a:cubicBezTo>
                <a:cubicBezTo>
                  <a:pt x="291" y="222"/>
                  <a:pt x="298" y="221"/>
                  <a:pt x="306" y="220"/>
                </a:cubicBezTo>
                <a:cubicBezTo>
                  <a:pt x="306" y="221"/>
                  <a:pt x="306" y="221"/>
                  <a:pt x="306" y="221"/>
                </a:cubicBezTo>
                <a:close/>
              </a:path>
            </a:pathLst>
          </a:custGeom>
          <a:solidFill>
            <a:srgbClr val="F4B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6526233" y="3679535"/>
            <a:ext cx="615951" cy="720725"/>
          </a:xfrm>
          <a:custGeom>
            <a:avLst/>
            <a:gdLst>
              <a:gd name="T0" fmla="*/ 463 w 502"/>
              <a:gd name="T1" fmla="*/ 400 h 581"/>
              <a:gd name="T2" fmla="*/ 441 w 502"/>
              <a:gd name="T3" fmla="*/ 38 h 581"/>
              <a:gd name="T4" fmla="*/ 39 w 502"/>
              <a:gd name="T5" fmla="*/ 61 h 581"/>
              <a:gd name="T6" fmla="*/ 61 w 502"/>
              <a:gd name="T7" fmla="*/ 540 h 581"/>
              <a:gd name="T8" fmla="*/ 290 w 502"/>
              <a:gd name="T9" fmla="*/ 558 h 581"/>
              <a:gd name="T10" fmla="*/ 269 w 502"/>
              <a:gd name="T11" fmla="*/ 579 h 581"/>
              <a:gd name="T12" fmla="*/ 2 w 502"/>
              <a:gd name="T13" fmla="*/ 536 h 581"/>
              <a:gd name="T14" fmla="*/ 0 w 502"/>
              <a:gd name="T15" fmla="*/ 58 h 581"/>
              <a:gd name="T16" fmla="*/ 444 w 502"/>
              <a:gd name="T17" fmla="*/ 0 h 581"/>
              <a:gd name="T18" fmla="*/ 502 w 502"/>
              <a:gd name="T19" fmla="*/ 102 h 581"/>
              <a:gd name="T20" fmla="*/ 491 w 502"/>
              <a:gd name="T21" fmla="*/ 451 h 581"/>
              <a:gd name="T22" fmla="*/ 350 w 502"/>
              <a:gd name="T23" fmla="*/ 578 h 581"/>
              <a:gd name="T24" fmla="*/ 328 w 502"/>
              <a:gd name="T25" fmla="*/ 445 h 581"/>
              <a:gd name="T26" fmla="*/ 458 w 502"/>
              <a:gd name="T27" fmla="*/ 405 h 581"/>
              <a:gd name="T28" fmla="*/ 367 w 502"/>
              <a:gd name="T29" fmla="*/ 518 h 581"/>
              <a:gd name="T30" fmla="*/ 367 w 502"/>
              <a:gd name="T31" fmla="*/ 444 h 581"/>
              <a:gd name="T32" fmla="*/ 251 w 502"/>
              <a:gd name="T33" fmla="*/ 116 h 581"/>
              <a:gd name="T34" fmla="*/ 385 w 502"/>
              <a:gd name="T35" fmla="*/ 128 h 581"/>
              <a:gd name="T36" fmla="*/ 364 w 502"/>
              <a:gd name="T37" fmla="*/ 154 h 581"/>
              <a:gd name="T38" fmla="*/ 129 w 502"/>
              <a:gd name="T39" fmla="*/ 153 h 581"/>
              <a:gd name="T40" fmla="*/ 134 w 502"/>
              <a:gd name="T41" fmla="*/ 116 h 581"/>
              <a:gd name="T42" fmla="*/ 251 w 502"/>
              <a:gd name="T43" fmla="*/ 116 h 581"/>
              <a:gd name="T44" fmla="*/ 138 w 502"/>
              <a:gd name="T45" fmla="*/ 270 h 581"/>
              <a:gd name="T46" fmla="*/ 117 w 502"/>
              <a:gd name="T47" fmla="*/ 245 h 581"/>
              <a:gd name="T48" fmla="*/ 138 w 502"/>
              <a:gd name="T49" fmla="*/ 231 h 581"/>
              <a:gd name="T50" fmla="*/ 385 w 502"/>
              <a:gd name="T51" fmla="*/ 246 h 581"/>
              <a:gd name="T52" fmla="*/ 363 w 502"/>
              <a:gd name="T53" fmla="*/ 270 h 581"/>
              <a:gd name="T54" fmla="*/ 203 w 502"/>
              <a:gd name="T55" fmla="*/ 347 h 581"/>
              <a:gd name="T56" fmla="*/ 288 w 502"/>
              <a:gd name="T57" fmla="*/ 358 h 581"/>
              <a:gd name="T58" fmla="*/ 269 w 502"/>
              <a:gd name="T59" fmla="*/ 386 h 581"/>
              <a:gd name="T60" fmla="*/ 136 w 502"/>
              <a:gd name="T61" fmla="*/ 386 h 581"/>
              <a:gd name="T62" fmla="*/ 136 w 502"/>
              <a:gd name="T63" fmla="*/ 347 h 581"/>
              <a:gd name="T64" fmla="*/ 203 w 502"/>
              <a:gd name="T65" fmla="*/ 347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2" h="581">
                <a:moveTo>
                  <a:pt x="463" y="405"/>
                </a:moveTo>
                <a:cubicBezTo>
                  <a:pt x="463" y="403"/>
                  <a:pt x="463" y="401"/>
                  <a:pt x="463" y="400"/>
                </a:cubicBezTo>
                <a:cubicBezTo>
                  <a:pt x="463" y="287"/>
                  <a:pt x="463" y="174"/>
                  <a:pt x="463" y="61"/>
                </a:cubicBezTo>
                <a:cubicBezTo>
                  <a:pt x="463" y="46"/>
                  <a:pt x="456" y="38"/>
                  <a:pt x="441" y="38"/>
                </a:cubicBezTo>
                <a:cubicBezTo>
                  <a:pt x="314" y="38"/>
                  <a:pt x="187" y="38"/>
                  <a:pt x="61" y="38"/>
                </a:cubicBezTo>
                <a:cubicBezTo>
                  <a:pt x="46" y="38"/>
                  <a:pt x="39" y="46"/>
                  <a:pt x="39" y="61"/>
                </a:cubicBezTo>
                <a:cubicBezTo>
                  <a:pt x="39" y="213"/>
                  <a:pt x="39" y="366"/>
                  <a:pt x="39" y="518"/>
                </a:cubicBezTo>
                <a:cubicBezTo>
                  <a:pt x="39" y="533"/>
                  <a:pt x="46" y="540"/>
                  <a:pt x="61" y="540"/>
                </a:cubicBezTo>
                <a:cubicBezTo>
                  <a:pt x="130" y="540"/>
                  <a:pt x="200" y="540"/>
                  <a:pt x="269" y="540"/>
                </a:cubicBezTo>
                <a:cubicBezTo>
                  <a:pt x="280" y="540"/>
                  <a:pt x="288" y="547"/>
                  <a:pt x="290" y="558"/>
                </a:cubicBezTo>
                <a:cubicBezTo>
                  <a:pt x="291" y="568"/>
                  <a:pt x="283" y="577"/>
                  <a:pt x="273" y="578"/>
                </a:cubicBezTo>
                <a:cubicBezTo>
                  <a:pt x="271" y="579"/>
                  <a:pt x="270" y="579"/>
                  <a:pt x="269" y="579"/>
                </a:cubicBezTo>
                <a:cubicBezTo>
                  <a:pt x="199" y="579"/>
                  <a:pt x="129" y="579"/>
                  <a:pt x="60" y="579"/>
                </a:cubicBezTo>
                <a:cubicBezTo>
                  <a:pt x="32" y="578"/>
                  <a:pt x="9" y="562"/>
                  <a:pt x="2" y="536"/>
                </a:cubicBezTo>
                <a:cubicBezTo>
                  <a:pt x="1" y="531"/>
                  <a:pt x="0" y="526"/>
                  <a:pt x="0" y="521"/>
                </a:cubicBezTo>
                <a:cubicBezTo>
                  <a:pt x="0" y="367"/>
                  <a:pt x="0" y="212"/>
                  <a:pt x="0" y="58"/>
                </a:cubicBezTo>
                <a:cubicBezTo>
                  <a:pt x="0" y="26"/>
                  <a:pt x="26" y="0"/>
                  <a:pt x="58" y="0"/>
                </a:cubicBezTo>
                <a:cubicBezTo>
                  <a:pt x="187" y="0"/>
                  <a:pt x="316" y="0"/>
                  <a:pt x="444" y="0"/>
                </a:cubicBezTo>
                <a:cubicBezTo>
                  <a:pt x="476" y="0"/>
                  <a:pt x="501" y="25"/>
                  <a:pt x="502" y="57"/>
                </a:cubicBezTo>
                <a:cubicBezTo>
                  <a:pt x="502" y="72"/>
                  <a:pt x="502" y="87"/>
                  <a:pt x="502" y="102"/>
                </a:cubicBezTo>
                <a:cubicBezTo>
                  <a:pt x="502" y="209"/>
                  <a:pt x="502" y="317"/>
                  <a:pt x="502" y="424"/>
                </a:cubicBezTo>
                <a:cubicBezTo>
                  <a:pt x="502" y="434"/>
                  <a:pt x="498" y="444"/>
                  <a:pt x="491" y="451"/>
                </a:cubicBezTo>
                <a:cubicBezTo>
                  <a:pt x="452" y="490"/>
                  <a:pt x="414" y="529"/>
                  <a:pt x="375" y="567"/>
                </a:cubicBezTo>
                <a:cubicBezTo>
                  <a:pt x="368" y="574"/>
                  <a:pt x="359" y="576"/>
                  <a:pt x="350" y="578"/>
                </a:cubicBezTo>
                <a:cubicBezTo>
                  <a:pt x="338" y="581"/>
                  <a:pt x="328" y="571"/>
                  <a:pt x="328" y="559"/>
                </a:cubicBezTo>
                <a:cubicBezTo>
                  <a:pt x="328" y="521"/>
                  <a:pt x="328" y="483"/>
                  <a:pt x="328" y="445"/>
                </a:cubicBezTo>
                <a:cubicBezTo>
                  <a:pt x="328" y="422"/>
                  <a:pt x="345" y="405"/>
                  <a:pt x="368" y="405"/>
                </a:cubicBezTo>
                <a:cubicBezTo>
                  <a:pt x="398" y="405"/>
                  <a:pt x="428" y="405"/>
                  <a:pt x="458" y="405"/>
                </a:cubicBezTo>
                <a:cubicBezTo>
                  <a:pt x="460" y="405"/>
                  <a:pt x="461" y="405"/>
                  <a:pt x="463" y="405"/>
                </a:cubicBezTo>
                <a:close/>
                <a:moveTo>
                  <a:pt x="367" y="518"/>
                </a:moveTo>
                <a:cubicBezTo>
                  <a:pt x="392" y="494"/>
                  <a:pt x="417" y="468"/>
                  <a:pt x="441" y="444"/>
                </a:cubicBezTo>
                <a:cubicBezTo>
                  <a:pt x="417" y="444"/>
                  <a:pt x="392" y="444"/>
                  <a:pt x="367" y="444"/>
                </a:cubicBezTo>
                <a:cubicBezTo>
                  <a:pt x="367" y="469"/>
                  <a:pt x="367" y="495"/>
                  <a:pt x="367" y="518"/>
                </a:cubicBezTo>
                <a:close/>
                <a:moveTo>
                  <a:pt x="251" y="116"/>
                </a:moveTo>
                <a:cubicBezTo>
                  <a:pt x="289" y="116"/>
                  <a:pt x="327" y="116"/>
                  <a:pt x="365" y="116"/>
                </a:cubicBezTo>
                <a:cubicBezTo>
                  <a:pt x="375" y="116"/>
                  <a:pt x="382" y="120"/>
                  <a:pt x="385" y="128"/>
                </a:cubicBezTo>
                <a:cubicBezTo>
                  <a:pt x="390" y="140"/>
                  <a:pt x="381" y="153"/>
                  <a:pt x="368" y="154"/>
                </a:cubicBezTo>
                <a:cubicBezTo>
                  <a:pt x="366" y="154"/>
                  <a:pt x="365" y="154"/>
                  <a:pt x="364" y="154"/>
                </a:cubicBezTo>
                <a:cubicBezTo>
                  <a:pt x="289" y="154"/>
                  <a:pt x="214" y="154"/>
                  <a:pt x="139" y="154"/>
                </a:cubicBezTo>
                <a:cubicBezTo>
                  <a:pt x="135" y="154"/>
                  <a:pt x="132" y="154"/>
                  <a:pt x="129" y="153"/>
                </a:cubicBezTo>
                <a:cubicBezTo>
                  <a:pt x="120" y="150"/>
                  <a:pt x="115" y="142"/>
                  <a:pt x="116" y="132"/>
                </a:cubicBezTo>
                <a:cubicBezTo>
                  <a:pt x="117" y="124"/>
                  <a:pt x="125" y="117"/>
                  <a:pt x="134" y="116"/>
                </a:cubicBezTo>
                <a:cubicBezTo>
                  <a:pt x="135" y="116"/>
                  <a:pt x="137" y="116"/>
                  <a:pt x="139" y="116"/>
                </a:cubicBezTo>
                <a:cubicBezTo>
                  <a:pt x="176" y="116"/>
                  <a:pt x="214" y="116"/>
                  <a:pt x="251" y="116"/>
                </a:cubicBezTo>
                <a:close/>
                <a:moveTo>
                  <a:pt x="251" y="270"/>
                </a:moveTo>
                <a:cubicBezTo>
                  <a:pt x="213" y="270"/>
                  <a:pt x="175" y="270"/>
                  <a:pt x="138" y="270"/>
                </a:cubicBezTo>
                <a:cubicBezTo>
                  <a:pt x="132" y="270"/>
                  <a:pt x="127" y="269"/>
                  <a:pt x="123" y="266"/>
                </a:cubicBezTo>
                <a:cubicBezTo>
                  <a:pt x="117" y="261"/>
                  <a:pt x="115" y="252"/>
                  <a:pt x="117" y="245"/>
                </a:cubicBezTo>
                <a:cubicBezTo>
                  <a:pt x="119" y="237"/>
                  <a:pt x="126" y="232"/>
                  <a:pt x="134" y="231"/>
                </a:cubicBezTo>
                <a:cubicBezTo>
                  <a:pt x="135" y="231"/>
                  <a:pt x="137" y="231"/>
                  <a:pt x="138" y="231"/>
                </a:cubicBezTo>
                <a:cubicBezTo>
                  <a:pt x="213" y="231"/>
                  <a:pt x="289" y="231"/>
                  <a:pt x="365" y="231"/>
                </a:cubicBezTo>
                <a:cubicBezTo>
                  <a:pt x="376" y="231"/>
                  <a:pt x="383" y="237"/>
                  <a:pt x="385" y="246"/>
                </a:cubicBezTo>
                <a:cubicBezTo>
                  <a:pt x="388" y="257"/>
                  <a:pt x="381" y="268"/>
                  <a:pt x="369" y="270"/>
                </a:cubicBezTo>
                <a:cubicBezTo>
                  <a:pt x="367" y="270"/>
                  <a:pt x="365" y="270"/>
                  <a:pt x="363" y="270"/>
                </a:cubicBezTo>
                <a:cubicBezTo>
                  <a:pt x="326" y="270"/>
                  <a:pt x="288" y="270"/>
                  <a:pt x="251" y="270"/>
                </a:cubicBezTo>
                <a:close/>
                <a:moveTo>
                  <a:pt x="203" y="347"/>
                </a:moveTo>
                <a:cubicBezTo>
                  <a:pt x="225" y="347"/>
                  <a:pt x="248" y="347"/>
                  <a:pt x="271" y="347"/>
                </a:cubicBezTo>
                <a:cubicBezTo>
                  <a:pt x="279" y="347"/>
                  <a:pt x="284" y="351"/>
                  <a:pt x="288" y="358"/>
                </a:cubicBezTo>
                <a:cubicBezTo>
                  <a:pt x="291" y="365"/>
                  <a:pt x="290" y="372"/>
                  <a:pt x="286" y="378"/>
                </a:cubicBezTo>
                <a:cubicBezTo>
                  <a:pt x="282" y="384"/>
                  <a:pt x="276" y="386"/>
                  <a:pt x="269" y="386"/>
                </a:cubicBezTo>
                <a:cubicBezTo>
                  <a:pt x="233" y="386"/>
                  <a:pt x="196" y="386"/>
                  <a:pt x="160" y="386"/>
                </a:cubicBezTo>
                <a:cubicBezTo>
                  <a:pt x="152" y="386"/>
                  <a:pt x="144" y="386"/>
                  <a:pt x="136" y="386"/>
                </a:cubicBezTo>
                <a:cubicBezTo>
                  <a:pt x="124" y="386"/>
                  <a:pt x="116" y="377"/>
                  <a:pt x="116" y="366"/>
                </a:cubicBezTo>
                <a:cubicBezTo>
                  <a:pt x="116" y="355"/>
                  <a:pt x="125" y="347"/>
                  <a:pt x="136" y="347"/>
                </a:cubicBezTo>
                <a:cubicBezTo>
                  <a:pt x="158" y="347"/>
                  <a:pt x="181" y="347"/>
                  <a:pt x="203" y="347"/>
                </a:cubicBezTo>
                <a:cubicBezTo>
                  <a:pt x="203" y="347"/>
                  <a:pt x="203" y="347"/>
                  <a:pt x="203" y="347"/>
                </a:cubicBezTo>
                <a:close/>
              </a:path>
            </a:pathLst>
          </a:custGeom>
          <a:solidFill>
            <a:srgbClr val="F4B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1650122" y="2373387"/>
            <a:ext cx="4613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/>
              <a:t>铁路排班：</a:t>
            </a:r>
            <a:r>
              <a:rPr lang="zh-CN" altLang="zh-CN" dirty="0"/>
              <a:t>铁道部运输局</a:t>
            </a:r>
            <a:endParaRPr lang="zh-CN" altLang="zh-CN" dirty="0"/>
          </a:p>
          <a:p>
            <a:r>
              <a:rPr lang="zh-CN" altLang="zh-CN" b="1" dirty="0"/>
              <a:t>铁路无人驾驶：</a:t>
            </a:r>
            <a:r>
              <a:rPr lang="zh-CN" altLang="zh-CN" dirty="0"/>
              <a:t>动车组制造企业</a:t>
            </a:r>
            <a:endParaRPr lang="zh-CN" altLang="zh-CN" dirty="0"/>
          </a:p>
          <a:p>
            <a:r>
              <a:rPr lang="zh-CN" altLang="zh-CN" b="1" dirty="0"/>
              <a:t>铁路行程规划：</a:t>
            </a:r>
            <a:r>
              <a:rPr lang="zh-CN" altLang="zh-CN" dirty="0"/>
              <a:t>有铁路出行需要的手机用户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50122" y="18897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/>
              <a:t>目标客户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57783" y="2288126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6"/>
          <p:cNvSpPr/>
          <p:nvPr/>
        </p:nvSpPr>
        <p:spPr>
          <a:xfrm>
            <a:off x="1650122" y="4121882"/>
            <a:ext cx="3329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</a:t>
            </a:r>
            <a:r>
              <a:rPr lang="en-US" altLang="zh-CN" dirty="0"/>
              <a:t> </a:t>
            </a:r>
            <a:r>
              <a:rPr lang="zh-CN" altLang="zh-CN" dirty="0"/>
              <a:t>铁道部门及公司招标</a:t>
            </a:r>
            <a:endParaRPr lang="zh-CN" altLang="zh-CN" dirty="0"/>
          </a:p>
          <a:p>
            <a:r>
              <a:rPr lang="en-US" altLang="zh-CN" b="1" dirty="0"/>
              <a:t>2.</a:t>
            </a:r>
            <a:r>
              <a:rPr lang="en-US" altLang="zh-CN" dirty="0"/>
              <a:t> </a:t>
            </a:r>
            <a:r>
              <a:rPr lang="zh-CN" altLang="zh-CN" dirty="0"/>
              <a:t>自家</a:t>
            </a:r>
            <a:r>
              <a:rPr lang="en-US" altLang="zh-CN" dirty="0"/>
              <a:t>app</a:t>
            </a:r>
            <a:r>
              <a:rPr lang="zh-CN" altLang="zh-CN" dirty="0"/>
              <a:t>平台</a:t>
            </a:r>
            <a:endParaRPr lang="zh-CN" altLang="zh-CN" dirty="0"/>
          </a:p>
          <a:p>
            <a:r>
              <a:rPr lang="en-US" altLang="zh-CN" b="1" dirty="0"/>
              <a:t>3.</a:t>
            </a:r>
            <a:r>
              <a:rPr lang="en-US" altLang="zh-CN" dirty="0"/>
              <a:t> </a:t>
            </a:r>
            <a:r>
              <a:rPr lang="zh-CN" altLang="zh-CN" dirty="0"/>
              <a:t>小程序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50122" y="36382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/>
              <a:t>渠道通路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57783" y="4036621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6"/>
          <p:cNvSpPr/>
          <p:nvPr/>
        </p:nvSpPr>
        <p:spPr>
          <a:xfrm>
            <a:off x="7683014" y="2398783"/>
            <a:ext cx="3329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</a:t>
            </a:r>
            <a:r>
              <a:rPr lang="en-US" altLang="zh-CN" dirty="0"/>
              <a:t> </a:t>
            </a:r>
            <a:r>
              <a:rPr lang="zh-CN" altLang="zh-CN" dirty="0"/>
              <a:t>铁路自动排班系统</a:t>
            </a:r>
            <a:endParaRPr lang="zh-CN" altLang="zh-CN" dirty="0"/>
          </a:p>
          <a:p>
            <a:r>
              <a:rPr lang="en-US" altLang="zh-CN" b="1" dirty="0"/>
              <a:t>2. </a:t>
            </a:r>
            <a:r>
              <a:rPr lang="zh-CN" altLang="zh-CN" dirty="0"/>
              <a:t>列车无人驾驶</a:t>
            </a:r>
            <a:r>
              <a:rPr lang="en-US" altLang="zh-CN" dirty="0"/>
              <a:t>/</a:t>
            </a:r>
            <a:r>
              <a:rPr lang="zh-CN" altLang="zh-CN" dirty="0"/>
              <a:t>辅助驾驶系统</a:t>
            </a:r>
            <a:endParaRPr lang="zh-CN" altLang="zh-CN" dirty="0"/>
          </a:p>
          <a:p>
            <a:r>
              <a:rPr lang="en-US" altLang="zh-CN" b="1" dirty="0"/>
              <a:t>3.</a:t>
            </a:r>
            <a:r>
              <a:rPr lang="en-US" altLang="zh-CN" dirty="0"/>
              <a:t> </a:t>
            </a:r>
            <a:r>
              <a:rPr lang="zh-CN" altLang="zh-CN" dirty="0"/>
              <a:t>铁路行程规划</a:t>
            </a:r>
            <a:r>
              <a:rPr lang="en-US" altLang="zh-CN" dirty="0"/>
              <a:t>app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683014" y="191516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/>
              <a:t>产品和服务</a:t>
            </a:r>
            <a:endParaRPr lang="zh-CN" altLang="zh-CN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7790675" y="2313522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6"/>
          <p:cNvSpPr/>
          <p:nvPr/>
        </p:nvSpPr>
        <p:spPr>
          <a:xfrm>
            <a:off x="7683014" y="4147277"/>
            <a:ext cx="4508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/>
              <a:t>对铁道部门：</a:t>
            </a:r>
            <a:r>
              <a:rPr lang="zh-CN" altLang="zh-CN" dirty="0"/>
              <a:t>主动参与招标，自我推荐</a:t>
            </a:r>
            <a:endParaRPr lang="zh-CN" altLang="zh-CN" dirty="0"/>
          </a:p>
          <a:p>
            <a:r>
              <a:rPr lang="zh-CN" altLang="zh-CN" b="1" dirty="0"/>
              <a:t>对</a:t>
            </a:r>
            <a:r>
              <a:rPr lang="en-US" altLang="zh-CN" b="1" dirty="0"/>
              <a:t>app</a:t>
            </a:r>
            <a:r>
              <a:rPr lang="zh-CN" altLang="zh-CN" b="1" dirty="0"/>
              <a:t>用户：</a:t>
            </a:r>
            <a:r>
              <a:rPr lang="zh-CN" altLang="zh-CN" dirty="0"/>
              <a:t>线下投放广告、小红书、抖音等社交媒体运营、影视广告植入、口碑营销</a:t>
            </a:r>
            <a:endParaRPr lang="zh-CN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7683014" y="36636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/>
              <a:t>客户关系</a:t>
            </a:r>
            <a:endParaRPr lang="zh-CN" altLang="zh-CN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790675" y="4062017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-2096321" y="417288"/>
            <a:ext cx="6677139" cy="743298"/>
            <a:chOff x="0" y="1699154"/>
            <a:chExt cx="6677139" cy="797861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2098085"/>
              <a:ext cx="4202723" cy="0"/>
            </a:xfrm>
            <a:prstGeom prst="line">
              <a:avLst/>
            </a:prstGeom>
            <a:ln w="38100">
              <a:solidFill>
                <a:srgbClr val="2B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798277" y="1699154"/>
              <a:ext cx="2878862" cy="797861"/>
            </a:xfrm>
            <a:prstGeom prst="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商业模式分析</a:t>
              </a:r>
              <a:endParaRPr lang="zh-CN" altLang="en-US" sz="32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17102" y="1846546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2B3A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82189" y="3595041"/>
            <a:ext cx="650874" cy="738188"/>
          </a:xfrm>
          <a:custGeom>
            <a:avLst/>
            <a:gdLst>
              <a:gd name="T0" fmla="*/ 182 w 545"/>
              <a:gd name="T1" fmla="*/ 324 h 613"/>
              <a:gd name="T2" fmla="*/ 152 w 545"/>
              <a:gd name="T3" fmla="*/ 322 h 613"/>
              <a:gd name="T4" fmla="*/ 25 w 545"/>
              <a:gd name="T5" fmla="*/ 210 h 613"/>
              <a:gd name="T6" fmla="*/ 143 w 545"/>
              <a:gd name="T7" fmla="*/ 18 h 613"/>
              <a:gd name="T8" fmla="*/ 326 w 545"/>
              <a:gd name="T9" fmla="*/ 144 h 613"/>
              <a:gd name="T10" fmla="*/ 328 w 545"/>
              <a:gd name="T11" fmla="*/ 173 h 613"/>
              <a:gd name="T12" fmla="*/ 331 w 545"/>
              <a:gd name="T13" fmla="*/ 178 h 613"/>
              <a:gd name="T14" fmla="*/ 340 w 545"/>
              <a:gd name="T15" fmla="*/ 186 h 613"/>
              <a:gd name="T16" fmla="*/ 478 w 545"/>
              <a:gd name="T17" fmla="*/ 364 h 613"/>
              <a:gd name="T18" fmla="*/ 532 w 545"/>
              <a:gd name="T19" fmla="*/ 434 h 613"/>
              <a:gd name="T20" fmla="*/ 528 w 545"/>
              <a:gd name="T21" fmla="*/ 487 h 613"/>
              <a:gd name="T22" fmla="*/ 525 w 545"/>
              <a:gd name="T23" fmla="*/ 490 h 613"/>
              <a:gd name="T24" fmla="*/ 524 w 545"/>
              <a:gd name="T25" fmla="*/ 495 h 613"/>
              <a:gd name="T26" fmla="*/ 538 w 545"/>
              <a:gd name="T27" fmla="*/ 549 h 613"/>
              <a:gd name="T28" fmla="*/ 538 w 545"/>
              <a:gd name="T29" fmla="*/ 565 h 613"/>
              <a:gd name="T30" fmla="*/ 529 w 545"/>
              <a:gd name="T31" fmla="*/ 581 h 613"/>
              <a:gd name="T32" fmla="*/ 485 w 545"/>
              <a:gd name="T33" fmla="*/ 608 h 613"/>
              <a:gd name="T34" fmla="*/ 432 w 545"/>
              <a:gd name="T35" fmla="*/ 606 h 613"/>
              <a:gd name="T36" fmla="*/ 363 w 545"/>
              <a:gd name="T37" fmla="*/ 584 h 613"/>
              <a:gd name="T38" fmla="*/ 238 w 545"/>
              <a:gd name="T39" fmla="*/ 558 h 613"/>
              <a:gd name="T40" fmla="*/ 153 w 545"/>
              <a:gd name="T41" fmla="*/ 556 h 613"/>
              <a:gd name="T42" fmla="*/ 38 w 545"/>
              <a:gd name="T43" fmla="*/ 590 h 613"/>
              <a:gd name="T44" fmla="*/ 13 w 545"/>
              <a:gd name="T45" fmla="*/ 585 h 613"/>
              <a:gd name="T46" fmla="*/ 19 w 545"/>
              <a:gd name="T47" fmla="*/ 556 h 613"/>
              <a:gd name="T48" fmla="*/ 73 w 545"/>
              <a:gd name="T49" fmla="*/ 533 h 613"/>
              <a:gd name="T50" fmla="*/ 190 w 545"/>
              <a:gd name="T51" fmla="*/ 516 h 613"/>
              <a:gd name="T52" fmla="*/ 405 w 545"/>
              <a:gd name="T53" fmla="*/ 557 h 613"/>
              <a:gd name="T54" fmla="*/ 452 w 545"/>
              <a:gd name="T55" fmla="*/ 571 h 613"/>
              <a:gd name="T56" fmla="*/ 499 w 545"/>
              <a:gd name="T57" fmla="*/ 556 h 613"/>
              <a:gd name="T58" fmla="*/ 500 w 545"/>
              <a:gd name="T59" fmla="*/ 552 h 613"/>
              <a:gd name="T60" fmla="*/ 494 w 545"/>
              <a:gd name="T61" fmla="*/ 521 h 613"/>
              <a:gd name="T62" fmla="*/ 490 w 545"/>
              <a:gd name="T63" fmla="*/ 525 h 613"/>
              <a:gd name="T64" fmla="*/ 439 w 545"/>
              <a:gd name="T65" fmla="*/ 527 h 613"/>
              <a:gd name="T66" fmla="*/ 336 w 545"/>
              <a:gd name="T67" fmla="*/ 448 h 613"/>
              <a:gd name="T68" fmla="*/ 192 w 545"/>
              <a:gd name="T69" fmla="*/ 337 h 613"/>
              <a:gd name="T70" fmla="*/ 182 w 545"/>
              <a:gd name="T71" fmla="*/ 324 h 613"/>
              <a:gd name="T72" fmla="*/ 289 w 545"/>
              <a:gd name="T73" fmla="*/ 169 h 613"/>
              <a:gd name="T74" fmla="*/ 173 w 545"/>
              <a:gd name="T75" fmla="*/ 53 h 613"/>
              <a:gd name="T76" fmla="*/ 58 w 545"/>
              <a:gd name="T77" fmla="*/ 169 h 613"/>
              <a:gd name="T78" fmla="*/ 173 w 545"/>
              <a:gd name="T79" fmla="*/ 285 h 613"/>
              <a:gd name="T80" fmla="*/ 289 w 545"/>
              <a:gd name="T81" fmla="*/ 169 h 613"/>
              <a:gd name="T82" fmla="*/ 226 w 545"/>
              <a:gd name="T83" fmla="*/ 315 h 613"/>
              <a:gd name="T84" fmla="*/ 462 w 545"/>
              <a:gd name="T85" fmla="*/ 496 h 613"/>
              <a:gd name="T86" fmla="*/ 501 w 545"/>
              <a:gd name="T87" fmla="*/ 458 h 613"/>
              <a:gd name="T88" fmla="*/ 319 w 545"/>
              <a:gd name="T89" fmla="*/ 221 h 613"/>
              <a:gd name="T90" fmla="*/ 226 w 545"/>
              <a:gd name="T91" fmla="*/ 315 h 613"/>
              <a:gd name="T92" fmla="*/ 309 w 545"/>
              <a:gd name="T93" fmla="*/ 323 h 613"/>
              <a:gd name="T94" fmla="*/ 320 w 545"/>
              <a:gd name="T95" fmla="*/ 306 h 613"/>
              <a:gd name="T96" fmla="*/ 341 w 545"/>
              <a:gd name="T97" fmla="*/ 309 h 613"/>
              <a:gd name="T98" fmla="*/ 381 w 545"/>
              <a:gd name="T99" fmla="*/ 349 h 613"/>
              <a:gd name="T100" fmla="*/ 380 w 545"/>
              <a:gd name="T101" fmla="*/ 375 h 613"/>
              <a:gd name="T102" fmla="*/ 354 w 545"/>
              <a:gd name="T103" fmla="*/ 376 h 613"/>
              <a:gd name="T104" fmla="*/ 314 w 545"/>
              <a:gd name="T105" fmla="*/ 336 h 613"/>
              <a:gd name="T106" fmla="*/ 309 w 545"/>
              <a:gd name="T107" fmla="*/ 32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45" h="613">
                <a:moveTo>
                  <a:pt x="182" y="324"/>
                </a:moveTo>
                <a:cubicBezTo>
                  <a:pt x="171" y="323"/>
                  <a:pt x="161" y="323"/>
                  <a:pt x="152" y="322"/>
                </a:cubicBezTo>
                <a:cubicBezTo>
                  <a:pt x="87" y="310"/>
                  <a:pt x="43" y="273"/>
                  <a:pt x="25" y="210"/>
                </a:cubicBezTo>
                <a:cubicBezTo>
                  <a:pt x="0" y="124"/>
                  <a:pt x="55" y="36"/>
                  <a:pt x="143" y="18"/>
                </a:cubicBezTo>
                <a:cubicBezTo>
                  <a:pt x="228" y="0"/>
                  <a:pt x="312" y="58"/>
                  <a:pt x="326" y="144"/>
                </a:cubicBezTo>
                <a:cubicBezTo>
                  <a:pt x="327" y="154"/>
                  <a:pt x="327" y="164"/>
                  <a:pt x="328" y="173"/>
                </a:cubicBezTo>
                <a:cubicBezTo>
                  <a:pt x="328" y="176"/>
                  <a:pt x="329" y="177"/>
                  <a:pt x="331" y="178"/>
                </a:cubicBezTo>
                <a:cubicBezTo>
                  <a:pt x="334" y="180"/>
                  <a:pt x="338" y="182"/>
                  <a:pt x="340" y="186"/>
                </a:cubicBezTo>
                <a:cubicBezTo>
                  <a:pt x="386" y="245"/>
                  <a:pt x="432" y="305"/>
                  <a:pt x="478" y="364"/>
                </a:cubicBezTo>
                <a:cubicBezTo>
                  <a:pt x="496" y="387"/>
                  <a:pt x="514" y="411"/>
                  <a:pt x="532" y="434"/>
                </a:cubicBezTo>
                <a:cubicBezTo>
                  <a:pt x="545" y="451"/>
                  <a:pt x="543" y="471"/>
                  <a:pt x="528" y="487"/>
                </a:cubicBezTo>
                <a:cubicBezTo>
                  <a:pt x="527" y="488"/>
                  <a:pt x="526" y="489"/>
                  <a:pt x="525" y="490"/>
                </a:cubicBezTo>
                <a:cubicBezTo>
                  <a:pt x="523" y="491"/>
                  <a:pt x="523" y="493"/>
                  <a:pt x="524" y="495"/>
                </a:cubicBezTo>
                <a:cubicBezTo>
                  <a:pt x="531" y="512"/>
                  <a:pt x="537" y="530"/>
                  <a:pt x="538" y="549"/>
                </a:cubicBezTo>
                <a:cubicBezTo>
                  <a:pt x="539" y="554"/>
                  <a:pt x="538" y="559"/>
                  <a:pt x="538" y="565"/>
                </a:cubicBezTo>
                <a:cubicBezTo>
                  <a:pt x="537" y="571"/>
                  <a:pt x="534" y="576"/>
                  <a:pt x="529" y="581"/>
                </a:cubicBezTo>
                <a:cubicBezTo>
                  <a:pt x="516" y="593"/>
                  <a:pt x="502" y="603"/>
                  <a:pt x="485" y="608"/>
                </a:cubicBezTo>
                <a:cubicBezTo>
                  <a:pt x="467" y="613"/>
                  <a:pt x="449" y="611"/>
                  <a:pt x="432" y="606"/>
                </a:cubicBezTo>
                <a:cubicBezTo>
                  <a:pt x="409" y="599"/>
                  <a:pt x="386" y="591"/>
                  <a:pt x="363" y="584"/>
                </a:cubicBezTo>
                <a:cubicBezTo>
                  <a:pt x="322" y="571"/>
                  <a:pt x="280" y="562"/>
                  <a:pt x="238" y="558"/>
                </a:cubicBezTo>
                <a:cubicBezTo>
                  <a:pt x="209" y="555"/>
                  <a:pt x="181" y="553"/>
                  <a:pt x="153" y="556"/>
                </a:cubicBezTo>
                <a:cubicBezTo>
                  <a:pt x="112" y="559"/>
                  <a:pt x="74" y="571"/>
                  <a:pt x="38" y="590"/>
                </a:cubicBezTo>
                <a:cubicBezTo>
                  <a:pt x="29" y="595"/>
                  <a:pt x="19" y="593"/>
                  <a:pt x="13" y="585"/>
                </a:cubicBezTo>
                <a:cubicBezTo>
                  <a:pt x="5" y="576"/>
                  <a:pt x="8" y="562"/>
                  <a:pt x="19" y="556"/>
                </a:cubicBezTo>
                <a:cubicBezTo>
                  <a:pt x="36" y="547"/>
                  <a:pt x="55" y="540"/>
                  <a:pt x="73" y="533"/>
                </a:cubicBezTo>
                <a:cubicBezTo>
                  <a:pt x="111" y="521"/>
                  <a:pt x="150" y="516"/>
                  <a:pt x="190" y="516"/>
                </a:cubicBezTo>
                <a:cubicBezTo>
                  <a:pt x="264" y="518"/>
                  <a:pt x="335" y="532"/>
                  <a:pt x="405" y="557"/>
                </a:cubicBezTo>
                <a:cubicBezTo>
                  <a:pt x="420" y="562"/>
                  <a:pt x="436" y="567"/>
                  <a:pt x="452" y="571"/>
                </a:cubicBezTo>
                <a:cubicBezTo>
                  <a:pt x="470" y="576"/>
                  <a:pt x="485" y="568"/>
                  <a:pt x="499" y="556"/>
                </a:cubicBezTo>
                <a:cubicBezTo>
                  <a:pt x="499" y="555"/>
                  <a:pt x="500" y="554"/>
                  <a:pt x="500" y="552"/>
                </a:cubicBezTo>
                <a:cubicBezTo>
                  <a:pt x="498" y="542"/>
                  <a:pt x="496" y="532"/>
                  <a:pt x="494" y="521"/>
                </a:cubicBezTo>
                <a:cubicBezTo>
                  <a:pt x="492" y="523"/>
                  <a:pt x="491" y="524"/>
                  <a:pt x="490" y="525"/>
                </a:cubicBezTo>
                <a:cubicBezTo>
                  <a:pt x="475" y="538"/>
                  <a:pt x="455" y="540"/>
                  <a:pt x="439" y="527"/>
                </a:cubicBezTo>
                <a:cubicBezTo>
                  <a:pt x="405" y="501"/>
                  <a:pt x="370" y="474"/>
                  <a:pt x="336" y="448"/>
                </a:cubicBezTo>
                <a:cubicBezTo>
                  <a:pt x="288" y="411"/>
                  <a:pt x="240" y="374"/>
                  <a:pt x="192" y="337"/>
                </a:cubicBezTo>
                <a:cubicBezTo>
                  <a:pt x="187" y="333"/>
                  <a:pt x="183" y="330"/>
                  <a:pt x="182" y="324"/>
                </a:cubicBezTo>
                <a:close/>
                <a:moveTo>
                  <a:pt x="289" y="169"/>
                </a:moveTo>
                <a:cubicBezTo>
                  <a:pt x="289" y="105"/>
                  <a:pt x="237" y="53"/>
                  <a:pt x="173" y="53"/>
                </a:cubicBezTo>
                <a:cubicBezTo>
                  <a:pt x="110" y="54"/>
                  <a:pt x="58" y="106"/>
                  <a:pt x="58" y="169"/>
                </a:cubicBezTo>
                <a:cubicBezTo>
                  <a:pt x="58" y="233"/>
                  <a:pt x="110" y="285"/>
                  <a:pt x="173" y="285"/>
                </a:cubicBezTo>
                <a:cubicBezTo>
                  <a:pt x="238" y="285"/>
                  <a:pt x="290" y="233"/>
                  <a:pt x="289" y="169"/>
                </a:cubicBezTo>
                <a:close/>
                <a:moveTo>
                  <a:pt x="226" y="315"/>
                </a:moveTo>
                <a:cubicBezTo>
                  <a:pt x="305" y="376"/>
                  <a:pt x="384" y="436"/>
                  <a:pt x="462" y="496"/>
                </a:cubicBezTo>
                <a:cubicBezTo>
                  <a:pt x="475" y="483"/>
                  <a:pt x="488" y="471"/>
                  <a:pt x="501" y="458"/>
                </a:cubicBezTo>
                <a:cubicBezTo>
                  <a:pt x="441" y="379"/>
                  <a:pt x="380" y="300"/>
                  <a:pt x="319" y="221"/>
                </a:cubicBezTo>
                <a:cubicBezTo>
                  <a:pt x="302" y="266"/>
                  <a:pt x="271" y="297"/>
                  <a:pt x="226" y="315"/>
                </a:cubicBezTo>
                <a:close/>
                <a:moveTo>
                  <a:pt x="309" y="323"/>
                </a:moveTo>
                <a:cubicBezTo>
                  <a:pt x="309" y="315"/>
                  <a:pt x="313" y="309"/>
                  <a:pt x="320" y="306"/>
                </a:cubicBezTo>
                <a:cubicBezTo>
                  <a:pt x="327" y="302"/>
                  <a:pt x="335" y="303"/>
                  <a:pt x="341" y="309"/>
                </a:cubicBezTo>
                <a:cubicBezTo>
                  <a:pt x="354" y="322"/>
                  <a:pt x="368" y="336"/>
                  <a:pt x="381" y="349"/>
                </a:cubicBezTo>
                <a:cubicBezTo>
                  <a:pt x="388" y="357"/>
                  <a:pt x="387" y="368"/>
                  <a:pt x="380" y="375"/>
                </a:cubicBezTo>
                <a:cubicBezTo>
                  <a:pt x="373" y="383"/>
                  <a:pt x="361" y="383"/>
                  <a:pt x="354" y="376"/>
                </a:cubicBezTo>
                <a:cubicBezTo>
                  <a:pt x="340" y="363"/>
                  <a:pt x="327" y="350"/>
                  <a:pt x="314" y="336"/>
                </a:cubicBezTo>
                <a:cubicBezTo>
                  <a:pt x="310" y="333"/>
                  <a:pt x="309" y="328"/>
                  <a:pt x="309" y="323"/>
                </a:cubicBezTo>
                <a:close/>
              </a:path>
            </a:pathLst>
          </a:custGeom>
          <a:solidFill>
            <a:srgbClr val="2B3A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6448446" y="1926912"/>
            <a:ext cx="763587" cy="727075"/>
          </a:xfrm>
          <a:custGeom>
            <a:avLst/>
            <a:gdLst>
              <a:gd name="T0" fmla="*/ 266 w 623"/>
              <a:gd name="T1" fmla="*/ 147 h 587"/>
              <a:gd name="T2" fmla="*/ 261 w 623"/>
              <a:gd name="T3" fmla="*/ 29 h 587"/>
              <a:gd name="T4" fmla="*/ 369 w 623"/>
              <a:gd name="T5" fmla="*/ 32 h 587"/>
              <a:gd name="T6" fmla="*/ 360 w 623"/>
              <a:gd name="T7" fmla="*/ 147 h 587"/>
              <a:gd name="T8" fmla="*/ 378 w 623"/>
              <a:gd name="T9" fmla="*/ 151 h 587"/>
              <a:gd name="T10" fmla="*/ 577 w 623"/>
              <a:gd name="T11" fmla="*/ 356 h 587"/>
              <a:gd name="T12" fmla="*/ 582 w 623"/>
              <a:gd name="T13" fmla="*/ 393 h 587"/>
              <a:gd name="T14" fmla="*/ 586 w 623"/>
              <a:gd name="T15" fmla="*/ 399 h 587"/>
              <a:gd name="T16" fmla="*/ 621 w 623"/>
              <a:gd name="T17" fmla="*/ 456 h 587"/>
              <a:gd name="T18" fmla="*/ 579 w 623"/>
              <a:gd name="T19" fmla="*/ 508 h 587"/>
              <a:gd name="T20" fmla="*/ 564 w 623"/>
              <a:gd name="T21" fmla="*/ 510 h 587"/>
              <a:gd name="T22" fmla="*/ 62 w 623"/>
              <a:gd name="T23" fmla="*/ 510 h 587"/>
              <a:gd name="T24" fmla="*/ 5 w 623"/>
              <a:gd name="T25" fmla="*/ 462 h 587"/>
              <a:gd name="T26" fmla="*/ 40 w 623"/>
              <a:gd name="T27" fmla="*/ 399 h 587"/>
              <a:gd name="T28" fmla="*/ 44 w 623"/>
              <a:gd name="T29" fmla="*/ 394 h 587"/>
              <a:gd name="T30" fmla="*/ 77 w 623"/>
              <a:gd name="T31" fmla="*/ 282 h 587"/>
              <a:gd name="T32" fmla="*/ 263 w 623"/>
              <a:gd name="T33" fmla="*/ 148 h 587"/>
              <a:gd name="T34" fmla="*/ 266 w 623"/>
              <a:gd name="T35" fmla="*/ 147 h 587"/>
              <a:gd name="T36" fmla="*/ 312 w 623"/>
              <a:gd name="T37" fmla="*/ 471 h 587"/>
              <a:gd name="T38" fmla="*/ 560 w 623"/>
              <a:gd name="T39" fmla="*/ 471 h 587"/>
              <a:gd name="T40" fmla="*/ 565 w 623"/>
              <a:gd name="T41" fmla="*/ 471 h 587"/>
              <a:gd name="T42" fmla="*/ 583 w 623"/>
              <a:gd name="T43" fmla="*/ 452 h 587"/>
              <a:gd name="T44" fmla="*/ 566 w 623"/>
              <a:gd name="T45" fmla="*/ 433 h 587"/>
              <a:gd name="T46" fmla="*/ 544 w 623"/>
              <a:gd name="T47" fmla="*/ 410 h 587"/>
              <a:gd name="T48" fmla="*/ 540 w 623"/>
              <a:gd name="T49" fmla="*/ 368 h 587"/>
              <a:gd name="T50" fmla="*/ 272 w 623"/>
              <a:gd name="T51" fmla="*/ 186 h 587"/>
              <a:gd name="T52" fmla="*/ 82 w 623"/>
              <a:gd name="T53" fmla="*/ 411 h 587"/>
              <a:gd name="T54" fmla="*/ 60 w 623"/>
              <a:gd name="T55" fmla="*/ 433 h 587"/>
              <a:gd name="T56" fmla="*/ 46 w 623"/>
              <a:gd name="T57" fmla="*/ 463 h 587"/>
              <a:gd name="T58" fmla="*/ 64 w 623"/>
              <a:gd name="T59" fmla="*/ 471 h 587"/>
              <a:gd name="T60" fmla="*/ 312 w 623"/>
              <a:gd name="T61" fmla="*/ 471 h 587"/>
              <a:gd name="T62" fmla="*/ 351 w 623"/>
              <a:gd name="T63" fmla="*/ 86 h 587"/>
              <a:gd name="T64" fmla="*/ 313 w 623"/>
              <a:gd name="T65" fmla="*/ 47 h 587"/>
              <a:gd name="T66" fmla="*/ 274 w 623"/>
              <a:gd name="T67" fmla="*/ 85 h 587"/>
              <a:gd name="T68" fmla="*/ 313 w 623"/>
              <a:gd name="T69" fmla="*/ 124 h 587"/>
              <a:gd name="T70" fmla="*/ 351 w 623"/>
              <a:gd name="T71" fmla="*/ 86 h 587"/>
              <a:gd name="T72" fmla="*/ 313 w 623"/>
              <a:gd name="T73" fmla="*/ 548 h 587"/>
              <a:gd name="T74" fmla="*/ 600 w 623"/>
              <a:gd name="T75" fmla="*/ 548 h 587"/>
              <a:gd name="T76" fmla="*/ 621 w 623"/>
              <a:gd name="T77" fmla="*/ 564 h 587"/>
              <a:gd name="T78" fmla="*/ 606 w 623"/>
              <a:gd name="T79" fmla="*/ 587 h 587"/>
              <a:gd name="T80" fmla="*/ 599 w 623"/>
              <a:gd name="T81" fmla="*/ 587 h 587"/>
              <a:gd name="T82" fmla="*/ 27 w 623"/>
              <a:gd name="T83" fmla="*/ 587 h 587"/>
              <a:gd name="T84" fmla="*/ 5 w 623"/>
              <a:gd name="T85" fmla="*/ 574 h 587"/>
              <a:gd name="T86" fmla="*/ 20 w 623"/>
              <a:gd name="T87" fmla="*/ 549 h 587"/>
              <a:gd name="T88" fmla="*/ 27 w 623"/>
              <a:gd name="T89" fmla="*/ 548 h 587"/>
              <a:gd name="T90" fmla="*/ 313 w 623"/>
              <a:gd name="T91" fmla="*/ 548 h 587"/>
              <a:gd name="T92" fmla="*/ 306 w 623"/>
              <a:gd name="T93" fmla="*/ 221 h 587"/>
              <a:gd name="T94" fmla="*/ 315 w 623"/>
              <a:gd name="T95" fmla="*/ 221 h 587"/>
              <a:gd name="T96" fmla="*/ 332 w 623"/>
              <a:gd name="T97" fmla="*/ 239 h 587"/>
              <a:gd name="T98" fmla="*/ 316 w 623"/>
              <a:gd name="T99" fmla="*/ 259 h 587"/>
              <a:gd name="T100" fmla="*/ 297 w 623"/>
              <a:gd name="T101" fmla="*/ 260 h 587"/>
              <a:gd name="T102" fmla="*/ 169 w 623"/>
              <a:gd name="T103" fmla="*/ 359 h 587"/>
              <a:gd name="T104" fmla="*/ 167 w 623"/>
              <a:gd name="T105" fmla="*/ 364 h 587"/>
              <a:gd name="T106" fmla="*/ 142 w 623"/>
              <a:gd name="T107" fmla="*/ 373 h 587"/>
              <a:gd name="T108" fmla="*/ 131 w 623"/>
              <a:gd name="T109" fmla="*/ 349 h 587"/>
              <a:gd name="T110" fmla="*/ 164 w 623"/>
              <a:gd name="T111" fmla="*/ 291 h 587"/>
              <a:gd name="T112" fmla="*/ 283 w 623"/>
              <a:gd name="T113" fmla="*/ 223 h 587"/>
              <a:gd name="T114" fmla="*/ 306 w 623"/>
              <a:gd name="T115" fmla="*/ 220 h 587"/>
              <a:gd name="T116" fmla="*/ 306 w 623"/>
              <a:gd name="T117" fmla="*/ 22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3" h="587">
                <a:moveTo>
                  <a:pt x="266" y="147"/>
                </a:moveTo>
                <a:cubicBezTo>
                  <a:pt x="226" y="116"/>
                  <a:pt x="228" y="59"/>
                  <a:pt x="261" y="29"/>
                </a:cubicBezTo>
                <a:cubicBezTo>
                  <a:pt x="292" y="0"/>
                  <a:pt x="340" y="2"/>
                  <a:pt x="369" y="32"/>
                </a:cubicBezTo>
                <a:cubicBezTo>
                  <a:pt x="398" y="63"/>
                  <a:pt x="398" y="116"/>
                  <a:pt x="360" y="147"/>
                </a:cubicBezTo>
                <a:cubicBezTo>
                  <a:pt x="366" y="149"/>
                  <a:pt x="372" y="150"/>
                  <a:pt x="378" y="151"/>
                </a:cubicBezTo>
                <a:cubicBezTo>
                  <a:pt x="477" y="175"/>
                  <a:pt x="556" y="257"/>
                  <a:pt x="577" y="356"/>
                </a:cubicBezTo>
                <a:cubicBezTo>
                  <a:pt x="579" y="368"/>
                  <a:pt x="581" y="381"/>
                  <a:pt x="582" y="393"/>
                </a:cubicBezTo>
                <a:cubicBezTo>
                  <a:pt x="583" y="396"/>
                  <a:pt x="583" y="398"/>
                  <a:pt x="586" y="399"/>
                </a:cubicBezTo>
                <a:cubicBezTo>
                  <a:pt x="609" y="408"/>
                  <a:pt x="623" y="432"/>
                  <a:pt x="621" y="456"/>
                </a:cubicBezTo>
                <a:cubicBezTo>
                  <a:pt x="620" y="481"/>
                  <a:pt x="603" y="501"/>
                  <a:pt x="579" y="508"/>
                </a:cubicBezTo>
                <a:cubicBezTo>
                  <a:pt x="574" y="509"/>
                  <a:pt x="569" y="510"/>
                  <a:pt x="564" y="510"/>
                </a:cubicBezTo>
                <a:cubicBezTo>
                  <a:pt x="396" y="510"/>
                  <a:pt x="229" y="510"/>
                  <a:pt x="62" y="510"/>
                </a:cubicBezTo>
                <a:cubicBezTo>
                  <a:pt x="34" y="510"/>
                  <a:pt x="11" y="490"/>
                  <a:pt x="5" y="462"/>
                </a:cubicBezTo>
                <a:cubicBezTo>
                  <a:pt x="0" y="436"/>
                  <a:pt x="15" y="409"/>
                  <a:pt x="40" y="399"/>
                </a:cubicBezTo>
                <a:cubicBezTo>
                  <a:pt x="43" y="398"/>
                  <a:pt x="43" y="396"/>
                  <a:pt x="44" y="394"/>
                </a:cubicBezTo>
                <a:cubicBezTo>
                  <a:pt x="47" y="354"/>
                  <a:pt x="57" y="316"/>
                  <a:pt x="77" y="282"/>
                </a:cubicBezTo>
                <a:cubicBezTo>
                  <a:pt x="119" y="210"/>
                  <a:pt x="181" y="165"/>
                  <a:pt x="263" y="148"/>
                </a:cubicBezTo>
                <a:cubicBezTo>
                  <a:pt x="264" y="148"/>
                  <a:pt x="265" y="148"/>
                  <a:pt x="266" y="147"/>
                </a:cubicBezTo>
                <a:close/>
                <a:moveTo>
                  <a:pt x="312" y="471"/>
                </a:moveTo>
                <a:cubicBezTo>
                  <a:pt x="395" y="471"/>
                  <a:pt x="477" y="471"/>
                  <a:pt x="560" y="471"/>
                </a:cubicBezTo>
                <a:cubicBezTo>
                  <a:pt x="562" y="471"/>
                  <a:pt x="563" y="471"/>
                  <a:pt x="565" y="471"/>
                </a:cubicBezTo>
                <a:cubicBezTo>
                  <a:pt x="575" y="471"/>
                  <a:pt x="583" y="462"/>
                  <a:pt x="583" y="452"/>
                </a:cubicBezTo>
                <a:cubicBezTo>
                  <a:pt x="583" y="442"/>
                  <a:pt x="575" y="434"/>
                  <a:pt x="566" y="433"/>
                </a:cubicBezTo>
                <a:cubicBezTo>
                  <a:pt x="551" y="432"/>
                  <a:pt x="545" y="425"/>
                  <a:pt x="544" y="410"/>
                </a:cubicBezTo>
                <a:cubicBezTo>
                  <a:pt x="543" y="396"/>
                  <a:pt x="542" y="382"/>
                  <a:pt x="540" y="368"/>
                </a:cubicBezTo>
                <a:cubicBezTo>
                  <a:pt x="515" y="245"/>
                  <a:pt x="396" y="164"/>
                  <a:pt x="272" y="186"/>
                </a:cubicBezTo>
                <a:cubicBezTo>
                  <a:pt x="163" y="205"/>
                  <a:pt x="83" y="300"/>
                  <a:pt x="82" y="411"/>
                </a:cubicBezTo>
                <a:cubicBezTo>
                  <a:pt x="81" y="425"/>
                  <a:pt x="75" y="432"/>
                  <a:pt x="60" y="433"/>
                </a:cubicBezTo>
                <a:cubicBezTo>
                  <a:pt x="46" y="434"/>
                  <a:pt x="38" y="451"/>
                  <a:pt x="46" y="463"/>
                </a:cubicBezTo>
                <a:cubicBezTo>
                  <a:pt x="50" y="469"/>
                  <a:pt x="57" y="471"/>
                  <a:pt x="64" y="471"/>
                </a:cubicBezTo>
                <a:cubicBezTo>
                  <a:pt x="147" y="471"/>
                  <a:pt x="230" y="471"/>
                  <a:pt x="312" y="471"/>
                </a:cubicBezTo>
                <a:close/>
                <a:moveTo>
                  <a:pt x="351" y="86"/>
                </a:moveTo>
                <a:cubicBezTo>
                  <a:pt x="351" y="64"/>
                  <a:pt x="334" y="47"/>
                  <a:pt x="313" y="47"/>
                </a:cubicBezTo>
                <a:cubicBezTo>
                  <a:pt x="292" y="47"/>
                  <a:pt x="274" y="64"/>
                  <a:pt x="274" y="85"/>
                </a:cubicBezTo>
                <a:cubicBezTo>
                  <a:pt x="274" y="107"/>
                  <a:pt x="291" y="124"/>
                  <a:pt x="313" y="124"/>
                </a:cubicBezTo>
                <a:cubicBezTo>
                  <a:pt x="334" y="124"/>
                  <a:pt x="351" y="107"/>
                  <a:pt x="351" y="86"/>
                </a:cubicBezTo>
                <a:close/>
                <a:moveTo>
                  <a:pt x="313" y="548"/>
                </a:moveTo>
                <a:cubicBezTo>
                  <a:pt x="409" y="548"/>
                  <a:pt x="504" y="548"/>
                  <a:pt x="600" y="548"/>
                </a:cubicBezTo>
                <a:cubicBezTo>
                  <a:pt x="611" y="548"/>
                  <a:pt x="619" y="554"/>
                  <a:pt x="621" y="564"/>
                </a:cubicBezTo>
                <a:cubicBezTo>
                  <a:pt x="623" y="574"/>
                  <a:pt x="616" y="585"/>
                  <a:pt x="606" y="587"/>
                </a:cubicBezTo>
                <a:cubicBezTo>
                  <a:pt x="604" y="587"/>
                  <a:pt x="601" y="587"/>
                  <a:pt x="599" y="587"/>
                </a:cubicBezTo>
                <a:cubicBezTo>
                  <a:pt x="408" y="587"/>
                  <a:pt x="217" y="587"/>
                  <a:pt x="27" y="587"/>
                </a:cubicBezTo>
                <a:cubicBezTo>
                  <a:pt x="15" y="587"/>
                  <a:pt x="8" y="583"/>
                  <a:pt x="5" y="574"/>
                </a:cubicBezTo>
                <a:cubicBezTo>
                  <a:pt x="2" y="563"/>
                  <a:pt x="9" y="551"/>
                  <a:pt x="20" y="549"/>
                </a:cubicBezTo>
                <a:cubicBezTo>
                  <a:pt x="22" y="549"/>
                  <a:pt x="25" y="548"/>
                  <a:pt x="27" y="548"/>
                </a:cubicBezTo>
                <a:cubicBezTo>
                  <a:pt x="122" y="548"/>
                  <a:pt x="218" y="548"/>
                  <a:pt x="313" y="548"/>
                </a:cubicBezTo>
                <a:close/>
                <a:moveTo>
                  <a:pt x="306" y="221"/>
                </a:moveTo>
                <a:cubicBezTo>
                  <a:pt x="309" y="221"/>
                  <a:pt x="312" y="221"/>
                  <a:pt x="315" y="221"/>
                </a:cubicBezTo>
                <a:cubicBezTo>
                  <a:pt x="325" y="222"/>
                  <a:pt x="332" y="230"/>
                  <a:pt x="332" y="239"/>
                </a:cubicBezTo>
                <a:cubicBezTo>
                  <a:pt x="332" y="249"/>
                  <a:pt x="326" y="257"/>
                  <a:pt x="316" y="259"/>
                </a:cubicBezTo>
                <a:cubicBezTo>
                  <a:pt x="310" y="260"/>
                  <a:pt x="303" y="259"/>
                  <a:pt x="297" y="260"/>
                </a:cubicBezTo>
                <a:cubicBezTo>
                  <a:pt x="235" y="268"/>
                  <a:pt x="193" y="301"/>
                  <a:pt x="169" y="359"/>
                </a:cubicBezTo>
                <a:cubicBezTo>
                  <a:pt x="168" y="360"/>
                  <a:pt x="168" y="362"/>
                  <a:pt x="167" y="364"/>
                </a:cubicBezTo>
                <a:cubicBezTo>
                  <a:pt x="162" y="373"/>
                  <a:pt x="152" y="377"/>
                  <a:pt x="142" y="373"/>
                </a:cubicBezTo>
                <a:cubicBezTo>
                  <a:pt x="133" y="370"/>
                  <a:pt x="128" y="359"/>
                  <a:pt x="131" y="349"/>
                </a:cubicBezTo>
                <a:cubicBezTo>
                  <a:pt x="139" y="328"/>
                  <a:pt x="150" y="308"/>
                  <a:pt x="164" y="291"/>
                </a:cubicBezTo>
                <a:cubicBezTo>
                  <a:pt x="196" y="254"/>
                  <a:pt x="235" y="231"/>
                  <a:pt x="283" y="223"/>
                </a:cubicBezTo>
                <a:cubicBezTo>
                  <a:pt x="291" y="222"/>
                  <a:pt x="298" y="221"/>
                  <a:pt x="306" y="220"/>
                </a:cubicBezTo>
                <a:cubicBezTo>
                  <a:pt x="306" y="221"/>
                  <a:pt x="306" y="221"/>
                  <a:pt x="306" y="221"/>
                </a:cubicBezTo>
                <a:close/>
              </a:path>
            </a:pathLst>
          </a:custGeom>
          <a:solidFill>
            <a:srgbClr val="F4B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6526233" y="3689695"/>
            <a:ext cx="615951" cy="720725"/>
          </a:xfrm>
          <a:custGeom>
            <a:avLst/>
            <a:gdLst>
              <a:gd name="T0" fmla="*/ 463 w 502"/>
              <a:gd name="T1" fmla="*/ 400 h 581"/>
              <a:gd name="T2" fmla="*/ 441 w 502"/>
              <a:gd name="T3" fmla="*/ 38 h 581"/>
              <a:gd name="T4" fmla="*/ 39 w 502"/>
              <a:gd name="T5" fmla="*/ 61 h 581"/>
              <a:gd name="T6" fmla="*/ 61 w 502"/>
              <a:gd name="T7" fmla="*/ 540 h 581"/>
              <a:gd name="T8" fmla="*/ 290 w 502"/>
              <a:gd name="T9" fmla="*/ 558 h 581"/>
              <a:gd name="T10" fmla="*/ 269 w 502"/>
              <a:gd name="T11" fmla="*/ 579 h 581"/>
              <a:gd name="T12" fmla="*/ 2 w 502"/>
              <a:gd name="T13" fmla="*/ 536 h 581"/>
              <a:gd name="T14" fmla="*/ 0 w 502"/>
              <a:gd name="T15" fmla="*/ 58 h 581"/>
              <a:gd name="T16" fmla="*/ 444 w 502"/>
              <a:gd name="T17" fmla="*/ 0 h 581"/>
              <a:gd name="T18" fmla="*/ 502 w 502"/>
              <a:gd name="T19" fmla="*/ 102 h 581"/>
              <a:gd name="T20" fmla="*/ 491 w 502"/>
              <a:gd name="T21" fmla="*/ 451 h 581"/>
              <a:gd name="T22" fmla="*/ 350 w 502"/>
              <a:gd name="T23" fmla="*/ 578 h 581"/>
              <a:gd name="T24" fmla="*/ 328 w 502"/>
              <a:gd name="T25" fmla="*/ 445 h 581"/>
              <a:gd name="T26" fmla="*/ 458 w 502"/>
              <a:gd name="T27" fmla="*/ 405 h 581"/>
              <a:gd name="T28" fmla="*/ 367 w 502"/>
              <a:gd name="T29" fmla="*/ 518 h 581"/>
              <a:gd name="T30" fmla="*/ 367 w 502"/>
              <a:gd name="T31" fmla="*/ 444 h 581"/>
              <a:gd name="T32" fmla="*/ 251 w 502"/>
              <a:gd name="T33" fmla="*/ 116 h 581"/>
              <a:gd name="T34" fmla="*/ 385 w 502"/>
              <a:gd name="T35" fmla="*/ 128 h 581"/>
              <a:gd name="T36" fmla="*/ 364 w 502"/>
              <a:gd name="T37" fmla="*/ 154 h 581"/>
              <a:gd name="T38" fmla="*/ 129 w 502"/>
              <a:gd name="T39" fmla="*/ 153 h 581"/>
              <a:gd name="T40" fmla="*/ 134 w 502"/>
              <a:gd name="T41" fmla="*/ 116 h 581"/>
              <a:gd name="T42" fmla="*/ 251 w 502"/>
              <a:gd name="T43" fmla="*/ 116 h 581"/>
              <a:gd name="T44" fmla="*/ 138 w 502"/>
              <a:gd name="T45" fmla="*/ 270 h 581"/>
              <a:gd name="T46" fmla="*/ 117 w 502"/>
              <a:gd name="T47" fmla="*/ 245 h 581"/>
              <a:gd name="T48" fmla="*/ 138 w 502"/>
              <a:gd name="T49" fmla="*/ 231 h 581"/>
              <a:gd name="T50" fmla="*/ 385 w 502"/>
              <a:gd name="T51" fmla="*/ 246 h 581"/>
              <a:gd name="T52" fmla="*/ 363 w 502"/>
              <a:gd name="T53" fmla="*/ 270 h 581"/>
              <a:gd name="T54" fmla="*/ 203 w 502"/>
              <a:gd name="T55" fmla="*/ 347 h 581"/>
              <a:gd name="T56" fmla="*/ 288 w 502"/>
              <a:gd name="T57" fmla="*/ 358 h 581"/>
              <a:gd name="T58" fmla="*/ 269 w 502"/>
              <a:gd name="T59" fmla="*/ 386 h 581"/>
              <a:gd name="T60" fmla="*/ 136 w 502"/>
              <a:gd name="T61" fmla="*/ 386 h 581"/>
              <a:gd name="T62" fmla="*/ 136 w 502"/>
              <a:gd name="T63" fmla="*/ 347 h 581"/>
              <a:gd name="T64" fmla="*/ 203 w 502"/>
              <a:gd name="T65" fmla="*/ 347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2" h="581">
                <a:moveTo>
                  <a:pt x="463" y="405"/>
                </a:moveTo>
                <a:cubicBezTo>
                  <a:pt x="463" y="403"/>
                  <a:pt x="463" y="401"/>
                  <a:pt x="463" y="400"/>
                </a:cubicBezTo>
                <a:cubicBezTo>
                  <a:pt x="463" y="287"/>
                  <a:pt x="463" y="174"/>
                  <a:pt x="463" y="61"/>
                </a:cubicBezTo>
                <a:cubicBezTo>
                  <a:pt x="463" y="46"/>
                  <a:pt x="456" y="38"/>
                  <a:pt x="441" y="38"/>
                </a:cubicBezTo>
                <a:cubicBezTo>
                  <a:pt x="314" y="38"/>
                  <a:pt x="187" y="38"/>
                  <a:pt x="61" y="38"/>
                </a:cubicBezTo>
                <a:cubicBezTo>
                  <a:pt x="46" y="38"/>
                  <a:pt x="39" y="46"/>
                  <a:pt x="39" y="61"/>
                </a:cubicBezTo>
                <a:cubicBezTo>
                  <a:pt x="39" y="213"/>
                  <a:pt x="39" y="366"/>
                  <a:pt x="39" y="518"/>
                </a:cubicBezTo>
                <a:cubicBezTo>
                  <a:pt x="39" y="533"/>
                  <a:pt x="46" y="540"/>
                  <a:pt x="61" y="540"/>
                </a:cubicBezTo>
                <a:cubicBezTo>
                  <a:pt x="130" y="540"/>
                  <a:pt x="200" y="540"/>
                  <a:pt x="269" y="540"/>
                </a:cubicBezTo>
                <a:cubicBezTo>
                  <a:pt x="280" y="540"/>
                  <a:pt x="288" y="547"/>
                  <a:pt x="290" y="558"/>
                </a:cubicBezTo>
                <a:cubicBezTo>
                  <a:pt x="291" y="568"/>
                  <a:pt x="283" y="577"/>
                  <a:pt x="273" y="578"/>
                </a:cubicBezTo>
                <a:cubicBezTo>
                  <a:pt x="271" y="579"/>
                  <a:pt x="270" y="579"/>
                  <a:pt x="269" y="579"/>
                </a:cubicBezTo>
                <a:cubicBezTo>
                  <a:pt x="199" y="579"/>
                  <a:pt x="129" y="579"/>
                  <a:pt x="60" y="579"/>
                </a:cubicBezTo>
                <a:cubicBezTo>
                  <a:pt x="32" y="578"/>
                  <a:pt x="9" y="562"/>
                  <a:pt x="2" y="536"/>
                </a:cubicBezTo>
                <a:cubicBezTo>
                  <a:pt x="1" y="531"/>
                  <a:pt x="0" y="526"/>
                  <a:pt x="0" y="521"/>
                </a:cubicBezTo>
                <a:cubicBezTo>
                  <a:pt x="0" y="367"/>
                  <a:pt x="0" y="212"/>
                  <a:pt x="0" y="58"/>
                </a:cubicBezTo>
                <a:cubicBezTo>
                  <a:pt x="0" y="26"/>
                  <a:pt x="26" y="0"/>
                  <a:pt x="58" y="0"/>
                </a:cubicBezTo>
                <a:cubicBezTo>
                  <a:pt x="187" y="0"/>
                  <a:pt x="316" y="0"/>
                  <a:pt x="444" y="0"/>
                </a:cubicBezTo>
                <a:cubicBezTo>
                  <a:pt x="476" y="0"/>
                  <a:pt x="501" y="25"/>
                  <a:pt x="502" y="57"/>
                </a:cubicBezTo>
                <a:cubicBezTo>
                  <a:pt x="502" y="72"/>
                  <a:pt x="502" y="87"/>
                  <a:pt x="502" y="102"/>
                </a:cubicBezTo>
                <a:cubicBezTo>
                  <a:pt x="502" y="209"/>
                  <a:pt x="502" y="317"/>
                  <a:pt x="502" y="424"/>
                </a:cubicBezTo>
                <a:cubicBezTo>
                  <a:pt x="502" y="434"/>
                  <a:pt x="498" y="444"/>
                  <a:pt x="491" y="451"/>
                </a:cubicBezTo>
                <a:cubicBezTo>
                  <a:pt x="452" y="490"/>
                  <a:pt x="414" y="529"/>
                  <a:pt x="375" y="567"/>
                </a:cubicBezTo>
                <a:cubicBezTo>
                  <a:pt x="368" y="574"/>
                  <a:pt x="359" y="576"/>
                  <a:pt x="350" y="578"/>
                </a:cubicBezTo>
                <a:cubicBezTo>
                  <a:pt x="338" y="581"/>
                  <a:pt x="328" y="571"/>
                  <a:pt x="328" y="559"/>
                </a:cubicBezTo>
                <a:cubicBezTo>
                  <a:pt x="328" y="521"/>
                  <a:pt x="328" y="483"/>
                  <a:pt x="328" y="445"/>
                </a:cubicBezTo>
                <a:cubicBezTo>
                  <a:pt x="328" y="422"/>
                  <a:pt x="345" y="405"/>
                  <a:pt x="368" y="405"/>
                </a:cubicBezTo>
                <a:cubicBezTo>
                  <a:pt x="398" y="405"/>
                  <a:pt x="428" y="405"/>
                  <a:pt x="458" y="405"/>
                </a:cubicBezTo>
                <a:cubicBezTo>
                  <a:pt x="460" y="405"/>
                  <a:pt x="461" y="405"/>
                  <a:pt x="463" y="405"/>
                </a:cubicBezTo>
                <a:close/>
                <a:moveTo>
                  <a:pt x="367" y="518"/>
                </a:moveTo>
                <a:cubicBezTo>
                  <a:pt x="392" y="494"/>
                  <a:pt x="417" y="468"/>
                  <a:pt x="441" y="444"/>
                </a:cubicBezTo>
                <a:cubicBezTo>
                  <a:pt x="417" y="444"/>
                  <a:pt x="392" y="444"/>
                  <a:pt x="367" y="444"/>
                </a:cubicBezTo>
                <a:cubicBezTo>
                  <a:pt x="367" y="469"/>
                  <a:pt x="367" y="495"/>
                  <a:pt x="367" y="518"/>
                </a:cubicBezTo>
                <a:close/>
                <a:moveTo>
                  <a:pt x="251" y="116"/>
                </a:moveTo>
                <a:cubicBezTo>
                  <a:pt x="289" y="116"/>
                  <a:pt x="327" y="116"/>
                  <a:pt x="365" y="116"/>
                </a:cubicBezTo>
                <a:cubicBezTo>
                  <a:pt x="375" y="116"/>
                  <a:pt x="382" y="120"/>
                  <a:pt x="385" y="128"/>
                </a:cubicBezTo>
                <a:cubicBezTo>
                  <a:pt x="390" y="140"/>
                  <a:pt x="381" y="153"/>
                  <a:pt x="368" y="154"/>
                </a:cubicBezTo>
                <a:cubicBezTo>
                  <a:pt x="366" y="154"/>
                  <a:pt x="365" y="154"/>
                  <a:pt x="364" y="154"/>
                </a:cubicBezTo>
                <a:cubicBezTo>
                  <a:pt x="289" y="154"/>
                  <a:pt x="214" y="154"/>
                  <a:pt x="139" y="154"/>
                </a:cubicBezTo>
                <a:cubicBezTo>
                  <a:pt x="135" y="154"/>
                  <a:pt x="132" y="154"/>
                  <a:pt x="129" y="153"/>
                </a:cubicBezTo>
                <a:cubicBezTo>
                  <a:pt x="120" y="150"/>
                  <a:pt x="115" y="142"/>
                  <a:pt x="116" y="132"/>
                </a:cubicBezTo>
                <a:cubicBezTo>
                  <a:pt x="117" y="124"/>
                  <a:pt x="125" y="117"/>
                  <a:pt x="134" y="116"/>
                </a:cubicBezTo>
                <a:cubicBezTo>
                  <a:pt x="135" y="116"/>
                  <a:pt x="137" y="116"/>
                  <a:pt x="139" y="116"/>
                </a:cubicBezTo>
                <a:cubicBezTo>
                  <a:pt x="176" y="116"/>
                  <a:pt x="214" y="116"/>
                  <a:pt x="251" y="116"/>
                </a:cubicBezTo>
                <a:close/>
                <a:moveTo>
                  <a:pt x="251" y="270"/>
                </a:moveTo>
                <a:cubicBezTo>
                  <a:pt x="213" y="270"/>
                  <a:pt x="175" y="270"/>
                  <a:pt x="138" y="270"/>
                </a:cubicBezTo>
                <a:cubicBezTo>
                  <a:pt x="132" y="270"/>
                  <a:pt x="127" y="269"/>
                  <a:pt x="123" y="266"/>
                </a:cubicBezTo>
                <a:cubicBezTo>
                  <a:pt x="117" y="261"/>
                  <a:pt x="115" y="252"/>
                  <a:pt x="117" y="245"/>
                </a:cubicBezTo>
                <a:cubicBezTo>
                  <a:pt x="119" y="237"/>
                  <a:pt x="126" y="232"/>
                  <a:pt x="134" y="231"/>
                </a:cubicBezTo>
                <a:cubicBezTo>
                  <a:pt x="135" y="231"/>
                  <a:pt x="137" y="231"/>
                  <a:pt x="138" y="231"/>
                </a:cubicBezTo>
                <a:cubicBezTo>
                  <a:pt x="213" y="231"/>
                  <a:pt x="289" y="231"/>
                  <a:pt x="365" y="231"/>
                </a:cubicBezTo>
                <a:cubicBezTo>
                  <a:pt x="376" y="231"/>
                  <a:pt x="383" y="237"/>
                  <a:pt x="385" y="246"/>
                </a:cubicBezTo>
                <a:cubicBezTo>
                  <a:pt x="388" y="257"/>
                  <a:pt x="381" y="268"/>
                  <a:pt x="369" y="270"/>
                </a:cubicBezTo>
                <a:cubicBezTo>
                  <a:pt x="367" y="270"/>
                  <a:pt x="365" y="270"/>
                  <a:pt x="363" y="270"/>
                </a:cubicBezTo>
                <a:cubicBezTo>
                  <a:pt x="326" y="270"/>
                  <a:pt x="288" y="270"/>
                  <a:pt x="251" y="270"/>
                </a:cubicBezTo>
                <a:close/>
                <a:moveTo>
                  <a:pt x="203" y="347"/>
                </a:moveTo>
                <a:cubicBezTo>
                  <a:pt x="225" y="347"/>
                  <a:pt x="248" y="347"/>
                  <a:pt x="271" y="347"/>
                </a:cubicBezTo>
                <a:cubicBezTo>
                  <a:pt x="279" y="347"/>
                  <a:pt x="284" y="351"/>
                  <a:pt x="288" y="358"/>
                </a:cubicBezTo>
                <a:cubicBezTo>
                  <a:pt x="291" y="365"/>
                  <a:pt x="290" y="372"/>
                  <a:pt x="286" y="378"/>
                </a:cubicBezTo>
                <a:cubicBezTo>
                  <a:pt x="282" y="384"/>
                  <a:pt x="276" y="386"/>
                  <a:pt x="269" y="386"/>
                </a:cubicBezTo>
                <a:cubicBezTo>
                  <a:pt x="233" y="386"/>
                  <a:pt x="196" y="386"/>
                  <a:pt x="160" y="386"/>
                </a:cubicBezTo>
                <a:cubicBezTo>
                  <a:pt x="152" y="386"/>
                  <a:pt x="144" y="386"/>
                  <a:pt x="136" y="386"/>
                </a:cubicBezTo>
                <a:cubicBezTo>
                  <a:pt x="124" y="386"/>
                  <a:pt x="116" y="377"/>
                  <a:pt x="116" y="366"/>
                </a:cubicBezTo>
                <a:cubicBezTo>
                  <a:pt x="116" y="355"/>
                  <a:pt x="125" y="347"/>
                  <a:pt x="136" y="347"/>
                </a:cubicBezTo>
                <a:cubicBezTo>
                  <a:pt x="158" y="347"/>
                  <a:pt x="181" y="347"/>
                  <a:pt x="203" y="347"/>
                </a:cubicBezTo>
                <a:cubicBezTo>
                  <a:pt x="203" y="347"/>
                  <a:pt x="203" y="347"/>
                  <a:pt x="203" y="347"/>
                </a:cubicBezTo>
                <a:close/>
              </a:path>
            </a:pathLst>
          </a:custGeom>
          <a:solidFill>
            <a:srgbClr val="F4B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1600497" y="2330165"/>
            <a:ext cx="4594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</a:t>
            </a:r>
            <a:r>
              <a:rPr lang="en-US" altLang="zh-CN" dirty="0"/>
              <a:t> </a:t>
            </a:r>
            <a:r>
              <a:rPr lang="zh-CN" altLang="zh-CN" dirty="0"/>
              <a:t>铁路排班系统、自动驾驶系统销售收入</a:t>
            </a:r>
            <a:endParaRPr lang="zh-CN" altLang="zh-CN" dirty="0"/>
          </a:p>
          <a:p>
            <a:r>
              <a:rPr lang="en-US" altLang="zh-CN" b="1" dirty="0"/>
              <a:t>2. </a:t>
            </a:r>
            <a:r>
              <a:rPr lang="en-US" altLang="zh-CN" dirty="0"/>
              <a:t>app</a:t>
            </a:r>
            <a:r>
              <a:rPr lang="zh-CN" altLang="zh-CN" dirty="0"/>
              <a:t>内投放广告收入</a:t>
            </a:r>
            <a:endParaRPr lang="zh-CN" altLang="zh-CN" dirty="0"/>
          </a:p>
          <a:p>
            <a:r>
              <a:rPr lang="en-US" altLang="zh-CN" b="1" dirty="0"/>
              <a:t>3. </a:t>
            </a:r>
            <a:r>
              <a:rPr lang="zh-CN" altLang="zh-CN" dirty="0"/>
              <a:t>增值服务（代购车票、打车等）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00497" y="1846546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/>
              <a:t>收入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8158" y="2244904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6"/>
          <p:cNvSpPr/>
          <p:nvPr/>
        </p:nvSpPr>
        <p:spPr>
          <a:xfrm>
            <a:off x="1600496" y="4078659"/>
            <a:ext cx="45947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/>
              <a:t>铁路排班：</a:t>
            </a:r>
            <a:r>
              <a:rPr lang="zh-CN" altLang="zh-CN" dirty="0"/>
              <a:t>提供更高效的铁路车次安排算法</a:t>
            </a:r>
            <a:endParaRPr lang="zh-CN" altLang="zh-CN" dirty="0"/>
          </a:p>
          <a:p>
            <a:r>
              <a:rPr lang="zh-CN" altLang="zh-CN" b="1" dirty="0"/>
              <a:t>铁路无人驾驶：</a:t>
            </a:r>
            <a:r>
              <a:rPr lang="zh-CN" altLang="zh-CN" dirty="0"/>
              <a:t>开发列车自动驾驶或辅助驾驶功能</a:t>
            </a:r>
            <a:endParaRPr lang="zh-CN" altLang="zh-CN" dirty="0"/>
          </a:p>
          <a:p>
            <a:r>
              <a:rPr lang="zh-CN" altLang="zh-CN" b="1" dirty="0"/>
              <a:t>铁路行程规划：</a:t>
            </a:r>
            <a:r>
              <a:rPr lang="zh-CN" altLang="zh-CN" dirty="0"/>
              <a:t>面向大众用户的铁路出行</a:t>
            </a:r>
            <a:r>
              <a:rPr lang="en-US" altLang="zh-CN" dirty="0"/>
              <a:t>app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00497" y="359504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/>
              <a:t>关键业务活动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08158" y="3993399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6"/>
          <p:cNvSpPr/>
          <p:nvPr/>
        </p:nvSpPr>
        <p:spPr>
          <a:xfrm>
            <a:off x="7683014" y="2408943"/>
            <a:ext cx="3329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</a:t>
            </a:r>
            <a:r>
              <a:rPr lang="en-US" altLang="zh-CN" dirty="0"/>
              <a:t> </a:t>
            </a:r>
            <a:r>
              <a:rPr lang="zh-CN" altLang="zh-CN" dirty="0"/>
              <a:t>核心开发能力</a:t>
            </a:r>
            <a:endParaRPr lang="zh-CN" altLang="zh-CN" dirty="0"/>
          </a:p>
          <a:p>
            <a:r>
              <a:rPr lang="en-US" altLang="zh-CN" b="1" dirty="0"/>
              <a:t>2. </a:t>
            </a:r>
            <a:r>
              <a:rPr lang="zh-CN" altLang="zh-CN" dirty="0"/>
              <a:t>地图数据</a:t>
            </a:r>
            <a:endParaRPr lang="zh-CN" altLang="zh-CN" dirty="0"/>
          </a:p>
          <a:p>
            <a:r>
              <a:rPr lang="en-US" altLang="zh-CN" b="1" dirty="0"/>
              <a:t>3. </a:t>
            </a:r>
            <a:r>
              <a:rPr lang="zh-CN" altLang="zh-CN" dirty="0"/>
              <a:t>国内外的潜在客户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683014" y="19253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/>
              <a:t>核心资源与能力</a:t>
            </a:r>
            <a:endParaRPr lang="zh-CN" altLang="zh-CN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7790675" y="2323682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6"/>
          <p:cNvSpPr/>
          <p:nvPr/>
        </p:nvSpPr>
        <p:spPr>
          <a:xfrm>
            <a:off x="7683014" y="4157437"/>
            <a:ext cx="4508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/>
              <a:t>固定成本：</a:t>
            </a:r>
            <a:r>
              <a:rPr lang="zh-CN" altLang="zh-CN" dirty="0"/>
              <a:t>产品研发成本、有偿使用地图数据的成本、</a:t>
            </a:r>
            <a:r>
              <a:rPr lang="en-US" altLang="zh-CN" dirty="0"/>
              <a:t>app</a:t>
            </a:r>
            <a:r>
              <a:rPr lang="zh-CN" altLang="zh-CN" dirty="0"/>
              <a:t>服务器维护成本、一般及行政开支</a:t>
            </a:r>
            <a:endParaRPr lang="zh-CN" altLang="zh-CN" dirty="0"/>
          </a:p>
          <a:p>
            <a:r>
              <a:rPr lang="zh-CN" altLang="zh-CN" b="1" dirty="0"/>
              <a:t>可变成本：</a:t>
            </a:r>
            <a:r>
              <a:rPr lang="zh-CN" altLang="zh-CN" dirty="0"/>
              <a:t>广告营销成本</a:t>
            </a:r>
            <a:endParaRPr lang="zh-CN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7683014" y="36738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/>
              <a:t>成本</a:t>
            </a:r>
            <a:endParaRPr lang="zh-CN" altLang="zh-CN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790675" y="4072177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-2096321" y="417288"/>
            <a:ext cx="6677139" cy="743298"/>
            <a:chOff x="0" y="1699154"/>
            <a:chExt cx="6677139" cy="797861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2098085"/>
              <a:ext cx="4202723" cy="0"/>
            </a:xfrm>
            <a:prstGeom prst="line">
              <a:avLst/>
            </a:prstGeom>
            <a:ln w="38100">
              <a:solidFill>
                <a:srgbClr val="2B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798277" y="1699154"/>
              <a:ext cx="2878862" cy="797861"/>
            </a:xfrm>
            <a:prstGeom prst="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商业模式分析</a:t>
              </a:r>
              <a:endParaRPr lang="zh-CN" altLang="en-US" sz="32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14919" y="3144092"/>
            <a:ext cx="3204841" cy="1514012"/>
            <a:chOff x="4493580" y="4412202"/>
            <a:chExt cx="3204841" cy="1514012"/>
          </a:xfrm>
        </p:grpSpPr>
        <p:sp>
          <p:nvSpPr>
            <p:cNvPr id="7" name="圆角矩形 9"/>
            <p:cNvSpPr/>
            <p:nvPr/>
          </p:nvSpPr>
          <p:spPr>
            <a:xfrm>
              <a:off x="4493580" y="4412202"/>
              <a:ext cx="816746" cy="816746"/>
            </a:xfrm>
            <a:prstGeom prst="roundRect">
              <a:avLst/>
            </a:prstGeom>
            <a:solidFill>
              <a:srgbClr val="F4B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8" name="Rectangle 96"/>
            <p:cNvSpPr/>
            <p:nvPr/>
          </p:nvSpPr>
          <p:spPr>
            <a:xfrm>
              <a:off x="5531175" y="4896958"/>
              <a:ext cx="2167246" cy="10292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48920">
                <a:lnSpc>
                  <a:spcPct val="115000"/>
                </a:lnSpc>
                <a:spcAft>
                  <a:spcPts val="1000"/>
                </a:spcAft>
              </a:pP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中国铁路</a:t>
              </a:r>
              <a:r>
                <a: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12306</a:t>
              </a: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、携程旅行、</a:t>
              </a:r>
              <a:r>
                <a:rPr lang="en-US" altLang="zh-CN" sz="18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Omio</a:t>
              </a: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Trip.com</a:t>
              </a:r>
              <a:endPara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31174" y="441333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800" b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购票服务</a:t>
              </a:r>
              <a:endParaRPr lang="zh-CN" altLang="en-US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638835" y="4811697"/>
              <a:ext cx="665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601240" y="4543378"/>
              <a:ext cx="592034" cy="536638"/>
            </a:xfrm>
            <a:custGeom>
              <a:avLst/>
              <a:gdLst>
                <a:gd name="T0" fmla="*/ 634 w 672"/>
                <a:gd name="T1" fmla="*/ 0 h 576"/>
                <a:gd name="T2" fmla="*/ 38 w 672"/>
                <a:gd name="T3" fmla="*/ 0 h 576"/>
                <a:gd name="T4" fmla="*/ 0 w 672"/>
                <a:gd name="T5" fmla="*/ 39 h 576"/>
                <a:gd name="T6" fmla="*/ 0 w 672"/>
                <a:gd name="T7" fmla="*/ 441 h 576"/>
                <a:gd name="T8" fmla="*/ 38 w 672"/>
                <a:gd name="T9" fmla="*/ 479 h 576"/>
                <a:gd name="T10" fmla="*/ 312 w 672"/>
                <a:gd name="T11" fmla="*/ 479 h 576"/>
                <a:gd name="T12" fmla="*/ 312 w 672"/>
                <a:gd name="T13" fmla="*/ 529 h 576"/>
                <a:gd name="T14" fmla="*/ 360 w 672"/>
                <a:gd name="T15" fmla="*/ 529 h 576"/>
                <a:gd name="T16" fmla="*/ 360 w 672"/>
                <a:gd name="T17" fmla="*/ 479 h 576"/>
                <a:gd name="T18" fmla="*/ 634 w 672"/>
                <a:gd name="T19" fmla="*/ 479 h 576"/>
                <a:gd name="T20" fmla="*/ 672 w 672"/>
                <a:gd name="T21" fmla="*/ 441 h 576"/>
                <a:gd name="T22" fmla="*/ 672 w 672"/>
                <a:gd name="T23" fmla="*/ 39 h 576"/>
                <a:gd name="T24" fmla="*/ 634 w 672"/>
                <a:gd name="T25" fmla="*/ 0 h 576"/>
                <a:gd name="T26" fmla="*/ 632 w 672"/>
                <a:gd name="T27" fmla="*/ 439 h 576"/>
                <a:gd name="T28" fmla="*/ 40 w 672"/>
                <a:gd name="T29" fmla="*/ 439 h 576"/>
                <a:gd name="T30" fmla="*/ 40 w 672"/>
                <a:gd name="T31" fmla="*/ 336 h 576"/>
                <a:gd name="T32" fmla="*/ 632 w 672"/>
                <a:gd name="T33" fmla="*/ 336 h 576"/>
                <a:gd name="T34" fmla="*/ 632 w 672"/>
                <a:gd name="T35" fmla="*/ 439 h 576"/>
                <a:gd name="T36" fmla="*/ 40 w 672"/>
                <a:gd name="T37" fmla="*/ 296 h 576"/>
                <a:gd name="T38" fmla="*/ 40 w 672"/>
                <a:gd name="T39" fmla="*/ 41 h 576"/>
                <a:gd name="T40" fmla="*/ 632 w 672"/>
                <a:gd name="T41" fmla="*/ 41 h 576"/>
                <a:gd name="T42" fmla="*/ 632 w 672"/>
                <a:gd name="T43" fmla="*/ 296 h 576"/>
                <a:gd name="T44" fmla="*/ 40 w 672"/>
                <a:gd name="T45" fmla="*/ 296 h 576"/>
                <a:gd name="T46" fmla="*/ 311 w 672"/>
                <a:gd name="T47" fmla="*/ 363 h 576"/>
                <a:gd name="T48" fmla="*/ 361 w 672"/>
                <a:gd name="T49" fmla="*/ 363 h 576"/>
                <a:gd name="T50" fmla="*/ 361 w 672"/>
                <a:gd name="T51" fmla="*/ 412 h 576"/>
                <a:gd name="T52" fmla="*/ 311 w 672"/>
                <a:gd name="T53" fmla="*/ 412 h 576"/>
                <a:gd name="T54" fmla="*/ 311 w 672"/>
                <a:gd name="T55" fmla="*/ 363 h 576"/>
                <a:gd name="T56" fmla="*/ 241 w 672"/>
                <a:gd name="T57" fmla="*/ 528 h 576"/>
                <a:gd name="T58" fmla="*/ 216 w 672"/>
                <a:gd name="T59" fmla="*/ 552 h 576"/>
                <a:gd name="T60" fmla="*/ 240 w 672"/>
                <a:gd name="T61" fmla="*/ 576 h 576"/>
                <a:gd name="T62" fmla="*/ 432 w 672"/>
                <a:gd name="T63" fmla="*/ 576 h 576"/>
                <a:gd name="T64" fmla="*/ 456 w 672"/>
                <a:gd name="T65" fmla="*/ 552 h 576"/>
                <a:gd name="T66" fmla="*/ 431 w 672"/>
                <a:gd name="T67" fmla="*/ 528 h 576"/>
                <a:gd name="T68" fmla="*/ 241 w 672"/>
                <a:gd name="T69" fmla="*/ 52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2" h="576">
                  <a:moveTo>
                    <a:pt x="63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63"/>
                    <a:pt x="17" y="479"/>
                    <a:pt x="38" y="479"/>
                  </a:cubicBezTo>
                  <a:cubicBezTo>
                    <a:pt x="312" y="479"/>
                    <a:pt x="312" y="479"/>
                    <a:pt x="312" y="479"/>
                  </a:cubicBezTo>
                  <a:cubicBezTo>
                    <a:pt x="312" y="529"/>
                    <a:pt x="312" y="529"/>
                    <a:pt x="312" y="529"/>
                  </a:cubicBezTo>
                  <a:cubicBezTo>
                    <a:pt x="360" y="529"/>
                    <a:pt x="360" y="529"/>
                    <a:pt x="360" y="529"/>
                  </a:cubicBezTo>
                  <a:cubicBezTo>
                    <a:pt x="360" y="479"/>
                    <a:pt x="360" y="479"/>
                    <a:pt x="360" y="479"/>
                  </a:cubicBezTo>
                  <a:cubicBezTo>
                    <a:pt x="634" y="479"/>
                    <a:pt x="634" y="479"/>
                    <a:pt x="634" y="479"/>
                  </a:cubicBezTo>
                  <a:cubicBezTo>
                    <a:pt x="655" y="479"/>
                    <a:pt x="672" y="463"/>
                    <a:pt x="672" y="441"/>
                  </a:cubicBezTo>
                  <a:cubicBezTo>
                    <a:pt x="672" y="39"/>
                    <a:pt x="672" y="39"/>
                    <a:pt x="672" y="39"/>
                  </a:cubicBezTo>
                  <a:cubicBezTo>
                    <a:pt x="672" y="17"/>
                    <a:pt x="655" y="0"/>
                    <a:pt x="634" y="0"/>
                  </a:cubicBezTo>
                  <a:close/>
                  <a:moveTo>
                    <a:pt x="632" y="439"/>
                  </a:moveTo>
                  <a:cubicBezTo>
                    <a:pt x="40" y="439"/>
                    <a:pt x="40" y="439"/>
                    <a:pt x="40" y="439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632" y="336"/>
                    <a:pt x="632" y="336"/>
                    <a:pt x="632" y="336"/>
                  </a:cubicBezTo>
                  <a:lnTo>
                    <a:pt x="632" y="439"/>
                  </a:lnTo>
                  <a:close/>
                  <a:moveTo>
                    <a:pt x="40" y="296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632" y="41"/>
                    <a:pt x="632" y="41"/>
                    <a:pt x="632" y="41"/>
                  </a:cubicBezTo>
                  <a:cubicBezTo>
                    <a:pt x="632" y="296"/>
                    <a:pt x="632" y="296"/>
                    <a:pt x="632" y="296"/>
                  </a:cubicBezTo>
                  <a:lnTo>
                    <a:pt x="40" y="296"/>
                  </a:lnTo>
                  <a:close/>
                  <a:moveTo>
                    <a:pt x="311" y="363"/>
                  </a:moveTo>
                  <a:cubicBezTo>
                    <a:pt x="361" y="363"/>
                    <a:pt x="361" y="363"/>
                    <a:pt x="361" y="363"/>
                  </a:cubicBezTo>
                  <a:cubicBezTo>
                    <a:pt x="361" y="412"/>
                    <a:pt x="361" y="412"/>
                    <a:pt x="361" y="412"/>
                  </a:cubicBezTo>
                  <a:cubicBezTo>
                    <a:pt x="311" y="412"/>
                    <a:pt x="311" y="412"/>
                    <a:pt x="311" y="412"/>
                  </a:cubicBezTo>
                  <a:lnTo>
                    <a:pt x="311" y="363"/>
                  </a:lnTo>
                  <a:close/>
                  <a:moveTo>
                    <a:pt x="241" y="528"/>
                  </a:moveTo>
                  <a:cubicBezTo>
                    <a:pt x="228" y="528"/>
                    <a:pt x="216" y="539"/>
                    <a:pt x="216" y="552"/>
                  </a:cubicBezTo>
                  <a:cubicBezTo>
                    <a:pt x="216" y="565"/>
                    <a:pt x="227" y="576"/>
                    <a:pt x="240" y="576"/>
                  </a:cubicBezTo>
                  <a:cubicBezTo>
                    <a:pt x="432" y="576"/>
                    <a:pt x="432" y="576"/>
                    <a:pt x="432" y="576"/>
                  </a:cubicBezTo>
                  <a:cubicBezTo>
                    <a:pt x="445" y="576"/>
                    <a:pt x="456" y="565"/>
                    <a:pt x="456" y="552"/>
                  </a:cubicBezTo>
                  <a:cubicBezTo>
                    <a:pt x="456" y="539"/>
                    <a:pt x="444" y="528"/>
                    <a:pt x="431" y="528"/>
                  </a:cubicBezTo>
                  <a:lnTo>
                    <a:pt x="241" y="5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40609" y="3144092"/>
            <a:ext cx="3204841" cy="1509524"/>
            <a:chOff x="7919270" y="4412202"/>
            <a:chExt cx="3204841" cy="1509524"/>
          </a:xfrm>
        </p:grpSpPr>
        <p:sp>
          <p:nvSpPr>
            <p:cNvPr id="13" name="圆角矩形 13"/>
            <p:cNvSpPr/>
            <p:nvPr/>
          </p:nvSpPr>
          <p:spPr>
            <a:xfrm>
              <a:off x="7919270" y="4412202"/>
              <a:ext cx="816746" cy="816746"/>
            </a:xfrm>
            <a:prstGeom prst="round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14" name="Rectangle 96"/>
            <p:cNvSpPr/>
            <p:nvPr/>
          </p:nvSpPr>
          <p:spPr>
            <a:xfrm>
              <a:off x="8956865" y="4896958"/>
              <a:ext cx="2167246" cy="102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48920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OpenAI</a:t>
              </a: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、华为</a:t>
              </a:r>
              <a:r>
                <a:rPr lang="en-US" altLang="zh-CN" sz="18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MindSpore</a:t>
              </a: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、百度飞桨</a:t>
              </a:r>
              <a:endPara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956864" y="4413339"/>
              <a:ext cx="1101264" cy="3876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48920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zh-CN" sz="1800" b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AI</a:t>
              </a:r>
              <a:r>
                <a:rPr lang="zh-CN" altLang="zh-CN" sz="1800" b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开发</a:t>
              </a:r>
              <a:endPara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9064525" y="4811697"/>
              <a:ext cx="665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138866" y="4467163"/>
              <a:ext cx="377552" cy="706823"/>
            </a:xfrm>
            <a:custGeom>
              <a:avLst/>
              <a:gdLst>
                <a:gd name="T0" fmla="*/ 225 w 450"/>
                <a:gd name="T1" fmla="*/ 700 h 800"/>
                <a:gd name="T2" fmla="*/ 275 w 450"/>
                <a:gd name="T3" fmla="*/ 650 h 800"/>
                <a:gd name="T4" fmla="*/ 225 w 450"/>
                <a:gd name="T5" fmla="*/ 600 h 800"/>
                <a:gd name="T6" fmla="*/ 175 w 450"/>
                <a:gd name="T7" fmla="*/ 650 h 800"/>
                <a:gd name="T8" fmla="*/ 225 w 450"/>
                <a:gd name="T9" fmla="*/ 700 h 800"/>
                <a:gd name="T10" fmla="*/ 350 w 450"/>
                <a:gd name="T11" fmla="*/ 0 h 800"/>
                <a:gd name="T12" fmla="*/ 100 w 450"/>
                <a:gd name="T13" fmla="*/ 0 h 800"/>
                <a:gd name="T14" fmla="*/ 0 w 450"/>
                <a:gd name="T15" fmla="*/ 100 h 800"/>
                <a:gd name="T16" fmla="*/ 0 w 450"/>
                <a:gd name="T17" fmla="*/ 700 h 800"/>
                <a:gd name="T18" fmla="*/ 100 w 450"/>
                <a:gd name="T19" fmla="*/ 800 h 800"/>
                <a:gd name="T20" fmla="*/ 350 w 450"/>
                <a:gd name="T21" fmla="*/ 800 h 800"/>
                <a:gd name="T22" fmla="*/ 450 w 450"/>
                <a:gd name="T23" fmla="*/ 700 h 800"/>
                <a:gd name="T24" fmla="*/ 450 w 450"/>
                <a:gd name="T25" fmla="*/ 100 h 800"/>
                <a:gd name="T26" fmla="*/ 350 w 450"/>
                <a:gd name="T27" fmla="*/ 0 h 800"/>
                <a:gd name="T28" fmla="*/ 400 w 450"/>
                <a:gd name="T29" fmla="*/ 700 h 800"/>
                <a:gd name="T30" fmla="*/ 350 w 450"/>
                <a:gd name="T31" fmla="*/ 750 h 800"/>
                <a:gd name="T32" fmla="*/ 100 w 450"/>
                <a:gd name="T33" fmla="*/ 750 h 800"/>
                <a:gd name="T34" fmla="*/ 50 w 450"/>
                <a:gd name="T35" fmla="*/ 700 h 800"/>
                <a:gd name="T36" fmla="*/ 50 w 450"/>
                <a:gd name="T37" fmla="*/ 550 h 800"/>
                <a:gd name="T38" fmla="*/ 400 w 450"/>
                <a:gd name="T39" fmla="*/ 550 h 800"/>
                <a:gd name="T40" fmla="*/ 400 w 450"/>
                <a:gd name="T41" fmla="*/ 700 h 800"/>
                <a:gd name="T42" fmla="*/ 400 w 450"/>
                <a:gd name="T43" fmla="*/ 500 h 800"/>
                <a:gd name="T44" fmla="*/ 50 w 450"/>
                <a:gd name="T45" fmla="*/ 500 h 800"/>
                <a:gd name="T46" fmla="*/ 50 w 450"/>
                <a:gd name="T47" fmla="*/ 175 h 800"/>
                <a:gd name="T48" fmla="*/ 400 w 450"/>
                <a:gd name="T49" fmla="*/ 175 h 800"/>
                <a:gd name="T50" fmla="*/ 400 w 450"/>
                <a:gd name="T51" fmla="*/ 500 h 800"/>
                <a:gd name="T52" fmla="*/ 400 w 450"/>
                <a:gd name="T53" fmla="*/ 125 h 800"/>
                <a:gd name="T54" fmla="*/ 50 w 450"/>
                <a:gd name="T55" fmla="*/ 125 h 800"/>
                <a:gd name="T56" fmla="*/ 50 w 450"/>
                <a:gd name="T57" fmla="*/ 100 h 800"/>
                <a:gd name="T58" fmla="*/ 100 w 450"/>
                <a:gd name="T59" fmla="*/ 50 h 800"/>
                <a:gd name="T60" fmla="*/ 350 w 450"/>
                <a:gd name="T61" fmla="*/ 50 h 800"/>
                <a:gd name="T62" fmla="*/ 400 w 450"/>
                <a:gd name="T63" fmla="*/ 100 h 800"/>
                <a:gd name="T64" fmla="*/ 400 w 450"/>
                <a:gd name="T65" fmla="*/ 12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0" h="800">
                  <a:moveTo>
                    <a:pt x="225" y="700"/>
                  </a:moveTo>
                  <a:cubicBezTo>
                    <a:pt x="253" y="700"/>
                    <a:pt x="275" y="678"/>
                    <a:pt x="275" y="650"/>
                  </a:cubicBezTo>
                  <a:cubicBezTo>
                    <a:pt x="275" y="622"/>
                    <a:pt x="253" y="600"/>
                    <a:pt x="225" y="600"/>
                  </a:cubicBezTo>
                  <a:cubicBezTo>
                    <a:pt x="197" y="600"/>
                    <a:pt x="175" y="622"/>
                    <a:pt x="175" y="650"/>
                  </a:cubicBezTo>
                  <a:cubicBezTo>
                    <a:pt x="175" y="678"/>
                    <a:pt x="197" y="700"/>
                    <a:pt x="225" y="700"/>
                  </a:cubicBezTo>
                  <a:close/>
                  <a:moveTo>
                    <a:pt x="35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700"/>
                    <a:pt x="0" y="700"/>
                    <a:pt x="0" y="700"/>
                  </a:cubicBezTo>
                  <a:cubicBezTo>
                    <a:pt x="0" y="755"/>
                    <a:pt x="45" y="800"/>
                    <a:pt x="100" y="800"/>
                  </a:cubicBezTo>
                  <a:cubicBezTo>
                    <a:pt x="350" y="800"/>
                    <a:pt x="350" y="800"/>
                    <a:pt x="350" y="800"/>
                  </a:cubicBezTo>
                  <a:cubicBezTo>
                    <a:pt x="405" y="800"/>
                    <a:pt x="450" y="755"/>
                    <a:pt x="450" y="700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0" y="45"/>
                    <a:pt x="405" y="0"/>
                    <a:pt x="350" y="0"/>
                  </a:cubicBezTo>
                  <a:close/>
                  <a:moveTo>
                    <a:pt x="400" y="700"/>
                  </a:moveTo>
                  <a:cubicBezTo>
                    <a:pt x="400" y="728"/>
                    <a:pt x="378" y="750"/>
                    <a:pt x="350" y="750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72" y="750"/>
                    <a:pt x="50" y="728"/>
                    <a:pt x="50" y="700"/>
                  </a:cubicBezTo>
                  <a:cubicBezTo>
                    <a:pt x="50" y="550"/>
                    <a:pt x="50" y="550"/>
                    <a:pt x="50" y="550"/>
                  </a:cubicBezTo>
                  <a:cubicBezTo>
                    <a:pt x="400" y="550"/>
                    <a:pt x="400" y="550"/>
                    <a:pt x="400" y="550"/>
                  </a:cubicBezTo>
                  <a:lnTo>
                    <a:pt x="400" y="700"/>
                  </a:lnTo>
                  <a:close/>
                  <a:moveTo>
                    <a:pt x="400" y="500"/>
                  </a:moveTo>
                  <a:cubicBezTo>
                    <a:pt x="50" y="500"/>
                    <a:pt x="50" y="500"/>
                    <a:pt x="50" y="50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00" y="175"/>
                    <a:pt x="400" y="175"/>
                    <a:pt x="400" y="175"/>
                  </a:cubicBezTo>
                  <a:lnTo>
                    <a:pt x="400" y="500"/>
                  </a:lnTo>
                  <a:close/>
                  <a:moveTo>
                    <a:pt x="400" y="125"/>
                  </a:moveTo>
                  <a:cubicBezTo>
                    <a:pt x="50" y="125"/>
                    <a:pt x="50" y="125"/>
                    <a:pt x="50" y="125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72"/>
                    <a:pt x="72" y="50"/>
                    <a:pt x="100" y="50"/>
                  </a:cubicBezTo>
                  <a:cubicBezTo>
                    <a:pt x="350" y="50"/>
                    <a:pt x="350" y="50"/>
                    <a:pt x="350" y="50"/>
                  </a:cubicBezTo>
                  <a:cubicBezTo>
                    <a:pt x="378" y="50"/>
                    <a:pt x="400" y="72"/>
                    <a:pt x="400" y="100"/>
                  </a:cubicBezTo>
                  <a:lnTo>
                    <a:pt x="400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18" name="圆角矩形 4"/>
          <p:cNvSpPr/>
          <p:nvPr/>
        </p:nvSpPr>
        <p:spPr>
          <a:xfrm>
            <a:off x="4629682" y="1415886"/>
            <a:ext cx="816746" cy="816746"/>
          </a:xfrm>
          <a:prstGeom prst="roundRect">
            <a:avLst/>
          </a:prstGeom>
          <a:solidFill>
            <a:srgbClr val="F4B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9" name="Rectangle 96"/>
          <p:cNvSpPr/>
          <p:nvPr/>
        </p:nvSpPr>
        <p:spPr>
          <a:xfrm>
            <a:off x="5985330" y="1916315"/>
            <a:ext cx="1782189" cy="944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铁道部运输局</a:t>
            </a:r>
            <a:r>
              <a:rPr lang="zh-CN" altLang="en-US" dirty="0"/>
              <a:t>、</a:t>
            </a:r>
            <a:r>
              <a:rPr lang="zh-CN" altLang="zh-CN" dirty="0"/>
              <a:t>中国中车集团等</a:t>
            </a:r>
            <a:endParaRPr lang="zh-CN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5667276" y="14170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高铁数据</a:t>
            </a:r>
            <a:endParaRPr lang="zh-CN" altLang="en-US" sz="14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774937" y="1815381"/>
            <a:ext cx="66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4776292" y="1616167"/>
            <a:ext cx="523525" cy="398427"/>
          </a:xfrm>
          <a:custGeom>
            <a:avLst/>
            <a:gdLst>
              <a:gd name="T0" fmla="*/ 0 w 715"/>
              <a:gd name="T1" fmla="*/ 424 h 514"/>
              <a:gd name="T2" fmla="*/ 0 w 715"/>
              <a:gd name="T3" fmla="*/ 90 h 514"/>
              <a:gd name="T4" fmla="*/ 90 w 715"/>
              <a:gd name="T5" fmla="*/ 0 h 514"/>
              <a:gd name="T6" fmla="*/ 626 w 715"/>
              <a:gd name="T7" fmla="*/ 0 h 514"/>
              <a:gd name="T8" fmla="*/ 715 w 715"/>
              <a:gd name="T9" fmla="*/ 90 h 514"/>
              <a:gd name="T10" fmla="*/ 715 w 715"/>
              <a:gd name="T11" fmla="*/ 424 h 514"/>
              <a:gd name="T12" fmla="*/ 626 w 715"/>
              <a:gd name="T13" fmla="*/ 514 h 514"/>
              <a:gd name="T14" fmla="*/ 90 w 715"/>
              <a:gd name="T15" fmla="*/ 514 h 514"/>
              <a:gd name="T16" fmla="*/ 0 w 715"/>
              <a:gd name="T17" fmla="*/ 424 h 514"/>
              <a:gd name="T18" fmla="*/ 626 w 715"/>
              <a:gd name="T19" fmla="*/ 469 h 514"/>
              <a:gd name="T20" fmla="*/ 670 w 715"/>
              <a:gd name="T21" fmla="*/ 424 h 514"/>
              <a:gd name="T22" fmla="*/ 670 w 715"/>
              <a:gd name="T23" fmla="*/ 90 h 514"/>
              <a:gd name="T24" fmla="*/ 626 w 715"/>
              <a:gd name="T25" fmla="*/ 45 h 514"/>
              <a:gd name="T26" fmla="*/ 603 w 715"/>
              <a:gd name="T27" fmla="*/ 45 h 514"/>
              <a:gd name="T28" fmla="*/ 603 w 715"/>
              <a:gd name="T29" fmla="*/ 469 h 514"/>
              <a:gd name="T30" fmla="*/ 626 w 715"/>
              <a:gd name="T31" fmla="*/ 469 h 514"/>
              <a:gd name="T32" fmla="*/ 559 w 715"/>
              <a:gd name="T33" fmla="*/ 469 h 514"/>
              <a:gd name="T34" fmla="*/ 559 w 715"/>
              <a:gd name="T35" fmla="*/ 45 h 514"/>
              <a:gd name="T36" fmla="*/ 201 w 715"/>
              <a:gd name="T37" fmla="*/ 45 h 514"/>
              <a:gd name="T38" fmla="*/ 201 w 715"/>
              <a:gd name="T39" fmla="*/ 469 h 514"/>
              <a:gd name="T40" fmla="*/ 559 w 715"/>
              <a:gd name="T41" fmla="*/ 469 h 514"/>
              <a:gd name="T42" fmla="*/ 157 w 715"/>
              <a:gd name="T43" fmla="*/ 469 h 514"/>
              <a:gd name="T44" fmla="*/ 157 w 715"/>
              <a:gd name="T45" fmla="*/ 45 h 514"/>
              <a:gd name="T46" fmla="*/ 90 w 715"/>
              <a:gd name="T47" fmla="*/ 45 h 514"/>
              <a:gd name="T48" fmla="*/ 45 w 715"/>
              <a:gd name="T49" fmla="*/ 90 h 514"/>
              <a:gd name="T50" fmla="*/ 45 w 715"/>
              <a:gd name="T51" fmla="*/ 424 h 514"/>
              <a:gd name="T52" fmla="*/ 90 w 715"/>
              <a:gd name="T53" fmla="*/ 469 h 514"/>
              <a:gd name="T54" fmla="*/ 157 w 715"/>
              <a:gd name="T55" fmla="*/ 469 h 514"/>
              <a:gd name="T56" fmla="*/ 67 w 715"/>
              <a:gd name="T57" fmla="*/ 257 h 514"/>
              <a:gd name="T58" fmla="*/ 101 w 715"/>
              <a:gd name="T59" fmla="*/ 224 h 514"/>
              <a:gd name="T60" fmla="*/ 134 w 715"/>
              <a:gd name="T61" fmla="*/ 257 h 514"/>
              <a:gd name="T62" fmla="*/ 101 w 715"/>
              <a:gd name="T63" fmla="*/ 290 h 514"/>
              <a:gd name="T64" fmla="*/ 67 w 715"/>
              <a:gd name="T65" fmla="*/ 25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5" h="514">
                <a:moveTo>
                  <a:pt x="0" y="424"/>
                </a:moveTo>
                <a:cubicBezTo>
                  <a:pt x="0" y="90"/>
                  <a:pt x="0" y="90"/>
                  <a:pt x="0" y="90"/>
                </a:cubicBezTo>
                <a:cubicBezTo>
                  <a:pt x="0" y="40"/>
                  <a:pt x="40" y="0"/>
                  <a:pt x="90" y="0"/>
                </a:cubicBezTo>
                <a:cubicBezTo>
                  <a:pt x="626" y="0"/>
                  <a:pt x="626" y="0"/>
                  <a:pt x="626" y="0"/>
                </a:cubicBezTo>
                <a:cubicBezTo>
                  <a:pt x="675" y="0"/>
                  <a:pt x="715" y="40"/>
                  <a:pt x="715" y="90"/>
                </a:cubicBezTo>
                <a:cubicBezTo>
                  <a:pt x="715" y="424"/>
                  <a:pt x="715" y="424"/>
                  <a:pt x="715" y="424"/>
                </a:cubicBezTo>
                <a:cubicBezTo>
                  <a:pt x="715" y="474"/>
                  <a:pt x="675" y="514"/>
                  <a:pt x="626" y="514"/>
                </a:cubicBezTo>
                <a:cubicBezTo>
                  <a:pt x="90" y="514"/>
                  <a:pt x="90" y="514"/>
                  <a:pt x="90" y="514"/>
                </a:cubicBezTo>
                <a:cubicBezTo>
                  <a:pt x="40" y="514"/>
                  <a:pt x="0" y="474"/>
                  <a:pt x="0" y="424"/>
                </a:cubicBezTo>
                <a:close/>
                <a:moveTo>
                  <a:pt x="626" y="469"/>
                </a:moveTo>
                <a:cubicBezTo>
                  <a:pt x="650" y="469"/>
                  <a:pt x="670" y="449"/>
                  <a:pt x="670" y="424"/>
                </a:cubicBezTo>
                <a:cubicBezTo>
                  <a:pt x="670" y="90"/>
                  <a:pt x="670" y="90"/>
                  <a:pt x="670" y="90"/>
                </a:cubicBezTo>
                <a:cubicBezTo>
                  <a:pt x="670" y="65"/>
                  <a:pt x="650" y="45"/>
                  <a:pt x="626" y="45"/>
                </a:cubicBezTo>
                <a:cubicBezTo>
                  <a:pt x="603" y="45"/>
                  <a:pt x="603" y="45"/>
                  <a:pt x="603" y="45"/>
                </a:cubicBezTo>
                <a:cubicBezTo>
                  <a:pt x="603" y="469"/>
                  <a:pt x="603" y="469"/>
                  <a:pt x="603" y="469"/>
                </a:cubicBezTo>
                <a:lnTo>
                  <a:pt x="626" y="469"/>
                </a:lnTo>
                <a:close/>
                <a:moveTo>
                  <a:pt x="559" y="469"/>
                </a:moveTo>
                <a:cubicBezTo>
                  <a:pt x="559" y="45"/>
                  <a:pt x="559" y="45"/>
                  <a:pt x="559" y="45"/>
                </a:cubicBezTo>
                <a:cubicBezTo>
                  <a:pt x="201" y="45"/>
                  <a:pt x="201" y="45"/>
                  <a:pt x="201" y="45"/>
                </a:cubicBezTo>
                <a:cubicBezTo>
                  <a:pt x="201" y="469"/>
                  <a:pt x="201" y="469"/>
                  <a:pt x="201" y="469"/>
                </a:cubicBezTo>
                <a:lnTo>
                  <a:pt x="559" y="469"/>
                </a:lnTo>
                <a:close/>
                <a:moveTo>
                  <a:pt x="157" y="469"/>
                </a:moveTo>
                <a:cubicBezTo>
                  <a:pt x="157" y="45"/>
                  <a:pt x="157" y="45"/>
                  <a:pt x="157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65" y="45"/>
                  <a:pt x="45" y="65"/>
                  <a:pt x="45" y="90"/>
                </a:cubicBezTo>
                <a:cubicBezTo>
                  <a:pt x="45" y="424"/>
                  <a:pt x="45" y="424"/>
                  <a:pt x="45" y="424"/>
                </a:cubicBezTo>
                <a:cubicBezTo>
                  <a:pt x="45" y="449"/>
                  <a:pt x="65" y="469"/>
                  <a:pt x="90" y="469"/>
                </a:cubicBezTo>
                <a:cubicBezTo>
                  <a:pt x="157" y="469"/>
                  <a:pt x="157" y="469"/>
                  <a:pt x="157" y="469"/>
                </a:cubicBezTo>
                <a:close/>
                <a:moveTo>
                  <a:pt x="67" y="257"/>
                </a:moveTo>
                <a:cubicBezTo>
                  <a:pt x="67" y="239"/>
                  <a:pt x="82" y="224"/>
                  <a:pt x="101" y="224"/>
                </a:cubicBezTo>
                <a:cubicBezTo>
                  <a:pt x="119" y="224"/>
                  <a:pt x="134" y="239"/>
                  <a:pt x="134" y="257"/>
                </a:cubicBezTo>
                <a:cubicBezTo>
                  <a:pt x="134" y="275"/>
                  <a:pt x="119" y="290"/>
                  <a:pt x="101" y="290"/>
                </a:cubicBezTo>
                <a:cubicBezTo>
                  <a:pt x="82" y="290"/>
                  <a:pt x="67" y="275"/>
                  <a:pt x="67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3875926">
            <a:off x="616372" y="1568523"/>
            <a:ext cx="3698766" cy="3623767"/>
            <a:chOff x="4695692" y="1712611"/>
            <a:chExt cx="2576204" cy="2523967"/>
          </a:xfrm>
        </p:grpSpPr>
        <p:sp>
          <p:nvSpPr>
            <p:cNvPr id="24" name="椭圆形标注 28"/>
            <p:cNvSpPr/>
            <p:nvPr/>
          </p:nvSpPr>
          <p:spPr>
            <a:xfrm rot="2700000">
              <a:off x="4721810" y="1686493"/>
              <a:ext cx="2523967" cy="2576204"/>
            </a:xfrm>
            <a:prstGeom prst="wedgeEllipseCallout">
              <a:avLst>
                <a:gd name="adj1" fmla="val -75030"/>
                <a:gd name="adj2" fmla="val 11147"/>
              </a:avLst>
            </a:prstGeom>
            <a:solidFill>
              <a:srgbClr val="48CAD8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 rot="1800000">
              <a:off x="4953908" y="1969062"/>
              <a:ext cx="2059769" cy="2003987"/>
              <a:chOff x="6829305" y="2189654"/>
              <a:chExt cx="4286370" cy="4170287"/>
            </a:xfrm>
          </p:grpSpPr>
          <p:grpSp>
            <p:nvGrpSpPr>
              <p:cNvPr id="26" name="Group 6"/>
              <p:cNvGrpSpPr>
                <a:grpSpLocks noChangeAspect="1"/>
              </p:cNvGrpSpPr>
              <p:nvPr/>
            </p:nvGrpSpPr>
            <p:grpSpPr bwMode="auto">
              <a:xfrm>
                <a:off x="7056033" y="2350510"/>
                <a:ext cx="3832914" cy="3832915"/>
                <a:chOff x="4953000" y="0"/>
                <a:chExt cx="288" cy="288"/>
              </a:xfrm>
            </p:grpSpPr>
            <p:sp>
              <p:nvSpPr>
                <p:cNvPr id="116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953000" y="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17" name="Freeform 8"/>
                <p:cNvSpPr>
                  <a:spLocks noChangeAspect="1"/>
                </p:cNvSpPr>
                <p:nvPr/>
              </p:nvSpPr>
              <p:spPr bwMode="auto">
                <a:xfrm>
                  <a:off x="4953105" y="7"/>
                  <a:ext cx="178" cy="275"/>
                </a:xfrm>
                <a:custGeom>
                  <a:avLst/>
                  <a:gdLst>
                    <a:gd name="T0" fmla="*/ 351 w 1065"/>
                    <a:gd name="T1" fmla="*/ 1042 h 1649"/>
                    <a:gd name="T2" fmla="*/ 621 w 1065"/>
                    <a:gd name="T3" fmla="*/ 925 h 1649"/>
                    <a:gd name="T4" fmla="*/ 535 w 1065"/>
                    <a:gd name="T5" fmla="*/ 907 h 1649"/>
                    <a:gd name="T6" fmla="*/ 554 w 1065"/>
                    <a:gd name="T7" fmla="*/ 796 h 1649"/>
                    <a:gd name="T8" fmla="*/ 517 w 1065"/>
                    <a:gd name="T9" fmla="*/ 870 h 1649"/>
                    <a:gd name="T10" fmla="*/ 474 w 1065"/>
                    <a:gd name="T11" fmla="*/ 919 h 1649"/>
                    <a:gd name="T12" fmla="*/ 498 w 1065"/>
                    <a:gd name="T13" fmla="*/ 980 h 1649"/>
                    <a:gd name="T14" fmla="*/ 412 w 1065"/>
                    <a:gd name="T15" fmla="*/ 968 h 1649"/>
                    <a:gd name="T16" fmla="*/ 345 w 1065"/>
                    <a:gd name="T17" fmla="*/ 925 h 1649"/>
                    <a:gd name="T18" fmla="*/ 240 w 1065"/>
                    <a:gd name="T19" fmla="*/ 974 h 1649"/>
                    <a:gd name="T20" fmla="*/ 136 w 1065"/>
                    <a:gd name="T21" fmla="*/ 931 h 1649"/>
                    <a:gd name="T22" fmla="*/ 191 w 1065"/>
                    <a:gd name="T23" fmla="*/ 839 h 1649"/>
                    <a:gd name="T24" fmla="*/ 314 w 1065"/>
                    <a:gd name="T25" fmla="*/ 717 h 1649"/>
                    <a:gd name="T26" fmla="*/ 369 w 1065"/>
                    <a:gd name="T27" fmla="*/ 680 h 1649"/>
                    <a:gd name="T28" fmla="*/ 351 w 1065"/>
                    <a:gd name="T29" fmla="*/ 613 h 1649"/>
                    <a:gd name="T30" fmla="*/ 345 w 1065"/>
                    <a:gd name="T31" fmla="*/ 674 h 1649"/>
                    <a:gd name="T32" fmla="*/ 289 w 1065"/>
                    <a:gd name="T33" fmla="*/ 686 h 1649"/>
                    <a:gd name="T34" fmla="*/ 289 w 1065"/>
                    <a:gd name="T35" fmla="*/ 619 h 1649"/>
                    <a:gd name="T36" fmla="*/ 400 w 1065"/>
                    <a:gd name="T37" fmla="*/ 502 h 1649"/>
                    <a:gd name="T38" fmla="*/ 394 w 1065"/>
                    <a:gd name="T39" fmla="*/ 564 h 1649"/>
                    <a:gd name="T40" fmla="*/ 437 w 1065"/>
                    <a:gd name="T41" fmla="*/ 558 h 1649"/>
                    <a:gd name="T42" fmla="*/ 455 w 1065"/>
                    <a:gd name="T43" fmla="*/ 490 h 1649"/>
                    <a:gd name="T44" fmla="*/ 486 w 1065"/>
                    <a:gd name="T45" fmla="*/ 398 h 1649"/>
                    <a:gd name="T46" fmla="*/ 517 w 1065"/>
                    <a:gd name="T47" fmla="*/ 361 h 1649"/>
                    <a:gd name="T48" fmla="*/ 474 w 1065"/>
                    <a:gd name="T49" fmla="*/ 312 h 1649"/>
                    <a:gd name="T50" fmla="*/ 406 w 1065"/>
                    <a:gd name="T51" fmla="*/ 239 h 1649"/>
                    <a:gd name="T52" fmla="*/ 376 w 1065"/>
                    <a:gd name="T53" fmla="*/ 122 h 1649"/>
                    <a:gd name="T54" fmla="*/ 154 w 1065"/>
                    <a:gd name="T55" fmla="*/ 55 h 1649"/>
                    <a:gd name="T56" fmla="*/ 203 w 1065"/>
                    <a:gd name="T57" fmla="*/ 12 h 1649"/>
                    <a:gd name="T58" fmla="*/ 388 w 1065"/>
                    <a:gd name="T59" fmla="*/ 6 h 1649"/>
                    <a:gd name="T60" fmla="*/ 363 w 1065"/>
                    <a:gd name="T61" fmla="*/ 31 h 1649"/>
                    <a:gd name="T62" fmla="*/ 572 w 1065"/>
                    <a:gd name="T63" fmla="*/ 49 h 1649"/>
                    <a:gd name="T64" fmla="*/ 732 w 1065"/>
                    <a:gd name="T65" fmla="*/ 122 h 1649"/>
                    <a:gd name="T66" fmla="*/ 837 w 1065"/>
                    <a:gd name="T67" fmla="*/ 202 h 1649"/>
                    <a:gd name="T68" fmla="*/ 960 w 1065"/>
                    <a:gd name="T69" fmla="*/ 355 h 1649"/>
                    <a:gd name="T70" fmla="*/ 1033 w 1065"/>
                    <a:gd name="T71" fmla="*/ 496 h 1649"/>
                    <a:gd name="T72" fmla="*/ 1052 w 1065"/>
                    <a:gd name="T73" fmla="*/ 607 h 1649"/>
                    <a:gd name="T74" fmla="*/ 1052 w 1065"/>
                    <a:gd name="T75" fmla="*/ 760 h 1649"/>
                    <a:gd name="T76" fmla="*/ 978 w 1065"/>
                    <a:gd name="T77" fmla="*/ 803 h 1649"/>
                    <a:gd name="T78" fmla="*/ 751 w 1065"/>
                    <a:gd name="T79" fmla="*/ 925 h 1649"/>
                    <a:gd name="T80" fmla="*/ 843 w 1065"/>
                    <a:gd name="T81" fmla="*/ 944 h 1649"/>
                    <a:gd name="T82" fmla="*/ 788 w 1065"/>
                    <a:gd name="T83" fmla="*/ 1146 h 1649"/>
                    <a:gd name="T84" fmla="*/ 824 w 1065"/>
                    <a:gd name="T85" fmla="*/ 1152 h 1649"/>
                    <a:gd name="T86" fmla="*/ 849 w 1065"/>
                    <a:gd name="T87" fmla="*/ 1225 h 1649"/>
                    <a:gd name="T88" fmla="*/ 671 w 1065"/>
                    <a:gd name="T89" fmla="*/ 1532 h 1649"/>
                    <a:gd name="T90" fmla="*/ 609 w 1065"/>
                    <a:gd name="T91" fmla="*/ 1599 h 1649"/>
                    <a:gd name="T92" fmla="*/ 406 w 1065"/>
                    <a:gd name="T93" fmla="*/ 1599 h 1649"/>
                    <a:gd name="T94" fmla="*/ 369 w 1065"/>
                    <a:gd name="T95" fmla="*/ 1421 h 1649"/>
                    <a:gd name="T96" fmla="*/ 197 w 1065"/>
                    <a:gd name="T97" fmla="*/ 1409 h 1649"/>
                    <a:gd name="T98" fmla="*/ 19 w 1065"/>
                    <a:gd name="T99" fmla="*/ 1213 h 1649"/>
                    <a:gd name="T100" fmla="*/ 160 w 1065"/>
                    <a:gd name="T101" fmla="*/ 1029 h 1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65" h="1649">
                      <a:moveTo>
                        <a:pt x="160" y="1029"/>
                      </a:moveTo>
                      <a:lnTo>
                        <a:pt x="173" y="1035"/>
                      </a:lnTo>
                      <a:lnTo>
                        <a:pt x="345" y="1005"/>
                      </a:lnTo>
                      <a:lnTo>
                        <a:pt x="351" y="1042"/>
                      </a:lnTo>
                      <a:lnTo>
                        <a:pt x="468" y="1060"/>
                      </a:lnTo>
                      <a:lnTo>
                        <a:pt x="474" y="1048"/>
                      </a:lnTo>
                      <a:lnTo>
                        <a:pt x="621" y="993"/>
                      </a:lnTo>
                      <a:lnTo>
                        <a:pt x="621" y="925"/>
                      </a:lnTo>
                      <a:lnTo>
                        <a:pt x="572" y="950"/>
                      </a:lnTo>
                      <a:lnTo>
                        <a:pt x="542" y="956"/>
                      </a:lnTo>
                      <a:lnTo>
                        <a:pt x="523" y="931"/>
                      </a:lnTo>
                      <a:lnTo>
                        <a:pt x="535" y="907"/>
                      </a:lnTo>
                      <a:lnTo>
                        <a:pt x="628" y="833"/>
                      </a:lnTo>
                      <a:lnTo>
                        <a:pt x="578" y="796"/>
                      </a:lnTo>
                      <a:lnTo>
                        <a:pt x="572" y="772"/>
                      </a:lnTo>
                      <a:lnTo>
                        <a:pt x="554" y="796"/>
                      </a:lnTo>
                      <a:lnTo>
                        <a:pt x="578" y="815"/>
                      </a:lnTo>
                      <a:lnTo>
                        <a:pt x="560" y="821"/>
                      </a:lnTo>
                      <a:lnTo>
                        <a:pt x="535" y="809"/>
                      </a:lnTo>
                      <a:lnTo>
                        <a:pt x="517" y="870"/>
                      </a:lnTo>
                      <a:lnTo>
                        <a:pt x="529" y="901"/>
                      </a:lnTo>
                      <a:lnTo>
                        <a:pt x="498" y="907"/>
                      </a:lnTo>
                      <a:lnTo>
                        <a:pt x="492" y="925"/>
                      </a:lnTo>
                      <a:lnTo>
                        <a:pt x="474" y="919"/>
                      </a:lnTo>
                      <a:lnTo>
                        <a:pt x="480" y="937"/>
                      </a:lnTo>
                      <a:lnTo>
                        <a:pt x="474" y="950"/>
                      </a:lnTo>
                      <a:lnTo>
                        <a:pt x="498" y="974"/>
                      </a:lnTo>
                      <a:lnTo>
                        <a:pt x="498" y="980"/>
                      </a:lnTo>
                      <a:lnTo>
                        <a:pt x="363" y="888"/>
                      </a:lnTo>
                      <a:lnTo>
                        <a:pt x="363" y="907"/>
                      </a:lnTo>
                      <a:lnTo>
                        <a:pt x="431" y="968"/>
                      </a:lnTo>
                      <a:lnTo>
                        <a:pt x="412" y="968"/>
                      </a:lnTo>
                      <a:lnTo>
                        <a:pt x="412" y="980"/>
                      </a:lnTo>
                      <a:lnTo>
                        <a:pt x="400" y="986"/>
                      </a:lnTo>
                      <a:lnTo>
                        <a:pt x="400" y="962"/>
                      </a:lnTo>
                      <a:lnTo>
                        <a:pt x="345" y="925"/>
                      </a:lnTo>
                      <a:lnTo>
                        <a:pt x="326" y="919"/>
                      </a:lnTo>
                      <a:lnTo>
                        <a:pt x="265" y="944"/>
                      </a:lnTo>
                      <a:lnTo>
                        <a:pt x="265" y="956"/>
                      </a:lnTo>
                      <a:lnTo>
                        <a:pt x="240" y="974"/>
                      </a:lnTo>
                      <a:lnTo>
                        <a:pt x="222" y="1005"/>
                      </a:lnTo>
                      <a:lnTo>
                        <a:pt x="166" y="1023"/>
                      </a:lnTo>
                      <a:lnTo>
                        <a:pt x="130" y="1011"/>
                      </a:lnTo>
                      <a:lnTo>
                        <a:pt x="136" y="931"/>
                      </a:lnTo>
                      <a:lnTo>
                        <a:pt x="173" y="913"/>
                      </a:lnTo>
                      <a:lnTo>
                        <a:pt x="216" y="913"/>
                      </a:lnTo>
                      <a:lnTo>
                        <a:pt x="216" y="882"/>
                      </a:lnTo>
                      <a:lnTo>
                        <a:pt x="191" y="839"/>
                      </a:lnTo>
                      <a:lnTo>
                        <a:pt x="259" y="815"/>
                      </a:lnTo>
                      <a:lnTo>
                        <a:pt x="296" y="760"/>
                      </a:lnTo>
                      <a:lnTo>
                        <a:pt x="296" y="711"/>
                      </a:lnTo>
                      <a:lnTo>
                        <a:pt x="314" y="717"/>
                      </a:lnTo>
                      <a:lnTo>
                        <a:pt x="314" y="754"/>
                      </a:lnTo>
                      <a:lnTo>
                        <a:pt x="388" y="717"/>
                      </a:lnTo>
                      <a:lnTo>
                        <a:pt x="394" y="680"/>
                      </a:lnTo>
                      <a:lnTo>
                        <a:pt x="369" y="680"/>
                      </a:lnTo>
                      <a:lnTo>
                        <a:pt x="400" y="656"/>
                      </a:lnTo>
                      <a:lnTo>
                        <a:pt x="400" y="637"/>
                      </a:lnTo>
                      <a:lnTo>
                        <a:pt x="363" y="656"/>
                      </a:lnTo>
                      <a:lnTo>
                        <a:pt x="351" y="613"/>
                      </a:lnTo>
                      <a:lnTo>
                        <a:pt x="357" y="576"/>
                      </a:lnTo>
                      <a:lnTo>
                        <a:pt x="345" y="564"/>
                      </a:lnTo>
                      <a:lnTo>
                        <a:pt x="332" y="637"/>
                      </a:lnTo>
                      <a:lnTo>
                        <a:pt x="345" y="674"/>
                      </a:lnTo>
                      <a:lnTo>
                        <a:pt x="345" y="711"/>
                      </a:lnTo>
                      <a:lnTo>
                        <a:pt x="320" y="729"/>
                      </a:lnTo>
                      <a:lnTo>
                        <a:pt x="308" y="686"/>
                      </a:lnTo>
                      <a:lnTo>
                        <a:pt x="289" y="686"/>
                      </a:lnTo>
                      <a:lnTo>
                        <a:pt x="283" y="711"/>
                      </a:lnTo>
                      <a:lnTo>
                        <a:pt x="265" y="711"/>
                      </a:lnTo>
                      <a:lnTo>
                        <a:pt x="265" y="668"/>
                      </a:lnTo>
                      <a:lnTo>
                        <a:pt x="289" y="619"/>
                      </a:lnTo>
                      <a:lnTo>
                        <a:pt x="289" y="539"/>
                      </a:lnTo>
                      <a:lnTo>
                        <a:pt x="339" y="490"/>
                      </a:lnTo>
                      <a:lnTo>
                        <a:pt x="388" y="508"/>
                      </a:lnTo>
                      <a:lnTo>
                        <a:pt x="400" y="502"/>
                      </a:lnTo>
                      <a:lnTo>
                        <a:pt x="437" y="521"/>
                      </a:lnTo>
                      <a:lnTo>
                        <a:pt x="437" y="539"/>
                      </a:lnTo>
                      <a:lnTo>
                        <a:pt x="388" y="545"/>
                      </a:lnTo>
                      <a:lnTo>
                        <a:pt x="394" y="564"/>
                      </a:lnTo>
                      <a:lnTo>
                        <a:pt x="425" y="558"/>
                      </a:lnTo>
                      <a:lnTo>
                        <a:pt x="431" y="570"/>
                      </a:lnTo>
                      <a:lnTo>
                        <a:pt x="443" y="570"/>
                      </a:lnTo>
                      <a:lnTo>
                        <a:pt x="437" y="558"/>
                      </a:lnTo>
                      <a:lnTo>
                        <a:pt x="455" y="558"/>
                      </a:lnTo>
                      <a:lnTo>
                        <a:pt x="455" y="515"/>
                      </a:lnTo>
                      <a:lnTo>
                        <a:pt x="443" y="508"/>
                      </a:lnTo>
                      <a:lnTo>
                        <a:pt x="455" y="490"/>
                      </a:lnTo>
                      <a:lnTo>
                        <a:pt x="468" y="508"/>
                      </a:lnTo>
                      <a:lnTo>
                        <a:pt x="486" y="435"/>
                      </a:lnTo>
                      <a:lnTo>
                        <a:pt x="462" y="417"/>
                      </a:lnTo>
                      <a:lnTo>
                        <a:pt x="486" y="398"/>
                      </a:lnTo>
                      <a:lnTo>
                        <a:pt x="449" y="368"/>
                      </a:lnTo>
                      <a:lnTo>
                        <a:pt x="449" y="355"/>
                      </a:lnTo>
                      <a:lnTo>
                        <a:pt x="535" y="392"/>
                      </a:lnTo>
                      <a:lnTo>
                        <a:pt x="517" y="361"/>
                      </a:lnTo>
                      <a:lnTo>
                        <a:pt x="511" y="368"/>
                      </a:lnTo>
                      <a:lnTo>
                        <a:pt x="455" y="325"/>
                      </a:lnTo>
                      <a:lnTo>
                        <a:pt x="474" y="319"/>
                      </a:lnTo>
                      <a:lnTo>
                        <a:pt x="474" y="312"/>
                      </a:lnTo>
                      <a:lnTo>
                        <a:pt x="455" y="306"/>
                      </a:lnTo>
                      <a:lnTo>
                        <a:pt x="425" y="263"/>
                      </a:lnTo>
                      <a:lnTo>
                        <a:pt x="425" y="245"/>
                      </a:lnTo>
                      <a:lnTo>
                        <a:pt x="406" y="239"/>
                      </a:lnTo>
                      <a:lnTo>
                        <a:pt x="388" y="220"/>
                      </a:lnTo>
                      <a:lnTo>
                        <a:pt x="412" y="202"/>
                      </a:lnTo>
                      <a:lnTo>
                        <a:pt x="412" y="171"/>
                      </a:lnTo>
                      <a:lnTo>
                        <a:pt x="376" y="122"/>
                      </a:lnTo>
                      <a:lnTo>
                        <a:pt x="351" y="122"/>
                      </a:lnTo>
                      <a:lnTo>
                        <a:pt x="339" y="104"/>
                      </a:lnTo>
                      <a:lnTo>
                        <a:pt x="179" y="55"/>
                      </a:lnTo>
                      <a:lnTo>
                        <a:pt x="154" y="55"/>
                      </a:lnTo>
                      <a:lnTo>
                        <a:pt x="142" y="43"/>
                      </a:lnTo>
                      <a:lnTo>
                        <a:pt x="148" y="31"/>
                      </a:lnTo>
                      <a:lnTo>
                        <a:pt x="191" y="37"/>
                      </a:lnTo>
                      <a:lnTo>
                        <a:pt x="203" y="12"/>
                      </a:lnTo>
                      <a:lnTo>
                        <a:pt x="314" y="24"/>
                      </a:lnTo>
                      <a:lnTo>
                        <a:pt x="339" y="0"/>
                      </a:lnTo>
                      <a:lnTo>
                        <a:pt x="388" y="0"/>
                      </a:lnTo>
                      <a:lnTo>
                        <a:pt x="388" y="6"/>
                      </a:lnTo>
                      <a:lnTo>
                        <a:pt x="357" y="12"/>
                      </a:lnTo>
                      <a:lnTo>
                        <a:pt x="332" y="24"/>
                      </a:lnTo>
                      <a:lnTo>
                        <a:pt x="320" y="31"/>
                      </a:lnTo>
                      <a:lnTo>
                        <a:pt x="363" y="31"/>
                      </a:lnTo>
                      <a:lnTo>
                        <a:pt x="406" y="37"/>
                      </a:lnTo>
                      <a:lnTo>
                        <a:pt x="517" y="73"/>
                      </a:lnTo>
                      <a:lnTo>
                        <a:pt x="517" y="49"/>
                      </a:lnTo>
                      <a:lnTo>
                        <a:pt x="572" y="49"/>
                      </a:lnTo>
                      <a:lnTo>
                        <a:pt x="560" y="73"/>
                      </a:lnTo>
                      <a:lnTo>
                        <a:pt x="708" y="110"/>
                      </a:lnTo>
                      <a:lnTo>
                        <a:pt x="714" y="104"/>
                      </a:lnTo>
                      <a:lnTo>
                        <a:pt x="732" y="122"/>
                      </a:lnTo>
                      <a:lnTo>
                        <a:pt x="732" y="135"/>
                      </a:lnTo>
                      <a:lnTo>
                        <a:pt x="775" y="165"/>
                      </a:lnTo>
                      <a:lnTo>
                        <a:pt x="781" y="159"/>
                      </a:lnTo>
                      <a:lnTo>
                        <a:pt x="837" y="202"/>
                      </a:lnTo>
                      <a:lnTo>
                        <a:pt x="861" y="227"/>
                      </a:lnTo>
                      <a:lnTo>
                        <a:pt x="904" y="276"/>
                      </a:lnTo>
                      <a:lnTo>
                        <a:pt x="935" y="319"/>
                      </a:lnTo>
                      <a:lnTo>
                        <a:pt x="960" y="355"/>
                      </a:lnTo>
                      <a:lnTo>
                        <a:pt x="978" y="380"/>
                      </a:lnTo>
                      <a:lnTo>
                        <a:pt x="997" y="417"/>
                      </a:lnTo>
                      <a:lnTo>
                        <a:pt x="1015" y="453"/>
                      </a:lnTo>
                      <a:lnTo>
                        <a:pt x="1033" y="496"/>
                      </a:lnTo>
                      <a:lnTo>
                        <a:pt x="1058" y="558"/>
                      </a:lnTo>
                      <a:lnTo>
                        <a:pt x="1064" y="600"/>
                      </a:lnTo>
                      <a:lnTo>
                        <a:pt x="1052" y="600"/>
                      </a:lnTo>
                      <a:lnTo>
                        <a:pt x="1052" y="607"/>
                      </a:lnTo>
                      <a:lnTo>
                        <a:pt x="1021" y="582"/>
                      </a:lnTo>
                      <a:lnTo>
                        <a:pt x="1021" y="680"/>
                      </a:lnTo>
                      <a:lnTo>
                        <a:pt x="1033" y="741"/>
                      </a:lnTo>
                      <a:lnTo>
                        <a:pt x="1052" y="760"/>
                      </a:lnTo>
                      <a:lnTo>
                        <a:pt x="1058" y="815"/>
                      </a:lnTo>
                      <a:lnTo>
                        <a:pt x="1003" y="803"/>
                      </a:lnTo>
                      <a:lnTo>
                        <a:pt x="997" y="790"/>
                      </a:lnTo>
                      <a:lnTo>
                        <a:pt x="978" y="803"/>
                      </a:lnTo>
                      <a:lnTo>
                        <a:pt x="904" y="870"/>
                      </a:lnTo>
                      <a:lnTo>
                        <a:pt x="812" y="919"/>
                      </a:lnTo>
                      <a:lnTo>
                        <a:pt x="781" y="907"/>
                      </a:lnTo>
                      <a:lnTo>
                        <a:pt x="751" y="925"/>
                      </a:lnTo>
                      <a:lnTo>
                        <a:pt x="757" y="937"/>
                      </a:lnTo>
                      <a:lnTo>
                        <a:pt x="775" y="931"/>
                      </a:lnTo>
                      <a:lnTo>
                        <a:pt x="806" y="950"/>
                      </a:lnTo>
                      <a:lnTo>
                        <a:pt x="843" y="944"/>
                      </a:lnTo>
                      <a:lnTo>
                        <a:pt x="867" y="907"/>
                      </a:lnTo>
                      <a:lnTo>
                        <a:pt x="904" y="913"/>
                      </a:lnTo>
                      <a:lnTo>
                        <a:pt x="904" y="956"/>
                      </a:lnTo>
                      <a:lnTo>
                        <a:pt x="788" y="1146"/>
                      </a:lnTo>
                      <a:lnTo>
                        <a:pt x="628" y="1017"/>
                      </a:lnTo>
                      <a:lnTo>
                        <a:pt x="609" y="1029"/>
                      </a:lnTo>
                      <a:lnTo>
                        <a:pt x="757" y="1158"/>
                      </a:lnTo>
                      <a:lnTo>
                        <a:pt x="824" y="1152"/>
                      </a:lnTo>
                      <a:lnTo>
                        <a:pt x="831" y="1140"/>
                      </a:lnTo>
                      <a:lnTo>
                        <a:pt x="874" y="1091"/>
                      </a:lnTo>
                      <a:lnTo>
                        <a:pt x="880" y="1121"/>
                      </a:lnTo>
                      <a:lnTo>
                        <a:pt x="849" y="1225"/>
                      </a:lnTo>
                      <a:lnTo>
                        <a:pt x="806" y="1299"/>
                      </a:lnTo>
                      <a:lnTo>
                        <a:pt x="763" y="1372"/>
                      </a:lnTo>
                      <a:lnTo>
                        <a:pt x="763" y="1446"/>
                      </a:lnTo>
                      <a:lnTo>
                        <a:pt x="671" y="1532"/>
                      </a:lnTo>
                      <a:lnTo>
                        <a:pt x="652" y="1556"/>
                      </a:lnTo>
                      <a:lnTo>
                        <a:pt x="621" y="1581"/>
                      </a:lnTo>
                      <a:lnTo>
                        <a:pt x="634" y="1587"/>
                      </a:lnTo>
                      <a:lnTo>
                        <a:pt x="609" y="1599"/>
                      </a:lnTo>
                      <a:lnTo>
                        <a:pt x="572" y="1618"/>
                      </a:lnTo>
                      <a:lnTo>
                        <a:pt x="523" y="1636"/>
                      </a:lnTo>
                      <a:lnTo>
                        <a:pt x="480" y="1648"/>
                      </a:lnTo>
                      <a:lnTo>
                        <a:pt x="406" y="1599"/>
                      </a:lnTo>
                      <a:lnTo>
                        <a:pt x="425" y="1550"/>
                      </a:lnTo>
                      <a:lnTo>
                        <a:pt x="369" y="1495"/>
                      </a:lnTo>
                      <a:lnTo>
                        <a:pt x="388" y="1440"/>
                      </a:lnTo>
                      <a:lnTo>
                        <a:pt x="369" y="1421"/>
                      </a:lnTo>
                      <a:lnTo>
                        <a:pt x="339" y="1421"/>
                      </a:lnTo>
                      <a:lnTo>
                        <a:pt x="289" y="1397"/>
                      </a:lnTo>
                      <a:lnTo>
                        <a:pt x="216" y="1421"/>
                      </a:lnTo>
                      <a:lnTo>
                        <a:pt x="197" y="1409"/>
                      </a:lnTo>
                      <a:lnTo>
                        <a:pt x="130" y="1428"/>
                      </a:lnTo>
                      <a:lnTo>
                        <a:pt x="43" y="1379"/>
                      </a:lnTo>
                      <a:lnTo>
                        <a:pt x="0" y="1299"/>
                      </a:lnTo>
                      <a:lnTo>
                        <a:pt x="19" y="1213"/>
                      </a:lnTo>
                      <a:lnTo>
                        <a:pt x="0" y="1207"/>
                      </a:lnTo>
                      <a:lnTo>
                        <a:pt x="93" y="1127"/>
                      </a:lnTo>
                      <a:lnTo>
                        <a:pt x="160" y="1029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18" name="Freeform 9"/>
                <p:cNvSpPr>
                  <a:spLocks noChangeAspect="1"/>
                </p:cNvSpPr>
                <p:nvPr/>
              </p:nvSpPr>
              <p:spPr bwMode="auto">
                <a:xfrm>
                  <a:off x="4953240" y="230"/>
                  <a:ext cx="12" cy="18"/>
                </a:xfrm>
                <a:custGeom>
                  <a:avLst/>
                  <a:gdLst>
                    <a:gd name="T0" fmla="*/ 74 w 75"/>
                    <a:gd name="T1" fmla="*/ 18 h 111"/>
                    <a:gd name="T2" fmla="*/ 25 w 75"/>
                    <a:gd name="T3" fmla="*/ 85 h 111"/>
                    <a:gd name="T4" fmla="*/ 25 w 75"/>
                    <a:gd name="T5" fmla="*/ 85 h 111"/>
                    <a:gd name="T6" fmla="*/ 31 w 75"/>
                    <a:gd name="T7" fmla="*/ 98 h 111"/>
                    <a:gd name="T8" fmla="*/ 25 w 75"/>
                    <a:gd name="T9" fmla="*/ 104 h 111"/>
                    <a:gd name="T10" fmla="*/ 12 w 75"/>
                    <a:gd name="T11" fmla="*/ 98 h 111"/>
                    <a:gd name="T12" fmla="*/ 0 w 75"/>
                    <a:gd name="T13" fmla="*/ 110 h 111"/>
                    <a:gd name="T14" fmla="*/ 0 w 75"/>
                    <a:gd name="T15" fmla="*/ 61 h 111"/>
                    <a:gd name="T16" fmla="*/ 6 w 75"/>
                    <a:gd name="T17" fmla="*/ 55 h 111"/>
                    <a:gd name="T18" fmla="*/ 18 w 75"/>
                    <a:gd name="T19" fmla="*/ 43 h 111"/>
                    <a:gd name="T20" fmla="*/ 55 w 75"/>
                    <a:gd name="T21" fmla="*/ 0 h 111"/>
                    <a:gd name="T22" fmla="*/ 68 w 75"/>
                    <a:gd name="T23" fmla="*/ 12 h 111"/>
                    <a:gd name="T24" fmla="*/ 74 w 75"/>
                    <a:gd name="T25" fmla="*/ 18 h 111"/>
                    <a:gd name="T26" fmla="*/ 74 w 75"/>
                    <a:gd name="T27" fmla="*/ 18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111">
                      <a:moveTo>
                        <a:pt x="74" y="18"/>
                      </a:moveTo>
                      <a:lnTo>
                        <a:pt x="25" y="85"/>
                      </a:lnTo>
                      <a:lnTo>
                        <a:pt x="31" y="98"/>
                      </a:lnTo>
                      <a:lnTo>
                        <a:pt x="25" y="104"/>
                      </a:lnTo>
                      <a:lnTo>
                        <a:pt x="12" y="98"/>
                      </a:lnTo>
                      <a:lnTo>
                        <a:pt x="0" y="110"/>
                      </a:lnTo>
                      <a:lnTo>
                        <a:pt x="0" y="61"/>
                      </a:lnTo>
                      <a:lnTo>
                        <a:pt x="6" y="55"/>
                      </a:lnTo>
                      <a:lnTo>
                        <a:pt x="18" y="43"/>
                      </a:lnTo>
                      <a:lnTo>
                        <a:pt x="55" y="0"/>
                      </a:lnTo>
                      <a:lnTo>
                        <a:pt x="68" y="12"/>
                      </a:lnTo>
                      <a:lnTo>
                        <a:pt x="74" y="1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19" name="Freeform 10"/>
                <p:cNvSpPr>
                  <a:spLocks noChangeAspect="1"/>
                </p:cNvSpPr>
                <p:nvPr/>
              </p:nvSpPr>
              <p:spPr bwMode="auto">
                <a:xfrm>
                  <a:off x="4953161" y="162"/>
                  <a:ext cx="1" cy="4"/>
                </a:xfrm>
                <a:custGeom>
                  <a:avLst/>
                  <a:gdLst>
                    <a:gd name="T0" fmla="*/ 0 w 8"/>
                    <a:gd name="T1" fmla="*/ 6 h 20"/>
                    <a:gd name="T2" fmla="*/ 7 w 8"/>
                    <a:gd name="T3" fmla="*/ 19 h 20"/>
                    <a:gd name="T4" fmla="*/ 7 w 8"/>
                    <a:gd name="T5" fmla="*/ 19 h 20"/>
                    <a:gd name="T6" fmla="*/ 7 w 8"/>
                    <a:gd name="T7" fmla="*/ 6 h 20"/>
                    <a:gd name="T8" fmla="*/ 0 w 8"/>
                    <a:gd name="T9" fmla="*/ 0 h 20"/>
                    <a:gd name="T10" fmla="*/ 0 w 8"/>
                    <a:gd name="T11" fmla="*/ 6 h 20"/>
                    <a:gd name="T12" fmla="*/ 0 w 8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0">
                      <a:moveTo>
                        <a:pt x="0" y="6"/>
                      </a:moveTo>
                      <a:lnTo>
                        <a:pt x="7" y="19"/>
                      </a:lnTo>
                      <a:lnTo>
                        <a:pt x="7" y="6"/>
                      </a:lnTo>
                      <a:lnTo>
                        <a:pt x="0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0" name="Freeform 11"/>
                <p:cNvSpPr>
                  <a:spLocks noChangeAspect="1"/>
                </p:cNvSpPr>
                <p:nvPr/>
              </p:nvSpPr>
              <p:spPr bwMode="auto">
                <a:xfrm>
                  <a:off x="4953165" y="170"/>
                  <a:ext cx="6" cy="4"/>
                </a:xfrm>
                <a:custGeom>
                  <a:avLst/>
                  <a:gdLst>
                    <a:gd name="T0" fmla="*/ 6 w 38"/>
                    <a:gd name="T1" fmla="*/ 6 h 20"/>
                    <a:gd name="T2" fmla="*/ 6 w 38"/>
                    <a:gd name="T3" fmla="*/ 19 h 20"/>
                    <a:gd name="T4" fmla="*/ 25 w 38"/>
                    <a:gd name="T5" fmla="*/ 19 h 20"/>
                    <a:gd name="T6" fmla="*/ 37 w 38"/>
                    <a:gd name="T7" fmla="*/ 19 h 20"/>
                    <a:gd name="T8" fmla="*/ 31 w 38"/>
                    <a:gd name="T9" fmla="*/ 0 h 20"/>
                    <a:gd name="T10" fmla="*/ 6 w 38"/>
                    <a:gd name="T11" fmla="*/ 0 h 20"/>
                    <a:gd name="T12" fmla="*/ 0 w 38"/>
                    <a:gd name="T13" fmla="*/ 6 h 20"/>
                    <a:gd name="T14" fmla="*/ 6 w 38"/>
                    <a:gd name="T15" fmla="*/ 6 h 20"/>
                    <a:gd name="T16" fmla="*/ 6 w 38"/>
                    <a:gd name="T17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" h="20">
                      <a:moveTo>
                        <a:pt x="6" y="6"/>
                      </a:moveTo>
                      <a:lnTo>
                        <a:pt x="6" y="19"/>
                      </a:lnTo>
                      <a:lnTo>
                        <a:pt x="25" y="19"/>
                      </a:lnTo>
                      <a:lnTo>
                        <a:pt x="37" y="19"/>
                      </a:lnTo>
                      <a:lnTo>
                        <a:pt x="31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1" name="Freeform 12"/>
                <p:cNvSpPr>
                  <a:spLocks noChangeAspect="1"/>
                </p:cNvSpPr>
                <p:nvPr/>
              </p:nvSpPr>
              <p:spPr bwMode="auto">
                <a:xfrm>
                  <a:off x="4953162" y="167"/>
                  <a:ext cx="1" cy="4"/>
                </a:xfrm>
                <a:custGeom>
                  <a:avLst/>
                  <a:gdLst>
                    <a:gd name="T0" fmla="*/ 6 w 7"/>
                    <a:gd name="T1" fmla="*/ 0 h 25"/>
                    <a:gd name="T2" fmla="*/ 6 w 7"/>
                    <a:gd name="T3" fmla="*/ 24 h 25"/>
                    <a:gd name="T4" fmla="*/ 0 w 7"/>
                    <a:gd name="T5" fmla="*/ 24 h 25"/>
                    <a:gd name="T6" fmla="*/ 0 w 7"/>
                    <a:gd name="T7" fmla="*/ 18 h 25"/>
                    <a:gd name="T8" fmla="*/ 0 w 7"/>
                    <a:gd name="T9" fmla="*/ 0 h 25"/>
                    <a:gd name="T10" fmla="*/ 0 w 7"/>
                    <a:gd name="T11" fmla="*/ 0 h 25"/>
                    <a:gd name="T12" fmla="*/ 6 w 7"/>
                    <a:gd name="T13" fmla="*/ 0 h 25"/>
                    <a:gd name="T14" fmla="*/ 6 w 7"/>
                    <a:gd name="T15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25">
                      <a:moveTo>
                        <a:pt x="6" y="0"/>
                      </a:moveTo>
                      <a:lnTo>
                        <a:pt x="6" y="24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2" name="Freeform 13"/>
                <p:cNvSpPr>
                  <a:spLocks noChangeAspect="1"/>
                </p:cNvSpPr>
                <p:nvPr/>
              </p:nvSpPr>
              <p:spPr bwMode="auto">
                <a:xfrm>
                  <a:off x="4953127" y="132"/>
                  <a:ext cx="8" cy="7"/>
                </a:xfrm>
                <a:custGeom>
                  <a:avLst/>
                  <a:gdLst>
                    <a:gd name="T0" fmla="*/ 43 w 44"/>
                    <a:gd name="T1" fmla="*/ 13 h 44"/>
                    <a:gd name="T2" fmla="*/ 30 w 44"/>
                    <a:gd name="T3" fmla="*/ 43 h 44"/>
                    <a:gd name="T4" fmla="*/ 18 w 44"/>
                    <a:gd name="T5" fmla="*/ 43 h 44"/>
                    <a:gd name="T6" fmla="*/ 6 w 44"/>
                    <a:gd name="T7" fmla="*/ 43 h 44"/>
                    <a:gd name="T8" fmla="*/ 0 w 44"/>
                    <a:gd name="T9" fmla="*/ 37 h 44"/>
                    <a:gd name="T10" fmla="*/ 0 w 44"/>
                    <a:gd name="T11" fmla="*/ 37 h 44"/>
                    <a:gd name="T12" fmla="*/ 12 w 44"/>
                    <a:gd name="T13" fmla="*/ 31 h 44"/>
                    <a:gd name="T14" fmla="*/ 12 w 44"/>
                    <a:gd name="T15" fmla="*/ 19 h 44"/>
                    <a:gd name="T16" fmla="*/ 12 w 44"/>
                    <a:gd name="T17" fmla="*/ 7 h 44"/>
                    <a:gd name="T18" fmla="*/ 30 w 44"/>
                    <a:gd name="T19" fmla="*/ 0 h 44"/>
                    <a:gd name="T20" fmla="*/ 36 w 44"/>
                    <a:gd name="T21" fmla="*/ 7 h 44"/>
                    <a:gd name="T22" fmla="*/ 43 w 44"/>
                    <a:gd name="T23" fmla="*/ 13 h 44"/>
                    <a:gd name="T24" fmla="*/ 43 w 44"/>
                    <a:gd name="T25" fmla="*/ 1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" h="44">
                      <a:moveTo>
                        <a:pt x="43" y="13"/>
                      </a:moveTo>
                      <a:lnTo>
                        <a:pt x="30" y="43"/>
                      </a:lnTo>
                      <a:lnTo>
                        <a:pt x="18" y="43"/>
                      </a:lnTo>
                      <a:lnTo>
                        <a:pt x="6" y="43"/>
                      </a:lnTo>
                      <a:lnTo>
                        <a:pt x="0" y="37"/>
                      </a:lnTo>
                      <a:lnTo>
                        <a:pt x="12" y="31"/>
                      </a:lnTo>
                      <a:lnTo>
                        <a:pt x="12" y="19"/>
                      </a:lnTo>
                      <a:lnTo>
                        <a:pt x="12" y="7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43" y="13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3" name="Freeform 14"/>
                <p:cNvSpPr>
                  <a:spLocks noChangeAspect="1"/>
                </p:cNvSpPr>
                <p:nvPr/>
              </p:nvSpPr>
              <p:spPr bwMode="auto">
                <a:xfrm>
                  <a:off x="4953132" y="122"/>
                  <a:ext cx="14" cy="23"/>
                </a:xfrm>
                <a:custGeom>
                  <a:avLst/>
                  <a:gdLst>
                    <a:gd name="T0" fmla="*/ 56 w 81"/>
                    <a:gd name="T1" fmla="*/ 68 h 142"/>
                    <a:gd name="T2" fmla="*/ 56 w 81"/>
                    <a:gd name="T3" fmla="*/ 49 h 142"/>
                    <a:gd name="T4" fmla="*/ 43 w 81"/>
                    <a:gd name="T5" fmla="*/ 49 h 142"/>
                    <a:gd name="T6" fmla="*/ 49 w 81"/>
                    <a:gd name="T7" fmla="*/ 25 h 142"/>
                    <a:gd name="T8" fmla="*/ 37 w 81"/>
                    <a:gd name="T9" fmla="*/ 0 h 142"/>
                    <a:gd name="T10" fmla="*/ 31 w 81"/>
                    <a:gd name="T11" fmla="*/ 12 h 142"/>
                    <a:gd name="T12" fmla="*/ 25 w 81"/>
                    <a:gd name="T13" fmla="*/ 12 h 142"/>
                    <a:gd name="T14" fmla="*/ 25 w 81"/>
                    <a:gd name="T15" fmla="*/ 19 h 142"/>
                    <a:gd name="T16" fmla="*/ 13 w 81"/>
                    <a:gd name="T17" fmla="*/ 19 h 142"/>
                    <a:gd name="T18" fmla="*/ 13 w 81"/>
                    <a:gd name="T19" fmla="*/ 25 h 142"/>
                    <a:gd name="T20" fmla="*/ 25 w 81"/>
                    <a:gd name="T21" fmla="*/ 37 h 142"/>
                    <a:gd name="T22" fmla="*/ 19 w 81"/>
                    <a:gd name="T23" fmla="*/ 49 h 142"/>
                    <a:gd name="T24" fmla="*/ 19 w 81"/>
                    <a:gd name="T25" fmla="*/ 55 h 142"/>
                    <a:gd name="T26" fmla="*/ 31 w 81"/>
                    <a:gd name="T27" fmla="*/ 55 h 142"/>
                    <a:gd name="T28" fmla="*/ 31 w 81"/>
                    <a:gd name="T29" fmla="*/ 80 h 142"/>
                    <a:gd name="T30" fmla="*/ 25 w 81"/>
                    <a:gd name="T31" fmla="*/ 86 h 142"/>
                    <a:gd name="T32" fmla="*/ 25 w 81"/>
                    <a:gd name="T33" fmla="*/ 98 h 142"/>
                    <a:gd name="T34" fmla="*/ 19 w 81"/>
                    <a:gd name="T35" fmla="*/ 104 h 142"/>
                    <a:gd name="T36" fmla="*/ 19 w 81"/>
                    <a:gd name="T37" fmla="*/ 110 h 142"/>
                    <a:gd name="T38" fmla="*/ 25 w 81"/>
                    <a:gd name="T39" fmla="*/ 117 h 142"/>
                    <a:gd name="T40" fmla="*/ 19 w 81"/>
                    <a:gd name="T41" fmla="*/ 123 h 142"/>
                    <a:gd name="T42" fmla="*/ 6 w 81"/>
                    <a:gd name="T43" fmla="*/ 123 h 142"/>
                    <a:gd name="T44" fmla="*/ 0 w 81"/>
                    <a:gd name="T45" fmla="*/ 135 h 142"/>
                    <a:gd name="T46" fmla="*/ 0 w 81"/>
                    <a:gd name="T47" fmla="*/ 141 h 142"/>
                    <a:gd name="T48" fmla="*/ 6 w 81"/>
                    <a:gd name="T49" fmla="*/ 135 h 142"/>
                    <a:gd name="T50" fmla="*/ 19 w 81"/>
                    <a:gd name="T51" fmla="*/ 135 h 142"/>
                    <a:gd name="T52" fmla="*/ 49 w 81"/>
                    <a:gd name="T53" fmla="*/ 129 h 142"/>
                    <a:gd name="T54" fmla="*/ 62 w 81"/>
                    <a:gd name="T55" fmla="*/ 123 h 142"/>
                    <a:gd name="T56" fmla="*/ 74 w 81"/>
                    <a:gd name="T57" fmla="*/ 129 h 142"/>
                    <a:gd name="T58" fmla="*/ 80 w 81"/>
                    <a:gd name="T59" fmla="*/ 123 h 142"/>
                    <a:gd name="T60" fmla="*/ 80 w 81"/>
                    <a:gd name="T61" fmla="*/ 123 h 142"/>
                    <a:gd name="T62" fmla="*/ 80 w 81"/>
                    <a:gd name="T63" fmla="*/ 117 h 142"/>
                    <a:gd name="T64" fmla="*/ 80 w 81"/>
                    <a:gd name="T65" fmla="*/ 98 h 142"/>
                    <a:gd name="T66" fmla="*/ 80 w 81"/>
                    <a:gd name="T67" fmla="*/ 92 h 142"/>
                    <a:gd name="T68" fmla="*/ 68 w 81"/>
                    <a:gd name="T69" fmla="*/ 86 h 142"/>
                    <a:gd name="T70" fmla="*/ 68 w 81"/>
                    <a:gd name="T71" fmla="*/ 68 h 142"/>
                    <a:gd name="T72" fmla="*/ 56 w 81"/>
                    <a:gd name="T73" fmla="*/ 68 h 142"/>
                    <a:gd name="T74" fmla="*/ 56 w 81"/>
                    <a:gd name="T75" fmla="*/ 6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1" h="142">
                      <a:moveTo>
                        <a:pt x="56" y="68"/>
                      </a:moveTo>
                      <a:lnTo>
                        <a:pt x="56" y="49"/>
                      </a:lnTo>
                      <a:lnTo>
                        <a:pt x="43" y="49"/>
                      </a:lnTo>
                      <a:lnTo>
                        <a:pt x="49" y="25"/>
                      </a:lnTo>
                      <a:lnTo>
                        <a:pt x="37" y="0"/>
                      </a:lnTo>
                      <a:lnTo>
                        <a:pt x="31" y="12"/>
                      </a:lnTo>
                      <a:lnTo>
                        <a:pt x="25" y="12"/>
                      </a:lnTo>
                      <a:lnTo>
                        <a:pt x="25" y="19"/>
                      </a:lnTo>
                      <a:lnTo>
                        <a:pt x="13" y="19"/>
                      </a:lnTo>
                      <a:lnTo>
                        <a:pt x="13" y="25"/>
                      </a:lnTo>
                      <a:lnTo>
                        <a:pt x="25" y="37"/>
                      </a:lnTo>
                      <a:lnTo>
                        <a:pt x="19" y="49"/>
                      </a:lnTo>
                      <a:lnTo>
                        <a:pt x="19" y="55"/>
                      </a:lnTo>
                      <a:lnTo>
                        <a:pt x="31" y="55"/>
                      </a:lnTo>
                      <a:lnTo>
                        <a:pt x="31" y="80"/>
                      </a:lnTo>
                      <a:lnTo>
                        <a:pt x="25" y="86"/>
                      </a:lnTo>
                      <a:lnTo>
                        <a:pt x="25" y="98"/>
                      </a:lnTo>
                      <a:lnTo>
                        <a:pt x="19" y="104"/>
                      </a:lnTo>
                      <a:lnTo>
                        <a:pt x="19" y="110"/>
                      </a:lnTo>
                      <a:lnTo>
                        <a:pt x="25" y="117"/>
                      </a:lnTo>
                      <a:lnTo>
                        <a:pt x="19" y="123"/>
                      </a:lnTo>
                      <a:lnTo>
                        <a:pt x="6" y="123"/>
                      </a:lnTo>
                      <a:lnTo>
                        <a:pt x="0" y="135"/>
                      </a:lnTo>
                      <a:lnTo>
                        <a:pt x="0" y="141"/>
                      </a:lnTo>
                      <a:lnTo>
                        <a:pt x="6" y="135"/>
                      </a:lnTo>
                      <a:lnTo>
                        <a:pt x="19" y="135"/>
                      </a:lnTo>
                      <a:lnTo>
                        <a:pt x="49" y="129"/>
                      </a:lnTo>
                      <a:lnTo>
                        <a:pt x="62" y="123"/>
                      </a:lnTo>
                      <a:lnTo>
                        <a:pt x="74" y="129"/>
                      </a:lnTo>
                      <a:lnTo>
                        <a:pt x="80" y="123"/>
                      </a:lnTo>
                      <a:lnTo>
                        <a:pt x="80" y="117"/>
                      </a:lnTo>
                      <a:lnTo>
                        <a:pt x="80" y="98"/>
                      </a:lnTo>
                      <a:lnTo>
                        <a:pt x="80" y="92"/>
                      </a:lnTo>
                      <a:lnTo>
                        <a:pt x="68" y="86"/>
                      </a:lnTo>
                      <a:lnTo>
                        <a:pt x="68" y="68"/>
                      </a:lnTo>
                      <a:lnTo>
                        <a:pt x="56" y="6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4" name="Freeform 15"/>
                <p:cNvSpPr>
                  <a:spLocks noChangeAspect="1"/>
                </p:cNvSpPr>
                <p:nvPr/>
              </p:nvSpPr>
              <p:spPr bwMode="auto">
                <a:xfrm>
                  <a:off x="4953171" y="66"/>
                  <a:ext cx="12" cy="13"/>
                </a:xfrm>
                <a:custGeom>
                  <a:avLst/>
                  <a:gdLst>
                    <a:gd name="T0" fmla="*/ 18 w 69"/>
                    <a:gd name="T1" fmla="*/ 0 h 75"/>
                    <a:gd name="T2" fmla="*/ 18 w 69"/>
                    <a:gd name="T3" fmla="*/ 6 h 75"/>
                    <a:gd name="T4" fmla="*/ 18 w 69"/>
                    <a:gd name="T5" fmla="*/ 25 h 75"/>
                    <a:gd name="T6" fmla="*/ 31 w 69"/>
                    <a:gd name="T7" fmla="*/ 37 h 75"/>
                    <a:gd name="T8" fmla="*/ 37 w 69"/>
                    <a:gd name="T9" fmla="*/ 37 h 75"/>
                    <a:gd name="T10" fmla="*/ 37 w 69"/>
                    <a:gd name="T11" fmla="*/ 43 h 75"/>
                    <a:gd name="T12" fmla="*/ 43 w 69"/>
                    <a:gd name="T13" fmla="*/ 49 h 75"/>
                    <a:gd name="T14" fmla="*/ 49 w 69"/>
                    <a:gd name="T15" fmla="*/ 55 h 75"/>
                    <a:gd name="T16" fmla="*/ 55 w 69"/>
                    <a:gd name="T17" fmla="*/ 49 h 75"/>
                    <a:gd name="T18" fmla="*/ 68 w 69"/>
                    <a:gd name="T19" fmla="*/ 55 h 75"/>
                    <a:gd name="T20" fmla="*/ 68 w 69"/>
                    <a:gd name="T21" fmla="*/ 62 h 75"/>
                    <a:gd name="T22" fmla="*/ 55 w 69"/>
                    <a:gd name="T23" fmla="*/ 62 h 75"/>
                    <a:gd name="T24" fmla="*/ 49 w 69"/>
                    <a:gd name="T25" fmla="*/ 68 h 75"/>
                    <a:gd name="T26" fmla="*/ 37 w 69"/>
                    <a:gd name="T27" fmla="*/ 74 h 75"/>
                    <a:gd name="T28" fmla="*/ 31 w 69"/>
                    <a:gd name="T29" fmla="*/ 62 h 75"/>
                    <a:gd name="T30" fmla="*/ 25 w 69"/>
                    <a:gd name="T31" fmla="*/ 49 h 75"/>
                    <a:gd name="T32" fmla="*/ 18 w 69"/>
                    <a:gd name="T33" fmla="*/ 43 h 75"/>
                    <a:gd name="T34" fmla="*/ 6 w 69"/>
                    <a:gd name="T35" fmla="*/ 19 h 75"/>
                    <a:gd name="T36" fmla="*/ 0 w 69"/>
                    <a:gd name="T37" fmla="*/ 13 h 75"/>
                    <a:gd name="T38" fmla="*/ 6 w 69"/>
                    <a:gd name="T39" fmla="*/ 0 h 75"/>
                    <a:gd name="T40" fmla="*/ 18 w 69"/>
                    <a:gd name="T41" fmla="*/ 0 h 75"/>
                    <a:gd name="T42" fmla="*/ 18 w 69"/>
                    <a:gd name="T43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9" h="75">
                      <a:moveTo>
                        <a:pt x="18" y="0"/>
                      </a:moveTo>
                      <a:lnTo>
                        <a:pt x="18" y="6"/>
                      </a:lnTo>
                      <a:lnTo>
                        <a:pt x="18" y="25"/>
                      </a:lnTo>
                      <a:lnTo>
                        <a:pt x="31" y="37"/>
                      </a:lnTo>
                      <a:lnTo>
                        <a:pt x="37" y="37"/>
                      </a:lnTo>
                      <a:lnTo>
                        <a:pt x="37" y="43"/>
                      </a:lnTo>
                      <a:lnTo>
                        <a:pt x="43" y="49"/>
                      </a:lnTo>
                      <a:lnTo>
                        <a:pt x="49" y="55"/>
                      </a:lnTo>
                      <a:lnTo>
                        <a:pt x="55" y="49"/>
                      </a:lnTo>
                      <a:lnTo>
                        <a:pt x="68" y="55"/>
                      </a:lnTo>
                      <a:lnTo>
                        <a:pt x="68" y="62"/>
                      </a:lnTo>
                      <a:lnTo>
                        <a:pt x="55" y="62"/>
                      </a:lnTo>
                      <a:lnTo>
                        <a:pt x="49" y="68"/>
                      </a:lnTo>
                      <a:lnTo>
                        <a:pt x="37" y="74"/>
                      </a:lnTo>
                      <a:lnTo>
                        <a:pt x="31" y="62"/>
                      </a:lnTo>
                      <a:lnTo>
                        <a:pt x="25" y="49"/>
                      </a:lnTo>
                      <a:lnTo>
                        <a:pt x="18" y="43"/>
                      </a:lnTo>
                      <a:lnTo>
                        <a:pt x="6" y="19"/>
                      </a:lnTo>
                      <a:lnTo>
                        <a:pt x="0" y="13"/>
                      </a:lnTo>
                      <a:lnTo>
                        <a:pt x="6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BBBBB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5" name="Freeform 16"/>
                <p:cNvSpPr>
                  <a:spLocks noChangeAspect="1"/>
                </p:cNvSpPr>
                <p:nvPr/>
              </p:nvSpPr>
              <p:spPr bwMode="auto">
                <a:xfrm>
                  <a:off x="4953171" y="66"/>
                  <a:ext cx="12" cy="13"/>
                </a:xfrm>
                <a:custGeom>
                  <a:avLst/>
                  <a:gdLst>
                    <a:gd name="T0" fmla="*/ 18 w 69"/>
                    <a:gd name="T1" fmla="*/ 0 h 75"/>
                    <a:gd name="T2" fmla="*/ 18 w 69"/>
                    <a:gd name="T3" fmla="*/ 6 h 75"/>
                    <a:gd name="T4" fmla="*/ 18 w 69"/>
                    <a:gd name="T5" fmla="*/ 25 h 75"/>
                    <a:gd name="T6" fmla="*/ 31 w 69"/>
                    <a:gd name="T7" fmla="*/ 37 h 75"/>
                    <a:gd name="T8" fmla="*/ 37 w 69"/>
                    <a:gd name="T9" fmla="*/ 37 h 75"/>
                    <a:gd name="T10" fmla="*/ 37 w 69"/>
                    <a:gd name="T11" fmla="*/ 43 h 75"/>
                    <a:gd name="T12" fmla="*/ 43 w 69"/>
                    <a:gd name="T13" fmla="*/ 49 h 75"/>
                    <a:gd name="T14" fmla="*/ 49 w 69"/>
                    <a:gd name="T15" fmla="*/ 55 h 75"/>
                    <a:gd name="T16" fmla="*/ 55 w 69"/>
                    <a:gd name="T17" fmla="*/ 49 h 75"/>
                    <a:gd name="T18" fmla="*/ 68 w 69"/>
                    <a:gd name="T19" fmla="*/ 55 h 75"/>
                    <a:gd name="T20" fmla="*/ 68 w 69"/>
                    <a:gd name="T21" fmla="*/ 62 h 75"/>
                    <a:gd name="T22" fmla="*/ 55 w 69"/>
                    <a:gd name="T23" fmla="*/ 62 h 75"/>
                    <a:gd name="T24" fmla="*/ 49 w 69"/>
                    <a:gd name="T25" fmla="*/ 68 h 75"/>
                    <a:gd name="T26" fmla="*/ 37 w 69"/>
                    <a:gd name="T27" fmla="*/ 74 h 75"/>
                    <a:gd name="T28" fmla="*/ 31 w 69"/>
                    <a:gd name="T29" fmla="*/ 62 h 75"/>
                    <a:gd name="T30" fmla="*/ 25 w 69"/>
                    <a:gd name="T31" fmla="*/ 49 h 75"/>
                    <a:gd name="T32" fmla="*/ 18 w 69"/>
                    <a:gd name="T33" fmla="*/ 43 h 75"/>
                    <a:gd name="T34" fmla="*/ 6 w 69"/>
                    <a:gd name="T35" fmla="*/ 19 h 75"/>
                    <a:gd name="T36" fmla="*/ 0 w 69"/>
                    <a:gd name="T37" fmla="*/ 13 h 75"/>
                    <a:gd name="T38" fmla="*/ 6 w 69"/>
                    <a:gd name="T39" fmla="*/ 0 h 75"/>
                    <a:gd name="T40" fmla="*/ 18 w 69"/>
                    <a:gd name="T4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9" h="75">
                      <a:moveTo>
                        <a:pt x="18" y="0"/>
                      </a:moveTo>
                      <a:lnTo>
                        <a:pt x="18" y="6"/>
                      </a:lnTo>
                      <a:lnTo>
                        <a:pt x="18" y="25"/>
                      </a:lnTo>
                      <a:lnTo>
                        <a:pt x="31" y="37"/>
                      </a:lnTo>
                      <a:lnTo>
                        <a:pt x="37" y="37"/>
                      </a:lnTo>
                      <a:lnTo>
                        <a:pt x="37" y="43"/>
                      </a:lnTo>
                      <a:lnTo>
                        <a:pt x="43" y="49"/>
                      </a:lnTo>
                      <a:lnTo>
                        <a:pt x="49" y="55"/>
                      </a:lnTo>
                      <a:lnTo>
                        <a:pt x="55" y="49"/>
                      </a:lnTo>
                      <a:lnTo>
                        <a:pt x="68" y="55"/>
                      </a:lnTo>
                      <a:lnTo>
                        <a:pt x="68" y="62"/>
                      </a:lnTo>
                      <a:lnTo>
                        <a:pt x="55" y="62"/>
                      </a:lnTo>
                      <a:lnTo>
                        <a:pt x="49" y="68"/>
                      </a:lnTo>
                      <a:lnTo>
                        <a:pt x="37" y="74"/>
                      </a:lnTo>
                      <a:lnTo>
                        <a:pt x="31" y="62"/>
                      </a:lnTo>
                      <a:lnTo>
                        <a:pt x="25" y="49"/>
                      </a:lnTo>
                      <a:lnTo>
                        <a:pt x="18" y="43"/>
                      </a:lnTo>
                      <a:lnTo>
                        <a:pt x="6" y="19"/>
                      </a:lnTo>
                      <a:lnTo>
                        <a:pt x="0" y="13"/>
                      </a:lnTo>
                      <a:lnTo>
                        <a:pt x="6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6" name="Freeform 17"/>
                <p:cNvSpPr>
                  <a:spLocks noChangeAspect="1"/>
                </p:cNvSpPr>
                <p:nvPr/>
              </p:nvSpPr>
              <p:spPr bwMode="auto">
                <a:xfrm>
                  <a:off x="4953146" y="73"/>
                  <a:ext cx="8" cy="8"/>
                </a:xfrm>
                <a:custGeom>
                  <a:avLst/>
                  <a:gdLst>
                    <a:gd name="T0" fmla="*/ 43 w 50"/>
                    <a:gd name="T1" fmla="*/ 0 h 50"/>
                    <a:gd name="T2" fmla="*/ 37 w 50"/>
                    <a:gd name="T3" fmla="*/ 0 h 50"/>
                    <a:gd name="T4" fmla="*/ 25 w 50"/>
                    <a:gd name="T5" fmla="*/ 6 h 50"/>
                    <a:gd name="T6" fmla="*/ 25 w 50"/>
                    <a:gd name="T7" fmla="*/ 18 h 50"/>
                    <a:gd name="T8" fmla="*/ 31 w 50"/>
                    <a:gd name="T9" fmla="*/ 25 h 50"/>
                    <a:gd name="T10" fmla="*/ 37 w 50"/>
                    <a:gd name="T11" fmla="*/ 31 h 50"/>
                    <a:gd name="T12" fmla="*/ 49 w 50"/>
                    <a:gd name="T13" fmla="*/ 37 h 50"/>
                    <a:gd name="T14" fmla="*/ 49 w 50"/>
                    <a:gd name="T15" fmla="*/ 49 h 50"/>
                    <a:gd name="T16" fmla="*/ 43 w 50"/>
                    <a:gd name="T17" fmla="*/ 49 h 50"/>
                    <a:gd name="T18" fmla="*/ 37 w 50"/>
                    <a:gd name="T19" fmla="*/ 49 h 50"/>
                    <a:gd name="T20" fmla="*/ 31 w 50"/>
                    <a:gd name="T21" fmla="*/ 37 h 50"/>
                    <a:gd name="T22" fmla="*/ 31 w 50"/>
                    <a:gd name="T23" fmla="*/ 49 h 50"/>
                    <a:gd name="T24" fmla="*/ 25 w 50"/>
                    <a:gd name="T25" fmla="*/ 49 h 50"/>
                    <a:gd name="T26" fmla="*/ 19 w 50"/>
                    <a:gd name="T27" fmla="*/ 43 h 50"/>
                    <a:gd name="T28" fmla="*/ 13 w 50"/>
                    <a:gd name="T29" fmla="*/ 31 h 50"/>
                    <a:gd name="T30" fmla="*/ 0 w 50"/>
                    <a:gd name="T31" fmla="*/ 25 h 50"/>
                    <a:gd name="T32" fmla="*/ 0 w 50"/>
                    <a:gd name="T33" fmla="*/ 12 h 50"/>
                    <a:gd name="T34" fmla="*/ 0 w 50"/>
                    <a:gd name="T35" fmla="*/ 0 h 50"/>
                    <a:gd name="T36" fmla="*/ 25 w 50"/>
                    <a:gd name="T37" fmla="*/ 0 h 50"/>
                    <a:gd name="T38" fmla="*/ 43 w 50"/>
                    <a:gd name="T39" fmla="*/ 0 h 50"/>
                    <a:gd name="T40" fmla="*/ 43 w 50"/>
                    <a:gd name="T41" fmla="*/ 0 h 50"/>
                    <a:gd name="T42" fmla="*/ 43 w 50"/>
                    <a:gd name="T4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" h="50">
                      <a:moveTo>
                        <a:pt x="43" y="0"/>
                      </a:moveTo>
                      <a:lnTo>
                        <a:pt x="37" y="0"/>
                      </a:lnTo>
                      <a:lnTo>
                        <a:pt x="25" y="6"/>
                      </a:lnTo>
                      <a:lnTo>
                        <a:pt x="25" y="18"/>
                      </a:lnTo>
                      <a:lnTo>
                        <a:pt x="31" y="25"/>
                      </a:lnTo>
                      <a:lnTo>
                        <a:pt x="37" y="31"/>
                      </a:lnTo>
                      <a:lnTo>
                        <a:pt x="49" y="37"/>
                      </a:lnTo>
                      <a:lnTo>
                        <a:pt x="49" y="49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1" y="37"/>
                      </a:lnTo>
                      <a:lnTo>
                        <a:pt x="31" y="49"/>
                      </a:lnTo>
                      <a:lnTo>
                        <a:pt x="25" y="49"/>
                      </a:lnTo>
                      <a:lnTo>
                        <a:pt x="19" y="43"/>
                      </a:lnTo>
                      <a:lnTo>
                        <a:pt x="13" y="31"/>
                      </a:lnTo>
                      <a:lnTo>
                        <a:pt x="0" y="25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7" name="Freeform 18"/>
                <p:cNvSpPr>
                  <a:spLocks noChangeAspect="1"/>
                </p:cNvSpPr>
                <p:nvPr/>
              </p:nvSpPr>
              <p:spPr bwMode="auto">
                <a:xfrm>
                  <a:off x="4953163" y="46"/>
                  <a:ext cx="7" cy="4"/>
                </a:xfrm>
                <a:custGeom>
                  <a:avLst/>
                  <a:gdLst>
                    <a:gd name="T0" fmla="*/ 0 w 44"/>
                    <a:gd name="T1" fmla="*/ 12 h 25"/>
                    <a:gd name="T2" fmla="*/ 12 w 44"/>
                    <a:gd name="T3" fmla="*/ 18 h 25"/>
                    <a:gd name="T4" fmla="*/ 12 w 44"/>
                    <a:gd name="T5" fmla="*/ 18 h 25"/>
                    <a:gd name="T6" fmla="*/ 31 w 44"/>
                    <a:gd name="T7" fmla="*/ 24 h 25"/>
                    <a:gd name="T8" fmla="*/ 37 w 44"/>
                    <a:gd name="T9" fmla="*/ 18 h 25"/>
                    <a:gd name="T10" fmla="*/ 43 w 44"/>
                    <a:gd name="T11" fmla="*/ 12 h 25"/>
                    <a:gd name="T12" fmla="*/ 43 w 44"/>
                    <a:gd name="T13" fmla="*/ 6 h 25"/>
                    <a:gd name="T14" fmla="*/ 37 w 44"/>
                    <a:gd name="T15" fmla="*/ 0 h 25"/>
                    <a:gd name="T16" fmla="*/ 24 w 44"/>
                    <a:gd name="T17" fmla="*/ 6 h 25"/>
                    <a:gd name="T18" fmla="*/ 12 w 44"/>
                    <a:gd name="T19" fmla="*/ 12 h 25"/>
                    <a:gd name="T20" fmla="*/ 6 w 44"/>
                    <a:gd name="T21" fmla="*/ 12 h 25"/>
                    <a:gd name="T22" fmla="*/ 0 w 44"/>
                    <a:gd name="T23" fmla="*/ 12 h 25"/>
                    <a:gd name="T24" fmla="*/ 0 w 44"/>
                    <a:gd name="T25" fmla="*/ 1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" h="25">
                      <a:moveTo>
                        <a:pt x="0" y="12"/>
                      </a:moveTo>
                      <a:lnTo>
                        <a:pt x="12" y="18"/>
                      </a:lnTo>
                      <a:lnTo>
                        <a:pt x="31" y="24"/>
                      </a:lnTo>
                      <a:lnTo>
                        <a:pt x="37" y="18"/>
                      </a:lnTo>
                      <a:lnTo>
                        <a:pt x="43" y="12"/>
                      </a:lnTo>
                      <a:lnTo>
                        <a:pt x="43" y="6"/>
                      </a:lnTo>
                      <a:lnTo>
                        <a:pt x="37" y="0"/>
                      </a:lnTo>
                      <a:lnTo>
                        <a:pt x="24" y="6"/>
                      </a:lnTo>
                      <a:lnTo>
                        <a:pt x="12" y="12"/>
                      </a:lnTo>
                      <a:lnTo>
                        <a:pt x="6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8" name="Freeform 19"/>
                <p:cNvSpPr>
                  <a:spLocks noChangeAspect="1"/>
                </p:cNvSpPr>
                <p:nvPr/>
              </p:nvSpPr>
              <p:spPr bwMode="auto">
                <a:xfrm>
                  <a:off x="4953118" y="101"/>
                  <a:ext cx="11" cy="9"/>
                </a:xfrm>
                <a:custGeom>
                  <a:avLst/>
                  <a:gdLst>
                    <a:gd name="T0" fmla="*/ 12 w 69"/>
                    <a:gd name="T1" fmla="*/ 0 h 50"/>
                    <a:gd name="T2" fmla="*/ 19 w 69"/>
                    <a:gd name="T3" fmla="*/ 12 h 50"/>
                    <a:gd name="T4" fmla="*/ 31 w 69"/>
                    <a:gd name="T5" fmla="*/ 18 h 50"/>
                    <a:gd name="T6" fmla="*/ 43 w 69"/>
                    <a:gd name="T7" fmla="*/ 18 h 50"/>
                    <a:gd name="T8" fmla="*/ 56 w 69"/>
                    <a:gd name="T9" fmla="*/ 18 h 50"/>
                    <a:gd name="T10" fmla="*/ 68 w 69"/>
                    <a:gd name="T11" fmla="*/ 30 h 50"/>
                    <a:gd name="T12" fmla="*/ 62 w 69"/>
                    <a:gd name="T13" fmla="*/ 43 h 50"/>
                    <a:gd name="T14" fmla="*/ 56 w 69"/>
                    <a:gd name="T15" fmla="*/ 49 h 50"/>
                    <a:gd name="T16" fmla="*/ 43 w 69"/>
                    <a:gd name="T17" fmla="*/ 49 h 50"/>
                    <a:gd name="T18" fmla="*/ 19 w 69"/>
                    <a:gd name="T19" fmla="*/ 49 h 50"/>
                    <a:gd name="T20" fmla="*/ 19 w 69"/>
                    <a:gd name="T21" fmla="*/ 43 h 50"/>
                    <a:gd name="T22" fmla="*/ 6 w 69"/>
                    <a:gd name="T23" fmla="*/ 36 h 50"/>
                    <a:gd name="T24" fmla="*/ 6 w 69"/>
                    <a:gd name="T25" fmla="*/ 30 h 50"/>
                    <a:gd name="T26" fmla="*/ 0 w 69"/>
                    <a:gd name="T27" fmla="*/ 30 h 50"/>
                    <a:gd name="T28" fmla="*/ 0 w 69"/>
                    <a:gd name="T29" fmla="*/ 24 h 50"/>
                    <a:gd name="T30" fmla="*/ 6 w 69"/>
                    <a:gd name="T31" fmla="*/ 24 h 50"/>
                    <a:gd name="T32" fmla="*/ 6 w 69"/>
                    <a:gd name="T33" fmla="*/ 6 h 50"/>
                    <a:gd name="T34" fmla="*/ 6 w 69"/>
                    <a:gd name="T35" fmla="*/ 0 h 50"/>
                    <a:gd name="T36" fmla="*/ 12 w 69"/>
                    <a:gd name="T37" fmla="*/ 0 h 50"/>
                    <a:gd name="T38" fmla="*/ 12 w 69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9" h="50">
                      <a:moveTo>
                        <a:pt x="12" y="0"/>
                      </a:moveTo>
                      <a:lnTo>
                        <a:pt x="19" y="12"/>
                      </a:lnTo>
                      <a:lnTo>
                        <a:pt x="31" y="18"/>
                      </a:lnTo>
                      <a:lnTo>
                        <a:pt x="43" y="18"/>
                      </a:lnTo>
                      <a:lnTo>
                        <a:pt x="56" y="18"/>
                      </a:lnTo>
                      <a:lnTo>
                        <a:pt x="68" y="30"/>
                      </a:lnTo>
                      <a:lnTo>
                        <a:pt x="62" y="43"/>
                      </a:lnTo>
                      <a:lnTo>
                        <a:pt x="56" y="49"/>
                      </a:lnTo>
                      <a:lnTo>
                        <a:pt x="43" y="49"/>
                      </a:lnTo>
                      <a:lnTo>
                        <a:pt x="19" y="49"/>
                      </a:lnTo>
                      <a:lnTo>
                        <a:pt x="19" y="43"/>
                      </a:lnTo>
                      <a:lnTo>
                        <a:pt x="6" y="36"/>
                      </a:lnTo>
                      <a:lnTo>
                        <a:pt x="6" y="30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6" y="24"/>
                      </a:lnTo>
                      <a:lnTo>
                        <a:pt x="6" y="6"/>
                      </a:lnTo>
                      <a:lnTo>
                        <a:pt x="6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29" name="Freeform 20"/>
                <p:cNvSpPr>
                  <a:spLocks noChangeAspect="1"/>
                </p:cNvSpPr>
                <p:nvPr/>
              </p:nvSpPr>
              <p:spPr bwMode="auto">
                <a:xfrm>
                  <a:off x="4953090" y="62"/>
                  <a:ext cx="48" cy="47"/>
                </a:xfrm>
                <a:custGeom>
                  <a:avLst/>
                  <a:gdLst>
                    <a:gd name="T0" fmla="*/ 265 w 284"/>
                    <a:gd name="T1" fmla="*/ 61 h 277"/>
                    <a:gd name="T2" fmla="*/ 252 w 284"/>
                    <a:gd name="T3" fmla="*/ 67 h 277"/>
                    <a:gd name="T4" fmla="*/ 252 w 284"/>
                    <a:gd name="T5" fmla="*/ 104 h 277"/>
                    <a:gd name="T6" fmla="*/ 246 w 284"/>
                    <a:gd name="T7" fmla="*/ 104 h 277"/>
                    <a:gd name="T8" fmla="*/ 240 w 284"/>
                    <a:gd name="T9" fmla="*/ 128 h 277"/>
                    <a:gd name="T10" fmla="*/ 234 w 284"/>
                    <a:gd name="T11" fmla="*/ 135 h 277"/>
                    <a:gd name="T12" fmla="*/ 228 w 284"/>
                    <a:gd name="T13" fmla="*/ 135 h 277"/>
                    <a:gd name="T14" fmla="*/ 222 w 284"/>
                    <a:gd name="T15" fmla="*/ 135 h 277"/>
                    <a:gd name="T16" fmla="*/ 215 w 284"/>
                    <a:gd name="T17" fmla="*/ 147 h 277"/>
                    <a:gd name="T18" fmla="*/ 222 w 284"/>
                    <a:gd name="T19" fmla="*/ 171 h 277"/>
                    <a:gd name="T20" fmla="*/ 209 w 284"/>
                    <a:gd name="T21" fmla="*/ 184 h 277"/>
                    <a:gd name="T22" fmla="*/ 178 w 284"/>
                    <a:gd name="T23" fmla="*/ 202 h 277"/>
                    <a:gd name="T24" fmla="*/ 135 w 284"/>
                    <a:gd name="T25" fmla="*/ 208 h 277"/>
                    <a:gd name="T26" fmla="*/ 105 w 284"/>
                    <a:gd name="T27" fmla="*/ 233 h 277"/>
                    <a:gd name="T28" fmla="*/ 86 w 284"/>
                    <a:gd name="T29" fmla="*/ 227 h 277"/>
                    <a:gd name="T30" fmla="*/ 68 w 284"/>
                    <a:gd name="T31" fmla="*/ 233 h 277"/>
                    <a:gd name="T32" fmla="*/ 31 w 284"/>
                    <a:gd name="T33" fmla="*/ 263 h 277"/>
                    <a:gd name="T34" fmla="*/ 25 w 284"/>
                    <a:gd name="T35" fmla="*/ 269 h 277"/>
                    <a:gd name="T36" fmla="*/ 12 w 284"/>
                    <a:gd name="T37" fmla="*/ 276 h 277"/>
                    <a:gd name="T38" fmla="*/ 12 w 284"/>
                    <a:gd name="T39" fmla="*/ 269 h 277"/>
                    <a:gd name="T40" fmla="*/ 0 w 284"/>
                    <a:gd name="T41" fmla="*/ 251 h 277"/>
                    <a:gd name="T42" fmla="*/ 0 w 284"/>
                    <a:gd name="T43" fmla="*/ 233 h 277"/>
                    <a:gd name="T44" fmla="*/ 6 w 284"/>
                    <a:gd name="T45" fmla="*/ 220 h 277"/>
                    <a:gd name="T46" fmla="*/ 6 w 284"/>
                    <a:gd name="T47" fmla="*/ 208 h 277"/>
                    <a:gd name="T48" fmla="*/ 25 w 284"/>
                    <a:gd name="T49" fmla="*/ 171 h 277"/>
                    <a:gd name="T50" fmla="*/ 37 w 284"/>
                    <a:gd name="T51" fmla="*/ 159 h 277"/>
                    <a:gd name="T52" fmla="*/ 37 w 284"/>
                    <a:gd name="T53" fmla="*/ 141 h 277"/>
                    <a:gd name="T54" fmla="*/ 43 w 284"/>
                    <a:gd name="T55" fmla="*/ 135 h 277"/>
                    <a:gd name="T56" fmla="*/ 56 w 284"/>
                    <a:gd name="T57" fmla="*/ 141 h 277"/>
                    <a:gd name="T58" fmla="*/ 68 w 284"/>
                    <a:gd name="T59" fmla="*/ 135 h 277"/>
                    <a:gd name="T60" fmla="*/ 86 w 284"/>
                    <a:gd name="T61" fmla="*/ 116 h 277"/>
                    <a:gd name="T62" fmla="*/ 92 w 284"/>
                    <a:gd name="T63" fmla="*/ 110 h 277"/>
                    <a:gd name="T64" fmla="*/ 86 w 284"/>
                    <a:gd name="T65" fmla="*/ 104 h 277"/>
                    <a:gd name="T66" fmla="*/ 86 w 284"/>
                    <a:gd name="T67" fmla="*/ 98 h 277"/>
                    <a:gd name="T68" fmla="*/ 92 w 284"/>
                    <a:gd name="T69" fmla="*/ 98 h 277"/>
                    <a:gd name="T70" fmla="*/ 105 w 284"/>
                    <a:gd name="T71" fmla="*/ 86 h 277"/>
                    <a:gd name="T72" fmla="*/ 111 w 284"/>
                    <a:gd name="T73" fmla="*/ 73 h 277"/>
                    <a:gd name="T74" fmla="*/ 111 w 284"/>
                    <a:gd name="T75" fmla="*/ 61 h 277"/>
                    <a:gd name="T76" fmla="*/ 111 w 284"/>
                    <a:gd name="T77" fmla="*/ 49 h 277"/>
                    <a:gd name="T78" fmla="*/ 105 w 284"/>
                    <a:gd name="T79" fmla="*/ 37 h 277"/>
                    <a:gd name="T80" fmla="*/ 105 w 284"/>
                    <a:gd name="T81" fmla="*/ 18 h 277"/>
                    <a:gd name="T82" fmla="*/ 117 w 284"/>
                    <a:gd name="T83" fmla="*/ 18 h 277"/>
                    <a:gd name="T84" fmla="*/ 117 w 284"/>
                    <a:gd name="T85" fmla="*/ 6 h 277"/>
                    <a:gd name="T86" fmla="*/ 129 w 284"/>
                    <a:gd name="T87" fmla="*/ 0 h 277"/>
                    <a:gd name="T88" fmla="*/ 135 w 284"/>
                    <a:gd name="T89" fmla="*/ 12 h 277"/>
                    <a:gd name="T90" fmla="*/ 154 w 284"/>
                    <a:gd name="T91" fmla="*/ 12 h 277"/>
                    <a:gd name="T92" fmla="*/ 160 w 284"/>
                    <a:gd name="T93" fmla="*/ 12 h 277"/>
                    <a:gd name="T94" fmla="*/ 172 w 284"/>
                    <a:gd name="T95" fmla="*/ 6 h 277"/>
                    <a:gd name="T96" fmla="*/ 191 w 284"/>
                    <a:gd name="T97" fmla="*/ 6 h 277"/>
                    <a:gd name="T98" fmla="*/ 209 w 284"/>
                    <a:gd name="T99" fmla="*/ 12 h 277"/>
                    <a:gd name="T100" fmla="*/ 234 w 284"/>
                    <a:gd name="T101" fmla="*/ 0 h 277"/>
                    <a:gd name="T102" fmla="*/ 234 w 284"/>
                    <a:gd name="T103" fmla="*/ 0 h 277"/>
                    <a:gd name="T104" fmla="*/ 258 w 284"/>
                    <a:gd name="T105" fmla="*/ 12 h 277"/>
                    <a:gd name="T106" fmla="*/ 258 w 284"/>
                    <a:gd name="T107" fmla="*/ 30 h 277"/>
                    <a:gd name="T108" fmla="*/ 258 w 284"/>
                    <a:gd name="T109" fmla="*/ 30 h 277"/>
                    <a:gd name="T110" fmla="*/ 240 w 284"/>
                    <a:gd name="T111" fmla="*/ 30 h 277"/>
                    <a:gd name="T112" fmla="*/ 240 w 284"/>
                    <a:gd name="T113" fmla="*/ 37 h 277"/>
                    <a:gd name="T114" fmla="*/ 252 w 284"/>
                    <a:gd name="T115" fmla="*/ 43 h 277"/>
                    <a:gd name="T116" fmla="*/ 277 w 284"/>
                    <a:gd name="T117" fmla="*/ 55 h 277"/>
                    <a:gd name="T118" fmla="*/ 277 w 284"/>
                    <a:gd name="T119" fmla="*/ 61 h 277"/>
                    <a:gd name="T120" fmla="*/ 283 w 284"/>
                    <a:gd name="T121" fmla="*/ 61 h 277"/>
                    <a:gd name="T122" fmla="*/ 265 w 284"/>
                    <a:gd name="T123" fmla="*/ 61 h 277"/>
                    <a:gd name="T124" fmla="*/ 265 w 284"/>
                    <a:gd name="T125" fmla="*/ 61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84" h="277">
                      <a:moveTo>
                        <a:pt x="265" y="61"/>
                      </a:moveTo>
                      <a:lnTo>
                        <a:pt x="252" y="67"/>
                      </a:lnTo>
                      <a:lnTo>
                        <a:pt x="252" y="104"/>
                      </a:lnTo>
                      <a:lnTo>
                        <a:pt x="246" y="104"/>
                      </a:lnTo>
                      <a:lnTo>
                        <a:pt x="240" y="128"/>
                      </a:lnTo>
                      <a:lnTo>
                        <a:pt x="234" y="135"/>
                      </a:lnTo>
                      <a:lnTo>
                        <a:pt x="228" y="135"/>
                      </a:lnTo>
                      <a:lnTo>
                        <a:pt x="222" y="135"/>
                      </a:lnTo>
                      <a:lnTo>
                        <a:pt x="215" y="147"/>
                      </a:lnTo>
                      <a:lnTo>
                        <a:pt x="222" y="171"/>
                      </a:lnTo>
                      <a:lnTo>
                        <a:pt x="209" y="184"/>
                      </a:lnTo>
                      <a:lnTo>
                        <a:pt x="178" y="202"/>
                      </a:lnTo>
                      <a:lnTo>
                        <a:pt x="135" y="208"/>
                      </a:lnTo>
                      <a:lnTo>
                        <a:pt x="105" y="233"/>
                      </a:lnTo>
                      <a:lnTo>
                        <a:pt x="86" y="227"/>
                      </a:lnTo>
                      <a:lnTo>
                        <a:pt x="68" y="233"/>
                      </a:lnTo>
                      <a:lnTo>
                        <a:pt x="31" y="263"/>
                      </a:lnTo>
                      <a:lnTo>
                        <a:pt x="25" y="269"/>
                      </a:lnTo>
                      <a:lnTo>
                        <a:pt x="12" y="276"/>
                      </a:lnTo>
                      <a:lnTo>
                        <a:pt x="12" y="269"/>
                      </a:lnTo>
                      <a:lnTo>
                        <a:pt x="0" y="251"/>
                      </a:lnTo>
                      <a:lnTo>
                        <a:pt x="0" y="233"/>
                      </a:lnTo>
                      <a:lnTo>
                        <a:pt x="6" y="220"/>
                      </a:lnTo>
                      <a:lnTo>
                        <a:pt x="6" y="208"/>
                      </a:lnTo>
                      <a:lnTo>
                        <a:pt x="25" y="171"/>
                      </a:lnTo>
                      <a:lnTo>
                        <a:pt x="37" y="159"/>
                      </a:lnTo>
                      <a:lnTo>
                        <a:pt x="37" y="141"/>
                      </a:lnTo>
                      <a:lnTo>
                        <a:pt x="43" y="135"/>
                      </a:lnTo>
                      <a:lnTo>
                        <a:pt x="56" y="141"/>
                      </a:lnTo>
                      <a:lnTo>
                        <a:pt x="68" y="135"/>
                      </a:lnTo>
                      <a:lnTo>
                        <a:pt x="86" y="116"/>
                      </a:lnTo>
                      <a:lnTo>
                        <a:pt x="92" y="110"/>
                      </a:lnTo>
                      <a:lnTo>
                        <a:pt x="86" y="104"/>
                      </a:lnTo>
                      <a:lnTo>
                        <a:pt x="86" y="98"/>
                      </a:lnTo>
                      <a:lnTo>
                        <a:pt x="92" y="98"/>
                      </a:lnTo>
                      <a:lnTo>
                        <a:pt x="105" y="86"/>
                      </a:lnTo>
                      <a:lnTo>
                        <a:pt x="111" y="73"/>
                      </a:lnTo>
                      <a:lnTo>
                        <a:pt x="111" y="61"/>
                      </a:lnTo>
                      <a:lnTo>
                        <a:pt x="111" y="49"/>
                      </a:lnTo>
                      <a:lnTo>
                        <a:pt x="105" y="37"/>
                      </a:lnTo>
                      <a:lnTo>
                        <a:pt x="105" y="18"/>
                      </a:lnTo>
                      <a:lnTo>
                        <a:pt x="117" y="18"/>
                      </a:lnTo>
                      <a:lnTo>
                        <a:pt x="117" y="6"/>
                      </a:lnTo>
                      <a:lnTo>
                        <a:pt x="129" y="0"/>
                      </a:lnTo>
                      <a:lnTo>
                        <a:pt x="135" y="12"/>
                      </a:lnTo>
                      <a:lnTo>
                        <a:pt x="154" y="12"/>
                      </a:lnTo>
                      <a:lnTo>
                        <a:pt x="160" y="12"/>
                      </a:lnTo>
                      <a:lnTo>
                        <a:pt x="172" y="6"/>
                      </a:lnTo>
                      <a:lnTo>
                        <a:pt x="191" y="6"/>
                      </a:lnTo>
                      <a:lnTo>
                        <a:pt x="209" y="12"/>
                      </a:lnTo>
                      <a:lnTo>
                        <a:pt x="234" y="0"/>
                      </a:lnTo>
                      <a:lnTo>
                        <a:pt x="258" y="12"/>
                      </a:lnTo>
                      <a:lnTo>
                        <a:pt x="258" y="30"/>
                      </a:lnTo>
                      <a:lnTo>
                        <a:pt x="240" y="30"/>
                      </a:lnTo>
                      <a:lnTo>
                        <a:pt x="240" y="37"/>
                      </a:lnTo>
                      <a:lnTo>
                        <a:pt x="252" y="43"/>
                      </a:lnTo>
                      <a:lnTo>
                        <a:pt x="277" y="55"/>
                      </a:lnTo>
                      <a:lnTo>
                        <a:pt x="277" y="61"/>
                      </a:lnTo>
                      <a:lnTo>
                        <a:pt x="283" y="61"/>
                      </a:lnTo>
                      <a:lnTo>
                        <a:pt x="265" y="6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0" name="Freeform 21"/>
                <p:cNvSpPr>
                  <a:spLocks noChangeAspect="1"/>
                </p:cNvSpPr>
                <p:nvPr/>
              </p:nvSpPr>
              <p:spPr bwMode="auto">
                <a:xfrm>
                  <a:off x="4953018" y="154"/>
                  <a:ext cx="4" cy="4"/>
                </a:xfrm>
                <a:custGeom>
                  <a:avLst/>
                  <a:gdLst>
                    <a:gd name="T0" fmla="*/ 6 w 19"/>
                    <a:gd name="T1" fmla="*/ 0 h 20"/>
                    <a:gd name="T2" fmla="*/ 18 w 19"/>
                    <a:gd name="T3" fmla="*/ 6 h 20"/>
                    <a:gd name="T4" fmla="*/ 18 w 19"/>
                    <a:gd name="T5" fmla="*/ 13 h 20"/>
                    <a:gd name="T6" fmla="*/ 12 w 19"/>
                    <a:gd name="T7" fmla="*/ 19 h 20"/>
                    <a:gd name="T8" fmla="*/ 6 w 19"/>
                    <a:gd name="T9" fmla="*/ 19 h 20"/>
                    <a:gd name="T10" fmla="*/ 0 w 19"/>
                    <a:gd name="T11" fmla="*/ 6 h 20"/>
                    <a:gd name="T12" fmla="*/ 0 w 19"/>
                    <a:gd name="T13" fmla="*/ 0 h 20"/>
                    <a:gd name="T14" fmla="*/ 0 w 19"/>
                    <a:gd name="T15" fmla="*/ 0 h 20"/>
                    <a:gd name="T16" fmla="*/ 6 w 19"/>
                    <a:gd name="T17" fmla="*/ 0 h 20"/>
                    <a:gd name="T18" fmla="*/ 6 w 19"/>
                    <a:gd name="T1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" h="20">
                      <a:moveTo>
                        <a:pt x="6" y="0"/>
                      </a:moveTo>
                      <a:lnTo>
                        <a:pt x="18" y="6"/>
                      </a:lnTo>
                      <a:lnTo>
                        <a:pt x="18" y="13"/>
                      </a:lnTo>
                      <a:lnTo>
                        <a:pt x="12" y="19"/>
                      </a:lnTo>
                      <a:lnTo>
                        <a:pt x="6" y="19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1" name="Freeform 22"/>
                <p:cNvSpPr>
                  <a:spLocks noChangeAspect="1"/>
                </p:cNvSpPr>
                <p:nvPr/>
              </p:nvSpPr>
              <p:spPr bwMode="auto">
                <a:xfrm>
                  <a:off x="4953014" y="143"/>
                  <a:ext cx="5" cy="10"/>
                </a:xfrm>
                <a:custGeom>
                  <a:avLst/>
                  <a:gdLst>
                    <a:gd name="T0" fmla="*/ 12 w 26"/>
                    <a:gd name="T1" fmla="*/ 0 h 62"/>
                    <a:gd name="T2" fmla="*/ 25 w 26"/>
                    <a:gd name="T3" fmla="*/ 18 h 62"/>
                    <a:gd name="T4" fmla="*/ 25 w 26"/>
                    <a:gd name="T5" fmla="*/ 43 h 62"/>
                    <a:gd name="T6" fmla="*/ 25 w 26"/>
                    <a:gd name="T7" fmla="*/ 61 h 62"/>
                    <a:gd name="T8" fmla="*/ 25 w 26"/>
                    <a:gd name="T9" fmla="*/ 61 h 62"/>
                    <a:gd name="T10" fmla="*/ 0 w 26"/>
                    <a:gd name="T11" fmla="*/ 6 h 62"/>
                    <a:gd name="T12" fmla="*/ 0 w 26"/>
                    <a:gd name="T13" fmla="*/ 0 h 62"/>
                    <a:gd name="T14" fmla="*/ 12 w 26"/>
                    <a:gd name="T15" fmla="*/ 0 h 62"/>
                    <a:gd name="T16" fmla="*/ 12 w 26"/>
                    <a:gd name="T1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62">
                      <a:moveTo>
                        <a:pt x="12" y="0"/>
                      </a:moveTo>
                      <a:lnTo>
                        <a:pt x="25" y="18"/>
                      </a:lnTo>
                      <a:lnTo>
                        <a:pt x="25" y="43"/>
                      </a:lnTo>
                      <a:lnTo>
                        <a:pt x="25" y="61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2" name="Freeform 23"/>
                <p:cNvSpPr>
                  <a:spLocks noChangeAspect="1"/>
                </p:cNvSpPr>
                <p:nvPr/>
              </p:nvSpPr>
              <p:spPr bwMode="auto">
                <a:xfrm>
                  <a:off x="4953010" y="138"/>
                  <a:ext cx="4" cy="5"/>
                </a:xfrm>
                <a:custGeom>
                  <a:avLst/>
                  <a:gdLst>
                    <a:gd name="T0" fmla="*/ 0 w 19"/>
                    <a:gd name="T1" fmla="*/ 0 h 32"/>
                    <a:gd name="T2" fmla="*/ 6 w 19"/>
                    <a:gd name="T3" fmla="*/ 6 h 32"/>
                    <a:gd name="T4" fmla="*/ 18 w 19"/>
                    <a:gd name="T5" fmla="*/ 12 h 32"/>
                    <a:gd name="T6" fmla="*/ 18 w 19"/>
                    <a:gd name="T7" fmla="*/ 25 h 32"/>
                    <a:gd name="T8" fmla="*/ 18 w 19"/>
                    <a:gd name="T9" fmla="*/ 31 h 32"/>
                    <a:gd name="T10" fmla="*/ 6 w 19"/>
                    <a:gd name="T11" fmla="*/ 25 h 32"/>
                    <a:gd name="T12" fmla="*/ 0 w 19"/>
                    <a:gd name="T13" fmla="*/ 6 h 32"/>
                    <a:gd name="T14" fmla="*/ 0 w 19"/>
                    <a:gd name="T15" fmla="*/ 0 h 32"/>
                    <a:gd name="T16" fmla="*/ 0 w 19"/>
                    <a:gd name="T1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2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8" y="12"/>
                      </a:lnTo>
                      <a:lnTo>
                        <a:pt x="18" y="25"/>
                      </a:lnTo>
                      <a:lnTo>
                        <a:pt x="18" y="31"/>
                      </a:lnTo>
                      <a:lnTo>
                        <a:pt x="6" y="25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3" name="Freeform 24"/>
                <p:cNvSpPr>
                  <a:spLocks noChangeAspect="1"/>
                </p:cNvSpPr>
                <p:nvPr/>
              </p:nvSpPr>
              <p:spPr bwMode="auto">
                <a:xfrm>
                  <a:off x="4953011" y="122"/>
                  <a:ext cx="8" cy="21"/>
                </a:xfrm>
                <a:custGeom>
                  <a:avLst/>
                  <a:gdLst>
                    <a:gd name="T0" fmla="*/ 6 w 44"/>
                    <a:gd name="T1" fmla="*/ 0 h 130"/>
                    <a:gd name="T2" fmla="*/ 24 w 44"/>
                    <a:gd name="T3" fmla="*/ 19 h 130"/>
                    <a:gd name="T4" fmla="*/ 37 w 44"/>
                    <a:gd name="T5" fmla="*/ 43 h 130"/>
                    <a:gd name="T6" fmla="*/ 37 w 44"/>
                    <a:gd name="T7" fmla="*/ 61 h 130"/>
                    <a:gd name="T8" fmla="*/ 43 w 44"/>
                    <a:gd name="T9" fmla="*/ 74 h 130"/>
                    <a:gd name="T10" fmla="*/ 43 w 44"/>
                    <a:gd name="T11" fmla="*/ 104 h 130"/>
                    <a:gd name="T12" fmla="*/ 43 w 44"/>
                    <a:gd name="T13" fmla="*/ 117 h 130"/>
                    <a:gd name="T14" fmla="*/ 30 w 44"/>
                    <a:gd name="T15" fmla="*/ 129 h 130"/>
                    <a:gd name="T16" fmla="*/ 18 w 44"/>
                    <a:gd name="T17" fmla="*/ 86 h 130"/>
                    <a:gd name="T18" fmla="*/ 24 w 44"/>
                    <a:gd name="T19" fmla="*/ 74 h 130"/>
                    <a:gd name="T20" fmla="*/ 24 w 44"/>
                    <a:gd name="T21" fmla="*/ 68 h 130"/>
                    <a:gd name="T22" fmla="*/ 24 w 44"/>
                    <a:gd name="T23" fmla="*/ 55 h 130"/>
                    <a:gd name="T24" fmla="*/ 18 w 44"/>
                    <a:gd name="T25" fmla="*/ 43 h 130"/>
                    <a:gd name="T26" fmla="*/ 18 w 44"/>
                    <a:gd name="T27" fmla="*/ 31 h 130"/>
                    <a:gd name="T28" fmla="*/ 12 w 44"/>
                    <a:gd name="T29" fmla="*/ 19 h 130"/>
                    <a:gd name="T30" fmla="*/ 0 w 44"/>
                    <a:gd name="T31" fmla="*/ 0 h 130"/>
                    <a:gd name="T32" fmla="*/ 0 w 44"/>
                    <a:gd name="T33" fmla="*/ 0 h 130"/>
                    <a:gd name="T34" fmla="*/ 6 w 44"/>
                    <a:gd name="T35" fmla="*/ 0 h 130"/>
                    <a:gd name="T36" fmla="*/ 6 w 44"/>
                    <a:gd name="T37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4" h="130">
                      <a:moveTo>
                        <a:pt x="6" y="0"/>
                      </a:moveTo>
                      <a:lnTo>
                        <a:pt x="24" y="19"/>
                      </a:lnTo>
                      <a:lnTo>
                        <a:pt x="37" y="43"/>
                      </a:lnTo>
                      <a:lnTo>
                        <a:pt x="37" y="61"/>
                      </a:lnTo>
                      <a:lnTo>
                        <a:pt x="43" y="74"/>
                      </a:lnTo>
                      <a:lnTo>
                        <a:pt x="43" y="104"/>
                      </a:lnTo>
                      <a:lnTo>
                        <a:pt x="43" y="117"/>
                      </a:lnTo>
                      <a:lnTo>
                        <a:pt x="30" y="129"/>
                      </a:lnTo>
                      <a:lnTo>
                        <a:pt x="18" y="86"/>
                      </a:lnTo>
                      <a:lnTo>
                        <a:pt x="24" y="74"/>
                      </a:lnTo>
                      <a:lnTo>
                        <a:pt x="24" y="68"/>
                      </a:lnTo>
                      <a:lnTo>
                        <a:pt x="24" y="55"/>
                      </a:lnTo>
                      <a:lnTo>
                        <a:pt x="18" y="43"/>
                      </a:lnTo>
                      <a:lnTo>
                        <a:pt x="18" y="31"/>
                      </a:lnTo>
                      <a:lnTo>
                        <a:pt x="12" y="19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4" name="Freeform 25"/>
                <p:cNvSpPr>
                  <a:spLocks noChangeAspect="1"/>
                </p:cNvSpPr>
                <p:nvPr/>
              </p:nvSpPr>
              <p:spPr bwMode="auto">
                <a:xfrm>
                  <a:off x="4953062" y="113"/>
                  <a:ext cx="9" cy="8"/>
                </a:xfrm>
                <a:custGeom>
                  <a:avLst/>
                  <a:gdLst>
                    <a:gd name="T0" fmla="*/ 0 w 56"/>
                    <a:gd name="T1" fmla="*/ 25 h 44"/>
                    <a:gd name="T2" fmla="*/ 12 w 56"/>
                    <a:gd name="T3" fmla="*/ 31 h 44"/>
                    <a:gd name="T4" fmla="*/ 25 w 56"/>
                    <a:gd name="T5" fmla="*/ 43 h 44"/>
                    <a:gd name="T6" fmla="*/ 37 w 56"/>
                    <a:gd name="T7" fmla="*/ 37 h 44"/>
                    <a:gd name="T8" fmla="*/ 43 w 56"/>
                    <a:gd name="T9" fmla="*/ 31 h 44"/>
                    <a:gd name="T10" fmla="*/ 37 w 56"/>
                    <a:gd name="T11" fmla="*/ 25 h 44"/>
                    <a:gd name="T12" fmla="*/ 37 w 56"/>
                    <a:gd name="T13" fmla="*/ 12 h 44"/>
                    <a:gd name="T14" fmla="*/ 55 w 56"/>
                    <a:gd name="T15" fmla="*/ 6 h 44"/>
                    <a:gd name="T16" fmla="*/ 55 w 56"/>
                    <a:gd name="T17" fmla="*/ 0 h 44"/>
                    <a:gd name="T18" fmla="*/ 49 w 56"/>
                    <a:gd name="T19" fmla="*/ 0 h 44"/>
                    <a:gd name="T20" fmla="*/ 37 w 56"/>
                    <a:gd name="T21" fmla="*/ 0 h 44"/>
                    <a:gd name="T22" fmla="*/ 25 w 56"/>
                    <a:gd name="T23" fmla="*/ 0 h 44"/>
                    <a:gd name="T24" fmla="*/ 12 w 56"/>
                    <a:gd name="T25" fmla="*/ 12 h 44"/>
                    <a:gd name="T26" fmla="*/ 0 w 56"/>
                    <a:gd name="T27" fmla="*/ 25 h 44"/>
                    <a:gd name="T28" fmla="*/ 0 w 56"/>
                    <a:gd name="T29" fmla="*/ 2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" h="44">
                      <a:moveTo>
                        <a:pt x="0" y="25"/>
                      </a:moveTo>
                      <a:lnTo>
                        <a:pt x="12" y="31"/>
                      </a:lnTo>
                      <a:lnTo>
                        <a:pt x="25" y="43"/>
                      </a:lnTo>
                      <a:lnTo>
                        <a:pt x="37" y="37"/>
                      </a:lnTo>
                      <a:lnTo>
                        <a:pt x="43" y="31"/>
                      </a:lnTo>
                      <a:lnTo>
                        <a:pt x="37" y="25"/>
                      </a:lnTo>
                      <a:lnTo>
                        <a:pt x="37" y="12"/>
                      </a:lnTo>
                      <a:lnTo>
                        <a:pt x="55" y="6"/>
                      </a:lnTo>
                      <a:lnTo>
                        <a:pt x="55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5" y="0"/>
                      </a:lnTo>
                      <a:lnTo>
                        <a:pt x="12" y="1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5" name="Freeform 26"/>
                <p:cNvSpPr>
                  <a:spLocks noChangeAspect="1"/>
                </p:cNvSpPr>
                <p:nvPr/>
              </p:nvSpPr>
              <p:spPr bwMode="auto">
                <a:xfrm>
                  <a:off x="4953076" y="65"/>
                  <a:ext cx="4" cy="8"/>
                </a:xfrm>
                <a:custGeom>
                  <a:avLst/>
                  <a:gdLst>
                    <a:gd name="T0" fmla="*/ 25 w 26"/>
                    <a:gd name="T1" fmla="*/ 6 h 44"/>
                    <a:gd name="T2" fmla="*/ 25 w 26"/>
                    <a:gd name="T3" fmla="*/ 19 h 44"/>
                    <a:gd name="T4" fmla="*/ 25 w 26"/>
                    <a:gd name="T5" fmla="*/ 37 h 44"/>
                    <a:gd name="T6" fmla="*/ 6 w 26"/>
                    <a:gd name="T7" fmla="*/ 31 h 44"/>
                    <a:gd name="T8" fmla="*/ 6 w 26"/>
                    <a:gd name="T9" fmla="*/ 43 h 44"/>
                    <a:gd name="T10" fmla="*/ 0 w 26"/>
                    <a:gd name="T11" fmla="*/ 37 h 44"/>
                    <a:gd name="T12" fmla="*/ 0 w 26"/>
                    <a:gd name="T13" fmla="*/ 6 h 44"/>
                    <a:gd name="T14" fmla="*/ 6 w 26"/>
                    <a:gd name="T15" fmla="*/ 6 h 44"/>
                    <a:gd name="T16" fmla="*/ 12 w 26"/>
                    <a:gd name="T17" fmla="*/ 6 h 44"/>
                    <a:gd name="T18" fmla="*/ 25 w 26"/>
                    <a:gd name="T19" fmla="*/ 0 h 44"/>
                    <a:gd name="T20" fmla="*/ 25 w 26"/>
                    <a:gd name="T21" fmla="*/ 6 h 44"/>
                    <a:gd name="T22" fmla="*/ 25 w 26"/>
                    <a:gd name="T23" fmla="*/ 6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" h="44">
                      <a:moveTo>
                        <a:pt x="25" y="6"/>
                      </a:moveTo>
                      <a:lnTo>
                        <a:pt x="25" y="19"/>
                      </a:lnTo>
                      <a:lnTo>
                        <a:pt x="25" y="37"/>
                      </a:lnTo>
                      <a:lnTo>
                        <a:pt x="6" y="31"/>
                      </a:lnTo>
                      <a:lnTo>
                        <a:pt x="6" y="43"/>
                      </a:lnTo>
                      <a:lnTo>
                        <a:pt x="0" y="37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25" y="0"/>
                      </a:lnTo>
                      <a:lnTo>
                        <a:pt x="25" y="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6" name="Freeform 27"/>
                <p:cNvSpPr>
                  <a:spLocks noChangeAspect="1"/>
                </p:cNvSpPr>
                <p:nvPr/>
              </p:nvSpPr>
              <p:spPr bwMode="auto">
                <a:xfrm>
                  <a:off x="4953080" y="54"/>
                  <a:ext cx="24" cy="35"/>
                </a:xfrm>
                <a:custGeom>
                  <a:avLst/>
                  <a:gdLst>
                    <a:gd name="T0" fmla="*/ 92 w 142"/>
                    <a:gd name="T1" fmla="*/ 18 h 209"/>
                    <a:gd name="T2" fmla="*/ 73 w 142"/>
                    <a:gd name="T3" fmla="*/ 43 h 209"/>
                    <a:gd name="T4" fmla="*/ 80 w 142"/>
                    <a:gd name="T5" fmla="*/ 67 h 209"/>
                    <a:gd name="T6" fmla="*/ 86 w 142"/>
                    <a:gd name="T7" fmla="*/ 86 h 209"/>
                    <a:gd name="T8" fmla="*/ 73 w 142"/>
                    <a:gd name="T9" fmla="*/ 92 h 209"/>
                    <a:gd name="T10" fmla="*/ 67 w 142"/>
                    <a:gd name="T11" fmla="*/ 104 h 209"/>
                    <a:gd name="T12" fmla="*/ 55 w 142"/>
                    <a:gd name="T13" fmla="*/ 110 h 209"/>
                    <a:gd name="T14" fmla="*/ 43 w 142"/>
                    <a:gd name="T15" fmla="*/ 122 h 209"/>
                    <a:gd name="T16" fmla="*/ 30 w 142"/>
                    <a:gd name="T17" fmla="*/ 122 h 209"/>
                    <a:gd name="T18" fmla="*/ 24 w 142"/>
                    <a:gd name="T19" fmla="*/ 110 h 209"/>
                    <a:gd name="T20" fmla="*/ 24 w 142"/>
                    <a:gd name="T21" fmla="*/ 110 h 209"/>
                    <a:gd name="T22" fmla="*/ 18 w 142"/>
                    <a:gd name="T23" fmla="*/ 110 h 209"/>
                    <a:gd name="T24" fmla="*/ 6 w 142"/>
                    <a:gd name="T25" fmla="*/ 116 h 209"/>
                    <a:gd name="T26" fmla="*/ 0 w 142"/>
                    <a:gd name="T27" fmla="*/ 128 h 209"/>
                    <a:gd name="T28" fmla="*/ 18 w 142"/>
                    <a:gd name="T29" fmla="*/ 135 h 209"/>
                    <a:gd name="T30" fmla="*/ 12 w 142"/>
                    <a:gd name="T31" fmla="*/ 147 h 209"/>
                    <a:gd name="T32" fmla="*/ 6 w 142"/>
                    <a:gd name="T33" fmla="*/ 153 h 209"/>
                    <a:gd name="T34" fmla="*/ 0 w 142"/>
                    <a:gd name="T35" fmla="*/ 184 h 209"/>
                    <a:gd name="T36" fmla="*/ 6 w 142"/>
                    <a:gd name="T37" fmla="*/ 208 h 209"/>
                    <a:gd name="T38" fmla="*/ 18 w 142"/>
                    <a:gd name="T39" fmla="*/ 202 h 209"/>
                    <a:gd name="T40" fmla="*/ 24 w 142"/>
                    <a:gd name="T41" fmla="*/ 190 h 209"/>
                    <a:gd name="T42" fmla="*/ 24 w 142"/>
                    <a:gd name="T43" fmla="*/ 208 h 209"/>
                    <a:gd name="T44" fmla="*/ 37 w 142"/>
                    <a:gd name="T45" fmla="*/ 208 h 209"/>
                    <a:gd name="T46" fmla="*/ 49 w 142"/>
                    <a:gd name="T47" fmla="*/ 177 h 209"/>
                    <a:gd name="T48" fmla="*/ 49 w 142"/>
                    <a:gd name="T49" fmla="*/ 165 h 209"/>
                    <a:gd name="T50" fmla="*/ 49 w 142"/>
                    <a:gd name="T51" fmla="*/ 159 h 209"/>
                    <a:gd name="T52" fmla="*/ 55 w 142"/>
                    <a:gd name="T53" fmla="*/ 159 h 209"/>
                    <a:gd name="T54" fmla="*/ 55 w 142"/>
                    <a:gd name="T55" fmla="*/ 159 h 209"/>
                    <a:gd name="T56" fmla="*/ 55 w 142"/>
                    <a:gd name="T57" fmla="*/ 177 h 209"/>
                    <a:gd name="T58" fmla="*/ 80 w 142"/>
                    <a:gd name="T59" fmla="*/ 165 h 209"/>
                    <a:gd name="T60" fmla="*/ 80 w 142"/>
                    <a:gd name="T61" fmla="*/ 135 h 209"/>
                    <a:gd name="T62" fmla="*/ 98 w 142"/>
                    <a:gd name="T63" fmla="*/ 122 h 209"/>
                    <a:gd name="T64" fmla="*/ 123 w 142"/>
                    <a:gd name="T65" fmla="*/ 110 h 209"/>
                    <a:gd name="T66" fmla="*/ 123 w 142"/>
                    <a:gd name="T67" fmla="*/ 92 h 209"/>
                    <a:gd name="T68" fmla="*/ 129 w 142"/>
                    <a:gd name="T69" fmla="*/ 73 h 209"/>
                    <a:gd name="T70" fmla="*/ 135 w 142"/>
                    <a:gd name="T71" fmla="*/ 73 h 209"/>
                    <a:gd name="T72" fmla="*/ 141 w 142"/>
                    <a:gd name="T73" fmla="*/ 61 h 209"/>
                    <a:gd name="T74" fmla="*/ 135 w 142"/>
                    <a:gd name="T75" fmla="*/ 61 h 209"/>
                    <a:gd name="T76" fmla="*/ 123 w 142"/>
                    <a:gd name="T77" fmla="*/ 61 h 209"/>
                    <a:gd name="T78" fmla="*/ 123 w 142"/>
                    <a:gd name="T79" fmla="*/ 55 h 209"/>
                    <a:gd name="T80" fmla="*/ 135 w 142"/>
                    <a:gd name="T81" fmla="*/ 55 h 209"/>
                    <a:gd name="T82" fmla="*/ 135 w 142"/>
                    <a:gd name="T83" fmla="*/ 37 h 209"/>
                    <a:gd name="T84" fmla="*/ 129 w 142"/>
                    <a:gd name="T85" fmla="*/ 24 h 209"/>
                    <a:gd name="T86" fmla="*/ 129 w 142"/>
                    <a:gd name="T87" fmla="*/ 12 h 209"/>
                    <a:gd name="T88" fmla="*/ 135 w 142"/>
                    <a:gd name="T89" fmla="*/ 6 h 209"/>
                    <a:gd name="T90" fmla="*/ 117 w 142"/>
                    <a:gd name="T91" fmla="*/ 0 h 209"/>
                    <a:gd name="T92" fmla="*/ 123 w 142"/>
                    <a:gd name="T93" fmla="*/ 12 h 209"/>
                    <a:gd name="T94" fmla="*/ 92 w 142"/>
                    <a:gd name="T95" fmla="*/ 18 h 209"/>
                    <a:gd name="T96" fmla="*/ 92 w 142"/>
                    <a:gd name="T97" fmla="*/ 18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2" h="209">
                      <a:moveTo>
                        <a:pt x="92" y="18"/>
                      </a:moveTo>
                      <a:lnTo>
                        <a:pt x="73" y="43"/>
                      </a:lnTo>
                      <a:lnTo>
                        <a:pt x="80" y="67"/>
                      </a:lnTo>
                      <a:lnTo>
                        <a:pt x="86" y="86"/>
                      </a:lnTo>
                      <a:lnTo>
                        <a:pt x="73" y="92"/>
                      </a:lnTo>
                      <a:lnTo>
                        <a:pt x="67" y="104"/>
                      </a:lnTo>
                      <a:lnTo>
                        <a:pt x="55" y="110"/>
                      </a:lnTo>
                      <a:lnTo>
                        <a:pt x="43" y="122"/>
                      </a:lnTo>
                      <a:lnTo>
                        <a:pt x="30" y="122"/>
                      </a:lnTo>
                      <a:lnTo>
                        <a:pt x="24" y="110"/>
                      </a:lnTo>
                      <a:lnTo>
                        <a:pt x="18" y="110"/>
                      </a:lnTo>
                      <a:lnTo>
                        <a:pt x="6" y="116"/>
                      </a:lnTo>
                      <a:lnTo>
                        <a:pt x="0" y="128"/>
                      </a:lnTo>
                      <a:lnTo>
                        <a:pt x="18" y="135"/>
                      </a:lnTo>
                      <a:lnTo>
                        <a:pt x="12" y="147"/>
                      </a:lnTo>
                      <a:lnTo>
                        <a:pt x="6" y="153"/>
                      </a:lnTo>
                      <a:lnTo>
                        <a:pt x="0" y="184"/>
                      </a:lnTo>
                      <a:lnTo>
                        <a:pt x="6" y="208"/>
                      </a:lnTo>
                      <a:lnTo>
                        <a:pt x="18" y="202"/>
                      </a:lnTo>
                      <a:lnTo>
                        <a:pt x="24" y="190"/>
                      </a:lnTo>
                      <a:lnTo>
                        <a:pt x="24" y="208"/>
                      </a:lnTo>
                      <a:lnTo>
                        <a:pt x="37" y="208"/>
                      </a:lnTo>
                      <a:lnTo>
                        <a:pt x="49" y="177"/>
                      </a:lnTo>
                      <a:lnTo>
                        <a:pt x="49" y="165"/>
                      </a:lnTo>
                      <a:lnTo>
                        <a:pt x="49" y="159"/>
                      </a:lnTo>
                      <a:lnTo>
                        <a:pt x="55" y="159"/>
                      </a:lnTo>
                      <a:lnTo>
                        <a:pt x="55" y="177"/>
                      </a:lnTo>
                      <a:lnTo>
                        <a:pt x="80" y="165"/>
                      </a:lnTo>
                      <a:lnTo>
                        <a:pt x="80" y="135"/>
                      </a:lnTo>
                      <a:lnTo>
                        <a:pt x="98" y="122"/>
                      </a:lnTo>
                      <a:lnTo>
                        <a:pt x="123" y="110"/>
                      </a:lnTo>
                      <a:lnTo>
                        <a:pt x="123" y="92"/>
                      </a:lnTo>
                      <a:lnTo>
                        <a:pt x="129" y="73"/>
                      </a:lnTo>
                      <a:lnTo>
                        <a:pt x="135" y="73"/>
                      </a:lnTo>
                      <a:lnTo>
                        <a:pt x="141" y="61"/>
                      </a:lnTo>
                      <a:lnTo>
                        <a:pt x="135" y="61"/>
                      </a:lnTo>
                      <a:lnTo>
                        <a:pt x="123" y="61"/>
                      </a:lnTo>
                      <a:lnTo>
                        <a:pt x="123" y="55"/>
                      </a:lnTo>
                      <a:lnTo>
                        <a:pt x="135" y="55"/>
                      </a:lnTo>
                      <a:lnTo>
                        <a:pt x="135" y="37"/>
                      </a:lnTo>
                      <a:lnTo>
                        <a:pt x="129" y="24"/>
                      </a:lnTo>
                      <a:lnTo>
                        <a:pt x="129" y="12"/>
                      </a:lnTo>
                      <a:lnTo>
                        <a:pt x="135" y="6"/>
                      </a:lnTo>
                      <a:lnTo>
                        <a:pt x="117" y="0"/>
                      </a:lnTo>
                      <a:lnTo>
                        <a:pt x="123" y="12"/>
                      </a:lnTo>
                      <a:lnTo>
                        <a:pt x="92" y="1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7" name="Freeform 28"/>
                <p:cNvSpPr>
                  <a:spLocks noChangeAspect="1"/>
                </p:cNvSpPr>
                <p:nvPr/>
              </p:nvSpPr>
              <p:spPr bwMode="auto">
                <a:xfrm>
                  <a:off x="4953001" y="9"/>
                  <a:ext cx="128" cy="245"/>
                </a:xfrm>
                <a:custGeom>
                  <a:avLst/>
                  <a:gdLst>
                    <a:gd name="T0" fmla="*/ 129 w 770"/>
                    <a:gd name="T1" fmla="*/ 1281 h 1472"/>
                    <a:gd name="T2" fmla="*/ 12 w 770"/>
                    <a:gd name="T3" fmla="*/ 987 h 1472"/>
                    <a:gd name="T4" fmla="*/ 25 w 770"/>
                    <a:gd name="T5" fmla="*/ 852 h 1472"/>
                    <a:gd name="T6" fmla="*/ 25 w 770"/>
                    <a:gd name="T7" fmla="*/ 717 h 1472"/>
                    <a:gd name="T8" fmla="*/ 37 w 770"/>
                    <a:gd name="T9" fmla="*/ 546 h 1472"/>
                    <a:gd name="T10" fmla="*/ 203 w 770"/>
                    <a:gd name="T11" fmla="*/ 251 h 1472"/>
                    <a:gd name="T12" fmla="*/ 431 w 770"/>
                    <a:gd name="T13" fmla="*/ 123 h 1472"/>
                    <a:gd name="T14" fmla="*/ 603 w 770"/>
                    <a:gd name="T15" fmla="*/ 55 h 1472"/>
                    <a:gd name="T16" fmla="*/ 664 w 770"/>
                    <a:gd name="T17" fmla="*/ 6 h 1472"/>
                    <a:gd name="T18" fmla="*/ 695 w 770"/>
                    <a:gd name="T19" fmla="*/ 19 h 1472"/>
                    <a:gd name="T20" fmla="*/ 763 w 770"/>
                    <a:gd name="T21" fmla="*/ 55 h 1472"/>
                    <a:gd name="T22" fmla="*/ 707 w 770"/>
                    <a:gd name="T23" fmla="*/ 98 h 1472"/>
                    <a:gd name="T24" fmla="*/ 615 w 770"/>
                    <a:gd name="T25" fmla="*/ 159 h 1472"/>
                    <a:gd name="T26" fmla="*/ 603 w 770"/>
                    <a:gd name="T27" fmla="*/ 184 h 1472"/>
                    <a:gd name="T28" fmla="*/ 689 w 770"/>
                    <a:gd name="T29" fmla="*/ 196 h 1472"/>
                    <a:gd name="T30" fmla="*/ 664 w 770"/>
                    <a:gd name="T31" fmla="*/ 227 h 1472"/>
                    <a:gd name="T32" fmla="*/ 726 w 770"/>
                    <a:gd name="T33" fmla="*/ 276 h 1472"/>
                    <a:gd name="T34" fmla="*/ 726 w 770"/>
                    <a:gd name="T35" fmla="*/ 307 h 1472"/>
                    <a:gd name="T36" fmla="*/ 615 w 770"/>
                    <a:gd name="T37" fmla="*/ 282 h 1472"/>
                    <a:gd name="T38" fmla="*/ 658 w 770"/>
                    <a:gd name="T39" fmla="*/ 227 h 1472"/>
                    <a:gd name="T40" fmla="*/ 609 w 770"/>
                    <a:gd name="T41" fmla="*/ 227 h 1472"/>
                    <a:gd name="T42" fmla="*/ 584 w 770"/>
                    <a:gd name="T43" fmla="*/ 264 h 1472"/>
                    <a:gd name="T44" fmla="*/ 554 w 770"/>
                    <a:gd name="T45" fmla="*/ 251 h 1472"/>
                    <a:gd name="T46" fmla="*/ 523 w 770"/>
                    <a:gd name="T47" fmla="*/ 227 h 1472"/>
                    <a:gd name="T48" fmla="*/ 517 w 770"/>
                    <a:gd name="T49" fmla="*/ 258 h 1472"/>
                    <a:gd name="T50" fmla="*/ 566 w 770"/>
                    <a:gd name="T51" fmla="*/ 288 h 1472"/>
                    <a:gd name="T52" fmla="*/ 541 w 770"/>
                    <a:gd name="T53" fmla="*/ 337 h 1472"/>
                    <a:gd name="T54" fmla="*/ 394 w 770"/>
                    <a:gd name="T55" fmla="*/ 331 h 1472"/>
                    <a:gd name="T56" fmla="*/ 357 w 770"/>
                    <a:gd name="T57" fmla="*/ 411 h 1472"/>
                    <a:gd name="T58" fmla="*/ 338 w 770"/>
                    <a:gd name="T59" fmla="*/ 472 h 1472"/>
                    <a:gd name="T60" fmla="*/ 449 w 770"/>
                    <a:gd name="T61" fmla="*/ 398 h 1472"/>
                    <a:gd name="T62" fmla="*/ 443 w 770"/>
                    <a:gd name="T63" fmla="*/ 496 h 1472"/>
                    <a:gd name="T64" fmla="*/ 431 w 770"/>
                    <a:gd name="T65" fmla="*/ 558 h 1472"/>
                    <a:gd name="T66" fmla="*/ 369 w 770"/>
                    <a:gd name="T67" fmla="*/ 595 h 1472"/>
                    <a:gd name="T68" fmla="*/ 338 w 770"/>
                    <a:gd name="T69" fmla="*/ 570 h 1472"/>
                    <a:gd name="T70" fmla="*/ 338 w 770"/>
                    <a:gd name="T71" fmla="*/ 619 h 1472"/>
                    <a:gd name="T72" fmla="*/ 295 w 770"/>
                    <a:gd name="T73" fmla="*/ 650 h 1472"/>
                    <a:gd name="T74" fmla="*/ 252 w 770"/>
                    <a:gd name="T75" fmla="*/ 631 h 1472"/>
                    <a:gd name="T76" fmla="*/ 129 w 770"/>
                    <a:gd name="T77" fmla="*/ 625 h 1472"/>
                    <a:gd name="T78" fmla="*/ 123 w 770"/>
                    <a:gd name="T79" fmla="*/ 595 h 1472"/>
                    <a:gd name="T80" fmla="*/ 99 w 770"/>
                    <a:gd name="T81" fmla="*/ 490 h 1472"/>
                    <a:gd name="T82" fmla="*/ 68 w 770"/>
                    <a:gd name="T83" fmla="*/ 613 h 1472"/>
                    <a:gd name="T84" fmla="*/ 43 w 770"/>
                    <a:gd name="T85" fmla="*/ 729 h 1472"/>
                    <a:gd name="T86" fmla="*/ 49 w 770"/>
                    <a:gd name="T87" fmla="*/ 883 h 1472"/>
                    <a:gd name="T88" fmla="*/ 154 w 770"/>
                    <a:gd name="T89" fmla="*/ 1036 h 1472"/>
                    <a:gd name="T90" fmla="*/ 234 w 770"/>
                    <a:gd name="T91" fmla="*/ 1232 h 1472"/>
                    <a:gd name="T92" fmla="*/ 283 w 770"/>
                    <a:gd name="T93" fmla="*/ 1305 h 1472"/>
                    <a:gd name="T94" fmla="*/ 357 w 770"/>
                    <a:gd name="T95" fmla="*/ 1471 h 1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70" h="1472">
                      <a:moveTo>
                        <a:pt x="277" y="1452"/>
                      </a:moveTo>
                      <a:lnTo>
                        <a:pt x="234" y="1409"/>
                      </a:lnTo>
                      <a:lnTo>
                        <a:pt x="178" y="1348"/>
                      </a:lnTo>
                      <a:lnTo>
                        <a:pt x="129" y="1281"/>
                      </a:lnTo>
                      <a:lnTo>
                        <a:pt x="99" y="1220"/>
                      </a:lnTo>
                      <a:lnTo>
                        <a:pt x="62" y="1146"/>
                      </a:lnTo>
                      <a:lnTo>
                        <a:pt x="31" y="1060"/>
                      </a:lnTo>
                      <a:lnTo>
                        <a:pt x="12" y="987"/>
                      </a:lnTo>
                      <a:lnTo>
                        <a:pt x="0" y="907"/>
                      </a:lnTo>
                      <a:lnTo>
                        <a:pt x="25" y="901"/>
                      </a:lnTo>
                      <a:lnTo>
                        <a:pt x="31" y="883"/>
                      </a:lnTo>
                      <a:lnTo>
                        <a:pt x="25" y="852"/>
                      </a:lnTo>
                      <a:lnTo>
                        <a:pt x="19" y="846"/>
                      </a:lnTo>
                      <a:lnTo>
                        <a:pt x="12" y="760"/>
                      </a:lnTo>
                      <a:lnTo>
                        <a:pt x="25" y="754"/>
                      </a:lnTo>
                      <a:lnTo>
                        <a:pt x="25" y="717"/>
                      </a:lnTo>
                      <a:lnTo>
                        <a:pt x="0" y="723"/>
                      </a:lnTo>
                      <a:lnTo>
                        <a:pt x="6" y="668"/>
                      </a:lnTo>
                      <a:lnTo>
                        <a:pt x="19" y="613"/>
                      </a:lnTo>
                      <a:lnTo>
                        <a:pt x="37" y="546"/>
                      </a:lnTo>
                      <a:lnTo>
                        <a:pt x="62" y="484"/>
                      </a:lnTo>
                      <a:lnTo>
                        <a:pt x="105" y="392"/>
                      </a:lnTo>
                      <a:lnTo>
                        <a:pt x="148" y="325"/>
                      </a:lnTo>
                      <a:lnTo>
                        <a:pt x="203" y="251"/>
                      </a:lnTo>
                      <a:lnTo>
                        <a:pt x="271" y="202"/>
                      </a:lnTo>
                      <a:lnTo>
                        <a:pt x="338" y="153"/>
                      </a:lnTo>
                      <a:lnTo>
                        <a:pt x="418" y="117"/>
                      </a:lnTo>
                      <a:lnTo>
                        <a:pt x="431" y="123"/>
                      </a:lnTo>
                      <a:lnTo>
                        <a:pt x="504" y="98"/>
                      </a:lnTo>
                      <a:lnTo>
                        <a:pt x="517" y="86"/>
                      </a:lnTo>
                      <a:lnTo>
                        <a:pt x="535" y="92"/>
                      </a:lnTo>
                      <a:lnTo>
                        <a:pt x="603" y="55"/>
                      </a:lnTo>
                      <a:lnTo>
                        <a:pt x="597" y="43"/>
                      </a:lnTo>
                      <a:lnTo>
                        <a:pt x="634" y="25"/>
                      </a:lnTo>
                      <a:lnTo>
                        <a:pt x="640" y="43"/>
                      </a:lnTo>
                      <a:lnTo>
                        <a:pt x="664" y="6"/>
                      </a:lnTo>
                      <a:lnTo>
                        <a:pt x="701" y="0"/>
                      </a:lnTo>
                      <a:lnTo>
                        <a:pt x="670" y="19"/>
                      </a:lnTo>
                      <a:lnTo>
                        <a:pt x="683" y="25"/>
                      </a:lnTo>
                      <a:lnTo>
                        <a:pt x="695" y="19"/>
                      </a:lnTo>
                      <a:lnTo>
                        <a:pt x="738" y="12"/>
                      </a:lnTo>
                      <a:lnTo>
                        <a:pt x="744" y="31"/>
                      </a:lnTo>
                      <a:lnTo>
                        <a:pt x="732" y="37"/>
                      </a:lnTo>
                      <a:lnTo>
                        <a:pt x="763" y="55"/>
                      </a:lnTo>
                      <a:lnTo>
                        <a:pt x="757" y="55"/>
                      </a:lnTo>
                      <a:lnTo>
                        <a:pt x="769" y="68"/>
                      </a:lnTo>
                      <a:lnTo>
                        <a:pt x="738" y="98"/>
                      </a:lnTo>
                      <a:lnTo>
                        <a:pt x="707" y="98"/>
                      </a:lnTo>
                      <a:lnTo>
                        <a:pt x="609" y="129"/>
                      </a:lnTo>
                      <a:lnTo>
                        <a:pt x="591" y="129"/>
                      </a:lnTo>
                      <a:lnTo>
                        <a:pt x="615" y="135"/>
                      </a:lnTo>
                      <a:lnTo>
                        <a:pt x="615" y="159"/>
                      </a:lnTo>
                      <a:lnTo>
                        <a:pt x="566" y="184"/>
                      </a:lnTo>
                      <a:lnTo>
                        <a:pt x="584" y="208"/>
                      </a:lnTo>
                      <a:lnTo>
                        <a:pt x="603" y="196"/>
                      </a:lnTo>
                      <a:lnTo>
                        <a:pt x="603" y="184"/>
                      </a:lnTo>
                      <a:lnTo>
                        <a:pt x="615" y="172"/>
                      </a:lnTo>
                      <a:lnTo>
                        <a:pt x="658" y="190"/>
                      </a:lnTo>
                      <a:lnTo>
                        <a:pt x="670" y="202"/>
                      </a:lnTo>
                      <a:lnTo>
                        <a:pt x="689" y="196"/>
                      </a:lnTo>
                      <a:lnTo>
                        <a:pt x="713" y="215"/>
                      </a:lnTo>
                      <a:lnTo>
                        <a:pt x="701" y="215"/>
                      </a:lnTo>
                      <a:lnTo>
                        <a:pt x="689" y="208"/>
                      </a:lnTo>
                      <a:lnTo>
                        <a:pt x="664" y="227"/>
                      </a:lnTo>
                      <a:lnTo>
                        <a:pt x="677" y="251"/>
                      </a:lnTo>
                      <a:lnTo>
                        <a:pt x="664" y="258"/>
                      </a:lnTo>
                      <a:lnTo>
                        <a:pt x="707" y="258"/>
                      </a:lnTo>
                      <a:lnTo>
                        <a:pt x="726" y="276"/>
                      </a:lnTo>
                      <a:lnTo>
                        <a:pt x="744" y="282"/>
                      </a:lnTo>
                      <a:lnTo>
                        <a:pt x="757" y="300"/>
                      </a:lnTo>
                      <a:lnTo>
                        <a:pt x="744" y="313"/>
                      </a:lnTo>
                      <a:lnTo>
                        <a:pt x="726" y="307"/>
                      </a:lnTo>
                      <a:lnTo>
                        <a:pt x="689" y="319"/>
                      </a:lnTo>
                      <a:lnTo>
                        <a:pt x="664" y="307"/>
                      </a:lnTo>
                      <a:lnTo>
                        <a:pt x="634" y="313"/>
                      </a:lnTo>
                      <a:lnTo>
                        <a:pt x="615" y="282"/>
                      </a:lnTo>
                      <a:lnTo>
                        <a:pt x="640" y="270"/>
                      </a:lnTo>
                      <a:lnTo>
                        <a:pt x="652" y="276"/>
                      </a:lnTo>
                      <a:lnTo>
                        <a:pt x="640" y="251"/>
                      </a:lnTo>
                      <a:lnTo>
                        <a:pt x="658" y="227"/>
                      </a:lnTo>
                      <a:lnTo>
                        <a:pt x="634" y="233"/>
                      </a:lnTo>
                      <a:lnTo>
                        <a:pt x="640" y="215"/>
                      </a:lnTo>
                      <a:lnTo>
                        <a:pt x="615" y="215"/>
                      </a:lnTo>
                      <a:lnTo>
                        <a:pt x="609" y="227"/>
                      </a:lnTo>
                      <a:lnTo>
                        <a:pt x="615" y="233"/>
                      </a:lnTo>
                      <a:lnTo>
                        <a:pt x="609" y="245"/>
                      </a:lnTo>
                      <a:lnTo>
                        <a:pt x="615" y="270"/>
                      </a:lnTo>
                      <a:lnTo>
                        <a:pt x="584" y="264"/>
                      </a:lnTo>
                      <a:lnTo>
                        <a:pt x="578" y="251"/>
                      </a:lnTo>
                      <a:lnTo>
                        <a:pt x="591" y="239"/>
                      </a:lnTo>
                      <a:lnTo>
                        <a:pt x="572" y="239"/>
                      </a:lnTo>
                      <a:lnTo>
                        <a:pt x="554" y="251"/>
                      </a:lnTo>
                      <a:lnTo>
                        <a:pt x="541" y="251"/>
                      </a:lnTo>
                      <a:lnTo>
                        <a:pt x="541" y="202"/>
                      </a:lnTo>
                      <a:lnTo>
                        <a:pt x="523" y="196"/>
                      </a:lnTo>
                      <a:lnTo>
                        <a:pt x="523" y="227"/>
                      </a:lnTo>
                      <a:lnTo>
                        <a:pt x="511" y="233"/>
                      </a:lnTo>
                      <a:lnTo>
                        <a:pt x="529" y="239"/>
                      </a:lnTo>
                      <a:lnTo>
                        <a:pt x="535" y="251"/>
                      </a:lnTo>
                      <a:lnTo>
                        <a:pt x="517" y="258"/>
                      </a:lnTo>
                      <a:lnTo>
                        <a:pt x="517" y="270"/>
                      </a:lnTo>
                      <a:lnTo>
                        <a:pt x="541" y="270"/>
                      </a:lnTo>
                      <a:lnTo>
                        <a:pt x="566" y="276"/>
                      </a:lnTo>
                      <a:lnTo>
                        <a:pt x="566" y="288"/>
                      </a:lnTo>
                      <a:lnTo>
                        <a:pt x="547" y="294"/>
                      </a:lnTo>
                      <a:lnTo>
                        <a:pt x="523" y="337"/>
                      </a:lnTo>
                      <a:lnTo>
                        <a:pt x="541" y="331"/>
                      </a:lnTo>
                      <a:lnTo>
                        <a:pt x="541" y="337"/>
                      </a:lnTo>
                      <a:lnTo>
                        <a:pt x="511" y="368"/>
                      </a:lnTo>
                      <a:lnTo>
                        <a:pt x="486" y="337"/>
                      </a:lnTo>
                      <a:lnTo>
                        <a:pt x="424" y="319"/>
                      </a:lnTo>
                      <a:lnTo>
                        <a:pt x="394" y="331"/>
                      </a:lnTo>
                      <a:lnTo>
                        <a:pt x="394" y="343"/>
                      </a:lnTo>
                      <a:lnTo>
                        <a:pt x="388" y="349"/>
                      </a:lnTo>
                      <a:lnTo>
                        <a:pt x="388" y="380"/>
                      </a:lnTo>
                      <a:lnTo>
                        <a:pt x="357" y="411"/>
                      </a:lnTo>
                      <a:lnTo>
                        <a:pt x="351" y="429"/>
                      </a:lnTo>
                      <a:lnTo>
                        <a:pt x="332" y="441"/>
                      </a:lnTo>
                      <a:lnTo>
                        <a:pt x="326" y="466"/>
                      </a:lnTo>
                      <a:lnTo>
                        <a:pt x="338" y="472"/>
                      </a:lnTo>
                      <a:lnTo>
                        <a:pt x="351" y="447"/>
                      </a:lnTo>
                      <a:lnTo>
                        <a:pt x="388" y="441"/>
                      </a:lnTo>
                      <a:lnTo>
                        <a:pt x="394" y="423"/>
                      </a:lnTo>
                      <a:lnTo>
                        <a:pt x="449" y="398"/>
                      </a:lnTo>
                      <a:lnTo>
                        <a:pt x="468" y="423"/>
                      </a:lnTo>
                      <a:lnTo>
                        <a:pt x="461" y="466"/>
                      </a:lnTo>
                      <a:lnTo>
                        <a:pt x="443" y="478"/>
                      </a:lnTo>
                      <a:lnTo>
                        <a:pt x="443" y="496"/>
                      </a:lnTo>
                      <a:lnTo>
                        <a:pt x="474" y="484"/>
                      </a:lnTo>
                      <a:lnTo>
                        <a:pt x="468" y="496"/>
                      </a:lnTo>
                      <a:lnTo>
                        <a:pt x="461" y="503"/>
                      </a:lnTo>
                      <a:lnTo>
                        <a:pt x="431" y="558"/>
                      </a:lnTo>
                      <a:lnTo>
                        <a:pt x="443" y="582"/>
                      </a:lnTo>
                      <a:lnTo>
                        <a:pt x="437" y="613"/>
                      </a:lnTo>
                      <a:lnTo>
                        <a:pt x="381" y="619"/>
                      </a:lnTo>
                      <a:lnTo>
                        <a:pt x="369" y="595"/>
                      </a:lnTo>
                      <a:lnTo>
                        <a:pt x="357" y="595"/>
                      </a:lnTo>
                      <a:lnTo>
                        <a:pt x="357" y="588"/>
                      </a:lnTo>
                      <a:lnTo>
                        <a:pt x="345" y="570"/>
                      </a:lnTo>
                      <a:lnTo>
                        <a:pt x="338" y="570"/>
                      </a:lnTo>
                      <a:lnTo>
                        <a:pt x="345" y="595"/>
                      </a:lnTo>
                      <a:lnTo>
                        <a:pt x="326" y="619"/>
                      </a:lnTo>
                      <a:lnTo>
                        <a:pt x="338" y="619"/>
                      </a:lnTo>
                      <a:lnTo>
                        <a:pt x="338" y="631"/>
                      </a:lnTo>
                      <a:lnTo>
                        <a:pt x="345" y="644"/>
                      </a:lnTo>
                      <a:lnTo>
                        <a:pt x="320" y="644"/>
                      </a:lnTo>
                      <a:lnTo>
                        <a:pt x="295" y="650"/>
                      </a:lnTo>
                      <a:lnTo>
                        <a:pt x="295" y="644"/>
                      </a:lnTo>
                      <a:lnTo>
                        <a:pt x="320" y="631"/>
                      </a:lnTo>
                      <a:lnTo>
                        <a:pt x="258" y="619"/>
                      </a:lnTo>
                      <a:lnTo>
                        <a:pt x="252" y="631"/>
                      </a:lnTo>
                      <a:lnTo>
                        <a:pt x="228" y="607"/>
                      </a:lnTo>
                      <a:lnTo>
                        <a:pt x="197" y="607"/>
                      </a:lnTo>
                      <a:lnTo>
                        <a:pt x="191" y="619"/>
                      </a:lnTo>
                      <a:lnTo>
                        <a:pt x="129" y="625"/>
                      </a:lnTo>
                      <a:lnTo>
                        <a:pt x="105" y="674"/>
                      </a:lnTo>
                      <a:lnTo>
                        <a:pt x="99" y="674"/>
                      </a:lnTo>
                      <a:lnTo>
                        <a:pt x="92" y="668"/>
                      </a:lnTo>
                      <a:lnTo>
                        <a:pt x="123" y="595"/>
                      </a:lnTo>
                      <a:lnTo>
                        <a:pt x="117" y="564"/>
                      </a:lnTo>
                      <a:lnTo>
                        <a:pt x="105" y="558"/>
                      </a:lnTo>
                      <a:lnTo>
                        <a:pt x="105" y="496"/>
                      </a:lnTo>
                      <a:lnTo>
                        <a:pt x="99" y="490"/>
                      </a:lnTo>
                      <a:lnTo>
                        <a:pt x="92" y="496"/>
                      </a:lnTo>
                      <a:lnTo>
                        <a:pt x="56" y="546"/>
                      </a:lnTo>
                      <a:lnTo>
                        <a:pt x="49" y="613"/>
                      </a:lnTo>
                      <a:lnTo>
                        <a:pt x="68" y="613"/>
                      </a:lnTo>
                      <a:lnTo>
                        <a:pt x="74" y="637"/>
                      </a:lnTo>
                      <a:lnTo>
                        <a:pt x="31" y="680"/>
                      </a:lnTo>
                      <a:lnTo>
                        <a:pt x="49" y="693"/>
                      </a:lnTo>
                      <a:lnTo>
                        <a:pt x="43" y="729"/>
                      </a:lnTo>
                      <a:lnTo>
                        <a:pt x="25" y="766"/>
                      </a:lnTo>
                      <a:lnTo>
                        <a:pt x="25" y="834"/>
                      </a:lnTo>
                      <a:lnTo>
                        <a:pt x="43" y="840"/>
                      </a:lnTo>
                      <a:lnTo>
                        <a:pt x="49" y="883"/>
                      </a:lnTo>
                      <a:lnTo>
                        <a:pt x="68" y="883"/>
                      </a:lnTo>
                      <a:lnTo>
                        <a:pt x="105" y="993"/>
                      </a:lnTo>
                      <a:lnTo>
                        <a:pt x="129" y="1005"/>
                      </a:lnTo>
                      <a:lnTo>
                        <a:pt x="154" y="1036"/>
                      </a:lnTo>
                      <a:lnTo>
                        <a:pt x="148" y="1060"/>
                      </a:lnTo>
                      <a:lnTo>
                        <a:pt x="166" y="1134"/>
                      </a:lnTo>
                      <a:lnTo>
                        <a:pt x="209" y="1177"/>
                      </a:lnTo>
                      <a:lnTo>
                        <a:pt x="234" y="1232"/>
                      </a:lnTo>
                      <a:lnTo>
                        <a:pt x="222" y="1250"/>
                      </a:lnTo>
                      <a:lnTo>
                        <a:pt x="240" y="1275"/>
                      </a:lnTo>
                      <a:lnTo>
                        <a:pt x="252" y="1275"/>
                      </a:lnTo>
                      <a:lnTo>
                        <a:pt x="283" y="1305"/>
                      </a:lnTo>
                      <a:lnTo>
                        <a:pt x="295" y="1324"/>
                      </a:lnTo>
                      <a:lnTo>
                        <a:pt x="320" y="1330"/>
                      </a:lnTo>
                      <a:lnTo>
                        <a:pt x="394" y="1416"/>
                      </a:lnTo>
                      <a:lnTo>
                        <a:pt x="357" y="1471"/>
                      </a:lnTo>
                      <a:lnTo>
                        <a:pt x="277" y="1452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8" name="Freeform 29"/>
                <p:cNvSpPr>
                  <a:spLocks noChangeAspect="1"/>
                </p:cNvSpPr>
                <p:nvPr/>
              </p:nvSpPr>
              <p:spPr bwMode="auto">
                <a:xfrm>
                  <a:off x="4953215" y="122"/>
                  <a:ext cx="21" cy="20"/>
                </a:xfrm>
                <a:custGeom>
                  <a:avLst/>
                  <a:gdLst>
                    <a:gd name="T0" fmla="*/ 43 w 124"/>
                    <a:gd name="T1" fmla="*/ 0 h 124"/>
                    <a:gd name="T2" fmla="*/ 50 w 124"/>
                    <a:gd name="T3" fmla="*/ 12 h 124"/>
                    <a:gd name="T4" fmla="*/ 37 w 124"/>
                    <a:gd name="T5" fmla="*/ 19 h 124"/>
                    <a:gd name="T6" fmla="*/ 37 w 124"/>
                    <a:gd name="T7" fmla="*/ 37 h 124"/>
                    <a:gd name="T8" fmla="*/ 50 w 124"/>
                    <a:gd name="T9" fmla="*/ 31 h 124"/>
                    <a:gd name="T10" fmla="*/ 62 w 124"/>
                    <a:gd name="T11" fmla="*/ 43 h 124"/>
                    <a:gd name="T12" fmla="*/ 68 w 124"/>
                    <a:gd name="T13" fmla="*/ 49 h 124"/>
                    <a:gd name="T14" fmla="*/ 80 w 124"/>
                    <a:gd name="T15" fmla="*/ 49 h 124"/>
                    <a:gd name="T16" fmla="*/ 93 w 124"/>
                    <a:gd name="T17" fmla="*/ 61 h 124"/>
                    <a:gd name="T18" fmla="*/ 105 w 124"/>
                    <a:gd name="T19" fmla="*/ 68 h 124"/>
                    <a:gd name="T20" fmla="*/ 123 w 124"/>
                    <a:gd name="T21" fmla="*/ 98 h 124"/>
                    <a:gd name="T22" fmla="*/ 99 w 124"/>
                    <a:gd name="T23" fmla="*/ 123 h 124"/>
                    <a:gd name="T24" fmla="*/ 74 w 124"/>
                    <a:gd name="T25" fmla="*/ 123 h 124"/>
                    <a:gd name="T26" fmla="*/ 56 w 124"/>
                    <a:gd name="T27" fmla="*/ 98 h 124"/>
                    <a:gd name="T28" fmla="*/ 56 w 124"/>
                    <a:gd name="T29" fmla="*/ 92 h 124"/>
                    <a:gd name="T30" fmla="*/ 50 w 124"/>
                    <a:gd name="T31" fmla="*/ 86 h 124"/>
                    <a:gd name="T32" fmla="*/ 31 w 124"/>
                    <a:gd name="T33" fmla="*/ 74 h 124"/>
                    <a:gd name="T34" fmla="*/ 19 w 124"/>
                    <a:gd name="T35" fmla="*/ 74 h 124"/>
                    <a:gd name="T36" fmla="*/ 0 w 124"/>
                    <a:gd name="T37" fmla="*/ 49 h 124"/>
                    <a:gd name="T38" fmla="*/ 0 w 124"/>
                    <a:gd name="T39" fmla="*/ 37 h 124"/>
                    <a:gd name="T40" fmla="*/ 0 w 124"/>
                    <a:gd name="T41" fmla="*/ 25 h 124"/>
                    <a:gd name="T42" fmla="*/ 0 w 124"/>
                    <a:gd name="T43" fmla="*/ 25 h 124"/>
                    <a:gd name="T44" fmla="*/ 0 w 124"/>
                    <a:gd name="T45" fmla="*/ 6 h 124"/>
                    <a:gd name="T46" fmla="*/ 19 w 124"/>
                    <a:gd name="T47" fmla="*/ 0 h 124"/>
                    <a:gd name="T48" fmla="*/ 25 w 124"/>
                    <a:gd name="T49" fmla="*/ 0 h 124"/>
                    <a:gd name="T50" fmla="*/ 43 w 124"/>
                    <a:gd name="T51" fmla="*/ 0 h 124"/>
                    <a:gd name="T52" fmla="*/ 43 w 124"/>
                    <a:gd name="T53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4" h="124">
                      <a:moveTo>
                        <a:pt x="43" y="0"/>
                      </a:moveTo>
                      <a:lnTo>
                        <a:pt x="50" y="12"/>
                      </a:lnTo>
                      <a:lnTo>
                        <a:pt x="37" y="19"/>
                      </a:lnTo>
                      <a:lnTo>
                        <a:pt x="37" y="37"/>
                      </a:lnTo>
                      <a:lnTo>
                        <a:pt x="50" y="31"/>
                      </a:lnTo>
                      <a:lnTo>
                        <a:pt x="62" y="43"/>
                      </a:lnTo>
                      <a:lnTo>
                        <a:pt x="68" y="49"/>
                      </a:lnTo>
                      <a:lnTo>
                        <a:pt x="80" y="49"/>
                      </a:lnTo>
                      <a:lnTo>
                        <a:pt x="93" y="61"/>
                      </a:lnTo>
                      <a:lnTo>
                        <a:pt x="105" y="68"/>
                      </a:lnTo>
                      <a:lnTo>
                        <a:pt x="123" y="98"/>
                      </a:lnTo>
                      <a:lnTo>
                        <a:pt x="99" y="123"/>
                      </a:lnTo>
                      <a:lnTo>
                        <a:pt x="74" y="123"/>
                      </a:lnTo>
                      <a:lnTo>
                        <a:pt x="56" y="98"/>
                      </a:lnTo>
                      <a:lnTo>
                        <a:pt x="56" y="92"/>
                      </a:lnTo>
                      <a:lnTo>
                        <a:pt x="50" y="86"/>
                      </a:lnTo>
                      <a:lnTo>
                        <a:pt x="31" y="74"/>
                      </a:lnTo>
                      <a:lnTo>
                        <a:pt x="19" y="74"/>
                      </a:lnTo>
                      <a:lnTo>
                        <a:pt x="0" y="49"/>
                      </a:lnTo>
                      <a:lnTo>
                        <a:pt x="0" y="37"/>
                      </a:lnTo>
                      <a:lnTo>
                        <a:pt x="0" y="25"/>
                      </a:lnTo>
                      <a:lnTo>
                        <a:pt x="0" y="6"/>
                      </a:lnTo>
                      <a:lnTo>
                        <a:pt x="19" y="0"/>
                      </a:lnTo>
                      <a:lnTo>
                        <a:pt x="25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  <p:sp>
              <p:nvSpPr>
                <p:cNvPr id="139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4953000" y="0"/>
                  <a:ext cx="288" cy="288"/>
                </a:xfrm>
                <a:prstGeom prst="ellipse">
                  <a:avLst/>
                </a:prstGeom>
                <a:noFill/>
                <a:ln w="0">
                  <a:solidFill>
                    <a:schemeClr val="bg1">
                      <a:lumMod val="65000"/>
                    </a:schemeClr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6829305" y="2189654"/>
                <a:ext cx="4286370" cy="4170287"/>
                <a:chOff x="1277880" y="-1535218"/>
                <a:chExt cx="9959787" cy="9690060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277880" y="-1535218"/>
                  <a:ext cx="9959787" cy="9690060"/>
                  <a:chOff x="3165256" y="992414"/>
                  <a:chExt cx="4958841" cy="4824548"/>
                </a:xfrm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3302419" y="998328"/>
                    <a:ext cx="4699000" cy="4699910"/>
                    <a:chOff x="-982362" y="-1947281"/>
                    <a:chExt cx="4699000" cy="4699910"/>
                  </a:xfrm>
                </p:grpSpPr>
                <p:cxnSp>
                  <p:nvCxnSpPr>
                    <p:cNvPr id="102" name="直接连接符 101"/>
                    <p:cNvCxnSpPr/>
                    <p:nvPr/>
                  </p:nvCxnSpPr>
                  <p:spPr>
                    <a:xfrm rot="-5400000">
                      <a:off x="-1515903" y="462036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接连接符 102"/>
                    <p:cNvCxnSpPr/>
                    <p:nvPr/>
                  </p:nvCxnSpPr>
                  <p:spPr>
                    <a:xfrm rot="-3857143">
                      <a:off x="-1283229" y="-557374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直接连接符 103"/>
                    <p:cNvCxnSpPr/>
                    <p:nvPr/>
                  </p:nvCxnSpPr>
                  <p:spPr>
                    <a:xfrm rot="-2314286">
                      <a:off x="-631292" y="-1374877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直接连接符 104"/>
                    <p:cNvCxnSpPr/>
                    <p:nvPr/>
                  </p:nvCxnSpPr>
                  <p:spPr>
                    <a:xfrm rot="-771429">
                      <a:off x="310784" y="-1828557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/>
                    <p:cNvCxnSpPr/>
                    <p:nvPr/>
                  </p:nvCxnSpPr>
                  <p:spPr>
                    <a:xfrm>
                      <a:off x="1335921" y="-1947281"/>
                      <a:ext cx="1078967" cy="237448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/>
                    <p:cNvCxnSpPr/>
                    <p:nvPr/>
                  </p:nvCxnSpPr>
                  <p:spPr>
                    <a:xfrm rot="2314286">
                      <a:off x="2298486" y="-1374877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直接连接符 107"/>
                    <p:cNvCxnSpPr/>
                    <p:nvPr/>
                  </p:nvCxnSpPr>
                  <p:spPr>
                    <a:xfrm rot="3857142">
                      <a:off x="2950423" y="-557374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/>
                    <p:cNvCxnSpPr/>
                    <p:nvPr/>
                  </p:nvCxnSpPr>
                  <p:spPr>
                    <a:xfrm rot="5400000">
                      <a:off x="3183097" y="462036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直接连接符 109"/>
                    <p:cNvCxnSpPr/>
                    <p:nvPr/>
                  </p:nvCxnSpPr>
                  <p:spPr>
                    <a:xfrm rot="6942857">
                      <a:off x="2950424" y="1481445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接连接符 110"/>
                    <p:cNvCxnSpPr/>
                    <p:nvPr/>
                  </p:nvCxnSpPr>
                  <p:spPr>
                    <a:xfrm rot="8485714">
                      <a:off x="2298486" y="2298949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直接连接符 111"/>
                    <p:cNvCxnSpPr/>
                    <p:nvPr/>
                  </p:nvCxnSpPr>
                  <p:spPr>
                    <a:xfrm rot="10028571">
                      <a:off x="1356410" y="2752629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接连接符 112"/>
                    <p:cNvCxnSpPr/>
                    <p:nvPr/>
                  </p:nvCxnSpPr>
                  <p:spPr>
                    <a:xfrm rot="11571429">
                      <a:off x="310784" y="2752629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直接连接符 113"/>
                    <p:cNvCxnSpPr/>
                    <p:nvPr/>
                  </p:nvCxnSpPr>
                  <p:spPr>
                    <a:xfrm rot="13114285">
                      <a:off x="-631292" y="2298950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接连接符 114"/>
                    <p:cNvCxnSpPr/>
                    <p:nvPr/>
                  </p:nvCxnSpPr>
                  <p:spPr>
                    <a:xfrm rot="14657142">
                      <a:off x="-1283229" y="1481446"/>
                      <a:ext cx="1067081" cy="0"/>
                    </a:xfrm>
                    <a:prstGeom prst="line">
                      <a:avLst/>
                    </a:prstGeom>
                    <a:ln w="28575">
                      <a:solidFill>
                        <a:srgbClr val="71CAE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椭圆 30"/>
                  <p:cNvSpPr/>
                  <p:nvPr/>
                </p:nvSpPr>
                <p:spPr>
                  <a:xfrm>
                    <a:off x="4760878" y="1570732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4515218" y="2142575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5529088" y="2868939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34" name="椭圆 33"/>
                  <p:cNvSpPr/>
                  <p:nvPr/>
                </p:nvSpPr>
                <p:spPr>
                  <a:xfrm>
                    <a:off x="4473372" y="3577861"/>
                    <a:ext cx="245660" cy="245660"/>
                  </a:xfrm>
                  <a:prstGeom prst="ellipse">
                    <a:avLst/>
                  </a:prstGeom>
                  <a:solidFill>
                    <a:srgbClr val="71CAE0"/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6993977" y="3496782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5774748" y="4502102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6572066" y="2011596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4604169" y="4884841"/>
                    <a:ext cx="245660" cy="245660"/>
                  </a:xfrm>
                  <a:prstGeom prst="ellipse">
                    <a:avLst/>
                  </a:prstGeom>
                  <a:solidFill>
                    <a:srgbClr val="2B3A59"/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>
                  <a:xfrm>
                    <a:off x="3745369" y="2896000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6803107" y="4451364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6075104" y="3769503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5620702" y="5232178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7178580" y="2623279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5952274" y="1517413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5221201" y="3978567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>
                    <a:off x="4052853" y="4015163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cxnSp>
                <p:nvCxnSpPr>
                  <p:cNvPr id="47" name="直接连接符 46"/>
                  <p:cNvCxnSpPr>
                    <a:endCxn id="31" idx="1"/>
                  </p:cNvCxnSpPr>
                  <p:nvPr/>
                </p:nvCxnSpPr>
                <p:spPr>
                  <a:xfrm>
                    <a:off x="4596202" y="1235776"/>
                    <a:ext cx="200652" cy="370932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endCxn id="39" idx="2"/>
                  </p:cNvCxnSpPr>
                  <p:nvPr/>
                </p:nvCxnSpPr>
                <p:spPr>
                  <a:xfrm>
                    <a:off x="3305722" y="2868938"/>
                    <a:ext cx="439647" cy="149892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endCxn id="31" idx="2"/>
                  </p:cNvCxnSpPr>
                  <p:nvPr/>
                </p:nvCxnSpPr>
                <p:spPr>
                  <a:xfrm flipV="1">
                    <a:off x="3745369" y="1693562"/>
                    <a:ext cx="1015509" cy="209828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>
                    <a:stCxn id="31" idx="3"/>
                    <a:endCxn id="32" idx="0"/>
                  </p:cNvCxnSpPr>
                  <p:nvPr/>
                </p:nvCxnSpPr>
                <p:spPr>
                  <a:xfrm flipH="1">
                    <a:off x="4638048" y="1780416"/>
                    <a:ext cx="158806" cy="362159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>
                    <a:stCxn id="32" idx="6"/>
                    <a:endCxn id="33" idx="1"/>
                  </p:cNvCxnSpPr>
                  <p:nvPr/>
                </p:nvCxnSpPr>
                <p:spPr>
                  <a:xfrm>
                    <a:off x="4760878" y="2265405"/>
                    <a:ext cx="804186" cy="639510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stCxn id="45" idx="6"/>
                    <a:endCxn id="41" idx="2"/>
                  </p:cNvCxnSpPr>
                  <p:nvPr/>
                </p:nvCxnSpPr>
                <p:spPr>
                  <a:xfrm flipV="1">
                    <a:off x="5466861" y="3892333"/>
                    <a:ext cx="608243" cy="209064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stCxn id="45" idx="5"/>
                    <a:endCxn id="36" idx="1"/>
                  </p:cNvCxnSpPr>
                  <p:nvPr/>
                </p:nvCxnSpPr>
                <p:spPr>
                  <a:xfrm>
                    <a:off x="5430885" y="4188251"/>
                    <a:ext cx="379839" cy="349827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stCxn id="34" idx="5"/>
                    <a:endCxn id="45" idx="1"/>
                  </p:cNvCxnSpPr>
                  <p:nvPr/>
                </p:nvCxnSpPr>
                <p:spPr>
                  <a:xfrm>
                    <a:off x="4683056" y="3787545"/>
                    <a:ext cx="574121" cy="226998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>
                    <a:stCxn id="46" idx="7"/>
                    <a:endCxn id="34" idx="3"/>
                  </p:cNvCxnSpPr>
                  <p:nvPr/>
                </p:nvCxnSpPr>
                <p:spPr>
                  <a:xfrm flipV="1">
                    <a:off x="4262537" y="3787545"/>
                    <a:ext cx="246811" cy="263594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>
                    <a:stCxn id="46" idx="5"/>
                    <a:endCxn id="38" idx="1"/>
                  </p:cNvCxnSpPr>
                  <p:nvPr/>
                </p:nvCxnSpPr>
                <p:spPr>
                  <a:xfrm>
                    <a:off x="4262537" y="4224847"/>
                    <a:ext cx="377608" cy="695970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>
                    <a:stCxn id="38" idx="5"/>
                    <a:endCxn id="42" idx="2"/>
                  </p:cNvCxnSpPr>
                  <p:nvPr/>
                </p:nvCxnSpPr>
                <p:spPr>
                  <a:xfrm>
                    <a:off x="4813853" y="5094525"/>
                    <a:ext cx="806849" cy="260483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42" idx="0"/>
                    <a:endCxn id="36" idx="4"/>
                  </p:cNvCxnSpPr>
                  <p:nvPr/>
                </p:nvCxnSpPr>
                <p:spPr>
                  <a:xfrm flipV="1">
                    <a:off x="5743532" y="4747762"/>
                    <a:ext cx="154046" cy="484416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36" idx="6"/>
                    <a:endCxn id="40" idx="2"/>
                  </p:cNvCxnSpPr>
                  <p:nvPr/>
                </p:nvCxnSpPr>
                <p:spPr>
                  <a:xfrm flipV="1">
                    <a:off x="6020408" y="4574194"/>
                    <a:ext cx="782699" cy="50738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>
                    <a:stCxn id="44" idx="5"/>
                    <a:endCxn id="37" idx="1"/>
                  </p:cNvCxnSpPr>
                  <p:nvPr/>
                </p:nvCxnSpPr>
                <p:spPr>
                  <a:xfrm>
                    <a:off x="6161958" y="1727097"/>
                    <a:ext cx="446084" cy="320475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>
                    <a:stCxn id="41" idx="0"/>
                    <a:endCxn id="33" idx="5"/>
                  </p:cNvCxnSpPr>
                  <p:nvPr/>
                </p:nvCxnSpPr>
                <p:spPr>
                  <a:xfrm flipH="1" flipV="1">
                    <a:off x="5738772" y="3078623"/>
                    <a:ext cx="459162" cy="690880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stCxn id="34" idx="7"/>
                    <a:endCxn id="33" idx="2"/>
                  </p:cNvCxnSpPr>
                  <p:nvPr/>
                </p:nvCxnSpPr>
                <p:spPr>
                  <a:xfrm flipV="1">
                    <a:off x="4683056" y="2991769"/>
                    <a:ext cx="846032" cy="622068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stCxn id="32" idx="4"/>
                    <a:endCxn id="34" idx="0"/>
                  </p:cNvCxnSpPr>
                  <p:nvPr/>
                </p:nvCxnSpPr>
                <p:spPr>
                  <a:xfrm flipH="1">
                    <a:off x="4596202" y="2388235"/>
                    <a:ext cx="41846" cy="1189626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>
                    <a:stCxn id="39" idx="7"/>
                    <a:endCxn id="32" idx="3"/>
                  </p:cNvCxnSpPr>
                  <p:nvPr/>
                </p:nvCxnSpPr>
                <p:spPr>
                  <a:xfrm flipV="1">
                    <a:off x="3955053" y="2352259"/>
                    <a:ext cx="596141" cy="579717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>
                    <a:stCxn id="39" idx="5"/>
                    <a:endCxn id="34" idx="1"/>
                  </p:cNvCxnSpPr>
                  <p:nvPr/>
                </p:nvCxnSpPr>
                <p:spPr>
                  <a:xfrm>
                    <a:off x="3955053" y="3105684"/>
                    <a:ext cx="554295" cy="508153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>
                    <a:stCxn id="39" idx="4"/>
                    <a:endCxn id="46" idx="0"/>
                  </p:cNvCxnSpPr>
                  <p:nvPr/>
                </p:nvCxnSpPr>
                <p:spPr>
                  <a:xfrm>
                    <a:off x="3868199" y="3141660"/>
                    <a:ext cx="307484" cy="873503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>
                    <a:stCxn id="33" idx="7"/>
                    <a:endCxn id="37" idx="3"/>
                  </p:cNvCxnSpPr>
                  <p:nvPr/>
                </p:nvCxnSpPr>
                <p:spPr>
                  <a:xfrm flipV="1">
                    <a:off x="5738772" y="2221280"/>
                    <a:ext cx="869270" cy="683635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>
                    <a:stCxn id="44" idx="4"/>
                    <a:endCxn id="33" idx="7"/>
                  </p:cNvCxnSpPr>
                  <p:nvPr/>
                </p:nvCxnSpPr>
                <p:spPr>
                  <a:xfrm flipH="1">
                    <a:off x="5738772" y="1763073"/>
                    <a:ext cx="336332" cy="1141842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>
                    <a:stCxn id="37" idx="5"/>
                    <a:endCxn id="43" idx="1"/>
                  </p:cNvCxnSpPr>
                  <p:nvPr/>
                </p:nvCxnSpPr>
                <p:spPr>
                  <a:xfrm>
                    <a:off x="6781750" y="2221280"/>
                    <a:ext cx="432806" cy="437975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>
                    <a:stCxn id="41" idx="7"/>
                    <a:endCxn id="43" idx="3"/>
                  </p:cNvCxnSpPr>
                  <p:nvPr/>
                </p:nvCxnSpPr>
                <p:spPr>
                  <a:xfrm flipV="1">
                    <a:off x="6284788" y="2832963"/>
                    <a:ext cx="929768" cy="972516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>
                    <a:stCxn id="43" idx="4"/>
                    <a:endCxn id="35" idx="7"/>
                  </p:cNvCxnSpPr>
                  <p:nvPr/>
                </p:nvCxnSpPr>
                <p:spPr>
                  <a:xfrm flipH="1">
                    <a:off x="7203661" y="2868939"/>
                    <a:ext cx="97749" cy="663819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>
                    <a:stCxn id="41" idx="6"/>
                    <a:endCxn id="35" idx="3"/>
                  </p:cNvCxnSpPr>
                  <p:nvPr/>
                </p:nvCxnSpPr>
                <p:spPr>
                  <a:xfrm flipV="1">
                    <a:off x="6320764" y="3706466"/>
                    <a:ext cx="709189" cy="185867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stCxn id="35" idx="4"/>
                    <a:endCxn id="40" idx="0"/>
                  </p:cNvCxnSpPr>
                  <p:nvPr/>
                </p:nvCxnSpPr>
                <p:spPr>
                  <a:xfrm flipH="1">
                    <a:off x="6925937" y="3742442"/>
                    <a:ext cx="190870" cy="708922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>
                    <a:stCxn id="36" idx="7"/>
                    <a:endCxn id="41" idx="5"/>
                  </p:cNvCxnSpPr>
                  <p:nvPr/>
                </p:nvCxnSpPr>
                <p:spPr>
                  <a:xfrm flipV="1">
                    <a:off x="5984432" y="3979187"/>
                    <a:ext cx="300356" cy="558891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>
                    <a:stCxn id="42" idx="6"/>
                    <a:endCxn id="40" idx="4"/>
                  </p:cNvCxnSpPr>
                  <p:nvPr/>
                </p:nvCxnSpPr>
                <p:spPr>
                  <a:xfrm flipV="1">
                    <a:off x="5866362" y="4697024"/>
                    <a:ext cx="1059575" cy="657984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38" idx="7"/>
                    <a:endCxn id="45" idx="4"/>
                  </p:cNvCxnSpPr>
                  <p:nvPr/>
                </p:nvCxnSpPr>
                <p:spPr>
                  <a:xfrm flipV="1">
                    <a:off x="4813853" y="4224227"/>
                    <a:ext cx="530178" cy="696590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31" idx="6"/>
                    <a:endCxn id="44" idx="2"/>
                  </p:cNvCxnSpPr>
                  <p:nvPr/>
                </p:nvCxnSpPr>
                <p:spPr>
                  <a:xfrm flipV="1">
                    <a:off x="5006538" y="1640243"/>
                    <a:ext cx="945736" cy="53319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stCxn id="33" idx="6"/>
                    <a:endCxn id="43" idx="3"/>
                  </p:cNvCxnSpPr>
                  <p:nvPr/>
                </p:nvCxnSpPr>
                <p:spPr>
                  <a:xfrm flipV="1">
                    <a:off x="5774748" y="2832963"/>
                    <a:ext cx="1439808" cy="158806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>
                    <a:stCxn id="45" idx="0"/>
                    <a:endCxn id="33" idx="4"/>
                  </p:cNvCxnSpPr>
                  <p:nvPr/>
                </p:nvCxnSpPr>
                <p:spPr>
                  <a:xfrm flipV="1">
                    <a:off x="5344031" y="3114599"/>
                    <a:ext cx="307887" cy="863968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>
                    <a:endCxn id="46" idx="4"/>
                  </p:cNvCxnSpPr>
                  <p:nvPr/>
                </p:nvCxnSpPr>
                <p:spPr>
                  <a:xfrm flipV="1">
                    <a:off x="3761489" y="4260823"/>
                    <a:ext cx="414194" cy="646935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>
                    <a:endCxn id="39" idx="3"/>
                  </p:cNvCxnSpPr>
                  <p:nvPr/>
                </p:nvCxnSpPr>
                <p:spPr>
                  <a:xfrm flipV="1">
                    <a:off x="3267621" y="3105684"/>
                    <a:ext cx="513724" cy="840666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>
                    <a:endCxn id="32" idx="2"/>
                  </p:cNvCxnSpPr>
                  <p:nvPr/>
                </p:nvCxnSpPr>
                <p:spPr>
                  <a:xfrm>
                    <a:off x="3745369" y="1887334"/>
                    <a:ext cx="769849" cy="378071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>
                    <a:endCxn id="31" idx="0"/>
                  </p:cNvCxnSpPr>
                  <p:nvPr/>
                </p:nvCxnSpPr>
                <p:spPr>
                  <a:xfrm flipH="1">
                    <a:off x="4883708" y="992414"/>
                    <a:ext cx="761035" cy="578318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>
                    <a:endCxn id="44" idx="1"/>
                  </p:cNvCxnSpPr>
                  <p:nvPr/>
                </p:nvCxnSpPr>
                <p:spPr>
                  <a:xfrm>
                    <a:off x="5620702" y="998328"/>
                    <a:ext cx="367548" cy="555061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>
                    <a:endCxn id="37" idx="1"/>
                  </p:cNvCxnSpPr>
                  <p:nvPr/>
                </p:nvCxnSpPr>
                <p:spPr>
                  <a:xfrm flipH="1">
                    <a:off x="6608042" y="1235776"/>
                    <a:ext cx="86852" cy="811796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>
                    <a:endCxn id="35" idx="5"/>
                  </p:cNvCxnSpPr>
                  <p:nvPr/>
                </p:nvCxnSpPr>
                <p:spPr>
                  <a:xfrm flipH="1" flipV="1">
                    <a:off x="7203661" y="3706466"/>
                    <a:ext cx="796579" cy="234720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>
                    <a:endCxn id="35" idx="5"/>
                  </p:cNvCxnSpPr>
                  <p:nvPr/>
                </p:nvCxnSpPr>
                <p:spPr>
                  <a:xfrm flipH="1" flipV="1">
                    <a:off x="7203661" y="3706466"/>
                    <a:ext cx="314775" cy="1201292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>
                    <a:endCxn id="42" idx="5"/>
                  </p:cNvCxnSpPr>
                  <p:nvPr/>
                </p:nvCxnSpPr>
                <p:spPr>
                  <a:xfrm flipH="1" flipV="1">
                    <a:off x="5830386" y="5441862"/>
                    <a:ext cx="852961" cy="135354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>
                    <a:endCxn id="42" idx="4"/>
                  </p:cNvCxnSpPr>
                  <p:nvPr/>
                </p:nvCxnSpPr>
                <p:spPr>
                  <a:xfrm flipV="1">
                    <a:off x="5615930" y="5477838"/>
                    <a:ext cx="127602" cy="339124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>
                    <a:endCxn id="46" idx="2"/>
                  </p:cNvCxnSpPr>
                  <p:nvPr/>
                </p:nvCxnSpPr>
                <p:spPr>
                  <a:xfrm>
                    <a:off x="3267621" y="3941186"/>
                    <a:ext cx="785232" cy="196807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>
                    <a:endCxn id="37" idx="6"/>
                  </p:cNvCxnSpPr>
                  <p:nvPr/>
                </p:nvCxnSpPr>
                <p:spPr>
                  <a:xfrm flipH="1">
                    <a:off x="6817726" y="1879932"/>
                    <a:ext cx="716221" cy="254494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>
                    <a:endCxn id="43" idx="6"/>
                  </p:cNvCxnSpPr>
                  <p:nvPr/>
                </p:nvCxnSpPr>
                <p:spPr>
                  <a:xfrm flipH="1" flipV="1">
                    <a:off x="7424240" y="2746109"/>
                    <a:ext cx="576000" cy="138069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>
                    <a:stCxn id="38" idx="6"/>
                    <a:endCxn id="36" idx="2"/>
                  </p:cNvCxnSpPr>
                  <p:nvPr/>
                </p:nvCxnSpPr>
                <p:spPr>
                  <a:xfrm flipV="1">
                    <a:off x="4849829" y="4624932"/>
                    <a:ext cx="924919" cy="382739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椭圆 93"/>
                  <p:cNvSpPr/>
                  <p:nvPr/>
                </p:nvSpPr>
                <p:spPr>
                  <a:xfrm>
                    <a:off x="4475375" y="1085627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95" name="椭圆 94"/>
                  <p:cNvSpPr/>
                  <p:nvPr/>
                </p:nvSpPr>
                <p:spPr>
                  <a:xfrm>
                    <a:off x="7878437" y="3852868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96" name="椭圆 95"/>
                  <p:cNvSpPr/>
                  <p:nvPr/>
                </p:nvSpPr>
                <p:spPr>
                  <a:xfrm>
                    <a:off x="3377143" y="4502102"/>
                    <a:ext cx="719689" cy="719689"/>
                  </a:xfrm>
                  <a:prstGeom prst="ellipse">
                    <a:avLst/>
                  </a:prstGeom>
                  <a:solidFill>
                    <a:srgbClr val="FFC000"/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dirty="0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97" name="椭圆 96"/>
                  <p:cNvSpPr/>
                  <p:nvPr/>
                </p:nvSpPr>
                <p:spPr>
                  <a:xfrm>
                    <a:off x="3165256" y="3793313"/>
                    <a:ext cx="245660" cy="245660"/>
                  </a:xfrm>
                  <a:prstGeom prst="ellipse">
                    <a:avLst/>
                  </a:prstGeom>
                  <a:solidFill>
                    <a:srgbClr val="2B3A59"/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98" name="椭圆 97"/>
                  <p:cNvSpPr/>
                  <p:nvPr/>
                </p:nvSpPr>
                <p:spPr>
                  <a:xfrm>
                    <a:off x="7406314" y="1737799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99" name="椭圆 98"/>
                  <p:cNvSpPr/>
                  <p:nvPr/>
                </p:nvSpPr>
                <p:spPr>
                  <a:xfrm>
                    <a:off x="6540862" y="5471107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sp>
                <p:nvSpPr>
                  <p:cNvPr id="100" name="椭圆 99"/>
                  <p:cNvSpPr/>
                  <p:nvPr/>
                </p:nvSpPr>
                <p:spPr>
                  <a:xfrm>
                    <a:off x="3645882" y="1800757"/>
                    <a:ext cx="245660" cy="24566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rgbClr val="71CAE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微软雅黑" panose="020B0503020204020204" pitchFamily="34" charset="-122"/>
                      <a:sym typeface="华文细黑" panose="02010600040101010101" pitchFamily="2" charset="-122"/>
                    </a:endParaRPr>
                  </a:p>
                </p:txBody>
              </p:sp>
              <p:cxnSp>
                <p:nvCxnSpPr>
                  <p:cNvPr id="101" name="直接连接符 100"/>
                  <p:cNvCxnSpPr>
                    <a:endCxn id="38" idx="4"/>
                  </p:cNvCxnSpPr>
                  <p:nvPr/>
                </p:nvCxnSpPr>
                <p:spPr>
                  <a:xfrm flipV="1">
                    <a:off x="4596202" y="5130501"/>
                    <a:ext cx="130797" cy="446715"/>
                  </a:xfrm>
                  <a:prstGeom prst="line">
                    <a:avLst/>
                  </a:prstGeom>
                  <a:ln w="28575">
                    <a:solidFill>
                      <a:srgbClr val="71CAE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椭圆 28"/>
                <p:cNvSpPr/>
                <p:nvPr/>
              </p:nvSpPr>
              <p:spPr>
                <a:xfrm>
                  <a:off x="8999277" y="1541913"/>
                  <a:ext cx="1069568" cy="1069568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zh-CN" altLang="en-US">
                    <a:latin typeface="华文细黑" panose="02010600040101010101" pitchFamily="2" charset="-122"/>
                    <a:ea typeface="微软雅黑" panose="020B0503020204020204" pitchFamily="34" charset="-122"/>
                    <a:sym typeface="华文细黑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40" name="组合 139"/>
          <p:cNvGrpSpPr/>
          <p:nvPr/>
        </p:nvGrpSpPr>
        <p:grpSpPr>
          <a:xfrm>
            <a:off x="8055372" y="1377915"/>
            <a:ext cx="3204841" cy="1509524"/>
            <a:chOff x="1067890" y="4412202"/>
            <a:chExt cx="3204841" cy="1509524"/>
          </a:xfrm>
        </p:grpSpPr>
        <p:sp>
          <p:nvSpPr>
            <p:cNvPr id="141" name="圆角矩形 379"/>
            <p:cNvSpPr/>
            <p:nvPr/>
          </p:nvSpPr>
          <p:spPr>
            <a:xfrm>
              <a:off x="1067890" y="4412202"/>
              <a:ext cx="816746" cy="816746"/>
            </a:xfrm>
            <a:prstGeom prst="round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142" name="Rectangle 96"/>
            <p:cNvSpPr/>
            <p:nvPr/>
          </p:nvSpPr>
          <p:spPr>
            <a:xfrm>
              <a:off x="2105485" y="4896958"/>
              <a:ext cx="2167246" cy="102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48920">
                <a:lnSpc>
                  <a:spcPct val="115000"/>
                </a:lnSpc>
                <a:spcAft>
                  <a:spcPts val="1000"/>
                </a:spcAft>
              </a:pPr>
              <a:r>
                <a: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高德地图、腾讯地图、百度地图、谷歌地图</a:t>
              </a:r>
              <a:endPara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105484" y="441333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800" b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地图数据</a:t>
              </a:r>
              <a:endParaRPr lang="zh-CN" altLang="en-US" sz="14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2213145" y="4811697"/>
              <a:ext cx="665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reeform 13"/>
            <p:cNvSpPr>
              <a:spLocks noEditPoints="1"/>
            </p:cNvSpPr>
            <p:nvPr/>
          </p:nvSpPr>
          <p:spPr bwMode="auto">
            <a:xfrm>
              <a:off x="1214500" y="4612483"/>
              <a:ext cx="523525" cy="398427"/>
            </a:xfrm>
            <a:custGeom>
              <a:avLst/>
              <a:gdLst>
                <a:gd name="T0" fmla="*/ 0 w 715"/>
                <a:gd name="T1" fmla="*/ 424 h 514"/>
                <a:gd name="T2" fmla="*/ 0 w 715"/>
                <a:gd name="T3" fmla="*/ 90 h 514"/>
                <a:gd name="T4" fmla="*/ 90 w 715"/>
                <a:gd name="T5" fmla="*/ 0 h 514"/>
                <a:gd name="T6" fmla="*/ 626 w 715"/>
                <a:gd name="T7" fmla="*/ 0 h 514"/>
                <a:gd name="T8" fmla="*/ 715 w 715"/>
                <a:gd name="T9" fmla="*/ 90 h 514"/>
                <a:gd name="T10" fmla="*/ 715 w 715"/>
                <a:gd name="T11" fmla="*/ 424 h 514"/>
                <a:gd name="T12" fmla="*/ 626 w 715"/>
                <a:gd name="T13" fmla="*/ 514 h 514"/>
                <a:gd name="T14" fmla="*/ 90 w 715"/>
                <a:gd name="T15" fmla="*/ 514 h 514"/>
                <a:gd name="T16" fmla="*/ 0 w 715"/>
                <a:gd name="T17" fmla="*/ 424 h 514"/>
                <a:gd name="T18" fmla="*/ 626 w 715"/>
                <a:gd name="T19" fmla="*/ 469 h 514"/>
                <a:gd name="T20" fmla="*/ 670 w 715"/>
                <a:gd name="T21" fmla="*/ 424 h 514"/>
                <a:gd name="T22" fmla="*/ 670 w 715"/>
                <a:gd name="T23" fmla="*/ 90 h 514"/>
                <a:gd name="T24" fmla="*/ 626 w 715"/>
                <a:gd name="T25" fmla="*/ 45 h 514"/>
                <a:gd name="T26" fmla="*/ 603 w 715"/>
                <a:gd name="T27" fmla="*/ 45 h 514"/>
                <a:gd name="T28" fmla="*/ 603 w 715"/>
                <a:gd name="T29" fmla="*/ 469 h 514"/>
                <a:gd name="T30" fmla="*/ 626 w 715"/>
                <a:gd name="T31" fmla="*/ 469 h 514"/>
                <a:gd name="T32" fmla="*/ 559 w 715"/>
                <a:gd name="T33" fmla="*/ 469 h 514"/>
                <a:gd name="T34" fmla="*/ 559 w 715"/>
                <a:gd name="T35" fmla="*/ 45 h 514"/>
                <a:gd name="T36" fmla="*/ 201 w 715"/>
                <a:gd name="T37" fmla="*/ 45 h 514"/>
                <a:gd name="T38" fmla="*/ 201 w 715"/>
                <a:gd name="T39" fmla="*/ 469 h 514"/>
                <a:gd name="T40" fmla="*/ 559 w 715"/>
                <a:gd name="T41" fmla="*/ 469 h 514"/>
                <a:gd name="T42" fmla="*/ 157 w 715"/>
                <a:gd name="T43" fmla="*/ 469 h 514"/>
                <a:gd name="T44" fmla="*/ 157 w 715"/>
                <a:gd name="T45" fmla="*/ 45 h 514"/>
                <a:gd name="T46" fmla="*/ 90 w 715"/>
                <a:gd name="T47" fmla="*/ 45 h 514"/>
                <a:gd name="T48" fmla="*/ 45 w 715"/>
                <a:gd name="T49" fmla="*/ 90 h 514"/>
                <a:gd name="T50" fmla="*/ 45 w 715"/>
                <a:gd name="T51" fmla="*/ 424 h 514"/>
                <a:gd name="T52" fmla="*/ 90 w 715"/>
                <a:gd name="T53" fmla="*/ 469 h 514"/>
                <a:gd name="T54" fmla="*/ 157 w 715"/>
                <a:gd name="T55" fmla="*/ 469 h 514"/>
                <a:gd name="T56" fmla="*/ 67 w 715"/>
                <a:gd name="T57" fmla="*/ 257 h 514"/>
                <a:gd name="T58" fmla="*/ 101 w 715"/>
                <a:gd name="T59" fmla="*/ 224 h 514"/>
                <a:gd name="T60" fmla="*/ 134 w 715"/>
                <a:gd name="T61" fmla="*/ 257 h 514"/>
                <a:gd name="T62" fmla="*/ 101 w 715"/>
                <a:gd name="T63" fmla="*/ 290 h 514"/>
                <a:gd name="T64" fmla="*/ 67 w 715"/>
                <a:gd name="T65" fmla="*/ 25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5" h="514">
                  <a:moveTo>
                    <a:pt x="0" y="42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0" y="0"/>
                    <a:pt x="90" y="0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75" y="0"/>
                    <a:pt x="715" y="40"/>
                    <a:pt x="715" y="90"/>
                  </a:cubicBezTo>
                  <a:cubicBezTo>
                    <a:pt x="715" y="424"/>
                    <a:pt x="715" y="424"/>
                    <a:pt x="715" y="424"/>
                  </a:cubicBezTo>
                  <a:cubicBezTo>
                    <a:pt x="715" y="474"/>
                    <a:pt x="675" y="514"/>
                    <a:pt x="626" y="514"/>
                  </a:cubicBezTo>
                  <a:cubicBezTo>
                    <a:pt x="90" y="514"/>
                    <a:pt x="90" y="514"/>
                    <a:pt x="90" y="514"/>
                  </a:cubicBezTo>
                  <a:cubicBezTo>
                    <a:pt x="40" y="514"/>
                    <a:pt x="0" y="474"/>
                    <a:pt x="0" y="424"/>
                  </a:cubicBezTo>
                  <a:close/>
                  <a:moveTo>
                    <a:pt x="626" y="469"/>
                  </a:moveTo>
                  <a:cubicBezTo>
                    <a:pt x="650" y="469"/>
                    <a:pt x="670" y="449"/>
                    <a:pt x="670" y="424"/>
                  </a:cubicBezTo>
                  <a:cubicBezTo>
                    <a:pt x="670" y="90"/>
                    <a:pt x="670" y="90"/>
                    <a:pt x="670" y="90"/>
                  </a:cubicBezTo>
                  <a:cubicBezTo>
                    <a:pt x="670" y="65"/>
                    <a:pt x="650" y="45"/>
                    <a:pt x="626" y="45"/>
                  </a:cubicBezTo>
                  <a:cubicBezTo>
                    <a:pt x="603" y="45"/>
                    <a:pt x="603" y="45"/>
                    <a:pt x="603" y="45"/>
                  </a:cubicBezTo>
                  <a:cubicBezTo>
                    <a:pt x="603" y="469"/>
                    <a:pt x="603" y="469"/>
                    <a:pt x="603" y="469"/>
                  </a:cubicBezTo>
                  <a:lnTo>
                    <a:pt x="626" y="469"/>
                  </a:lnTo>
                  <a:close/>
                  <a:moveTo>
                    <a:pt x="559" y="469"/>
                  </a:moveTo>
                  <a:cubicBezTo>
                    <a:pt x="559" y="45"/>
                    <a:pt x="559" y="45"/>
                    <a:pt x="559" y="45"/>
                  </a:cubicBezTo>
                  <a:cubicBezTo>
                    <a:pt x="201" y="45"/>
                    <a:pt x="201" y="45"/>
                    <a:pt x="201" y="45"/>
                  </a:cubicBezTo>
                  <a:cubicBezTo>
                    <a:pt x="201" y="469"/>
                    <a:pt x="201" y="469"/>
                    <a:pt x="201" y="469"/>
                  </a:cubicBezTo>
                  <a:lnTo>
                    <a:pt x="559" y="469"/>
                  </a:lnTo>
                  <a:close/>
                  <a:moveTo>
                    <a:pt x="157" y="469"/>
                  </a:moveTo>
                  <a:cubicBezTo>
                    <a:pt x="157" y="45"/>
                    <a:pt x="157" y="45"/>
                    <a:pt x="157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65" y="45"/>
                    <a:pt x="45" y="65"/>
                    <a:pt x="45" y="90"/>
                  </a:cubicBezTo>
                  <a:cubicBezTo>
                    <a:pt x="45" y="424"/>
                    <a:pt x="45" y="424"/>
                    <a:pt x="45" y="424"/>
                  </a:cubicBezTo>
                  <a:cubicBezTo>
                    <a:pt x="45" y="449"/>
                    <a:pt x="65" y="469"/>
                    <a:pt x="90" y="469"/>
                  </a:cubicBezTo>
                  <a:cubicBezTo>
                    <a:pt x="157" y="469"/>
                    <a:pt x="157" y="469"/>
                    <a:pt x="157" y="469"/>
                  </a:cubicBezTo>
                  <a:close/>
                  <a:moveTo>
                    <a:pt x="67" y="257"/>
                  </a:moveTo>
                  <a:cubicBezTo>
                    <a:pt x="67" y="239"/>
                    <a:pt x="82" y="224"/>
                    <a:pt x="101" y="224"/>
                  </a:cubicBezTo>
                  <a:cubicBezTo>
                    <a:pt x="119" y="224"/>
                    <a:pt x="134" y="239"/>
                    <a:pt x="134" y="257"/>
                  </a:cubicBezTo>
                  <a:cubicBezTo>
                    <a:pt x="134" y="275"/>
                    <a:pt x="119" y="290"/>
                    <a:pt x="101" y="290"/>
                  </a:cubicBezTo>
                  <a:cubicBezTo>
                    <a:pt x="82" y="290"/>
                    <a:pt x="67" y="275"/>
                    <a:pt x="67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146" name="矩形 145"/>
          <p:cNvSpPr/>
          <p:nvPr/>
        </p:nvSpPr>
        <p:spPr>
          <a:xfrm>
            <a:off x="1785638" y="604868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B3A59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重要合作伙伴</a:t>
            </a:r>
            <a:endParaRPr lang="zh-CN" altLang="en-US" sz="2400" b="1" dirty="0">
              <a:solidFill>
                <a:srgbClr val="2B3A59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-2096321" y="417288"/>
            <a:ext cx="6677139" cy="743298"/>
            <a:chOff x="0" y="1699154"/>
            <a:chExt cx="6677139" cy="797861"/>
          </a:xfrm>
        </p:grpSpPr>
        <p:cxnSp>
          <p:nvCxnSpPr>
            <p:cNvPr id="148" name="直接连接符 147"/>
            <p:cNvCxnSpPr/>
            <p:nvPr/>
          </p:nvCxnSpPr>
          <p:spPr>
            <a:xfrm>
              <a:off x="0" y="2098085"/>
              <a:ext cx="4202723" cy="0"/>
            </a:xfrm>
            <a:prstGeom prst="line">
              <a:avLst/>
            </a:prstGeom>
            <a:ln w="38100">
              <a:solidFill>
                <a:srgbClr val="2B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矩形 148"/>
            <p:cNvSpPr/>
            <p:nvPr/>
          </p:nvSpPr>
          <p:spPr>
            <a:xfrm>
              <a:off x="3798277" y="1699154"/>
              <a:ext cx="2878862" cy="797861"/>
            </a:xfrm>
            <a:prstGeom prst="rect">
              <a:avLst/>
            </a:prstGeom>
            <a:solidFill>
              <a:srgbClr val="2B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42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工作完成</a:t>
              </a:r>
              <a:endParaRPr lang="zh-CN" altLang="en-US" sz="4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2" grpId="0" animBg="1"/>
      <p:bldP spid="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8277" y="2773102"/>
            <a:ext cx="5627077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55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战略目标</a:t>
            </a:r>
            <a:endParaRPr lang="zh-CN" altLang="en-US" sz="5500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2098085"/>
            <a:ext cx="4202723" cy="0"/>
          </a:xfrm>
          <a:prstGeom prst="line">
            <a:avLst/>
          </a:prstGeom>
          <a:ln w="38100">
            <a:solidFill>
              <a:srgbClr val="2B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98277" y="1699154"/>
            <a:ext cx="2878862" cy="797861"/>
          </a:xfrm>
          <a:prstGeom prst="rect">
            <a:avLst/>
          </a:prstGeom>
          <a:solidFill>
            <a:srgbClr val="2B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Part    03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8277" y="3711821"/>
            <a:ext cx="23475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/>
              <a:t>Strategic Goal</a:t>
            </a:r>
            <a:endParaRPr lang="zh-CN" altLang="en-US" sz="3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798277" y="4536484"/>
            <a:ext cx="8393723" cy="0"/>
          </a:xfrm>
          <a:prstGeom prst="line">
            <a:avLst/>
          </a:prstGeom>
          <a:ln w="38100">
            <a:solidFill>
              <a:srgbClr val="2B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ippl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tags/tag1.xml><?xml version="1.0" encoding="utf-8"?>
<p:tagLst xmlns:p="http://schemas.openxmlformats.org/presentationml/2006/main">
  <p:tag name="ISPRING_PRESENTATION_TITLE" val="黄蓝商务年度部门工作总结PPT模板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C0C0C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A5D"/>
      </a:accent1>
      <a:accent2>
        <a:srgbClr val="CE4C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sk0irx3v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1812</Words>
  <Application>WPS 演示</Application>
  <PresentationFormat>宽屏</PresentationFormat>
  <Paragraphs>264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华文细黑</vt:lpstr>
      <vt:lpstr>微软雅黑 Light</vt:lpstr>
      <vt:lpstr>Arial Unicode MS</vt:lpstr>
      <vt:lpstr>Ebrima</vt:lpstr>
      <vt:lpstr>华文彩云</vt:lpstr>
      <vt:lpstr>Calibri</vt:lpstr>
      <vt:lpstr>Times New Roman</vt:lpstr>
      <vt:lpstr>等线</vt:lpstr>
      <vt:lpstr>Arial</vt:lpstr>
      <vt:lpstr>Arial Unicode MS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黄蓝商务年度部门工作总结PPT模板</dc:title>
  <dc:creator>WIN7</dc:creator>
  <cp:lastModifiedBy>剪到手爱德华</cp:lastModifiedBy>
  <cp:revision>103</cp:revision>
  <dcterms:created xsi:type="dcterms:W3CDTF">2017-08-18T03:02:00Z</dcterms:created>
  <dcterms:modified xsi:type="dcterms:W3CDTF">2024-06-03T08:45:11Z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D5FDD73B7CCB4BB4A94986ADF46AC740_13</vt:lpwstr>
  </property>
</Properties>
</file>