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2.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8"/>
  </p:notesMasterIdLst>
  <p:sldIdLst>
    <p:sldId id="492" r:id="rId2"/>
    <p:sldId id="380" r:id="rId3"/>
    <p:sldId id="397" r:id="rId4"/>
    <p:sldId id="354" r:id="rId5"/>
    <p:sldId id="418" r:id="rId6"/>
    <p:sldId id="398" r:id="rId7"/>
    <p:sldId id="407" r:id="rId8"/>
    <p:sldId id="416" r:id="rId9"/>
    <p:sldId id="417" r:id="rId10"/>
    <p:sldId id="419" r:id="rId11"/>
    <p:sldId id="420" r:id="rId12"/>
    <p:sldId id="421" r:id="rId13"/>
    <p:sldId id="430" r:id="rId14"/>
    <p:sldId id="431" r:id="rId15"/>
    <p:sldId id="432" r:id="rId16"/>
    <p:sldId id="422" r:id="rId17"/>
    <p:sldId id="424" r:id="rId18"/>
    <p:sldId id="425" r:id="rId19"/>
    <p:sldId id="426" r:id="rId20"/>
    <p:sldId id="428" r:id="rId21"/>
    <p:sldId id="433" r:id="rId22"/>
    <p:sldId id="434" r:id="rId23"/>
    <p:sldId id="507" r:id="rId24"/>
    <p:sldId id="335" r:id="rId25"/>
    <p:sldId id="341" r:id="rId26"/>
    <p:sldId id="401" r:id="rId27"/>
    <p:sldId id="402" r:id="rId28"/>
    <p:sldId id="404" r:id="rId29"/>
    <p:sldId id="343" r:id="rId30"/>
    <p:sldId id="508" r:id="rId31"/>
    <p:sldId id="406" r:id="rId32"/>
    <p:sldId id="441" r:id="rId33"/>
    <p:sldId id="408" r:id="rId34"/>
    <p:sldId id="409" r:id="rId35"/>
    <p:sldId id="410" r:id="rId36"/>
    <p:sldId id="411" r:id="rId37"/>
    <p:sldId id="412" r:id="rId38"/>
    <p:sldId id="413" r:id="rId39"/>
    <p:sldId id="509" r:id="rId40"/>
    <p:sldId id="414" r:id="rId41"/>
    <p:sldId id="415" r:id="rId42"/>
    <p:sldId id="442" r:id="rId43"/>
    <p:sldId id="443" r:id="rId44"/>
    <p:sldId id="510" r:id="rId45"/>
    <p:sldId id="444" r:id="rId46"/>
    <p:sldId id="445" r:id="rId47"/>
    <p:sldId id="446" r:id="rId48"/>
    <p:sldId id="447" r:id="rId49"/>
    <p:sldId id="423" r:id="rId50"/>
    <p:sldId id="449" r:id="rId51"/>
    <p:sldId id="450" r:id="rId52"/>
    <p:sldId id="513" r:id="rId53"/>
    <p:sldId id="451" r:id="rId54"/>
    <p:sldId id="452" r:id="rId55"/>
    <p:sldId id="453" r:id="rId56"/>
    <p:sldId id="511" r:id="rId57"/>
    <p:sldId id="455" r:id="rId58"/>
    <p:sldId id="454" r:id="rId59"/>
    <p:sldId id="456" r:id="rId60"/>
    <p:sldId id="457" r:id="rId61"/>
    <p:sldId id="458" r:id="rId62"/>
    <p:sldId id="493" r:id="rId63"/>
    <p:sldId id="494" r:id="rId64"/>
    <p:sldId id="336" r:id="rId65"/>
    <p:sldId id="495" r:id="rId66"/>
    <p:sldId id="496" r:id="rId67"/>
    <p:sldId id="497" r:id="rId68"/>
    <p:sldId id="403" r:id="rId69"/>
    <p:sldId id="504" r:id="rId70"/>
    <p:sldId id="505" r:id="rId71"/>
    <p:sldId id="506" r:id="rId72"/>
    <p:sldId id="477" r:id="rId73"/>
    <p:sldId id="478" r:id="rId74"/>
    <p:sldId id="480" r:id="rId75"/>
    <p:sldId id="479" r:id="rId76"/>
    <p:sldId id="481" r:id="rId77"/>
    <p:sldId id="482" r:id="rId78"/>
    <p:sldId id="483" r:id="rId79"/>
    <p:sldId id="484" r:id="rId80"/>
    <p:sldId id="512" r:id="rId81"/>
    <p:sldId id="485" r:id="rId82"/>
    <p:sldId id="486" r:id="rId83"/>
    <p:sldId id="487" r:id="rId84"/>
    <p:sldId id="488" r:id="rId85"/>
    <p:sldId id="489" r:id="rId86"/>
    <p:sldId id="490" r:id="rId87"/>
  </p:sldIdLst>
  <p:sldSz cx="9144000" cy="6858000" type="screen4x3"/>
  <p:notesSz cx="6858000" cy="9144000"/>
  <p:custDataLst>
    <p:tags r:id="rId8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162BAA"/>
    <a:srgbClr val="FF5050"/>
    <a:srgbClr val="F6910A"/>
    <a:srgbClr val="A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80164" autoAdjust="0"/>
  </p:normalViewPr>
  <p:slideViewPr>
    <p:cSldViewPr>
      <p:cViewPr varScale="1">
        <p:scale>
          <a:sx n="79" d="100"/>
          <a:sy n="79" d="100"/>
        </p:scale>
        <p:origin x="2000" y="52"/>
      </p:cViewPr>
      <p:guideLst/>
    </p:cSldViewPr>
  </p:slideViewPr>
  <p:notesTextViewPr>
    <p:cViewPr>
      <p:scale>
        <a:sx n="100" d="100"/>
        <a:sy n="100" d="100"/>
      </p:scale>
      <p:origin x="0" y="-48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gs" Target="tags/tag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2872C1-B686-4F9C-9B22-5B3AC7C99B63}" type="datetimeFigureOut">
              <a:rPr lang="zh-CN" altLang="en-US" smtClean="0"/>
              <a:t>2024/3/14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06D34C-37C6-4C5A-9A8F-DCE0E436F88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8" Type="http://schemas.openxmlformats.org/officeDocument/2006/relationships/hyperlink" Target="https://zh.wikipedia.org/wiki/%E6%95%88%E7%94%A8%E6%9C%80%E5%A4%A7%E5%8C%96" TargetMode="External"/><Relationship Id="rId3" Type="http://schemas.openxmlformats.org/officeDocument/2006/relationships/hyperlink" Target="https://zh.wikipedia.org/wiki/%E8%B5%AB%E4%BC%AF%E7%89%B9%C2%B7%E4%BA%9A%E5%8E%86%E5%B1%B1%E5%A4%A7%C2%B7%E8%A5%BF%E8%92%99" TargetMode="External"/><Relationship Id="rId7" Type="http://schemas.openxmlformats.org/officeDocument/2006/relationships/hyperlink" Target="https://zh.wikipedia.org/wiki/%E5%AE%8C%E5%85%A8%E7%90%86%E6%80%A7" TargetMode="External"/><Relationship Id="rId2" Type="http://schemas.openxmlformats.org/officeDocument/2006/relationships/slide" Target="../slides/slide55.xml"/><Relationship Id="rId1" Type="http://schemas.openxmlformats.org/officeDocument/2006/relationships/notesMaster" Target="../notesMasters/notesMaster1.xml"/><Relationship Id="rId6" Type="http://schemas.openxmlformats.org/officeDocument/2006/relationships/hyperlink" Target="https://zh.wikipedia.org/wiki/%E7%B6%93%E6%BF%9F%E5%AD%B8" TargetMode="External"/><Relationship Id="rId5" Type="http://schemas.openxmlformats.org/officeDocument/2006/relationships/hyperlink" Target="https://zh.wikipedia.org/wiki/%E5%BF%83%E7%90%86%E5%AD%B8" TargetMode="External"/><Relationship Id="rId4" Type="http://schemas.openxmlformats.org/officeDocument/2006/relationships/hyperlink" Target="https://zh.wikipedia.org/wiki/%E7%94%9F%E7%90%86%E5%AD%B8" TargetMode="External"/><Relationship Id="rId9" Type="http://schemas.openxmlformats.org/officeDocument/2006/relationships/hyperlink" Target="https://zh.wikipedia.org/w/index.php?title=%E7%B6%93%E6%BF%9F%E5%88%86%E6%9E%90&amp;action=edit&amp;redlink=1"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olidFill>
                  <a:schemeClr val="bg1"/>
                </a:solidFill>
                <a:latin typeface="微软雅黑" panose="020B0503020204020204" pitchFamily="34" charset="-122"/>
                <a:ea typeface="微软雅黑" panose="020B0503020204020204" pitchFamily="34" charset="-122"/>
              </a:rPr>
              <a:t>计算机和人类思维都属于</a:t>
            </a:r>
            <a:r>
              <a:rPr lang="zh-CN" altLang="en-US" sz="1200" b="1" dirty="0">
                <a:solidFill>
                  <a:schemeClr val="bg1"/>
                </a:solidFill>
                <a:latin typeface="微软雅黑" panose="020B0503020204020204" pitchFamily="34" charset="-122"/>
                <a:ea typeface="微软雅黑" panose="020B0503020204020204" pitchFamily="34" charset="-122"/>
              </a:rPr>
              <a:t>物理符号系统</a:t>
            </a:r>
            <a:r>
              <a:rPr lang="zh-CN" altLang="en-US" sz="1200" dirty="0">
                <a:solidFill>
                  <a:schemeClr val="bg1"/>
                </a:solidFill>
                <a:latin typeface="微软雅黑" panose="020B0503020204020204" pitchFamily="34" charset="-122"/>
                <a:ea typeface="微软雅黑" panose="020B0503020204020204" pitchFamily="34" charset="-122"/>
              </a:rPr>
              <a:t>。</a:t>
            </a:r>
            <a:endParaRPr lang="en-US" altLang="zh-CN" sz="1200" b="1" dirty="0">
              <a:solidFill>
                <a:schemeClr val="bg1"/>
              </a:solidFill>
              <a:latin typeface="微软雅黑" panose="020B0503020204020204" pitchFamily="34" charset="-122"/>
              <a:ea typeface="微软雅黑" panose="020B0503020204020204" pitchFamily="34" charset="-122"/>
            </a:endParaRPr>
          </a:p>
          <a:p>
            <a:r>
              <a:rPr lang="zh-CN" altLang="en-US" sz="1200" b="1" dirty="0">
                <a:solidFill>
                  <a:schemeClr val="bg1"/>
                </a:solidFill>
                <a:latin typeface="微软雅黑" panose="020B0503020204020204" pitchFamily="34" charset="-122"/>
                <a:ea typeface="微软雅黑" panose="020B0503020204020204" pitchFamily="34" charset="-122"/>
              </a:rPr>
              <a:t>符号</a:t>
            </a:r>
            <a:r>
              <a:rPr lang="zh-CN" altLang="en-US" sz="1200" dirty="0">
                <a:solidFill>
                  <a:schemeClr val="bg1"/>
                </a:solidFill>
                <a:latin typeface="微软雅黑" panose="020B0503020204020204" pitchFamily="34" charset="-122"/>
                <a:ea typeface="微软雅黑" panose="020B0503020204020204" pitchFamily="34" charset="-122"/>
              </a:rPr>
              <a:t>是一种可以被操作的有意义的图案。例如，字、句、手势、文章里的标记与二进制序列都是符号。</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b="1" dirty="0">
                <a:solidFill>
                  <a:schemeClr val="bg1"/>
                </a:solidFill>
                <a:latin typeface="微软雅黑" panose="020B0503020204020204" pitchFamily="34" charset="-122"/>
                <a:ea typeface="微软雅黑" panose="020B0503020204020204" pitchFamily="34" charset="-122"/>
              </a:rPr>
              <a:t>符号系统</a:t>
            </a:r>
            <a:r>
              <a:rPr lang="zh-CN" altLang="en-US" sz="1200" dirty="0">
                <a:solidFill>
                  <a:schemeClr val="bg1"/>
                </a:solidFill>
                <a:latin typeface="微软雅黑" panose="020B0503020204020204" pitchFamily="34" charset="-122"/>
                <a:ea typeface="微软雅黑" panose="020B0503020204020204" pitchFamily="34" charset="-122"/>
              </a:rPr>
              <a:t>对符号进行创造、复制、修改和撤销。</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17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18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19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20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u="sng" dirty="0">
                <a:solidFill>
                  <a:schemeClr val="bg1"/>
                </a:solidFill>
                <a:latin typeface="微软雅黑" panose="020B0503020204020204" pitchFamily="34" charset="-122"/>
                <a:ea typeface="微软雅黑" panose="020B0503020204020204" pitchFamily="34" charset="-122"/>
              </a:rPr>
              <a:t>序数度量</a:t>
            </a:r>
            <a:r>
              <a:rPr lang="zh-CN" altLang="en-US" sz="1200" dirty="0">
                <a:solidFill>
                  <a:schemeClr val="bg1"/>
                </a:solidFill>
                <a:latin typeface="微软雅黑" panose="020B0503020204020204" pitchFamily="34" charset="-122"/>
                <a:ea typeface="微软雅黑" panose="020B0503020204020204" pitchFamily="34" charset="-122"/>
              </a:rPr>
              <a:t>的一个例子是让机器人带出尽可能多的垃圾，越多越好。</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作为</a:t>
            </a:r>
            <a:r>
              <a:rPr lang="zh-CN" altLang="en-US" sz="1200" u="sng" dirty="0">
                <a:solidFill>
                  <a:schemeClr val="bg1"/>
                </a:solidFill>
                <a:latin typeface="微软雅黑" panose="020B0503020204020204" pitchFamily="34" charset="-122"/>
                <a:ea typeface="微软雅黑" panose="020B0503020204020204" pitchFamily="34" charset="-122"/>
              </a:rPr>
              <a:t>基数度量</a:t>
            </a:r>
            <a:r>
              <a:rPr lang="zh-CN" altLang="en-US" sz="1200" dirty="0">
                <a:solidFill>
                  <a:schemeClr val="bg1"/>
                </a:solidFill>
                <a:latin typeface="微软雅黑" panose="020B0503020204020204" pitchFamily="34" charset="-122"/>
                <a:ea typeface="微软雅黑" panose="020B0503020204020204" pitchFamily="34" charset="-122"/>
              </a:rPr>
              <a:t>的例子，你可以让传送机器人在最小化传送距离的同时，将尽可能多的垃圾带到垃圾桶，明确规定它们之间</a:t>
            </a:r>
            <a:r>
              <a:rPr lang="zh-CN" altLang="en-US" sz="1200" u="sng" dirty="0">
                <a:solidFill>
                  <a:schemeClr val="bg1"/>
                </a:solidFill>
                <a:latin typeface="微软雅黑" panose="020B0503020204020204" pitchFamily="34" charset="-122"/>
                <a:ea typeface="微软雅黑" panose="020B0503020204020204" pitchFamily="34" charset="-122"/>
              </a:rPr>
              <a:t>要进行权衡</a:t>
            </a:r>
            <a:r>
              <a:rPr lang="zh-CN" altLang="en-US" sz="1200" dirty="0">
                <a:solidFill>
                  <a:schemeClr val="bg1"/>
                </a:solidFill>
                <a:latin typeface="微软雅黑" panose="020B0503020204020204" pitchFamily="34" charset="-122"/>
                <a:ea typeface="微软雅黑" panose="020B0503020204020204" pitchFamily="34" charset="-122"/>
              </a:rPr>
              <a:t>。为了节省时间，丢掉一些垃圾可能会更好。</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306D34C-37C6-4C5A-9A8F-DCE0E436F888}" type="slidenum">
              <a:rPr lang="zh-CN" altLang="en-US" smtClean="0"/>
              <a:t>21</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4</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25</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26</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28</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29</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32</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33</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34</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35</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4292E"/>
                </a:solidFill>
                <a:effectLst/>
                <a:latin typeface="-apple-system"/>
              </a:rPr>
              <a:t>下一个维度是用来说明</a:t>
            </a:r>
            <a:r>
              <a:rPr lang="en-US" altLang="zh-CN" b="0" i="0" dirty="0">
                <a:solidFill>
                  <a:srgbClr val="24292E"/>
                </a:solidFill>
                <a:effectLst/>
                <a:latin typeface="-apple-system"/>
              </a:rPr>
              <a:t>Agent</a:t>
            </a:r>
            <a:r>
              <a:rPr lang="zh-CN" altLang="en-US" b="0" i="0" dirty="0">
                <a:solidFill>
                  <a:srgbClr val="24292E"/>
                </a:solidFill>
                <a:effectLst/>
                <a:latin typeface="-apple-system"/>
              </a:rPr>
              <a:t>规划的向前时间的程度。例如，一只狗被叫过来，它会为了未来能得到奖励而奔跑，而不仅仅是为了得到即时的奖励而行动。狗不会为了未来任意无限期长的目标而行动（例如几个月后），而人类可以（例如为了得到明年的假期而努力工作），这个说法看来是对的。</a:t>
            </a:r>
            <a:br>
              <a:rPr lang="zh-CN" altLang="en-US" b="0" i="0" dirty="0">
                <a:solidFill>
                  <a:srgbClr val="24292E"/>
                </a:solidFill>
                <a:effectLst/>
                <a:latin typeface="-apple-system"/>
              </a:rPr>
            </a:br>
            <a:r>
              <a:rPr lang="zh-CN" altLang="en-US" b="0" i="0" dirty="0">
                <a:solidFill>
                  <a:srgbClr val="24292E"/>
                </a:solidFill>
                <a:effectLst/>
                <a:latin typeface="-apple-system"/>
              </a:rPr>
              <a:t>当</a:t>
            </a:r>
            <a:r>
              <a:rPr lang="en-US" altLang="zh-CN" b="0" i="0" dirty="0">
                <a:solidFill>
                  <a:srgbClr val="24292E"/>
                </a:solidFill>
                <a:effectLst/>
                <a:latin typeface="-apple-system"/>
              </a:rPr>
              <a:t>Agent</a:t>
            </a:r>
            <a:r>
              <a:rPr lang="zh-CN" altLang="en-US" b="0" i="0" dirty="0">
                <a:solidFill>
                  <a:srgbClr val="24292E"/>
                </a:solidFill>
                <a:effectLst/>
                <a:latin typeface="-apple-system"/>
              </a:rPr>
              <a:t>决定做什么时，能够观察到未来的远近，我们称之为规划期。也就是说，规划期是</a:t>
            </a:r>
            <a:r>
              <a:rPr lang="en-US" altLang="zh-CN" b="0" i="0" dirty="0">
                <a:solidFill>
                  <a:srgbClr val="24292E"/>
                </a:solidFill>
                <a:effectLst/>
                <a:latin typeface="-apple-system"/>
              </a:rPr>
              <a:t>Agent</a:t>
            </a:r>
            <a:r>
              <a:rPr lang="zh-CN" altLang="en-US" b="0" i="0" dirty="0">
                <a:solidFill>
                  <a:srgbClr val="24292E"/>
                </a:solidFill>
                <a:effectLst/>
                <a:latin typeface="-apple-system"/>
              </a:rPr>
              <a:t>认为它的动作结果所能影响的向前程度。</a:t>
            </a:r>
            <a:br>
              <a:rPr lang="zh-CN" altLang="en-US" b="0" i="0" dirty="0">
                <a:solidFill>
                  <a:srgbClr val="24292E"/>
                </a:solidFill>
                <a:effectLst/>
                <a:latin typeface="-apple-system"/>
              </a:rPr>
            </a:br>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37</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4292E"/>
                </a:solidFill>
                <a:effectLst/>
                <a:latin typeface="-apple-system"/>
              </a:rPr>
              <a:t>在规划期维度中，</a:t>
            </a:r>
            <a:r>
              <a:rPr lang="en-US" altLang="zh-CN" b="0" i="0" dirty="0">
                <a:solidFill>
                  <a:srgbClr val="24292E"/>
                </a:solidFill>
                <a:effectLst/>
                <a:latin typeface="-apple-system"/>
              </a:rPr>
              <a:t>Agent</a:t>
            </a:r>
            <a:r>
              <a:rPr lang="zh-CN" altLang="en-US" b="0" i="0" dirty="0">
                <a:solidFill>
                  <a:srgbClr val="24292E"/>
                </a:solidFill>
                <a:effectLst/>
                <a:latin typeface="-apple-system"/>
              </a:rPr>
              <a:t>可以分为以下几种：</a:t>
            </a:r>
          </a:p>
          <a:p>
            <a:pPr algn="l">
              <a:buFont typeface="Arial" panose="020B0604020202020204" pitchFamily="34" charset="0"/>
              <a:buChar char="•"/>
            </a:pPr>
            <a:r>
              <a:rPr lang="zh-CN" altLang="en-US" b="0" i="0" dirty="0">
                <a:solidFill>
                  <a:srgbClr val="24292E"/>
                </a:solidFill>
                <a:effectLst/>
                <a:latin typeface="-apple-system"/>
              </a:rPr>
              <a:t>非规划</a:t>
            </a:r>
            <a:r>
              <a:rPr lang="en-US" altLang="zh-CN" b="0" i="0" dirty="0">
                <a:solidFill>
                  <a:srgbClr val="24292E"/>
                </a:solidFill>
                <a:effectLst/>
                <a:latin typeface="-apple-system"/>
              </a:rPr>
              <a:t>Agent</a:t>
            </a:r>
            <a:r>
              <a:rPr lang="zh-CN" altLang="en-US" b="0" i="0" dirty="0">
                <a:solidFill>
                  <a:srgbClr val="24292E"/>
                </a:solidFill>
                <a:effectLst/>
                <a:latin typeface="-apple-system"/>
              </a:rPr>
              <a:t>，是指在决定做什么时，不考虑未来的影响，或者不涉及时间的</a:t>
            </a:r>
            <a:r>
              <a:rPr lang="en-US" altLang="zh-CN" b="0" i="0" dirty="0">
                <a:solidFill>
                  <a:srgbClr val="24292E"/>
                </a:solidFill>
                <a:effectLst/>
                <a:latin typeface="-apple-system"/>
              </a:rPr>
              <a:t>Agent</a:t>
            </a:r>
            <a:r>
              <a:rPr lang="zh-CN" altLang="en-US" b="0" i="0" dirty="0">
                <a:solidFill>
                  <a:srgbClr val="24292E"/>
                </a:solidFill>
                <a:effectLst/>
                <a:latin typeface="-apple-system"/>
              </a:rPr>
              <a:t>。</a:t>
            </a:r>
          </a:p>
          <a:p>
            <a:pPr algn="l">
              <a:buFont typeface="Arial" panose="020B0604020202020204" pitchFamily="34" charset="0"/>
              <a:buChar char="•"/>
            </a:pPr>
            <a:r>
              <a:rPr lang="zh-CN" altLang="en-US" b="0" i="0" dirty="0">
                <a:solidFill>
                  <a:srgbClr val="24292E"/>
                </a:solidFill>
                <a:effectLst/>
                <a:latin typeface="-apple-system"/>
              </a:rPr>
              <a:t>有限期规划者，是指遵循固定有限时间步的</a:t>
            </a:r>
            <a:r>
              <a:rPr lang="en-US" altLang="zh-CN" b="0" i="0" dirty="0">
                <a:solidFill>
                  <a:srgbClr val="24292E"/>
                </a:solidFill>
                <a:effectLst/>
                <a:latin typeface="-apple-system"/>
              </a:rPr>
              <a:t>Agent</a:t>
            </a:r>
            <a:r>
              <a:rPr lang="zh-CN" altLang="en-US" b="0" i="0" dirty="0">
                <a:solidFill>
                  <a:srgbClr val="24292E"/>
                </a:solidFill>
                <a:effectLst/>
                <a:latin typeface="-apple-system"/>
              </a:rPr>
              <a:t>。例如，医生治疗病人，但之前一般会花一些时间做一些检查，所以整个过程可以分为两个阶段来规划：检查阶段、治疗阶段。在退化状况下，</a:t>
            </a:r>
            <a:r>
              <a:rPr lang="en-US" altLang="zh-CN" b="0" i="0" dirty="0">
                <a:solidFill>
                  <a:srgbClr val="24292E"/>
                </a:solidFill>
                <a:effectLst/>
                <a:latin typeface="-apple-system"/>
              </a:rPr>
              <a:t>Agent</a:t>
            </a:r>
            <a:r>
              <a:rPr lang="zh-CN" altLang="en-US" b="0" i="0" dirty="0">
                <a:solidFill>
                  <a:srgbClr val="24292E"/>
                </a:solidFill>
                <a:effectLst/>
                <a:latin typeface="-apple-system"/>
              </a:rPr>
              <a:t>可能只进行一个时间步，我们称它是贪婪的或目光短浅的。</a:t>
            </a:r>
          </a:p>
          <a:p>
            <a:pPr algn="l">
              <a:buFont typeface="Arial" panose="020B0604020202020204" pitchFamily="34" charset="0"/>
              <a:buChar char="•"/>
            </a:pPr>
            <a:r>
              <a:rPr lang="zh-CN" altLang="en-US" b="0" i="0" dirty="0">
                <a:solidFill>
                  <a:srgbClr val="24292E"/>
                </a:solidFill>
                <a:effectLst/>
                <a:latin typeface="-apple-system"/>
              </a:rPr>
              <a:t>不确定期规划者，是指能够向前探索几步但是不预先确定多少步的</a:t>
            </a:r>
            <a:r>
              <a:rPr lang="en-US" altLang="zh-CN" b="0" i="0" dirty="0">
                <a:solidFill>
                  <a:srgbClr val="24292E"/>
                </a:solidFill>
                <a:effectLst/>
                <a:latin typeface="-apple-system"/>
              </a:rPr>
              <a:t>Agent</a:t>
            </a:r>
            <a:r>
              <a:rPr lang="zh-CN" altLang="en-US" b="0" i="0" dirty="0">
                <a:solidFill>
                  <a:srgbClr val="24292E"/>
                </a:solidFill>
                <a:effectLst/>
                <a:latin typeface="-apple-system"/>
              </a:rPr>
              <a:t>。例如，一个</a:t>
            </a:r>
            <a:r>
              <a:rPr lang="en-US" altLang="zh-CN" b="0" i="0" dirty="0">
                <a:solidFill>
                  <a:srgbClr val="24292E"/>
                </a:solidFill>
                <a:effectLst/>
                <a:latin typeface="-apple-system"/>
              </a:rPr>
              <a:t>Agent</a:t>
            </a:r>
            <a:r>
              <a:rPr lang="zh-CN" altLang="en-US" b="0" i="0" dirty="0">
                <a:solidFill>
                  <a:srgbClr val="24292E"/>
                </a:solidFill>
                <a:effectLst/>
                <a:latin typeface="-apple-system"/>
              </a:rPr>
              <a:t>必须到达一个位置，但是预先不确定到达那个位置需要多少步。</a:t>
            </a:r>
          </a:p>
          <a:p>
            <a:pPr algn="l">
              <a:buFont typeface="Arial" panose="020B0604020202020204" pitchFamily="34" charset="0"/>
              <a:buChar char="•"/>
            </a:pPr>
            <a:r>
              <a:rPr lang="zh-CN" altLang="en-US" b="0" i="0" dirty="0">
                <a:solidFill>
                  <a:srgbClr val="24292E"/>
                </a:solidFill>
                <a:effectLst/>
                <a:latin typeface="-apple-system"/>
              </a:rPr>
              <a:t>无限期规划者，是指一直在进行规划的</a:t>
            </a:r>
            <a:r>
              <a:rPr lang="en-US" altLang="zh-CN" b="0" i="0" dirty="0">
                <a:solidFill>
                  <a:srgbClr val="24292E"/>
                </a:solidFill>
                <a:effectLst/>
                <a:latin typeface="-apple-system"/>
              </a:rPr>
              <a:t>Agent</a:t>
            </a:r>
            <a:r>
              <a:rPr lang="zh-CN" altLang="en-US" b="0" i="0" dirty="0">
                <a:solidFill>
                  <a:srgbClr val="24292E"/>
                </a:solidFill>
                <a:effectLst/>
                <a:latin typeface="-apple-system"/>
              </a:rPr>
              <a:t>。通常称之为过程。例如，腿式机器人上的稳定模块永远在运行；只有在达到稳定状态时才会停止，因为这种机器人永远在为了防止摔倒而维持稳定。</a:t>
            </a:r>
          </a:p>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38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5</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306D34C-37C6-4C5A-9A8F-DCE0E436F888}" type="slidenum">
              <a:rPr lang="zh-CN" altLang="en-US" smtClean="0"/>
              <a:t>40</a:t>
            </a:fld>
            <a:endParaRPr lang="zh-CN" altLang="en-US"/>
          </a:p>
        </p:txBody>
      </p:sp>
    </p:spTree>
    <p:extLst>
      <p:ext uri="{BB962C8B-B14F-4D97-AF65-F5344CB8AC3E}">
        <p14:creationId xmlns:p14="http://schemas.microsoft.com/office/powerpoint/2010/main" val="41807183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24292E"/>
                </a:solidFill>
                <a:effectLst/>
                <a:latin typeface="-apple-system"/>
              </a:rPr>
              <a:t>Agent</a:t>
            </a:r>
            <a:r>
              <a:rPr lang="zh-CN" altLang="en-US" b="0" i="0" dirty="0">
                <a:solidFill>
                  <a:srgbClr val="24292E"/>
                </a:solidFill>
                <a:effectLst/>
                <a:latin typeface="-apple-system"/>
              </a:rPr>
              <a:t>可以假设没有不确定性，也可以把不确定性考虑进去。不确定性可以分为两部分：感知不确定性和效用不确定性。</a:t>
            </a:r>
            <a:br>
              <a:rPr lang="zh-CN" altLang="en-US" b="0" i="0" dirty="0">
                <a:solidFill>
                  <a:srgbClr val="24292E"/>
                </a:solidFill>
                <a:effectLst/>
                <a:latin typeface="-apple-system"/>
              </a:rPr>
            </a:br>
            <a:r>
              <a:rPr lang="en-US" altLang="zh-CN" b="0" i="0" dirty="0">
                <a:solidFill>
                  <a:srgbClr val="24292E"/>
                </a:solidFill>
                <a:effectLst/>
                <a:latin typeface="-apple-system"/>
              </a:rPr>
              <a:t>1.</a:t>
            </a:r>
            <a:r>
              <a:rPr lang="zh-CN" altLang="en-US" b="0" i="0" dirty="0">
                <a:solidFill>
                  <a:srgbClr val="24292E"/>
                </a:solidFill>
                <a:effectLst/>
                <a:latin typeface="-apple-system"/>
              </a:rPr>
              <a:t>感知不确定性</a:t>
            </a:r>
            <a:br>
              <a:rPr lang="zh-CN" altLang="en-US" b="0" i="0" dirty="0">
                <a:solidFill>
                  <a:srgbClr val="24292E"/>
                </a:solidFill>
                <a:effectLst/>
                <a:latin typeface="-apple-system"/>
              </a:rPr>
            </a:br>
            <a:r>
              <a:rPr lang="zh-CN" altLang="en-US" b="0" i="0" dirty="0">
                <a:solidFill>
                  <a:srgbClr val="24292E"/>
                </a:solidFill>
                <a:effectLst/>
                <a:latin typeface="-apple-system"/>
              </a:rPr>
              <a:t>在一些情况中，</a:t>
            </a:r>
            <a:r>
              <a:rPr lang="en-US" altLang="zh-CN" b="0" i="0" dirty="0">
                <a:solidFill>
                  <a:srgbClr val="24292E"/>
                </a:solidFill>
                <a:effectLst/>
                <a:latin typeface="-apple-system"/>
              </a:rPr>
              <a:t>Agent</a:t>
            </a:r>
            <a:r>
              <a:rPr lang="zh-CN" altLang="en-US" b="0" i="0" dirty="0">
                <a:solidFill>
                  <a:srgbClr val="24292E"/>
                </a:solidFill>
                <a:effectLst/>
                <a:latin typeface="-apple-system"/>
              </a:rPr>
              <a:t>能够直接观察到世界的状态。例如，在一些棋类游戏中，或在工人工作的场地，</a:t>
            </a:r>
            <a:r>
              <a:rPr lang="en-US" altLang="zh-CN" b="0" i="0" dirty="0">
                <a:solidFill>
                  <a:srgbClr val="24292E"/>
                </a:solidFill>
                <a:effectLst/>
                <a:latin typeface="-apple-system"/>
              </a:rPr>
              <a:t>Agent</a:t>
            </a:r>
            <a:r>
              <a:rPr lang="zh-CN" altLang="en-US" b="0" i="0" dirty="0">
                <a:solidFill>
                  <a:srgbClr val="24292E"/>
                </a:solidFill>
                <a:effectLst/>
                <a:latin typeface="-apple-system"/>
              </a:rPr>
              <a:t>能够精确地知道世界的状态。</a:t>
            </a:r>
            <a:endParaRPr lang="en-US" altLang="zh-CN" b="0" i="0" dirty="0">
              <a:solidFill>
                <a:srgbClr val="24292E"/>
              </a:solidFill>
              <a:effectLst/>
              <a:latin typeface="-apple-system"/>
            </a:endParaRPr>
          </a:p>
          <a:p>
            <a:pPr algn="l"/>
            <a:r>
              <a:rPr lang="zh-CN" altLang="en-US" b="0" i="0" dirty="0">
                <a:solidFill>
                  <a:srgbClr val="24292E"/>
                </a:solidFill>
                <a:effectLst/>
                <a:latin typeface="-apple-system"/>
              </a:rPr>
              <a:t>在许多其他情况中，</a:t>
            </a:r>
            <a:r>
              <a:rPr lang="en-US" altLang="zh-CN" b="0" i="0" dirty="0">
                <a:solidFill>
                  <a:srgbClr val="24292E"/>
                </a:solidFill>
                <a:effectLst/>
                <a:latin typeface="-apple-system"/>
              </a:rPr>
              <a:t>Agent</a:t>
            </a:r>
            <a:r>
              <a:rPr lang="zh-CN" altLang="en-US" b="0" i="0" dirty="0">
                <a:solidFill>
                  <a:srgbClr val="24292E"/>
                </a:solidFill>
                <a:effectLst/>
                <a:latin typeface="-apple-system"/>
              </a:rPr>
              <a:t>能对世界的状态有一个带噪声的感知，它所能做的最好的就是在它所感知的状态集上建立概率分布。</a:t>
            </a:r>
            <a:endParaRPr lang="en-US" altLang="zh-CN" b="0" i="0" dirty="0">
              <a:solidFill>
                <a:srgbClr val="24292E"/>
              </a:solidFill>
              <a:effectLst/>
              <a:latin typeface="-apple-system"/>
            </a:endParaRPr>
          </a:p>
          <a:p>
            <a:pPr algn="l"/>
            <a:r>
              <a:rPr lang="zh-CN" altLang="en-US" b="0" i="0" dirty="0">
                <a:solidFill>
                  <a:srgbClr val="24292E"/>
                </a:solidFill>
                <a:effectLst/>
                <a:latin typeface="-apple-system"/>
              </a:rPr>
              <a:t>例如，给定一个病人的症状，医师实际上可能不知道病人患了什么病，而只有病人可能患有疾病的概率分布。</a:t>
            </a:r>
            <a:endParaRPr lang="en-US" altLang="zh-CN" b="0" i="0" dirty="0">
              <a:solidFill>
                <a:srgbClr val="24292E"/>
              </a:solidFill>
              <a:effectLst/>
              <a:latin typeface="-apple-system"/>
            </a:endParaRPr>
          </a:p>
          <a:p>
            <a:pPr algn="l"/>
            <a:r>
              <a:rPr lang="en-US" altLang="zh-CN" b="0" i="0" dirty="0">
                <a:solidFill>
                  <a:srgbClr val="24292E"/>
                </a:solidFill>
                <a:effectLst/>
                <a:latin typeface="-apple-system"/>
              </a:rPr>
              <a:t>2.</a:t>
            </a:r>
            <a:r>
              <a:rPr lang="zh-CN" altLang="en-US" b="0" i="0" dirty="0">
                <a:solidFill>
                  <a:srgbClr val="24292E"/>
                </a:solidFill>
                <a:effectLst/>
                <a:latin typeface="-apple-system"/>
              </a:rPr>
              <a:t>效用不确定性</a:t>
            </a:r>
            <a:br>
              <a:rPr lang="zh-CN" altLang="en-US" b="0" i="0" dirty="0">
                <a:solidFill>
                  <a:srgbClr val="24292E"/>
                </a:solidFill>
                <a:effectLst/>
                <a:latin typeface="-apple-system"/>
              </a:rPr>
            </a:br>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41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4292E"/>
                </a:solidFill>
                <a:effectLst/>
                <a:latin typeface="-apple-system"/>
              </a:rPr>
              <a:t>感知不确定性维度主要是用来说明</a:t>
            </a:r>
            <a:r>
              <a:rPr lang="en-US" altLang="zh-CN" b="0" i="0" dirty="0">
                <a:solidFill>
                  <a:srgbClr val="24292E"/>
                </a:solidFill>
                <a:effectLst/>
                <a:latin typeface="-apple-system"/>
              </a:rPr>
              <a:t>Agent</a:t>
            </a:r>
            <a:r>
              <a:rPr lang="zh-CN" altLang="en-US" b="0" i="0" dirty="0">
                <a:solidFill>
                  <a:srgbClr val="24292E"/>
                </a:solidFill>
                <a:effectLst/>
                <a:latin typeface="-apple-system"/>
              </a:rPr>
              <a:t>能否从观察中得到世界的状态。</a:t>
            </a:r>
          </a:p>
          <a:p>
            <a:pPr algn="l">
              <a:buFont typeface="Arial" panose="020B0604020202020204" pitchFamily="34" charset="0"/>
              <a:buChar char="•"/>
            </a:pPr>
            <a:r>
              <a:rPr lang="zh-CN" altLang="en-US" b="0" i="0" dirty="0">
                <a:solidFill>
                  <a:srgbClr val="24292E"/>
                </a:solidFill>
                <a:effectLst/>
                <a:latin typeface="-apple-system"/>
              </a:rPr>
              <a:t>完全可观察，是指</a:t>
            </a:r>
            <a:r>
              <a:rPr lang="en-US" altLang="zh-CN" b="0" i="0" dirty="0">
                <a:solidFill>
                  <a:srgbClr val="24292E"/>
                </a:solidFill>
                <a:effectLst/>
                <a:latin typeface="-apple-system"/>
              </a:rPr>
              <a:t>Agent</a:t>
            </a:r>
            <a:r>
              <a:rPr lang="zh-CN" altLang="en-US" b="0" i="0" dirty="0">
                <a:solidFill>
                  <a:srgbClr val="24292E"/>
                </a:solidFill>
                <a:effectLst/>
                <a:latin typeface="-apple-system"/>
              </a:rPr>
              <a:t>能够从观察结果中得到世界的状态。</a:t>
            </a:r>
          </a:p>
          <a:p>
            <a:pPr algn="l">
              <a:buFont typeface="Arial" panose="020B0604020202020204" pitchFamily="34" charset="0"/>
              <a:buChar char="•"/>
            </a:pPr>
            <a:r>
              <a:rPr lang="zh-CN" altLang="en-US" b="0" i="0" dirty="0">
                <a:solidFill>
                  <a:srgbClr val="24292E"/>
                </a:solidFill>
                <a:effectLst/>
                <a:latin typeface="-apple-system"/>
              </a:rPr>
              <a:t>部分可观察，是指</a:t>
            </a:r>
            <a:r>
              <a:rPr lang="en-US" altLang="zh-CN" b="0" i="0" dirty="0">
                <a:solidFill>
                  <a:srgbClr val="24292E"/>
                </a:solidFill>
                <a:effectLst/>
                <a:latin typeface="-apple-system"/>
              </a:rPr>
              <a:t>Agent</a:t>
            </a:r>
            <a:r>
              <a:rPr lang="zh-CN" altLang="en-US" b="0" i="0" dirty="0">
                <a:solidFill>
                  <a:srgbClr val="24292E"/>
                </a:solidFill>
                <a:effectLst/>
                <a:latin typeface="-apple-system"/>
              </a:rPr>
              <a:t>不能直接观察到世界的状态。出现这种情况可能是相同的观察结果导致很多可能的状态或是观察结果有噪声。</a:t>
            </a:r>
          </a:p>
          <a:p>
            <a:pPr algn="l"/>
            <a:r>
              <a:rPr lang="zh-CN" altLang="en-US" b="0" i="0" dirty="0">
                <a:solidFill>
                  <a:srgbClr val="24292E"/>
                </a:solidFill>
                <a:effectLst/>
                <a:latin typeface="-apple-system"/>
              </a:rPr>
              <a:t>将世界假设为完全可观察的是一种简化假设，其目的是为了使推理更容易进行。</a:t>
            </a:r>
            <a:br>
              <a:rPr lang="zh-CN" altLang="en-US" b="0" i="0" dirty="0">
                <a:solidFill>
                  <a:srgbClr val="24292E"/>
                </a:solidFill>
                <a:effectLst/>
                <a:latin typeface="-apple-system"/>
              </a:rPr>
            </a:br>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42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4292E"/>
                </a:solidFill>
                <a:effectLst/>
                <a:latin typeface="-apple-system"/>
              </a:rPr>
              <a:t>在一些情况中，</a:t>
            </a:r>
            <a:r>
              <a:rPr lang="en-US" altLang="zh-CN" b="0" i="0" dirty="0">
                <a:solidFill>
                  <a:srgbClr val="24292E"/>
                </a:solidFill>
                <a:effectLst/>
                <a:latin typeface="-apple-system"/>
              </a:rPr>
              <a:t>Agent</a:t>
            </a:r>
            <a:r>
              <a:rPr lang="zh-CN" altLang="en-US" b="0" i="0" dirty="0">
                <a:solidFill>
                  <a:srgbClr val="24292E"/>
                </a:solidFill>
                <a:effectLst/>
                <a:latin typeface="-apple-system"/>
              </a:rPr>
              <a:t>能够知道动作效果，也就是说，给定一个状态和动作，它能精确地预测出在那种状态下运行那种动作后的状态。</a:t>
            </a:r>
            <a:endParaRPr lang="en-US" altLang="zh-CN" b="0" i="0" dirty="0">
              <a:solidFill>
                <a:srgbClr val="24292E"/>
              </a:solidFill>
              <a:effectLst/>
              <a:latin typeface="-apple-system"/>
            </a:endParaRPr>
          </a:p>
          <a:p>
            <a:pPr algn="l"/>
            <a:r>
              <a:rPr lang="zh-CN" altLang="en-US" b="0" i="0" dirty="0">
                <a:solidFill>
                  <a:srgbClr val="24292E"/>
                </a:solidFill>
                <a:effectLst/>
                <a:latin typeface="-apple-system"/>
              </a:rPr>
              <a:t>例如，与文件系统进行交互的</a:t>
            </a:r>
            <a:r>
              <a:rPr lang="en-US" altLang="zh-CN" b="0" i="0" dirty="0">
                <a:solidFill>
                  <a:srgbClr val="24292E"/>
                </a:solidFill>
                <a:effectLst/>
                <a:latin typeface="-apple-system"/>
              </a:rPr>
              <a:t>Agent</a:t>
            </a:r>
            <a:r>
              <a:rPr lang="zh-CN" altLang="en-US" b="0" i="0" dirty="0">
                <a:solidFill>
                  <a:srgbClr val="24292E"/>
                </a:solidFill>
                <a:effectLst/>
                <a:latin typeface="-apple-system"/>
              </a:rPr>
              <a:t>能够在给定的文件系统的状态下预测出删除一个文件后的效果。又或者手机银行转账</a:t>
            </a:r>
            <a:endParaRPr lang="en-US" altLang="zh-CN" b="0" i="0" dirty="0">
              <a:solidFill>
                <a:srgbClr val="24292E"/>
              </a:solidFill>
              <a:effectLst/>
              <a:latin typeface="-apple-system"/>
            </a:endParaRPr>
          </a:p>
          <a:p>
            <a:pPr algn="l"/>
            <a:r>
              <a:rPr lang="zh-CN" altLang="en-US" b="0" i="0" dirty="0">
                <a:solidFill>
                  <a:srgbClr val="24292E"/>
                </a:solidFill>
                <a:effectLst/>
                <a:latin typeface="-apple-system"/>
              </a:rPr>
              <a:t>在很多情况下，</a:t>
            </a:r>
            <a:r>
              <a:rPr lang="en-US" altLang="zh-CN" b="0" i="0" dirty="0">
                <a:solidFill>
                  <a:srgbClr val="24292E"/>
                </a:solidFill>
                <a:effectLst/>
                <a:latin typeface="-apple-system"/>
              </a:rPr>
              <a:t>Agent</a:t>
            </a:r>
            <a:r>
              <a:rPr lang="zh-CN" altLang="en-US" b="0" i="0" dirty="0">
                <a:solidFill>
                  <a:srgbClr val="24292E"/>
                </a:solidFill>
                <a:effectLst/>
                <a:latin typeface="-apple-system"/>
              </a:rPr>
              <a:t>很难预测动作效果，最好也只能有一个效果的概率分布。</a:t>
            </a:r>
            <a:endParaRPr lang="en-US" altLang="zh-CN" b="0" i="0" dirty="0">
              <a:solidFill>
                <a:srgbClr val="24292E"/>
              </a:solidFill>
              <a:effectLst/>
              <a:latin typeface="-apple-system"/>
            </a:endParaRPr>
          </a:p>
          <a:p>
            <a:pPr algn="l"/>
            <a:r>
              <a:rPr lang="zh-CN" altLang="en-US" b="0" i="0" dirty="0">
                <a:solidFill>
                  <a:srgbClr val="24292E"/>
                </a:solidFill>
                <a:effectLst/>
                <a:latin typeface="-apple-system"/>
              </a:rPr>
              <a:t>例如，即使一个人知道狗的状态，他可能也不会知道对狗进行命令后的效果，但基于经验，他可能会知道这只狗可能会做些什么。即使是那些他以前没有见过的狗，狗的主人甚至也会知道在他发出命令时那些狗会做些什么。</a:t>
            </a:r>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43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46</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47</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4292E"/>
                </a:solidFill>
                <a:effectLst/>
                <a:latin typeface="-apple-system"/>
              </a:rPr>
              <a:t>仅一个</a:t>
            </a:r>
            <a:r>
              <a:rPr lang="en-US" altLang="zh-CN" b="0" i="0" dirty="0">
                <a:solidFill>
                  <a:srgbClr val="24292E"/>
                </a:solidFill>
                <a:effectLst/>
                <a:latin typeface="-apple-system"/>
              </a:rPr>
              <a:t>Agent</a:t>
            </a:r>
            <a:r>
              <a:rPr lang="zh-CN" altLang="en-US" b="0" i="0" dirty="0">
                <a:solidFill>
                  <a:srgbClr val="24292E"/>
                </a:solidFill>
                <a:effectLst/>
                <a:latin typeface="-apple-system"/>
              </a:rPr>
              <a:t>在它所属的环境里进行推理就已经足够困难。然而，如果有多个</a:t>
            </a:r>
            <a:r>
              <a:rPr lang="en-US" altLang="zh-CN" b="0" i="0" dirty="0">
                <a:solidFill>
                  <a:srgbClr val="24292E"/>
                </a:solidFill>
                <a:effectLst/>
                <a:latin typeface="-apple-system"/>
              </a:rPr>
              <a:t>Agent</a:t>
            </a:r>
            <a:r>
              <a:rPr lang="zh-CN" altLang="en-US" b="0" i="0" dirty="0">
                <a:solidFill>
                  <a:srgbClr val="24292E"/>
                </a:solidFill>
                <a:effectLst/>
                <a:latin typeface="-apple-system"/>
              </a:rPr>
              <a:t>进行推理将更为困难。多</a:t>
            </a:r>
            <a:r>
              <a:rPr lang="en-US" altLang="zh-CN" b="0" i="0" dirty="0">
                <a:solidFill>
                  <a:srgbClr val="24292E"/>
                </a:solidFill>
                <a:effectLst/>
                <a:latin typeface="-apple-system"/>
              </a:rPr>
              <a:t>Agent</a:t>
            </a:r>
            <a:r>
              <a:rPr lang="zh-CN" altLang="en-US" b="0" i="0" dirty="0">
                <a:solidFill>
                  <a:srgbClr val="24292E"/>
                </a:solidFill>
                <a:effectLst/>
                <a:latin typeface="-apple-system"/>
              </a:rPr>
              <a:t>背景中的</a:t>
            </a:r>
            <a:r>
              <a:rPr lang="en-US" altLang="zh-CN" b="0" i="0" dirty="0">
                <a:solidFill>
                  <a:srgbClr val="24292E"/>
                </a:solidFill>
                <a:effectLst/>
                <a:latin typeface="-apple-system"/>
              </a:rPr>
              <a:t>Agent</a:t>
            </a:r>
            <a:r>
              <a:rPr lang="zh-CN" altLang="en-US" b="0" i="0" dirty="0">
                <a:solidFill>
                  <a:srgbClr val="24292E"/>
                </a:solidFill>
                <a:effectLst/>
                <a:latin typeface="-apple-system"/>
              </a:rPr>
              <a:t>应该具备对其他</a:t>
            </a:r>
            <a:r>
              <a:rPr lang="en-US" altLang="zh-CN" b="0" i="0" dirty="0">
                <a:solidFill>
                  <a:srgbClr val="24292E"/>
                </a:solidFill>
                <a:effectLst/>
                <a:latin typeface="-apple-system"/>
              </a:rPr>
              <a:t>Agent</a:t>
            </a:r>
            <a:r>
              <a:rPr lang="zh-CN" altLang="en-US" b="0" i="0" dirty="0">
                <a:solidFill>
                  <a:srgbClr val="24292E"/>
                </a:solidFill>
                <a:effectLst/>
                <a:latin typeface="-apple-system"/>
              </a:rPr>
              <a:t>进行策略性推理的能力，其他</a:t>
            </a:r>
            <a:r>
              <a:rPr lang="en-US" altLang="zh-CN" b="0" i="0" dirty="0">
                <a:solidFill>
                  <a:srgbClr val="24292E"/>
                </a:solidFill>
                <a:effectLst/>
                <a:latin typeface="-apple-system"/>
              </a:rPr>
              <a:t>Agent</a:t>
            </a:r>
            <a:r>
              <a:rPr lang="zh-CN" altLang="en-US" b="0" i="0" dirty="0">
                <a:solidFill>
                  <a:srgbClr val="24292E"/>
                </a:solidFill>
                <a:effectLst/>
                <a:latin typeface="-apple-system"/>
              </a:rPr>
              <a:t>可能会对它进行欺骗或操纵，也可能会与它进行合作。对于多</a:t>
            </a:r>
            <a:r>
              <a:rPr lang="en-US" altLang="zh-CN" b="0" i="0" dirty="0">
                <a:solidFill>
                  <a:srgbClr val="24292E"/>
                </a:solidFill>
                <a:effectLst/>
                <a:latin typeface="-apple-system"/>
              </a:rPr>
              <a:t>Agent</a:t>
            </a:r>
            <a:r>
              <a:rPr lang="zh-CN" altLang="en-US" b="0" i="0" dirty="0">
                <a:solidFill>
                  <a:srgbClr val="24292E"/>
                </a:solidFill>
                <a:effectLst/>
                <a:latin typeface="-apple-system"/>
              </a:rPr>
              <a:t>，因为其他</a:t>
            </a:r>
            <a:r>
              <a:rPr lang="en-US" altLang="zh-CN" b="0" i="0" dirty="0">
                <a:solidFill>
                  <a:srgbClr val="24292E"/>
                </a:solidFill>
                <a:effectLst/>
                <a:latin typeface="-apple-system"/>
              </a:rPr>
              <a:t>Agent</a:t>
            </a:r>
            <a:r>
              <a:rPr lang="zh-CN" altLang="en-US" b="0" i="0" dirty="0">
                <a:solidFill>
                  <a:srgbClr val="24292E"/>
                </a:solidFill>
                <a:effectLst/>
                <a:latin typeface="-apple-system"/>
              </a:rPr>
              <a:t>可以采取确定性策略，因此最优的选择经常是随机动作。即使当</a:t>
            </a:r>
            <a:r>
              <a:rPr lang="en-US" altLang="zh-CN" b="0" i="0" dirty="0">
                <a:solidFill>
                  <a:srgbClr val="24292E"/>
                </a:solidFill>
                <a:effectLst/>
                <a:latin typeface="-apple-system"/>
              </a:rPr>
              <a:t>Agent</a:t>
            </a:r>
            <a:r>
              <a:rPr lang="zh-CN" altLang="en-US" b="0" i="0" dirty="0">
                <a:solidFill>
                  <a:srgbClr val="24292E"/>
                </a:solidFill>
                <a:effectLst/>
                <a:latin typeface="-apple-system"/>
              </a:rPr>
              <a:t>之间进行合作，具有共同目标时，协商与交流的问题也使得多</a:t>
            </a:r>
            <a:r>
              <a:rPr lang="en-US" altLang="zh-CN" b="0" i="0" dirty="0">
                <a:solidFill>
                  <a:srgbClr val="24292E"/>
                </a:solidFill>
                <a:effectLst/>
                <a:latin typeface="-apple-system"/>
              </a:rPr>
              <a:t>Agent</a:t>
            </a:r>
            <a:r>
              <a:rPr lang="zh-CN" altLang="en-US" b="0" i="0" dirty="0">
                <a:solidFill>
                  <a:srgbClr val="24292E"/>
                </a:solidFill>
                <a:effectLst/>
                <a:latin typeface="-apple-system"/>
              </a:rPr>
              <a:t>推理更具挑战性。然而，许多领域包含多个</a:t>
            </a:r>
            <a:r>
              <a:rPr lang="en-US" altLang="zh-CN" b="0" i="0" dirty="0">
                <a:solidFill>
                  <a:srgbClr val="24292E"/>
                </a:solidFill>
                <a:effectLst/>
                <a:latin typeface="-apple-system"/>
              </a:rPr>
              <a:t>Agent</a:t>
            </a:r>
            <a:r>
              <a:rPr lang="zh-CN" altLang="en-US" b="0" i="0" dirty="0">
                <a:solidFill>
                  <a:srgbClr val="24292E"/>
                </a:solidFill>
                <a:effectLst/>
                <a:latin typeface="-apple-system"/>
              </a:rPr>
              <a:t>，而且忽略其他</a:t>
            </a:r>
            <a:r>
              <a:rPr lang="en-US" altLang="zh-CN" b="0" i="0" dirty="0">
                <a:solidFill>
                  <a:srgbClr val="24292E"/>
                </a:solidFill>
                <a:effectLst/>
                <a:latin typeface="-apple-system"/>
              </a:rPr>
              <a:t>Agent</a:t>
            </a:r>
            <a:r>
              <a:rPr lang="zh-CN" altLang="en-US" b="0" i="0" dirty="0">
                <a:solidFill>
                  <a:srgbClr val="24292E"/>
                </a:solidFill>
                <a:effectLst/>
                <a:latin typeface="-apple-system"/>
              </a:rPr>
              <a:t>策略的推理并不是最好的方式。</a:t>
            </a:r>
            <a:br>
              <a:rPr lang="zh-CN" altLang="en-US" b="0" i="0" dirty="0">
                <a:solidFill>
                  <a:srgbClr val="24292E"/>
                </a:solidFill>
                <a:effectLst/>
                <a:latin typeface="-apple-system"/>
              </a:rPr>
            </a:br>
            <a:endParaRPr lang="en-US" altLang="zh-CN" b="0" i="0" dirty="0">
              <a:solidFill>
                <a:srgbClr val="24292E"/>
              </a:solidFill>
              <a:effectLst/>
              <a:latin typeface="-apple-system"/>
            </a:endParaRPr>
          </a:p>
          <a:p>
            <a:pPr algn="l"/>
            <a:r>
              <a:rPr lang="zh-CN" altLang="en-US" b="0" i="0" dirty="0">
                <a:solidFill>
                  <a:srgbClr val="24292E"/>
                </a:solidFill>
                <a:effectLst/>
                <a:latin typeface="-apple-system"/>
              </a:rPr>
              <a:t>如果</a:t>
            </a:r>
            <a:r>
              <a:rPr lang="en-US" altLang="zh-CN" b="0" i="0" dirty="0">
                <a:solidFill>
                  <a:srgbClr val="24292E"/>
                </a:solidFill>
                <a:effectLst/>
                <a:latin typeface="-apple-system"/>
              </a:rPr>
              <a:t>Agent</a:t>
            </a:r>
            <a:r>
              <a:rPr lang="zh-CN" altLang="en-US" b="0" i="0" dirty="0">
                <a:solidFill>
                  <a:srgbClr val="24292E"/>
                </a:solidFill>
                <a:effectLst/>
                <a:latin typeface="-apple-system"/>
              </a:rPr>
              <a:t>同时进行动作，或环境只是部分可观察的，那么与其他</a:t>
            </a:r>
            <a:r>
              <a:rPr lang="en-US" altLang="zh-CN" b="0" i="0" dirty="0">
                <a:solidFill>
                  <a:srgbClr val="24292E"/>
                </a:solidFill>
                <a:effectLst/>
                <a:latin typeface="-apple-system"/>
              </a:rPr>
              <a:t>Agent</a:t>
            </a:r>
            <a:r>
              <a:rPr lang="zh-CN" altLang="en-US" b="0" i="0" dirty="0">
                <a:solidFill>
                  <a:srgbClr val="24292E"/>
                </a:solidFill>
                <a:effectLst/>
                <a:latin typeface="-apple-system"/>
              </a:rPr>
              <a:t>一起进行的推理将会更为困难。</a:t>
            </a:r>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49</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4292E"/>
                </a:solidFill>
                <a:effectLst/>
                <a:latin typeface="-apple-system"/>
              </a:rPr>
              <a:t>学到的知识：学习一般意味着要找到与数据相符的最好模型，有时候这就像调整固定参数集一样简单，但这也就意味着要从一类表达中选择最优的表达。</a:t>
            </a:r>
            <a:endParaRPr lang="en-US" altLang="zh-CN" b="0" i="0" dirty="0">
              <a:solidFill>
                <a:srgbClr val="24292E"/>
              </a:solidFill>
              <a:effectLst/>
              <a:latin typeface="-apple-system"/>
            </a:endParaRPr>
          </a:p>
          <a:p>
            <a:r>
              <a:rPr lang="zh-CN" altLang="en-US" b="0" i="0" dirty="0">
                <a:solidFill>
                  <a:srgbClr val="24292E"/>
                </a:solidFill>
                <a:effectLst/>
                <a:latin typeface="-apple-system"/>
              </a:rPr>
              <a:t>已有知识：学习本身就是一个很宽泛的领域，但不是孤立于人工智能的其他领域。除了拟合数据外，还有其他很多问题，包括如何合成背景知识，需要搜集什么样的数据，如何表达这些数据以及结果，什么样的学习偏差是合适的，怎样合理使用学习到的知识去影响</a:t>
            </a:r>
            <a:r>
              <a:rPr lang="en-US" altLang="zh-CN" b="0" i="0" dirty="0">
                <a:solidFill>
                  <a:srgbClr val="24292E"/>
                </a:solidFill>
                <a:effectLst/>
                <a:latin typeface="-apple-system"/>
              </a:rPr>
              <a:t>Agent</a:t>
            </a:r>
            <a:r>
              <a:rPr lang="zh-CN" altLang="en-US" b="0" i="0" dirty="0">
                <a:solidFill>
                  <a:srgbClr val="24292E"/>
                </a:solidFill>
                <a:effectLst/>
                <a:latin typeface="-apple-system"/>
              </a:rPr>
              <a:t>的行为。</a:t>
            </a:r>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51</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31DB5-9683-3EBD-65C7-4AF7E40A1D9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72C45C7-0A8B-69EC-F3C2-E0819BAFF01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18FF80E-6142-3B15-5F9A-D9A3621EA4C9}"/>
              </a:ext>
            </a:extLst>
          </p:cNvPr>
          <p:cNvSpPr>
            <a:spLocks noGrp="1"/>
          </p:cNvSpPr>
          <p:nvPr>
            <p:ph type="body" idx="1"/>
          </p:nvPr>
        </p:nvSpPr>
        <p:spPr/>
        <p:txBody>
          <a:bodyPr/>
          <a:lstStyle/>
          <a:p>
            <a:r>
              <a:rPr lang="zh-CN" altLang="en-US" b="0" i="0" dirty="0">
                <a:solidFill>
                  <a:srgbClr val="24292E"/>
                </a:solidFill>
                <a:effectLst/>
                <a:latin typeface="-apple-system"/>
              </a:rPr>
              <a:t>学到的知识：学习一般意味着要找到与数据相符的最好模型，有时候这就像调整固定参数集一样简单，但这也就意味着要从一类表达中选择最优的表达。</a:t>
            </a:r>
            <a:endParaRPr lang="en-US" altLang="zh-CN" b="0" i="0" dirty="0">
              <a:solidFill>
                <a:srgbClr val="24292E"/>
              </a:solidFill>
              <a:effectLst/>
              <a:latin typeface="-apple-system"/>
            </a:endParaRPr>
          </a:p>
          <a:p>
            <a:r>
              <a:rPr lang="zh-CN" altLang="en-US" b="0" i="0" dirty="0">
                <a:solidFill>
                  <a:srgbClr val="24292E"/>
                </a:solidFill>
                <a:effectLst/>
                <a:latin typeface="-apple-system"/>
              </a:rPr>
              <a:t>已有知识：学习本身就是一个很宽泛的领域，但不是孤立于人工智能的其他领域。除了拟合数据外，还有其他很多问题，包括如何合成背景知识，需要搜集什么样的数据，如何表达这些数据以及结果，什么样的学习偏差是合适的，怎样合理使用学习到的知识去影响</a:t>
            </a:r>
            <a:r>
              <a:rPr lang="en-US" altLang="zh-CN" b="0" i="0" dirty="0">
                <a:solidFill>
                  <a:srgbClr val="24292E"/>
                </a:solidFill>
                <a:effectLst/>
                <a:latin typeface="-apple-system"/>
              </a:rPr>
              <a:t>Agent</a:t>
            </a:r>
            <a:r>
              <a:rPr lang="zh-CN" altLang="en-US" b="0" i="0" dirty="0">
                <a:solidFill>
                  <a:srgbClr val="24292E"/>
                </a:solidFill>
                <a:effectLst/>
                <a:latin typeface="-apple-system"/>
              </a:rPr>
              <a:t>的行为。</a:t>
            </a:r>
            <a:endParaRPr lang="zh-CN" altLang="en-US" dirty="0"/>
          </a:p>
        </p:txBody>
      </p:sp>
      <p:sp>
        <p:nvSpPr>
          <p:cNvPr id="4" name="灯片编号占位符 3">
            <a:extLst>
              <a:ext uri="{FF2B5EF4-FFF2-40B4-BE49-F238E27FC236}">
                <a16:creationId xmlns:a16="http://schemas.microsoft.com/office/drawing/2014/main" id="{C6F79375-6EFB-BBEE-C407-BCF03CC187A2}"/>
              </a:ext>
            </a:extLst>
          </p:cNvPr>
          <p:cNvSpPr>
            <a:spLocks noGrp="1"/>
          </p:cNvSpPr>
          <p:nvPr>
            <p:ph type="sldNum" sz="quarter" idx="10"/>
          </p:nvPr>
        </p:nvSpPr>
        <p:spPr/>
        <p:txBody>
          <a:bodyPr/>
          <a:lstStyle/>
          <a:p>
            <a:fld id="{8306D34C-37C6-4C5A-9A8F-DCE0E436F888}" type="slidenum">
              <a:rPr lang="zh-CN" altLang="en-US" smtClean="0"/>
              <a:t>52</a:t>
            </a:fld>
            <a:endParaRPr lang="zh-CN" altLang="en-US"/>
          </a:p>
        </p:txBody>
      </p:sp>
    </p:spTree>
    <p:extLst>
      <p:ext uri="{BB962C8B-B14F-4D97-AF65-F5344CB8AC3E}">
        <p14:creationId xmlns:p14="http://schemas.microsoft.com/office/powerpoint/2010/main" val="197546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线性规划，整数线性规划。举例：深度学习模型训练，解的质量会随着时间增长而变好，</a:t>
            </a:r>
            <a:r>
              <a:rPr lang="en-US" altLang="zh-CN" dirty="0"/>
              <a:t>epoch</a:t>
            </a:r>
            <a:r>
              <a:rPr lang="zh-CN" altLang="en-US" dirty="0"/>
              <a:t>的增加</a:t>
            </a:r>
          </a:p>
        </p:txBody>
      </p:sp>
      <p:sp>
        <p:nvSpPr>
          <p:cNvPr id="4" name="灯片编号占位符 3"/>
          <p:cNvSpPr>
            <a:spLocks noGrp="1"/>
          </p:cNvSpPr>
          <p:nvPr>
            <p:ph type="sldNum" sz="quarter" idx="10"/>
          </p:nvPr>
        </p:nvSpPr>
        <p:spPr/>
        <p:txBody>
          <a:bodyPr/>
          <a:lstStyle/>
          <a:p>
            <a:fld id="{8306D34C-37C6-4C5A-9A8F-DCE0E436F888}" type="slidenum">
              <a:rPr lang="zh-CN" altLang="en-US" smtClean="0"/>
              <a:t>54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Resource, location</a:t>
            </a:r>
            <a:r>
              <a:rPr lang="en-US" altLang="zh-CN"/>
              <a:t>, objection, strategy</a:t>
            </a:r>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6</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02122"/>
                </a:solidFill>
                <a:effectLst/>
                <a:latin typeface="Arial" panose="020B0604020202020204" pitchFamily="34" charset="0"/>
              </a:rPr>
              <a:t>又译为</a:t>
            </a:r>
            <a:r>
              <a:rPr lang="zh-CN" altLang="en-US" b="1" i="0" dirty="0">
                <a:solidFill>
                  <a:srgbClr val="202122"/>
                </a:solidFill>
                <a:effectLst/>
                <a:latin typeface="Arial" panose="020B0604020202020204" pitchFamily="34" charset="0"/>
              </a:rPr>
              <a:t>有限理性</a:t>
            </a:r>
            <a:r>
              <a:rPr lang="zh-CN" altLang="en-US" b="0" i="0" dirty="0">
                <a:solidFill>
                  <a:srgbClr val="202122"/>
                </a:solidFill>
                <a:effectLst/>
                <a:latin typeface="Arial" panose="020B0604020202020204" pitchFamily="34" charset="0"/>
              </a:rPr>
              <a:t>，系由</a:t>
            </a:r>
            <a:r>
              <a:rPr lang="zh-CN" altLang="en-US" b="0" i="0" u="none" strike="noStrike" dirty="0">
                <a:solidFill>
                  <a:srgbClr val="3366CC"/>
                </a:solidFill>
                <a:effectLst/>
                <a:latin typeface="Arial" panose="020B0604020202020204" pitchFamily="34" charset="0"/>
                <a:hlinkClick r:id="rId3" tooltip="赫伯特·亚历山大·西蒙"/>
              </a:rPr>
              <a:t>赫伯特</a:t>
            </a:r>
            <a:r>
              <a:rPr lang="en-US" altLang="zh-CN" b="0" i="0" u="none" strike="noStrike" dirty="0">
                <a:solidFill>
                  <a:srgbClr val="3366CC"/>
                </a:solidFill>
                <a:effectLst/>
                <a:latin typeface="Arial" panose="020B0604020202020204" pitchFamily="34" charset="0"/>
                <a:hlinkClick r:id="rId3" tooltip="赫伯特·亚历山大·西蒙"/>
              </a:rPr>
              <a:t>·</a:t>
            </a:r>
            <a:r>
              <a:rPr lang="zh-CN" altLang="en-US" b="0" i="0" u="none" strike="noStrike" dirty="0">
                <a:solidFill>
                  <a:srgbClr val="3366CC"/>
                </a:solidFill>
                <a:effectLst/>
                <a:latin typeface="Arial" panose="020B0604020202020204" pitchFamily="34" charset="0"/>
                <a:hlinkClick r:id="rId3" tooltip="赫伯特·亚历山大·西蒙"/>
              </a:rPr>
              <a:t>亚历山大</a:t>
            </a:r>
            <a:r>
              <a:rPr lang="en-US" altLang="zh-CN" b="0" i="0" u="none" strike="noStrike" dirty="0">
                <a:solidFill>
                  <a:srgbClr val="3366CC"/>
                </a:solidFill>
                <a:effectLst/>
                <a:latin typeface="Arial" panose="020B0604020202020204" pitchFamily="34" charset="0"/>
                <a:hlinkClick r:id="rId3" tooltip="赫伯特·亚历山大·西蒙"/>
              </a:rPr>
              <a:t>·</a:t>
            </a:r>
            <a:r>
              <a:rPr lang="zh-CN" altLang="en-US" b="0" i="0" u="none" strike="noStrike" dirty="0">
                <a:solidFill>
                  <a:srgbClr val="3366CC"/>
                </a:solidFill>
                <a:effectLst/>
                <a:latin typeface="Arial" panose="020B0604020202020204" pitchFamily="34" charset="0"/>
                <a:hlinkClick r:id="rId3" tooltip="赫伯特·亚历山大·西蒙"/>
              </a:rPr>
              <a:t>西蒙</a:t>
            </a:r>
            <a:r>
              <a:rPr lang="zh-CN" altLang="en-US" b="0" i="0" dirty="0">
                <a:solidFill>
                  <a:srgbClr val="202122"/>
                </a:solidFill>
                <a:effectLst/>
                <a:latin typeface="Arial" panose="020B0604020202020204" pitchFamily="34" charset="0"/>
              </a:rPr>
              <a:t>所提出，是基于</a:t>
            </a:r>
            <a:r>
              <a:rPr lang="zh-CN" altLang="en-US" b="0" i="0" u="none" strike="noStrike" dirty="0">
                <a:solidFill>
                  <a:srgbClr val="3366CC"/>
                </a:solidFill>
                <a:effectLst/>
                <a:latin typeface="Arial" panose="020B0604020202020204" pitchFamily="34" charset="0"/>
                <a:hlinkClick r:id="rId4" tooltip="生理学"/>
              </a:rPr>
              <a:t>生理学</a:t>
            </a:r>
            <a:r>
              <a:rPr lang="zh-CN" altLang="en-US" b="0" i="0" dirty="0">
                <a:solidFill>
                  <a:srgbClr val="202122"/>
                </a:solidFill>
                <a:effectLst/>
                <a:latin typeface="Arial" panose="020B0604020202020204" pitchFamily="34" charset="0"/>
              </a:rPr>
              <a:t>及</a:t>
            </a:r>
            <a:r>
              <a:rPr lang="zh-CN" altLang="en-US" b="0" i="0" u="none" strike="noStrike" dirty="0">
                <a:solidFill>
                  <a:srgbClr val="3366CC"/>
                </a:solidFill>
                <a:effectLst/>
                <a:latin typeface="Arial" panose="020B0604020202020204" pitchFamily="34" charset="0"/>
                <a:hlinkClick r:id="rId5" tooltip="心理学"/>
              </a:rPr>
              <a:t>心理学</a:t>
            </a:r>
            <a:r>
              <a:rPr lang="zh-CN" altLang="en-US" b="0" i="0" dirty="0">
                <a:solidFill>
                  <a:srgbClr val="202122"/>
                </a:solidFill>
                <a:effectLst/>
                <a:latin typeface="Arial" panose="020B0604020202020204" pitchFamily="34" charset="0"/>
              </a:rPr>
              <a:t>层面的思考，对于传统</a:t>
            </a:r>
            <a:r>
              <a:rPr lang="zh-CN" altLang="en-US" b="0" i="0" u="none" strike="noStrike" dirty="0">
                <a:solidFill>
                  <a:srgbClr val="3366CC"/>
                </a:solidFill>
                <a:effectLst/>
                <a:latin typeface="Arial" panose="020B0604020202020204" pitchFamily="34" charset="0"/>
                <a:hlinkClick r:id="rId6" tooltip="经济学"/>
              </a:rPr>
              <a:t>经济学</a:t>
            </a:r>
            <a:r>
              <a:rPr lang="zh-CN" altLang="en-US" b="0" i="0" dirty="0">
                <a:solidFill>
                  <a:srgbClr val="202122"/>
                </a:solidFill>
                <a:effectLst/>
                <a:latin typeface="Arial" panose="020B0604020202020204" pitchFamily="34" charset="0"/>
              </a:rPr>
              <a:t>理论所提出的修正。传统经济学一直以</a:t>
            </a:r>
            <a:r>
              <a:rPr lang="zh-CN" altLang="en-US" b="0" i="0" u="none" strike="noStrike" dirty="0">
                <a:solidFill>
                  <a:srgbClr val="3366CC"/>
                </a:solidFill>
                <a:effectLst/>
                <a:latin typeface="Arial" panose="020B0604020202020204" pitchFamily="34" charset="0"/>
                <a:hlinkClick r:id="rId7" tooltip="完全理性"/>
              </a:rPr>
              <a:t>完全理性</a:t>
            </a:r>
            <a:r>
              <a:rPr lang="zh-CN" altLang="en-US" b="0" i="0" dirty="0">
                <a:solidFill>
                  <a:srgbClr val="202122"/>
                </a:solidFill>
                <a:effectLst/>
                <a:latin typeface="Arial" panose="020B0604020202020204" pitchFamily="34" charset="0"/>
              </a:rPr>
              <a:t>为前提，由于行为人可以得到所有资讯，因此可以在多种方案中，选择能使</a:t>
            </a:r>
            <a:r>
              <a:rPr lang="zh-CN" altLang="en-US" b="0" i="0" u="none" strike="noStrike" dirty="0">
                <a:solidFill>
                  <a:srgbClr val="3366CC"/>
                </a:solidFill>
                <a:effectLst/>
                <a:latin typeface="Arial" panose="020B0604020202020204" pitchFamily="34" charset="0"/>
                <a:hlinkClick r:id="rId8" tooltip="效用最大化"/>
              </a:rPr>
              <a:t>效用最大化</a:t>
            </a:r>
            <a:r>
              <a:rPr lang="zh-CN" altLang="en-US" b="0" i="0" dirty="0">
                <a:solidFill>
                  <a:srgbClr val="202122"/>
                </a:solidFill>
                <a:effectLst/>
                <a:latin typeface="Arial" panose="020B0604020202020204" pitchFamily="34" charset="0"/>
              </a:rPr>
              <a:t>的一种方案；但是于现实状况中，人们所获得的资讯、知识与能力都是有限的，所能够考虑的方案也是有限的，未必能作出使得效用最大化的决策。因此，西蒙认为必须考虑人的基本生理限制，以及由此而引起的认知限制、动机限制及其相互影响的限制。</a:t>
            </a:r>
          </a:p>
          <a:p>
            <a:pPr algn="l"/>
            <a:r>
              <a:rPr lang="zh-CN" altLang="en-US" b="0" i="0" dirty="0">
                <a:solidFill>
                  <a:srgbClr val="202122"/>
                </a:solidFill>
                <a:effectLst/>
                <a:latin typeface="Arial" panose="020B0604020202020204" pitchFamily="34" charset="0"/>
              </a:rPr>
              <a:t>西蒙所提出的理论是，将不完全的资讯以及处理资讯的费用，和一些非传统的决策者目标函数引入</a:t>
            </a:r>
            <a:r>
              <a:rPr lang="zh-CN" altLang="en-US" b="0" i="0" u="none" strike="noStrike" dirty="0">
                <a:solidFill>
                  <a:srgbClr val="D73333"/>
                </a:solidFill>
                <a:effectLst/>
                <a:latin typeface="Arial" panose="020B0604020202020204" pitchFamily="34" charset="0"/>
                <a:hlinkClick r:id="rId9" tooltip="经济分析（页面不存在）"/>
              </a:rPr>
              <a:t>经济分析</a:t>
            </a:r>
            <a:r>
              <a:rPr lang="zh-CN" altLang="en-US" b="0" i="0" dirty="0">
                <a:solidFill>
                  <a:srgbClr val="202122"/>
                </a:solidFill>
                <a:effectLst/>
                <a:latin typeface="Arial" panose="020B0604020202020204" pitchFamily="34" charset="0"/>
              </a:rPr>
              <a:t>。</a:t>
            </a:r>
          </a:p>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55</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56</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57</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59</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4292E"/>
                </a:solidFill>
                <a:effectLst/>
                <a:latin typeface="-apple-system"/>
              </a:rPr>
              <a:t>感知不确定性可能对推理的复杂度有很大影响。对</a:t>
            </a:r>
            <a:r>
              <a:rPr lang="en-US" altLang="zh-CN" b="0" i="0" dirty="0">
                <a:solidFill>
                  <a:srgbClr val="24292E"/>
                </a:solidFill>
                <a:effectLst/>
                <a:latin typeface="-apple-system"/>
              </a:rPr>
              <a:t>Agent</a:t>
            </a:r>
            <a:r>
              <a:rPr lang="zh-CN" altLang="en-US" b="0" i="0" dirty="0">
                <a:solidFill>
                  <a:srgbClr val="24292E"/>
                </a:solidFill>
                <a:effectLst/>
                <a:latin typeface="-apple-system"/>
              </a:rPr>
              <a:t>来说，当它知道世界的状态时比不知道时更容易进行推理</a:t>
            </a:r>
            <a:endParaRPr lang="en-US" altLang="zh-CN" b="0" i="0" dirty="0">
              <a:solidFill>
                <a:srgbClr val="24292E"/>
              </a:solidFill>
              <a:effectLst/>
              <a:latin typeface="-apple-system"/>
            </a:endParaRPr>
          </a:p>
          <a:p>
            <a:r>
              <a:rPr lang="zh-CN" altLang="en-US" b="0" i="0" dirty="0">
                <a:solidFill>
                  <a:srgbClr val="24292E"/>
                </a:solidFill>
                <a:effectLst/>
                <a:latin typeface="-apple-system"/>
              </a:rPr>
              <a:t>效用不确定性与模块性维度进行交互：在分层结构的某个层次上，某个动作可能是确定性的，但在另外的层次则可能是随机的。例如，你跟一个你正试图讨好的同伴飞到巴黎，在某个层面上来说，你可能知道你所在的位置（巴黎），在较低层面上，你可能会完全迷失并不知道自己在哪儿。在负责维持平衡的更低层面上，你会知道你在哪儿：你正站在地上。在最高层面上，你可能根本不能确定是否给同伴留下了好印象。</a:t>
            </a:r>
            <a:endParaRPr lang="en-US" altLang="zh-CN" b="0" i="0" dirty="0">
              <a:solidFill>
                <a:srgbClr val="24292E"/>
              </a:solidFill>
              <a:effectLst/>
              <a:latin typeface="-apple-system"/>
            </a:endParaRPr>
          </a:p>
          <a:p>
            <a:endParaRPr lang="en-US" altLang="zh-CN" b="0" i="0" dirty="0">
              <a:solidFill>
                <a:srgbClr val="24292E"/>
              </a:solidFill>
              <a:effectLst/>
              <a:latin typeface="-apple-system"/>
            </a:endParaRPr>
          </a:p>
          <a:p>
            <a:r>
              <a:rPr lang="zh-CN" altLang="en-US" b="0" i="0" dirty="0">
                <a:solidFill>
                  <a:srgbClr val="24292E"/>
                </a:solidFill>
                <a:effectLst/>
                <a:latin typeface="-apple-system"/>
              </a:rPr>
              <a:t>高处是抽象层次，要对个体及关系进行推理</a:t>
            </a:r>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60</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61</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63</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64</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65</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4292E"/>
                </a:solidFill>
                <a:effectLst/>
                <a:latin typeface="-apple-system"/>
              </a:rPr>
              <a:t>描述了一个典型的实验室环境。环境由</a:t>
            </a:r>
            <a:r>
              <a:rPr lang="en-US" altLang="zh-CN" b="0" i="0" dirty="0">
                <a:solidFill>
                  <a:srgbClr val="24292E"/>
                </a:solidFill>
                <a:effectLst/>
                <a:latin typeface="-apple-system"/>
              </a:rPr>
              <a:t>4</a:t>
            </a:r>
            <a:r>
              <a:rPr lang="zh-CN" altLang="en-US" b="0" i="0" dirty="0">
                <a:solidFill>
                  <a:srgbClr val="24292E"/>
                </a:solidFill>
                <a:effectLst/>
                <a:latin typeface="-apple-system"/>
              </a:rPr>
              <a:t>个实验室和很多办公室组成，机器人仅仅能够推开门，而且图中门的方向反映了机器人的移动方向。房间需要钥匙，钥匙可以从多种来源获得。机器人需要在这些房间之间传递包裹、</a:t>
            </a:r>
            <a:r>
              <a:rPr lang="en-US" altLang="zh-CN" b="0" i="0" dirty="0">
                <a:solidFill>
                  <a:srgbClr val="24292E"/>
                </a:solidFill>
                <a:effectLst/>
                <a:latin typeface="-apple-system"/>
              </a:rPr>
              <a:t>32</a:t>
            </a:r>
            <a:r>
              <a:rPr lang="zh-CN" altLang="en-US" b="0" i="0" dirty="0">
                <a:solidFill>
                  <a:srgbClr val="24292E"/>
                </a:solidFill>
                <a:effectLst/>
                <a:latin typeface="-apple-system"/>
              </a:rPr>
              <a:t>饮料或菜肴。环境同样包括对机器人有潜在危险的楼梯。</a:t>
            </a:r>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66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7</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67</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4292E"/>
                </a:solidFill>
                <a:effectLst/>
                <a:latin typeface="-apple-system"/>
              </a:rPr>
              <a:t>我们来想象一个机器人，它具有多个轮子，能够捡起物体并可以放下。它具有感知能力，因此它能识别需要操控的目标物体，也能绕开障碍物。它可以以自然语言的形式接受命令，并遵循这个命令，能够在目标发生冲突时做出合理选择。这种机器人可以应用于办公环境中，来传送包裹、邮件、咖啡等物品，或者嵌入轮椅中来帮助残疾人。它应该是有用且安全的。</a:t>
            </a:r>
            <a:br>
              <a:rPr lang="en-US" altLang="zh-CN" b="0" i="0" dirty="0">
                <a:solidFill>
                  <a:srgbClr val="24292E"/>
                </a:solidFill>
                <a:effectLst/>
                <a:latin typeface="-apple-system"/>
              </a:rPr>
            </a:br>
            <a:r>
              <a:rPr lang="zh-CN" altLang="en-US" b="0" i="0" dirty="0">
                <a:solidFill>
                  <a:srgbClr val="24292E"/>
                </a:solidFill>
                <a:effectLst/>
                <a:latin typeface="-apple-system"/>
              </a:rPr>
              <a:t>在图</a:t>
            </a:r>
            <a:r>
              <a:rPr lang="en-US" altLang="zh-CN" b="0" i="0" dirty="0">
                <a:solidFill>
                  <a:srgbClr val="24292E"/>
                </a:solidFill>
                <a:effectLst/>
                <a:latin typeface="-apple-system"/>
              </a:rPr>
              <a:t>1-3Agent</a:t>
            </a:r>
            <a:r>
              <a:rPr lang="zh-CN" altLang="en-US" b="0" i="0" dirty="0">
                <a:solidFill>
                  <a:srgbClr val="24292E"/>
                </a:solidFill>
                <a:effectLst/>
                <a:latin typeface="-apple-system"/>
              </a:rPr>
              <a:t>的黑盒特征中，自主传送机器人有以下输入：</a:t>
            </a:r>
          </a:p>
          <a:p>
            <a:pPr algn="l">
              <a:buFont typeface="Arial" panose="020B0604020202020204" pitchFamily="34" charset="0"/>
              <a:buChar char="•"/>
            </a:pPr>
            <a:r>
              <a:rPr lang="zh-CN" altLang="en-US" b="0" i="0" dirty="0">
                <a:solidFill>
                  <a:srgbClr val="24292E"/>
                </a:solidFill>
                <a:effectLst/>
                <a:latin typeface="-apple-system"/>
              </a:rPr>
              <a:t>先验知识，由</a:t>
            </a:r>
            <a:r>
              <a:rPr lang="en-US" altLang="zh-CN" b="0" i="0" dirty="0">
                <a:solidFill>
                  <a:srgbClr val="24292E"/>
                </a:solidFill>
                <a:effectLst/>
                <a:latin typeface="-apple-system"/>
              </a:rPr>
              <a:t>Agent</a:t>
            </a:r>
            <a:r>
              <a:rPr lang="zh-CN" altLang="en-US" b="0" i="0" dirty="0">
                <a:solidFill>
                  <a:srgbClr val="24292E"/>
                </a:solidFill>
                <a:effectLst/>
                <a:latin typeface="-apple-system"/>
              </a:rPr>
              <a:t>设计者提供，关于</a:t>
            </a:r>
            <a:r>
              <a:rPr lang="en-US" altLang="zh-CN" b="0" i="0" dirty="0">
                <a:solidFill>
                  <a:srgbClr val="24292E"/>
                </a:solidFill>
                <a:effectLst/>
                <a:latin typeface="-apple-system"/>
              </a:rPr>
              <a:t>Agent</a:t>
            </a:r>
            <a:r>
              <a:rPr lang="zh-CN" altLang="en-US" b="0" i="0" dirty="0">
                <a:solidFill>
                  <a:srgbClr val="24292E"/>
                </a:solidFill>
                <a:effectLst/>
                <a:latin typeface="-apple-system"/>
              </a:rPr>
              <a:t>自身的能力，比如</a:t>
            </a:r>
            <a:r>
              <a:rPr lang="en-US" altLang="zh-CN" b="0" i="0" dirty="0">
                <a:solidFill>
                  <a:srgbClr val="24292E"/>
                </a:solidFill>
                <a:effectLst/>
                <a:latin typeface="-apple-system"/>
              </a:rPr>
              <a:t>Agent</a:t>
            </a:r>
            <a:r>
              <a:rPr lang="zh-CN" altLang="en-US" b="0" i="0" dirty="0">
                <a:solidFill>
                  <a:srgbClr val="24292E"/>
                </a:solidFill>
                <a:effectLst/>
                <a:latin typeface="-apple-system"/>
              </a:rPr>
              <a:t>可能会遇到什么样的目标物并且区分这些物品，请求的含义，还可能有</a:t>
            </a:r>
            <a:r>
              <a:rPr lang="en-US" altLang="zh-CN" b="0" i="0" dirty="0">
                <a:solidFill>
                  <a:srgbClr val="24292E"/>
                </a:solidFill>
                <a:effectLst/>
                <a:latin typeface="-apple-system"/>
              </a:rPr>
              <a:t>Agent</a:t>
            </a:r>
            <a:r>
              <a:rPr lang="zh-CN" altLang="en-US" b="0" i="0" dirty="0">
                <a:solidFill>
                  <a:srgbClr val="24292E"/>
                </a:solidFill>
                <a:effectLst/>
                <a:latin typeface="-apple-system"/>
              </a:rPr>
              <a:t>的环境，比如地图；</a:t>
            </a:r>
          </a:p>
          <a:p>
            <a:pPr algn="l">
              <a:buFont typeface="Arial" panose="020B0604020202020204" pitchFamily="34" charset="0"/>
              <a:buChar char="•"/>
            </a:pPr>
            <a:r>
              <a:rPr lang="zh-CN" altLang="en-US" b="0" i="0" dirty="0">
                <a:solidFill>
                  <a:srgbClr val="24292E"/>
                </a:solidFill>
                <a:effectLst/>
                <a:latin typeface="-apple-system"/>
              </a:rPr>
              <a:t>通过动作得到的先前经验，例如，它的动作效果，世界中的常见对象是什么，在同一天中的不同时段会有什么样的请求；</a:t>
            </a:r>
          </a:p>
          <a:p>
            <a:pPr algn="l">
              <a:buFont typeface="Arial" panose="020B0604020202020204" pitchFamily="34" charset="0"/>
              <a:buChar char="•"/>
            </a:pPr>
            <a:r>
              <a:rPr lang="zh-CN" altLang="en-US" b="0" i="0" dirty="0">
                <a:solidFill>
                  <a:srgbClr val="24292E"/>
                </a:solidFill>
                <a:effectLst/>
                <a:latin typeface="-apple-system"/>
              </a:rPr>
              <a:t>目标，可以表示为应该传送什么，什么时候传，以及如何进行权衡，例如什么时候它必须放弃一个目标去完成另外一个，或者在执行动作的迅速性与安全性之间做出权衡；</a:t>
            </a:r>
          </a:p>
          <a:p>
            <a:pPr algn="l">
              <a:buFont typeface="Arial" panose="020B0604020202020204" pitchFamily="34" charset="0"/>
              <a:buChar char="•"/>
            </a:pPr>
            <a:r>
              <a:rPr lang="zh-CN" altLang="en-US" b="0" i="0" dirty="0">
                <a:solidFill>
                  <a:srgbClr val="24292E"/>
                </a:solidFill>
                <a:effectLst/>
                <a:latin typeface="-apple-system"/>
              </a:rPr>
              <a:t>观察值，从相机、声波定位仪、触觉、声音、激光测距仪或键盘这样的输入设备中获取对环境的观察值。</a:t>
            </a:r>
          </a:p>
          <a:p>
            <a:pPr algn="l"/>
            <a:r>
              <a:rPr lang="zh-CN" altLang="en-US" b="0" i="0" dirty="0">
                <a:solidFill>
                  <a:srgbClr val="24292E"/>
                </a:solidFill>
                <a:effectLst/>
                <a:latin typeface="-apple-system"/>
              </a:rPr>
              <a:t>机器人的输出是机械控制，规定它的轮子如何转动，它的四肢应该往哪儿移动，它的钳子应该做什么。其他的输出还有语音和视频输出。</a:t>
            </a:r>
            <a:br>
              <a:rPr lang="zh-CN" altLang="en-US" b="0" i="0" dirty="0">
                <a:solidFill>
                  <a:srgbClr val="24292E"/>
                </a:solidFill>
                <a:effectLst/>
                <a:latin typeface="-apple-system"/>
              </a:rPr>
            </a:br>
            <a:r>
              <a:rPr lang="zh-CN" altLang="en-US" b="0" i="0" dirty="0">
                <a:solidFill>
                  <a:srgbClr val="24292E"/>
                </a:solidFill>
                <a:effectLst/>
                <a:latin typeface="-apple-system"/>
              </a:rPr>
              <a:t>在复杂度的一系列维度中，当机器人是扁平系统时是最简单的状况，用一系列的状态来表达，没有不确定性，有可完成的目标，没有其他</a:t>
            </a:r>
            <a:r>
              <a:rPr lang="en-US" altLang="zh-CN" b="0" i="0" dirty="0">
                <a:solidFill>
                  <a:srgbClr val="24292E"/>
                </a:solidFill>
                <a:effectLst/>
                <a:latin typeface="-apple-system"/>
              </a:rPr>
              <a:t>Agent</a:t>
            </a:r>
            <a:r>
              <a:rPr lang="zh-CN" altLang="en-US" b="0" i="0" dirty="0">
                <a:solidFill>
                  <a:srgbClr val="24292E"/>
                </a:solidFill>
                <a:effectLst/>
                <a:latin typeface="-apple-system"/>
              </a:rPr>
              <a:t>，有给定的知识，而且具有完全理性。在这种情况下，存在一个不确定阶段规划期，决定要做什么的问题被简化成状态图中寻找一条路径的问题。这一部分将在第</a:t>
            </a:r>
            <a:r>
              <a:rPr lang="en-US" altLang="zh-CN" b="0" i="0" dirty="0">
                <a:solidFill>
                  <a:srgbClr val="24292E"/>
                </a:solidFill>
                <a:effectLst/>
                <a:latin typeface="-apple-system"/>
              </a:rPr>
              <a:t>3</a:t>
            </a:r>
            <a:r>
              <a:rPr lang="zh-CN" altLang="en-US" b="0" i="0" dirty="0">
                <a:solidFill>
                  <a:srgbClr val="24292E"/>
                </a:solidFill>
                <a:effectLst/>
                <a:latin typeface="-apple-system"/>
              </a:rPr>
              <a:t>章介绍。</a:t>
            </a:r>
            <a:br>
              <a:rPr lang="zh-CN" altLang="en-US" b="0" i="0" dirty="0">
                <a:solidFill>
                  <a:srgbClr val="24292E"/>
                </a:solidFill>
                <a:effectLst/>
                <a:latin typeface="-apple-system"/>
              </a:rPr>
            </a:br>
            <a:r>
              <a:rPr lang="zh-CN" altLang="en-US" b="0" i="0" dirty="0">
                <a:solidFill>
                  <a:srgbClr val="24292E"/>
                </a:solidFill>
                <a:effectLst/>
                <a:latin typeface="-apple-system"/>
              </a:rPr>
              <a:t>对于推理任务来说，每一个维度上都能增加概念复杂度：</a:t>
            </a:r>
          </a:p>
          <a:p>
            <a:pPr algn="l">
              <a:buFont typeface="Arial" panose="020B0604020202020204" pitchFamily="34" charset="0"/>
              <a:buChar char="•"/>
            </a:pPr>
            <a:r>
              <a:rPr lang="zh-CN" altLang="en-US" b="0" i="0" dirty="0">
                <a:solidFill>
                  <a:srgbClr val="24292E"/>
                </a:solidFill>
                <a:effectLst/>
                <a:latin typeface="-apple-system"/>
              </a:rPr>
              <a:t>层次分解，通过将每个模块简单化而且能够被自身所理解，从而使整个系统的复杂度增加。第</a:t>
            </a:r>
            <a:r>
              <a:rPr lang="en-US" altLang="zh-CN" b="0" i="0" dirty="0">
                <a:solidFill>
                  <a:srgbClr val="24292E"/>
                </a:solidFill>
                <a:effectLst/>
                <a:latin typeface="-apple-system"/>
              </a:rPr>
              <a:t>2</a:t>
            </a:r>
            <a:r>
              <a:rPr lang="zh-CN" altLang="en-US" b="0" i="0" dirty="0">
                <a:solidFill>
                  <a:srgbClr val="24292E"/>
                </a:solidFill>
                <a:effectLst/>
                <a:latin typeface="-apple-system"/>
              </a:rPr>
              <a:t>章将介绍这一部分。</a:t>
            </a:r>
          </a:p>
          <a:p>
            <a:pPr algn="l">
              <a:buFont typeface="Arial" panose="020B0604020202020204" pitchFamily="34" charset="0"/>
              <a:buChar char="•"/>
            </a:pPr>
            <a:r>
              <a:rPr lang="zh-CN" altLang="en-US" b="0" i="0" dirty="0">
                <a:solidFill>
                  <a:srgbClr val="24292E"/>
                </a:solidFill>
                <a:effectLst/>
                <a:latin typeface="-apple-system"/>
              </a:rPr>
              <a:t>用一系列的特征建模比用清晰状态建模使系统更容易理解。例如，可能会有机器人的位置特征，它所有的燃料数量特征，它所运送的物品特征等。用一系列的状态进行推理，其中每一个状态是对应于每个特征的值的分配，失去了这些特征提供的结构信息。用一系列的特征表示来进行推理，可能会开发计算增益。用一系列的特征进行规划将在第</a:t>
            </a:r>
            <a:r>
              <a:rPr lang="en-US" altLang="zh-CN" b="0" i="0" dirty="0">
                <a:solidFill>
                  <a:srgbClr val="24292E"/>
                </a:solidFill>
                <a:effectLst/>
                <a:latin typeface="-apple-system"/>
              </a:rPr>
              <a:t>8</a:t>
            </a:r>
            <a:r>
              <a:rPr lang="zh-CN" altLang="en-US" b="0" i="0" dirty="0">
                <a:solidFill>
                  <a:srgbClr val="24292E"/>
                </a:solidFill>
                <a:effectLst/>
                <a:latin typeface="-apple-system"/>
              </a:rPr>
              <a:t>章讨论。当涉及多个个体时（如多人或多个传送物），用一系列的个体与关系进行推理可能会更容易些。用一系列的个体与关系进行规划将在</a:t>
            </a:r>
            <a:r>
              <a:rPr lang="en-US" altLang="zh-CN" b="0" i="0" dirty="0">
                <a:solidFill>
                  <a:srgbClr val="24292E"/>
                </a:solidFill>
                <a:effectLst/>
                <a:latin typeface="-apple-system"/>
              </a:rPr>
              <a:t>14.1</a:t>
            </a:r>
            <a:r>
              <a:rPr lang="zh-CN" altLang="en-US" b="0" i="0" dirty="0">
                <a:solidFill>
                  <a:srgbClr val="24292E"/>
                </a:solidFill>
                <a:effectLst/>
                <a:latin typeface="-apple-system"/>
              </a:rPr>
              <a:t>节讨论。</a:t>
            </a:r>
          </a:p>
          <a:p>
            <a:pPr algn="l">
              <a:buFont typeface="Arial" panose="020B0604020202020204" pitchFamily="34" charset="0"/>
              <a:buChar char="•"/>
            </a:pPr>
            <a:r>
              <a:rPr lang="zh-CN" altLang="en-US" b="0" i="0" dirty="0">
                <a:solidFill>
                  <a:srgbClr val="24292E"/>
                </a:solidFill>
                <a:effectLst/>
                <a:latin typeface="-apple-system"/>
              </a:rPr>
              <a:t>如果</a:t>
            </a:r>
            <a:r>
              <a:rPr lang="en-US" altLang="zh-CN" b="0" i="0" dirty="0">
                <a:solidFill>
                  <a:srgbClr val="24292E"/>
                </a:solidFill>
                <a:effectLst/>
                <a:latin typeface="-apple-system"/>
              </a:rPr>
              <a:t>Agent</a:t>
            </a:r>
            <a:r>
              <a:rPr lang="zh-CN" altLang="en-US" b="0" i="0" dirty="0">
                <a:solidFill>
                  <a:srgbClr val="24292E"/>
                </a:solidFill>
                <a:effectLst/>
                <a:latin typeface="-apple-system"/>
              </a:rPr>
              <a:t>仅仅是向前看几步，它的规划期是有限的；而如果它有一组固定的要达到的目标集，那么它的规划期就是不确定的。随着不间断的需求和动作，为了长期幸存，它的规划期是无限的，例如，电池电量低时就先进行充电。</a:t>
            </a:r>
          </a:p>
          <a:p>
            <a:pPr algn="l">
              <a:buFont typeface="Arial" panose="020B0604020202020204" pitchFamily="34" charset="0"/>
              <a:buChar char="•"/>
            </a:pPr>
            <a:r>
              <a:rPr lang="zh-CN" altLang="en-US" b="0" i="0" dirty="0">
                <a:solidFill>
                  <a:srgbClr val="24292E"/>
                </a:solidFill>
                <a:effectLst/>
                <a:latin typeface="-apple-system"/>
              </a:rPr>
              <a:t>可能存在目标如“将咖啡传送给克里斯，并保证你自己一直有能量”。更为复杂的目标可能会是“将实验室打扫干净，并将所有的东西归位”。有时可能存在更复杂</a:t>
            </a:r>
            <a:r>
              <a:rPr lang="en-US" altLang="zh-CN" b="0" i="0" dirty="0">
                <a:solidFill>
                  <a:srgbClr val="24292E"/>
                </a:solidFill>
                <a:effectLst/>
                <a:latin typeface="-apple-system"/>
              </a:rPr>
              <a:t>31</a:t>
            </a:r>
            <a:r>
              <a:rPr lang="zh-CN" altLang="en-US" b="0" i="0" dirty="0">
                <a:solidFill>
                  <a:srgbClr val="24292E"/>
                </a:solidFill>
                <a:effectLst/>
                <a:latin typeface="-apple-system"/>
              </a:rPr>
              <a:t>的偏好，例如传递机器人要完成“邮件到达时就传送邮件，有咖啡请求时要尽可能快地服务，但是传送标记为重要的信息更重要，并且当克里斯请求咖啡时，需要更快地为她服务”。</a:t>
            </a:r>
          </a:p>
          <a:p>
            <a:pPr algn="l">
              <a:buFont typeface="Arial" panose="020B0604020202020204" pitchFamily="34" charset="0"/>
              <a:buChar char="•"/>
            </a:pPr>
            <a:r>
              <a:rPr lang="zh-CN" altLang="en-US" b="0" i="0" dirty="0">
                <a:solidFill>
                  <a:srgbClr val="24292E"/>
                </a:solidFill>
                <a:effectLst/>
                <a:latin typeface="-apple-system"/>
              </a:rPr>
              <a:t>可能会有感知不确定性，因为基于</a:t>
            </a:r>
            <a:r>
              <a:rPr lang="en-US" altLang="zh-CN" b="0" i="0" dirty="0">
                <a:solidFill>
                  <a:srgbClr val="24292E"/>
                </a:solidFill>
                <a:effectLst/>
                <a:latin typeface="-apple-system"/>
              </a:rPr>
              <a:t>Agent</a:t>
            </a:r>
            <a:r>
              <a:rPr lang="zh-CN" altLang="en-US" b="0" i="0" dirty="0">
                <a:solidFill>
                  <a:srgbClr val="24292E"/>
                </a:solidFill>
                <a:effectLst/>
                <a:latin typeface="-apple-system"/>
              </a:rPr>
              <a:t>有限的传感器，它可能不知道世界中存在什么。</a:t>
            </a:r>
          </a:p>
          <a:p>
            <a:pPr algn="l">
              <a:buFont typeface="Arial" panose="020B0604020202020204" pitchFamily="34" charset="0"/>
              <a:buChar char="•"/>
            </a:pPr>
            <a:r>
              <a:rPr lang="zh-CN" altLang="en-US" b="0" i="0" dirty="0">
                <a:solidFill>
                  <a:srgbClr val="24292E"/>
                </a:solidFill>
                <a:effectLst/>
                <a:latin typeface="-apple-system"/>
              </a:rPr>
              <a:t>可能会有行为效用的不确定性，无论是车轮滑动这样的低层次行为，还是像</a:t>
            </a:r>
            <a:r>
              <a:rPr lang="en-US" altLang="zh-CN" b="0" i="0" dirty="0">
                <a:solidFill>
                  <a:srgbClr val="24292E"/>
                </a:solidFill>
                <a:effectLst/>
                <a:latin typeface="-apple-system"/>
              </a:rPr>
              <a:t>Agent</a:t>
            </a:r>
            <a:r>
              <a:rPr lang="zh-CN" altLang="en-US" b="0" i="0" dirty="0">
                <a:solidFill>
                  <a:srgbClr val="24292E"/>
                </a:solidFill>
                <a:effectLst/>
                <a:latin typeface="-apple-system"/>
              </a:rPr>
              <a:t>在传送咖啡给克里斯时不知道是否已经将咖啡放在她的书桌上这样的高层次行为，都具有不确定性。　图</a:t>
            </a:r>
            <a:r>
              <a:rPr lang="en-US" altLang="zh-CN" b="0" i="0" dirty="0">
                <a:solidFill>
                  <a:srgbClr val="24292E"/>
                </a:solidFill>
                <a:effectLst/>
                <a:latin typeface="-apple-system"/>
              </a:rPr>
              <a:t>1-7</a:t>
            </a:r>
            <a:r>
              <a:rPr lang="zh-CN" altLang="en-US" b="0" i="0" dirty="0">
                <a:solidFill>
                  <a:srgbClr val="24292E"/>
                </a:solidFill>
                <a:effectLst/>
                <a:latin typeface="-apple-system"/>
              </a:rPr>
              <a:t>　传送机器人环境图，说明一个典型的实验室环境</a:t>
            </a:r>
            <a:r>
              <a:rPr lang="en-US" altLang="zh-CN" b="0" i="0" dirty="0">
                <a:solidFill>
                  <a:srgbClr val="24292E"/>
                </a:solidFill>
                <a:effectLst/>
                <a:latin typeface="-apple-system"/>
              </a:rPr>
              <a:t>,</a:t>
            </a:r>
            <a:r>
              <a:rPr lang="zh-CN" altLang="en-US" b="0" i="0" dirty="0">
                <a:solidFill>
                  <a:srgbClr val="24292E"/>
                </a:solidFill>
                <a:effectLst/>
                <a:latin typeface="-apple-system"/>
              </a:rPr>
              <a:t>也说明了门的位置和它们开放哪一条路径</a:t>
            </a:r>
          </a:p>
          <a:p>
            <a:pPr algn="l">
              <a:buFont typeface="Arial" panose="020B0604020202020204" pitchFamily="34" charset="0"/>
              <a:buChar char="•"/>
            </a:pPr>
            <a:r>
              <a:rPr lang="zh-CN" altLang="en-US" b="0" i="0" dirty="0">
                <a:solidFill>
                  <a:srgbClr val="24292E"/>
                </a:solidFill>
                <a:effectLst/>
                <a:latin typeface="-apple-system"/>
              </a:rPr>
              <a:t>可能存在多个机器人，它们可能相互协调来传递咖啡与包裹，也可能相互争夺电源插座。也可能会有儿童来戏弄机器人。</a:t>
            </a:r>
          </a:p>
          <a:p>
            <a:pPr algn="l">
              <a:buFont typeface="Arial" panose="020B0604020202020204" pitchFamily="34" charset="0"/>
              <a:buChar char="•"/>
            </a:pPr>
            <a:r>
              <a:rPr lang="zh-CN" altLang="en-US" b="0" i="0" dirty="0">
                <a:solidFill>
                  <a:srgbClr val="24292E"/>
                </a:solidFill>
                <a:effectLst/>
                <a:latin typeface="-apple-system"/>
              </a:rPr>
              <a:t>机器人有许多要学习的，例如地板的光滑程度与它的发亮程度成一定的函数关系，克里斯在同一天的不同时段去哪里闲逛，克里斯会在什么时候要一杯咖啡，什么动作会得到最高的奖励。</a:t>
            </a:r>
          </a:p>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68</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69</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4292E"/>
                </a:solidFill>
                <a:effectLst/>
                <a:latin typeface="-apple-system"/>
              </a:rPr>
              <a:t>在图</a:t>
            </a:r>
            <a:r>
              <a:rPr lang="en-US" altLang="zh-CN" b="0" i="0" dirty="0">
                <a:solidFill>
                  <a:srgbClr val="24292E"/>
                </a:solidFill>
                <a:effectLst/>
                <a:latin typeface="-apple-system"/>
              </a:rPr>
              <a:t>1-3Agent</a:t>
            </a:r>
            <a:r>
              <a:rPr lang="zh-CN" altLang="en-US" b="0" i="0" dirty="0">
                <a:solidFill>
                  <a:srgbClr val="24292E"/>
                </a:solidFill>
                <a:effectLst/>
                <a:latin typeface="-apple-system"/>
              </a:rPr>
              <a:t>的黑盒定义中，交易</a:t>
            </a:r>
            <a:r>
              <a:rPr lang="en-US" altLang="zh-CN" b="0" i="0" dirty="0">
                <a:solidFill>
                  <a:srgbClr val="24292E"/>
                </a:solidFill>
                <a:effectLst/>
                <a:latin typeface="-apple-system"/>
              </a:rPr>
              <a:t>Agent</a:t>
            </a:r>
            <a:r>
              <a:rPr lang="zh-CN" altLang="en-US" b="0" i="0" dirty="0">
                <a:solidFill>
                  <a:srgbClr val="24292E"/>
                </a:solidFill>
                <a:effectLst/>
                <a:latin typeface="-apple-system"/>
              </a:rPr>
              <a:t>有以下输入：</a:t>
            </a:r>
          </a:p>
          <a:p>
            <a:pPr algn="l">
              <a:buFont typeface="Arial" panose="020B0604020202020204" pitchFamily="34" charset="0"/>
              <a:buChar char="•"/>
            </a:pPr>
            <a:r>
              <a:rPr lang="zh-CN" altLang="en-US" b="0" i="0" dirty="0">
                <a:solidFill>
                  <a:srgbClr val="24292E"/>
                </a:solidFill>
                <a:effectLst/>
                <a:latin typeface="-apple-system"/>
              </a:rPr>
              <a:t>关于货物或服务类型、出售业务、拍卖流程等的先验知识；</a:t>
            </a:r>
            <a:r>
              <a:rPr lang="en-US" altLang="zh-CN" b="0" i="0" dirty="0">
                <a:solidFill>
                  <a:srgbClr val="24292E"/>
                </a:solidFill>
                <a:effectLst/>
                <a:latin typeface="-apple-system"/>
              </a:rPr>
              <a:t>37</a:t>
            </a:r>
          </a:p>
          <a:p>
            <a:pPr algn="l">
              <a:buFont typeface="Arial" panose="020B0604020202020204" pitchFamily="34" charset="0"/>
              <a:buChar char="•"/>
            </a:pPr>
            <a:r>
              <a:rPr lang="zh-CN" altLang="en-US" b="0" i="0" dirty="0">
                <a:solidFill>
                  <a:srgbClr val="24292E"/>
                </a:solidFill>
                <a:effectLst/>
                <a:latin typeface="-apple-system"/>
              </a:rPr>
              <a:t>先前经验，哪儿是寻找特价物品的最好地方，拍卖中价格会随时间如何变化，特价什么时候会有上升的倾向；</a:t>
            </a:r>
          </a:p>
          <a:p>
            <a:pPr algn="l">
              <a:buFont typeface="Arial" panose="020B0604020202020204" pitchFamily="34" charset="0"/>
              <a:buChar char="•"/>
            </a:pPr>
            <a:r>
              <a:rPr lang="zh-CN" altLang="en-US" b="0" i="0" dirty="0">
                <a:solidFill>
                  <a:srgbClr val="24292E"/>
                </a:solidFill>
                <a:effectLst/>
                <a:latin typeface="-apple-system"/>
              </a:rPr>
              <a:t>用户想要的物品的偏好，怎样权衡有冲突的目标；</a:t>
            </a:r>
          </a:p>
          <a:p>
            <a:pPr algn="l">
              <a:buFont typeface="Arial" panose="020B0604020202020204" pitchFamily="34" charset="0"/>
              <a:buChar char="•"/>
            </a:pPr>
            <a:r>
              <a:rPr lang="zh-CN" altLang="en-US" b="0" i="0" dirty="0">
                <a:solidFill>
                  <a:srgbClr val="24292E"/>
                </a:solidFill>
                <a:effectLst/>
                <a:latin typeface="-apple-system"/>
              </a:rPr>
              <a:t>什么物品是可用的、物品的价格、可购买的时间范围这几个方面的观察值。</a:t>
            </a:r>
          </a:p>
          <a:p>
            <a:pPr algn="l"/>
            <a:r>
              <a:rPr lang="zh-CN" altLang="en-US" b="0" i="0" dirty="0">
                <a:solidFill>
                  <a:srgbClr val="24292E"/>
                </a:solidFill>
                <a:effectLst/>
                <a:latin typeface="-apple-system"/>
              </a:rPr>
              <a:t>交易</a:t>
            </a:r>
            <a:r>
              <a:rPr lang="en-US" altLang="zh-CN" b="0" i="0" dirty="0">
                <a:solidFill>
                  <a:srgbClr val="24292E"/>
                </a:solidFill>
                <a:effectLst/>
                <a:latin typeface="-apple-system"/>
              </a:rPr>
              <a:t>Agent</a:t>
            </a:r>
            <a:r>
              <a:rPr lang="zh-CN" altLang="en-US" b="0" i="0" dirty="0">
                <a:solidFill>
                  <a:srgbClr val="24292E"/>
                </a:solidFill>
                <a:effectLst/>
                <a:latin typeface="-apple-system"/>
              </a:rPr>
              <a:t>的输出是用户能够接受或拒绝的建议，或者是一个实际购买。</a:t>
            </a:r>
            <a:br>
              <a:rPr lang="zh-CN" altLang="en-US" b="0" i="0" dirty="0">
                <a:solidFill>
                  <a:srgbClr val="24292E"/>
                </a:solidFill>
                <a:effectLst/>
                <a:latin typeface="-apple-system"/>
              </a:rPr>
            </a:br>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70</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4292E"/>
                </a:solidFill>
                <a:effectLst/>
                <a:latin typeface="-apple-system"/>
              </a:rPr>
              <a:t>交易</a:t>
            </a:r>
            <a:r>
              <a:rPr lang="en-US" altLang="zh-CN" b="0" i="0" dirty="0">
                <a:solidFill>
                  <a:srgbClr val="24292E"/>
                </a:solidFill>
                <a:effectLst/>
                <a:latin typeface="-apple-system"/>
              </a:rPr>
              <a:t>Agent</a:t>
            </a:r>
            <a:r>
              <a:rPr lang="zh-CN" altLang="en-US" b="0" i="0" dirty="0">
                <a:solidFill>
                  <a:srgbClr val="24292E"/>
                </a:solidFill>
                <a:effectLst/>
                <a:latin typeface="-apple-system"/>
              </a:rPr>
              <a:t>应该考虑以下维度：</a:t>
            </a:r>
          </a:p>
          <a:p>
            <a:pPr algn="l">
              <a:buFont typeface="Arial" panose="020B0604020202020204" pitchFamily="34" charset="0"/>
              <a:buChar char="•"/>
            </a:pPr>
            <a:r>
              <a:rPr lang="zh-CN" altLang="en-US" b="0" i="0" dirty="0">
                <a:solidFill>
                  <a:srgbClr val="24292E"/>
                </a:solidFill>
                <a:effectLst/>
                <a:latin typeface="-apple-system"/>
              </a:rPr>
              <a:t>由于域的复杂度，层次分解是必要的。考虑为旅行者做好假期所有的安排与购物这样一个问题。如果有一个专门购买机票并且能优化转乘和时间的模块，而不是在做这些事情同时来决定通过哪个门到出租车站，就会更简单些。</a:t>
            </a:r>
          </a:p>
          <a:p>
            <a:pPr algn="l">
              <a:buFont typeface="Arial" panose="020B0604020202020204" pitchFamily="34" charset="0"/>
              <a:buChar char="•"/>
            </a:pPr>
            <a:r>
              <a:rPr lang="zh-CN" altLang="en-US" b="0" i="0" dirty="0">
                <a:solidFill>
                  <a:srgbClr val="24292E"/>
                </a:solidFill>
                <a:effectLst/>
                <a:latin typeface="-apple-system"/>
              </a:rPr>
              <a:t>交易</a:t>
            </a:r>
            <a:r>
              <a:rPr lang="en-US" altLang="zh-CN" b="0" i="0" dirty="0">
                <a:solidFill>
                  <a:srgbClr val="24292E"/>
                </a:solidFill>
                <a:effectLst/>
                <a:latin typeface="-apple-system"/>
              </a:rPr>
              <a:t>Agent</a:t>
            </a:r>
            <a:r>
              <a:rPr lang="zh-CN" altLang="en-US" b="0" i="0" dirty="0">
                <a:solidFill>
                  <a:srgbClr val="24292E"/>
                </a:solidFill>
                <a:effectLst/>
                <a:latin typeface="-apple-system"/>
              </a:rPr>
              <a:t>的状态空间对于个体状态推理来说太大了。还存在太多的个体，因而无法用特征的方式进行推理。交易</a:t>
            </a:r>
            <a:r>
              <a:rPr lang="en-US" altLang="zh-CN" b="0" i="0" dirty="0">
                <a:solidFill>
                  <a:srgbClr val="24292E"/>
                </a:solidFill>
                <a:effectLst/>
                <a:latin typeface="-apple-system"/>
              </a:rPr>
              <a:t>Agent</a:t>
            </a:r>
            <a:r>
              <a:rPr lang="zh-CN" altLang="en-US" b="0" i="0" dirty="0">
                <a:solidFill>
                  <a:srgbClr val="24292E"/>
                </a:solidFill>
                <a:effectLst/>
                <a:latin typeface="-apple-system"/>
              </a:rPr>
              <a:t>不得不按照如顾客、天数、宾馆、航班等这样的个体进行推理。</a:t>
            </a:r>
          </a:p>
          <a:p>
            <a:pPr algn="l">
              <a:buFont typeface="Arial" panose="020B0604020202020204" pitchFamily="34" charset="0"/>
              <a:buChar char="•"/>
            </a:pPr>
            <a:r>
              <a:rPr lang="zh-CN" altLang="en-US" b="0" i="0" dirty="0">
                <a:solidFill>
                  <a:srgbClr val="24292E"/>
                </a:solidFill>
                <a:effectLst/>
                <a:latin typeface="-apple-system"/>
              </a:rPr>
              <a:t>交易</a:t>
            </a:r>
            <a:r>
              <a:rPr lang="en-US" altLang="zh-CN" b="0" i="0" dirty="0">
                <a:solidFill>
                  <a:srgbClr val="24292E"/>
                </a:solidFill>
                <a:effectLst/>
                <a:latin typeface="-apple-system"/>
              </a:rPr>
              <a:t>Agent</a:t>
            </a:r>
            <a:r>
              <a:rPr lang="zh-CN" altLang="en-US" b="0" i="0" dirty="0">
                <a:solidFill>
                  <a:srgbClr val="24292E"/>
                </a:solidFill>
                <a:effectLst/>
                <a:latin typeface="-apple-system"/>
              </a:rPr>
              <a:t>一般不会只进行一次购物，通常会进行一个序列的购物，会有大量的序列决策（例如，预订宾馆客房可能会需要预订陆地交通，然后是存储包裹），通常会为持续的采购制定计划，例如</a:t>
            </a:r>
            <a:r>
              <a:rPr lang="en-US" altLang="zh-CN" b="0" i="0" dirty="0">
                <a:solidFill>
                  <a:srgbClr val="24292E"/>
                </a:solidFill>
                <a:effectLst/>
                <a:latin typeface="-apple-system"/>
              </a:rPr>
              <a:t>Agent</a:t>
            </a:r>
            <a:r>
              <a:rPr lang="zh-CN" altLang="en-US" b="0" i="0" dirty="0">
                <a:solidFill>
                  <a:srgbClr val="24292E"/>
                </a:solidFill>
                <a:effectLst/>
                <a:latin typeface="-apple-system"/>
              </a:rPr>
              <a:t>必须确保家里一直会有足够的食物。</a:t>
            </a:r>
            <a:endParaRPr lang="en-US" altLang="zh-CN" b="0" i="0" dirty="0">
              <a:solidFill>
                <a:srgbClr val="24292E"/>
              </a:solidFill>
              <a:effectLst/>
              <a:latin typeface="-apple-system"/>
            </a:endParaRPr>
          </a:p>
          <a:p>
            <a:pPr algn="l">
              <a:buFont typeface="Arial" panose="020B0604020202020204" pitchFamily="34" charset="0"/>
              <a:buChar char="•"/>
            </a:pPr>
            <a:endParaRPr lang="zh-CN" altLang="en-US" b="0" i="0" dirty="0">
              <a:solidFill>
                <a:srgbClr val="24292E"/>
              </a:solidFill>
              <a:effectLst/>
              <a:latin typeface="-apple-system"/>
            </a:endParaRPr>
          </a:p>
          <a:p>
            <a:pPr algn="l"/>
            <a:r>
              <a:rPr lang="zh-CN" altLang="en-US" b="0" i="0" dirty="0">
                <a:solidFill>
                  <a:srgbClr val="24292E"/>
                </a:solidFill>
                <a:effectLst/>
                <a:latin typeface="-apple-system"/>
              </a:rPr>
              <a:t>感知不确定性，因为交易</a:t>
            </a:r>
            <a:r>
              <a:rPr lang="en-US" altLang="zh-CN" b="0" i="0" dirty="0">
                <a:solidFill>
                  <a:srgbClr val="24292E"/>
                </a:solidFill>
                <a:effectLst/>
                <a:latin typeface="-apple-system"/>
              </a:rPr>
              <a:t>Agent</a:t>
            </a:r>
            <a:r>
              <a:rPr lang="zh-CN" altLang="en-US" b="0" i="0" dirty="0">
                <a:solidFill>
                  <a:srgbClr val="24292E"/>
                </a:solidFill>
                <a:effectLst/>
                <a:latin typeface="-apple-system"/>
              </a:rPr>
              <a:t>不会知道所有的可用选择以及它们的可用性，但是必须找出那些很快会过时的信息（例如，是否有宾馆会被预订一空）。旅行</a:t>
            </a:r>
            <a:r>
              <a:rPr lang="en-US" altLang="zh-CN" b="0" i="0" dirty="0">
                <a:solidFill>
                  <a:srgbClr val="24292E"/>
                </a:solidFill>
                <a:effectLst/>
                <a:latin typeface="-apple-system"/>
              </a:rPr>
              <a:t>Agent</a:t>
            </a:r>
            <a:r>
              <a:rPr lang="zh-CN" altLang="en-US" b="0" i="0" dirty="0">
                <a:solidFill>
                  <a:srgbClr val="24292E"/>
                </a:solidFill>
                <a:effectLst/>
                <a:latin typeface="-apple-system"/>
              </a:rPr>
              <a:t>不会知道一个航班是否会被取消或延迟、旅客的行李是否会丢失等信息。这种不确定性意味着</a:t>
            </a:r>
            <a:r>
              <a:rPr lang="en-US" altLang="zh-CN" b="0" i="0" dirty="0">
                <a:solidFill>
                  <a:srgbClr val="24292E"/>
                </a:solidFill>
                <a:effectLst/>
                <a:latin typeface="-apple-system"/>
              </a:rPr>
              <a:t>Agent</a:t>
            </a:r>
            <a:r>
              <a:rPr lang="zh-CN" altLang="en-US" b="0" i="0" dirty="0">
                <a:solidFill>
                  <a:srgbClr val="24292E"/>
                </a:solidFill>
                <a:effectLst/>
                <a:latin typeface="-apple-system"/>
              </a:rPr>
              <a:t>必须为意料之外的事情做计划。</a:t>
            </a:r>
          </a:p>
          <a:p>
            <a:pPr algn="l">
              <a:buFont typeface="Arial" panose="020B0604020202020204" pitchFamily="34" charset="0"/>
              <a:buChar char="•"/>
            </a:pPr>
            <a:r>
              <a:rPr lang="zh-CN" altLang="en-US" b="0" i="0" dirty="0">
                <a:solidFill>
                  <a:srgbClr val="24292E"/>
                </a:solidFill>
                <a:effectLst/>
                <a:latin typeface="-apple-system"/>
              </a:rPr>
              <a:t>效用不确定性，因为</a:t>
            </a:r>
            <a:r>
              <a:rPr lang="en-US" altLang="zh-CN" b="0" i="0" dirty="0">
                <a:solidFill>
                  <a:srgbClr val="24292E"/>
                </a:solidFill>
                <a:effectLst/>
                <a:latin typeface="-apple-system"/>
              </a:rPr>
              <a:t>Agent</a:t>
            </a:r>
            <a:r>
              <a:rPr lang="zh-CN" altLang="en-US" b="0" i="0" dirty="0">
                <a:solidFill>
                  <a:srgbClr val="24292E"/>
                </a:solidFill>
                <a:effectLst/>
                <a:latin typeface="-apple-system"/>
              </a:rPr>
              <a:t>不知道一次尝试性的购物会不会成功。</a:t>
            </a:r>
          </a:p>
          <a:p>
            <a:pPr algn="l"/>
            <a:endParaRPr lang="en-US" altLang="zh-CN" b="0" i="0" dirty="0">
              <a:solidFill>
                <a:srgbClr val="24292E"/>
              </a:solidFill>
              <a:effectLst/>
              <a:latin typeface="-apple-system"/>
            </a:endParaRPr>
          </a:p>
          <a:p>
            <a:pPr algn="l"/>
            <a:r>
              <a:rPr lang="zh-CN" altLang="en-US" b="0" i="0" dirty="0">
                <a:solidFill>
                  <a:srgbClr val="24292E"/>
                </a:solidFill>
                <a:effectLst/>
                <a:latin typeface="-apple-system"/>
              </a:rPr>
              <a:t>复杂的偏好是交易</a:t>
            </a:r>
            <a:r>
              <a:rPr lang="en-US" altLang="zh-CN" b="0" i="0" dirty="0">
                <a:solidFill>
                  <a:srgbClr val="24292E"/>
                </a:solidFill>
                <a:effectLst/>
                <a:latin typeface="-apple-system"/>
              </a:rPr>
              <a:t>Agent</a:t>
            </a:r>
            <a:r>
              <a:rPr lang="zh-CN" altLang="en-US" b="0" i="0" dirty="0">
                <a:solidFill>
                  <a:srgbClr val="24292E"/>
                </a:solidFill>
                <a:effectLst/>
                <a:latin typeface="-apple-system"/>
              </a:rPr>
              <a:t>的核心部分。主要问题是允许用户描述他想要的东西。用户的偏好一般是功能描述，而不是部件描述。例如，典型的计算机买主一般不知道要买什么样的硬件，但是知道他们需要什么样的功能，以及能够使用那些也许还不存在的新特性的灵活性。类似的，在旅游领域，用户想要什么样的活动依赖于具体的地理位置。即使他们可能根本不知道这些风俗是什么，用户也可能想在目的地参加当地的风俗活动。</a:t>
            </a:r>
          </a:p>
          <a:p>
            <a:pPr algn="l">
              <a:buFont typeface="Arial" panose="020B0604020202020204" pitchFamily="34" charset="0"/>
              <a:buChar char="•"/>
            </a:pPr>
            <a:r>
              <a:rPr lang="zh-CN" altLang="en-US" b="0" i="0" dirty="0">
                <a:solidFill>
                  <a:srgbClr val="24292E"/>
                </a:solidFill>
                <a:effectLst/>
                <a:latin typeface="-apple-system"/>
              </a:rPr>
              <a:t>交易</a:t>
            </a:r>
            <a:r>
              <a:rPr lang="en-US" altLang="zh-CN" b="0" i="0" dirty="0">
                <a:solidFill>
                  <a:srgbClr val="24292E"/>
                </a:solidFill>
                <a:effectLst/>
                <a:latin typeface="-apple-system"/>
              </a:rPr>
              <a:t>Agent</a:t>
            </a:r>
            <a:r>
              <a:rPr lang="zh-CN" altLang="en-US" b="0" i="0" dirty="0">
                <a:solidFill>
                  <a:srgbClr val="24292E"/>
                </a:solidFill>
                <a:effectLst/>
                <a:latin typeface="-apple-system"/>
              </a:rPr>
              <a:t>必须对其他的</a:t>
            </a:r>
            <a:r>
              <a:rPr lang="en-US" altLang="zh-CN" b="0" i="0" dirty="0">
                <a:solidFill>
                  <a:srgbClr val="24292E"/>
                </a:solidFill>
                <a:effectLst/>
                <a:latin typeface="-apple-system"/>
              </a:rPr>
              <a:t>Agent</a:t>
            </a:r>
            <a:r>
              <a:rPr lang="zh-CN" altLang="en-US" b="0" i="0" dirty="0">
                <a:solidFill>
                  <a:srgbClr val="24292E"/>
                </a:solidFill>
                <a:effectLst/>
                <a:latin typeface="-apple-system"/>
              </a:rPr>
              <a:t>进行推理。在贸易中，价格由供需关系决定；这就意味着对其他竞争性</a:t>
            </a:r>
            <a:r>
              <a:rPr lang="en-US" altLang="zh-CN" b="0" i="0" dirty="0">
                <a:solidFill>
                  <a:srgbClr val="24292E"/>
                </a:solidFill>
                <a:effectLst/>
                <a:latin typeface="-apple-system"/>
              </a:rPr>
              <a:t>Agent</a:t>
            </a:r>
            <a:r>
              <a:rPr lang="zh-CN" altLang="en-US" b="0" i="0" dirty="0">
                <a:solidFill>
                  <a:srgbClr val="24292E"/>
                </a:solidFill>
                <a:effectLst/>
                <a:latin typeface="-apple-system"/>
              </a:rPr>
              <a:t>进行推理是重要的，比如在很多物品通过拍卖进行出售的世界中。当物品必须互补时，推理变得很困难，如航班与宾馆预订，还有可以相互取代的物品，比如公共汽车或出租车。</a:t>
            </a:r>
          </a:p>
          <a:p>
            <a:pPr algn="l">
              <a:buFont typeface="Arial" panose="020B0604020202020204" pitchFamily="34" charset="0"/>
              <a:buChar char="•"/>
            </a:pPr>
            <a:r>
              <a:rPr lang="zh-CN" altLang="en-US" b="0" i="0" dirty="0">
                <a:solidFill>
                  <a:srgbClr val="24292E"/>
                </a:solidFill>
                <a:effectLst/>
                <a:latin typeface="-apple-system"/>
              </a:rPr>
              <a:t>交易</a:t>
            </a:r>
            <a:r>
              <a:rPr lang="en-US" altLang="zh-CN" b="0" i="0" dirty="0">
                <a:solidFill>
                  <a:srgbClr val="24292E"/>
                </a:solidFill>
                <a:effectLst/>
                <a:latin typeface="-apple-system"/>
              </a:rPr>
              <a:t>Agent</a:t>
            </a:r>
            <a:r>
              <a:rPr lang="zh-CN" altLang="en-US" b="0" i="0" dirty="0">
                <a:solidFill>
                  <a:srgbClr val="24292E"/>
                </a:solidFill>
                <a:effectLst/>
                <a:latin typeface="-apple-system"/>
              </a:rPr>
              <a:t>应该了解一些信息，例如，什么物品卖得比较快，哪个供应商可靠，在哪里能有比较划算的交易，会有什么意料之外的事发生等。</a:t>
            </a:r>
          </a:p>
          <a:p>
            <a:pPr algn="l">
              <a:buFont typeface="Arial" panose="020B0604020202020204" pitchFamily="34" charset="0"/>
              <a:buChar char="•"/>
            </a:pPr>
            <a:r>
              <a:rPr lang="zh-CN" altLang="en-US" b="0" i="0" dirty="0">
                <a:solidFill>
                  <a:srgbClr val="24292E"/>
                </a:solidFill>
                <a:effectLst/>
                <a:latin typeface="-apple-system"/>
              </a:rPr>
              <a:t>交易</a:t>
            </a:r>
            <a:r>
              <a:rPr lang="en-US" altLang="zh-CN" b="0" i="0" dirty="0">
                <a:solidFill>
                  <a:srgbClr val="24292E"/>
                </a:solidFill>
                <a:effectLst/>
                <a:latin typeface="-apple-system"/>
              </a:rPr>
              <a:t>Agent</a:t>
            </a:r>
            <a:r>
              <a:rPr lang="zh-CN" altLang="en-US" b="0" i="0" dirty="0">
                <a:solidFill>
                  <a:srgbClr val="24292E"/>
                </a:solidFill>
                <a:effectLst/>
                <a:latin typeface="-apple-system"/>
              </a:rPr>
              <a:t>面临严峻的通信局限性。当发现物品可用并与其他物品协调时，物品可能已经卖完了。这种情况会在卖家同意保有某些物品（同时不会卖给别人）时有所缓解，但卖家不可能在别人也想买的时候长时间持有这些物品。 比如买房，卖房  卖商品</a:t>
            </a:r>
          </a:p>
          <a:p>
            <a:pPr algn="l"/>
            <a:r>
              <a:rPr lang="zh-CN" altLang="en-US" b="0" i="0" dirty="0">
                <a:solidFill>
                  <a:srgbClr val="24292E"/>
                </a:solidFill>
                <a:effectLst/>
                <a:latin typeface="-apple-system"/>
              </a:rPr>
              <a:t>由于交易</a:t>
            </a:r>
            <a:r>
              <a:rPr lang="en-US" altLang="zh-CN" b="0" i="0" dirty="0">
                <a:solidFill>
                  <a:srgbClr val="24292E"/>
                </a:solidFill>
                <a:effectLst/>
                <a:latin typeface="-apple-system"/>
              </a:rPr>
              <a:t>Agent</a:t>
            </a:r>
            <a:r>
              <a:rPr lang="zh-CN" altLang="en-US" b="0" i="0" dirty="0">
                <a:solidFill>
                  <a:srgbClr val="24292E"/>
                </a:solidFill>
                <a:effectLst/>
                <a:latin typeface="-apple-system"/>
              </a:rPr>
              <a:t>的个性化本质，它应该会比通用购买者做得更好些，比如，只提供套装旅游。</a:t>
            </a:r>
          </a:p>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71</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72</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4292E"/>
                </a:solidFill>
                <a:effectLst/>
                <a:latin typeface="-apple-system"/>
              </a:rPr>
              <a:t>主体包括传感器和执行器，传感器将外部刺激转化为感知，执行器能将命令转换成动作。</a:t>
            </a:r>
            <a:br>
              <a:rPr lang="zh-CN" altLang="en-US" dirty="0"/>
            </a:br>
            <a:r>
              <a:rPr lang="zh-CN" altLang="en-US" b="0" i="0" dirty="0">
                <a:solidFill>
                  <a:srgbClr val="24292E"/>
                </a:solidFill>
                <a:effectLst/>
                <a:latin typeface="-apple-system"/>
              </a:rPr>
              <a:t>刺激包括光、声音、键盘上输入的单词、鼠标移动或者物理冲击，也包括从网页或者数据库中获取的信息。</a:t>
            </a:r>
            <a:endParaRPr lang="en-US" altLang="zh-CN" b="0" i="0" dirty="0">
              <a:solidFill>
                <a:srgbClr val="24292E"/>
              </a:solidFill>
              <a:effectLst/>
              <a:latin typeface="-apple-system"/>
            </a:endParaRPr>
          </a:p>
          <a:p>
            <a:endParaRPr lang="en-US" altLang="zh-CN" b="0" i="0" dirty="0">
              <a:solidFill>
                <a:srgbClr val="24292E"/>
              </a:solidFill>
              <a:effectLst/>
              <a:latin typeface="-apple-system"/>
            </a:endParaRPr>
          </a:p>
          <a:p>
            <a:r>
              <a:rPr lang="zh-CN" altLang="en-US" b="0" i="0" dirty="0">
                <a:solidFill>
                  <a:srgbClr val="24292E"/>
                </a:solidFill>
                <a:effectLst/>
                <a:latin typeface="-apple-system"/>
              </a:rPr>
              <a:t>动作一般包括转向、加速、移动关节、讲话、展示信息或者向某一网址发送邮件的命令。命令又包括低级命令（如将发动机的电压设定为某个数值）和高级命令（如令一个机器人进行某些运动，例如“停止”，“以</a:t>
            </a:r>
            <a:r>
              <a:rPr lang="en-US" altLang="zh-CN" b="0" i="0" dirty="0">
                <a:solidFill>
                  <a:srgbClr val="24292E"/>
                </a:solidFill>
                <a:effectLst/>
                <a:latin typeface="-apple-system"/>
              </a:rPr>
              <a:t>1m/s</a:t>
            </a:r>
            <a:r>
              <a:rPr lang="zh-CN" altLang="en-US" b="0" i="0" dirty="0">
                <a:solidFill>
                  <a:srgbClr val="24292E"/>
                </a:solidFill>
                <a:effectLst/>
                <a:latin typeface="-apple-system"/>
              </a:rPr>
              <a:t>的速度向正东方向运动”或者“到</a:t>
            </a:r>
            <a:r>
              <a:rPr lang="en-US" altLang="zh-CN" b="0" i="0" dirty="0">
                <a:solidFill>
                  <a:srgbClr val="24292E"/>
                </a:solidFill>
                <a:effectLst/>
                <a:latin typeface="-apple-system"/>
              </a:rPr>
              <a:t>103</a:t>
            </a:r>
            <a:r>
              <a:rPr lang="zh-CN" altLang="en-US" b="0" i="0" dirty="0">
                <a:solidFill>
                  <a:srgbClr val="24292E"/>
                </a:solidFill>
                <a:effectLst/>
                <a:latin typeface="-apple-system"/>
              </a:rPr>
              <a:t>房间去”）。执行器同传感器类似，都包含噪声。例如，停止是需要时间的；机器人在物理规则下运动，所以具备动量，且信息传递需要时间。机器人也许最终只是以接近</a:t>
            </a:r>
            <a:r>
              <a:rPr lang="en-US" altLang="zh-CN" b="0" i="0" dirty="0">
                <a:solidFill>
                  <a:srgbClr val="24292E"/>
                </a:solidFill>
                <a:effectLst/>
                <a:latin typeface="-apple-system"/>
              </a:rPr>
              <a:t>1m/s</a:t>
            </a:r>
            <a:r>
              <a:rPr lang="zh-CN" altLang="en-US" b="0" i="0" dirty="0">
                <a:solidFill>
                  <a:srgbClr val="24292E"/>
                </a:solidFill>
                <a:effectLst/>
                <a:latin typeface="-apple-system"/>
              </a:rPr>
              <a:t>的速度运动，</a:t>
            </a:r>
            <a:r>
              <a:rPr lang="en-US" altLang="zh-CN" b="0" i="0" dirty="0">
                <a:solidFill>
                  <a:srgbClr val="24292E"/>
                </a:solidFill>
                <a:effectLst/>
                <a:latin typeface="-apple-system"/>
              </a:rPr>
              <a:t>45</a:t>
            </a:r>
            <a:r>
              <a:rPr lang="zh-CN" altLang="en-US" b="0" i="0" dirty="0">
                <a:solidFill>
                  <a:srgbClr val="24292E"/>
                </a:solidFill>
                <a:effectLst/>
                <a:latin typeface="-apple-system"/>
              </a:rPr>
              <a:t>接近正东方向，且速度和方向都是不断波动的，甚至运动到某一指定房间的行为可能会由于各种原因而失败。</a:t>
            </a:r>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73</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74</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75</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Transformer </a:t>
            </a:r>
            <a:r>
              <a:rPr lang="zh-CN" altLang="en-US" dirty="0"/>
              <a:t>预测后续句子时，也是采用遮罩。 时序预测</a:t>
            </a:r>
            <a:endParaRPr lang="en-US" altLang="zh-CN" dirty="0"/>
          </a:p>
          <a:p>
            <a:r>
              <a:rPr lang="zh-CN" altLang="en-US" dirty="0"/>
              <a:t>车流预测也是如此</a:t>
            </a:r>
            <a:endParaRPr lang="en-US" altLang="zh-CN" dirty="0"/>
          </a:p>
          <a:p>
            <a:endParaRPr lang="en-US" altLang="zh-CN" dirty="0"/>
          </a:p>
          <a:p>
            <a:r>
              <a:rPr lang="en-US" altLang="zh-CN" b="0" i="0" dirty="0">
                <a:solidFill>
                  <a:srgbClr val="24292E"/>
                </a:solidFill>
                <a:effectLst/>
                <a:latin typeface="-apple-system"/>
              </a:rPr>
              <a:t>Agent</a:t>
            </a:r>
            <a:r>
              <a:rPr lang="zh-CN" altLang="en-US" b="0" i="0" dirty="0">
                <a:solidFill>
                  <a:srgbClr val="24292E"/>
                </a:solidFill>
                <a:effectLst/>
                <a:latin typeface="-apple-system"/>
              </a:rPr>
              <a:t>在时间</a:t>
            </a:r>
            <a:r>
              <a:rPr lang="en-US" altLang="zh-CN" b="0" i="0" dirty="0">
                <a:solidFill>
                  <a:srgbClr val="24292E"/>
                </a:solidFill>
                <a:effectLst/>
                <a:latin typeface="-apple-system"/>
              </a:rPr>
              <a:t>t</a:t>
            </a:r>
            <a:r>
              <a:rPr lang="zh-CN" altLang="en-US" b="0" i="0" dirty="0">
                <a:solidFill>
                  <a:srgbClr val="24292E"/>
                </a:solidFill>
                <a:effectLst/>
                <a:latin typeface="-apple-system"/>
              </a:rPr>
              <a:t>的历史包括其在</a:t>
            </a:r>
            <a:r>
              <a:rPr lang="en-US" altLang="zh-CN" b="0" i="0" dirty="0">
                <a:solidFill>
                  <a:srgbClr val="24292E"/>
                </a:solidFill>
                <a:effectLst/>
                <a:latin typeface="-apple-system"/>
              </a:rPr>
              <a:t>t</a:t>
            </a:r>
            <a:r>
              <a:rPr lang="zh-CN" altLang="en-US" b="0" i="0" dirty="0">
                <a:solidFill>
                  <a:srgbClr val="24292E"/>
                </a:solidFill>
                <a:effectLst/>
                <a:latin typeface="-apple-system"/>
              </a:rPr>
              <a:t>时刻和之前的感知流和在</a:t>
            </a:r>
            <a:r>
              <a:rPr lang="en-US" altLang="zh-CN" b="0" i="0" dirty="0">
                <a:solidFill>
                  <a:srgbClr val="24292E"/>
                </a:solidFill>
                <a:effectLst/>
                <a:latin typeface="-apple-system"/>
              </a:rPr>
              <a:t>t</a:t>
            </a:r>
            <a:r>
              <a:rPr lang="zh-CN" altLang="en-US" b="0" i="0" dirty="0">
                <a:solidFill>
                  <a:srgbClr val="24292E"/>
                </a:solidFill>
                <a:effectLst/>
                <a:latin typeface="-apple-system"/>
              </a:rPr>
              <a:t>时刻和之前的命令流。</a:t>
            </a:r>
            <a:br>
              <a:rPr lang="zh-CN" altLang="en-US" dirty="0"/>
            </a:br>
            <a:r>
              <a:rPr lang="zh-CN" altLang="en-US" b="0" i="0" dirty="0">
                <a:solidFill>
                  <a:srgbClr val="24292E"/>
                </a:solidFill>
                <a:effectLst/>
                <a:latin typeface="-apple-system"/>
              </a:rPr>
              <a:t>因此，一个因果转换可看做是从</a:t>
            </a:r>
            <a:r>
              <a:rPr lang="en-US" altLang="zh-CN" b="0" i="0" dirty="0">
                <a:solidFill>
                  <a:srgbClr val="24292E"/>
                </a:solidFill>
                <a:effectLst/>
                <a:latin typeface="-apple-system"/>
              </a:rPr>
              <a:t>Agent</a:t>
            </a:r>
            <a:r>
              <a:rPr lang="zh-CN" altLang="en-US" b="0" i="0" dirty="0">
                <a:solidFill>
                  <a:srgbClr val="24292E"/>
                </a:solidFill>
                <a:effectLst/>
                <a:latin typeface="-apple-system"/>
              </a:rPr>
              <a:t>在</a:t>
            </a:r>
            <a:r>
              <a:rPr lang="en-US" altLang="zh-CN" b="0" i="0" dirty="0">
                <a:solidFill>
                  <a:srgbClr val="24292E"/>
                </a:solidFill>
                <a:effectLst/>
                <a:latin typeface="-apple-system"/>
              </a:rPr>
              <a:t>t</a:t>
            </a:r>
            <a:r>
              <a:rPr lang="zh-CN" altLang="en-US" b="0" i="0" dirty="0">
                <a:solidFill>
                  <a:srgbClr val="24292E"/>
                </a:solidFill>
                <a:effectLst/>
                <a:latin typeface="-apple-system"/>
              </a:rPr>
              <a:t>时刻的历史到其在</a:t>
            </a:r>
            <a:r>
              <a:rPr lang="en-US" altLang="zh-CN" b="0" i="0" dirty="0">
                <a:solidFill>
                  <a:srgbClr val="24292E"/>
                </a:solidFill>
                <a:effectLst/>
                <a:latin typeface="-apple-system"/>
              </a:rPr>
              <a:t>t</a:t>
            </a:r>
            <a:r>
              <a:rPr lang="zh-CN" altLang="en-US" b="0" i="0" dirty="0">
                <a:solidFill>
                  <a:srgbClr val="24292E"/>
                </a:solidFill>
                <a:effectLst/>
                <a:latin typeface="-apple-system"/>
              </a:rPr>
              <a:t>时刻发出的命令的函数。这可被认为是</a:t>
            </a:r>
            <a:r>
              <a:rPr lang="en-US" altLang="zh-CN" b="0" i="0" dirty="0">
                <a:solidFill>
                  <a:srgbClr val="24292E"/>
                </a:solidFill>
                <a:effectLst/>
                <a:latin typeface="-apple-system"/>
              </a:rPr>
              <a:t>Agent</a:t>
            </a:r>
            <a:r>
              <a:rPr lang="zh-CN" altLang="en-US" b="0" i="0" dirty="0">
                <a:solidFill>
                  <a:srgbClr val="24292E"/>
                </a:solidFill>
                <a:effectLst/>
                <a:latin typeface="-apple-system"/>
              </a:rPr>
              <a:t>的最规范描述。</a:t>
            </a:r>
            <a:endParaRPr lang="en-US" altLang="zh-CN"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76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8</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4292E"/>
                </a:solidFill>
                <a:effectLst/>
                <a:latin typeface="-apple-system"/>
              </a:rPr>
              <a:t>因果转换的示例如下：当库存量低于</a:t>
            </a:r>
            <a:r>
              <a:rPr lang="en-US" altLang="zh-CN" b="0" i="0" dirty="0">
                <a:solidFill>
                  <a:srgbClr val="24292E"/>
                </a:solidFill>
                <a:effectLst/>
                <a:latin typeface="-apple-system"/>
              </a:rPr>
              <a:t>5</a:t>
            </a:r>
            <a:r>
              <a:rPr lang="zh-CN" altLang="en-US" b="0" i="0" dirty="0">
                <a:solidFill>
                  <a:srgbClr val="24292E"/>
                </a:solidFill>
                <a:effectLst/>
                <a:latin typeface="-apple-system"/>
              </a:rPr>
              <a:t>打且价格低于过去</a:t>
            </a:r>
            <a:r>
              <a:rPr lang="en-US" altLang="zh-CN" b="0" i="0" dirty="0">
                <a:solidFill>
                  <a:srgbClr val="24292E"/>
                </a:solidFill>
                <a:effectLst/>
                <a:latin typeface="-apple-system"/>
              </a:rPr>
              <a:t>20</a:t>
            </a:r>
            <a:r>
              <a:rPr lang="zh-CN" altLang="en-US" b="0" i="0" dirty="0">
                <a:solidFill>
                  <a:srgbClr val="24292E"/>
                </a:solidFill>
                <a:effectLst/>
                <a:latin typeface="-apple-system"/>
              </a:rPr>
              <a:t>天的平均价格的</a:t>
            </a:r>
            <a:r>
              <a:rPr lang="en-US" altLang="zh-CN" b="0" i="0" dirty="0">
                <a:solidFill>
                  <a:srgbClr val="24292E"/>
                </a:solidFill>
                <a:effectLst/>
                <a:latin typeface="-apple-system"/>
              </a:rPr>
              <a:t>90%</a:t>
            </a:r>
            <a:r>
              <a:rPr lang="zh-CN" altLang="en-US" b="0" i="0" dirty="0">
                <a:solidFill>
                  <a:srgbClr val="24292E"/>
                </a:solidFill>
                <a:effectLst/>
                <a:latin typeface="-apple-system"/>
              </a:rPr>
              <a:t>时则购买</a:t>
            </a:r>
            <a:r>
              <a:rPr lang="en-US" altLang="zh-CN" b="0" i="0" dirty="0">
                <a:solidFill>
                  <a:srgbClr val="24292E"/>
                </a:solidFill>
                <a:effectLst/>
                <a:latin typeface="-apple-system"/>
              </a:rPr>
              <a:t>4</a:t>
            </a:r>
            <a:r>
              <a:rPr lang="zh-CN" altLang="en-US" b="0" i="0" dirty="0">
                <a:solidFill>
                  <a:srgbClr val="24292E"/>
                </a:solidFill>
                <a:effectLst/>
                <a:latin typeface="-apple-system"/>
              </a:rPr>
              <a:t>打；若库存量低于</a:t>
            </a:r>
            <a:r>
              <a:rPr lang="en-US" altLang="zh-CN" b="0" i="0" dirty="0">
                <a:solidFill>
                  <a:srgbClr val="24292E"/>
                </a:solidFill>
                <a:effectLst/>
                <a:latin typeface="-apple-system"/>
              </a:rPr>
              <a:t>1</a:t>
            </a:r>
            <a:r>
              <a:rPr lang="zh-CN" altLang="en-US" b="0" i="0" dirty="0">
                <a:solidFill>
                  <a:srgbClr val="24292E"/>
                </a:solidFill>
                <a:effectLst/>
                <a:latin typeface="-apple-system"/>
              </a:rPr>
              <a:t>打时购进</a:t>
            </a:r>
            <a:r>
              <a:rPr lang="en-US" altLang="zh-CN" b="0" i="0" dirty="0">
                <a:solidFill>
                  <a:srgbClr val="24292E"/>
                </a:solidFill>
                <a:effectLst/>
                <a:latin typeface="-apple-system"/>
              </a:rPr>
              <a:t>1</a:t>
            </a:r>
            <a:r>
              <a:rPr lang="zh-CN" altLang="en-US" b="0" i="0" dirty="0">
                <a:solidFill>
                  <a:srgbClr val="24292E"/>
                </a:solidFill>
                <a:effectLst/>
                <a:latin typeface="-apple-system"/>
              </a:rPr>
              <a:t>打；其他情况下不购进。</a:t>
            </a:r>
            <a:br>
              <a:rPr lang="zh-CN" altLang="en-US" dirty="0"/>
            </a:br>
            <a:r>
              <a:rPr lang="zh-CN" altLang="en-US" b="0" i="0" dirty="0">
                <a:solidFill>
                  <a:srgbClr val="24292E"/>
                </a:solidFill>
                <a:effectLst/>
                <a:latin typeface="-apple-system"/>
              </a:rPr>
              <a:t>尽管因果转换是用户历史的函数，但其不能直接实现，因为</a:t>
            </a:r>
            <a:r>
              <a:rPr lang="en-US" altLang="zh-CN" b="0" i="0" dirty="0">
                <a:solidFill>
                  <a:srgbClr val="24292E"/>
                </a:solidFill>
                <a:effectLst/>
                <a:latin typeface="-apple-system"/>
              </a:rPr>
              <a:t>Agent</a:t>
            </a:r>
            <a:r>
              <a:rPr lang="zh-CN" altLang="en-US" b="0" i="0" dirty="0">
                <a:solidFill>
                  <a:srgbClr val="24292E"/>
                </a:solidFill>
                <a:effectLst/>
                <a:latin typeface="-apple-system"/>
              </a:rPr>
              <a:t>不能直接获得它们的全部历史信息，它只能获得当前的感知信息和它仍能记住的信息。</a:t>
            </a:r>
            <a:br>
              <a:rPr lang="zh-CN" altLang="en-US" dirty="0"/>
            </a:br>
            <a:r>
              <a:rPr lang="zh-CN" altLang="en-US" b="0" i="0" dirty="0">
                <a:solidFill>
                  <a:srgbClr val="24292E"/>
                </a:solidFill>
                <a:effectLst/>
                <a:latin typeface="-apple-system"/>
              </a:rPr>
              <a:t>一个</a:t>
            </a:r>
            <a:r>
              <a:rPr lang="en-US" altLang="zh-CN" b="0" i="0" dirty="0">
                <a:solidFill>
                  <a:srgbClr val="24292E"/>
                </a:solidFill>
                <a:effectLst/>
                <a:latin typeface="-apple-system"/>
              </a:rPr>
              <a:t>Agent</a:t>
            </a:r>
            <a:r>
              <a:rPr lang="zh-CN" altLang="en-US" b="0" i="0" dirty="0">
                <a:solidFill>
                  <a:srgbClr val="24292E"/>
                </a:solidFill>
                <a:effectLst/>
                <a:latin typeface="-apple-system"/>
              </a:rPr>
              <a:t>在时间</a:t>
            </a:r>
            <a:r>
              <a:rPr lang="en-US" altLang="zh-CN" b="0" i="0" dirty="0">
                <a:solidFill>
                  <a:srgbClr val="24292E"/>
                </a:solidFill>
                <a:effectLst/>
                <a:latin typeface="-apple-system"/>
              </a:rPr>
              <a:t>t</a:t>
            </a:r>
            <a:r>
              <a:rPr lang="zh-CN" altLang="en-US" b="0" i="0" dirty="0">
                <a:solidFill>
                  <a:srgbClr val="24292E"/>
                </a:solidFill>
                <a:effectLst/>
                <a:latin typeface="-apple-system"/>
              </a:rPr>
              <a:t>时的信念状态是其所能记住的所有以前时间的信息的总和。</a:t>
            </a:r>
            <a:r>
              <a:rPr lang="en-US" altLang="zh-CN" b="0" i="0" dirty="0">
                <a:solidFill>
                  <a:srgbClr val="24292E"/>
                </a:solidFill>
                <a:effectLst/>
                <a:latin typeface="-apple-system"/>
              </a:rPr>
              <a:t>Agent</a:t>
            </a:r>
            <a:r>
              <a:rPr lang="zh-CN" altLang="en-US" b="0" i="0" dirty="0">
                <a:solidFill>
                  <a:srgbClr val="24292E"/>
                </a:solidFill>
                <a:effectLst/>
                <a:latin typeface="-apple-system"/>
              </a:rPr>
              <a:t>只能获取其存在信念状态中的历史。因此信念状态蕴含了其现在和将来命令所能用到的所有历史信息。在任何时间，</a:t>
            </a:r>
            <a:r>
              <a:rPr lang="en-US" altLang="zh-CN" b="0" i="0" dirty="0">
                <a:solidFill>
                  <a:srgbClr val="24292E"/>
                </a:solidFill>
                <a:effectLst/>
                <a:latin typeface="-apple-system"/>
              </a:rPr>
              <a:t>Agent</a:t>
            </a:r>
            <a:r>
              <a:rPr lang="zh-CN" altLang="en-US" b="0" i="0" dirty="0">
                <a:solidFill>
                  <a:srgbClr val="24292E"/>
                </a:solidFill>
                <a:effectLst/>
                <a:latin typeface="-apple-system"/>
              </a:rPr>
              <a:t>都能访问其信念状态和感知信息。</a:t>
            </a:r>
            <a:br>
              <a:rPr lang="zh-CN" altLang="en-US" dirty="0"/>
            </a:br>
            <a:r>
              <a:rPr lang="zh-CN" altLang="en-US" b="0" i="0" dirty="0">
                <a:solidFill>
                  <a:srgbClr val="24292E"/>
                </a:solidFill>
                <a:effectLst/>
                <a:latin typeface="-apple-system"/>
              </a:rPr>
              <a:t>信念状态可以包含任何信息，仅受制于其存储器大小和处理能力限制。这是信念的一个非常普通的定义；有时我们会使用信念的一个更特别的定义，如</a:t>
            </a:r>
            <a:r>
              <a:rPr lang="en-US" altLang="zh-CN" b="0" i="0" dirty="0">
                <a:solidFill>
                  <a:srgbClr val="24292E"/>
                </a:solidFill>
                <a:effectLst/>
                <a:latin typeface="-apple-system"/>
              </a:rPr>
              <a:t>Agent</a:t>
            </a:r>
            <a:r>
              <a:rPr lang="zh-CN" altLang="en-US" b="0" i="0" dirty="0">
                <a:solidFill>
                  <a:srgbClr val="24292E"/>
                </a:solidFill>
                <a:effectLst/>
                <a:latin typeface="-apple-system"/>
              </a:rPr>
              <a:t>的信念是关于世界上哪些为真，或是关于环境的动态改变，或是关于其在未来会做什么。</a:t>
            </a:r>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77</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S</a:t>
                </a:r>
                <a:r>
                  <a:rPr lang="en-US" altLang="zh-CN" baseline="0" dirty="0"/>
                  <a:t> =  </a:t>
                </a:r>
                <a14:m>
                  <m:oMath xmlns:m="http://schemas.openxmlformats.org/officeDocument/2006/math">
                    <m:sSub>
                      <m:sSubPr>
                        <m:ctrlPr>
                          <a:rPr lang="en-US" altLang="zh-CN" b="0" i="1" baseline="0" smtClean="0">
                            <a:latin typeface="Cambria Math" panose="02040503050406030204" pitchFamily="18" charset="0"/>
                          </a:rPr>
                        </m:ctrlPr>
                      </m:sSubPr>
                      <m:e>
                        <m:r>
                          <a:rPr lang="en-US" altLang="zh-CN" b="0" i="1" baseline="0" smtClean="0">
                            <a:latin typeface="Cambria Math" panose="02040503050406030204" pitchFamily="18" charset="0"/>
                          </a:rPr>
                          <m:t>𝑆</m:t>
                        </m:r>
                      </m:e>
                      <m:sub>
                        <m:r>
                          <a:rPr lang="en-US" altLang="zh-CN" b="0" i="1" baseline="0" smtClean="0">
                            <a:latin typeface="Cambria Math" panose="02040503050406030204" pitchFamily="18" charset="0"/>
                          </a:rPr>
                          <m:t>𝑡</m:t>
                        </m:r>
                      </m:sub>
                    </m:sSub>
                  </m:oMath>
                </a14:m>
                <a:r>
                  <a:rPr lang="en-US" altLang="zh-CN" baseline="0" dirty="0"/>
                  <a:t> , </a:t>
                </a:r>
                <a:r>
                  <a:rPr lang="en-US" altLang="zh-CN" dirty="0"/>
                  <a:t>S</a:t>
                </a:r>
                <a:r>
                  <a:rPr lang="zh-CN" altLang="en-US" dirty="0"/>
                  <a:t>‘</a:t>
                </a:r>
                <a:r>
                  <a:rPr lang="en-US" altLang="zh-CN" dirty="0"/>
                  <a:t>=</a:t>
                </a:r>
                <a:r>
                  <a:rPr lang="zh-CN" altLang="en-US"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a14:m>
                <a:r>
                  <a:rPr lang="zh-CN" altLang="en-US" dirty="0"/>
                  <a:t> </a:t>
                </a:r>
                <a:r>
                  <a:rPr lang="en-US" altLang="zh-CN" dirty="0"/>
                  <a:t>= remember(</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𝑡</m:t>
                        </m:r>
                      </m:sub>
                    </m:sSub>
                  </m:oMath>
                </a14:m>
                <a:r>
                  <a:rPr lang="en-US" altLang="zh-CN" dirty="0"/>
                  <a:t>)</a:t>
                </a:r>
                <a:r>
                  <a:rPr lang="zh-CN" altLang="en-US" dirty="0"/>
                  <a:t> </a:t>
                </a:r>
              </a:p>
            </p:txBody>
          </p:sp>
        </mc:Choice>
        <mc:Fallback xmlns="">
          <p:sp>
            <p:nvSpPr>
              <p:cNvPr id="3" name="备注占位符 2"/>
              <p:cNvSpPr>
                <a:spLocks noGrp="1"/>
              </p:cNvSpPr>
              <p:nvPr>
                <p:ph type="body" idx="1"/>
              </p:nvPr>
            </p:nvSpPr>
            <p:spPr/>
            <p:txBody>
              <a:bodyPr/>
              <a:lstStyle/>
              <a:p>
                <a:r>
                  <a:rPr lang="en-US" altLang="zh-CN" dirty="0"/>
                  <a:t>S</a:t>
                </a:r>
                <a:r>
                  <a:rPr lang="en-US" altLang="zh-CN" baseline="0" dirty="0"/>
                  <a:t> =  </a:t>
                </a:r>
                <a:r>
                  <a:rPr lang="en-US" altLang="zh-CN" b="0" i="0" baseline="0">
                    <a:latin typeface="Cambria Math" panose="02040503050406030204" pitchFamily="18" charset="0"/>
                  </a:rPr>
                  <a:t>𝑆_𝑡</a:t>
                </a:r>
                <a:r>
                  <a:rPr lang="en-US" altLang="zh-CN" baseline="0" dirty="0"/>
                  <a:t> , </a:t>
                </a:r>
                <a:r>
                  <a:rPr lang="en-US" altLang="zh-CN" dirty="0"/>
                  <a:t>S</a:t>
                </a:r>
                <a:r>
                  <a:rPr lang="zh-CN" altLang="en-US" dirty="0"/>
                  <a:t>‘</a:t>
                </a:r>
                <a:r>
                  <a:rPr lang="en-US" altLang="zh-CN" dirty="0"/>
                  <a:t>=</a:t>
                </a:r>
                <a:r>
                  <a:rPr lang="zh-CN" altLang="en-US" dirty="0"/>
                  <a:t> </a:t>
                </a:r>
                <a:r>
                  <a:rPr lang="en-US" altLang="zh-CN" b="0" i="0">
                    <a:latin typeface="Cambria Math" panose="02040503050406030204" pitchFamily="18" charset="0"/>
                  </a:rPr>
                  <a:t>𝑆_(𝑡+1)</a:t>
                </a:r>
                <a:r>
                  <a:rPr lang="zh-CN" altLang="en-US" dirty="0"/>
                  <a:t> </a:t>
                </a:r>
                <a:r>
                  <a:rPr lang="en-US" altLang="zh-CN" dirty="0"/>
                  <a:t>= remember(</a:t>
                </a:r>
                <a:r>
                  <a:rPr lang="en-US" altLang="zh-CN" b="0" i="0">
                    <a:latin typeface="Cambria Math" panose="02040503050406030204" pitchFamily="18" charset="0"/>
                  </a:rPr>
                  <a:t>𝑆_𝑡, 𝑃_𝑡</a:t>
                </a:r>
                <a:r>
                  <a:rPr lang="en-US" altLang="zh-CN" dirty="0"/>
                  <a:t>)</a:t>
                </a:r>
                <a:r>
                  <a:rPr lang="zh-CN" altLang="en-US" dirty="0"/>
                  <a:t> </a:t>
                </a:r>
              </a:p>
            </p:txBody>
          </p:sp>
        </mc:Fallback>
      </mc:AlternateContent>
      <p:sp>
        <p:nvSpPr>
          <p:cNvPr id="4" name="灯片编号占位符 3"/>
          <p:cNvSpPr>
            <a:spLocks noGrp="1"/>
          </p:cNvSpPr>
          <p:nvPr>
            <p:ph type="sldNum" sz="quarter" idx="10"/>
          </p:nvPr>
        </p:nvSpPr>
        <p:spPr/>
        <p:txBody>
          <a:bodyPr/>
          <a:lstStyle/>
          <a:p>
            <a:fld id="{8306D34C-37C6-4C5A-9A8F-DCE0E436F888}" type="slidenum">
              <a:rPr lang="zh-CN" altLang="en-US" smtClean="0"/>
              <a:t>78</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79</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82</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83</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4292E"/>
                </a:solidFill>
                <a:effectLst/>
                <a:latin typeface="-apple-system"/>
              </a:rPr>
              <a:t>最高层，被称为后续规划层。那一层获取一个用于执行的规划。此规划是所需访问地点的名字的顺序排列。地点会按照顺序选中，每次选中的地点都会转换成当前目标。此层将决定目标的</a:t>
            </a:r>
            <a:r>
              <a:rPr lang="en-US" altLang="zh-CN" b="0" i="0" dirty="0">
                <a:solidFill>
                  <a:srgbClr val="24292E"/>
                </a:solidFill>
                <a:effectLst/>
                <a:latin typeface="-apple-system"/>
              </a:rPr>
              <a:t>x-y</a:t>
            </a:r>
            <a:r>
              <a:rPr lang="zh-CN" altLang="en-US" b="0" i="0" dirty="0">
                <a:solidFill>
                  <a:srgbClr val="24292E"/>
                </a:solidFill>
                <a:effectLst/>
                <a:latin typeface="-apple-system"/>
              </a:rPr>
              <a:t>坐标位置。这些坐标是提供给底层的目标位置。高层知道位置的名字，而底层仅知道坐标。</a:t>
            </a:r>
            <a:br>
              <a:rPr lang="zh-CN" altLang="en-US" dirty="0"/>
            </a:br>
            <a:r>
              <a:rPr lang="zh-CN" altLang="en-US" b="0" i="0" dirty="0">
                <a:solidFill>
                  <a:srgbClr val="24292E"/>
                </a:solidFill>
                <a:effectLst/>
                <a:latin typeface="-apple-system"/>
              </a:rPr>
              <a:t>高层中保留着相关的信念状态，包含一系列机器人仍需访问的地点的名称和当前目标的坐标。它以当前目标坐标的形式给中间层传达命令。</a:t>
            </a:r>
            <a:br>
              <a:rPr lang="zh-CN" altLang="en-US" dirty="0"/>
            </a:br>
            <a:r>
              <a:rPr lang="zh-CN" altLang="en-US" b="0" i="0" dirty="0">
                <a:solidFill>
                  <a:srgbClr val="24292E"/>
                </a:solidFill>
                <a:effectLst/>
                <a:latin typeface="-apple-system"/>
              </a:rPr>
              <a:t>中间层，也可被称为前往目标并躲避障碍层，它试图在避开障碍的同时前往当前目标地点。</a:t>
            </a:r>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84</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4292E"/>
                </a:solidFill>
                <a:effectLst/>
                <a:latin typeface="-apple-system"/>
              </a:rPr>
              <a:t>目标的位置可从上层获得。当中间层到达目标位置时，它会通过将</a:t>
            </a:r>
            <a:r>
              <a:rPr lang="en-US" altLang="zh-CN" b="0" i="0" dirty="0">
                <a:solidFill>
                  <a:srgbClr val="24292E"/>
                </a:solidFill>
                <a:effectLst/>
                <a:latin typeface="-apple-system"/>
              </a:rPr>
              <a:t>arrived</a:t>
            </a:r>
            <a:r>
              <a:rPr lang="zh-CN" altLang="en-US" b="0" i="0" dirty="0">
                <a:solidFill>
                  <a:srgbClr val="24292E"/>
                </a:solidFill>
                <a:effectLst/>
                <a:latin typeface="-apple-system"/>
              </a:rPr>
              <a:t>设为真来告诉顶层其已完成目标。中间层可给一直在等待的顶层发送中断通知来达成此目的，当然顶层也可能一直在监听中间层的运行情况来判定何时</a:t>
            </a:r>
            <a:r>
              <a:rPr lang="en-US" altLang="zh-CN" b="0" i="0" dirty="0">
                <a:solidFill>
                  <a:srgbClr val="24292E"/>
                </a:solidFill>
                <a:effectLst/>
                <a:latin typeface="-apple-system"/>
              </a:rPr>
              <a:t>arrived</a:t>
            </a:r>
            <a:r>
              <a:rPr lang="zh-CN" altLang="en-US" b="0" i="0" dirty="0">
                <a:solidFill>
                  <a:srgbClr val="24292E"/>
                </a:solidFill>
                <a:effectLst/>
                <a:latin typeface="-apple-system"/>
              </a:rPr>
              <a:t>状态为真。当</a:t>
            </a:r>
            <a:r>
              <a:rPr lang="en-US" altLang="zh-CN" b="0" i="0" dirty="0">
                <a:solidFill>
                  <a:srgbClr val="24292E"/>
                </a:solidFill>
                <a:effectLst/>
                <a:latin typeface="-apple-system"/>
              </a:rPr>
              <a:t>arrived</a:t>
            </a:r>
            <a:r>
              <a:rPr lang="zh-CN" altLang="en-US" b="0" i="0" dirty="0">
                <a:solidFill>
                  <a:srgbClr val="24292E"/>
                </a:solidFill>
                <a:effectLst/>
                <a:latin typeface="-apple-system"/>
              </a:rPr>
              <a:t>变为真时，顶层接着会将目标位置改为规划中下个位置的坐标点。因为顶层改变了当前目标位置，中间层必须使用前一个目标位置来决定其是否到达目标。因而，中间层必须从顶层获得当前和之前的目标坐标：之前的坐标位置用于决定其是否已经到达，而现在的目标坐标是用于决定将往何处去。</a:t>
            </a:r>
            <a:br>
              <a:rPr lang="zh-CN" altLang="en-US" dirty="0"/>
            </a:br>
            <a:r>
              <a:rPr lang="zh-CN" altLang="en-US" b="0" i="0" dirty="0">
                <a:solidFill>
                  <a:srgbClr val="24292E"/>
                </a:solidFill>
                <a:effectLst/>
                <a:latin typeface="-apple-system"/>
              </a:rPr>
              <a:t>中间层可以获知机器人的当前坐标和方向，且能决定其触觉传感器是开启还是关闭。它使用一个非常简单的策略，即直行向目标直至被阻碍，此时其会选择左拐。</a:t>
            </a:r>
            <a:br>
              <a:rPr lang="zh-CN" altLang="en-US" dirty="0"/>
            </a:br>
            <a:r>
              <a:rPr lang="zh-CN" altLang="en-US" b="0" i="0" dirty="0">
                <a:solidFill>
                  <a:srgbClr val="24292E"/>
                </a:solidFill>
                <a:effectLst/>
                <a:latin typeface="-apple-system"/>
              </a:rPr>
              <a:t>中间层是建立在底层之上的，底层会提供机器人的一些简单看法。底层可称为行进机器人和报告障碍及位置层。它执行转向命令并报告机器人的位置、方向及传感器的开关状态。</a:t>
            </a:r>
            <a:br>
              <a:rPr lang="zh-CN" altLang="en-US" dirty="0"/>
            </a:br>
            <a:r>
              <a:rPr lang="zh-CN" altLang="en-US" b="0" i="0" dirty="0">
                <a:solidFill>
                  <a:srgbClr val="24292E"/>
                </a:solidFill>
                <a:effectLst/>
                <a:latin typeface="-apple-system"/>
              </a:rPr>
              <a:t>在层的内部是特征，而特征可以为其他特征值和该层输入的函数。每个特征有一个所依赖的特征或输入的一个弧形连接。特征的相互依赖图一定是非循环的。非循环图使得控制器可以通过运行一个顺序指定数值的程序而实现。而构成信念状态的特征可从内存中读取和写入。</a:t>
            </a:r>
            <a:br>
              <a:rPr lang="zh-CN" altLang="en-US" dirty="0"/>
            </a:br>
            <a:r>
              <a:rPr lang="zh-CN" altLang="en-US" b="0" i="0" dirty="0">
                <a:solidFill>
                  <a:srgbClr val="24292E"/>
                </a:solidFill>
                <a:effectLst/>
                <a:latin typeface="-apple-system"/>
              </a:rPr>
              <a:t>并躲避障碍的中间层操纵机器人来躲避障碍物。此层的输入与输出在图</a:t>
            </a:r>
            <a:r>
              <a:rPr lang="en-US" altLang="zh-CN" b="0" i="0" dirty="0">
                <a:solidFill>
                  <a:srgbClr val="24292E"/>
                </a:solidFill>
                <a:effectLst/>
                <a:latin typeface="-apple-system"/>
              </a:rPr>
              <a:t>2-6</a:t>
            </a:r>
            <a:r>
              <a:rPr lang="zh-CN" altLang="en-US" b="0" i="0" dirty="0">
                <a:solidFill>
                  <a:srgbClr val="24292E"/>
                </a:solidFill>
                <a:effectLst/>
                <a:latin typeface="-apple-system"/>
              </a:rPr>
              <a:t>中给出。</a:t>
            </a:r>
            <a:endParaRPr lang="en-US" altLang="zh-CN" b="0" i="0" dirty="0">
              <a:solidFill>
                <a:srgbClr val="24292E"/>
              </a:solidFill>
              <a:effectLst/>
              <a:latin typeface="-apple-system"/>
            </a:endParaRPr>
          </a:p>
          <a:p>
            <a:r>
              <a:rPr lang="zh-CN" altLang="en-US" b="0" i="0" dirty="0">
                <a:solidFill>
                  <a:srgbClr val="24292E"/>
                </a:solidFill>
                <a:effectLst/>
                <a:latin typeface="-apple-system"/>
              </a:rPr>
              <a:t>传送机器人的中间层机器人有一个通过触摸来发现障碍物的触觉传感器。由下层提供的一个比特数值可以判定触觉传感器是否碰触到障碍。底层也提供机器人的当前位置和方向。机器人所有能做的事情只是向左或向右旋转一个角度，或者直行。而此层的目的是让机器人向当前目标位置运行，并躲开路上的障碍，到达时发出到达报告。</a:t>
            </a:r>
            <a:br>
              <a:rPr lang="zh-CN" altLang="en-US" dirty="0"/>
            </a:br>
            <a:r>
              <a:rPr lang="zh-CN" altLang="en-US" b="0" i="0" dirty="0">
                <a:solidFill>
                  <a:srgbClr val="24292E"/>
                </a:solidFill>
                <a:effectLst/>
                <a:latin typeface="-apple-system"/>
              </a:rPr>
              <a:t>控制器的此层不包含内部信念状态，因此并不存在信念状态转换函数。而用于控制机器人转向的命令函数则是其输入和是否已到达的函数。</a:t>
            </a:r>
            <a:br>
              <a:rPr lang="zh-CN" altLang="en-US" dirty="0"/>
            </a:br>
            <a:r>
              <a:rPr lang="zh-CN" altLang="en-US" b="0" i="0" dirty="0">
                <a:solidFill>
                  <a:srgbClr val="24292E"/>
                </a:solidFill>
                <a:effectLst/>
                <a:latin typeface="-apple-system"/>
              </a:rPr>
              <a:t>当机器人的当前位置接近于上一个目标位置时说明其已到达。因此</a:t>
            </a:r>
            <a:r>
              <a:rPr lang="en-US" altLang="zh-CN" b="0" i="0" dirty="0">
                <a:solidFill>
                  <a:srgbClr val="24292E"/>
                </a:solidFill>
                <a:effectLst/>
                <a:latin typeface="-apple-system"/>
              </a:rPr>
              <a:t>arrived</a:t>
            </a:r>
            <a:r>
              <a:rPr lang="zh-CN" altLang="en-US" b="0" i="0" dirty="0">
                <a:solidFill>
                  <a:srgbClr val="24292E"/>
                </a:solidFill>
                <a:effectLst/>
                <a:latin typeface="-apple-system"/>
              </a:rPr>
              <a:t>状态会被指定一个值，它是机器人当前位置、前一个目标位置与一个阈值常数共同决定的函数：</a:t>
            </a:r>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85</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86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06D34C-37C6-4C5A-9A8F-DCE0E436F888}"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0"/>
            <a:lum/>
            <a:extLst>
              <a:ext uri="{28A0092B-C50C-407E-A947-70E740481C1C}">
                <a14:useLocalDpi xmlns:a14="http://schemas.microsoft.com/office/drawing/2010/main" val="0"/>
              </a:ext>
            </a:extLst>
          </a:blip>
          <a:srcRect/>
          <a:stretch>
            <a:fillRect l="-3738" t="1" r="-2950" b="-10767"/>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2024/3/14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7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6" y="2395440"/>
            <a:ext cx="9145016" cy="1846585"/>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743786" y="2790944"/>
            <a:ext cx="7860662" cy="854080"/>
          </a:xfrm>
          <a:prstGeom prst="rect">
            <a:avLst/>
          </a:prstGeom>
          <a:noFill/>
        </p:spPr>
        <p:txBody>
          <a:bodyPr wrap="square" rtlCol="0">
            <a:spAutoFit/>
          </a:bodyPr>
          <a:lstStyle/>
          <a:p>
            <a:pPr algn="ctr"/>
            <a:r>
              <a:rPr lang="zh-CN" altLang="zh-CN" sz="4950" b="1" dirty="0">
                <a:solidFill>
                  <a:schemeClr val="bg1"/>
                </a:solidFill>
              </a:rPr>
              <a:t>多智能体系统模型及框架</a:t>
            </a:r>
            <a:endParaRPr lang="zh-CN" altLang="en-US" sz="4950" b="1" dirty="0">
              <a:solidFill>
                <a:schemeClr val="bg1"/>
              </a:solidFill>
            </a:endParaRPr>
          </a:p>
        </p:txBody>
      </p:sp>
      <p:cxnSp>
        <p:nvCxnSpPr>
          <p:cNvPr id="8" name="直接连接符 7"/>
          <p:cNvCxnSpPr/>
          <p:nvPr/>
        </p:nvCxnSpPr>
        <p:spPr>
          <a:xfrm>
            <a:off x="971600" y="3637022"/>
            <a:ext cx="7416824" cy="77252"/>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l="6087" t="6184" r="6353" b="6254"/>
          <a:stretch>
            <a:fillRect/>
          </a:stretch>
        </p:blipFill>
        <p:spPr>
          <a:xfrm>
            <a:off x="8117632" y="1929706"/>
            <a:ext cx="936104" cy="936104"/>
          </a:xfrm>
          <a:prstGeom prst="ellipse">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6" y="2780928"/>
            <a:ext cx="9145016" cy="1846585"/>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181036" y="3401461"/>
            <a:ext cx="9505056" cy="854080"/>
          </a:xfrm>
          <a:prstGeom prst="rect">
            <a:avLst/>
          </a:prstGeom>
          <a:noFill/>
        </p:spPr>
        <p:txBody>
          <a:bodyPr wrap="square" rtlCol="0">
            <a:spAutoFit/>
          </a:bodyPr>
          <a:lstStyle/>
          <a:p>
            <a:pPr algn="ctr"/>
            <a:r>
              <a:rPr lang="zh-CN" altLang="en-US" sz="4950" b="1" dirty="0">
                <a:solidFill>
                  <a:schemeClr val="bg1"/>
                </a:solidFill>
                <a:latin typeface="微软雅黑" panose="020B0503020204020204" pitchFamily="34" charset="-122"/>
                <a:ea typeface="微软雅黑" panose="020B0503020204020204" pitchFamily="34" charset="-122"/>
              </a:rPr>
              <a:t>多智能体系统问题求解基本框架</a:t>
            </a:r>
            <a:endParaRPr lang="en-US" altLang="zh-CN" sz="4950" b="1" dirty="0">
              <a:solidFill>
                <a:schemeClr val="bg1"/>
              </a:solidFill>
              <a:latin typeface="微软雅黑" panose="020B0503020204020204" pitchFamily="34" charset="-122"/>
              <a:ea typeface="微软雅黑" panose="020B0503020204020204" pitchFamily="34" charset="-122"/>
            </a:endParaRPr>
          </a:p>
        </p:txBody>
      </p:sp>
      <p:sp>
        <p:nvSpPr>
          <p:cNvPr id="9" name="任意多边形 8"/>
          <p:cNvSpPr/>
          <p:nvPr/>
        </p:nvSpPr>
        <p:spPr>
          <a:xfrm>
            <a:off x="251520" y="1988840"/>
            <a:ext cx="1271112" cy="1152128"/>
          </a:xfrm>
          <a:custGeom>
            <a:avLst/>
            <a:gdLst>
              <a:gd name="connsiteX0" fmla="*/ 1600200 w 3200400"/>
              <a:gd name="connsiteY0" fmla="*/ 0 h 2838450"/>
              <a:gd name="connsiteX1" fmla="*/ 3200400 w 3200400"/>
              <a:gd name="connsiteY1" fmla="*/ 1600200 h 2838450"/>
              <a:gd name="connsiteX2" fmla="*/ 2618076 w 3200400"/>
              <a:gd name="connsiteY2" fmla="*/ 2834992 h 2838450"/>
              <a:gd name="connsiteX3" fmla="*/ 2613452 w 3200400"/>
              <a:gd name="connsiteY3" fmla="*/ 2838450 h 2838450"/>
              <a:gd name="connsiteX4" fmla="*/ 586949 w 3200400"/>
              <a:gd name="connsiteY4" fmla="*/ 2838450 h 2838450"/>
              <a:gd name="connsiteX5" fmla="*/ 582325 w 3200400"/>
              <a:gd name="connsiteY5" fmla="*/ 2834992 h 2838450"/>
              <a:gd name="connsiteX6" fmla="*/ 0 w 3200400"/>
              <a:gd name="connsiteY6" fmla="*/ 1600200 h 2838450"/>
              <a:gd name="connsiteX7" fmla="*/ 1600200 w 3200400"/>
              <a:gd name="connsiteY7" fmla="*/ 0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400" h="2838450">
                <a:moveTo>
                  <a:pt x="1600200" y="0"/>
                </a:moveTo>
                <a:cubicBezTo>
                  <a:pt x="2483966" y="0"/>
                  <a:pt x="3200400" y="716434"/>
                  <a:pt x="3200400" y="1600200"/>
                </a:cubicBezTo>
                <a:cubicBezTo>
                  <a:pt x="3200400" y="2097319"/>
                  <a:pt x="2973716" y="2541492"/>
                  <a:pt x="2618076" y="2834992"/>
                </a:cubicBezTo>
                <a:lnTo>
                  <a:pt x="2613452" y="2838450"/>
                </a:lnTo>
                <a:lnTo>
                  <a:pt x="586949" y="2838450"/>
                </a:lnTo>
                <a:lnTo>
                  <a:pt x="582325" y="2834992"/>
                </a:lnTo>
                <a:cubicBezTo>
                  <a:pt x="226685" y="2541492"/>
                  <a:pt x="0" y="2097319"/>
                  <a:pt x="0" y="1600200"/>
                </a:cubicBezTo>
                <a:cubicBezTo>
                  <a:pt x="0" y="716434"/>
                  <a:pt x="716434" y="0"/>
                  <a:pt x="160020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8800" b="1" dirty="0">
                <a:latin typeface="Bell MT" panose="02020503060305020303" pitchFamily="18" charset="0"/>
                <a:ea typeface="华文隶书" panose="02010800040101010101" pitchFamily="2" charset="-122"/>
              </a:rPr>
              <a:t>2</a:t>
            </a:r>
            <a:endParaRPr lang="zh-CN" altLang="en-US" sz="8800" b="1" dirty="0">
              <a:latin typeface="Bell MT" panose="02020503060305020303" pitchFamily="18" charset="0"/>
              <a:ea typeface="华文隶书" panose="02010800040101010101" pitchFamily="2" charset="-122"/>
            </a:endParaRPr>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6087" t="6184" r="6353" b="6254"/>
          <a:stretch>
            <a:fillRect/>
          </a:stretch>
        </p:blipFill>
        <p:spPr>
          <a:xfrm>
            <a:off x="7956376" y="2316342"/>
            <a:ext cx="936104" cy="936104"/>
          </a:xfrm>
          <a:prstGeom prst="ellipse">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多智能体系统问题求解基本框架</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29" name="文本框 3"/>
          <p:cNvSpPr txBox="1"/>
          <p:nvPr/>
        </p:nvSpPr>
        <p:spPr>
          <a:xfrm>
            <a:off x="953969" y="4460513"/>
            <a:ext cx="7812868" cy="19389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mj-ea"/>
              <a:buAutoNum type="circleNumDbPlain"/>
            </a:pPr>
            <a:r>
              <a:rPr lang="zh-CN" altLang="en-US" sz="2400" b="1" dirty="0">
                <a:latin typeface="微软雅黑" panose="020B0503020204020204" pitchFamily="34" charset="-122"/>
                <a:ea typeface="微软雅黑" panose="020B0503020204020204" pitchFamily="34" charset="-122"/>
              </a:rPr>
              <a:t>具体化任务，并制定解决方案。</a:t>
            </a:r>
            <a:endParaRPr lang="en-US" altLang="zh-CN" sz="2400" b="1" dirty="0">
              <a:latin typeface="微软雅黑" panose="020B0503020204020204" pitchFamily="34" charset="-122"/>
              <a:ea typeface="微软雅黑" panose="020B0503020204020204" pitchFamily="34" charset="-122"/>
            </a:endParaRPr>
          </a:p>
          <a:p>
            <a:pPr marL="457200" indent="-457200">
              <a:buFont typeface="+mj-ea"/>
              <a:buAutoNum type="circleNumDbPlain"/>
            </a:pPr>
            <a:r>
              <a:rPr lang="zh-CN" altLang="en-US" sz="2400" b="1" dirty="0">
                <a:latin typeface="微软雅黑" panose="020B0503020204020204" pitchFamily="34" charset="-122"/>
                <a:ea typeface="微软雅黑" panose="020B0503020204020204" pitchFamily="34" charset="-122"/>
              </a:rPr>
              <a:t>用特定的语言表达问题</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以便计算机进行推理。</a:t>
            </a:r>
            <a:endParaRPr lang="en-US" altLang="zh-CN" sz="2400" b="1" dirty="0">
              <a:latin typeface="微软雅黑" panose="020B0503020204020204" pitchFamily="34" charset="-122"/>
              <a:ea typeface="微软雅黑" panose="020B0503020204020204" pitchFamily="34" charset="-122"/>
            </a:endParaRPr>
          </a:p>
          <a:p>
            <a:pPr marL="457200" indent="-457200">
              <a:buFont typeface="+mj-ea"/>
              <a:buAutoNum type="circleNumDbPlain"/>
            </a:pPr>
            <a:r>
              <a:rPr lang="zh-CN" altLang="en-US" sz="2400" b="1" dirty="0">
                <a:latin typeface="微软雅黑" panose="020B0503020204020204" pitchFamily="34" charset="-122"/>
                <a:ea typeface="微软雅黑" panose="020B0503020204020204" pitchFamily="34" charset="-122"/>
              </a:rPr>
              <a:t>用计算机计算出相应结果进行输出，可以给用户呈现一个答案或是在环境中需要执行的一系列行为。</a:t>
            </a:r>
            <a:endParaRPr lang="en-US" altLang="zh-CN" sz="2400" b="1" dirty="0">
              <a:latin typeface="微软雅黑" panose="020B0503020204020204" pitchFamily="34" charset="-122"/>
              <a:ea typeface="微软雅黑" panose="020B0503020204020204" pitchFamily="34" charset="-122"/>
            </a:endParaRPr>
          </a:p>
          <a:p>
            <a:pPr marL="457200" indent="-457200">
              <a:buFont typeface="+mj-ea"/>
              <a:buAutoNum type="circleNumDbPlain"/>
            </a:pPr>
            <a:r>
              <a:rPr lang="zh-CN" altLang="en-US" sz="2400" b="1" dirty="0">
                <a:latin typeface="微软雅黑" panose="020B0503020204020204" pitchFamily="34" charset="-122"/>
                <a:ea typeface="微软雅黑" panose="020B0503020204020204" pitchFamily="34" charset="-122"/>
              </a:rPr>
              <a:t>解释作为问题的解决方案的输出结果。</a:t>
            </a:r>
          </a:p>
        </p:txBody>
      </p:sp>
      <p:sp>
        <p:nvSpPr>
          <p:cNvPr id="12" name="Oval 18"/>
          <p:cNvSpPr/>
          <p:nvPr/>
        </p:nvSpPr>
        <p:spPr>
          <a:xfrm>
            <a:off x="698693" y="1055663"/>
            <a:ext cx="2016224" cy="936104"/>
          </a:xfrm>
          <a:prstGeom prst="ellipse">
            <a:avLst/>
          </a:prstGeom>
          <a:solidFill>
            <a:schemeClr val="accent5">
              <a:lumMod val="75000"/>
              <a:alpha val="69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问题</a:t>
            </a:r>
            <a:endParaRPr 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Oval 18"/>
          <p:cNvSpPr/>
          <p:nvPr/>
        </p:nvSpPr>
        <p:spPr>
          <a:xfrm>
            <a:off x="4875157" y="1062305"/>
            <a:ext cx="2016224" cy="936104"/>
          </a:xfrm>
          <a:prstGeom prst="ellipse">
            <a:avLst/>
          </a:prstGeom>
          <a:solidFill>
            <a:schemeClr val="accent5">
              <a:lumMod val="75000"/>
              <a:alpha val="69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解</a:t>
            </a:r>
            <a:endParaRPr 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Oval 18"/>
          <p:cNvSpPr/>
          <p:nvPr/>
        </p:nvSpPr>
        <p:spPr>
          <a:xfrm>
            <a:off x="692587" y="3124013"/>
            <a:ext cx="2016224" cy="936104"/>
          </a:xfrm>
          <a:prstGeom prst="ellipse">
            <a:avLst/>
          </a:prstGeom>
          <a:solidFill>
            <a:schemeClr val="accent5">
              <a:lumMod val="75000"/>
              <a:alpha val="69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表示</a:t>
            </a:r>
            <a:endParaRPr 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Oval 18"/>
          <p:cNvSpPr/>
          <p:nvPr/>
        </p:nvSpPr>
        <p:spPr>
          <a:xfrm>
            <a:off x="4875157" y="3124013"/>
            <a:ext cx="2016224" cy="936104"/>
          </a:xfrm>
          <a:prstGeom prst="ellipse">
            <a:avLst/>
          </a:prstGeom>
          <a:solidFill>
            <a:schemeClr val="accent5">
              <a:lumMod val="75000"/>
              <a:alpha val="69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输出</a:t>
            </a:r>
            <a:endParaRPr 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6" name="直接箭头连接符 15"/>
          <p:cNvCxnSpPr>
            <a:stCxn id="12" idx="6"/>
            <a:endCxn id="13" idx="2"/>
          </p:cNvCxnSpPr>
          <p:nvPr/>
        </p:nvCxnSpPr>
        <p:spPr>
          <a:xfrm>
            <a:off x="2714917" y="1523715"/>
            <a:ext cx="2160240" cy="6642"/>
          </a:xfrm>
          <a:prstGeom prst="straightConnector1">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文本框 3"/>
          <p:cNvSpPr txBox="1"/>
          <p:nvPr/>
        </p:nvSpPr>
        <p:spPr>
          <a:xfrm>
            <a:off x="3336131" y="3024218"/>
            <a:ext cx="911705"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计算</a:t>
            </a:r>
          </a:p>
        </p:txBody>
      </p:sp>
      <p:cxnSp>
        <p:nvCxnSpPr>
          <p:cNvPr id="20" name="直接箭头连接符 19"/>
          <p:cNvCxnSpPr>
            <a:stCxn id="12" idx="4"/>
            <a:endCxn id="14" idx="0"/>
          </p:cNvCxnSpPr>
          <p:nvPr/>
        </p:nvCxnSpPr>
        <p:spPr>
          <a:xfrm flipH="1">
            <a:off x="1700699" y="1991767"/>
            <a:ext cx="6106" cy="1132246"/>
          </a:xfrm>
          <a:prstGeom prst="straightConnector1">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文本框 3"/>
          <p:cNvSpPr txBox="1"/>
          <p:nvPr/>
        </p:nvSpPr>
        <p:spPr>
          <a:xfrm>
            <a:off x="1726500" y="2001405"/>
            <a:ext cx="911705"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表示</a:t>
            </a:r>
          </a:p>
        </p:txBody>
      </p:sp>
      <p:cxnSp>
        <p:nvCxnSpPr>
          <p:cNvPr id="25" name="直接箭头连接符 24"/>
          <p:cNvCxnSpPr/>
          <p:nvPr/>
        </p:nvCxnSpPr>
        <p:spPr>
          <a:xfrm>
            <a:off x="2714917" y="3572172"/>
            <a:ext cx="2160240" cy="6642"/>
          </a:xfrm>
          <a:prstGeom prst="straightConnector1">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文本框 3"/>
          <p:cNvSpPr txBox="1"/>
          <p:nvPr/>
        </p:nvSpPr>
        <p:spPr>
          <a:xfrm>
            <a:off x="3366375" y="1000495"/>
            <a:ext cx="911705"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求解</a:t>
            </a:r>
          </a:p>
        </p:txBody>
      </p:sp>
      <p:cxnSp>
        <p:nvCxnSpPr>
          <p:cNvPr id="27" name="直接箭头连接符 26"/>
          <p:cNvCxnSpPr>
            <a:stCxn id="15" idx="0"/>
            <a:endCxn id="13" idx="4"/>
          </p:cNvCxnSpPr>
          <p:nvPr/>
        </p:nvCxnSpPr>
        <p:spPr>
          <a:xfrm flipV="1">
            <a:off x="5883269" y="1998409"/>
            <a:ext cx="0" cy="1125604"/>
          </a:xfrm>
          <a:prstGeom prst="straightConnector1">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文本框 3"/>
          <p:cNvSpPr txBox="1"/>
          <p:nvPr/>
        </p:nvSpPr>
        <p:spPr>
          <a:xfrm>
            <a:off x="6036559" y="1954897"/>
            <a:ext cx="911705"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解释</a:t>
            </a:r>
          </a:p>
        </p:txBody>
      </p:sp>
      <p:cxnSp>
        <p:nvCxnSpPr>
          <p:cNvPr id="31" name="直接箭头连接符 30"/>
          <p:cNvCxnSpPr/>
          <p:nvPr/>
        </p:nvCxnSpPr>
        <p:spPr>
          <a:xfrm>
            <a:off x="251520" y="2589653"/>
            <a:ext cx="8640960" cy="0"/>
          </a:xfrm>
          <a:prstGeom prst="straightConnector1">
            <a:avLst/>
          </a:prstGeom>
          <a:ln w="28575">
            <a:solidFill>
              <a:schemeClr val="bg1"/>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4" name="文本框 3"/>
          <p:cNvSpPr txBox="1"/>
          <p:nvPr/>
        </p:nvSpPr>
        <p:spPr>
          <a:xfrm>
            <a:off x="7330760" y="1948351"/>
            <a:ext cx="1700699"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非形式化</a:t>
            </a:r>
          </a:p>
        </p:txBody>
      </p:sp>
      <p:sp>
        <p:nvSpPr>
          <p:cNvPr id="35" name="文本框 3"/>
          <p:cNvSpPr txBox="1"/>
          <p:nvPr/>
        </p:nvSpPr>
        <p:spPr>
          <a:xfrm>
            <a:off x="7475338" y="2656088"/>
            <a:ext cx="1561720"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形式化</a:t>
            </a:r>
          </a:p>
        </p:txBody>
      </p:sp>
      <p:sp>
        <p:nvSpPr>
          <p:cNvPr id="36" name="文本框 35"/>
          <p:cNvSpPr txBox="1"/>
          <p:nvPr/>
        </p:nvSpPr>
        <p:spPr>
          <a:xfrm>
            <a:off x="722111" y="1259739"/>
            <a:ext cx="490619" cy="584775"/>
          </a:xfrm>
          <a:prstGeom prst="rect">
            <a:avLst/>
          </a:prstGeom>
          <a:noFill/>
        </p:spPr>
        <p:txBody>
          <a:bodyPr wrap="square" rtlCol="0">
            <a:spAutoFit/>
          </a:bodyPr>
          <a:lstStyle/>
          <a:p>
            <a:r>
              <a:rPr lang="zh-CN" altLang="en-US" sz="3200" b="1" dirty="0"/>
              <a:t>①</a:t>
            </a:r>
          </a:p>
        </p:txBody>
      </p:sp>
      <p:sp>
        <p:nvSpPr>
          <p:cNvPr id="37" name="文本框 36"/>
          <p:cNvSpPr txBox="1"/>
          <p:nvPr/>
        </p:nvSpPr>
        <p:spPr>
          <a:xfrm>
            <a:off x="722111" y="3313037"/>
            <a:ext cx="490619" cy="584775"/>
          </a:xfrm>
          <a:prstGeom prst="rect">
            <a:avLst/>
          </a:prstGeom>
          <a:noFill/>
        </p:spPr>
        <p:txBody>
          <a:bodyPr wrap="square" rtlCol="0">
            <a:spAutoFit/>
          </a:bodyPr>
          <a:lstStyle/>
          <a:p>
            <a:r>
              <a:rPr lang="zh-CN" altLang="en-US" sz="3200" b="1" dirty="0"/>
              <a:t>②</a:t>
            </a:r>
          </a:p>
        </p:txBody>
      </p:sp>
      <p:sp>
        <p:nvSpPr>
          <p:cNvPr id="38" name="文本框 37"/>
          <p:cNvSpPr txBox="1"/>
          <p:nvPr/>
        </p:nvSpPr>
        <p:spPr>
          <a:xfrm>
            <a:off x="4453701" y="2895152"/>
            <a:ext cx="490619" cy="584775"/>
          </a:xfrm>
          <a:prstGeom prst="rect">
            <a:avLst/>
          </a:prstGeom>
          <a:noFill/>
        </p:spPr>
        <p:txBody>
          <a:bodyPr wrap="square" rtlCol="0">
            <a:spAutoFit/>
          </a:bodyPr>
          <a:lstStyle/>
          <a:p>
            <a:r>
              <a:rPr lang="zh-CN" altLang="en-US" sz="3200" b="1" dirty="0"/>
              <a:t>③</a:t>
            </a:r>
          </a:p>
        </p:txBody>
      </p:sp>
      <p:sp>
        <p:nvSpPr>
          <p:cNvPr id="39" name="文本框 38"/>
          <p:cNvSpPr txBox="1"/>
          <p:nvPr/>
        </p:nvSpPr>
        <p:spPr>
          <a:xfrm>
            <a:off x="5222798" y="1945876"/>
            <a:ext cx="490619" cy="584775"/>
          </a:xfrm>
          <a:prstGeom prst="rect">
            <a:avLst/>
          </a:prstGeom>
          <a:noFill/>
        </p:spPr>
        <p:txBody>
          <a:bodyPr wrap="square" rtlCol="0">
            <a:spAutoFit/>
          </a:bodyPr>
          <a:lstStyle/>
          <a:p>
            <a:r>
              <a:rPr lang="zh-CN" altLang="en-US" sz="3200" b="1" dirty="0"/>
              <a:t>④</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多智能体系统问题求解基本框架</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29" name="文本框 3"/>
          <p:cNvSpPr txBox="1"/>
          <p:nvPr/>
        </p:nvSpPr>
        <p:spPr>
          <a:xfrm>
            <a:off x="1037886" y="4847166"/>
            <a:ext cx="7812868"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latin typeface="微软雅黑" panose="020B0503020204020204" pitchFamily="34" charset="-122"/>
                <a:ea typeface="微软雅黑" panose="020B0503020204020204" pitchFamily="34" charset="-122"/>
              </a:rPr>
              <a:t>知识</a:t>
            </a:r>
            <a:r>
              <a:rPr lang="zh-CN" altLang="en-US" sz="2400" dirty="0">
                <a:latin typeface="微软雅黑" panose="020B0503020204020204" pitchFamily="34" charset="-122"/>
                <a:ea typeface="微软雅黑" panose="020B0503020204020204" pitchFamily="34" charset="-122"/>
              </a:rPr>
              <a:t>是可以用来解决本领域问题的领域信息。</a:t>
            </a:r>
            <a:endParaRPr lang="en-US" altLang="zh-CN" sz="24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表示方案</a:t>
            </a:r>
            <a:r>
              <a:rPr lang="zh-CN" altLang="en-US" sz="2400" dirty="0">
                <a:latin typeface="微软雅黑" panose="020B0503020204020204" pitchFamily="34" charset="-122"/>
                <a:ea typeface="微软雅黑" panose="020B0503020204020204" pitchFamily="34" charset="-122"/>
              </a:rPr>
              <a:t>是 </a:t>
            </a:r>
            <a:r>
              <a:rPr lang="en-US" altLang="zh-CN" sz="2400" dirty="0">
                <a:latin typeface="微软雅黑" panose="020B0503020204020204" pitchFamily="34" charset="-122"/>
                <a:ea typeface="微软雅黑" panose="020B0503020204020204" pitchFamily="34" charset="-122"/>
              </a:rPr>
              <a:t>Agent </a:t>
            </a:r>
            <a:r>
              <a:rPr lang="zh-CN" altLang="en-US" sz="2400" dirty="0">
                <a:latin typeface="微软雅黑" panose="020B0503020204020204" pitchFamily="34" charset="-122"/>
                <a:ea typeface="微软雅黑" panose="020B0503020204020204" pitchFamily="34" charset="-122"/>
              </a:rPr>
              <a:t>中使用的知识形式。</a:t>
            </a:r>
            <a:endParaRPr lang="en-US" altLang="zh-CN" sz="24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知识库</a:t>
            </a:r>
            <a:r>
              <a:rPr lang="zh-CN" altLang="en-US" sz="2400" dirty="0">
                <a:latin typeface="微软雅黑" panose="020B0503020204020204" pitchFamily="34" charset="-122"/>
                <a:ea typeface="微软雅黑" panose="020B0503020204020204" pitchFamily="34" charset="-122"/>
              </a:rPr>
              <a:t>则是 </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中存储的所有知识的表达</a:t>
            </a:r>
          </a:p>
        </p:txBody>
      </p:sp>
      <p:sp>
        <p:nvSpPr>
          <p:cNvPr id="12" name="Oval 18"/>
          <p:cNvSpPr/>
          <p:nvPr/>
        </p:nvSpPr>
        <p:spPr>
          <a:xfrm>
            <a:off x="767856" y="1406134"/>
            <a:ext cx="2016224" cy="936104"/>
          </a:xfrm>
          <a:prstGeom prst="ellipse">
            <a:avLst/>
          </a:prstGeom>
          <a:solidFill>
            <a:schemeClr val="accent5">
              <a:lumMod val="75000"/>
              <a:alpha val="69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问题</a:t>
            </a:r>
            <a:endParaRPr 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Oval 18"/>
          <p:cNvSpPr/>
          <p:nvPr/>
        </p:nvSpPr>
        <p:spPr>
          <a:xfrm>
            <a:off x="4944320" y="1412776"/>
            <a:ext cx="2016224" cy="936104"/>
          </a:xfrm>
          <a:prstGeom prst="ellipse">
            <a:avLst/>
          </a:prstGeom>
          <a:solidFill>
            <a:schemeClr val="accent5">
              <a:lumMod val="75000"/>
              <a:alpha val="69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解</a:t>
            </a:r>
            <a:endParaRPr 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Oval 18"/>
          <p:cNvSpPr/>
          <p:nvPr/>
        </p:nvSpPr>
        <p:spPr>
          <a:xfrm>
            <a:off x="761750" y="3474484"/>
            <a:ext cx="2016224" cy="936104"/>
          </a:xfrm>
          <a:prstGeom prst="ellipse">
            <a:avLst/>
          </a:prstGeom>
          <a:solidFill>
            <a:schemeClr val="accent5">
              <a:lumMod val="75000"/>
              <a:alpha val="69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表示</a:t>
            </a:r>
            <a:endParaRPr 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Oval 18"/>
          <p:cNvSpPr/>
          <p:nvPr/>
        </p:nvSpPr>
        <p:spPr>
          <a:xfrm>
            <a:off x="4944320" y="3474484"/>
            <a:ext cx="2016224" cy="936104"/>
          </a:xfrm>
          <a:prstGeom prst="ellipse">
            <a:avLst/>
          </a:prstGeom>
          <a:solidFill>
            <a:schemeClr val="accent5">
              <a:lumMod val="75000"/>
              <a:alpha val="69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输出</a:t>
            </a:r>
            <a:endParaRPr 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6" name="直接箭头连接符 15"/>
          <p:cNvCxnSpPr>
            <a:stCxn id="12" idx="6"/>
            <a:endCxn id="13" idx="2"/>
          </p:cNvCxnSpPr>
          <p:nvPr/>
        </p:nvCxnSpPr>
        <p:spPr>
          <a:xfrm>
            <a:off x="2784080" y="1874186"/>
            <a:ext cx="2160240" cy="6642"/>
          </a:xfrm>
          <a:prstGeom prst="straightConnector1">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文本框 3"/>
          <p:cNvSpPr txBox="1"/>
          <p:nvPr/>
        </p:nvSpPr>
        <p:spPr>
          <a:xfrm>
            <a:off x="3405294" y="3374689"/>
            <a:ext cx="911705"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计算</a:t>
            </a:r>
          </a:p>
        </p:txBody>
      </p:sp>
      <p:cxnSp>
        <p:nvCxnSpPr>
          <p:cNvPr id="20" name="直接箭头连接符 19"/>
          <p:cNvCxnSpPr>
            <a:stCxn id="12" idx="4"/>
            <a:endCxn id="14" idx="0"/>
          </p:cNvCxnSpPr>
          <p:nvPr/>
        </p:nvCxnSpPr>
        <p:spPr>
          <a:xfrm flipH="1">
            <a:off x="1769862" y="2342238"/>
            <a:ext cx="6106" cy="1132246"/>
          </a:xfrm>
          <a:prstGeom prst="straightConnector1">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文本框 3"/>
          <p:cNvSpPr txBox="1"/>
          <p:nvPr/>
        </p:nvSpPr>
        <p:spPr>
          <a:xfrm>
            <a:off x="1795663" y="2351876"/>
            <a:ext cx="911705"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表示</a:t>
            </a:r>
          </a:p>
        </p:txBody>
      </p:sp>
      <p:cxnSp>
        <p:nvCxnSpPr>
          <p:cNvPr id="25" name="直接箭头连接符 24"/>
          <p:cNvCxnSpPr/>
          <p:nvPr/>
        </p:nvCxnSpPr>
        <p:spPr>
          <a:xfrm>
            <a:off x="2784080" y="3922643"/>
            <a:ext cx="2160240" cy="6642"/>
          </a:xfrm>
          <a:prstGeom prst="straightConnector1">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文本框 3"/>
          <p:cNvSpPr txBox="1"/>
          <p:nvPr/>
        </p:nvSpPr>
        <p:spPr>
          <a:xfrm>
            <a:off x="3435538" y="1350966"/>
            <a:ext cx="911705"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求解</a:t>
            </a:r>
          </a:p>
        </p:txBody>
      </p:sp>
      <p:cxnSp>
        <p:nvCxnSpPr>
          <p:cNvPr id="27" name="直接箭头连接符 26"/>
          <p:cNvCxnSpPr>
            <a:stCxn id="15" idx="0"/>
            <a:endCxn id="13" idx="4"/>
          </p:cNvCxnSpPr>
          <p:nvPr/>
        </p:nvCxnSpPr>
        <p:spPr>
          <a:xfrm flipV="1">
            <a:off x="5952432" y="2348880"/>
            <a:ext cx="0" cy="1125604"/>
          </a:xfrm>
          <a:prstGeom prst="straightConnector1">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文本框 3"/>
          <p:cNvSpPr txBox="1"/>
          <p:nvPr/>
        </p:nvSpPr>
        <p:spPr>
          <a:xfrm>
            <a:off x="6105722" y="2305368"/>
            <a:ext cx="911705"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解释</a:t>
            </a:r>
          </a:p>
        </p:txBody>
      </p:sp>
      <p:cxnSp>
        <p:nvCxnSpPr>
          <p:cNvPr id="31" name="直接箭头连接符 30"/>
          <p:cNvCxnSpPr/>
          <p:nvPr/>
        </p:nvCxnSpPr>
        <p:spPr>
          <a:xfrm>
            <a:off x="320683" y="2940124"/>
            <a:ext cx="8640960" cy="0"/>
          </a:xfrm>
          <a:prstGeom prst="straightConnector1">
            <a:avLst/>
          </a:prstGeom>
          <a:ln w="28575">
            <a:solidFill>
              <a:schemeClr val="bg1"/>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4" name="文本框 3"/>
          <p:cNvSpPr txBox="1"/>
          <p:nvPr/>
        </p:nvSpPr>
        <p:spPr>
          <a:xfrm>
            <a:off x="7399923" y="2298822"/>
            <a:ext cx="1700699"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非形式化</a:t>
            </a:r>
          </a:p>
        </p:txBody>
      </p:sp>
      <p:sp>
        <p:nvSpPr>
          <p:cNvPr id="35" name="文本框 3"/>
          <p:cNvSpPr txBox="1"/>
          <p:nvPr/>
        </p:nvSpPr>
        <p:spPr>
          <a:xfrm>
            <a:off x="7544501" y="3006559"/>
            <a:ext cx="1561720"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形式化</a:t>
            </a:r>
          </a:p>
        </p:txBody>
      </p:sp>
      <p:sp>
        <p:nvSpPr>
          <p:cNvPr id="36" name="文本框 35"/>
          <p:cNvSpPr txBox="1"/>
          <p:nvPr/>
        </p:nvSpPr>
        <p:spPr>
          <a:xfrm>
            <a:off x="791274" y="1610210"/>
            <a:ext cx="490619" cy="584775"/>
          </a:xfrm>
          <a:prstGeom prst="rect">
            <a:avLst/>
          </a:prstGeom>
          <a:noFill/>
        </p:spPr>
        <p:txBody>
          <a:bodyPr wrap="square" rtlCol="0">
            <a:spAutoFit/>
          </a:bodyPr>
          <a:lstStyle/>
          <a:p>
            <a:r>
              <a:rPr lang="zh-CN" altLang="en-US" sz="3200" b="1" dirty="0"/>
              <a:t>①</a:t>
            </a:r>
          </a:p>
        </p:txBody>
      </p:sp>
      <p:sp>
        <p:nvSpPr>
          <p:cNvPr id="37" name="文本框 36"/>
          <p:cNvSpPr txBox="1"/>
          <p:nvPr/>
        </p:nvSpPr>
        <p:spPr>
          <a:xfrm>
            <a:off x="791274" y="3663508"/>
            <a:ext cx="490619" cy="584775"/>
          </a:xfrm>
          <a:prstGeom prst="rect">
            <a:avLst/>
          </a:prstGeom>
          <a:noFill/>
        </p:spPr>
        <p:txBody>
          <a:bodyPr wrap="square" rtlCol="0">
            <a:spAutoFit/>
          </a:bodyPr>
          <a:lstStyle/>
          <a:p>
            <a:r>
              <a:rPr lang="zh-CN" altLang="en-US" sz="3200" b="1" dirty="0"/>
              <a:t>②</a:t>
            </a:r>
          </a:p>
        </p:txBody>
      </p:sp>
      <p:sp>
        <p:nvSpPr>
          <p:cNvPr id="38" name="文本框 37"/>
          <p:cNvSpPr txBox="1"/>
          <p:nvPr/>
        </p:nvSpPr>
        <p:spPr>
          <a:xfrm>
            <a:off x="4522864" y="3245623"/>
            <a:ext cx="490619" cy="584775"/>
          </a:xfrm>
          <a:prstGeom prst="rect">
            <a:avLst/>
          </a:prstGeom>
          <a:noFill/>
        </p:spPr>
        <p:txBody>
          <a:bodyPr wrap="square" rtlCol="0">
            <a:spAutoFit/>
          </a:bodyPr>
          <a:lstStyle/>
          <a:p>
            <a:r>
              <a:rPr lang="zh-CN" altLang="en-US" sz="3200" b="1" dirty="0"/>
              <a:t>③</a:t>
            </a:r>
          </a:p>
        </p:txBody>
      </p:sp>
      <p:sp>
        <p:nvSpPr>
          <p:cNvPr id="39" name="文本框 38"/>
          <p:cNvSpPr txBox="1"/>
          <p:nvPr/>
        </p:nvSpPr>
        <p:spPr>
          <a:xfrm>
            <a:off x="5291961" y="2296347"/>
            <a:ext cx="490619" cy="584775"/>
          </a:xfrm>
          <a:prstGeom prst="rect">
            <a:avLst/>
          </a:prstGeom>
          <a:noFill/>
        </p:spPr>
        <p:txBody>
          <a:bodyPr wrap="square" rtlCol="0">
            <a:spAutoFit/>
          </a:bodyPr>
          <a:lstStyle/>
          <a:p>
            <a:r>
              <a:rPr lang="zh-CN" altLang="en-US" sz="3200" b="1" dirty="0"/>
              <a:t>④</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① </a:t>
            </a:r>
            <a:r>
              <a:rPr lang="zh-CN" altLang="en-US" sz="2800" b="1" dirty="0">
                <a:solidFill>
                  <a:schemeClr val="bg1"/>
                </a:solidFill>
                <a:latin typeface="微软雅黑" panose="020B0503020204020204" pitchFamily="34" charset="-122"/>
                <a:ea typeface="微软雅黑" panose="020B0503020204020204" pitchFamily="34" charset="-122"/>
              </a:rPr>
              <a:t>确定问题 </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3"/>
          <p:cNvSpPr txBox="1"/>
          <p:nvPr/>
        </p:nvSpPr>
        <p:spPr>
          <a:xfrm>
            <a:off x="287524" y="2780928"/>
            <a:ext cx="8568952" cy="52322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dirty="0">
                <a:solidFill>
                  <a:schemeClr val="bg1"/>
                </a:solidFill>
                <a:latin typeface="微软雅黑" panose="020B0503020204020204" pitchFamily="34" charset="-122"/>
                <a:ea typeface="微软雅黑" panose="020B0503020204020204" pitchFamily="34" charset="-122"/>
              </a:rPr>
              <a:t>确定问题解的构成，对问题的描述进行提炼</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3074" name="Picture 2" descr="https://gimg2.baidu.com/image_search/src=http%3A%2F%2Fdpic.tiankong.com%2Fuu%2F7d%2FQJ8926736549.jpg&amp;refer=http%3A%2F%2Fdpic.tiankong.com&amp;app=2002&amp;size=f9999,10000&amp;q=a80&amp;n=0&amp;g=0n&amp;fmt=jpeg?sec=1643977827&amp;t=7bc6bb83adab3df9e1e6653effcea6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4904" y="3933056"/>
            <a:ext cx="4014192" cy="24329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② </a:t>
            </a:r>
            <a:r>
              <a:rPr lang="zh-CN" altLang="en-US" sz="2800" b="1" dirty="0">
                <a:solidFill>
                  <a:schemeClr val="bg1"/>
                </a:solidFill>
                <a:latin typeface="微软雅黑" panose="020B0503020204020204" pitchFamily="34" charset="-122"/>
                <a:ea typeface="微软雅黑" panose="020B0503020204020204" pitchFamily="34" charset="-122"/>
              </a:rPr>
              <a:t>表示</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800" b="1" dirty="0">
                <a:solidFill>
                  <a:schemeClr val="bg1"/>
                </a:solidFill>
                <a:latin typeface="微软雅黑" panose="020B0503020204020204" pitchFamily="34" charset="-122"/>
                <a:ea typeface="微软雅黑" panose="020B0503020204020204" pitchFamily="34" charset="-122"/>
              </a:rPr>
              <a:t>对问题、环境、系统进行建模</a:t>
            </a:r>
            <a:r>
              <a:rPr lang="en-US" altLang="zh-CN" sz="2800" b="1" dirty="0">
                <a:solidFill>
                  <a:schemeClr val="bg1"/>
                </a:solidFill>
                <a:latin typeface="微软雅黑" panose="020B0503020204020204" pitchFamily="34" charset="-122"/>
                <a:ea typeface="微软雅黑" panose="020B0503020204020204" pitchFamily="34" charset="-122"/>
              </a:rPr>
              <a:t> </a:t>
            </a:r>
          </a:p>
        </p:txBody>
      </p:sp>
      <p:sp>
        <p:nvSpPr>
          <p:cNvPr id="22" name="文本框 3"/>
          <p:cNvSpPr txBox="1"/>
          <p:nvPr/>
        </p:nvSpPr>
        <p:spPr>
          <a:xfrm>
            <a:off x="287524" y="1268760"/>
            <a:ext cx="8568952" cy="52322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solidFill>
                  <a:schemeClr val="bg1"/>
                </a:solidFill>
                <a:latin typeface="微软雅黑" panose="020B0503020204020204" pitchFamily="34" charset="-122"/>
                <a:ea typeface="微软雅黑" panose="020B0503020204020204" pitchFamily="34" charset="-122"/>
              </a:rPr>
              <a:t>表示：</a:t>
            </a:r>
            <a:r>
              <a:rPr lang="zh-CN" altLang="en-US" sz="2800" b="1" dirty="0">
                <a:solidFill>
                  <a:schemeClr val="bg1"/>
                </a:solidFill>
                <a:latin typeface="微软雅黑" panose="020B0503020204020204" pitchFamily="34" charset="-122"/>
                <a:ea typeface="微软雅黑" panose="020B0503020204020204" pitchFamily="34" charset="-122"/>
              </a:rPr>
              <a:t>表示问题</a:t>
            </a:r>
            <a:r>
              <a:rPr lang="zh-CN" altLang="en-US" sz="2800" dirty="0">
                <a:solidFill>
                  <a:schemeClr val="bg1"/>
                </a:solidFill>
                <a:latin typeface="微软雅黑" panose="020B0503020204020204" pitchFamily="34" charset="-122"/>
                <a:ea typeface="微软雅黑" panose="020B0503020204020204" pitchFamily="34" charset="-122"/>
              </a:rPr>
              <a:t>，便于计算机来解决它。</a:t>
            </a:r>
          </a:p>
        </p:txBody>
      </p:sp>
      <p:sp>
        <p:nvSpPr>
          <p:cNvPr id="8" name="文本框 3"/>
          <p:cNvSpPr txBox="1"/>
          <p:nvPr/>
        </p:nvSpPr>
        <p:spPr>
          <a:xfrm>
            <a:off x="287524" y="6074132"/>
            <a:ext cx="8568952" cy="52322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bg1"/>
                </a:solidFill>
                <a:latin typeface="微软雅黑" panose="020B0503020204020204" pitchFamily="34" charset="-122"/>
                <a:ea typeface="微软雅黑" panose="020B0503020204020204" pitchFamily="34" charset="-122"/>
              </a:rPr>
              <a:t>Agent</a:t>
            </a:r>
            <a:r>
              <a:rPr lang="zh-CN" altLang="en-US" sz="2800" dirty="0">
                <a:solidFill>
                  <a:schemeClr val="bg1"/>
                </a:solidFill>
                <a:latin typeface="微软雅黑" panose="020B0503020204020204" pitchFamily="34" charset="-122"/>
                <a:ea typeface="微软雅黑" panose="020B0503020204020204" pitchFamily="34" charset="-122"/>
              </a:rPr>
              <a:t>可以看做通过操作符号来产生动作。</a:t>
            </a:r>
          </a:p>
        </p:txBody>
      </p:sp>
      <p:sp>
        <p:nvSpPr>
          <p:cNvPr id="9" name="文本框 3"/>
          <p:cNvSpPr txBox="1"/>
          <p:nvPr/>
        </p:nvSpPr>
        <p:spPr>
          <a:xfrm>
            <a:off x="3102709" y="692696"/>
            <a:ext cx="2938582"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符号和符号系统</a:t>
            </a:r>
          </a:p>
        </p:txBody>
      </p:sp>
      <p:sp>
        <p:nvSpPr>
          <p:cNvPr id="10" name="文本框 3"/>
          <p:cNvSpPr txBox="1"/>
          <p:nvPr/>
        </p:nvSpPr>
        <p:spPr>
          <a:xfrm>
            <a:off x="287524" y="5426060"/>
            <a:ext cx="8568952" cy="52322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solidFill>
                  <a:schemeClr val="bg1"/>
                </a:solidFill>
                <a:latin typeface="微软雅黑" panose="020B0503020204020204" pitchFamily="34" charset="-122"/>
                <a:ea typeface="微软雅黑" panose="020B0503020204020204" pitchFamily="34" charset="-122"/>
              </a:rPr>
              <a:t>符号是符号系统中被操作的基本单元</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420" t="8420" r="25430" b="6530"/>
          <a:stretch>
            <a:fillRect/>
          </a:stretch>
        </p:blipFill>
        <p:spPr bwMode="auto">
          <a:xfrm>
            <a:off x="254000" y="1988840"/>
            <a:ext cx="2520280" cy="32403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4996" t="24335" r="13484" b="10823"/>
          <a:stretch>
            <a:fillRect/>
          </a:stretch>
        </p:blipFill>
        <p:spPr bwMode="auto">
          <a:xfrm>
            <a:off x="3102709" y="2276872"/>
            <a:ext cx="2938582" cy="266429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l="17267" t="10893" r="40290"/>
          <a:stretch>
            <a:fillRect/>
          </a:stretch>
        </p:blipFill>
        <p:spPr bwMode="auto">
          <a:xfrm>
            <a:off x="6238170" y="2109018"/>
            <a:ext cx="2627784" cy="29451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8"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② </a:t>
            </a:r>
            <a:r>
              <a:rPr lang="zh-CN" altLang="en-US" sz="2800" b="1" dirty="0">
                <a:solidFill>
                  <a:schemeClr val="bg1"/>
                </a:solidFill>
                <a:latin typeface="微软雅黑" panose="020B0503020204020204" pitchFamily="34" charset="-122"/>
                <a:ea typeface="微软雅黑" panose="020B0503020204020204" pitchFamily="34" charset="-122"/>
              </a:rPr>
              <a:t>表示</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800" b="1" dirty="0">
                <a:solidFill>
                  <a:schemeClr val="bg1"/>
                </a:solidFill>
                <a:latin typeface="微软雅黑" panose="020B0503020204020204" pitchFamily="34" charset="-122"/>
                <a:ea typeface="微软雅黑" panose="020B0503020204020204" pitchFamily="34" charset="-122"/>
              </a:rPr>
              <a:t>对问题、环境、系统进行建模</a:t>
            </a:r>
            <a:r>
              <a:rPr lang="en-US" altLang="zh-CN" sz="2800" b="1" dirty="0">
                <a:solidFill>
                  <a:schemeClr val="bg1"/>
                </a:solidFill>
                <a:latin typeface="微软雅黑" panose="020B0503020204020204" pitchFamily="34" charset="-122"/>
                <a:ea typeface="微软雅黑" panose="020B0503020204020204" pitchFamily="34" charset="-122"/>
              </a:rPr>
              <a:t> </a:t>
            </a:r>
          </a:p>
        </p:txBody>
      </p:sp>
      <p:sp>
        <p:nvSpPr>
          <p:cNvPr id="22" name="文本框 3"/>
          <p:cNvSpPr txBox="1"/>
          <p:nvPr/>
        </p:nvSpPr>
        <p:spPr>
          <a:xfrm>
            <a:off x="306702" y="1690377"/>
            <a:ext cx="8568952" cy="181588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bg1"/>
                </a:solidFill>
                <a:latin typeface="微软雅黑" panose="020B0503020204020204" pitchFamily="34" charset="-122"/>
                <a:ea typeface="微软雅黑" panose="020B0503020204020204" pitchFamily="34" charset="-122"/>
              </a:rPr>
              <a:t>Agent</a:t>
            </a:r>
            <a:r>
              <a:rPr lang="zh-CN" altLang="en-US" sz="2800" dirty="0">
                <a:solidFill>
                  <a:schemeClr val="bg1"/>
                </a:solidFill>
                <a:latin typeface="微软雅黑" panose="020B0503020204020204" pitchFamily="34" charset="-122"/>
                <a:ea typeface="微软雅黑" panose="020B0503020204020204" pitchFamily="34" charset="-122"/>
              </a:rPr>
              <a:t>可以用物理符号系统对世界进行建模。</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800" dirty="0">
                <a:solidFill>
                  <a:schemeClr val="bg1"/>
                </a:solidFill>
                <a:latin typeface="微软雅黑" panose="020B0503020204020204" pitchFamily="34" charset="-122"/>
                <a:ea typeface="微软雅黑" panose="020B0503020204020204" pitchFamily="34" charset="-122"/>
              </a:rPr>
              <a:t>世界</a:t>
            </a:r>
            <a:r>
              <a:rPr lang="zh-CN" altLang="en-US" sz="2800" b="1" dirty="0">
                <a:solidFill>
                  <a:schemeClr val="bg1"/>
                </a:solidFill>
                <a:latin typeface="微软雅黑" panose="020B0503020204020204" pitchFamily="34" charset="-122"/>
                <a:ea typeface="微软雅黑" panose="020B0503020204020204" pitchFamily="34" charset="-122"/>
              </a:rPr>
              <a:t>模型</a:t>
            </a:r>
            <a:r>
              <a:rPr lang="zh-CN" altLang="en-US" sz="2800" dirty="0">
                <a:solidFill>
                  <a:schemeClr val="bg1"/>
                </a:solidFill>
                <a:latin typeface="微软雅黑" panose="020B0503020204020204" pitchFamily="34" charset="-122"/>
                <a:ea typeface="微软雅黑" panose="020B0503020204020204" pitchFamily="34" charset="-122"/>
              </a:rPr>
              <a:t>是世界中真实存在的详情和世界的动态行为的表达。</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800" dirty="0">
                <a:solidFill>
                  <a:schemeClr val="bg1"/>
                </a:solidFill>
                <a:latin typeface="微软雅黑" panose="020B0503020204020204" pitchFamily="34" charset="-122"/>
                <a:ea typeface="微软雅黑" panose="020B0503020204020204" pitchFamily="34" charset="-122"/>
              </a:rPr>
              <a:t>所有的模型都是</a:t>
            </a:r>
            <a:r>
              <a:rPr lang="zh-CN" altLang="en-US" sz="2800" b="1" dirty="0">
                <a:solidFill>
                  <a:schemeClr val="bg1"/>
                </a:solidFill>
                <a:latin typeface="微软雅黑" panose="020B0503020204020204" pitchFamily="34" charset="-122"/>
                <a:ea typeface="微软雅黑" panose="020B0503020204020204" pitchFamily="34" charset="-122"/>
              </a:rPr>
              <a:t>抽象</a:t>
            </a:r>
            <a:r>
              <a:rPr lang="zh-CN" altLang="en-US" sz="2800" dirty="0">
                <a:solidFill>
                  <a:schemeClr val="bg1"/>
                </a:solidFill>
                <a:latin typeface="微软雅黑" panose="020B0503020204020204" pitchFamily="34" charset="-122"/>
                <a:ea typeface="微软雅黑" panose="020B0503020204020204" pitchFamily="34" charset="-122"/>
              </a:rPr>
              <a:t>出来的</a:t>
            </a:r>
            <a:r>
              <a:rPr lang="en-US" altLang="zh-CN" sz="2800" dirty="0">
                <a:solidFill>
                  <a:schemeClr val="bg1"/>
                </a:solidFill>
                <a:latin typeface="微软雅黑" panose="020B0503020204020204" pitchFamily="34" charset="-122"/>
                <a:ea typeface="微软雅黑" panose="020B0503020204020204" pitchFamily="34" charset="-122"/>
              </a:rPr>
              <a:t>.</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8" name="文本框 3"/>
          <p:cNvSpPr txBox="1"/>
          <p:nvPr/>
        </p:nvSpPr>
        <p:spPr>
          <a:xfrm>
            <a:off x="306702" y="4005064"/>
            <a:ext cx="8568952" cy="95410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bg1"/>
                </a:solidFill>
                <a:latin typeface="微软雅黑" panose="020B0503020204020204" pitchFamily="34" charset="-122"/>
                <a:ea typeface="微软雅黑" panose="020B0503020204020204" pitchFamily="34" charset="-122"/>
              </a:rPr>
              <a:t>抽象的层次</a:t>
            </a:r>
            <a:r>
              <a:rPr lang="zh-CN" altLang="en-US" sz="2800" dirty="0">
                <a:solidFill>
                  <a:schemeClr val="bg1"/>
                </a:solidFill>
                <a:latin typeface="微软雅黑" panose="020B0503020204020204" pitchFamily="34" charset="-122"/>
                <a:ea typeface="微软雅黑" panose="020B0503020204020204" pitchFamily="34" charset="-122"/>
              </a:rPr>
              <a:t>是指按抽象程度排列的一个偏序。</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800" dirty="0">
                <a:solidFill>
                  <a:schemeClr val="bg1"/>
                </a:solidFill>
                <a:latin typeface="微软雅黑" panose="020B0503020204020204" pitchFamily="34" charset="-122"/>
                <a:ea typeface="微软雅黑" panose="020B0503020204020204" pitchFamily="34" charset="-122"/>
              </a:rPr>
              <a:t>低层抽象比高层抽象拥有更多的细节。</a:t>
            </a:r>
          </a:p>
        </p:txBody>
      </p:sp>
      <p:sp>
        <p:nvSpPr>
          <p:cNvPr id="9" name="文本框 3"/>
          <p:cNvSpPr txBox="1"/>
          <p:nvPr/>
        </p:nvSpPr>
        <p:spPr>
          <a:xfrm>
            <a:off x="287524" y="5511427"/>
            <a:ext cx="8568952" cy="52322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solidFill>
                  <a:schemeClr val="bg1"/>
                </a:solidFill>
                <a:latin typeface="微软雅黑" panose="020B0503020204020204" pitchFamily="34" charset="-122"/>
                <a:ea typeface="微软雅黑" panose="020B0503020204020204" pitchFamily="34" charset="-122"/>
              </a:rPr>
              <a:t>模型，不是看它是否正确，而是看它是否有用。</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10" name="文本框 3"/>
          <p:cNvSpPr txBox="1"/>
          <p:nvPr/>
        </p:nvSpPr>
        <p:spPr>
          <a:xfrm>
            <a:off x="3170271" y="895899"/>
            <a:ext cx="2837443"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抽象和抽象层次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② </a:t>
            </a:r>
            <a:r>
              <a:rPr lang="zh-CN" altLang="en-US" sz="2800" b="1" dirty="0">
                <a:solidFill>
                  <a:schemeClr val="bg1"/>
                </a:solidFill>
                <a:latin typeface="微软雅黑" panose="020B0503020204020204" pitchFamily="34" charset="-122"/>
                <a:ea typeface="微软雅黑" panose="020B0503020204020204" pitchFamily="34" charset="-122"/>
              </a:rPr>
              <a:t>表示</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800" b="1" dirty="0">
                <a:solidFill>
                  <a:schemeClr val="bg1"/>
                </a:solidFill>
                <a:latin typeface="微软雅黑" panose="020B0503020204020204" pitchFamily="34" charset="-122"/>
                <a:ea typeface="微软雅黑" panose="020B0503020204020204" pitchFamily="34" charset="-122"/>
              </a:rPr>
              <a:t>对问题、环境、系统进行建模</a:t>
            </a:r>
            <a:r>
              <a:rPr lang="en-US" altLang="zh-CN" sz="2800" b="1" dirty="0">
                <a:solidFill>
                  <a:schemeClr val="bg1"/>
                </a:solidFill>
                <a:latin typeface="微软雅黑" panose="020B0503020204020204" pitchFamily="34" charset="-122"/>
                <a:ea typeface="微软雅黑" panose="020B0503020204020204" pitchFamily="34" charset="-122"/>
              </a:rPr>
              <a:t> </a:t>
            </a:r>
          </a:p>
        </p:txBody>
      </p:sp>
      <p:sp>
        <p:nvSpPr>
          <p:cNvPr id="10" name="文本框 3"/>
          <p:cNvSpPr txBox="1"/>
          <p:nvPr/>
        </p:nvSpPr>
        <p:spPr>
          <a:xfrm>
            <a:off x="899592" y="2636912"/>
            <a:ext cx="2016224" cy="13849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高层抽象？</a:t>
            </a:r>
            <a:endParaRPr lang="en-US" altLang="zh-CN" sz="2800" b="1" dirty="0">
              <a:latin typeface="微软雅黑" panose="020B0503020204020204" pitchFamily="34" charset="-122"/>
              <a:ea typeface="微软雅黑" panose="020B0503020204020204" pitchFamily="34" charset="-122"/>
            </a:endParaRPr>
          </a:p>
          <a:p>
            <a:pPr algn="ctr"/>
            <a:r>
              <a:rPr lang="en-US" altLang="zh-CN" sz="2800" b="1" dirty="0">
                <a:latin typeface="微软雅黑" panose="020B0503020204020204" pitchFamily="34" charset="-122"/>
                <a:ea typeface="微软雅黑" panose="020B0503020204020204" pitchFamily="34" charset="-122"/>
              </a:rPr>
              <a:t>and</a:t>
            </a:r>
          </a:p>
          <a:p>
            <a:r>
              <a:rPr lang="zh-CN" altLang="en-US" sz="2800" b="1" dirty="0">
                <a:latin typeface="微软雅黑" panose="020B0503020204020204" pitchFamily="34" charset="-122"/>
                <a:ea typeface="微软雅黑" panose="020B0503020204020204" pitchFamily="34" charset="-122"/>
              </a:rPr>
              <a:t>低层抽象？</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6936" y="948159"/>
            <a:ext cx="4762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3"/>
          <p:cNvSpPr txBox="1"/>
          <p:nvPr/>
        </p:nvSpPr>
        <p:spPr>
          <a:xfrm>
            <a:off x="4721638" y="5886473"/>
            <a:ext cx="3528392"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latin typeface="微软雅黑" panose="020B0503020204020204" pitchFamily="34" charset="-122"/>
                <a:ea typeface="微软雅黑" panose="020B0503020204020204" pitchFamily="34" charset="-122"/>
              </a:rPr>
              <a:t>以传送机器人为例</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② </a:t>
            </a:r>
            <a:r>
              <a:rPr lang="zh-CN" altLang="en-US" sz="2800" b="1" dirty="0">
                <a:solidFill>
                  <a:schemeClr val="bg1"/>
                </a:solidFill>
                <a:latin typeface="微软雅黑" panose="020B0503020204020204" pitchFamily="34" charset="-122"/>
                <a:ea typeface="微软雅黑" panose="020B0503020204020204" pitchFamily="34" charset="-122"/>
              </a:rPr>
              <a:t>表示</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800" b="1" dirty="0">
                <a:solidFill>
                  <a:schemeClr val="bg1"/>
                </a:solidFill>
                <a:latin typeface="微软雅黑" panose="020B0503020204020204" pitchFamily="34" charset="-122"/>
                <a:ea typeface="微软雅黑" panose="020B0503020204020204" pitchFamily="34" charset="-122"/>
              </a:rPr>
              <a:t>对问题、环境、系统进行建模</a:t>
            </a:r>
            <a:r>
              <a:rPr lang="en-US" altLang="zh-CN" sz="2800" b="1" dirty="0">
                <a:solidFill>
                  <a:schemeClr val="bg1"/>
                </a:solidFill>
                <a:latin typeface="微软雅黑" panose="020B0503020204020204" pitchFamily="34" charset="-122"/>
                <a:ea typeface="微软雅黑" panose="020B0503020204020204" pitchFamily="34" charset="-122"/>
              </a:rPr>
              <a:t> </a:t>
            </a:r>
          </a:p>
        </p:txBody>
      </p:sp>
      <p:sp>
        <p:nvSpPr>
          <p:cNvPr id="22" name="文本框 3"/>
          <p:cNvSpPr txBox="1"/>
          <p:nvPr/>
        </p:nvSpPr>
        <p:spPr>
          <a:xfrm>
            <a:off x="338639" y="1802686"/>
            <a:ext cx="8568952" cy="224676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zh-CN" altLang="en-US" sz="2800" dirty="0">
                <a:solidFill>
                  <a:schemeClr val="bg1"/>
                </a:solidFill>
                <a:latin typeface="微软雅黑" panose="020B0503020204020204" pitchFamily="34" charset="-122"/>
                <a:ea typeface="微软雅黑" panose="020B0503020204020204" pitchFamily="34" charset="-122"/>
              </a:rPr>
              <a:t>知识层：是将</a:t>
            </a:r>
            <a:r>
              <a:rPr lang="en-US" altLang="zh-CN" sz="2800" dirty="0">
                <a:solidFill>
                  <a:schemeClr val="bg1"/>
                </a:solidFill>
                <a:latin typeface="微软雅黑" panose="020B0503020204020204" pitchFamily="34" charset="-122"/>
                <a:ea typeface="微软雅黑" panose="020B0503020204020204" pitchFamily="34" charset="-122"/>
              </a:rPr>
              <a:t>Agent</a:t>
            </a:r>
            <a:r>
              <a:rPr lang="zh-CN" altLang="en-US" sz="2800" dirty="0">
                <a:solidFill>
                  <a:schemeClr val="bg1"/>
                </a:solidFill>
                <a:latin typeface="微软雅黑" panose="020B0503020204020204" pitchFamily="34" charset="-122"/>
                <a:ea typeface="微软雅黑" panose="020B0503020204020204" pitchFamily="34" charset="-122"/>
              </a:rPr>
              <a:t>所知道的、所相信的以及它的目标抽象出来。知识层考虑的是</a:t>
            </a:r>
            <a:r>
              <a:rPr lang="en-US" altLang="zh-CN" sz="2800" dirty="0">
                <a:solidFill>
                  <a:schemeClr val="bg1"/>
                </a:solidFill>
                <a:latin typeface="微软雅黑" panose="020B0503020204020204" pitchFamily="34" charset="-122"/>
                <a:ea typeface="微软雅黑" panose="020B0503020204020204" pitchFamily="34" charset="-122"/>
              </a:rPr>
              <a:t>Agent</a:t>
            </a:r>
            <a:r>
              <a:rPr lang="zh-CN" altLang="en-US" sz="2800" dirty="0">
                <a:solidFill>
                  <a:schemeClr val="bg1"/>
                </a:solidFill>
                <a:latin typeface="微软雅黑" panose="020B0503020204020204" pitchFamily="34" charset="-122"/>
                <a:ea typeface="微软雅黑" panose="020B0503020204020204" pitchFamily="34" charset="-122"/>
              </a:rPr>
              <a:t>知道什么，而不是它如何进行推理。</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dirty="0">
                <a:solidFill>
                  <a:schemeClr val="bg1"/>
                </a:solidFill>
                <a:latin typeface="微软雅黑" panose="020B0503020204020204" pitchFamily="34" charset="-122"/>
                <a:ea typeface="微软雅黑" panose="020B0503020204020204" pitchFamily="34" charset="-122"/>
              </a:rPr>
              <a:t>符号层：是对</a:t>
            </a:r>
            <a:r>
              <a:rPr lang="en-US" altLang="zh-CN" sz="2800" dirty="0">
                <a:solidFill>
                  <a:schemeClr val="bg1"/>
                </a:solidFill>
                <a:latin typeface="微软雅黑" panose="020B0503020204020204" pitchFamily="34" charset="-122"/>
                <a:ea typeface="微软雅黑" panose="020B0503020204020204" pitchFamily="34" charset="-122"/>
              </a:rPr>
              <a:t>Agent</a:t>
            </a:r>
            <a:r>
              <a:rPr lang="zh-CN" altLang="en-US" sz="2800" dirty="0">
                <a:solidFill>
                  <a:schemeClr val="bg1"/>
                </a:solidFill>
                <a:latin typeface="微软雅黑" panose="020B0503020204020204" pitchFamily="34" charset="-122"/>
                <a:ea typeface="微软雅黑" panose="020B0503020204020204" pitchFamily="34" charset="-122"/>
              </a:rPr>
              <a:t>的推理进行描述。为了实现知识层，</a:t>
            </a:r>
            <a:r>
              <a:rPr lang="en-US" altLang="zh-CN" sz="2800" dirty="0">
                <a:solidFill>
                  <a:schemeClr val="bg1"/>
                </a:solidFill>
                <a:latin typeface="微软雅黑" panose="020B0503020204020204" pitchFamily="34" charset="-122"/>
                <a:ea typeface="微软雅黑" panose="020B0503020204020204" pitchFamily="34" charset="-122"/>
              </a:rPr>
              <a:t>Agent</a:t>
            </a:r>
            <a:r>
              <a:rPr lang="zh-CN" altLang="en-US" sz="2800" dirty="0">
                <a:solidFill>
                  <a:schemeClr val="bg1"/>
                </a:solidFill>
                <a:latin typeface="微软雅黑" panose="020B0503020204020204" pitchFamily="34" charset="-122"/>
                <a:ea typeface="微软雅黑" panose="020B0503020204020204" pitchFamily="34" charset="-122"/>
              </a:rPr>
              <a:t>需要通过操作符号来产生答案。</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10" name="文本框 3"/>
          <p:cNvSpPr txBox="1"/>
          <p:nvPr/>
        </p:nvSpPr>
        <p:spPr>
          <a:xfrm>
            <a:off x="338639" y="4505878"/>
            <a:ext cx="8568952" cy="138499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solidFill>
                  <a:schemeClr val="bg1"/>
                </a:solidFill>
                <a:latin typeface="微软雅黑" panose="020B0503020204020204" pitchFamily="34" charset="-122"/>
                <a:ea typeface="微软雅黑" panose="020B0503020204020204" pitchFamily="34" charset="-122"/>
              </a:rPr>
              <a:t>知识层说明的是对于外部世界，</a:t>
            </a:r>
            <a:r>
              <a:rPr lang="en-US" altLang="zh-CN" sz="2800" dirty="0">
                <a:solidFill>
                  <a:schemeClr val="bg1"/>
                </a:solidFill>
                <a:latin typeface="微软雅黑" panose="020B0503020204020204" pitchFamily="34" charset="-122"/>
                <a:ea typeface="微软雅黑" panose="020B0503020204020204" pitchFamily="34" charset="-122"/>
              </a:rPr>
              <a:t>Agent</a:t>
            </a:r>
            <a:r>
              <a:rPr lang="zh-CN" altLang="en-US" sz="2800" dirty="0">
                <a:solidFill>
                  <a:schemeClr val="bg1"/>
                </a:solidFill>
                <a:latin typeface="微软雅黑" panose="020B0503020204020204" pitchFamily="34" charset="-122"/>
                <a:ea typeface="微软雅黑" panose="020B0503020204020204" pitchFamily="34" charset="-122"/>
              </a:rPr>
              <a:t>相信什么，它的目标是什么；</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800" dirty="0">
                <a:solidFill>
                  <a:schemeClr val="bg1"/>
                </a:solidFill>
                <a:latin typeface="微软雅黑" panose="020B0503020204020204" pitchFamily="34" charset="-122"/>
                <a:ea typeface="微软雅黑" panose="020B0503020204020204" pitchFamily="34" charset="-122"/>
              </a:rPr>
              <a:t>符号层是对</a:t>
            </a:r>
            <a:r>
              <a:rPr lang="en-US" altLang="zh-CN" sz="2800" dirty="0">
                <a:solidFill>
                  <a:schemeClr val="bg1"/>
                </a:solidFill>
                <a:latin typeface="微软雅黑" panose="020B0503020204020204" pitchFamily="34" charset="-122"/>
                <a:ea typeface="微软雅黑" panose="020B0503020204020204" pitchFamily="34" charset="-122"/>
              </a:rPr>
              <a:t>Agent</a:t>
            </a:r>
            <a:r>
              <a:rPr lang="zh-CN" altLang="en-US" sz="2800" dirty="0">
                <a:solidFill>
                  <a:schemeClr val="bg1"/>
                </a:solidFill>
                <a:latin typeface="微软雅黑" panose="020B0503020204020204" pitchFamily="34" charset="-122"/>
                <a:ea typeface="微软雅黑" panose="020B0503020204020204" pitchFamily="34" charset="-122"/>
              </a:rPr>
              <a:t>内部关于外部世界推理的描述。</a:t>
            </a:r>
          </a:p>
        </p:txBody>
      </p:sp>
      <p:sp>
        <p:nvSpPr>
          <p:cNvPr id="11" name="文本框 3"/>
          <p:cNvSpPr txBox="1"/>
          <p:nvPr/>
        </p:nvSpPr>
        <p:spPr>
          <a:xfrm>
            <a:off x="3208968" y="881690"/>
            <a:ext cx="2837443"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两个共有的层次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③ </a:t>
            </a:r>
            <a:r>
              <a:rPr lang="zh-CN" altLang="en-US" sz="2800" b="1" dirty="0">
                <a:solidFill>
                  <a:schemeClr val="bg1"/>
                </a:solidFill>
                <a:latin typeface="微软雅黑" panose="020B0503020204020204" pitchFamily="34" charset="-122"/>
                <a:ea typeface="微软雅黑" panose="020B0503020204020204" pitchFamily="34" charset="-122"/>
              </a:rPr>
              <a:t>推理与行为（计算并输出）</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22" name="文本框 3"/>
          <p:cNvSpPr txBox="1"/>
          <p:nvPr/>
        </p:nvSpPr>
        <p:spPr>
          <a:xfrm>
            <a:off x="357394" y="2204864"/>
            <a:ext cx="8568952" cy="52322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solidFill>
                  <a:schemeClr val="bg1"/>
                </a:solidFill>
                <a:latin typeface="微软雅黑" panose="020B0503020204020204" pitchFamily="34" charset="-122"/>
                <a:ea typeface="微软雅黑" panose="020B0503020204020204" pitchFamily="34" charset="-122"/>
              </a:rPr>
              <a:t>符号的操作产生行为被称为</a:t>
            </a:r>
            <a:r>
              <a:rPr lang="zh-CN" altLang="en-US" sz="2800" b="1" dirty="0">
                <a:solidFill>
                  <a:schemeClr val="bg1"/>
                </a:solidFill>
                <a:latin typeface="微软雅黑" panose="020B0503020204020204" pitchFamily="34" charset="-122"/>
                <a:ea typeface="微软雅黑" panose="020B0503020204020204" pitchFamily="34" charset="-122"/>
              </a:rPr>
              <a:t>推理</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3"/>
          <p:cNvSpPr txBox="1"/>
          <p:nvPr/>
        </p:nvSpPr>
        <p:spPr>
          <a:xfrm>
            <a:off x="357394" y="3933056"/>
            <a:ext cx="8568952" cy="95410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solidFill>
                  <a:schemeClr val="bg1"/>
                </a:solidFill>
                <a:latin typeface="微软雅黑" panose="020B0503020204020204" pitchFamily="34" charset="-122"/>
                <a:ea typeface="微软雅黑" panose="020B0503020204020204" pitchFamily="34" charset="-122"/>
              </a:rPr>
              <a:t>人工智能表达的主要是需要计算</a:t>
            </a:r>
            <a:r>
              <a:rPr lang="zh-CN" altLang="en-US" sz="2800" b="1" dirty="0">
                <a:solidFill>
                  <a:schemeClr val="bg1"/>
                </a:solidFill>
                <a:latin typeface="微软雅黑" panose="020B0503020204020204" pitchFamily="34" charset="-122"/>
                <a:ea typeface="微软雅黑" panose="020B0503020204020204" pitchFamily="34" charset="-122"/>
              </a:rPr>
              <a:t>什么（</a:t>
            </a:r>
            <a:r>
              <a:rPr lang="en-US" altLang="zh-CN" sz="2800" b="1" dirty="0">
                <a:solidFill>
                  <a:schemeClr val="bg1"/>
                </a:solidFill>
                <a:latin typeface="微软雅黑" panose="020B0503020204020204" pitchFamily="34" charset="-122"/>
                <a:ea typeface="微软雅黑" panose="020B0503020204020204" pitchFamily="34" charset="-122"/>
              </a:rPr>
              <a:t>what</a:t>
            </a:r>
            <a:r>
              <a:rPr lang="zh-CN" altLang="en-US" sz="2800" b="1" dirty="0">
                <a:solidFill>
                  <a:schemeClr val="bg1"/>
                </a:solidFill>
                <a:latin typeface="微软雅黑" panose="020B0503020204020204" pitchFamily="34" charset="-122"/>
                <a:ea typeface="微软雅黑" panose="020B0503020204020204" pitchFamily="34" charset="-122"/>
              </a:rPr>
              <a:t>）</a:t>
            </a:r>
            <a:r>
              <a:rPr lang="zh-CN" altLang="en-US" sz="2800" dirty="0">
                <a:solidFill>
                  <a:schemeClr val="bg1"/>
                </a:solidFill>
                <a:latin typeface="微软雅黑" panose="020B0503020204020204" pitchFamily="34" charset="-122"/>
                <a:ea typeface="微软雅黑" panose="020B0503020204020204" pitchFamily="34" charset="-122"/>
              </a:rPr>
              <a:t>，而不是</a:t>
            </a:r>
            <a:r>
              <a:rPr lang="zh-CN" altLang="en-US" sz="2800" b="1" dirty="0">
                <a:solidFill>
                  <a:schemeClr val="bg1"/>
                </a:solidFill>
                <a:latin typeface="微软雅黑" panose="020B0503020204020204" pitchFamily="34" charset="-122"/>
                <a:ea typeface="微软雅黑" panose="020B0503020204020204" pitchFamily="34" charset="-122"/>
              </a:rPr>
              <a:t>怎样（</a:t>
            </a:r>
            <a:r>
              <a:rPr lang="en-US" altLang="zh-CN" sz="2800" b="1" dirty="0">
                <a:solidFill>
                  <a:schemeClr val="bg1"/>
                </a:solidFill>
                <a:latin typeface="微软雅黑" panose="020B0503020204020204" pitchFamily="34" charset="-122"/>
                <a:ea typeface="微软雅黑" panose="020B0503020204020204" pitchFamily="34" charset="-122"/>
              </a:rPr>
              <a:t>how</a:t>
            </a:r>
            <a:r>
              <a:rPr lang="zh-CN" altLang="en-US" sz="2800" b="1" dirty="0">
                <a:solidFill>
                  <a:schemeClr val="bg1"/>
                </a:solidFill>
                <a:latin typeface="微软雅黑" panose="020B0503020204020204" pitchFamily="34" charset="-122"/>
                <a:ea typeface="微软雅黑" panose="020B0503020204020204" pitchFamily="34" charset="-122"/>
              </a:rPr>
              <a:t>）</a:t>
            </a:r>
            <a:r>
              <a:rPr lang="zh-CN" altLang="en-US" sz="2800" dirty="0">
                <a:solidFill>
                  <a:schemeClr val="bg1"/>
                </a:solidFill>
                <a:latin typeface="微软雅黑" panose="020B0503020204020204" pitchFamily="34" charset="-122"/>
                <a:ea typeface="微软雅黑" panose="020B0503020204020204" pitchFamily="34" charset="-122"/>
              </a:rPr>
              <a:t>进行计算。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③ </a:t>
            </a:r>
            <a:r>
              <a:rPr lang="zh-CN" altLang="en-US" sz="2800" b="1" dirty="0">
                <a:solidFill>
                  <a:schemeClr val="bg1"/>
                </a:solidFill>
                <a:latin typeface="微软雅黑" panose="020B0503020204020204" pitchFamily="34" charset="-122"/>
                <a:ea typeface="微软雅黑" panose="020B0503020204020204" pitchFamily="34" charset="-122"/>
              </a:rPr>
              <a:t>推理与行为（计算并输出）</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22" name="文本框 3"/>
          <p:cNvSpPr txBox="1"/>
          <p:nvPr/>
        </p:nvSpPr>
        <p:spPr>
          <a:xfrm>
            <a:off x="323528" y="1052736"/>
            <a:ext cx="8568952" cy="526297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solidFill>
                  <a:schemeClr val="bg1"/>
                </a:solidFill>
                <a:latin typeface="微软雅黑" panose="020B0503020204020204" pitchFamily="34" charset="-122"/>
                <a:ea typeface="微软雅黑" panose="020B0503020204020204" pitchFamily="34" charset="-122"/>
              </a:rPr>
              <a:t>在决定 </a:t>
            </a:r>
            <a:r>
              <a:rPr lang="en-US" altLang="zh-CN" sz="2800" dirty="0">
                <a:solidFill>
                  <a:schemeClr val="bg1"/>
                </a:solidFill>
                <a:latin typeface="微软雅黑" panose="020B0503020204020204" pitchFamily="34" charset="-122"/>
                <a:ea typeface="微软雅黑" panose="020B0503020204020204" pitchFamily="34" charset="-122"/>
              </a:rPr>
              <a:t>Agent</a:t>
            </a:r>
            <a:r>
              <a:rPr lang="zh-CN" altLang="en-US" sz="2800" dirty="0">
                <a:solidFill>
                  <a:schemeClr val="bg1"/>
                </a:solidFill>
                <a:latin typeface="微软雅黑" panose="020B0503020204020204" pitchFamily="34" charset="-122"/>
                <a:ea typeface="微软雅黑" panose="020B0503020204020204" pitchFamily="34" charset="-122"/>
              </a:rPr>
              <a:t>要做什么时，有三个方面的计算必须区别开来：</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b="1" dirty="0">
                <a:solidFill>
                  <a:schemeClr val="bg1"/>
                </a:solidFill>
                <a:latin typeface="微软雅黑" panose="020B0503020204020204" pitchFamily="34" charset="-122"/>
                <a:ea typeface="微软雅黑" panose="020B0503020204020204" pitchFamily="34" charset="-122"/>
              </a:rPr>
              <a:t>设计时刻推理</a:t>
            </a:r>
            <a:r>
              <a:rPr lang="zh-CN" altLang="en-US" sz="2800" dirty="0">
                <a:solidFill>
                  <a:schemeClr val="bg1"/>
                </a:solidFill>
                <a:latin typeface="微软雅黑" panose="020B0503020204020204" pitchFamily="34" charset="-122"/>
                <a:ea typeface="微软雅黑" panose="020B0503020204020204" pitchFamily="34" charset="-122"/>
              </a:rPr>
              <a:t>：是在设计</a:t>
            </a:r>
            <a:r>
              <a:rPr lang="en-US" altLang="zh-CN" sz="2800" dirty="0">
                <a:solidFill>
                  <a:schemeClr val="bg1"/>
                </a:solidFill>
                <a:latin typeface="微软雅黑" panose="020B0503020204020204" pitchFamily="34" charset="-122"/>
                <a:ea typeface="微软雅黑" panose="020B0503020204020204" pitchFamily="34" charset="-122"/>
              </a:rPr>
              <a:t>Agent</a:t>
            </a:r>
            <a:r>
              <a:rPr lang="zh-CN" altLang="en-US" sz="2800" dirty="0">
                <a:solidFill>
                  <a:schemeClr val="bg1"/>
                </a:solidFill>
                <a:latin typeface="微软雅黑" panose="020B0503020204020204" pitchFamily="34" charset="-122"/>
                <a:ea typeface="微软雅黑" panose="020B0503020204020204" pitchFamily="34" charset="-122"/>
              </a:rPr>
              <a:t>时进行的推理。它由</a:t>
            </a:r>
            <a:r>
              <a:rPr lang="en-US" altLang="zh-CN" sz="2800" dirty="0">
                <a:solidFill>
                  <a:schemeClr val="bg1"/>
                </a:solidFill>
                <a:latin typeface="微软雅黑" panose="020B0503020204020204" pitchFamily="34" charset="-122"/>
                <a:ea typeface="微软雅黑" panose="020B0503020204020204" pitchFamily="34" charset="-122"/>
              </a:rPr>
              <a:t>Agent </a:t>
            </a:r>
            <a:r>
              <a:rPr lang="zh-CN" altLang="en-US" sz="2800" dirty="0">
                <a:solidFill>
                  <a:schemeClr val="bg1"/>
                </a:solidFill>
                <a:latin typeface="微软雅黑" panose="020B0503020204020204" pitchFamily="34" charset="-122"/>
                <a:ea typeface="微软雅黑" panose="020B0503020204020204" pitchFamily="34" charset="-122"/>
              </a:rPr>
              <a:t>的设计者而不是 </a:t>
            </a:r>
            <a:r>
              <a:rPr lang="en-US" altLang="zh-CN" sz="2800" dirty="0">
                <a:solidFill>
                  <a:schemeClr val="bg1"/>
                </a:solidFill>
                <a:latin typeface="微软雅黑" panose="020B0503020204020204" pitchFamily="34" charset="-122"/>
                <a:ea typeface="微软雅黑" panose="020B0503020204020204" pitchFamily="34" charset="-122"/>
              </a:rPr>
              <a:t>Agent</a:t>
            </a:r>
            <a:r>
              <a:rPr lang="zh-CN" altLang="en-US" sz="2800" dirty="0">
                <a:solidFill>
                  <a:schemeClr val="bg1"/>
                </a:solidFill>
                <a:latin typeface="微软雅黑" panose="020B0503020204020204" pitchFamily="34" charset="-122"/>
                <a:ea typeface="微软雅黑" panose="020B0503020204020204" pitchFamily="34" charset="-122"/>
              </a:rPr>
              <a:t>本身来完成。</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b="1" dirty="0">
                <a:solidFill>
                  <a:schemeClr val="bg1"/>
                </a:solidFill>
                <a:latin typeface="微软雅黑" panose="020B0503020204020204" pitchFamily="34" charset="-122"/>
                <a:ea typeface="微软雅黑" panose="020B0503020204020204" pitchFamily="34" charset="-122"/>
              </a:rPr>
              <a:t>离线计算</a:t>
            </a:r>
            <a:r>
              <a:rPr lang="zh-CN" altLang="en-US" sz="2800" dirty="0">
                <a:solidFill>
                  <a:schemeClr val="bg1"/>
                </a:solidFill>
                <a:latin typeface="微软雅黑" panose="020B0503020204020204" pitchFamily="34" charset="-122"/>
                <a:ea typeface="微软雅黑" panose="020B0503020204020204" pitchFamily="34" charset="-122"/>
              </a:rPr>
              <a:t>：在观察世界、需要行动</a:t>
            </a:r>
            <a:r>
              <a:rPr lang="zh-CN" altLang="en-US" sz="2800" u="sng" dirty="0">
                <a:solidFill>
                  <a:schemeClr val="bg1"/>
                </a:solidFill>
                <a:latin typeface="微软雅黑" panose="020B0503020204020204" pitchFamily="34" charset="-122"/>
                <a:ea typeface="微软雅黑" panose="020B0503020204020204" pitchFamily="34" charset="-122"/>
              </a:rPr>
              <a:t>之前</a:t>
            </a:r>
            <a:r>
              <a:rPr lang="zh-CN" altLang="en-US" sz="2800" dirty="0">
                <a:solidFill>
                  <a:schemeClr val="bg1"/>
                </a:solidFill>
                <a:latin typeface="微软雅黑" panose="020B0503020204020204" pitchFamily="34" charset="-122"/>
                <a:ea typeface="微软雅黑" panose="020B0503020204020204" pitchFamily="34" charset="-122"/>
              </a:rPr>
              <a:t>，</a:t>
            </a:r>
            <a:r>
              <a:rPr lang="en-US" altLang="zh-CN" sz="2800" dirty="0">
                <a:solidFill>
                  <a:schemeClr val="bg1"/>
                </a:solidFill>
                <a:latin typeface="微软雅黑" panose="020B0503020204020204" pitchFamily="34" charset="-122"/>
                <a:ea typeface="微软雅黑" panose="020B0503020204020204" pitchFamily="34" charset="-122"/>
              </a:rPr>
              <a:t>Agent</a:t>
            </a:r>
            <a:r>
              <a:rPr lang="zh-CN" altLang="en-US" sz="2800" dirty="0">
                <a:solidFill>
                  <a:schemeClr val="bg1"/>
                </a:solidFill>
                <a:latin typeface="微软雅黑" panose="020B0503020204020204" pitchFamily="34" charset="-122"/>
                <a:ea typeface="微软雅黑" panose="020B0503020204020204" pitchFamily="34" charset="-122"/>
              </a:rPr>
              <a:t>能做的计算。</a:t>
            </a:r>
            <a:r>
              <a:rPr lang="en-US" altLang="zh-CN" sz="2800" u="sng" dirty="0">
                <a:solidFill>
                  <a:schemeClr val="bg1"/>
                </a:solidFill>
                <a:latin typeface="微软雅黑" panose="020B0503020204020204" pitchFamily="34" charset="-122"/>
                <a:ea typeface="微软雅黑" panose="020B0503020204020204" pitchFamily="34" charset="-122"/>
              </a:rPr>
              <a:t>Agent</a:t>
            </a:r>
            <a:r>
              <a:rPr lang="zh-CN" altLang="en-US" sz="2800" u="sng" dirty="0">
                <a:solidFill>
                  <a:schemeClr val="bg1"/>
                </a:solidFill>
                <a:latin typeface="微软雅黑" panose="020B0503020204020204" pitchFamily="34" charset="-122"/>
                <a:ea typeface="微软雅黑" panose="020B0503020204020204" pitchFamily="34" charset="-122"/>
              </a:rPr>
              <a:t>离线获取背景知识和数据，并将其汇编成可用的形式，称之为知识库。背景知识可以在设计时或离线状态时给出。</a:t>
            </a:r>
            <a:endParaRPr lang="en-US" altLang="zh-CN" sz="2800" u="sng" dirty="0">
              <a:solidFill>
                <a:schemeClr val="bg1"/>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b="1" dirty="0">
                <a:solidFill>
                  <a:schemeClr val="bg1"/>
                </a:solidFill>
                <a:latin typeface="微软雅黑" panose="020B0503020204020204" pitchFamily="34" charset="-122"/>
                <a:ea typeface="微软雅黑" panose="020B0503020204020204" pitchFamily="34" charset="-122"/>
              </a:rPr>
              <a:t>在线计算</a:t>
            </a:r>
            <a:r>
              <a:rPr lang="zh-CN" altLang="en-US" sz="2800" dirty="0">
                <a:solidFill>
                  <a:schemeClr val="bg1"/>
                </a:solidFill>
                <a:latin typeface="微软雅黑" panose="020B0503020204020204" pitchFamily="34" charset="-122"/>
                <a:ea typeface="微软雅黑" panose="020B0503020204020204" pitchFamily="34" charset="-122"/>
              </a:rPr>
              <a:t>：是在</a:t>
            </a:r>
            <a:r>
              <a:rPr lang="zh-CN" altLang="en-US" sz="2800" u="sng" dirty="0">
                <a:solidFill>
                  <a:schemeClr val="bg1"/>
                </a:solidFill>
                <a:latin typeface="微软雅黑" panose="020B0503020204020204" pitchFamily="34" charset="-122"/>
                <a:ea typeface="微软雅黑" panose="020B0503020204020204" pitchFamily="34" charset="-122"/>
              </a:rPr>
              <a:t>观察环境及在环境中进行某些行为时</a:t>
            </a:r>
            <a:r>
              <a:rPr lang="zh-CN" altLang="en-US" sz="2800" dirty="0">
                <a:solidFill>
                  <a:schemeClr val="bg1"/>
                </a:solidFill>
                <a:latin typeface="微软雅黑" panose="020B0503020204020204" pitchFamily="34" charset="-122"/>
                <a:ea typeface="微软雅黑" panose="020B0503020204020204" pitchFamily="34" charset="-122"/>
              </a:rPr>
              <a:t>由</a:t>
            </a:r>
            <a:r>
              <a:rPr lang="en-US" altLang="zh-CN" sz="2800" dirty="0">
                <a:solidFill>
                  <a:schemeClr val="bg1"/>
                </a:solidFill>
                <a:latin typeface="微软雅黑" panose="020B0503020204020204" pitchFamily="34" charset="-122"/>
                <a:ea typeface="微软雅黑" panose="020B0503020204020204" pitchFamily="34" charset="-122"/>
              </a:rPr>
              <a:t>Agent</a:t>
            </a:r>
            <a:r>
              <a:rPr lang="zh-CN" altLang="en-US" sz="2800" dirty="0">
                <a:solidFill>
                  <a:schemeClr val="bg1"/>
                </a:solidFill>
                <a:latin typeface="微软雅黑" panose="020B0503020204020204" pitchFamily="34" charset="-122"/>
                <a:ea typeface="微软雅黑" panose="020B0503020204020204" pitchFamily="34" charset="-122"/>
              </a:rPr>
              <a:t>完成的计算。在线状态获取的信息称为观察。</a:t>
            </a:r>
            <a:r>
              <a:rPr lang="en-US" altLang="zh-CN" sz="2800" dirty="0">
                <a:solidFill>
                  <a:schemeClr val="bg1"/>
                </a:solidFill>
                <a:latin typeface="微软雅黑" panose="020B0503020204020204" pitchFamily="34" charset="-122"/>
                <a:ea typeface="微软雅黑" panose="020B0503020204020204" pitchFamily="34" charset="-122"/>
              </a:rPr>
              <a:t>Agent</a:t>
            </a:r>
            <a:r>
              <a:rPr lang="zh-CN" altLang="en-US" sz="2800" dirty="0">
                <a:solidFill>
                  <a:schemeClr val="bg1"/>
                </a:solidFill>
                <a:latin typeface="微软雅黑" panose="020B0503020204020204" pitchFamily="34" charset="-122"/>
                <a:ea typeface="微软雅黑" panose="020B0503020204020204" pitchFamily="34" charset="-122"/>
              </a:rPr>
              <a:t>必须使用知识库和观察来决定</a:t>
            </a:r>
            <a:r>
              <a:rPr lang="zh-CN" altLang="en-US" sz="2800" u="sng" dirty="0">
                <a:solidFill>
                  <a:schemeClr val="bg1"/>
                </a:solidFill>
                <a:latin typeface="微软雅黑" panose="020B0503020204020204" pitchFamily="34" charset="-122"/>
                <a:ea typeface="微软雅黑" panose="020B0503020204020204" pitchFamily="34" charset="-122"/>
              </a:rPr>
              <a:t>要做什么。</a:t>
            </a:r>
            <a:endParaRPr lang="en-US" altLang="zh-CN" sz="2800" b="1" u="sng"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本章目录</a:t>
            </a:r>
          </a:p>
        </p:txBody>
      </p:sp>
      <p:sp>
        <p:nvSpPr>
          <p:cNvPr id="9" name="矩形 8"/>
          <p:cNvSpPr/>
          <p:nvPr/>
        </p:nvSpPr>
        <p:spPr>
          <a:xfrm>
            <a:off x="0" y="653765"/>
            <a:ext cx="9144000" cy="6204235"/>
          </a:xfrm>
          <a:prstGeom prst="rect">
            <a:avLst/>
          </a:prstGeom>
          <a:solidFill>
            <a:schemeClr val="tx1">
              <a:lumMod val="95000"/>
              <a:lumOff val="5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600" dirty="0">
              <a:latin typeface="微软雅黑" panose="020B0503020204020204" pitchFamily="34" charset="-122"/>
              <a:ea typeface="微软雅黑" panose="020B0503020204020204" pitchFamily="34" charset="-122"/>
            </a:endParaRPr>
          </a:p>
        </p:txBody>
      </p:sp>
      <p:sp>
        <p:nvSpPr>
          <p:cNvPr id="20" name="TextBox 19"/>
          <p:cNvSpPr txBox="1"/>
          <p:nvPr/>
        </p:nvSpPr>
        <p:spPr>
          <a:xfrm>
            <a:off x="928662" y="1285860"/>
            <a:ext cx="6929486" cy="3108543"/>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1.</a:t>
            </a:r>
            <a:r>
              <a:rPr lang="zh-CN" altLang="zh-CN" sz="2800" b="1" dirty="0">
                <a:solidFill>
                  <a:schemeClr val="bg1"/>
                </a:solidFill>
                <a:latin typeface="微软雅黑" panose="020B0503020204020204" pitchFamily="34" charset="-122"/>
                <a:ea typeface="微软雅黑" panose="020B0503020204020204" pitchFamily="34" charset="-122"/>
              </a:rPr>
              <a:t>智能体与多智能体系统的基本模型与形式化定义</a:t>
            </a:r>
            <a:endParaRPr lang="en-US" altLang="zh-CN" sz="2800" b="1" dirty="0">
              <a:solidFill>
                <a:schemeClr val="bg1"/>
              </a:solidFill>
              <a:latin typeface="微软雅黑" panose="020B0503020204020204" pitchFamily="34" charset="-122"/>
              <a:ea typeface="微软雅黑" panose="020B0503020204020204" pitchFamily="34" charset="-122"/>
            </a:endParaRPr>
          </a:p>
          <a:p>
            <a:r>
              <a:rPr lang="en-US" altLang="zh-CN" sz="2800" b="1" dirty="0">
                <a:solidFill>
                  <a:schemeClr val="bg1"/>
                </a:solidFill>
                <a:latin typeface="微软雅黑" panose="020B0503020204020204" pitchFamily="34" charset="-122"/>
                <a:ea typeface="微软雅黑" panose="020B0503020204020204" pitchFamily="34" charset="-122"/>
              </a:rPr>
              <a:t>2.</a:t>
            </a:r>
            <a:r>
              <a:rPr lang="zh-CN" altLang="zh-CN" sz="2800" b="1" dirty="0">
                <a:solidFill>
                  <a:schemeClr val="bg1"/>
                </a:solidFill>
                <a:latin typeface="微软雅黑" panose="020B0503020204020204" pitchFamily="34" charset="-122"/>
                <a:ea typeface="微软雅黑" panose="020B0503020204020204" pitchFamily="34" charset="-122"/>
              </a:rPr>
              <a:t>多智能体系统问题求解基本框架</a:t>
            </a:r>
            <a:endParaRPr lang="en-US" altLang="zh-CN" sz="2800" b="1" dirty="0">
              <a:solidFill>
                <a:schemeClr val="bg1"/>
              </a:solidFill>
              <a:latin typeface="微软雅黑" panose="020B0503020204020204" pitchFamily="34" charset="-122"/>
              <a:ea typeface="微软雅黑" panose="020B0503020204020204" pitchFamily="34" charset="-122"/>
            </a:endParaRPr>
          </a:p>
          <a:p>
            <a:r>
              <a:rPr lang="en-US" altLang="zh-CN" sz="2800" b="1" dirty="0">
                <a:solidFill>
                  <a:schemeClr val="bg1"/>
                </a:solidFill>
                <a:latin typeface="微软雅黑" panose="020B0503020204020204" pitchFamily="34" charset="-122"/>
                <a:ea typeface="微软雅黑" panose="020B0503020204020204" pitchFamily="34" charset="-122"/>
              </a:rPr>
              <a:t>3.</a:t>
            </a:r>
            <a:r>
              <a:rPr lang="zh-CN" altLang="zh-CN" sz="2800" b="1" dirty="0">
                <a:solidFill>
                  <a:schemeClr val="bg1"/>
                </a:solidFill>
                <a:latin typeface="微软雅黑" panose="020B0503020204020204" pitchFamily="34" charset="-122"/>
                <a:ea typeface="微软雅黑" panose="020B0503020204020204" pitchFamily="34" charset="-122"/>
              </a:rPr>
              <a:t>复杂性维度</a:t>
            </a:r>
            <a:endParaRPr lang="en-US" altLang="zh-CN" sz="2800" b="1" dirty="0">
              <a:solidFill>
                <a:schemeClr val="bg1"/>
              </a:solidFill>
              <a:latin typeface="微软雅黑" panose="020B0503020204020204" pitchFamily="34" charset="-122"/>
              <a:ea typeface="微软雅黑" panose="020B0503020204020204" pitchFamily="34" charset="-122"/>
            </a:endParaRPr>
          </a:p>
          <a:p>
            <a:r>
              <a:rPr lang="en-US" altLang="zh-CN" sz="2800" b="1" dirty="0">
                <a:solidFill>
                  <a:schemeClr val="bg1"/>
                </a:solidFill>
                <a:latin typeface="微软雅黑" panose="020B0503020204020204" pitchFamily="34" charset="-122"/>
                <a:ea typeface="微软雅黑" panose="020B0503020204020204" pitchFamily="34" charset="-122"/>
              </a:rPr>
              <a:t>4.</a:t>
            </a:r>
            <a:r>
              <a:rPr lang="zh-CN" altLang="en-US" sz="2800" b="1" dirty="0">
                <a:solidFill>
                  <a:schemeClr val="bg1"/>
                </a:solidFill>
                <a:latin typeface="微软雅黑" panose="020B0503020204020204" pitchFamily="34" charset="-122"/>
                <a:ea typeface="微软雅黑" panose="020B0503020204020204" pitchFamily="34" charset="-122"/>
              </a:rPr>
              <a:t>原型应用</a:t>
            </a:r>
            <a:endParaRPr lang="en-US" altLang="zh-CN" sz="2800" b="1" dirty="0">
              <a:solidFill>
                <a:schemeClr val="bg1"/>
              </a:solidFill>
              <a:latin typeface="微软雅黑" panose="020B0503020204020204" pitchFamily="34" charset="-122"/>
              <a:ea typeface="微软雅黑" panose="020B0503020204020204" pitchFamily="34" charset="-122"/>
            </a:endParaRPr>
          </a:p>
          <a:p>
            <a:r>
              <a:rPr lang="en-US" altLang="zh-CN" sz="2800" b="1" dirty="0">
                <a:solidFill>
                  <a:schemeClr val="bg1"/>
                </a:solidFill>
                <a:latin typeface="微软雅黑" panose="020B0503020204020204" pitchFamily="34" charset="-122"/>
                <a:ea typeface="微软雅黑" panose="020B0503020204020204" pitchFamily="34" charset="-122"/>
              </a:rPr>
              <a:t>5. Agent</a:t>
            </a:r>
            <a:r>
              <a:rPr lang="zh-CN" altLang="en-US" sz="2800" b="1" dirty="0">
                <a:solidFill>
                  <a:schemeClr val="bg1"/>
                </a:solidFill>
                <a:latin typeface="微软雅黑" panose="020B0503020204020204" pitchFamily="34" charset="-122"/>
                <a:ea typeface="微软雅黑" panose="020B0503020204020204" pitchFamily="34" charset="-122"/>
              </a:rPr>
              <a:t>组成结构和构建</a:t>
            </a:r>
          </a:p>
          <a:p>
            <a:r>
              <a:rPr lang="en-US" altLang="zh-CN" sz="2800" b="1" dirty="0">
                <a:solidFill>
                  <a:schemeClr val="bg1"/>
                </a:solidFill>
                <a:latin typeface="微软雅黑" panose="020B0503020204020204" pitchFamily="34" charset="-122"/>
                <a:ea typeface="微软雅黑" panose="020B0503020204020204" pitchFamily="34" charset="-122"/>
              </a:rPr>
              <a:t>6.</a:t>
            </a:r>
            <a:r>
              <a:rPr lang="zh-CN" altLang="en-US" sz="2800" b="1" dirty="0">
                <a:solidFill>
                  <a:schemeClr val="bg1"/>
                </a:solidFill>
                <a:latin typeface="微软雅黑" panose="020B0503020204020204" pitchFamily="34" charset="-122"/>
                <a:ea typeface="微软雅黑" panose="020B0503020204020204" pitchFamily="34" charset="-122"/>
              </a:rPr>
              <a:t>分层控制</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③ </a:t>
            </a:r>
            <a:r>
              <a:rPr lang="zh-CN" altLang="en-US" sz="2800" b="1" dirty="0">
                <a:solidFill>
                  <a:schemeClr val="bg1"/>
                </a:solidFill>
                <a:latin typeface="微软雅黑" panose="020B0503020204020204" pitchFamily="34" charset="-122"/>
                <a:ea typeface="微软雅黑" panose="020B0503020204020204" pitchFamily="34" charset="-122"/>
              </a:rPr>
              <a:t>推理与行为（计算并输出）</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22" name="文本框 3"/>
          <p:cNvSpPr txBox="1"/>
          <p:nvPr/>
        </p:nvSpPr>
        <p:spPr>
          <a:xfrm>
            <a:off x="358364" y="2219560"/>
            <a:ext cx="8568952" cy="95410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solidFill>
                  <a:schemeClr val="bg1"/>
                </a:solidFill>
                <a:latin typeface="微软雅黑" panose="020B0503020204020204" pitchFamily="34" charset="-122"/>
                <a:ea typeface="微软雅黑" panose="020B0503020204020204" pitchFamily="34" charset="-122"/>
              </a:rPr>
              <a:t>第一个策略：</a:t>
            </a:r>
            <a:r>
              <a:rPr lang="zh-CN" altLang="en-US" sz="2800" u="sng" dirty="0">
                <a:solidFill>
                  <a:schemeClr val="bg1"/>
                </a:solidFill>
                <a:latin typeface="微软雅黑" panose="020B0503020204020204" pitchFamily="34" charset="-122"/>
                <a:ea typeface="微软雅黑" panose="020B0503020204020204" pitchFamily="34" charset="-122"/>
              </a:rPr>
              <a:t>简化环境</a:t>
            </a:r>
            <a:r>
              <a:rPr lang="zh-CN" altLang="en-US" sz="2800" dirty="0">
                <a:solidFill>
                  <a:schemeClr val="bg1"/>
                </a:solidFill>
                <a:latin typeface="微软雅黑" panose="020B0503020204020204" pitchFamily="34" charset="-122"/>
                <a:ea typeface="微软雅黑" panose="020B0503020204020204" pitchFamily="34" charset="-122"/>
              </a:rPr>
              <a:t>并为这些环境建立复杂的推理系统。</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3"/>
          <p:cNvSpPr txBox="1"/>
          <p:nvPr/>
        </p:nvSpPr>
        <p:spPr>
          <a:xfrm>
            <a:off x="358364" y="4235618"/>
            <a:ext cx="8568952" cy="52322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solidFill>
                  <a:schemeClr val="bg1"/>
                </a:solidFill>
                <a:latin typeface="微软雅黑" panose="020B0503020204020204" pitchFamily="34" charset="-122"/>
                <a:ea typeface="微软雅黑" panose="020B0503020204020204" pitchFamily="34" charset="-122"/>
              </a:rPr>
              <a:t>第二个策略：在复杂环境中建立</a:t>
            </a:r>
            <a:r>
              <a:rPr lang="zh-CN" altLang="en-US" sz="2800" u="sng" dirty="0">
                <a:solidFill>
                  <a:schemeClr val="bg1"/>
                </a:solidFill>
                <a:latin typeface="微软雅黑" panose="020B0503020204020204" pitchFamily="34" charset="-122"/>
                <a:ea typeface="微软雅黑" panose="020B0503020204020204" pitchFamily="34" charset="-122"/>
              </a:rPr>
              <a:t>简单的</a:t>
            </a:r>
            <a:r>
              <a:rPr lang="en-US" altLang="zh-CN" sz="2800" u="sng" dirty="0">
                <a:solidFill>
                  <a:schemeClr val="bg1"/>
                </a:solidFill>
                <a:latin typeface="微软雅黑" panose="020B0503020204020204" pitchFamily="34" charset="-122"/>
                <a:ea typeface="微软雅黑" panose="020B0503020204020204" pitchFamily="34" charset="-122"/>
              </a:rPr>
              <a:t>agent</a:t>
            </a:r>
            <a:r>
              <a:rPr lang="zh-CN" altLang="en-US" sz="2800" dirty="0">
                <a:solidFill>
                  <a:schemeClr val="bg1"/>
                </a:solidFill>
                <a:latin typeface="微软雅黑" panose="020B0503020204020204" pitchFamily="34" charset="-122"/>
                <a:ea typeface="微软雅黑" panose="020B0503020204020204" pitchFamily="34" charset="-122"/>
              </a:rPr>
              <a:t>。</a:t>
            </a:r>
          </a:p>
        </p:txBody>
      </p:sp>
      <p:sp>
        <p:nvSpPr>
          <p:cNvPr id="8" name="文本框 3"/>
          <p:cNvSpPr txBox="1"/>
          <p:nvPr/>
        </p:nvSpPr>
        <p:spPr>
          <a:xfrm>
            <a:off x="2159943" y="1079158"/>
            <a:ext cx="4824114"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a:latin typeface="微软雅黑" panose="020B0503020204020204" pitchFamily="34" charset="-122"/>
                <a:ea typeface="微软雅黑" panose="020B0503020204020204" pitchFamily="34" charset="-122"/>
              </a:rPr>
              <a:t>构造</a:t>
            </a:r>
            <a:r>
              <a:rPr lang="en-US" altLang="zh-CN" sz="2800" b="1" dirty="0">
                <a:latin typeface="微软雅黑" panose="020B0503020204020204" pitchFamily="34" charset="-122"/>
                <a:ea typeface="微软雅黑" panose="020B0503020204020204" pitchFamily="34" charset="-122"/>
              </a:rPr>
              <a:t>agent</a:t>
            </a:r>
            <a:r>
              <a:rPr lang="zh-CN" altLang="en-US" sz="2800" b="1" dirty="0">
                <a:latin typeface="微软雅黑" panose="020B0503020204020204" pitchFamily="34" charset="-122"/>
                <a:ea typeface="微软雅黑" panose="020B0503020204020204" pitchFamily="34" charset="-122"/>
              </a:rPr>
              <a:t>的两大一般策略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④ </a:t>
            </a:r>
            <a:r>
              <a:rPr lang="zh-CN" altLang="en-US" sz="2800" b="1" dirty="0">
                <a:solidFill>
                  <a:schemeClr val="bg1"/>
                </a:solidFill>
                <a:latin typeface="微软雅黑" panose="020B0503020204020204" pitchFamily="34" charset="-122"/>
                <a:ea typeface="微软雅黑" panose="020B0503020204020204" pitchFamily="34" charset="-122"/>
              </a:rPr>
              <a:t>定义解</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22" name="文本框 3"/>
          <p:cNvSpPr txBox="1"/>
          <p:nvPr/>
        </p:nvSpPr>
        <p:spPr>
          <a:xfrm>
            <a:off x="287524" y="1484784"/>
            <a:ext cx="8568952" cy="181588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bg1"/>
                </a:solidFill>
                <a:latin typeface="微软雅黑" panose="020B0503020204020204" pitchFamily="34" charset="-122"/>
                <a:ea typeface="微软雅黑" panose="020B0503020204020204" pitchFamily="34" charset="-122"/>
              </a:rPr>
              <a:t>最优解</a:t>
            </a:r>
            <a:r>
              <a:rPr lang="zh-CN" altLang="en-US" sz="2800" dirty="0">
                <a:solidFill>
                  <a:schemeClr val="bg1"/>
                </a:solidFill>
                <a:latin typeface="微软雅黑" panose="020B0503020204020204" pitchFamily="34" charset="-122"/>
                <a:ea typeface="微软雅黑" panose="020B0503020204020204" pitchFamily="34" charset="-122"/>
              </a:rPr>
              <a:t>：问题的</a:t>
            </a:r>
            <a:r>
              <a:rPr lang="zh-CN" altLang="en-US" sz="2800" b="1" dirty="0">
                <a:solidFill>
                  <a:schemeClr val="bg1"/>
                </a:solidFill>
                <a:latin typeface="微软雅黑" panose="020B0503020204020204" pitchFamily="34" charset="-122"/>
                <a:ea typeface="微软雅黑" panose="020B0503020204020204" pitchFamily="34" charset="-122"/>
              </a:rPr>
              <a:t>最优解</a:t>
            </a:r>
            <a:r>
              <a:rPr lang="zh-CN" altLang="en-US" sz="2800" dirty="0">
                <a:solidFill>
                  <a:schemeClr val="bg1"/>
                </a:solidFill>
                <a:latin typeface="微软雅黑" panose="020B0503020204020204" pitchFamily="34" charset="-122"/>
                <a:ea typeface="微软雅黑" panose="020B0503020204020204" pitchFamily="34" charset="-122"/>
              </a:rPr>
              <a:t>是指在所有的可能解中最符合求解质量度量的</a:t>
            </a:r>
            <a:r>
              <a:rPr lang="zh-CN" altLang="en-US" sz="2800" u="sng" dirty="0">
                <a:solidFill>
                  <a:schemeClr val="bg1"/>
                </a:solidFill>
                <a:latin typeface="微软雅黑" panose="020B0503020204020204" pitchFamily="34" charset="-122"/>
                <a:ea typeface="微软雅黑" panose="020B0503020204020204" pitchFamily="34" charset="-122"/>
              </a:rPr>
              <a:t>最好的解</a:t>
            </a:r>
            <a:r>
              <a:rPr lang="zh-CN" altLang="en-US" sz="2800" dirty="0">
                <a:solidFill>
                  <a:schemeClr val="bg1"/>
                </a:solidFill>
                <a:latin typeface="微软雅黑" panose="020B0503020204020204" pitchFamily="34" charset="-122"/>
                <a:ea typeface="微软雅黑" panose="020B0503020204020204" pitchFamily="34" charset="-122"/>
              </a:rPr>
              <a:t>。这个度量用</a:t>
            </a:r>
            <a:r>
              <a:rPr lang="zh-CN" altLang="en-US" sz="2800" b="1" u="sng" dirty="0">
                <a:solidFill>
                  <a:schemeClr val="bg1"/>
                </a:solidFill>
                <a:latin typeface="微软雅黑" panose="020B0503020204020204" pitchFamily="34" charset="-122"/>
                <a:ea typeface="微软雅黑" panose="020B0503020204020204" pitchFamily="34" charset="-122"/>
              </a:rPr>
              <a:t>序数</a:t>
            </a:r>
            <a:r>
              <a:rPr lang="zh-CN" altLang="en-US" sz="2800" dirty="0">
                <a:solidFill>
                  <a:schemeClr val="bg1"/>
                </a:solidFill>
                <a:latin typeface="微软雅黑" panose="020B0503020204020204" pitchFamily="34" charset="-122"/>
                <a:ea typeface="微软雅黑" panose="020B0503020204020204" pitchFamily="34" charset="-122"/>
              </a:rPr>
              <a:t>来描述。但是在一些情况下，例如</a:t>
            </a:r>
            <a:r>
              <a:rPr lang="zh-CN" altLang="en-US" sz="2800" u="sng" dirty="0">
                <a:solidFill>
                  <a:schemeClr val="bg1"/>
                </a:solidFill>
                <a:latin typeface="微软雅黑" panose="020B0503020204020204" pitchFamily="34" charset="-122"/>
                <a:ea typeface="微软雅黑" panose="020B0503020204020204" pitchFamily="34" charset="-122"/>
              </a:rPr>
              <a:t>综合</a:t>
            </a:r>
            <a:r>
              <a:rPr lang="zh-CN" altLang="en-US" sz="2800" dirty="0">
                <a:solidFill>
                  <a:schemeClr val="bg1"/>
                </a:solidFill>
                <a:latin typeface="微软雅黑" panose="020B0503020204020204" pitchFamily="34" charset="-122"/>
                <a:ea typeface="微软雅黑" panose="020B0503020204020204" pitchFamily="34" charset="-122"/>
              </a:rPr>
              <a:t>多种标准或不确定推理时，我们需要一种要考虑相对大小的</a:t>
            </a:r>
            <a:r>
              <a:rPr lang="zh-CN" altLang="en-US" sz="2800" b="1" u="sng" dirty="0">
                <a:solidFill>
                  <a:schemeClr val="bg1"/>
                </a:solidFill>
                <a:latin typeface="微软雅黑" panose="020B0503020204020204" pitchFamily="34" charset="-122"/>
                <a:ea typeface="微软雅黑" panose="020B0503020204020204" pitchFamily="34" charset="-122"/>
              </a:rPr>
              <a:t>基数度量</a:t>
            </a:r>
            <a:r>
              <a:rPr lang="zh-CN" altLang="en-US" sz="2800" dirty="0">
                <a:solidFill>
                  <a:schemeClr val="bg1"/>
                </a:solidFill>
                <a:latin typeface="微软雅黑" panose="020B0503020204020204" pitchFamily="34" charset="-122"/>
                <a:ea typeface="微软雅黑" panose="020B0503020204020204" pitchFamily="34" charset="-122"/>
              </a:rPr>
              <a:t>。</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5" name="文本框 3"/>
          <p:cNvSpPr txBox="1"/>
          <p:nvPr/>
        </p:nvSpPr>
        <p:spPr>
          <a:xfrm>
            <a:off x="2159943" y="764704"/>
            <a:ext cx="4824114"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a:latin typeface="微软雅黑" panose="020B0503020204020204" pitchFamily="34" charset="-122"/>
                <a:ea typeface="微软雅黑" panose="020B0503020204020204" pitchFamily="34" charset="-122"/>
              </a:rPr>
              <a:t>解的类型</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226" t="13667" r="21962"/>
          <a:stretch>
            <a:fillRect/>
          </a:stretch>
        </p:blipFill>
        <p:spPr bwMode="auto">
          <a:xfrm>
            <a:off x="311157" y="3698329"/>
            <a:ext cx="4104456" cy="2466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2869" r="6257"/>
          <a:stretch>
            <a:fillRect/>
          </a:stretch>
        </p:blipFill>
        <p:spPr bwMode="auto">
          <a:xfrm>
            <a:off x="4528592" y="3706473"/>
            <a:ext cx="4327884" cy="246697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3"/>
          <p:cNvSpPr txBox="1"/>
          <p:nvPr/>
        </p:nvSpPr>
        <p:spPr>
          <a:xfrm>
            <a:off x="1139921" y="6221441"/>
            <a:ext cx="2446927"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dirty="0">
                <a:latin typeface="微软雅黑" panose="020B0503020204020204" pitchFamily="34" charset="-122"/>
                <a:ea typeface="微软雅黑" panose="020B0503020204020204" pitchFamily="34" charset="-122"/>
              </a:rPr>
              <a:t>序数度量</a:t>
            </a:r>
          </a:p>
        </p:txBody>
      </p:sp>
      <p:sp>
        <p:nvSpPr>
          <p:cNvPr id="9" name="文本框 3"/>
          <p:cNvSpPr txBox="1"/>
          <p:nvPr/>
        </p:nvSpPr>
        <p:spPr>
          <a:xfrm>
            <a:off x="5557152" y="6221441"/>
            <a:ext cx="2446927"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dirty="0">
                <a:latin typeface="微软雅黑" panose="020B0503020204020204" pitchFamily="34" charset="-122"/>
                <a:ea typeface="微软雅黑" panose="020B0503020204020204" pitchFamily="34" charset="-122"/>
              </a:rPr>
              <a:t>基数度量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④ </a:t>
            </a:r>
            <a:r>
              <a:rPr lang="zh-CN" altLang="en-US" sz="2800" b="1" dirty="0">
                <a:solidFill>
                  <a:schemeClr val="bg1"/>
                </a:solidFill>
                <a:latin typeface="微软雅黑" panose="020B0503020204020204" pitchFamily="34" charset="-122"/>
                <a:ea typeface="微软雅黑" panose="020B0503020204020204" pitchFamily="34" charset="-122"/>
              </a:rPr>
              <a:t>定义解</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22" name="文本框 3"/>
          <p:cNvSpPr txBox="1"/>
          <p:nvPr/>
        </p:nvSpPr>
        <p:spPr>
          <a:xfrm>
            <a:off x="287524" y="1844824"/>
            <a:ext cx="8568952" cy="397031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bg1"/>
                </a:solidFill>
                <a:latin typeface="微软雅黑" panose="020B0503020204020204" pitchFamily="34" charset="-122"/>
                <a:ea typeface="微软雅黑" panose="020B0503020204020204" pitchFamily="34" charset="-122"/>
              </a:rPr>
              <a:t>可满足解</a:t>
            </a:r>
            <a:r>
              <a:rPr lang="zh-CN" altLang="en-US" sz="2800" dirty="0">
                <a:solidFill>
                  <a:schemeClr val="bg1"/>
                </a:solidFill>
                <a:latin typeface="微软雅黑" panose="020B0503020204020204" pitchFamily="34" charset="-122"/>
                <a:ea typeface="微软雅黑" panose="020B0503020204020204" pitchFamily="34" charset="-122"/>
              </a:rPr>
              <a:t>：</a:t>
            </a:r>
            <a:r>
              <a:rPr lang="en-US" altLang="zh-CN" sz="2800" u="sng" dirty="0">
                <a:solidFill>
                  <a:schemeClr val="bg1"/>
                </a:solidFill>
                <a:latin typeface="微软雅黑" panose="020B0503020204020204" pitchFamily="34" charset="-122"/>
                <a:ea typeface="微软雅黑" panose="020B0503020204020204" pitchFamily="34" charset="-122"/>
              </a:rPr>
              <a:t>Agent</a:t>
            </a:r>
            <a:r>
              <a:rPr lang="zh-CN" altLang="en-US" sz="2800" u="sng" dirty="0">
                <a:solidFill>
                  <a:schemeClr val="bg1"/>
                </a:solidFill>
                <a:latin typeface="微软雅黑" panose="020B0503020204020204" pitchFamily="34" charset="-122"/>
                <a:ea typeface="微软雅黑" panose="020B0503020204020204" pitchFamily="34" charset="-122"/>
              </a:rPr>
              <a:t>经常并不需要最优解</a:t>
            </a:r>
            <a:r>
              <a:rPr lang="zh-CN" altLang="en-US" sz="2800" dirty="0">
                <a:solidFill>
                  <a:schemeClr val="bg1"/>
                </a:solidFill>
                <a:latin typeface="微软雅黑" panose="020B0503020204020204" pitchFamily="34" charset="-122"/>
                <a:ea typeface="微软雅黑" panose="020B0503020204020204" pitchFamily="34" charset="-122"/>
              </a:rPr>
              <a:t>，只需一些满足条件的解就可以。</a:t>
            </a:r>
            <a:endParaRPr lang="en-US" altLang="zh-CN" sz="2800" dirty="0">
              <a:solidFill>
                <a:schemeClr val="bg1"/>
              </a:solidFill>
              <a:latin typeface="微软雅黑" panose="020B0503020204020204" pitchFamily="34" charset="-122"/>
              <a:ea typeface="微软雅黑" panose="020B0503020204020204" pitchFamily="34" charset="-122"/>
            </a:endParaRPr>
          </a:p>
          <a:p>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800" b="1" dirty="0">
                <a:solidFill>
                  <a:schemeClr val="bg1"/>
                </a:solidFill>
                <a:latin typeface="微软雅黑" panose="020B0503020204020204" pitchFamily="34" charset="-122"/>
                <a:ea typeface="微软雅黑" panose="020B0503020204020204" pitchFamily="34" charset="-122"/>
              </a:rPr>
              <a:t>近似最优解</a:t>
            </a:r>
            <a:r>
              <a:rPr lang="zh-CN" altLang="en-US" sz="2800" dirty="0">
                <a:solidFill>
                  <a:schemeClr val="bg1"/>
                </a:solidFill>
                <a:latin typeface="微软雅黑" panose="020B0503020204020204" pitchFamily="34" charset="-122"/>
                <a:ea typeface="微软雅黑" panose="020B0503020204020204" pitchFamily="34" charset="-122"/>
              </a:rPr>
              <a:t>：近似最优解是指其质量度量接近理论上存在的最优解。例如，机器人为了送出垃圾可能并不需要达到最优的传输距离，可能只需要在最优距离</a:t>
            </a:r>
            <a:r>
              <a:rPr lang="en-US" altLang="zh-CN" sz="2800" dirty="0">
                <a:solidFill>
                  <a:schemeClr val="bg1"/>
                </a:solidFill>
                <a:latin typeface="微软雅黑" panose="020B0503020204020204" pitchFamily="34" charset="-122"/>
                <a:ea typeface="微软雅黑" panose="020B0503020204020204" pitchFamily="34" charset="-122"/>
              </a:rPr>
              <a:t>10%</a:t>
            </a:r>
            <a:r>
              <a:rPr lang="zh-CN" altLang="en-US" sz="2800" dirty="0">
                <a:solidFill>
                  <a:schemeClr val="bg1"/>
                </a:solidFill>
                <a:latin typeface="微软雅黑" panose="020B0503020204020204" pitchFamily="34" charset="-122"/>
                <a:ea typeface="微软雅黑" panose="020B0503020204020204" pitchFamily="34" charset="-122"/>
              </a:rPr>
              <a:t>范围以内就可以。</a:t>
            </a:r>
            <a:endParaRPr lang="en-US" altLang="zh-CN" sz="2800" dirty="0">
              <a:solidFill>
                <a:schemeClr val="bg1"/>
              </a:solidFill>
              <a:latin typeface="微软雅黑" panose="020B0503020204020204" pitchFamily="34" charset="-122"/>
              <a:ea typeface="微软雅黑" panose="020B0503020204020204" pitchFamily="34" charset="-122"/>
            </a:endParaRPr>
          </a:p>
          <a:p>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800" b="1" dirty="0">
                <a:solidFill>
                  <a:schemeClr val="bg1"/>
                </a:solidFill>
                <a:latin typeface="微软雅黑" panose="020B0503020204020204" pitchFamily="34" charset="-122"/>
                <a:ea typeface="微软雅黑" panose="020B0503020204020204" pitchFamily="34" charset="-122"/>
              </a:rPr>
              <a:t>可能解</a:t>
            </a:r>
            <a:r>
              <a:rPr lang="zh-CN" altLang="en-US" sz="2800" dirty="0">
                <a:solidFill>
                  <a:schemeClr val="bg1"/>
                </a:solidFill>
                <a:latin typeface="微软雅黑" panose="020B0503020204020204" pitchFamily="34" charset="-122"/>
                <a:ea typeface="微软雅黑" panose="020B0503020204020204" pitchFamily="34" charset="-122"/>
              </a:rPr>
              <a:t>：一个有希望的解。</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5" name="文本框 3"/>
          <p:cNvSpPr txBox="1"/>
          <p:nvPr/>
        </p:nvSpPr>
        <p:spPr>
          <a:xfrm>
            <a:off x="2159943" y="955313"/>
            <a:ext cx="4824114"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a:latin typeface="微软雅黑" panose="020B0503020204020204" pitchFamily="34" charset="-122"/>
                <a:ea typeface="微软雅黑" panose="020B0503020204020204" pitchFamily="34" charset="-122"/>
              </a:rPr>
              <a:t>解的类型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r>
              <a:rPr lang="zh-CN" altLang="en-US" dirty="0"/>
              <a:t>校车的承载人次。</a:t>
            </a:r>
            <a:endParaRPr lang="en-US" altLang="zh-CN" dirty="0"/>
          </a:p>
          <a:p>
            <a:r>
              <a:rPr lang="zh-CN" altLang="en-US" dirty="0"/>
              <a:t>从图书馆到地铁口最近距离下校车的承载人次。</a:t>
            </a:r>
            <a:endParaRPr lang="en-US" altLang="zh-CN" dirty="0"/>
          </a:p>
          <a:p>
            <a:endParaRPr lang="en-US" altLang="zh-CN" dirty="0"/>
          </a:p>
          <a:p>
            <a:r>
              <a:rPr lang="zh-CN" altLang="en-US" dirty="0"/>
              <a:t>自动检测课堂活跃程度的智能体</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6" y="2395440"/>
            <a:ext cx="9145016" cy="1846585"/>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743786" y="2790944"/>
            <a:ext cx="7644638" cy="854080"/>
          </a:xfrm>
          <a:prstGeom prst="rect">
            <a:avLst/>
          </a:prstGeom>
          <a:noFill/>
        </p:spPr>
        <p:txBody>
          <a:bodyPr wrap="square" rtlCol="0">
            <a:spAutoFit/>
          </a:bodyPr>
          <a:lstStyle/>
          <a:p>
            <a:pPr algn="ctr"/>
            <a:r>
              <a:rPr lang="zh-CN" altLang="en-US" sz="4950" b="1" dirty="0">
                <a:solidFill>
                  <a:schemeClr val="bg1"/>
                </a:solidFill>
              </a:rPr>
              <a:t>智能体设计的复杂性维度</a:t>
            </a:r>
          </a:p>
        </p:txBody>
      </p:sp>
      <p:cxnSp>
        <p:nvCxnSpPr>
          <p:cNvPr id="8" name="直接连接符 7"/>
          <p:cNvCxnSpPr/>
          <p:nvPr/>
        </p:nvCxnSpPr>
        <p:spPr>
          <a:xfrm flipV="1">
            <a:off x="1225579" y="3637022"/>
            <a:ext cx="6658789" cy="8002"/>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l="6087" t="6184" r="6353" b="6254"/>
          <a:stretch>
            <a:fillRect/>
          </a:stretch>
        </p:blipFill>
        <p:spPr>
          <a:xfrm>
            <a:off x="8117632" y="1929706"/>
            <a:ext cx="936104" cy="936104"/>
          </a:xfrm>
          <a:prstGeom prst="ellipse">
            <a:avLst/>
          </a:prstGeom>
        </p:spPr>
      </p:pic>
      <p:sp>
        <p:nvSpPr>
          <p:cNvPr id="10" name="任意多边形 8"/>
          <p:cNvSpPr/>
          <p:nvPr/>
        </p:nvSpPr>
        <p:spPr>
          <a:xfrm>
            <a:off x="120020" y="1819376"/>
            <a:ext cx="1271112" cy="1152128"/>
          </a:xfrm>
          <a:custGeom>
            <a:avLst/>
            <a:gdLst>
              <a:gd name="connsiteX0" fmla="*/ 1600200 w 3200400"/>
              <a:gd name="connsiteY0" fmla="*/ 0 h 2838450"/>
              <a:gd name="connsiteX1" fmla="*/ 3200400 w 3200400"/>
              <a:gd name="connsiteY1" fmla="*/ 1600200 h 2838450"/>
              <a:gd name="connsiteX2" fmla="*/ 2618076 w 3200400"/>
              <a:gd name="connsiteY2" fmla="*/ 2834992 h 2838450"/>
              <a:gd name="connsiteX3" fmla="*/ 2613452 w 3200400"/>
              <a:gd name="connsiteY3" fmla="*/ 2838450 h 2838450"/>
              <a:gd name="connsiteX4" fmla="*/ 586949 w 3200400"/>
              <a:gd name="connsiteY4" fmla="*/ 2838450 h 2838450"/>
              <a:gd name="connsiteX5" fmla="*/ 582325 w 3200400"/>
              <a:gd name="connsiteY5" fmla="*/ 2834992 h 2838450"/>
              <a:gd name="connsiteX6" fmla="*/ 0 w 3200400"/>
              <a:gd name="connsiteY6" fmla="*/ 1600200 h 2838450"/>
              <a:gd name="connsiteX7" fmla="*/ 1600200 w 3200400"/>
              <a:gd name="connsiteY7" fmla="*/ 0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400" h="2838450">
                <a:moveTo>
                  <a:pt x="1600200" y="0"/>
                </a:moveTo>
                <a:cubicBezTo>
                  <a:pt x="2483966" y="0"/>
                  <a:pt x="3200400" y="716434"/>
                  <a:pt x="3200400" y="1600200"/>
                </a:cubicBezTo>
                <a:cubicBezTo>
                  <a:pt x="3200400" y="2097319"/>
                  <a:pt x="2973716" y="2541492"/>
                  <a:pt x="2618076" y="2834992"/>
                </a:cubicBezTo>
                <a:lnTo>
                  <a:pt x="2613452" y="2838450"/>
                </a:lnTo>
                <a:lnTo>
                  <a:pt x="586949" y="2838450"/>
                </a:lnTo>
                <a:lnTo>
                  <a:pt x="582325" y="2834992"/>
                </a:lnTo>
                <a:cubicBezTo>
                  <a:pt x="226685" y="2541492"/>
                  <a:pt x="0" y="2097319"/>
                  <a:pt x="0" y="1600200"/>
                </a:cubicBezTo>
                <a:cubicBezTo>
                  <a:pt x="0" y="716434"/>
                  <a:pt x="716434" y="0"/>
                  <a:pt x="160020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8800" b="1" dirty="0">
                <a:latin typeface="Bell MT" panose="02020503060305020303" pitchFamily="18" charset="0"/>
                <a:ea typeface="华文隶书" panose="02010800040101010101" pitchFamily="2" charset="-122"/>
              </a:rPr>
              <a:t>3</a:t>
            </a:r>
            <a:endParaRPr lang="zh-CN" altLang="en-US" sz="8800" b="1" dirty="0">
              <a:latin typeface="Bell MT" panose="02020503060305020303" pitchFamily="18" charset="0"/>
              <a:ea typeface="华文隶书" panose="0201080004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复杂性维度简介</a:t>
            </a:r>
          </a:p>
        </p:txBody>
      </p:sp>
      <p:sp>
        <p:nvSpPr>
          <p:cNvPr id="15" name="矩形 14"/>
          <p:cNvSpPr/>
          <p:nvPr/>
        </p:nvSpPr>
        <p:spPr>
          <a:xfrm>
            <a:off x="857224" y="1071546"/>
            <a:ext cx="7429552" cy="3416320"/>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什么是智能体的复杂性维度？</a:t>
            </a:r>
            <a:endParaRPr lang="en-US" altLang="zh-CN" sz="2400" b="1" dirty="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从自动调温器到在竞争环境中有多种目标的企业，</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在环境中行为的复杂性各不相同。在</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设计过程中，存在着多个</a:t>
            </a:r>
            <a:r>
              <a:rPr lang="zh-CN" altLang="en-US" sz="2400" b="1" dirty="0">
                <a:latin typeface="微软雅黑" panose="020B0503020204020204" pitchFamily="34" charset="-122"/>
                <a:ea typeface="微软雅黑" panose="020B0503020204020204" pitchFamily="34" charset="-122"/>
              </a:rPr>
              <a:t>复杂性维度</a:t>
            </a:r>
            <a:r>
              <a:rPr lang="zh-CN" altLang="en-US" sz="2400" dirty="0">
                <a:latin typeface="微软雅黑" panose="020B0503020204020204" pitchFamily="34" charset="-122"/>
                <a:ea typeface="微软雅黑" panose="020B0503020204020204" pitchFamily="34" charset="-122"/>
              </a:rPr>
              <a:t>。这些维度可以分开考虑，但构建智能</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时必须组合起来。</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复杂性维度定义了人工智能的</a:t>
            </a:r>
            <a:r>
              <a:rPr lang="zh-CN" altLang="en-US" sz="2400" b="1" dirty="0">
                <a:latin typeface="微软雅黑" panose="020B0503020204020204" pitchFamily="34" charset="-122"/>
                <a:ea typeface="微软雅黑" panose="020B0503020204020204" pitchFamily="34" charset="-122"/>
              </a:rPr>
              <a:t>设计空间</a:t>
            </a:r>
            <a:r>
              <a:rPr lang="zh-CN" altLang="en-US" sz="2400" dirty="0">
                <a:latin typeface="微软雅黑" panose="020B0503020204020204" pitchFamily="34" charset="-122"/>
                <a:ea typeface="微软雅黑" panose="020B0503020204020204" pitchFamily="34" charset="-122"/>
              </a:rPr>
              <a:t>，空间里的不同点可以通过改变维度值来获得。</a:t>
            </a:r>
            <a:r>
              <a:rPr lang="en-US" altLang="zh-CN" sz="2400" b="1" dirty="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p:txBody>
      </p:sp>
      <p:pic>
        <p:nvPicPr>
          <p:cNvPr id="1026" name="Picture 2" descr="https://gimg2.baidu.com/image_search/src=http%3A%2F%2Fimg2.3png.com%2F05239447702f2c2f0dc4eacd4e524959e7aa.png&amp;refer=http%3A%2F%2Fimg2.3png.com&amp;app=2002&amp;size=f9999,10000&amp;q=a80&amp;n=0&amp;g=0n&amp;fmt=jpeg?sec=1643977522&amp;t=519949b4fe3e486d6b96dd493a346ab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4531" y="4221088"/>
            <a:ext cx="2401069" cy="24010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复杂性维度分类</a:t>
            </a:r>
          </a:p>
        </p:txBody>
      </p:sp>
      <p:sp>
        <p:nvSpPr>
          <p:cNvPr id="9" name="Oval 18"/>
          <p:cNvSpPr/>
          <p:nvPr/>
        </p:nvSpPr>
        <p:spPr>
          <a:xfrm>
            <a:off x="3643306" y="2643182"/>
            <a:ext cx="1800200" cy="1728968"/>
          </a:xfrm>
          <a:prstGeom prst="ellipse">
            <a:avLst/>
          </a:prstGeom>
          <a:solidFill>
            <a:srgbClr val="C00000">
              <a:alpha val="69000"/>
            </a:srgb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复杂性维度</a:t>
            </a:r>
            <a:endParaRPr 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椭圆 9"/>
          <p:cNvSpPr/>
          <p:nvPr/>
        </p:nvSpPr>
        <p:spPr>
          <a:xfrm>
            <a:off x="6286544" y="1285860"/>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5</a:t>
            </a:r>
            <a:endParaRPr lang="zh-CN" altLang="en-US" sz="2800" dirty="0">
              <a:solidFill>
                <a:schemeClr val="tx1">
                  <a:lumMod val="95000"/>
                  <a:lumOff val="5000"/>
                </a:schemeClr>
              </a:solidFill>
            </a:endParaRPr>
          </a:p>
        </p:txBody>
      </p:sp>
      <p:cxnSp>
        <p:nvCxnSpPr>
          <p:cNvPr id="11" name="直接连接符 10"/>
          <p:cNvCxnSpPr>
            <a:stCxn id="9" idx="6"/>
            <a:endCxn id="10" idx="3"/>
          </p:cNvCxnSpPr>
          <p:nvPr/>
        </p:nvCxnSpPr>
        <p:spPr>
          <a:xfrm flipV="1">
            <a:off x="5443506" y="1754848"/>
            <a:ext cx="923504" cy="175281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6572296" y="2714620"/>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6</a:t>
            </a:r>
            <a:endParaRPr lang="zh-CN" altLang="en-US" sz="2800" dirty="0">
              <a:solidFill>
                <a:schemeClr val="tx1">
                  <a:lumMod val="95000"/>
                  <a:lumOff val="5000"/>
                </a:schemeClr>
              </a:solidFill>
            </a:endParaRPr>
          </a:p>
        </p:txBody>
      </p:sp>
      <p:cxnSp>
        <p:nvCxnSpPr>
          <p:cNvPr id="13" name="直接连接符 12"/>
          <p:cNvCxnSpPr>
            <a:stCxn id="9" idx="6"/>
            <a:endCxn id="12" idx="3"/>
          </p:cNvCxnSpPr>
          <p:nvPr/>
        </p:nvCxnSpPr>
        <p:spPr>
          <a:xfrm flipV="1">
            <a:off x="5443506" y="3183608"/>
            <a:ext cx="1209256" cy="32405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6500858" y="4022554"/>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7</a:t>
            </a:r>
            <a:endParaRPr lang="zh-CN" altLang="en-US" sz="2800" dirty="0">
              <a:solidFill>
                <a:schemeClr val="tx1">
                  <a:lumMod val="95000"/>
                  <a:lumOff val="5000"/>
                </a:schemeClr>
              </a:solidFill>
            </a:endParaRPr>
          </a:p>
        </p:txBody>
      </p:sp>
      <p:cxnSp>
        <p:nvCxnSpPr>
          <p:cNvPr id="16" name="直接连接符 15"/>
          <p:cNvCxnSpPr>
            <a:stCxn id="9" idx="6"/>
            <a:endCxn id="14" idx="1"/>
          </p:cNvCxnSpPr>
          <p:nvPr/>
        </p:nvCxnSpPr>
        <p:spPr>
          <a:xfrm>
            <a:off x="5443506" y="3507666"/>
            <a:ext cx="1137818" cy="59535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6143668" y="5379876"/>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8</a:t>
            </a:r>
            <a:endParaRPr lang="zh-CN" altLang="en-US" sz="2800" dirty="0">
              <a:solidFill>
                <a:schemeClr val="tx1">
                  <a:lumMod val="95000"/>
                  <a:lumOff val="5000"/>
                </a:schemeClr>
              </a:solidFill>
            </a:endParaRPr>
          </a:p>
        </p:txBody>
      </p:sp>
      <p:cxnSp>
        <p:nvCxnSpPr>
          <p:cNvPr id="18" name="直接连接符 17"/>
          <p:cNvCxnSpPr>
            <a:stCxn id="17" idx="1"/>
            <a:endCxn id="9" idx="6"/>
          </p:cNvCxnSpPr>
          <p:nvPr/>
        </p:nvCxnSpPr>
        <p:spPr>
          <a:xfrm rot="16200000" flipV="1">
            <a:off x="4857482" y="4093690"/>
            <a:ext cx="1952676" cy="78062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6" idx="6"/>
            <a:endCxn id="9" idx="2"/>
          </p:cNvCxnSpPr>
          <p:nvPr/>
        </p:nvCxnSpPr>
        <p:spPr>
          <a:xfrm flipV="1">
            <a:off x="2478250" y="3507666"/>
            <a:ext cx="1165056" cy="76756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65" idx="5"/>
            <a:endCxn id="9" idx="2"/>
          </p:cNvCxnSpPr>
          <p:nvPr/>
        </p:nvCxnSpPr>
        <p:spPr>
          <a:xfrm rot="16200000" flipH="1">
            <a:off x="2833821" y="2698181"/>
            <a:ext cx="395496" cy="12234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64" idx="5"/>
            <a:endCxn id="9" idx="2"/>
          </p:cNvCxnSpPr>
          <p:nvPr/>
        </p:nvCxnSpPr>
        <p:spPr>
          <a:xfrm rot="16200000" flipH="1">
            <a:off x="2394185" y="2258545"/>
            <a:ext cx="1752818" cy="74542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7" idx="7"/>
            <a:endCxn id="9" idx="2"/>
          </p:cNvCxnSpPr>
          <p:nvPr/>
        </p:nvCxnSpPr>
        <p:spPr>
          <a:xfrm rot="5400000" flipH="1" flipV="1">
            <a:off x="2448125" y="4171673"/>
            <a:ext cx="1859188" cy="5311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64" name="椭圆 63"/>
          <p:cNvSpPr/>
          <p:nvPr/>
        </p:nvSpPr>
        <p:spPr>
          <a:xfrm>
            <a:off x="2428892" y="1285860"/>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1</a:t>
            </a:r>
            <a:endParaRPr lang="zh-CN" altLang="en-US" sz="2800" dirty="0">
              <a:solidFill>
                <a:schemeClr val="tx1">
                  <a:lumMod val="95000"/>
                  <a:lumOff val="5000"/>
                </a:schemeClr>
              </a:solidFill>
            </a:endParaRPr>
          </a:p>
        </p:txBody>
      </p:sp>
      <p:sp>
        <p:nvSpPr>
          <p:cNvPr id="65" name="椭圆 64"/>
          <p:cNvSpPr/>
          <p:nvPr/>
        </p:nvSpPr>
        <p:spPr>
          <a:xfrm>
            <a:off x="1950842" y="2643182"/>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2</a:t>
            </a:r>
            <a:endParaRPr lang="zh-CN" altLang="en-US" sz="2800" dirty="0">
              <a:solidFill>
                <a:schemeClr val="tx1">
                  <a:lumMod val="95000"/>
                  <a:lumOff val="5000"/>
                </a:schemeClr>
              </a:solidFill>
            </a:endParaRPr>
          </a:p>
        </p:txBody>
      </p:sp>
      <p:sp>
        <p:nvSpPr>
          <p:cNvPr id="66" name="椭圆 65"/>
          <p:cNvSpPr/>
          <p:nvPr/>
        </p:nvSpPr>
        <p:spPr>
          <a:xfrm>
            <a:off x="1928794" y="4000504"/>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3</a:t>
            </a:r>
            <a:endParaRPr lang="zh-CN" altLang="en-US" sz="2800" dirty="0">
              <a:solidFill>
                <a:schemeClr val="tx1">
                  <a:lumMod val="95000"/>
                  <a:lumOff val="5000"/>
                </a:schemeClr>
              </a:solidFill>
            </a:endParaRPr>
          </a:p>
        </p:txBody>
      </p:sp>
      <p:sp>
        <p:nvSpPr>
          <p:cNvPr id="67" name="椭圆 66"/>
          <p:cNvSpPr/>
          <p:nvPr/>
        </p:nvSpPr>
        <p:spPr>
          <a:xfrm>
            <a:off x="2643142" y="5286388"/>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4</a:t>
            </a:r>
            <a:endParaRPr lang="zh-CN" altLang="en-US" sz="2800" dirty="0">
              <a:solidFill>
                <a:schemeClr val="tx1">
                  <a:lumMod val="95000"/>
                  <a:lumOff val="5000"/>
                </a:schemeClr>
              </a:solidFill>
            </a:endParaRPr>
          </a:p>
        </p:txBody>
      </p:sp>
      <p:sp>
        <p:nvSpPr>
          <p:cNvPr id="83" name="圆角矩形 82"/>
          <p:cNvSpPr/>
          <p:nvPr/>
        </p:nvSpPr>
        <p:spPr>
          <a:xfrm>
            <a:off x="714348" y="1142984"/>
            <a:ext cx="1571668" cy="714380"/>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4" name="圆角矩形 83"/>
          <p:cNvSpPr/>
          <p:nvPr/>
        </p:nvSpPr>
        <p:spPr>
          <a:xfrm>
            <a:off x="307768" y="2571744"/>
            <a:ext cx="1571636" cy="714380"/>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5" name="圆角矩形 84"/>
          <p:cNvSpPr/>
          <p:nvPr/>
        </p:nvSpPr>
        <p:spPr>
          <a:xfrm>
            <a:off x="428596" y="3929066"/>
            <a:ext cx="1500198" cy="714380"/>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6" name="圆角矩形 85"/>
          <p:cNvSpPr/>
          <p:nvPr/>
        </p:nvSpPr>
        <p:spPr>
          <a:xfrm>
            <a:off x="857224" y="5286388"/>
            <a:ext cx="1714480" cy="714380"/>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9" name="圆角矩形 98"/>
          <p:cNvSpPr/>
          <p:nvPr/>
        </p:nvSpPr>
        <p:spPr>
          <a:xfrm>
            <a:off x="6929422" y="1142984"/>
            <a:ext cx="1357322" cy="714380"/>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0" name="圆角矩形 99"/>
          <p:cNvSpPr/>
          <p:nvPr/>
        </p:nvSpPr>
        <p:spPr>
          <a:xfrm>
            <a:off x="7215238" y="2643182"/>
            <a:ext cx="1857388" cy="714380"/>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1" name="圆角矩形 100"/>
          <p:cNvSpPr/>
          <p:nvPr/>
        </p:nvSpPr>
        <p:spPr>
          <a:xfrm>
            <a:off x="7143800" y="4000504"/>
            <a:ext cx="1000100" cy="642942"/>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2" name="圆角矩形 101"/>
          <p:cNvSpPr/>
          <p:nvPr/>
        </p:nvSpPr>
        <p:spPr>
          <a:xfrm>
            <a:off x="6786610" y="5357826"/>
            <a:ext cx="1571636" cy="714380"/>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3" name="TextBox 102"/>
          <p:cNvSpPr txBox="1"/>
          <p:nvPr/>
        </p:nvSpPr>
        <p:spPr>
          <a:xfrm>
            <a:off x="928662" y="1252823"/>
            <a:ext cx="1357322"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模块性</a:t>
            </a:r>
          </a:p>
        </p:txBody>
      </p:sp>
      <p:sp>
        <p:nvSpPr>
          <p:cNvPr id="104" name="TextBox 103"/>
          <p:cNvSpPr txBox="1"/>
          <p:nvPr/>
        </p:nvSpPr>
        <p:spPr>
          <a:xfrm>
            <a:off x="379238" y="2681583"/>
            <a:ext cx="1643042"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表示方案</a:t>
            </a:r>
          </a:p>
        </p:txBody>
      </p:sp>
      <p:sp>
        <p:nvSpPr>
          <p:cNvPr id="105" name="TextBox 104"/>
          <p:cNvSpPr txBox="1"/>
          <p:nvPr/>
        </p:nvSpPr>
        <p:spPr>
          <a:xfrm>
            <a:off x="642942" y="4038905"/>
            <a:ext cx="1643042"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规划期</a:t>
            </a:r>
          </a:p>
        </p:txBody>
      </p:sp>
      <p:sp>
        <p:nvSpPr>
          <p:cNvPr id="106" name="TextBox 105"/>
          <p:cNvSpPr txBox="1"/>
          <p:nvPr/>
        </p:nvSpPr>
        <p:spPr>
          <a:xfrm>
            <a:off x="1000164" y="5396227"/>
            <a:ext cx="1928762"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不确定性</a:t>
            </a:r>
          </a:p>
        </p:txBody>
      </p:sp>
      <p:sp>
        <p:nvSpPr>
          <p:cNvPr id="108" name="TextBox 107"/>
          <p:cNvSpPr txBox="1"/>
          <p:nvPr/>
        </p:nvSpPr>
        <p:spPr>
          <a:xfrm>
            <a:off x="7215206" y="1252823"/>
            <a:ext cx="1214446"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偏好</a:t>
            </a:r>
          </a:p>
        </p:txBody>
      </p:sp>
      <p:sp>
        <p:nvSpPr>
          <p:cNvPr id="109" name="TextBox 108"/>
          <p:cNvSpPr txBox="1"/>
          <p:nvPr/>
        </p:nvSpPr>
        <p:spPr>
          <a:xfrm>
            <a:off x="7286708" y="2786058"/>
            <a:ext cx="1928762"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Agent</a:t>
            </a: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数量</a:t>
            </a:r>
          </a:p>
        </p:txBody>
      </p:sp>
      <p:sp>
        <p:nvSpPr>
          <p:cNvPr id="110" name="TextBox 109"/>
          <p:cNvSpPr txBox="1"/>
          <p:nvPr/>
        </p:nvSpPr>
        <p:spPr>
          <a:xfrm>
            <a:off x="7215206" y="4071942"/>
            <a:ext cx="1071570"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学习</a:t>
            </a:r>
          </a:p>
        </p:txBody>
      </p:sp>
      <p:sp>
        <p:nvSpPr>
          <p:cNvPr id="111" name="TextBox 110"/>
          <p:cNvSpPr txBox="1"/>
          <p:nvPr/>
        </p:nvSpPr>
        <p:spPr>
          <a:xfrm>
            <a:off x="6858112" y="5467665"/>
            <a:ext cx="1928762"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计算限制</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6" y="2780928"/>
            <a:ext cx="9145016" cy="1846585"/>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83568" y="3289300"/>
            <a:ext cx="7644638" cy="854080"/>
          </a:xfrm>
          <a:prstGeom prst="rect">
            <a:avLst/>
          </a:prstGeom>
          <a:noFill/>
        </p:spPr>
        <p:txBody>
          <a:bodyPr wrap="square" rtlCol="0">
            <a:spAutoFit/>
          </a:bodyPr>
          <a:lstStyle/>
          <a:p>
            <a:pPr algn="ctr"/>
            <a:r>
              <a:rPr lang="zh-CN" altLang="en-US" sz="4950" b="1" dirty="0">
                <a:solidFill>
                  <a:schemeClr val="bg1"/>
                </a:solidFill>
                <a:latin typeface="微软雅黑" panose="020B0503020204020204" pitchFamily="34" charset="-122"/>
                <a:ea typeface="微软雅黑" panose="020B0503020204020204" pitchFamily="34" charset="-122"/>
              </a:rPr>
              <a:t>模块性维度</a:t>
            </a:r>
          </a:p>
        </p:txBody>
      </p:sp>
      <p:sp>
        <p:nvSpPr>
          <p:cNvPr id="9" name="任意多边形 8"/>
          <p:cNvSpPr/>
          <p:nvPr/>
        </p:nvSpPr>
        <p:spPr>
          <a:xfrm>
            <a:off x="251520" y="1988840"/>
            <a:ext cx="1271112" cy="1152128"/>
          </a:xfrm>
          <a:custGeom>
            <a:avLst/>
            <a:gdLst>
              <a:gd name="connsiteX0" fmla="*/ 1600200 w 3200400"/>
              <a:gd name="connsiteY0" fmla="*/ 0 h 2838450"/>
              <a:gd name="connsiteX1" fmla="*/ 3200400 w 3200400"/>
              <a:gd name="connsiteY1" fmla="*/ 1600200 h 2838450"/>
              <a:gd name="connsiteX2" fmla="*/ 2618076 w 3200400"/>
              <a:gd name="connsiteY2" fmla="*/ 2834992 h 2838450"/>
              <a:gd name="connsiteX3" fmla="*/ 2613452 w 3200400"/>
              <a:gd name="connsiteY3" fmla="*/ 2838450 h 2838450"/>
              <a:gd name="connsiteX4" fmla="*/ 586949 w 3200400"/>
              <a:gd name="connsiteY4" fmla="*/ 2838450 h 2838450"/>
              <a:gd name="connsiteX5" fmla="*/ 582325 w 3200400"/>
              <a:gd name="connsiteY5" fmla="*/ 2834992 h 2838450"/>
              <a:gd name="connsiteX6" fmla="*/ 0 w 3200400"/>
              <a:gd name="connsiteY6" fmla="*/ 1600200 h 2838450"/>
              <a:gd name="connsiteX7" fmla="*/ 1600200 w 3200400"/>
              <a:gd name="connsiteY7" fmla="*/ 0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400" h="2838450">
                <a:moveTo>
                  <a:pt x="1600200" y="0"/>
                </a:moveTo>
                <a:cubicBezTo>
                  <a:pt x="2483966" y="0"/>
                  <a:pt x="3200400" y="716434"/>
                  <a:pt x="3200400" y="1600200"/>
                </a:cubicBezTo>
                <a:cubicBezTo>
                  <a:pt x="3200400" y="2097319"/>
                  <a:pt x="2973716" y="2541492"/>
                  <a:pt x="2618076" y="2834992"/>
                </a:cubicBezTo>
                <a:lnTo>
                  <a:pt x="2613452" y="2838450"/>
                </a:lnTo>
                <a:lnTo>
                  <a:pt x="586949" y="2838450"/>
                </a:lnTo>
                <a:lnTo>
                  <a:pt x="582325" y="2834992"/>
                </a:lnTo>
                <a:cubicBezTo>
                  <a:pt x="226685" y="2541492"/>
                  <a:pt x="0" y="2097319"/>
                  <a:pt x="0" y="1600200"/>
                </a:cubicBezTo>
                <a:cubicBezTo>
                  <a:pt x="0" y="716434"/>
                  <a:pt x="716434" y="0"/>
                  <a:pt x="160020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8800" b="1" dirty="0">
                <a:latin typeface="Bell MT" panose="02020503060305020303" pitchFamily="18" charset="0"/>
                <a:ea typeface="华文隶书" panose="02010800040101010101" pitchFamily="2" charset="-122"/>
              </a:rPr>
              <a:t>1</a:t>
            </a:r>
            <a:endParaRPr lang="zh-CN" altLang="en-US" sz="8800" b="1" dirty="0">
              <a:latin typeface="Bell MT" panose="02020503060305020303" pitchFamily="18" charset="0"/>
              <a:ea typeface="华文隶书" panose="02010800040101010101" pitchFamily="2" charset="-122"/>
            </a:endParaRPr>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6087" t="6184" r="6353" b="6254"/>
          <a:stretch>
            <a:fillRect/>
          </a:stretch>
        </p:blipFill>
        <p:spPr>
          <a:xfrm>
            <a:off x="7956376" y="2316342"/>
            <a:ext cx="936104" cy="936104"/>
          </a:xfrm>
          <a:prstGeom prst="ellipse">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模块性维度中</a:t>
            </a:r>
            <a:r>
              <a:rPr lang="en-US" altLang="zh-CN" sz="2800" b="1" dirty="0">
                <a:solidFill>
                  <a:schemeClr val="bg1"/>
                </a:solidFill>
                <a:latin typeface="微软雅黑" panose="020B0503020204020204" pitchFamily="34" charset="-122"/>
                <a:ea typeface="微软雅黑" panose="020B0503020204020204" pitchFamily="34" charset="-122"/>
              </a:rPr>
              <a:t>Agent</a:t>
            </a:r>
            <a:r>
              <a:rPr lang="zh-CN" altLang="en-US" sz="2800" b="1" dirty="0">
                <a:solidFill>
                  <a:schemeClr val="bg1"/>
                </a:solidFill>
                <a:latin typeface="微软雅黑" panose="020B0503020204020204" pitchFamily="34" charset="-122"/>
                <a:ea typeface="微软雅黑" panose="020B0503020204020204" pitchFamily="34" charset="-122"/>
              </a:rPr>
              <a:t>的结构</a:t>
            </a:r>
          </a:p>
        </p:txBody>
      </p:sp>
      <p:sp>
        <p:nvSpPr>
          <p:cNvPr id="15" name="矩形 14"/>
          <p:cNvSpPr/>
          <p:nvPr/>
        </p:nvSpPr>
        <p:spPr>
          <a:xfrm>
            <a:off x="857224" y="1071546"/>
            <a:ext cx="7429552" cy="489364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扁平的：</a:t>
            </a:r>
            <a:r>
              <a:rPr lang="zh-CN" altLang="en-US" sz="2400" dirty="0">
                <a:latin typeface="微软雅黑" panose="020B0503020204020204" pitchFamily="34" charset="-122"/>
                <a:ea typeface="微软雅黑" panose="020B0503020204020204" pitchFamily="34" charset="-122"/>
              </a:rPr>
              <a:t>系统中没有组织结构</a:t>
            </a:r>
            <a:endParaRPr lang="en-US" altLang="zh-CN" sz="2400" dirty="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模块化的：</a:t>
            </a:r>
            <a:r>
              <a:rPr lang="zh-CN" altLang="en-US" sz="2400" dirty="0">
                <a:latin typeface="微软雅黑" panose="020B0503020204020204" pitchFamily="34" charset="-122"/>
                <a:ea typeface="微软雅黑" panose="020B0503020204020204" pitchFamily="34" charset="-122"/>
              </a:rPr>
              <a:t>系统可以被分解成独立的可理解的交互模块。</a:t>
            </a:r>
            <a:endParaRPr lang="en-US" altLang="zh-CN" sz="2400" dirty="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分层的：</a:t>
            </a:r>
            <a:r>
              <a:rPr lang="zh-CN" altLang="en-US" sz="2400" dirty="0">
                <a:latin typeface="微软雅黑" panose="020B0503020204020204" pitchFamily="34" charset="-122"/>
                <a:ea typeface="微软雅黑" panose="020B0503020204020204" pitchFamily="34" charset="-122"/>
              </a:rPr>
              <a:t>系统是模块化的，模块本身分解成了交互模块，它们中的每一个又都是一个分层系统，由此循环下去，直到分解成最简单的组件。</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a:t>
            </a:r>
            <a:r>
              <a:rPr lang="zh-CN" altLang="en-US" sz="2400" b="1" dirty="0">
                <a:latin typeface="微软雅黑" panose="020B0503020204020204" pitchFamily="34" charset="-122"/>
                <a:ea typeface="微软雅黑" panose="020B0503020204020204" pitchFamily="34" charset="-122"/>
              </a:rPr>
              <a:t>扁平结构</a:t>
            </a:r>
            <a:r>
              <a:rPr lang="zh-CN" altLang="en-US" sz="2400" dirty="0">
                <a:latin typeface="微软雅黑" panose="020B0503020204020204" pitchFamily="34" charset="-122"/>
                <a:ea typeface="微软雅黑" panose="020B0503020204020204" pitchFamily="34" charset="-122"/>
              </a:rPr>
              <a:t>或</a:t>
            </a:r>
            <a:r>
              <a:rPr lang="zh-CN" altLang="en-US" sz="2400" b="1" dirty="0">
                <a:latin typeface="微软雅黑" panose="020B0503020204020204" pitchFamily="34" charset="-122"/>
                <a:ea typeface="微软雅黑" panose="020B0503020204020204" pitchFamily="34" charset="-122"/>
              </a:rPr>
              <a:t>模块化</a:t>
            </a:r>
            <a:r>
              <a:rPr lang="zh-CN" altLang="en-US" sz="2400" dirty="0">
                <a:latin typeface="微软雅黑" panose="020B0503020204020204" pitchFamily="34" charset="-122"/>
                <a:ea typeface="微软雅黑" panose="020B0503020204020204" pitchFamily="34" charset="-122"/>
              </a:rPr>
              <a:t>的结构中，</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主要进行</a:t>
            </a:r>
            <a:r>
              <a:rPr lang="zh-CN" altLang="en-US" sz="2400" b="1" dirty="0">
                <a:latin typeface="微软雅黑" panose="020B0503020204020204" pitchFamily="34" charset="-122"/>
                <a:ea typeface="微软雅黑" panose="020B0503020204020204" pitchFamily="34" charset="-122"/>
              </a:rPr>
              <a:t>单层</a:t>
            </a:r>
            <a:r>
              <a:rPr lang="zh-CN" altLang="en-US" sz="2400" dirty="0">
                <a:latin typeface="微软雅黑" panose="020B0503020204020204" pitchFamily="34" charset="-122"/>
                <a:ea typeface="微软雅黑" panose="020B0503020204020204" pitchFamily="34" charset="-122"/>
              </a:rPr>
              <a:t>抽象上的推理，而在</a:t>
            </a:r>
            <a:r>
              <a:rPr lang="zh-CN" altLang="en-US" sz="2400" b="1" dirty="0">
                <a:latin typeface="微软雅黑" panose="020B0503020204020204" pitchFamily="34" charset="-122"/>
                <a:ea typeface="微软雅黑" panose="020B0503020204020204" pitchFamily="34" charset="-122"/>
              </a:rPr>
              <a:t>分层结构</a:t>
            </a:r>
            <a:r>
              <a:rPr lang="zh-CN" altLang="en-US" sz="2400" dirty="0">
                <a:latin typeface="微软雅黑" panose="020B0503020204020204" pitchFamily="34" charset="-122"/>
                <a:ea typeface="微软雅黑" panose="020B0503020204020204" pitchFamily="34" charset="-122"/>
              </a:rPr>
              <a:t>中，</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主要是在</a:t>
            </a:r>
            <a:r>
              <a:rPr lang="zh-CN" altLang="en-US" sz="2400" b="1" dirty="0">
                <a:latin typeface="微软雅黑" panose="020B0503020204020204" pitchFamily="34" charset="-122"/>
                <a:ea typeface="微软雅黑" panose="020B0503020204020204" pitchFamily="34" charset="-122"/>
              </a:rPr>
              <a:t>多层</a:t>
            </a:r>
            <a:r>
              <a:rPr lang="zh-CN" altLang="en-US" sz="2400" dirty="0">
                <a:latin typeface="微软雅黑" panose="020B0503020204020204" pitchFamily="34" charset="-122"/>
                <a:ea typeface="微软雅黑" panose="020B0503020204020204" pitchFamily="34" charset="-122"/>
              </a:rPr>
              <a:t>抽象上进行推理。低层结构主要涉及低层抽象的推理。</a:t>
            </a:r>
            <a:r>
              <a:rPr lang="en-US" altLang="zh-CN" sz="2400"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模块化维度场景示例</a:t>
            </a:r>
          </a:p>
        </p:txBody>
      </p:sp>
      <p:sp>
        <p:nvSpPr>
          <p:cNvPr id="13" name="矩形 12"/>
          <p:cNvSpPr/>
          <p:nvPr/>
        </p:nvSpPr>
        <p:spPr>
          <a:xfrm>
            <a:off x="588730" y="1318116"/>
            <a:ext cx="7429552" cy="2677656"/>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扁平结构：</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会将所有需要完成的工作按照某一顺序完成。</a:t>
            </a:r>
            <a:endParaRPr lang="en-US" altLang="zh-CN" sz="24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模块化</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会将任务分解为若干</a:t>
            </a:r>
            <a:r>
              <a:rPr lang="zh-CN" altLang="en-US" sz="2400" b="1" dirty="0">
                <a:latin typeface="微软雅黑" panose="020B0503020204020204" pitchFamily="34" charset="-122"/>
                <a:ea typeface="微软雅黑" panose="020B0503020204020204" pitchFamily="34" charset="-122"/>
              </a:rPr>
              <a:t>子任务</a:t>
            </a:r>
            <a:r>
              <a:rPr lang="zh-CN" altLang="en-US" sz="2400" dirty="0">
                <a:latin typeface="微软雅黑" panose="020B0503020204020204" pitchFamily="34" charset="-122"/>
                <a:ea typeface="微软雅黑" panose="020B0503020204020204" pitchFamily="34" charset="-122"/>
              </a:rPr>
              <a:t>，再考虑子任务中的细节，例如：订票、到达出发地机场、到达目的地机场、到达目的地。</a:t>
            </a:r>
            <a:endParaRPr lang="en-US" altLang="zh-CN" sz="24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分层结构</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Agent </a:t>
            </a:r>
            <a:r>
              <a:rPr lang="zh-CN" altLang="en-US" sz="2400" dirty="0">
                <a:latin typeface="微软雅黑" panose="020B0503020204020204" pitchFamily="34" charset="-122"/>
                <a:ea typeface="微软雅黑" panose="020B0503020204020204" pitchFamily="34" charset="-122"/>
              </a:rPr>
              <a:t>将用分层的方式解决这些子任务，直至将问题分解成一些简单的问题。</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6" y="2780928"/>
            <a:ext cx="9145016" cy="1846585"/>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815068" y="3045246"/>
            <a:ext cx="7848872" cy="1615827"/>
          </a:xfrm>
          <a:prstGeom prst="rect">
            <a:avLst/>
          </a:prstGeom>
          <a:noFill/>
        </p:spPr>
        <p:txBody>
          <a:bodyPr wrap="squar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智能体与多智能体系统的</a:t>
            </a:r>
            <a:endParaRPr lang="en-US" altLang="zh-CN" sz="4800" b="1" dirty="0">
              <a:solidFill>
                <a:schemeClr val="bg1"/>
              </a:solidFill>
              <a:latin typeface="微软雅黑" panose="020B0503020204020204" pitchFamily="34" charset="-122"/>
              <a:ea typeface="微软雅黑" panose="020B0503020204020204" pitchFamily="34" charset="-122"/>
            </a:endParaRPr>
          </a:p>
          <a:p>
            <a:pPr algn="ctr"/>
            <a:r>
              <a:rPr lang="zh-CN" altLang="en-US" sz="4800" b="1" dirty="0">
                <a:solidFill>
                  <a:schemeClr val="bg1"/>
                </a:solidFill>
                <a:latin typeface="微软雅黑" panose="020B0503020204020204" pitchFamily="34" charset="-122"/>
                <a:ea typeface="微软雅黑" panose="020B0503020204020204" pitchFamily="34" charset="-122"/>
              </a:rPr>
              <a:t>基本模型与形式化定义</a:t>
            </a:r>
            <a:endParaRPr lang="en-US" altLang="zh-CN" sz="4800" b="1" dirty="0">
              <a:solidFill>
                <a:schemeClr val="bg1"/>
              </a:solidFill>
              <a:latin typeface="微软雅黑" panose="020B0503020204020204" pitchFamily="34" charset="-122"/>
              <a:ea typeface="微软雅黑" panose="020B0503020204020204" pitchFamily="34" charset="-122"/>
            </a:endParaRPr>
          </a:p>
        </p:txBody>
      </p:sp>
      <p:sp>
        <p:nvSpPr>
          <p:cNvPr id="9" name="任意多边形 8"/>
          <p:cNvSpPr/>
          <p:nvPr/>
        </p:nvSpPr>
        <p:spPr>
          <a:xfrm>
            <a:off x="251520" y="1988840"/>
            <a:ext cx="1271112" cy="1152128"/>
          </a:xfrm>
          <a:custGeom>
            <a:avLst/>
            <a:gdLst>
              <a:gd name="connsiteX0" fmla="*/ 1600200 w 3200400"/>
              <a:gd name="connsiteY0" fmla="*/ 0 h 2838450"/>
              <a:gd name="connsiteX1" fmla="*/ 3200400 w 3200400"/>
              <a:gd name="connsiteY1" fmla="*/ 1600200 h 2838450"/>
              <a:gd name="connsiteX2" fmla="*/ 2618076 w 3200400"/>
              <a:gd name="connsiteY2" fmla="*/ 2834992 h 2838450"/>
              <a:gd name="connsiteX3" fmla="*/ 2613452 w 3200400"/>
              <a:gd name="connsiteY3" fmla="*/ 2838450 h 2838450"/>
              <a:gd name="connsiteX4" fmla="*/ 586949 w 3200400"/>
              <a:gd name="connsiteY4" fmla="*/ 2838450 h 2838450"/>
              <a:gd name="connsiteX5" fmla="*/ 582325 w 3200400"/>
              <a:gd name="connsiteY5" fmla="*/ 2834992 h 2838450"/>
              <a:gd name="connsiteX6" fmla="*/ 0 w 3200400"/>
              <a:gd name="connsiteY6" fmla="*/ 1600200 h 2838450"/>
              <a:gd name="connsiteX7" fmla="*/ 1600200 w 3200400"/>
              <a:gd name="connsiteY7" fmla="*/ 0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400" h="2838450">
                <a:moveTo>
                  <a:pt x="1600200" y="0"/>
                </a:moveTo>
                <a:cubicBezTo>
                  <a:pt x="2483966" y="0"/>
                  <a:pt x="3200400" y="716434"/>
                  <a:pt x="3200400" y="1600200"/>
                </a:cubicBezTo>
                <a:cubicBezTo>
                  <a:pt x="3200400" y="2097319"/>
                  <a:pt x="2973716" y="2541492"/>
                  <a:pt x="2618076" y="2834992"/>
                </a:cubicBezTo>
                <a:lnTo>
                  <a:pt x="2613452" y="2838450"/>
                </a:lnTo>
                <a:lnTo>
                  <a:pt x="586949" y="2838450"/>
                </a:lnTo>
                <a:lnTo>
                  <a:pt x="582325" y="2834992"/>
                </a:lnTo>
                <a:cubicBezTo>
                  <a:pt x="226685" y="2541492"/>
                  <a:pt x="0" y="2097319"/>
                  <a:pt x="0" y="1600200"/>
                </a:cubicBezTo>
                <a:cubicBezTo>
                  <a:pt x="0" y="716434"/>
                  <a:pt x="716434" y="0"/>
                  <a:pt x="160020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8800" b="1" dirty="0">
                <a:latin typeface="Bell MT" panose="02020503060305020303" pitchFamily="18" charset="0"/>
                <a:ea typeface="华文隶书" panose="02010800040101010101" pitchFamily="2" charset="-122"/>
              </a:rPr>
              <a:t>1</a:t>
            </a:r>
            <a:endParaRPr lang="zh-CN" altLang="en-US" sz="8800" b="1" dirty="0">
              <a:latin typeface="Bell MT" panose="02020503060305020303" pitchFamily="18" charset="0"/>
              <a:ea typeface="华文隶书" panose="02010800040101010101" pitchFamily="2" charset="-122"/>
            </a:endParaRPr>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6087" t="6184" r="6353" b="6254"/>
          <a:stretch>
            <a:fillRect/>
          </a:stretch>
        </p:blipFill>
        <p:spPr>
          <a:xfrm>
            <a:off x="7956376" y="2316342"/>
            <a:ext cx="936104" cy="936104"/>
          </a:xfrm>
          <a:prstGeom prst="ellipse">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练习</a:t>
            </a:r>
          </a:p>
        </p:txBody>
      </p:sp>
      <p:grpSp>
        <p:nvGrpSpPr>
          <p:cNvPr id="4" name="组合 3"/>
          <p:cNvGrpSpPr/>
          <p:nvPr/>
        </p:nvGrpSpPr>
        <p:grpSpPr>
          <a:xfrm>
            <a:off x="683568" y="1700808"/>
            <a:ext cx="1708732" cy="514404"/>
            <a:chOff x="75324" y="5221698"/>
            <a:chExt cx="1708732" cy="514404"/>
          </a:xfrm>
        </p:grpSpPr>
        <p:sp>
          <p:nvSpPr>
            <p:cNvPr id="5" name="矩形 4"/>
            <p:cNvSpPr/>
            <p:nvPr/>
          </p:nvSpPr>
          <p:spPr>
            <a:xfrm>
              <a:off x="75324" y="5221698"/>
              <a:ext cx="1210428" cy="514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右箭头 5"/>
            <p:cNvSpPr/>
            <p:nvPr/>
          </p:nvSpPr>
          <p:spPr>
            <a:xfrm>
              <a:off x="1302958" y="5367468"/>
              <a:ext cx="481098" cy="209584"/>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1"/>
            <p:cNvSpPr txBox="1"/>
            <p:nvPr/>
          </p:nvSpPr>
          <p:spPr>
            <a:xfrm>
              <a:off x="164004" y="5287594"/>
              <a:ext cx="1033069"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订票</a:t>
              </a:r>
            </a:p>
          </p:txBody>
        </p:sp>
      </p:grpSp>
      <p:pic>
        <p:nvPicPr>
          <p:cNvPr id="8" name="Picture 2" descr="D:\研一\研究生助教\图片素材\层次结构图.jpeg"/>
          <p:cNvPicPr>
            <a:picLocks noChangeAspect="1" noChangeArrowheads="1"/>
          </p:cNvPicPr>
          <p:nvPr/>
        </p:nvPicPr>
        <p:blipFill>
          <a:blip r:embed="rId2"/>
          <a:srcRect/>
          <a:stretch>
            <a:fillRect/>
          </a:stretch>
        </p:blipFill>
        <p:spPr bwMode="auto">
          <a:xfrm>
            <a:off x="519170" y="2780928"/>
            <a:ext cx="7038886" cy="3547705"/>
          </a:xfrm>
          <a:prstGeom prst="rect">
            <a:avLst/>
          </a:prstGeom>
          <a:noFill/>
        </p:spPr>
      </p:pic>
      <p:grpSp>
        <p:nvGrpSpPr>
          <p:cNvPr id="9" name="组合 8"/>
          <p:cNvGrpSpPr/>
          <p:nvPr/>
        </p:nvGrpSpPr>
        <p:grpSpPr>
          <a:xfrm>
            <a:off x="2392300" y="1694168"/>
            <a:ext cx="1708732" cy="514404"/>
            <a:chOff x="75324" y="5221698"/>
            <a:chExt cx="1708732" cy="514404"/>
          </a:xfrm>
        </p:grpSpPr>
        <p:sp>
          <p:nvSpPr>
            <p:cNvPr id="10" name="矩形 9"/>
            <p:cNvSpPr/>
            <p:nvPr/>
          </p:nvSpPr>
          <p:spPr>
            <a:xfrm>
              <a:off x="75324" y="5221698"/>
              <a:ext cx="1210428" cy="514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右箭头 19"/>
            <p:cNvSpPr/>
            <p:nvPr/>
          </p:nvSpPr>
          <p:spPr>
            <a:xfrm>
              <a:off x="1302958" y="5367468"/>
              <a:ext cx="481098" cy="209584"/>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21"/>
            <p:cNvSpPr txBox="1"/>
            <p:nvPr/>
          </p:nvSpPr>
          <p:spPr>
            <a:xfrm>
              <a:off x="164004" y="5287594"/>
              <a:ext cx="1138954"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到达机场</a:t>
              </a:r>
            </a:p>
          </p:txBody>
        </p:sp>
      </p:grpSp>
      <p:grpSp>
        <p:nvGrpSpPr>
          <p:cNvPr id="13" name="组合 12"/>
          <p:cNvGrpSpPr/>
          <p:nvPr/>
        </p:nvGrpSpPr>
        <p:grpSpPr>
          <a:xfrm>
            <a:off x="4398947" y="1700808"/>
            <a:ext cx="1893794" cy="514404"/>
            <a:chOff x="-405774" y="5221698"/>
            <a:chExt cx="1893794" cy="514404"/>
          </a:xfrm>
        </p:grpSpPr>
        <p:sp>
          <p:nvSpPr>
            <p:cNvPr id="14" name="矩形 13"/>
            <p:cNvSpPr/>
            <p:nvPr/>
          </p:nvSpPr>
          <p:spPr>
            <a:xfrm>
              <a:off x="75324" y="5221698"/>
              <a:ext cx="1210428" cy="514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右箭头 19"/>
            <p:cNvSpPr/>
            <p:nvPr/>
          </p:nvSpPr>
          <p:spPr>
            <a:xfrm>
              <a:off x="-405774" y="5374108"/>
              <a:ext cx="481098" cy="209584"/>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21"/>
            <p:cNvSpPr txBox="1"/>
            <p:nvPr/>
          </p:nvSpPr>
          <p:spPr>
            <a:xfrm>
              <a:off x="75324" y="5294234"/>
              <a:ext cx="1412696"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到达目的地</a:t>
              </a:r>
            </a:p>
          </p:txBody>
        </p:sp>
      </p:grpSp>
      <p:sp>
        <p:nvSpPr>
          <p:cNvPr id="17" name="TextBox 21"/>
          <p:cNvSpPr txBox="1"/>
          <p:nvPr/>
        </p:nvSpPr>
        <p:spPr>
          <a:xfrm>
            <a:off x="4038613" y="1700808"/>
            <a:ext cx="465019"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6" y="2780928"/>
            <a:ext cx="9145016" cy="1846585"/>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83568" y="3289300"/>
            <a:ext cx="7644638" cy="854080"/>
          </a:xfrm>
          <a:prstGeom prst="rect">
            <a:avLst/>
          </a:prstGeom>
          <a:noFill/>
        </p:spPr>
        <p:txBody>
          <a:bodyPr wrap="square" rtlCol="0">
            <a:spAutoFit/>
          </a:bodyPr>
          <a:lstStyle/>
          <a:p>
            <a:pPr algn="ctr"/>
            <a:r>
              <a:rPr lang="zh-CN" altLang="en-US" sz="4950" b="1" dirty="0">
                <a:solidFill>
                  <a:schemeClr val="bg1"/>
                </a:solidFill>
                <a:latin typeface="微软雅黑" panose="020B0503020204020204" pitchFamily="34" charset="-122"/>
                <a:ea typeface="微软雅黑" panose="020B0503020204020204" pitchFamily="34" charset="-122"/>
              </a:rPr>
              <a:t>表示方案维度</a:t>
            </a:r>
          </a:p>
        </p:txBody>
      </p:sp>
      <p:sp>
        <p:nvSpPr>
          <p:cNvPr id="9" name="任意多边形 8"/>
          <p:cNvSpPr/>
          <p:nvPr/>
        </p:nvSpPr>
        <p:spPr>
          <a:xfrm>
            <a:off x="251520" y="1988840"/>
            <a:ext cx="1271112" cy="1152128"/>
          </a:xfrm>
          <a:custGeom>
            <a:avLst/>
            <a:gdLst>
              <a:gd name="connsiteX0" fmla="*/ 1600200 w 3200400"/>
              <a:gd name="connsiteY0" fmla="*/ 0 h 2838450"/>
              <a:gd name="connsiteX1" fmla="*/ 3200400 w 3200400"/>
              <a:gd name="connsiteY1" fmla="*/ 1600200 h 2838450"/>
              <a:gd name="connsiteX2" fmla="*/ 2618076 w 3200400"/>
              <a:gd name="connsiteY2" fmla="*/ 2834992 h 2838450"/>
              <a:gd name="connsiteX3" fmla="*/ 2613452 w 3200400"/>
              <a:gd name="connsiteY3" fmla="*/ 2838450 h 2838450"/>
              <a:gd name="connsiteX4" fmla="*/ 586949 w 3200400"/>
              <a:gd name="connsiteY4" fmla="*/ 2838450 h 2838450"/>
              <a:gd name="connsiteX5" fmla="*/ 582325 w 3200400"/>
              <a:gd name="connsiteY5" fmla="*/ 2834992 h 2838450"/>
              <a:gd name="connsiteX6" fmla="*/ 0 w 3200400"/>
              <a:gd name="connsiteY6" fmla="*/ 1600200 h 2838450"/>
              <a:gd name="connsiteX7" fmla="*/ 1600200 w 3200400"/>
              <a:gd name="connsiteY7" fmla="*/ 0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400" h="2838450">
                <a:moveTo>
                  <a:pt x="1600200" y="0"/>
                </a:moveTo>
                <a:cubicBezTo>
                  <a:pt x="2483966" y="0"/>
                  <a:pt x="3200400" y="716434"/>
                  <a:pt x="3200400" y="1600200"/>
                </a:cubicBezTo>
                <a:cubicBezTo>
                  <a:pt x="3200400" y="2097319"/>
                  <a:pt x="2973716" y="2541492"/>
                  <a:pt x="2618076" y="2834992"/>
                </a:cubicBezTo>
                <a:lnTo>
                  <a:pt x="2613452" y="2838450"/>
                </a:lnTo>
                <a:lnTo>
                  <a:pt x="586949" y="2838450"/>
                </a:lnTo>
                <a:lnTo>
                  <a:pt x="582325" y="2834992"/>
                </a:lnTo>
                <a:cubicBezTo>
                  <a:pt x="226685" y="2541492"/>
                  <a:pt x="0" y="2097319"/>
                  <a:pt x="0" y="1600200"/>
                </a:cubicBezTo>
                <a:cubicBezTo>
                  <a:pt x="0" y="716434"/>
                  <a:pt x="716434" y="0"/>
                  <a:pt x="160020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8800" b="1" dirty="0">
                <a:latin typeface="Bell MT" panose="02020503060305020303" pitchFamily="18" charset="0"/>
                <a:ea typeface="华文隶书" panose="02010800040101010101" pitchFamily="2" charset="-122"/>
              </a:rPr>
              <a:t>2</a:t>
            </a:r>
            <a:endParaRPr lang="zh-CN" altLang="en-US" sz="8800" b="1" dirty="0">
              <a:latin typeface="Bell MT" panose="02020503060305020303" pitchFamily="18" charset="0"/>
              <a:ea typeface="华文隶书" panose="02010800040101010101" pitchFamily="2" charset="-122"/>
            </a:endParaRPr>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6087" t="6184" r="6353" b="6254"/>
          <a:stretch>
            <a:fillRect/>
          </a:stretch>
        </p:blipFill>
        <p:spPr>
          <a:xfrm>
            <a:off x="7956376" y="2316342"/>
            <a:ext cx="936104" cy="936104"/>
          </a:xfrm>
          <a:prstGeom prst="ellipse">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表示方案维度简介</a:t>
            </a:r>
          </a:p>
        </p:txBody>
      </p:sp>
      <p:sp>
        <p:nvSpPr>
          <p:cNvPr id="15" name="矩形 14"/>
          <p:cNvSpPr/>
          <p:nvPr/>
        </p:nvSpPr>
        <p:spPr>
          <a:xfrm>
            <a:off x="857224" y="1071546"/>
            <a:ext cx="7429552" cy="1569660"/>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表示方案维度</a:t>
            </a:r>
            <a:r>
              <a:rPr lang="zh-CN" altLang="en-US" sz="2400" dirty="0">
                <a:latin typeface="微软雅黑" panose="020B0503020204020204" pitchFamily="34" charset="-122"/>
                <a:ea typeface="微软雅黑" panose="020B0503020204020204" pitchFamily="34" charset="-122"/>
              </a:rPr>
              <a:t>主要讨论</a:t>
            </a:r>
            <a:r>
              <a:rPr lang="zh-CN" altLang="en-US" sz="2400" b="1" dirty="0">
                <a:latin typeface="微软雅黑" panose="020B0503020204020204" pitchFamily="34" charset="-122"/>
                <a:ea typeface="微软雅黑" panose="020B0503020204020204" pitchFamily="34" charset="-122"/>
              </a:rPr>
              <a:t>如何描述世界</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在表示方案维度中，</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主要通过以下几个方面进行推理：</a:t>
            </a:r>
          </a:p>
        </p:txBody>
      </p:sp>
      <p:sp>
        <p:nvSpPr>
          <p:cNvPr id="22" name="Oval 18"/>
          <p:cNvSpPr/>
          <p:nvPr/>
        </p:nvSpPr>
        <p:spPr>
          <a:xfrm>
            <a:off x="800110" y="3481107"/>
            <a:ext cx="1800200" cy="1728968"/>
          </a:xfrm>
          <a:prstGeom prst="ellipse">
            <a:avLst/>
          </a:prstGeom>
          <a:solidFill>
            <a:srgbClr val="C00000">
              <a:alpha val="69000"/>
            </a:srgb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Agent</a:t>
            </a: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推理</a:t>
            </a:r>
            <a:endParaRPr 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3" name="椭圆 22"/>
          <p:cNvSpPr/>
          <p:nvPr/>
        </p:nvSpPr>
        <p:spPr>
          <a:xfrm>
            <a:off x="3729068" y="2766727"/>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1</a:t>
            </a:r>
            <a:endParaRPr lang="zh-CN" altLang="en-US" sz="2800" dirty="0">
              <a:solidFill>
                <a:schemeClr val="tx1">
                  <a:lumMod val="95000"/>
                  <a:lumOff val="5000"/>
                </a:schemeClr>
              </a:solidFill>
            </a:endParaRPr>
          </a:p>
        </p:txBody>
      </p:sp>
      <p:cxnSp>
        <p:nvCxnSpPr>
          <p:cNvPr id="24" name="直接连接符 23"/>
          <p:cNvCxnSpPr>
            <a:stCxn id="22" idx="6"/>
          </p:cNvCxnSpPr>
          <p:nvPr/>
        </p:nvCxnSpPr>
        <p:spPr>
          <a:xfrm flipV="1">
            <a:off x="2600310" y="3106575"/>
            <a:ext cx="1174713" cy="1239016"/>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657630" y="4052611"/>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2</a:t>
            </a:r>
            <a:endParaRPr lang="zh-CN" altLang="en-US" sz="2800" dirty="0">
              <a:solidFill>
                <a:schemeClr val="tx1">
                  <a:lumMod val="95000"/>
                  <a:lumOff val="5000"/>
                </a:schemeClr>
              </a:solidFill>
            </a:endParaRPr>
          </a:p>
        </p:txBody>
      </p:sp>
      <p:cxnSp>
        <p:nvCxnSpPr>
          <p:cNvPr id="26" name="直接连接符 25"/>
          <p:cNvCxnSpPr>
            <a:stCxn id="22" idx="6"/>
            <a:endCxn id="25" idx="2"/>
          </p:cNvCxnSpPr>
          <p:nvPr/>
        </p:nvCxnSpPr>
        <p:spPr>
          <a:xfrm flipV="1">
            <a:off x="2600310" y="4327338"/>
            <a:ext cx="1057320" cy="1825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3693495" y="5496815"/>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3</a:t>
            </a:r>
            <a:endParaRPr lang="zh-CN" altLang="en-US" sz="2800" dirty="0">
              <a:solidFill>
                <a:schemeClr val="tx1">
                  <a:lumMod val="95000"/>
                  <a:lumOff val="5000"/>
                </a:schemeClr>
              </a:solidFill>
            </a:endParaRPr>
          </a:p>
        </p:txBody>
      </p:sp>
      <p:cxnSp>
        <p:nvCxnSpPr>
          <p:cNvPr id="28" name="直接连接符 27"/>
          <p:cNvCxnSpPr>
            <a:stCxn id="22" idx="6"/>
            <a:endCxn id="27" idx="1"/>
          </p:cNvCxnSpPr>
          <p:nvPr/>
        </p:nvCxnSpPr>
        <p:spPr>
          <a:xfrm>
            <a:off x="2600310" y="4345591"/>
            <a:ext cx="1173651" cy="1231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4357686" y="5357826"/>
            <a:ext cx="3614224" cy="1065387"/>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3" name="圆角矩形 32"/>
          <p:cNvSpPr/>
          <p:nvPr/>
        </p:nvSpPr>
        <p:spPr>
          <a:xfrm>
            <a:off x="4350017" y="3915918"/>
            <a:ext cx="3579569" cy="1065387"/>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4" name="圆角矩形 33"/>
          <p:cNvSpPr/>
          <p:nvPr/>
        </p:nvSpPr>
        <p:spPr>
          <a:xfrm>
            <a:off x="4350018" y="2571744"/>
            <a:ext cx="3614224" cy="1065387"/>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0" name="文本框 16"/>
          <p:cNvSpPr txBox="1"/>
          <p:nvPr/>
        </p:nvSpPr>
        <p:spPr>
          <a:xfrm>
            <a:off x="4443448" y="2695289"/>
            <a:ext cx="5200650" cy="830997"/>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状态</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内部状态、环境状态</a:t>
            </a:r>
          </a:p>
        </p:txBody>
      </p:sp>
      <p:sp>
        <p:nvSpPr>
          <p:cNvPr id="41" name="文本框 16"/>
          <p:cNvSpPr txBox="1"/>
          <p:nvPr/>
        </p:nvSpPr>
        <p:spPr>
          <a:xfrm>
            <a:off x="4429124" y="4071942"/>
            <a:ext cx="5200650" cy="830997"/>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特征</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状态的特征值</a:t>
            </a:r>
          </a:p>
        </p:txBody>
      </p:sp>
      <p:sp>
        <p:nvSpPr>
          <p:cNvPr id="42" name="文本框 16"/>
          <p:cNvSpPr txBox="1"/>
          <p:nvPr/>
        </p:nvSpPr>
        <p:spPr>
          <a:xfrm>
            <a:off x="4443448" y="5481371"/>
            <a:ext cx="5200650" cy="830997"/>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个体与关系</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属性、关系</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表示方案维度</a:t>
            </a:r>
            <a:r>
              <a:rPr lang="en-US" altLang="zh-CN" sz="2800" b="1" dirty="0">
                <a:solidFill>
                  <a:schemeClr val="bg1"/>
                </a:solidFill>
                <a:latin typeface="微软雅黑" panose="020B0503020204020204" pitchFamily="34" charset="-122"/>
                <a:ea typeface="微软雅黑" panose="020B0503020204020204" pitchFamily="34" charset="-122"/>
              </a:rPr>
              <a:t>Agent</a:t>
            </a:r>
            <a:r>
              <a:rPr lang="zh-CN" altLang="en-US" sz="2800" b="1" dirty="0">
                <a:solidFill>
                  <a:schemeClr val="bg1"/>
                </a:solidFill>
                <a:latin typeface="微软雅黑" panose="020B0503020204020204" pitchFamily="34" charset="-122"/>
                <a:ea typeface="微软雅黑" panose="020B0503020204020204" pitchFamily="34" charset="-122"/>
              </a:rPr>
              <a:t>的推理途径</a:t>
            </a:r>
          </a:p>
        </p:txBody>
      </p:sp>
      <p:sp>
        <p:nvSpPr>
          <p:cNvPr id="15" name="矩形 14"/>
          <p:cNvSpPr/>
          <p:nvPr/>
        </p:nvSpPr>
        <p:spPr>
          <a:xfrm>
            <a:off x="857224" y="1071546"/>
            <a:ext cx="7429552" cy="34163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状态</a:t>
            </a:r>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在最</a:t>
            </a:r>
            <a:r>
              <a:rPr lang="zh-CN" altLang="en-US" sz="2400" b="1" dirty="0">
                <a:latin typeface="微软雅黑" panose="020B0503020204020204" pitchFamily="34" charset="-122"/>
                <a:ea typeface="微软雅黑" panose="020B0503020204020204" pitchFamily="34" charset="-122"/>
              </a:rPr>
              <a:t>简单</a:t>
            </a:r>
            <a:r>
              <a:rPr lang="zh-CN" altLang="en-US" sz="2400" dirty="0">
                <a:latin typeface="微软雅黑" panose="020B0503020204020204" pitchFamily="34" charset="-122"/>
                <a:ea typeface="微软雅黑" panose="020B0503020204020204" pitchFamily="34" charset="-122"/>
              </a:rPr>
              <a:t>的层次上，</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可以通过一系列</a:t>
            </a:r>
            <a:r>
              <a:rPr lang="zh-CN" altLang="en-US" sz="2400" b="1" dirty="0">
                <a:latin typeface="微软雅黑" panose="020B0503020204020204" pitchFamily="34" charset="-122"/>
                <a:ea typeface="微软雅黑" panose="020B0503020204020204" pitchFamily="34" charset="-122"/>
              </a:rPr>
              <a:t>独立的确定状态</a:t>
            </a:r>
            <a:r>
              <a:rPr lang="zh-CN" altLang="en-US" sz="2400" dirty="0">
                <a:latin typeface="微软雅黑" panose="020B0503020204020204" pitchFamily="34" charset="-122"/>
                <a:ea typeface="微软雅黑" panose="020B0503020204020204" pitchFamily="34" charset="-122"/>
              </a:rPr>
              <a:t>来进行推理。</a:t>
            </a:r>
            <a:r>
              <a:rPr lang="zh-CN" altLang="en-US" sz="2400" b="1" dirty="0">
                <a:latin typeface="微软雅黑" panose="020B0503020204020204" pitchFamily="34" charset="-122"/>
                <a:ea typeface="微软雅黑" panose="020B0503020204020204" pitchFamily="34" charset="-122"/>
              </a:rPr>
              <a:t>状态</a:t>
            </a:r>
            <a:r>
              <a:rPr lang="zh-CN" altLang="en-US" sz="2400" dirty="0">
                <a:latin typeface="微软雅黑" panose="020B0503020204020204" pitchFamily="34" charset="-122"/>
                <a:ea typeface="微软雅黑" panose="020B0503020204020204" pitchFamily="34" charset="-122"/>
              </a:rPr>
              <a:t>分</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的</a:t>
            </a:r>
            <a:r>
              <a:rPr lang="zh-CN" altLang="en-US" sz="2400" b="1" dirty="0">
                <a:latin typeface="微软雅黑" panose="020B0503020204020204" pitchFamily="34" charset="-122"/>
                <a:ea typeface="微软雅黑" panose="020B0503020204020204" pitchFamily="34" charset="-122"/>
              </a:rPr>
              <a:t>内部</a:t>
            </a:r>
            <a:r>
              <a:rPr lang="zh-CN" altLang="en-US" sz="2400" dirty="0">
                <a:latin typeface="微软雅黑" panose="020B0503020204020204" pitchFamily="34" charset="-122"/>
                <a:ea typeface="微软雅黑" panose="020B0503020204020204" pitchFamily="34" charset="-122"/>
              </a:rPr>
              <a:t>状态（信念状态）和</a:t>
            </a:r>
            <a:r>
              <a:rPr lang="zh-CN" altLang="en-US" sz="2400" b="1" dirty="0">
                <a:latin typeface="微软雅黑" panose="020B0503020204020204" pitchFamily="34" charset="-122"/>
                <a:ea typeface="微软雅黑" panose="020B0503020204020204" pitchFamily="34" charset="-122"/>
              </a:rPr>
              <a:t>环境</a:t>
            </a:r>
            <a:r>
              <a:rPr lang="zh-CN" altLang="en-US" sz="2400" dirty="0">
                <a:latin typeface="微软雅黑" panose="020B0503020204020204" pitchFamily="34" charset="-122"/>
                <a:ea typeface="微软雅黑" panose="020B0503020204020204" pitchFamily="34" charset="-122"/>
              </a:rPr>
              <a:t>状态两部分。</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举例：</a:t>
            </a:r>
            <a:r>
              <a:rPr lang="zh-CN" altLang="en-US" sz="2400" b="1" dirty="0">
                <a:latin typeface="微软雅黑" panose="020B0503020204020204" pitchFamily="34" charset="-122"/>
                <a:ea typeface="微软雅黑" panose="020B0503020204020204" pitchFamily="34" charset="-122"/>
              </a:rPr>
              <a:t>自动恒温器</a:t>
            </a:r>
            <a:r>
              <a:rPr lang="zh-CN" altLang="en-US" sz="2400" dirty="0">
                <a:latin typeface="微软雅黑" panose="020B0503020204020204" pitchFamily="34" charset="-122"/>
                <a:ea typeface="微软雅黑" panose="020B0503020204020204" pitchFamily="34" charset="-122"/>
              </a:rPr>
              <a:t>的两个信念状态：</a:t>
            </a:r>
            <a:r>
              <a:rPr lang="zh-CN" altLang="en-US" sz="2400" b="1" dirty="0">
                <a:latin typeface="微软雅黑" panose="020B0503020204020204" pitchFamily="34" charset="-122"/>
                <a:ea typeface="微软雅黑" panose="020B0503020204020204" pitchFamily="34" charset="-122"/>
              </a:rPr>
              <a:t>关闭</a:t>
            </a:r>
            <a:r>
              <a:rPr lang="zh-CN" altLang="en-US" sz="2400" dirty="0">
                <a:latin typeface="微软雅黑" panose="020B0503020204020204" pitchFamily="34" charset="-122"/>
                <a:ea typeface="微软雅黑" panose="020B0503020204020204" pitchFamily="34" charset="-122"/>
              </a:rPr>
              <a:t>和</a:t>
            </a:r>
            <a:r>
              <a:rPr lang="zh-CN" altLang="en-US" sz="2400" b="1" dirty="0">
                <a:latin typeface="微软雅黑" panose="020B0503020204020204" pitchFamily="34" charset="-122"/>
                <a:ea typeface="微软雅黑" panose="020B0503020204020204" pitchFamily="34" charset="-122"/>
              </a:rPr>
              <a:t>加热</a:t>
            </a:r>
            <a:r>
              <a:rPr lang="zh-CN" altLang="en-US" sz="2400" dirty="0">
                <a:latin typeface="微软雅黑" panose="020B0503020204020204" pitchFamily="34" charset="-122"/>
                <a:ea typeface="微软雅黑" panose="020B0503020204020204" pitchFamily="34" charset="-122"/>
              </a:rPr>
              <a:t>。三个环境状态：</a:t>
            </a:r>
            <a:r>
              <a:rPr lang="zh-CN" altLang="en-US" sz="2400" b="1" dirty="0">
                <a:latin typeface="微软雅黑" panose="020B0503020204020204" pitchFamily="34" charset="-122"/>
                <a:ea typeface="微软雅黑" panose="020B0503020204020204" pitchFamily="34" charset="-122"/>
              </a:rPr>
              <a:t>冷</a:t>
            </a:r>
            <a:r>
              <a:rPr lang="zh-CN" altLang="en-US" sz="2400"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舒适</a:t>
            </a:r>
            <a:r>
              <a:rPr lang="zh-CN" altLang="en-US" sz="2400" dirty="0">
                <a:latin typeface="微软雅黑" panose="020B0503020204020204" pitchFamily="34" charset="-122"/>
                <a:ea typeface="微软雅黑" panose="020B0503020204020204" pitchFamily="34" charset="-122"/>
              </a:rPr>
              <a:t>和</a:t>
            </a:r>
            <a:r>
              <a:rPr lang="zh-CN" altLang="en-US" sz="2400" b="1" dirty="0">
                <a:latin typeface="微软雅黑" panose="020B0503020204020204" pitchFamily="34" charset="-122"/>
                <a:ea typeface="微软雅黑" panose="020B0503020204020204" pitchFamily="34" charset="-122"/>
              </a:rPr>
              <a:t>热</a:t>
            </a:r>
            <a:r>
              <a:rPr lang="zh-CN" altLang="en-US" sz="2400" dirty="0">
                <a:latin typeface="微软雅黑" panose="020B0503020204020204" pitchFamily="34" charset="-122"/>
                <a:ea typeface="微软雅黑" panose="020B0503020204020204" pitchFamily="34" charset="-122"/>
              </a:rPr>
              <a:t>。利用信念状态和环境状态的组合可以描述现实中的情况。</a:t>
            </a:r>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2428860" y="4286256"/>
          <a:ext cx="4619658" cy="2000264"/>
        </p:xfrm>
        <a:graphic>
          <a:graphicData uri="http://schemas.openxmlformats.org/drawingml/2006/table">
            <a:tbl>
              <a:tblPr firstRow="1" bandRow="1">
                <a:tableStyleId>{5C22544A-7EE6-4342-B048-85BDC9FD1C3A}</a:tableStyleId>
              </a:tblPr>
              <a:tblGrid>
                <a:gridCol w="2309829">
                  <a:extLst>
                    <a:ext uri="{9D8B030D-6E8A-4147-A177-3AD203B41FA5}">
                      <a16:colId xmlns:a16="http://schemas.microsoft.com/office/drawing/2014/main" val="20000"/>
                    </a:ext>
                  </a:extLst>
                </a:gridCol>
                <a:gridCol w="2309829">
                  <a:extLst>
                    <a:ext uri="{9D8B030D-6E8A-4147-A177-3AD203B41FA5}">
                      <a16:colId xmlns:a16="http://schemas.microsoft.com/office/drawing/2014/main" val="20001"/>
                    </a:ext>
                  </a:extLst>
                </a:gridCol>
              </a:tblGrid>
              <a:tr h="500066">
                <a:tc>
                  <a:txBody>
                    <a:bodyPr/>
                    <a:lstStyle/>
                    <a:p>
                      <a:pPr algn="ctr"/>
                      <a:r>
                        <a:rPr lang="zh-CN" altLang="en-US" dirty="0"/>
                        <a:t>环境状态</a:t>
                      </a:r>
                    </a:p>
                  </a:txBody>
                  <a:tcPr anchor="ctr"/>
                </a:tc>
                <a:tc>
                  <a:txBody>
                    <a:bodyPr/>
                    <a:lstStyle/>
                    <a:p>
                      <a:pPr algn="ctr"/>
                      <a:r>
                        <a:rPr lang="zh-CN" altLang="en-US" dirty="0"/>
                        <a:t>信念状态</a:t>
                      </a:r>
                    </a:p>
                  </a:txBody>
                  <a:tcPr anchor="ctr"/>
                </a:tc>
                <a:extLst>
                  <a:ext uri="{0D108BD9-81ED-4DB2-BD59-A6C34878D82A}">
                    <a16:rowId xmlns:a16="http://schemas.microsoft.com/office/drawing/2014/main" val="10000"/>
                  </a:ext>
                </a:extLst>
              </a:tr>
              <a:tr h="500066">
                <a:tc>
                  <a:txBody>
                    <a:bodyPr/>
                    <a:lstStyle/>
                    <a:p>
                      <a:pPr algn="ctr"/>
                      <a:r>
                        <a:rPr lang="zh-CN" altLang="en-US" dirty="0"/>
                        <a:t>环境较冷</a:t>
                      </a:r>
                    </a:p>
                  </a:txBody>
                  <a:tcPr anchor="ctr"/>
                </a:tc>
                <a:tc>
                  <a:txBody>
                    <a:bodyPr/>
                    <a:lstStyle/>
                    <a:p>
                      <a:pPr algn="ctr"/>
                      <a:r>
                        <a:rPr lang="zh-CN" altLang="en-US" dirty="0"/>
                        <a:t>加热</a:t>
                      </a:r>
                    </a:p>
                  </a:txBody>
                  <a:tcPr anchor="ctr"/>
                </a:tc>
                <a:extLst>
                  <a:ext uri="{0D108BD9-81ED-4DB2-BD59-A6C34878D82A}">
                    <a16:rowId xmlns:a16="http://schemas.microsoft.com/office/drawing/2014/main" val="10001"/>
                  </a:ext>
                </a:extLst>
              </a:tr>
              <a:tr h="500066">
                <a:tc>
                  <a:txBody>
                    <a:bodyPr/>
                    <a:lstStyle/>
                    <a:p>
                      <a:pPr algn="ctr"/>
                      <a:r>
                        <a:rPr lang="zh-CN" altLang="en-US" dirty="0"/>
                        <a:t>环境较热</a:t>
                      </a:r>
                    </a:p>
                  </a:txBody>
                  <a:tcPr anchor="ctr"/>
                </a:tc>
                <a:tc>
                  <a:txBody>
                    <a:bodyPr/>
                    <a:lstStyle/>
                    <a:p>
                      <a:pPr algn="ctr"/>
                      <a:r>
                        <a:rPr lang="zh-CN" altLang="en-US" dirty="0"/>
                        <a:t>关闭</a:t>
                      </a:r>
                    </a:p>
                  </a:txBody>
                  <a:tcPr anchor="ctr"/>
                </a:tc>
                <a:extLst>
                  <a:ext uri="{0D108BD9-81ED-4DB2-BD59-A6C34878D82A}">
                    <a16:rowId xmlns:a16="http://schemas.microsoft.com/office/drawing/2014/main" val="10002"/>
                  </a:ext>
                </a:extLst>
              </a:tr>
              <a:tr h="500066">
                <a:tc>
                  <a:txBody>
                    <a:bodyPr/>
                    <a:lstStyle/>
                    <a:p>
                      <a:pPr algn="ctr"/>
                      <a:r>
                        <a:rPr lang="zh-CN" altLang="en-US" dirty="0"/>
                        <a:t>环境舒适</a:t>
                      </a:r>
                    </a:p>
                  </a:txBody>
                  <a:tcPr anchor="ctr"/>
                </a:tc>
                <a:tc>
                  <a:txBody>
                    <a:bodyPr/>
                    <a:lstStyle/>
                    <a:p>
                      <a:pPr algn="ctr"/>
                      <a:r>
                        <a:rPr lang="zh-CN" altLang="en-US" dirty="0"/>
                        <a:t>关闭</a:t>
                      </a: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表示方案维度</a:t>
            </a:r>
            <a:r>
              <a:rPr lang="en-US" altLang="zh-CN" sz="2800" b="1" dirty="0">
                <a:solidFill>
                  <a:schemeClr val="bg1"/>
                </a:solidFill>
                <a:latin typeface="微软雅黑" panose="020B0503020204020204" pitchFamily="34" charset="-122"/>
                <a:ea typeface="微软雅黑" panose="020B0503020204020204" pitchFamily="34" charset="-122"/>
              </a:rPr>
              <a:t>Agent</a:t>
            </a:r>
            <a:r>
              <a:rPr lang="zh-CN" altLang="en-US" sz="2800" b="1" dirty="0">
                <a:solidFill>
                  <a:schemeClr val="bg1"/>
                </a:solidFill>
                <a:latin typeface="微软雅黑" panose="020B0503020204020204" pitchFamily="34" charset="-122"/>
                <a:ea typeface="微软雅黑" panose="020B0503020204020204" pitchFamily="34" charset="-122"/>
              </a:rPr>
              <a:t>的推理途径</a:t>
            </a:r>
          </a:p>
        </p:txBody>
      </p:sp>
      <p:sp>
        <p:nvSpPr>
          <p:cNvPr id="15" name="矩形 14"/>
          <p:cNvSpPr/>
          <p:nvPr/>
        </p:nvSpPr>
        <p:spPr>
          <a:xfrm>
            <a:off x="857224" y="1071546"/>
            <a:ext cx="7429552" cy="526297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特征</a:t>
            </a:r>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用</a:t>
            </a:r>
            <a:r>
              <a:rPr lang="zh-CN" altLang="en-US" sz="2400" b="1" dirty="0">
                <a:latin typeface="微软雅黑" panose="020B0503020204020204" pitchFamily="34" charset="-122"/>
                <a:ea typeface="微软雅黑" panose="020B0503020204020204" pitchFamily="34" charset="-122"/>
              </a:rPr>
              <a:t>状态特征</a:t>
            </a:r>
            <a:r>
              <a:rPr lang="zh-CN" altLang="en-US" sz="2400" dirty="0">
                <a:latin typeface="微软雅黑" panose="020B0503020204020204" pitchFamily="34" charset="-122"/>
                <a:ea typeface="微软雅黑" panose="020B0503020204020204" pitchFamily="34" charset="-122"/>
              </a:rPr>
              <a:t>或</a:t>
            </a:r>
            <a:r>
              <a:rPr lang="zh-CN" altLang="en-US" sz="2400" b="1" dirty="0">
                <a:latin typeface="微软雅黑" panose="020B0503020204020204" pitchFamily="34" charset="-122"/>
                <a:ea typeface="微软雅黑" panose="020B0503020204020204" pitchFamily="34" charset="-122"/>
              </a:rPr>
              <a:t>状态真假</a:t>
            </a:r>
            <a:r>
              <a:rPr lang="zh-CN" altLang="en-US" sz="2400" dirty="0">
                <a:latin typeface="微软雅黑" panose="020B0503020204020204" pitchFamily="34" charset="-122"/>
                <a:ea typeface="微软雅黑" panose="020B0503020204020204" pitchFamily="34" charset="-122"/>
              </a:rPr>
              <a:t>的命题进行推理，比列举一系列状态进行推理更加容易。</a:t>
            </a:r>
            <a:r>
              <a:rPr lang="zh-CN" altLang="en-US" sz="2400" b="1" dirty="0">
                <a:latin typeface="微软雅黑" panose="020B0503020204020204" pitchFamily="34" charset="-122"/>
                <a:ea typeface="微软雅黑" panose="020B0503020204020204" pitchFamily="34" charset="-122"/>
              </a:rPr>
              <a:t>状态</a:t>
            </a:r>
            <a:r>
              <a:rPr lang="zh-CN" altLang="en-US" sz="2400" dirty="0">
                <a:latin typeface="微软雅黑" panose="020B0503020204020204" pitchFamily="34" charset="-122"/>
                <a:ea typeface="微软雅黑" panose="020B0503020204020204" pitchFamily="34" charset="-122"/>
              </a:rPr>
              <a:t>可以用一系列</a:t>
            </a:r>
            <a:r>
              <a:rPr lang="zh-CN" altLang="en-US" sz="2400" b="1" dirty="0">
                <a:latin typeface="微软雅黑" panose="020B0503020204020204" pitchFamily="34" charset="-122"/>
                <a:ea typeface="微软雅黑" panose="020B0503020204020204" pitchFamily="34" charset="-122"/>
              </a:rPr>
              <a:t>特征</a:t>
            </a:r>
            <a:r>
              <a:rPr lang="zh-CN" altLang="en-US" sz="2400" dirty="0">
                <a:latin typeface="微软雅黑" panose="020B0503020204020204" pitchFamily="34" charset="-122"/>
                <a:ea typeface="微软雅黑" panose="020B0503020204020204" pitchFamily="34" charset="-122"/>
              </a:rPr>
              <a:t>描述，其中每个特征在每个状态都有一个值。</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举例：</a:t>
            </a:r>
            <a:r>
              <a:rPr lang="zh-CN" altLang="en-US" sz="2400" dirty="0">
                <a:latin typeface="微软雅黑" panose="020B0503020204020204" pitchFamily="34" charset="-122"/>
                <a:ea typeface="微软雅黑" panose="020B0503020204020204" pitchFamily="34" charset="-122"/>
              </a:rPr>
              <a:t>某个观察房屋内灯泡是否出现故障的</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。可能有每个开关位置、状态（工作是否良好、是否短路、是否被破坏）和每个灯泡是否能正常工作的特征。</a:t>
            </a:r>
            <a:r>
              <a:rPr lang="zh-CN" altLang="en-US" sz="2400" b="1" dirty="0">
                <a:latin typeface="微软雅黑" panose="020B0503020204020204" pitchFamily="34" charset="-122"/>
                <a:ea typeface="微软雅黑" panose="020B0503020204020204" pitchFamily="34" charset="-122"/>
              </a:rPr>
              <a:t>描述</a:t>
            </a:r>
            <a:r>
              <a:rPr lang="zh-CN" altLang="en-US" sz="2400" dirty="0">
                <a:latin typeface="微软雅黑" panose="020B0503020204020204" pitchFamily="34" charset="-122"/>
                <a:ea typeface="微软雅黑" panose="020B0503020204020204" pitchFamily="34" charset="-122"/>
              </a:rPr>
              <a:t>开关的</a:t>
            </a:r>
            <a:r>
              <a:rPr lang="zh-CN" altLang="en-US" sz="2400" b="1" dirty="0">
                <a:latin typeface="微软雅黑" panose="020B0503020204020204" pitchFamily="34" charset="-122"/>
                <a:ea typeface="微软雅黑" panose="020B0503020204020204" pitchFamily="34" charset="-122"/>
              </a:rPr>
              <a:t>状态</a:t>
            </a:r>
            <a:r>
              <a:rPr lang="zh-CN" altLang="en-US" sz="2400" dirty="0">
                <a:latin typeface="微软雅黑" panose="020B0503020204020204" pitchFamily="34" charset="-122"/>
                <a:ea typeface="微软雅黑" panose="020B0503020204020204" pitchFamily="34" charset="-122"/>
              </a:rPr>
              <a:t>时可以使用</a:t>
            </a:r>
            <a:r>
              <a:rPr lang="en-US" altLang="zh-CN" sz="2400" b="1" dirty="0">
                <a:latin typeface="微软雅黑" panose="020B0503020204020204" pitchFamily="34" charset="-122"/>
                <a:ea typeface="微软雅黑" panose="020B0503020204020204" pitchFamily="34" charset="-122"/>
              </a:rPr>
              <a:t>up</a:t>
            </a:r>
            <a:r>
              <a:rPr lang="zh-CN" altLang="en-US" sz="2400"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down</a:t>
            </a:r>
            <a:r>
              <a:rPr lang="zh-CN" altLang="en-US" sz="2400" dirty="0">
                <a:latin typeface="微软雅黑" panose="020B0503020204020204" pitchFamily="34" charset="-122"/>
                <a:ea typeface="微软雅黑" panose="020B0503020204020204" pitchFamily="34" charset="-122"/>
              </a:rPr>
              <a:t>两种值。通过这种方式描述照明设备的状态。</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布尔型</a:t>
            </a:r>
            <a:r>
              <a:rPr lang="zh-CN" altLang="en-US" sz="2400" dirty="0">
                <a:latin typeface="微软雅黑" panose="020B0503020204020204" pitchFamily="34" charset="-122"/>
                <a:ea typeface="微软雅黑" panose="020B0503020204020204" pitchFamily="34" charset="-122"/>
              </a:rPr>
              <a:t>命题有</a:t>
            </a:r>
            <a:r>
              <a:rPr lang="zh-CN" altLang="en-US" sz="2400" b="1" dirty="0">
                <a:latin typeface="微软雅黑" panose="020B0503020204020204" pitchFamily="34" charset="-122"/>
                <a:ea typeface="微软雅黑" panose="020B0503020204020204" pitchFamily="34" charset="-122"/>
              </a:rPr>
              <a:t>真</a:t>
            </a:r>
            <a:r>
              <a:rPr lang="zh-CN" altLang="en-US" sz="2400"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假</a:t>
            </a:r>
            <a:r>
              <a:rPr lang="zh-CN" altLang="en-US" sz="2400" dirty="0">
                <a:latin typeface="微软雅黑" panose="020B0503020204020204" pitchFamily="34" charset="-122"/>
                <a:ea typeface="微软雅黑" panose="020B0503020204020204" pitchFamily="34" charset="-122"/>
              </a:rPr>
              <a:t>两种情况。利用十个命题就可以描述</a:t>
            </a:r>
            <a:r>
              <a:rPr lang="en-US" altLang="zh-CN" sz="2400" dirty="0">
                <a:latin typeface="微软雅黑" panose="020B0503020204020204" pitchFamily="34" charset="-122"/>
                <a:ea typeface="微软雅黑" panose="020B0503020204020204" pitchFamily="34" charset="-122"/>
              </a:rPr>
              <a:t>2^10</a:t>
            </a:r>
            <a:r>
              <a:rPr lang="zh-CN" altLang="en-US" sz="2400" dirty="0">
                <a:latin typeface="微软雅黑" panose="020B0503020204020204" pitchFamily="34" charset="-122"/>
                <a:ea typeface="微软雅黑" panose="020B0503020204020204" pitchFamily="34" charset="-122"/>
              </a:rPr>
              <a:t>种状态，更加</a:t>
            </a:r>
            <a:r>
              <a:rPr lang="zh-CN" altLang="en-US" sz="2400" b="1" dirty="0">
                <a:latin typeface="微软雅黑" panose="020B0503020204020204" pitchFamily="34" charset="-122"/>
                <a:ea typeface="微软雅黑" panose="020B0503020204020204" pitchFamily="34" charset="-122"/>
              </a:rPr>
              <a:t>简单</a:t>
            </a:r>
            <a:r>
              <a:rPr lang="zh-CN" altLang="en-US" sz="2400" dirty="0">
                <a:latin typeface="微软雅黑" panose="020B0503020204020204" pitchFamily="34" charset="-122"/>
                <a:ea typeface="微软雅黑" panose="020B0503020204020204" pitchFamily="34" charset="-122"/>
              </a:rPr>
              <a:t>。此外用状态的</a:t>
            </a:r>
            <a:r>
              <a:rPr lang="zh-CN" altLang="en-US" sz="2400" b="1" dirty="0">
                <a:latin typeface="微软雅黑" panose="020B0503020204020204" pitchFamily="34" charset="-122"/>
                <a:ea typeface="微软雅黑" panose="020B0503020204020204" pitchFamily="34" charset="-122"/>
              </a:rPr>
              <a:t>紧凑表示法</a:t>
            </a:r>
            <a:r>
              <a:rPr lang="zh-CN" altLang="en-US" sz="2400" dirty="0">
                <a:latin typeface="微软雅黑" panose="020B0503020204020204" pitchFamily="34" charset="-122"/>
                <a:ea typeface="微软雅黑" panose="020B0503020204020204" pitchFamily="34" charset="-122"/>
              </a:rPr>
              <a:t>更容易理解，表明</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已经掌握一些</a:t>
            </a:r>
            <a:r>
              <a:rPr lang="zh-CN" altLang="en-US" sz="2400" b="1" dirty="0">
                <a:latin typeface="微软雅黑" panose="020B0503020204020204" pitchFamily="34" charset="-122"/>
                <a:ea typeface="微软雅黑" panose="020B0503020204020204" pitchFamily="34" charset="-122"/>
              </a:rPr>
              <a:t>规律</a:t>
            </a:r>
            <a:r>
              <a:rPr lang="zh-CN" altLang="en-US" sz="2400" dirty="0">
                <a:latin typeface="微软雅黑" panose="020B0503020204020204" pitchFamily="34" charset="-122"/>
                <a:ea typeface="微软雅黑" panose="020B0503020204020204" pitchFamily="34" charset="-122"/>
              </a:rPr>
              <a:t>。</a:t>
            </a:r>
          </a:p>
        </p:txBody>
      </p:sp>
      <p:pic>
        <p:nvPicPr>
          <p:cNvPr id="2050" name="Picture 2" descr="https://gimg2.baidu.com/image_search/src=http%3A%2F%2Fapi.meisupic.com%2FgetImg.php%3Fimgurl%3Dhttps%3A%2F%2Fst.depositphotos.com%2F1481921%2F2103%2Fv%2F950%2Fdepositphotos_21031551-stock-illustration-ligth-bulb.jpg%26id%3D21031551%26userid%3D1481921%26imgfile%3Dthumb_max&amp;refer=http%3A%2F%2Fapi.meisupic.com&amp;app=2002&amp;size=f9999,10000&amp;q=a80&amp;n=0&amp;g=0n&amp;fmt=jpeg?sec=1643977617&amp;t=c91f96c139f28e6751dc5e1ce950376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0392" y="3922291"/>
            <a:ext cx="965252" cy="10527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表示方案维度</a:t>
            </a:r>
            <a:r>
              <a:rPr lang="en-US" altLang="zh-CN" sz="2800" b="1" dirty="0">
                <a:solidFill>
                  <a:schemeClr val="bg1"/>
                </a:solidFill>
                <a:latin typeface="微软雅黑" panose="020B0503020204020204" pitchFamily="34" charset="-122"/>
                <a:ea typeface="微软雅黑" panose="020B0503020204020204" pitchFamily="34" charset="-122"/>
              </a:rPr>
              <a:t>Agent</a:t>
            </a:r>
            <a:r>
              <a:rPr lang="zh-CN" altLang="en-US" sz="2800" b="1" dirty="0">
                <a:solidFill>
                  <a:schemeClr val="bg1"/>
                </a:solidFill>
                <a:latin typeface="微软雅黑" panose="020B0503020204020204" pitchFamily="34" charset="-122"/>
                <a:ea typeface="微软雅黑" panose="020B0503020204020204" pitchFamily="34" charset="-122"/>
              </a:rPr>
              <a:t>的推理途径</a:t>
            </a:r>
          </a:p>
        </p:txBody>
      </p:sp>
      <p:sp>
        <p:nvSpPr>
          <p:cNvPr id="15" name="矩形 14"/>
          <p:cNvSpPr/>
          <p:nvPr/>
        </p:nvSpPr>
        <p:spPr>
          <a:xfrm>
            <a:off x="857224" y="928670"/>
            <a:ext cx="7429552" cy="5632311"/>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个体与关系</a:t>
            </a:r>
            <a:endParaRPr lang="en-US" altLang="zh-CN" sz="2400" b="1"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特征</a:t>
            </a:r>
            <a:r>
              <a:rPr lang="zh-CN" altLang="en-US" sz="2400" dirty="0">
                <a:latin typeface="微软雅黑" panose="020B0503020204020204" pitchFamily="34" charset="-122"/>
                <a:ea typeface="微软雅黑" panose="020B0503020204020204" pitchFamily="34" charset="-122"/>
              </a:rPr>
              <a:t>可以</a:t>
            </a:r>
            <a:r>
              <a:rPr lang="zh-CN" altLang="en-US" sz="2400" b="1" dirty="0">
                <a:latin typeface="微软雅黑" panose="020B0503020204020204" pitchFamily="34" charset="-122"/>
                <a:ea typeface="微软雅黑" panose="020B0503020204020204" pitchFamily="34" charset="-122"/>
              </a:rPr>
              <a:t>依赖</a:t>
            </a:r>
            <a:r>
              <a:rPr lang="zh-CN" altLang="en-US" sz="2400" dirty="0">
                <a:latin typeface="微软雅黑" panose="020B0503020204020204" pitchFamily="34" charset="-122"/>
                <a:ea typeface="微软雅黑" panose="020B0503020204020204" pitchFamily="34" charset="-122"/>
              </a:rPr>
              <a:t>于</a:t>
            </a:r>
            <a:r>
              <a:rPr lang="zh-CN" altLang="en-US" sz="2400" b="1" dirty="0">
                <a:latin typeface="微软雅黑" panose="020B0503020204020204" pitchFamily="34" charset="-122"/>
                <a:ea typeface="微软雅黑" panose="020B0503020204020204" pitchFamily="34" charset="-122"/>
              </a:rPr>
              <a:t>关系与个体</a:t>
            </a:r>
            <a:r>
              <a:rPr lang="zh-CN" altLang="en-US" sz="2400"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单个</a:t>
            </a:r>
            <a:r>
              <a:rPr lang="zh-CN" altLang="en-US" sz="2400" dirty="0">
                <a:latin typeface="微软雅黑" panose="020B0503020204020204" pitchFamily="34" charset="-122"/>
                <a:ea typeface="微软雅黑" panose="020B0503020204020204" pitchFamily="34" charset="-122"/>
              </a:rPr>
              <a:t>个体上的关系是一种</a:t>
            </a:r>
            <a:r>
              <a:rPr lang="zh-CN" altLang="en-US" sz="2400" b="1" dirty="0">
                <a:latin typeface="微软雅黑" panose="020B0503020204020204" pitchFamily="34" charset="-122"/>
                <a:ea typeface="微软雅黑" panose="020B0503020204020204" pitchFamily="34" charset="-122"/>
              </a:rPr>
              <a:t>属性</a:t>
            </a:r>
            <a:r>
              <a:rPr lang="zh-CN" altLang="en-US" sz="2400" dirty="0">
                <a:latin typeface="微软雅黑" panose="020B0503020204020204" pitchFamily="34" charset="-122"/>
                <a:ea typeface="微软雅黑" panose="020B0503020204020204" pitchFamily="34" charset="-122"/>
              </a:rPr>
              <a:t>，个体之间的每一种可能关系上都存在特征。</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用个体及它们之间的</a:t>
            </a:r>
            <a:r>
              <a:rPr lang="zh-CN" altLang="en-US" sz="2400" b="1" dirty="0">
                <a:latin typeface="微软雅黑" panose="020B0503020204020204" pitchFamily="34" charset="-122"/>
                <a:ea typeface="微软雅黑" panose="020B0503020204020204" pitchFamily="34" charset="-122"/>
              </a:rPr>
              <a:t>关系</a:t>
            </a:r>
            <a:r>
              <a:rPr lang="zh-CN" altLang="en-US" sz="2400" dirty="0">
                <a:latin typeface="微软雅黑" panose="020B0503020204020204" pitchFamily="34" charset="-122"/>
                <a:ea typeface="微软雅黑" panose="020B0503020204020204" pitchFamily="34" charset="-122"/>
              </a:rPr>
              <a:t>进行相关性描述，比对</a:t>
            </a:r>
            <a:r>
              <a:rPr lang="zh-CN" altLang="en-US" sz="2400" b="1" dirty="0">
                <a:latin typeface="微软雅黑" panose="020B0503020204020204" pitchFamily="34" charset="-122"/>
                <a:ea typeface="微软雅黑" panose="020B0503020204020204" pitchFamily="34" charset="-122"/>
              </a:rPr>
              <a:t>特征</a:t>
            </a:r>
            <a:r>
              <a:rPr lang="zh-CN" altLang="en-US" sz="2400" dirty="0">
                <a:latin typeface="微软雅黑" panose="020B0503020204020204" pitchFamily="34" charset="-122"/>
                <a:ea typeface="微软雅黑" panose="020B0503020204020204" pitchFamily="34" charset="-122"/>
              </a:rPr>
              <a:t>或</a:t>
            </a:r>
            <a:r>
              <a:rPr lang="zh-CN" altLang="en-US" sz="2400" b="1" dirty="0">
                <a:latin typeface="微软雅黑" panose="020B0503020204020204" pitchFamily="34" charset="-122"/>
                <a:ea typeface="微软雅黑" panose="020B0503020204020204" pitchFamily="34" charset="-122"/>
              </a:rPr>
              <a:t>命题直接处理</a:t>
            </a:r>
            <a:r>
              <a:rPr lang="zh-CN" altLang="en-US" sz="2400" dirty="0">
                <a:latin typeface="微软雅黑" panose="020B0503020204020204" pitchFamily="34" charset="-122"/>
                <a:ea typeface="微软雅黑" panose="020B0503020204020204" pitchFamily="34" charset="-122"/>
              </a:rPr>
              <a:t>更加</a:t>
            </a:r>
            <a:r>
              <a:rPr lang="zh-CN" altLang="en-US" sz="2400" b="1" dirty="0">
                <a:latin typeface="微软雅黑" panose="020B0503020204020204" pitchFamily="34" charset="-122"/>
                <a:ea typeface="微软雅黑" panose="020B0503020204020204" pitchFamily="34" charset="-122"/>
              </a:rPr>
              <a:t>简洁</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举例：</a:t>
            </a:r>
            <a:r>
              <a:rPr lang="zh-CN" altLang="en-US" sz="2400" dirty="0">
                <a:latin typeface="微软雅黑" panose="020B0503020204020204" pitchFamily="34" charset="-122"/>
                <a:ea typeface="微软雅黑" panose="020B0503020204020204" pitchFamily="34" charset="-122"/>
              </a:rPr>
              <a:t>看护房屋照明系统的</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可以将灯泡与开关看做个体，并观察它们之间的位置关系</a:t>
            </a:r>
            <a:r>
              <a:rPr lang="en-US" altLang="zh-CN" sz="2400" dirty="0">
                <a:latin typeface="微软雅黑" panose="020B0503020204020204" pitchFamily="34" charset="-122"/>
                <a:ea typeface="微软雅黑" panose="020B0503020204020204" pitchFamily="34" charset="-122"/>
              </a:rPr>
              <a:t>position</a:t>
            </a:r>
            <a:r>
              <a:rPr lang="zh-CN" altLang="en-US" sz="2400" dirty="0">
                <a:latin typeface="微软雅黑" panose="020B0503020204020204" pitchFamily="34" charset="-122"/>
                <a:ea typeface="微软雅黑" panose="020B0503020204020204" pitchFamily="34" charset="-122"/>
              </a:rPr>
              <a:t>与连接关系</a:t>
            </a:r>
            <a:r>
              <a:rPr lang="en-US" altLang="zh-CN" sz="2400" dirty="0">
                <a:latin typeface="微软雅黑" panose="020B0503020204020204" pitchFamily="34" charset="-122"/>
                <a:ea typeface="微软雅黑" panose="020B0503020204020204" pitchFamily="34" charset="-122"/>
              </a:rPr>
              <a:t>connect-to</a:t>
            </a:r>
            <a:r>
              <a:rPr lang="zh-CN" altLang="en-US" sz="2400" dirty="0">
                <a:latin typeface="微软雅黑" panose="020B0503020204020204" pitchFamily="34" charset="-122"/>
                <a:ea typeface="微软雅黑" panose="020B0503020204020204" pitchFamily="34" charset="-122"/>
              </a:rPr>
              <a:t>。利用位置关系表示开关</a:t>
            </a:r>
            <a:r>
              <a:rPr lang="en-US" altLang="zh-CN" sz="2400" dirty="0">
                <a:latin typeface="微软雅黑" panose="020B0503020204020204" pitchFamily="34" charset="-122"/>
                <a:ea typeface="微软雅黑" panose="020B0503020204020204" pitchFamily="34" charset="-122"/>
              </a:rPr>
              <a:t>s1</a:t>
            </a:r>
            <a:r>
              <a:rPr lang="zh-CN" altLang="en-US" sz="2400" dirty="0">
                <a:latin typeface="微软雅黑" panose="020B0503020204020204" pitchFamily="34" charset="-122"/>
                <a:ea typeface="微软雅黑" panose="020B0503020204020204" pitchFamily="34" charset="-122"/>
              </a:rPr>
              <a:t>开启的特征：</a:t>
            </a:r>
            <a:r>
              <a:rPr lang="en-US" altLang="zh-CN" sz="2400" dirty="0">
                <a:latin typeface="微软雅黑" panose="020B0503020204020204" pitchFamily="34" charset="-122"/>
                <a:ea typeface="微软雅黑" panose="020B0503020204020204" pitchFamily="34" charset="-122"/>
              </a:rPr>
              <a:t>position(s1,up)</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补充：</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有时需要对</a:t>
            </a:r>
            <a:r>
              <a:rPr lang="zh-CN" altLang="en-US" sz="2400" b="1" dirty="0">
                <a:latin typeface="微软雅黑" panose="020B0503020204020204" pitchFamily="34" charset="-122"/>
                <a:ea typeface="微软雅黑" panose="020B0503020204020204" pitchFamily="34" charset="-122"/>
              </a:rPr>
              <a:t>无限个体</a:t>
            </a:r>
            <a:r>
              <a:rPr lang="zh-CN" altLang="en-US" sz="2400" dirty="0">
                <a:latin typeface="微软雅黑" panose="020B0503020204020204" pitchFamily="34" charset="-122"/>
                <a:ea typeface="微软雅黑" panose="020B0503020204020204" pitchFamily="34" charset="-122"/>
              </a:rPr>
              <a:t>的集合进行处理，例如数的集合。此时无法用状态或特征描述，只能在</a:t>
            </a:r>
            <a:r>
              <a:rPr lang="zh-CN" altLang="en-US" sz="2400" b="1" dirty="0">
                <a:latin typeface="微软雅黑" panose="020B0503020204020204" pitchFamily="34" charset="-122"/>
                <a:ea typeface="微软雅黑" panose="020B0503020204020204" pitchFamily="34" charset="-122"/>
              </a:rPr>
              <a:t>关系层面</a:t>
            </a:r>
            <a:r>
              <a:rPr lang="zh-CN" altLang="en-US" sz="2400" dirty="0">
                <a:latin typeface="微软雅黑" panose="020B0503020204020204" pitchFamily="34" charset="-122"/>
                <a:ea typeface="微软雅黑" panose="020B0503020204020204" pitchFamily="34" charset="-122"/>
              </a:rPr>
              <a:t>上进行推理，例如用函数关系推理。</a:t>
            </a:r>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6" y="2780928"/>
            <a:ext cx="9145016" cy="1846585"/>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83568" y="3289300"/>
            <a:ext cx="7644638" cy="854080"/>
          </a:xfrm>
          <a:prstGeom prst="rect">
            <a:avLst/>
          </a:prstGeom>
          <a:noFill/>
        </p:spPr>
        <p:txBody>
          <a:bodyPr wrap="square" rtlCol="0">
            <a:spAutoFit/>
          </a:bodyPr>
          <a:lstStyle/>
          <a:p>
            <a:pPr algn="ctr"/>
            <a:r>
              <a:rPr lang="zh-CN" altLang="en-US" sz="4950" b="1" dirty="0">
                <a:solidFill>
                  <a:schemeClr val="bg1"/>
                </a:solidFill>
                <a:latin typeface="微软雅黑" panose="020B0503020204020204" pitchFamily="34" charset="-122"/>
                <a:ea typeface="微软雅黑" panose="020B0503020204020204" pitchFamily="34" charset="-122"/>
              </a:rPr>
              <a:t>规划期维度</a:t>
            </a:r>
          </a:p>
        </p:txBody>
      </p:sp>
      <p:sp>
        <p:nvSpPr>
          <p:cNvPr id="9" name="任意多边形 8"/>
          <p:cNvSpPr/>
          <p:nvPr/>
        </p:nvSpPr>
        <p:spPr>
          <a:xfrm>
            <a:off x="251520" y="1988840"/>
            <a:ext cx="1271112" cy="1152128"/>
          </a:xfrm>
          <a:custGeom>
            <a:avLst/>
            <a:gdLst>
              <a:gd name="connsiteX0" fmla="*/ 1600200 w 3200400"/>
              <a:gd name="connsiteY0" fmla="*/ 0 h 2838450"/>
              <a:gd name="connsiteX1" fmla="*/ 3200400 w 3200400"/>
              <a:gd name="connsiteY1" fmla="*/ 1600200 h 2838450"/>
              <a:gd name="connsiteX2" fmla="*/ 2618076 w 3200400"/>
              <a:gd name="connsiteY2" fmla="*/ 2834992 h 2838450"/>
              <a:gd name="connsiteX3" fmla="*/ 2613452 w 3200400"/>
              <a:gd name="connsiteY3" fmla="*/ 2838450 h 2838450"/>
              <a:gd name="connsiteX4" fmla="*/ 586949 w 3200400"/>
              <a:gd name="connsiteY4" fmla="*/ 2838450 h 2838450"/>
              <a:gd name="connsiteX5" fmla="*/ 582325 w 3200400"/>
              <a:gd name="connsiteY5" fmla="*/ 2834992 h 2838450"/>
              <a:gd name="connsiteX6" fmla="*/ 0 w 3200400"/>
              <a:gd name="connsiteY6" fmla="*/ 1600200 h 2838450"/>
              <a:gd name="connsiteX7" fmla="*/ 1600200 w 3200400"/>
              <a:gd name="connsiteY7" fmla="*/ 0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400" h="2838450">
                <a:moveTo>
                  <a:pt x="1600200" y="0"/>
                </a:moveTo>
                <a:cubicBezTo>
                  <a:pt x="2483966" y="0"/>
                  <a:pt x="3200400" y="716434"/>
                  <a:pt x="3200400" y="1600200"/>
                </a:cubicBezTo>
                <a:cubicBezTo>
                  <a:pt x="3200400" y="2097319"/>
                  <a:pt x="2973716" y="2541492"/>
                  <a:pt x="2618076" y="2834992"/>
                </a:cubicBezTo>
                <a:lnTo>
                  <a:pt x="2613452" y="2838450"/>
                </a:lnTo>
                <a:lnTo>
                  <a:pt x="586949" y="2838450"/>
                </a:lnTo>
                <a:lnTo>
                  <a:pt x="582325" y="2834992"/>
                </a:lnTo>
                <a:cubicBezTo>
                  <a:pt x="226685" y="2541492"/>
                  <a:pt x="0" y="2097319"/>
                  <a:pt x="0" y="1600200"/>
                </a:cubicBezTo>
                <a:cubicBezTo>
                  <a:pt x="0" y="716434"/>
                  <a:pt x="716434" y="0"/>
                  <a:pt x="160020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8800" b="1" dirty="0">
                <a:latin typeface="Bell MT" panose="02020503060305020303" pitchFamily="18" charset="0"/>
                <a:ea typeface="华文隶书" panose="02010800040101010101" pitchFamily="2" charset="-122"/>
              </a:rPr>
              <a:t>3</a:t>
            </a:r>
            <a:endParaRPr lang="zh-CN" altLang="en-US" sz="8800" b="1" dirty="0">
              <a:latin typeface="Bell MT" panose="02020503060305020303" pitchFamily="18" charset="0"/>
              <a:ea typeface="华文隶书" panose="02010800040101010101" pitchFamily="2" charset="-122"/>
            </a:endParaRPr>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6087" t="6184" r="6353" b="6254"/>
          <a:stretch>
            <a:fillRect/>
          </a:stretch>
        </p:blipFill>
        <p:spPr>
          <a:xfrm>
            <a:off x="7956376" y="2316342"/>
            <a:ext cx="936104" cy="936104"/>
          </a:xfrm>
          <a:prstGeom prst="ellipse">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规划期维度简介</a:t>
            </a:r>
          </a:p>
        </p:txBody>
      </p:sp>
      <p:sp>
        <p:nvSpPr>
          <p:cNvPr id="15" name="矩形 14"/>
          <p:cNvSpPr/>
          <p:nvPr/>
        </p:nvSpPr>
        <p:spPr>
          <a:xfrm>
            <a:off x="857224" y="2204864"/>
            <a:ext cx="7429552" cy="267652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规划期维度</a:t>
            </a:r>
            <a:r>
              <a:rPr lang="zh-CN" altLang="en-US" sz="2400" dirty="0">
                <a:latin typeface="微软雅黑" panose="020B0503020204020204" pitchFamily="34" charset="-122"/>
                <a:ea typeface="微软雅黑" panose="020B0503020204020204" pitchFamily="34" charset="-122"/>
              </a:rPr>
              <a:t>用来说明</a:t>
            </a:r>
            <a:r>
              <a:rPr lang="en-US" altLang="zh-CN" sz="2400" dirty="0">
                <a:latin typeface="微软雅黑" panose="020B0503020204020204" pitchFamily="34" charset="-122"/>
                <a:ea typeface="微软雅黑" panose="020B0503020204020204" pitchFamily="34" charset="-122"/>
              </a:rPr>
              <a:t>Agent</a:t>
            </a:r>
            <a:r>
              <a:rPr lang="zh-CN" altLang="en-US" sz="2400" b="1" dirty="0">
                <a:latin typeface="微软雅黑" panose="020B0503020204020204" pitchFamily="34" charset="-122"/>
                <a:ea typeface="微软雅黑" panose="020B0503020204020204" pitchFamily="34" charset="-122"/>
              </a:rPr>
              <a:t>规划</a:t>
            </a:r>
            <a:r>
              <a:rPr lang="zh-CN" altLang="en-US" sz="2400" dirty="0">
                <a:latin typeface="微软雅黑" panose="020B0503020204020204" pitchFamily="34" charset="-122"/>
                <a:ea typeface="微软雅黑" panose="020B0503020204020204" pitchFamily="34" charset="-122"/>
              </a:rPr>
              <a:t>的</a:t>
            </a:r>
            <a:r>
              <a:rPr lang="zh-CN" altLang="en-US" sz="2400" b="1" dirty="0">
                <a:latin typeface="微软雅黑" panose="020B0503020204020204" pitchFamily="34" charset="-122"/>
                <a:ea typeface="微软雅黑" panose="020B0503020204020204" pitchFamily="34" charset="-122"/>
              </a:rPr>
              <a:t>向前</a:t>
            </a:r>
            <a:r>
              <a:rPr lang="zh-CN" altLang="en-US" sz="2400" dirty="0">
                <a:latin typeface="微软雅黑" panose="020B0503020204020204" pitchFamily="34" charset="-122"/>
                <a:ea typeface="微软雅黑" panose="020B0503020204020204" pitchFamily="34" charset="-122"/>
              </a:rPr>
              <a:t>时间的</a:t>
            </a:r>
            <a:r>
              <a:rPr lang="zh-CN" altLang="en-US" sz="2400" b="1" dirty="0">
                <a:latin typeface="微软雅黑" panose="020B0503020204020204" pitchFamily="34" charset="-122"/>
                <a:ea typeface="微软雅黑" panose="020B0503020204020204" pitchFamily="34" charset="-122"/>
              </a:rPr>
              <a:t>程度</a:t>
            </a:r>
            <a:r>
              <a:rPr lang="zh-CN" altLang="en-US" sz="2400" dirty="0">
                <a:latin typeface="微软雅黑" panose="020B0503020204020204" pitchFamily="34" charset="-122"/>
                <a:ea typeface="微软雅黑" panose="020B0503020204020204" pitchFamily="34" charset="-122"/>
              </a:rPr>
              <a:t>。当</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决定做出某个动作时，能够观察到</a:t>
            </a:r>
            <a:r>
              <a:rPr lang="zh-CN" altLang="en-US" sz="2400" b="1" dirty="0">
                <a:latin typeface="微软雅黑" panose="020B0503020204020204" pitchFamily="34" charset="-122"/>
                <a:ea typeface="微软雅黑" panose="020B0503020204020204" pitchFamily="34" charset="-122"/>
              </a:rPr>
              <a:t>未来的远近</a:t>
            </a:r>
            <a:r>
              <a:rPr lang="zh-CN" altLang="en-US" sz="2400" dirty="0">
                <a:latin typeface="微软雅黑" panose="020B0503020204020204" pitchFamily="34" charset="-122"/>
                <a:ea typeface="微软雅黑" panose="020B0503020204020204" pitchFamily="34" charset="-122"/>
              </a:rPr>
              <a:t>，被称为</a:t>
            </a:r>
            <a:r>
              <a:rPr lang="zh-CN" altLang="en-US" sz="2400" b="1" dirty="0">
                <a:latin typeface="微软雅黑" panose="020B0503020204020204" pitchFamily="34" charset="-122"/>
                <a:ea typeface="微软雅黑" panose="020B0503020204020204" pitchFamily="34" charset="-122"/>
              </a:rPr>
              <a:t>规划期</a:t>
            </a:r>
            <a:r>
              <a:rPr lang="zh-CN" altLang="en-US" sz="2400" dirty="0">
                <a:latin typeface="微软雅黑" panose="020B0503020204020204" pitchFamily="34" charset="-122"/>
                <a:ea typeface="微软雅黑" panose="020B0503020204020204" pitchFamily="34" charset="-122"/>
              </a:rPr>
              <a:t>。规划期是</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认为它的</a:t>
            </a:r>
            <a:r>
              <a:rPr lang="zh-CN" altLang="en-US" sz="2400" b="1" dirty="0">
                <a:latin typeface="微软雅黑" panose="020B0503020204020204" pitchFamily="34" charset="-122"/>
                <a:ea typeface="微软雅黑" panose="020B0503020204020204" pitchFamily="34" charset="-122"/>
              </a:rPr>
              <a:t>动作</a:t>
            </a:r>
            <a:r>
              <a:rPr lang="zh-CN" altLang="en-US" sz="2400" dirty="0">
                <a:latin typeface="微软雅黑" panose="020B0503020204020204" pitchFamily="34" charset="-122"/>
                <a:ea typeface="微软雅黑" panose="020B0503020204020204" pitchFamily="34" charset="-122"/>
              </a:rPr>
              <a:t>结果所能</a:t>
            </a:r>
            <a:r>
              <a:rPr lang="zh-CN" altLang="en-US" sz="2400" b="1" dirty="0">
                <a:latin typeface="微软雅黑" panose="020B0503020204020204" pitchFamily="34" charset="-122"/>
                <a:ea typeface="微软雅黑" panose="020B0503020204020204" pitchFamily="34" charset="-122"/>
              </a:rPr>
              <a:t>影响</a:t>
            </a:r>
            <a:r>
              <a:rPr lang="zh-CN" altLang="en-US" sz="2400" dirty="0">
                <a:latin typeface="微软雅黑" panose="020B0503020204020204" pitchFamily="34" charset="-122"/>
                <a:ea typeface="微软雅黑" panose="020B0503020204020204" pitchFamily="34" charset="-122"/>
              </a:rPr>
              <a:t>的</a:t>
            </a:r>
            <a:r>
              <a:rPr lang="zh-CN" altLang="en-US" sz="2400" b="1" dirty="0">
                <a:latin typeface="微软雅黑" panose="020B0503020204020204" pitchFamily="34" charset="-122"/>
                <a:ea typeface="微软雅黑" panose="020B0503020204020204" pitchFamily="34" charset="-122"/>
              </a:rPr>
              <a:t>向前程度</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做规划时所考虑的时间点被称为</a:t>
            </a:r>
            <a:r>
              <a:rPr lang="zh-CN" altLang="en-US" sz="2400" b="1" dirty="0">
                <a:latin typeface="微软雅黑" panose="020B0503020204020204" pitchFamily="34" charset="-122"/>
                <a:ea typeface="微软雅黑" panose="020B0503020204020204" pitchFamily="34" charset="-122"/>
              </a:rPr>
              <a:t>阶段</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规划期维度中</a:t>
            </a:r>
            <a:r>
              <a:rPr lang="en-US" altLang="zh-CN" sz="2800" b="1" dirty="0">
                <a:solidFill>
                  <a:schemeClr val="bg1"/>
                </a:solidFill>
                <a:latin typeface="微软雅黑" panose="020B0503020204020204" pitchFamily="34" charset="-122"/>
                <a:ea typeface="微软雅黑" panose="020B0503020204020204" pitchFamily="34" charset="-122"/>
              </a:rPr>
              <a:t>Agent</a:t>
            </a:r>
            <a:r>
              <a:rPr lang="zh-CN" altLang="en-US" sz="2800" b="1" dirty="0">
                <a:solidFill>
                  <a:schemeClr val="bg1"/>
                </a:solidFill>
                <a:latin typeface="微软雅黑" panose="020B0503020204020204" pitchFamily="34" charset="-122"/>
                <a:ea typeface="微软雅黑" panose="020B0503020204020204" pitchFamily="34" charset="-122"/>
              </a:rPr>
              <a:t>的分类</a:t>
            </a:r>
          </a:p>
        </p:txBody>
      </p:sp>
      <p:sp>
        <p:nvSpPr>
          <p:cNvPr id="8" name="Oval 18"/>
          <p:cNvSpPr/>
          <p:nvPr/>
        </p:nvSpPr>
        <p:spPr>
          <a:xfrm>
            <a:off x="839628" y="2673886"/>
            <a:ext cx="1800200" cy="1728968"/>
          </a:xfrm>
          <a:prstGeom prst="ellipse">
            <a:avLst/>
          </a:prstGeom>
          <a:solidFill>
            <a:srgbClr val="C00000">
              <a:alpha val="69000"/>
            </a:srgb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gent</a:t>
            </a: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分类</a:t>
            </a:r>
            <a:endParaRPr 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椭圆 8"/>
          <p:cNvSpPr/>
          <p:nvPr/>
        </p:nvSpPr>
        <p:spPr>
          <a:xfrm>
            <a:off x="3886384" y="1130693"/>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1</a:t>
            </a:r>
            <a:endParaRPr lang="zh-CN" altLang="en-US" sz="2800" dirty="0">
              <a:solidFill>
                <a:schemeClr val="tx1">
                  <a:lumMod val="95000"/>
                  <a:lumOff val="5000"/>
                </a:schemeClr>
              </a:solidFill>
            </a:endParaRPr>
          </a:p>
        </p:txBody>
      </p:sp>
      <p:cxnSp>
        <p:nvCxnSpPr>
          <p:cNvPr id="10" name="直接连接符 9"/>
          <p:cNvCxnSpPr/>
          <p:nvPr/>
        </p:nvCxnSpPr>
        <p:spPr>
          <a:xfrm flipV="1">
            <a:off x="2639828" y="1576688"/>
            <a:ext cx="1309990" cy="1944371"/>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3868290" y="2405707"/>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2</a:t>
            </a:r>
            <a:endParaRPr lang="zh-CN" altLang="en-US" sz="2800" dirty="0">
              <a:solidFill>
                <a:schemeClr val="tx1">
                  <a:lumMod val="95000"/>
                  <a:lumOff val="5000"/>
                </a:schemeClr>
              </a:solidFill>
            </a:endParaRPr>
          </a:p>
        </p:txBody>
      </p:sp>
      <p:cxnSp>
        <p:nvCxnSpPr>
          <p:cNvPr id="12" name="直接连接符 11"/>
          <p:cNvCxnSpPr>
            <a:stCxn id="8" idx="6"/>
            <a:endCxn id="11" idx="3"/>
          </p:cNvCxnSpPr>
          <p:nvPr/>
        </p:nvCxnSpPr>
        <p:spPr>
          <a:xfrm flipV="1">
            <a:off x="2639828" y="2874695"/>
            <a:ext cx="1308928" cy="66367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868290" y="3966929"/>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3</a:t>
            </a:r>
            <a:endParaRPr lang="zh-CN" altLang="en-US" sz="2800" dirty="0">
              <a:solidFill>
                <a:schemeClr val="tx1">
                  <a:lumMod val="95000"/>
                  <a:lumOff val="5000"/>
                </a:schemeClr>
              </a:solidFill>
            </a:endParaRPr>
          </a:p>
        </p:txBody>
      </p:sp>
      <p:cxnSp>
        <p:nvCxnSpPr>
          <p:cNvPr id="14" name="直接连接符 13"/>
          <p:cNvCxnSpPr>
            <a:stCxn id="8" idx="6"/>
            <a:endCxn id="13" idx="1"/>
          </p:cNvCxnSpPr>
          <p:nvPr/>
        </p:nvCxnSpPr>
        <p:spPr>
          <a:xfrm>
            <a:off x="2639828" y="3538370"/>
            <a:ext cx="1308928" cy="50902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3948756" y="5301208"/>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4</a:t>
            </a:r>
            <a:endParaRPr lang="zh-CN" altLang="en-US" sz="2800" dirty="0">
              <a:solidFill>
                <a:schemeClr val="tx1">
                  <a:lumMod val="95000"/>
                  <a:lumOff val="5000"/>
                </a:schemeClr>
              </a:solidFill>
            </a:endParaRPr>
          </a:p>
        </p:txBody>
      </p:sp>
      <p:cxnSp>
        <p:nvCxnSpPr>
          <p:cNvPr id="17" name="直接连接符 16"/>
          <p:cNvCxnSpPr>
            <a:stCxn id="16" idx="1"/>
            <a:endCxn id="8" idx="6"/>
          </p:cNvCxnSpPr>
          <p:nvPr/>
        </p:nvCxnSpPr>
        <p:spPr>
          <a:xfrm flipH="1" flipV="1">
            <a:off x="2639828" y="3538370"/>
            <a:ext cx="1389394" cy="184330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8" name="圆角矩形 17"/>
          <p:cNvSpPr/>
          <p:nvPr/>
        </p:nvSpPr>
        <p:spPr>
          <a:xfrm>
            <a:off x="4524812" y="3801255"/>
            <a:ext cx="3614224" cy="1065387"/>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524812" y="5243551"/>
            <a:ext cx="3704850" cy="1065388"/>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 name="圆角矩形 19"/>
          <p:cNvSpPr/>
          <p:nvPr/>
        </p:nvSpPr>
        <p:spPr>
          <a:xfrm>
            <a:off x="4524813" y="2277720"/>
            <a:ext cx="3704850" cy="1065387"/>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1" name="圆角矩形 20"/>
          <p:cNvSpPr/>
          <p:nvPr/>
        </p:nvSpPr>
        <p:spPr>
          <a:xfrm>
            <a:off x="4524813" y="1041858"/>
            <a:ext cx="3614224" cy="1065387"/>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 name="文本框 16"/>
          <p:cNvSpPr txBox="1"/>
          <p:nvPr/>
        </p:nvSpPr>
        <p:spPr>
          <a:xfrm>
            <a:off x="4656052" y="1136302"/>
            <a:ext cx="5200650" cy="830997"/>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非规划</a:t>
            </a:r>
            <a:r>
              <a:rPr lang="en-US" altLang="zh-CN" sz="2800" dirty="0">
                <a:solidFill>
                  <a:schemeClr val="bg1"/>
                </a:solidFill>
                <a:latin typeface="微软雅黑" panose="020B0503020204020204" pitchFamily="34" charset="-122"/>
                <a:ea typeface="微软雅黑" panose="020B0503020204020204" pitchFamily="34" charset="-122"/>
              </a:rPr>
              <a:t>Agent</a:t>
            </a:r>
          </a:p>
          <a:p>
            <a:r>
              <a:rPr lang="zh-CN" altLang="en-US" sz="2000" dirty="0">
                <a:solidFill>
                  <a:schemeClr val="bg1"/>
                </a:solidFill>
                <a:latin typeface="微软雅黑" panose="020B0503020204020204" pitchFamily="34" charset="-122"/>
                <a:ea typeface="微软雅黑" panose="020B0503020204020204" pitchFamily="34" charset="-122"/>
              </a:rPr>
              <a:t>做出动作时，不考虑未来影响</a:t>
            </a:r>
          </a:p>
        </p:txBody>
      </p:sp>
      <p:sp>
        <p:nvSpPr>
          <p:cNvPr id="23" name="文本框 16"/>
          <p:cNvSpPr txBox="1"/>
          <p:nvPr/>
        </p:nvSpPr>
        <p:spPr>
          <a:xfrm>
            <a:off x="4657762" y="2357430"/>
            <a:ext cx="5200650" cy="830997"/>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有限期规划</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遵循有限的时间步</a:t>
            </a:r>
          </a:p>
        </p:txBody>
      </p:sp>
      <p:sp>
        <p:nvSpPr>
          <p:cNvPr id="24" name="文本框 16"/>
          <p:cNvSpPr txBox="1"/>
          <p:nvPr/>
        </p:nvSpPr>
        <p:spPr>
          <a:xfrm>
            <a:off x="4729200" y="3929066"/>
            <a:ext cx="5200650" cy="830997"/>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不确定期规划</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能够向前探索但不确定步数</a:t>
            </a:r>
          </a:p>
        </p:txBody>
      </p:sp>
      <p:sp>
        <p:nvSpPr>
          <p:cNvPr id="25" name="文本框 16"/>
          <p:cNvSpPr txBox="1"/>
          <p:nvPr/>
        </p:nvSpPr>
        <p:spPr>
          <a:xfrm>
            <a:off x="4729200" y="5357826"/>
            <a:ext cx="5200650" cy="830997"/>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无限期规划</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一直向前进行规划的</a:t>
            </a:r>
            <a:r>
              <a:rPr lang="en-US" altLang="zh-CN" sz="2000" dirty="0">
                <a:solidFill>
                  <a:schemeClr val="bg1"/>
                </a:solidFill>
                <a:latin typeface="微软雅黑" panose="020B0503020204020204" pitchFamily="34" charset="-122"/>
                <a:ea typeface="微软雅黑" panose="020B0503020204020204" pitchFamily="34" charset="-122"/>
              </a:rPr>
              <a:t>Agent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练习</a:t>
            </a:r>
          </a:p>
        </p:txBody>
      </p:sp>
      <p:sp>
        <p:nvSpPr>
          <p:cNvPr id="3" name="内容占位符 2"/>
          <p:cNvSpPr>
            <a:spLocks noGrp="1"/>
          </p:cNvSpPr>
          <p:nvPr>
            <p:ph idx="1"/>
          </p:nvPr>
        </p:nvSpPr>
        <p:spPr/>
        <p:txBody>
          <a:bodyPr/>
          <a:lstStyle/>
          <a:p>
            <a:r>
              <a:rPr lang="zh-CN" altLang="en-US" dirty="0"/>
              <a:t>张三突然来学校找李四。</a:t>
            </a:r>
            <a:endParaRPr lang="en-US" altLang="zh-CN" dirty="0"/>
          </a:p>
          <a:p>
            <a:r>
              <a:rPr lang="zh-CN" altLang="en-US" dirty="0"/>
              <a:t>张三计划在今年暑假时去云南旅游。</a:t>
            </a:r>
            <a:endParaRPr lang="en-US" altLang="zh-CN" dirty="0"/>
          </a:p>
          <a:p>
            <a:r>
              <a:rPr lang="zh-CN" altLang="en-US" dirty="0"/>
              <a:t>张三每周一、周五都去体育馆锻炼。</a:t>
            </a:r>
            <a:endParaRPr lang="en-US" altLang="zh-CN" dirty="0"/>
          </a:p>
          <a:p>
            <a:endParaRPr lang="en-US" altLang="zh-CN" dirty="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Agent</a:t>
            </a:r>
            <a:r>
              <a:rPr lang="zh-CN" altLang="en-US" sz="2800" b="1" dirty="0">
                <a:solidFill>
                  <a:schemeClr val="bg1"/>
                </a:solidFill>
                <a:latin typeface="微软雅黑" panose="020B0503020204020204" pitchFamily="34" charset="-122"/>
                <a:ea typeface="微软雅黑" panose="020B0503020204020204" pitchFamily="34" charset="-122"/>
              </a:rPr>
              <a:t>的抽象模型</a:t>
            </a:r>
          </a:p>
        </p:txBody>
      </p:sp>
      <p:sp>
        <p:nvSpPr>
          <p:cNvPr id="8" name="Oval 18"/>
          <p:cNvSpPr/>
          <p:nvPr/>
        </p:nvSpPr>
        <p:spPr>
          <a:xfrm>
            <a:off x="899592" y="2457862"/>
            <a:ext cx="1800200" cy="1728968"/>
          </a:xfrm>
          <a:prstGeom prst="ellipse">
            <a:avLst/>
          </a:prstGeom>
          <a:solidFill>
            <a:srgbClr val="C00000">
              <a:alpha val="69000"/>
            </a:srgb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gent</a:t>
            </a:r>
            <a:endParaRPr 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Oval 18"/>
          <p:cNvSpPr/>
          <p:nvPr/>
        </p:nvSpPr>
        <p:spPr>
          <a:xfrm>
            <a:off x="6444208" y="2457862"/>
            <a:ext cx="1800200" cy="1728968"/>
          </a:xfrm>
          <a:prstGeom prst="ellipse">
            <a:avLst/>
          </a:prstGeom>
          <a:solidFill>
            <a:schemeClr val="accent5">
              <a:lumMod val="75000"/>
              <a:alpha val="69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环境</a:t>
            </a:r>
            <a:endParaRPr 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弧形 3"/>
          <p:cNvSpPr/>
          <p:nvPr/>
        </p:nvSpPr>
        <p:spPr>
          <a:xfrm rot="18857471">
            <a:off x="1952817" y="1967064"/>
            <a:ext cx="5310375" cy="5583391"/>
          </a:xfrm>
          <a:prstGeom prst="arc">
            <a:avLst/>
          </a:prstGeom>
          <a:ln w="28575">
            <a:solidFill>
              <a:schemeClr val="bg1"/>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弧形 21"/>
          <p:cNvSpPr/>
          <p:nvPr/>
        </p:nvSpPr>
        <p:spPr>
          <a:xfrm rot="8047912">
            <a:off x="1841678" y="-913672"/>
            <a:ext cx="5310375" cy="5583391"/>
          </a:xfrm>
          <a:prstGeom prst="arc">
            <a:avLst/>
          </a:prstGeom>
          <a:ln w="28575">
            <a:solidFill>
              <a:schemeClr val="bg1"/>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文本框 3"/>
          <p:cNvSpPr txBox="1"/>
          <p:nvPr/>
        </p:nvSpPr>
        <p:spPr>
          <a:xfrm>
            <a:off x="3743908" y="1268760"/>
            <a:ext cx="1656184"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信息输入</a:t>
            </a:r>
          </a:p>
        </p:txBody>
      </p:sp>
      <p:sp>
        <p:nvSpPr>
          <p:cNvPr id="28" name="文本框 3"/>
          <p:cNvSpPr txBox="1"/>
          <p:nvPr/>
        </p:nvSpPr>
        <p:spPr>
          <a:xfrm>
            <a:off x="3779912" y="4725144"/>
            <a:ext cx="1656184"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动作输出</a:t>
            </a:r>
          </a:p>
        </p:txBody>
      </p:sp>
      <p:sp>
        <p:nvSpPr>
          <p:cNvPr id="29" name="文本框 3"/>
          <p:cNvSpPr txBox="1"/>
          <p:nvPr/>
        </p:nvSpPr>
        <p:spPr>
          <a:xfrm>
            <a:off x="701570" y="5667058"/>
            <a:ext cx="7812868"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Agent</a:t>
            </a:r>
            <a:r>
              <a:rPr lang="zh-CN" altLang="en-US" sz="2400" b="1" dirty="0">
                <a:latin typeface="微软雅黑" panose="020B0503020204020204" pitchFamily="34" charset="-122"/>
                <a:ea typeface="微软雅黑" panose="020B0503020204020204" pitchFamily="34" charset="-122"/>
              </a:rPr>
              <a:t>从环境获取信息输入（环境感知、信息交互）</a:t>
            </a:r>
            <a:endParaRPr lang="en-US" altLang="zh-CN" sz="2400" b="1"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Agent</a:t>
            </a:r>
            <a:r>
              <a:rPr lang="zh-CN" altLang="en-US" sz="2400" b="1" dirty="0">
                <a:latin typeface="微软雅黑" panose="020B0503020204020204" pitchFamily="34" charset="-122"/>
                <a:ea typeface="微软雅黑" panose="020B0503020204020204" pitchFamily="34" charset="-122"/>
              </a:rPr>
              <a:t>经过决策作出动作作用于环境</a:t>
            </a:r>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6" y="2780928"/>
            <a:ext cx="9145016" cy="1846585"/>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83568" y="3289300"/>
            <a:ext cx="7644638" cy="854080"/>
          </a:xfrm>
          <a:prstGeom prst="rect">
            <a:avLst/>
          </a:prstGeom>
          <a:noFill/>
        </p:spPr>
        <p:txBody>
          <a:bodyPr wrap="square" rtlCol="0">
            <a:spAutoFit/>
          </a:bodyPr>
          <a:lstStyle/>
          <a:p>
            <a:pPr algn="ctr"/>
            <a:r>
              <a:rPr lang="zh-CN" altLang="en-US" sz="4950" b="1" dirty="0">
                <a:solidFill>
                  <a:schemeClr val="bg1"/>
                </a:solidFill>
                <a:latin typeface="微软雅黑" panose="020B0503020204020204" pitchFamily="34" charset="-122"/>
                <a:ea typeface="微软雅黑" panose="020B0503020204020204" pitchFamily="34" charset="-122"/>
              </a:rPr>
              <a:t>不确定性维度</a:t>
            </a:r>
          </a:p>
        </p:txBody>
      </p:sp>
      <p:sp>
        <p:nvSpPr>
          <p:cNvPr id="9" name="任意多边形 8"/>
          <p:cNvSpPr/>
          <p:nvPr/>
        </p:nvSpPr>
        <p:spPr>
          <a:xfrm>
            <a:off x="251520" y="1988840"/>
            <a:ext cx="1271112" cy="1152128"/>
          </a:xfrm>
          <a:custGeom>
            <a:avLst/>
            <a:gdLst>
              <a:gd name="connsiteX0" fmla="*/ 1600200 w 3200400"/>
              <a:gd name="connsiteY0" fmla="*/ 0 h 2838450"/>
              <a:gd name="connsiteX1" fmla="*/ 3200400 w 3200400"/>
              <a:gd name="connsiteY1" fmla="*/ 1600200 h 2838450"/>
              <a:gd name="connsiteX2" fmla="*/ 2618076 w 3200400"/>
              <a:gd name="connsiteY2" fmla="*/ 2834992 h 2838450"/>
              <a:gd name="connsiteX3" fmla="*/ 2613452 w 3200400"/>
              <a:gd name="connsiteY3" fmla="*/ 2838450 h 2838450"/>
              <a:gd name="connsiteX4" fmla="*/ 586949 w 3200400"/>
              <a:gd name="connsiteY4" fmla="*/ 2838450 h 2838450"/>
              <a:gd name="connsiteX5" fmla="*/ 582325 w 3200400"/>
              <a:gd name="connsiteY5" fmla="*/ 2834992 h 2838450"/>
              <a:gd name="connsiteX6" fmla="*/ 0 w 3200400"/>
              <a:gd name="connsiteY6" fmla="*/ 1600200 h 2838450"/>
              <a:gd name="connsiteX7" fmla="*/ 1600200 w 3200400"/>
              <a:gd name="connsiteY7" fmla="*/ 0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400" h="2838450">
                <a:moveTo>
                  <a:pt x="1600200" y="0"/>
                </a:moveTo>
                <a:cubicBezTo>
                  <a:pt x="2483966" y="0"/>
                  <a:pt x="3200400" y="716434"/>
                  <a:pt x="3200400" y="1600200"/>
                </a:cubicBezTo>
                <a:cubicBezTo>
                  <a:pt x="3200400" y="2097319"/>
                  <a:pt x="2973716" y="2541492"/>
                  <a:pt x="2618076" y="2834992"/>
                </a:cubicBezTo>
                <a:lnTo>
                  <a:pt x="2613452" y="2838450"/>
                </a:lnTo>
                <a:lnTo>
                  <a:pt x="586949" y="2838450"/>
                </a:lnTo>
                <a:lnTo>
                  <a:pt x="582325" y="2834992"/>
                </a:lnTo>
                <a:cubicBezTo>
                  <a:pt x="226685" y="2541492"/>
                  <a:pt x="0" y="2097319"/>
                  <a:pt x="0" y="1600200"/>
                </a:cubicBezTo>
                <a:cubicBezTo>
                  <a:pt x="0" y="716434"/>
                  <a:pt x="716434" y="0"/>
                  <a:pt x="160020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8800" b="1" dirty="0">
                <a:latin typeface="Bell MT" panose="02020503060305020303" pitchFamily="18" charset="0"/>
                <a:ea typeface="华文隶书" panose="02010800040101010101" pitchFamily="2" charset="-122"/>
              </a:rPr>
              <a:t>4</a:t>
            </a:r>
            <a:endParaRPr lang="zh-CN" altLang="en-US" sz="8800" b="1" dirty="0">
              <a:latin typeface="Bell MT" panose="02020503060305020303" pitchFamily="18" charset="0"/>
              <a:ea typeface="华文隶书" panose="02010800040101010101" pitchFamily="2" charset="-122"/>
            </a:endParaRP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6087" t="6184" r="6353" b="6254"/>
          <a:stretch>
            <a:fillRect/>
          </a:stretch>
        </p:blipFill>
        <p:spPr>
          <a:xfrm>
            <a:off x="7956376" y="2316342"/>
            <a:ext cx="936104" cy="936104"/>
          </a:xfrm>
          <a:prstGeom prst="ellipse">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不确定性维度简介</a:t>
            </a:r>
          </a:p>
        </p:txBody>
      </p:sp>
      <p:sp>
        <p:nvSpPr>
          <p:cNvPr id="15" name="矩形 14"/>
          <p:cNvSpPr/>
          <p:nvPr/>
        </p:nvSpPr>
        <p:spPr>
          <a:xfrm>
            <a:off x="857224" y="1071546"/>
            <a:ext cx="7429552"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sp>
        <p:nvSpPr>
          <p:cNvPr id="5" name="Oval 18"/>
          <p:cNvSpPr/>
          <p:nvPr/>
        </p:nvSpPr>
        <p:spPr>
          <a:xfrm>
            <a:off x="3549018" y="1567511"/>
            <a:ext cx="1800200" cy="1728968"/>
          </a:xfrm>
          <a:prstGeom prst="ellipse">
            <a:avLst/>
          </a:prstGeom>
          <a:solidFill>
            <a:srgbClr val="C00000">
              <a:alpha val="69000"/>
            </a:srgb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不确定性</a:t>
            </a:r>
            <a:endParaRPr 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椭圆 7"/>
          <p:cNvSpPr/>
          <p:nvPr/>
        </p:nvSpPr>
        <p:spPr>
          <a:xfrm>
            <a:off x="2356620" y="3782089"/>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1</a:t>
            </a:r>
            <a:endParaRPr lang="zh-CN" altLang="en-US" sz="2800" dirty="0">
              <a:solidFill>
                <a:schemeClr val="tx1">
                  <a:lumMod val="95000"/>
                  <a:lumOff val="5000"/>
                </a:schemeClr>
              </a:solidFill>
            </a:endParaRPr>
          </a:p>
        </p:txBody>
      </p:sp>
      <p:cxnSp>
        <p:nvCxnSpPr>
          <p:cNvPr id="9" name="直接连接符 8"/>
          <p:cNvCxnSpPr>
            <a:stCxn id="5" idx="3"/>
            <a:endCxn id="8" idx="7"/>
          </p:cNvCxnSpPr>
          <p:nvPr/>
        </p:nvCxnSpPr>
        <p:spPr>
          <a:xfrm rot="5400000">
            <a:off x="2909493" y="2959396"/>
            <a:ext cx="819277" cy="987041"/>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5977910" y="3782089"/>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2</a:t>
            </a:r>
            <a:endParaRPr lang="zh-CN" altLang="en-US" sz="2800" dirty="0">
              <a:solidFill>
                <a:schemeClr val="tx1">
                  <a:lumMod val="95000"/>
                  <a:lumOff val="5000"/>
                </a:schemeClr>
              </a:solidFill>
            </a:endParaRPr>
          </a:p>
        </p:txBody>
      </p:sp>
      <p:cxnSp>
        <p:nvCxnSpPr>
          <p:cNvPr id="11" name="直接连接符 10"/>
          <p:cNvCxnSpPr>
            <a:stCxn id="5" idx="5"/>
            <a:endCxn id="10" idx="1"/>
          </p:cNvCxnSpPr>
          <p:nvPr/>
        </p:nvCxnSpPr>
        <p:spPr>
          <a:xfrm rot="16200000" flipH="1">
            <a:off x="5162342" y="2966520"/>
            <a:ext cx="819277" cy="972791"/>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4977778" y="4425031"/>
            <a:ext cx="3071834" cy="1065387"/>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 name="圆角矩形 19"/>
          <p:cNvSpPr/>
          <p:nvPr/>
        </p:nvSpPr>
        <p:spPr>
          <a:xfrm>
            <a:off x="834374" y="4425031"/>
            <a:ext cx="3000396" cy="1065387"/>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1" name="文本框 16"/>
          <p:cNvSpPr txBox="1"/>
          <p:nvPr/>
        </p:nvSpPr>
        <p:spPr>
          <a:xfrm>
            <a:off x="905812" y="4496469"/>
            <a:ext cx="3571900" cy="830997"/>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感知不确定性</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能否感知环境中的状态</a:t>
            </a:r>
          </a:p>
        </p:txBody>
      </p:sp>
      <p:sp>
        <p:nvSpPr>
          <p:cNvPr id="32" name="文本框 16"/>
          <p:cNvSpPr txBox="1"/>
          <p:nvPr/>
        </p:nvSpPr>
        <p:spPr>
          <a:xfrm>
            <a:off x="5085585" y="4541622"/>
            <a:ext cx="5200650" cy="830997"/>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效用不确定性</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做出动作的效果不确定</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感知不确定性</a:t>
            </a:r>
          </a:p>
        </p:txBody>
      </p:sp>
      <p:sp>
        <p:nvSpPr>
          <p:cNvPr id="5" name="Oval 18"/>
          <p:cNvSpPr/>
          <p:nvPr/>
        </p:nvSpPr>
        <p:spPr>
          <a:xfrm>
            <a:off x="3491880" y="1772816"/>
            <a:ext cx="1800200" cy="1728968"/>
          </a:xfrm>
          <a:prstGeom prst="ellipse">
            <a:avLst/>
          </a:prstGeom>
          <a:solidFill>
            <a:srgbClr val="C00000">
              <a:alpha val="69000"/>
            </a:srgb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感知不确定性维度</a:t>
            </a:r>
            <a:endParaRPr 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椭圆 7"/>
          <p:cNvSpPr/>
          <p:nvPr/>
        </p:nvSpPr>
        <p:spPr>
          <a:xfrm>
            <a:off x="2299482" y="3552607"/>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1</a:t>
            </a:r>
            <a:endParaRPr lang="zh-CN" altLang="en-US" sz="2800" dirty="0">
              <a:solidFill>
                <a:schemeClr val="tx1">
                  <a:lumMod val="95000"/>
                  <a:lumOff val="5000"/>
                </a:schemeClr>
              </a:solidFill>
            </a:endParaRPr>
          </a:p>
        </p:txBody>
      </p:sp>
      <p:cxnSp>
        <p:nvCxnSpPr>
          <p:cNvPr id="9" name="直接连接符 8"/>
          <p:cNvCxnSpPr>
            <a:stCxn id="5" idx="3"/>
            <a:endCxn id="8" idx="7"/>
          </p:cNvCxnSpPr>
          <p:nvPr/>
        </p:nvCxnSpPr>
        <p:spPr>
          <a:xfrm rot="5400000">
            <a:off x="3069748" y="2947308"/>
            <a:ext cx="384490" cy="987041"/>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6085696" y="3552607"/>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2</a:t>
            </a:r>
            <a:endParaRPr lang="zh-CN" altLang="en-US" sz="2800" dirty="0">
              <a:solidFill>
                <a:schemeClr val="tx1">
                  <a:lumMod val="95000"/>
                  <a:lumOff val="5000"/>
                </a:schemeClr>
              </a:solidFill>
            </a:endParaRPr>
          </a:p>
        </p:txBody>
      </p:sp>
      <p:cxnSp>
        <p:nvCxnSpPr>
          <p:cNvPr id="11" name="直接连接符 10"/>
          <p:cNvCxnSpPr>
            <a:stCxn id="5" idx="5"/>
            <a:endCxn id="10" idx="1"/>
          </p:cNvCxnSpPr>
          <p:nvPr/>
        </p:nvCxnSpPr>
        <p:spPr>
          <a:xfrm rot="16200000" flipH="1">
            <a:off x="5405059" y="2871970"/>
            <a:ext cx="384490" cy="113771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4920640" y="4195549"/>
            <a:ext cx="3643338" cy="1285884"/>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圆角矩形 12"/>
          <p:cNvSpPr/>
          <p:nvPr/>
        </p:nvSpPr>
        <p:spPr>
          <a:xfrm>
            <a:off x="777236" y="4201732"/>
            <a:ext cx="3286148" cy="1208263"/>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文本框 16"/>
          <p:cNvSpPr txBox="1"/>
          <p:nvPr/>
        </p:nvSpPr>
        <p:spPr>
          <a:xfrm>
            <a:off x="848674" y="4273170"/>
            <a:ext cx="3571900" cy="830997"/>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完全可观察</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en-US" altLang="zh-CN" sz="2000" dirty="0">
                <a:solidFill>
                  <a:schemeClr val="bg1"/>
                </a:solidFill>
                <a:latin typeface="微软雅黑" panose="020B0503020204020204" pitchFamily="34" charset="-122"/>
                <a:ea typeface="微软雅黑" panose="020B0503020204020204" pitchFamily="34" charset="-122"/>
              </a:rPr>
              <a:t>Agent</a:t>
            </a:r>
            <a:r>
              <a:rPr lang="zh-CN" altLang="en-US" sz="2000" dirty="0">
                <a:solidFill>
                  <a:schemeClr val="bg1"/>
                </a:solidFill>
                <a:latin typeface="微软雅黑" panose="020B0503020204020204" pitchFamily="34" charset="-122"/>
                <a:ea typeface="微软雅黑" panose="020B0503020204020204" pitchFamily="34" charset="-122"/>
              </a:rPr>
              <a:t>直接观察世界状态</a:t>
            </a:r>
          </a:p>
        </p:txBody>
      </p:sp>
      <p:sp>
        <p:nvSpPr>
          <p:cNvPr id="16" name="文本框 16"/>
          <p:cNvSpPr txBox="1"/>
          <p:nvPr/>
        </p:nvSpPr>
        <p:spPr>
          <a:xfrm>
            <a:off x="4992078" y="4266987"/>
            <a:ext cx="3571900" cy="1138773"/>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部分可观察</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en-US" altLang="zh-CN" sz="2000" dirty="0">
                <a:solidFill>
                  <a:schemeClr val="bg1"/>
                </a:solidFill>
                <a:latin typeface="微软雅黑" panose="020B0503020204020204" pitchFamily="34" charset="-122"/>
                <a:ea typeface="微软雅黑" panose="020B0503020204020204" pitchFamily="34" charset="-122"/>
              </a:rPr>
              <a:t>Agent</a:t>
            </a:r>
            <a:r>
              <a:rPr lang="zh-CN" altLang="en-US" sz="2000" dirty="0">
                <a:solidFill>
                  <a:schemeClr val="bg1"/>
                </a:solidFill>
                <a:latin typeface="微软雅黑" panose="020B0503020204020204" pitchFamily="34" charset="-122"/>
                <a:ea typeface="微软雅黑" panose="020B0503020204020204" pitchFamily="34" charset="-122"/>
              </a:rPr>
              <a:t>不能直接观察状态或</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相同的观察结果导致很多状态。</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效用不确定性</a:t>
            </a:r>
          </a:p>
        </p:txBody>
      </p:sp>
      <p:sp>
        <p:nvSpPr>
          <p:cNvPr id="5" name="Oval 18"/>
          <p:cNvSpPr/>
          <p:nvPr/>
        </p:nvSpPr>
        <p:spPr>
          <a:xfrm>
            <a:off x="3428992" y="1142985"/>
            <a:ext cx="1800200" cy="1728968"/>
          </a:xfrm>
          <a:prstGeom prst="ellipse">
            <a:avLst/>
          </a:prstGeom>
          <a:solidFill>
            <a:srgbClr val="C00000">
              <a:alpha val="69000"/>
            </a:srgb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效用不确定性</a:t>
            </a:r>
            <a:endParaRPr 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椭圆 7"/>
          <p:cNvSpPr/>
          <p:nvPr/>
        </p:nvSpPr>
        <p:spPr>
          <a:xfrm>
            <a:off x="2236594" y="2922776"/>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1</a:t>
            </a:r>
            <a:endParaRPr lang="zh-CN" altLang="en-US" sz="2800" dirty="0">
              <a:solidFill>
                <a:schemeClr val="tx1">
                  <a:lumMod val="95000"/>
                  <a:lumOff val="5000"/>
                </a:schemeClr>
              </a:solidFill>
            </a:endParaRPr>
          </a:p>
        </p:txBody>
      </p:sp>
      <p:cxnSp>
        <p:nvCxnSpPr>
          <p:cNvPr id="9" name="直接连接符 8"/>
          <p:cNvCxnSpPr>
            <a:stCxn id="5" idx="3"/>
            <a:endCxn id="8" idx="7"/>
          </p:cNvCxnSpPr>
          <p:nvPr/>
        </p:nvCxnSpPr>
        <p:spPr>
          <a:xfrm rot="5400000">
            <a:off x="3006860" y="2317477"/>
            <a:ext cx="384490" cy="987041"/>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6022808" y="2922776"/>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2</a:t>
            </a:r>
            <a:endParaRPr lang="zh-CN" altLang="en-US" sz="2800" dirty="0">
              <a:solidFill>
                <a:schemeClr val="tx1">
                  <a:lumMod val="95000"/>
                  <a:lumOff val="5000"/>
                </a:schemeClr>
              </a:solidFill>
            </a:endParaRPr>
          </a:p>
        </p:txBody>
      </p:sp>
      <p:cxnSp>
        <p:nvCxnSpPr>
          <p:cNvPr id="11" name="直接连接符 10"/>
          <p:cNvCxnSpPr>
            <a:stCxn id="5" idx="5"/>
            <a:endCxn id="10" idx="1"/>
          </p:cNvCxnSpPr>
          <p:nvPr/>
        </p:nvCxnSpPr>
        <p:spPr>
          <a:xfrm rot="16200000" flipH="1">
            <a:off x="5342171" y="2242139"/>
            <a:ext cx="384490" cy="113771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4857752" y="3565718"/>
            <a:ext cx="3643338" cy="1271222"/>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圆角矩形 12"/>
          <p:cNvSpPr/>
          <p:nvPr/>
        </p:nvSpPr>
        <p:spPr>
          <a:xfrm>
            <a:off x="714348" y="3571901"/>
            <a:ext cx="3286148" cy="1265039"/>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文本框 16"/>
          <p:cNvSpPr txBox="1"/>
          <p:nvPr/>
        </p:nvSpPr>
        <p:spPr>
          <a:xfrm>
            <a:off x="785786" y="3643339"/>
            <a:ext cx="3143272" cy="1138773"/>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确定性的</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动作所导致的状态由动作及之前的状态决定。</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16" name="文本框 16"/>
          <p:cNvSpPr txBox="1"/>
          <p:nvPr/>
        </p:nvSpPr>
        <p:spPr>
          <a:xfrm>
            <a:off x="4929190" y="3637156"/>
            <a:ext cx="3571900" cy="1138773"/>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随机的</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对于结果状态，只能给出概率分布。</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椭圆 2">
            <a:extLst>
              <a:ext uri="{FF2B5EF4-FFF2-40B4-BE49-F238E27FC236}">
                <a16:creationId xmlns:a16="http://schemas.microsoft.com/office/drawing/2014/main" id="{F43C9B6E-9AFF-5EC7-C812-65B408CE6BDF}"/>
              </a:ext>
            </a:extLst>
          </p:cNvPr>
          <p:cNvSpPr/>
          <p:nvPr/>
        </p:nvSpPr>
        <p:spPr>
          <a:xfrm>
            <a:off x="2123728" y="2132856"/>
            <a:ext cx="576064" cy="576064"/>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481FCE5D-154E-46D3-5DC2-9662A497E301}"/>
              </a:ext>
            </a:extLst>
          </p:cNvPr>
          <p:cNvSpPr/>
          <p:nvPr/>
        </p:nvSpPr>
        <p:spPr>
          <a:xfrm>
            <a:off x="3923928" y="2132856"/>
            <a:ext cx="576064" cy="57606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F1213F7B-0D43-46AE-C8AE-BF36B8D3B656}"/>
              </a:ext>
            </a:extLst>
          </p:cNvPr>
          <p:cNvSpPr/>
          <p:nvPr/>
        </p:nvSpPr>
        <p:spPr>
          <a:xfrm>
            <a:off x="5796136" y="2132856"/>
            <a:ext cx="576064" cy="57606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5382D2D1-A298-FD84-7A77-966C76B38026}"/>
              </a:ext>
            </a:extLst>
          </p:cNvPr>
          <p:cNvSpPr/>
          <p:nvPr/>
        </p:nvSpPr>
        <p:spPr>
          <a:xfrm>
            <a:off x="2123728" y="3789040"/>
            <a:ext cx="576064" cy="576064"/>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128289EE-982E-E4F5-EDF7-7641A465E309}"/>
              </a:ext>
            </a:extLst>
          </p:cNvPr>
          <p:cNvSpPr/>
          <p:nvPr/>
        </p:nvSpPr>
        <p:spPr>
          <a:xfrm>
            <a:off x="3923928" y="3789040"/>
            <a:ext cx="576064" cy="57606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2870FCB1-A668-BBDA-4E75-D8A058DF8337}"/>
              </a:ext>
            </a:extLst>
          </p:cNvPr>
          <p:cNvSpPr/>
          <p:nvPr/>
        </p:nvSpPr>
        <p:spPr>
          <a:xfrm>
            <a:off x="5796136" y="3789040"/>
            <a:ext cx="576064" cy="57606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00103A75-8A29-BD1B-2D72-D1FBA2031A25}"/>
              </a:ext>
            </a:extLst>
          </p:cNvPr>
          <p:cNvSpPr/>
          <p:nvPr/>
        </p:nvSpPr>
        <p:spPr>
          <a:xfrm>
            <a:off x="3923928" y="4754437"/>
            <a:ext cx="576064" cy="576064"/>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ECE6F96B-CE4D-AB9A-8D17-F9F47D6A7BC7}"/>
              </a:ext>
            </a:extLst>
          </p:cNvPr>
          <p:cNvSpPr/>
          <p:nvPr/>
        </p:nvSpPr>
        <p:spPr>
          <a:xfrm>
            <a:off x="2123728" y="4754437"/>
            <a:ext cx="576064" cy="57606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6164544C-757B-75FC-F31B-0156CFFA467E}"/>
              </a:ext>
            </a:extLst>
          </p:cNvPr>
          <p:cNvSpPr/>
          <p:nvPr/>
        </p:nvSpPr>
        <p:spPr>
          <a:xfrm>
            <a:off x="5796136" y="4725144"/>
            <a:ext cx="576064" cy="57606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F38A0629-8A0A-DBD1-BA66-DA783A3F4637}"/>
              </a:ext>
            </a:extLst>
          </p:cNvPr>
          <p:cNvSpPr/>
          <p:nvPr/>
        </p:nvSpPr>
        <p:spPr>
          <a:xfrm>
            <a:off x="5796136" y="5690541"/>
            <a:ext cx="576064" cy="576064"/>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E34B65BA-4FDB-8B92-A8C0-3F6E383E2B75}"/>
              </a:ext>
            </a:extLst>
          </p:cNvPr>
          <p:cNvSpPr/>
          <p:nvPr/>
        </p:nvSpPr>
        <p:spPr>
          <a:xfrm>
            <a:off x="2123728" y="5690541"/>
            <a:ext cx="576064" cy="57606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0AD8F5EF-3CB4-149A-C0A8-06B3A2F00B49}"/>
              </a:ext>
            </a:extLst>
          </p:cNvPr>
          <p:cNvSpPr/>
          <p:nvPr/>
        </p:nvSpPr>
        <p:spPr>
          <a:xfrm>
            <a:off x="3923928" y="5690541"/>
            <a:ext cx="576064" cy="57606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B458C3F2-09A2-CD90-BA74-9086465F24BB}"/>
                  </a:ext>
                </a:extLst>
              </p:cNvPr>
              <p:cNvSpPr txBox="1"/>
              <p:nvPr/>
            </p:nvSpPr>
            <p:spPr>
              <a:xfrm>
                <a:off x="6948264" y="3892406"/>
                <a:ext cx="11521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i="1" smtClean="0">
                              <a:latin typeface="Cambria Math" panose="02040503050406030204" pitchFamily="18" charset="0"/>
                            </a:rPr>
                            <m:t>p</m:t>
                          </m:r>
                        </m:e>
                        <m:sub>
                          <m:r>
                            <a:rPr lang="en-US" altLang="zh-CN" b="0" i="0" smtClean="0">
                              <a:latin typeface="Cambria Math" panose="02040503050406030204" pitchFamily="18" charset="0"/>
                            </a:rPr>
                            <m:t>1</m:t>
                          </m:r>
                        </m:sub>
                      </m:sSub>
                      <m:r>
                        <a:rPr lang="en-US" altLang="zh-CN" b="0" i="0" smtClean="0">
                          <a:latin typeface="Cambria Math" panose="02040503050406030204" pitchFamily="18" charset="0"/>
                        </a:rPr>
                        <m:t>=1/3</m:t>
                      </m:r>
                    </m:oMath>
                  </m:oMathPara>
                </a14:m>
                <a:endParaRPr lang="zh-CN" altLang="en-US" sz="2000" dirty="0"/>
              </a:p>
            </p:txBody>
          </p:sp>
        </mc:Choice>
        <mc:Fallback xmlns="">
          <p:sp>
            <p:nvSpPr>
              <p:cNvPr id="20" name="文本框 19">
                <a:extLst>
                  <a:ext uri="{FF2B5EF4-FFF2-40B4-BE49-F238E27FC236}">
                    <a16:creationId xmlns:a16="http://schemas.microsoft.com/office/drawing/2014/main" id="{B458C3F2-09A2-CD90-BA74-9086465F24BB}"/>
                  </a:ext>
                </a:extLst>
              </p:cNvPr>
              <p:cNvSpPr txBox="1">
                <a:spLocks noRot="1" noChangeAspect="1" noMove="1" noResize="1" noEditPoints="1" noAdjustHandles="1" noChangeArrowheads="1" noChangeShapeType="1" noTextEdit="1"/>
              </p:cNvSpPr>
              <p:nvPr/>
            </p:nvSpPr>
            <p:spPr>
              <a:xfrm>
                <a:off x="6948264" y="3892406"/>
                <a:ext cx="1152128" cy="369332"/>
              </a:xfrm>
              <a:prstGeom prst="rect">
                <a:avLst/>
              </a:prstGeom>
              <a:blipFill>
                <a:blip r:embed="rId2"/>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97915316-66C5-44F0-834C-132406ECB2F0}"/>
                  </a:ext>
                </a:extLst>
              </p:cNvPr>
              <p:cNvSpPr txBox="1"/>
              <p:nvPr/>
            </p:nvSpPr>
            <p:spPr>
              <a:xfrm>
                <a:off x="6948264" y="4754437"/>
                <a:ext cx="11521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i="1" smtClean="0">
                              <a:latin typeface="Cambria Math" panose="02040503050406030204" pitchFamily="18" charset="0"/>
                            </a:rPr>
                            <m:t>p</m:t>
                          </m:r>
                        </m:e>
                        <m:sub>
                          <m:r>
                            <a:rPr lang="en-US" altLang="zh-CN" b="0" i="0" smtClean="0">
                              <a:latin typeface="Cambria Math" panose="02040503050406030204" pitchFamily="18" charset="0"/>
                            </a:rPr>
                            <m:t>2</m:t>
                          </m:r>
                        </m:sub>
                      </m:sSub>
                      <m:r>
                        <a:rPr lang="en-US" altLang="zh-CN" b="0" i="0" smtClean="0">
                          <a:latin typeface="Cambria Math" panose="02040503050406030204" pitchFamily="18" charset="0"/>
                        </a:rPr>
                        <m:t>=1/3</m:t>
                      </m:r>
                    </m:oMath>
                  </m:oMathPara>
                </a14:m>
                <a:endParaRPr lang="zh-CN" altLang="en-US" sz="2000" dirty="0"/>
              </a:p>
            </p:txBody>
          </p:sp>
        </mc:Choice>
        <mc:Fallback xmlns="">
          <p:sp>
            <p:nvSpPr>
              <p:cNvPr id="24" name="文本框 23">
                <a:extLst>
                  <a:ext uri="{FF2B5EF4-FFF2-40B4-BE49-F238E27FC236}">
                    <a16:creationId xmlns:a16="http://schemas.microsoft.com/office/drawing/2014/main" id="{97915316-66C5-44F0-834C-132406ECB2F0}"/>
                  </a:ext>
                </a:extLst>
              </p:cNvPr>
              <p:cNvSpPr txBox="1">
                <a:spLocks noRot="1" noChangeAspect="1" noMove="1" noResize="1" noEditPoints="1" noAdjustHandles="1" noChangeArrowheads="1" noChangeShapeType="1" noTextEdit="1"/>
              </p:cNvSpPr>
              <p:nvPr/>
            </p:nvSpPr>
            <p:spPr>
              <a:xfrm>
                <a:off x="6948264" y="4754437"/>
                <a:ext cx="1152128" cy="369332"/>
              </a:xfrm>
              <a:prstGeom prst="rect">
                <a:avLst/>
              </a:prstGeom>
              <a:blipFill>
                <a:blip r:embed="rId3"/>
                <a:stretch>
                  <a:fillRect b="-114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94C2FA11-03CB-B9A0-68E0-F6FDA82BF5F6}"/>
                  </a:ext>
                </a:extLst>
              </p:cNvPr>
              <p:cNvSpPr txBox="1"/>
              <p:nvPr/>
            </p:nvSpPr>
            <p:spPr>
              <a:xfrm>
                <a:off x="6948264" y="5690541"/>
                <a:ext cx="11521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i="1" smtClean="0">
                              <a:latin typeface="Cambria Math" panose="02040503050406030204" pitchFamily="18" charset="0"/>
                            </a:rPr>
                            <m:t>p</m:t>
                          </m:r>
                        </m:e>
                        <m:sub>
                          <m:r>
                            <a:rPr lang="en-US" altLang="zh-CN" b="0" i="0" smtClean="0">
                              <a:latin typeface="Cambria Math" panose="02040503050406030204" pitchFamily="18" charset="0"/>
                            </a:rPr>
                            <m:t>3</m:t>
                          </m:r>
                        </m:sub>
                      </m:sSub>
                      <m:r>
                        <a:rPr lang="en-US" altLang="zh-CN" b="0" i="0" smtClean="0">
                          <a:latin typeface="Cambria Math" panose="02040503050406030204" pitchFamily="18" charset="0"/>
                        </a:rPr>
                        <m:t>=1/3</m:t>
                      </m:r>
                    </m:oMath>
                  </m:oMathPara>
                </a14:m>
                <a:endParaRPr lang="zh-CN" altLang="en-US" sz="2000" dirty="0"/>
              </a:p>
            </p:txBody>
          </p:sp>
        </mc:Choice>
        <mc:Fallback xmlns="">
          <p:sp>
            <p:nvSpPr>
              <p:cNvPr id="25" name="文本框 24">
                <a:extLst>
                  <a:ext uri="{FF2B5EF4-FFF2-40B4-BE49-F238E27FC236}">
                    <a16:creationId xmlns:a16="http://schemas.microsoft.com/office/drawing/2014/main" id="{94C2FA11-03CB-B9A0-68E0-F6FDA82BF5F6}"/>
                  </a:ext>
                </a:extLst>
              </p:cNvPr>
              <p:cNvSpPr txBox="1">
                <a:spLocks noRot="1" noChangeAspect="1" noMove="1" noResize="1" noEditPoints="1" noAdjustHandles="1" noChangeArrowheads="1" noChangeShapeType="1" noTextEdit="1"/>
              </p:cNvSpPr>
              <p:nvPr/>
            </p:nvSpPr>
            <p:spPr>
              <a:xfrm>
                <a:off x="6948264" y="5690541"/>
                <a:ext cx="1152128" cy="369332"/>
              </a:xfrm>
              <a:prstGeom prst="rect">
                <a:avLst/>
              </a:prstGeom>
              <a:blipFill>
                <a:blip r:embed="rId4"/>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4616FCA8-D236-E95E-9421-4FCE18DB0BD4}"/>
                  </a:ext>
                </a:extLst>
              </p:cNvPr>
              <p:cNvSpPr txBox="1"/>
              <p:nvPr/>
            </p:nvSpPr>
            <p:spPr>
              <a:xfrm>
                <a:off x="457200" y="1417638"/>
                <a:ext cx="425881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资源</a:t>
                </a:r>
                <a14:m>
                  <m:oMath xmlns:m="http://schemas.openxmlformats.org/officeDocument/2006/math">
                    <m:r>
                      <a:rPr lang="en-US" altLang="zh-CN" sz="2000" b="0" i="0" smtClean="0">
                        <a:latin typeface="Cambria Math" panose="02040503050406030204" pitchFamily="18" charset="0"/>
                      </a:rPr>
                      <m:t> </m:t>
                    </m:r>
                    <m:r>
                      <m:rPr>
                        <m:sty m:val="p"/>
                      </m:rPr>
                      <a:rPr lang="en-US" altLang="zh-CN" sz="2000" i="1" smtClean="0">
                        <a:latin typeface="Cambria Math" panose="02040503050406030204" pitchFamily="18" charset="0"/>
                      </a:rPr>
                      <m:t>R</m:t>
                    </m:r>
                    <m:r>
                      <a:rPr lang="en-US" altLang="zh-CN" sz="2000" b="0" i="1" smtClean="0">
                        <a:latin typeface="Cambria Math" panose="02040503050406030204" pitchFamily="18" charset="0"/>
                      </a:rPr>
                      <m:t>=1</m:t>
                    </m:r>
                  </m:oMath>
                </a14:m>
                <a:r>
                  <a:rPr lang="zh-CN" altLang="en-US" sz="2000" dirty="0">
                    <a:latin typeface="微软雅黑" panose="020B0503020204020204" pitchFamily="34" charset="-122"/>
                    <a:ea typeface="微软雅黑" panose="020B0503020204020204" pitchFamily="34" charset="-122"/>
                  </a:rPr>
                  <a:t>，只能保护</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个节点</a:t>
                </a:r>
                <a:endParaRPr lang="en-US" altLang="zh-CN" sz="2000" dirty="0">
                  <a:latin typeface="微软雅黑" panose="020B0503020204020204" pitchFamily="34" charset="-122"/>
                  <a:ea typeface="微软雅黑" panose="020B0503020204020204" pitchFamily="34" charset="-122"/>
                </a:endParaRPr>
              </a:p>
            </p:txBody>
          </p:sp>
        </mc:Choice>
        <mc:Fallback xmlns="">
          <p:sp>
            <p:nvSpPr>
              <p:cNvPr id="26" name="文本框 25">
                <a:extLst>
                  <a:ext uri="{FF2B5EF4-FFF2-40B4-BE49-F238E27FC236}">
                    <a16:creationId xmlns:a16="http://schemas.microsoft.com/office/drawing/2014/main" id="{4616FCA8-D236-E95E-9421-4FCE18DB0BD4}"/>
                  </a:ext>
                </a:extLst>
              </p:cNvPr>
              <p:cNvSpPr txBox="1">
                <a:spLocks noRot="1" noChangeAspect="1" noMove="1" noResize="1" noEditPoints="1" noAdjustHandles="1" noChangeArrowheads="1" noChangeShapeType="1" noTextEdit="1"/>
              </p:cNvSpPr>
              <p:nvPr/>
            </p:nvSpPr>
            <p:spPr>
              <a:xfrm>
                <a:off x="457200" y="1417638"/>
                <a:ext cx="4258816" cy="400110"/>
              </a:xfrm>
              <a:prstGeom prst="rect">
                <a:avLst/>
              </a:prstGeom>
              <a:blipFill>
                <a:blip r:embed="rId5"/>
                <a:stretch>
                  <a:fillRect l="-1431" t="-9231" b="-27692"/>
                </a:stretch>
              </a:blipFill>
            </p:spPr>
            <p:txBody>
              <a:bodyPr/>
              <a:lstStyle/>
              <a:p>
                <a:r>
                  <a:rPr lang="zh-CN" altLang="en-US">
                    <a:noFill/>
                  </a:rPr>
                  <a:t> </a:t>
                </a:r>
              </a:p>
            </p:txBody>
          </p:sp>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6" y="2780928"/>
            <a:ext cx="9145016" cy="1846585"/>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83568" y="3289300"/>
            <a:ext cx="7644638" cy="854080"/>
          </a:xfrm>
          <a:prstGeom prst="rect">
            <a:avLst/>
          </a:prstGeom>
          <a:noFill/>
        </p:spPr>
        <p:txBody>
          <a:bodyPr wrap="square" rtlCol="0">
            <a:spAutoFit/>
          </a:bodyPr>
          <a:lstStyle/>
          <a:p>
            <a:pPr algn="ctr"/>
            <a:r>
              <a:rPr lang="zh-CN" altLang="en-US" sz="4950" b="1" dirty="0">
                <a:solidFill>
                  <a:schemeClr val="bg1"/>
                </a:solidFill>
                <a:latin typeface="微软雅黑" panose="020B0503020204020204" pitchFamily="34" charset="-122"/>
                <a:ea typeface="微软雅黑" panose="020B0503020204020204" pitchFamily="34" charset="-122"/>
              </a:rPr>
              <a:t>偏好维度</a:t>
            </a:r>
          </a:p>
        </p:txBody>
      </p:sp>
      <p:sp>
        <p:nvSpPr>
          <p:cNvPr id="9" name="任意多边形 8"/>
          <p:cNvSpPr/>
          <p:nvPr/>
        </p:nvSpPr>
        <p:spPr>
          <a:xfrm>
            <a:off x="251520" y="1988840"/>
            <a:ext cx="1271112" cy="1152128"/>
          </a:xfrm>
          <a:custGeom>
            <a:avLst/>
            <a:gdLst>
              <a:gd name="connsiteX0" fmla="*/ 1600200 w 3200400"/>
              <a:gd name="connsiteY0" fmla="*/ 0 h 2838450"/>
              <a:gd name="connsiteX1" fmla="*/ 3200400 w 3200400"/>
              <a:gd name="connsiteY1" fmla="*/ 1600200 h 2838450"/>
              <a:gd name="connsiteX2" fmla="*/ 2618076 w 3200400"/>
              <a:gd name="connsiteY2" fmla="*/ 2834992 h 2838450"/>
              <a:gd name="connsiteX3" fmla="*/ 2613452 w 3200400"/>
              <a:gd name="connsiteY3" fmla="*/ 2838450 h 2838450"/>
              <a:gd name="connsiteX4" fmla="*/ 586949 w 3200400"/>
              <a:gd name="connsiteY4" fmla="*/ 2838450 h 2838450"/>
              <a:gd name="connsiteX5" fmla="*/ 582325 w 3200400"/>
              <a:gd name="connsiteY5" fmla="*/ 2834992 h 2838450"/>
              <a:gd name="connsiteX6" fmla="*/ 0 w 3200400"/>
              <a:gd name="connsiteY6" fmla="*/ 1600200 h 2838450"/>
              <a:gd name="connsiteX7" fmla="*/ 1600200 w 3200400"/>
              <a:gd name="connsiteY7" fmla="*/ 0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400" h="2838450">
                <a:moveTo>
                  <a:pt x="1600200" y="0"/>
                </a:moveTo>
                <a:cubicBezTo>
                  <a:pt x="2483966" y="0"/>
                  <a:pt x="3200400" y="716434"/>
                  <a:pt x="3200400" y="1600200"/>
                </a:cubicBezTo>
                <a:cubicBezTo>
                  <a:pt x="3200400" y="2097319"/>
                  <a:pt x="2973716" y="2541492"/>
                  <a:pt x="2618076" y="2834992"/>
                </a:cubicBezTo>
                <a:lnTo>
                  <a:pt x="2613452" y="2838450"/>
                </a:lnTo>
                <a:lnTo>
                  <a:pt x="586949" y="2838450"/>
                </a:lnTo>
                <a:lnTo>
                  <a:pt x="582325" y="2834992"/>
                </a:lnTo>
                <a:cubicBezTo>
                  <a:pt x="226685" y="2541492"/>
                  <a:pt x="0" y="2097319"/>
                  <a:pt x="0" y="1600200"/>
                </a:cubicBezTo>
                <a:cubicBezTo>
                  <a:pt x="0" y="716434"/>
                  <a:pt x="716434" y="0"/>
                  <a:pt x="160020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8800" b="1" dirty="0">
                <a:latin typeface="Bell MT" panose="02020503060305020303" pitchFamily="18" charset="0"/>
                <a:ea typeface="华文隶书" panose="02010800040101010101" pitchFamily="2" charset="-122"/>
              </a:rPr>
              <a:t>5</a:t>
            </a:r>
            <a:endParaRPr lang="zh-CN" altLang="en-US" sz="8800" b="1" dirty="0">
              <a:latin typeface="Bell MT" panose="02020503060305020303" pitchFamily="18" charset="0"/>
              <a:ea typeface="华文隶书" panose="02010800040101010101" pitchFamily="2" charset="-122"/>
            </a:endParaRPr>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6087" t="6184" r="6353" b="6254"/>
          <a:stretch>
            <a:fillRect/>
          </a:stretch>
        </p:blipFill>
        <p:spPr>
          <a:xfrm>
            <a:off x="7956376" y="2316342"/>
            <a:ext cx="936104" cy="936104"/>
          </a:xfrm>
          <a:prstGeom prst="ellipse">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偏好维度简介</a:t>
            </a:r>
          </a:p>
        </p:txBody>
      </p:sp>
      <p:sp>
        <p:nvSpPr>
          <p:cNvPr id="15" name="矩形 14"/>
          <p:cNvSpPr/>
          <p:nvPr/>
        </p:nvSpPr>
        <p:spPr>
          <a:xfrm>
            <a:off x="857224" y="1071546"/>
            <a:ext cx="7429552"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Agent</a:t>
            </a:r>
            <a:r>
              <a:rPr lang="zh-CN" altLang="en-US" sz="2400" b="1" dirty="0">
                <a:latin typeface="微软雅黑" panose="020B0503020204020204" pitchFamily="34" charset="-122"/>
                <a:ea typeface="微软雅黑" panose="020B0503020204020204" pitchFamily="34" charset="-122"/>
              </a:rPr>
              <a:t>会为自身获取更优的结果，做出某一动作优于另一动作选择的唯一原因是其偏好动作会导致更理想的结果。</a:t>
            </a:r>
            <a:endParaRPr lang="en-US" altLang="zh-CN" sz="2400" b="1"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举例：</a:t>
            </a:r>
            <a:r>
              <a:rPr lang="zh-CN" altLang="en-US" sz="2400" dirty="0">
                <a:latin typeface="微软雅黑" panose="020B0503020204020204" pitchFamily="34" charset="-122"/>
                <a:ea typeface="微软雅黑" panose="020B0503020204020204" pitchFamily="34" charset="-122"/>
              </a:rPr>
              <a:t>医师一般会考虑痛苦、预期寿命、生命质量、金钱成本（对病人、医生和社会）以及其他必要的东西。当这些条件发生冲突时，医生需要给出折中的考虑，即</a:t>
            </a:r>
            <a:r>
              <a:rPr lang="zh-CN" altLang="en-US" sz="2400" b="1" dirty="0">
                <a:latin typeface="微软雅黑" panose="020B0503020204020204" pitchFamily="34" charset="-122"/>
                <a:ea typeface="微软雅黑" panose="020B0503020204020204" pitchFamily="34" charset="-122"/>
              </a:rPr>
              <a:t>偏好</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pic>
        <p:nvPicPr>
          <p:cNvPr id="3074" name="Picture 2" descr="D:\研一\研究生助教\图片素材\医生.jpeg"/>
          <p:cNvPicPr>
            <a:picLocks noChangeAspect="1" noChangeArrowheads="1"/>
          </p:cNvPicPr>
          <p:nvPr/>
        </p:nvPicPr>
        <p:blipFill>
          <a:blip r:embed="rId3"/>
          <a:srcRect/>
          <a:stretch>
            <a:fillRect/>
          </a:stretch>
        </p:blipFill>
        <p:spPr bwMode="auto">
          <a:xfrm>
            <a:off x="3286116" y="3857628"/>
            <a:ext cx="2842559" cy="2714644"/>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偏好维度简介</a:t>
            </a:r>
          </a:p>
        </p:txBody>
      </p:sp>
      <p:sp>
        <p:nvSpPr>
          <p:cNvPr id="15" name="矩形 14"/>
          <p:cNvSpPr/>
          <p:nvPr/>
        </p:nvSpPr>
        <p:spPr>
          <a:xfrm>
            <a:off x="857224" y="1071546"/>
            <a:ext cx="7429552" cy="489364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偏好维度是看</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是否具有</a:t>
            </a:r>
            <a:r>
              <a:rPr lang="zh-CN" altLang="en-US" sz="2400" b="1" dirty="0">
                <a:latin typeface="微软雅黑" panose="020B0503020204020204" pitchFamily="34" charset="-122"/>
                <a:ea typeface="微软雅黑" panose="020B0503020204020204" pitchFamily="34" charset="-122"/>
              </a:rPr>
              <a:t>目标</a:t>
            </a:r>
            <a:r>
              <a:rPr lang="zh-CN" altLang="en-US" sz="2400" dirty="0">
                <a:latin typeface="微软雅黑" panose="020B0503020204020204" pitchFamily="34" charset="-122"/>
                <a:ea typeface="微软雅黑" panose="020B0503020204020204" pitchFamily="34" charset="-122"/>
              </a:rPr>
              <a:t>和</a:t>
            </a:r>
            <a:r>
              <a:rPr lang="zh-CN" altLang="en-US" sz="2400" b="1" dirty="0">
                <a:latin typeface="微软雅黑" panose="020B0503020204020204" pitchFamily="34" charset="-122"/>
                <a:ea typeface="微软雅黑" panose="020B0503020204020204" pitchFamily="34" charset="-122"/>
              </a:rPr>
              <a:t>复杂偏好</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目标：</a:t>
            </a:r>
            <a:r>
              <a:rPr lang="zh-CN" altLang="en-US" sz="2400" dirty="0">
                <a:latin typeface="微软雅黑" panose="020B0503020204020204" pitchFamily="34" charset="-122"/>
                <a:ea typeface="微软雅黑" panose="020B0503020204020204" pitchFamily="34" charset="-122"/>
              </a:rPr>
              <a:t>在某一最终状态下要达到的</a:t>
            </a:r>
            <a:r>
              <a:rPr lang="zh-CN" altLang="en-US" sz="2400" b="1" dirty="0">
                <a:latin typeface="微软雅黑" panose="020B0503020204020204" pitchFamily="34" charset="-122"/>
                <a:ea typeface="微软雅黑" panose="020B0503020204020204" pitchFamily="34" charset="-122"/>
              </a:rPr>
              <a:t>完成目标</a:t>
            </a:r>
            <a:r>
              <a:rPr lang="zh-CN" altLang="en-US" sz="2400" dirty="0">
                <a:latin typeface="微软雅黑" panose="020B0503020204020204" pitchFamily="34" charset="-122"/>
                <a:ea typeface="微软雅黑" panose="020B0503020204020204" pitchFamily="34" charset="-122"/>
              </a:rPr>
              <a:t>，或是在所有已访问过的状态中</a:t>
            </a:r>
            <a:r>
              <a:rPr lang="zh-CN" altLang="en-US" sz="2400" b="1" dirty="0">
                <a:latin typeface="微软雅黑" panose="020B0503020204020204" pitchFamily="34" charset="-122"/>
                <a:ea typeface="微软雅黑" panose="020B0503020204020204" pitchFamily="34" charset="-122"/>
              </a:rPr>
              <a:t>必须被保持的目标</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举例：机器人的目标可能是拿取两杯咖啡，并保持不对他人造成伤害。</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复杂偏好：</a:t>
            </a:r>
            <a:r>
              <a:rPr lang="zh-CN" altLang="en-US" sz="2400" dirty="0">
                <a:latin typeface="微软雅黑" panose="020B0503020204020204" pitchFamily="34" charset="-122"/>
                <a:ea typeface="微软雅黑" panose="020B0503020204020204" pitchFamily="34" charset="-122"/>
              </a:rPr>
              <a:t>在不同时期</a:t>
            </a:r>
            <a:r>
              <a:rPr lang="zh-CN" altLang="en-US" sz="2400" b="1" dirty="0">
                <a:latin typeface="微软雅黑" panose="020B0503020204020204" pitchFamily="34" charset="-122"/>
                <a:ea typeface="微软雅黑" panose="020B0503020204020204" pitchFamily="34" charset="-122"/>
              </a:rPr>
              <a:t>权衡</a:t>
            </a:r>
            <a:r>
              <a:rPr lang="zh-CN" altLang="en-US" sz="2400" dirty="0">
                <a:latin typeface="微软雅黑" panose="020B0503020204020204" pitchFamily="34" charset="-122"/>
                <a:ea typeface="微软雅黑" panose="020B0503020204020204" pitchFamily="34" charset="-122"/>
              </a:rPr>
              <a:t>各种期望的结果。</a:t>
            </a:r>
            <a:r>
              <a:rPr lang="zh-CN" altLang="en-US" sz="2400" b="1" dirty="0">
                <a:latin typeface="微软雅黑" panose="020B0503020204020204" pitchFamily="34" charset="-122"/>
                <a:ea typeface="微软雅黑" panose="020B0503020204020204" pitchFamily="34" charset="-122"/>
              </a:rPr>
              <a:t>序数偏好</a:t>
            </a:r>
            <a:r>
              <a:rPr lang="zh-CN" altLang="en-US" sz="2400" dirty="0">
                <a:latin typeface="微软雅黑" panose="020B0503020204020204" pitchFamily="34" charset="-122"/>
                <a:ea typeface="微软雅黑" panose="020B0503020204020204" pitchFamily="34" charset="-122"/>
              </a:rPr>
              <a:t>表示只注重偏好的排序。</a:t>
            </a:r>
            <a:r>
              <a:rPr lang="zh-CN" altLang="en-US" sz="2400" b="1" dirty="0">
                <a:latin typeface="微软雅黑" panose="020B0503020204020204" pitchFamily="34" charset="-122"/>
                <a:ea typeface="微软雅黑" panose="020B0503020204020204" pitchFamily="34" charset="-122"/>
              </a:rPr>
              <a:t>基数偏好</a:t>
            </a:r>
            <a:r>
              <a:rPr lang="zh-CN" altLang="en-US" sz="2400" dirty="0">
                <a:latin typeface="微软雅黑" panose="020B0503020204020204" pitchFamily="34" charset="-122"/>
                <a:ea typeface="微软雅黑" panose="020B0503020204020204" pitchFamily="34" charset="-122"/>
              </a:rPr>
              <a:t>涉及有关值的大小。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举例：某人喜欢黑咖啡的程度超过茶，这是序数偏好。而基数偏好给定了饮料味道和等待时间的权衡，如果味道好，某人能够容忍的等待时间就比较长。</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6" y="2780928"/>
            <a:ext cx="9145016" cy="1846585"/>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83568" y="3289300"/>
            <a:ext cx="7644638" cy="854080"/>
          </a:xfrm>
          <a:prstGeom prst="rect">
            <a:avLst/>
          </a:prstGeom>
          <a:noFill/>
        </p:spPr>
        <p:txBody>
          <a:bodyPr wrap="square" rtlCol="0">
            <a:spAutoFit/>
          </a:bodyPr>
          <a:lstStyle/>
          <a:p>
            <a:pPr algn="ctr"/>
            <a:r>
              <a:rPr lang="en-US" altLang="zh-CN" sz="4950" b="1" dirty="0">
                <a:solidFill>
                  <a:schemeClr val="bg1"/>
                </a:solidFill>
                <a:latin typeface="微软雅黑" panose="020B0503020204020204" pitchFamily="34" charset="-122"/>
                <a:ea typeface="微软雅黑" panose="020B0503020204020204" pitchFamily="34" charset="-122"/>
              </a:rPr>
              <a:t>Agent</a:t>
            </a:r>
            <a:r>
              <a:rPr lang="zh-CN" altLang="en-US" sz="4950" b="1" dirty="0">
                <a:solidFill>
                  <a:schemeClr val="bg1"/>
                </a:solidFill>
                <a:latin typeface="微软雅黑" panose="020B0503020204020204" pitchFamily="34" charset="-122"/>
                <a:ea typeface="微软雅黑" panose="020B0503020204020204" pitchFamily="34" charset="-122"/>
              </a:rPr>
              <a:t>数量维度</a:t>
            </a:r>
          </a:p>
        </p:txBody>
      </p:sp>
      <p:sp>
        <p:nvSpPr>
          <p:cNvPr id="9" name="任意多边形 8"/>
          <p:cNvSpPr/>
          <p:nvPr/>
        </p:nvSpPr>
        <p:spPr>
          <a:xfrm>
            <a:off x="251520" y="1988840"/>
            <a:ext cx="1271112" cy="1152128"/>
          </a:xfrm>
          <a:custGeom>
            <a:avLst/>
            <a:gdLst>
              <a:gd name="connsiteX0" fmla="*/ 1600200 w 3200400"/>
              <a:gd name="connsiteY0" fmla="*/ 0 h 2838450"/>
              <a:gd name="connsiteX1" fmla="*/ 3200400 w 3200400"/>
              <a:gd name="connsiteY1" fmla="*/ 1600200 h 2838450"/>
              <a:gd name="connsiteX2" fmla="*/ 2618076 w 3200400"/>
              <a:gd name="connsiteY2" fmla="*/ 2834992 h 2838450"/>
              <a:gd name="connsiteX3" fmla="*/ 2613452 w 3200400"/>
              <a:gd name="connsiteY3" fmla="*/ 2838450 h 2838450"/>
              <a:gd name="connsiteX4" fmla="*/ 586949 w 3200400"/>
              <a:gd name="connsiteY4" fmla="*/ 2838450 h 2838450"/>
              <a:gd name="connsiteX5" fmla="*/ 582325 w 3200400"/>
              <a:gd name="connsiteY5" fmla="*/ 2834992 h 2838450"/>
              <a:gd name="connsiteX6" fmla="*/ 0 w 3200400"/>
              <a:gd name="connsiteY6" fmla="*/ 1600200 h 2838450"/>
              <a:gd name="connsiteX7" fmla="*/ 1600200 w 3200400"/>
              <a:gd name="connsiteY7" fmla="*/ 0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400" h="2838450">
                <a:moveTo>
                  <a:pt x="1600200" y="0"/>
                </a:moveTo>
                <a:cubicBezTo>
                  <a:pt x="2483966" y="0"/>
                  <a:pt x="3200400" y="716434"/>
                  <a:pt x="3200400" y="1600200"/>
                </a:cubicBezTo>
                <a:cubicBezTo>
                  <a:pt x="3200400" y="2097319"/>
                  <a:pt x="2973716" y="2541492"/>
                  <a:pt x="2618076" y="2834992"/>
                </a:cubicBezTo>
                <a:lnTo>
                  <a:pt x="2613452" y="2838450"/>
                </a:lnTo>
                <a:lnTo>
                  <a:pt x="586949" y="2838450"/>
                </a:lnTo>
                <a:lnTo>
                  <a:pt x="582325" y="2834992"/>
                </a:lnTo>
                <a:cubicBezTo>
                  <a:pt x="226685" y="2541492"/>
                  <a:pt x="0" y="2097319"/>
                  <a:pt x="0" y="1600200"/>
                </a:cubicBezTo>
                <a:cubicBezTo>
                  <a:pt x="0" y="716434"/>
                  <a:pt x="716434" y="0"/>
                  <a:pt x="160020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8800" b="1" dirty="0">
                <a:latin typeface="Bell MT" panose="02020503060305020303" pitchFamily="18" charset="0"/>
                <a:ea typeface="华文隶书" panose="02010800040101010101" pitchFamily="2" charset="-122"/>
              </a:rPr>
              <a:t>6</a:t>
            </a:r>
            <a:endParaRPr lang="zh-CN" altLang="en-US" sz="8800" b="1" dirty="0">
              <a:latin typeface="Bell MT" panose="02020503060305020303" pitchFamily="18" charset="0"/>
              <a:ea typeface="华文隶书" panose="02010800040101010101" pitchFamily="2" charset="-122"/>
            </a:endParaRPr>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6087" t="6184" r="6353" b="6254"/>
          <a:stretch>
            <a:fillRect/>
          </a:stretch>
        </p:blipFill>
        <p:spPr>
          <a:xfrm>
            <a:off x="7956376" y="2316342"/>
            <a:ext cx="936104" cy="936104"/>
          </a:xfrm>
          <a:prstGeom prst="ellipse">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单</a:t>
            </a:r>
            <a:r>
              <a:rPr lang="en-US" altLang="zh-CN" sz="2800" b="1" dirty="0">
                <a:solidFill>
                  <a:schemeClr val="bg1"/>
                </a:solidFill>
                <a:latin typeface="微软雅黑" panose="020B0503020204020204" pitchFamily="34" charset="-122"/>
                <a:ea typeface="微软雅黑" panose="020B0503020204020204" pitchFamily="34" charset="-122"/>
              </a:rPr>
              <a:t>Agent</a:t>
            </a:r>
            <a:r>
              <a:rPr lang="zh-CN" altLang="en-US" sz="2800" b="1" dirty="0">
                <a:solidFill>
                  <a:schemeClr val="bg1"/>
                </a:solidFill>
                <a:latin typeface="微软雅黑" panose="020B0503020204020204" pitchFamily="34" charset="-122"/>
                <a:ea typeface="微软雅黑" panose="020B0503020204020204" pitchFamily="34" charset="-122"/>
              </a:rPr>
              <a:t>推理、多</a:t>
            </a:r>
            <a:r>
              <a:rPr lang="en-US" altLang="zh-CN" sz="2800" b="1" dirty="0">
                <a:solidFill>
                  <a:schemeClr val="bg1"/>
                </a:solidFill>
                <a:latin typeface="微软雅黑" panose="020B0503020204020204" pitchFamily="34" charset="-122"/>
                <a:ea typeface="微软雅黑" panose="020B0503020204020204" pitchFamily="34" charset="-122"/>
              </a:rPr>
              <a:t>Agent</a:t>
            </a:r>
            <a:r>
              <a:rPr lang="zh-CN" altLang="en-US" sz="2800" b="1" dirty="0">
                <a:solidFill>
                  <a:schemeClr val="bg1"/>
                </a:solidFill>
                <a:latin typeface="微软雅黑" panose="020B0503020204020204" pitchFamily="34" charset="-122"/>
                <a:ea typeface="微软雅黑" panose="020B0503020204020204" pitchFamily="34" charset="-122"/>
              </a:rPr>
              <a:t>推理</a:t>
            </a:r>
          </a:p>
        </p:txBody>
      </p:sp>
      <p:sp>
        <p:nvSpPr>
          <p:cNvPr id="15" name="矩形 14"/>
          <p:cNvSpPr/>
          <p:nvPr/>
        </p:nvSpPr>
        <p:spPr>
          <a:xfrm>
            <a:off x="857224" y="1000108"/>
            <a:ext cx="7429552" cy="3784600"/>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单</a:t>
            </a:r>
            <a:r>
              <a:rPr lang="en-US" altLang="zh-CN" sz="2400" b="1" dirty="0">
                <a:latin typeface="微软雅黑" panose="020B0503020204020204" pitchFamily="34" charset="-122"/>
                <a:ea typeface="微软雅黑" panose="020B0503020204020204" pitchFamily="34" charset="-122"/>
              </a:rPr>
              <a:t>Agent</a:t>
            </a:r>
            <a:r>
              <a:rPr lang="zh-CN" altLang="en-US" sz="2400" b="1" dirty="0">
                <a:latin typeface="微软雅黑" panose="020B0503020204020204" pitchFamily="34" charset="-122"/>
                <a:ea typeface="微软雅黑" panose="020B0503020204020204" pitchFamily="34" charset="-122"/>
              </a:rPr>
              <a:t>推理：</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会假设其他</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为环境的一部分。如果没有其他</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，或者其他</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的动作</a:t>
            </a:r>
            <a:r>
              <a:rPr lang="zh-CN" altLang="en-US" sz="2400" b="1" dirty="0">
                <a:latin typeface="微软雅黑" panose="020B0503020204020204" pitchFamily="34" charset="-122"/>
                <a:ea typeface="微软雅黑" panose="020B0503020204020204" pitchFamily="34" charset="-122"/>
              </a:rPr>
              <a:t>不会</a:t>
            </a:r>
            <a:r>
              <a:rPr lang="zh-CN" altLang="en-US" sz="2400" dirty="0">
                <a:latin typeface="微软雅黑" panose="020B0503020204020204" pitchFamily="34" charset="-122"/>
                <a:ea typeface="微软雅黑" panose="020B0503020204020204" pitchFamily="34" charset="-122"/>
              </a:rPr>
              <a:t>对自身</a:t>
            </a:r>
            <a:r>
              <a:rPr lang="zh-CN" altLang="en-US" sz="2400" b="1" dirty="0">
                <a:latin typeface="微软雅黑" panose="020B0503020204020204" pitchFamily="34" charset="-122"/>
                <a:ea typeface="微软雅黑" panose="020B0503020204020204" pitchFamily="34" charset="-122"/>
              </a:rPr>
              <a:t>造成影响</a:t>
            </a:r>
            <a:r>
              <a:rPr lang="zh-CN" altLang="en-US" sz="2400" dirty="0">
                <a:latin typeface="微软雅黑" panose="020B0503020204020204" pitchFamily="34" charset="-122"/>
                <a:ea typeface="微软雅黑" panose="020B0503020204020204" pitchFamily="34" charset="-122"/>
              </a:rPr>
              <a:t>，则假设是合理的。</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多</a:t>
            </a:r>
            <a:r>
              <a:rPr lang="en-US" altLang="zh-CN" sz="2400" b="1" dirty="0">
                <a:latin typeface="微软雅黑" panose="020B0503020204020204" pitchFamily="34" charset="-122"/>
                <a:ea typeface="微软雅黑" panose="020B0503020204020204" pitchFamily="34" charset="-122"/>
              </a:rPr>
              <a:t>Agent</a:t>
            </a:r>
            <a:r>
              <a:rPr lang="zh-CN" altLang="en-US" sz="2400" b="1" dirty="0">
                <a:latin typeface="微软雅黑" panose="020B0503020204020204" pitchFamily="34" charset="-122"/>
                <a:ea typeface="微软雅黑" panose="020B0503020204020204" pitchFamily="34" charset="-122"/>
              </a:rPr>
              <a:t>推理：</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会将</a:t>
            </a:r>
            <a:r>
              <a:rPr lang="zh-CN" altLang="en-US" sz="2400" b="1" dirty="0">
                <a:latin typeface="微软雅黑" panose="020B0503020204020204" pitchFamily="34" charset="-122"/>
                <a:ea typeface="微软雅黑" panose="020B0503020204020204" pitchFamily="34" charset="-122"/>
              </a:rPr>
              <a:t>其他</a:t>
            </a:r>
            <a:r>
              <a:rPr lang="en-US" altLang="zh-CN" sz="2400" b="1"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的推理考虑进来。当其他</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的目标或偏好部分依赖于此</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的行为，或</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必须与其他</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通信时，会有这种情况。如果</a:t>
            </a:r>
            <a:r>
              <a:rPr lang="en-US" altLang="zh-CN" sz="2400" dirty="0">
                <a:latin typeface="微软雅黑" panose="020B0503020204020204" pitchFamily="34" charset="-122"/>
                <a:ea typeface="微软雅黑" panose="020B0503020204020204" pitchFamily="34" charset="-122"/>
              </a:rPr>
              <a:t>Agent</a:t>
            </a:r>
            <a:r>
              <a:rPr lang="zh-CN" altLang="en-US" sz="2400" b="1" dirty="0">
                <a:latin typeface="微软雅黑" panose="020B0503020204020204" pitchFamily="34" charset="-122"/>
                <a:ea typeface="微软雅黑" panose="020B0503020204020204" pitchFamily="34" charset="-122"/>
              </a:rPr>
              <a:t>同时</a:t>
            </a:r>
            <a:r>
              <a:rPr lang="zh-CN" altLang="en-US" sz="2400" dirty="0">
                <a:latin typeface="微软雅黑" panose="020B0503020204020204" pitchFamily="34" charset="-122"/>
                <a:ea typeface="微软雅黑" panose="020B0503020204020204" pitchFamily="34" charset="-122"/>
              </a:rPr>
              <a:t>进行</a:t>
            </a:r>
            <a:r>
              <a:rPr lang="zh-CN" altLang="en-US" sz="2400" b="1" dirty="0">
                <a:latin typeface="微软雅黑" panose="020B0503020204020204" pitchFamily="34" charset="-122"/>
                <a:ea typeface="微软雅黑" panose="020B0503020204020204" pitchFamily="34" charset="-122"/>
              </a:rPr>
              <a:t>动作</a:t>
            </a:r>
            <a:r>
              <a:rPr lang="zh-CN" altLang="en-US" sz="2400" dirty="0">
                <a:latin typeface="微软雅黑" panose="020B0503020204020204" pitchFamily="34" charset="-122"/>
                <a:ea typeface="微软雅黑" panose="020B0503020204020204" pitchFamily="34" charset="-122"/>
              </a:rPr>
              <a:t>，或环境只是部分可观察的，那么</a:t>
            </a:r>
            <a:r>
              <a:rPr lang="en-US" altLang="zh-CN" sz="2400" dirty="0">
                <a:latin typeface="微软雅黑" panose="020B0503020204020204" pitchFamily="34" charset="-122"/>
                <a:ea typeface="微软雅黑" panose="020B0503020204020204" pitchFamily="34" charset="-122"/>
              </a:rPr>
              <a:t>Agent</a:t>
            </a:r>
            <a:r>
              <a:rPr lang="zh-CN" altLang="en-US" sz="2400" b="1" dirty="0">
                <a:latin typeface="微软雅黑" panose="020B0503020204020204" pitchFamily="34" charset="-122"/>
                <a:ea typeface="微软雅黑" panose="020B0503020204020204" pitchFamily="34" charset="-122"/>
              </a:rPr>
              <a:t>一起</a:t>
            </a:r>
            <a:r>
              <a:rPr lang="zh-CN" altLang="en-US" sz="2400" dirty="0">
                <a:latin typeface="微软雅黑" panose="020B0503020204020204" pitchFamily="34" charset="-122"/>
                <a:ea typeface="微软雅黑" panose="020B0503020204020204" pitchFamily="34" charset="-122"/>
              </a:rPr>
              <a:t>进行的</a:t>
            </a:r>
            <a:r>
              <a:rPr lang="zh-CN" altLang="en-US" sz="2400" b="1" dirty="0">
                <a:latin typeface="微软雅黑" panose="020B0503020204020204" pitchFamily="34" charset="-122"/>
                <a:ea typeface="微软雅黑" panose="020B0503020204020204" pitchFamily="34" charset="-122"/>
              </a:rPr>
              <a:t>推理</a:t>
            </a:r>
            <a:r>
              <a:rPr lang="zh-CN" altLang="en-US" sz="2400" dirty="0">
                <a:latin typeface="微软雅黑" panose="020B0503020204020204" pitchFamily="34" charset="-122"/>
                <a:ea typeface="微软雅黑" panose="020B0503020204020204" pitchFamily="34" charset="-122"/>
              </a:rPr>
              <a:t>将会</a:t>
            </a:r>
            <a:r>
              <a:rPr lang="zh-CN" altLang="en-US" sz="2400" b="1" dirty="0">
                <a:latin typeface="微软雅黑" panose="020B0503020204020204" pitchFamily="34" charset="-122"/>
                <a:ea typeface="微软雅黑" panose="020B0503020204020204" pitchFamily="34" charset="-122"/>
              </a:rPr>
              <a:t>更加困难</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pic>
        <p:nvPicPr>
          <p:cNvPr id="5" name="Picture 2" descr="D:\研一\研究生助教\图片素材\多agent协作.jpeg"/>
          <p:cNvPicPr>
            <a:picLocks noChangeAspect="1" noChangeArrowheads="1"/>
          </p:cNvPicPr>
          <p:nvPr/>
        </p:nvPicPr>
        <p:blipFill>
          <a:blip r:embed="rId3"/>
          <a:srcRect/>
          <a:stretch>
            <a:fillRect/>
          </a:stretch>
        </p:blipFill>
        <p:spPr bwMode="auto">
          <a:xfrm>
            <a:off x="3132239" y="4479573"/>
            <a:ext cx="2879521" cy="2317769"/>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Agent</a:t>
            </a:r>
            <a:r>
              <a:rPr lang="zh-CN" altLang="en-US" sz="2800" b="1" dirty="0">
                <a:solidFill>
                  <a:schemeClr val="bg1"/>
                </a:solidFill>
                <a:latin typeface="微软雅黑" panose="020B0503020204020204" pitchFamily="34" charset="-122"/>
                <a:ea typeface="微软雅黑" panose="020B0503020204020204" pitchFamily="34" charset="-122"/>
              </a:rPr>
              <a:t>的抽象模型</a:t>
            </a:r>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800" b="1" dirty="0">
                <a:solidFill>
                  <a:schemeClr val="bg1"/>
                </a:solidFill>
                <a:latin typeface="微软雅黑" panose="020B0503020204020204" pitchFamily="34" charset="-122"/>
                <a:ea typeface="微软雅黑" panose="020B0503020204020204" pitchFamily="34" charset="-122"/>
              </a:rPr>
              <a:t>与环境的交互</a:t>
            </a:r>
          </a:p>
        </p:txBody>
      </p:sp>
      <p:sp>
        <p:nvSpPr>
          <p:cNvPr id="8" name="Oval 18"/>
          <p:cNvSpPr/>
          <p:nvPr/>
        </p:nvSpPr>
        <p:spPr>
          <a:xfrm>
            <a:off x="2267744" y="2173989"/>
            <a:ext cx="1800200" cy="1728968"/>
          </a:xfrm>
          <a:prstGeom prst="ellipse">
            <a:avLst/>
          </a:prstGeom>
          <a:solidFill>
            <a:srgbClr val="C00000">
              <a:alpha val="69000"/>
            </a:srgb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gent</a:t>
            </a:r>
            <a:endParaRPr 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Oval 18"/>
          <p:cNvSpPr/>
          <p:nvPr/>
        </p:nvSpPr>
        <p:spPr>
          <a:xfrm>
            <a:off x="6516216" y="2173989"/>
            <a:ext cx="1800200" cy="1728968"/>
          </a:xfrm>
          <a:prstGeom prst="ellipse">
            <a:avLst/>
          </a:prstGeom>
          <a:solidFill>
            <a:schemeClr val="accent5">
              <a:lumMod val="75000"/>
              <a:alpha val="69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环境</a:t>
            </a:r>
            <a:endParaRPr 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3" name="文本框 3"/>
          <p:cNvSpPr txBox="1"/>
          <p:nvPr/>
        </p:nvSpPr>
        <p:spPr>
          <a:xfrm>
            <a:off x="917594" y="1202850"/>
            <a:ext cx="900100"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能力</a:t>
            </a:r>
          </a:p>
        </p:txBody>
      </p:sp>
      <p:sp>
        <p:nvSpPr>
          <p:cNvPr id="29" name="文本框 3"/>
          <p:cNvSpPr txBox="1"/>
          <p:nvPr/>
        </p:nvSpPr>
        <p:spPr>
          <a:xfrm>
            <a:off x="1817694" y="4593862"/>
            <a:ext cx="6624736" cy="22453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latin typeface="微软雅黑" panose="020B0503020204020204" pitchFamily="34" charset="-122"/>
                <a:ea typeface="微软雅黑" panose="020B0503020204020204" pitchFamily="34" charset="-122"/>
              </a:rPr>
              <a:t>Agent</a:t>
            </a:r>
            <a:r>
              <a:rPr lang="zh-CN" altLang="en-US" sz="2000" dirty="0">
                <a:latin typeface="微软雅黑" panose="020B0503020204020204" pitchFamily="34" charset="-122"/>
                <a:ea typeface="微软雅黑" panose="020B0503020204020204" pitchFamily="34" charset="-122"/>
              </a:rPr>
              <a:t>依赖于以下几个方面：</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Agent </a:t>
            </a:r>
            <a:r>
              <a:rPr lang="zh-CN" altLang="en-US" sz="2000" dirty="0">
                <a:latin typeface="微软雅黑" panose="020B0503020204020204" pitchFamily="34" charset="-122"/>
                <a:ea typeface="微软雅黑" panose="020B0503020204020204" pitchFamily="34" charset="-122"/>
              </a:rPr>
              <a:t>及其环境的</a:t>
            </a:r>
            <a:r>
              <a:rPr lang="zh-CN" altLang="en-US" sz="2000" b="1" dirty="0">
                <a:latin typeface="微软雅黑" panose="020B0503020204020204" pitchFamily="34" charset="-122"/>
                <a:ea typeface="微软雅黑" panose="020B0503020204020204" pitchFamily="34" charset="-122"/>
              </a:rPr>
              <a:t>先验知识</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）与环境的交互</a:t>
            </a:r>
            <a:r>
              <a:rPr lang="zh-CN" altLang="en-US" sz="2000" b="1" dirty="0">
                <a:latin typeface="微软雅黑" panose="020B0503020204020204" pitchFamily="34" charset="-122"/>
                <a:ea typeface="微软雅黑" panose="020B0503020204020204" pitchFamily="34" charset="-122"/>
              </a:rPr>
              <a:t>历史</a:t>
            </a:r>
            <a:r>
              <a:rPr lang="zh-CN" altLang="en-US" sz="2000" dirty="0">
                <a:latin typeface="微软雅黑" panose="020B0503020204020204" pitchFamily="34" charset="-122"/>
                <a:ea typeface="微软雅黑" panose="020B0503020204020204" pitchFamily="34" charset="-122"/>
              </a:rPr>
              <a:t>，其中包括</a:t>
            </a:r>
            <a:r>
              <a:rPr lang="en-US" altLang="zh-CN" sz="2000" dirty="0">
                <a:latin typeface="微软雅黑" panose="020B0503020204020204" pitchFamily="34" charset="-122"/>
                <a:ea typeface="微软雅黑" panose="020B0503020204020204" pitchFamily="34" charset="-122"/>
              </a:rPr>
              <a:t>:</a:t>
            </a:r>
          </a:p>
          <a:p>
            <a:pPr marL="800100" lvl="1" indent="-467995">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当前环境的</a:t>
            </a:r>
            <a:r>
              <a:rPr lang="zh-CN" altLang="en-US" sz="2000" b="1" dirty="0">
                <a:latin typeface="微软雅黑" panose="020B0503020204020204" pitchFamily="34" charset="-122"/>
                <a:ea typeface="微软雅黑" panose="020B0503020204020204" pitchFamily="34" charset="-122"/>
              </a:rPr>
              <a:t>观察值</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800100" lvl="1" indent="-467995">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先前经验</a:t>
            </a:r>
            <a:r>
              <a:rPr lang="zh-CN" altLang="en-US" sz="2000" dirty="0">
                <a:latin typeface="微软雅黑" panose="020B0503020204020204" pitchFamily="34" charset="-122"/>
                <a:ea typeface="微软雅黑" panose="020B0503020204020204" pitchFamily="34" charset="-122"/>
              </a:rPr>
              <a:t>和观察值，或从学习中获得到的其他数据。</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）试图达到的</a:t>
            </a:r>
            <a:r>
              <a:rPr lang="zh-CN" altLang="en-US" sz="2000" b="1" dirty="0">
                <a:latin typeface="微软雅黑" panose="020B0503020204020204" pitchFamily="34" charset="-122"/>
                <a:ea typeface="微软雅黑" panose="020B0503020204020204" pitchFamily="34" charset="-122"/>
              </a:rPr>
              <a:t>目标</a:t>
            </a:r>
            <a:r>
              <a:rPr lang="zh-CN" altLang="en-US" sz="2000" dirty="0">
                <a:latin typeface="微软雅黑" panose="020B0503020204020204" pitchFamily="34" charset="-122"/>
                <a:ea typeface="微软雅黑" panose="020B0503020204020204" pitchFamily="34" charset="-122"/>
              </a:rPr>
              <a:t>或整个世界状态的偏好。</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）它能够执行的最原始动作，即</a:t>
            </a:r>
            <a:r>
              <a:rPr lang="zh-CN" altLang="en-US" sz="2000" b="1" dirty="0">
                <a:latin typeface="微软雅黑" panose="020B0503020204020204" pitchFamily="34" charset="-122"/>
                <a:ea typeface="微软雅黑" panose="020B0503020204020204" pitchFamily="34" charset="-122"/>
              </a:rPr>
              <a:t>能力</a:t>
            </a:r>
            <a:r>
              <a:rPr lang="zh-CN" altLang="en-US" sz="2000" dirty="0">
                <a:latin typeface="微软雅黑" panose="020B0503020204020204" pitchFamily="34" charset="-122"/>
                <a:ea typeface="微软雅黑" panose="020B0503020204020204" pitchFamily="34" charset="-122"/>
              </a:rPr>
              <a:t>。</a:t>
            </a:r>
          </a:p>
        </p:txBody>
      </p:sp>
      <p:cxnSp>
        <p:nvCxnSpPr>
          <p:cNvPr id="9" name="直接箭头连接符 8"/>
          <p:cNvCxnSpPr>
            <a:endCxn id="8" idx="1"/>
          </p:cNvCxnSpPr>
          <p:nvPr/>
        </p:nvCxnSpPr>
        <p:spPr>
          <a:xfrm>
            <a:off x="1817694" y="1759737"/>
            <a:ext cx="713683" cy="667454"/>
          </a:xfrm>
          <a:prstGeom prst="straightConnector1">
            <a:avLst/>
          </a:prstGeom>
          <a:ln w="2857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直接箭头连接符 16"/>
          <p:cNvCxnSpPr/>
          <p:nvPr/>
        </p:nvCxnSpPr>
        <p:spPr>
          <a:xfrm>
            <a:off x="1403648" y="3145127"/>
            <a:ext cx="876796" cy="0"/>
          </a:xfrm>
          <a:prstGeom prst="straightConnector1">
            <a:avLst/>
          </a:prstGeom>
          <a:ln w="2857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文本框 3"/>
          <p:cNvSpPr txBox="1"/>
          <p:nvPr/>
        </p:nvSpPr>
        <p:spPr>
          <a:xfrm>
            <a:off x="242519" y="3730962"/>
            <a:ext cx="1800200"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先验知识</a:t>
            </a:r>
          </a:p>
        </p:txBody>
      </p:sp>
      <p:cxnSp>
        <p:nvCxnSpPr>
          <p:cNvPr id="24" name="直接箭头连接符 23"/>
          <p:cNvCxnSpPr>
            <a:endCxn id="8" idx="3"/>
          </p:cNvCxnSpPr>
          <p:nvPr/>
        </p:nvCxnSpPr>
        <p:spPr>
          <a:xfrm flipV="1">
            <a:off x="1817694" y="3649755"/>
            <a:ext cx="713683" cy="647500"/>
          </a:xfrm>
          <a:prstGeom prst="straightConnector1">
            <a:avLst/>
          </a:prstGeom>
          <a:ln w="28575"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文本框 3"/>
          <p:cNvSpPr txBox="1"/>
          <p:nvPr/>
        </p:nvSpPr>
        <p:spPr>
          <a:xfrm>
            <a:off x="162980" y="2552181"/>
            <a:ext cx="1800200"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目标</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偏好</a:t>
            </a:r>
          </a:p>
        </p:txBody>
      </p:sp>
      <p:cxnSp>
        <p:nvCxnSpPr>
          <p:cNvPr id="25" name="连接符: 曲线 24"/>
          <p:cNvCxnSpPr>
            <a:stCxn id="21" idx="0"/>
            <a:endCxn id="8" idx="0"/>
          </p:cNvCxnSpPr>
          <p:nvPr/>
        </p:nvCxnSpPr>
        <p:spPr>
          <a:xfrm rot="16200000" flipV="1">
            <a:off x="5292080" y="49753"/>
            <a:ext cx="12700" cy="4248472"/>
          </a:xfrm>
          <a:prstGeom prst="curvedConnector3">
            <a:avLst>
              <a:gd name="adj1" fmla="val 8263638"/>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
          <p:cNvSpPr txBox="1"/>
          <p:nvPr/>
        </p:nvSpPr>
        <p:spPr>
          <a:xfrm>
            <a:off x="4644008" y="620688"/>
            <a:ext cx="1455343"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观察值</a:t>
            </a:r>
          </a:p>
        </p:txBody>
      </p:sp>
      <p:cxnSp>
        <p:nvCxnSpPr>
          <p:cNvPr id="38" name="连接符: 曲线 37"/>
          <p:cNvCxnSpPr>
            <a:stCxn id="8" idx="4"/>
            <a:endCxn id="21" idx="4"/>
          </p:cNvCxnSpPr>
          <p:nvPr/>
        </p:nvCxnSpPr>
        <p:spPr>
          <a:xfrm rot="16200000" flipH="1">
            <a:off x="5292080" y="1778721"/>
            <a:ext cx="12700" cy="4248472"/>
          </a:xfrm>
          <a:prstGeom prst="curvedConnector3">
            <a:avLst>
              <a:gd name="adj1" fmla="val 4745457"/>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文本框 3"/>
          <p:cNvSpPr txBox="1"/>
          <p:nvPr/>
        </p:nvSpPr>
        <p:spPr>
          <a:xfrm>
            <a:off x="4842576" y="3909307"/>
            <a:ext cx="911705"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动作</a:t>
            </a:r>
          </a:p>
        </p:txBody>
      </p:sp>
      <p:cxnSp>
        <p:nvCxnSpPr>
          <p:cNvPr id="42" name="连接符: 曲线 41"/>
          <p:cNvCxnSpPr>
            <a:stCxn id="21" idx="1"/>
            <a:endCxn id="8" idx="7"/>
          </p:cNvCxnSpPr>
          <p:nvPr/>
        </p:nvCxnSpPr>
        <p:spPr>
          <a:xfrm rot="16200000" flipV="1">
            <a:off x="5292080" y="939422"/>
            <a:ext cx="12700" cy="2975538"/>
          </a:xfrm>
          <a:prstGeom prst="curvedConnector3">
            <a:avLst>
              <a:gd name="adj1" fmla="val 3793717"/>
            </a:avLst>
          </a:prstGeom>
          <a:ln w="28575">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文本框 3"/>
          <p:cNvSpPr txBox="1"/>
          <p:nvPr/>
        </p:nvSpPr>
        <p:spPr>
          <a:xfrm>
            <a:off x="4505887" y="1403734"/>
            <a:ext cx="1756605"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latin typeface="微软雅黑" panose="020B0503020204020204" pitchFamily="34" charset="-122"/>
                <a:ea typeface="微软雅黑" panose="020B0503020204020204" pitchFamily="34" charset="-122"/>
              </a:rPr>
              <a:t>先前经验</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6" y="2780928"/>
            <a:ext cx="9145016" cy="1846585"/>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83568" y="3289300"/>
            <a:ext cx="7644638" cy="854080"/>
          </a:xfrm>
          <a:prstGeom prst="rect">
            <a:avLst/>
          </a:prstGeom>
          <a:noFill/>
        </p:spPr>
        <p:txBody>
          <a:bodyPr wrap="square" rtlCol="0">
            <a:spAutoFit/>
          </a:bodyPr>
          <a:lstStyle/>
          <a:p>
            <a:pPr algn="ctr"/>
            <a:r>
              <a:rPr lang="zh-CN" altLang="en-US" sz="4950" b="1" dirty="0">
                <a:solidFill>
                  <a:schemeClr val="bg1"/>
                </a:solidFill>
                <a:latin typeface="微软雅黑" panose="020B0503020204020204" pitchFamily="34" charset="-122"/>
                <a:ea typeface="微软雅黑" panose="020B0503020204020204" pitchFamily="34" charset="-122"/>
              </a:rPr>
              <a:t>学习维度</a:t>
            </a:r>
          </a:p>
        </p:txBody>
      </p:sp>
      <p:sp>
        <p:nvSpPr>
          <p:cNvPr id="9" name="任意多边形 8"/>
          <p:cNvSpPr/>
          <p:nvPr/>
        </p:nvSpPr>
        <p:spPr>
          <a:xfrm>
            <a:off x="251520" y="1988840"/>
            <a:ext cx="1271112" cy="1152128"/>
          </a:xfrm>
          <a:custGeom>
            <a:avLst/>
            <a:gdLst>
              <a:gd name="connsiteX0" fmla="*/ 1600200 w 3200400"/>
              <a:gd name="connsiteY0" fmla="*/ 0 h 2838450"/>
              <a:gd name="connsiteX1" fmla="*/ 3200400 w 3200400"/>
              <a:gd name="connsiteY1" fmla="*/ 1600200 h 2838450"/>
              <a:gd name="connsiteX2" fmla="*/ 2618076 w 3200400"/>
              <a:gd name="connsiteY2" fmla="*/ 2834992 h 2838450"/>
              <a:gd name="connsiteX3" fmla="*/ 2613452 w 3200400"/>
              <a:gd name="connsiteY3" fmla="*/ 2838450 h 2838450"/>
              <a:gd name="connsiteX4" fmla="*/ 586949 w 3200400"/>
              <a:gd name="connsiteY4" fmla="*/ 2838450 h 2838450"/>
              <a:gd name="connsiteX5" fmla="*/ 582325 w 3200400"/>
              <a:gd name="connsiteY5" fmla="*/ 2834992 h 2838450"/>
              <a:gd name="connsiteX6" fmla="*/ 0 w 3200400"/>
              <a:gd name="connsiteY6" fmla="*/ 1600200 h 2838450"/>
              <a:gd name="connsiteX7" fmla="*/ 1600200 w 3200400"/>
              <a:gd name="connsiteY7" fmla="*/ 0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400" h="2838450">
                <a:moveTo>
                  <a:pt x="1600200" y="0"/>
                </a:moveTo>
                <a:cubicBezTo>
                  <a:pt x="2483966" y="0"/>
                  <a:pt x="3200400" y="716434"/>
                  <a:pt x="3200400" y="1600200"/>
                </a:cubicBezTo>
                <a:cubicBezTo>
                  <a:pt x="3200400" y="2097319"/>
                  <a:pt x="2973716" y="2541492"/>
                  <a:pt x="2618076" y="2834992"/>
                </a:cubicBezTo>
                <a:lnTo>
                  <a:pt x="2613452" y="2838450"/>
                </a:lnTo>
                <a:lnTo>
                  <a:pt x="586949" y="2838450"/>
                </a:lnTo>
                <a:lnTo>
                  <a:pt x="582325" y="2834992"/>
                </a:lnTo>
                <a:cubicBezTo>
                  <a:pt x="226685" y="2541492"/>
                  <a:pt x="0" y="2097319"/>
                  <a:pt x="0" y="1600200"/>
                </a:cubicBezTo>
                <a:cubicBezTo>
                  <a:pt x="0" y="716434"/>
                  <a:pt x="716434" y="0"/>
                  <a:pt x="160020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8800" b="1" dirty="0">
                <a:latin typeface="Bell MT" panose="02020503060305020303" pitchFamily="18" charset="0"/>
                <a:ea typeface="华文隶书" panose="02010800040101010101" pitchFamily="2" charset="-122"/>
              </a:rPr>
              <a:t>7</a:t>
            </a:r>
            <a:endParaRPr lang="zh-CN" altLang="en-US" sz="8800" b="1" dirty="0">
              <a:latin typeface="Bell MT" panose="02020503060305020303" pitchFamily="18" charset="0"/>
              <a:ea typeface="华文隶书" panose="02010800040101010101" pitchFamily="2" charset="-122"/>
            </a:endParaRPr>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6087" t="6184" r="6353" b="6254"/>
          <a:stretch>
            <a:fillRect/>
          </a:stretch>
        </p:blipFill>
        <p:spPr>
          <a:xfrm>
            <a:off x="7956376" y="2316342"/>
            <a:ext cx="936104" cy="936104"/>
          </a:xfrm>
          <a:prstGeom prst="ellipse">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学习维度简介</a:t>
            </a:r>
          </a:p>
        </p:txBody>
      </p:sp>
      <p:sp>
        <p:nvSpPr>
          <p:cNvPr id="15" name="矩形 14"/>
          <p:cNvSpPr/>
          <p:nvPr/>
        </p:nvSpPr>
        <p:spPr>
          <a:xfrm>
            <a:off x="971600" y="1628800"/>
            <a:ext cx="7429552" cy="3046988"/>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通常情况下，</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需要一些</a:t>
            </a:r>
            <a:r>
              <a:rPr lang="zh-CN" altLang="en-US" sz="2400" b="1" dirty="0">
                <a:latin typeface="微软雅黑" panose="020B0503020204020204" pitchFamily="34" charset="-122"/>
                <a:ea typeface="微软雅黑" panose="020B0503020204020204" pitchFamily="34" charset="-122"/>
              </a:rPr>
              <a:t>先验知识</a:t>
            </a:r>
            <a:r>
              <a:rPr lang="zh-CN" altLang="en-US" sz="2400" dirty="0">
                <a:latin typeface="微软雅黑" panose="020B0503020204020204" pitchFamily="34" charset="-122"/>
                <a:ea typeface="微软雅黑" panose="020B0503020204020204" pitchFamily="34" charset="-122"/>
              </a:rPr>
              <a:t>或</a:t>
            </a:r>
            <a:r>
              <a:rPr lang="zh-CN" altLang="en-US" sz="2400" b="1" dirty="0">
                <a:latin typeface="微软雅黑" panose="020B0503020204020204" pitchFamily="34" charset="-122"/>
                <a:ea typeface="微软雅黑" panose="020B0503020204020204" pitchFamily="34" charset="-122"/>
              </a:rPr>
              <a:t>其他资源</a:t>
            </a:r>
            <a:r>
              <a:rPr lang="zh-CN" altLang="en-US" sz="2400" dirty="0">
                <a:latin typeface="微软雅黑" panose="020B0503020204020204" pitchFamily="34" charset="-122"/>
                <a:ea typeface="微软雅黑" panose="020B0503020204020204" pitchFamily="34" charset="-122"/>
              </a:rPr>
              <a:t>来帮助它进行决策。</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学习维度</a:t>
            </a:r>
            <a:r>
              <a:rPr lang="zh-CN" altLang="en-US" sz="2400" dirty="0">
                <a:latin typeface="微软雅黑" panose="020B0503020204020204" pitchFamily="34" charset="-122"/>
                <a:ea typeface="微软雅黑" panose="020B0503020204020204" pitchFamily="34" charset="-122"/>
              </a:rPr>
              <a:t>由以下两个方面决定：</a:t>
            </a:r>
            <a:endParaRPr lang="en-US" altLang="zh-CN" sz="2400"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已有的知识</a:t>
            </a:r>
            <a:endParaRPr lang="en-US" altLang="zh-CN" sz="2400" b="1"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学到的知识</a:t>
            </a:r>
            <a:r>
              <a:rPr lang="zh-CN" altLang="en-US" sz="2400" dirty="0">
                <a:latin typeface="微软雅黑" panose="020B0503020204020204" pitchFamily="34" charset="-122"/>
                <a:ea typeface="微软雅黑" panose="020B0503020204020204" pitchFamily="34" charset="-122"/>
              </a:rPr>
              <a:t>（从数据或经验获取）</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学习</a:t>
            </a:r>
            <a:r>
              <a:rPr lang="zh-CN" altLang="en-US" sz="2400" dirty="0">
                <a:latin typeface="微软雅黑" panose="020B0503020204020204" pitchFamily="34" charset="-122"/>
                <a:ea typeface="微软雅黑" panose="020B0503020204020204" pitchFamily="34" charset="-122"/>
              </a:rPr>
              <a:t>一般指的是</a:t>
            </a:r>
            <a:r>
              <a:rPr lang="zh-CN" altLang="en-US" sz="2400" b="1" dirty="0">
                <a:latin typeface="微软雅黑" panose="020B0503020204020204" pitchFamily="34" charset="-122"/>
                <a:ea typeface="微软雅黑" panose="020B0503020204020204" pitchFamily="34" charset="-122"/>
              </a:rPr>
              <a:t>找到与数据相符的最好模型</a:t>
            </a:r>
            <a:r>
              <a:rPr lang="zh-CN" altLang="en-US" sz="2400"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2B0D6-04B5-C06B-D0C7-F81089F477C1}"/>
            </a:ext>
          </a:extLst>
        </p:cNvPr>
        <p:cNvGrpSpPr/>
        <p:nvPr/>
      </p:nvGrpSpPr>
      <p:grpSpPr>
        <a:xfrm>
          <a:off x="0" y="0"/>
          <a:ext cx="0" cy="0"/>
          <a:chOff x="0" y="0"/>
          <a:chExt cx="0" cy="0"/>
        </a:xfrm>
      </p:grpSpPr>
      <p:sp>
        <p:nvSpPr>
          <p:cNvPr id="6" name="矩形 5">
            <a:extLst>
              <a:ext uri="{FF2B5EF4-FFF2-40B4-BE49-F238E27FC236}">
                <a16:creationId xmlns:a16="http://schemas.microsoft.com/office/drawing/2014/main" id="{0B4C82D7-1A86-DDB0-C4A0-39B6A8190E8D}"/>
              </a:ext>
            </a:extLst>
          </p:cNvPr>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a:extLst>
              <a:ext uri="{FF2B5EF4-FFF2-40B4-BE49-F238E27FC236}">
                <a16:creationId xmlns:a16="http://schemas.microsoft.com/office/drawing/2014/main" id="{E925720E-D261-B2B7-314A-30B07A46BD28}"/>
              </a:ext>
            </a:extLst>
          </p:cNvPr>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学习维度简介</a:t>
            </a:r>
          </a:p>
        </p:txBody>
      </p:sp>
      <p:sp>
        <p:nvSpPr>
          <p:cNvPr id="15" name="矩形 14">
            <a:extLst>
              <a:ext uri="{FF2B5EF4-FFF2-40B4-BE49-F238E27FC236}">
                <a16:creationId xmlns:a16="http://schemas.microsoft.com/office/drawing/2014/main" id="{6D307521-72AF-5F36-8213-206EAB4F1413}"/>
              </a:ext>
            </a:extLst>
          </p:cNvPr>
          <p:cNvSpPr/>
          <p:nvPr/>
        </p:nvSpPr>
        <p:spPr>
          <a:xfrm>
            <a:off x="971600" y="1628800"/>
            <a:ext cx="7429552" cy="378565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已有的知识</a:t>
            </a:r>
            <a:endParaRPr lang="en-US" altLang="zh-CN" sz="2400" b="1"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合成背景知识</a:t>
            </a:r>
            <a:endParaRPr lang="en-US" altLang="zh-CN" sz="2400" b="1"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搜集什么样的数据</a:t>
            </a:r>
            <a:endParaRPr lang="en-US" altLang="zh-CN" sz="2400" b="1"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如何表达搜集来的数据及结果</a:t>
            </a:r>
            <a:endParaRPr lang="en-US" altLang="zh-CN" sz="2400" b="1"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什么样的学习偏差是合适的</a:t>
            </a:r>
            <a:endParaRPr lang="en-US" altLang="zh-CN" sz="2400" b="1"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怎样合理使用学习到的知识去影响</a:t>
            </a:r>
            <a:r>
              <a:rPr lang="en-US" altLang="zh-CN" sz="2400" b="1" dirty="0">
                <a:latin typeface="微软雅黑" panose="020B0503020204020204" pitchFamily="34" charset="-122"/>
                <a:ea typeface="微软雅黑" panose="020B0503020204020204" pitchFamily="34" charset="-122"/>
              </a:rPr>
              <a:t>Agent</a:t>
            </a:r>
            <a:r>
              <a:rPr lang="zh-CN" altLang="en-US" sz="2400" b="1" dirty="0">
                <a:latin typeface="微软雅黑" panose="020B0503020204020204" pitchFamily="34" charset="-122"/>
                <a:ea typeface="微软雅黑" panose="020B0503020204020204" pitchFamily="34" charset="-122"/>
              </a:rPr>
              <a:t>的行为</a:t>
            </a:r>
            <a:endParaRPr lang="en-US" altLang="zh-CN" sz="2400" b="1" dirty="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学到的知识</a:t>
            </a:r>
            <a:r>
              <a:rPr lang="zh-CN" altLang="en-US" sz="2400" dirty="0">
                <a:latin typeface="微软雅黑" panose="020B0503020204020204" pitchFamily="34" charset="-122"/>
                <a:ea typeface="微软雅黑" panose="020B0503020204020204" pitchFamily="34" charset="-122"/>
              </a:rPr>
              <a:t>（从数据或经验获取）</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学习</a:t>
            </a:r>
            <a:r>
              <a:rPr lang="zh-CN" altLang="en-US" sz="2400" dirty="0">
                <a:latin typeface="微软雅黑" panose="020B0503020204020204" pitchFamily="34" charset="-122"/>
                <a:ea typeface="微软雅黑" panose="020B0503020204020204" pitchFamily="34" charset="-122"/>
              </a:rPr>
              <a:t>一般指的是</a:t>
            </a:r>
            <a:r>
              <a:rPr lang="zh-CN" altLang="en-US" sz="2400" b="1" dirty="0">
                <a:latin typeface="微软雅黑" panose="020B0503020204020204" pitchFamily="34" charset="-122"/>
                <a:ea typeface="微软雅黑" panose="020B0503020204020204" pitchFamily="34" charset="-122"/>
              </a:rPr>
              <a:t>找到与数据相符的最好模型</a:t>
            </a:r>
            <a:r>
              <a:rPr lang="zh-CN" altLang="en-US" sz="2400" dirty="0">
                <a:latin typeface="微软雅黑" panose="020B0503020204020204" pitchFamily="34" charset="-122"/>
                <a:ea typeface="微软雅黑" panose="020B0503020204020204" pitchFamily="34" charset="-122"/>
              </a:rPr>
              <a:t>。（调参）</a:t>
            </a:r>
          </a:p>
        </p:txBody>
      </p:sp>
    </p:spTree>
    <p:extLst>
      <p:ext uri="{BB962C8B-B14F-4D97-AF65-F5344CB8AC3E}">
        <p14:creationId xmlns:p14="http://schemas.microsoft.com/office/powerpoint/2010/main" val="12123486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6" y="2780928"/>
            <a:ext cx="9145016" cy="1846585"/>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83568" y="3289300"/>
            <a:ext cx="7644638" cy="854080"/>
          </a:xfrm>
          <a:prstGeom prst="rect">
            <a:avLst/>
          </a:prstGeom>
          <a:noFill/>
        </p:spPr>
        <p:txBody>
          <a:bodyPr wrap="square" rtlCol="0">
            <a:spAutoFit/>
          </a:bodyPr>
          <a:lstStyle/>
          <a:p>
            <a:pPr algn="ctr"/>
            <a:r>
              <a:rPr lang="zh-CN" altLang="en-US" sz="4950" b="1" dirty="0">
                <a:solidFill>
                  <a:schemeClr val="bg1"/>
                </a:solidFill>
                <a:latin typeface="微软雅黑" panose="020B0503020204020204" pitchFamily="34" charset="-122"/>
                <a:ea typeface="微软雅黑" panose="020B0503020204020204" pitchFamily="34" charset="-122"/>
              </a:rPr>
              <a:t>计算限制维度</a:t>
            </a:r>
          </a:p>
        </p:txBody>
      </p:sp>
      <p:sp>
        <p:nvSpPr>
          <p:cNvPr id="9" name="任意多边形 8"/>
          <p:cNvSpPr/>
          <p:nvPr/>
        </p:nvSpPr>
        <p:spPr>
          <a:xfrm>
            <a:off x="251520" y="1988840"/>
            <a:ext cx="1271112" cy="1152128"/>
          </a:xfrm>
          <a:custGeom>
            <a:avLst/>
            <a:gdLst>
              <a:gd name="connsiteX0" fmla="*/ 1600200 w 3200400"/>
              <a:gd name="connsiteY0" fmla="*/ 0 h 2838450"/>
              <a:gd name="connsiteX1" fmla="*/ 3200400 w 3200400"/>
              <a:gd name="connsiteY1" fmla="*/ 1600200 h 2838450"/>
              <a:gd name="connsiteX2" fmla="*/ 2618076 w 3200400"/>
              <a:gd name="connsiteY2" fmla="*/ 2834992 h 2838450"/>
              <a:gd name="connsiteX3" fmla="*/ 2613452 w 3200400"/>
              <a:gd name="connsiteY3" fmla="*/ 2838450 h 2838450"/>
              <a:gd name="connsiteX4" fmla="*/ 586949 w 3200400"/>
              <a:gd name="connsiteY4" fmla="*/ 2838450 h 2838450"/>
              <a:gd name="connsiteX5" fmla="*/ 582325 w 3200400"/>
              <a:gd name="connsiteY5" fmla="*/ 2834992 h 2838450"/>
              <a:gd name="connsiteX6" fmla="*/ 0 w 3200400"/>
              <a:gd name="connsiteY6" fmla="*/ 1600200 h 2838450"/>
              <a:gd name="connsiteX7" fmla="*/ 1600200 w 3200400"/>
              <a:gd name="connsiteY7" fmla="*/ 0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400" h="2838450">
                <a:moveTo>
                  <a:pt x="1600200" y="0"/>
                </a:moveTo>
                <a:cubicBezTo>
                  <a:pt x="2483966" y="0"/>
                  <a:pt x="3200400" y="716434"/>
                  <a:pt x="3200400" y="1600200"/>
                </a:cubicBezTo>
                <a:cubicBezTo>
                  <a:pt x="3200400" y="2097319"/>
                  <a:pt x="2973716" y="2541492"/>
                  <a:pt x="2618076" y="2834992"/>
                </a:cubicBezTo>
                <a:lnTo>
                  <a:pt x="2613452" y="2838450"/>
                </a:lnTo>
                <a:lnTo>
                  <a:pt x="586949" y="2838450"/>
                </a:lnTo>
                <a:lnTo>
                  <a:pt x="582325" y="2834992"/>
                </a:lnTo>
                <a:cubicBezTo>
                  <a:pt x="226685" y="2541492"/>
                  <a:pt x="0" y="2097319"/>
                  <a:pt x="0" y="1600200"/>
                </a:cubicBezTo>
                <a:cubicBezTo>
                  <a:pt x="0" y="716434"/>
                  <a:pt x="716434" y="0"/>
                  <a:pt x="160020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8800" b="1" dirty="0">
                <a:latin typeface="Bell MT" panose="02020503060305020303" pitchFamily="18" charset="0"/>
                <a:ea typeface="华文隶书" panose="02010800040101010101" pitchFamily="2" charset="-122"/>
              </a:rPr>
              <a:t>8</a:t>
            </a:r>
            <a:endParaRPr lang="zh-CN" altLang="en-US" sz="8800" b="1" dirty="0">
              <a:latin typeface="Bell MT" panose="02020503060305020303" pitchFamily="18" charset="0"/>
              <a:ea typeface="华文隶书" panose="02010800040101010101" pitchFamily="2" charset="-122"/>
            </a:endParaRPr>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6087" t="6184" r="6353" b="6254"/>
          <a:stretch>
            <a:fillRect/>
          </a:stretch>
        </p:blipFill>
        <p:spPr>
          <a:xfrm>
            <a:off x="7956376" y="2316342"/>
            <a:ext cx="936104" cy="936104"/>
          </a:xfrm>
          <a:prstGeom prst="ellipse">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计算限制维度简介</a:t>
            </a:r>
          </a:p>
        </p:txBody>
      </p:sp>
      <p:sp>
        <p:nvSpPr>
          <p:cNvPr id="15" name="矩形 14"/>
          <p:cNvSpPr/>
          <p:nvPr/>
        </p:nvSpPr>
        <p:spPr>
          <a:xfrm>
            <a:off x="857224" y="1000108"/>
            <a:ext cx="7429552" cy="1569660"/>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有时</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可以计算出最好的行为，但是受限于</a:t>
            </a:r>
            <a:r>
              <a:rPr lang="zh-CN" altLang="en-US" sz="2400" b="1" dirty="0">
                <a:latin typeface="微软雅黑" panose="020B0503020204020204" pitchFamily="34" charset="-122"/>
                <a:ea typeface="微软雅黑" panose="020B0503020204020204" pitchFamily="34" charset="-122"/>
              </a:rPr>
              <a:t>计算资源</a:t>
            </a:r>
            <a:r>
              <a:rPr lang="zh-CN" altLang="en-US" sz="2400" dirty="0">
                <a:latin typeface="微软雅黑" panose="020B0503020204020204" pitchFamily="34" charset="-122"/>
                <a:ea typeface="微软雅黑" panose="020B0503020204020204" pitchFamily="34" charset="-122"/>
              </a:rPr>
              <a:t>和</a:t>
            </a:r>
            <a:r>
              <a:rPr lang="zh-CN" altLang="en-US" sz="2400" b="1" dirty="0">
                <a:latin typeface="微软雅黑" panose="020B0503020204020204" pitchFamily="34" charset="-122"/>
                <a:ea typeface="微软雅黑" panose="020B0503020204020204" pitchFamily="34" charset="-122"/>
              </a:rPr>
              <a:t>计算时间</a:t>
            </a:r>
            <a:r>
              <a:rPr lang="zh-CN" altLang="en-US" sz="2400" dirty="0">
                <a:latin typeface="微软雅黑" panose="020B0503020204020204" pitchFamily="34" charset="-122"/>
                <a:ea typeface="微软雅黑" panose="020B0503020204020204" pitchFamily="34" charset="-122"/>
              </a:rPr>
              <a:t>的限制，不能及时给出计算结果。在有计算限制的情况下，</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给出的计算结果</a:t>
            </a:r>
            <a:r>
              <a:rPr lang="zh-CN" altLang="en-US" sz="2400" b="1" dirty="0">
                <a:latin typeface="微软雅黑" panose="020B0503020204020204" pitchFamily="34" charset="-122"/>
                <a:ea typeface="微软雅黑" panose="020B0503020204020204" pitchFamily="34" charset="-122"/>
              </a:rPr>
              <a:t>可能不是最优的</a:t>
            </a:r>
            <a:r>
              <a:rPr lang="zh-CN" altLang="en-US" sz="2400" dirty="0">
                <a:latin typeface="微软雅黑" panose="020B0503020204020204" pitchFamily="34" charset="-122"/>
                <a:ea typeface="微软雅黑" panose="020B0503020204020204" pitchFamily="34" charset="-122"/>
              </a:rPr>
              <a:t>。</a:t>
            </a:r>
          </a:p>
        </p:txBody>
      </p:sp>
      <p:pic>
        <p:nvPicPr>
          <p:cNvPr id="5122" name="Picture 2" descr="D:\研一\研究生助教\图片素材\云计算.jpeg"/>
          <p:cNvPicPr>
            <a:picLocks noChangeAspect="1" noChangeArrowheads="1"/>
          </p:cNvPicPr>
          <p:nvPr/>
        </p:nvPicPr>
        <p:blipFill>
          <a:blip r:embed="rId3"/>
          <a:srcRect/>
          <a:stretch>
            <a:fillRect/>
          </a:stretch>
        </p:blipFill>
        <p:spPr bwMode="auto">
          <a:xfrm>
            <a:off x="2428860" y="2928934"/>
            <a:ext cx="4446928" cy="2779330"/>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计算限制维度中</a:t>
            </a:r>
            <a:r>
              <a:rPr lang="en-US" altLang="zh-CN" sz="2800" b="1" dirty="0">
                <a:solidFill>
                  <a:schemeClr val="bg1"/>
                </a:solidFill>
                <a:latin typeface="微软雅黑" panose="020B0503020204020204" pitchFamily="34" charset="-122"/>
                <a:ea typeface="微软雅黑" panose="020B0503020204020204" pitchFamily="34" charset="-122"/>
              </a:rPr>
              <a:t>Agent</a:t>
            </a:r>
            <a:r>
              <a:rPr lang="zh-CN" altLang="en-US" sz="2800" b="1" dirty="0">
                <a:solidFill>
                  <a:schemeClr val="bg1"/>
                </a:solidFill>
                <a:latin typeface="微软雅黑" panose="020B0503020204020204" pitchFamily="34" charset="-122"/>
                <a:ea typeface="微软雅黑" panose="020B0503020204020204" pitchFamily="34" charset="-122"/>
              </a:rPr>
              <a:t>的性质</a:t>
            </a:r>
          </a:p>
        </p:txBody>
      </p:sp>
      <p:sp>
        <p:nvSpPr>
          <p:cNvPr id="8" name="Oval 18"/>
          <p:cNvSpPr/>
          <p:nvPr/>
        </p:nvSpPr>
        <p:spPr>
          <a:xfrm>
            <a:off x="3428992" y="857232"/>
            <a:ext cx="1800200" cy="1728968"/>
          </a:xfrm>
          <a:prstGeom prst="ellipse">
            <a:avLst/>
          </a:prstGeom>
          <a:solidFill>
            <a:srgbClr val="C00000">
              <a:alpha val="69000"/>
            </a:srgb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Agent</a:t>
            </a: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性质</a:t>
            </a:r>
            <a:endParaRPr 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椭圆 8"/>
          <p:cNvSpPr/>
          <p:nvPr/>
        </p:nvSpPr>
        <p:spPr>
          <a:xfrm>
            <a:off x="2236594" y="2637023"/>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1</a:t>
            </a:r>
            <a:endParaRPr lang="zh-CN" altLang="en-US" sz="2800" dirty="0">
              <a:solidFill>
                <a:schemeClr val="tx1">
                  <a:lumMod val="95000"/>
                  <a:lumOff val="5000"/>
                </a:schemeClr>
              </a:solidFill>
            </a:endParaRPr>
          </a:p>
        </p:txBody>
      </p:sp>
      <p:cxnSp>
        <p:nvCxnSpPr>
          <p:cNvPr id="10" name="直接连接符 9"/>
          <p:cNvCxnSpPr>
            <a:stCxn id="8" idx="3"/>
            <a:endCxn id="9" idx="7"/>
          </p:cNvCxnSpPr>
          <p:nvPr/>
        </p:nvCxnSpPr>
        <p:spPr>
          <a:xfrm rot="5400000">
            <a:off x="3006860" y="2031724"/>
            <a:ext cx="384490" cy="987041"/>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6022808" y="2637023"/>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2</a:t>
            </a:r>
            <a:endParaRPr lang="zh-CN" altLang="en-US" sz="2800" dirty="0">
              <a:solidFill>
                <a:schemeClr val="tx1">
                  <a:lumMod val="95000"/>
                  <a:lumOff val="5000"/>
                </a:schemeClr>
              </a:solidFill>
            </a:endParaRPr>
          </a:p>
        </p:txBody>
      </p:sp>
      <p:cxnSp>
        <p:nvCxnSpPr>
          <p:cNvPr id="12" name="直接连接符 11"/>
          <p:cNvCxnSpPr>
            <a:stCxn id="8" idx="5"/>
            <a:endCxn id="11" idx="1"/>
          </p:cNvCxnSpPr>
          <p:nvPr/>
        </p:nvCxnSpPr>
        <p:spPr>
          <a:xfrm rot="16200000" flipH="1">
            <a:off x="5342171" y="1956386"/>
            <a:ext cx="384490" cy="113771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4857752" y="3279964"/>
            <a:ext cx="3643338" cy="1577795"/>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圆角矩形 13"/>
          <p:cNvSpPr/>
          <p:nvPr/>
        </p:nvSpPr>
        <p:spPr>
          <a:xfrm>
            <a:off x="714348" y="3286148"/>
            <a:ext cx="3571900" cy="1571612"/>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文本框 16"/>
          <p:cNvSpPr txBox="1"/>
          <p:nvPr/>
        </p:nvSpPr>
        <p:spPr>
          <a:xfrm>
            <a:off x="785786" y="3357586"/>
            <a:ext cx="3571900" cy="1142984"/>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完全理性</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en-US" altLang="zh-CN" sz="2000" dirty="0">
                <a:solidFill>
                  <a:schemeClr val="bg1"/>
                </a:solidFill>
                <a:latin typeface="微软雅黑" panose="020B0503020204020204" pitchFamily="34" charset="-122"/>
                <a:ea typeface="微软雅黑" panose="020B0503020204020204" pitchFamily="34" charset="-122"/>
              </a:rPr>
              <a:t>Agent</a:t>
            </a:r>
            <a:r>
              <a:rPr lang="zh-CN" altLang="en-US" sz="2000" dirty="0">
                <a:solidFill>
                  <a:schemeClr val="bg1"/>
                </a:solidFill>
                <a:latin typeface="微软雅黑" panose="020B0503020204020204" pitchFamily="34" charset="-122"/>
                <a:ea typeface="微软雅黑" panose="020B0503020204020204" pitchFamily="34" charset="-122"/>
              </a:rPr>
              <a:t>可以推理出最佳方案，不需要考虑有限的计算资源</a:t>
            </a:r>
          </a:p>
        </p:txBody>
      </p:sp>
      <p:sp>
        <p:nvSpPr>
          <p:cNvPr id="17" name="文本框 16"/>
          <p:cNvSpPr txBox="1"/>
          <p:nvPr/>
        </p:nvSpPr>
        <p:spPr>
          <a:xfrm>
            <a:off x="4929190" y="3351403"/>
            <a:ext cx="3571900" cy="144655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有限理性</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在给定的计算资源限制上，</a:t>
            </a:r>
            <a:r>
              <a:rPr lang="en-US" altLang="zh-CN" sz="2000" dirty="0">
                <a:solidFill>
                  <a:schemeClr val="bg1"/>
                </a:solidFill>
                <a:latin typeface="微软雅黑" panose="020B0503020204020204" pitchFamily="34" charset="-122"/>
                <a:ea typeface="微软雅黑" panose="020B0503020204020204" pitchFamily="34" charset="-122"/>
              </a:rPr>
              <a:t>Agent</a:t>
            </a:r>
            <a:r>
              <a:rPr lang="zh-CN" altLang="en-US" sz="2000" dirty="0">
                <a:solidFill>
                  <a:schemeClr val="bg1"/>
                </a:solidFill>
                <a:latin typeface="微软雅黑" panose="020B0503020204020204" pitchFamily="34" charset="-122"/>
                <a:ea typeface="微软雅黑" panose="020B0503020204020204" pitchFamily="34" charset="-122"/>
              </a:rPr>
              <a:t>决定所能找到的最佳方案。</a:t>
            </a:r>
          </a:p>
        </p:txBody>
      </p:sp>
      <p:sp>
        <p:nvSpPr>
          <p:cNvPr id="18" name="矩形 17"/>
          <p:cNvSpPr/>
          <p:nvPr/>
        </p:nvSpPr>
        <p:spPr>
          <a:xfrm>
            <a:off x="714348" y="5086191"/>
            <a:ext cx="7786742"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任意时间算法</a:t>
            </a:r>
            <a:r>
              <a:rPr lang="zh-CN" altLang="en-US" sz="2400" dirty="0">
                <a:latin typeface="微软雅黑" panose="020B0503020204020204" pitchFamily="34" charset="-122"/>
                <a:ea typeface="微软雅黑" panose="020B0503020204020204" pitchFamily="34" charset="-122"/>
              </a:rPr>
              <a:t>是解的质量</a:t>
            </a:r>
            <a:r>
              <a:rPr lang="zh-CN" altLang="en-US" sz="2400" b="1" dirty="0">
                <a:latin typeface="微软雅黑" panose="020B0503020204020204" pitchFamily="34" charset="-122"/>
                <a:ea typeface="微软雅黑" panose="020B0503020204020204" pitchFamily="34" charset="-122"/>
              </a:rPr>
              <a:t>随时间的推移而提高</a:t>
            </a:r>
            <a:r>
              <a:rPr lang="zh-CN" altLang="en-US" sz="2400" dirty="0">
                <a:latin typeface="微软雅黑" panose="020B0503020204020204" pitchFamily="34" charset="-122"/>
                <a:ea typeface="微软雅黑" panose="020B0503020204020204" pitchFamily="34" charset="-122"/>
              </a:rPr>
              <a:t>的一种算法。它指的是可以在任意时间内产生</a:t>
            </a:r>
            <a:r>
              <a:rPr lang="zh-CN" altLang="en-US" sz="2400" b="1" dirty="0">
                <a:latin typeface="微软雅黑" panose="020B0503020204020204" pitchFamily="34" charset="-122"/>
                <a:ea typeface="微软雅黑" panose="020B0503020204020204" pitchFamily="34" charset="-122"/>
              </a:rPr>
              <a:t>当前最佳解</a:t>
            </a:r>
            <a:r>
              <a:rPr lang="zh-CN" altLang="en-US" sz="2400" dirty="0">
                <a:latin typeface="微软雅黑" panose="020B0503020204020204" pitchFamily="34" charset="-122"/>
                <a:ea typeface="微软雅黑" panose="020B0503020204020204" pitchFamily="34" charset="-122"/>
              </a:rPr>
              <a:t>，但如果给定</a:t>
            </a:r>
            <a:r>
              <a:rPr lang="zh-CN" altLang="en-US" sz="2400" b="1" dirty="0">
                <a:latin typeface="微软雅黑" panose="020B0503020204020204" pitchFamily="34" charset="-122"/>
                <a:ea typeface="微软雅黑" panose="020B0503020204020204" pitchFamily="34" charset="-122"/>
              </a:rPr>
              <a:t>更多时间</a:t>
            </a:r>
            <a:r>
              <a:rPr lang="zh-CN" altLang="en-US" sz="2400" dirty="0">
                <a:latin typeface="微软雅黑" panose="020B0503020204020204" pitchFamily="34" charset="-122"/>
                <a:ea typeface="微软雅黑" panose="020B0503020204020204" pitchFamily="34" charset="-122"/>
              </a:rPr>
              <a:t>，可能会产生</a:t>
            </a:r>
            <a:r>
              <a:rPr lang="zh-CN" altLang="en-US" sz="2400" b="1" dirty="0">
                <a:latin typeface="微软雅黑" panose="020B0503020204020204" pitchFamily="34" charset="-122"/>
                <a:ea typeface="微软雅黑" panose="020B0503020204020204" pitchFamily="34" charset="-122"/>
              </a:rPr>
              <a:t>更好</a:t>
            </a:r>
            <a:r>
              <a:rPr lang="zh-CN" altLang="en-US" sz="2400" dirty="0">
                <a:latin typeface="微软雅黑" panose="020B0503020204020204" pitchFamily="34" charset="-122"/>
                <a:ea typeface="微软雅黑" panose="020B0503020204020204" pitchFamily="34" charset="-122"/>
              </a:rPr>
              <a:t>的解决方案。</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5" name="矩形 14"/>
          <p:cNvSpPr/>
          <p:nvPr/>
        </p:nvSpPr>
        <p:spPr>
          <a:xfrm>
            <a:off x="1071538" y="1000108"/>
            <a:ext cx="7429552"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复杂性维度总结与整理</a:t>
            </a:r>
          </a:p>
        </p:txBody>
      </p:sp>
      <p:graphicFrame>
        <p:nvGraphicFramePr>
          <p:cNvPr id="8" name="表格 7"/>
          <p:cNvGraphicFramePr>
            <a:graphicFrameLocks noGrp="1"/>
          </p:cNvGraphicFramePr>
          <p:nvPr/>
        </p:nvGraphicFramePr>
        <p:xfrm>
          <a:off x="1071538" y="1643048"/>
          <a:ext cx="6667504" cy="4308061"/>
        </p:xfrm>
        <a:graphic>
          <a:graphicData uri="http://schemas.openxmlformats.org/drawingml/2006/table">
            <a:tbl>
              <a:tblPr firstRow="1" bandRow="1">
                <a:tableStyleId>{5C22544A-7EE6-4342-B048-85BDC9FD1C3A}</a:tableStyleId>
              </a:tblPr>
              <a:tblGrid>
                <a:gridCol w="3333752">
                  <a:extLst>
                    <a:ext uri="{9D8B030D-6E8A-4147-A177-3AD203B41FA5}">
                      <a16:colId xmlns:a16="http://schemas.microsoft.com/office/drawing/2014/main" val="20000"/>
                    </a:ext>
                  </a:extLst>
                </a:gridCol>
                <a:gridCol w="3333752">
                  <a:extLst>
                    <a:ext uri="{9D8B030D-6E8A-4147-A177-3AD203B41FA5}">
                      <a16:colId xmlns:a16="http://schemas.microsoft.com/office/drawing/2014/main" val="20001"/>
                    </a:ext>
                  </a:extLst>
                </a:gridCol>
              </a:tblGrid>
              <a:tr h="402501">
                <a:tc>
                  <a:txBody>
                    <a:bodyPr/>
                    <a:lstStyle/>
                    <a:p>
                      <a:pPr algn="ctr"/>
                      <a:r>
                        <a:rPr lang="zh-CN" altLang="en-US" b="1" dirty="0"/>
                        <a:t>维度</a:t>
                      </a:r>
                    </a:p>
                  </a:txBody>
                  <a:tcPr anchor="ctr"/>
                </a:tc>
                <a:tc>
                  <a:txBody>
                    <a:bodyPr/>
                    <a:lstStyle/>
                    <a:p>
                      <a:pPr algn="ctr"/>
                      <a:r>
                        <a:rPr lang="zh-CN" altLang="en-US" b="1" dirty="0"/>
                        <a:t>值</a:t>
                      </a:r>
                    </a:p>
                  </a:txBody>
                  <a:tcPr anchor="ctr"/>
                </a:tc>
                <a:extLst>
                  <a:ext uri="{0D108BD9-81ED-4DB2-BD59-A6C34878D82A}">
                    <a16:rowId xmlns:a16="http://schemas.microsoft.com/office/drawing/2014/main" val="10000"/>
                  </a:ext>
                </a:extLst>
              </a:tr>
              <a:tr h="402501">
                <a:tc>
                  <a:txBody>
                    <a:bodyPr/>
                    <a:lstStyle/>
                    <a:p>
                      <a:pPr algn="ctr"/>
                      <a:r>
                        <a:rPr lang="zh-CN" altLang="en-US" b="1" dirty="0"/>
                        <a:t>模块性</a:t>
                      </a:r>
                    </a:p>
                  </a:txBody>
                  <a:tcPr anchor="ctr"/>
                </a:tc>
                <a:tc>
                  <a:txBody>
                    <a:bodyPr/>
                    <a:lstStyle/>
                    <a:p>
                      <a:pPr algn="ctr"/>
                      <a:endParaRPr lang="zh-CN" altLang="en-US" b="1" dirty="0"/>
                    </a:p>
                  </a:txBody>
                  <a:tcPr anchor="ctr"/>
                </a:tc>
                <a:extLst>
                  <a:ext uri="{0D108BD9-81ED-4DB2-BD59-A6C34878D82A}">
                    <a16:rowId xmlns:a16="http://schemas.microsoft.com/office/drawing/2014/main" val="10001"/>
                  </a:ext>
                </a:extLst>
              </a:tr>
              <a:tr h="402501">
                <a:tc>
                  <a:txBody>
                    <a:bodyPr/>
                    <a:lstStyle/>
                    <a:p>
                      <a:pPr algn="ctr"/>
                      <a:r>
                        <a:rPr lang="zh-CN" altLang="en-US" b="1" dirty="0"/>
                        <a:t>表示方案</a:t>
                      </a:r>
                    </a:p>
                  </a:txBody>
                  <a:tcPr anchor="ctr"/>
                </a:tc>
                <a:tc>
                  <a:txBody>
                    <a:bodyPr/>
                    <a:lstStyle/>
                    <a:p>
                      <a:pPr algn="ctr"/>
                      <a:endParaRPr lang="zh-CN" altLang="en-US" b="1" dirty="0"/>
                    </a:p>
                  </a:txBody>
                  <a:tcPr anchor="ctr"/>
                </a:tc>
                <a:extLst>
                  <a:ext uri="{0D108BD9-81ED-4DB2-BD59-A6C34878D82A}">
                    <a16:rowId xmlns:a16="http://schemas.microsoft.com/office/drawing/2014/main" val="10002"/>
                  </a:ext>
                </a:extLst>
              </a:tr>
              <a:tr h="685552">
                <a:tc>
                  <a:txBody>
                    <a:bodyPr/>
                    <a:lstStyle/>
                    <a:p>
                      <a:pPr algn="ctr"/>
                      <a:r>
                        <a:rPr lang="zh-CN" altLang="en-US" b="1" dirty="0"/>
                        <a:t>规划期</a:t>
                      </a:r>
                    </a:p>
                  </a:txBody>
                  <a:tcPr anchor="ctr"/>
                </a:tc>
                <a:tc>
                  <a:txBody>
                    <a:bodyPr/>
                    <a:lstStyle/>
                    <a:p>
                      <a:pPr algn="ctr"/>
                      <a:endParaRPr lang="zh-CN" altLang="en-US" b="1" dirty="0"/>
                    </a:p>
                  </a:txBody>
                  <a:tcPr anchor="ctr"/>
                </a:tc>
                <a:extLst>
                  <a:ext uri="{0D108BD9-81ED-4DB2-BD59-A6C34878D82A}">
                    <a16:rowId xmlns:a16="http://schemas.microsoft.com/office/drawing/2014/main" val="10003"/>
                  </a:ext>
                </a:extLst>
              </a:tr>
              <a:tr h="402501">
                <a:tc>
                  <a:txBody>
                    <a:bodyPr/>
                    <a:lstStyle/>
                    <a:p>
                      <a:pPr algn="ctr"/>
                      <a:r>
                        <a:rPr lang="zh-CN" altLang="en-US" b="1" dirty="0"/>
                        <a:t>感知不确定性</a:t>
                      </a:r>
                    </a:p>
                  </a:txBody>
                  <a:tcPr anchor="ctr"/>
                </a:tc>
                <a:tc>
                  <a:txBody>
                    <a:bodyPr/>
                    <a:lstStyle/>
                    <a:p>
                      <a:pPr algn="ctr"/>
                      <a:endParaRPr lang="zh-CN" altLang="en-US" b="1" dirty="0"/>
                    </a:p>
                  </a:txBody>
                  <a:tcPr anchor="ctr"/>
                </a:tc>
                <a:extLst>
                  <a:ext uri="{0D108BD9-81ED-4DB2-BD59-A6C34878D82A}">
                    <a16:rowId xmlns:a16="http://schemas.microsoft.com/office/drawing/2014/main" val="10004"/>
                  </a:ext>
                </a:extLst>
              </a:tr>
              <a:tr h="402501">
                <a:tc>
                  <a:txBody>
                    <a:bodyPr/>
                    <a:lstStyle/>
                    <a:p>
                      <a:pPr algn="ctr"/>
                      <a:r>
                        <a:rPr lang="zh-CN" altLang="en-US" b="1" dirty="0"/>
                        <a:t>效用不确定性</a:t>
                      </a:r>
                    </a:p>
                  </a:txBody>
                  <a:tcPr anchor="ctr"/>
                </a:tc>
                <a:tc>
                  <a:txBody>
                    <a:bodyPr/>
                    <a:lstStyle/>
                    <a:p>
                      <a:pPr algn="ctr"/>
                      <a:endParaRPr lang="zh-CN" altLang="en-US" b="1" dirty="0"/>
                    </a:p>
                  </a:txBody>
                  <a:tcPr anchor="ctr"/>
                </a:tc>
                <a:extLst>
                  <a:ext uri="{0D108BD9-81ED-4DB2-BD59-A6C34878D82A}">
                    <a16:rowId xmlns:a16="http://schemas.microsoft.com/office/drawing/2014/main" val="10005"/>
                  </a:ext>
                </a:extLst>
              </a:tr>
              <a:tr h="402501">
                <a:tc>
                  <a:txBody>
                    <a:bodyPr/>
                    <a:lstStyle/>
                    <a:p>
                      <a:pPr algn="ctr"/>
                      <a:r>
                        <a:rPr lang="zh-CN" altLang="en-US" b="1" dirty="0"/>
                        <a:t>偏好</a:t>
                      </a:r>
                    </a:p>
                  </a:txBody>
                  <a:tcPr anchor="ctr"/>
                </a:tc>
                <a:tc>
                  <a:txBody>
                    <a:bodyPr/>
                    <a:lstStyle/>
                    <a:p>
                      <a:pPr algn="ctr"/>
                      <a:endParaRPr lang="zh-CN" altLang="en-US" b="1" dirty="0"/>
                    </a:p>
                  </a:txBody>
                  <a:tcPr anchor="ctr"/>
                </a:tc>
                <a:extLst>
                  <a:ext uri="{0D108BD9-81ED-4DB2-BD59-A6C34878D82A}">
                    <a16:rowId xmlns:a16="http://schemas.microsoft.com/office/drawing/2014/main" val="10006"/>
                  </a:ext>
                </a:extLst>
              </a:tr>
              <a:tr h="402501">
                <a:tc>
                  <a:txBody>
                    <a:bodyPr/>
                    <a:lstStyle/>
                    <a:p>
                      <a:pPr algn="ctr"/>
                      <a:r>
                        <a:rPr lang="zh-CN" altLang="en-US" b="1" dirty="0"/>
                        <a:t>学习</a:t>
                      </a:r>
                      <a:endParaRPr lang="en-US" altLang="zh-CN" b="1" dirty="0"/>
                    </a:p>
                  </a:txBody>
                  <a:tcPr anchor="ctr"/>
                </a:tc>
                <a:tc>
                  <a:txBody>
                    <a:bodyPr/>
                    <a:lstStyle/>
                    <a:p>
                      <a:pPr algn="ctr"/>
                      <a:endParaRPr lang="zh-CN" altLang="en-US" b="1" dirty="0"/>
                    </a:p>
                  </a:txBody>
                  <a:tcPr anchor="ctr"/>
                </a:tc>
                <a:extLst>
                  <a:ext uri="{0D108BD9-81ED-4DB2-BD59-A6C34878D82A}">
                    <a16:rowId xmlns:a16="http://schemas.microsoft.com/office/drawing/2014/main" val="10007"/>
                  </a:ext>
                </a:extLst>
              </a:tr>
              <a:tr h="402501">
                <a:tc>
                  <a:txBody>
                    <a:bodyPr/>
                    <a:lstStyle/>
                    <a:p>
                      <a:pPr algn="ctr"/>
                      <a:r>
                        <a:rPr lang="en-US" altLang="zh-CN" b="1" dirty="0"/>
                        <a:t>Agent</a:t>
                      </a:r>
                      <a:r>
                        <a:rPr lang="zh-CN" altLang="en-US" b="1" dirty="0"/>
                        <a:t>数量</a:t>
                      </a:r>
                      <a:endParaRPr lang="en-US" altLang="zh-CN" b="1" dirty="0"/>
                    </a:p>
                  </a:txBody>
                  <a:tcPr anchor="ctr"/>
                </a:tc>
                <a:tc>
                  <a:txBody>
                    <a:bodyPr/>
                    <a:lstStyle/>
                    <a:p>
                      <a:pPr algn="ctr"/>
                      <a:endParaRPr lang="zh-CN" altLang="en-US" b="1" dirty="0"/>
                    </a:p>
                  </a:txBody>
                  <a:tcPr anchor="ctr"/>
                </a:tc>
                <a:extLst>
                  <a:ext uri="{0D108BD9-81ED-4DB2-BD59-A6C34878D82A}">
                    <a16:rowId xmlns:a16="http://schemas.microsoft.com/office/drawing/2014/main" val="10008"/>
                  </a:ext>
                </a:extLst>
              </a:tr>
              <a:tr h="402501">
                <a:tc>
                  <a:txBody>
                    <a:bodyPr/>
                    <a:lstStyle/>
                    <a:p>
                      <a:pPr algn="ctr"/>
                      <a:r>
                        <a:rPr lang="zh-CN" altLang="en-US" b="1" dirty="0"/>
                        <a:t>计算限制</a:t>
                      </a:r>
                      <a:endParaRPr lang="en-US" altLang="zh-CN" b="1" dirty="0"/>
                    </a:p>
                  </a:txBody>
                  <a:tcPr anchor="ctr"/>
                </a:tc>
                <a:tc>
                  <a:txBody>
                    <a:bodyPr/>
                    <a:lstStyle/>
                    <a:p>
                      <a:pPr algn="ctr"/>
                      <a:endParaRPr lang="zh-CN" altLang="en-US" b="1" dirty="0"/>
                    </a:p>
                  </a:txBody>
                  <a:tcPr anchor="ct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多维交互</a:t>
            </a:r>
          </a:p>
        </p:txBody>
      </p:sp>
      <p:sp>
        <p:nvSpPr>
          <p:cNvPr id="15" name="矩形 14"/>
          <p:cNvSpPr/>
          <p:nvPr/>
        </p:nvSpPr>
        <p:spPr>
          <a:xfrm>
            <a:off x="1071538" y="1000108"/>
            <a:ext cx="7429552"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复杂性维度总结与整理</a:t>
            </a:r>
          </a:p>
        </p:txBody>
      </p:sp>
      <p:graphicFrame>
        <p:nvGraphicFramePr>
          <p:cNvPr id="8" name="表格 7"/>
          <p:cNvGraphicFramePr>
            <a:graphicFrameLocks noGrp="1"/>
          </p:cNvGraphicFramePr>
          <p:nvPr>
            <p:custDataLst>
              <p:tags r:id="rId1"/>
            </p:custDataLst>
          </p:nvPr>
        </p:nvGraphicFramePr>
        <p:xfrm>
          <a:off x="1071538" y="1643048"/>
          <a:ext cx="6667504" cy="4308150"/>
        </p:xfrm>
        <a:graphic>
          <a:graphicData uri="http://schemas.openxmlformats.org/drawingml/2006/table">
            <a:tbl>
              <a:tblPr firstRow="1" bandRow="1">
                <a:tableStyleId>{5C22544A-7EE6-4342-B048-85BDC9FD1C3A}</a:tableStyleId>
              </a:tblPr>
              <a:tblGrid>
                <a:gridCol w="3333752">
                  <a:extLst>
                    <a:ext uri="{9D8B030D-6E8A-4147-A177-3AD203B41FA5}">
                      <a16:colId xmlns:a16="http://schemas.microsoft.com/office/drawing/2014/main" val="20000"/>
                    </a:ext>
                  </a:extLst>
                </a:gridCol>
                <a:gridCol w="3333752">
                  <a:extLst>
                    <a:ext uri="{9D8B030D-6E8A-4147-A177-3AD203B41FA5}">
                      <a16:colId xmlns:a16="http://schemas.microsoft.com/office/drawing/2014/main" val="20001"/>
                    </a:ext>
                  </a:extLst>
                </a:gridCol>
              </a:tblGrid>
              <a:tr h="402590">
                <a:tc>
                  <a:txBody>
                    <a:bodyPr/>
                    <a:lstStyle/>
                    <a:p>
                      <a:pPr algn="ctr"/>
                      <a:r>
                        <a:rPr lang="zh-CN" altLang="en-US" b="1" dirty="0"/>
                        <a:t>维度</a:t>
                      </a:r>
                    </a:p>
                  </a:txBody>
                  <a:tcPr anchor="ctr"/>
                </a:tc>
                <a:tc>
                  <a:txBody>
                    <a:bodyPr/>
                    <a:lstStyle/>
                    <a:p>
                      <a:pPr algn="ctr"/>
                      <a:r>
                        <a:rPr lang="zh-CN" altLang="en-US" b="1" dirty="0"/>
                        <a:t>值</a:t>
                      </a:r>
                    </a:p>
                  </a:txBody>
                  <a:tcPr anchor="ctr"/>
                </a:tc>
                <a:extLst>
                  <a:ext uri="{0D108BD9-81ED-4DB2-BD59-A6C34878D82A}">
                    <a16:rowId xmlns:a16="http://schemas.microsoft.com/office/drawing/2014/main" val="10000"/>
                  </a:ext>
                </a:extLst>
              </a:tr>
              <a:tr h="402501">
                <a:tc>
                  <a:txBody>
                    <a:bodyPr/>
                    <a:lstStyle/>
                    <a:p>
                      <a:pPr algn="ctr"/>
                      <a:r>
                        <a:rPr lang="zh-CN" altLang="en-US" b="1" dirty="0"/>
                        <a:t>模块性</a:t>
                      </a:r>
                    </a:p>
                  </a:txBody>
                  <a:tcPr anchor="ctr"/>
                </a:tc>
                <a:tc>
                  <a:txBody>
                    <a:bodyPr/>
                    <a:lstStyle/>
                    <a:p>
                      <a:pPr algn="ctr"/>
                      <a:r>
                        <a:rPr lang="zh-CN" altLang="en-US" b="1" dirty="0"/>
                        <a:t>扁平的、模块化的、分层的</a:t>
                      </a:r>
                    </a:p>
                  </a:txBody>
                  <a:tcPr anchor="ctr"/>
                </a:tc>
                <a:extLst>
                  <a:ext uri="{0D108BD9-81ED-4DB2-BD59-A6C34878D82A}">
                    <a16:rowId xmlns:a16="http://schemas.microsoft.com/office/drawing/2014/main" val="10001"/>
                  </a:ext>
                </a:extLst>
              </a:tr>
              <a:tr h="402501">
                <a:tc>
                  <a:txBody>
                    <a:bodyPr/>
                    <a:lstStyle/>
                    <a:p>
                      <a:pPr algn="ctr"/>
                      <a:r>
                        <a:rPr lang="zh-CN" altLang="en-US" b="1" dirty="0"/>
                        <a:t>表示方案</a:t>
                      </a:r>
                    </a:p>
                  </a:txBody>
                  <a:tcPr anchor="ctr"/>
                </a:tc>
                <a:tc>
                  <a:txBody>
                    <a:bodyPr/>
                    <a:lstStyle/>
                    <a:p>
                      <a:pPr algn="ctr"/>
                      <a:r>
                        <a:rPr lang="zh-CN" altLang="en-US" b="1" dirty="0"/>
                        <a:t>状态、特征、关系</a:t>
                      </a:r>
                    </a:p>
                  </a:txBody>
                  <a:tcPr anchor="ctr"/>
                </a:tc>
                <a:extLst>
                  <a:ext uri="{0D108BD9-81ED-4DB2-BD59-A6C34878D82A}">
                    <a16:rowId xmlns:a16="http://schemas.microsoft.com/office/drawing/2014/main" val="10002"/>
                  </a:ext>
                </a:extLst>
              </a:tr>
              <a:tr h="685552">
                <a:tc>
                  <a:txBody>
                    <a:bodyPr/>
                    <a:lstStyle/>
                    <a:p>
                      <a:pPr algn="ctr"/>
                      <a:r>
                        <a:rPr lang="zh-CN" altLang="en-US" b="1" dirty="0"/>
                        <a:t>规划期</a:t>
                      </a:r>
                    </a:p>
                  </a:txBody>
                  <a:tcPr anchor="ctr"/>
                </a:tc>
                <a:tc>
                  <a:txBody>
                    <a:bodyPr/>
                    <a:lstStyle/>
                    <a:p>
                      <a:pPr algn="ctr"/>
                      <a:r>
                        <a:rPr lang="zh-CN" altLang="en-US" b="1" dirty="0"/>
                        <a:t>无规划的、有限阶段、不确定阶段、无限阶段</a:t>
                      </a:r>
                    </a:p>
                  </a:txBody>
                  <a:tcPr anchor="ctr"/>
                </a:tc>
                <a:extLst>
                  <a:ext uri="{0D108BD9-81ED-4DB2-BD59-A6C34878D82A}">
                    <a16:rowId xmlns:a16="http://schemas.microsoft.com/office/drawing/2014/main" val="10003"/>
                  </a:ext>
                </a:extLst>
              </a:tr>
              <a:tr h="402501">
                <a:tc>
                  <a:txBody>
                    <a:bodyPr/>
                    <a:lstStyle/>
                    <a:p>
                      <a:pPr algn="ctr"/>
                      <a:r>
                        <a:rPr lang="zh-CN" altLang="en-US" b="1" dirty="0"/>
                        <a:t>感知不确定性</a:t>
                      </a:r>
                    </a:p>
                  </a:txBody>
                  <a:tcPr anchor="ctr"/>
                </a:tc>
                <a:tc>
                  <a:txBody>
                    <a:bodyPr/>
                    <a:lstStyle/>
                    <a:p>
                      <a:pPr algn="ctr"/>
                      <a:r>
                        <a:rPr lang="zh-CN" altLang="en-US" b="1" dirty="0"/>
                        <a:t>完全可观察、部分可观察</a:t>
                      </a:r>
                    </a:p>
                  </a:txBody>
                  <a:tcPr anchor="ctr"/>
                </a:tc>
                <a:extLst>
                  <a:ext uri="{0D108BD9-81ED-4DB2-BD59-A6C34878D82A}">
                    <a16:rowId xmlns:a16="http://schemas.microsoft.com/office/drawing/2014/main" val="10004"/>
                  </a:ext>
                </a:extLst>
              </a:tr>
              <a:tr h="402501">
                <a:tc>
                  <a:txBody>
                    <a:bodyPr/>
                    <a:lstStyle/>
                    <a:p>
                      <a:pPr algn="ctr"/>
                      <a:r>
                        <a:rPr lang="zh-CN" altLang="en-US" b="1" dirty="0"/>
                        <a:t>效用不确定性</a:t>
                      </a:r>
                    </a:p>
                  </a:txBody>
                  <a:tcPr anchor="ctr"/>
                </a:tc>
                <a:tc>
                  <a:txBody>
                    <a:bodyPr/>
                    <a:lstStyle/>
                    <a:p>
                      <a:pPr algn="ctr"/>
                      <a:r>
                        <a:rPr lang="zh-CN" altLang="en-US" b="1" dirty="0"/>
                        <a:t>确定性的、随机的</a:t>
                      </a:r>
                    </a:p>
                  </a:txBody>
                  <a:tcPr anchor="ctr"/>
                </a:tc>
                <a:extLst>
                  <a:ext uri="{0D108BD9-81ED-4DB2-BD59-A6C34878D82A}">
                    <a16:rowId xmlns:a16="http://schemas.microsoft.com/office/drawing/2014/main" val="10005"/>
                  </a:ext>
                </a:extLst>
              </a:tr>
              <a:tr h="402501">
                <a:tc>
                  <a:txBody>
                    <a:bodyPr/>
                    <a:lstStyle/>
                    <a:p>
                      <a:pPr algn="ctr"/>
                      <a:r>
                        <a:rPr lang="zh-CN" altLang="en-US" b="1" dirty="0"/>
                        <a:t>偏好</a:t>
                      </a:r>
                    </a:p>
                  </a:txBody>
                  <a:tcPr anchor="ctr"/>
                </a:tc>
                <a:tc>
                  <a:txBody>
                    <a:bodyPr/>
                    <a:lstStyle/>
                    <a:p>
                      <a:pPr algn="ctr"/>
                      <a:r>
                        <a:rPr lang="zh-CN" altLang="en-US" b="1" dirty="0"/>
                        <a:t>目标、复杂偏好</a:t>
                      </a:r>
                    </a:p>
                  </a:txBody>
                  <a:tcPr anchor="ctr"/>
                </a:tc>
                <a:extLst>
                  <a:ext uri="{0D108BD9-81ED-4DB2-BD59-A6C34878D82A}">
                    <a16:rowId xmlns:a16="http://schemas.microsoft.com/office/drawing/2014/main" val="10006"/>
                  </a:ext>
                </a:extLst>
              </a:tr>
              <a:tr h="402501">
                <a:tc>
                  <a:txBody>
                    <a:bodyPr/>
                    <a:lstStyle/>
                    <a:p>
                      <a:pPr algn="ctr"/>
                      <a:r>
                        <a:rPr lang="zh-CN" altLang="en-US" b="1" dirty="0"/>
                        <a:t>学习</a:t>
                      </a:r>
                      <a:endParaRPr lang="en-US" altLang="zh-CN" b="1" dirty="0"/>
                    </a:p>
                  </a:txBody>
                  <a:tcPr anchor="ctr"/>
                </a:tc>
                <a:tc>
                  <a:txBody>
                    <a:bodyPr/>
                    <a:lstStyle/>
                    <a:p>
                      <a:pPr algn="ctr"/>
                      <a:r>
                        <a:rPr lang="zh-CN" altLang="en-US" b="1" dirty="0"/>
                        <a:t>已知的知识、学到的知识</a:t>
                      </a:r>
                    </a:p>
                  </a:txBody>
                  <a:tcPr anchor="ctr"/>
                </a:tc>
                <a:extLst>
                  <a:ext uri="{0D108BD9-81ED-4DB2-BD59-A6C34878D82A}">
                    <a16:rowId xmlns:a16="http://schemas.microsoft.com/office/drawing/2014/main" val="10007"/>
                  </a:ext>
                </a:extLst>
              </a:tr>
              <a:tr h="402501">
                <a:tc>
                  <a:txBody>
                    <a:bodyPr/>
                    <a:lstStyle/>
                    <a:p>
                      <a:pPr algn="ctr"/>
                      <a:r>
                        <a:rPr lang="en-US" altLang="zh-CN" b="1" dirty="0"/>
                        <a:t>Agent</a:t>
                      </a:r>
                      <a:r>
                        <a:rPr lang="zh-CN" altLang="en-US" b="1" dirty="0"/>
                        <a:t>数量</a:t>
                      </a:r>
                      <a:endParaRPr lang="en-US" altLang="zh-CN" b="1" dirty="0"/>
                    </a:p>
                  </a:txBody>
                  <a:tcPr anchor="ctr"/>
                </a:tc>
                <a:tc>
                  <a:txBody>
                    <a:bodyPr/>
                    <a:lstStyle/>
                    <a:p>
                      <a:pPr algn="ctr"/>
                      <a:r>
                        <a:rPr lang="zh-CN" altLang="en-US" b="1" dirty="0"/>
                        <a:t>单个</a:t>
                      </a:r>
                      <a:r>
                        <a:rPr lang="en-US" altLang="zh-CN" b="1" dirty="0"/>
                        <a:t>Agent</a:t>
                      </a:r>
                      <a:r>
                        <a:rPr lang="zh-CN" altLang="en-US" b="1" dirty="0"/>
                        <a:t>、多</a:t>
                      </a:r>
                      <a:r>
                        <a:rPr lang="en-US" altLang="zh-CN" b="1" dirty="0"/>
                        <a:t>Agent</a:t>
                      </a:r>
                      <a:endParaRPr lang="zh-CN" altLang="en-US" b="1" dirty="0"/>
                    </a:p>
                  </a:txBody>
                  <a:tcPr anchor="ctr"/>
                </a:tc>
                <a:extLst>
                  <a:ext uri="{0D108BD9-81ED-4DB2-BD59-A6C34878D82A}">
                    <a16:rowId xmlns:a16="http://schemas.microsoft.com/office/drawing/2014/main" val="10008"/>
                  </a:ext>
                </a:extLst>
              </a:tr>
              <a:tr h="402501">
                <a:tc>
                  <a:txBody>
                    <a:bodyPr/>
                    <a:lstStyle/>
                    <a:p>
                      <a:pPr algn="ctr"/>
                      <a:r>
                        <a:rPr lang="zh-CN" altLang="en-US" b="1" dirty="0"/>
                        <a:t>计算限制</a:t>
                      </a:r>
                      <a:endParaRPr lang="en-US" altLang="zh-CN" b="1" dirty="0"/>
                    </a:p>
                  </a:txBody>
                  <a:tcPr anchor="ctr"/>
                </a:tc>
                <a:tc>
                  <a:txBody>
                    <a:bodyPr/>
                    <a:lstStyle/>
                    <a:p>
                      <a:pPr algn="ctr"/>
                      <a:r>
                        <a:rPr lang="zh-CN" altLang="en-US" b="1" dirty="0"/>
                        <a:t>完全理性、有限理性</a:t>
                      </a:r>
                    </a:p>
                  </a:txBody>
                  <a:tcPr anchor="ct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6" y="2780928"/>
            <a:ext cx="9145016" cy="1846585"/>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83568" y="3289300"/>
            <a:ext cx="7644638" cy="854080"/>
          </a:xfrm>
          <a:prstGeom prst="rect">
            <a:avLst/>
          </a:prstGeom>
          <a:noFill/>
        </p:spPr>
        <p:txBody>
          <a:bodyPr wrap="square" rtlCol="0">
            <a:spAutoFit/>
          </a:bodyPr>
          <a:lstStyle/>
          <a:p>
            <a:pPr algn="ctr"/>
            <a:r>
              <a:rPr lang="zh-CN" altLang="en-US" sz="4950" b="1" dirty="0">
                <a:solidFill>
                  <a:schemeClr val="bg1"/>
                </a:solidFill>
                <a:latin typeface="微软雅黑" panose="020B0503020204020204" pitchFamily="34" charset="-122"/>
                <a:ea typeface="微软雅黑" panose="020B0503020204020204" pitchFamily="34" charset="-122"/>
              </a:rPr>
              <a:t>多维交互</a:t>
            </a:r>
          </a:p>
        </p:txBody>
      </p:sp>
      <p:sp>
        <p:nvSpPr>
          <p:cNvPr id="9" name="任意多边形 8"/>
          <p:cNvSpPr/>
          <p:nvPr/>
        </p:nvSpPr>
        <p:spPr>
          <a:xfrm>
            <a:off x="251520" y="1988840"/>
            <a:ext cx="1391522" cy="1225846"/>
          </a:xfrm>
          <a:custGeom>
            <a:avLst/>
            <a:gdLst>
              <a:gd name="connsiteX0" fmla="*/ 1600200 w 3200400"/>
              <a:gd name="connsiteY0" fmla="*/ 0 h 2838450"/>
              <a:gd name="connsiteX1" fmla="*/ 3200400 w 3200400"/>
              <a:gd name="connsiteY1" fmla="*/ 1600200 h 2838450"/>
              <a:gd name="connsiteX2" fmla="*/ 2618076 w 3200400"/>
              <a:gd name="connsiteY2" fmla="*/ 2834992 h 2838450"/>
              <a:gd name="connsiteX3" fmla="*/ 2613452 w 3200400"/>
              <a:gd name="connsiteY3" fmla="*/ 2838450 h 2838450"/>
              <a:gd name="connsiteX4" fmla="*/ 586949 w 3200400"/>
              <a:gd name="connsiteY4" fmla="*/ 2838450 h 2838450"/>
              <a:gd name="connsiteX5" fmla="*/ 582325 w 3200400"/>
              <a:gd name="connsiteY5" fmla="*/ 2834992 h 2838450"/>
              <a:gd name="connsiteX6" fmla="*/ 0 w 3200400"/>
              <a:gd name="connsiteY6" fmla="*/ 1600200 h 2838450"/>
              <a:gd name="connsiteX7" fmla="*/ 1600200 w 3200400"/>
              <a:gd name="connsiteY7" fmla="*/ 0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400" h="2838450">
                <a:moveTo>
                  <a:pt x="1600200" y="0"/>
                </a:moveTo>
                <a:cubicBezTo>
                  <a:pt x="2483966" y="0"/>
                  <a:pt x="3200400" y="716434"/>
                  <a:pt x="3200400" y="1600200"/>
                </a:cubicBezTo>
                <a:cubicBezTo>
                  <a:pt x="3200400" y="2097319"/>
                  <a:pt x="2973716" y="2541492"/>
                  <a:pt x="2618076" y="2834992"/>
                </a:cubicBezTo>
                <a:lnTo>
                  <a:pt x="2613452" y="2838450"/>
                </a:lnTo>
                <a:lnTo>
                  <a:pt x="586949" y="2838450"/>
                </a:lnTo>
                <a:lnTo>
                  <a:pt x="582325" y="2834992"/>
                </a:lnTo>
                <a:cubicBezTo>
                  <a:pt x="226685" y="2541492"/>
                  <a:pt x="0" y="2097319"/>
                  <a:pt x="0" y="1600200"/>
                </a:cubicBezTo>
                <a:cubicBezTo>
                  <a:pt x="0" y="716434"/>
                  <a:pt x="716434" y="0"/>
                  <a:pt x="160020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8800" b="1" dirty="0">
                <a:latin typeface="Bell MT" panose="02020503060305020303" pitchFamily="18" charset="0"/>
                <a:ea typeface="华文隶书" panose="02010800040101010101" pitchFamily="2" charset="-122"/>
              </a:rPr>
              <a:t>9</a:t>
            </a:r>
            <a:endParaRPr lang="zh-CN" altLang="en-US" sz="8800" b="1" dirty="0">
              <a:latin typeface="Bell MT" panose="02020503060305020303" pitchFamily="18" charset="0"/>
              <a:ea typeface="华文隶书" panose="02010800040101010101" pitchFamily="2" charset="-122"/>
            </a:endParaRPr>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6087" t="6184" r="6353" b="6254"/>
          <a:stretch>
            <a:fillRect/>
          </a:stretch>
        </p:blipFill>
        <p:spPr>
          <a:xfrm>
            <a:off x="7956376" y="2316342"/>
            <a:ext cx="936104" cy="936104"/>
          </a:xfrm>
          <a:prstGeom prst="ellipse">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多维交互</a:t>
            </a:r>
          </a:p>
        </p:txBody>
      </p:sp>
      <p:sp>
        <p:nvSpPr>
          <p:cNvPr id="15" name="矩形 14"/>
          <p:cNvSpPr/>
          <p:nvPr/>
        </p:nvSpPr>
        <p:spPr>
          <a:xfrm>
            <a:off x="1000100" y="1000108"/>
            <a:ext cx="7429552" cy="1938992"/>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表示方案维度</a:t>
            </a:r>
            <a:r>
              <a:rPr lang="zh-CN" altLang="en-US" sz="2400" dirty="0">
                <a:latin typeface="微软雅黑" panose="020B0503020204020204" pitchFamily="34" charset="-122"/>
                <a:ea typeface="微软雅黑" panose="020B0503020204020204" pitchFamily="34" charset="-122"/>
              </a:rPr>
              <a:t>与</a:t>
            </a:r>
            <a:r>
              <a:rPr lang="zh-CN" altLang="en-US" sz="2400" b="1" dirty="0">
                <a:latin typeface="微软雅黑" panose="020B0503020204020204" pitchFamily="34" charset="-122"/>
                <a:ea typeface="微软雅黑" panose="020B0503020204020204" pitchFamily="34" charset="-122"/>
              </a:rPr>
              <a:t>模块性维度</a:t>
            </a:r>
            <a:r>
              <a:rPr lang="zh-CN" altLang="en-US" sz="2400" dirty="0">
                <a:latin typeface="微软雅黑" panose="020B0503020204020204" pitchFamily="34" charset="-122"/>
                <a:ea typeface="微软雅黑" panose="020B0503020204020204" pitchFamily="34" charset="-122"/>
              </a:rPr>
              <a:t>交互：一些层次上的简单模块可以用一系列有限状态集进行推理，而其他抽象层次可能要对个体及关系进行推理。</a:t>
            </a:r>
            <a:endParaRPr lang="en-US" altLang="zh-CN" sz="24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举例：</a:t>
            </a:r>
            <a:r>
              <a:rPr lang="zh-CN" altLang="en-US" sz="2400" dirty="0">
                <a:latin typeface="微软雅黑" panose="020B0503020204020204" pitchFamily="34" charset="-122"/>
                <a:ea typeface="微软雅黑" panose="020B0503020204020204" pitchFamily="34" charset="-122"/>
              </a:rPr>
              <a:t>送餐机器人。保持平衡的模块相对简单；判断包裹、人与房间关系的模块较为复杂。</a:t>
            </a:r>
          </a:p>
        </p:txBody>
      </p:sp>
      <p:pic>
        <p:nvPicPr>
          <p:cNvPr id="108546" name="Picture 2" descr="D:\研一\研究生助教\图片素材\送餐机器人.jpeg"/>
          <p:cNvPicPr>
            <a:picLocks noChangeAspect="1" noChangeArrowheads="1"/>
          </p:cNvPicPr>
          <p:nvPr/>
        </p:nvPicPr>
        <p:blipFill>
          <a:blip r:embed="rId3" cstate="print"/>
          <a:srcRect/>
          <a:stretch>
            <a:fillRect/>
          </a:stretch>
        </p:blipFill>
        <p:spPr bwMode="auto">
          <a:xfrm>
            <a:off x="3143240" y="3286124"/>
            <a:ext cx="3222621" cy="3222621"/>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3"/>
          <p:cNvSpPr txBox="1"/>
          <p:nvPr/>
        </p:nvSpPr>
        <p:spPr>
          <a:xfrm>
            <a:off x="899592" y="2564904"/>
            <a:ext cx="7632848" cy="26776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资源：</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800" b="1" i="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 R</a:t>
            </a:r>
            <a:r>
              <a:rPr lang="en-US" altLang="zh-CN" sz="2800" b="1" i="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i="1" dirty="0" err="1">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800" b="1" i="1" baseline="-25000" dirty="0" err="1">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p>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局部信息：</a:t>
            </a:r>
            <a:r>
              <a:rPr lang="en-US" altLang="zh-CN" sz="2800" b="1" i="1" dirty="0" err="1">
                <a:latin typeface="Times New Roman" panose="02020603050405020304" pitchFamily="18" charset="0"/>
                <a:ea typeface="微软雅黑" panose="020B0503020204020204" pitchFamily="34" charset="-122"/>
                <a:cs typeface="Times New Roman" panose="02020603050405020304" pitchFamily="18" charset="0"/>
              </a:rPr>
              <a:t>Loc</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Loc</a:t>
            </a:r>
            <a:r>
              <a:rPr lang="en-US" altLang="zh-CN" sz="2800" b="1" i="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 Loc</a:t>
            </a:r>
            <a:r>
              <a:rPr lang="en-US" altLang="zh-CN" sz="2800" b="1" i="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 Loc</a:t>
            </a:r>
            <a:r>
              <a:rPr lang="en-US" altLang="zh-CN" sz="2800" b="1" i="1" baseline="-25000"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目标：</a:t>
            </a:r>
            <a:r>
              <a:rPr lang="en-US" altLang="zh-CN" sz="2800" b="1" i="1" dirty="0" err="1">
                <a:latin typeface="Times New Roman" panose="02020603050405020304" pitchFamily="18" charset="0"/>
                <a:ea typeface="微软雅黑" panose="020B0503020204020204" pitchFamily="34" charset="-122"/>
                <a:cs typeface="Times New Roman" panose="02020603050405020304" pitchFamily="18" charset="0"/>
              </a:rPr>
              <a:t>Obj</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obj</a:t>
            </a:r>
            <a:r>
              <a:rPr lang="en-US" altLang="zh-CN" sz="2800" b="1" i="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 obj</a:t>
            </a:r>
            <a:r>
              <a:rPr lang="en-US" altLang="zh-CN" sz="2800" b="1" i="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i="1" dirty="0" err="1">
                <a:latin typeface="Times New Roman" panose="02020603050405020304" pitchFamily="18" charset="0"/>
                <a:ea typeface="微软雅黑" panose="020B0503020204020204" pitchFamily="34" charset="-122"/>
                <a:cs typeface="Times New Roman" panose="02020603050405020304" pitchFamily="18" charset="0"/>
              </a:rPr>
              <a:t>obj</a:t>
            </a:r>
            <a:r>
              <a:rPr lang="en-US" altLang="zh-CN" sz="2800" b="1" i="1" baseline="-25000" dirty="0" err="1">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行为策略：</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800" b="1" i="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 s</a:t>
            </a:r>
            <a:r>
              <a:rPr lang="en-US" altLang="zh-CN" sz="2800" b="1" i="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i="1" dirty="0" err="1">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800" b="1" i="1" baseline="-25000" dirty="0" err="1">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Agent</a:t>
            </a:r>
            <a:r>
              <a:rPr lang="zh-CN" altLang="en-US" sz="2800" b="1" dirty="0">
                <a:solidFill>
                  <a:schemeClr val="bg1"/>
                </a:solidFill>
                <a:latin typeface="微软雅黑" panose="020B0503020204020204" pitchFamily="34" charset="-122"/>
                <a:ea typeface="微软雅黑" panose="020B0503020204020204" pitchFamily="34" charset="-122"/>
              </a:rPr>
              <a:t>的基本形式化定义</a:t>
            </a:r>
          </a:p>
        </p:txBody>
      </p:sp>
      <p:sp>
        <p:nvSpPr>
          <p:cNvPr id="11" name="文本框 3"/>
          <p:cNvSpPr txBox="1"/>
          <p:nvPr/>
        </p:nvSpPr>
        <p:spPr>
          <a:xfrm>
            <a:off x="2143287" y="1718155"/>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b="1" i="1" dirty="0">
                <a:latin typeface="Times New Roman" panose="02020603050405020304" pitchFamily="18" charset="0"/>
                <a:ea typeface="微软雅黑" panose="020B0503020204020204" pitchFamily="34" charset="-122"/>
                <a:cs typeface="Times New Roman" panose="02020603050405020304" pitchFamily="18" charset="0"/>
              </a:rPr>
              <a:t>Agent</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b="1"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3200" b="1" i="1" dirty="0">
                <a:latin typeface="Times New Roman" panose="02020603050405020304" pitchFamily="18" charset="0"/>
                <a:ea typeface="微软雅黑" panose="020B0503020204020204" pitchFamily="34" charset="-122"/>
                <a:cs typeface="Times New Roman" panose="02020603050405020304" pitchFamily="18" charset="0"/>
              </a:rPr>
              <a:t>R, </a:t>
            </a:r>
            <a:r>
              <a:rPr lang="en-US" altLang="zh-CN" sz="3200" b="1" i="1" dirty="0" err="1">
                <a:latin typeface="Times New Roman" panose="02020603050405020304" pitchFamily="18" charset="0"/>
                <a:ea typeface="微软雅黑" panose="020B0503020204020204" pitchFamily="34" charset="-122"/>
                <a:cs typeface="Times New Roman" panose="02020603050405020304" pitchFamily="18" charset="0"/>
              </a:rPr>
              <a:t>Loc</a:t>
            </a:r>
            <a:r>
              <a:rPr lang="en-US" altLang="zh-CN" sz="3200" b="1"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b="1" i="1" dirty="0" err="1">
                <a:latin typeface="Times New Roman" panose="02020603050405020304" pitchFamily="18" charset="0"/>
                <a:ea typeface="微软雅黑" panose="020B0503020204020204" pitchFamily="34" charset="-122"/>
                <a:cs typeface="Times New Roman" panose="02020603050405020304" pitchFamily="18" charset="0"/>
              </a:rPr>
              <a:t>Obj</a:t>
            </a:r>
            <a:r>
              <a:rPr lang="en-US" altLang="zh-CN" sz="3200" b="1" i="1" dirty="0">
                <a:latin typeface="Times New Roman" panose="02020603050405020304" pitchFamily="18" charset="0"/>
                <a:ea typeface="微软雅黑" panose="020B0503020204020204" pitchFamily="34" charset="-122"/>
                <a:cs typeface="Times New Roman" panose="02020603050405020304" pitchFamily="18" charset="0"/>
              </a:rPr>
              <a:t>, S</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&gt;</a:t>
            </a:r>
            <a:endPar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Oval 18"/>
          <p:cNvSpPr/>
          <p:nvPr/>
        </p:nvSpPr>
        <p:spPr>
          <a:xfrm>
            <a:off x="971600" y="1542103"/>
            <a:ext cx="1008112" cy="936880"/>
          </a:xfrm>
          <a:prstGeom prst="ellipse">
            <a:avLst/>
          </a:prstGeom>
          <a:solidFill>
            <a:srgbClr val="C00000">
              <a:alpha val="69000"/>
            </a:srgb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gent</a:t>
            </a:r>
            <a:endParaRPr 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8" name="直接连接符 7"/>
          <p:cNvCxnSpPr/>
          <p:nvPr/>
        </p:nvCxnSpPr>
        <p:spPr>
          <a:xfrm>
            <a:off x="2143287" y="2348880"/>
            <a:ext cx="5112568" cy="0"/>
          </a:xfrm>
          <a:prstGeom prst="line">
            <a:avLst/>
          </a:prstGeom>
          <a:ln w="34925">
            <a:solidFill>
              <a:schemeClr val="bg1"/>
            </a:solidFill>
            <a:headEnd type="none" w="med" len="med"/>
            <a:tailEnd type="none" w="med" len="med"/>
          </a:ln>
        </p:spPr>
        <p:style>
          <a:lnRef idx="2">
            <a:schemeClr val="accent5"/>
          </a:lnRef>
          <a:fillRef idx="0">
            <a:schemeClr val="accent5"/>
          </a:fillRef>
          <a:effectRef idx="1">
            <a:schemeClr val="accent5"/>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多维交互</a:t>
            </a:r>
          </a:p>
        </p:txBody>
      </p:sp>
      <p:sp>
        <p:nvSpPr>
          <p:cNvPr id="15" name="矩形 14"/>
          <p:cNvSpPr/>
          <p:nvPr/>
        </p:nvSpPr>
        <p:spPr>
          <a:xfrm>
            <a:off x="1000100" y="1000108"/>
            <a:ext cx="7429552" cy="452431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规划期维度</a:t>
            </a:r>
            <a:r>
              <a:rPr lang="zh-CN" altLang="en-US" sz="2400" dirty="0">
                <a:latin typeface="微软雅黑" panose="020B0503020204020204" pitchFamily="34" charset="-122"/>
                <a:ea typeface="微软雅黑" panose="020B0503020204020204" pitchFamily="34" charset="-122"/>
              </a:rPr>
              <a:t>与</a:t>
            </a:r>
            <a:r>
              <a:rPr lang="zh-CN" altLang="en-US" sz="2400" b="1" dirty="0">
                <a:latin typeface="微软雅黑" panose="020B0503020204020204" pitchFamily="34" charset="-122"/>
                <a:ea typeface="微软雅黑" panose="020B0503020204020204" pitchFamily="34" charset="-122"/>
              </a:rPr>
              <a:t>模块性维度</a:t>
            </a:r>
            <a:r>
              <a:rPr lang="zh-CN" altLang="en-US" sz="2400" dirty="0">
                <a:latin typeface="微软雅黑" panose="020B0503020204020204" pitchFamily="34" charset="-122"/>
                <a:ea typeface="微软雅黑" panose="020B0503020204020204" pitchFamily="34" charset="-122"/>
              </a:rPr>
              <a:t>交互举例：在高层次时，小狗跑过来并得到治疗可以得到即时奖励。当决定将它的爪子放在哪里时，需要很长时间来得到奖励。</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效用不确定性</a:t>
            </a:r>
            <a:r>
              <a:rPr lang="zh-CN" altLang="en-US" sz="2400" dirty="0">
                <a:latin typeface="微软雅黑" panose="020B0503020204020204" pitchFamily="34" charset="-122"/>
                <a:ea typeface="微软雅黑" panose="020B0503020204020204" pitchFamily="34" charset="-122"/>
              </a:rPr>
              <a:t>与</a:t>
            </a:r>
            <a:r>
              <a:rPr lang="zh-CN" altLang="en-US" sz="2400" b="1" dirty="0">
                <a:latin typeface="微软雅黑" panose="020B0503020204020204" pitchFamily="34" charset="-122"/>
                <a:ea typeface="微软雅黑" panose="020B0503020204020204" pitchFamily="34" charset="-122"/>
              </a:rPr>
              <a:t>模块性维度</a:t>
            </a:r>
            <a:r>
              <a:rPr lang="zh-CN" altLang="en-US" sz="2400" dirty="0">
                <a:latin typeface="微软雅黑" panose="020B0503020204020204" pitchFamily="34" charset="-122"/>
                <a:ea typeface="微软雅黑" panose="020B0503020204020204" pitchFamily="34" charset="-122"/>
              </a:rPr>
              <a:t>交互：在分层结构的某个层次上，某个动作可能是确定性的，但在另外的层次则可能是随机的。</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偏好模型</a:t>
            </a:r>
            <a:r>
              <a:rPr lang="zh-CN" altLang="en-US" sz="2400" dirty="0">
                <a:latin typeface="微软雅黑" panose="020B0503020204020204" pitchFamily="34" charset="-122"/>
                <a:ea typeface="微软雅黑" panose="020B0503020204020204" pitchFamily="34" charset="-122"/>
              </a:rPr>
              <a:t>与</a:t>
            </a:r>
            <a:r>
              <a:rPr lang="zh-CN" altLang="en-US" sz="2400" b="1" dirty="0">
                <a:latin typeface="微软雅黑" panose="020B0503020204020204" pitchFamily="34" charset="-122"/>
                <a:ea typeface="微软雅黑" panose="020B0503020204020204" pitchFamily="34" charset="-122"/>
              </a:rPr>
              <a:t>不确定性</a:t>
            </a:r>
            <a:r>
              <a:rPr lang="zh-CN" altLang="en-US" sz="2400" dirty="0">
                <a:latin typeface="微软雅黑" panose="020B0503020204020204" pitchFamily="34" charset="-122"/>
                <a:ea typeface="微软雅黑" panose="020B0503020204020204" pitchFamily="34" charset="-122"/>
              </a:rPr>
              <a:t>交互：</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必须权衡满足由一定概率的主要目标，还是满足具有更高概率的策略目标。</a:t>
            </a:r>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多维交互</a:t>
            </a:r>
          </a:p>
        </p:txBody>
      </p:sp>
      <p:sp>
        <p:nvSpPr>
          <p:cNvPr id="15" name="矩形 14"/>
          <p:cNvSpPr/>
          <p:nvPr/>
        </p:nvSpPr>
        <p:spPr>
          <a:xfrm>
            <a:off x="1000100" y="1000108"/>
            <a:ext cx="7429552" cy="489364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模块性</a:t>
            </a:r>
            <a:r>
              <a:rPr lang="zh-CN" altLang="en-US" sz="2400" dirty="0">
                <a:latin typeface="微软雅黑" panose="020B0503020204020204" pitchFamily="34" charset="-122"/>
                <a:ea typeface="微软雅黑" panose="020B0503020204020204" pitchFamily="34" charset="-122"/>
              </a:rPr>
              <a:t>中可以使用</a:t>
            </a:r>
            <a:r>
              <a:rPr lang="zh-CN" altLang="en-US" sz="2400" b="1" dirty="0">
                <a:latin typeface="微软雅黑" panose="020B0503020204020204" pitchFamily="34" charset="-122"/>
                <a:ea typeface="微软雅黑" panose="020B0503020204020204" pitchFamily="34" charset="-122"/>
              </a:rPr>
              <a:t>多</a:t>
            </a:r>
            <a:r>
              <a:rPr lang="en-US" altLang="zh-CN" sz="2400" b="1"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。设计单个</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的一种方式是构造多个拥有共同目标的交互</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，这样能够使较高层次的</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智能地执行动作。</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学习</a:t>
            </a:r>
            <a:r>
              <a:rPr lang="zh-CN" altLang="en-US" sz="2400" dirty="0">
                <a:latin typeface="微软雅黑" panose="020B0503020204020204" pitchFamily="34" charset="-122"/>
                <a:ea typeface="微软雅黑" panose="020B0503020204020204" pitchFamily="34" charset="-122"/>
              </a:rPr>
              <a:t>可以通过</a:t>
            </a:r>
            <a:r>
              <a:rPr lang="zh-CN" altLang="en-US" sz="2400" b="1" dirty="0">
                <a:latin typeface="微软雅黑" panose="020B0503020204020204" pitchFamily="34" charset="-122"/>
                <a:ea typeface="微软雅黑" panose="020B0503020204020204" pitchFamily="34" charset="-122"/>
              </a:rPr>
              <a:t>特征</a:t>
            </a:r>
            <a:r>
              <a:rPr lang="zh-CN" altLang="en-US" sz="2400" dirty="0">
                <a:latin typeface="微软雅黑" panose="020B0503020204020204" pitchFamily="34" charset="-122"/>
                <a:ea typeface="微软雅黑" panose="020B0503020204020204" pitchFamily="34" charset="-122"/>
              </a:rPr>
              <a:t>来进行描述，决定哪个特征值能够最好地预测其他特征的值。</a:t>
            </a:r>
            <a:r>
              <a:rPr lang="zh-CN" altLang="en-US" sz="2400" b="1" dirty="0">
                <a:latin typeface="微软雅黑" panose="020B0503020204020204" pitchFamily="34" charset="-122"/>
                <a:ea typeface="微软雅黑" panose="020B0503020204020204" pitchFamily="34" charset="-122"/>
              </a:rPr>
              <a:t>学习</a:t>
            </a:r>
            <a:r>
              <a:rPr lang="zh-CN" altLang="en-US" sz="2400" dirty="0">
                <a:latin typeface="微软雅黑" panose="020B0503020204020204" pitchFamily="34" charset="-122"/>
                <a:ea typeface="微软雅黑" panose="020B0503020204020204" pitchFamily="34" charset="-122"/>
              </a:rPr>
              <a:t>也可以通过</a:t>
            </a:r>
            <a:r>
              <a:rPr lang="zh-CN" altLang="en-US" sz="2400" b="1" dirty="0">
                <a:latin typeface="微软雅黑" panose="020B0503020204020204" pitchFamily="34" charset="-122"/>
                <a:ea typeface="微软雅黑" panose="020B0503020204020204" pitchFamily="34" charset="-122"/>
              </a:rPr>
              <a:t>个体及关系</a:t>
            </a:r>
            <a:r>
              <a:rPr lang="zh-CN" altLang="en-US" sz="2400" dirty="0">
                <a:latin typeface="微软雅黑" panose="020B0503020204020204" pitchFamily="34" charset="-122"/>
                <a:ea typeface="微软雅黑" panose="020B0503020204020204" pitchFamily="34" charset="-122"/>
              </a:rPr>
              <a:t>来进行。</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维度中</a:t>
            </a:r>
            <a:r>
              <a:rPr lang="zh-CN" altLang="en-US" sz="2400" b="1" dirty="0">
                <a:latin typeface="微软雅黑" panose="020B0503020204020204" pitchFamily="34" charset="-122"/>
                <a:ea typeface="微软雅黑" panose="020B0503020204020204" pitchFamily="34" charset="-122"/>
              </a:rPr>
              <a:t>模块性</a:t>
            </a:r>
            <a:r>
              <a:rPr lang="zh-CN" altLang="en-US" sz="2400" dirty="0">
                <a:latin typeface="微软雅黑" panose="020B0503020204020204" pitchFamily="34" charset="-122"/>
                <a:ea typeface="微软雅黑" panose="020B0503020204020204" pitchFamily="34" charset="-122"/>
              </a:rPr>
              <a:t>和</a:t>
            </a:r>
            <a:r>
              <a:rPr lang="zh-CN" altLang="en-US" sz="2400" b="1" dirty="0">
                <a:latin typeface="微软雅黑" panose="020B0503020204020204" pitchFamily="34" charset="-122"/>
                <a:ea typeface="微软雅黑" panose="020B0503020204020204" pitchFamily="34" charset="-122"/>
              </a:rPr>
              <a:t>有限理性</a:t>
            </a:r>
            <a:r>
              <a:rPr lang="zh-CN" altLang="en-US" sz="2400" dirty="0">
                <a:latin typeface="微软雅黑" panose="020B0503020204020204" pitchFamily="34" charset="-122"/>
                <a:ea typeface="微软雅黑" panose="020B0503020204020204" pitchFamily="34" charset="-122"/>
              </a:rPr>
              <a:t>能使推理更加</a:t>
            </a:r>
            <a:r>
              <a:rPr lang="zh-CN" altLang="en-US" sz="2400" b="1" dirty="0">
                <a:latin typeface="微软雅黑" panose="020B0503020204020204" pitchFamily="34" charset="-122"/>
                <a:ea typeface="微软雅黑" panose="020B0503020204020204" pitchFamily="34" charset="-122"/>
              </a:rPr>
              <a:t>有效</a:t>
            </a:r>
            <a:r>
              <a:rPr lang="zh-CN" altLang="en-US" sz="2400" dirty="0">
                <a:latin typeface="微软雅黑" panose="020B0503020204020204" pitchFamily="34" charset="-122"/>
                <a:ea typeface="微软雅黑" panose="020B0503020204020204" pitchFamily="34" charset="-122"/>
              </a:rPr>
              <a:t>。虽然形式化体系变得复杂，但却能够通过将系统</a:t>
            </a:r>
            <a:r>
              <a:rPr lang="zh-CN" altLang="en-US" sz="2400" b="1" dirty="0">
                <a:latin typeface="微软雅黑" panose="020B0503020204020204" pitchFamily="34" charset="-122"/>
                <a:ea typeface="微软雅黑" panose="020B0503020204020204" pitchFamily="34" charset="-122"/>
              </a:rPr>
              <a:t>分解</a:t>
            </a:r>
            <a:r>
              <a:rPr lang="zh-CN" altLang="en-US" sz="2400" dirty="0">
                <a:latin typeface="微软雅黑" panose="020B0503020204020204" pitchFamily="34" charset="-122"/>
                <a:ea typeface="微软雅黑" panose="020B0503020204020204" pitchFamily="34" charset="-122"/>
              </a:rPr>
              <a:t>成更小的组件并提供所需的近似值，使</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能够在</a:t>
            </a:r>
            <a:r>
              <a:rPr lang="zh-CN" altLang="en-US" sz="2400" b="1" dirty="0">
                <a:latin typeface="微软雅黑" panose="020B0503020204020204" pitchFamily="34" charset="-122"/>
                <a:ea typeface="微软雅黑" panose="020B0503020204020204" pitchFamily="34" charset="-122"/>
              </a:rPr>
              <a:t>有限时间</a:t>
            </a:r>
            <a:r>
              <a:rPr lang="zh-CN" altLang="en-US" sz="2400" dirty="0">
                <a:latin typeface="微软雅黑" panose="020B0503020204020204" pitchFamily="34" charset="-122"/>
                <a:ea typeface="微软雅黑" panose="020B0503020204020204" pitchFamily="34" charset="-122"/>
              </a:rPr>
              <a:t>和</a:t>
            </a:r>
            <a:r>
              <a:rPr lang="zh-CN" altLang="en-US" sz="2400" b="1" dirty="0">
                <a:latin typeface="微软雅黑" panose="020B0503020204020204" pitchFamily="34" charset="-122"/>
                <a:ea typeface="微软雅黑" panose="020B0503020204020204" pitchFamily="34" charset="-122"/>
              </a:rPr>
              <a:t>有限内存</a:t>
            </a:r>
            <a:r>
              <a:rPr lang="zh-CN" altLang="en-US" sz="2400" dirty="0">
                <a:latin typeface="微软雅黑" panose="020B0503020204020204" pitchFamily="34" charset="-122"/>
                <a:ea typeface="微软雅黑" panose="020B0503020204020204" pitchFamily="34" charset="-122"/>
              </a:rPr>
              <a:t>中</a:t>
            </a:r>
            <a:r>
              <a:rPr lang="zh-CN" altLang="en-US" sz="2400" b="1" dirty="0">
                <a:latin typeface="微软雅黑" panose="020B0503020204020204" pitchFamily="34" charset="-122"/>
                <a:ea typeface="微软雅黑" panose="020B0503020204020204" pitchFamily="34" charset="-122"/>
              </a:rPr>
              <a:t>及时</a:t>
            </a:r>
            <a:r>
              <a:rPr lang="zh-CN" altLang="en-US" sz="2400" dirty="0">
                <a:latin typeface="微软雅黑" panose="020B0503020204020204" pitchFamily="34" charset="-122"/>
                <a:ea typeface="微软雅黑" panose="020B0503020204020204" pitchFamily="34" charset="-122"/>
              </a:rPr>
              <a:t>执行动作，有利于构建复杂系统。</a:t>
            </a:r>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6" y="2395440"/>
            <a:ext cx="9145016" cy="1846585"/>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743786" y="2790944"/>
            <a:ext cx="7644638" cy="854080"/>
          </a:xfrm>
          <a:prstGeom prst="rect">
            <a:avLst/>
          </a:prstGeom>
          <a:noFill/>
        </p:spPr>
        <p:txBody>
          <a:bodyPr wrap="square" rtlCol="0">
            <a:spAutoFit/>
          </a:bodyPr>
          <a:lstStyle/>
          <a:p>
            <a:pPr algn="ctr"/>
            <a:r>
              <a:rPr lang="zh-CN" altLang="en-US" sz="4950" b="1" dirty="0">
                <a:solidFill>
                  <a:schemeClr val="bg1"/>
                </a:solidFill>
              </a:rPr>
              <a:t>原型应用</a:t>
            </a:r>
          </a:p>
        </p:txBody>
      </p:sp>
      <p:cxnSp>
        <p:nvCxnSpPr>
          <p:cNvPr id="8" name="直接连接符 7"/>
          <p:cNvCxnSpPr/>
          <p:nvPr/>
        </p:nvCxnSpPr>
        <p:spPr>
          <a:xfrm flipV="1">
            <a:off x="1225579" y="3637022"/>
            <a:ext cx="6658789" cy="8002"/>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l="6087" t="6184" r="6353" b="6254"/>
          <a:stretch>
            <a:fillRect/>
          </a:stretch>
        </p:blipFill>
        <p:spPr>
          <a:xfrm>
            <a:off x="8117632" y="1929706"/>
            <a:ext cx="936104" cy="936104"/>
          </a:xfrm>
          <a:prstGeom prst="ellipse">
            <a:avLst/>
          </a:prstGeom>
        </p:spPr>
      </p:pic>
      <p:sp>
        <p:nvSpPr>
          <p:cNvPr id="10" name="任意多边形 8"/>
          <p:cNvSpPr/>
          <p:nvPr/>
        </p:nvSpPr>
        <p:spPr>
          <a:xfrm>
            <a:off x="251520" y="1988840"/>
            <a:ext cx="1271112" cy="1152128"/>
          </a:xfrm>
          <a:custGeom>
            <a:avLst/>
            <a:gdLst>
              <a:gd name="connsiteX0" fmla="*/ 1600200 w 3200400"/>
              <a:gd name="connsiteY0" fmla="*/ 0 h 2838450"/>
              <a:gd name="connsiteX1" fmla="*/ 3200400 w 3200400"/>
              <a:gd name="connsiteY1" fmla="*/ 1600200 h 2838450"/>
              <a:gd name="connsiteX2" fmla="*/ 2618076 w 3200400"/>
              <a:gd name="connsiteY2" fmla="*/ 2834992 h 2838450"/>
              <a:gd name="connsiteX3" fmla="*/ 2613452 w 3200400"/>
              <a:gd name="connsiteY3" fmla="*/ 2838450 h 2838450"/>
              <a:gd name="connsiteX4" fmla="*/ 586949 w 3200400"/>
              <a:gd name="connsiteY4" fmla="*/ 2838450 h 2838450"/>
              <a:gd name="connsiteX5" fmla="*/ 582325 w 3200400"/>
              <a:gd name="connsiteY5" fmla="*/ 2834992 h 2838450"/>
              <a:gd name="connsiteX6" fmla="*/ 0 w 3200400"/>
              <a:gd name="connsiteY6" fmla="*/ 1600200 h 2838450"/>
              <a:gd name="connsiteX7" fmla="*/ 1600200 w 3200400"/>
              <a:gd name="connsiteY7" fmla="*/ 0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400" h="2838450">
                <a:moveTo>
                  <a:pt x="1600200" y="0"/>
                </a:moveTo>
                <a:cubicBezTo>
                  <a:pt x="2483966" y="0"/>
                  <a:pt x="3200400" y="716434"/>
                  <a:pt x="3200400" y="1600200"/>
                </a:cubicBezTo>
                <a:cubicBezTo>
                  <a:pt x="3200400" y="2097319"/>
                  <a:pt x="2973716" y="2541492"/>
                  <a:pt x="2618076" y="2834992"/>
                </a:cubicBezTo>
                <a:lnTo>
                  <a:pt x="2613452" y="2838450"/>
                </a:lnTo>
                <a:lnTo>
                  <a:pt x="586949" y="2838450"/>
                </a:lnTo>
                <a:lnTo>
                  <a:pt x="582325" y="2834992"/>
                </a:lnTo>
                <a:cubicBezTo>
                  <a:pt x="226685" y="2541492"/>
                  <a:pt x="0" y="2097319"/>
                  <a:pt x="0" y="1600200"/>
                </a:cubicBezTo>
                <a:cubicBezTo>
                  <a:pt x="0" y="716434"/>
                  <a:pt x="716434" y="0"/>
                  <a:pt x="160020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8800" b="1" dirty="0">
                <a:latin typeface="Bell MT" panose="02020503060305020303" pitchFamily="18" charset="0"/>
                <a:ea typeface="华文隶书" panose="02010800040101010101" pitchFamily="2" charset="-122"/>
              </a:rPr>
              <a:t>4</a:t>
            </a:r>
            <a:endParaRPr lang="zh-CN" altLang="en-US" sz="8800" b="1" dirty="0">
              <a:latin typeface="Bell MT" panose="02020503060305020303" pitchFamily="18" charset="0"/>
              <a:ea typeface="华文隶书" panose="0201080004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本节介绍</a:t>
            </a:r>
          </a:p>
        </p:txBody>
      </p:sp>
      <p:sp>
        <p:nvSpPr>
          <p:cNvPr id="9" name="矩形 8"/>
          <p:cNvSpPr/>
          <p:nvPr/>
        </p:nvSpPr>
        <p:spPr>
          <a:xfrm>
            <a:off x="0" y="653765"/>
            <a:ext cx="9144000" cy="6204235"/>
          </a:xfrm>
          <a:prstGeom prst="rect">
            <a:avLst/>
          </a:prstGeom>
          <a:solidFill>
            <a:schemeClr val="tx1">
              <a:lumMod val="95000"/>
              <a:lumOff val="5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6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428596" y="928670"/>
            <a:ext cx="8429684" cy="2985433"/>
          </a:xfrm>
          <a:prstGeom prst="rect">
            <a:avLst/>
          </a:prstGeom>
          <a:noFill/>
        </p:spPr>
        <p:txBody>
          <a:bodyPr wrap="square" rtlCol="0">
            <a:spAutoFit/>
          </a:bodyPr>
          <a:lstStyle/>
          <a:p>
            <a:r>
              <a:rPr lang="zh-CN" altLang="en-US" sz="3200" dirty="0">
                <a:solidFill>
                  <a:schemeClr val="lt1"/>
                </a:solidFill>
                <a:latin typeface="微软雅黑" panose="020B0503020204020204" pitchFamily="34" charset="-122"/>
                <a:ea typeface="微软雅黑" panose="020B0503020204020204" pitchFamily="34" charset="-122"/>
              </a:rPr>
              <a:t>人工智能领域的应用广泛而且非常多样化，本节我们介绍两个应用领域</a:t>
            </a:r>
            <a:r>
              <a:rPr lang="en-US" altLang="zh-CN" sz="3200" dirty="0">
                <a:solidFill>
                  <a:schemeClr val="lt1"/>
                </a:solidFill>
                <a:latin typeface="微软雅黑" panose="020B0503020204020204" pitchFamily="34" charset="-122"/>
                <a:ea typeface="微软雅黑" panose="020B0503020204020204" pitchFamily="34" charset="-122"/>
              </a:rPr>
              <a:t>,</a:t>
            </a:r>
            <a:r>
              <a:rPr lang="zh-CN" altLang="en-US" sz="3200" dirty="0">
                <a:solidFill>
                  <a:schemeClr val="lt1"/>
                </a:solidFill>
                <a:latin typeface="微软雅黑" panose="020B0503020204020204" pitchFamily="34" charset="-122"/>
                <a:ea typeface="微软雅黑" panose="020B0503020204020204" pitchFamily="34" charset="-122"/>
              </a:rPr>
              <a:t>来研究智能推理及动作背后的原理。</a:t>
            </a:r>
            <a:endParaRPr lang="en-US" altLang="zh-CN" sz="3200" dirty="0">
              <a:solidFill>
                <a:schemeClr val="lt1"/>
              </a:solidFill>
              <a:latin typeface="微软雅黑" panose="020B0503020204020204" pitchFamily="34" charset="-122"/>
              <a:ea typeface="微软雅黑" panose="020B0503020204020204" pitchFamily="34" charset="-122"/>
            </a:endParaRPr>
          </a:p>
          <a:p>
            <a:endParaRPr lang="en-US" altLang="zh-CN" sz="3200" dirty="0">
              <a:solidFill>
                <a:schemeClr val="lt1"/>
              </a:solidFill>
              <a:latin typeface="微软雅黑" panose="020B0503020204020204" pitchFamily="34" charset="-122"/>
              <a:ea typeface="微软雅黑" panose="020B0503020204020204" pitchFamily="34" charset="-122"/>
            </a:endParaRPr>
          </a:p>
          <a:p>
            <a:r>
              <a:rPr lang="en-US" altLang="zh-CN" sz="3000" dirty="0">
                <a:solidFill>
                  <a:schemeClr val="lt1"/>
                </a:solidFill>
                <a:latin typeface="微软雅黑" panose="020B0503020204020204" pitchFamily="34" charset="-122"/>
                <a:ea typeface="微软雅黑" panose="020B0503020204020204" pitchFamily="34" charset="-122"/>
              </a:rPr>
              <a:t>1.</a:t>
            </a:r>
            <a:r>
              <a:rPr lang="zh-CN" altLang="en-US" sz="3000" dirty="0">
                <a:solidFill>
                  <a:schemeClr val="lt1"/>
                </a:solidFill>
                <a:latin typeface="微软雅黑" panose="020B0503020204020204" pitchFamily="34" charset="-122"/>
                <a:ea typeface="微软雅黑" panose="020B0503020204020204" pitchFamily="34" charset="-122"/>
              </a:rPr>
              <a:t>自主传输机器人</a:t>
            </a:r>
            <a:endParaRPr lang="en-US" altLang="zh-CN" sz="3000" dirty="0">
              <a:solidFill>
                <a:schemeClr val="lt1"/>
              </a:solidFill>
              <a:latin typeface="微软雅黑" panose="020B0503020204020204" pitchFamily="34" charset="-122"/>
              <a:ea typeface="微软雅黑" panose="020B0503020204020204" pitchFamily="34" charset="-122"/>
            </a:endParaRPr>
          </a:p>
          <a:p>
            <a:r>
              <a:rPr lang="en-US" altLang="zh-CN" sz="3000" dirty="0">
                <a:solidFill>
                  <a:schemeClr val="lt1"/>
                </a:solidFill>
                <a:latin typeface="微软雅黑" panose="020B0503020204020204" pitchFamily="34" charset="-122"/>
                <a:ea typeface="微软雅黑" panose="020B0503020204020204" pitchFamily="34" charset="-122"/>
              </a:rPr>
              <a:t>2.</a:t>
            </a:r>
            <a:r>
              <a:rPr lang="zh-CN" altLang="en-US" sz="3000" dirty="0">
                <a:solidFill>
                  <a:schemeClr val="lt1"/>
                </a:solidFill>
                <a:latin typeface="微软雅黑" panose="020B0503020204020204" pitchFamily="34" charset="-122"/>
                <a:ea typeface="微软雅黑" panose="020B0503020204020204" pitchFamily="34" charset="-122"/>
              </a:rPr>
              <a:t>交易</a:t>
            </a:r>
            <a:r>
              <a:rPr lang="en-US" altLang="zh-CN" sz="3000" dirty="0">
                <a:solidFill>
                  <a:schemeClr val="lt1"/>
                </a:solidFill>
                <a:latin typeface="微软雅黑" panose="020B0503020204020204" pitchFamily="34" charset="-122"/>
                <a:ea typeface="微软雅黑" panose="020B0503020204020204" pitchFamily="34" charset="-122"/>
              </a:rPr>
              <a:t>Agent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6" y="2780928"/>
            <a:ext cx="9145016" cy="1846585"/>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83568" y="3212976"/>
            <a:ext cx="7644638" cy="854080"/>
          </a:xfrm>
          <a:prstGeom prst="rect">
            <a:avLst/>
          </a:prstGeom>
          <a:noFill/>
        </p:spPr>
        <p:txBody>
          <a:bodyPr wrap="square" rtlCol="0">
            <a:spAutoFit/>
          </a:bodyPr>
          <a:lstStyle/>
          <a:p>
            <a:pPr algn="ctr"/>
            <a:r>
              <a:rPr lang="zh-CN" altLang="en-US" sz="4950" b="1" dirty="0">
                <a:solidFill>
                  <a:schemeClr val="bg1"/>
                </a:solidFill>
                <a:latin typeface="微软雅黑" panose="020B0503020204020204" pitchFamily="34" charset="-122"/>
                <a:ea typeface="微软雅黑" panose="020B0503020204020204" pitchFamily="34" charset="-122"/>
              </a:rPr>
              <a:t>自主传输机器人</a:t>
            </a:r>
          </a:p>
        </p:txBody>
      </p:sp>
      <p:sp>
        <p:nvSpPr>
          <p:cNvPr id="9" name="任意多边形 8"/>
          <p:cNvSpPr/>
          <p:nvPr/>
        </p:nvSpPr>
        <p:spPr>
          <a:xfrm>
            <a:off x="251520" y="1988840"/>
            <a:ext cx="1271112" cy="1152128"/>
          </a:xfrm>
          <a:custGeom>
            <a:avLst/>
            <a:gdLst>
              <a:gd name="connsiteX0" fmla="*/ 1600200 w 3200400"/>
              <a:gd name="connsiteY0" fmla="*/ 0 h 2838450"/>
              <a:gd name="connsiteX1" fmla="*/ 3200400 w 3200400"/>
              <a:gd name="connsiteY1" fmla="*/ 1600200 h 2838450"/>
              <a:gd name="connsiteX2" fmla="*/ 2618076 w 3200400"/>
              <a:gd name="connsiteY2" fmla="*/ 2834992 h 2838450"/>
              <a:gd name="connsiteX3" fmla="*/ 2613452 w 3200400"/>
              <a:gd name="connsiteY3" fmla="*/ 2838450 h 2838450"/>
              <a:gd name="connsiteX4" fmla="*/ 586949 w 3200400"/>
              <a:gd name="connsiteY4" fmla="*/ 2838450 h 2838450"/>
              <a:gd name="connsiteX5" fmla="*/ 582325 w 3200400"/>
              <a:gd name="connsiteY5" fmla="*/ 2834992 h 2838450"/>
              <a:gd name="connsiteX6" fmla="*/ 0 w 3200400"/>
              <a:gd name="connsiteY6" fmla="*/ 1600200 h 2838450"/>
              <a:gd name="connsiteX7" fmla="*/ 1600200 w 3200400"/>
              <a:gd name="connsiteY7" fmla="*/ 0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400" h="2838450">
                <a:moveTo>
                  <a:pt x="1600200" y="0"/>
                </a:moveTo>
                <a:cubicBezTo>
                  <a:pt x="2483966" y="0"/>
                  <a:pt x="3200400" y="716434"/>
                  <a:pt x="3200400" y="1600200"/>
                </a:cubicBezTo>
                <a:cubicBezTo>
                  <a:pt x="3200400" y="2097319"/>
                  <a:pt x="2973716" y="2541492"/>
                  <a:pt x="2618076" y="2834992"/>
                </a:cubicBezTo>
                <a:lnTo>
                  <a:pt x="2613452" y="2838450"/>
                </a:lnTo>
                <a:lnTo>
                  <a:pt x="586949" y="2838450"/>
                </a:lnTo>
                <a:lnTo>
                  <a:pt x="582325" y="2834992"/>
                </a:lnTo>
                <a:cubicBezTo>
                  <a:pt x="226685" y="2541492"/>
                  <a:pt x="0" y="2097319"/>
                  <a:pt x="0" y="1600200"/>
                </a:cubicBezTo>
                <a:cubicBezTo>
                  <a:pt x="0" y="716434"/>
                  <a:pt x="716434" y="0"/>
                  <a:pt x="160020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8800" b="1" dirty="0">
                <a:latin typeface="Bell MT" panose="02020503060305020303" pitchFamily="18" charset="0"/>
                <a:ea typeface="华文隶书" panose="02010800040101010101" pitchFamily="2" charset="-122"/>
              </a:rPr>
              <a:t>1</a:t>
            </a:r>
            <a:endParaRPr lang="zh-CN" altLang="en-US" sz="8800" b="1" dirty="0">
              <a:latin typeface="Bell MT" panose="02020503060305020303" pitchFamily="18" charset="0"/>
              <a:ea typeface="华文隶书" panose="02010800040101010101" pitchFamily="2" charset="-122"/>
            </a:endParaRP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6087" t="6184" r="6353" b="6254"/>
          <a:stretch>
            <a:fillRect/>
          </a:stretch>
        </p:blipFill>
        <p:spPr>
          <a:xfrm>
            <a:off x="7956376" y="2316342"/>
            <a:ext cx="936104" cy="936104"/>
          </a:xfrm>
          <a:prstGeom prst="ellipse">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自主传输机器人功能</a:t>
            </a:r>
          </a:p>
        </p:txBody>
      </p:sp>
      <p:sp>
        <p:nvSpPr>
          <p:cNvPr id="8" name="Oval 18"/>
          <p:cNvSpPr/>
          <p:nvPr/>
        </p:nvSpPr>
        <p:spPr>
          <a:xfrm>
            <a:off x="984214" y="2673886"/>
            <a:ext cx="1800200" cy="1728968"/>
          </a:xfrm>
          <a:prstGeom prst="ellipse">
            <a:avLst/>
          </a:prstGeom>
          <a:solidFill>
            <a:srgbClr val="C00000">
              <a:alpha val="69000"/>
            </a:srgb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Robot</a:t>
            </a:r>
            <a:endParaRPr 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椭圆 10"/>
          <p:cNvSpPr/>
          <p:nvPr/>
        </p:nvSpPr>
        <p:spPr>
          <a:xfrm>
            <a:off x="4030970" y="1130693"/>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1</a:t>
            </a:r>
            <a:endParaRPr lang="zh-CN" altLang="en-US" sz="2800" dirty="0">
              <a:solidFill>
                <a:schemeClr val="tx1">
                  <a:lumMod val="95000"/>
                  <a:lumOff val="5000"/>
                </a:schemeClr>
              </a:solidFill>
            </a:endParaRPr>
          </a:p>
        </p:txBody>
      </p:sp>
      <p:cxnSp>
        <p:nvCxnSpPr>
          <p:cNvPr id="12" name="直接连接符 11"/>
          <p:cNvCxnSpPr/>
          <p:nvPr/>
        </p:nvCxnSpPr>
        <p:spPr>
          <a:xfrm flipV="1">
            <a:off x="2784414" y="1576688"/>
            <a:ext cx="1309990" cy="1944371"/>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4012876" y="2563038"/>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2</a:t>
            </a:r>
            <a:endParaRPr lang="zh-CN" altLang="en-US" sz="2800" dirty="0">
              <a:solidFill>
                <a:schemeClr val="tx1">
                  <a:lumMod val="95000"/>
                  <a:lumOff val="5000"/>
                </a:schemeClr>
              </a:solidFill>
            </a:endParaRPr>
          </a:p>
        </p:txBody>
      </p:sp>
      <p:cxnSp>
        <p:nvCxnSpPr>
          <p:cNvPr id="16" name="直接连接符 15"/>
          <p:cNvCxnSpPr>
            <a:stCxn id="8" idx="6"/>
            <a:endCxn id="15" idx="3"/>
          </p:cNvCxnSpPr>
          <p:nvPr/>
        </p:nvCxnSpPr>
        <p:spPr>
          <a:xfrm flipV="1">
            <a:off x="2784414" y="3032026"/>
            <a:ext cx="1308928" cy="50634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4012876" y="3966929"/>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3</a:t>
            </a:r>
            <a:endParaRPr lang="zh-CN" altLang="en-US" sz="2800" dirty="0">
              <a:solidFill>
                <a:schemeClr val="tx1">
                  <a:lumMod val="95000"/>
                  <a:lumOff val="5000"/>
                </a:schemeClr>
              </a:solidFill>
            </a:endParaRPr>
          </a:p>
        </p:txBody>
      </p:sp>
      <p:cxnSp>
        <p:nvCxnSpPr>
          <p:cNvPr id="20" name="直接连接符 19"/>
          <p:cNvCxnSpPr>
            <a:stCxn id="8" idx="6"/>
            <a:endCxn id="19" idx="1"/>
          </p:cNvCxnSpPr>
          <p:nvPr/>
        </p:nvCxnSpPr>
        <p:spPr>
          <a:xfrm>
            <a:off x="2784414" y="3538370"/>
            <a:ext cx="1308928" cy="50902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4093342" y="5301208"/>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4</a:t>
            </a:r>
            <a:endParaRPr lang="zh-CN" altLang="en-US" sz="2800" dirty="0">
              <a:solidFill>
                <a:schemeClr val="tx1">
                  <a:lumMod val="95000"/>
                  <a:lumOff val="5000"/>
                </a:schemeClr>
              </a:solidFill>
            </a:endParaRPr>
          </a:p>
        </p:txBody>
      </p:sp>
      <p:cxnSp>
        <p:nvCxnSpPr>
          <p:cNvPr id="26" name="直接连接符 25"/>
          <p:cNvCxnSpPr>
            <a:stCxn id="25" idx="1"/>
            <a:endCxn id="8" idx="6"/>
          </p:cNvCxnSpPr>
          <p:nvPr/>
        </p:nvCxnSpPr>
        <p:spPr>
          <a:xfrm flipH="1" flipV="1">
            <a:off x="2784414" y="3538370"/>
            <a:ext cx="1389394" cy="184330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4669398" y="3801255"/>
            <a:ext cx="3133346" cy="1065387"/>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 name="圆角矩形 21"/>
          <p:cNvSpPr/>
          <p:nvPr/>
        </p:nvSpPr>
        <p:spPr>
          <a:xfrm>
            <a:off x="4669398" y="5243551"/>
            <a:ext cx="3133346" cy="1065388"/>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669399" y="2435051"/>
            <a:ext cx="3133345" cy="1065387"/>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 name="圆角矩形 27"/>
          <p:cNvSpPr/>
          <p:nvPr/>
        </p:nvSpPr>
        <p:spPr>
          <a:xfrm>
            <a:off x="4669399" y="1041858"/>
            <a:ext cx="3133345" cy="1065387"/>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800638" y="1136302"/>
            <a:ext cx="5200650" cy="830997"/>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行动能力</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移动、搬运物品</a:t>
            </a:r>
          </a:p>
        </p:txBody>
      </p:sp>
      <p:sp>
        <p:nvSpPr>
          <p:cNvPr id="18" name="文本框 17"/>
          <p:cNvSpPr txBox="1"/>
          <p:nvPr/>
        </p:nvSpPr>
        <p:spPr>
          <a:xfrm>
            <a:off x="4740115" y="2552247"/>
            <a:ext cx="5200650" cy="830997"/>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感知能力</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识别物体、避开障碍物</a:t>
            </a:r>
          </a:p>
        </p:txBody>
      </p:sp>
      <p:sp>
        <p:nvSpPr>
          <p:cNvPr id="24" name="文本框 23"/>
          <p:cNvSpPr txBox="1"/>
          <p:nvPr/>
        </p:nvSpPr>
        <p:spPr>
          <a:xfrm>
            <a:off x="4728630" y="3898798"/>
            <a:ext cx="5200650" cy="830997"/>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接收命令</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接收理解自然语言命令</a:t>
            </a:r>
          </a:p>
        </p:txBody>
      </p:sp>
      <p:sp>
        <p:nvSpPr>
          <p:cNvPr id="27" name="文本框 26"/>
          <p:cNvSpPr txBox="1"/>
          <p:nvPr/>
        </p:nvSpPr>
        <p:spPr>
          <a:xfrm>
            <a:off x="4728630" y="5305137"/>
            <a:ext cx="5200650" cy="830997"/>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协作能力</a:t>
            </a:r>
          </a:p>
          <a:p>
            <a:r>
              <a:rPr lang="zh-CN" altLang="en-US" sz="2000" dirty="0">
                <a:solidFill>
                  <a:schemeClr val="bg1"/>
                </a:solidFill>
                <a:latin typeface="微软雅黑" panose="020B0503020204020204" pitchFamily="34" charset="-122"/>
                <a:ea typeface="微软雅黑" panose="020B0503020204020204" pitchFamily="34" charset="-122"/>
              </a:rPr>
              <a:t>与其他机器人合作</a:t>
            </a:r>
            <a:endParaRPr lang="en-US" altLang="zh-CN" sz="2000" dirty="0">
              <a:solidFill>
                <a:schemeClr val="bg1"/>
              </a:solidFill>
              <a:latin typeface="微软雅黑" panose="020B0503020204020204" pitchFamily="34" charset="-122"/>
              <a:ea typeface="微软雅黑" panose="020B0503020204020204" pitchFamily="34" charset="-122"/>
            </a:endParaRPr>
          </a:p>
        </p:txBody>
      </p:sp>
      <p:pic>
        <p:nvPicPr>
          <p:cNvPr id="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295" y="4609346"/>
            <a:ext cx="2143529" cy="21435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工作环境及任务示例</a:t>
            </a:r>
          </a:p>
        </p:txBody>
      </p:sp>
      <p:pic>
        <p:nvPicPr>
          <p:cNvPr id="39938" name="Picture 2" descr="C:\Users\Administrator\Documents\Tencent Files\1349120656\Image\C2C\@@[K@4({T_Z{0DVW0)P1DGA.png"/>
          <p:cNvPicPr>
            <a:picLocks noChangeAspect="1" noChangeArrowheads="1"/>
          </p:cNvPicPr>
          <p:nvPr/>
        </p:nvPicPr>
        <p:blipFill>
          <a:blip r:embed="rId3"/>
          <a:srcRect/>
          <a:stretch>
            <a:fillRect/>
          </a:stretch>
        </p:blipFill>
        <p:spPr bwMode="auto">
          <a:xfrm>
            <a:off x="1928794" y="1000108"/>
            <a:ext cx="5286412" cy="4170548"/>
          </a:xfrm>
          <a:prstGeom prst="rect">
            <a:avLst/>
          </a:prstGeom>
          <a:noFill/>
        </p:spPr>
      </p:pic>
      <p:sp>
        <p:nvSpPr>
          <p:cNvPr id="13" name="TextBox 12"/>
          <p:cNvSpPr txBox="1"/>
          <p:nvPr/>
        </p:nvSpPr>
        <p:spPr>
          <a:xfrm>
            <a:off x="1214414" y="5286388"/>
            <a:ext cx="6786610" cy="83099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工作环境由多个房间、过道和楼梯组成。机器人需要在房间之间传递包裹、饮料或菜肴。</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自主传输机器人的输入</a:t>
            </a:r>
          </a:p>
        </p:txBody>
      </p:sp>
      <p:sp>
        <p:nvSpPr>
          <p:cNvPr id="8" name="Oval 18"/>
          <p:cNvSpPr/>
          <p:nvPr/>
        </p:nvSpPr>
        <p:spPr>
          <a:xfrm>
            <a:off x="984214" y="2673886"/>
            <a:ext cx="1800200" cy="1728968"/>
          </a:xfrm>
          <a:prstGeom prst="ellipse">
            <a:avLst/>
          </a:prstGeom>
          <a:solidFill>
            <a:srgbClr val="C00000">
              <a:alpha val="69000"/>
            </a:srgb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Robot</a:t>
            </a:r>
            <a:endParaRPr 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椭圆 10"/>
          <p:cNvSpPr/>
          <p:nvPr/>
        </p:nvSpPr>
        <p:spPr>
          <a:xfrm>
            <a:off x="4030970" y="1130693"/>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1</a:t>
            </a:r>
            <a:endParaRPr lang="zh-CN" altLang="en-US" sz="2800" dirty="0">
              <a:solidFill>
                <a:schemeClr val="tx1">
                  <a:lumMod val="95000"/>
                  <a:lumOff val="5000"/>
                </a:schemeClr>
              </a:solidFill>
            </a:endParaRPr>
          </a:p>
        </p:txBody>
      </p:sp>
      <p:cxnSp>
        <p:nvCxnSpPr>
          <p:cNvPr id="12" name="直接连接符 11"/>
          <p:cNvCxnSpPr/>
          <p:nvPr/>
        </p:nvCxnSpPr>
        <p:spPr>
          <a:xfrm flipV="1">
            <a:off x="2784414" y="1576688"/>
            <a:ext cx="1309990" cy="1944371"/>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4012876" y="2563038"/>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2</a:t>
            </a:r>
            <a:endParaRPr lang="zh-CN" altLang="en-US" sz="2800" dirty="0">
              <a:solidFill>
                <a:schemeClr val="tx1">
                  <a:lumMod val="95000"/>
                  <a:lumOff val="5000"/>
                </a:schemeClr>
              </a:solidFill>
            </a:endParaRPr>
          </a:p>
        </p:txBody>
      </p:sp>
      <p:cxnSp>
        <p:nvCxnSpPr>
          <p:cNvPr id="16" name="直接连接符 15"/>
          <p:cNvCxnSpPr>
            <a:stCxn id="8" idx="6"/>
            <a:endCxn id="15" idx="3"/>
          </p:cNvCxnSpPr>
          <p:nvPr/>
        </p:nvCxnSpPr>
        <p:spPr>
          <a:xfrm flipV="1">
            <a:off x="2784414" y="3032026"/>
            <a:ext cx="1308928" cy="50634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4012876" y="3966929"/>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3</a:t>
            </a:r>
            <a:endParaRPr lang="zh-CN" altLang="en-US" sz="2800" dirty="0">
              <a:solidFill>
                <a:schemeClr val="tx1">
                  <a:lumMod val="95000"/>
                  <a:lumOff val="5000"/>
                </a:schemeClr>
              </a:solidFill>
            </a:endParaRPr>
          </a:p>
        </p:txBody>
      </p:sp>
      <p:cxnSp>
        <p:nvCxnSpPr>
          <p:cNvPr id="20" name="直接连接符 19"/>
          <p:cNvCxnSpPr>
            <a:stCxn id="8" idx="6"/>
            <a:endCxn id="19" idx="1"/>
          </p:cNvCxnSpPr>
          <p:nvPr/>
        </p:nvCxnSpPr>
        <p:spPr>
          <a:xfrm>
            <a:off x="2784414" y="3538370"/>
            <a:ext cx="1308928" cy="50902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4093342" y="5301208"/>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4</a:t>
            </a:r>
            <a:endParaRPr lang="zh-CN" altLang="en-US" sz="2800" dirty="0">
              <a:solidFill>
                <a:schemeClr val="tx1">
                  <a:lumMod val="95000"/>
                  <a:lumOff val="5000"/>
                </a:schemeClr>
              </a:solidFill>
            </a:endParaRPr>
          </a:p>
        </p:txBody>
      </p:sp>
      <p:cxnSp>
        <p:nvCxnSpPr>
          <p:cNvPr id="26" name="直接连接符 25"/>
          <p:cNvCxnSpPr>
            <a:stCxn id="25" idx="1"/>
            <a:endCxn id="8" idx="6"/>
          </p:cNvCxnSpPr>
          <p:nvPr/>
        </p:nvCxnSpPr>
        <p:spPr>
          <a:xfrm flipH="1" flipV="1">
            <a:off x="2784414" y="3538370"/>
            <a:ext cx="1389394" cy="184330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4669398" y="3801255"/>
            <a:ext cx="3188750" cy="1065387"/>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 name="圆角矩形 21"/>
          <p:cNvSpPr/>
          <p:nvPr/>
        </p:nvSpPr>
        <p:spPr>
          <a:xfrm>
            <a:off x="4669398" y="5243551"/>
            <a:ext cx="3133346" cy="1065388"/>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669399" y="2435051"/>
            <a:ext cx="3133345" cy="1065387"/>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 name="圆角矩形 27"/>
          <p:cNvSpPr/>
          <p:nvPr/>
        </p:nvSpPr>
        <p:spPr>
          <a:xfrm>
            <a:off x="4669399" y="1041858"/>
            <a:ext cx="3133345" cy="1065387"/>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800638" y="1136302"/>
            <a:ext cx="5200650" cy="830997"/>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先验知识</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自身能力</a:t>
            </a:r>
          </a:p>
        </p:txBody>
      </p:sp>
      <p:sp>
        <p:nvSpPr>
          <p:cNvPr id="18" name="文本框 17"/>
          <p:cNvSpPr txBox="1"/>
          <p:nvPr/>
        </p:nvSpPr>
        <p:spPr>
          <a:xfrm>
            <a:off x="4740115" y="2552247"/>
            <a:ext cx="5200650" cy="830997"/>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先前经验</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执行动作的效果</a:t>
            </a:r>
          </a:p>
        </p:txBody>
      </p:sp>
      <p:sp>
        <p:nvSpPr>
          <p:cNvPr id="24" name="文本框 23"/>
          <p:cNvSpPr txBox="1"/>
          <p:nvPr/>
        </p:nvSpPr>
        <p:spPr>
          <a:xfrm>
            <a:off x="4728630" y="3898798"/>
            <a:ext cx="5200650" cy="830997"/>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目标</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何时何地做什么</a:t>
            </a:r>
          </a:p>
        </p:txBody>
      </p:sp>
      <p:sp>
        <p:nvSpPr>
          <p:cNvPr id="27" name="文本框 26"/>
          <p:cNvSpPr txBox="1"/>
          <p:nvPr/>
        </p:nvSpPr>
        <p:spPr>
          <a:xfrm>
            <a:off x="4728630" y="5305137"/>
            <a:ext cx="5200650" cy="830997"/>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观察值</a:t>
            </a:r>
          </a:p>
          <a:p>
            <a:r>
              <a:rPr lang="zh-CN" altLang="en-US" sz="2000" dirty="0">
                <a:solidFill>
                  <a:schemeClr val="bg1"/>
                </a:solidFill>
                <a:latin typeface="微软雅黑" panose="020B0503020204020204" pitchFamily="34" charset="-122"/>
                <a:ea typeface="微软雅黑" panose="020B0503020204020204" pitchFamily="34" charset="-122"/>
              </a:rPr>
              <a:t>对环境的感知和观察值</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复杂性维度</a:t>
            </a:r>
          </a:p>
        </p:txBody>
      </p:sp>
      <p:pic>
        <p:nvPicPr>
          <p:cNvPr id="59396" name="Picture 4" descr="C:\Users\Administrator\Documents\Tencent Files\1349120656\Image\C2C\G]F{55M@0P@JM$V0N9X)~ZH.png"/>
          <p:cNvPicPr>
            <a:picLocks noChangeAspect="1" noChangeArrowheads="1"/>
          </p:cNvPicPr>
          <p:nvPr/>
        </p:nvPicPr>
        <p:blipFill>
          <a:blip r:embed="rId3"/>
          <a:srcRect/>
          <a:stretch>
            <a:fillRect/>
          </a:stretch>
        </p:blipFill>
        <p:spPr bwMode="auto">
          <a:xfrm>
            <a:off x="3071801" y="2579855"/>
            <a:ext cx="2793687" cy="2635095"/>
          </a:xfrm>
          <a:prstGeom prst="rect">
            <a:avLst/>
          </a:prstGeom>
          <a:noFill/>
        </p:spPr>
      </p:pic>
      <p:sp>
        <p:nvSpPr>
          <p:cNvPr id="29" name="圆角矩形 28"/>
          <p:cNvSpPr/>
          <p:nvPr/>
        </p:nvSpPr>
        <p:spPr>
          <a:xfrm>
            <a:off x="1000100" y="1928802"/>
            <a:ext cx="1714512" cy="642942"/>
          </a:xfrm>
          <a:prstGeom prst="roundRect">
            <a:avLst/>
          </a:prstGeom>
          <a:solidFill>
            <a:schemeClr val="accent5">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1142976" y="2000240"/>
            <a:ext cx="214314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层次分解</a:t>
            </a:r>
          </a:p>
        </p:txBody>
      </p:sp>
      <p:sp>
        <p:nvSpPr>
          <p:cNvPr id="31" name="圆角矩形 30"/>
          <p:cNvSpPr/>
          <p:nvPr/>
        </p:nvSpPr>
        <p:spPr>
          <a:xfrm>
            <a:off x="1000100" y="3500438"/>
            <a:ext cx="1714512" cy="642942"/>
          </a:xfrm>
          <a:prstGeom prst="roundRect">
            <a:avLst/>
          </a:prstGeom>
          <a:solidFill>
            <a:schemeClr val="accent5">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a:off x="1285852" y="3571876"/>
            <a:ext cx="214314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规划期</a:t>
            </a:r>
          </a:p>
        </p:txBody>
      </p:sp>
      <p:sp>
        <p:nvSpPr>
          <p:cNvPr id="33" name="圆角矩形 32"/>
          <p:cNvSpPr/>
          <p:nvPr/>
        </p:nvSpPr>
        <p:spPr>
          <a:xfrm>
            <a:off x="1000100" y="5072074"/>
            <a:ext cx="1714512" cy="642942"/>
          </a:xfrm>
          <a:prstGeom prst="roundRect">
            <a:avLst/>
          </a:prstGeom>
          <a:solidFill>
            <a:schemeClr val="accent5">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1000100" y="5143512"/>
            <a:ext cx="214314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感知不确定</a:t>
            </a:r>
          </a:p>
        </p:txBody>
      </p:sp>
      <p:sp>
        <p:nvSpPr>
          <p:cNvPr id="35" name="圆角矩形 34"/>
          <p:cNvSpPr/>
          <p:nvPr/>
        </p:nvSpPr>
        <p:spPr>
          <a:xfrm>
            <a:off x="6286512" y="2000240"/>
            <a:ext cx="1714512" cy="642942"/>
          </a:xfrm>
          <a:prstGeom prst="roundRect">
            <a:avLst/>
          </a:prstGeom>
          <a:solidFill>
            <a:schemeClr val="accent5">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35"/>
          <p:cNvSpPr txBox="1"/>
          <p:nvPr/>
        </p:nvSpPr>
        <p:spPr>
          <a:xfrm>
            <a:off x="6286512" y="2071678"/>
            <a:ext cx="214314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效用不确定</a:t>
            </a:r>
          </a:p>
        </p:txBody>
      </p:sp>
      <p:sp>
        <p:nvSpPr>
          <p:cNvPr id="37" name="圆角矩形 36"/>
          <p:cNvSpPr/>
          <p:nvPr/>
        </p:nvSpPr>
        <p:spPr>
          <a:xfrm>
            <a:off x="6286512" y="3500438"/>
            <a:ext cx="1714512" cy="642942"/>
          </a:xfrm>
          <a:prstGeom prst="roundRect">
            <a:avLst/>
          </a:prstGeom>
          <a:solidFill>
            <a:schemeClr val="accent5">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37"/>
          <p:cNvSpPr txBox="1"/>
          <p:nvPr/>
        </p:nvSpPr>
        <p:spPr>
          <a:xfrm>
            <a:off x="6429388" y="3571876"/>
            <a:ext cx="214314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团队协作</a:t>
            </a:r>
          </a:p>
        </p:txBody>
      </p:sp>
      <p:sp>
        <p:nvSpPr>
          <p:cNvPr id="39" name="圆角矩形 38"/>
          <p:cNvSpPr/>
          <p:nvPr/>
        </p:nvSpPr>
        <p:spPr>
          <a:xfrm>
            <a:off x="6286512" y="5072074"/>
            <a:ext cx="1714512" cy="642942"/>
          </a:xfrm>
          <a:prstGeom prst="roundRect">
            <a:avLst/>
          </a:prstGeom>
          <a:solidFill>
            <a:schemeClr val="accent5">
              <a:lumMod val="40000"/>
              <a:lumOff val="6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39"/>
          <p:cNvSpPr txBox="1"/>
          <p:nvPr/>
        </p:nvSpPr>
        <p:spPr>
          <a:xfrm>
            <a:off x="6715140" y="5143512"/>
            <a:ext cx="214314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学习</a:t>
            </a:r>
          </a:p>
        </p:txBody>
      </p:sp>
      <p:sp>
        <p:nvSpPr>
          <p:cNvPr id="41" name="TextBox 40"/>
          <p:cNvSpPr txBox="1"/>
          <p:nvPr/>
        </p:nvSpPr>
        <p:spPr>
          <a:xfrm>
            <a:off x="1000100" y="1000108"/>
            <a:ext cx="7000924"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推理任务中，每一个维度上都能增加概念复杂度</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6" y="2780928"/>
            <a:ext cx="9145016" cy="1846585"/>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83568" y="3212976"/>
            <a:ext cx="7644638" cy="854080"/>
          </a:xfrm>
          <a:prstGeom prst="rect">
            <a:avLst/>
          </a:prstGeom>
          <a:noFill/>
        </p:spPr>
        <p:txBody>
          <a:bodyPr wrap="square" rtlCol="0">
            <a:spAutoFit/>
          </a:bodyPr>
          <a:lstStyle/>
          <a:p>
            <a:pPr algn="ctr"/>
            <a:r>
              <a:rPr lang="zh-CN" altLang="en-US" sz="4950" b="1" dirty="0">
                <a:solidFill>
                  <a:schemeClr val="bg1"/>
                </a:solidFill>
                <a:latin typeface="微软雅黑" panose="020B0503020204020204" pitchFamily="34" charset="-122"/>
                <a:ea typeface="微软雅黑" panose="020B0503020204020204" pitchFamily="34" charset="-122"/>
              </a:rPr>
              <a:t>交易</a:t>
            </a:r>
            <a:r>
              <a:rPr lang="en-US" altLang="zh-CN" sz="4950" b="1" dirty="0">
                <a:solidFill>
                  <a:schemeClr val="bg1"/>
                </a:solidFill>
                <a:latin typeface="微软雅黑" panose="020B0503020204020204" pitchFamily="34" charset="-122"/>
                <a:ea typeface="微软雅黑" panose="020B0503020204020204" pitchFamily="34" charset="-122"/>
              </a:rPr>
              <a:t>Agent</a:t>
            </a:r>
            <a:endParaRPr lang="zh-CN" altLang="en-US" sz="4950" b="1" dirty="0">
              <a:solidFill>
                <a:schemeClr val="bg1"/>
              </a:solidFill>
              <a:latin typeface="微软雅黑" panose="020B0503020204020204" pitchFamily="34" charset="-122"/>
              <a:ea typeface="微软雅黑" panose="020B0503020204020204" pitchFamily="34" charset="-122"/>
            </a:endParaRPr>
          </a:p>
        </p:txBody>
      </p:sp>
      <p:sp>
        <p:nvSpPr>
          <p:cNvPr id="9" name="任意多边形 8"/>
          <p:cNvSpPr/>
          <p:nvPr/>
        </p:nvSpPr>
        <p:spPr>
          <a:xfrm>
            <a:off x="251520" y="1988840"/>
            <a:ext cx="1271112" cy="1152128"/>
          </a:xfrm>
          <a:custGeom>
            <a:avLst/>
            <a:gdLst>
              <a:gd name="connsiteX0" fmla="*/ 1600200 w 3200400"/>
              <a:gd name="connsiteY0" fmla="*/ 0 h 2838450"/>
              <a:gd name="connsiteX1" fmla="*/ 3200400 w 3200400"/>
              <a:gd name="connsiteY1" fmla="*/ 1600200 h 2838450"/>
              <a:gd name="connsiteX2" fmla="*/ 2618076 w 3200400"/>
              <a:gd name="connsiteY2" fmla="*/ 2834992 h 2838450"/>
              <a:gd name="connsiteX3" fmla="*/ 2613452 w 3200400"/>
              <a:gd name="connsiteY3" fmla="*/ 2838450 h 2838450"/>
              <a:gd name="connsiteX4" fmla="*/ 586949 w 3200400"/>
              <a:gd name="connsiteY4" fmla="*/ 2838450 h 2838450"/>
              <a:gd name="connsiteX5" fmla="*/ 582325 w 3200400"/>
              <a:gd name="connsiteY5" fmla="*/ 2834992 h 2838450"/>
              <a:gd name="connsiteX6" fmla="*/ 0 w 3200400"/>
              <a:gd name="connsiteY6" fmla="*/ 1600200 h 2838450"/>
              <a:gd name="connsiteX7" fmla="*/ 1600200 w 3200400"/>
              <a:gd name="connsiteY7" fmla="*/ 0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400" h="2838450">
                <a:moveTo>
                  <a:pt x="1600200" y="0"/>
                </a:moveTo>
                <a:cubicBezTo>
                  <a:pt x="2483966" y="0"/>
                  <a:pt x="3200400" y="716434"/>
                  <a:pt x="3200400" y="1600200"/>
                </a:cubicBezTo>
                <a:cubicBezTo>
                  <a:pt x="3200400" y="2097319"/>
                  <a:pt x="2973716" y="2541492"/>
                  <a:pt x="2618076" y="2834992"/>
                </a:cubicBezTo>
                <a:lnTo>
                  <a:pt x="2613452" y="2838450"/>
                </a:lnTo>
                <a:lnTo>
                  <a:pt x="586949" y="2838450"/>
                </a:lnTo>
                <a:lnTo>
                  <a:pt x="582325" y="2834992"/>
                </a:lnTo>
                <a:cubicBezTo>
                  <a:pt x="226685" y="2541492"/>
                  <a:pt x="0" y="2097319"/>
                  <a:pt x="0" y="1600200"/>
                </a:cubicBezTo>
                <a:cubicBezTo>
                  <a:pt x="0" y="716434"/>
                  <a:pt x="716434" y="0"/>
                  <a:pt x="160020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8800" b="1" dirty="0">
                <a:latin typeface="Bell MT" panose="02020503060305020303" pitchFamily="18" charset="0"/>
                <a:ea typeface="华文隶书" panose="02010800040101010101" pitchFamily="2" charset="-122"/>
              </a:rPr>
              <a:t>2</a:t>
            </a:r>
            <a:endParaRPr lang="zh-CN" altLang="en-US" sz="8800" b="1" dirty="0">
              <a:latin typeface="Bell MT" panose="02020503060305020303" pitchFamily="18" charset="0"/>
              <a:ea typeface="华文隶书" panose="02010800040101010101" pitchFamily="2" charset="-122"/>
            </a:endParaRP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6087" t="6184" r="6353" b="6254"/>
          <a:stretch>
            <a:fillRect/>
          </a:stretch>
        </p:blipFill>
        <p:spPr>
          <a:xfrm>
            <a:off x="7956376" y="2316342"/>
            <a:ext cx="936104" cy="936104"/>
          </a:xfrm>
          <a:prstGeom prst="ellipse">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3"/>
          <p:cNvSpPr txBox="1"/>
          <p:nvPr/>
        </p:nvSpPr>
        <p:spPr>
          <a:xfrm>
            <a:off x="179512" y="1931853"/>
            <a:ext cx="2880320" cy="13234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资源：</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局部信息：</a:t>
            </a:r>
            <a:r>
              <a:rPr lang="en-US" altLang="zh-CN" sz="2000" b="1" i="1" dirty="0" err="1">
                <a:latin typeface="Times New Roman" panose="02020603050405020304" pitchFamily="18" charset="0"/>
                <a:ea typeface="微软雅黑" panose="020B0503020204020204" pitchFamily="34" charset="-122"/>
                <a:cs typeface="Times New Roman" panose="02020603050405020304" pitchFamily="18" charset="0"/>
              </a:rPr>
              <a:t>Loc</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p>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目标：</a:t>
            </a:r>
            <a:r>
              <a:rPr lang="en-US" altLang="zh-CN" sz="2000" b="1" i="1" dirty="0" err="1">
                <a:latin typeface="Times New Roman" panose="02020603050405020304" pitchFamily="18" charset="0"/>
                <a:ea typeface="微软雅黑" panose="020B0503020204020204" pitchFamily="34" charset="-122"/>
                <a:cs typeface="Times New Roman" panose="02020603050405020304" pitchFamily="18" charset="0"/>
              </a:rPr>
              <a:t>Obj</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行为策略：</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Agent</a:t>
            </a:r>
            <a:r>
              <a:rPr lang="zh-CN" altLang="en-US" sz="2800" b="1" dirty="0">
                <a:solidFill>
                  <a:schemeClr val="bg1"/>
                </a:solidFill>
                <a:latin typeface="微软雅黑" panose="020B0503020204020204" pitchFamily="34" charset="-122"/>
                <a:ea typeface="微软雅黑" panose="020B0503020204020204" pitchFamily="34" charset="-122"/>
              </a:rPr>
              <a:t>基本形式化定义实例分析</a:t>
            </a:r>
          </a:p>
        </p:txBody>
      </p:sp>
      <p:sp>
        <p:nvSpPr>
          <p:cNvPr id="18" name="Oval 18"/>
          <p:cNvSpPr/>
          <p:nvPr/>
        </p:nvSpPr>
        <p:spPr>
          <a:xfrm>
            <a:off x="51941" y="660340"/>
            <a:ext cx="1008112" cy="936880"/>
          </a:xfrm>
          <a:prstGeom prst="ellipse">
            <a:avLst/>
          </a:prstGeom>
          <a:solidFill>
            <a:srgbClr val="C00000">
              <a:alpha val="69000"/>
            </a:srgbClr>
          </a:solidFill>
          <a:ln>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gent</a:t>
            </a:r>
            <a:endParaRPr 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9" name="直接连接符 18"/>
          <p:cNvCxnSpPr/>
          <p:nvPr/>
        </p:nvCxnSpPr>
        <p:spPr>
          <a:xfrm>
            <a:off x="1223628" y="1467117"/>
            <a:ext cx="5112568" cy="0"/>
          </a:xfrm>
          <a:prstGeom prst="line">
            <a:avLst/>
          </a:prstGeom>
          <a:ln w="34925">
            <a:solidFill>
              <a:schemeClr val="bg1"/>
            </a:solidFill>
            <a:headEnd type="none" w="med" len="med"/>
            <a:tailEnd type="none" w="med" len="med"/>
          </a:ln>
        </p:spPr>
        <p:style>
          <a:lnRef idx="2">
            <a:schemeClr val="accent5"/>
          </a:lnRef>
          <a:fillRef idx="0">
            <a:schemeClr val="accent5"/>
          </a:fillRef>
          <a:effectRef idx="1">
            <a:schemeClr val="accent5"/>
          </a:effectRef>
          <a:fontRef idx="minor">
            <a:schemeClr val="tx1"/>
          </a:fontRef>
        </p:style>
      </p:cxnSp>
      <p:pic>
        <p:nvPicPr>
          <p:cNvPr id="2" name="图片 1"/>
          <p:cNvPicPr>
            <a:picLocks noChangeAspect="1"/>
          </p:cNvPicPr>
          <p:nvPr/>
        </p:nvPicPr>
        <p:blipFill>
          <a:blip r:embed="rId3"/>
          <a:stretch>
            <a:fillRect/>
          </a:stretch>
        </p:blipFill>
        <p:spPr>
          <a:xfrm>
            <a:off x="2699792" y="3068960"/>
            <a:ext cx="6066322" cy="3399341"/>
          </a:xfrm>
          <a:prstGeom prst="rect">
            <a:avLst/>
          </a:prstGeom>
        </p:spPr>
      </p:pic>
      <p:sp>
        <p:nvSpPr>
          <p:cNvPr id="9" name="文本框 3"/>
          <p:cNvSpPr txBox="1"/>
          <p:nvPr/>
        </p:nvSpPr>
        <p:spPr>
          <a:xfrm>
            <a:off x="1223628" y="822323"/>
            <a:ext cx="5544616"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b="1" i="1" dirty="0">
                <a:latin typeface="Times New Roman" panose="02020603050405020304" pitchFamily="18" charset="0"/>
                <a:ea typeface="微软雅黑" panose="020B0503020204020204" pitchFamily="34" charset="-122"/>
                <a:cs typeface="Times New Roman" panose="02020603050405020304" pitchFamily="18" charset="0"/>
              </a:rPr>
              <a:t>Agent</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b="1"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3200" b="1" i="1" dirty="0">
                <a:latin typeface="Times New Roman" panose="02020603050405020304" pitchFamily="18" charset="0"/>
                <a:ea typeface="微软雅黑" panose="020B0503020204020204" pitchFamily="34" charset="-122"/>
                <a:cs typeface="Times New Roman" panose="02020603050405020304" pitchFamily="18" charset="0"/>
              </a:rPr>
              <a:t>R, </a:t>
            </a:r>
            <a:r>
              <a:rPr lang="en-US" altLang="zh-CN" sz="3200" b="1" i="1" dirty="0" err="1">
                <a:latin typeface="Times New Roman" panose="02020603050405020304" pitchFamily="18" charset="0"/>
                <a:ea typeface="微软雅黑" panose="020B0503020204020204" pitchFamily="34" charset="-122"/>
                <a:cs typeface="Times New Roman" panose="02020603050405020304" pitchFamily="18" charset="0"/>
              </a:rPr>
              <a:t>Loc</a:t>
            </a:r>
            <a:r>
              <a:rPr lang="en-US" altLang="zh-CN" sz="3200" b="1"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b="1" i="1" dirty="0" err="1">
                <a:latin typeface="Times New Roman" panose="02020603050405020304" pitchFamily="18" charset="0"/>
                <a:ea typeface="微软雅黑" panose="020B0503020204020204" pitchFamily="34" charset="-122"/>
                <a:cs typeface="Times New Roman" panose="02020603050405020304" pitchFamily="18" charset="0"/>
              </a:rPr>
              <a:t>Obj</a:t>
            </a:r>
            <a:r>
              <a:rPr lang="en-US" altLang="zh-CN" sz="3200" b="1" i="1" dirty="0">
                <a:latin typeface="Times New Roman" panose="02020603050405020304" pitchFamily="18" charset="0"/>
                <a:ea typeface="微软雅黑" panose="020B0503020204020204" pitchFamily="34" charset="-122"/>
                <a:cs typeface="Times New Roman" panose="02020603050405020304" pitchFamily="18" charset="0"/>
              </a:rPr>
              <a:t>, S</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&gt;</a:t>
            </a:r>
            <a:endPar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交易</a:t>
            </a:r>
            <a:r>
              <a:rPr lang="en-US" altLang="zh-CN" sz="2800" b="1" dirty="0">
                <a:solidFill>
                  <a:schemeClr val="bg1"/>
                </a:solidFill>
                <a:latin typeface="微软雅黑" panose="020B0503020204020204" pitchFamily="34" charset="-122"/>
                <a:ea typeface="微软雅黑" panose="020B0503020204020204" pitchFamily="34" charset="-122"/>
              </a:rPr>
              <a:t>Agent</a:t>
            </a:r>
            <a:r>
              <a:rPr lang="zh-CN" altLang="en-US" sz="2800" b="1" dirty="0">
                <a:solidFill>
                  <a:schemeClr val="bg1"/>
                </a:solidFill>
                <a:latin typeface="微软雅黑" panose="020B0503020204020204" pitchFamily="34" charset="-122"/>
                <a:ea typeface="微软雅黑" panose="020B0503020204020204" pitchFamily="34" charset="-122"/>
              </a:rPr>
              <a:t>的输入</a:t>
            </a:r>
          </a:p>
        </p:txBody>
      </p:sp>
      <p:sp>
        <p:nvSpPr>
          <p:cNvPr id="39" name="TextBox 38"/>
          <p:cNvSpPr txBox="1"/>
          <p:nvPr/>
        </p:nvSpPr>
        <p:spPr>
          <a:xfrm>
            <a:off x="428596" y="785794"/>
            <a:ext cx="8501122"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交易</a:t>
            </a:r>
            <a:r>
              <a:rPr lang="en-US" altLang="zh-CN" sz="2400" b="1" dirty="0">
                <a:latin typeface="微软雅黑" panose="020B0503020204020204" pitchFamily="34" charset="-122"/>
                <a:ea typeface="微软雅黑" panose="020B0503020204020204" pitchFamily="34" charset="-122"/>
              </a:rPr>
              <a:t>Agent</a:t>
            </a:r>
            <a:r>
              <a:rPr lang="zh-CN" altLang="en-US" sz="2400" b="1" dirty="0">
                <a:latin typeface="微软雅黑" panose="020B0503020204020204" pitchFamily="34" charset="-122"/>
                <a:ea typeface="微软雅黑" panose="020B0503020204020204" pitchFamily="34" charset="-122"/>
              </a:rPr>
              <a:t>在信息环境进行交互，为用户提供获取商品的服务</a:t>
            </a:r>
          </a:p>
        </p:txBody>
      </p:sp>
      <p:sp>
        <p:nvSpPr>
          <p:cNvPr id="16" name="Oval 18"/>
          <p:cNvSpPr/>
          <p:nvPr/>
        </p:nvSpPr>
        <p:spPr>
          <a:xfrm>
            <a:off x="984214" y="2989326"/>
            <a:ext cx="1800200" cy="1728968"/>
          </a:xfrm>
          <a:prstGeom prst="ellipse">
            <a:avLst/>
          </a:prstGeom>
          <a:solidFill>
            <a:srgbClr val="C00000">
              <a:alpha val="69000"/>
            </a:srgb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交易</a:t>
            </a:r>
            <a:r>
              <a:rPr lang="en-US" altLang="zh-CN"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Agent</a:t>
            </a:r>
            <a:endParaRPr 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椭圆 16"/>
          <p:cNvSpPr/>
          <p:nvPr/>
        </p:nvSpPr>
        <p:spPr>
          <a:xfrm>
            <a:off x="4030970" y="1446133"/>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1</a:t>
            </a:r>
            <a:endParaRPr lang="zh-CN" altLang="en-US" sz="2800" dirty="0">
              <a:solidFill>
                <a:schemeClr val="tx1">
                  <a:lumMod val="95000"/>
                  <a:lumOff val="5000"/>
                </a:schemeClr>
              </a:solidFill>
            </a:endParaRPr>
          </a:p>
        </p:txBody>
      </p:sp>
      <p:cxnSp>
        <p:nvCxnSpPr>
          <p:cNvPr id="18" name="直接连接符 17"/>
          <p:cNvCxnSpPr/>
          <p:nvPr/>
        </p:nvCxnSpPr>
        <p:spPr>
          <a:xfrm flipV="1">
            <a:off x="2784414" y="1892128"/>
            <a:ext cx="1309990" cy="1944371"/>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4012876" y="2878478"/>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2</a:t>
            </a:r>
            <a:endParaRPr lang="zh-CN" altLang="en-US" sz="2800" dirty="0">
              <a:solidFill>
                <a:schemeClr val="tx1">
                  <a:lumMod val="95000"/>
                  <a:lumOff val="5000"/>
                </a:schemeClr>
              </a:solidFill>
            </a:endParaRPr>
          </a:p>
        </p:txBody>
      </p:sp>
      <p:cxnSp>
        <p:nvCxnSpPr>
          <p:cNvPr id="20" name="直接连接符 19"/>
          <p:cNvCxnSpPr>
            <a:stCxn id="16" idx="6"/>
            <a:endCxn id="19" idx="3"/>
          </p:cNvCxnSpPr>
          <p:nvPr/>
        </p:nvCxnSpPr>
        <p:spPr>
          <a:xfrm flipV="1">
            <a:off x="2784414" y="3347466"/>
            <a:ext cx="1308928" cy="50634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4012876" y="4282369"/>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3</a:t>
            </a:r>
            <a:endParaRPr lang="zh-CN" altLang="en-US" sz="2800" dirty="0">
              <a:solidFill>
                <a:schemeClr val="tx1">
                  <a:lumMod val="95000"/>
                  <a:lumOff val="5000"/>
                </a:schemeClr>
              </a:solidFill>
            </a:endParaRPr>
          </a:p>
        </p:txBody>
      </p:sp>
      <p:cxnSp>
        <p:nvCxnSpPr>
          <p:cNvPr id="23" name="直接连接符 22"/>
          <p:cNvCxnSpPr>
            <a:stCxn id="16" idx="6"/>
            <a:endCxn id="22" idx="1"/>
          </p:cNvCxnSpPr>
          <p:nvPr/>
        </p:nvCxnSpPr>
        <p:spPr>
          <a:xfrm>
            <a:off x="2784414" y="3853810"/>
            <a:ext cx="1308928" cy="50902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4093342" y="5616648"/>
            <a:ext cx="549456" cy="549454"/>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solidFill>
                  <a:schemeClr val="tx1">
                    <a:lumMod val="95000"/>
                    <a:lumOff val="5000"/>
                  </a:schemeClr>
                </a:solidFill>
              </a:rPr>
              <a:t>4</a:t>
            </a:r>
            <a:endParaRPr lang="zh-CN" altLang="en-US" sz="2800" dirty="0">
              <a:solidFill>
                <a:schemeClr val="tx1">
                  <a:lumMod val="95000"/>
                  <a:lumOff val="5000"/>
                </a:schemeClr>
              </a:solidFill>
            </a:endParaRPr>
          </a:p>
        </p:txBody>
      </p:sp>
      <p:cxnSp>
        <p:nvCxnSpPr>
          <p:cNvPr id="25" name="直接连接符 24"/>
          <p:cNvCxnSpPr>
            <a:stCxn id="24" idx="1"/>
            <a:endCxn id="16" idx="6"/>
          </p:cNvCxnSpPr>
          <p:nvPr/>
        </p:nvCxnSpPr>
        <p:spPr>
          <a:xfrm flipH="1" flipV="1">
            <a:off x="2784414" y="3853810"/>
            <a:ext cx="1389394" cy="184330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4669398" y="4116695"/>
            <a:ext cx="3331626" cy="1065387"/>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 name="圆角矩形 26"/>
          <p:cNvSpPr/>
          <p:nvPr/>
        </p:nvSpPr>
        <p:spPr>
          <a:xfrm>
            <a:off x="4669398" y="5558991"/>
            <a:ext cx="3260188" cy="1065388"/>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 name="圆角矩形 27"/>
          <p:cNvSpPr/>
          <p:nvPr/>
        </p:nvSpPr>
        <p:spPr>
          <a:xfrm>
            <a:off x="4669399" y="2750491"/>
            <a:ext cx="3133345" cy="1065387"/>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6" name="圆角矩形 35"/>
          <p:cNvSpPr/>
          <p:nvPr/>
        </p:nvSpPr>
        <p:spPr>
          <a:xfrm>
            <a:off x="4669399" y="1357298"/>
            <a:ext cx="3133345" cy="1065387"/>
          </a:xfrm>
          <a:prstGeom prst="roundRect">
            <a:avLst/>
          </a:prstGeom>
          <a:solidFill>
            <a:srgbClr val="000000">
              <a:alpha val="4392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7" name="文本框 16"/>
          <p:cNvSpPr txBox="1"/>
          <p:nvPr/>
        </p:nvSpPr>
        <p:spPr>
          <a:xfrm>
            <a:off x="4800638" y="1451742"/>
            <a:ext cx="5200650" cy="830997"/>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先验知识</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货物或服务类型、业务</a:t>
            </a:r>
          </a:p>
        </p:txBody>
      </p:sp>
      <p:sp>
        <p:nvSpPr>
          <p:cNvPr id="38" name="文本框 17"/>
          <p:cNvSpPr txBox="1"/>
          <p:nvPr/>
        </p:nvSpPr>
        <p:spPr>
          <a:xfrm>
            <a:off x="4740115" y="2867687"/>
            <a:ext cx="5200650" cy="830997"/>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先前经验</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价格浮动，打折时间</a:t>
            </a:r>
          </a:p>
        </p:txBody>
      </p:sp>
      <p:sp>
        <p:nvSpPr>
          <p:cNvPr id="40" name="文本框 23"/>
          <p:cNvSpPr txBox="1"/>
          <p:nvPr/>
        </p:nvSpPr>
        <p:spPr>
          <a:xfrm>
            <a:off x="4728630" y="4214238"/>
            <a:ext cx="5200650" cy="830997"/>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目标</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用户偏好，权衡冲突</a:t>
            </a:r>
          </a:p>
        </p:txBody>
      </p:sp>
      <p:sp>
        <p:nvSpPr>
          <p:cNvPr id="41" name="文本框 26"/>
          <p:cNvSpPr txBox="1"/>
          <p:nvPr/>
        </p:nvSpPr>
        <p:spPr>
          <a:xfrm>
            <a:off x="4728630" y="5620577"/>
            <a:ext cx="5200650" cy="830997"/>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观察值</a:t>
            </a:r>
          </a:p>
          <a:p>
            <a:r>
              <a:rPr lang="zh-CN" altLang="en-US" sz="2000" dirty="0">
                <a:solidFill>
                  <a:schemeClr val="bg1"/>
                </a:solidFill>
                <a:latin typeface="微软雅黑" panose="020B0503020204020204" pitchFamily="34" charset="-122"/>
                <a:ea typeface="微软雅黑" panose="020B0503020204020204" pitchFamily="34" charset="-122"/>
              </a:rPr>
              <a:t>商品属性、状态</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交易</a:t>
            </a:r>
            <a:r>
              <a:rPr lang="en-US" altLang="zh-CN" sz="2800" b="1" dirty="0">
                <a:solidFill>
                  <a:schemeClr val="bg1"/>
                </a:solidFill>
                <a:latin typeface="微软雅黑" panose="020B0503020204020204" pitchFamily="34" charset="-122"/>
                <a:ea typeface="微软雅黑" panose="020B0503020204020204" pitchFamily="34" charset="-122"/>
              </a:rPr>
              <a:t>Agent</a:t>
            </a:r>
            <a:r>
              <a:rPr lang="zh-CN" altLang="en-US" sz="2800" b="1" dirty="0">
                <a:solidFill>
                  <a:schemeClr val="bg1"/>
                </a:solidFill>
                <a:latin typeface="微软雅黑" panose="020B0503020204020204" pitchFamily="34" charset="-122"/>
                <a:ea typeface="微软雅黑" panose="020B0503020204020204" pitchFamily="34" charset="-122"/>
              </a:rPr>
              <a:t>的复杂性维度</a:t>
            </a:r>
          </a:p>
        </p:txBody>
      </p:sp>
      <p:cxnSp>
        <p:nvCxnSpPr>
          <p:cNvPr id="21" name="Straight Connector 25"/>
          <p:cNvCxnSpPr/>
          <p:nvPr/>
        </p:nvCxnSpPr>
        <p:spPr>
          <a:xfrm>
            <a:off x="388460" y="2852936"/>
            <a:ext cx="2383340" cy="0"/>
          </a:xfrm>
          <a:prstGeom prst="line">
            <a:avLst/>
          </a:prstGeom>
          <a:ln w="19050">
            <a:solidFill>
              <a:schemeClr val="bg1"/>
            </a:solidFill>
            <a:prstDash val="sysDash"/>
          </a:ln>
        </p:spPr>
        <p:style>
          <a:lnRef idx="1">
            <a:schemeClr val="dk1"/>
          </a:lnRef>
          <a:fillRef idx="0">
            <a:schemeClr val="dk1"/>
          </a:fillRef>
          <a:effectRef idx="0">
            <a:schemeClr val="dk1"/>
          </a:effectRef>
          <a:fontRef idx="minor">
            <a:schemeClr val="tx1"/>
          </a:fontRef>
        </p:style>
      </p:cxnSp>
      <p:cxnSp>
        <p:nvCxnSpPr>
          <p:cNvPr id="22" name="Straight Connector 36"/>
          <p:cNvCxnSpPr/>
          <p:nvPr/>
        </p:nvCxnSpPr>
        <p:spPr>
          <a:xfrm>
            <a:off x="3445262" y="2852936"/>
            <a:ext cx="2383340" cy="0"/>
          </a:xfrm>
          <a:prstGeom prst="line">
            <a:avLst/>
          </a:prstGeom>
          <a:ln w="19050">
            <a:solidFill>
              <a:schemeClr val="bg1"/>
            </a:solidFill>
            <a:prstDash val="sysDash"/>
          </a:ln>
        </p:spPr>
        <p:style>
          <a:lnRef idx="1">
            <a:schemeClr val="dk1"/>
          </a:lnRef>
          <a:fillRef idx="0">
            <a:schemeClr val="dk1"/>
          </a:fillRef>
          <a:effectRef idx="0">
            <a:schemeClr val="dk1"/>
          </a:effectRef>
          <a:fontRef idx="minor">
            <a:schemeClr val="tx1"/>
          </a:fontRef>
        </p:style>
      </p:cxnSp>
      <p:cxnSp>
        <p:nvCxnSpPr>
          <p:cNvPr id="23" name="Straight Connector 46"/>
          <p:cNvCxnSpPr/>
          <p:nvPr/>
        </p:nvCxnSpPr>
        <p:spPr>
          <a:xfrm>
            <a:off x="6437132" y="2852936"/>
            <a:ext cx="2383340" cy="0"/>
          </a:xfrm>
          <a:prstGeom prst="line">
            <a:avLst/>
          </a:prstGeom>
          <a:ln w="19050">
            <a:solidFill>
              <a:schemeClr val="bg1"/>
            </a:solidFill>
            <a:prstDash val="sysDash"/>
          </a:ln>
        </p:spPr>
        <p:style>
          <a:lnRef idx="1">
            <a:schemeClr val="dk1"/>
          </a:lnRef>
          <a:fillRef idx="0">
            <a:schemeClr val="dk1"/>
          </a:fillRef>
          <a:effectRef idx="0">
            <a:schemeClr val="dk1"/>
          </a:effectRef>
          <a:fontRef idx="minor">
            <a:schemeClr val="tx1"/>
          </a:fontRef>
        </p:style>
      </p:cxnSp>
      <p:cxnSp>
        <p:nvCxnSpPr>
          <p:cNvPr id="28" name="Straight Connector 47"/>
          <p:cNvCxnSpPr/>
          <p:nvPr/>
        </p:nvCxnSpPr>
        <p:spPr>
          <a:xfrm>
            <a:off x="3124764" y="1988840"/>
            <a:ext cx="0" cy="3888432"/>
          </a:xfrm>
          <a:prstGeom prst="line">
            <a:avLst/>
          </a:prstGeom>
          <a:ln w="190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cxnSp>
        <p:nvCxnSpPr>
          <p:cNvPr id="29" name="Straight Connector 49"/>
          <p:cNvCxnSpPr/>
          <p:nvPr/>
        </p:nvCxnSpPr>
        <p:spPr>
          <a:xfrm>
            <a:off x="6149100" y="1988840"/>
            <a:ext cx="0" cy="3985164"/>
          </a:xfrm>
          <a:prstGeom prst="line">
            <a:avLst/>
          </a:prstGeom>
          <a:ln w="19050">
            <a:solidFill>
              <a:schemeClr val="bg1">
                <a:lumMod val="85000"/>
              </a:schemeClr>
            </a:solidFill>
            <a:prstDash val="solid"/>
          </a:ln>
        </p:spPr>
        <p:style>
          <a:lnRef idx="1">
            <a:schemeClr val="dk1"/>
          </a:lnRef>
          <a:fillRef idx="0">
            <a:schemeClr val="dk1"/>
          </a:fillRef>
          <a:effectRef idx="0">
            <a:schemeClr val="dk1"/>
          </a:effectRef>
          <a:fontRef idx="minor">
            <a:schemeClr val="tx1"/>
          </a:fontRef>
        </p:style>
      </p:cxnSp>
      <p:sp>
        <p:nvSpPr>
          <p:cNvPr id="30" name="矩形 29"/>
          <p:cNvSpPr/>
          <p:nvPr/>
        </p:nvSpPr>
        <p:spPr>
          <a:xfrm>
            <a:off x="827584" y="1988840"/>
            <a:ext cx="1529838" cy="461665"/>
          </a:xfrm>
          <a:prstGeom prst="rect">
            <a:avLst/>
          </a:prstGeom>
        </p:spPr>
        <p:txBody>
          <a:bodyPr wrap="square">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层次分解</a:t>
            </a:r>
            <a:endParaRPr lang="zh-CN" altLang="en-US" sz="2400" dirty="0">
              <a:solidFill>
                <a:srgbClr val="FF0000"/>
              </a:solidFill>
            </a:endParaRPr>
          </a:p>
        </p:txBody>
      </p:sp>
      <p:sp>
        <p:nvSpPr>
          <p:cNvPr id="31" name="矩形 30"/>
          <p:cNvSpPr/>
          <p:nvPr/>
        </p:nvSpPr>
        <p:spPr>
          <a:xfrm>
            <a:off x="3861430" y="1988840"/>
            <a:ext cx="1424950" cy="461665"/>
          </a:xfrm>
          <a:prstGeom prst="rect">
            <a:avLst/>
          </a:prstGeom>
        </p:spPr>
        <p:txBody>
          <a:bodyPr wrap="square">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不确定性</a:t>
            </a:r>
            <a:endParaRPr lang="zh-CN" altLang="en-US" sz="2400" dirty="0">
              <a:solidFill>
                <a:srgbClr val="FF0000"/>
              </a:solidFill>
            </a:endParaRPr>
          </a:p>
        </p:txBody>
      </p:sp>
      <p:sp>
        <p:nvSpPr>
          <p:cNvPr id="32" name="矩形 31"/>
          <p:cNvSpPr/>
          <p:nvPr/>
        </p:nvSpPr>
        <p:spPr>
          <a:xfrm>
            <a:off x="6885766" y="1988840"/>
            <a:ext cx="1543886" cy="461665"/>
          </a:xfrm>
          <a:prstGeom prst="rect">
            <a:avLst/>
          </a:prstGeom>
        </p:spPr>
        <p:txBody>
          <a:bodyPr wrap="square">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多</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Agent</a:t>
            </a:r>
            <a:endPar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316452" y="3286124"/>
            <a:ext cx="2639172" cy="1938992"/>
          </a:xfrm>
          <a:prstGeom prst="rect">
            <a:avLst/>
          </a:prstGeom>
          <a:solidFill>
            <a:schemeClr val="bg2">
              <a:alpha val="61000"/>
            </a:schemeClr>
          </a:solidFill>
        </p:spPr>
        <p:txBody>
          <a:bodyPr wrap="square">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问题域复杂，需要进行层次分解。为某些服务提供专门的模块以简化问题。</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例如：航班优化转乘模块。</a:t>
            </a:r>
            <a:endParaRPr lang="zh-CN" altLang="en-US" sz="2000" dirty="0">
              <a:solidFill>
                <a:srgbClr val="FF0000"/>
              </a:solidFill>
            </a:endParaRPr>
          </a:p>
        </p:txBody>
      </p:sp>
      <p:sp>
        <p:nvSpPr>
          <p:cNvPr id="36" name="矩形 35"/>
          <p:cNvSpPr/>
          <p:nvPr/>
        </p:nvSpPr>
        <p:spPr>
          <a:xfrm>
            <a:off x="3384647" y="3286124"/>
            <a:ext cx="2376264" cy="1631216"/>
          </a:xfrm>
          <a:prstGeom prst="rect">
            <a:avLst/>
          </a:prstGeom>
          <a:solidFill>
            <a:schemeClr val="bg2">
              <a:lumMod val="75000"/>
              <a:alpha val="59000"/>
            </a:schemeClr>
          </a:solidFill>
        </p:spPr>
        <p:txBody>
          <a:bodyPr wrap="square">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旅行</a:t>
            </a:r>
            <a:r>
              <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rPr>
              <a:t>Agent</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不知道航班何时会被取消或延迟。</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因此需要为意料之外的事情做计划。</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7" name="矩形 36"/>
          <p:cNvSpPr/>
          <p:nvPr/>
        </p:nvSpPr>
        <p:spPr>
          <a:xfrm>
            <a:off x="6319610" y="3286124"/>
            <a:ext cx="2376264" cy="1938992"/>
          </a:xfrm>
          <a:prstGeom prst="rect">
            <a:avLst/>
          </a:prstGeom>
          <a:solidFill>
            <a:schemeClr val="bg2">
              <a:lumMod val="50000"/>
              <a:alpha val="61000"/>
            </a:schemeClr>
          </a:solidFill>
        </p:spPr>
        <p:txBody>
          <a:bodyPr wrap="square">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对其他</a:t>
            </a:r>
            <a:r>
              <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rPr>
              <a:t>Agent</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的行为进行推理。</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例如，在拍卖系统中，可能同时存在多个竞争性</a:t>
            </a:r>
            <a:r>
              <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rPr>
              <a:t>Agent</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，此时需要对其推理。</a:t>
            </a:r>
            <a:endParaRPr lang="zh-CN" altLang="en-US" sz="2000" dirty="0">
              <a:solidFill>
                <a:srgbClr val="FF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6" y="2780928"/>
            <a:ext cx="9145016" cy="1846585"/>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83568" y="3212976"/>
            <a:ext cx="7644638" cy="854080"/>
          </a:xfrm>
          <a:prstGeom prst="rect">
            <a:avLst/>
          </a:prstGeom>
          <a:noFill/>
        </p:spPr>
        <p:txBody>
          <a:bodyPr wrap="square" rtlCol="0">
            <a:spAutoFit/>
          </a:bodyPr>
          <a:lstStyle/>
          <a:p>
            <a:pPr algn="ctr"/>
            <a:r>
              <a:rPr lang="en-US" altLang="zh-CN" sz="4950" b="1" dirty="0">
                <a:solidFill>
                  <a:schemeClr val="bg1"/>
                </a:solidFill>
                <a:latin typeface="微软雅黑" panose="020B0503020204020204" pitchFamily="34" charset="-122"/>
                <a:ea typeface="微软雅黑" panose="020B0503020204020204" pitchFamily="34" charset="-122"/>
              </a:rPr>
              <a:t>Agent</a:t>
            </a:r>
            <a:r>
              <a:rPr lang="zh-CN" altLang="en-US" sz="4950" b="1" dirty="0">
                <a:solidFill>
                  <a:schemeClr val="bg1"/>
                </a:solidFill>
                <a:latin typeface="微软雅黑" panose="020B0503020204020204" pitchFamily="34" charset="-122"/>
                <a:ea typeface="微软雅黑" panose="020B0503020204020204" pitchFamily="34" charset="-122"/>
              </a:rPr>
              <a:t>组成结构和构建</a:t>
            </a:r>
          </a:p>
        </p:txBody>
      </p:sp>
      <p:sp>
        <p:nvSpPr>
          <p:cNvPr id="9" name="任意多边形 8"/>
          <p:cNvSpPr/>
          <p:nvPr/>
        </p:nvSpPr>
        <p:spPr>
          <a:xfrm>
            <a:off x="251520" y="1988840"/>
            <a:ext cx="1271112" cy="1152128"/>
          </a:xfrm>
          <a:custGeom>
            <a:avLst/>
            <a:gdLst>
              <a:gd name="connsiteX0" fmla="*/ 1600200 w 3200400"/>
              <a:gd name="connsiteY0" fmla="*/ 0 h 2838450"/>
              <a:gd name="connsiteX1" fmla="*/ 3200400 w 3200400"/>
              <a:gd name="connsiteY1" fmla="*/ 1600200 h 2838450"/>
              <a:gd name="connsiteX2" fmla="*/ 2618076 w 3200400"/>
              <a:gd name="connsiteY2" fmla="*/ 2834992 h 2838450"/>
              <a:gd name="connsiteX3" fmla="*/ 2613452 w 3200400"/>
              <a:gd name="connsiteY3" fmla="*/ 2838450 h 2838450"/>
              <a:gd name="connsiteX4" fmla="*/ 586949 w 3200400"/>
              <a:gd name="connsiteY4" fmla="*/ 2838450 h 2838450"/>
              <a:gd name="connsiteX5" fmla="*/ 582325 w 3200400"/>
              <a:gd name="connsiteY5" fmla="*/ 2834992 h 2838450"/>
              <a:gd name="connsiteX6" fmla="*/ 0 w 3200400"/>
              <a:gd name="connsiteY6" fmla="*/ 1600200 h 2838450"/>
              <a:gd name="connsiteX7" fmla="*/ 1600200 w 3200400"/>
              <a:gd name="connsiteY7" fmla="*/ 0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400" h="2838450">
                <a:moveTo>
                  <a:pt x="1600200" y="0"/>
                </a:moveTo>
                <a:cubicBezTo>
                  <a:pt x="2483966" y="0"/>
                  <a:pt x="3200400" y="716434"/>
                  <a:pt x="3200400" y="1600200"/>
                </a:cubicBezTo>
                <a:cubicBezTo>
                  <a:pt x="3200400" y="2097319"/>
                  <a:pt x="2973716" y="2541492"/>
                  <a:pt x="2618076" y="2834992"/>
                </a:cubicBezTo>
                <a:lnTo>
                  <a:pt x="2613452" y="2838450"/>
                </a:lnTo>
                <a:lnTo>
                  <a:pt x="586949" y="2838450"/>
                </a:lnTo>
                <a:lnTo>
                  <a:pt x="582325" y="2834992"/>
                </a:lnTo>
                <a:cubicBezTo>
                  <a:pt x="226685" y="2541492"/>
                  <a:pt x="0" y="2097319"/>
                  <a:pt x="0" y="1600200"/>
                </a:cubicBezTo>
                <a:cubicBezTo>
                  <a:pt x="0" y="716434"/>
                  <a:pt x="716434" y="0"/>
                  <a:pt x="160020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8800" b="1" dirty="0">
                <a:latin typeface="Bell MT" panose="02020503060305020303" pitchFamily="18" charset="0"/>
                <a:ea typeface="华文隶书" panose="02010800040101010101" pitchFamily="2" charset="-122"/>
              </a:rPr>
              <a:t>5</a:t>
            </a:r>
            <a:endParaRPr lang="zh-CN" altLang="en-US" sz="8800" b="1" dirty="0">
              <a:latin typeface="Bell MT" panose="02020503060305020303" pitchFamily="18" charset="0"/>
              <a:ea typeface="华文隶书" panose="02010800040101010101" pitchFamily="2" charset="-122"/>
            </a:endParaRP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6087" t="6184" r="6353" b="6254"/>
          <a:stretch>
            <a:fillRect/>
          </a:stretch>
        </p:blipFill>
        <p:spPr>
          <a:xfrm>
            <a:off x="7956376" y="2316342"/>
            <a:ext cx="936104" cy="936104"/>
          </a:xfrm>
          <a:prstGeom prst="ellipse">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979712" y="653764"/>
            <a:ext cx="5400600" cy="4523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Agent</a:t>
            </a:r>
            <a:r>
              <a:rPr lang="zh-CN" altLang="en-US" sz="2800" b="1" dirty="0">
                <a:solidFill>
                  <a:schemeClr val="bg1"/>
                </a:solidFill>
                <a:latin typeface="微软雅黑" panose="020B0503020204020204" pitchFamily="34" charset="-122"/>
                <a:ea typeface="微软雅黑" panose="020B0503020204020204" pitchFamily="34" charset="-122"/>
              </a:rPr>
              <a:t>系统组成</a:t>
            </a:r>
          </a:p>
        </p:txBody>
      </p:sp>
      <p:pic>
        <p:nvPicPr>
          <p:cNvPr id="3" name="图形 2" descr="带齿轮的头部"/>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38501" y="713717"/>
            <a:ext cx="1813619" cy="1328693"/>
          </a:xfrm>
          <a:prstGeom prst="rect">
            <a:avLst/>
          </a:prstGeom>
        </p:spPr>
      </p:pic>
      <p:pic>
        <p:nvPicPr>
          <p:cNvPr id="5" name="图形 4" descr="机器人"/>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38501" y="3068432"/>
            <a:ext cx="1683021" cy="1683021"/>
          </a:xfrm>
          <a:prstGeom prst="rect">
            <a:avLst/>
          </a:prstGeom>
        </p:spPr>
      </p:pic>
      <p:pic>
        <p:nvPicPr>
          <p:cNvPr id="20" name="图形 19" descr="丘陵场景"/>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20775" y="5177206"/>
            <a:ext cx="6924558" cy="1683021"/>
          </a:xfrm>
          <a:prstGeom prst="rect">
            <a:avLst/>
          </a:prstGeom>
        </p:spPr>
      </p:pic>
      <p:sp>
        <p:nvSpPr>
          <p:cNvPr id="27" name="箭头: 直角上 26"/>
          <p:cNvSpPr/>
          <p:nvPr/>
        </p:nvSpPr>
        <p:spPr>
          <a:xfrm rot="10800000">
            <a:off x="3203848" y="3792732"/>
            <a:ext cx="893934" cy="1351136"/>
          </a:xfrm>
          <a:prstGeom prst="ben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9" name="箭头: 直角上 28"/>
          <p:cNvSpPr/>
          <p:nvPr/>
        </p:nvSpPr>
        <p:spPr>
          <a:xfrm rot="5400000" flipH="1" flipV="1">
            <a:off x="5030045" y="3835051"/>
            <a:ext cx="1532181" cy="1152128"/>
          </a:xfrm>
          <a:prstGeom prst="ben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1" name="箭头: 下 30"/>
          <p:cNvSpPr/>
          <p:nvPr/>
        </p:nvSpPr>
        <p:spPr>
          <a:xfrm>
            <a:off x="4256806" y="1999450"/>
            <a:ext cx="354145" cy="102602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2" name="箭头: 上 31"/>
          <p:cNvSpPr/>
          <p:nvPr/>
        </p:nvSpPr>
        <p:spPr>
          <a:xfrm>
            <a:off x="4610951" y="1999450"/>
            <a:ext cx="354145" cy="1026022"/>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3524333" y="2249671"/>
            <a:ext cx="700833" cy="400110"/>
          </a:xfrm>
          <a:prstGeom prst="rect">
            <a:avLst/>
          </a:prstGeom>
          <a:noFill/>
        </p:spPr>
        <p:txBody>
          <a:bodyPr wrap="none" rtlCol="0">
            <a:spAutoFit/>
          </a:bodyPr>
          <a:lstStyle/>
          <a:p>
            <a:r>
              <a:rPr lang="zh-CN" altLang="en-US" sz="2000" b="1" dirty="0"/>
              <a:t>命令</a:t>
            </a:r>
          </a:p>
        </p:txBody>
      </p:sp>
      <p:sp>
        <p:nvSpPr>
          <p:cNvPr id="34" name="文本框 33"/>
          <p:cNvSpPr txBox="1"/>
          <p:nvPr/>
        </p:nvSpPr>
        <p:spPr>
          <a:xfrm>
            <a:off x="5094137" y="2285625"/>
            <a:ext cx="728533" cy="400110"/>
          </a:xfrm>
          <a:prstGeom prst="rect">
            <a:avLst/>
          </a:prstGeom>
          <a:noFill/>
        </p:spPr>
        <p:txBody>
          <a:bodyPr wrap="none" rtlCol="0">
            <a:spAutoFit/>
          </a:bodyPr>
          <a:lstStyle/>
          <a:p>
            <a:r>
              <a:rPr lang="zh-CN" altLang="en-US" sz="2000" b="1" dirty="0"/>
              <a:t>感知</a:t>
            </a:r>
          </a:p>
        </p:txBody>
      </p:sp>
      <p:sp>
        <p:nvSpPr>
          <p:cNvPr id="35" name="文本框 34"/>
          <p:cNvSpPr txBox="1"/>
          <p:nvPr/>
        </p:nvSpPr>
        <p:spPr>
          <a:xfrm>
            <a:off x="1979712" y="3995626"/>
            <a:ext cx="1476672" cy="1015663"/>
          </a:xfrm>
          <a:prstGeom prst="rect">
            <a:avLst/>
          </a:prstGeom>
          <a:noFill/>
        </p:spPr>
        <p:txBody>
          <a:bodyPr wrap="square" rtlCol="0">
            <a:spAutoFit/>
          </a:bodyPr>
          <a:lstStyle/>
          <a:p>
            <a:pPr algn="ctr"/>
            <a:r>
              <a:rPr lang="zh-CN" altLang="en-US" sz="2000" b="1" dirty="0"/>
              <a:t>动作</a:t>
            </a:r>
            <a:endParaRPr lang="en-US" altLang="zh-CN" sz="2000" b="1" dirty="0"/>
          </a:p>
          <a:p>
            <a:pPr algn="ctr"/>
            <a:r>
              <a:rPr lang="zh-CN" altLang="en-US" sz="2000" b="1" dirty="0"/>
              <a:t>（执行器）</a:t>
            </a:r>
          </a:p>
          <a:p>
            <a:endParaRPr lang="zh-CN" altLang="en-US" sz="2000" b="1" dirty="0"/>
          </a:p>
        </p:txBody>
      </p:sp>
      <p:sp>
        <p:nvSpPr>
          <p:cNvPr id="36" name="文本框 35"/>
          <p:cNvSpPr txBox="1"/>
          <p:nvPr/>
        </p:nvSpPr>
        <p:spPr>
          <a:xfrm>
            <a:off x="6114116" y="3978421"/>
            <a:ext cx="1476923" cy="1015663"/>
          </a:xfrm>
          <a:prstGeom prst="rect">
            <a:avLst/>
          </a:prstGeom>
          <a:noFill/>
        </p:spPr>
        <p:txBody>
          <a:bodyPr wrap="square" rtlCol="0">
            <a:spAutoFit/>
          </a:bodyPr>
          <a:lstStyle/>
          <a:p>
            <a:pPr algn="ctr"/>
            <a:r>
              <a:rPr lang="zh-CN" altLang="en-US" sz="2000" b="1" dirty="0"/>
              <a:t>刺激</a:t>
            </a:r>
            <a:endParaRPr lang="en-US" altLang="zh-CN" sz="2000" b="1" dirty="0"/>
          </a:p>
          <a:p>
            <a:pPr algn="ctr"/>
            <a:r>
              <a:rPr lang="zh-CN" altLang="en-US" sz="2000" b="1" dirty="0"/>
              <a:t>（传感器）</a:t>
            </a:r>
            <a:endParaRPr lang="en-US" altLang="zh-CN" sz="2000" b="1" dirty="0"/>
          </a:p>
          <a:p>
            <a:endParaRPr lang="zh-CN" altLang="en-US" sz="2000" b="1" dirty="0"/>
          </a:p>
        </p:txBody>
      </p:sp>
      <p:sp>
        <p:nvSpPr>
          <p:cNvPr id="37" name="文本框 36"/>
          <p:cNvSpPr txBox="1"/>
          <p:nvPr/>
        </p:nvSpPr>
        <p:spPr>
          <a:xfrm>
            <a:off x="4308510" y="4657837"/>
            <a:ext cx="700833" cy="400110"/>
          </a:xfrm>
          <a:prstGeom prst="rect">
            <a:avLst/>
          </a:prstGeom>
          <a:noFill/>
        </p:spPr>
        <p:txBody>
          <a:bodyPr wrap="none" rtlCol="0">
            <a:spAutoFit/>
          </a:bodyPr>
          <a:lstStyle/>
          <a:p>
            <a:r>
              <a:rPr lang="zh-CN" altLang="en-US" sz="2000" b="1" dirty="0"/>
              <a:t>主体</a:t>
            </a:r>
          </a:p>
        </p:txBody>
      </p:sp>
      <p:sp>
        <p:nvSpPr>
          <p:cNvPr id="38" name="文本框 37"/>
          <p:cNvSpPr txBox="1"/>
          <p:nvPr/>
        </p:nvSpPr>
        <p:spPr>
          <a:xfrm>
            <a:off x="5445718" y="926227"/>
            <a:ext cx="958917" cy="400110"/>
          </a:xfrm>
          <a:prstGeom prst="rect">
            <a:avLst/>
          </a:prstGeom>
          <a:noFill/>
        </p:spPr>
        <p:txBody>
          <a:bodyPr wrap="none" rtlCol="0">
            <a:spAutoFit/>
          </a:bodyPr>
          <a:lstStyle/>
          <a:p>
            <a:r>
              <a:rPr lang="zh-CN" altLang="en-US" sz="2000" b="1" dirty="0"/>
              <a:t>控制器</a:t>
            </a:r>
          </a:p>
        </p:txBody>
      </p:sp>
      <p:sp>
        <p:nvSpPr>
          <p:cNvPr id="40" name="文本框 39"/>
          <p:cNvSpPr txBox="1"/>
          <p:nvPr/>
        </p:nvSpPr>
        <p:spPr>
          <a:xfrm>
            <a:off x="7875776" y="5818661"/>
            <a:ext cx="700833" cy="400110"/>
          </a:xfrm>
          <a:prstGeom prst="rect">
            <a:avLst/>
          </a:prstGeom>
          <a:noFill/>
        </p:spPr>
        <p:txBody>
          <a:bodyPr wrap="none" rtlCol="0">
            <a:spAutoFit/>
          </a:bodyPr>
          <a:lstStyle/>
          <a:p>
            <a:r>
              <a:rPr lang="zh-CN" altLang="en-US" sz="2000" b="1" dirty="0"/>
              <a:t>环境</a:t>
            </a:r>
          </a:p>
        </p:txBody>
      </p:sp>
      <p:sp>
        <p:nvSpPr>
          <p:cNvPr id="41" name="文本框 40"/>
          <p:cNvSpPr txBox="1"/>
          <p:nvPr/>
        </p:nvSpPr>
        <p:spPr>
          <a:xfrm>
            <a:off x="2184974" y="926227"/>
            <a:ext cx="747512" cy="369332"/>
          </a:xfrm>
          <a:prstGeom prst="rect">
            <a:avLst/>
          </a:prstGeom>
          <a:noFill/>
        </p:spPr>
        <p:txBody>
          <a:bodyPr wrap="none" rtlCol="0">
            <a:spAutoFit/>
          </a:bodyPr>
          <a:lstStyle/>
          <a:p>
            <a:r>
              <a:rPr lang="en-US" altLang="zh-CN" b="1" dirty="0"/>
              <a:t>Agent</a:t>
            </a:r>
            <a:endParaRPr lang="zh-CN" altLang="en-US" b="1"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954107"/>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Agent</a:t>
            </a:r>
            <a:r>
              <a:rPr lang="zh-CN" altLang="en-US" sz="2800" b="1" dirty="0">
                <a:solidFill>
                  <a:schemeClr val="bg1"/>
                </a:solidFill>
                <a:latin typeface="微软雅黑" panose="020B0503020204020204" pitchFamily="34" charset="-122"/>
                <a:ea typeface="微软雅黑" panose="020B0503020204020204" pitchFamily="34" charset="-122"/>
              </a:rPr>
              <a:t>控制器的构建</a:t>
            </a:r>
          </a:p>
          <a:p>
            <a:pPr algn="ct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428612" y="998731"/>
            <a:ext cx="8286776" cy="1938992"/>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以下我们来考虑构建一个家居交易</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它监控着多种家居用品价格</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如它监视着某些特定交易，并记录卫生纸的涨价情况</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及家中相应存量。它必须决定是否购进某物及在何种价格时购进。感知对象为当前商品价格及家中存量。命令为</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决定购买的各类商品的数量</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若不购进则数目为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a:t>
            </a:r>
          </a:p>
        </p:txBody>
      </p:sp>
      <p:pic>
        <p:nvPicPr>
          <p:cNvPr id="1026" name="Picture 2" descr="https://img2.baidu.com/it/u=4151509266,3980326319&amp;fm=15&amp;fmt=au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126" y="3282689"/>
            <a:ext cx="3894093" cy="25934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954107"/>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Agent</a:t>
            </a:r>
            <a:r>
              <a:rPr lang="zh-CN" altLang="en-US" sz="2800" b="1" dirty="0">
                <a:solidFill>
                  <a:schemeClr val="bg1"/>
                </a:solidFill>
                <a:latin typeface="微软雅黑" panose="020B0503020204020204" pitchFamily="34" charset="-122"/>
                <a:ea typeface="微软雅黑" panose="020B0503020204020204" pitchFamily="34" charset="-122"/>
              </a:rPr>
              <a:t>控制器的构建</a:t>
            </a:r>
          </a:p>
          <a:p>
            <a:pPr algn="ct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428612" y="998731"/>
            <a:ext cx="8286776" cy="452431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Agent</a:t>
            </a:r>
            <a:r>
              <a:rPr lang="zh-CN" altLang="en-US" sz="2400" b="1" dirty="0">
                <a:latin typeface="微软雅黑" panose="020B0503020204020204" pitchFamily="34" charset="-122"/>
                <a:ea typeface="微软雅黑" panose="020B0503020204020204" pitchFamily="34" charset="-122"/>
              </a:rPr>
              <a:t>在构建时需要给出以下定义：</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solidFill>
                  <a:srgbClr val="FF0000"/>
                </a:solidFill>
                <a:latin typeface="微软雅黑" panose="020B0503020204020204" pitchFamily="34" charset="-122"/>
                <a:ea typeface="微软雅黑" panose="020B0503020204020204" pitchFamily="34" charset="-122"/>
              </a:rPr>
              <a:t>离散时间和稠密时间：</a:t>
            </a:r>
            <a:r>
              <a:rPr lang="zh-CN" altLang="en-US" sz="2400" dirty="0">
                <a:latin typeface="微软雅黑" panose="020B0503020204020204" pitchFamily="34" charset="-122"/>
                <a:ea typeface="微软雅黑" panose="020B0503020204020204" pitchFamily="34" charset="-122"/>
              </a:rPr>
              <a:t>设</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为时间点集合，若任意两个时间点间仅存在有限个时间点，则称</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是</a:t>
            </a:r>
            <a:r>
              <a:rPr lang="zh-CN" altLang="en-US" sz="2400" dirty="0">
                <a:solidFill>
                  <a:srgbClr val="FF0000"/>
                </a:solidFill>
                <a:latin typeface="微软雅黑" panose="020B0503020204020204" pitchFamily="34" charset="-122"/>
                <a:ea typeface="微软雅黑" panose="020B0503020204020204" pitchFamily="34" charset="-122"/>
              </a:rPr>
              <a:t>离散</a:t>
            </a:r>
            <a:r>
              <a:rPr lang="zh-CN" altLang="en-US" sz="2400" dirty="0">
                <a:latin typeface="微软雅黑" panose="020B0503020204020204" pitchFamily="34" charset="-122"/>
                <a:ea typeface="微软雅黑" panose="020B0503020204020204" pitchFamily="34" charset="-122"/>
              </a:rPr>
              <a:t>的。但如果</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中任意两个时间点间都存在另一个时间点，则认为</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是</a:t>
            </a:r>
            <a:r>
              <a:rPr lang="zh-CN" altLang="en-US" sz="2400" dirty="0">
                <a:solidFill>
                  <a:srgbClr val="FF0000"/>
                </a:solidFill>
                <a:latin typeface="微软雅黑" panose="020B0503020204020204" pitchFamily="34" charset="-122"/>
                <a:ea typeface="微软雅黑" panose="020B0503020204020204" pitchFamily="34" charset="-122"/>
              </a:rPr>
              <a:t>稠密</a:t>
            </a:r>
            <a:r>
              <a:rPr lang="zh-CN" altLang="en-US" sz="2400" dirty="0">
                <a:latin typeface="微软雅黑" panose="020B0503020204020204" pitchFamily="34" charset="-122"/>
                <a:ea typeface="微软雅黑" panose="020B0503020204020204" pitchFamily="34" charset="-122"/>
              </a:rPr>
              <a:t>的。</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solidFill>
                  <a:srgbClr val="FF0000"/>
                </a:solidFill>
                <a:latin typeface="微软雅黑" panose="020B0503020204020204" pitchFamily="34" charset="-122"/>
                <a:ea typeface="微软雅黑" panose="020B0503020204020204" pitchFamily="34" charset="-122"/>
              </a:rPr>
              <a:t>感知轨迹：</a:t>
            </a:r>
            <a:r>
              <a:rPr lang="zh-CN" altLang="en-US" sz="2400" dirty="0">
                <a:latin typeface="微软雅黑" panose="020B0503020204020204" pitchFamily="34" charset="-122"/>
                <a:ea typeface="微软雅黑" panose="020B0503020204020204" pitchFamily="34" charset="-122"/>
              </a:rPr>
              <a:t>假定</a:t>
            </a:r>
            <a:r>
              <a:rPr lang="en-US" altLang="zh-CN" sz="2400" dirty="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为在</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时间内所有可能感知对象的集合，从</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到</a:t>
            </a:r>
            <a:r>
              <a:rPr lang="en-US" altLang="zh-CN" sz="2400" dirty="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的函数为</a:t>
            </a:r>
            <a:r>
              <a:rPr lang="zh-CN" altLang="en-US" sz="2400" dirty="0">
                <a:solidFill>
                  <a:srgbClr val="FF0000"/>
                </a:solidFill>
                <a:latin typeface="微软雅黑" panose="020B0503020204020204" pitchFamily="34" charset="-122"/>
                <a:ea typeface="微软雅黑" panose="020B0503020204020204" pitchFamily="34" charset="-122"/>
              </a:rPr>
              <a:t>感知轨迹函数</a:t>
            </a:r>
            <a:r>
              <a:rPr lang="zh-CN" altLang="en-US" sz="2400" dirty="0">
                <a:latin typeface="微软雅黑" panose="020B0503020204020204" pitchFamily="34" charset="-122"/>
                <a:ea typeface="微软雅黑" panose="020B0503020204020204" pitchFamily="34" charset="-122"/>
              </a:rPr>
              <a:t>，描述了每一时间点所观察到的事物。</a:t>
            </a:r>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zh-CN" altLang="en-US" sz="2400" dirty="0">
                <a:solidFill>
                  <a:srgbClr val="FF0000"/>
                </a:solidFill>
                <a:latin typeface="微软雅黑" panose="020B0503020204020204" pitchFamily="34" charset="-122"/>
                <a:ea typeface="微软雅黑" panose="020B0503020204020204" pitchFamily="34" charset="-122"/>
              </a:rPr>
              <a:t>命令轨迹：</a:t>
            </a:r>
            <a:r>
              <a:rPr lang="zh-CN" altLang="en-US" sz="2400" dirty="0">
                <a:latin typeface="微软雅黑" panose="020B0503020204020204" pitchFamily="34" charset="-122"/>
                <a:ea typeface="微软雅黑" panose="020B0503020204020204" pitchFamily="34" charset="-122"/>
              </a:rPr>
              <a:t>假定</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是所有命令的集合，一个为从</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到</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的函数为</a:t>
            </a:r>
            <a:r>
              <a:rPr lang="zh-CN" altLang="en-US" sz="2400" dirty="0">
                <a:solidFill>
                  <a:srgbClr val="FF0000"/>
                </a:solidFill>
                <a:latin typeface="微软雅黑" panose="020B0503020204020204" pitchFamily="34" charset="-122"/>
                <a:ea typeface="微软雅黑" panose="020B0503020204020204" pitchFamily="34" charset="-122"/>
              </a:rPr>
              <a:t>命令轨迹函数</a:t>
            </a:r>
            <a:r>
              <a:rPr lang="zh-CN" altLang="en-US" sz="2400" dirty="0">
                <a:latin typeface="微软雅黑" panose="020B0503020204020204" pitchFamily="34" charset="-122"/>
                <a:ea typeface="微软雅黑" panose="020B0503020204020204" pitchFamily="34" charset="-122"/>
              </a:rPr>
              <a:t>，其代表在每个时间点的命令。</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954107"/>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Agent</a:t>
            </a:r>
            <a:r>
              <a:rPr lang="zh-CN" altLang="en-US" sz="2800" b="1" dirty="0">
                <a:solidFill>
                  <a:schemeClr val="bg1"/>
                </a:solidFill>
                <a:latin typeface="微软雅黑" panose="020B0503020204020204" pitchFamily="34" charset="-122"/>
                <a:ea typeface="微软雅黑" panose="020B0503020204020204" pitchFamily="34" charset="-122"/>
              </a:rPr>
              <a:t>控制器的构建</a:t>
            </a:r>
          </a:p>
          <a:p>
            <a:pPr algn="ct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4455574" y="6360609"/>
            <a:ext cx="4826347" cy="338554"/>
          </a:xfrm>
          <a:prstGeom prst="rect">
            <a:avLst/>
          </a:prstGeom>
        </p:spPr>
        <p:txBody>
          <a:bodyPr wrap="square">
            <a:spAutoFit/>
          </a:bodyPr>
          <a:lstStyle/>
          <a:p>
            <a:pPr algn="ctr"/>
            <a:r>
              <a:rPr lang="zh-CN" altLang="en-US" sz="1600" b="1" dirty="0"/>
              <a:t>命令轨迹描述每个时间点</a:t>
            </a:r>
            <a:r>
              <a:rPr lang="en-US" altLang="zh-CN" sz="1600" b="1" dirty="0"/>
              <a:t>Agent</a:t>
            </a:r>
            <a:r>
              <a:rPr lang="zh-CN" altLang="en-US" sz="1600" b="1" dirty="0"/>
              <a:t>购进的商品数量</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428997"/>
            <a:ext cx="4431420" cy="2934465"/>
          </a:xfrm>
          <a:prstGeom prst="rect">
            <a:avLst/>
          </a:prstGeom>
        </p:spPr>
      </p:pic>
      <p:sp>
        <p:nvSpPr>
          <p:cNvPr id="4" name="矩形 3"/>
          <p:cNvSpPr/>
          <p:nvPr/>
        </p:nvSpPr>
        <p:spPr>
          <a:xfrm>
            <a:off x="428612" y="1167934"/>
            <a:ext cx="8715388" cy="1938992"/>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从感知轨迹映射到命令轨迹的转换过程是有因果联系的，如果对于所有时刻</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时间的命令都仅由</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和其之前的感知信息决定。因果限制是必需的，因为</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处于时间流中，所以</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时刻的命令不可能依靠</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之后的感知信息。</a:t>
            </a:r>
          </a:p>
          <a:p>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控制器需要完成因果转换的具体实现。</a:t>
            </a:r>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118" y="3429000"/>
            <a:ext cx="4112674" cy="2934464"/>
          </a:xfrm>
          <a:prstGeom prst="rect">
            <a:avLst/>
          </a:prstGeom>
        </p:spPr>
      </p:pic>
      <p:sp>
        <p:nvSpPr>
          <p:cNvPr id="11" name="矩形 10"/>
          <p:cNvSpPr/>
          <p:nvPr/>
        </p:nvSpPr>
        <p:spPr>
          <a:xfrm>
            <a:off x="0" y="6360609"/>
            <a:ext cx="4693210" cy="584775"/>
          </a:xfrm>
          <a:prstGeom prst="rect">
            <a:avLst/>
          </a:prstGeom>
        </p:spPr>
        <p:txBody>
          <a:bodyPr wrap="square">
            <a:spAutoFit/>
          </a:bodyPr>
          <a:lstStyle/>
          <a:p>
            <a:pPr algn="ctr"/>
            <a:r>
              <a:rPr lang="zh-CN" altLang="en-US" sz="1600" b="1" dirty="0"/>
              <a:t>感知轨迹描述了每个时间点</a:t>
            </a:r>
            <a:r>
              <a:rPr lang="en-US" altLang="zh-CN" sz="1600" b="1" dirty="0"/>
              <a:t>(</a:t>
            </a:r>
            <a:r>
              <a:rPr lang="zh-CN" altLang="en-US" sz="1600" b="1" dirty="0"/>
              <a:t>如每天</a:t>
            </a:r>
            <a:r>
              <a:rPr lang="en-US" altLang="zh-CN" sz="1600" b="1" dirty="0"/>
              <a:t>)</a:t>
            </a:r>
            <a:r>
              <a:rPr lang="zh-CN" altLang="en-US" sz="1600" b="1" dirty="0"/>
              <a:t>的商品价格和库存数量</a:t>
            </a:r>
            <a:endParaRPr lang="zh-CN" altLang="en-US" sz="16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Agent</a:t>
            </a:r>
            <a:r>
              <a:rPr lang="zh-CN" altLang="en-US" sz="2800" b="1" dirty="0">
                <a:solidFill>
                  <a:schemeClr val="bg1"/>
                </a:solidFill>
                <a:latin typeface="微软雅黑" panose="020B0503020204020204" pitchFamily="34" charset="-122"/>
                <a:ea typeface="微软雅黑" panose="020B0503020204020204" pitchFamily="34" charset="-122"/>
              </a:rPr>
              <a:t>的信念状态和因果转换</a:t>
            </a:r>
          </a:p>
        </p:txBody>
      </p:sp>
      <p:sp>
        <p:nvSpPr>
          <p:cNvPr id="5" name="矩形 4"/>
          <p:cNvSpPr/>
          <p:nvPr/>
        </p:nvSpPr>
        <p:spPr>
          <a:xfrm>
            <a:off x="827584" y="1052736"/>
            <a:ext cx="7644638" cy="3416320"/>
          </a:xfrm>
          <a:prstGeom prst="rect">
            <a:avLst/>
          </a:prstGeom>
          <a:noFill/>
        </p:spPr>
        <p:txBody>
          <a:bodyPr wrap="square" rtlCol="0">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因果转换：</a:t>
            </a:r>
            <a:r>
              <a:rPr lang="zh-CN" altLang="en-US" sz="2400" dirty="0">
                <a:latin typeface="微软雅黑" panose="020B0503020204020204" pitchFamily="34" charset="-122"/>
                <a:ea typeface="微软雅黑" panose="020B0503020204020204" pitchFamily="34" charset="-122"/>
              </a:rPr>
              <a:t>在上面的例子中，因果转换是对于任意时刻，</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需要购买多少日用品取决于历史价格、历史库存量</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包括时下价格和现有库存</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及过往购买历史。 </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solidFill>
                  <a:srgbClr val="FF0000"/>
                </a:solidFill>
                <a:latin typeface="微软雅黑" panose="020B0503020204020204" pitchFamily="34" charset="-122"/>
                <a:ea typeface="微软雅黑" panose="020B0503020204020204" pitchFamily="34" charset="-122"/>
              </a:rPr>
              <a:t>信念状态：</a:t>
            </a:r>
            <a:r>
              <a:rPr lang="zh-CN" altLang="en-US" sz="2400" dirty="0">
                <a:latin typeface="微软雅黑" panose="020B0503020204020204" pitchFamily="34" charset="-122"/>
                <a:ea typeface="微软雅黑" panose="020B0503020204020204" pitchFamily="34" charset="-122"/>
              </a:rPr>
              <a:t>因为</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不能直接获得它们的全部历史信息，它只能获得当前的感知信息和它仍能记住的信息。</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因此一个 </a:t>
            </a:r>
            <a:r>
              <a:rPr lang="en-US" altLang="zh-CN" sz="2400" dirty="0">
                <a:latin typeface="微软雅黑" panose="020B0503020204020204" pitchFamily="34" charset="-122"/>
                <a:ea typeface="微软雅黑" panose="020B0503020204020204" pitchFamily="34" charset="-122"/>
              </a:rPr>
              <a:t>Agent </a:t>
            </a:r>
            <a:r>
              <a:rPr lang="zh-CN" altLang="en-US" sz="2400" dirty="0">
                <a:latin typeface="微软雅黑" panose="020B0503020204020204" pitchFamily="34" charset="-122"/>
                <a:ea typeface="微软雅黑" panose="020B0503020204020204" pitchFamily="34" charset="-122"/>
              </a:rPr>
              <a:t>在时间</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时的</a:t>
            </a:r>
            <a:r>
              <a:rPr lang="zh-CN" altLang="en-US" sz="2400" dirty="0">
                <a:solidFill>
                  <a:srgbClr val="FF0000"/>
                </a:solidFill>
                <a:latin typeface="微软雅黑" panose="020B0503020204020204" pitchFamily="34" charset="-122"/>
                <a:ea typeface="微软雅黑" panose="020B0503020204020204" pitchFamily="34" charset="-122"/>
              </a:rPr>
              <a:t>信念状态</a:t>
            </a:r>
            <a:r>
              <a:rPr lang="zh-CN" altLang="en-US" sz="2400" dirty="0">
                <a:latin typeface="微软雅黑" panose="020B0503020204020204" pitchFamily="34" charset="-122"/>
                <a:ea typeface="微软雅黑" panose="020B0503020204020204" pitchFamily="34" charset="-122"/>
              </a:rPr>
              <a:t>是其所能记住的所有以前时间的信息的总和。</a:t>
            </a:r>
            <a:r>
              <a:rPr lang="zh-CN" altLang="en-US" sz="2400" dirty="0">
                <a:solidFill>
                  <a:srgbClr val="FF0000"/>
                </a:solidFill>
                <a:latin typeface="微软雅黑" panose="020B0503020204020204" pitchFamily="34" charset="-122"/>
                <a:ea typeface="微软雅黑" panose="020B0503020204020204" pitchFamily="34" charset="-122"/>
              </a:rPr>
              <a:t>信念状态</a:t>
            </a:r>
            <a:r>
              <a:rPr lang="zh-CN" altLang="en-US" sz="2400" dirty="0">
                <a:latin typeface="微软雅黑" panose="020B0503020204020204" pitchFamily="34" charset="-122"/>
                <a:ea typeface="微软雅黑" panose="020B0503020204020204" pitchFamily="34" charset="-122"/>
              </a:rPr>
              <a:t>可以包含任何信息，仅受制于其存储器大小和处理能力限制。</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954107"/>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Agent</a:t>
            </a:r>
            <a:r>
              <a:rPr lang="zh-CN" altLang="en-US" sz="2800" b="1" dirty="0">
                <a:solidFill>
                  <a:schemeClr val="bg1"/>
                </a:solidFill>
                <a:latin typeface="微软雅黑" panose="020B0503020204020204" pitchFamily="34" charset="-122"/>
                <a:ea typeface="微软雅黑" panose="020B0503020204020204" pitchFamily="34" charset="-122"/>
              </a:rPr>
              <a:t>的因果转换过程</a:t>
            </a:r>
          </a:p>
          <a:p>
            <a:pPr algn="ct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857224" y="1071546"/>
            <a:ext cx="7644638" cy="489364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控制器必须保存</a:t>
            </a:r>
            <a:r>
              <a:rPr lang="en-US" altLang="zh-CN" sz="2400" dirty="0">
                <a:latin typeface="微软雅黑" panose="020B0503020204020204" pitchFamily="34" charset="-122"/>
                <a:ea typeface="微软雅黑" panose="020B0503020204020204" pitchFamily="34" charset="-122"/>
              </a:rPr>
              <a:t>Agent</a:t>
            </a:r>
            <a:r>
              <a:rPr lang="zh-CN" altLang="en-US" sz="2400" dirty="0">
                <a:latin typeface="微软雅黑" panose="020B0503020204020204" pitchFamily="34" charset="-122"/>
                <a:ea typeface="微软雅黑" panose="020B0503020204020204" pitchFamily="34" charset="-122"/>
              </a:rPr>
              <a:t>的信念状态并决定每个时刻发出何种命令</a:t>
            </a:r>
            <a:r>
              <a:rPr lang="en-US" altLang="zh-CN"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指令函数</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。当它做这些时，它应该获得的信息需包括自身信念状态和当前感知。</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离散时间下的</a:t>
            </a:r>
            <a:r>
              <a:rPr lang="zh-CN" altLang="en-US" sz="2400" dirty="0">
                <a:solidFill>
                  <a:srgbClr val="FF0000"/>
                </a:solidFill>
                <a:latin typeface="微软雅黑" panose="020B0503020204020204" pitchFamily="34" charset="-122"/>
                <a:ea typeface="微软雅黑" panose="020B0503020204020204" pitchFamily="34" charset="-122"/>
              </a:rPr>
              <a:t>信念状态转换函数</a:t>
            </a:r>
            <a:r>
              <a:rPr lang="zh-CN" altLang="en-US" sz="2400" dirty="0">
                <a:latin typeface="微软雅黑" panose="020B0503020204020204" pitchFamily="34" charset="-122"/>
                <a:ea typeface="微软雅黑" panose="020B0503020204020204" pitchFamily="34" charset="-122"/>
              </a:rPr>
              <a:t>可表示为：       </a:t>
            </a:r>
            <a:endParaRPr lang="en-US" altLang="zh-CN" sz="2400" dirty="0">
              <a:latin typeface="微软雅黑" panose="020B0503020204020204" pitchFamily="34" charset="-122"/>
              <a:ea typeface="微软雅黑" panose="020B0503020204020204" pitchFamily="34" charset="-122"/>
            </a:endParaRPr>
          </a:p>
          <a:p>
            <a:pPr algn="ctr"/>
            <a:r>
              <a:rPr lang="en-US" altLang="zh-CN" sz="2400" dirty="0">
                <a:latin typeface="微软雅黑" panose="020B0503020204020204" pitchFamily="34" charset="-122"/>
                <a:ea typeface="微软雅黑" panose="020B0503020204020204" pitchFamily="34" charset="-122"/>
              </a:rPr>
              <a:t>remember: S×P→S’</a:t>
            </a:r>
          </a:p>
          <a:p>
            <a:pPr algn="ct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其中，</a:t>
            </a:r>
            <a:r>
              <a:rPr lang="en-US" altLang="zh-CN" sz="2400" dirty="0">
                <a:latin typeface="微软雅黑" panose="020B0503020204020204" pitchFamily="34" charset="-122"/>
                <a:ea typeface="微软雅黑" panose="020B0503020204020204" pitchFamily="34" charset="-122"/>
              </a:rPr>
              <a:t>S</a:t>
            </a:r>
            <a:r>
              <a:rPr lang="zh-CN" altLang="en-US" sz="2400" dirty="0">
                <a:latin typeface="微软雅黑" panose="020B0503020204020204" pitchFamily="34" charset="-122"/>
                <a:ea typeface="微软雅黑" panose="020B0503020204020204" pitchFamily="34" charset="-122"/>
              </a:rPr>
              <a:t>是信念状态集，</a:t>
            </a:r>
            <a:r>
              <a:rPr lang="en-US" altLang="zh-CN" sz="2400" dirty="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是可能认知的集合</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表示状态</a:t>
            </a:r>
            <a:r>
              <a:rPr lang="en-US" altLang="zh-CN" sz="2400" dirty="0">
                <a:latin typeface="微软雅黑" panose="020B0503020204020204" pitchFamily="34" charset="-122"/>
                <a:ea typeface="微软雅黑" panose="020B0503020204020204" pitchFamily="34" charset="-122"/>
              </a:rPr>
              <a:t>S’</a:t>
            </a:r>
            <a:r>
              <a:rPr lang="zh-CN" altLang="en-US" sz="2400" dirty="0">
                <a:latin typeface="微软雅黑" panose="020B0503020204020204" pitchFamily="34" charset="-122"/>
                <a:ea typeface="微软雅黑" panose="020B0503020204020204" pitchFamily="34" charset="-122"/>
              </a:rPr>
              <a:t>是在信念状态</a:t>
            </a:r>
            <a:r>
              <a:rPr lang="en-US" altLang="zh-CN" sz="2400" dirty="0">
                <a:latin typeface="微软雅黑" panose="020B0503020204020204" pitchFamily="34" charset="-122"/>
                <a:ea typeface="微软雅黑" panose="020B0503020204020204" pitchFamily="34" charset="-122"/>
              </a:rPr>
              <a:t>S</a:t>
            </a:r>
            <a:r>
              <a:rPr lang="zh-CN" altLang="en-US" sz="2400" dirty="0">
                <a:latin typeface="微软雅黑" panose="020B0503020204020204" pitchFamily="34" charset="-122"/>
                <a:ea typeface="微软雅黑" panose="020B0503020204020204" pitchFamily="34" charset="-122"/>
              </a:rPr>
              <a:t>之后观察到</a:t>
            </a:r>
            <a:r>
              <a:rPr lang="en-US" altLang="zh-CN" sz="2400" dirty="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得出的信念状态。</a:t>
            </a:r>
            <a:endParaRPr lang="en-US" altLang="zh-CN" sz="2400" dirty="0">
              <a:latin typeface="微软雅黑" panose="020B0503020204020204" pitchFamily="34" charset="-122"/>
              <a:ea typeface="微软雅黑" panose="020B0503020204020204" pitchFamily="34" charset="-122"/>
            </a:endParaRPr>
          </a:p>
          <a:p>
            <a:r>
              <a:rPr lang="zh-CN" altLang="en-US" sz="2400" dirty="0">
                <a:solidFill>
                  <a:srgbClr val="FF0000"/>
                </a:solidFill>
                <a:latin typeface="微软雅黑" panose="020B0503020204020204" pitchFamily="34" charset="-122"/>
                <a:ea typeface="微软雅黑" panose="020B0503020204020204" pitchFamily="34" charset="-122"/>
              </a:rPr>
              <a:t>指令函数</a:t>
            </a:r>
            <a:r>
              <a:rPr lang="zh-CN" altLang="en-US" sz="2400" dirty="0">
                <a:latin typeface="微软雅黑" panose="020B0503020204020204" pitchFamily="34" charset="-122"/>
                <a:ea typeface="微软雅黑" panose="020B0503020204020204" pitchFamily="34" charset="-122"/>
              </a:rPr>
              <a:t>可表示为</a:t>
            </a:r>
            <a:r>
              <a:rPr lang="en-US" altLang="zh-CN" sz="2400" dirty="0">
                <a:latin typeface="微软雅黑" panose="020B0503020204020204" pitchFamily="34" charset="-122"/>
                <a:ea typeface="微软雅黑" panose="020B0503020204020204" pitchFamily="34" charset="-122"/>
              </a:rPr>
              <a:t>:</a:t>
            </a:r>
          </a:p>
          <a:p>
            <a:pPr algn="ctr"/>
            <a:r>
              <a:rPr lang="en-US" altLang="zh-CN" sz="2400" dirty="0">
                <a:latin typeface="微软雅黑" panose="020B0503020204020204" pitchFamily="34" charset="-122"/>
                <a:ea typeface="微软雅黑" panose="020B0503020204020204" pitchFamily="34" charset="-122"/>
              </a:rPr>
              <a:t>do: S×P→C</a:t>
            </a:r>
          </a:p>
          <a:p>
            <a:r>
              <a:rPr lang="zh-CN" altLang="en-US" sz="2400" dirty="0">
                <a:latin typeface="微软雅黑" panose="020B0503020204020204" pitchFamily="34" charset="-122"/>
                <a:ea typeface="微软雅黑" panose="020B0503020204020204" pitchFamily="34" charset="-122"/>
              </a:rPr>
              <a:t>其中，</a:t>
            </a:r>
            <a:r>
              <a:rPr lang="en-US" altLang="zh-CN" sz="2400" dirty="0">
                <a:latin typeface="微软雅黑" panose="020B0503020204020204" pitchFamily="34" charset="-122"/>
                <a:ea typeface="微软雅黑" panose="020B0503020204020204" pitchFamily="34" charset="-122"/>
              </a:rPr>
              <a:t>S</a:t>
            </a:r>
            <a:r>
              <a:rPr lang="zh-CN" altLang="en-US" sz="2400" dirty="0">
                <a:latin typeface="微软雅黑" panose="020B0503020204020204" pitchFamily="34" charset="-122"/>
                <a:ea typeface="微软雅黑" panose="020B0503020204020204" pitchFamily="34" charset="-122"/>
              </a:rPr>
              <a:t>是信念状态集，</a:t>
            </a:r>
            <a:r>
              <a:rPr lang="en-US" altLang="zh-CN" sz="2400" dirty="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是可能认知的集合，</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是可能指令的集合</a:t>
            </a:r>
            <a:r>
              <a:rPr lang="en-US" altLang="zh-CN" sz="2400" dirty="0">
                <a:latin typeface="微软雅黑" panose="020B0503020204020204" pitchFamily="34" charset="-122"/>
                <a:ea typeface="微软雅黑" panose="020B0503020204020204" pitchFamily="34" charset="-122"/>
              </a:rPr>
              <a:t>; C</a:t>
            </a:r>
            <a:r>
              <a:rPr lang="zh-CN" altLang="en-US" sz="2400" dirty="0">
                <a:latin typeface="微软雅黑" panose="020B0503020204020204" pitchFamily="34" charset="-122"/>
                <a:ea typeface="微软雅黑" panose="020B0503020204020204" pitchFamily="34" charset="-122"/>
              </a:rPr>
              <a:t>表示当前的信念状态为</a:t>
            </a:r>
            <a:r>
              <a:rPr lang="en-US" altLang="zh-CN" sz="2400" dirty="0">
                <a:latin typeface="微软雅黑" panose="020B0503020204020204" pitchFamily="34" charset="-122"/>
                <a:ea typeface="微软雅黑" panose="020B0503020204020204" pitchFamily="34" charset="-122"/>
              </a:rPr>
              <a:t>S</a:t>
            </a:r>
            <a:r>
              <a:rPr lang="zh-CN" altLang="en-US" sz="2400" dirty="0">
                <a:latin typeface="微软雅黑" panose="020B0503020204020204" pitchFamily="34" charset="-122"/>
                <a:ea typeface="微软雅黑" panose="020B0503020204020204" pitchFamily="34" charset="-122"/>
              </a:rPr>
              <a:t>观察到</a:t>
            </a:r>
            <a:r>
              <a:rPr lang="en-US" altLang="zh-CN" sz="2400" dirty="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时控制器需要发出的指令</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954107"/>
          </a:xfrm>
          <a:prstGeom prst="rect">
            <a:avLst/>
          </a:prstGeom>
          <a:no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Agent</a:t>
            </a:r>
            <a:r>
              <a:rPr lang="zh-CN" altLang="en-US" sz="2800" b="1" dirty="0">
                <a:solidFill>
                  <a:schemeClr val="bg1"/>
                </a:solidFill>
                <a:latin typeface="微软雅黑" panose="020B0503020204020204" pitchFamily="34" charset="-122"/>
                <a:ea typeface="微软雅黑" panose="020B0503020204020204" pitchFamily="34" charset="-122"/>
              </a:rPr>
              <a:t>的控制器实现</a:t>
            </a:r>
          </a:p>
          <a:p>
            <a:pPr algn="ct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899592" y="2090172"/>
            <a:ext cx="7644638" cy="3046988"/>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为了实现上例中的因果转换，控制器必须跟踪过去</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天内的价格，信念状态便包含</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个数据</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ave</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p>
          <a:p>
            <a:pPr algn="ct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ave</a:t>
            </a:r>
            <a:r>
              <a:rPr lang="en-US" altLang="zh-CN" sz="2400" dirty="0">
                <a:latin typeface="微软雅黑" panose="020B0503020204020204" pitchFamily="34" charset="-122"/>
                <a:ea typeface="微软雅黑" panose="020B0503020204020204" pitchFamily="34" charset="-122"/>
              </a:rPr>
              <a:t> = </a:t>
            </a:r>
            <a:r>
              <a:rPr lang="en-US" altLang="zh-CN" sz="2400" dirty="0" err="1">
                <a:latin typeface="微软雅黑" panose="020B0503020204020204" pitchFamily="34" charset="-122"/>
                <a:ea typeface="微软雅黑" panose="020B0503020204020204" pitchFamily="34" charset="-122"/>
              </a:rPr>
              <a:t>ave</a:t>
            </a:r>
            <a:r>
              <a:rPr lang="en-US" altLang="zh-CN" sz="2400" dirty="0">
                <a:latin typeface="微软雅黑" panose="020B0503020204020204" pitchFamily="34" charset="-122"/>
                <a:ea typeface="微软雅黑" panose="020B0503020204020204" pitchFamily="34" charset="-122"/>
              </a:rPr>
              <a:t> + (new- old)/20</a:t>
            </a:r>
          </a:p>
          <a:p>
            <a:pPr algn="ct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为了使控制器更加简单，其可以不需记忆过去</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天的历史来获取平均值，而改为仅存储平均值，并使用平均值来替代最早价格，信念状态便仅包含一个数据</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ave</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gn="ct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ave</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ave</a:t>
            </a:r>
            <a:r>
              <a:rPr lang="en-US" altLang="zh-CN" sz="2400" dirty="0">
                <a:latin typeface="微软雅黑" panose="020B0503020204020204" pitchFamily="34" charset="-122"/>
                <a:ea typeface="微软雅黑" panose="020B0503020204020204" pitchFamily="34" charset="-122"/>
              </a:rPr>
              <a:t> +(new- </a:t>
            </a:r>
            <a:r>
              <a:rPr lang="en-US" altLang="zh-CN" sz="2400" dirty="0" err="1">
                <a:latin typeface="微软雅黑" panose="020B0503020204020204" pitchFamily="34" charset="-122"/>
                <a:ea typeface="微软雅黑" panose="020B0503020204020204" pitchFamily="34" charset="-122"/>
              </a:rPr>
              <a:t>ave</a:t>
            </a:r>
            <a:r>
              <a:rPr lang="en-US" altLang="zh-CN" sz="2400" dirty="0">
                <a:latin typeface="微软雅黑" panose="020B0503020204020204" pitchFamily="34" charset="-122"/>
                <a:ea typeface="微软雅黑" panose="020B0503020204020204" pitchFamily="34" charset="-122"/>
              </a:rPr>
              <a:t>)/20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3"/>
          <p:cNvSpPr txBox="1"/>
          <p:nvPr/>
        </p:nvSpPr>
        <p:spPr>
          <a:xfrm>
            <a:off x="1403648" y="2924944"/>
            <a:ext cx="6192688" cy="26776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Agent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集合：</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800" b="1" i="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 a</a:t>
            </a:r>
            <a:r>
              <a:rPr lang="en-US" altLang="zh-CN" sz="2800" b="1" i="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i="1" dirty="0" err="1">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800" b="1" i="1" baseline="-25000" dirty="0" err="1">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p>
          <a:p>
            <a:pPr>
              <a:lnSpc>
                <a:spcPct val="150000"/>
              </a:lnSpc>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Agent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交互连接：</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800" b="1" i="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800" b="1" i="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i="1" dirty="0" err="1">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800" b="1" i="1" baseline="-250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i="1" dirty="0" err="1">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800" b="1" i="1" baseline="-25000" dirty="0" err="1">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目标：</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OBJ=</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800" b="1" i="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 O</a:t>
            </a:r>
            <a:r>
              <a:rPr lang="en-US" altLang="zh-CN" sz="2800" b="1" i="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 O</a:t>
            </a:r>
            <a:r>
              <a:rPr lang="en-US" altLang="zh-CN" sz="2800" b="1" i="1" baseline="-25000"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系统规则：</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Rule=</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rul</a:t>
            </a:r>
            <a:r>
              <a:rPr lang="en-US" altLang="zh-CN" sz="2800" b="1" i="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 rul</a:t>
            </a:r>
            <a:r>
              <a:rPr lang="en-US" altLang="zh-CN" sz="2800" b="1" i="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i="1" dirty="0" err="1">
                <a:latin typeface="Times New Roman" panose="02020603050405020304" pitchFamily="18" charset="0"/>
                <a:ea typeface="微软雅黑" panose="020B0503020204020204" pitchFamily="34" charset="-122"/>
                <a:cs typeface="Times New Roman" panose="02020603050405020304" pitchFamily="18" charset="0"/>
              </a:rPr>
              <a:t>rul</a:t>
            </a:r>
            <a:r>
              <a:rPr lang="en-US" altLang="zh-CN" sz="2800" b="1" i="1" baseline="-25000" dirty="0" err="1">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多</a:t>
            </a:r>
            <a:r>
              <a:rPr lang="en-US" altLang="zh-CN" sz="2800" b="1" dirty="0">
                <a:solidFill>
                  <a:schemeClr val="bg1"/>
                </a:solidFill>
                <a:latin typeface="微软雅黑" panose="020B0503020204020204" pitchFamily="34" charset="-122"/>
                <a:ea typeface="微软雅黑" panose="020B0503020204020204" pitchFamily="34" charset="-122"/>
              </a:rPr>
              <a:t>Agent</a:t>
            </a:r>
            <a:r>
              <a:rPr lang="zh-CN" altLang="en-US" sz="2800" b="1" dirty="0">
                <a:solidFill>
                  <a:schemeClr val="bg1"/>
                </a:solidFill>
                <a:latin typeface="微软雅黑" panose="020B0503020204020204" pitchFamily="34" charset="-122"/>
                <a:ea typeface="微软雅黑" panose="020B0503020204020204" pitchFamily="34" charset="-122"/>
              </a:rPr>
              <a:t>系统的基本形式化定义</a:t>
            </a:r>
          </a:p>
        </p:txBody>
      </p:sp>
      <p:sp>
        <p:nvSpPr>
          <p:cNvPr id="11" name="文本框 3"/>
          <p:cNvSpPr txBox="1"/>
          <p:nvPr/>
        </p:nvSpPr>
        <p:spPr>
          <a:xfrm>
            <a:off x="2123728" y="1804464"/>
            <a:ext cx="5472608"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b="1" i="1" dirty="0">
                <a:latin typeface="Times New Roman" panose="02020603050405020304" pitchFamily="18" charset="0"/>
                <a:ea typeface="微软雅黑" panose="020B0503020204020204" pitchFamily="34" charset="-122"/>
                <a:cs typeface="Times New Roman" panose="02020603050405020304" pitchFamily="18" charset="0"/>
              </a:rPr>
              <a:t>MAS: mas</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3200" b="1" i="1" dirty="0">
                <a:latin typeface="Times New Roman" panose="02020603050405020304" pitchFamily="18" charset="0"/>
                <a:ea typeface="微软雅黑" panose="020B0503020204020204" pitchFamily="34" charset="-122"/>
                <a:cs typeface="Times New Roman" panose="02020603050405020304" pitchFamily="18" charset="0"/>
              </a:rPr>
              <a:t>A, E, OBJ, Rule&gt;</a:t>
            </a:r>
            <a:endPar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Oval 18"/>
          <p:cNvSpPr/>
          <p:nvPr/>
        </p:nvSpPr>
        <p:spPr>
          <a:xfrm>
            <a:off x="611560" y="1412776"/>
            <a:ext cx="1440160" cy="1368152"/>
          </a:xfrm>
          <a:prstGeom prst="ellipse">
            <a:avLst/>
          </a:prstGeom>
          <a:solidFill>
            <a:srgbClr val="C00000">
              <a:alpha val="69000"/>
            </a:srgb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Multi</a:t>
            </a:r>
          </a:p>
          <a:p>
            <a:pPr algn="ctr"/>
            <a:r>
              <a:rPr 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gent</a:t>
            </a:r>
          </a:p>
          <a:p>
            <a:pPr algn="ctr"/>
            <a:r>
              <a:rPr 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system</a:t>
            </a:r>
          </a:p>
        </p:txBody>
      </p:sp>
      <p:cxnSp>
        <p:nvCxnSpPr>
          <p:cNvPr id="8" name="直接连接符 7"/>
          <p:cNvCxnSpPr/>
          <p:nvPr/>
        </p:nvCxnSpPr>
        <p:spPr>
          <a:xfrm>
            <a:off x="2123728" y="2492896"/>
            <a:ext cx="5472608" cy="0"/>
          </a:xfrm>
          <a:prstGeom prst="line">
            <a:avLst/>
          </a:prstGeom>
          <a:ln w="34925">
            <a:solidFill>
              <a:schemeClr val="bg1"/>
            </a:solidFill>
            <a:headEnd type="none" w="med" len="med"/>
            <a:tailEnd type="none" w="med" len="med"/>
          </a:ln>
        </p:spPr>
        <p:style>
          <a:lnRef idx="2">
            <a:schemeClr val="accent5"/>
          </a:lnRef>
          <a:fillRef idx="0">
            <a:schemeClr val="accent5"/>
          </a:fillRef>
          <a:effectRef idx="1">
            <a:schemeClr val="accent5"/>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讨论</a:t>
            </a:r>
          </a:p>
        </p:txBody>
      </p:sp>
      <p:sp>
        <p:nvSpPr>
          <p:cNvPr id="3" name="内容占位符 2"/>
          <p:cNvSpPr>
            <a:spLocks noGrp="1"/>
          </p:cNvSpPr>
          <p:nvPr>
            <p:ph idx="1"/>
          </p:nvPr>
        </p:nvSpPr>
        <p:spPr/>
        <p:txBody>
          <a:bodyPr/>
          <a:lstStyle/>
          <a:p>
            <a:r>
              <a:rPr lang="zh-CN" altLang="en-US" dirty="0"/>
              <a:t>学生平时分</a:t>
            </a:r>
            <a:r>
              <a:rPr lang="en-US" altLang="zh-CN" dirty="0"/>
              <a:t>Agent</a:t>
            </a:r>
          </a:p>
          <a:p>
            <a:r>
              <a:rPr lang="zh-CN" altLang="en-US" dirty="0"/>
              <a:t>信念状态</a:t>
            </a:r>
            <a:endParaRPr lang="en-US" altLang="zh-CN" dirty="0"/>
          </a:p>
          <a:p>
            <a:r>
              <a:rPr lang="zh-CN" altLang="en-US" dirty="0"/>
              <a:t>信念状态转换函数</a:t>
            </a:r>
            <a:endParaRPr lang="en-US" altLang="zh-CN" dirty="0"/>
          </a:p>
          <a:p>
            <a:r>
              <a:rPr lang="zh-CN" altLang="en-US" dirty="0"/>
              <a:t>指令函数</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16" y="2780928"/>
            <a:ext cx="9145016" cy="1846585"/>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83568" y="3289300"/>
            <a:ext cx="7644638" cy="854080"/>
          </a:xfrm>
          <a:prstGeom prst="rect">
            <a:avLst/>
          </a:prstGeom>
          <a:noFill/>
        </p:spPr>
        <p:txBody>
          <a:bodyPr wrap="square" rtlCol="0">
            <a:spAutoFit/>
          </a:bodyPr>
          <a:lstStyle/>
          <a:p>
            <a:pPr algn="ctr"/>
            <a:r>
              <a:rPr lang="zh-CN" altLang="en-US" sz="4950" b="1" dirty="0">
                <a:solidFill>
                  <a:schemeClr val="bg1"/>
                </a:solidFill>
                <a:latin typeface="微软雅黑" panose="020B0503020204020204" pitchFamily="34" charset="-122"/>
                <a:ea typeface="微软雅黑" panose="020B0503020204020204" pitchFamily="34" charset="-122"/>
              </a:rPr>
              <a:t>分层控制</a:t>
            </a:r>
          </a:p>
        </p:txBody>
      </p:sp>
      <p:sp>
        <p:nvSpPr>
          <p:cNvPr id="9" name="任意多边形 8"/>
          <p:cNvSpPr/>
          <p:nvPr/>
        </p:nvSpPr>
        <p:spPr>
          <a:xfrm>
            <a:off x="251520" y="1988840"/>
            <a:ext cx="1271112" cy="1152128"/>
          </a:xfrm>
          <a:custGeom>
            <a:avLst/>
            <a:gdLst>
              <a:gd name="connsiteX0" fmla="*/ 1600200 w 3200400"/>
              <a:gd name="connsiteY0" fmla="*/ 0 h 2838450"/>
              <a:gd name="connsiteX1" fmla="*/ 3200400 w 3200400"/>
              <a:gd name="connsiteY1" fmla="*/ 1600200 h 2838450"/>
              <a:gd name="connsiteX2" fmla="*/ 2618076 w 3200400"/>
              <a:gd name="connsiteY2" fmla="*/ 2834992 h 2838450"/>
              <a:gd name="connsiteX3" fmla="*/ 2613452 w 3200400"/>
              <a:gd name="connsiteY3" fmla="*/ 2838450 h 2838450"/>
              <a:gd name="connsiteX4" fmla="*/ 586949 w 3200400"/>
              <a:gd name="connsiteY4" fmla="*/ 2838450 h 2838450"/>
              <a:gd name="connsiteX5" fmla="*/ 582325 w 3200400"/>
              <a:gd name="connsiteY5" fmla="*/ 2834992 h 2838450"/>
              <a:gd name="connsiteX6" fmla="*/ 0 w 3200400"/>
              <a:gd name="connsiteY6" fmla="*/ 1600200 h 2838450"/>
              <a:gd name="connsiteX7" fmla="*/ 1600200 w 3200400"/>
              <a:gd name="connsiteY7" fmla="*/ 0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0400" h="2838450">
                <a:moveTo>
                  <a:pt x="1600200" y="0"/>
                </a:moveTo>
                <a:cubicBezTo>
                  <a:pt x="2483966" y="0"/>
                  <a:pt x="3200400" y="716434"/>
                  <a:pt x="3200400" y="1600200"/>
                </a:cubicBezTo>
                <a:cubicBezTo>
                  <a:pt x="3200400" y="2097319"/>
                  <a:pt x="2973716" y="2541492"/>
                  <a:pt x="2618076" y="2834992"/>
                </a:cubicBezTo>
                <a:lnTo>
                  <a:pt x="2613452" y="2838450"/>
                </a:lnTo>
                <a:lnTo>
                  <a:pt x="586949" y="2838450"/>
                </a:lnTo>
                <a:lnTo>
                  <a:pt x="582325" y="2834992"/>
                </a:lnTo>
                <a:cubicBezTo>
                  <a:pt x="226685" y="2541492"/>
                  <a:pt x="0" y="2097319"/>
                  <a:pt x="0" y="1600200"/>
                </a:cubicBezTo>
                <a:cubicBezTo>
                  <a:pt x="0" y="716434"/>
                  <a:pt x="716434" y="0"/>
                  <a:pt x="160020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8800" b="1" dirty="0">
                <a:latin typeface="Bell MT" panose="02020503060305020303" pitchFamily="18" charset="0"/>
                <a:ea typeface="华文隶书" panose="02010800040101010101" pitchFamily="2" charset="-122"/>
              </a:rPr>
              <a:t>6</a:t>
            </a:r>
            <a:endParaRPr lang="zh-CN" altLang="en-US" sz="8800" b="1" dirty="0">
              <a:latin typeface="Bell MT" panose="02020503060305020303" pitchFamily="18" charset="0"/>
              <a:ea typeface="华文隶书" panose="02010800040101010101" pitchFamily="2" charset="-122"/>
            </a:endParaRPr>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6087" t="6184" r="6353" b="6254"/>
          <a:stretch>
            <a:fillRect/>
          </a:stretch>
        </p:blipFill>
        <p:spPr>
          <a:xfrm>
            <a:off x="7956376" y="2316342"/>
            <a:ext cx="936104" cy="936104"/>
          </a:xfrm>
          <a:prstGeom prst="ellipse">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分层</a:t>
            </a:r>
            <a:r>
              <a:rPr lang="en-US" altLang="zh-CN" sz="2800" b="1" dirty="0">
                <a:solidFill>
                  <a:schemeClr val="bg1"/>
                </a:solidFill>
                <a:latin typeface="微软雅黑" panose="020B0503020204020204" pitchFamily="34" charset="-122"/>
                <a:ea typeface="微软雅黑" panose="020B0503020204020204" pitchFamily="34" charset="-122"/>
              </a:rPr>
              <a:t>agent</a:t>
            </a:r>
            <a:r>
              <a:rPr lang="zh-CN" altLang="en-US" sz="2800" b="1" dirty="0">
                <a:solidFill>
                  <a:schemeClr val="bg1"/>
                </a:solidFill>
                <a:latin typeface="微软雅黑" panose="020B0503020204020204" pitchFamily="34" charset="-122"/>
                <a:ea typeface="微软雅黑" panose="020B0503020204020204" pitchFamily="34" charset="-122"/>
              </a:rPr>
              <a:t>系统</a:t>
            </a:r>
          </a:p>
        </p:txBody>
      </p:sp>
      <p:grpSp>
        <p:nvGrpSpPr>
          <p:cNvPr id="73" name="组合 72"/>
          <p:cNvGrpSpPr/>
          <p:nvPr/>
        </p:nvGrpSpPr>
        <p:grpSpPr>
          <a:xfrm>
            <a:off x="78195" y="751027"/>
            <a:ext cx="4631624" cy="5486286"/>
            <a:chOff x="342914" y="653765"/>
            <a:chExt cx="4661134" cy="6192688"/>
          </a:xfrm>
        </p:grpSpPr>
        <p:sp>
          <p:nvSpPr>
            <p:cNvPr id="4" name="矩形 3"/>
            <p:cNvSpPr/>
            <p:nvPr/>
          </p:nvSpPr>
          <p:spPr>
            <a:xfrm>
              <a:off x="755576" y="836712"/>
              <a:ext cx="3816424" cy="50405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395536" y="6165304"/>
              <a:ext cx="4608512" cy="6811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环境</a:t>
              </a:r>
            </a:p>
          </p:txBody>
        </p:sp>
        <p:cxnSp>
          <p:nvCxnSpPr>
            <p:cNvPr id="28" name="直接箭头连接符 27"/>
            <p:cNvCxnSpPr/>
            <p:nvPr/>
          </p:nvCxnSpPr>
          <p:spPr>
            <a:xfrm flipV="1">
              <a:off x="2051720" y="3356992"/>
              <a:ext cx="0" cy="7253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接箭头连接符 28"/>
            <p:cNvCxnSpPr/>
            <p:nvPr/>
          </p:nvCxnSpPr>
          <p:spPr>
            <a:xfrm>
              <a:off x="3275856" y="3356992"/>
              <a:ext cx="0" cy="7253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文本框 30"/>
            <p:cNvSpPr txBox="1"/>
            <p:nvPr/>
          </p:nvSpPr>
          <p:spPr>
            <a:xfrm>
              <a:off x="1897252" y="3941534"/>
              <a:ext cx="348172" cy="369332"/>
            </a:xfrm>
            <a:prstGeom prst="rect">
              <a:avLst/>
            </a:prstGeom>
            <a:noFill/>
          </p:spPr>
          <p:txBody>
            <a:bodyPr wrap="none" rtlCol="0">
              <a:spAutoFit/>
            </a:bodyPr>
            <a:lstStyle/>
            <a:p>
              <a:r>
                <a:rPr lang="en-US" altLang="zh-CN" b="1" dirty="0"/>
                <a:t>…</a:t>
              </a:r>
              <a:endParaRPr lang="zh-CN" altLang="en-US" b="1" dirty="0"/>
            </a:p>
          </p:txBody>
        </p:sp>
        <p:sp>
          <p:nvSpPr>
            <p:cNvPr id="33" name="文本框 32"/>
            <p:cNvSpPr txBox="1"/>
            <p:nvPr/>
          </p:nvSpPr>
          <p:spPr>
            <a:xfrm>
              <a:off x="3104174" y="3941534"/>
              <a:ext cx="348172" cy="369332"/>
            </a:xfrm>
            <a:prstGeom prst="rect">
              <a:avLst/>
            </a:prstGeom>
            <a:noFill/>
          </p:spPr>
          <p:txBody>
            <a:bodyPr wrap="none" rtlCol="0">
              <a:spAutoFit/>
            </a:bodyPr>
            <a:lstStyle/>
            <a:p>
              <a:r>
                <a:rPr lang="en-US" altLang="zh-CN" b="1" dirty="0"/>
                <a:t>…</a:t>
              </a:r>
              <a:endParaRPr lang="zh-CN" altLang="en-US" b="1" dirty="0"/>
            </a:p>
          </p:txBody>
        </p:sp>
        <p:cxnSp>
          <p:nvCxnSpPr>
            <p:cNvPr id="40" name="直接箭头连接符 39"/>
            <p:cNvCxnSpPr/>
            <p:nvPr/>
          </p:nvCxnSpPr>
          <p:spPr>
            <a:xfrm flipV="1">
              <a:off x="2090166" y="5655112"/>
              <a:ext cx="0" cy="5101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6" name="流程图: 终止 55"/>
            <p:cNvSpPr/>
            <p:nvPr/>
          </p:nvSpPr>
          <p:spPr>
            <a:xfrm>
              <a:off x="342914" y="4678358"/>
              <a:ext cx="4661134" cy="580703"/>
            </a:xfrm>
            <a:prstGeom prst="flowChartTerminator">
              <a:avLst/>
            </a:prstGeom>
            <a:solidFill>
              <a:schemeClr val="bg1"/>
            </a:solidFill>
            <a:ln cmpd="dbl">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p:cNvCxnSpPr/>
            <p:nvPr/>
          </p:nvCxnSpPr>
          <p:spPr>
            <a:xfrm>
              <a:off x="3297088" y="5655112"/>
              <a:ext cx="17214" cy="5101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接箭头连接符 33"/>
            <p:cNvCxnSpPr>
              <a:endCxn id="12" idx="1"/>
            </p:cNvCxnSpPr>
            <p:nvPr/>
          </p:nvCxnSpPr>
          <p:spPr>
            <a:xfrm>
              <a:off x="755576" y="5259068"/>
              <a:ext cx="7463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接箭头连接符 37"/>
            <p:cNvCxnSpPr/>
            <p:nvPr/>
          </p:nvCxnSpPr>
          <p:spPr>
            <a:xfrm>
              <a:off x="3806230" y="5259068"/>
              <a:ext cx="76577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矩形 11"/>
            <p:cNvSpPr/>
            <p:nvPr/>
          </p:nvSpPr>
          <p:spPr>
            <a:xfrm>
              <a:off x="1501974" y="4863024"/>
              <a:ext cx="2304256"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8" name="流程图: 终止 57"/>
            <p:cNvSpPr/>
            <p:nvPr/>
          </p:nvSpPr>
          <p:spPr>
            <a:xfrm>
              <a:off x="342914" y="2324974"/>
              <a:ext cx="4661134" cy="800426"/>
            </a:xfrm>
            <a:prstGeom prst="flowChartTerminator">
              <a:avLst/>
            </a:prstGeom>
            <a:solidFill>
              <a:schemeClr val="bg1"/>
            </a:solidFill>
            <a:ln cmpd="dbl">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箭头连接符 58"/>
            <p:cNvCxnSpPr/>
            <p:nvPr/>
          </p:nvCxnSpPr>
          <p:spPr>
            <a:xfrm>
              <a:off x="755576" y="3125407"/>
              <a:ext cx="7463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直接箭头连接符 59"/>
            <p:cNvCxnSpPr/>
            <p:nvPr/>
          </p:nvCxnSpPr>
          <p:spPr>
            <a:xfrm>
              <a:off x="3806230" y="3125400"/>
              <a:ext cx="76577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矩形 9"/>
            <p:cNvSpPr/>
            <p:nvPr/>
          </p:nvSpPr>
          <p:spPr>
            <a:xfrm>
              <a:off x="1501974" y="2553464"/>
              <a:ext cx="2304256"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3" name="直接箭头连接符 12"/>
            <p:cNvCxnSpPr/>
            <p:nvPr/>
          </p:nvCxnSpPr>
          <p:spPr>
            <a:xfrm flipV="1">
              <a:off x="2051720" y="1828080"/>
              <a:ext cx="0" cy="7253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接箭头连接符 15"/>
            <p:cNvCxnSpPr/>
            <p:nvPr/>
          </p:nvCxnSpPr>
          <p:spPr>
            <a:xfrm>
              <a:off x="3275856" y="1828080"/>
              <a:ext cx="0" cy="7253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接箭头连接符 26"/>
            <p:cNvCxnSpPr/>
            <p:nvPr/>
          </p:nvCxnSpPr>
          <p:spPr>
            <a:xfrm>
              <a:off x="3275856" y="4293096"/>
              <a:ext cx="17214" cy="5699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接箭头连接符 25"/>
            <p:cNvCxnSpPr/>
            <p:nvPr/>
          </p:nvCxnSpPr>
          <p:spPr>
            <a:xfrm flipV="1">
              <a:off x="2068934" y="4293096"/>
              <a:ext cx="0" cy="5699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1" name="流程图: 终止 60"/>
            <p:cNvSpPr/>
            <p:nvPr/>
          </p:nvSpPr>
          <p:spPr>
            <a:xfrm>
              <a:off x="342914" y="963895"/>
              <a:ext cx="4661134" cy="685612"/>
            </a:xfrm>
            <a:prstGeom prst="flowChartTerminator">
              <a:avLst/>
            </a:prstGeom>
            <a:solidFill>
              <a:schemeClr val="bg1"/>
            </a:solidFill>
            <a:ln cmpd="dbl">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箭头连接符 61"/>
            <p:cNvCxnSpPr/>
            <p:nvPr/>
          </p:nvCxnSpPr>
          <p:spPr>
            <a:xfrm>
              <a:off x="755576" y="1649514"/>
              <a:ext cx="7463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直接箭头连接符 63"/>
            <p:cNvCxnSpPr/>
            <p:nvPr/>
          </p:nvCxnSpPr>
          <p:spPr>
            <a:xfrm>
              <a:off x="3806230" y="1649507"/>
              <a:ext cx="7463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矩形 4"/>
            <p:cNvSpPr/>
            <p:nvPr/>
          </p:nvSpPr>
          <p:spPr>
            <a:xfrm>
              <a:off x="1501974" y="1035992"/>
              <a:ext cx="2304256"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cxnSp>
          <p:nvCxnSpPr>
            <p:cNvPr id="23" name="直接箭头连接符 22"/>
            <p:cNvCxnSpPr/>
            <p:nvPr/>
          </p:nvCxnSpPr>
          <p:spPr>
            <a:xfrm>
              <a:off x="3275856" y="653765"/>
              <a:ext cx="0" cy="3848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接箭头连接符 21"/>
            <p:cNvCxnSpPr/>
            <p:nvPr/>
          </p:nvCxnSpPr>
          <p:spPr>
            <a:xfrm flipV="1">
              <a:off x="2051720" y="653765"/>
              <a:ext cx="0" cy="3778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3" name="文本框 62"/>
            <p:cNvSpPr txBox="1"/>
            <p:nvPr/>
          </p:nvSpPr>
          <p:spPr>
            <a:xfrm>
              <a:off x="3849583" y="5540876"/>
              <a:ext cx="736868" cy="369332"/>
            </a:xfrm>
            <a:prstGeom prst="rect">
              <a:avLst/>
            </a:prstGeom>
            <a:noFill/>
          </p:spPr>
          <p:txBody>
            <a:bodyPr wrap="none" rtlCol="0">
              <a:spAutoFit/>
            </a:bodyPr>
            <a:lstStyle/>
            <a:p>
              <a:r>
                <a:rPr lang="en-US" altLang="zh-CN" dirty="0"/>
                <a:t>Agent</a:t>
              </a:r>
              <a:endParaRPr lang="zh-CN" altLang="en-US" dirty="0"/>
            </a:p>
          </p:txBody>
        </p:sp>
      </p:grpSp>
      <p:grpSp>
        <p:nvGrpSpPr>
          <p:cNvPr id="79" name="组合 78"/>
          <p:cNvGrpSpPr/>
          <p:nvPr/>
        </p:nvGrpSpPr>
        <p:grpSpPr>
          <a:xfrm>
            <a:off x="5043079" y="3788535"/>
            <a:ext cx="3705083" cy="2060274"/>
            <a:chOff x="4952307" y="4107024"/>
            <a:chExt cx="4229477" cy="2366470"/>
          </a:xfrm>
        </p:grpSpPr>
        <p:cxnSp>
          <p:nvCxnSpPr>
            <p:cNvPr id="66" name="直接箭头连接符 65"/>
            <p:cNvCxnSpPr/>
            <p:nvPr/>
          </p:nvCxnSpPr>
          <p:spPr>
            <a:xfrm flipV="1">
              <a:off x="6540134" y="5593970"/>
              <a:ext cx="0" cy="5101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直接箭头连接符 66"/>
            <p:cNvCxnSpPr/>
            <p:nvPr/>
          </p:nvCxnSpPr>
          <p:spPr>
            <a:xfrm>
              <a:off x="7747056" y="5593970"/>
              <a:ext cx="17214" cy="5101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直接箭头连接符 67"/>
            <p:cNvCxnSpPr>
              <a:endCxn id="70" idx="1"/>
            </p:cNvCxnSpPr>
            <p:nvPr/>
          </p:nvCxnSpPr>
          <p:spPr>
            <a:xfrm>
              <a:off x="5205544" y="5197926"/>
              <a:ext cx="7463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直接箭头连接符 68"/>
            <p:cNvCxnSpPr/>
            <p:nvPr/>
          </p:nvCxnSpPr>
          <p:spPr>
            <a:xfrm>
              <a:off x="8256198" y="5197926"/>
              <a:ext cx="76577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0" name="矩形 69"/>
            <p:cNvSpPr/>
            <p:nvPr/>
          </p:nvSpPr>
          <p:spPr>
            <a:xfrm>
              <a:off x="5951942" y="4801882"/>
              <a:ext cx="2304256"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71" name="直接箭头连接符 70"/>
            <p:cNvCxnSpPr/>
            <p:nvPr/>
          </p:nvCxnSpPr>
          <p:spPr>
            <a:xfrm>
              <a:off x="7725824" y="4231954"/>
              <a:ext cx="17214" cy="5699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2" name="直接箭头连接符 71"/>
            <p:cNvCxnSpPr/>
            <p:nvPr/>
          </p:nvCxnSpPr>
          <p:spPr>
            <a:xfrm flipV="1">
              <a:off x="6518902" y="4231954"/>
              <a:ext cx="0" cy="5699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5" name="文本框 64"/>
            <p:cNvSpPr txBox="1"/>
            <p:nvPr/>
          </p:nvSpPr>
          <p:spPr>
            <a:xfrm>
              <a:off x="5796136" y="6104162"/>
              <a:ext cx="1126142" cy="369332"/>
            </a:xfrm>
            <a:prstGeom prst="rect">
              <a:avLst/>
            </a:prstGeom>
            <a:noFill/>
          </p:spPr>
          <p:txBody>
            <a:bodyPr wrap="none" rtlCol="0">
              <a:spAutoFit/>
            </a:bodyPr>
            <a:lstStyle/>
            <a:p>
              <a:r>
                <a:rPr lang="zh-CN" altLang="en-US" dirty="0"/>
                <a:t>底层感知</a:t>
              </a:r>
            </a:p>
          </p:txBody>
        </p:sp>
        <p:sp>
          <p:nvSpPr>
            <p:cNvPr id="74" name="文本框 73"/>
            <p:cNvSpPr txBox="1"/>
            <p:nvPr/>
          </p:nvSpPr>
          <p:spPr>
            <a:xfrm>
              <a:off x="7607355" y="6103403"/>
              <a:ext cx="1107996" cy="369332"/>
            </a:xfrm>
            <a:prstGeom prst="rect">
              <a:avLst/>
            </a:prstGeom>
            <a:noFill/>
          </p:spPr>
          <p:txBody>
            <a:bodyPr wrap="none" rtlCol="0">
              <a:spAutoFit/>
            </a:bodyPr>
            <a:lstStyle/>
            <a:p>
              <a:r>
                <a:rPr lang="zh-CN" altLang="en-US" dirty="0"/>
                <a:t>底层命令</a:t>
              </a:r>
            </a:p>
          </p:txBody>
        </p:sp>
        <p:sp>
          <p:nvSpPr>
            <p:cNvPr id="75" name="文本框 74"/>
            <p:cNvSpPr txBox="1"/>
            <p:nvPr/>
          </p:nvSpPr>
          <p:spPr>
            <a:xfrm>
              <a:off x="4952307" y="4630572"/>
              <a:ext cx="1107996" cy="369332"/>
            </a:xfrm>
            <a:prstGeom prst="rect">
              <a:avLst/>
            </a:prstGeom>
            <a:noFill/>
          </p:spPr>
          <p:txBody>
            <a:bodyPr wrap="none" rtlCol="0">
              <a:spAutoFit/>
            </a:bodyPr>
            <a:lstStyle/>
            <a:p>
              <a:r>
                <a:rPr lang="zh-CN" altLang="en-US" dirty="0"/>
                <a:t>先前状态</a:t>
              </a:r>
            </a:p>
          </p:txBody>
        </p:sp>
        <p:sp>
          <p:nvSpPr>
            <p:cNvPr id="76" name="文本框 75"/>
            <p:cNvSpPr txBox="1"/>
            <p:nvPr/>
          </p:nvSpPr>
          <p:spPr>
            <a:xfrm>
              <a:off x="5352371" y="4107024"/>
              <a:ext cx="1107996" cy="369332"/>
            </a:xfrm>
            <a:prstGeom prst="rect">
              <a:avLst/>
            </a:prstGeom>
            <a:noFill/>
          </p:spPr>
          <p:txBody>
            <a:bodyPr wrap="none" rtlCol="0">
              <a:spAutoFit/>
            </a:bodyPr>
            <a:lstStyle/>
            <a:p>
              <a:r>
                <a:rPr lang="zh-CN" altLang="en-US" dirty="0"/>
                <a:t>高层感知</a:t>
              </a:r>
            </a:p>
          </p:txBody>
        </p:sp>
        <p:sp>
          <p:nvSpPr>
            <p:cNvPr id="77" name="文本框 76"/>
            <p:cNvSpPr txBox="1"/>
            <p:nvPr/>
          </p:nvSpPr>
          <p:spPr>
            <a:xfrm>
              <a:off x="7775562" y="4109459"/>
              <a:ext cx="1107996" cy="369332"/>
            </a:xfrm>
            <a:prstGeom prst="rect">
              <a:avLst/>
            </a:prstGeom>
            <a:noFill/>
          </p:spPr>
          <p:txBody>
            <a:bodyPr wrap="none" rtlCol="0">
              <a:spAutoFit/>
            </a:bodyPr>
            <a:lstStyle/>
            <a:p>
              <a:r>
                <a:rPr lang="zh-CN" altLang="en-US" dirty="0"/>
                <a:t>高层命令</a:t>
              </a:r>
            </a:p>
          </p:txBody>
        </p:sp>
        <p:sp>
          <p:nvSpPr>
            <p:cNvPr id="78" name="文本框 77"/>
            <p:cNvSpPr txBox="1"/>
            <p:nvPr/>
          </p:nvSpPr>
          <p:spPr>
            <a:xfrm>
              <a:off x="8073788" y="4454453"/>
              <a:ext cx="1107996" cy="369332"/>
            </a:xfrm>
            <a:prstGeom prst="rect">
              <a:avLst/>
            </a:prstGeom>
            <a:noFill/>
          </p:spPr>
          <p:txBody>
            <a:bodyPr wrap="none" rtlCol="0">
              <a:spAutoFit/>
            </a:bodyPr>
            <a:lstStyle/>
            <a:p>
              <a:r>
                <a:rPr lang="zh-CN" altLang="en-US" dirty="0"/>
                <a:t>稍后状态</a:t>
              </a:r>
            </a:p>
          </p:txBody>
        </p:sp>
      </p:grpSp>
      <p:sp>
        <p:nvSpPr>
          <p:cNvPr id="82" name="文本框 81"/>
          <p:cNvSpPr txBox="1"/>
          <p:nvPr/>
        </p:nvSpPr>
        <p:spPr>
          <a:xfrm>
            <a:off x="1510432" y="6247519"/>
            <a:ext cx="6745766" cy="646331"/>
          </a:xfrm>
          <a:prstGeom prst="rect">
            <a:avLst/>
          </a:prstGeom>
          <a:noFill/>
        </p:spPr>
        <p:txBody>
          <a:bodyPr wrap="square" rtlCol="0">
            <a:spAutoFit/>
          </a:bodyPr>
          <a:lstStyle/>
          <a:p>
            <a:r>
              <a:rPr lang="zh-CN" altLang="en-US" dirty="0"/>
              <a:t>一个理想的分层</a:t>
            </a:r>
            <a:r>
              <a:rPr lang="en-US" altLang="zh-CN" dirty="0"/>
              <a:t>Agent</a:t>
            </a:r>
            <a:r>
              <a:rPr lang="zh-CN" altLang="en-US" dirty="0"/>
              <a:t>系统结构。未标注的矩形表示层，箭头表示信息流。虚线说明某时刻的输出作为下一时刻的输人</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分层</a:t>
            </a:r>
            <a:r>
              <a:rPr lang="en-US" altLang="zh-CN" sz="2800" b="1" dirty="0">
                <a:solidFill>
                  <a:schemeClr val="bg1"/>
                </a:solidFill>
                <a:latin typeface="微软雅黑" panose="020B0503020204020204" pitchFamily="34" charset="-122"/>
                <a:ea typeface="微软雅黑" panose="020B0503020204020204" pitchFamily="34" charset="-122"/>
              </a:rPr>
              <a:t>Agent</a:t>
            </a:r>
            <a:r>
              <a:rPr lang="zh-CN" altLang="en-US" sz="2800" b="1" dirty="0">
                <a:solidFill>
                  <a:schemeClr val="bg1"/>
                </a:solidFill>
                <a:latin typeface="微软雅黑" panose="020B0503020204020204" pitchFamily="34" charset="-122"/>
                <a:ea typeface="微软雅黑" panose="020B0503020204020204" pitchFamily="34" charset="-122"/>
              </a:rPr>
              <a:t>系统</a:t>
            </a:r>
          </a:p>
        </p:txBody>
      </p:sp>
      <p:sp>
        <p:nvSpPr>
          <p:cNvPr id="47" name="内容占位符 2"/>
          <p:cNvSpPr>
            <a:spLocks noGrp="1"/>
          </p:cNvSpPr>
          <p:nvPr>
            <p:ph idx="1"/>
          </p:nvPr>
        </p:nvSpPr>
        <p:spPr>
          <a:xfrm>
            <a:off x="9152" y="977973"/>
            <a:ext cx="9125693" cy="5835403"/>
          </a:xfrm>
        </p:spPr>
        <p:txBody>
          <a:bodyPr>
            <a:normAutofit/>
          </a:bodyPr>
          <a:lstStyle/>
          <a:p>
            <a:pPr marL="0" indent="0">
              <a:buNone/>
            </a:pPr>
            <a:r>
              <a:rPr lang="en-US" altLang="zh-CN" dirty="0"/>
              <a:t>	</a:t>
            </a:r>
            <a:r>
              <a:rPr lang="zh-CN" altLang="en-US" dirty="0"/>
              <a:t>给定一个传送机器人能在躲避障碍物的同时执行高级的导航任务。假定传送机器人需要在避开可能的障碍物的同时按照顺序访问中下图环境的一系列位置，那么分层控制器如何设计？并给定以下假定：</a:t>
            </a:r>
            <a:endParaRPr lang="en-US" altLang="zh-CN" dirty="0"/>
          </a:p>
          <a:p>
            <a:pPr marL="0" indent="0">
              <a:buNone/>
            </a:pPr>
            <a:r>
              <a:rPr lang="en-US" altLang="zh-CN" sz="2000" dirty="0"/>
              <a:t>1.</a:t>
            </a:r>
            <a:r>
              <a:rPr lang="zh-CN" altLang="en-US" sz="2000" dirty="0"/>
              <a:t>机器人只能向正前方运动或按照一个固定的</a:t>
            </a:r>
            <a:endParaRPr lang="en-US" altLang="zh-CN" sz="2000" dirty="0"/>
          </a:p>
          <a:p>
            <a:pPr marL="0" indent="0">
              <a:buNone/>
            </a:pPr>
            <a:r>
              <a:rPr lang="zh-CN" altLang="en-US" sz="2000" dirty="0"/>
              <a:t>半径绕圈。</a:t>
            </a:r>
            <a:endParaRPr lang="en-US" altLang="zh-CN" sz="2000" dirty="0"/>
          </a:p>
          <a:p>
            <a:pPr marL="0" indent="0">
              <a:buNone/>
            </a:pPr>
            <a:r>
              <a:rPr lang="en-US" altLang="zh-CN" sz="2000" dirty="0"/>
              <a:t>2.</a:t>
            </a:r>
            <a:r>
              <a:rPr lang="zh-CN" altLang="en-US" sz="2000" dirty="0"/>
              <a:t>机器人有一个位置传感器，可以给自己提供当</a:t>
            </a:r>
            <a:endParaRPr lang="en-US" altLang="zh-CN" sz="2000" dirty="0"/>
          </a:p>
          <a:p>
            <a:pPr marL="0" indent="0">
              <a:buNone/>
            </a:pPr>
            <a:r>
              <a:rPr lang="zh-CN" altLang="en-US" sz="2000" dirty="0"/>
              <a:t>前坐标和方向。还有唯一个伸向正前稍偏右的</a:t>
            </a:r>
            <a:endParaRPr lang="en-US" altLang="zh-CN" sz="2000" dirty="0"/>
          </a:p>
          <a:p>
            <a:pPr marL="0" indent="0">
              <a:buNone/>
            </a:pPr>
            <a:r>
              <a:rPr lang="zh-CN" altLang="en-US" sz="2000" dirty="0"/>
              <a:t>触觉传感器，用于探测是否碰触到障碍。</a:t>
            </a:r>
            <a:endParaRPr lang="en-US" altLang="zh-CN" sz="2000" dirty="0"/>
          </a:p>
          <a:p>
            <a:pPr marL="0" indent="0">
              <a:buNone/>
            </a:pPr>
            <a:r>
              <a:rPr lang="en-US" altLang="zh-CN" sz="2000" dirty="0"/>
              <a:t>3.</a:t>
            </a:r>
            <a:r>
              <a:rPr lang="zh-CN" altLang="en-US" sz="2000" dirty="0"/>
              <a:t>传感器指向前方偏右</a:t>
            </a:r>
            <a:r>
              <a:rPr lang="en-US" altLang="zh-CN" sz="2000" dirty="0"/>
              <a:t>30</a:t>
            </a:r>
            <a:r>
              <a:rPr lang="zh-CN" altLang="en-US" sz="2000" dirty="0"/>
              <a:t>度的方向。机器人不自</a:t>
            </a:r>
            <a:endParaRPr lang="en-US" altLang="zh-CN" sz="2000" dirty="0"/>
          </a:p>
          <a:p>
            <a:pPr marL="0" indent="0">
              <a:buNone/>
            </a:pPr>
            <a:r>
              <a:rPr lang="zh-CN" altLang="en-US" sz="2000" dirty="0"/>
              <a:t>带地图，且环境可以改变。</a:t>
            </a:r>
            <a:r>
              <a:rPr lang="en-US" altLang="zh-CN" sz="2000" dirty="0"/>
              <a:t>(</a:t>
            </a:r>
            <a:r>
              <a:rPr lang="zh-CN" altLang="en-US" sz="2000" dirty="0"/>
              <a:t>如</a:t>
            </a:r>
            <a:r>
              <a:rPr lang="en-US" altLang="zh-CN" sz="2000" dirty="0"/>
              <a:t>:</a:t>
            </a:r>
            <a:r>
              <a:rPr lang="zh-CN" altLang="en-US" sz="2000" dirty="0"/>
              <a:t>障碍可以移动</a:t>
            </a:r>
            <a:r>
              <a:rPr lang="en-US" altLang="zh-CN" sz="2000" dirty="0"/>
              <a:t>)</a:t>
            </a:r>
            <a:r>
              <a:rPr lang="zh-CN" altLang="en-US" sz="2000" dirty="0"/>
              <a:t>。</a:t>
            </a:r>
          </a:p>
        </p:txBody>
      </p:sp>
      <p:pic>
        <p:nvPicPr>
          <p:cNvPr id="48" name="图片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4" y="3284984"/>
            <a:ext cx="3626742" cy="3528392"/>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传送机器人的分层分解</a:t>
            </a:r>
          </a:p>
        </p:txBody>
      </p:sp>
      <p:grpSp>
        <p:nvGrpSpPr>
          <p:cNvPr id="8" name="组合 7"/>
          <p:cNvGrpSpPr/>
          <p:nvPr/>
        </p:nvGrpSpPr>
        <p:grpSpPr>
          <a:xfrm>
            <a:off x="1691681" y="653765"/>
            <a:ext cx="5688632" cy="6120680"/>
            <a:chOff x="342914" y="-37745"/>
            <a:chExt cx="4845497" cy="6884198"/>
          </a:xfrm>
        </p:grpSpPr>
        <p:sp>
          <p:nvSpPr>
            <p:cNvPr id="9" name="矩形 8"/>
            <p:cNvSpPr/>
            <p:nvPr/>
          </p:nvSpPr>
          <p:spPr>
            <a:xfrm>
              <a:off x="755576" y="260648"/>
              <a:ext cx="3816424" cy="56166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395536" y="6165304"/>
              <a:ext cx="4608512" cy="6811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t>环境</a:t>
              </a:r>
            </a:p>
          </p:txBody>
        </p:sp>
        <p:sp>
          <p:nvSpPr>
            <p:cNvPr id="11" name="文本框 10"/>
            <p:cNvSpPr txBox="1"/>
            <p:nvPr/>
          </p:nvSpPr>
          <p:spPr>
            <a:xfrm>
              <a:off x="828552" y="3662695"/>
              <a:ext cx="1346844" cy="923330"/>
            </a:xfrm>
            <a:prstGeom prst="rect">
              <a:avLst/>
            </a:prstGeom>
            <a:noFill/>
          </p:spPr>
          <p:txBody>
            <a:bodyPr wrap="none" rtlCol="0">
              <a:spAutoFit/>
            </a:bodyPr>
            <a:lstStyle/>
            <a:p>
              <a:pPr algn="ctr"/>
              <a:r>
                <a:rPr lang="zh-CN" altLang="en-US" dirty="0">
                  <a:solidFill>
                    <a:schemeClr val="dk1"/>
                  </a:solidFill>
                </a:rPr>
                <a:t>机器人位置</a:t>
              </a:r>
              <a:endParaRPr lang="en-US" altLang="zh-CN" dirty="0">
                <a:solidFill>
                  <a:schemeClr val="dk1"/>
                </a:solidFill>
              </a:endParaRPr>
            </a:p>
            <a:p>
              <a:pPr algn="ctr"/>
              <a:r>
                <a:rPr lang="zh-CN" altLang="en-US" dirty="0">
                  <a:solidFill>
                    <a:schemeClr val="dk1"/>
                  </a:solidFill>
                </a:rPr>
                <a:t>罗盘</a:t>
              </a:r>
              <a:endParaRPr lang="en-US" altLang="zh-CN" dirty="0">
                <a:solidFill>
                  <a:schemeClr val="dk1"/>
                </a:solidFill>
              </a:endParaRPr>
            </a:p>
            <a:p>
              <a:pPr algn="ctr"/>
              <a:r>
                <a:rPr lang="zh-CN" altLang="en-US" dirty="0">
                  <a:solidFill>
                    <a:schemeClr val="dk1"/>
                  </a:solidFill>
                </a:rPr>
                <a:t>碰触传感器</a:t>
              </a:r>
            </a:p>
          </p:txBody>
        </p:sp>
        <p:sp>
          <p:nvSpPr>
            <p:cNvPr id="12" name="文本框 11"/>
            <p:cNvSpPr txBox="1"/>
            <p:nvPr/>
          </p:nvSpPr>
          <p:spPr>
            <a:xfrm>
              <a:off x="3364982" y="3843411"/>
              <a:ext cx="881973" cy="369332"/>
            </a:xfrm>
            <a:prstGeom prst="rect">
              <a:avLst/>
            </a:prstGeom>
            <a:noFill/>
          </p:spPr>
          <p:txBody>
            <a:bodyPr wrap="none" rtlCol="0">
              <a:spAutoFit/>
            </a:bodyPr>
            <a:lstStyle/>
            <a:p>
              <a:r>
                <a:rPr lang="zh-CN" altLang="en-US" dirty="0"/>
                <a:t>方向盘</a:t>
              </a:r>
            </a:p>
          </p:txBody>
        </p:sp>
        <p:cxnSp>
          <p:nvCxnSpPr>
            <p:cNvPr id="13" name="直接箭头连接符 12"/>
            <p:cNvCxnSpPr/>
            <p:nvPr/>
          </p:nvCxnSpPr>
          <p:spPr>
            <a:xfrm flipV="1">
              <a:off x="2090166" y="5655112"/>
              <a:ext cx="0" cy="5101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流程图: 终止 13"/>
            <p:cNvSpPr/>
            <p:nvPr/>
          </p:nvSpPr>
          <p:spPr>
            <a:xfrm>
              <a:off x="342914" y="4678358"/>
              <a:ext cx="4661134" cy="580703"/>
            </a:xfrm>
            <a:prstGeom prst="flowChartTerminator">
              <a:avLst/>
            </a:prstGeom>
            <a:solidFill>
              <a:schemeClr val="bg1"/>
            </a:solidFill>
            <a:ln cmpd="dbl">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a:cxnSpLocks/>
            </p:cNvCxnSpPr>
            <p:nvPr/>
          </p:nvCxnSpPr>
          <p:spPr>
            <a:xfrm>
              <a:off x="3277071" y="5622177"/>
              <a:ext cx="0" cy="5811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接箭头连接符 15"/>
            <p:cNvCxnSpPr>
              <a:endCxn id="18" idx="1"/>
            </p:cNvCxnSpPr>
            <p:nvPr/>
          </p:nvCxnSpPr>
          <p:spPr>
            <a:xfrm>
              <a:off x="755576" y="5259068"/>
              <a:ext cx="7463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接箭头连接符 16"/>
            <p:cNvCxnSpPr/>
            <p:nvPr/>
          </p:nvCxnSpPr>
          <p:spPr>
            <a:xfrm>
              <a:off x="3806230" y="5259068"/>
              <a:ext cx="76577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矩形 17"/>
            <p:cNvSpPr/>
            <p:nvPr/>
          </p:nvSpPr>
          <p:spPr>
            <a:xfrm>
              <a:off x="1501974" y="4863024"/>
              <a:ext cx="2304256"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行进机器人，</a:t>
              </a:r>
              <a:endParaRPr lang="en-US" altLang="zh-CN" dirty="0"/>
            </a:p>
            <a:p>
              <a:pPr algn="ctr"/>
              <a:r>
                <a:rPr lang="zh-CN" altLang="en-US" dirty="0"/>
                <a:t>报告障碍和位置</a:t>
              </a:r>
            </a:p>
          </p:txBody>
        </p:sp>
        <p:sp>
          <p:nvSpPr>
            <p:cNvPr id="19" name="流程图: 终止 18"/>
            <p:cNvSpPr/>
            <p:nvPr/>
          </p:nvSpPr>
          <p:spPr>
            <a:xfrm>
              <a:off x="342914" y="2324974"/>
              <a:ext cx="4661134" cy="800426"/>
            </a:xfrm>
            <a:prstGeom prst="flowChartTerminator">
              <a:avLst/>
            </a:prstGeom>
            <a:solidFill>
              <a:schemeClr val="bg1"/>
            </a:solidFill>
            <a:ln cmpd="dbl">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p:nvPr/>
          </p:nvCxnSpPr>
          <p:spPr>
            <a:xfrm>
              <a:off x="755576" y="3125407"/>
              <a:ext cx="7463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p:cNvCxnSpPr/>
            <p:nvPr/>
          </p:nvCxnSpPr>
          <p:spPr>
            <a:xfrm>
              <a:off x="3806230" y="3125400"/>
              <a:ext cx="76577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矩形 21"/>
            <p:cNvSpPr/>
            <p:nvPr/>
          </p:nvSpPr>
          <p:spPr>
            <a:xfrm>
              <a:off x="1501974" y="2553464"/>
              <a:ext cx="2304256"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前往目标并躲避障碍</a:t>
              </a:r>
            </a:p>
          </p:txBody>
        </p:sp>
        <p:cxnSp>
          <p:nvCxnSpPr>
            <p:cNvPr id="23" name="直接箭头连接符 22"/>
            <p:cNvCxnSpPr/>
            <p:nvPr/>
          </p:nvCxnSpPr>
          <p:spPr>
            <a:xfrm flipV="1">
              <a:off x="2051720" y="1828080"/>
              <a:ext cx="0" cy="7253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接箭头连接符 23"/>
            <p:cNvCxnSpPr/>
            <p:nvPr/>
          </p:nvCxnSpPr>
          <p:spPr>
            <a:xfrm>
              <a:off x="3275856" y="1828080"/>
              <a:ext cx="0" cy="7253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a:cxnSpLocks/>
            </p:cNvCxnSpPr>
            <p:nvPr/>
          </p:nvCxnSpPr>
          <p:spPr>
            <a:xfrm>
              <a:off x="3287013" y="3345552"/>
              <a:ext cx="0" cy="15174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接箭头连接符 25"/>
            <p:cNvCxnSpPr/>
            <p:nvPr/>
          </p:nvCxnSpPr>
          <p:spPr>
            <a:xfrm flipH="1" flipV="1">
              <a:off x="2051720" y="3345552"/>
              <a:ext cx="17214" cy="15174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流程图: 终止 26"/>
            <p:cNvSpPr/>
            <p:nvPr/>
          </p:nvSpPr>
          <p:spPr>
            <a:xfrm>
              <a:off x="342914" y="772016"/>
              <a:ext cx="4661134" cy="877491"/>
            </a:xfrm>
            <a:prstGeom prst="flowChartTerminator">
              <a:avLst/>
            </a:prstGeom>
            <a:solidFill>
              <a:schemeClr val="bg1"/>
            </a:solidFill>
            <a:ln cmpd="dbl">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箭头连接符 27"/>
            <p:cNvCxnSpPr/>
            <p:nvPr/>
          </p:nvCxnSpPr>
          <p:spPr>
            <a:xfrm>
              <a:off x="755576" y="1649514"/>
              <a:ext cx="7463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接箭头连接符 28"/>
            <p:cNvCxnSpPr/>
            <p:nvPr/>
          </p:nvCxnSpPr>
          <p:spPr>
            <a:xfrm>
              <a:off x="3806230" y="1649507"/>
              <a:ext cx="7463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接箭头连接符 29"/>
            <p:cNvCxnSpPr/>
            <p:nvPr/>
          </p:nvCxnSpPr>
          <p:spPr>
            <a:xfrm>
              <a:off x="3275856" y="0"/>
              <a:ext cx="0" cy="10385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文本框 30"/>
            <p:cNvSpPr txBox="1"/>
            <p:nvPr/>
          </p:nvSpPr>
          <p:spPr>
            <a:xfrm>
              <a:off x="3849583" y="5540876"/>
              <a:ext cx="1338828" cy="369332"/>
            </a:xfrm>
            <a:prstGeom prst="rect">
              <a:avLst/>
            </a:prstGeom>
            <a:noFill/>
          </p:spPr>
          <p:txBody>
            <a:bodyPr wrap="none" rtlCol="0">
              <a:spAutoFit/>
            </a:bodyPr>
            <a:lstStyle/>
            <a:p>
              <a:r>
                <a:rPr lang="zh-CN" altLang="en-US" dirty="0"/>
                <a:t>传送机器人</a:t>
              </a:r>
            </a:p>
          </p:txBody>
        </p:sp>
        <p:sp>
          <p:nvSpPr>
            <p:cNvPr id="32" name="文本框 31"/>
            <p:cNvSpPr txBox="1"/>
            <p:nvPr/>
          </p:nvSpPr>
          <p:spPr>
            <a:xfrm>
              <a:off x="1080360" y="1937539"/>
              <a:ext cx="649537" cy="369332"/>
            </a:xfrm>
            <a:prstGeom prst="rect">
              <a:avLst/>
            </a:prstGeom>
            <a:noFill/>
          </p:spPr>
          <p:txBody>
            <a:bodyPr wrap="none" rtlCol="0">
              <a:spAutoFit/>
            </a:bodyPr>
            <a:lstStyle/>
            <a:p>
              <a:pPr algn="ctr"/>
              <a:r>
                <a:rPr lang="zh-CN" altLang="en-US" dirty="0">
                  <a:solidFill>
                    <a:schemeClr val="dk1"/>
                  </a:solidFill>
                </a:rPr>
                <a:t>到达</a:t>
              </a:r>
            </a:p>
          </p:txBody>
        </p:sp>
        <p:sp>
          <p:nvSpPr>
            <p:cNvPr id="33" name="文本框 32"/>
            <p:cNvSpPr txBox="1"/>
            <p:nvPr/>
          </p:nvSpPr>
          <p:spPr>
            <a:xfrm>
              <a:off x="3321389" y="1935203"/>
              <a:ext cx="1136658" cy="369332"/>
            </a:xfrm>
            <a:prstGeom prst="rect">
              <a:avLst/>
            </a:prstGeom>
            <a:noFill/>
          </p:spPr>
          <p:txBody>
            <a:bodyPr wrap="none" rtlCol="0">
              <a:spAutoFit/>
            </a:bodyPr>
            <a:lstStyle/>
            <a:p>
              <a:pPr algn="ctr"/>
              <a:r>
                <a:rPr lang="zh-CN" altLang="en-US" dirty="0">
                  <a:solidFill>
                    <a:schemeClr val="dk1"/>
                  </a:solidFill>
                </a:rPr>
                <a:t>目标位置</a:t>
              </a:r>
            </a:p>
          </p:txBody>
        </p:sp>
        <p:sp>
          <p:nvSpPr>
            <p:cNvPr id="34" name="文本框 33"/>
            <p:cNvSpPr txBox="1"/>
            <p:nvPr/>
          </p:nvSpPr>
          <p:spPr>
            <a:xfrm>
              <a:off x="3788485" y="1637535"/>
              <a:ext cx="1114408" cy="369332"/>
            </a:xfrm>
            <a:prstGeom prst="rect">
              <a:avLst/>
            </a:prstGeom>
            <a:noFill/>
          </p:spPr>
          <p:txBody>
            <a:bodyPr wrap="none" rtlCol="0">
              <a:spAutoFit/>
            </a:bodyPr>
            <a:lstStyle/>
            <a:p>
              <a:pPr algn="ctr"/>
              <a:r>
                <a:rPr lang="zh-CN" altLang="en-US" dirty="0">
                  <a:solidFill>
                    <a:schemeClr val="dk1"/>
                  </a:solidFill>
                </a:rPr>
                <a:t>目标位置</a:t>
              </a:r>
            </a:p>
          </p:txBody>
        </p:sp>
        <p:sp>
          <p:nvSpPr>
            <p:cNvPr id="35" name="文本框 34"/>
            <p:cNvSpPr txBox="1"/>
            <p:nvPr/>
          </p:nvSpPr>
          <p:spPr>
            <a:xfrm>
              <a:off x="3293070" y="-37745"/>
              <a:ext cx="953882" cy="369332"/>
            </a:xfrm>
            <a:prstGeom prst="rect">
              <a:avLst/>
            </a:prstGeom>
            <a:noFill/>
          </p:spPr>
          <p:txBody>
            <a:bodyPr wrap="square" rtlCol="0">
              <a:spAutoFit/>
            </a:bodyPr>
            <a:lstStyle/>
            <a:p>
              <a:r>
                <a:rPr lang="zh-CN" altLang="en-US" dirty="0"/>
                <a:t>规划</a:t>
              </a:r>
            </a:p>
          </p:txBody>
        </p:sp>
        <p:sp>
          <p:nvSpPr>
            <p:cNvPr id="36" name="流程图: 终止 35"/>
            <p:cNvSpPr/>
            <p:nvPr/>
          </p:nvSpPr>
          <p:spPr>
            <a:xfrm>
              <a:off x="395536" y="586684"/>
              <a:ext cx="4661134" cy="772906"/>
            </a:xfrm>
            <a:prstGeom prst="flowChartTerminator">
              <a:avLst/>
            </a:prstGeom>
            <a:noFill/>
            <a:ln cmpd="dbl">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501974" y="1035992"/>
              <a:ext cx="2304256"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后续规划</a:t>
              </a:r>
            </a:p>
          </p:txBody>
        </p:sp>
        <p:cxnSp>
          <p:nvCxnSpPr>
            <p:cNvPr id="38" name="直接箭头连接符 37"/>
            <p:cNvCxnSpPr/>
            <p:nvPr/>
          </p:nvCxnSpPr>
          <p:spPr>
            <a:xfrm>
              <a:off x="774391" y="1359590"/>
              <a:ext cx="7463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接箭头连接符 38"/>
            <p:cNvCxnSpPr/>
            <p:nvPr/>
          </p:nvCxnSpPr>
          <p:spPr>
            <a:xfrm>
              <a:off x="3806230" y="1359590"/>
              <a:ext cx="7463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文本框 39"/>
            <p:cNvSpPr txBox="1"/>
            <p:nvPr/>
          </p:nvSpPr>
          <p:spPr>
            <a:xfrm>
              <a:off x="3808510" y="948440"/>
              <a:ext cx="649537" cy="369332"/>
            </a:xfrm>
            <a:prstGeom prst="rect">
              <a:avLst/>
            </a:prstGeom>
            <a:noFill/>
          </p:spPr>
          <p:txBody>
            <a:bodyPr wrap="none" rtlCol="0">
              <a:spAutoFit/>
            </a:bodyPr>
            <a:lstStyle/>
            <a:p>
              <a:r>
                <a:rPr lang="zh-CN" altLang="en-US" dirty="0"/>
                <a:t>要做</a:t>
              </a:r>
            </a:p>
          </p:txBody>
        </p:sp>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传送机器人控制器的中间层</a:t>
            </a:r>
          </a:p>
        </p:txBody>
      </p:sp>
      <p:grpSp>
        <p:nvGrpSpPr>
          <p:cNvPr id="41" name="组合 40"/>
          <p:cNvGrpSpPr/>
          <p:nvPr/>
        </p:nvGrpSpPr>
        <p:grpSpPr>
          <a:xfrm>
            <a:off x="2131052" y="883806"/>
            <a:ext cx="4881896" cy="5921687"/>
            <a:chOff x="-21864" y="1023423"/>
            <a:chExt cx="4881896" cy="5921687"/>
          </a:xfrm>
        </p:grpSpPr>
        <p:sp>
          <p:nvSpPr>
            <p:cNvPr id="42" name="矩形 41"/>
            <p:cNvSpPr/>
            <p:nvPr/>
          </p:nvSpPr>
          <p:spPr>
            <a:xfrm>
              <a:off x="251520" y="1772816"/>
              <a:ext cx="4608512" cy="43533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57200" y="2276872"/>
              <a:ext cx="1440160" cy="9361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到达</a:t>
              </a:r>
            </a:p>
          </p:txBody>
        </p:sp>
        <p:sp>
          <p:nvSpPr>
            <p:cNvPr id="44" name="椭圆 43"/>
            <p:cNvSpPr/>
            <p:nvPr/>
          </p:nvSpPr>
          <p:spPr>
            <a:xfrm>
              <a:off x="1002432" y="1600200"/>
              <a:ext cx="349696" cy="31663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910148" y="4437112"/>
              <a:ext cx="1440160" cy="9361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控制</a:t>
              </a:r>
            </a:p>
          </p:txBody>
        </p:sp>
        <p:sp>
          <p:nvSpPr>
            <p:cNvPr id="46" name="椭圆 45"/>
            <p:cNvSpPr/>
            <p:nvPr/>
          </p:nvSpPr>
          <p:spPr>
            <a:xfrm>
              <a:off x="3455380" y="5949993"/>
              <a:ext cx="349696" cy="31663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827584" y="5967847"/>
              <a:ext cx="349696" cy="3166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791786" y="5967847"/>
              <a:ext cx="349696" cy="3166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2555776" y="5982147"/>
              <a:ext cx="349696" cy="3166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257400" y="1632354"/>
              <a:ext cx="349696" cy="3166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3280532" y="1632354"/>
              <a:ext cx="349696" cy="3166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箭头连接符 51"/>
            <p:cNvCxnSpPr>
              <a:stCxn id="47" idx="0"/>
            </p:cNvCxnSpPr>
            <p:nvPr/>
          </p:nvCxnSpPr>
          <p:spPr>
            <a:xfrm flipV="1">
              <a:off x="1002432" y="3212976"/>
              <a:ext cx="174848" cy="27548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接箭头连接符 52"/>
            <p:cNvCxnSpPr>
              <a:stCxn id="47" idx="7"/>
            </p:cNvCxnSpPr>
            <p:nvPr/>
          </p:nvCxnSpPr>
          <p:spPr>
            <a:xfrm flipV="1">
              <a:off x="1126068" y="4995008"/>
              <a:ext cx="1812783" cy="10192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p:cNvCxnSpPr>
              <a:stCxn id="48" idx="0"/>
              <a:endCxn id="45" idx="3"/>
            </p:cNvCxnSpPr>
            <p:nvPr/>
          </p:nvCxnSpPr>
          <p:spPr>
            <a:xfrm flipV="1">
              <a:off x="1966634" y="5236127"/>
              <a:ext cx="1154421" cy="731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p:cNvCxnSpPr>
              <a:stCxn id="49" idx="7"/>
              <a:endCxn id="45" idx="4"/>
            </p:cNvCxnSpPr>
            <p:nvPr/>
          </p:nvCxnSpPr>
          <p:spPr>
            <a:xfrm flipV="1">
              <a:off x="2854260" y="5373216"/>
              <a:ext cx="775968" cy="6553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接箭头连接符 55"/>
            <p:cNvCxnSpPr>
              <a:endCxn id="46" idx="0"/>
            </p:cNvCxnSpPr>
            <p:nvPr/>
          </p:nvCxnSpPr>
          <p:spPr>
            <a:xfrm flipH="1">
              <a:off x="3630228" y="5422039"/>
              <a:ext cx="7356" cy="5279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接箭头连接符 56"/>
            <p:cNvCxnSpPr>
              <a:stCxn id="43" idx="0"/>
              <a:endCxn id="44" idx="4"/>
            </p:cNvCxnSpPr>
            <p:nvPr/>
          </p:nvCxnSpPr>
          <p:spPr>
            <a:xfrm flipV="1">
              <a:off x="1177280" y="1916832"/>
              <a:ext cx="0"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p:cNvCxnSpPr>
              <a:stCxn id="50" idx="4"/>
              <a:endCxn id="43" idx="7"/>
            </p:cNvCxnSpPr>
            <p:nvPr/>
          </p:nvCxnSpPr>
          <p:spPr>
            <a:xfrm flipH="1">
              <a:off x="1686453" y="1948986"/>
              <a:ext cx="745795" cy="464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接箭头连接符 58"/>
            <p:cNvCxnSpPr>
              <a:stCxn id="51" idx="4"/>
              <a:endCxn id="45" idx="0"/>
            </p:cNvCxnSpPr>
            <p:nvPr/>
          </p:nvCxnSpPr>
          <p:spPr>
            <a:xfrm>
              <a:off x="3455380" y="1948986"/>
              <a:ext cx="174848" cy="2488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p:cNvCxnSpPr/>
            <p:nvPr/>
          </p:nvCxnSpPr>
          <p:spPr>
            <a:xfrm flipV="1">
              <a:off x="1177280" y="1023423"/>
              <a:ext cx="0" cy="57677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直接箭头连接符 60"/>
            <p:cNvCxnSpPr>
              <a:endCxn id="50" idx="0"/>
            </p:cNvCxnSpPr>
            <p:nvPr/>
          </p:nvCxnSpPr>
          <p:spPr>
            <a:xfrm>
              <a:off x="2432248" y="1023423"/>
              <a:ext cx="0" cy="60893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2" name="直接箭头连接符 61"/>
            <p:cNvCxnSpPr/>
            <p:nvPr/>
          </p:nvCxnSpPr>
          <p:spPr>
            <a:xfrm>
              <a:off x="3455380" y="1023423"/>
              <a:ext cx="0" cy="60893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3" name="直接箭头连接符 62"/>
            <p:cNvCxnSpPr>
              <a:endCxn id="47" idx="4"/>
            </p:cNvCxnSpPr>
            <p:nvPr/>
          </p:nvCxnSpPr>
          <p:spPr>
            <a:xfrm flipV="1">
              <a:off x="1002432" y="6284479"/>
              <a:ext cx="0" cy="57352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直接箭头连接符 63"/>
            <p:cNvCxnSpPr/>
            <p:nvPr/>
          </p:nvCxnSpPr>
          <p:spPr>
            <a:xfrm flipV="1">
              <a:off x="1966634" y="6284478"/>
              <a:ext cx="0" cy="57352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5" name="直接箭头连接符 64"/>
            <p:cNvCxnSpPr/>
            <p:nvPr/>
          </p:nvCxnSpPr>
          <p:spPr>
            <a:xfrm flipV="1">
              <a:off x="2699792" y="6284478"/>
              <a:ext cx="0" cy="57352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46" idx="4"/>
            </p:cNvCxnSpPr>
            <p:nvPr/>
          </p:nvCxnSpPr>
          <p:spPr>
            <a:xfrm>
              <a:off x="3630228" y="6266625"/>
              <a:ext cx="7356" cy="5913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7" name="文本框 66"/>
            <p:cNvSpPr txBox="1"/>
            <p:nvPr/>
          </p:nvSpPr>
          <p:spPr>
            <a:xfrm>
              <a:off x="544855" y="1187689"/>
              <a:ext cx="646331" cy="369332"/>
            </a:xfrm>
            <a:prstGeom prst="rect">
              <a:avLst/>
            </a:prstGeom>
            <a:noFill/>
          </p:spPr>
          <p:txBody>
            <a:bodyPr wrap="none" rtlCol="0">
              <a:spAutoFit/>
            </a:bodyPr>
            <a:lstStyle/>
            <a:p>
              <a:r>
                <a:rPr lang="zh-CN" altLang="en-US" dirty="0"/>
                <a:t>到达</a:t>
              </a:r>
            </a:p>
          </p:txBody>
        </p:sp>
        <p:sp>
          <p:nvSpPr>
            <p:cNvPr id="68" name="文本框 67"/>
            <p:cNvSpPr txBox="1"/>
            <p:nvPr/>
          </p:nvSpPr>
          <p:spPr>
            <a:xfrm>
              <a:off x="2432247" y="1072331"/>
              <a:ext cx="1023131" cy="646331"/>
            </a:xfrm>
            <a:prstGeom prst="rect">
              <a:avLst/>
            </a:prstGeom>
            <a:noFill/>
          </p:spPr>
          <p:txBody>
            <a:bodyPr wrap="square" rtlCol="0">
              <a:spAutoFit/>
            </a:bodyPr>
            <a:lstStyle/>
            <a:p>
              <a:r>
                <a:rPr lang="zh-CN" altLang="en-US" dirty="0"/>
                <a:t>先前目标位置</a:t>
              </a:r>
            </a:p>
          </p:txBody>
        </p:sp>
        <p:sp>
          <p:nvSpPr>
            <p:cNvPr id="69" name="文本框 68"/>
            <p:cNvSpPr txBox="1"/>
            <p:nvPr/>
          </p:nvSpPr>
          <p:spPr>
            <a:xfrm>
              <a:off x="3532615" y="1051629"/>
              <a:ext cx="1023131" cy="646331"/>
            </a:xfrm>
            <a:prstGeom prst="rect">
              <a:avLst/>
            </a:prstGeom>
            <a:noFill/>
          </p:spPr>
          <p:txBody>
            <a:bodyPr wrap="square" rtlCol="0">
              <a:spAutoFit/>
            </a:bodyPr>
            <a:lstStyle/>
            <a:p>
              <a:r>
                <a:rPr lang="zh-CN" altLang="en-US" dirty="0"/>
                <a:t>当前目标位置</a:t>
              </a:r>
            </a:p>
          </p:txBody>
        </p:sp>
        <p:sp>
          <p:nvSpPr>
            <p:cNvPr id="70" name="文本框 69"/>
            <p:cNvSpPr txBox="1"/>
            <p:nvPr/>
          </p:nvSpPr>
          <p:spPr>
            <a:xfrm>
              <a:off x="1175922" y="3935814"/>
              <a:ext cx="2282219" cy="369332"/>
            </a:xfrm>
            <a:prstGeom prst="rect">
              <a:avLst/>
            </a:prstGeom>
            <a:noFill/>
          </p:spPr>
          <p:txBody>
            <a:bodyPr wrap="square" rtlCol="0">
              <a:spAutoFit/>
            </a:bodyPr>
            <a:lstStyle/>
            <a:p>
              <a:r>
                <a:rPr lang="zh-CN" altLang="en-US" dirty="0"/>
                <a:t>前往目标并躲避障碍</a:t>
              </a:r>
            </a:p>
          </p:txBody>
        </p:sp>
        <p:sp>
          <p:nvSpPr>
            <p:cNvPr id="71" name="文本框 70"/>
            <p:cNvSpPr txBox="1"/>
            <p:nvPr/>
          </p:nvSpPr>
          <p:spPr>
            <a:xfrm>
              <a:off x="-21864" y="6298779"/>
              <a:ext cx="914477" cy="646331"/>
            </a:xfrm>
            <a:prstGeom prst="rect">
              <a:avLst/>
            </a:prstGeom>
            <a:noFill/>
          </p:spPr>
          <p:txBody>
            <a:bodyPr wrap="square" rtlCol="0">
              <a:spAutoFit/>
            </a:bodyPr>
            <a:lstStyle/>
            <a:p>
              <a:pPr algn="ctr"/>
              <a:r>
                <a:rPr lang="zh-CN" altLang="en-US" dirty="0"/>
                <a:t>机器人位置</a:t>
              </a:r>
            </a:p>
          </p:txBody>
        </p:sp>
        <p:sp>
          <p:nvSpPr>
            <p:cNvPr id="72" name="文本框 71"/>
            <p:cNvSpPr txBox="1"/>
            <p:nvPr/>
          </p:nvSpPr>
          <p:spPr>
            <a:xfrm>
              <a:off x="1027295" y="6298778"/>
              <a:ext cx="914477" cy="646331"/>
            </a:xfrm>
            <a:prstGeom prst="rect">
              <a:avLst/>
            </a:prstGeom>
            <a:noFill/>
          </p:spPr>
          <p:txBody>
            <a:bodyPr wrap="square" rtlCol="0">
              <a:spAutoFit/>
            </a:bodyPr>
            <a:lstStyle/>
            <a:p>
              <a:pPr algn="ctr"/>
              <a:r>
                <a:rPr lang="zh-CN" altLang="en-US" dirty="0"/>
                <a:t>机器人方向</a:t>
              </a:r>
            </a:p>
          </p:txBody>
        </p:sp>
        <p:sp>
          <p:nvSpPr>
            <p:cNvPr id="73" name="文本框 72"/>
            <p:cNvSpPr txBox="1"/>
            <p:nvPr/>
          </p:nvSpPr>
          <p:spPr>
            <a:xfrm>
              <a:off x="2687048" y="6298778"/>
              <a:ext cx="914477" cy="646331"/>
            </a:xfrm>
            <a:prstGeom prst="rect">
              <a:avLst/>
            </a:prstGeom>
            <a:noFill/>
          </p:spPr>
          <p:txBody>
            <a:bodyPr wrap="square" rtlCol="0">
              <a:spAutoFit/>
            </a:bodyPr>
            <a:lstStyle/>
            <a:p>
              <a:pPr algn="ctr"/>
              <a:r>
                <a:rPr lang="zh-CN" altLang="en-US" dirty="0"/>
                <a:t>碰触传感器</a:t>
              </a:r>
            </a:p>
          </p:txBody>
        </p:sp>
        <p:sp>
          <p:nvSpPr>
            <p:cNvPr id="74" name="文本框 73"/>
            <p:cNvSpPr txBox="1"/>
            <p:nvPr/>
          </p:nvSpPr>
          <p:spPr>
            <a:xfrm>
              <a:off x="3812432" y="6386572"/>
              <a:ext cx="914477" cy="369332"/>
            </a:xfrm>
            <a:prstGeom prst="rect">
              <a:avLst/>
            </a:prstGeom>
            <a:noFill/>
          </p:spPr>
          <p:txBody>
            <a:bodyPr wrap="square" rtlCol="0">
              <a:spAutoFit/>
            </a:bodyPr>
            <a:lstStyle/>
            <a:p>
              <a:pPr algn="ctr"/>
              <a:r>
                <a:rPr lang="zh-CN" altLang="en-US" dirty="0"/>
                <a:t>方向盘</a:t>
              </a:r>
            </a:p>
          </p:txBody>
        </p:sp>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11560" y="44624"/>
            <a:ext cx="764463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传送机器人控制器的顶层</a:t>
            </a:r>
          </a:p>
        </p:txBody>
      </p:sp>
      <p:grpSp>
        <p:nvGrpSpPr>
          <p:cNvPr id="38" name="组合 37"/>
          <p:cNvGrpSpPr/>
          <p:nvPr/>
        </p:nvGrpSpPr>
        <p:grpSpPr>
          <a:xfrm>
            <a:off x="1547664" y="836712"/>
            <a:ext cx="6424861" cy="5391267"/>
            <a:chOff x="-111402" y="908720"/>
            <a:chExt cx="6424861" cy="5391267"/>
          </a:xfrm>
        </p:grpSpPr>
        <p:sp>
          <p:nvSpPr>
            <p:cNvPr id="39" name="矩形 38"/>
            <p:cNvSpPr/>
            <p:nvPr/>
          </p:nvSpPr>
          <p:spPr>
            <a:xfrm>
              <a:off x="899592" y="1772816"/>
              <a:ext cx="4608512" cy="43533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621654" y="2780928"/>
              <a:ext cx="1512168" cy="6480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要做</a:t>
              </a:r>
            </a:p>
          </p:txBody>
        </p:sp>
        <p:sp>
          <p:nvSpPr>
            <p:cNvPr id="75" name="椭圆 74"/>
            <p:cNvSpPr/>
            <p:nvPr/>
          </p:nvSpPr>
          <p:spPr>
            <a:xfrm>
              <a:off x="3203848" y="4725144"/>
              <a:ext cx="1584176" cy="6480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目标位置</a:t>
              </a:r>
            </a:p>
          </p:txBody>
        </p:sp>
        <p:sp>
          <p:nvSpPr>
            <p:cNvPr id="76" name="椭圆 75"/>
            <p:cNvSpPr/>
            <p:nvPr/>
          </p:nvSpPr>
          <p:spPr>
            <a:xfrm>
              <a:off x="3995936" y="1598992"/>
              <a:ext cx="349696" cy="3166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4345632" y="5983355"/>
              <a:ext cx="349696" cy="3166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3743558" y="5983355"/>
              <a:ext cx="349696" cy="3166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1758166" y="5983355"/>
              <a:ext cx="349696" cy="3166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724744" y="4890864"/>
              <a:ext cx="349696" cy="3166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763999" y="2946648"/>
              <a:ext cx="349696" cy="3166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5315106" y="4902210"/>
              <a:ext cx="349696" cy="3166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5332671" y="2946648"/>
              <a:ext cx="349696" cy="3166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4" name="直接箭头连接符 83"/>
            <p:cNvCxnSpPr>
              <a:stCxn id="81" idx="6"/>
              <a:endCxn id="40" idx="2"/>
            </p:cNvCxnSpPr>
            <p:nvPr/>
          </p:nvCxnSpPr>
          <p:spPr>
            <a:xfrm>
              <a:off x="1113695" y="3104964"/>
              <a:ext cx="5079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40" idx="6"/>
            </p:cNvCxnSpPr>
            <p:nvPr/>
          </p:nvCxnSpPr>
          <p:spPr>
            <a:xfrm>
              <a:off x="3133822" y="3104964"/>
              <a:ext cx="21812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接箭头连接符 85"/>
            <p:cNvCxnSpPr>
              <a:endCxn id="76" idx="0"/>
            </p:cNvCxnSpPr>
            <p:nvPr/>
          </p:nvCxnSpPr>
          <p:spPr>
            <a:xfrm>
              <a:off x="4170784" y="908720"/>
              <a:ext cx="0" cy="690272"/>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87" name="直接箭头连接符 86"/>
            <p:cNvCxnSpPr>
              <a:endCxn id="81" idx="2"/>
            </p:cNvCxnSpPr>
            <p:nvPr/>
          </p:nvCxnSpPr>
          <p:spPr>
            <a:xfrm>
              <a:off x="0" y="3104964"/>
              <a:ext cx="763999"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88" name="直接箭头连接符 87"/>
            <p:cNvCxnSpPr/>
            <p:nvPr/>
          </p:nvCxnSpPr>
          <p:spPr>
            <a:xfrm>
              <a:off x="0" y="5049180"/>
              <a:ext cx="724744"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89" name="直接箭头连接符 88"/>
            <p:cNvCxnSpPr>
              <a:stCxn id="81" idx="6"/>
            </p:cNvCxnSpPr>
            <p:nvPr/>
          </p:nvCxnSpPr>
          <p:spPr>
            <a:xfrm>
              <a:off x="1113695" y="3104964"/>
              <a:ext cx="2450193" cy="16201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0" name="直接箭头连接符 89"/>
            <p:cNvCxnSpPr>
              <a:stCxn id="80" idx="6"/>
              <a:endCxn id="75" idx="2"/>
            </p:cNvCxnSpPr>
            <p:nvPr/>
          </p:nvCxnSpPr>
          <p:spPr>
            <a:xfrm>
              <a:off x="1074440" y="5049180"/>
              <a:ext cx="21294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直接箭头连接符 90"/>
            <p:cNvCxnSpPr>
              <a:stCxn id="75" idx="6"/>
            </p:cNvCxnSpPr>
            <p:nvPr/>
          </p:nvCxnSpPr>
          <p:spPr>
            <a:xfrm>
              <a:off x="4788024" y="5049180"/>
              <a:ext cx="527082" cy="11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82" idx="6"/>
            </p:cNvCxnSpPr>
            <p:nvPr/>
          </p:nvCxnSpPr>
          <p:spPr>
            <a:xfrm flipV="1">
              <a:off x="5664802" y="5049180"/>
              <a:ext cx="648657" cy="11346"/>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93" name="直接箭头连接符 92"/>
            <p:cNvCxnSpPr>
              <a:endCxn id="40" idx="7"/>
            </p:cNvCxnSpPr>
            <p:nvPr/>
          </p:nvCxnSpPr>
          <p:spPr>
            <a:xfrm flipH="1">
              <a:off x="2912370" y="1915624"/>
              <a:ext cx="1180884" cy="9602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直接箭头连接符 93"/>
            <p:cNvCxnSpPr>
              <a:stCxn id="79" idx="0"/>
            </p:cNvCxnSpPr>
            <p:nvPr/>
          </p:nvCxnSpPr>
          <p:spPr>
            <a:xfrm flipV="1">
              <a:off x="1933014" y="3429000"/>
              <a:ext cx="405777" cy="2554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直接箭头连接符 94"/>
            <p:cNvCxnSpPr>
              <a:stCxn id="79" idx="7"/>
              <a:endCxn id="75" idx="3"/>
            </p:cNvCxnSpPr>
            <p:nvPr/>
          </p:nvCxnSpPr>
          <p:spPr>
            <a:xfrm flipV="1">
              <a:off x="2056650" y="5278308"/>
              <a:ext cx="1379195" cy="751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直接箭头连接符 95"/>
            <p:cNvCxnSpPr>
              <a:stCxn id="80" idx="5"/>
              <a:endCxn id="78" idx="1"/>
            </p:cNvCxnSpPr>
            <p:nvPr/>
          </p:nvCxnSpPr>
          <p:spPr>
            <a:xfrm>
              <a:off x="1023228" y="5161126"/>
              <a:ext cx="2771542" cy="8685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直接箭头连接符 96"/>
            <p:cNvCxnSpPr>
              <a:endCxn id="77" idx="0"/>
            </p:cNvCxnSpPr>
            <p:nvPr/>
          </p:nvCxnSpPr>
          <p:spPr>
            <a:xfrm>
              <a:off x="4268102" y="5335283"/>
              <a:ext cx="252378" cy="6480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8" name="文本框 97"/>
            <p:cNvSpPr txBox="1"/>
            <p:nvPr/>
          </p:nvSpPr>
          <p:spPr>
            <a:xfrm>
              <a:off x="999715" y="2123683"/>
              <a:ext cx="1180885" cy="369332"/>
            </a:xfrm>
            <a:prstGeom prst="rect">
              <a:avLst/>
            </a:prstGeom>
            <a:noFill/>
          </p:spPr>
          <p:txBody>
            <a:bodyPr wrap="square" rtlCol="0">
              <a:spAutoFit/>
            </a:bodyPr>
            <a:lstStyle/>
            <a:p>
              <a:r>
                <a:rPr lang="zh-CN" altLang="en-US" dirty="0"/>
                <a:t>后续规划</a:t>
              </a:r>
            </a:p>
          </p:txBody>
        </p:sp>
        <p:sp>
          <p:nvSpPr>
            <p:cNvPr id="99" name="文本框 98"/>
            <p:cNvSpPr txBox="1"/>
            <p:nvPr/>
          </p:nvSpPr>
          <p:spPr>
            <a:xfrm>
              <a:off x="-102310" y="2623687"/>
              <a:ext cx="1180885" cy="369332"/>
            </a:xfrm>
            <a:prstGeom prst="rect">
              <a:avLst/>
            </a:prstGeom>
            <a:noFill/>
          </p:spPr>
          <p:txBody>
            <a:bodyPr wrap="square" rtlCol="0">
              <a:spAutoFit/>
            </a:bodyPr>
            <a:lstStyle/>
            <a:p>
              <a:r>
                <a:rPr lang="zh-CN" altLang="en-US" dirty="0"/>
                <a:t>先前要做</a:t>
              </a:r>
            </a:p>
          </p:txBody>
        </p:sp>
        <p:sp>
          <p:nvSpPr>
            <p:cNvPr id="100" name="文本框 99"/>
            <p:cNvSpPr txBox="1"/>
            <p:nvPr/>
          </p:nvSpPr>
          <p:spPr>
            <a:xfrm>
              <a:off x="-111402" y="4351737"/>
              <a:ext cx="1180885" cy="646331"/>
            </a:xfrm>
            <a:prstGeom prst="rect">
              <a:avLst/>
            </a:prstGeom>
            <a:noFill/>
          </p:spPr>
          <p:txBody>
            <a:bodyPr wrap="square" rtlCol="0">
              <a:spAutoFit/>
            </a:bodyPr>
            <a:lstStyle/>
            <a:p>
              <a:pPr algn="ctr"/>
              <a:r>
                <a:rPr lang="zh-CN" altLang="en-US" dirty="0"/>
                <a:t>先前目标位置</a:t>
              </a:r>
            </a:p>
          </p:txBody>
        </p:sp>
        <p:sp>
          <p:nvSpPr>
            <p:cNvPr id="101" name="文本框 100"/>
            <p:cNvSpPr txBox="1"/>
            <p:nvPr/>
          </p:nvSpPr>
          <p:spPr>
            <a:xfrm>
              <a:off x="4345632" y="1069190"/>
              <a:ext cx="1180885" cy="369332"/>
            </a:xfrm>
            <a:prstGeom prst="rect">
              <a:avLst/>
            </a:prstGeom>
            <a:noFill/>
          </p:spPr>
          <p:txBody>
            <a:bodyPr wrap="square" rtlCol="0">
              <a:spAutoFit/>
            </a:bodyPr>
            <a:lstStyle/>
            <a:p>
              <a:r>
                <a:rPr lang="zh-CN" altLang="en-US" dirty="0"/>
                <a:t>规划</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7384"/>
            <a:ext cx="9144000" cy="681149"/>
          </a:xfrm>
          <a:prstGeom prst="rect">
            <a:avLst/>
          </a:prstGeom>
          <a:solidFill>
            <a:srgbClr val="00206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1044918" y="44624"/>
            <a:ext cx="6983466"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多</a:t>
            </a:r>
            <a:r>
              <a:rPr lang="en-US" altLang="zh-CN" sz="2800" b="1" dirty="0">
                <a:solidFill>
                  <a:schemeClr val="bg1"/>
                </a:solidFill>
                <a:latin typeface="微软雅黑" panose="020B0503020204020204" pitchFamily="34" charset="-122"/>
                <a:ea typeface="微软雅黑" panose="020B0503020204020204" pitchFamily="34" charset="-122"/>
              </a:rPr>
              <a:t>Agent</a:t>
            </a:r>
            <a:r>
              <a:rPr lang="zh-CN" altLang="en-US" sz="2800" b="1" dirty="0">
                <a:solidFill>
                  <a:schemeClr val="bg1"/>
                </a:solidFill>
                <a:latin typeface="微软雅黑" panose="020B0503020204020204" pitchFamily="34" charset="-122"/>
                <a:ea typeface="微软雅黑" panose="020B0503020204020204" pitchFamily="34" charset="-122"/>
              </a:rPr>
              <a:t>系统形式化定义的实例分析</a:t>
            </a: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64" y="2564904"/>
            <a:ext cx="5403220" cy="3485949"/>
          </a:xfrm>
          <a:prstGeom prst="rect">
            <a:avLst/>
          </a:prstGeom>
        </p:spPr>
      </p:pic>
      <p:sp>
        <p:nvSpPr>
          <p:cNvPr id="10" name="文本框 3"/>
          <p:cNvSpPr txBox="1"/>
          <p:nvPr/>
        </p:nvSpPr>
        <p:spPr>
          <a:xfrm>
            <a:off x="1691680" y="1156392"/>
            <a:ext cx="5472608"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b="1" i="1" dirty="0">
                <a:latin typeface="Times New Roman" panose="02020603050405020304" pitchFamily="18" charset="0"/>
                <a:ea typeface="微软雅黑" panose="020B0503020204020204" pitchFamily="34" charset="-122"/>
                <a:cs typeface="Times New Roman" panose="02020603050405020304" pitchFamily="18" charset="0"/>
              </a:rPr>
              <a:t>MAS: mas</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3200" b="1" i="1" dirty="0">
                <a:latin typeface="Times New Roman" panose="02020603050405020304" pitchFamily="18" charset="0"/>
                <a:ea typeface="微软雅黑" panose="020B0503020204020204" pitchFamily="34" charset="-122"/>
                <a:cs typeface="Times New Roman" panose="02020603050405020304" pitchFamily="18" charset="0"/>
              </a:rPr>
              <a:t>A, E, OBJ, Rule&gt;</a:t>
            </a:r>
            <a:endPar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Oval 18"/>
          <p:cNvSpPr/>
          <p:nvPr/>
        </p:nvSpPr>
        <p:spPr>
          <a:xfrm>
            <a:off x="179512" y="764704"/>
            <a:ext cx="1440160" cy="1368152"/>
          </a:xfrm>
          <a:prstGeom prst="ellipse">
            <a:avLst/>
          </a:prstGeom>
          <a:solidFill>
            <a:srgbClr val="C00000">
              <a:alpha val="69000"/>
            </a:srgb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Multi</a:t>
            </a:r>
          </a:p>
          <a:p>
            <a:pPr algn="ctr"/>
            <a:r>
              <a:rPr 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gent</a:t>
            </a:r>
          </a:p>
          <a:p>
            <a:pPr algn="ctr"/>
            <a:r>
              <a:rPr 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system</a:t>
            </a:r>
          </a:p>
        </p:txBody>
      </p:sp>
      <p:cxnSp>
        <p:nvCxnSpPr>
          <p:cNvPr id="15" name="直接连接符 14"/>
          <p:cNvCxnSpPr/>
          <p:nvPr/>
        </p:nvCxnSpPr>
        <p:spPr>
          <a:xfrm>
            <a:off x="1691680" y="1844824"/>
            <a:ext cx="5472608" cy="0"/>
          </a:xfrm>
          <a:prstGeom prst="line">
            <a:avLst/>
          </a:prstGeom>
          <a:ln w="34925">
            <a:solidFill>
              <a:schemeClr val="bg1"/>
            </a:solidFill>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6" name="文本框 3"/>
          <p:cNvSpPr txBox="1"/>
          <p:nvPr/>
        </p:nvSpPr>
        <p:spPr>
          <a:xfrm>
            <a:off x="251520" y="2348880"/>
            <a:ext cx="2664296" cy="17543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Agent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集合：</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Agent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交互连接：</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目标：</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OBJ=</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系统规则：</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Rule=</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jAxNWUwYzczMTRlNTBiYzEyNmE3NWExZjRlMzA3Y2I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40779737-b2f3-43a2-8db5-e06e442f9ce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5742</TotalTime>
  <Words>9257</Words>
  <Application>Microsoft Office PowerPoint</Application>
  <PresentationFormat>全屏显示(4:3)</PresentationFormat>
  <Paragraphs>746</Paragraphs>
  <Slides>86</Slides>
  <Notes>67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86</vt:i4>
      </vt:variant>
    </vt:vector>
  </HeadingPairs>
  <TitlesOfParts>
    <vt:vector size="95" baseType="lpstr">
      <vt:lpstr>-apple-system</vt:lpstr>
      <vt:lpstr>等线</vt:lpstr>
      <vt:lpstr>微软雅黑</vt:lpstr>
      <vt:lpstr>Arial</vt:lpstr>
      <vt:lpstr>Bell MT</vt:lpstr>
      <vt:lpstr>Calibri</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PowerPoint 演示文稿</vt:lpstr>
      <vt:lpstr>PowerPoint 演示文稿</vt:lpstr>
      <vt:lpstr>PowerPoint 演示文稿</vt:lpstr>
      <vt:lpstr>PowerPoint 演示文稿</vt:lpstr>
      <vt:lpstr>PowerPoint 演示文稿</vt:lpstr>
      <vt:lpstr>PowerPoint 演示文稿</vt:lpstr>
      <vt:lpstr>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PowerPoint 演示文稿</vt:lpstr>
      <vt:lpstr>PowerPoint 演示文稿</vt:lpstr>
      <vt:lpstr>PowerPoint 演示文稿</vt:lpstr>
      <vt:lpstr>PowerPoint 演示文稿</vt:lpstr>
      <vt:lpstr>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讨论</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874</cp:revision>
  <dcterms:created xsi:type="dcterms:W3CDTF">2014-11-04T04:36:00Z</dcterms:created>
  <dcterms:modified xsi:type="dcterms:W3CDTF">2024-03-14T17:46:58Z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F0FD8E5BECEC48D6B98CA8FD43960B84</vt:lpwstr>
  </property>
  <property fmtid="{D5CDD505-2E9C-101B-9397-08002B2CF9AE}" pid="3" name="KSOProductBuildVer">
    <vt:lpwstr>2052-11.1.0.11636</vt:lpwstr>
  </property>
</Properties>
</file>