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335" r:id="rId2"/>
    <p:sldId id="694" r:id="rId3"/>
    <p:sldId id="698" r:id="rId4"/>
    <p:sldId id="718" r:id="rId5"/>
    <p:sldId id="696" r:id="rId6"/>
    <p:sldId id="676" r:id="rId7"/>
    <p:sldId id="697" r:id="rId8"/>
    <p:sldId id="670" r:id="rId9"/>
    <p:sldId id="700" r:id="rId10"/>
    <p:sldId id="705" r:id="rId11"/>
    <p:sldId id="671" r:id="rId12"/>
    <p:sldId id="703" r:id="rId13"/>
    <p:sldId id="706" r:id="rId14"/>
    <p:sldId id="702" r:id="rId15"/>
    <p:sldId id="704" r:id="rId16"/>
    <p:sldId id="654" r:id="rId17"/>
    <p:sldId id="659" r:id="rId18"/>
    <p:sldId id="707" r:id="rId19"/>
    <p:sldId id="691" r:id="rId20"/>
    <p:sldId id="693" r:id="rId21"/>
    <p:sldId id="657" r:id="rId22"/>
    <p:sldId id="690" r:id="rId23"/>
    <p:sldId id="660" r:id="rId24"/>
    <p:sldId id="661" r:id="rId25"/>
    <p:sldId id="662" r:id="rId26"/>
    <p:sldId id="663" r:id="rId27"/>
    <p:sldId id="655" r:id="rId28"/>
    <p:sldId id="708" r:id="rId29"/>
    <p:sldId id="664" r:id="rId30"/>
    <p:sldId id="665" r:id="rId31"/>
    <p:sldId id="666" r:id="rId32"/>
    <p:sldId id="667" r:id="rId33"/>
    <p:sldId id="668" r:id="rId34"/>
    <p:sldId id="669" r:id="rId35"/>
    <p:sldId id="719" r:id="rId36"/>
    <p:sldId id="656" r:id="rId37"/>
    <p:sldId id="709" r:id="rId38"/>
    <p:sldId id="674" r:id="rId39"/>
    <p:sldId id="716" r:id="rId40"/>
    <p:sldId id="673" r:id="rId41"/>
    <p:sldId id="711" r:id="rId42"/>
    <p:sldId id="714" r:id="rId43"/>
    <p:sldId id="712" r:id="rId44"/>
    <p:sldId id="713" r:id="rId45"/>
    <p:sldId id="679" r:id="rId46"/>
    <p:sldId id="720" r:id="rId47"/>
    <p:sldId id="722" r:id="rId48"/>
    <p:sldId id="723" r:id="rId49"/>
    <p:sldId id="683" r:id="rId50"/>
    <p:sldId id="684" r:id="rId51"/>
    <p:sldId id="685"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00"/>
    <a:srgbClr val="0000FF"/>
    <a:srgbClr val="FF5050"/>
    <a:srgbClr val="C0504D"/>
    <a:srgbClr val="162BAA"/>
    <a:srgbClr val="F6910A"/>
    <a:srgbClr val="A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13" autoAdjust="0"/>
    <p:restoredTop sz="89359" autoAdjust="0"/>
  </p:normalViewPr>
  <p:slideViewPr>
    <p:cSldViewPr>
      <p:cViewPr varScale="1">
        <p:scale>
          <a:sx n="59" d="100"/>
          <a:sy n="59" d="100"/>
        </p:scale>
        <p:origin x="1656" y="56"/>
      </p:cViewPr>
      <p:guideLst>
        <p:guide orient="horz" pos="2160"/>
        <p:guide pos="2880"/>
      </p:guideLst>
    </p:cSldViewPr>
  </p:slideViewPr>
  <p:notesTextViewPr>
    <p:cViewPr>
      <p:scale>
        <a:sx n="150" d="100"/>
        <a:sy n="150" d="100"/>
      </p:scale>
      <p:origin x="0" y="-4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2872C1-B686-4F9C-9B22-5B3AC7C99B63}" type="datetimeFigureOut">
              <a:rPr lang="zh-CN" altLang="en-US" smtClean="0"/>
              <a:t>2022/2/4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06D34C-37C6-4C5A-9A8F-DCE0E436F888}" type="slidenum">
              <a:rPr lang="zh-CN" altLang="en-US" smtClean="0"/>
              <a:t>‹#›</a:t>
            </a:fld>
            <a:endParaRPr lang="zh-CN" altLang="en-US"/>
          </a:p>
        </p:txBody>
      </p:sp>
    </p:spTree>
    <p:extLst>
      <p:ext uri="{BB962C8B-B14F-4D97-AF65-F5344CB8AC3E}">
        <p14:creationId xmlns:p14="http://schemas.microsoft.com/office/powerpoint/2010/main" val="3413462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1</a:t>
            </a:fld>
            <a:endParaRPr lang="zh-CN" altLang="en-US"/>
          </a:p>
        </p:txBody>
      </p:sp>
    </p:spTree>
    <p:extLst>
      <p:ext uri="{BB962C8B-B14F-4D97-AF65-F5344CB8AC3E}">
        <p14:creationId xmlns:p14="http://schemas.microsoft.com/office/powerpoint/2010/main" val="1031097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10</a:t>
            </a:fld>
            <a:endParaRPr lang="zh-CN" altLang="en-US"/>
          </a:p>
        </p:txBody>
      </p:sp>
    </p:spTree>
    <p:extLst>
      <p:ext uri="{BB962C8B-B14F-4D97-AF65-F5344CB8AC3E}">
        <p14:creationId xmlns:p14="http://schemas.microsoft.com/office/powerpoint/2010/main" val="445437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11</a:t>
            </a:fld>
            <a:endParaRPr lang="zh-CN" altLang="en-US"/>
          </a:p>
        </p:txBody>
      </p:sp>
    </p:spTree>
    <p:extLst>
      <p:ext uri="{BB962C8B-B14F-4D97-AF65-F5344CB8AC3E}">
        <p14:creationId xmlns:p14="http://schemas.microsoft.com/office/powerpoint/2010/main" val="1060491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12</a:t>
            </a:fld>
            <a:endParaRPr lang="zh-CN" altLang="en-US"/>
          </a:p>
        </p:txBody>
      </p:sp>
    </p:spTree>
    <p:extLst>
      <p:ext uri="{BB962C8B-B14F-4D97-AF65-F5344CB8AC3E}">
        <p14:creationId xmlns:p14="http://schemas.microsoft.com/office/powerpoint/2010/main" val="1472660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13</a:t>
            </a:fld>
            <a:endParaRPr lang="zh-CN" altLang="en-US"/>
          </a:p>
        </p:txBody>
      </p:sp>
    </p:spTree>
    <p:extLst>
      <p:ext uri="{BB962C8B-B14F-4D97-AF65-F5344CB8AC3E}">
        <p14:creationId xmlns:p14="http://schemas.microsoft.com/office/powerpoint/2010/main" val="2669967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14</a:t>
            </a:fld>
            <a:endParaRPr lang="zh-CN" altLang="en-US"/>
          </a:p>
        </p:txBody>
      </p:sp>
    </p:spTree>
    <p:extLst>
      <p:ext uri="{BB962C8B-B14F-4D97-AF65-F5344CB8AC3E}">
        <p14:creationId xmlns:p14="http://schemas.microsoft.com/office/powerpoint/2010/main" val="2016125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15</a:t>
            </a:fld>
            <a:endParaRPr lang="zh-CN" altLang="en-US"/>
          </a:p>
        </p:txBody>
      </p:sp>
    </p:spTree>
    <p:extLst>
      <p:ext uri="{BB962C8B-B14F-4D97-AF65-F5344CB8AC3E}">
        <p14:creationId xmlns:p14="http://schemas.microsoft.com/office/powerpoint/2010/main" val="2843809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16</a:t>
            </a:fld>
            <a:endParaRPr lang="zh-CN" altLang="en-US"/>
          </a:p>
        </p:txBody>
      </p:sp>
    </p:spTree>
    <p:extLst>
      <p:ext uri="{BB962C8B-B14F-4D97-AF65-F5344CB8AC3E}">
        <p14:creationId xmlns:p14="http://schemas.microsoft.com/office/powerpoint/2010/main" val="570053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17</a:t>
            </a:fld>
            <a:endParaRPr lang="zh-CN" altLang="en-US"/>
          </a:p>
        </p:txBody>
      </p:sp>
    </p:spTree>
    <p:extLst>
      <p:ext uri="{BB962C8B-B14F-4D97-AF65-F5344CB8AC3E}">
        <p14:creationId xmlns:p14="http://schemas.microsoft.com/office/powerpoint/2010/main" val="3489362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18</a:t>
            </a:fld>
            <a:endParaRPr lang="zh-CN" altLang="en-US"/>
          </a:p>
        </p:txBody>
      </p:sp>
    </p:spTree>
    <p:extLst>
      <p:ext uri="{BB962C8B-B14F-4D97-AF65-F5344CB8AC3E}">
        <p14:creationId xmlns:p14="http://schemas.microsoft.com/office/powerpoint/2010/main" val="1396387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19</a:t>
            </a:fld>
            <a:endParaRPr lang="zh-CN" altLang="en-US"/>
          </a:p>
        </p:txBody>
      </p:sp>
    </p:spTree>
    <p:extLst>
      <p:ext uri="{BB962C8B-B14F-4D97-AF65-F5344CB8AC3E}">
        <p14:creationId xmlns:p14="http://schemas.microsoft.com/office/powerpoint/2010/main" val="218417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2</a:t>
            </a:fld>
            <a:endParaRPr lang="zh-CN" altLang="en-US"/>
          </a:p>
        </p:txBody>
      </p:sp>
    </p:spTree>
    <p:extLst>
      <p:ext uri="{BB962C8B-B14F-4D97-AF65-F5344CB8AC3E}">
        <p14:creationId xmlns:p14="http://schemas.microsoft.com/office/powerpoint/2010/main" val="2623038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20</a:t>
            </a:fld>
            <a:endParaRPr lang="zh-CN" altLang="en-US"/>
          </a:p>
        </p:txBody>
      </p:sp>
    </p:spTree>
    <p:extLst>
      <p:ext uri="{BB962C8B-B14F-4D97-AF65-F5344CB8AC3E}">
        <p14:creationId xmlns:p14="http://schemas.microsoft.com/office/powerpoint/2010/main" val="1594841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21</a:t>
            </a:fld>
            <a:endParaRPr lang="zh-CN" altLang="en-US"/>
          </a:p>
        </p:txBody>
      </p:sp>
    </p:spTree>
    <p:extLst>
      <p:ext uri="{BB962C8B-B14F-4D97-AF65-F5344CB8AC3E}">
        <p14:creationId xmlns:p14="http://schemas.microsoft.com/office/powerpoint/2010/main" val="1954817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22</a:t>
            </a:fld>
            <a:endParaRPr lang="zh-CN" altLang="en-US"/>
          </a:p>
        </p:txBody>
      </p:sp>
    </p:spTree>
    <p:extLst>
      <p:ext uri="{BB962C8B-B14F-4D97-AF65-F5344CB8AC3E}">
        <p14:creationId xmlns:p14="http://schemas.microsoft.com/office/powerpoint/2010/main" val="3434344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23</a:t>
            </a:fld>
            <a:endParaRPr lang="zh-CN" altLang="en-US"/>
          </a:p>
        </p:txBody>
      </p:sp>
    </p:spTree>
    <p:extLst>
      <p:ext uri="{BB962C8B-B14F-4D97-AF65-F5344CB8AC3E}">
        <p14:creationId xmlns:p14="http://schemas.microsoft.com/office/powerpoint/2010/main" val="40061062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24</a:t>
            </a:fld>
            <a:endParaRPr lang="zh-CN" altLang="en-US"/>
          </a:p>
        </p:txBody>
      </p:sp>
    </p:spTree>
    <p:extLst>
      <p:ext uri="{BB962C8B-B14F-4D97-AF65-F5344CB8AC3E}">
        <p14:creationId xmlns:p14="http://schemas.microsoft.com/office/powerpoint/2010/main" val="37565191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25</a:t>
            </a:fld>
            <a:endParaRPr lang="zh-CN" altLang="en-US"/>
          </a:p>
        </p:txBody>
      </p:sp>
    </p:spTree>
    <p:extLst>
      <p:ext uri="{BB962C8B-B14F-4D97-AF65-F5344CB8AC3E}">
        <p14:creationId xmlns:p14="http://schemas.microsoft.com/office/powerpoint/2010/main" val="5489182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26</a:t>
            </a:fld>
            <a:endParaRPr lang="zh-CN" altLang="en-US"/>
          </a:p>
        </p:txBody>
      </p:sp>
    </p:spTree>
    <p:extLst>
      <p:ext uri="{BB962C8B-B14F-4D97-AF65-F5344CB8AC3E}">
        <p14:creationId xmlns:p14="http://schemas.microsoft.com/office/powerpoint/2010/main" val="13743468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27</a:t>
            </a:fld>
            <a:endParaRPr lang="zh-CN" altLang="en-US"/>
          </a:p>
        </p:txBody>
      </p:sp>
    </p:spTree>
    <p:extLst>
      <p:ext uri="{BB962C8B-B14F-4D97-AF65-F5344CB8AC3E}">
        <p14:creationId xmlns:p14="http://schemas.microsoft.com/office/powerpoint/2010/main" val="7489844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28</a:t>
            </a:fld>
            <a:endParaRPr lang="zh-CN" altLang="en-US"/>
          </a:p>
        </p:txBody>
      </p:sp>
    </p:spTree>
    <p:extLst>
      <p:ext uri="{BB962C8B-B14F-4D97-AF65-F5344CB8AC3E}">
        <p14:creationId xmlns:p14="http://schemas.microsoft.com/office/powerpoint/2010/main" val="12464577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29</a:t>
            </a:fld>
            <a:endParaRPr lang="zh-CN" altLang="en-US"/>
          </a:p>
        </p:txBody>
      </p:sp>
    </p:spTree>
    <p:extLst>
      <p:ext uri="{BB962C8B-B14F-4D97-AF65-F5344CB8AC3E}">
        <p14:creationId xmlns:p14="http://schemas.microsoft.com/office/powerpoint/2010/main" val="2807159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3</a:t>
            </a:fld>
            <a:endParaRPr lang="zh-CN" altLang="en-US"/>
          </a:p>
        </p:txBody>
      </p:sp>
    </p:spTree>
    <p:extLst>
      <p:ext uri="{BB962C8B-B14F-4D97-AF65-F5344CB8AC3E}">
        <p14:creationId xmlns:p14="http://schemas.microsoft.com/office/powerpoint/2010/main" val="7264448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30</a:t>
            </a:fld>
            <a:endParaRPr lang="zh-CN" altLang="en-US"/>
          </a:p>
        </p:txBody>
      </p:sp>
    </p:spTree>
    <p:extLst>
      <p:ext uri="{BB962C8B-B14F-4D97-AF65-F5344CB8AC3E}">
        <p14:creationId xmlns:p14="http://schemas.microsoft.com/office/powerpoint/2010/main" val="11218538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31</a:t>
            </a:fld>
            <a:endParaRPr lang="zh-CN" altLang="en-US"/>
          </a:p>
        </p:txBody>
      </p:sp>
    </p:spTree>
    <p:extLst>
      <p:ext uri="{BB962C8B-B14F-4D97-AF65-F5344CB8AC3E}">
        <p14:creationId xmlns:p14="http://schemas.microsoft.com/office/powerpoint/2010/main" val="9826077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32</a:t>
            </a:fld>
            <a:endParaRPr lang="zh-CN" altLang="en-US"/>
          </a:p>
        </p:txBody>
      </p:sp>
    </p:spTree>
    <p:extLst>
      <p:ext uri="{BB962C8B-B14F-4D97-AF65-F5344CB8AC3E}">
        <p14:creationId xmlns:p14="http://schemas.microsoft.com/office/powerpoint/2010/main" val="8125341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33</a:t>
            </a:fld>
            <a:endParaRPr lang="zh-CN" altLang="en-US"/>
          </a:p>
        </p:txBody>
      </p:sp>
    </p:spTree>
    <p:extLst>
      <p:ext uri="{BB962C8B-B14F-4D97-AF65-F5344CB8AC3E}">
        <p14:creationId xmlns:p14="http://schemas.microsoft.com/office/powerpoint/2010/main" val="7637558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34</a:t>
            </a:fld>
            <a:endParaRPr lang="zh-CN" altLang="en-US"/>
          </a:p>
        </p:txBody>
      </p:sp>
    </p:spTree>
    <p:extLst>
      <p:ext uri="{BB962C8B-B14F-4D97-AF65-F5344CB8AC3E}">
        <p14:creationId xmlns:p14="http://schemas.microsoft.com/office/powerpoint/2010/main" val="20715052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35</a:t>
            </a:fld>
            <a:endParaRPr lang="zh-CN" altLang="en-US"/>
          </a:p>
        </p:txBody>
      </p:sp>
    </p:spTree>
    <p:extLst>
      <p:ext uri="{BB962C8B-B14F-4D97-AF65-F5344CB8AC3E}">
        <p14:creationId xmlns:p14="http://schemas.microsoft.com/office/powerpoint/2010/main" val="13366945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36</a:t>
            </a:fld>
            <a:endParaRPr lang="zh-CN" altLang="en-US"/>
          </a:p>
        </p:txBody>
      </p:sp>
    </p:spTree>
    <p:extLst>
      <p:ext uri="{BB962C8B-B14F-4D97-AF65-F5344CB8AC3E}">
        <p14:creationId xmlns:p14="http://schemas.microsoft.com/office/powerpoint/2010/main" val="22534969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37</a:t>
            </a:fld>
            <a:endParaRPr lang="zh-CN" altLang="en-US"/>
          </a:p>
        </p:txBody>
      </p:sp>
    </p:spTree>
    <p:extLst>
      <p:ext uri="{BB962C8B-B14F-4D97-AF65-F5344CB8AC3E}">
        <p14:creationId xmlns:p14="http://schemas.microsoft.com/office/powerpoint/2010/main" val="39043899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38</a:t>
            </a:fld>
            <a:endParaRPr lang="zh-CN" altLang="en-US"/>
          </a:p>
        </p:txBody>
      </p:sp>
    </p:spTree>
    <p:extLst>
      <p:ext uri="{BB962C8B-B14F-4D97-AF65-F5344CB8AC3E}">
        <p14:creationId xmlns:p14="http://schemas.microsoft.com/office/powerpoint/2010/main" val="35878786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39</a:t>
            </a:fld>
            <a:endParaRPr lang="zh-CN" altLang="en-US"/>
          </a:p>
        </p:txBody>
      </p:sp>
    </p:spTree>
    <p:extLst>
      <p:ext uri="{BB962C8B-B14F-4D97-AF65-F5344CB8AC3E}">
        <p14:creationId xmlns:p14="http://schemas.microsoft.com/office/powerpoint/2010/main" val="3398452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4</a:t>
            </a:fld>
            <a:endParaRPr lang="zh-CN" altLang="en-US"/>
          </a:p>
        </p:txBody>
      </p:sp>
    </p:spTree>
    <p:extLst>
      <p:ext uri="{BB962C8B-B14F-4D97-AF65-F5344CB8AC3E}">
        <p14:creationId xmlns:p14="http://schemas.microsoft.com/office/powerpoint/2010/main" val="17877696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40</a:t>
            </a:fld>
            <a:endParaRPr lang="zh-CN" altLang="en-US"/>
          </a:p>
        </p:txBody>
      </p:sp>
    </p:spTree>
    <p:extLst>
      <p:ext uri="{BB962C8B-B14F-4D97-AF65-F5344CB8AC3E}">
        <p14:creationId xmlns:p14="http://schemas.microsoft.com/office/powerpoint/2010/main" val="40155106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41</a:t>
            </a:fld>
            <a:endParaRPr lang="zh-CN" altLang="en-US"/>
          </a:p>
        </p:txBody>
      </p:sp>
    </p:spTree>
    <p:extLst>
      <p:ext uri="{BB962C8B-B14F-4D97-AF65-F5344CB8AC3E}">
        <p14:creationId xmlns:p14="http://schemas.microsoft.com/office/powerpoint/2010/main" val="12272478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42</a:t>
            </a:fld>
            <a:endParaRPr lang="zh-CN" altLang="en-US"/>
          </a:p>
        </p:txBody>
      </p:sp>
    </p:spTree>
    <p:extLst>
      <p:ext uri="{BB962C8B-B14F-4D97-AF65-F5344CB8AC3E}">
        <p14:creationId xmlns:p14="http://schemas.microsoft.com/office/powerpoint/2010/main" val="33379328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43</a:t>
            </a:fld>
            <a:endParaRPr lang="zh-CN" altLang="en-US"/>
          </a:p>
        </p:txBody>
      </p:sp>
    </p:spTree>
    <p:extLst>
      <p:ext uri="{BB962C8B-B14F-4D97-AF65-F5344CB8AC3E}">
        <p14:creationId xmlns:p14="http://schemas.microsoft.com/office/powerpoint/2010/main" val="40297196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44</a:t>
            </a:fld>
            <a:endParaRPr lang="zh-CN" altLang="en-US"/>
          </a:p>
        </p:txBody>
      </p:sp>
    </p:spTree>
    <p:extLst>
      <p:ext uri="{BB962C8B-B14F-4D97-AF65-F5344CB8AC3E}">
        <p14:creationId xmlns:p14="http://schemas.microsoft.com/office/powerpoint/2010/main" val="1099800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45</a:t>
            </a:fld>
            <a:endParaRPr lang="zh-CN" altLang="en-US"/>
          </a:p>
        </p:txBody>
      </p:sp>
    </p:spTree>
    <p:extLst>
      <p:ext uri="{BB962C8B-B14F-4D97-AF65-F5344CB8AC3E}">
        <p14:creationId xmlns:p14="http://schemas.microsoft.com/office/powerpoint/2010/main" val="5678044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46</a:t>
            </a:fld>
            <a:endParaRPr lang="zh-CN" altLang="en-US"/>
          </a:p>
        </p:txBody>
      </p:sp>
    </p:spTree>
    <p:extLst>
      <p:ext uri="{BB962C8B-B14F-4D97-AF65-F5344CB8AC3E}">
        <p14:creationId xmlns:p14="http://schemas.microsoft.com/office/powerpoint/2010/main" val="3458585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47</a:t>
            </a:fld>
            <a:endParaRPr lang="zh-CN" altLang="en-US"/>
          </a:p>
        </p:txBody>
      </p:sp>
    </p:spTree>
    <p:extLst>
      <p:ext uri="{BB962C8B-B14F-4D97-AF65-F5344CB8AC3E}">
        <p14:creationId xmlns:p14="http://schemas.microsoft.com/office/powerpoint/2010/main" val="30415329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多个智能体间如何进行学习</a:t>
            </a:r>
            <a:r>
              <a:rPr lang="en-US" altLang="zh-CN" dirty="0"/>
              <a:t>—</a:t>
            </a:r>
            <a:r>
              <a:rPr lang="zh-CN" altLang="en-US" dirty="0"/>
              <a:t>主要问题：环境不稳定</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48</a:t>
            </a:fld>
            <a:endParaRPr lang="zh-CN" altLang="en-US"/>
          </a:p>
        </p:txBody>
      </p:sp>
    </p:spTree>
    <p:extLst>
      <p:ext uri="{BB962C8B-B14F-4D97-AF65-F5344CB8AC3E}">
        <p14:creationId xmlns:p14="http://schemas.microsoft.com/office/powerpoint/2010/main" val="42539336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49</a:t>
            </a:fld>
            <a:endParaRPr lang="zh-CN" altLang="en-US"/>
          </a:p>
        </p:txBody>
      </p:sp>
    </p:spTree>
    <p:extLst>
      <p:ext uri="{BB962C8B-B14F-4D97-AF65-F5344CB8AC3E}">
        <p14:creationId xmlns:p14="http://schemas.microsoft.com/office/powerpoint/2010/main" val="571603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5</a:t>
            </a:fld>
            <a:endParaRPr lang="zh-CN" altLang="en-US"/>
          </a:p>
        </p:txBody>
      </p:sp>
    </p:spTree>
    <p:extLst>
      <p:ext uri="{BB962C8B-B14F-4D97-AF65-F5344CB8AC3E}">
        <p14:creationId xmlns:p14="http://schemas.microsoft.com/office/powerpoint/2010/main" val="38553425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50</a:t>
            </a:fld>
            <a:endParaRPr lang="zh-CN" altLang="en-US"/>
          </a:p>
        </p:txBody>
      </p:sp>
    </p:spTree>
    <p:extLst>
      <p:ext uri="{BB962C8B-B14F-4D97-AF65-F5344CB8AC3E}">
        <p14:creationId xmlns:p14="http://schemas.microsoft.com/office/powerpoint/2010/main" val="12447291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51</a:t>
            </a:fld>
            <a:endParaRPr lang="zh-CN" altLang="en-US"/>
          </a:p>
        </p:txBody>
      </p:sp>
    </p:spTree>
    <p:extLst>
      <p:ext uri="{BB962C8B-B14F-4D97-AF65-F5344CB8AC3E}">
        <p14:creationId xmlns:p14="http://schemas.microsoft.com/office/powerpoint/2010/main" val="2908189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6</a:t>
            </a:fld>
            <a:endParaRPr lang="zh-CN" altLang="en-US"/>
          </a:p>
        </p:txBody>
      </p:sp>
    </p:spTree>
    <p:extLst>
      <p:ext uri="{BB962C8B-B14F-4D97-AF65-F5344CB8AC3E}">
        <p14:creationId xmlns:p14="http://schemas.microsoft.com/office/powerpoint/2010/main" val="2704993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7</a:t>
            </a:fld>
            <a:endParaRPr lang="zh-CN" altLang="en-US"/>
          </a:p>
        </p:txBody>
      </p:sp>
    </p:spTree>
    <p:extLst>
      <p:ext uri="{BB962C8B-B14F-4D97-AF65-F5344CB8AC3E}">
        <p14:creationId xmlns:p14="http://schemas.microsoft.com/office/powerpoint/2010/main" val="1803924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8</a:t>
            </a:fld>
            <a:endParaRPr lang="zh-CN" altLang="en-US"/>
          </a:p>
        </p:txBody>
      </p:sp>
    </p:spTree>
    <p:extLst>
      <p:ext uri="{BB962C8B-B14F-4D97-AF65-F5344CB8AC3E}">
        <p14:creationId xmlns:p14="http://schemas.microsoft.com/office/powerpoint/2010/main" val="1167628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9</a:t>
            </a:fld>
            <a:endParaRPr lang="zh-CN" altLang="en-US"/>
          </a:p>
        </p:txBody>
      </p:sp>
    </p:spTree>
    <p:extLst>
      <p:ext uri="{BB962C8B-B14F-4D97-AF65-F5344CB8AC3E}">
        <p14:creationId xmlns:p14="http://schemas.microsoft.com/office/powerpoint/2010/main" val="828088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BEBA8EAE-BF5A-486C-A8C5-ECC9F3942E4B}">
                <a14:imgProps xmlns:a14="http://schemas.microsoft.com/office/drawing/2010/main">
                  <a14:imgLayer r:embed="rId14">
                    <a14:imgEffect>
                      <a14:artisticBlur/>
                    </a14:imgEffect>
                  </a14:imgLayer>
                </a14:imgProps>
              </a:ext>
            </a:extLst>
          </a:blip>
          <a:srcRect/>
          <a:stretch>
            <a:fillRect l="-3000" r="-3000" b="-10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2022/2/4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3.gi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6" y="2348880"/>
            <a:ext cx="9145016" cy="2160240"/>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749173" y="2934960"/>
            <a:ext cx="7644638" cy="854080"/>
          </a:xfrm>
          <a:prstGeom prst="rect">
            <a:avLst/>
          </a:prstGeom>
          <a:noFill/>
        </p:spPr>
        <p:txBody>
          <a:bodyPr wrap="square" rtlCol="0">
            <a:spAutoFit/>
          </a:bodyPr>
          <a:lstStyle/>
          <a:p>
            <a:pPr algn="ctr"/>
            <a:r>
              <a:rPr lang="zh-CN" altLang="en-US" sz="4950" b="1" dirty="0">
                <a:solidFill>
                  <a:schemeClr val="bg1"/>
                </a:solidFill>
                <a:latin typeface="微软雅黑" panose="020B0503020204020204" pitchFamily="34" charset="-122"/>
                <a:ea typeface="微软雅黑" panose="020B0503020204020204" pitchFamily="34" charset="-122"/>
              </a:rPr>
              <a:t>多智能体协作</a:t>
            </a:r>
            <a:endParaRPr lang="en-US" altLang="zh-CN" sz="4950" b="1" dirty="0">
              <a:solidFill>
                <a:schemeClr val="bg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l="6087" t="6184" r="6353" b="6254"/>
          <a:stretch/>
        </p:blipFill>
        <p:spPr>
          <a:xfrm>
            <a:off x="8114939" y="1880828"/>
            <a:ext cx="936104" cy="936104"/>
          </a:xfrm>
          <a:prstGeom prst="ellipse">
            <a:avLst/>
          </a:prstGeom>
        </p:spPr>
      </p:pic>
    </p:spTree>
    <p:extLst>
      <p:ext uri="{BB962C8B-B14F-4D97-AF65-F5344CB8AC3E}">
        <p14:creationId xmlns:p14="http://schemas.microsoft.com/office/powerpoint/2010/main" val="401442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多智能体协作方式</a:t>
            </a:r>
          </a:p>
        </p:txBody>
      </p:sp>
      <p:cxnSp>
        <p:nvCxnSpPr>
          <p:cNvPr id="13" name="直接连接符 12"/>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0" name="文本框 3"/>
          <p:cNvSpPr txBox="1"/>
          <p:nvPr/>
        </p:nvSpPr>
        <p:spPr>
          <a:xfrm>
            <a:off x="280737" y="1713052"/>
            <a:ext cx="8582526" cy="181588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集中式协作方式</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a:p>
            <a:pPr marL="457200" indent="-457200">
              <a:buFontTx/>
              <a:buChar char="-"/>
            </a:pP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存在一个智能体做</a:t>
            </a:r>
            <a:r>
              <a:rPr lang="zh-CN" altLang="en-US" sz="2800" b="1" u="sng"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决策并集中控制</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整个系统；</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是一种规划与决策的自上而下式的</a:t>
            </a:r>
            <a:r>
              <a:rPr lang="zh-CN" altLang="en-US" sz="2800" b="1" u="sng"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层次控制结构</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3">
            <a:extLst>
              <a:ext uri="{FF2B5EF4-FFF2-40B4-BE49-F238E27FC236}">
                <a16:creationId xmlns:a16="http://schemas.microsoft.com/office/drawing/2014/main" id="{EEAB3651-31B1-41E3-9831-AF5D1050CFB8}"/>
              </a:ext>
            </a:extLst>
          </p:cNvPr>
          <p:cNvSpPr txBox="1"/>
          <p:nvPr/>
        </p:nvSpPr>
        <p:spPr>
          <a:xfrm>
            <a:off x="467544" y="959774"/>
            <a:ext cx="8496944"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多智能体协作</a:t>
            </a:r>
          </a:p>
        </p:txBody>
      </p:sp>
      <p:sp>
        <p:nvSpPr>
          <p:cNvPr id="8" name="椭圆 7">
            <a:extLst>
              <a:ext uri="{FF2B5EF4-FFF2-40B4-BE49-F238E27FC236}">
                <a16:creationId xmlns:a16="http://schemas.microsoft.com/office/drawing/2014/main" id="{35915992-5A88-4C2B-B8ED-9AADB3167F5E}"/>
              </a:ext>
            </a:extLst>
          </p:cNvPr>
          <p:cNvSpPr/>
          <p:nvPr/>
        </p:nvSpPr>
        <p:spPr>
          <a:xfrm>
            <a:off x="1963262" y="3861049"/>
            <a:ext cx="1296144" cy="648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智能体</a:t>
            </a:r>
            <a:endParaRPr lang="en-US" dirty="0">
              <a:latin typeface="微软雅黑" panose="020B0503020204020204" pitchFamily="34" charset="-122"/>
              <a:ea typeface="微软雅黑" panose="020B0503020204020204" pitchFamily="34" charset="-122"/>
            </a:endParaRPr>
          </a:p>
        </p:txBody>
      </p:sp>
      <p:cxnSp>
        <p:nvCxnSpPr>
          <p:cNvPr id="9" name="直接箭头连接符 8">
            <a:extLst>
              <a:ext uri="{FF2B5EF4-FFF2-40B4-BE49-F238E27FC236}">
                <a16:creationId xmlns:a16="http://schemas.microsoft.com/office/drawing/2014/main" id="{4EE892FF-F2B9-48E8-9D2F-44E8155F4232}"/>
              </a:ext>
            </a:extLst>
          </p:cNvPr>
          <p:cNvCxnSpPr>
            <a:cxnSpLocks/>
          </p:cNvCxnSpPr>
          <p:nvPr/>
        </p:nvCxnSpPr>
        <p:spPr>
          <a:xfrm>
            <a:off x="3058605" y="4478383"/>
            <a:ext cx="681168" cy="37628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1" name="椭圆 10">
            <a:extLst>
              <a:ext uri="{FF2B5EF4-FFF2-40B4-BE49-F238E27FC236}">
                <a16:creationId xmlns:a16="http://schemas.microsoft.com/office/drawing/2014/main" id="{C915E1E1-6B74-45FD-B5C2-C68240E04395}"/>
              </a:ext>
            </a:extLst>
          </p:cNvPr>
          <p:cNvSpPr/>
          <p:nvPr/>
        </p:nvSpPr>
        <p:spPr>
          <a:xfrm>
            <a:off x="5940152" y="3861048"/>
            <a:ext cx="1296144" cy="648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智能体</a:t>
            </a:r>
            <a:endParaRPr lang="en-US" dirty="0">
              <a:latin typeface="微软雅黑" panose="020B0503020204020204" pitchFamily="34" charset="-122"/>
              <a:ea typeface="微软雅黑" panose="020B0503020204020204" pitchFamily="34" charset="-122"/>
            </a:endParaRPr>
          </a:p>
        </p:txBody>
      </p:sp>
      <p:cxnSp>
        <p:nvCxnSpPr>
          <p:cNvPr id="12" name="直接箭头连接符 11">
            <a:extLst>
              <a:ext uri="{FF2B5EF4-FFF2-40B4-BE49-F238E27FC236}">
                <a16:creationId xmlns:a16="http://schemas.microsoft.com/office/drawing/2014/main" id="{3E224F62-33B8-4ED6-8296-8214F3C28ABF}"/>
              </a:ext>
            </a:extLst>
          </p:cNvPr>
          <p:cNvCxnSpPr>
            <a:cxnSpLocks/>
          </p:cNvCxnSpPr>
          <p:nvPr/>
        </p:nvCxnSpPr>
        <p:spPr>
          <a:xfrm flipH="1">
            <a:off x="5340243" y="4435611"/>
            <a:ext cx="794484" cy="49089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直接箭头连接符 14">
            <a:extLst>
              <a:ext uri="{FF2B5EF4-FFF2-40B4-BE49-F238E27FC236}">
                <a16:creationId xmlns:a16="http://schemas.microsoft.com/office/drawing/2014/main" id="{F68B0EC2-DDB5-450C-8766-88BE082CC563}"/>
              </a:ext>
            </a:extLst>
          </p:cNvPr>
          <p:cNvCxnSpPr>
            <a:cxnSpLocks/>
          </p:cNvCxnSpPr>
          <p:nvPr/>
        </p:nvCxnSpPr>
        <p:spPr>
          <a:xfrm flipV="1">
            <a:off x="3021142" y="5581737"/>
            <a:ext cx="706636" cy="44236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6" name="椭圆 15">
            <a:extLst>
              <a:ext uri="{FF2B5EF4-FFF2-40B4-BE49-F238E27FC236}">
                <a16:creationId xmlns:a16="http://schemas.microsoft.com/office/drawing/2014/main" id="{79B15568-91E6-44A0-AABA-F0F33A310170}"/>
              </a:ext>
            </a:extLst>
          </p:cNvPr>
          <p:cNvSpPr/>
          <p:nvPr/>
        </p:nvSpPr>
        <p:spPr>
          <a:xfrm>
            <a:off x="5915677" y="6057551"/>
            <a:ext cx="1296144" cy="648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智能体</a:t>
            </a:r>
            <a:endParaRPr lang="en-US" dirty="0">
              <a:latin typeface="微软雅黑" panose="020B0503020204020204" pitchFamily="34" charset="-122"/>
              <a:ea typeface="微软雅黑" panose="020B0503020204020204" pitchFamily="34" charset="-122"/>
            </a:endParaRPr>
          </a:p>
        </p:txBody>
      </p:sp>
      <p:cxnSp>
        <p:nvCxnSpPr>
          <p:cNvPr id="17" name="直接箭头连接符 16">
            <a:extLst>
              <a:ext uri="{FF2B5EF4-FFF2-40B4-BE49-F238E27FC236}">
                <a16:creationId xmlns:a16="http://schemas.microsoft.com/office/drawing/2014/main" id="{AB8BA55D-5759-448D-A6E7-409D81425126}"/>
              </a:ext>
            </a:extLst>
          </p:cNvPr>
          <p:cNvCxnSpPr>
            <a:cxnSpLocks/>
          </p:cNvCxnSpPr>
          <p:nvPr/>
        </p:nvCxnSpPr>
        <p:spPr>
          <a:xfrm flipH="1" flipV="1">
            <a:off x="5331230" y="5581737"/>
            <a:ext cx="798251" cy="43099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8" name="椭圆 17">
            <a:extLst>
              <a:ext uri="{FF2B5EF4-FFF2-40B4-BE49-F238E27FC236}">
                <a16:creationId xmlns:a16="http://schemas.microsoft.com/office/drawing/2014/main" id="{5E381A14-8101-4D8E-A28A-8764D9E02781}"/>
              </a:ext>
            </a:extLst>
          </p:cNvPr>
          <p:cNvSpPr/>
          <p:nvPr/>
        </p:nvSpPr>
        <p:spPr>
          <a:xfrm>
            <a:off x="1963262" y="6057551"/>
            <a:ext cx="1296144" cy="648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智能体</a:t>
            </a:r>
            <a:endParaRPr lang="en-US" dirty="0">
              <a:latin typeface="微软雅黑" panose="020B0503020204020204" pitchFamily="34" charset="-122"/>
              <a:ea typeface="微软雅黑" panose="020B0503020204020204" pitchFamily="34" charset="-122"/>
            </a:endParaRPr>
          </a:p>
        </p:txBody>
      </p:sp>
      <p:sp>
        <p:nvSpPr>
          <p:cNvPr id="26" name="椭圆 25">
            <a:extLst>
              <a:ext uri="{FF2B5EF4-FFF2-40B4-BE49-F238E27FC236}">
                <a16:creationId xmlns:a16="http://schemas.microsoft.com/office/drawing/2014/main" id="{C915E1E1-6B74-45FD-B5C2-C68240E04395}"/>
              </a:ext>
            </a:extLst>
          </p:cNvPr>
          <p:cNvSpPr/>
          <p:nvPr/>
        </p:nvSpPr>
        <p:spPr>
          <a:xfrm>
            <a:off x="3524489" y="4781828"/>
            <a:ext cx="1977011" cy="9274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latin typeface="微软雅黑" panose="020B0503020204020204" pitchFamily="34" charset="-122"/>
                <a:ea typeface="微软雅黑" panose="020B0503020204020204" pitchFamily="34" charset="-122"/>
              </a:rPr>
              <a:t>中心智能体</a:t>
            </a:r>
            <a:endParaRPr lang="en-US"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848963FE-92AE-4984-9E11-446AF8315F41}"/>
              </a:ext>
            </a:extLst>
          </p:cNvPr>
          <p:cNvSpPr txBox="1"/>
          <p:nvPr/>
        </p:nvSpPr>
        <p:spPr>
          <a:xfrm rot="1703149">
            <a:off x="3028453" y="4511781"/>
            <a:ext cx="1444612" cy="338554"/>
          </a:xfrm>
          <a:prstGeom prst="rect">
            <a:avLst/>
          </a:prstGeom>
          <a:noFill/>
        </p:spPr>
        <p:txBody>
          <a:bodyPr wrap="square" rtlCol="0">
            <a:spAutoFit/>
          </a:bodyPr>
          <a:lstStyle/>
          <a:p>
            <a:r>
              <a:rPr lang="zh-CN" altLang="en-US" sz="1600" b="1" dirty="0"/>
              <a:t>决策</a:t>
            </a:r>
            <a:r>
              <a:rPr lang="en-US" altLang="zh-CN" sz="1600" b="1" dirty="0"/>
              <a:t>/</a:t>
            </a:r>
            <a:r>
              <a:rPr lang="zh-CN" altLang="en-US" sz="1600" b="1" dirty="0"/>
              <a:t>信息</a:t>
            </a:r>
          </a:p>
        </p:txBody>
      </p:sp>
      <p:sp>
        <p:nvSpPr>
          <p:cNvPr id="42" name="文本框 41">
            <a:extLst>
              <a:ext uri="{FF2B5EF4-FFF2-40B4-BE49-F238E27FC236}">
                <a16:creationId xmlns:a16="http://schemas.microsoft.com/office/drawing/2014/main" id="{08875FE1-B505-4E27-BC76-18B593A723DD}"/>
              </a:ext>
            </a:extLst>
          </p:cNvPr>
          <p:cNvSpPr txBox="1"/>
          <p:nvPr/>
        </p:nvSpPr>
        <p:spPr>
          <a:xfrm rot="19644775">
            <a:off x="5015179" y="4328278"/>
            <a:ext cx="1444612" cy="338554"/>
          </a:xfrm>
          <a:prstGeom prst="rect">
            <a:avLst/>
          </a:prstGeom>
          <a:noFill/>
        </p:spPr>
        <p:txBody>
          <a:bodyPr wrap="square" rtlCol="0">
            <a:spAutoFit/>
          </a:bodyPr>
          <a:lstStyle/>
          <a:p>
            <a:r>
              <a:rPr lang="zh-CN" altLang="en-US" sz="1600" b="1" dirty="0"/>
              <a:t>决策</a:t>
            </a:r>
            <a:r>
              <a:rPr lang="en-US" altLang="zh-CN" sz="1600" b="1" dirty="0"/>
              <a:t>/</a:t>
            </a:r>
            <a:r>
              <a:rPr lang="zh-CN" altLang="en-US" sz="1600" b="1" dirty="0"/>
              <a:t>信息</a:t>
            </a:r>
          </a:p>
        </p:txBody>
      </p:sp>
      <p:sp>
        <p:nvSpPr>
          <p:cNvPr id="43" name="文本框 42">
            <a:extLst>
              <a:ext uri="{FF2B5EF4-FFF2-40B4-BE49-F238E27FC236}">
                <a16:creationId xmlns:a16="http://schemas.microsoft.com/office/drawing/2014/main" id="{3F8F7C46-3D56-43F1-BF30-81C9A3023B56}"/>
              </a:ext>
            </a:extLst>
          </p:cNvPr>
          <p:cNvSpPr txBox="1"/>
          <p:nvPr/>
        </p:nvSpPr>
        <p:spPr>
          <a:xfrm rot="1703149">
            <a:off x="5282541" y="5568592"/>
            <a:ext cx="1444612" cy="338554"/>
          </a:xfrm>
          <a:prstGeom prst="rect">
            <a:avLst/>
          </a:prstGeom>
          <a:noFill/>
        </p:spPr>
        <p:txBody>
          <a:bodyPr wrap="square" rtlCol="0">
            <a:spAutoFit/>
          </a:bodyPr>
          <a:lstStyle/>
          <a:p>
            <a:r>
              <a:rPr lang="zh-CN" altLang="en-US" sz="1600" b="1" dirty="0"/>
              <a:t>决策</a:t>
            </a:r>
            <a:r>
              <a:rPr lang="en-US" altLang="zh-CN" sz="1600" b="1" dirty="0"/>
              <a:t>/</a:t>
            </a:r>
            <a:r>
              <a:rPr lang="zh-CN" altLang="en-US" sz="1600" b="1" dirty="0"/>
              <a:t>信息</a:t>
            </a:r>
          </a:p>
        </p:txBody>
      </p:sp>
      <p:sp>
        <p:nvSpPr>
          <p:cNvPr id="44" name="文本框 43">
            <a:extLst>
              <a:ext uri="{FF2B5EF4-FFF2-40B4-BE49-F238E27FC236}">
                <a16:creationId xmlns:a16="http://schemas.microsoft.com/office/drawing/2014/main" id="{8D7F615D-CCB9-41F2-BAEC-D3C1875BDD0A}"/>
              </a:ext>
            </a:extLst>
          </p:cNvPr>
          <p:cNvSpPr txBox="1"/>
          <p:nvPr/>
        </p:nvSpPr>
        <p:spPr>
          <a:xfrm rot="19644775">
            <a:off x="2689876" y="5464572"/>
            <a:ext cx="1444612" cy="338554"/>
          </a:xfrm>
          <a:prstGeom prst="rect">
            <a:avLst/>
          </a:prstGeom>
          <a:noFill/>
        </p:spPr>
        <p:txBody>
          <a:bodyPr wrap="square" rtlCol="0">
            <a:spAutoFit/>
          </a:bodyPr>
          <a:lstStyle/>
          <a:p>
            <a:r>
              <a:rPr lang="zh-CN" altLang="en-US" sz="1600" b="1" dirty="0"/>
              <a:t>决策</a:t>
            </a:r>
            <a:r>
              <a:rPr lang="en-US" altLang="zh-CN" sz="1600" b="1" dirty="0"/>
              <a:t>/</a:t>
            </a:r>
            <a:r>
              <a:rPr lang="zh-CN" altLang="en-US" sz="1600" b="1" dirty="0"/>
              <a:t>信息</a:t>
            </a:r>
          </a:p>
        </p:txBody>
      </p:sp>
    </p:spTree>
    <p:extLst>
      <p:ext uri="{BB962C8B-B14F-4D97-AF65-F5344CB8AC3E}">
        <p14:creationId xmlns:p14="http://schemas.microsoft.com/office/powerpoint/2010/main" val="338167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多智能体协作方式</a:t>
            </a:r>
          </a:p>
        </p:txBody>
      </p:sp>
      <p:cxnSp>
        <p:nvCxnSpPr>
          <p:cNvPr id="13" name="直接连接符 12"/>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8" name="文本框 3">
            <a:extLst>
              <a:ext uri="{FF2B5EF4-FFF2-40B4-BE49-F238E27FC236}">
                <a16:creationId xmlns:a16="http://schemas.microsoft.com/office/drawing/2014/main" id="{965ED484-F4ED-49E6-A66E-414C1D15BEDB}"/>
              </a:ext>
            </a:extLst>
          </p:cNvPr>
          <p:cNvSpPr txBox="1"/>
          <p:nvPr/>
        </p:nvSpPr>
        <p:spPr>
          <a:xfrm>
            <a:off x="467544" y="959774"/>
            <a:ext cx="8496944"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a:latin typeface="Times New Roman" panose="02020603050405020304" pitchFamily="18" charset="0"/>
                <a:ea typeface="微软雅黑" panose="020B0503020204020204" pitchFamily="34" charset="-122"/>
                <a:cs typeface="Times New Roman" panose="02020603050405020304" pitchFamily="18" charset="0"/>
              </a:rPr>
              <a:t>集中式多智能体协作</a:t>
            </a:r>
            <a:endPar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文本框 3">
            <a:extLst>
              <a:ext uri="{FF2B5EF4-FFF2-40B4-BE49-F238E27FC236}">
                <a16:creationId xmlns:a16="http://schemas.microsoft.com/office/drawing/2014/main" id="{41E29378-1B1B-49F7-97D7-8B471CD1B40E}"/>
              </a:ext>
            </a:extLst>
          </p:cNvPr>
          <p:cNvSpPr txBox="1"/>
          <p:nvPr/>
        </p:nvSpPr>
        <p:spPr>
          <a:xfrm>
            <a:off x="287524" y="1850558"/>
            <a:ext cx="8568952" cy="397031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主要方法</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a:p>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集中式协商方法（投票协商方法）；</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运筹学方法；</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集中式学习方法。</a:t>
            </a:r>
          </a:p>
          <a:p>
            <a:pPr marL="457200" indent="-457200">
              <a:buFontTx/>
              <a:buChar char="-"/>
            </a:pP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endPar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1097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多智能体协作方式</a:t>
            </a:r>
          </a:p>
        </p:txBody>
      </p:sp>
      <p:cxnSp>
        <p:nvCxnSpPr>
          <p:cNvPr id="13" name="直接连接符 12"/>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8" name="文本框 3">
            <a:extLst>
              <a:ext uri="{FF2B5EF4-FFF2-40B4-BE49-F238E27FC236}">
                <a16:creationId xmlns:a16="http://schemas.microsoft.com/office/drawing/2014/main" id="{965ED484-F4ED-49E6-A66E-414C1D15BEDB}"/>
              </a:ext>
            </a:extLst>
          </p:cNvPr>
          <p:cNvSpPr txBox="1"/>
          <p:nvPr/>
        </p:nvSpPr>
        <p:spPr>
          <a:xfrm>
            <a:off x="467544" y="959774"/>
            <a:ext cx="8496944"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a:latin typeface="Times New Roman" panose="02020603050405020304" pitchFamily="18" charset="0"/>
                <a:ea typeface="微软雅黑" panose="020B0503020204020204" pitchFamily="34" charset="-122"/>
                <a:cs typeface="Times New Roman" panose="02020603050405020304" pitchFamily="18" charset="0"/>
              </a:rPr>
              <a:t>集中式多智能体协作</a:t>
            </a:r>
            <a:endPar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3">
            <a:extLst>
              <a:ext uri="{FF2B5EF4-FFF2-40B4-BE49-F238E27FC236}">
                <a16:creationId xmlns:a16="http://schemas.microsoft.com/office/drawing/2014/main" id="{EBDAC620-A4F0-4D33-B26F-D6E4C8683653}"/>
              </a:ext>
            </a:extLst>
          </p:cNvPr>
          <p:cNvSpPr txBox="1"/>
          <p:nvPr/>
        </p:nvSpPr>
        <p:spPr>
          <a:xfrm>
            <a:off x="287524" y="1850558"/>
            <a:ext cx="8568952" cy="440120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优点</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u="sng"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协调性</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较好；</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可得到全局</a:t>
            </a:r>
            <a:r>
              <a:rPr lang="zh-CN" altLang="en-US" sz="2800" b="1" u="sng"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最优</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解。 </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缺点</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u="sng"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实时性、 动态性</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差；</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对环境变化响应能力差。</a:t>
            </a:r>
          </a:p>
          <a:p>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66639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多智能体协作方式</a:t>
            </a:r>
          </a:p>
        </p:txBody>
      </p:sp>
      <p:cxnSp>
        <p:nvCxnSpPr>
          <p:cNvPr id="13" name="直接连接符 12"/>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0" name="文本框 3"/>
          <p:cNvSpPr txBox="1"/>
          <p:nvPr/>
        </p:nvSpPr>
        <p:spPr>
          <a:xfrm>
            <a:off x="280737" y="1713052"/>
            <a:ext cx="8582526" cy="224676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分布式协作方式：</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各智能体具有高度的自治能力， </a:t>
            </a:r>
            <a:r>
              <a:rPr lang="zh-CN" altLang="en-US" sz="2800" b="1" u="sng"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自行</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处理信息、 规划与决策、 执行指令；</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与其它智能体通讯进行协调，没有集中控制单元。</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3">
            <a:extLst>
              <a:ext uri="{FF2B5EF4-FFF2-40B4-BE49-F238E27FC236}">
                <a16:creationId xmlns:a16="http://schemas.microsoft.com/office/drawing/2014/main" id="{EEAB3651-31B1-41E3-9831-AF5D1050CFB8}"/>
              </a:ext>
            </a:extLst>
          </p:cNvPr>
          <p:cNvSpPr txBox="1"/>
          <p:nvPr/>
        </p:nvSpPr>
        <p:spPr>
          <a:xfrm>
            <a:off x="467544" y="959774"/>
            <a:ext cx="8496944"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多智能体协作</a:t>
            </a:r>
          </a:p>
        </p:txBody>
      </p:sp>
      <p:sp>
        <p:nvSpPr>
          <p:cNvPr id="7" name="椭圆 6">
            <a:extLst>
              <a:ext uri="{FF2B5EF4-FFF2-40B4-BE49-F238E27FC236}">
                <a16:creationId xmlns:a16="http://schemas.microsoft.com/office/drawing/2014/main" id="{F6A247CF-5589-402E-A550-42B56CA7A8F9}"/>
              </a:ext>
            </a:extLst>
          </p:cNvPr>
          <p:cNvSpPr/>
          <p:nvPr/>
        </p:nvSpPr>
        <p:spPr>
          <a:xfrm>
            <a:off x="1929590" y="3979837"/>
            <a:ext cx="1296144" cy="648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智能体</a:t>
            </a:r>
            <a:endParaRPr lang="en-US" dirty="0">
              <a:latin typeface="微软雅黑" panose="020B0503020204020204" pitchFamily="34" charset="-122"/>
              <a:ea typeface="微软雅黑" panose="020B0503020204020204" pitchFamily="34" charset="-122"/>
            </a:endParaRPr>
          </a:p>
        </p:txBody>
      </p:sp>
      <p:cxnSp>
        <p:nvCxnSpPr>
          <p:cNvPr id="8" name="直接箭头连接符 7">
            <a:extLst>
              <a:ext uri="{FF2B5EF4-FFF2-40B4-BE49-F238E27FC236}">
                <a16:creationId xmlns:a16="http://schemas.microsoft.com/office/drawing/2014/main" id="{D62BC98C-BA98-4273-B015-F8A7FADC160B}"/>
              </a:ext>
            </a:extLst>
          </p:cNvPr>
          <p:cNvCxnSpPr>
            <a:cxnSpLocks/>
          </p:cNvCxnSpPr>
          <p:nvPr/>
        </p:nvCxnSpPr>
        <p:spPr>
          <a:xfrm>
            <a:off x="2577662" y="4721182"/>
            <a:ext cx="0" cy="141033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9" name="椭圆 8">
            <a:extLst>
              <a:ext uri="{FF2B5EF4-FFF2-40B4-BE49-F238E27FC236}">
                <a16:creationId xmlns:a16="http://schemas.microsoft.com/office/drawing/2014/main" id="{E0C01B62-B711-401A-89F0-D93A48D41EB9}"/>
              </a:ext>
            </a:extLst>
          </p:cNvPr>
          <p:cNvSpPr/>
          <p:nvPr/>
        </p:nvSpPr>
        <p:spPr>
          <a:xfrm>
            <a:off x="5906480" y="3979836"/>
            <a:ext cx="1296144" cy="648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智能体</a:t>
            </a:r>
            <a:endParaRPr lang="en-US" dirty="0">
              <a:latin typeface="微软雅黑" panose="020B0503020204020204" pitchFamily="34" charset="-122"/>
              <a:ea typeface="微软雅黑" panose="020B0503020204020204" pitchFamily="34" charset="-122"/>
            </a:endParaRPr>
          </a:p>
        </p:txBody>
      </p:sp>
      <p:cxnSp>
        <p:nvCxnSpPr>
          <p:cNvPr id="11" name="直接箭头连接符 10">
            <a:extLst>
              <a:ext uri="{FF2B5EF4-FFF2-40B4-BE49-F238E27FC236}">
                <a16:creationId xmlns:a16="http://schemas.microsoft.com/office/drawing/2014/main" id="{673E1A73-D098-4F74-9052-D20291C3FE19}"/>
              </a:ext>
            </a:extLst>
          </p:cNvPr>
          <p:cNvCxnSpPr>
            <a:cxnSpLocks/>
          </p:cNvCxnSpPr>
          <p:nvPr/>
        </p:nvCxnSpPr>
        <p:spPr>
          <a:xfrm>
            <a:off x="6554552" y="4721182"/>
            <a:ext cx="0" cy="133186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2" name="直接箭头连接符 11">
            <a:extLst>
              <a:ext uri="{FF2B5EF4-FFF2-40B4-BE49-F238E27FC236}">
                <a16:creationId xmlns:a16="http://schemas.microsoft.com/office/drawing/2014/main" id="{FE5DED2A-C4F6-4C90-A8B0-7F6A7353C983}"/>
              </a:ext>
            </a:extLst>
          </p:cNvPr>
          <p:cNvCxnSpPr>
            <a:cxnSpLocks/>
          </p:cNvCxnSpPr>
          <p:nvPr/>
        </p:nvCxnSpPr>
        <p:spPr>
          <a:xfrm flipV="1">
            <a:off x="3219633" y="4647922"/>
            <a:ext cx="2751542" cy="157191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4" name="椭圆 13">
            <a:extLst>
              <a:ext uri="{FF2B5EF4-FFF2-40B4-BE49-F238E27FC236}">
                <a16:creationId xmlns:a16="http://schemas.microsoft.com/office/drawing/2014/main" id="{654B6C5B-11D4-4173-9D81-F47C9DF55247}"/>
              </a:ext>
            </a:extLst>
          </p:cNvPr>
          <p:cNvSpPr/>
          <p:nvPr/>
        </p:nvSpPr>
        <p:spPr>
          <a:xfrm>
            <a:off x="5882005" y="6176339"/>
            <a:ext cx="1296144" cy="648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智能体</a:t>
            </a:r>
            <a:endParaRPr lang="en-US" dirty="0">
              <a:latin typeface="微软雅黑" panose="020B0503020204020204" pitchFamily="34" charset="-122"/>
              <a:ea typeface="微软雅黑" panose="020B0503020204020204" pitchFamily="34" charset="-122"/>
            </a:endParaRPr>
          </a:p>
        </p:txBody>
      </p:sp>
      <p:cxnSp>
        <p:nvCxnSpPr>
          <p:cNvPr id="15" name="直接箭头连接符 14">
            <a:extLst>
              <a:ext uri="{FF2B5EF4-FFF2-40B4-BE49-F238E27FC236}">
                <a16:creationId xmlns:a16="http://schemas.microsoft.com/office/drawing/2014/main" id="{457C94A8-CB5E-4043-995C-9B35C7DF6E47}"/>
              </a:ext>
            </a:extLst>
          </p:cNvPr>
          <p:cNvCxnSpPr>
            <a:cxnSpLocks/>
          </p:cNvCxnSpPr>
          <p:nvPr/>
        </p:nvCxnSpPr>
        <p:spPr>
          <a:xfrm flipH="1" flipV="1">
            <a:off x="3246006" y="4602981"/>
            <a:ext cx="2849804" cy="152854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6" name="椭圆 15">
            <a:extLst>
              <a:ext uri="{FF2B5EF4-FFF2-40B4-BE49-F238E27FC236}">
                <a16:creationId xmlns:a16="http://schemas.microsoft.com/office/drawing/2014/main" id="{B7B957C4-53D4-4ABF-92D4-3C1FC59105F1}"/>
              </a:ext>
            </a:extLst>
          </p:cNvPr>
          <p:cNvSpPr/>
          <p:nvPr/>
        </p:nvSpPr>
        <p:spPr>
          <a:xfrm>
            <a:off x="1929590" y="6176339"/>
            <a:ext cx="1296144" cy="648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智能体</a:t>
            </a:r>
            <a:endParaRPr lang="en-US" dirty="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2FDCE83C-22B6-444D-B615-D6778358429E}"/>
              </a:ext>
            </a:extLst>
          </p:cNvPr>
          <p:cNvSpPr txBox="1"/>
          <p:nvPr/>
        </p:nvSpPr>
        <p:spPr>
          <a:xfrm>
            <a:off x="4043177" y="4254419"/>
            <a:ext cx="1444612" cy="338554"/>
          </a:xfrm>
          <a:prstGeom prst="rect">
            <a:avLst/>
          </a:prstGeom>
          <a:noFill/>
        </p:spPr>
        <p:txBody>
          <a:bodyPr wrap="square" rtlCol="0">
            <a:spAutoFit/>
          </a:bodyPr>
          <a:lstStyle/>
          <a:p>
            <a:r>
              <a:rPr lang="zh-CN" altLang="en-US" sz="1600" b="1" dirty="0"/>
              <a:t>信息交互</a:t>
            </a:r>
          </a:p>
        </p:txBody>
      </p:sp>
      <p:sp>
        <p:nvSpPr>
          <p:cNvPr id="19" name="文本框 18">
            <a:extLst>
              <a:ext uri="{FF2B5EF4-FFF2-40B4-BE49-F238E27FC236}">
                <a16:creationId xmlns:a16="http://schemas.microsoft.com/office/drawing/2014/main" id="{7B5A2BE5-04AA-4D20-8CE8-C994BACA4FD3}"/>
              </a:ext>
            </a:extLst>
          </p:cNvPr>
          <p:cNvSpPr txBox="1"/>
          <p:nvPr/>
        </p:nvSpPr>
        <p:spPr>
          <a:xfrm rot="19644775">
            <a:off x="3546363" y="5264600"/>
            <a:ext cx="1444612" cy="338554"/>
          </a:xfrm>
          <a:prstGeom prst="rect">
            <a:avLst/>
          </a:prstGeom>
          <a:noFill/>
        </p:spPr>
        <p:txBody>
          <a:bodyPr wrap="square" rtlCol="0">
            <a:spAutoFit/>
          </a:bodyPr>
          <a:lstStyle/>
          <a:p>
            <a:r>
              <a:rPr lang="zh-CN" altLang="en-US" sz="1600" b="1" dirty="0"/>
              <a:t>信息交互</a:t>
            </a:r>
          </a:p>
        </p:txBody>
      </p:sp>
      <p:sp>
        <p:nvSpPr>
          <p:cNvPr id="20" name="文本框 19">
            <a:extLst>
              <a:ext uri="{FF2B5EF4-FFF2-40B4-BE49-F238E27FC236}">
                <a16:creationId xmlns:a16="http://schemas.microsoft.com/office/drawing/2014/main" id="{731B78AD-776A-4510-9C62-22AED15308ED}"/>
              </a:ext>
            </a:extLst>
          </p:cNvPr>
          <p:cNvSpPr txBox="1"/>
          <p:nvPr/>
        </p:nvSpPr>
        <p:spPr>
          <a:xfrm rot="1703149">
            <a:off x="4962065" y="5523945"/>
            <a:ext cx="1444612" cy="338554"/>
          </a:xfrm>
          <a:prstGeom prst="rect">
            <a:avLst/>
          </a:prstGeom>
          <a:noFill/>
        </p:spPr>
        <p:txBody>
          <a:bodyPr wrap="square" rtlCol="0">
            <a:spAutoFit/>
          </a:bodyPr>
          <a:lstStyle/>
          <a:p>
            <a:r>
              <a:rPr lang="zh-CN" altLang="en-US" sz="1600" b="1" dirty="0"/>
              <a:t>信息交互</a:t>
            </a:r>
          </a:p>
        </p:txBody>
      </p:sp>
      <p:sp>
        <p:nvSpPr>
          <p:cNvPr id="21" name="文本框 20">
            <a:extLst>
              <a:ext uri="{FF2B5EF4-FFF2-40B4-BE49-F238E27FC236}">
                <a16:creationId xmlns:a16="http://schemas.microsoft.com/office/drawing/2014/main" id="{D1C9EB7C-2CA5-4080-8BE0-9DFD5D187FB4}"/>
              </a:ext>
            </a:extLst>
          </p:cNvPr>
          <p:cNvSpPr txBox="1"/>
          <p:nvPr/>
        </p:nvSpPr>
        <p:spPr>
          <a:xfrm rot="16200000">
            <a:off x="1665807" y="5025302"/>
            <a:ext cx="1444612" cy="338554"/>
          </a:xfrm>
          <a:prstGeom prst="rect">
            <a:avLst/>
          </a:prstGeom>
          <a:noFill/>
        </p:spPr>
        <p:txBody>
          <a:bodyPr wrap="square" rtlCol="0">
            <a:spAutoFit/>
          </a:bodyPr>
          <a:lstStyle/>
          <a:p>
            <a:r>
              <a:rPr lang="zh-CN" altLang="en-US" sz="1600" b="1" dirty="0"/>
              <a:t>信息交互</a:t>
            </a:r>
          </a:p>
        </p:txBody>
      </p:sp>
      <p:sp>
        <p:nvSpPr>
          <p:cNvPr id="45" name="文本框 44">
            <a:extLst>
              <a:ext uri="{FF2B5EF4-FFF2-40B4-BE49-F238E27FC236}">
                <a16:creationId xmlns:a16="http://schemas.microsoft.com/office/drawing/2014/main" id="{BCFC6E56-BCE2-498C-B255-B11407AA9BC8}"/>
              </a:ext>
            </a:extLst>
          </p:cNvPr>
          <p:cNvSpPr txBox="1"/>
          <p:nvPr/>
        </p:nvSpPr>
        <p:spPr>
          <a:xfrm rot="5400000">
            <a:off x="5967466" y="5412508"/>
            <a:ext cx="1444612" cy="338554"/>
          </a:xfrm>
          <a:prstGeom prst="rect">
            <a:avLst/>
          </a:prstGeom>
          <a:noFill/>
        </p:spPr>
        <p:txBody>
          <a:bodyPr wrap="square" rtlCol="0">
            <a:spAutoFit/>
          </a:bodyPr>
          <a:lstStyle/>
          <a:p>
            <a:r>
              <a:rPr lang="zh-CN" altLang="en-US" sz="1600" b="1" dirty="0"/>
              <a:t>信息交互</a:t>
            </a:r>
          </a:p>
        </p:txBody>
      </p:sp>
      <p:cxnSp>
        <p:nvCxnSpPr>
          <p:cNvPr id="46" name="直接箭头连接符 45">
            <a:extLst>
              <a:ext uri="{FF2B5EF4-FFF2-40B4-BE49-F238E27FC236}">
                <a16:creationId xmlns:a16="http://schemas.microsoft.com/office/drawing/2014/main" id="{3ED9E15F-FF68-4E59-A9D2-366D1394279E}"/>
              </a:ext>
            </a:extLst>
          </p:cNvPr>
          <p:cNvCxnSpPr>
            <a:cxnSpLocks/>
          </p:cNvCxnSpPr>
          <p:nvPr/>
        </p:nvCxnSpPr>
        <p:spPr>
          <a:xfrm flipV="1">
            <a:off x="3264802" y="4269691"/>
            <a:ext cx="2419569" cy="434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50" name="文本框 49">
            <a:extLst>
              <a:ext uri="{FF2B5EF4-FFF2-40B4-BE49-F238E27FC236}">
                <a16:creationId xmlns:a16="http://schemas.microsoft.com/office/drawing/2014/main" id="{2DCF45E4-17E9-47A0-96C6-5C90502267DF}"/>
              </a:ext>
            </a:extLst>
          </p:cNvPr>
          <p:cNvSpPr txBox="1"/>
          <p:nvPr/>
        </p:nvSpPr>
        <p:spPr>
          <a:xfrm>
            <a:off x="4043177" y="6176289"/>
            <a:ext cx="1444612" cy="338554"/>
          </a:xfrm>
          <a:prstGeom prst="rect">
            <a:avLst/>
          </a:prstGeom>
          <a:noFill/>
        </p:spPr>
        <p:txBody>
          <a:bodyPr wrap="square" rtlCol="0">
            <a:spAutoFit/>
          </a:bodyPr>
          <a:lstStyle/>
          <a:p>
            <a:r>
              <a:rPr lang="zh-CN" altLang="en-US" sz="1600" b="1" dirty="0"/>
              <a:t>信息交互</a:t>
            </a:r>
          </a:p>
        </p:txBody>
      </p:sp>
      <p:cxnSp>
        <p:nvCxnSpPr>
          <p:cNvPr id="51" name="直接箭头连接符 50">
            <a:extLst>
              <a:ext uri="{FF2B5EF4-FFF2-40B4-BE49-F238E27FC236}">
                <a16:creationId xmlns:a16="http://schemas.microsoft.com/office/drawing/2014/main" id="{C93F0A4D-ECC0-4603-B7AD-F7F597681265}"/>
              </a:ext>
            </a:extLst>
          </p:cNvPr>
          <p:cNvCxnSpPr>
            <a:cxnSpLocks/>
          </p:cNvCxnSpPr>
          <p:nvPr/>
        </p:nvCxnSpPr>
        <p:spPr>
          <a:xfrm flipV="1">
            <a:off x="3362215" y="6445932"/>
            <a:ext cx="2419569" cy="434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083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多智能体协作方式</a:t>
            </a:r>
          </a:p>
        </p:txBody>
      </p:sp>
      <p:cxnSp>
        <p:nvCxnSpPr>
          <p:cNvPr id="13" name="直接连接符 12"/>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文本框 3">
            <a:extLst>
              <a:ext uri="{FF2B5EF4-FFF2-40B4-BE49-F238E27FC236}">
                <a16:creationId xmlns:a16="http://schemas.microsoft.com/office/drawing/2014/main" id="{CE5EFF6D-6BFB-4A65-A1F4-2E7DEB4FB3DF}"/>
              </a:ext>
            </a:extLst>
          </p:cNvPr>
          <p:cNvSpPr txBox="1"/>
          <p:nvPr/>
        </p:nvSpPr>
        <p:spPr>
          <a:xfrm>
            <a:off x="467544" y="959774"/>
            <a:ext cx="8496944"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分布式多智能体协作</a:t>
            </a:r>
          </a:p>
        </p:txBody>
      </p:sp>
      <p:sp>
        <p:nvSpPr>
          <p:cNvPr id="8" name="文本框 3">
            <a:extLst>
              <a:ext uri="{FF2B5EF4-FFF2-40B4-BE49-F238E27FC236}">
                <a16:creationId xmlns:a16="http://schemas.microsoft.com/office/drawing/2014/main" id="{835433EE-08B6-4DF6-9045-FDB21B839D16}"/>
              </a:ext>
            </a:extLst>
          </p:cNvPr>
          <p:cNvSpPr txBox="1"/>
          <p:nvPr/>
        </p:nvSpPr>
        <p:spPr>
          <a:xfrm>
            <a:off x="287524" y="1850558"/>
            <a:ext cx="8568952" cy="440120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主要方法</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a:p>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合同网模型；</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分布式黑板模型；</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分布式学习方法；</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博弈论</a:t>
            </a:r>
          </a:p>
          <a:p>
            <a:pPr marL="457200" indent="-457200">
              <a:buFontTx/>
              <a:buChar char="-"/>
            </a:pP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1328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多智能体协作方式</a:t>
            </a:r>
          </a:p>
        </p:txBody>
      </p:sp>
      <p:cxnSp>
        <p:nvCxnSpPr>
          <p:cNvPr id="13" name="直接连接符 12"/>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文本框 3">
            <a:extLst>
              <a:ext uri="{FF2B5EF4-FFF2-40B4-BE49-F238E27FC236}">
                <a16:creationId xmlns:a16="http://schemas.microsoft.com/office/drawing/2014/main" id="{CE5EFF6D-6BFB-4A65-A1F4-2E7DEB4FB3DF}"/>
              </a:ext>
            </a:extLst>
          </p:cNvPr>
          <p:cNvSpPr txBox="1"/>
          <p:nvPr/>
        </p:nvSpPr>
        <p:spPr>
          <a:xfrm>
            <a:off x="467544" y="959774"/>
            <a:ext cx="8496944"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分布式多智能体协作</a:t>
            </a:r>
          </a:p>
        </p:txBody>
      </p:sp>
      <p:sp>
        <p:nvSpPr>
          <p:cNvPr id="8" name="文本框 3">
            <a:extLst>
              <a:ext uri="{FF2B5EF4-FFF2-40B4-BE49-F238E27FC236}">
                <a16:creationId xmlns:a16="http://schemas.microsoft.com/office/drawing/2014/main" id="{19ACDEF7-5D93-4F36-B480-919FD3129225}"/>
              </a:ext>
            </a:extLst>
          </p:cNvPr>
          <p:cNvSpPr txBox="1"/>
          <p:nvPr/>
        </p:nvSpPr>
        <p:spPr>
          <a:xfrm>
            <a:off x="287524" y="1850558"/>
            <a:ext cx="8568952" cy="440120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优点</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有较好的</a:t>
            </a:r>
            <a:r>
              <a:rPr lang="zh-CN" altLang="en-US" sz="2800" b="1" u="sng"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容错能力</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800" b="1" u="sng"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扩展能力</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不需要集中控制单元。 </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缺点</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对智能体间</a:t>
            </a:r>
            <a:r>
              <a:rPr lang="zh-CN" altLang="en-US" sz="2800" b="1" u="sng"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通讯要求</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较高；</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多边协作效率较低， 全局目标的实现较难保证。</a:t>
            </a:r>
          </a:p>
          <a:p>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42011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6" y="2780928"/>
            <a:ext cx="9145016" cy="1512168"/>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83568" y="3068960"/>
            <a:ext cx="7644638" cy="854080"/>
          </a:xfrm>
          <a:prstGeom prst="rect">
            <a:avLst/>
          </a:prstGeom>
          <a:noFill/>
        </p:spPr>
        <p:txBody>
          <a:bodyPr wrap="square" rtlCol="0">
            <a:spAutoFit/>
          </a:bodyPr>
          <a:lstStyle/>
          <a:p>
            <a:pPr algn="ctr"/>
            <a:r>
              <a:rPr lang="zh-CN" altLang="en-US" sz="4950" b="1" dirty="0">
                <a:solidFill>
                  <a:schemeClr val="bg1"/>
                </a:solidFill>
                <a:latin typeface="微软雅黑" panose="020B0503020204020204" pitchFamily="34" charset="-122"/>
                <a:ea typeface="微软雅黑" panose="020B0503020204020204" pitchFamily="34" charset="-122"/>
              </a:rPr>
              <a:t>黑板模型</a:t>
            </a:r>
          </a:p>
        </p:txBody>
      </p:sp>
      <p:sp>
        <p:nvSpPr>
          <p:cNvPr id="9" name="任意多边形 8"/>
          <p:cNvSpPr/>
          <p:nvPr/>
        </p:nvSpPr>
        <p:spPr>
          <a:xfrm>
            <a:off x="251520" y="1988840"/>
            <a:ext cx="1271112" cy="1152128"/>
          </a:xfrm>
          <a:custGeom>
            <a:avLst/>
            <a:gdLst>
              <a:gd name="connsiteX0" fmla="*/ 1600200 w 3200400"/>
              <a:gd name="connsiteY0" fmla="*/ 0 h 2838450"/>
              <a:gd name="connsiteX1" fmla="*/ 3200400 w 3200400"/>
              <a:gd name="connsiteY1" fmla="*/ 1600200 h 2838450"/>
              <a:gd name="connsiteX2" fmla="*/ 2618076 w 3200400"/>
              <a:gd name="connsiteY2" fmla="*/ 2834992 h 2838450"/>
              <a:gd name="connsiteX3" fmla="*/ 2613452 w 3200400"/>
              <a:gd name="connsiteY3" fmla="*/ 2838450 h 2838450"/>
              <a:gd name="connsiteX4" fmla="*/ 586949 w 3200400"/>
              <a:gd name="connsiteY4" fmla="*/ 2838450 h 2838450"/>
              <a:gd name="connsiteX5" fmla="*/ 582325 w 3200400"/>
              <a:gd name="connsiteY5" fmla="*/ 2834992 h 2838450"/>
              <a:gd name="connsiteX6" fmla="*/ 0 w 3200400"/>
              <a:gd name="connsiteY6" fmla="*/ 1600200 h 2838450"/>
              <a:gd name="connsiteX7" fmla="*/ 1600200 w 3200400"/>
              <a:gd name="connsiteY7" fmla="*/ 0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400" h="2838450">
                <a:moveTo>
                  <a:pt x="1600200" y="0"/>
                </a:moveTo>
                <a:cubicBezTo>
                  <a:pt x="2483966" y="0"/>
                  <a:pt x="3200400" y="716434"/>
                  <a:pt x="3200400" y="1600200"/>
                </a:cubicBezTo>
                <a:cubicBezTo>
                  <a:pt x="3200400" y="2097319"/>
                  <a:pt x="2973716" y="2541492"/>
                  <a:pt x="2618076" y="2834992"/>
                </a:cubicBezTo>
                <a:lnTo>
                  <a:pt x="2613452" y="2838450"/>
                </a:lnTo>
                <a:lnTo>
                  <a:pt x="586949" y="2838450"/>
                </a:lnTo>
                <a:lnTo>
                  <a:pt x="582325" y="2834992"/>
                </a:lnTo>
                <a:cubicBezTo>
                  <a:pt x="226685" y="2541492"/>
                  <a:pt x="0" y="2097319"/>
                  <a:pt x="0" y="1600200"/>
                </a:cubicBezTo>
                <a:cubicBezTo>
                  <a:pt x="0" y="716434"/>
                  <a:pt x="716434" y="0"/>
                  <a:pt x="160020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800" b="1" dirty="0">
                <a:latin typeface="Bell MT" panose="02020503060305020303" pitchFamily="18" charset="0"/>
                <a:ea typeface="华文隶书" panose="02010800040101010101" pitchFamily="2" charset="-122"/>
              </a:rPr>
              <a:t>3</a:t>
            </a:r>
            <a:endParaRPr lang="zh-CN" altLang="en-US" sz="8800" b="1" dirty="0">
              <a:latin typeface="Bell MT" panose="02020503060305020303" pitchFamily="18" charset="0"/>
              <a:ea typeface="华文隶书" panose="02010800040101010101" pitchFamily="2" charset="-122"/>
            </a:endParaRP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6087" t="6184" r="6353" b="6254"/>
          <a:stretch/>
        </p:blipFill>
        <p:spPr>
          <a:xfrm>
            <a:off x="7956376" y="2312876"/>
            <a:ext cx="936104" cy="936104"/>
          </a:xfrm>
          <a:prstGeom prst="ellipse">
            <a:avLst/>
          </a:prstGeom>
        </p:spPr>
      </p:pic>
    </p:spTree>
    <p:extLst>
      <p:ext uri="{BB962C8B-B14F-4D97-AF65-F5344CB8AC3E}">
        <p14:creationId xmlns:p14="http://schemas.microsoft.com/office/powerpoint/2010/main" val="3964126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黑板模型</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思考</a:t>
            </a:r>
          </a:p>
        </p:txBody>
      </p:sp>
      <p:cxnSp>
        <p:nvCxnSpPr>
          <p:cNvPr id="10" name="直接连接符 9"/>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4" name="文本框 3">
            <a:extLst>
              <a:ext uri="{FF2B5EF4-FFF2-40B4-BE49-F238E27FC236}">
                <a16:creationId xmlns:a16="http://schemas.microsoft.com/office/drawing/2014/main" id="{8425BBD6-8849-404E-86C8-805547A531AD}"/>
              </a:ext>
            </a:extLst>
          </p:cNvPr>
          <p:cNvSpPr txBox="1"/>
          <p:nvPr/>
        </p:nvSpPr>
        <p:spPr>
          <a:xfrm>
            <a:off x="1329667" y="5772018"/>
            <a:ext cx="6484665" cy="95410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思考</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在现实中黑板提供了怎样的功能？如何利用黑板去联合解决一个复杂问题？</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26" name="Picture 2">
            <a:extLst>
              <a:ext uri="{FF2B5EF4-FFF2-40B4-BE49-F238E27FC236}">
                <a16:creationId xmlns:a16="http://schemas.microsoft.com/office/drawing/2014/main" id="{61E08159-6947-4FFD-A4DC-25A79742FB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667" y="1897443"/>
            <a:ext cx="6484665" cy="3644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03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黑板模型</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基本思想</a:t>
            </a:r>
          </a:p>
        </p:txBody>
      </p:sp>
      <p:cxnSp>
        <p:nvCxnSpPr>
          <p:cNvPr id="10" name="直接连接符 9"/>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8" name="文本框 3"/>
          <p:cNvSpPr txBox="1"/>
          <p:nvPr/>
        </p:nvSpPr>
        <p:spPr>
          <a:xfrm>
            <a:off x="261525" y="4308470"/>
            <a:ext cx="1991781"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  黑板模型</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p:cNvSpPr/>
          <p:nvPr/>
        </p:nvSpPr>
        <p:spPr>
          <a:xfrm>
            <a:off x="2932944" y="3212976"/>
            <a:ext cx="1909182" cy="523220"/>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知识源</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(KS)</a:t>
            </a:r>
          </a:p>
        </p:txBody>
      </p:sp>
      <p:sp>
        <p:nvSpPr>
          <p:cNvPr id="3" name="矩形 2"/>
          <p:cNvSpPr/>
          <p:nvPr/>
        </p:nvSpPr>
        <p:spPr>
          <a:xfrm>
            <a:off x="3104011" y="4467913"/>
            <a:ext cx="1567048" cy="523220"/>
          </a:xfrm>
          <a:prstGeom prst="rect">
            <a:avLst/>
          </a:prstGeom>
          <a:ln/>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黑板</a:t>
            </a:r>
          </a:p>
        </p:txBody>
      </p:sp>
      <p:sp>
        <p:nvSpPr>
          <p:cNvPr id="9" name="下箭头 8"/>
          <p:cNvSpPr/>
          <p:nvPr/>
        </p:nvSpPr>
        <p:spPr>
          <a:xfrm rot="16200000">
            <a:off x="2375163" y="4340568"/>
            <a:ext cx="468050" cy="432048"/>
          </a:xfrm>
          <a:prstGeom prst="down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4" name="文本框 3"/>
          <p:cNvSpPr txBox="1"/>
          <p:nvPr/>
        </p:nvSpPr>
        <p:spPr>
          <a:xfrm>
            <a:off x="3675917" y="3736196"/>
            <a:ext cx="465192" cy="769441"/>
          </a:xfrm>
          <a:prstGeom prst="rect">
            <a:avLst/>
          </a:prstGeom>
          <a:noFill/>
        </p:spPr>
        <p:txBody>
          <a:bodyPr wrap="none" rtlCol="0">
            <a:spAutoFit/>
          </a:bodyPr>
          <a:lstStyle/>
          <a:p>
            <a:r>
              <a:rPr lang="en-US" altLang="zh-CN" sz="4400" b="1" dirty="0"/>
              <a:t>+</a:t>
            </a:r>
            <a:endParaRPr lang="zh-CN" altLang="en-US" sz="4400" b="1" dirty="0"/>
          </a:p>
        </p:txBody>
      </p:sp>
      <p:sp>
        <p:nvSpPr>
          <p:cNvPr id="11" name="矩形 10">
            <a:extLst>
              <a:ext uri="{FF2B5EF4-FFF2-40B4-BE49-F238E27FC236}">
                <a16:creationId xmlns:a16="http://schemas.microsoft.com/office/drawing/2014/main" id="{E4852ADF-DCD6-43CF-85AC-2874E9D480DA}"/>
              </a:ext>
            </a:extLst>
          </p:cNvPr>
          <p:cNvSpPr/>
          <p:nvPr/>
        </p:nvSpPr>
        <p:spPr>
          <a:xfrm>
            <a:off x="2932944" y="5898017"/>
            <a:ext cx="1909182" cy="523220"/>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监控机制</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文本框 12">
            <a:extLst>
              <a:ext uri="{FF2B5EF4-FFF2-40B4-BE49-F238E27FC236}">
                <a16:creationId xmlns:a16="http://schemas.microsoft.com/office/drawing/2014/main" id="{2784D516-15EB-48BB-8EB0-29D2DC3EA926}"/>
              </a:ext>
            </a:extLst>
          </p:cNvPr>
          <p:cNvSpPr txBox="1"/>
          <p:nvPr/>
        </p:nvSpPr>
        <p:spPr>
          <a:xfrm>
            <a:off x="3675917" y="5098958"/>
            <a:ext cx="465192" cy="769441"/>
          </a:xfrm>
          <a:prstGeom prst="rect">
            <a:avLst/>
          </a:prstGeom>
          <a:noFill/>
        </p:spPr>
        <p:txBody>
          <a:bodyPr wrap="none" rtlCol="0">
            <a:spAutoFit/>
          </a:bodyPr>
          <a:lstStyle/>
          <a:p>
            <a:r>
              <a:rPr lang="en-US" altLang="zh-CN" sz="4400" b="1" dirty="0"/>
              <a:t>+</a:t>
            </a:r>
            <a:endParaRPr lang="zh-CN" altLang="en-US" sz="4400" b="1" dirty="0"/>
          </a:p>
        </p:txBody>
      </p:sp>
      <p:pic>
        <p:nvPicPr>
          <p:cNvPr id="5" name="图片 4">
            <a:extLst>
              <a:ext uri="{FF2B5EF4-FFF2-40B4-BE49-F238E27FC236}">
                <a16:creationId xmlns:a16="http://schemas.microsoft.com/office/drawing/2014/main" id="{F2C31242-E54E-41D4-A264-6655B96B46C7}"/>
              </a:ext>
            </a:extLst>
          </p:cNvPr>
          <p:cNvPicPr>
            <a:picLocks noChangeAspect="1"/>
          </p:cNvPicPr>
          <p:nvPr/>
        </p:nvPicPr>
        <p:blipFill>
          <a:blip r:embed="rId3"/>
          <a:stretch>
            <a:fillRect/>
          </a:stretch>
        </p:blipFill>
        <p:spPr>
          <a:xfrm>
            <a:off x="5292080" y="3212976"/>
            <a:ext cx="3395436" cy="3208260"/>
          </a:xfrm>
          <a:prstGeom prst="rect">
            <a:avLst/>
          </a:prstGeom>
        </p:spPr>
      </p:pic>
      <p:sp>
        <p:nvSpPr>
          <p:cNvPr id="17" name="文本框 3">
            <a:extLst>
              <a:ext uri="{FF2B5EF4-FFF2-40B4-BE49-F238E27FC236}">
                <a16:creationId xmlns:a16="http://schemas.microsoft.com/office/drawing/2014/main" id="{0A04E010-F064-4ABA-8DD3-A48A164D3DB1}"/>
              </a:ext>
            </a:extLst>
          </p:cNvPr>
          <p:cNvSpPr txBox="1"/>
          <p:nvPr/>
        </p:nvSpPr>
        <p:spPr>
          <a:xfrm>
            <a:off x="502700" y="1789126"/>
            <a:ext cx="8184816" cy="1015663"/>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黑板模型结构是为了解决分布在不同物理环境下多个实体协作完成任务的并行和分布计算模型。该模型能实现异构知识源的集成。黑板结构的概念最早于 </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1962 </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年由 </a:t>
            </a:r>
            <a:r>
              <a:rPr lang="en-US" altLang="zh-CN" sz="2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A.Newwell</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提出，其模型通常由 </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个主要部分组成。</a:t>
            </a:r>
            <a:endPar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10571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7">
                                            <p:txEl>
                                              <p:pRg st="0" end="0"/>
                                            </p:txEl>
                                          </p:spTgt>
                                        </p:tgtEl>
                                        <p:attrNameLst>
                                          <p:attrName>style.visibility</p:attrName>
                                        </p:attrNameLst>
                                      </p:cBhvr>
                                      <p:to>
                                        <p:strVal val="visible"/>
                                      </p:to>
                                    </p:set>
                                    <p:animEffect transition="in" filter="fade">
                                      <p:cBhvr>
                                        <p:cTn id="39"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3" grpId="0" animBg="1"/>
      <p:bldP spid="9" grpId="0" animBg="1"/>
      <p:bldP spid="4" grpId="0"/>
      <p:bldP spid="11" grpId="0" animBg="1"/>
      <p:bldP spid="13" grpId="0"/>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黑板模型</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中心式黑板</a:t>
            </a:r>
          </a:p>
        </p:txBody>
      </p:sp>
      <p:cxnSp>
        <p:nvCxnSpPr>
          <p:cNvPr id="10" name="直接连接符 9"/>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7" name="矩形 6">
            <a:extLst>
              <a:ext uri="{FF2B5EF4-FFF2-40B4-BE49-F238E27FC236}">
                <a16:creationId xmlns:a16="http://schemas.microsoft.com/office/drawing/2014/main" id="{0B5C4F4E-72CC-4B6D-A734-88A089EC808E}"/>
              </a:ext>
            </a:extLst>
          </p:cNvPr>
          <p:cNvSpPr/>
          <p:nvPr/>
        </p:nvSpPr>
        <p:spPr>
          <a:xfrm>
            <a:off x="2221939" y="3645024"/>
            <a:ext cx="1574423" cy="7704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中心黑板</a:t>
            </a:r>
            <a:endParaRPr lang="en-US" dirty="0">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05C61BC8-2ADB-4357-B7C3-D5C203DB8F7E}"/>
              </a:ext>
            </a:extLst>
          </p:cNvPr>
          <p:cNvSpPr/>
          <p:nvPr/>
        </p:nvSpPr>
        <p:spPr>
          <a:xfrm>
            <a:off x="899100" y="2395014"/>
            <a:ext cx="1296144" cy="648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智能体</a:t>
            </a:r>
            <a:endParaRPr lang="en-US" dirty="0">
              <a:latin typeface="微软雅黑" panose="020B0503020204020204" pitchFamily="34" charset="-122"/>
              <a:ea typeface="微软雅黑" panose="020B0503020204020204" pitchFamily="34" charset="-122"/>
            </a:endParaRPr>
          </a:p>
        </p:txBody>
      </p:sp>
      <p:cxnSp>
        <p:nvCxnSpPr>
          <p:cNvPr id="15" name="直接箭头连接符 14">
            <a:extLst>
              <a:ext uri="{FF2B5EF4-FFF2-40B4-BE49-F238E27FC236}">
                <a16:creationId xmlns:a16="http://schemas.microsoft.com/office/drawing/2014/main" id="{04DDC972-B492-46EC-BFCC-826CA161C7BA}"/>
              </a:ext>
            </a:extLst>
          </p:cNvPr>
          <p:cNvCxnSpPr>
            <a:cxnSpLocks/>
          </p:cNvCxnSpPr>
          <p:nvPr/>
        </p:nvCxnSpPr>
        <p:spPr>
          <a:xfrm>
            <a:off x="1763688" y="3140968"/>
            <a:ext cx="360040" cy="36004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1" name="椭圆 20">
            <a:extLst>
              <a:ext uri="{FF2B5EF4-FFF2-40B4-BE49-F238E27FC236}">
                <a16:creationId xmlns:a16="http://schemas.microsoft.com/office/drawing/2014/main" id="{C48A550A-C772-44FB-8907-1B3CEE45E559}"/>
              </a:ext>
            </a:extLst>
          </p:cNvPr>
          <p:cNvSpPr/>
          <p:nvPr/>
        </p:nvSpPr>
        <p:spPr>
          <a:xfrm>
            <a:off x="3769667" y="2364543"/>
            <a:ext cx="1296144" cy="648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智能体</a:t>
            </a:r>
            <a:endParaRPr lang="en-US" dirty="0">
              <a:latin typeface="微软雅黑" panose="020B0503020204020204" pitchFamily="34" charset="-122"/>
              <a:ea typeface="微软雅黑" panose="020B0503020204020204" pitchFamily="34" charset="-122"/>
            </a:endParaRPr>
          </a:p>
        </p:txBody>
      </p:sp>
      <p:cxnSp>
        <p:nvCxnSpPr>
          <p:cNvPr id="23" name="直接箭头连接符 22">
            <a:extLst>
              <a:ext uri="{FF2B5EF4-FFF2-40B4-BE49-F238E27FC236}">
                <a16:creationId xmlns:a16="http://schemas.microsoft.com/office/drawing/2014/main" id="{A4542265-33C5-4E47-88BA-30FEC1F4C4E6}"/>
              </a:ext>
            </a:extLst>
          </p:cNvPr>
          <p:cNvCxnSpPr>
            <a:cxnSpLocks/>
          </p:cNvCxnSpPr>
          <p:nvPr/>
        </p:nvCxnSpPr>
        <p:spPr>
          <a:xfrm flipH="1">
            <a:off x="3923928" y="3140968"/>
            <a:ext cx="288032" cy="36004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5" name="椭圆 24">
            <a:extLst>
              <a:ext uri="{FF2B5EF4-FFF2-40B4-BE49-F238E27FC236}">
                <a16:creationId xmlns:a16="http://schemas.microsoft.com/office/drawing/2014/main" id="{68969586-7064-44D1-9C02-0FA2EC96CC00}"/>
              </a:ext>
            </a:extLst>
          </p:cNvPr>
          <p:cNvSpPr/>
          <p:nvPr/>
        </p:nvSpPr>
        <p:spPr>
          <a:xfrm>
            <a:off x="925795" y="5223667"/>
            <a:ext cx="1296144" cy="648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智能体</a:t>
            </a:r>
            <a:endParaRPr lang="en-US" dirty="0">
              <a:latin typeface="微软雅黑" panose="020B0503020204020204" pitchFamily="34" charset="-122"/>
              <a:ea typeface="微软雅黑" panose="020B0503020204020204" pitchFamily="34" charset="-122"/>
            </a:endParaRPr>
          </a:p>
        </p:txBody>
      </p:sp>
      <p:cxnSp>
        <p:nvCxnSpPr>
          <p:cNvPr id="26" name="直接箭头连接符 25">
            <a:extLst>
              <a:ext uri="{FF2B5EF4-FFF2-40B4-BE49-F238E27FC236}">
                <a16:creationId xmlns:a16="http://schemas.microsoft.com/office/drawing/2014/main" id="{9E5F03F1-3F1E-4345-B153-A93CDA9BDAC6}"/>
              </a:ext>
            </a:extLst>
          </p:cNvPr>
          <p:cNvCxnSpPr>
            <a:cxnSpLocks/>
          </p:cNvCxnSpPr>
          <p:nvPr/>
        </p:nvCxnSpPr>
        <p:spPr>
          <a:xfrm flipV="1">
            <a:off x="1691680" y="4653136"/>
            <a:ext cx="432048" cy="40617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7" name="椭圆 26">
            <a:extLst>
              <a:ext uri="{FF2B5EF4-FFF2-40B4-BE49-F238E27FC236}">
                <a16:creationId xmlns:a16="http://schemas.microsoft.com/office/drawing/2014/main" id="{1499C22B-9DA5-49BF-B3E4-AB61E1BF68A6}"/>
              </a:ext>
            </a:extLst>
          </p:cNvPr>
          <p:cNvSpPr/>
          <p:nvPr/>
        </p:nvSpPr>
        <p:spPr>
          <a:xfrm>
            <a:off x="3796362" y="5193196"/>
            <a:ext cx="1296144" cy="648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智能体</a:t>
            </a:r>
            <a:endParaRPr lang="en-US" dirty="0">
              <a:latin typeface="微软雅黑" panose="020B0503020204020204" pitchFamily="34" charset="-122"/>
              <a:ea typeface="微软雅黑" panose="020B0503020204020204" pitchFamily="34" charset="-122"/>
            </a:endParaRPr>
          </a:p>
        </p:txBody>
      </p:sp>
      <p:cxnSp>
        <p:nvCxnSpPr>
          <p:cNvPr id="28" name="直接箭头连接符 27">
            <a:extLst>
              <a:ext uri="{FF2B5EF4-FFF2-40B4-BE49-F238E27FC236}">
                <a16:creationId xmlns:a16="http://schemas.microsoft.com/office/drawing/2014/main" id="{9CD142C8-19B7-41A8-BDD8-20ACE0E6AE9D}"/>
              </a:ext>
            </a:extLst>
          </p:cNvPr>
          <p:cNvCxnSpPr>
            <a:cxnSpLocks/>
          </p:cNvCxnSpPr>
          <p:nvPr/>
        </p:nvCxnSpPr>
        <p:spPr>
          <a:xfrm flipH="1" flipV="1">
            <a:off x="3851921" y="4624313"/>
            <a:ext cx="360039" cy="4349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文本框 34">
            <a:extLst>
              <a:ext uri="{FF2B5EF4-FFF2-40B4-BE49-F238E27FC236}">
                <a16:creationId xmlns:a16="http://schemas.microsoft.com/office/drawing/2014/main" id="{572F0CE1-D4E9-4BB9-95E0-E54026728E7F}"/>
              </a:ext>
            </a:extLst>
          </p:cNvPr>
          <p:cNvSpPr txBox="1"/>
          <p:nvPr/>
        </p:nvSpPr>
        <p:spPr>
          <a:xfrm>
            <a:off x="5378537" y="3412836"/>
            <a:ext cx="3081895" cy="1384995"/>
          </a:xfrm>
          <a:prstGeom prst="rect">
            <a:avLst/>
          </a:prstGeom>
          <a:noFill/>
        </p:spPr>
        <p:txBody>
          <a:bodyPr wrap="square" rtlCol="0">
            <a:spAutoFit/>
          </a:bodyPr>
          <a:lstStyle/>
          <a:p>
            <a:pPr marL="342900" indent="-342900">
              <a:buFont typeface="Arial" panose="020B0604020202020204" pitchFamily="34" charset="0"/>
              <a:buChar char="•"/>
            </a:pPr>
            <a:r>
              <a:rPr lang="zh-CN" altLang="en-US" sz="2800" b="1" dirty="0">
                <a:latin typeface="微软雅黑" panose="020B0503020204020204" pitchFamily="34" charset="-122"/>
                <a:ea typeface="微软雅黑" panose="020B0503020204020204" pitchFamily="34" charset="-122"/>
              </a:rPr>
              <a:t>简单易行</a:t>
            </a:r>
            <a:endParaRPr lang="en-US" altLang="zh-CN" sz="2800" b="1"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800" b="1" dirty="0">
                <a:latin typeface="微软雅黑" panose="020B0503020204020204" pitchFamily="34" charset="-122"/>
                <a:ea typeface="微软雅黑" panose="020B0503020204020204" pitchFamily="34" charset="-122"/>
              </a:rPr>
              <a:t>易产生性能瓶颈</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0475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6" y="2780928"/>
            <a:ext cx="9145016" cy="1512168"/>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83568" y="3068960"/>
            <a:ext cx="7644638" cy="854080"/>
          </a:xfrm>
          <a:prstGeom prst="rect">
            <a:avLst/>
          </a:prstGeom>
          <a:noFill/>
        </p:spPr>
        <p:txBody>
          <a:bodyPr wrap="square" rtlCol="0">
            <a:spAutoFit/>
          </a:bodyPr>
          <a:lstStyle/>
          <a:p>
            <a:pPr algn="ctr"/>
            <a:r>
              <a:rPr lang="zh-CN" altLang="en-US" sz="4950" b="1" dirty="0">
                <a:solidFill>
                  <a:schemeClr val="bg1"/>
                </a:solidFill>
                <a:latin typeface="微软雅黑" panose="020B0503020204020204" pitchFamily="34" charset="-122"/>
                <a:ea typeface="微软雅黑" panose="020B0503020204020204" pitchFamily="34" charset="-122"/>
              </a:rPr>
              <a:t>多智能体协作研究背景</a:t>
            </a:r>
          </a:p>
        </p:txBody>
      </p:sp>
      <p:sp>
        <p:nvSpPr>
          <p:cNvPr id="9" name="任意多边形 8"/>
          <p:cNvSpPr/>
          <p:nvPr/>
        </p:nvSpPr>
        <p:spPr>
          <a:xfrm>
            <a:off x="251520" y="1988840"/>
            <a:ext cx="1271112" cy="1152128"/>
          </a:xfrm>
          <a:custGeom>
            <a:avLst/>
            <a:gdLst>
              <a:gd name="connsiteX0" fmla="*/ 1600200 w 3200400"/>
              <a:gd name="connsiteY0" fmla="*/ 0 h 2838450"/>
              <a:gd name="connsiteX1" fmla="*/ 3200400 w 3200400"/>
              <a:gd name="connsiteY1" fmla="*/ 1600200 h 2838450"/>
              <a:gd name="connsiteX2" fmla="*/ 2618076 w 3200400"/>
              <a:gd name="connsiteY2" fmla="*/ 2834992 h 2838450"/>
              <a:gd name="connsiteX3" fmla="*/ 2613452 w 3200400"/>
              <a:gd name="connsiteY3" fmla="*/ 2838450 h 2838450"/>
              <a:gd name="connsiteX4" fmla="*/ 586949 w 3200400"/>
              <a:gd name="connsiteY4" fmla="*/ 2838450 h 2838450"/>
              <a:gd name="connsiteX5" fmla="*/ 582325 w 3200400"/>
              <a:gd name="connsiteY5" fmla="*/ 2834992 h 2838450"/>
              <a:gd name="connsiteX6" fmla="*/ 0 w 3200400"/>
              <a:gd name="connsiteY6" fmla="*/ 1600200 h 2838450"/>
              <a:gd name="connsiteX7" fmla="*/ 1600200 w 3200400"/>
              <a:gd name="connsiteY7" fmla="*/ 0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400" h="2838450">
                <a:moveTo>
                  <a:pt x="1600200" y="0"/>
                </a:moveTo>
                <a:cubicBezTo>
                  <a:pt x="2483966" y="0"/>
                  <a:pt x="3200400" y="716434"/>
                  <a:pt x="3200400" y="1600200"/>
                </a:cubicBezTo>
                <a:cubicBezTo>
                  <a:pt x="3200400" y="2097319"/>
                  <a:pt x="2973716" y="2541492"/>
                  <a:pt x="2618076" y="2834992"/>
                </a:cubicBezTo>
                <a:lnTo>
                  <a:pt x="2613452" y="2838450"/>
                </a:lnTo>
                <a:lnTo>
                  <a:pt x="586949" y="2838450"/>
                </a:lnTo>
                <a:lnTo>
                  <a:pt x="582325" y="2834992"/>
                </a:lnTo>
                <a:cubicBezTo>
                  <a:pt x="226685" y="2541492"/>
                  <a:pt x="0" y="2097319"/>
                  <a:pt x="0" y="1600200"/>
                </a:cubicBezTo>
                <a:cubicBezTo>
                  <a:pt x="0" y="716434"/>
                  <a:pt x="716434" y="0"/>
                  <a:pt x="160020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800" b="1" dirty="0">
                <a:latin typeface="Bell MT" panose="02020503060305020303" pitchFamily="18" charset="0"/>
                <a:ea typeface="华文隶书" panose="02010800040101010101" pitchFamily="2" charset="-122"/>
              </a:rPr>
              <a:t>1</a:t>
            </a:r>
            <a:endParaRPr lang="zh-CN" altLang="en-US" sz="8800" b="1" dirty="0">
              <a:latin typeface="Bell MT" panose="02020503060305020303" pitchFamily="18" charset="0"/>
              <a:ea typeface="华文隶书" panose="02010800040101010101" pitchFamily="2" charset="-122"/>
            </a:endParaRP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6087" t="6184" r="6353" b="6254"/>
          <a:stretch/>
        </p:blipFill>
        <p:spPr>
          <a:xfrm>
            <a:off x="7956376" y="2312876"/>
            <a:ext cx="936104" cy="936104"/>
          </a:xfrm>
          <a:prstGeom prst="ellipse">
            <a:avLst/>
          </a:prstGeom>
        </p:spPr>
      </p:pic>
    </p:spTree>
    <p:extLst>
      <p:ext uri="{BB962C8B-B14F-4D97-AF65-F5344CB8AC3E}">
        <p14:creationId xmlns:p14="http://schemas.microsoft.com/office/powerpoint/2010/main" val="2824443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黑板模型</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分布式黑板</a:t>
            </a:r>
          </a:p>
        </p:txBody>
      </p:sp>
      <p:cxnSp>
        <p:nvCxnSpPr>
          <p:cNvPr id="10" name="直接连接符 9"/>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7" name="矩形 6">
            <a:extLst>
              <a:ext uri="{FF2B5EF4-FFF2-40B4-BE49-F238E27FC236}">
                <a16:creationId xmlns:a16="http://schemas.microsoft.com/office/drawing/2014/main" id="{0B5C4F4E-72CC-4B6D-A734-88A089EC808E}"/>
              </a:ext>
            </a:extLst>
          </p:cNvPr>
          <p:cNvSpPr/>
          <p:nvPr/>
        </p:nvSpPr>
        <p:spPr>
          <a:xfrm>
            <a:off x="1763688" y="2928535"/>
            <a:ext cx="981909" cy="39604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子黑板</a:t>
            </a:r>
            <a:endParaRPr lang="en-US" sz="1400" dirty="0">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05C61BC8-2ADB-4357-B7C3-D5C203DB8F7E}"/>
              </a:ext>
            </a:extLst>
          </p:cNvPr>
          <p:cNvSpPr/>
          <p:nvPr/>
        </p:nvSpPr>
        <p:spPr>
          <a:xfrm>
            <a:off x="781779" y="2348885"/>
            <a:ext cx="981909" cy="4061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微软雅黑" panose="020B0503020204020204" pitchFamily="34" charset="-122"/>
                <a:ea typeface="微软雅黑" panose="020B0503020204020204" pitchFamily="34" charset="-122"/>
              </a:rPr>
              <a:t>智能体</a:t>
            </a:r>
            <a:endParaRPr lang="en-US" sz="1100" dirty="0">
              <a:latin typeface="微软雅黑" panose="020B0503020204020204" pitchFamily="34" charset="-122"/>
              <a:ea typeface="微软雅黑" panose="020B0503020204020204" pitchFamily="34" charset="-122"/>
            </a:endParaRPr>
          </a:p>
        </p:txBody>
      </p:sp>
      <p:cxnSp>
        <p:nvCxnSpPr>
          <p:cNvPr id="26" name="直接箭头连接符 25">
            <a:extLst>
              <a:ext uri="{FF2B5EF4-FFF2-40B4-BE49-F238E27FC236}">
                <a16:creationId xmlns:a16="http://schemas.microsoft.com/office/drawing/2014/main" id="{9E5F03F1-3F1E-4345-B153-A93CDA9BDAC6}"/>
              </a:ext>
            </a:extLst>
          </p:cNvPr>
          <p:cNvCxnSpPr>
            <a:cxnSpLocks/>
          </p:cNvCxnSpPr>
          <p:nvPr/>
        </p:nvCxnSpPr>
        <p:spPr>
          <a:xfrm>
            <a:off x="1403648" y="2821718"/>
            <a:ext cx="216024" cy="15695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4" name="椭圆 23">
            <a:extLst>
              <a:ext uri="{FF2B5EF4-FFF2-40B4-BE49-F238E27FC236}">
                <a16:creationId xmlns:a16="http://schemas.microsoft.com/office/drawing/2014/main" id="{8BF9D57D-1F9D-49F5-8AD9-F2189F31C77F}"/>
              </a:ext>
            </a:extLst>
          </p:cNvPr>
          <p:cNvSpPr/>
          <p:nvPr/>
        </p:nvSpPr>
        <p:spPr>
          <a:xfrm>
            <a:off x="2873393" y="2362196"/>
            <a:ext cx="981909" cy="4061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微软雅黑" panose="020B0503020204020204" pitchFamily="34" charset="-122"/>
                <a:ea typeface="微软雅黑" panose="020B0503020204020204" pitchFamily="34" charset="-122"/>
              </a:rPr>
              <a:t>智能体</a:t>
            </a:r>
            <a:endParaRPr lang="en-US" sz="1100" dirty="0">
              <a:latin typeface="微软雅黑" panose="020B0503020204020204" pitchFamily="34" charset="-122"/>
              <a:ea typeface="微软雅黑" panose="020B0503020204020204" pitchFamily="34" charset="-122"/>
            </a:endParaRPr>
          </a:p>
        </p:txBody>
      </p:sp>
      <p:cxnSp>
        <p:nvCxnSpPr>
          <p:cNvPr id="29" name="直接箭头连接符 28">
            <a:extLst>
              <a:ext uri="{FF2B5EF4-FFF2-40B4-BE49-F238E27FC236}">
                <a16:creationId xmlns:a16="http://schemas.microsoft.com/office/drawing/2014/main" id="{0B075A33-D1C2-4DCB-802B-0FDD84923544}"/>
              </a:ext>
            </a:extLst>
          </p:cNvPr>
          <p:cNvCxnSpPr>
            <a:cxnSpLocks/>
          </p:cNvCxnSpPr>
          <p:nvPr/>
        </p:nvCxnSpPr>
        <p:spPr>
          <a:xfrm flipH="1">
            <a:off x="2855268" y="2821718"/>
            <a:ext cx="285274" cy="15695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7" name="矩形 16">
            <a:extLst>
              <a:ext uri="{FF2B5EF4-FFF2-40B4-BE49-F238E27FC236}">
                <a16:creationId xmlns:a16="http://schemas.microsoft.com/office/drawing/2014/main" id="{0D1EE377-1A76-4832-A41D-E32CA161EFEB}"/>
              </a:ext>
            </a:extLst>
          </p:cNvPr>
          <p:cNvSpPr/>
          <p:nvPr/>
        </p:nvSpPr>
        <p:spPr>
          <a:xfrm>
            <a:off x="468585" y="1988845"/>
            <a:ext cx="3671367" cy="165617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矩形 29">
            <a:extLst>
              <a:ext uri="{FF2B5EF4-FFF2-40B4-BE49-F238E27FC236}">
                <a16:creationId xmlns:a16="http://schemas.microsoft.com/office/drawing/2014/main" id="{57057F8C-DF3B-456B-8227-43FF494565D1}"/>
              </a:ext>
            </a:extLst>
          </p:cNvPr>
          <p:cNvSpPr/>
          <p:nvPr/>
        </p:nvSpPr>
        <p:spPr>
          <a:xfrm>
            <a:off x="5946533" y="2933318"/>
            <a:ext cx="981909" cy="39604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子黑板</a:t>
            </a:r>
            <a:endParaRPr lang="en-US" sz="1400" dirty="0">
              <a:latin typeface="微软雅黑" panose="020B0503020204020204" pitchFamily="34" charset="-122"/>
              <a:ea typeface="微软雅黑" panose="020B0503020204020204" pitchFamily="34" charset="-122"/>
            </a:endParaRPr>
          </a:p>
        </p:txBody>
      </p:sp>
      <p:sp>
        <p:nvSpPr>
          <p:cNvPr id="31" name="椭圆 30">
            <a:extLst>
              <a:ext uri="{FF2B5EF4-FFF2-40B4-BE49-F238E27FC236}">
                <a16:creationId xmlns:a16="http://schemas.microsoft.com/office/drawing/2014/main" id="{BACE689C-F82A-4A6B-99F6-7CE1DEC5FC63}"/>
              </a:ext>
            </a:extLst>
          </p:cNvPr>
          <p:cNvSpPr/>
          <p:nvPr/>
        </p:nvSpPr>
        <p:spPr>
          <a:xfrm>
            <a:off x="4964624" y="2353668"/>
            <a:ext cx="981909" cy="4061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微软雅黑" panose="020B0503020204020204" pitchFamily="34" charset="-122"/>
                <a:ea typeface="微软雅黑" panose="020B0503020204020204" pitchFamily="34" charset="-122"/>
              </a:rPr>
              <a:t>智能体</a:t>
            </a:r>
            <a:endParaRPr lang="en-US" sz="1100" dirty="0">
              <a:latin typeface="微软雅黑" panose="020B0503020204020204" pitchFamily="34" charset="-122"/>
              <a:ea typeface="微软雅黑" panose="020B0503020204020204" pitchFamily="34" charset="-122"/>
            </a:endParaRPr>
          </a:p>
        </p:txBody>
      </p:sp>
      <p:cxnSp>
        <p:nvCxnSpPr>
          <p:cNvPr id="32" name="直接箭头连接符 31">
            <a:extLst>
              <a:ext uri="{FF2B5EF4-FFF2-40B4-BE49-F238E27FC236}">
                <a16:creationId xmlns:a16="http://schemas.microsoft.com/office/drawing/2014/main" id="{B827F418-ED17-4748-A1D9-C583B6B4CB98}"/>
              </a:ext>
            </a:extLst>
          </p:cNvPr>
          <p:cNvCxnSpPr>
            <a:cxnSpLocks/>
          </p:cNvCxnSpPr>
          <p:nvPr/>
        </p:nvCxnSpPr>
        <p:spPr>
          <a:xfrm>
            <a:off x="5586493" y="2826501"/>
            <a:ext cx="216024" cy="15695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3" name="椭圆 32">
            <a:extLst>
              <a:ext uri="{FF2B5EF4-FFF2-40B4-BE49-F238E27FC236}">
                <a16:creationId xmlns:a16="http://schemas.microsoft.com/office/drawing/2014/main" id="{BD9DD2AD-460C-4C50-9A27-E3A2D21CF7A7}"/>
              </a:ext>
            </a:extLst>
          </p:cNvPr>
          <p:cNvSpPr/>
          <p:nvPr/>
        </p:nvSpPr>
        <p:spPr>
          <a:xfrm>
            <a:off x="7056238" y="2366979"/>
            <a:ext cx="981909" cy="4061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微软雅黑" panose="020B0503020204020204" pitchFamily="34" charset="-122"/>
                <a:ea typeface="微软雅黑" panose="020B0503020204020204" pitchFamily="34" charset="-122"/>
              </a:rPr>
              <a:t>智能体</a:t>
            </a:r>
            <a:endParaRPr lang="en-US" sz="1100" dirty="0">
              <a:latin typeface="微软雅黑" panose="020B0503020204020204" pitchFamily="34" charset="-122"/>
              <a:ea typeface="微软雅黑" panose="020B0503020204020204" pitchFamily="34" charset="-122"/>
            </a:endParaRPr>
          </a:p>
        </p:txBody>
      </p:sp>
      <p:cxnSp>
        <p:nvCxnSpPr>
          <p:cNvPr id="34" name="直接箭头连接符 33">
            <a:extLst>
              <a:ext uri="{FF2B5EF4-FFF2-40B4-BE49-F238E27FC236}">
                <a16:creationId xmlns:a16="http://schemas.microsoft.com/office/drawing/2014/main" id="{53DD96DC-6A0F-4D50-9DF0-2446E7A7284B}"/>
              </a:ext>
            </a:extLst>
          </p:cNvPr>
          <p:cNvCxnSpPr>
            <a:cxnSpLocks/>
          </p:cNvCxnSpPr>
          <p:nvPr/>
        </p:nvCxnSpPr>
        <p:spPr>
          <a:xfrm flipH="1">
            <a:off x="7038113" y="2826501"/>
            <a:ext cx="285274" cy="15695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6" name="矩形 35">
            <a:extLst>
              <a:ext uri="{FF2B5EF4-FFF2-40B4-BE49-F238E27FC236}">
                <a16:creationId xmlns:a16="http://schemas.microsoft.com/office/drawing/2014/main" id="{9524DCAD-8B36-4FE4-848A-7046E261C6A4}"/>
              </a:ext>
            </a:extLst>
          </p:cNvPr>
          <p:cNvSpPr/>
          <p:nvPr/>
        </p:nvSpPr>
        <p:spPr>
          <a:xfrm>
            <a:off x="4651430" y="1993628"/>
            <a:ext cx="3671367" cy="165617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矩形 36">
            <a:extLst>
              <a:ext uri="{FF2B5EF4-FFF2-40B4-BE49-F238E27FC236}">
                <a16:creationId xmlns:a16="http://schemas.microsoft.com/office/drawing/2014/main" id="{E83B873F-CA1E-46EC-A395-F6D074B0EF77}"/>
              </a:ext>
            </a:extLst>
          </p:cNvPr>
          <p:cNvSpPr/>
          <p:nvPr/>
        </p:nvSpPr>
        <p:spPr>
          <a:xfrm>
            <a:off x="3923928" y="4659625"/>
            <a:ext cx="919644" cy="39604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子黑板</a:t>
            </a:r>
            <a:endParaRPr lang="en-US" sz="1400" dirty="0">
              <a:latin typeface="微软雅黑" panose="020B0503020204020204" pitchFamily="34" charset="-122"/>
              <a:ea typeface="微软雅黑" panose="020B0503020204020204" pitchFamily="34" charset="-122"/>
            </a:endParaRPr>
          </a:p>
        </p:txBody>
      </p:sp>
      <p:sp>
        <p:nvSpPr>
          <p:cNvPr id="38" name="椭圆 37">
            <a:extLst>
              <a:ext uri="{FF2B5EF4-FFF2-40B4-BE49-F238E27FC236}">
                <a16:creationId xmlns:a16="http://schemas.microsoft.com/office/drawing/2014/main" id="{B1A648D9-2AF6-44B9-8D94-DB0722A1D7C0}"/>
              </a:ext>
            </a:extLst>
          </p:cNvPr>
          <p:cNvSpPr/>
          <p:nvPr/>
        </p:nvSpPr>
        <p:spPr>
          <a:xfrm>
            <a:off x="2664138" y="5552595"/>
            <a:ext cx="919644" cy="4061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微软雅黑" panose="020B0503020204020204" pitchFamily="34" charset="-122"/>
                <a:ea typeface="微软雅黑" panose="020B0503020204020204" pitchFamily="34" charset="-122"/>
              </a:rPr>
              <a:t>智能体</a:t>
            </a:r>
            <a:endParaRPr lang="en-US" sz="1100" dirty="0">
              <a:latin typeface="微软雅黑" panose="020B0503020204020204" pitchFamily="34" charset="-122"/>
              <a:ea typeface="微软雅黑" panose="020B0503020204020204" pitchFamily="34" charset="-122"/>
            </a:endParaRPr>
          </a:p>
        </p:txBody>
      </p:sp>
      <p:cxnSp>
        <p:nvCxnSpPr>
          <p:cNvPr id="39" name="直接箭头连接符 38">
            <a:extLst>
              <a:ext uri="{FF2B5EF4-FFF2-40B4-BE49-F238E27FC236}">
                <a16:creationId xmlns:a16="http://schemas.microsoft.com/office/drawing/2014/main" id="{19AEE8F3-3843-43A7-8662-505E83C77685}"/>
              </a:ext>
            </a:extLst>
          </p:cNvPr>
          <p:cNvCxnSpPr>
            <a:cxnSpLocks/>
          </p:cNvCxnSpPr>
          <p:nvPr/>
        </p:nvCxnSpPr>
        <p:spPr>
          <a:xfrm flipH="1">
            <a:off x="3364347" y="5153957"/>
            <a:ext cx="377533" cy="32325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40" name="椭圆 39">
            <a:extLst>
              <a:ext uri="{FF2B5EF4-FFF2-40B4-BE49-F238E27FC236}">
                <a16:creationId xmlns:a16="http://schemas.microsoft.com/office/drawing/2014/main" id="{F604F378-B7D5-4F9A-B12E-D29CE6F0ADF9}"/>
              </a:ext>
            </a:extLst>
          </p:cNvPr>
          <p:cNvSpPr/>
          <p:nvPr/>
        </p:nvSpPr>
        <p:spPr>
          <a:xfrm>
            <a:off x="5257092" y="5552595"/>
            <a:ext cx="919644" cy="4061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微软雅黑" panose="020B0503020204020204" pitchFamily="34" charset="-122"/>
                <a:ea typeface="微软雅黑" panose="020B0503020204020204" pitchFamily="34" charset="-122"/>
              </a:rPr>
              <a:t>智能体</a:t>
            </a:r>
            <a:endParaRPr lang="en-US" sz="1100" dirty="0">
              <a:latin typeface="微软雅黑" panose="020B0503020204020204" pitchFamily="34" charset="-122"/>
              <a:ea typeface="微软雅黑" panose="020B0503020204020204" pitchFamily="34" charset="-122"/>
            </a:endParaRPr>
          </a:p>
        </p:txBody>
      </p:sp>
      <p:cxnSp>
        <p:nvCxnSpPr>
          <p:cNvPr id="41" name="直接箭头连接符 40">
            <a:extLst>
              <a:ext uri="{FF2B5EF4-FFF2-40B4-BE49-F238E27FC236}">
                <a16:creationId xmlns:a16="http://schemas.microsoft.com/office/drawing/2014/main" id="{BEB3F005-2936-4A4C-9F32-A008ABEBFF77}"/>
              </a:ext>
            </a:extLst>
          </p:cNvPr>
          <p:cNvCxnSpPr>
            <a:cxnSpLocks/>
          </p:cNvCxnSpPr>
          <p:nvPr/>
        </p:nvCxnSpPr>
        <p:spPr>
          <a:xfrm flipH="1" flipV="1">
            <a:off x="5004048" y="5153959"/>
            <a:ext cx="432048" cy="32325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47" name="椭圆 46">
            <a:extLst>
              <a:ext uri="{FF2B5EF4-FFF2-40B4-BE49-F238E27FC236}">
                <a16:creationId xmlns:a16="http://schemas.microsoft.com/office/drawing/2014/main" id="{70EC4094-8532-4473-9A8A-FC8D193F8EC3}"/>
              </a:ext>
            </a:extLst>
          </p:cNvPr>
          <p:cNvSpPr/>
          <p:nvPr/>
        </p:nvSpPr>
        <p:spPr>
          <a:xfrm>
            <a:off x="3960615" y="5552595"/>
            <a:ext cx="919644" cy="4061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微软雅黑" panose="020B0503020204020204" pitchFamily="34" charset="-122"/>
                <a:ea typeface="微软雅黑" panose="020B0503020204020204" pitchFamily="34" charset="-122"/>
              </a:rPr>
              <a:t>智能体</a:t>
            </a:r>
            <a:endParaRPr lang="en-US" sz="1100" dirty="0">
              <a:latin typeface="微软雅黑" panose="020B0503020204020204" pitchFamily="34" charset="-122"/>
              <a:ea typeface="微软雅黑" panose="020B0503020204020204" pitchFamily="34" charset="-122"/>
            </a:endParaRPr>
          </a:p>
        </p:txBody>
      </p:sp>
      <p:cxnSp>
        <p:nvCxnSpPr>
          <p:cNvPr id="48" name="直接箭头连接符 47">
            <a:extLst>
              <a:ext uri="{FF2B5EF4-FFF2-40B4-BE49-F238E27FC236}">
                <a16:creationId xmlns:a16="http://schemas.microsoft.com/office/drawing/2014/main" id="{7D11C93A-F932-49E4-8C9F-F217216B5429}"/>
              </a:ext>
            </a:extLst>
          </p:cNvPr>
          <p:cNvCxnSpPr>
            <a:cxnSpLocks/>
          </p:cNvCxnSpPr>
          <p:nvPr/>
        </p:nvCxnSpPr>
        <p:spPr>
          <a:xfrm flipV="1">
            <a:off x="4420437" y="5153958"/>
            <a:ext cx="1" cy="32325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53" name="矩形 52">
            <a:extLst>
              <a:ext uri="{FF2B5EF4-FFF2-40B4-BE49-F238E27FC236}">
                <a16:creationId xmlns:a16="http://schemas.microsoft.com/office/drawing/2014/main" id="{642DB283-93A5-46A7-8BCB-8DF574C5E1B1}"/>
              </a:ext>
            </a:extLst>
          </p:cNvPr>
          <p:cNvSpPr/>
          <p:nvPr/>
        </p:nvSpPr>
        <p:spPr>
          <a:xfrm>
            <a:off x="2195736" y="4293096"/>
            <a:ext cx="4320480" cy="223223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直接箭头连接符 58">
            <a:extLst>
              <a:ext uri="{FF2B5EF4-FFF2-40B4-BE49-F238E27FC236}">
                <a16:creationId xmlns:a16="http://schemas.microsoft.com/office/drawing/2014/main" id="{6D2DA2E6-14A4-466C-904B-0D5830986BDE}"/>
              </a:ext>
            </a:extLst>
          </p:cNvPr>
          <p:cNvCxnSpPr>
            <a:cxnSpLocks/>
            <a:endCxn id="37" idx="0"/>
          </p:cNvCxnSpPr>
          <p:nvPr/>
        </p:nvCxnSpPr>
        <p:spPr>
          <a:xfrm>
            <a:off x="4383750" y="4005064"/>
            <a:ext cx="0" cy="6545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直接连接符 64">
            <a:extLst>
              <a:ext uri="{FF2B5EF4-FFF2-40B4-BE49-F238E27FC236}">
                <a16:creationId xmlns:a16="http://schemas.microsoft.com/office/drawing/2014/main" id="{F32B5034-F381-42B1-8256-0CAB2A5E84E7}"/>
              </a:ext>
            </a:extLst>
          </p:cNvPr>
          <p:cNvCxnSpPr>
            <a:cxnSpLocks/>
          </p:cNvCxnSpPr>
          <p:nvPr/>
        </p:nvCxnSpPr>
        <p:spPr>
          <a:xfrm>
            <a:off x="2254643" y="4005064"/>
            <a:ext cx="418956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直接箭头连接符 69">
            <a:extLst>
              <a:ext uri="{FF2B5EF4-FFF2-40B4-BE49-F238E27FC236}">
                <a16:creationId xmlns:a16="http://schemas.microsoft.com/office/drawing/2014/main" id="{E39FA8A7-D95E-4BD0-BD04-BD3C2EAADB6D}"/>
              </a:ext>
            </a:extLst>
          </p:cNvPr>
          <p:cNvCxnSpPr>
            <a:cxnSpLocks/>
            <a:endCxn id="7" idx="2"/>
          </p:cNvCxnSpPr>
          <p:nvPr/>
        </p:nvCxnSpPr>
        <p:spPr>
          <a:xfrm flipV="1">
            <a:off x="2254643" y="3324579"/>
            <a:ext cx="0" cy="6804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直接箭头连接符 73">
            <a:extLst>
              <a:ext uri="{FF2B5EF4-FFF2-40B4-BE49-F238E27FC236}">
                <a16:creationId xmlns:a16="http://schemas.microsoft.com/office/drawing/2014/main" id="{BF3DB034-FAD3-4751-B02E-5CAEE4C254B3}"/>
              </a:ext>
            </a:extLst>
          </p:cNvPr>
          <p:cNvCxnSpPr>
            <a:cxnSpLocks/>
            <a:endCxn id="30" idx="2"/>
          </p:cNvCxnSpPr>
          <p:nvPr/>
        </p:nvCxnSpPr>
        <p:spPr>
          <a:xfrm flipV="1">
            <a:off x="6437488" y="3329362"/>
            <a:ext cx="0" cy="6757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文本框 34">
            <a:extLst>
              <a:ext uri="{FF2B5EF4-FFF2-40B4-BE49-F238E27FC236}">
                <a16:creationId xmlns:a16="http://schemas.microsoft.com/office/drawing/2014/main" id="{4E4DBDB0-106C-4F2E-AFD5-8E1F9BA5CC0D}"/>
              </a:ext>
            </a:extLst>
          </p:cNvPr>
          <p:cNvSpPr txBox="1"/>
          <p:nvPr/>
        </p:nvSpPr>
        <p:spPr>
          <a:xfrm>
            <a:off x="6858000" y="4269052"/>
            <a:ext cx="4572000" cy="1384995"/>
          </a:xfrm>
          <a:prstGeom prst="rect">
            <a:avLst/>
          </a:prstGeom>
          <a:noFill/>
        </p:spPr>
        <p:txBody>
          <a:bodyPr wrap="square">
            <a:spAutoFit/>
          </a:bodyPr>
          <a:lstStyle/>
          <a:p>
            <a:pPr marL="342900" indent="-342900">
              <a:buFont typeface="Arial" panose="020B0604020202020204" pitchFamily="34" charset="0"/>
              <a:buChar char="•"/>
            </a:pPr>
            <a:r>
              <a:rPr lang="zh-CN" altLang="en-US" sz="2800" b="1" dirty="0">
                <a:latin typeface="微软雅黑" panose="020B0503020204020204" pitchFamily="34" charset="-122"/>
                <a:ea typeface="微软雅黑" panose="020B0503020204020204" pitchFamily="34" charset="-122"/>
              </a:rPr>
              <a:t>可靠性高</a:t>
            </a:r>
            <a:endParaRPr lang="en-US" altLang="zh-CN" sz="2800" b="1"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800" b="1" dirty="0">
                <a:latin typeface="微软雅黑" panose="020B0503020204020204" pitchFamily="34" charset="-122"/>
                <a:ea typeface="微软雅黑" panose="020B0503020204020204" pitchFamily="34" charset="-122"/>
              </a:rPr>
              <a:t>灵活性强</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13688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黑板模型</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知识源</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(KS)</a:t>
            </a:r>
            <a:endPar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0" name="直接连接符 9"/>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8" name="文本框 3">
            <a:extLst>
              <a:ext uri="{FF2B5EF4-FFF2-40B4-BE49-F238E27FC236}">
                <a16:creationId xmlns:a16="http://schemas.microsoft.com/office/drawing/2014/main" id="{2647F1DD-AC2C-4CD3-9F71-19C5E1ACAD8F}"/>
              </a:ext>
            </a:extLst>
          </p:cNvPr>
          <p:cNvSpPr txBox="1"/>
          <p:nvPr/>
        </p:nvSpPr>
        <p:spPr>
          <a:xfrm>
            <a:off x="486710" y="1880250"/>
            <a:ext cx="7704856" cy="12003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知识源是描述某个独立领域问题的知识及其知识处理方法的知识库。在系统中具有多个知识源，每个知识源可用来完成某些特定的解题功能。</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3">
            <a:extLst>
              <a:ext uri="{FF2B5EF4-FFF2-40B4-BE49-F238E27FC236}">
                <a16:creationId xmlns:a16="http://schemas.microsoft.com/office/drawing/2014/main" id="{2D33FC42-CBD6-490F-A99C-E9FCFC6C16A4}"/>
              </a:ext>
            </a:extLst>
          </p:cNvPr>
          <p:cNvSpPr txBox="1"/>
          <p:nvPr/>
        </p:nvSpPr>
        <p:spPr>
          <a:xfrm>
            <a:off x="1829483" y="4387803"/>
            <a:ext cx="1991781"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  黑板模型</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矩形 7">
            <a:extLst>
              <a:ext uri="{FF2B5EF4-FFF2-40B4-BE49-F238E27FC236}">
                <a16:creationId xmlns:a16="http://schemas.microsoft.com/office/drawing/2014/main" id="{87B6590B-F719-4BDA-9EE6-17FD858DE063}"/>
              </a:ext>
            </a:extLst>
          </p:cNvPr>
          <p:cNvSpPr/>
          <p:nvPr/>
        </p:nvSpPr>
        <p:spPr>
          <a:xfrm>
            <a:off x="4932040" y="3332028"/>
            <a:ext cx="1909182" cy="523220"/>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知识源</a:t>
            </a:r>
            <a:r>
              <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(KS)</a:t>
            </a:r>
          </a:p>
        </p:txBody>
      </p:sp>
      <p:sp>
        <p:nvSpPr>
          <p:cNvPr id="9" name="矩形 8">
            <a:extLst>
              <a:ext uri="{FF2B5EF4-FFF2-40B4-BE49-F238E27FC236}">
                <a16:creationId xmlns:a16="http://schemas.microsoft.com/office/drawing/2014/main" id="{89B611C0-0A13-4DED-AF43-5B07362F3F84}"/>
              </a:ext>
            </a:extLst>
          </p:cNvPr>
          <p:cNvSpPr/>
          <p:nvPr/>
        </p:nvSpPr>
        <p:spPr>
          <a:xfrm>
            <a:off x="5103107" y="4586965"/>
            <a:ext cx="1567048" cy="523220"/>
          </a:xfrm>
          <a:prstGeom prst="rect">
            <a:avLst/>
          </a:prstGeom>
          <a:ln/>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黑板</a:t>
            </a:r>
          </a:p>
        </p:txBody>
      </p:sp>
      <p:sp>
        <p:nvSpPr>
          <p:cNvPr id="11" name="下箭头 8">
            <a:extLst>
              <a:ext uri="{FF2B5EF4-FFF2-40B4-BE49-F238E27FC236}">
                <a16:creationId xmlns:a16="http://schemas.microsoft.com/office/drawing/2014/main" id="{C9C00DAD-3EB6-4DF4-B43A-CF130A63A974}"/>
              </a:ext>
            </a:extLst>
          </p:cNvPr>
          <p:cNvSpPr/>
          <p:nvPr/>
        </p:nvSpPr>
        <p:spPr>
          <a:xfrm rot="16200000">
            <a:off x="4374259" y="4459620"/>
            <a:ext cx="468050" cy="432048"/>
          </a:xfrm>
          <a:prstGeom prst="down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AF204242-840B-4793-A73E-F5B4707292A8}"/>
              </a:ext>
            </a:extLst>
          </p:cNvPr>
          <p:cNvSpPr txBox="1"/>
          <p:nvPr/>
        </p:nvSpPr>
        <p:spPr>
          <a:xfrm>
            <a:off x="5675013" y="3855248"/>
            <a:ext cx="465192" cy="769441"/>
          </a:xfrm>
          <a:prstGeom prst="rect">
            <a:avLst/>
          </a:prstGeom>
          <a:noFill/>
        </p:spPr>
        <p:txBody>
          <a:bodyPr wrap="none" rtlCol="0">
            <a:spAutoFit/>
          </a:bodyPr>
          <a:lstStyle/>
          <a:p>
            <a:r>
              <a:rPr lang="en-US" altLang="zh-CN" sz="4400" b="1" dirty="0"/>
              <a:t>+</a:t>
            </a:r>
            <a:endParaRPr lang="zh-CN" altLang="en-US" sz="4400" b="1" dirty="0"/>
          </a:p>
        </p:txBody>
      </p:sp>
      <p:sp>
        <p:nvSpPr>
          <p:cNvPr id="13" name="矩形 12">
            <a:extLst>
              <a:ext uri="{FF2B5EF4-FFF2-40B4-BE49-F238E27FC236}">
                <a16:creationId xmlns:a16="http://schemas.microsoft.com/office/drawing/2014/main" id="{F4D97D04-1726-4D00-B2BD-798F15938BBB}"/>
              </a:ext>
            </a:extLst>
          </p:cNvPr>
          <p:cNvSpPr/>
          <p:nvPr/>
        </p:nvSpPr>
        <p:spPr>
          <a:xfrm>
            <a:off x="4932040" y="6017069"/>
            <a:ext cx="1909182" cy="523220"/>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监控机制</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文本框 13">
            <a:extLst>
              <a:ext uri="{FF2B5EF4-FFF2-40B4-BE49-F238E27FC236}">
                <a16:creationId xmlns:a16="http://schemas.microsoft.com/office/drawing/2014/main" id="{CC21477F-AF28-4722-B082-C73155FA580A}"/>
              </a:ext>
            </a:extLst>
          </p:cNvPr>
          <p:cNvSpPr txBox="1"/>
          <p:nvPr/>
        </p:nvSpPr>
        <p:spPr>
          <a:xfrm>
            <a:off x="5675013" y="5218010"/>
            <a:ext cx="465192" cy="769441"/>
          </a:xfrm>
          <a:prstGeom prst="rect">
            <a:avLst/>
          </a:prstGeom>
          <a:noFill/>
        </p:spPr>
        <p:txBody>
          <a:bodyPr wrap="none" rtlCol="0">
            <a:spAutoFit/>
          </a:bodyPr>
          <a:lstStyle/>
          <a:p>
            <a:r>
              <a:rPr lang="en-US" altLang="zh-CN" sz="4400" b="1" dirty="0"/>
              <a:t>+</a:t>
            </a:r>
            <a:endParaRPr lang="zh-CN" altLang="en-US" sz="4400" b="1" dirty="0"/>
          </a:p>
        </p:txBody>
      </p:sp>
    </p:spTree>
    <p:extLst>
      <p:ext uri="{BB962C8B-B14F-4D97-AF65-F5344CB8AC3E}">
        <p14:creationId xmlns:p14="http://schemas.microsoft.com/office/powerpoint/2010/main" val="260100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fade">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7" grpId="0" animBg="1"/>
      <p:bldP spid="8" grpId="0" animBg="1"/>
      <p:bldP spid="9" grpId="0" animBg="1"/>
      <p:bldP spid="11" grpId="0" animBg="1"/>
      <p:bldP spid="12" grpId="0"/>
      <p:bldP spid="13" grpId="0" animBg="1"/>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黑板模型</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知识源</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(KS)</a:t>
            </a:r>
            <a:endPar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0" name="直接连接符 9"/>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8" name="文本框 3">
            <a:extLst>
              <a:ext uri="{FF2B5EF4-FFF2-40B4-BE49-F238E27FC236}">
                <a16:creationId xmlns:a16="http://schemas.microsoft.com/office/drawing/2014/main" id="{2647F1DD-AC2C-4CD3-9F71-19C5E1ACAD8F}"/>
              </a:ext>
            </a:extLst>
          </p:cNvPr>
          <p:cNvSpPr txBox="1"/>
          <p:nvPr/>
        </p:nvSpPr>
        <p:spPr>
          <a:xfrm>
            <a:off x="4811607" y="2428387"/>
            <a:ext cx="4032448" cy="341632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知识源具有</a:t>
            </a:r>
            <a:r>
              <a:rPr lang="zh-CN" altLang="en-US" sz="24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“条件</a:t>
            </a:r>
            <a:r>
              <a:rPr lang="en-US" altLang="zh-CN" sz="24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动作”</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的形式。</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条件描述了知识源应用求解的前提，动作描述了知识源的行为。当条件满足时，知识源被触发，其动作部分增加或修改黑板上的内容。</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3">
            <a:extLst>
              <a:ext uri="{FF2B5EF4-FFF2-40B4-BE49-F238E27FC236}">
                <a16:creationId xmlns:a16="http://schemas.microsoft.com/office/drawing/2014/main" id="{74CAB683-8ECE-414A-95C4-A58B9A21B412}"/>
              </a:ext>
            </a:extLst>
          </p:cNvPr>
          <p:cNvSpPr txBox="1"/>
          <p:nvPr/>
        </p:nvSpPr>
        <p:spPr>
          <a:xfrm>
            <a:off x="515753" y="2985027"/>
            <a:ext cx="563561" cy="181588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黑板模型</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矩形 8">
            <a:extLst>
              <a:ext uri="{FF2B5EF4-FFF2-40B4-BE49-F238E27FC236}">
                <a16:creationId xmlns:a16="http://schemas.microsoft.com/office/drawing/2014/main" id="{3B5488FE-7A5B-4978-8A52-B0684B2ECAAA}"/>
              </a:ext>
            </a:extLst>
          </p:cNvPr>
          <p:cNvSpPr/>
          <p:nvPr/>
        </p:nvSpPr>
        <p:spPr>
          <a:xfrm>
            <a:off x="2051720" y="2461807"/>
            <a:ext cx="1909182" cy="523220"/>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知识源</a:t>
            </a:r>
            <a:r>
              <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(KS)</a:t>
            </a:r>
          </a:p>
        </p:txBody>
      </p:sp>
      <p:sp>
        <p:nvSpPr>
          <p:cNvPr id="11" name="矩形 10">
            <a:extLst>
              <a:ext uri="{FF2B5EF4-FFF2-40B4-BE49-F238E27FC236}">
                <a16:creationId xmlns:a16="http://schemas.microsoft.com/office/drawing/2014/main" id="{A09ED60F-8F3A-4432-A5BE-B0243A7B479A}"/>
              </a:ext>
            </a:extLst>
          </p:cNvPr>
          <p:cNvSpPr/>
          <p:nvPr/>
        </p:nvSpPr>
        <p:spPr>
          <a:xfrm>
            <a:off x="2222787" y="3716744"/>
            <a:ext cx="1567048" cy="523220"/>
          </a:xfrm>
          <a:prstGeom prst="rect">
            <a:avLst/>
          </a:prstGeom>
          <a:ln/>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黑板</a:t>
            </a:r>
          </a:p>
        </p:txBody>
      </p:sp>
      <p:sp>
        <p:nvSpPr>
          <p:cNvPr id="12" name="下箭头 8">
            <a:extLst>
              <a:ext uri="{FF2B5EF4-FFF2-40B4-BE49-F238E27FC236}">
                <a16:creationId xmlns:a16="http://schemas.microsoft.com/office/drawing/2014/main" id="{EC4FE0AC-5339-4CBE-B2D2-6BCCCF6F4184}"/>
              </a:ext>
            </a:extLst>
          </p:cNvPr>
          <p:cNvSpPr/>
          <p:nvPr/>
        </p:nvSpPr>
        <p:spPr>
          <a:xfrm rot="16200000">
            <a:off x="1493939" y="3589399"/>
            <a:ext cx="468050" cy="432048"/>
          </a:xfrm>
          <a:prstGeom prst="down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33AED8E3-F271-4934-AA5F-04110B94AE5B}"/>
              </a:ext>
            </a:extLst>
          </p:cNvPr>
          <p:cNvSpPr txBox="1"/>
          <p:nvPr/>
        </p:nvSpPr>
        <p:spPr>
          <a:xfrm>
            <a:off x="2794693" y="2985027"/>
            <a:ext cx="465192" cy="769441"/>
          </a:xfrm>
          <a:prstGeom prst="rect">
            <a:avLst/>
          </a:prstGeom>
          <a:noFill/>
        </p:spPr>
        <p:txBody>
          <a:bodyPr wrap="none" rtlCol="0">
            <a:spAutoFit/>
          </a:bodyPr>
          <a:lstStyle/>
          <a:p>
            <a:r>
              <a:rPr lang="en-US" altLang="zh-CN" sz="4400" b="1" dirty="0"/>
              <a:t>+</a:t>
            </a:r>
            <a:endParaRPr lang="zh-CN" altLang="en-US" sz="4400" b="1" dirty="0"/>
          </a:p>
        </p:txBody>
      </p:sp>
      <p:sp>
        <p:nvSpPr>
          <p:cNvPr id="14" name="矩形 13">
            <a:extLst>
              <a:ext uri="{FF2B5EF4-FFF2-40B4-BE49-F238E27FC236}">
                <a16:creationId xmlns:a16="http://schemas.microsoft.com/office/drawing/2014/main" id="{8A44E95B-637D-4B4E-833D-BDBA9AE90587}"/>
              </a:ext>
            </a:extLst>
          </p:cNvPr>
          <p:cNvSpPr/>
          <p:nvPr/>
        </p:nvSpPr>
        <p:spPr>
          <a:xfrm>
            <a:off x="2051720" y="5146848"/>
            <a:ext cx="1909182" cy="523220"/>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监控机制</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文本框 14">
            <a:extLst>
              <a:ext uri="{FF2B5EF4-FFF2-40B4-BE49-F238E27FC236}">
                <a16:creationId xmlns:a16="http://schemas.microsoft.com/office/drawing/2014/main" id="{09046CC2-41AA-48B0-9186-769F880D874E}"/>
              </a:ext>
            </a:extLst>
          </p:cNvPr>
          <p:cNvSpPr txBox="1"/>
          <p:nvPr/>
        </p:nvSpPr>
        <p:spPr>
          <a:xfrm>
            <a:off x="2794693" y="4347789"/>
            <a:ext cx="465192" cy="769441"/>
          </a:xfrm>
          <a:prstGeom prst="rect">
            <a:avLst/>
          </a:prstGeom>
          <a:noFill/>
        </p:spPr>
        <p:txBody>
          <a:bodyPr wrap="none" rtlCol="0">
            <a:spAutoFit/>
          </a:bodyPr>
          <a:lstStyle/>
          <a:p>
            <a:r>
              <a:rPr lang="en-US" altLang="zh-CN" sz="4400" b="1" dirty="0"/>
              <a:t>+</a:t>
            </a:r>
            <a:endParaRPr lang="zh-CN" altLang="en-US" sz="4400" b="1" dirty="0"/>
          </a:p>
        </p:txBody>
      </p:sp>
    </p:spTree>
    <p:extLst>
      <p:ext uri="{BB962C8B-B14F-4D97-AF65-F5344CB8AC3E}">
        <p14:creationId xmlns:p14="http://schemas.microsoft.com/office/powerpoint/2010/main" val="218469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fade">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fade">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8" grpId="0" animBg="1"/>
      <p:bldP spid="9" grpId="0" animBg="1"/>
      <p:bldP spid="11" grpId="0" animBg="1"/>
      <p:bldP spid="12" grpId="0" animBg="1"/>
      <p:bldP spid="13" grpId="0"/>
      <p:bldP spid="14" grpId="0" animBg="1"/>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黑板模型</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黑板</a:t>
            </a:r>
          </a:p>
        </p:txBody>
      </p:sp>
      <p:cxnSp>
        <p:nvCxnSpPr>
          <p:cNvPr id="10" name="直接连接符 9"/>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8" name="文本框 3">
            <a:extLst>
              <a:ext uri="{FF2B5EF4-FFF2-40B4-BE49-F238E27FC236}">
                <a16:creationId xmlns:a16="http://schemas.microsoft.com/office/drawing/2014/main" id="{2647F1DD-AC2C-4CD3-9F71-19C5E1ACAD8F}"/>
              </a:ext>
            </a:extLst>
          </p:cNvPr>
          <p:cNvSpPr txBox="1"/>
          <p:nvPr/>
        </p:nvSpPr>
        <p:spPr>
          <a:xfrm>
            <a:off x="5104375" y="2276872"/>
            <a:ext cx="3312369" cy="378565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黑板是用来存储数据、传递信息和处理方法的动态数据库，是系统中的全局工作区。</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黑板主要存放知识源所需要的信息和求解过程中的解状态数据，如初始数据、部分解、替换解、最终解等。</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3">
            <a:extLst>
              <a:ext uri="{FF2B5EF4-FFF2-40B4-BE49-F238E27FC236}">
                <a16:creationId xmlns:a16="http://schemas.microsoft.com/office/drawing/2014/main" id="{7BC07DDA-1EBF-4188-B1D6-EA3134D65639}"/>
              </a:ext>
            </a:extLst>
          </p:cNvPr>
          <p:cNvSpPr txBox="1"/>
          <p:nvPr/>
        </p:nvSpPr>
        <p:spPr>
          <a:xfrm>
            <a:off x="736752" y="3016116"/>
            <a:ext cx="563561" cy="181588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黑板模型</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矩形 7">
            <a:extLst>
              <a:ext uri="{FF2B5EF4-FFF2-40B4-BE49-F238E27FC236}">
                <a16:creationId xmlns:a16="http://schemas.microsoft.com/office/drawing/2014/main" id="{A62AB2CC-25F7-45D4-A818-2A2809FE4943}"/>
              </a:ext>
            </a:extLst>
          </p:cNvPr>
          <p:cNvSpPr/>
          <p:nvPr/>
        </p:nvSpPr>
        <p:spPr>
          <a:xfrm>
            <a:off x="2272719" y="2492896"/>
            <a:ext cx="1909182" cy="523220"/>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知识源</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(KS)</a:t>
            </a:r>
          </a:p>
        </p:txBody>
      </p:sp>
      <p:sp>
        <p:nvSpPr>
          <p:cNvPr id="9" name="矩形 8">
            <a:extLst>
              <a:ext uri="{FF2B5EF4-FFF2-40B4-BE49-F238E27FC236}">
                <a16:creationId xmlns:a16="http://schemas.microsoft.com/office/drawing/2014/main" id="{79E915C4-9110-419D-92E7-221737B93488}"/>
              </a:ext>
            </a:extLst>
          </p:cNvPr>
          <p:cNvSpPr/>
          <p:nvPr/>
        </p:nvSpPr>
        <p:spPr>
          <a:xfrm>
            <a:off x="2443786" y="3747833"/>
            <a:ext cx="1567048" cy="523220"/>
          </a:xfrm>
          <a:prstGeom prst="rect">
            <a:avLst/>
          </a:prstGeom>
          <a:ln/>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黑板</a:t>
            </a:r>
          </a:p>
        </p:txBody>
      </p:sp>
      <p:sp>
        <p:nvSpPr>
          <p:cNvPr id="11" name="下箭头 8">
            <a:extLst>
              <a:ext uri="{FF2B5EF4-FFF2-40B4-BE49-F238E27FC236}">
                <a16:creationId xmlns:a16="http://schemas.microsoft.com/office/drawing/2014/main" id="{2F4FB4AF-DF61-4F14-A855-36A06CEB60AC}"/>
              </a:ext>
            </a:extLst>
          </p:cNvPr>
          <p:cNvSpPr/>
          <p:nvPr/>
        </p:nvSpPr>
        <p:spPr>
          <a:xfrm rot="16200000">
            <a:off x="1714938" y="3620488"/>
            <a:ext cx="468050" cy="432048"/>
          </a:xfrm>
          <a:prstGeom prst="down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E1F07B6D-2A02-4A8D-A6E8-371C84A73F84}"/>
              </a:ext>
            </a:extLst>
          </p:cNvPr>
          <p:cNvSpPr txBox="1"/>
          <p:nvPr/>
        </p:nvSpPr>
        <p:spPr>
          <a:xfrm>
            <a:off x="3015692" y="3016116"/>
            <a:ext cx="465192" cy="769441"/>
          </a:xfrm>
          <a:prstGeom prst="rect">
            <a:avLst/>
          </a:prstGeom>
          <a:noFill/>
        </p:spPr>
        <p:txBody>
          <a:bodyPr wrap="none" rtlCol="0">
            <a:spAutoFit/>
          </a:bodyPr>
          <a:lstStyle/>
          <a:p>
            <a:r>
              <a:rPr lang="en-US" altLang="zh-CN" sz="4400" b="1" dirty="0"/>
              <a:t>+</a:t>
            </a:r>
            <a:endParaRPr lang="zh-CN" altLang="en-US" sz="4400" b="1" dirty="0"/>
          </a:p>
        </p:txBody>
      </p:sp>
      <p:sp>
        <p:nvSpPr>
          <p:cNvPr id="13" name="矩形 12">
            <a:extLst>
              <a:ext uri="{FF2B5EF4-FFF2-40B4-BE49-F238E27FC236}">
                <a16:creationId xmlns:a16="http://schemas.microsoft.com/office/drawing/2014/main" id="{8601FC63-F11C-4F8F-97A5-3961E5B8D47B}"/>
              </a:ext>
            </a:extLst>
          </p:cNvPr>
          <p:cNvSpPr/>
          <p:nvPr/>
        </p:nvSpPr>
        <p:spPr>
          <a:xfrm>
            <a:off x="2272719" y="5177937"/>
            <a:ext cx="1909182" cy="523220"/>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监控机制</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文本框 13">
            <a:extLst>
              <a:ext uri="{FF2B5EF4-FFF2-40B4-BE49-F238E27FC236}">
                <a16:creationId xmlns:a16="http://schemas.microsoft.com/office/drawing/2014/main" id="{A53DEE77-2F7A-4772-B7BF-986A6D592973}"/>
              </a:ext>
            </a:extLst>
          </p:cNvPr>
          <p:cNvSpPr txBox="1"/>
          <p:nvPr/>
        </p:nvSpPr>
        <p:spPr>
          <a:xfrm>
            <a:off x="3015692" y="4378878"/>
            <a:ext cx="465192" cy="769441"/>
          </a:xfrm>
          <a:prstGeom prst="rect">
            <a:avLst/>
          </a:prstGeom>
          <a:noFill/>
        </p:spPr>
        <p:txBody>
          <a:bodyPr wrap="none" rtlCol="0">
            <a:spAutoFit/>
          </a:bodyPr>
          <a:lstStyle/>
          <a:p>
            <a:r>
              <a:rPr lang="en-US" altLang="zh-CN" sz="4400" b="1" dirty="0"/>
              <a:t>+</a:t>
            </a:r>
            <a:endParaRPr lang="zh-CN" altLang="en-US" sz="4400" b="1" dirty="0"/>
          </a:p>
        </p:txBody>
      </p:sp>
    </p:spTree>
    <p:extLst>
      <p:ext uri="{BB962C8B-B14F-4D97-AF65-F5344CB8AC3E}">
        <p14:creationId xmlns:p14="http://schemas.microsoft.com/office/powerpoint/2010/main" val="180552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fade">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fade">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7" grpId="0" animBg="1"/>
      <p:bldP spid="8" grpId="0" animBg="1"/>
      <p:bldP spid="9" grpId="0" animBg="1"/>
      <p:bldP spid="11" grpId="0" animBg="1"/>
      <p:bldP spid="12" grpId="0"/>
      <p:bldP spid="13" grpId="0" animBg="1"/>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黑板模型</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监控机制</a:t>
            </a:r>
          </a:p>
        </p:txBody>
      </p:sp>
      <p:cxnSp>
        <p:nvCxnSpPr>
          <p:cNvPr id="10" name="直接连接符 9"/>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8" name="文本框 3">
            <a:extLst>
              <a:ext uri="{FF2B5EF4-FFF2-40B4-BE49-F238E27FC236}">
                <a16:creationId xmlns:a16="http://schemas.microsoft.com/office/drawing/2014/main" id="{2647F1DD-AC2C-4CD3-9F71-19C5E1ACAD8F}"/>
              </a:ext>
            </a:extLst>
          </p:cNvPr>
          <p:cNvSpPr txBox="1"/>
          <p:nvPr/>
        </p:nvSpPr>
        <p:spPr>
          <a:xfrm>
            <a:off x="611560" y="1887573"/>
            <a:ext cx="7704856" cy="12003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监控机制是根据黑板上的问题求解状态和各知识源的求解技能依据某种控制策略，动态地选择和激活合适的知识源，使知识源能实时地响应黑板的变化。</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370E7C0F-6692-4DB8-ABE3-F4384018D1F6}"/>
              </a:ext>
            </a:extLst>
          </p:cNvPr>
          <p:cNvPicPr>
            <a:picLocks noChangeAspect="1"/>
          </p:cNvPicPr>
          <p:nvPr/>
        </p:nvPicPr>
        <p:blipFill>
          <a:blip r:embed="rId3"/>
          <a:stretch>
            <a:fillRect/>
          </a:stretch>
        </p:blipFill>
        <p:spPr>
          <a:xfrm>
            <a:off x="1235678" y="3770099"/>
            <a:ext cx="6456620" cy="2022332"/>
          </a:xfrm>
          <a:prstGeom prst="rect">
            <a:avLst/>
          </a:prstGeom>
        </p:spPr>
      </p:pic>
    </p:spTree>
    <p:extLst>
      <p:ext uri="{BB962C8B-B14F-4D97-AF65-F5344CB8AC3E}">
        <p14:creationId xmlns:p14="http://schemas.microsoft.com/office/powerpoint/2010/main" val="350089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fade">
                                      <p:cBhvr>
                                        <p:cTn id="12"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黑板模型</a:t>
            </a:r>
          </a:p>
        </p:txBody>
      </p:sp>
      <p:sp>
        <p:nvSpPr>
          <p:cNvPr id="12" name="文本框 3"/>
          <p:cNvSpPr txBox="1"/>
          <p:nvPr/>
        </p:nvSpPr>
        <p:spPr>
          <a:xfrm>
            <a:off x="467544" y="959774"/>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模型特点</a:t>
            </a:r>
          </a:p>
        </p:txBody>
      </p:sp>
      <p:cxnSp>
        <p:nvCxnSpPr>
          <p:cNvPr id="13" name="直接连接符 12"/>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0" name="文本框 3"/>
          <p:cNvSpPr txBox="1"/>
          <p:nvPr/>
        </p:nvSpPr>
        <p:spPr>
          <a:xfrm>
            <a:off x="323528" y="2060848"/>
            <a:ext cx="8582526" cy="397031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）黑板模型的各主体（即知识源）之间</a:t>
            </a:r>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相互独立</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，主体之间不存在相互作用；</a:t>
            </a:r>
            <a:endParaRPr lang="en-US" altLang="zh-CN" sz="2800" b="1" baseline="-25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a:p>
            <a:endPar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）黑板模型能够灵活表示信息；</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）黑板模型使用共同的交互语言；</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）黑板模型具有独立的监控机制；</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52377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fade">
                                      <p:cBhvr>
                                        <p:cTn id="22" dur="500"/>
                                        <p:tgtEl>
                                          <p:spTgt spid="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fade">
                                      <p:cBhvr>
                                        <p:cTn id="2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黑板模型</a:t>
            </a:r>
          </a:p>
        </p:txBody>
      </p:sp>
      <p:sp>
        <p:nvSpPr>
          <p:cNvPr id="12" name="文本框 3"/>
          <p:cNvSpPr txBox="1"/>
          <p:nvPr/>
        </p:nvSpPr>
        <p:spPr>
          <a:xfrm>
            <a:off x="467544" y="959774"/>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模型特点</a:t>
            </a:r>
          </a:p>
        </p:txBody>
      </p:sp>
      <p:cxnSp>
        <p:nvCxnSpPr>
          <p:cNvPr id="13" name="直接连接符 12"/>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0" name="文本框 3"/>
          <p:cNvSpPr txBox="1"/>
          <p:nvPr/>
        </p:nvSpPr>
        <p:spPr>
          <a:xfrm>
            <a:off x="323528" y="2276872"/>
            <a:ext cx="8582526" cy="353943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）黑板模型适合于在多重抽象级上描述与处理问题；</a:t>
            </a:r>
            <a:endParaRPr lang="en-US" altLang="zh-CN" sz="2800" b="1" baseline="-25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a:p>
            <a:endPar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）黑板模型是一种机遇问题求解机制，适合于</a:t>
            </a:r>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事先无法确定问题求解次序</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的复杂问题；</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）黑板模型提供了集成现有软件的一种方法，适用于软件的开发。</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3943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fade">
                                      <p:cBhvr>
                                        <p:cTn id="22"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6" y="2780928"/>
            <a:ext cx="9145016" cy="1512168"/>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83568" y="3068960"/>
            <a:ext cx="7644638" cy="854080"/>
          </a:xfrm>
          <a:prstGeom prst="rect">
            <a:avLst/>
          </a:prstGeom>
          <a:noFill/>
        </p:spPr>
        <p:txBody>
          <a:bodyPr wrap="square" rtlCol="0">
            <a:spAutoFit/>
          </a:bodyPr>
          <a:lstStyle/>
          <a:p>
            <a:pPr algn="ctr"/>
            <a:r>
              <a:rPr lang="zh-CN" altLang="en-US" sz="4950" b="1" dirty="0">
                <a:solidFill>
                  <a:schemeClr val="bg1"/>
                </a:solidFill>
                <a:latin typeface="微软雅黑" panose="020B0503020204020204" pitchFamily="34" charset="-122"/>
                <a:ea typeface="微软雅黑" panose="020B0503020204020204" pitchFamily="34" charset="-122"/>
              </a:rPr>
              <a:t>合同网模型</a:t>
            </a:r>
          </a:p>
        </p:txBody>
      </p:sp>
      <p:sp>
        <p:nvSpPr>
          <p:cNvPr id="9" name="任意多边形 8"/>
          <p:cNvSpPr/>
          <p:nvPr/>
        </p:nvSpPr>
        <p:spPr>
          <a:xfrm>
            <a:off x="251520" y="1988840"/>
            <a:ext cx="1271112" cy="1152128"/>
          </a:xfrm>
          <a:custGeom>
            <a:avLst/>
            <a:gdLst>
              <a:gd name="connsiteX0" fmla="*/ 1600200 w 3200400"/>
              <a:gd name="connsiteY0" fmla="*/ 0 h 2838450"/>
              <a:gd name="connsiteX1" fmla="*/ 3200400 w 3200400"/>
              <a:gd name="connsiteY1" fmla="*/ 1600200 h 2838450"/>
              <a:gd name="connsiteX2" fmla="*/ 2618076 w 3200400"/>
              <a:gd name="connsiteY2" fmla="*/ 2834992 h 2838450"/>
              <a:gd name="connsiteX3" fmla="*/ 2613452 w 3200400"/>
              <a:gd name="connsiteY3" fmla="*/ 2838450 h 2838450"/>
              <a:gd name="connsiteX4" fmla="*/ 586949 w 3200400"/>
              <a:gd name="connsiteY4" fmla="*/ 2838450 h 2838450"/>
              <a:gd name="connsiteX5" fmla="*/ 582325 w 3200400"/>
              <a:gd name="connsiteY5" fmla="*/ 2834992 h 2838450"/>
              <a:gd name="connsiteX6" fmla="*/ 0 w 3200400"/>
              <a:gd name="connsiteY6" fmla="*/ 1600200 h 2838450"/>
              <a:gd name="connsiteX7" fmla="*/ 1600200 w 3200400"/>
              <a:gd name="connsiteY7" fmla="*/ 0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400" h="2838450">
                <a:moveTo>
                  <a:pt x="1600200" y="0"/>
                </a:moveTo>
                <a:cubicBezTo>
                  <a:pt x="2483966" y="0"/>
                  <a:pt x="3200400" y="716434"/>
                  <a:pt x="3200400" y="1600200"/>
                </a:cubicBezTo>
                <a:cubicBezTo>
                  <a:pt x="3200400" y="2097319"/>
                  <a:pt x="2973716" y="2541492"/>
                  <a:pt x="2618076" y="2834992"/>
                </a:cubicBezTo>
                <a:lnTo>
                  <a:pt x="2613452" y="2838450"/>
                </a:lnTo>
                <a:lnTo>
                  <a:pt x="586949" y="2838450"/>
                </a:lnTo>
                <a:lnTo>
                  <a:pt x="582325" y="2834992"/>
                </a:lnTo>
                <a:cubicBezTo>
                  <a:pt x="226685" y="2541492"/>
                  <a:pt x="0" y="2097319"/>
                  <a:pt x="0" y="1600200"/>
                </a:cubicBezTo>
                <a:cubicBezTo>
                  <a:pt x="0" y="716434"/>
                  <a:pt x="716434" y="0"/>
                  <a:pt x="160020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800" b="1" dirty="0">
                <a:latin typeface="Bell MT" panose="02020503060305020303" pitchFamily="18" charset="0"/>
                <a:ea typeface="华文隶书" panose="02010800040101010101" pitchFamily="2" charset="-122"/>
              </a:rPr>
              <a:t>4</a:t>
            </a:r>
            <a:endParaRPr lang="zh-CN" altLang="en-US" sz="8800" b="1" dirty="0">
              <a:latin typeface="Bell MT" panose="02020503060305020303" pitchFamily="18" charset="0"/>
              <a:ea typeface="华文隶书" panose="02010800040101010101" pitchFamily="2" charset="-122"/>
            </a:endParaRP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6087" t="6184" r="6353" b="6254"/>
          <a:stretch/>
        </p:blipFill>
        <p:spPr>
          <a:xfrm>
            <a:off x="7956376" y="2312876"/>
            <a:ext cx="936104" cy="936104"/>
          </a:xfrm>
          <a:prstGeom prst="ellipse">
            <a:avLst/>
          </a:prstGeom>
        </p:spPr>
      </p:pic>
    </p:spTree>
    <p:extLst>
      <p:ext uri="{BB962C8B-B14F-4D97-AF65-F5344CB8AC3E}">
        <p14:creationId xmlns:p14="http://schemas.microsoft.com/office/powerpoint/2010/main" val="1666036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合同网</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基本思想</a:t>
            </a:r>
          </a:p>
        </p:txBody>
      </p:sp>
      <p:cxnSp>
        <p:nvCxnSpPr>
          <p:cNvPr id="10" name="直接连接符 9"/>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4" name="文本框 3">
            <a:extLst>
              <a:ext uri="{FF2B5EF4-FFF2-40B4-BE49-F238E27FC236}">
                <a16:creationId xmlns:a16="http://schemas.microsoft.com/office/drawing/2014/main" id="{8425BBD6-8849-404E-86C8-805547A531AD}"/>
              </a:ext>
            </a:extLst>
          </p:cNvPr>
          <p:cNvSpPr txBox="1"/>
          <p:nvPr/>
        </p:nvSpPr>
        <p:spPr>
          <a:xfrm>
            <a:off x="35091" y="6165304"/>
            <a:ext cx="9144000"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思考</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现实中劳动合同都规定了哪些内容？都有什么作用？</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074" name="Picture 2">
            <a:extLst>
              <a:ext uri="{FF2B5EF4-FFF2-40B4-BE49-F238E27FC236}">
                <a16:creationId xmlns:a16="http://schemas.microsoft.com/office/drawing/2014/main" id="{EC813277-EAEC-4AF1-91D1-3D2F4C2894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7807" y="1756906"/>
            <a:ext cx="2974803" cy="419848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3378723-E151-4E5C-9401-3B72D529FA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709333"/>
            <a:ext cx="3106877" cy="4198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12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合同网</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基本思想</a:t>
            </a:r>
          </a:p>
        </p:txBody>
      </p:sp>
      <p:cxnSp>
        <p:nvCxnSpPr>
          <p:cNvPr id="10" name="直接连接符 9"/>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8" name="文本框 3"/>
          <p:cNvSpPr txBox="1"/>
          <p:nvPr/>
        </p:nvSpPr>
        <p:spPr>
          <a:xfrm>
            <a:off x="286787" y="4267493"/>
            <a:ext cx="1691514"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合同网</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p:cNvSpPr/>
          <p:nvPr/>
        </p:nvSpPr>
        <p:spPr>
          <a:xfrm>
            <a:off x="2963941" y="3722196"/>
            <a:ext cx="1909182" cy="523220"/>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管理者</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下箭头 8"/>
          <p:cNvSpPr/>
          <p:nvPr/>
        </p:nvSpPr>
        <p:spPr>
          <a:xfrm rot="16200000">
            <a:off x="2375163" y="4340568"/>
            <a:ext cx="468050" cy="432048"/>
          </a:xfrm>
          <a:prstGeom prst="down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4" name="文本框 3"/>
          <p:cNvSpPr txBox="1"/>
          <p:nvPr/>
        </p:nvSpPr>
        <p:spPr>
          <a:xfrm>
            <a:off x="3654939" y="4144383"/>
            <a:ext cx="465192" cy="769441"/>
          </a:xfrm>
          <a:prstGeom prst="rect">
            <a:avLst/>
          </a:prstGeom>
          <a:noFill/>
        </p:spPr>
        <p:txBody>
          <a:bodyPr wrap="none" rtlCol="0">
            <a:spAutoFit/>
          </a:bodyPr>
          <a:lstStyle/>
          <a:p>
            <a:r>
              <a:rPr lang="en-US" altLang="zh-CN" sz="4400" b="1" dirty="0"/>
              <a:t>+</a:t>
            </a:r>
            <a:endParaRPr lang="zh-CN" altLang="en-US" sz="4400" b="1" dirty="0"/>
          </a:p>
        </p:txBody>
      </p:sp>
      <p:sp>
        <p:nvSpPr>
          <p:cNvPr id="11" name="矩形 10">
            <a:extLst>
              <a:ext uri="{FF2B5EF4-FFF2-40B4-BE49-F238E27FC236}">
                <a16:creationId xmlns:a16="http://schemas.microsoft.com/office/drawing/2014/main" id="{E4852ADF-DCD6-43CF-85AC-2874E9D480DA}"/>
              </a:ext>
            </a:extLst>
          </p:cNvPr>
          <p:cNvSpPr/>
          <p:nvPr/>
        </p:nvSpPr>
        <p:spPr>
          <a:xfrm>
            <a:off x="2963941" y="4949415"/>
            <a:ext cx="1909182" cy="523220"/>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工作者</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3">
            <a:extLst>
              <a:ext uri="{FF2B5EF4-FFF2-40B4-BE49-F238E27FC236}">
                <a16:creationId xmlns:a16="http://schemas.microsoft.com/office/drawing/2014/main" id="{0A04E010-F064-4ABA-8DD3-A48A164D3DB1}"/>
              </a:ext>
            </a:extLst>
          </p:cNvPr>
          <p:cNvSpPr txBox="1"/>
          <p:nvPr/>
        </p:nvSpPr>
        <p:spPr>
          <a:xfrm>
            <a:off x="502700" y="1789126"/>
            <a:ext cx="8184816" cy="132343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合同网（</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Contract Net</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）方法由</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Smith</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于</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1980</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年提出。其思想源自人们在商务过程中用于管理商品和服务的合同机制，是一种</a:t>
            </a:r>
            <a:r>
              <a:rPr lang="zh-CN" altLang="en-US" sz="20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分布式</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工作分配方式。</a:t>
            </a:r>
          </a:p>
          <a:p>
            <a:r>
              <a:rPr lang="zh-CN" altLang="en-US" sz="20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所有主体分为两种角色：管理者（</a:t>
            </a:r>
            <a:r>
              <a:rPr lang="en-US" altLang="zh-CN" sz="20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Manager</a:t>
            </a:r>
            <a:r>
              <a:rPr lang="zh-CN" altLang="en-US" sz="20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）和工作者（</a:t>
            </a:r>
            <a:r>
              <a:rPr lang="en-US" altLang="zh-CN" sz="20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Worker</a:t>
            </a:r>
            <a:r>
              <a:rPr lang="zh-CN" altLang="en-US" sz="20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椭圆 6">
            <a:extLst>
              <a:ext uri="{FF2B5EF4-FFF2-40B4-BE49-F238E27FC236}">
                <a16:creationId xmlns:a16="http://schemas.microsoft.com/office/drawing/2014/main" id="{D43D3647-F586-4765-B92D-2325A38B58A0}"/>
              </a:ext>
            </a:extLst>
          </p:cNvPr>
          <p:cNvSpPr/>
          <p:nvPr/>
        </p:nvSpPr>
        <p:spPr>
          <a:xfrm>
            <a:off x="5653056" y="3645024"/>
            <a:ext cx="936104" cy="2376264"/>
          </a:xfrm>
          <a:prstGeom prst="ellipse">
            <a:avLst/>
          </a:prstGeom>
        </p:spPr>
        <p:style>
          <a:lnRef idx="0">
            <a:schemeClr val="accent1"/>
          </a:lnRef>
          <a:fillRef idx="3">
            <a:schemeClr val="accent1"/>
          </a:fillRef>
          <a:effectRef idx="3">
            <a:schemeClr val="accent1"/>
          </a:effectRef>
          <a:fontRef idx="minor">
            <a:schemeClr val="lt1"/>
          </a:fontRef>
        </p:style>
        <p:txBody>
          <a:bodyPr vert="eaVert" rtlCol="0" anchor="ctr"/>
          <a:lstStyle/>
          <a:p>
            <a:pPr algn="ctr"/>
            <a:r>
              <a:rPr lang="zh-CN" altLang="en-US" sz="2400" b="1" dirty="0">
                <a:latin typeface="微软雅黑" panose="020B0503020204020204" pitchFamily="34" charset="-122"/>
                <a:ea typeface="微软雅黑" panose="020B0503020204020204" pitchFamily="34" charset="-122"/>
              </a:rPr>
              <a:t>管理者</a:t>
            </a:r>
            <a:endParaRPr lang="en-US" sz="2400" b="1" dirty="0">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1F6B88E8-3C58-473A-882B-9BF6C7E8CF57}"/>
              </a:ext>
            </a:extLst>
          </p:cNvPr>
          <p:cNvSpPr/>
          <p:nvPr/>
        </p:nvSpPr>
        <p:spPr>
          <a:xfrm>
            <a:off x="7649117" y="3610874"/>
            <a:ext cx="936104" cy="2410413"/>
          </a:xfrm>
          <a:prstGeom prst="ellipse">
            <a:avLst/>
          </a:prstGeom>
        </p:spPr>
        <p:style>
          <a:lnRef idx="0">
            <a:schemeClr val="accent1"/>
          </a:lnRef>
          <a:fillRef idx="3">
            <a:schemeClr val="accent1"/>
          </a:fillRef>
          <a:effectRef idx="3">
            <a:schemeClr val="accent1"/>
          </a:effectRef>
          <a:fontRef idx="minor">
            <a:schemeClr val="lt1"/>
          </a:fontRef>
        </p:style>
        <p:txBody>
          <a:bodyPr vert="eaVert" rtlCol="0" anchor="ctr"/>
          <a:lstStyle/>
          <a:p>
            <a:pPr algn="ctr"/>
            <a:r>
              <a:rPr lang="zh-CN" altLang="en-US" sz="2400" b="1" dirty="0">
                <a:latin typeface="微软雅黑" panose="020B0503020204020204" pitchFamily="34" charset="-122"/>
                <a:ea typeface="微软雅黑" panose="020B0503020204020204" pitchFamily="34" charset="-122"/>
              </a:rPr>
              <a:t>工作者</a:t>
            </a:r>
            <a:endParaRPr lang="en-US" sz="2400" b="1" dirty="0">
              <a:latin typeface="微软雅黑" panose="020B0503020204020204" pitchFamily="34" charset="-122"/>
              <a:ea typeface="微软雅黑" panose="020B0503020204020204" pitchFamily="34" charset="-122"/>
            </a:endParaRPr>
          </a:p>
        </p:txBody>
      </p:sp>
      <p:cxnSp>
        <p:nvCxnSpPr>
          <p:cNvPr id="14" name="直接箭头连接符 13">
            <a:extLst>
              <a:ext uri="{FF2B5EF4-FFF2-40B4-BE49-F238E27FC236}">
                <a16:creationId xmlns:a16="http://schemas.microsoft.com/office/drawing/2014/main" id="{B1E845D7-FD21-4DF6-9C59-F9561E714848}"/>
              </a:ext>
            </a:extLst>
          </p:cNvPr>
          <p:cNvCxnSpPr>
            <a:cxnSpLocks/>
            <a:stCxn id="7" idx="7"/>
            <a:endCxn id="15" idx="1"/>
          </p:cNvCxnSpPr>
          <p:nvPr/>
        </p:nvCxnSpPr>
        <p:spPr>
          <a:xfrm flipV="1">
            <a:off x="6452071" y="3963871"/>
            <a:ext cx="1334135" cy="291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直接箭头连接符 19">
            <a:extLst>
              <a:ext uri="{FF2B5EF4-FFF2-40B4-BE49-F238E27FC236}">
                <a16:creationId xmlns:a16="http://schemas.microsoft.com/office/drawing/2014/main" id="{73F5CCCE-4471-4609-B1A0-1A61CB43CBD3}"/>
              </a:ext>
            </a:extLst>
          </p:cNvPr>
          <p:cNvCxnSpPr>
            <a:cxnSpLocks/>
          </p:cNvCxnSpPr>
          <p:nvPr/>
        </p:nvCxnSpPr>
        <p:spPr>
          <a:xfrm flipH="1">
            <a:off x="6589163" y="4437112"/>
            <a:ext cx="1059954" cy="919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0DA2D89C-1476-4731-8738-1330AD25E169}"/>
              </a:ext>
            </a:extLst>
          </p:cNvPr>
          <p:cNvCxnSpPr>
            <a:cxnSpLocks/>
          </p:cNvCxnSpPr>
          <p:nvPr/>
        </p:nvCxnSpPr>
        <p:spPr>
          <a:xfrm>
            <a:off x="6589160" y="5106710"/>
            <a:ext cx="1080868" cy="566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直接箭头连接符 32">
            <a:extLst>
              <a:ext uri="{FF2B5EF4-FFF2-40B4-BE49-F238E27FC236}">
                <a16:creationId xmlns:a16="http://schemas.microsoft.com/office/drawing/2014/main" id="{EB10ADD9-4A5A-44CD-80A5-69CD7A4E6EA2}"/>
              </a:ext>
            </a:extLst>
          </p:cNvPr>
          <p:cNvCxnSpPr>
            <a:cxnSpLocks/>
            <a:stCxn id="15" idx="3"/>
          </p:cNvCxnSpPr>
          <p:nvPr/>
        </p:nvCxnSpPr>
        <p:spPr>
          <a:xfrm flipH="1" flipV="1">
            <a:off x="6452072" y="5641662"/>
            <a:ext cx="1334134" cy="266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9" name="文本框 38">
            <a:extLst>
              <a:ext uri="{FF2B5EF4-FFF2-40B4-BE49-F238E27FC236}">
                <a16:creationId xmlns:a16="http://schemas.microsoft.com/office/drawing/2014/main" id="{0D9FF7C5-0647-4A0A-AB6E-678A64EC0528}"/>
              </a:ext>
            </a:extLst>
          </p:cNvPr>
          <p:cNvSpPr txBox="1"/>
          <p:nvPr/>
        </p:nvSpPr>
        <p:spPr>
          <a:xfrm>
            <a:off x="6702025" y="3707976"/>
            <a:ext cx="1334135" cy="276999"/>
          </a:xfrm>
          <a:prstGeom prst="rect">
            <a:avLst/>
          </a:prstGeom>
          <a:noFill/>
        </p:spPr>
        <p:txBody>
          <a:bodyPr wrap="square" rtlCol="0">
            <a:spAutoFit/>
          </a:bodyPr>
          <a:lstStyle/>
          <a:p>
            <a:r>
              <a:rPr lang="zh-CN" altLang="en-US" sz="1200" dirty="0">
                <a:solidFill>
                  <a:schemeClr val="bg1"/>
                </a:solidFill>
              </a:rPr>
              <a:t>任务通知书</a:t>
            </a:r>
            <a:endParaRPr lang="en-US" sz="1200" dirty="0">
              <a:solidFill>
                <a:schemeClr val="bg1"/>
              </a:solidFill>
            </a:endParaRPr>
          </a:p>
        </p:txBody>
      </p:sp>
      <p:sp>
        <p:nvSpPr>
          <p:cNvPr id="40" name="文本框 39">
            <a:extLst>
              <a:ext uri="{FF2B5EF4-FFF2-40B4-BE49-F238E27FC236}">
                <a16:creationId xmlns:a16="http://schemas.microsoft.com/office/drawing/2014/main" id="{8547DF3E-6587-4E8C-96A4-CD30C0824A8E}"/>
              </a:ext>
            </a:extLst>
          </p:cNvPr>
          <p:cNvSpPr txBox="1"/>
          <p:nvPr/>
        </p:nvSpPr>
        <p:spPr>
          <a:xfrm rot="21298309">
            <a:off x="6869185" y="4148175"/>
            <a:ext cx="1334135" cy="276999"/>
          </a:xfrm>
          <a:prstGeom prst="rect">
            <a:avLst/>
          </a:prstGeom>
          <a:noFill/>
        </p:spPr>
        <p:txBody>
          <a:bodyPr wrap="square" rtlCol="0">
            <a:spAutoFit/>
          </a:bodyPr>
          <a:lstStyle/>
          <a:p>
            <a:r>
              <a:rPr lang="zh-CN" altLang="en-US" sz="1200" dirty="0">
                <a:solidFill>
                  <a:schemeClr val="bg1"/>
                </a:solidFill>
              </a:rPr>
              <a:t>投标</a:t>
            </a:r>
            <a:endParaRPr lang="en-US" sz="1200" dirty="0">
              <a:solidFill>
                <a:schemeClr val="bg1"/>
              </a:solidFill>
            </a:endParaRPr>
          </a:p>
        </p:txBody>
      </p:sp>
      <p:sp>
        <p:nvSpPr>
          <p:cNvPr id="41" name="文本框 40">
            <a:extLst>
              <a:ext uri="{FF2B5EF4-FFF2-40B4-BE49-F238E27FC236}">
                <a16:creationId xmlns:a16="http://schemas.microsoft.com/office/drawing/2014/main" id="{305F2B22-46EE-45B8-AC66-45E88EF105CC}"/>
              </a:ext>
            </a:extLst>
          </p:cNvPr>
          <p:cNvSpPr txBox="1"/>
          <p:nvPr/>
        </p:nvSpPr>
        <p:spPr>
          <a:xfrm rot="230491">
            <a:off x="6858197" y="4842744"/>
            <a:ext cx="1334135" cy="276999"/>
          </a:xfrm>
          <a:prstGeom prst="rect">
            <a:avLst/>
          </a:prstGeom>
          <a:noFill/>
        </p:spPr>
        <p:txBody>
          <a:bodyPr wrap="square" rtlCol="0">
            <a:spAutoFit/>
          </a:bodyPr>
          <a:lstStyle/>
          <a:p>
            <a:r>
              <a:rPr lang="zh-CN" altLang="en-US" sz="1200" dirty="0">
                <a:solidFill>
                  <a:schemeClr val="bg1"/>
                </a:solidFill>
              </a:rPr>
              <a:t>合同</a:t>
            </a:r>
            <a:endParaRPr lang="en-US" sz="1200" dirty="0">
              <a:solidFill>
                <a:schemeClr val="bg1"/>
              </a:solidFill>
            </a:endParaRPr>
          </a:p>
        </p:txBody>
      </p:sp>
      <p:sp>
        <p:nvSpPr>
          <p:cNvPr id="42" name="文本框 41">
            <a:extLst>
              <a:ext uri="{FF2B5EF4-FFF2-40B4-BE49-F238E27FC236}">
                <a16:creationId xmlns:a16="http://schemas.microsoft.com/office/drawing/2014/main" id="{C0943B1F-B48A-453B-88EB-44E160395A2D}"/>
              </a:ext>
            </a:extLst>
          </p:cNvPr>
          <p:cNvSpPr txBox="1"/>
          <p:nvPr/>
        </p:nvSpPr>
        <p:spPr>
          <a:xfrm>
            <a:off x="6702024" y="5364663"/>
            <a:ext cx="1334135" cy="276999"/>
          </a:xfrm>
          <a:prstGeom prst="rect">
            <a:avLst/>
          </a:prstGeom>
          <a:noFill/>
        </p:spPr>
        <p:txBody>
          <a:bodyPr wrap="square" rtlCol="0">
            <a:spAutoFit/>
          </a:bodyPr>
          <a:lstStyle/>
          <a:p>
            <a:r>
              <a:rPr lang="zh-CN" altLang="en-US" sz="1200" dirty="0">
                <a:solidFill>
                  <a:schemeClr val="bg1"/>
                </a:solidFill>
              </a:rPr>
              <a:t>求解结果</a:t>
            </a:r>
            <a:endParaRPr lang="en-US" sz="1200" dirty="0">
              <a:solidFill>
                <a:schemeClr val="bg1"/>
              </a:solidFill>
            </a:endParaRPr>
          </a:p>
        </p:txBody>
      </p:sp>
    </p:spTree>
    <p:extLst>
      <p:ext uri="{BB962C8B-B14F-4D97-AF65-F5344CB8AC3E}">
        <p14:creationId xmlns:p14="http://schemas.microsoft.com/office/powerpoint/2010/main" val="211283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500"/>
                                        <p:tgtEl>
                                          <p:spTgt spid="17">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7">
                                            <p:txEl>
                                              <p:pRg st="1" end="1"/>
                                            </p:txEl>
                                          </p:spTgt>
                                        </p:tgtEl>
                                        <p:attrNameLst>
                                          <p:attrName>style.visibility</p:attrName>
                                        </p:attrNameLst>
                                      </p:cBhvr>
                                      <p:to>
                                        <p:strVal val="visible"/>
                                      </p:to>
                                    </p:set>
                                    <p:animEffect transition="in" filter="fade">
                                      <p:cBhvr>
                                        <p:cTn id="38"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9" grpId="0" animBg="1"/>
      <p:bldP spid="4" grpId="0"/>
      <p:bldP spid="11"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多智能体协作研究背景</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智能体协作现象</a:t>
            </a:r>
          </a:p>
        </p:txBody>
      </p:sp>
      <p:cxnSp>
        <p:nvCxnSpPr>
          <p:cNvPr id="10" name="直接连接符 9"/>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8" name="文本框 3"/>
          <p:cNvSpPr txBox="1"/>
          <p:nvPr/>
        </p:nvSpPr>
        <p:spPr>
          <a:xfrm>
            <a:off x="1811586" y="5949280"/>
            <a:ext cx="5775771"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考虑</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为什么智能体之间需要协作？</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26" name="Picture 2">
            <a:extLst>
              <a:ext uri="{FF2B5EF4-FFF2-40B4-BE49-F238E27FC236}">
                <a16:creationId xmlns:a16="http://schemas.microsoft.com/office/drawing/2014/main" id="{232D2C9E-BA7F-4457-A7AE-FF05231839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225152"/>
            <a:ext cx="3600400" cy="2741090"/>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3">
            <a:extLst>
              <a:ext uri="{FF2B5EF4-FFF2-40B4-BE49-F238E27FC236}">
                <a16:creationId xmlns:a16="http://schemas.microsoft.com/office/drawing/2014/main" id="{78D78F92-C85E-4495-A1C5-5D4359916DEF}"/>
              </a:ext>
            </a:extLst>
          </p:cNvPr>
          <p:cNvSpPr txBox="1"/>
          <p:nvPr/>
        </p:nvSpPr>
        <p:spPr>
          <a:xfrm>
            <a:off x="1151620" y="5167928"/>
            <a:ext cx="1800200"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 狼群狩猎</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文本框 3">
            <a:extLst>
              <a:ext uri="{FF2B5EF4-FFF2-40B4-BE49-F238E27FC236}">
                <a16:creationId xmlns:a16="http://schemas.microsoft.com/office/drawing/2014/main" id="{F8BEA6B0-8DC8-4DB4-853F-B5F5C01C8DAE}"/>
              </a:ext>
            </a:extLst>
          </p:cNvPr>
          <p:cNvSpPr txBox="1"/>
          <p:nvPr/>
        </p:nvSpPr>
        <p:spPr>
          <a:xfrm>
            <a:off x="5712379" y="5163559"/>
            <a:ext cx="2460021"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 飞机编队飞行</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28" name="Picture 4">
            <a:extLst>
              <a:ext uri="{FF2B5EF4-FFF2-40B4-BE49-F238E27FC236}">
                <a16:creationId xmlns:a16="http://schemas.microsoft.com/office/drawing/2014/main" id="{FD40BBE2-E7DB-4332-A656-2944810A326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6016" y="2217170"/>
            <a:ext cx="4296983" cy="2741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90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合同网</a:t>
            </a:r>
          </a:p>
        </p:txBody>
      </p:sp>
      <p:sp>
        <p:nvSpPr>
          <p:cNvPr id="12" name="文本框 3"/>
          <p:cNvSpPr txBox="1"/>
          <p:nvPr/>
        </p:nvSpPr>
        <p:spPr>
          <a:xfrm>
            <a:off x="467544" y="959774"/>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管理者职责</a:t>
            </a:r>
          </a:p>
        </p:txBody>
      </p:sp>
      <p:cxnSp>
        <p:nvCxnSpPr>
          <p:cNvPr id="13" name="直接连接符 12"/>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0" name="文本框 3"/>
          <p:cNvSpPr txBox="1"/>
          <p:nvPr/>
        </p:nvSpPr>
        <p:spPr>
          <a:xfrm>
            <a:off x="395535" y="2609976"/>
            <a:ext cx="4953837" cy="319528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对每一待求解任务建立任务通知书（</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Task-Announcement</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），将任务通知书发送给有关的工作者主体；</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）接收并评估来自工作者的投标；</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）从投标中选择最合适的工作者，与之建立合同（</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Contract</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）监督任务的完成，并综合结果。</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椭圆 6">
            <a:extLst>
              <a:ext uri="{FF2B5EF4-FFF2-40B4-BE49-F238E27FC236}">
                <a16:creationId xmlns:a16="http://schemas.microsoft.com/office/drawing/2014/main" id="{0096421E-3FA2-456E-8FF6-7B8A57B15075}"/>
              </a:ext>
            </a:extLst>
          </p:cNvPr>
          <p:cNvSpPr/>
          <p:nvPr/>
        </p:nvSpPr>
        <p:spPr>
          <a:xfrm>
            <a:off x="5672283" y="2959094"/>
            <a:ext cx="936104" cy="2376264"/>
          </a:xfrm>
          <a:prstGeom prst="ellipse">
            <a:avLst/>
          </a:prstGeom>
        </p:spPr>
        <p:style>
          <a:lnRef idx="0">
            <a:schemeClr val="accent1"/>
          </a:lnRef>
          <a:fillRef idx="3">
            <a:schemeClr val="accent1"/>
          </a:fillRef>
          <a:effectRef idx="3">
            <a:schemeClr val="accent1"/>
          </a:effectRef>
          <a:fontRef idx="minor">
            <a:schemeClr val="lt1"/>
          </a:fontRef>
        </p:style>
        <p:txBody>
          <a:bodyPr vert="eaVert" rtlCol="0" anchor="ctr"/>
          <a:lstStyle/>
          <a:p>
            <a:pPr algn="ctr"/>
            <a:r>
              <a:rPr lang="zh-CN" altLang="en-US" sz="2400" b="1" dirty="0">
                <a:solidFill>
                  <a:srgbClr val="FFFF00"/>
                </a:solidFill>
                <a:latin typeface="微软雅黑" panose="020B0503020204020204" pitchFamily="34" charset="-122"/>
                <a:ea typeface="微软雅黑" panose="020B0503020204020204" pitchFamily="34" charset="-122"/>
              </a:rPr>
              <a:t>管理者</a:t>
            </a:r>
            <a:endParaRPr lang="en-US" sz="2400" b="1" dirty="0">
              <a:solidFill>
                <a:srgbClr val="FFFF00"/>
              </a:solidFill>
              <a:latin typeface="微软雅黑" panose="020B0503020204020204" pitchFamily="34" charset="-122"/>
              <a:ea typeface="微软雅黑" panose="020B0503020204020204" pitchFamily="34" charset="-122"/>
            </a:endParaRPr>
          </a:p>
        </p:txBody>
      </p:sp>
      <p:sp>
        <p:nvSpPr>
          <p:cNvPr id="8" name="椭圆 7">
            <a:extLst>
              <a:ext uri="{FF2B5EF4-FFF2-40B4-BE49-F238E27FC236}">
                <a16:creationId xmlns:a16="http://schemas.microsoft.com/office/drawing/2014/main" id="{4248B228-1AB6-41E5-8CD6-C6DC1B7A06BB}"/>
              </a:ext>
            </a:extLst>
          </p:cNvPr>
          <p:cNvSpPr/>
          <p:nvPr/>
        </p:nvSpPr>
        <p:spPr>
          <a:xfrm>
            <a:off x="7668344" y="2924944"/>
            <a:ext cx="936104" cy="2410413"/>
          </a:xfrm>
          <a:prstGeom prst="ellipse">
            <a:avLst/>
          </a:prstGeom>
        </p:spPr>
        <p:style>
          <a:lnRef idx="0">
            <a:schemeClr val="accent1"/>
          </a:lnRef>
          <a:fillRef idx="3">
            <a:schemeClr val="accent1"/>
          </a:fillRef>
          <a:effectRef idx="3">
            <a:schemeClr val="accent1"/>
          </a:effectRef>
          <a:fontRef idx="minor">
            <a:schemeClr val="lt1"/>
          </a:fontRef>
        </p:style>
        <p:txBody>
          <a:bodyPr vert="eaVert" rtlCol="0" anchor="ctr"/>
          <a:lstStyle/>
          <a:p>
            <a:pPr algn="ctr"/>
            <a:r>
              <a:rPr lang="zh-CN" altLang="en-US" sz="2400" b="1" dirty="0">
                <a:latin typeface="微软雅黑" panose="020B0503020204020204" pitchFamily="34" charset="-122"/>
                <a:ea typeface="微软雅黑" panose="020B0503020204020204" pitchFamily="34" charset="-122"/>
              </a:rPr>
              <a:t>工作者</a:t>
            </a:r>
            <a:endParaRPr lang="en-US" sz="2400" b="1" dirty="0">
              <a:latin typeface="微软雅黑" panose="020B0503020204020204" pitchFamily="34" charset="-122"/>
              <a:ea typeface="微软雅黑" panose="020B0503020204020204" pitchFamily="34" charset="-122"/>
            </a:endParaRPr>
          </a:p>
        </p:txBody>
      </p:sp>
      <p:cxnSp>
        <p:nvCxnSpPr>
          <p:cNvPr id="9" name="直接箭头连接符 8">
            <a:extLst>
              <a:ext uri="{FF2B5EF4-FFF2-40B4-BE49-F238E27FC236}">
                <a16:creationId xmlns:a16="http://schemas.microsoft.com/office/drawing/2014/main" id="{9110B4C4-E2AF-4921-A370-ACD7D4FCB8DB}"/>
              </a:ext>
            </a:extLst>
          </p:cNvPr>
          <p:cNvCxnSpPr>
            <a:cxnSpLocks/>
            <a:stCxn id="7" idx="7"/>
            <a:endCxn id="8" idx="1"/>
          </p:cNvCxnSpPr>
          <p:nvPr/>
        </p:nvCxnSpPr>
        <p:spPr>
          <a:xfrm flipV="1">
            <a:off x="6471298" y="3277941"/>
            <a:ext cx="1334135" cy="291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直接箭头连接符 10">
            <a:extLst>
              <a:ext uri="{FF2B5EF4-FFF2-40B4-BE49-F238E27FC236}">
                <a16:creationId xmlns:a16="http://schemas.microsoft.com/office/drawing/2014/main" id="{B4324B07-E23A-4459-96A4-EB8CCA26850A}"/>
              </a:ext>
            </a:extLst>
          </p:cNvPr>
          <p:cNvCxnSpPr>
            <a:cxnSpLocks/>
          </p:cNvCxnSpPr>
          <p:nvPr/>
        </p:nvCxnSpPr>
        <p:spPr>
          <a:xfrm flipH="1">
            <a:off x="6608390" y="3751182"/>
            <a:ext cx="1059954" cy="919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F2338159-5496-4445-BA4A-9A35BDE9169D}"/>
              </a:ext>
            </a:extLst>
          </p:cNvPr>
          <p:cNvCxnSpPr>
            <a:cxnSpLocks/>
          </p:cNvCxnSpPr>
          <p:nvPr/>
        </p:nvCxnSpPr>
        <p:spPr>
          <a:xfrm>
            <a:off x="6608387" y="4420780"/>
            <a:ext cx="1080868" cy="566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直接箭头连接符 14">
            <a:extLst>
              <a:ext uri="{FF2B5EF4-FFF2-40B4-BE49-F238E27FC236}">
                <a16:creationId xmlns:a16="http://schemas.microsoft.com/office/drawing/2014/main" id="{D9035158-C685-4F52-BA39-D4F3FAAC2E76}"/>
              </a:ext>
            </a:extLst>
          </p:cNvPr>
          <p:cNvCxnSpPr>
            <a:cxnSpLocks/>
            <a:stCxn id="8" idx="3"/>
          </p:cNvCxnSpPr>
          <p:nvPr/>
        </p:nvCxnSpPr>
        <p:spPr>
          <a:xfrm flipH="1" flipV="1">
            <a:off x="6471299" y="4955732"/>
            <a:ext cx="1334134" cy="266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B5EF3DC2-2818-4A87-9AF4-18AF78499CB2}"/>
              </a:ext>
            </a:extLst>
          </p:cNvPr>
          <p:cNvSpPr txBox="1"/>
          <p:nvPr/>
        </p:nvSpPr>
        <p:spPr>
          <a:xfrm>
            <a:off x="6457895" y="2993613"/>
            <a:ext cx="1334135" cy="276999"/>
          </a:xfrm>
          <a:prstGeom prst="rect">
            <a:avLst/>
          </a:prstGeom>
          <a:noFill/>
        </p:spPr>
        <p:txBody>
          <a:bodyPr wrap="square" rtlCol="0">
            <a:spAutoFit/>
          </a:bodyPr>
          <a:lstStyle/>
          <a:p>
            <a:r>
              <a:rPr lang="zh-CN" altLang="en-US" sz="1200" b="1" dirty="0">
                <a:solidFill>
                  <a:srgbClr val="FFFF00"/>
                </a:solidFill>
              </a:rPr>
              <a:t>（</a:t>
            </a:r>
            <a:r>
              <a:rPr lang="en-US" altLang="zh-CN" sz="1200" b="1" dirty="0">
                <a:solidFill>
                  <a:srgbClr val="FFFF00"/>
                </a:solidFill>
              </a:rPr>
              <a:t>1</a:t>
            </a:r>
            <a:r>
              <a:rPr lang="zh-CN" altLang="en-US" sz="1200" b="1" dirty="0">
                <a:solidFill>
                  <a:srgbClr val="FFFF00"/>
                </a:solidFill>
              </a:rPr>
              <a:t>）任务通知书</a:t>
            </a:r>
            <a:endParaRPr lang="en-US" sz="1200" b="1" dirty="0">
              <a:solidFill>
                <a:srgbClr val="FFFF00"/>
              </a:solidFill>
            </a:endParaRPr>
          </a:p>
        </p:txBody>
      </p:sp>
      <p:sp>
        <p:nvSpPr>
          <p:cNvPr id="17" name="文本框 16">
            <a:extLst>
              <a:ext uri="{FF2B5EF4-FFF2-40B4-BE49-F238E27FC236}">
                <a16:creationId xmlns:a16="http://schemas.microsoft.com/office/drawing/2014/main" id="{B6F465A1-A76A-4CE9-9ABF-0A24F134A010}"/>
              </a:ext>
            </a:extLst>
          </p:cNvPr>
          <p:cNvSpPr txBox="1"/>
          <p:nvPr/>
        </p:nvSpPr>
        <p:spPr>
          <a:xfrm rot="21298309">
            <a:off x="6747241" y="3492663"/>
            <a:ext cx="1334135" cy="276999"/>
          </a:xfrm>
          <a:prstGeom prst="rect">
            <a:avLst/>
          </a:prstGeom>
          <a:noFill/>
        </p:spPr>
        <p:txBody>
          <a:bodyPr wrap="square" rtlCol="0">
            <a:spAutoFit/>
          </a:bodyPr>
          <a:lstStyle/>
          <a:p>
            <a:r>
              <a:rPr lang="zh-CN" altLang="en-US" sz="1200" b="1" dirty="0"/>
              <a:t>投标（</a:t>
            </a:r>
            <a:r>
              <a:rPr lang="en-US" altLang="zh-CN" sz="1200" b="1" dirty="0"/>
              <a:t>2</a:t>
            </a:r>
            <a:r>
              <a:rPr lang="zh-CN" altLang="en-US" sz="1200" b="1" dirty="0"/>
              <a:t>）</a:t>
            </a:r>
            <a:endParaRPr lang="en-US" sz="1200" b="1" dirty="0"/>
          </a:p>
        </p:txBody>
      </p:sp>
      <p:sp>
        <p:nvSpPr>
          <p:cNvPr id="18" name="文本框 17">
            <a:extLst>
              <a:ext uri="{FF2B5EF4-FFF2-40B4-BE49-F238E27FC236}">
                <a16:creationId xmlns:a16="http://schemas.microsoft.com/office/drawing/2014/main" id="{E70EAF4F-F13B-4AB0-83B3-B55C2D5ED893}"/>
              </a:ext>
            </a:extLst>
          </p:cNvPr>
          <p:cNvSpPr txBox="1"/>
          <p:nvPr/>
        </p:nvSpPr>
        <p:spPr>
          <a:xfrm rot="230491">
            <a:off x="6745449" y="4179211"/>
            <a:ext cx="1334135" cy="276999"/>
          </a:xfrm>
          <a:prstGeom prst="rect">
            <a:avLst/>
          </a:prstGeom>
          <a:noFill/>
        </p:spPr>
        <p:txBody>
          <a:bodyPr wrap="square" rtlCol="0">
            <a:spAutoFit/>
          </a:bodyPr>
          <a:lstStyle/>
          <a:p>
            <a:r>
              <a:rPr lang="zh-CN" altLang="en-US" sz="1200" b="1" dirty="0">
                <a:solidFill>
                  <a:srgbClr val="FFFF00"/>
                </a:solidFill>
              </a:rPr>
              <a:t>（</a:t>
            </a:r>
            <a:r>
              <a:rPr lang="en-US" altLang="zh-CN" sz="1200" b="1" dirty="0">
                <a:solidFill>
                  <a:srgbClr val="FFFF00"/>
                </a:solidFill>
              </a:rPr>
              <a:t>3</a:t>
            </a:r>
            <a:r>
              <a:rPr lang="zh-CN" altLang="en-US" sz="1200" b="1" dirty="0">
                <a:solidFill>
                  <a:srgbClr val="FFFF00"/>
                </a:solidFill>
              </a:rPr>
              <a:t>）合同</a:t>
            </a:r>
            <a:endParaRPr lang="en-US" sz="1200" b="1" dirty="0">
              <a:solidFill>
                <a:srgbClr val="FFFF00"/>
              </a:solidFill>
            </a:endParaRPr>
          </a:p>
        </p:txBody>
      </p:sp>
      <p:sp>
        <p:nvSpPr>
          <p:cNvPr id="19" name="文本框 18">
            <a:extLst>
              <a:ext uri="{FF2B5EF4-FFF2-40B4-BE49-F238E27FC236}">
                <a16:creationId xmlns:a16="http://schemas.microsoft.com/office/drawing/2014/main" id="{DFF11EBF-6B86-4E36-8B33-4D1D56C931B6}"/>
              </a:ext>
            </a:extLst>
          </p:cNvPr>
          <p:cNvSpPr txBox="1"/>
          <p:nvPr/>
        </p:nvSpPr>
        <p:spPr>
          <a:xfrm>
            <a:off x="6608387" y="4678733"/>
            <a:ext cx="1334135" cy="276999"/>
          </a:xfrm>
          <a:prstGeom prst="rect">
            <a:avLst/>
          </a:prstGeom>
          <a:noFill/>
        </p:spPr>
        <p:txBody>
          <a:bodyPr wrap="square" rtlCol="0">
            <a:spAutoFit/>
          </a:bodyPr>
          <a:lstStyle/>
          <a:p>
            <a:r>
              <a:rPr lang="zh-CN" altLang="en-US" sz="1200" b="1" dirty="0"/>
              <a:t>求解结果（</a:t>
            </a:r>
            <a:r>
              <a:rPr lang="en-US" altLang="zh-CN" sz="1200" b="1" dirty="0"/>
              <a:t>4</a:t>
            </a:r>
            <a:r>
              <a:rPr lang="zh-CN" altLang="en-US" sz="1200" b="1" dirty="0"/>
              <a:t>）</a:t>
            </a:r>
            <a:endParaRPr lang="en-US" sz="1200" b="1" dirty="0"/>
          </a:p>
        </p:txBody>
      </p:sp>
    </p:spTree>
    <p:extLst>
      <p:ext uri="{BB962C8B-B14F-4D97-AF65-F5344CB8AC3E}">
        <p14:creationId xmlns:p14="http://schemas.microsoft.com/office/powerpoint/2010/main" val="3210640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fade">
                                      <p:cBhvr>
                                        <p:cTn id="22" dur="500"/>
                                        <p:tgtEl>
                                          <p:spTgt spid="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fade">
                                      <p:cBhvr>
                                        <p:cTn id="2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合同网</a:t>
            </a:r>
          </a:p>
        </p:txBody>
      </p:sp>
      <p:sp>
        <p:nvSpPr>
          <p:cNvPr id="12" name="文本框 3"/>
          <p:cNvSpPr txBox="1"/>
          <p:nvPr/>
        </p:nvSpPr>
        <p:spPr>
          <a:xfrm>
            <a:off x="467544" y="959774"/>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工作者职责</a:t>
            </a:r>
          </a:p>
        </p:txBody>
      </p:sp>
      <p:cxnSp>
        <p:nvCxnSpPr>
          <p:cNvPr id="13" name="直接连接符 12"/>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0" name="文本框 3"/>
          <p:cNvSpPr txBox="1"/>
          <p:nvPr/>
        </p:nvSpPr>
        <p:spPr>
          <a:xfrm>
            <a:off x="395535" y="2609976"/>
            <a:ext cx="4953837" cy="319528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接收相关任务通知书。</a:t>
            </a:r>
          </a:p>
          <a:p>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评价自己的资格。</a:t>
            </a:r>
          </a:p>
          <a:p>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对感兴趣的子任务返回任务投标。</a:t>
            </a:r>
          </a:p>
          <a:p>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如果投标被接受，按合同执行分配给自己的任务。</a:t>
            </a:r>
          </a:p>
          <a:p>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向管理者报告求解结果。</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椭圆 6">
            <a:extLst>
              <a:ext uri="{FF2B5EF4-FFF2-40B4-BE49-F238E27FC236}">
                <a16:creationId xmlns:a16="http://schemas.microsoft.com/office/drawing/2014/main" id="{0096421E-3FA2-456E-8FF6-7B8A57B15075}"/>
              </a:ext>
            </a:extLst>
          </p:cNvPr>
          <p:cNvSpPr/>
          <p:nvPr/>
        </p:nvSpPr>
        <p:spPr>
          <a:xfrm>
            <a:off x="5672283" y="2959094"/>
            <a:ext cx="936104" cy="2376264"/>
          </a:xfrm>
          <a:prstGeom prst="ellipse">
            <a:avLst/>
          </a:prstGeom>
        </p:spPr>
        <p:style>
          <a:lnRef idx="0">
            <a:schemeClr val="accent1"/>
          </a:lnRef>
          <a:fillRef idx="3">
            <a:schemeClr val="accent1"/>
          </a:fillRef>
          <a:effectRef idx="3">
            <a:schemeClr val="accent1"/>
          </a:effectRef>
          <a:fontRef idx="minor">
            <a:schemeClr val="lt1"/>
          </a:fontRef>
        </p:style>
        <p:txBody>
          <a:bodyPr vert="eaVert"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rPr>
              <a:t>管理者</a:t>
            </a:r>
            <a:endParaRPr lang="en-US" sz="2400" b="1" dirty="0">
              <a:solidFill>
                <a:schemeClr val="bg1"/>
              </a:solidFill>
              <a:latin typeface="微软雅黑" panose="020B0503020204020204" pitchFamily="34" charset="-122"/>
              <a:ea typeface="微软雅黑" panose="020B0503020204020204" pitchFamily="34" charset="-122"/>
            </a:endParaRPr>
          </a:p>
        </p:txBody>
      </p:sp>
      <p:sp>
        <p:nvSpPr>
          <p:cNvPr id="8" name="椭圆 7">
            <a:extLst>
              <a:ext uri="{FF2B5EF4-FFF2-40B4-BE49-F238E27FC236}">
                <a16:creationId xmlns:a16="http://schemas.microsoft.com/office/drawing/2014/main" id="{4248B228-1AB6-41E5-8CD6-C6DC1B7A06BB}"/>
              </a:ext>
            </a:extLst>
          </p:cNvPr>
          <p:cNvSpPr/>
          <p:nvPr/>
        </p:nvSpPr>
        <p:spPr>
          <a:xfrm>
            <a:off x="7668344" y="2924944"/>
            <a:ext cx="936104" cy="2410413"/>
          </a:xfrm>
          <a:prstGeom prst="ellipse">
            <a:avLst/>
          </a:prstGeom>
        </p:spPr>
        <p:style>
          <a:lnRef idx="0">
            <a:schemeClr val="accent1"/>
          </a:lnRef>
          <a:fillRef idx="3">
            <a:schemeClr val="accent1"/>
          </a:fillRef>
          <a:effectRef idx="3">
            <a:schemeClr val="accent1"/>
          </a:effectRef>
          <a:fontRef idx="minor">
            <a:schemeClr val="lt1"/>
          </a:fontRef>
        </p:style>
        <p:txBody>
          <a:bodyPr vert="eaVert" rtlCol="0" anchor="ctr"/>
          <a:lstStyle/>
          <a:p>
            <a:pPr algn="ctr"/>
            <a:r>
              <a:rPr lang="zh-CN" altLang="en-US" sz="2400" b="1" dirty="0">
                <a:solidFill>
                  <a:srgbClr val="FFFF00"/>
                </a:solidFill>
                <a:latin typeface="微软雅黑" panose="020B0503020204020204" pitchFamily="34" charset="-122"/>
                <a:ea typeface="微软雅黑" panose="020B0503020204020204" pitchFamily="34" charset="-122"/>
              </a:rPr>
              <a:t>工作者</a:t>
            </a:r>
            <a:endParaRPr lang="en-US" sz="2400" b="1" dirty="0">
              <a:solidFill>
                <a:srgbClr val="FFFF00"/>
              </a:solidFill>
              <a:latin typeface="微软雅黑" panose="020B0503020204020204" pitchFamily="34" charset="-122"/>
              <a:ea typeface="微软雅黑" panose="020B0503020204020204" pitchFamily="34" charset="-122"/>
            </a:endParaRPr>
          </a:p>
        </p:txBody>
      </p:sp>
      <p:cxnSp>
        <p:nvCxnSpPr>
          <p:cNvPr id="9" name="直接箭头连接符 8">
            <a:extLst>
              <a:ext uri="{FF2B5EF4-FFF2-40B4-BE49-F238E27FC236}">
                <a16:creationId xmlns:a16="http://schemas.microsoft.com/office/drawing/2014/main" id="{9110B4C4-E2AF-4921-A370-ACD7D4FCB8DB}"/>
              </a:ext>
            </a:extLst>
          </p:cNvPr>
          <p:cNvCxnSpPr>
            <a:cxnSpLocks/>
            <a:stCxn id="7" idx="7"/>
            <a:endCxn id="8" idx="1"/>
          </p:cNvCxnSpPr>
          <p:nvPr/>
        </p:nvCxnSpPr>
        <p:spPr>
          <a:xfrm flipV="1">
            <a:off x="6471298" y="3277941"/>
            <a:ext cx="1334135" cy="291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直接箭头连接符 10">
            <a:extLst>
              <a:ext uri="{FF2B5EF4-FFF2-40B4-BE49-F238E27FC236}">
                <a16:creationId xmlns:a16="http://schemas.microsoft.com/office/drawing/2014/main" id="{B4324B07-E23A-4459-96A4-EB8CCA26850A}"/>
              </a:ext>
            </a:extLst>
          </p:cNvPr>
          <p:cNvCxnSpPr>
            <a:cxnSpLocks/>
          </p:cNvCxnSpPr>
          <p:nvPr/>
        </p:nvCxnSpPr>
        <p:spPr>
          <a:xfrm flipH="1">
            <a:off x="6608390" y="3751182"/>
            <a:ext cx="1059954" cy="919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F2338159-5496-4445-BA4A-9A35BDE9169D}"/>
              </a:ext>
            </a:extLst>
          </p:cNvPr>
          <p:cNvCxnSpPr>
            <a:cxnSpLocks/>
          </p:cNvCxnSpPr>
          <p:nvPr/>
        </p:nvCxnSpPr>
        <p:spPr>
          <a:xfrm>
            <a:off x="6608387" y="4420780"/>
            <a:ext cx="1080868" cy="566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直接箭头连接符 14">
            <a:extLst>
              <a:ext uri="{FF2B5EF4-FFF2-40B4-BE49-F238E27FC236}">
                <a16:creationId xmlns:a16="http://schemas.microsoft.com/office/drawing/2014/main" id="{D9035158-C685-4F52-BA39-D4F3FAAC2E76}"/>
              </a:ext>
            </a:extLst>
          </p:cNvPr>
          <p:cNvCxnSpPr>
            <a:cxnSpLocks/>
            <a:stCxn id="8" idx="3"/>
          </p:cNvCxnSpPr>
          <p:nvPr/>
        </p:nvCxnSpPr>
        <p:spPr>
          <a:xfrm flipH="1" flipV="1">
            <a:off x="6471299" y="4955732"/>
            <a:ext cx="1334134" cy="266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B5EF3DC2-2818-4A87-9AF4-18AF78499CB2}"/>
              </a:ext>
            </a:extLst>
          </p:cNvPr>
          <p:cNvSpPr txBox="1"/>
          <p:nvPr/>
        </p:nvSpPr>
        <p:spPr>
          <a:xfrm>
            <a:off x="6527730" y="3017618"/>
            <a:ext cx="1334135" cy="276999"/>
          </a:xfrm>
          <a:prstGeom prst="rect">
            <a:avLst/>
          </a:prstGeom>
          <a:noFill/>
        </p:spPr>
        <p:txBody>
          <a:bodyPr wrap="square" rtlCol="0">
            <a:spAutoFit/>
          </a:bodyPr>
          <a:lstStyle/>
          <a:p>
            <a:r>
              <a:rPr lang="zh-CN" altLang="en-US" sz="1200" b="1" dirty="0"/>
              <a:t>（</a:t>
            </a:r>
            <a:r>
              <a:rPr lang="en-US" altLang="zh-CN" sz="1200" b="1" dirty="0"/>
              <a:t>1</a:t>
            </a:r>
            <a:r>
              <a:rPr lang="zh-CN" altLang="en-US" sz="1200" b="1" dirty="0"/>
              <a:t>）任务通知书</a:t>
            </a:r>
            <a:endParaRPr lang="en-US" sz="1200" b="1" dirty="0"/>
          </a:p>
        </p:txBody>
      </p:sp>
      <p:sp>
        <p:nvSpPr>
          <p:cNvPr id="17" name="文本框 16">
            <a:extLst>
              <a:ext uri="{FF2B5EF4-FFF2-40B4-BE49-F238E27FC236}">
                <a16:creationId xmlns:a16="http://schemas.microsoft.com/office/drawing/2014/main" id="{B6F465A1-A76A-4CE9-9ABF-0A24F134A010}"/>
              </a:ext>
            </a:extLst>
          </p:cNvPr>
          <p:cNvSpPr txBox="1"/>
          <p:nvPr/>
        </p:nvSpPr>
        <p:spPr>
          <a:xfrm rot="21298309">
            <a:off x="6561222" y="3495022"/>
            <a:ext cx="1334135" cy="276999"/>
          </a:xfrm>
          <a:prstGeom prst="rect">
            <a:avLst/>
          </a:prstGeom>
          <a:noFill/>
        </p:spPr>
        <p:txBody>
          <a:bodyPr wrap="square" rtlCol="0">
            <a:spAutoFit/>
          </a:bodyPr>
          <a:lstStyle/>
          <a:p>
            <a:r>
              <a:rPr lang="zh-CN" altLang="en-US" sz="1200" b="1" dirty="0">
                <a:solidFill>
                  <a:srgbClr val="FFFF00"/>
                </a:solidFill>
              </a:rPr>
              <a:t>投标（</a:t>
            </a:r>
            <a:r>
              <a:rPr lang="en-US" altLang="zh-CN" sz="1200" b="1" dirty="0">
                <a:solidFill>
                  <a:srgbClr val="FFFF00"/>
                </a:solidFill>
              </a:rPr>
              <a:t>2</a:t>
            </a:r>
            <a:r>
              <a:rPr lang="zh-CN" altLang="en-US" sz="1200" b="1" dirty="0">
                <a:solidFill>
                  <a:srgbClr val="FFFF00"/>
                </a:solidFill>
              </a:rPr>
              <a:t>）（</a:t>
            </a:r>
            <a:r>
              <a:rPr lang="en-US" altLang="zh-CN" sz="1200" b="1" dirty="0">
                <a:solidFill>
                  <a:srgbClr val="FFFF00"/>
                </a:solidFill>
              </a:rPr>
              <a:t>3</a:t>
            </a:r>
            <a:r>
              <a:rPr lang="zh-CN" altLang="en-US" sz="1200" b="1" dirty="0">
                <a:solidFill>
                  <a:srgbClr val="FFFF00"/>
                </a:solidFill>
              </a:rPr>
              <a:t>）</a:t>
            </a:r>
            <a:endParaRPr lang="en-US" sz="1200" b="1" dirty="0">
              <a:solidFill>
                <a:srgbClr val="FFFF00"/>
              </a:solidFill>
            </a:endParaRPr>
          </a:p>
        </p:txBody>
      </p:sp>
      <p:sp>
        <p:nvSpPr>
          <p:cNvPr id="18" name="文本框 17">
            <a:extLst>
              <a:ext uri="{FF2B5EF4-FFF2-40B4-BE49-F238E27FC236}">
                <a16:creationId xmlns:a16="http://schemas.microsoft.com/office/drawing/2014/main" id="{E70EAF4F-F13B-4AB0-83B3-B55C2D5ED893}"/>
              </a:ext>
            </a:extLst>
          </p:cNvPr>
          <p:cNvSpPr txBox="1"/>
          <p:nvPr/>
        </p:nvSpPr>
        <p:spPr>
          <a:xfrm rot="230491">
            <a:off x="6745449" y="4179211"/>
            <a:ext cx="1334135" cy="276999"/>
          </a:xfrm>
          <a:prstGeom prst="rect">
            <a:avLst/>
          </a:prstGeom>
          <a:noFill/>
        </p:spPr>
        <p:txBody>
          <a:bodyPr wrap="square" rtlCol="0">
            <a:spAutoFit/>
          </a:bodyPr>
          <a:lstStyle/>
          <a:p>
            <a:r>
              <a:rPr lang="zh-CN" altLang="en-US" sz="1200" b="1" dirty="0"/>
              <a:t>（</a:t>
            </a:r>
            <a:r>
              <a:rPr lang="en-US" altLang="zh-CN" sz="1200" b="1" dirty="0"/>
              <a:t>4</a:t>
            </a:r>
            <a:r>
              <a:rPr lang="zh-CN" altLang="en-US" sz="1200" b="1" dirty="0"/>
              <a:t>）合同</a:t>
            </a:r>
            <a:endParaRPr lang="en-US" sz="1200" b="1" dirty="0"/>
          </a:p>
        </p:txBody>
      </p:sp>
      <p:sp>
        <p:nvSpPr>
          <p:cNvPr id="19" name="文本框 18">
            <a:extLst>
              <a:ext uri="{FF2B5EF4-FFF2-40B4-BE49-F238E27FC236}">
                <a16:creationId xmlns:a16="http://schemas.microsoft.com/office/drawing/2014/main" id="{DFF11EBF-6B86-4E36-8B33-4D1D56C931B6}"/>
              </a:ext>
            </a:extLst>
          </p:cNvPr>
          <p:cNvSpPr txBox="1"/>
          <p:nvPr/>
        </p:nvSpPr>
        <p:spPr>
          <a:xfrm>
            <a:off x="6608387" y="4678733"/>
            <a:ext cx="1334135" cy="276999"/>
          </a:xfrm>
          <a:prstGeom prst="rect">
            <a:avLst/>
          </a:prstGeom>
          <a:noFill/>
        </p:spPr>
        <p:txBody>
          <a:bodyPr wrap="square" rtlCol="0">
            <a:spAutoFit/>
          </a:bodyPr>
          <a:lstStyle/>
          <a:p>
            <a:r>
              <a:rPr lang="zh-CN" altLang="en-US" sz="1200" b="1" dirty="0">
                <a:solidFill>
                  <a:srgbClr val="FFFF00"/>
                </a:solidFill>
              </a:rPr>
              <a:t>求解结果（</a:t>
            </a:r>
            <a:r>
              <a:rPr lang="en-US" altLang="zh-CN" sz="1200" b="1" dirty="0">
                <a:solidFill>
                  <a:srgbClr val="FFFF00"/>
                </a:solidFill>
              </a:rPr>
              <a:t>5</a:t>
            </a:r>
            <a:r>
              <a:rPr lang="zh-CN" altLang="en-US" sz="1200" b="1" dirty="0">
                <a:solidFill>
                  <a:srgbClr val="FFFF00"/>
                </a:solidFill>
              </a:rPr>
              <a:t>）</a:t>
            </a:r>
            <a:endParaRPr lang="en-US" sz="1200" b="1" dirty="0">
              <a:solidFill>
                <a:srgbClr val="FFFF00"/>
              </a:solidFill>
            </a:endParaRPr>
          </a:p>
        </p:txBody>
      </p:sp>
    </p:spTree>
    <p:extLst>
      <p:ext uri="{BB962C8B-B14F-4D97-AF65-F5344CB8AC3E}">
        <p14:creationId xmlns:p14="http://schemas.microsoft.com/office/powerpoint/2010/main" val="44509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fade">
                                      <p:cBhvr>
                                        <p:cTn id="22" dur="500"/>
                                        <p:tgtEl>
                                          <p:spTgt spid="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fade">
                                      <p:cBhvr>
                                        <p:cTn id="27" dur="500"/>
                                        <p:tgtEl>
                                          <p:spTgt spid="10">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8" end="8"/>
                                            </p:txEl>
                                          </p:spTgt>
                                        </p:tgtEl>
                                        <p:attrNameLst>
                                          <p:attrName>style.visibility</p:attrName>
                                        </p:attrNameLst>
                                      </p:cBhvr>
                                      <p:to>
                                        <p:strVal val="visible"/>
                                      </p:to>
                                    </p:set>
                                    <p:animEffect transition="in" filter="fade">
                                      <p:cBhvr>
                                        <p:cTn id="32"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合同网</a:t>
            </a:r>
          </a:p>
        </p:txBody>
      </p:sp>
      <p:sp>
        <p:nvSpPr>
          <p:cNvPr id="12" name="文本框 3"/>
          <p:cNvSpPr txBox="1"/>
          <p:nvPr/>
        </p:nvSpPr>
        <p:spPr>
          <a:xfrm>
            <a:off x="467544" y="959774"/>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任务通知书</a:t>
            </a:r>
          </a:p>
        </p:txBody>
      </p:sp>
      <p:cxnSp>
        <p:nvCxnSpPr>
          <p:cNvPr id="13" name="直接连接符 12"/>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0" name="文本框 3"/>
          <p:cNvSpPr txBox="1"/>
          <p:nvPr/>
        </p:nvSpPr>
        <p:spPr>
          <a:xfrm>
            <a:off x="431540" y="1850558"/>
            <a:ext cx="8280920" cy="1015663"/>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在合同网协作方法中，不需要预先定义主体的角色：任何主体通过发布任务通知书而成为管理者；任何主体通过应答任务通知书而成为工作者。</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这一灵活性使任务能够被层次地分解分配，形成一个</a:t>
            </a:r>
            <a:r>
              <a:rPr lang="zh-CN" altLang="en-US" sz="20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动态确定的树结构。</a:t>
            </a:r>
            <a:endParaRPr lang="en-US" altLang="zh-CN" sz="20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文本框 3">
            <a:extLst>
              <a:ext uri="{FF2B5EF4-FFF2-40B4-BE49-F238E27FC236}">
                <a16:creationId xmlns:a16="http://schemas.microsoft.com/office/drawing/2014/main" id="{A5A313C5-5D60-493A-8523-9F6E1846D1F2}"/>
              </a:ext>
            </a:extLst>
          </p:cNvPr>
          <p:cNvSpPr txBox="1"/>
          <p:nvPr/>
        </p:nvSpPr>
        <p:spPr>
          <a:xfrm>
            <a:off x="1547664" y="4198797"/>
            <a:ext cx="2106377"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任务通知书</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矩形 22">
            <a:extLst>
              <a:ext uri="{FF2B5EF4-FFF2-40B4-BE49-F238E27FC236}">
                <a16:creationId xmlns:a16="http://schemas.microsoft.com/office/drawing/2014/main" id="{2B606617-497C-43E6-A95F-9C0881FC3B33}"/>
              </a:ext>
            </a:extLst>
          </p:cNvPr>
          <p:cNvSpPr/>
          <p:nvPr/>
        </p:nvSpPr>
        <p:spPr>
          <a:xfrm>
            <a:off x="5757727" y="3243464"/>
            <a:ext cx="2182715" cy="338554"/>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收件人</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下箭头 8">
            <a:extLst>
              <a:ext uri="{FF2B5EF4-FFF2-40B4-BE49-F238E27FC236}">
                <a16:creationId xmlns:a16="http://schemas.microsoft.com/office/drawing/2014/main" id="{C01B9216-C5C1-4631-B2AE-87EE49238183}"/>
              </a:ext>
            </a:extLst>
          </p:cNvPr>
          <p:cNvSpPr/>
          <p:nvPr/>
        </p:nvSpPr>
        <p:spPr>
          <a:xfrm rot="16200000">
            <a:off x="4290702" y="4202627"/>
            <a:ext cx="724276" cy="449711"/>
          </a:xfrm>
          <a:prstGeom prst="down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D77A1C0E-7658-40E1-A116-3190F124AE21}"/>
              </a:ext>
            </a:extLst>
          </p:cNvPr>
          <p:cNvSpPr/>
          <p:nvPr/>
        </p:nvSpPr>
        <p:spPr>
          <a:xfrm>
            <a:off x="5757726" y="3964971"/>
            <a:ext cx="2182715" cy="338554"/>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资格说明</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矩形 27">
            <a:extLst>
              <a:ext uri="{FF2B5EF4-FFF2-40B4-BE49-F238E27FC236}">
                <a16:creationId xmlns:a16="http://schemas.microsoft.com/office/drawing/2014/main" id="{E3A95726-64D0-4111-A4E3-193A97BAB648}"/>
              </a:ext>
            </a:extLst>
          </p:cNvPr>
          <p:cNvSpPr/>
          <p:nvPr/>
        </p:nvSpPr>
        <p:spPr>
          <a:xfrm>
            <a:off x="5757726" y="4680555"/>
            <a:ext cx="2182715" cy="338554"/>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任务简述</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矩形 28">
            <a:extLst>
              <a:ext uri="{FF2B5EF4-FFF2-40B4-BE49-F238E27FC236}">
                <a16:creationId xmlns:a16="http://schemas.microsoft.com/office/drawing/2014/main" id="{4EDBCBBA-1B83-447B-9E22-B713872AB5AA}"/>
              </a:ext>
            </a:extLst>
          </p:cNvPr>
          <p:cNvSpPr/>
          <p:nvPr/>
        </p:nvSpPr>
        <p:spPr>
          <a:xfrm>
            <a:off x="5757726" y="5396139"/>
            <a:ext cx="2182715" cy="338554"/>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投标说明</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 name="矩形 29">
            <a:extLst>
              <a:ext uri="{FF2B5EF4-FFF2-40B4-BE49-F238E27FC236}">
                <a16:creationId xmlns:a16="http://schemas.microsoft.com/office/drawing/2014/main" id="{E33F3F72-345F-4453-884D-239D7290A4F8}"/>
              </a:ext>
            </a:extLst>
          </p:cNvPr>
          <p:cNvSpPr/>
          <p:nvPr/>
        </p:nvSpPr>
        <p:spPr>
          <a:xfrm>
            <a:off x="5757726" y="6108702"/>
            <a:ext cx="2182715" cy="338554"/>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终止时间</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1597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2" grpId="0" animBg="1"/>
      <p:bldP spid="23" grpId="0" animBg="1"/>
      <p:bldP spid="24" grpId="0" animBg="1"/>
      <p:bldP spid="27" grpId="0" animBg="1"/>
      <p:bldP spid="28" grpId="0" animBg="1"/>
      <p:bldP spid="29" grpId="0" animBg="1"/>
      <p:bldP spid="3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合同网</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任务通知书构成</a:t>
            </a:r>
          </a:p>
        </p:txBody>
      </p:sp>
      <p:cxnSp>
        <p:nvCxnSpPr>
          <p:cNvPr id="10" name="直接连接符 9"/>
          <p:cNvCxnSpPr/>
          <p:nvPr/>
        </p:nvCxnSpPr>
        <p:spPr>
          <a:xfrm>
            <a:off x="611560" y="1628800"/>
            <a:ext cx="7632848"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2" name="文本框 3"/>
          <p:cNvSpPr txBox="1"/>
          <p:nvPr/>
        </p:nvSpPr>
        <p:spPr>
          <a:xfrm>
            <a:off x="616935" y="2204864"/>
            <a:ext cx="7699481" cy="400109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收件人（</a:t>
            </a:r>
            <a:r>
              <a:rPr lang="en-US" altLang="zh-CN"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Addressee</a:t>
            </a:r>
            <a:r>
              <a:rPr lang="zh-CN" altLang="en-US"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任务通知书可发送给一个或多个可能求解任务的主体。</a:t>
            </a:r>
          </a:p>
          <a:p>
            <a:endParaRPr lang="zh-CN" altLang="en-US"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资格说明（</a:t>
            </a:r>
            <a:r>
              <a:rPr lang="en-US" altLang="zh-CN"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Eligibility Specification</a:t>
            </a:r>
            <a:r>
              <a:rPr lang="zh-CN" altLang="en-US"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规定投标主体应满足的条件。</a:t>
            </a:r>
          </a:p>
          <a:p>
            <a:endParaRPr lang="zh-CN" altLang="en-US"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任务简述（</a:t>
            </a:r>
            <a:r>
              <a:rPr lang="en-US" altLang="zh-CN"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Task Abstraction</a:t>
            </a:r>
            <a:r>
              <a:rPr lang="zh-CN" altLang="en-US"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对任务的简要描述，是工作者决策是否投标的依据。</a:t>
            </a:r>
          </a:p>
          <a:p>
            <a:endParaRPr lang="zh-CN" altLang="en-US"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投标说明（</a:t>
            </a:r>
            <a:r>
              <a:rPr lang="en-US" altLang="zh-CN"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Bid Specification</a:t>
            </a:r>
            <a:r>
              <a:rPr lang="zh-CN" altLang="en-US"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向各主体说明投标必须提供的信息。</a:t>
            </a:r>
          </a:p>
          <a:p>
            <a:endParaRPr lang="zh-CN" altLang="en-US"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终止时间（</a:t>
            </a:r>
            <a:r>
              <a:rPr lang="en-US" altLang="zh-CN"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Expiration time</a:t>
            </a:r>
            <a:r>
              <a:rPr lang="zh-CN" altLang="en-US"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接收投标的截止时间。</a:t>
            </a:r>
            <a:endPar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0732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fade">
                                      <p:cBhvr>
                                        <p:cTn id="17" dur="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6" end="6"/>
                                            </p:txEl>
                                          </p:spTgt>
                                        </p:tgtEl>
                                        <p:attrNameLst>
                                          <p:attrName>style.visibility</p:attrName>
                                        </p:attrNameLst>
                                      </p:cBhvr>
                                      <p:to>
                                        <p:strVal val="visible"/>
                                      </p:to>
                                    </p:set>
                                    <p:animEffect transition="in" filter="fade">
                                      <p:cBhvr>
                                        <p:cTn id="32" dur="500"/>
                                        <p:tgtEl>
                                          <p:spTgt spid="1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animEffect transition="in" filter="fade">
                                      <p:cBhvr>
                                        <p:cTn id="37" dur="500"/>
                                        <p:tgtEl>
                                          <p:spTgt spid="1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xEl>
                                              <p:pRg st="9" end="9"/>
                                            </p:txEl>
                                          </p:spTgt>
                                        </p:tgtEl>
                                        <p:attrNameLst>
                                          <p:attrName>style.visibility</p:attrName>
                                        </p:attrNameLst>
                                      </p:cBhvr>
                                      <p:to>
                                        <p:strVal val="visible"/>
                                      </p:to>
                                    </p:set>
                                    <p:animEffect transition="in" filter="fade">
                                      <p:cBhvr>
                                        <p:cTn id="42" dur="500"/>
                                        <p:tgtEl>
                                          <p:spTgt spid="1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
                                            <p:txEl>
                                              <p:pRg st="10" end="10"/>
                                            </p:txEl>
                                          </p:spTgt>
                                        </p:tgtEl>
                                        <p:attrNameLst>
                                          <p:attrName>style.visibility</p:attrName>
                                        </p:attrNameLst>
                                      </p:cBhvr>
                                      <p:to>
                                        <p:strVal val="visible"/>
                                      </p:to>
                                    </p:set>
                                    <p:animEffect transition="in" filter="fade">
                                      <p:cBhvr>
                                        <p:cTn id="47" dur="500"/>
                                        <p:tgtEl>
                                          <p:spTgt spid="12">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
                                            <p:txEl>
                                              <p:pRg st="12" end="12"/>
                                            </p:txEl>
                                          </p:spTgt>
                                        </p:tgtEl>
                                        <p:attrNameLst>
                                          <p:attrName>style.visibility</p:attrName>
                                        </p:attrNameLst>
                                      </p:cBhvr>
                                      <p:to>
                                        <p:strVal val="visible"/>
                                      </p:to>
                                    </p:set>
                                    <p:animEffect transition="in" filter="fade">
                                      <p:cBhvr>
                                        <p:cTn id="52" dur="500"/>
                                        <p:tgtEl>
                                          <p:spTgt spid="12">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
                                            <p:txEl>
                                              <p:pRg st="13" end="13"/>
                                            </p:txEl>
                                          </p:spTgt>
                                        </p:tgtEl>
                                        <p:attrNameLst>
                                          <p:attrName>style.visibility</p:attrName>
                                        </p:attrNameLst>
                                      </p:cBhvr>
                                      <p:to>
                                        <p:strVal val="visible"/>
                                      </p:to>
                                    </p:set>
                                    <p:animEffect transition="in" filter="fade">
                                      <p:cBhvr>
                                        <p:cTn id="57" dur="500"/>
                                        <p:tgtEl>
                                          <p:spTgt spid="1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合同网</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合同网模型特点分析</a:t>
            </a:r>
          </a:p>
        </p:txBody>
      </p:sp>
      <p:cxnSp>
        <p:nvCxnSpPr>
          <p:cNvPr id="10" name="直接连接符 9"/>
          <p:cNvCxnSpPr/>
          <p:nvPr/>
        </p:nvCxnSpPr>
        <p:spPr>
          <a:xfrm>
            <a:off x="611560" y="1628800"/>
            <a:ext cx="7632848"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2" name="文本框 3"/>
          <p:cNvSpPr txBox="1"/>
          <p:nvPr/>
        </p:nvSpPr>
        <p:spPr>
          <a:xfrm>
            <a:off x="611560" y="2060848"/>
            <a:ext cx="7699481" cy="415498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）合同网中</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任务的产生、任务的分配、管理者、合同者的产生均是动态的</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，因此其灵活性较好。</a:t>
            </a:r>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）智能体间订立合同需要</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预先订立协议</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，因而对于任务不明确的大规模、动态环境下的任务分配问题，管理者</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并不了解实时情况下有哪些智能体可以完成任务</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当更有能力的主体在合同建立之前处于忙状态时，管理者只能选择一个有限能力的智能体，也即</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解可能不是最优的</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0875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fade">
                                      <p:cBhvr>
                                        <p:cTn id="22"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合同网</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合同网模型特点分析</a:t>
            </a:r>
          </a:p>
        </p:txBody>
      </p:sp>
      <p:cxnSp>
        <p:nvCxnSpPr>
          <p:cNvPr id="10" name="直接连接符 9"/>
          <p:cNvCxnSpPr/>
          <p:nvPr/>
        </p:nvCxnSpPr>
        <p:spPr>
          <a:xfrm>
            <a:off x="611560" y="1628800"/>
            <a:ext cx="7632848"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2" name="文本框 3"/>
          <p:cNvSpPr txBox="1"/>
          <p:nvPr/>
        </p:nvSpPr>
        <p:spPr>
          <a:xfrm>
            <a:off x="611560" y="2097728"/>
            <a:ext cx="7699481" cy="341632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合同网模型忽略了任务之间可能存在的各种关联，因此更适用于任务能够较容易地</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独立分解</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，即分解后各个的子任务之间不存在相互作用的问题；</a:t>
            </a:r>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）在协商过程中合同网的各智能体间以</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广播</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的方式互相通信，若智能体数量多则通信效率较低</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10837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fade">
                                      <p:cBhvr>
                                        <p:cTn id="1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6" y="2780928"/>
            <a:ext cx="9145016" cy="1512168"/>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83568" y="3068960"/>
            <a:ext cx="7644638" cy="854080"/>
          </a:xfrm>
          <a:prstGeom prst="rect">
            <a:avLst/>
          </a:prstGeom>
          <a:noFill/>
        </p:spPr>
        <p:txBody>
          <a:bodyPr wrap="square" rtlCol="0">
            <a:spAutoFit/>
          </a:bodyPr>
          <a:lstStyle/>
          <a:p>
            <a:pPr algn="ctr"/>
            <a:r>
              <a:rPr lang="zh-CN" altLang="en-US" sz="4950" b="1" dirty="0">
                <a:solidFill>
                  <a:schemeClr val="bg1"/>
                </a:solidFill>
                <a:latin typeface="微软雅黑" panose="020B0503020204020204" pitchFamily="34" charset="-122"/>
                <a:ea typeface="微软雅黑" panose="020B0503020204020204" pitchFamily="34" charset="-122"/>
              </a:rPr>
              <a:t>联盟形成模型</a:t>
            </a:r>
          </a:p>
        </p:txBody>
      </p:sp>
      <p:sp>
        <p:nvSpPr>
          <p:cNvPr id="9" name="任意多边形 8"/>
          <p:cNvSpPr/>
          <p:nvPr/>
        </p:nvSpPr>
        <p:spPr>
          <a:xfrm>
            <a:off x="251520" y="1988840"/>
            <a:ext cx="1271112" cy="1152128"/>
          </a:xfrm>
          <a:custGeom>
            <a:avLst/>
            <a:gdLst>
              <a:gd name="connsiteX0" fmla="*/ 1600200 w 3200400"/>
              <a:gd name="connsiteY0" fmla="*/ 0 h 2838450"/>
              <a:gd name="connsiteX1" fmla="*/ 3200400 w 3200400"/>
              <a:gd name="connsiteY1" fmla="*/ 1600200 h 2838450"/>
              <a:gd name="connsiteX2" fmla="*/ 2618076 w 3200400"/>
              <a:gd name="connsiteY2" fmla="*/ 2834992 h 2838450"/>
              <a:gd name="connsiteX3" fmla="*/ 2613452 w 3200400"/>
              <a:gd name="connsiteY3" fmla="*/ 2838450 h 2838450"/>
              <a:gd name="connsiteX4" fmla="*/ 586949 w 3200400"/>
              <a:gd name="connsiteY4" fmla="*/ 2838450 h 2838450"/>
              <a:gd name="connsiteX5" fmla="*/ 582325 w 3200400"/>
              <a:gd name="connsiteY5" fmla="*/ 2834992 h 2838450"/>
              <a:gd name="connsiteX6" fmla="*/ 0 w 3200400"/>
              <a:gd name="connsiteY6" fmla="*/ 1600200 h 2838450"/>
              <a:gd name="connsiteX7" fmla="*/ 1600200 w 3200400"/>
              <a:gd name="connsiteY7" fmla="*/ 0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400" h="2838450">
                <a:moveTo>
                  <a:pt x="1600200" y="0"/>
                </a:moveTo>
                <a:cubicBezTo>
                  <a:pt x="2483966" y="0"/>
                  <a:pt x="3200400" y="716434"/>
                  <a:pt x="3200400" y="1600200"/>
                </a:cubicBezTo>
                <a:cubicBezTo>
                  <a:pt x="3200400" y="2097319"/>
                  <a:pt x="2973716" y="2541492"/>
                  <a:pt x="2618076" y="2834992"/>
                </a:cubicBezTo>
                <a:lnTo>
                  <a:pt x="2613452" y="2838450"/>
                </a:lnTo>
                <a:lnTo>
                  <a:pt x="586949" y="2838450"/>
                </a:lnTo>
                <a:lnTo>
                  <a:pt x="582325" y="2834992"/>
                </a:lnTo>
                <a:cubicBezTo>
                  <a:pt x="226685" y="2541492"/>
                  <a:pt x="0" y="2097319"/>
                  <a:pt x="0" y="1600200"/>
                </a:cubicBezTo>
                <a:cubicBezTo>
                  <a:pt x="0" y="716434"/>
                  <a:pt x="716434" y="0"/>
                  <a:pt x="160020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800" b="1" dirty="0">
                <a:latin typeface="Bell MT" panose="02020503060305020303" pitchFamily="18" charset="0"/>
                <a:ea typeface="华文隶书" panose="02010800040101010101" pitchFamily="2" charset="-122"/>
              </a:rPr>
              <a:t>5</a:t>
            </a:r>
            <a:endParaRPr lang="zh-CN" altLang="en-US" sz="8800" b="1" dirty="0">
              <a:latin typeface="Bell MT" panose="02020503060305020303" pitchFamily="18" charset="0"/>
              <a:ea typeface="华文隶书" panose="02010800040101010101" pitchFamily="2" charset="-122"/>
            </a:endParaRP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6087" t="6184" r="6353" b="6254"/>
          <a:stretch/>
        </p:blipFill>
        <p:spPr>
          <a:xfrm>
            <a:off x="7956376" y="2312876"/>
            <a:ext cx="936104" cy="936104"/>
          </a:xfrm>
          <a:prstGeom prst="ellipse">
            <a:avLst/>
          </a:prstGeom>
        </p:spPr>
      </p:pic>
    </p:spTree>
    <p:extLst>
      <p:ext uri="{BB962C8B-B14F-4D97-AF65-F5344CB8AC3E}">
        <p14:creationId xmlns:p14="http://schemas.microsoft.com/office/powerpoint/2010/main" val="10348152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联盟形成</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思考</a:t>
            </a:r>
          </a:p>
        </p:txBody>
      </p:sp>
      <p:cxnSp>
        <p:nvCxnSpPr>
          <p:cNvPr id="10" name="直接连接符 9"/>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4" name="文本框 3">
            <a:extLst>
              <a:ext uri="{FF2B5EF4-FFF2-40B4-BE49-F238E27FC236}">
                <a16:creationId xmlns:a16="http://schemas.microsoft.com/office/drawing/2014/main" id="{8425BBD6-8849-404E-86C8-805547A531AD}"/>
              </a:ext>
            </a:extLst>
          </p:cNvPr>
          <p:cNvSpPr txBox="1"/>
          <p:nvPr/>
        </p:nvSpPr>
        <p:spPr>
          <a:xfrm>
            <a:off x="971600" y="5883380"/>
            <a:ext cx="7356872"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思考</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为什么各智能体间需要进行联盟的形成？</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050" name="Picture 2">
            <a:extLst>
              <a:ext uri="{FF2B5EF4-FFF2-40B4-BE49-F238E27FC236}">
                <a16:creationId xmlns:a16="http://schemas.microsoft.com/office/drawing/2014/main" id="{FD5E04DD-14E6-4079-8571-6C1AF6DBAE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0031" y="1698206"/>
            <a:ext cx="5758780" cy="4065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97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联盟形成</a:t>
            </a:r>
          </a:p>
        </p:txBody>
      </p:sp>
      <p:cxnSp>
        <p:nvCxnSpPr>
          <p:cNvPr id="17" name="直接连接符 16"/>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7" name="文本框 3"/>
          <p:cNvSpPr txBox="1"/>
          <p:nvPr/>
        </p:nvSpPr>
        <p:spPr>
          <a:xfrm>
            <a:off x="467544" y="959774"/>
            <a:ext cx="8496944"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联盟机制</a:t>
            </a:r>
          </a:p>
        </p:txBody>
      </p:sp>
      <p:sp>
        <p:nvSpPr>
          <p:cNvPr id="10" name="文本框 3"/>
          <p:cNvSpPr txBox="1"/>
          <p:nvPr/>
        </p:nvSpPr>
        <p:spPr>
          <a:xfrm>
            <a:off x="539552" y="1845057"/>
            <a:ext cx="8064896" cy="95410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在多智能体系统中，自治的智能体会结成联盟解决单个智能体无法解决的问题，提高问题求解的收益</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文本框 3">
            <a:extLst>
              <a:ext uri="{FF2B5EF4-FFF2-40B4-BE49-F238E27FC236}">
                <a16:creationId xmlns:a16="http://schemas.microsoft.com/office/drawing/2014/main" id="{ED948A73-062A-41C1-9E2F-B1F5C8B6BF82}"/>
              </a:ext>
            </a:extLst>
          </p:cNvPr>
          <p:cNvSpPr txBox="1"/>
          <p:nvPr/>
        </p:nvSpPr>
        <p:spPr>
          <a:xfrm>
            <a:off x="1370049" y="4069847"/>
            <a:ext cx="2106377"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结成联盟</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矩形 13">
            <a:extLst>
              <a:ext uri="{FF2B5EF4-FFF2-40B4-BE49-F238E27FC236}">
                <a16:creationId xmlns:a16="http://schemas.microsoft.com/office/drawing/2014/main" id="{31556E14-1ADA-43AE-8BDC-19425A4E02CE}"/>
              </a:ext>
            </a:extLst>
          </p:cNvPr>
          <p:cNvSpPr/>
          <p:nvPr/>
        </p:nvSpPr>
        <p:spPr>
          <a:xfrm>
            <a:off x="5580112" y="3114514"/>
            <a:ext cx="2182715" cy="338554"/>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有效性</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下箭头 8">
            <a:extLst>
              <a:ext uri="{FF2B5EF4-FFF2-40B4-BE49-F238E27FC236}">
                <a16:creationId xmlns:a16="http://schemas.microsoft.com/office/drawing/2014/main" id="{2EBCBFAC-BEEC-4F45-9FD1-FB94428E2611}"/>
              </a:ext>
            </a:extLst>
          </p:cNvPr>
          <p:cNvSpPr/>
          <p:nvPr/>
        </p:nvSpPr>
        <p:spPr>
          <a:xfrm rot="16200000">
            <a:off x="4113087" y="4073677"/>
            <a:ext cx="724276" cy="449711"/>
          </a:xfrm>
          <a:prstGeom prst="down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9ED38368-FCCB-4099-840A-EB9837BB3A75}"/>
              </a:ext>
            </a:extLst>
          </p:cNvPr>
          <p:cNvSpPr/>
          <p:nvPr/>
        </p:nvSpPr>
        <p:spPr>
          <a:xfrm>
            <a:off x="5580111" y="3836021"/>
            <a:ext cx="2182715" cy="338554"/>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稳定性</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矩形 17">
            <a:extLst>
              <a:ext uri="{FF2B5EF4-FFF2-40B4-BE49-F238E27FC236}">
                <a16:creationId xmlns:a16="http://schemas.microsoft.com/office/drawing/2014/main" id="{6767D2C6-E712-4CB5-A451-2482119D8B92}"/>
              </a:ext>
            </a:extLst>
          </p:cNvPr>
          <p:cNvSpPr/>
          <p:nvPr/>
        </p:nvSpPr>
        <p:spPr>
          <a:xfrm>
            <a:off x="5580111" y="4551605"/>
            <a:ext cx="2182715" cy="338554"/>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简单性</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F6081DF3-7B62-4C16-B4B8-256E94FE5D7E}"/>
              </a:ext>
            </a:extLst>
          </p:cNvPr>
          <p:cNvSpPr/>
          <p:nvPr/>
        </p:nvSpPr>
        <p:spPr>
          <a:xfrm>
            <a:off x="5580111" y="5267189"/>
            <a:ext cx="2182715" cy="338554"/>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分布性</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矩形 19">
            <a:extLst>
              <a:ext uri="{FF2B5EF4-FFF2-40B4-BE49-F238E27FC236}">
                <a16:creationId xmlns:a16="http://schemas.microsoft.com/office/drawing/2014/main" id="{CF99FD44-6DA6-44CB-87E1-D1FB0BB3FF34}"/>
              </a:ext>
            </a:extLst>
          </p:cNvPr>
          <p:cNvSpPr/>
          <p:nvPr/>
        </p:nvSpPr>
        <p:spPr>
          <a:xfrm>
            <a:off x="5580111" y="5979752"/>
            <a:ext cx="2182715" cy="338554"/>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对称性</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6944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animBg="1"/>
      <p:bldP spid="15" grpId="0" animBg="1"/>
      <p:bldP spid="16" grpId="0" animBg="1"/>
      <p:bldP spid="18" grpId="0" animBg="1"/>
      <p:bldP spid="19" grpId="0" animBg="1"/>
      <p:bldP spid="2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联盟形成</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实例</a:t>
            </a:r>
          </a:p>
        </p:txBody>
      </p:sp>
      <p:cxnSp>
        <p:nvCxnSpPr>
          <p:cNvPr id="10" name="直接连接符 9"/>
          <p:cNvCxnSpPr/>
          <p:nvPr/>
        </p:nvCxnSpPr>
        <p:spPr>
          <a:xfrm>
            <a:off x="611560" y="1628800"/>
            <a:ext cx="7632848"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2" name="文本框 3">
            <a:extLst>
              <a:ext uri="{FF2B5EF4-FFF2-40B4-BE49-F238E27FC236}">
                <a16:creationId xmlns:a16="http://schemas.microsoft.com/office/drawing/2014/main" id="{FFC26AE9-371F-4357-9410-C90A13424D5B}"/>
              </a:ext>
            </a:extLst>
          </p:cNvPr>
          <p:cNvSpPr txBox="1"/>
          <p:nvPr/>
        </p:nvSpPr>
        <p:spPr>
          <a:xfrm>
            <a:off x="652851" y="1702581"/>
            <a:ext cx="7838298" cy="427809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邮递员问题</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现实中联盟形成</a:t>
            </a:r>
            <a:r>
              <a:rPr lang="zh-CN"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以完成任务获得更高效用的案例</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一批邮件由 </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个邮递员投递</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共有三种方案供选择</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(1)</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由一人投递</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(2)</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两人合作投递</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(3)</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三人合作投递。在这个问题中</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可能存在这样的现象</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由一人投递难以在规定时间完成任务</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效用为 </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 ; </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两人投递可及时完成任务</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效用为 </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 ; </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三人投递可能会获得更高的用户满意度</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效用为 </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。但是</a:t>
            </a:r>
            <a:r>
              <a:rPr lang="zh-CN" altLang="en-US" sz="20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联盟规模的增大并不一定产生更高的联盟值</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此时系统的参与者成本可能会增加</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同样影响联盟值的提升</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比如在这里可能需要支付更多的工资来回报邮递员的劳动</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需要针对特定任务选择合适的联盟才能使系统效用最大化</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形成全局最优联盟。</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7105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多智能体协作研究背景</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实例：搬运金条问题</a:t>
            </a:r>
          </a:p>
        </p:txBody>
      </p:sp>
      <p:cxnSp>
        <p:nvCxnSpPr>
          <p:cNvPr id="10" name="直接连接符 9"/>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2" name="Picture 2" descr="多智能体强化学习笔记 01">
            <a:extLst>
              <a:ext uri="{FF2B5EF4-FFF2-40B4-BE49-F238E27FC236}">
                <a16:creationId xmlns:a16="http://schemas.microsoft.com/office/drawing/2014/main" id="{7ECC5768-C53C-4A88-BBFE-11CCFD9891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896931"/>
            <a:ext cx="4781081" cy="3888432"/>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3">
            <a:extLst>
              <a:ext uri="{FF2B5EF4-FFF2-40B4-BE49-F238E27FC236}">
                <a16:creationId xmlns:a16="http://schemas.microsoft.com/office/drawing/2014/main" id="{4321A65F-2B25-4122-A8C9-1282A6395CC6}"/>
              </a:ext>
            </a:extLst>
          </p:cNvPr>
          <p:cNvSpPr txBox="1"/>
          <p:nvPr/>
        </p:nvSpPr>
        <p:spPr>
          <a:xfrm>
            <a:off x="5079167" y="2059101"/>
            <a:ext cx="3885321" cy="317009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小红和小蓝是幸福甜蜜的一对夫妻，有一天他们在离家不远的地方发现一根金条，这根金条需要两个人一人抬着一边才能扛回家。假设他们各自的初始位置如图</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所示。要想把金条扛回家，小红和小蓝必须先绕过障碍物，然后每个人到达金条的一边，扛起金条后，两人还得绕开家门口的障碍物，这样才能将金条扛回家。</a:t>
            </a:r>
            <a:endPar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文本框 3">
            <a:extLst>
              <a:ext uri="{FF2B5EF4-FFF2-40B4-BE49-F238E27FC236}">
                <a16:creationId xmlns:a16="http://schemas.microsoft.com/office/drawing/2014/main" id="{BE9C6EAA-197E-40FF-9FD7-F1FD8182B729}"/>
              </a:ext>
            </a:extLst>
          </p:cNvPr>
          <p:cNvSpPr txBox="1"/>
          <p:nvPr/>
        </p:nvSpPr>
        <p:spPr>
          <a:xfrm>
            <a:off x="1403648" y="5785363"/>
            <a:ext cx="6768752" cy="95410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搬运金条的过程是否需要两个智能体间的协作？如果需要，那么都有哪些协作呢？</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7624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联盟形成</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联盟形成过程</a:t>
            </a:r>
          </a:p>
        </p:txBody>
      </p:sp>
      <p:cxnSp>
        <p:nvCxnSpPr>
          <p:cNvPr id="10" name="直接连接符 9"/>
          <p:cNvCxnSpPr/>
          <p:nvPr/>
        </p:nvCxnSpPr>
        <p:spPr>
          <a:xfrm>
            <a:off x="611560" y="1628800"/>
            <a:ext cx="7632848"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 name="矩形: 圆角 1">
            <a:extLst>
              <a:ext uri="{FF2B5EF4-FFF2-40B4-BE49-F238E27FC236}">
                <a16:creationId xmlns:a16="http://schemas.microsoft.com/office/drawing/2014/main" id="{B8188FAA-9EE6-46AF-B978-A6BF71A51B47}"/>
              </a:ext>
            </a:extLst>
          </p:cNvPr>
          <p:cNvSpPr/>
          <p:nvPr/>
        </p:nvSpPr>
        <p:spPr>
          <a:xfrm>
            <a:off x="827584" y="2498837"/>
            <a:ext cx="1727151" cy="9360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产生联盟结构</a:t>
            </a:r>
            <a:endParaRPr lang="en-US" b="1" dirty="0">
              <a:latin typeface="微软雅黑" panose="020B0503020204020204" pitchFamily="34" charset="-122"/>
              <a:ea typeface="微软雅黑" panose="020B0503020204020204" pitchFamily="34" charset="-122"/>
            </a:endParaRPr>
          </a:p>
        </p:txBody>
      </p:sp>
      <p:sp>
        <p:nvSpPr>
          <p:cNvPr id="7" name="矩形: 圆角 6">
            <a:extLst>
              <a:ext uri="{FF2B5EF4-FFF2-40B4-BE49-F238E27FC236}">
                <a16:creationId xmlns:a16="http://schemas.microsoft.com/office/drawing/2014/main" id="{A1E083D2-5BDC-42D7-935E-C77E166AFD17}"/>
              </a:ext>
            </a:extLst>
          </p:cNvPr>
          <p:cNvSpPr/>
          <p:nvPr/>
        </p:nvSpPr>
        <p:spPr>
          <a:xfrm>
            <a:off x="3707904" y="2503758"/>
            <a:ext cx="1727151" cy="9360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任务分配</a:t>
            </a:r>
            <a:endParaRPr lang="en-US" b="1"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2DDEB975-6381-4783-83D1-6A47B98EEAB6}"/>
              </a:ext>
            </a:extLst>
          </p:cNvPr>
          <p:cNvSpPr/>
          <p:nvPr/>
        </p:nvSpPr>
        <p:spPr>
          <a:xfrm>
            <a:off x="6588224" y="2505929"/>
            <a:ext cx="1727151" cy="9360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效用分配</a:t>
            </a:r>
            <a:endParaRPr lang="en-US" b="1" dirty="0">
              <a:latin typeface="微软雅黑" panose="020B0503020204020204" pitchFamily="34" charset="-122"/>
              <a:ea typeface="微软雅黑" panose="020B0503020204020204" pitchFamily="34" charset="-122"/>
            </a:endParaRPr>
          </a:p>
        </p:txBody>
      </p:sp>
      <p:sp>
        <p:nvSpPr>
          <p:cNvPr id="13" name="箭头: 右 12">
            <a:extLst>
              <a:ext uri="{FF2B5EF4-FFF2-40B4-BE49-F238E27FC236}">
                <a16:creationId xmlns:a16="http://schemas.microsoft.com/office/drawing/2014/main" id="{CDB0AED0-AC22-4C82-B998-9FDBC69B3C88}"/>
              </a:ext>
            </a:extLst>
          </p:cNvPr>
          <p:cNvSpPr/>
          <p:nvPr/>
        </p:nvSpPr>
        <p:spPr>
          <a:xfrm>
            <a:off x="2914774" y="2786869"/>
            <a:ext cx="433089" cy="3600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箭头: 右 15">
            <a:extLst>
              <a:ext uri="{FF2B5EF4-FFF2-40B4-BE49-F238E27FC236}">
                <a16:creationId xmlns:a16="http://schemas.microsoft.com/office/drawing/2014/main" id="{963EBC2C-04A0-45E7-BC50-C28DD2B3B97E}"/>
              </a:ext>
            </a:extLst>
          </p:cNvPr>
          <p:cNvSpPr/>
          <p:nvPr/>
        </p:nvSpPr>
        <p:spPr>
          <a:xfrm>
            <a:off x="5868664" y="2781359"/>
            <a:ext cx="433089" cy="3600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文本框 3">
            <a:extLst>
              <a:ext uri="{FF2B5EF4-FFF2-40B4-BE49-F238E27FC236}">
                <a16:creationId xmlns:a16="http://schemas.microsoft.com/office/drawing/2014/main" id="{7D407AE9-9592-4CEA-B828-551F7A562A70}"/>
              </a:ext>
            </a:extLst>
          </p:cNvPr>
          <p:cNvSpPr txBox="1"/>
          <p:nvPr/>
        </p:nvSpPr>
        <p:spPr>
          <a:xfrm>
            <a:off x="611560" y="4077072"/>
            <a:ext cx="7947937" cy="22467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chemeClr val="bg1"/>
                </a:solidFill>
                <a:latin typeface="微软雅黑" panose="020B0503020204020204" pitchFamily="34" charset="-122"/>
                <a:ea typeface="微软雅黑" panose="020B0503020204020204" pitchFamily="34" charset="-122"/>
              </a:rPr>
              <a:t>产生联盟结构</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找到能够达成目标的智能体构成联盟；</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b="1" dirty="0">
                <a:solidFill>
                  <a:schemeClr val="bg1"/>
                </a:solidFill>
                <a:latin typeface="微软雅黑" panose="020B0503020204020204" pitchFamily="34" charset="-122"/>
                <a:ea typeface="微软雅黑" panose="020B0503020204020204" pitchFamily="34" charset="-122"/>
              </a:rPr>
              <a:t>任务分配</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将每一个可能的联盟的资源和任务进行组合分配，求得相应的联盟值，用于评估联盟的收益，并根据收益进行任务分配；</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b="1" dirty="0">
                <a:solidFill>
                  <a:schemeClr val="bg1"/>
                </a:solidFill>
                <a:latin typeface="微软雅黑" panose="020B0503020204020204" pitchFamily="34" charset="-122"/>
                <a:ea typeface="微软雅黑" panose="020B0503020204020204" pitchFamily="34" charset="-122"/>
              </a:rPr>
              <a:t>效用分配</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为保证联盟中的智能体能够长期稳定的在当前联盟中提供资源，需进行合理的收益分配。</a:t>
            </a:r>
          </a:p>
        </p:txBody>
      </p:sp>
    </p:spTree>
    <p:extLst>
      <p:ext uri="{BB962C8B-B14F-4D97-AF65-F5344CB8AC3E}">
        <p14:creationId xmlns:p14="http://schemas.microsoft.com/office/powerpoint/2010/main" val="250776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联盟形成</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产生联盟结构</a:t>
            </a:r>
          </a:p>
        </p:txBody>
      </p:sp>
      <p:cxnSp>
        <p:nvCxnSpPr>
          <p:cNvPr id="10" name="直接连接符 9"/>
          <p:cNvCxnSpPr/>
          <p:nvPr/>
        </p:nvCxnSpPr>
        <p:spPr>
          <a:xfrm>
            <a:off x="611560" y="1628800"/>
            <a:ext cx="7632848"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 name="矩形: 圆角 1">
            <a:extLst>
              <a:ext uri="{FF2B5EF4-FFF2-40B4-BE49-F238E27FC236}">
                <a16:creationId xmlns:a16="http://schemas.microsoft.com/office/drawing/2014/main" id="{B8188FAA-9EE6-46AF-B978-A6BF71A51B47}"/>
              </a:ext>
            </a:extLst>
          </p:cNvPr>
          <p:cNvSpPr/>
          <p:nvPr/>
        </p:nvSpPr>
        <p:spPr>
          <a:xfrm>
            <a:off x="828104" y="5716720"/>
            <a:ext cx="1727151" cy="9360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solidFill>
                  <a:srgbClr val="FF0000"/>
                </a:solidFill>
                <a:latin typeface="微软雅黑" panose="020B0503020204020204" pitchFamily="34" charset="-122"/>
                <a:ea typeface="微软雅黑" panose="020B0503020204020204" pitchFamily="34" charset="-122"/>
              </a:rPr>
              <a:t>产生联盟结构</a:t>
            </a:r>
            <a:endParaRPr lang="en-US" b="1" dirty="0">
              <a:solidFill>
                <a:srgbClr val="FF0000"/>
              </a:solidFill>
              <a:latin typeface="微软雅黑" panose="020B0503020204020204" pitchFamily="34" charset="-122"/>
              <a:ea typeface="微软雅黑" panose="020B0503020204020204" pitchFamily="34" charset="-122"/>
            </a:endParaRPr>
          </a:p>
        </p:txBody>
      </p:sp>
      <p:sp>
        <p:nvSpPr>
          <p:cNvPr id="7" name="矩形: 圆角 6">
            <a:extLst>
              <a:ext uri="{FF2B5EF4-FFF2-40B4-BE49-F238E27FC236}">
                <a16:creationId xmlns:a16="http://schemas.microsoft.com/office/drawing/2014/main" id="{A1E083D2-5BDC-42D7-935E-C77E166AFD17}"/>
              </a:ext>
            </a:extLst>
          </p:cNvPr>
          <p:cNvSpPr/>
          <p:nvPr/>
        </p:nvSpPr>
        <p:spPr>
          <a:xfrm>
            <a:off x="3708424" y="5721641"/>
            <a:ext cx="1727151" cy="9360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任务分配</a:t>
            </a:r>
            <a:endParaRPr lang="en-US" b="1"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2DDEB975-6381-4783-83D1-6A47B98EEAB6}"/>
              </a:ext>
            </a:extLst>
          </p:cNvPr>
          <p:cNvSpPr/>
          <p:nvPr/>
        </p:nvSpPr>
        <p:spPr>
          <a:xfrm>
            <a:off x="6588744" y="5723812"/>
            <a:ext cx="1727151" cy="9360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收益分配</a:t>
            </a:r>
            <a:endParaRPr lang="en-US" b="1" dirty="0">
              <a:latin typeface="微软雅黑" panose="020B0503020204020204" pitchFamily="34" charset="-122"/>
              <a:ea typeface="微软雅黑" panose="020B0503020204020204" pitchFamily="34" charset="-122"/>
            </a:endParaRPr>
          </a:p>
        </p:txBody>
      </p:sp>
      <p:sp>
        <p:nvSpPr>
          <p:cNvPr id="13" name="箭头: 右 12">
            <a:extLst>
              <a:ext uri="{FF2B5EF4-FFF2-40B4-BE49-F238E27FC236}">
                <a16:creationId xmlns:a16="http://schemas.microsoft.com/office/drawing/2014/main" id="{CDB0AED0-AC22-4C82-B998-9FDBC69B3C88}"/>
              </a:ext>
            </a:extLst>
          </p:cNvPr>
          <p:cNvSpPr/>
          <p:nvPr/>
        </p:nvSpPr>
        <p:spPr>
          <a:xfrm>
            <a:off x="2915294" y="6004752"/>
            <a:ext cx="433089" cy="3600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箭头: 右 15">
            <a:extLst>
              <a:ext uri="{FF2B5EF4-FFF2-40B4-BE49-F238E27FC236}">
                <a16:creationId xmlns:a16="http://schemas.microsoft.com/office/drawing/2014/main" id="{963EBC2C-04A0-45E7-BC50-C28DD2B3B97E}"/>
              </a:ext>
            </a:extLst>
          </p:cNvPr>
          <p:cNvSpPr/>
          <p:nvPr/>
        </p:nvSpPr>
        <p:spPr>
          <a:xfrm>
            <a:off x="5869184" y="5999242"/>
            <a:ext cx="433089" cy="3600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文本框 3">
            <a:extLst>
              <a:ext uri="{FF2B5EF4-FFF2-40B4-BE49-F238E27FC236}">
                <a16:creationId xmlns:a16="http://schemas.microsoft.com/office/drawing/2014/main" id="{FFC26AE9-371F-4357-9410-C90A13424D5B}"/>
              </a:ext>
            </a:extLst>
          </p:cNvPr>
          <p:cNvSpPr txBox="1"/>
          <p:nvPr/>
        </p:nvSpPr>
        <p:spPr>
          <a:xfrm>
            <a:off x="622134" y="1905506"/>
            <a:ext cx="7838298" cy="353943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可被看成为</a:t>
            </a:r>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集合划分问题，</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根据生成的联盟结构性质可分为：</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非重叠联盟结构生成：形成的各联盟之间互不相交；</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重叠联盟结构生成。</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64618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fade">
                                      <p:cBhvr>
                                        <p:cTn id="22"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联盟形成</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产生联盟结构</a:t>
            </a:r>
          </a:p>
        </p:txBody>
      </p:sp>
      <p:cxnSp>
        <p:nvCxnSpPr>
          <p:cNvPr id="10" name="直接连接符 9"/>
          <p:cNvCxnSpPr/>
          <p:nvPr/>
        </p:nvCxnSpPr>
        <p:spPr>
          <a:xfrm>
            <a:off x="611560" y="1628800"/>
            <a:ext cx="7632848"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2" name="文本框 3">
            <a:extLst>
              <a:ext uri="{FF2B5EF4-FFF2-40B4-BE49-F238E27FC236}">
                <a16:creationId xmlns:a16="http://schemas.microsoft.com/office/drawing/2014/main" id="{FFC26AE9-371F-4357-9410-C90A13424D5B}"/>
              </a:ext>
            </a:extLst>
          </p:cNvPr>
          <p:cNvSpPr txBox="1"/>
          <p:nvPr/>
        </p:nvSpPr>
        <p:spPr>
          <a:xfrm>
            <a:off x="622134" y="1905506"/>
            <a:ext cx="7838298" cy="304698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常用方法：</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基于动态规划的启发式算法</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4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基于图论的启发式算法</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智能算法与进化算法</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矩形: 圆角 10">
            <a:extLst>
              <a:ext uri="{FF2B5EF4-FFF2-40B4-BE49-F238E27FC236}">
                <a16:creationId xmlns:a16="http://schemas.microsoft.com/office/drawing/2014/main" id="{375EE2CD-711A-4AB8-8427-DEFCC724F56F}"/>
              </a:ext>
            </a:extLst>
          </p:cNvPr>
          <p:cNvSpPr/>
          <p:nvPr/>
        </p:nvSpPr>
        <p:spPr>
          <a:xfrm>
            <a:off x="828104" y="5410413"/>
            <a:ext cx="1727151" cy="9360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solidFill>
                  <a:srgbClr val="FF0000"/>
                </a:solidFill>
                <a:latin typeface="微软雅黑" panose="020B0503020204020204" pitchFamily="34" charset="-122"/>
                <a:ea typeface="微软雅黑" panose="020B0503020204020204" pitchFamily="34" charset="-122"/>
              </a:rPr>
              <a:t>产生联盟结构</a:t>
            </a:r>
            <a:endParaRPr lang="en-US" b="1" dirty="0">
              <a:solidFill>
                <a:srgbClr val="FF0000"/>
              </a:solidFill>
              <a:latin typeface="微软雅黑" panose="020B0503020204020204" pitchFamily="34" charset="-122"/>
              <a:ea typeface="微软雅黑" panose="020B0503020204020204" pitchFamily="34" charset="-122"/>
            </a:endParaRPr>
          </a:p>
        </p:txBody>
      </p:sp>
      <p:sp>
        <p:nvSpPr>
          <p:cNvPr id="14" name="矩形: 圆角 13">
            <a:extLst>
              <a:ext uri="{FF2B5EF4-FFF2-40B4-BE49-F238E27FC236}">
                <a16:creationId xmlns:a16="http://schemas.microsoft.com/office/drawing/2014/main" id="{68B9AF4B-AA7D-4088-9532-3F6E05050121}"/>
              </a:ext>
            </a:extLst>
          </p:cNvPr>
          <p:cNvSpPr/>
          <p:nvPr/>
        </p:nvSpPr>
        <p:spPr>
          <a:xfrm>
            <a:off x="3708424" y="5415334"/>
            <a:ext cx="1727151" cy="9360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任务分配</a:t>
            </a:r>
            <a:endParaRPr lang="en-US" b="1" dirty="0">
              <a:latin typeface="微软雅黑" panose="020B0503020204020204" pitchFamily="34" charset="-122"/>
              <a:ea typeface="微软雅黑" panose="020B0503020204020204" pitchFamily="34" charset="-122"/>
            </a:endParaRPr>
          </a:p>
        </p:txBody>
      </p:sp>
      <p:sp>
        <p:nvSpPr>
          <p:cNvPr id="15" name="矩形: 圆角 14">
            <a:extLst>
              <a:ext uri="{FF2B5EF4-FFF2-40B4-BE49-F238E27FC236}">
                <a16:creationId xmlns:a16="http://schemas.microsoft.com/office/drawing/2014/main" id="{F40E83F8-5F61-4E3D-9835-C60453182B7E}"/>
              </a:ext>
            </a:extLst>
          </p:cNvPr>
          <p:cNvSpPr/>
          <p:nvPr/>
        </p:nvSpPr>
        <p:spPr>
          <a:xfrm>
            <a:off x="6588744" y="5417505"/>
            <a:ext cx="1727151" cy="9360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收益分配</a:t>
            </a:r>
            <a:endParaRPr lang="en-US" b="1" dirty="0">
              <a:latin typeface="微软雅黑" panose="020B0503020204020204" pitchFamily="34" charset="-122"/>
              <a:ea typeface="微软雅黑" panose="020B0503020204020204" pitchFamily="34" charset="-122"/>
            </a:endParaRPr>
          </a:p>
        </p:txBody>
      </p:sp>
      <p:sp>
        <p:nvSpPr>
          <p:cNvPr id="17" name="箭头: 右 16">
            <a:extLst>
              <a:ext uri="{FF2B5EF4-FFF2-40B4-BE49-F238E27FC236}">
                <a16:creationId xmlns:a16="http://schemas.microsoft.com/office/drawing/2014/main" id="{D2FC3A33-8522-419F-8BCE-BDA5D1782905}"/>
              </a:ext>
            </a:extLst>
          </p:cNvPr>
          <p:cNvSpPr/>
          <p:nvPr/>
        </p:nvSpPr>
        <p:spPr>
          <a:xfrm>
            <a:off x="2915294" y="5698445"/>
            <a:ext cx="433089" cy="3600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箭头: 右 17">
            <a:extLst>
              <a:ext uri="{FF2B5EF4-FFF2-40B4-BE49-F238E27FC236}">
                <a16:creationId xmlns:a16="http://schemas.microsoft.com/office/drawing/2014/main" id="{796817F3-7E5B-4F28-B738-BCB4DBEBE175}"/>
              </a:ext>
            </a:extLst>
          </p:cNvPr>
          <p:cNvSpPr/>
          <p:nvPr/>
        </p:nvSpPr>
        <p:spPr>
          <a:xfrm>
            <a:off x="5869184" y="5692935"/>
            <a:ext cx="433089" cy="3600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971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fade">
                                      <p:cBhvr>
                                        <p:cTn id="22" dur="500"/>
                                        <p:tgtEl>
                                          <p:spTgt spid="1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animEffect transition="in" filter="fade">
                                      <p:cBhvr>
                                        <p:cTn id="27"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联盟形成</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任务分配</a:t>
            </a:r>
          </a:p>
        </p:txBody>
      </p:sp>
      <p:cxnSp>
        <p:nvCxnSpPr>
          <p:cNvPr id="10" name="直接连接符 9"/>
          <p:cNvCxnSpPr/>
          <p:nvPr/>
        </p:nvCxnSpPr>
        <p:spPr>
          <a:xfrm>
            <a:off x="611560" y="1628800"/>
            <a:ext cx="7632848"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2" name="文本框 3">
            <a:extLst>
              <a:ext uri="{FF2B5EF4-FFF2-40B4-BE49-F238E27FC236}">
                <a16:creationId xmlns:a16="http://schemas.microsoft.com/office/drawing/2014/main" id="{FFC26AE9-371F-4357-9410-C90A13424D5B}"/>
              </a:ext>
            </a:extLst>
          </p:cNvPr>
          <p:cNvSpPr txBox="1"/>
          <p:nvPr/>
        </p:nvSpPr>
        <p:spPr>
          <a:xfrm>
            <a:off x="652851" y="1702581"/>
            <a:ext cx="7838298" cy="397031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要解决的问题：将任务分派给哪个智能体联盟</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一个智能体联盟可以完成多项任务；</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u="sng"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同个</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智能体联盟</a:t>
            </a:r>
            <a:r>
              <a:rPr lang="zh-CN" altLang="en-US" sz="2800" b="1" u="sng"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完成不同的任务</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有不同的收益；</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u="sng"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不同</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智能体联盟</a:t>
            </a:r>
            <a:r>
              <a:rPr lang="zh-CN" altLang="en-US" sz="2800" b="1" u="sng"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完成相同的任务</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有不同的收益；</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优化目标：使所有智能体的收益和最大。</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矩形: 圆角 10">
            <a:extLst>
              <a:ext uri="{FF2B5EF4-FFF2-40B4-BE49-F238E27FC236}">
                <a16:creationId xmlns:a16="http://schemas.microsoft.com/office/drawing/2014/main" id="{700E4482-BCC0-4766-8B53-AA99C34A986A}"/>
              </a:ext>
            </a:extLst>
          </p:cNvPr>
          <p:cNvSpPr/>
          <p:nvPr/>
        </p:nvSpPr>
        <p:spPr>
          <a:xfrm>
            <a:off x="935542" y="5789215"/>
            <a:ext cx="1727151" cy="9360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产生联盟结构</a:t>
            </a:r>
            <a:endParaRPr lang="en-US" b="1" dirty="0">
              <a:solidFill>
                <a:schemeClr val="tx1"/>
              </a:solidFill>
              <a:latin typeface="微软雅黑" panose="020B0503020204020204" pitchFamily="34" charset="-122"/>
              <a:ea typeface="微软雅黑" panose="020B0503020204020204" pitchFamily="34" charset="-122"/>
            </a:endParaRPr>
          </a:p>
        </p:txBody>
      </p:sp>
      <p:sp>
        <p:nvSpPr>
          <p:cNvPr id="14" name="矩形: 圆角 13">
            <a:extLst>
              <a:ext uri="{FF2B5EF4-FFF2-40B4-BE49-F238E27FC236}">
                <a16:creationId xmlns:a16="http://schemas.microsoft.com/office/drawing/2014/main" id="{D01B11A5-20D5-4D37-9343-99D843634636}"/>
              </a:ext>
            </a:extLst>
          </p:cNvPr>
          <p:cNvSpPr/>
          <p:nvPr/>
        </p:nvSpPr>
        <p:spPr>
          <a:xfrm>
            <a:off x="3815862" y="5794136"/>
            <a:ext cx="1727151" cy="9360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solidFill>
                  <a:srgbClr val="FF0000"/>
                </a:solidFill>
                <a:latin typeface="微软雅黑" panose="020B0503020204020204" pitchFamily="34" charset="-122"/>
                <a:ea typeface="微软雅黑" panose="020B0503020204020204" pitchFamily="34" charset="-122"/>
              </a:rPr>
              <a:t>任务分配</a:t>
            </a:r>
            <a:endParaRPr lang="en-US" b="1" dirty="0">
              <a:solidFill>
                <a:srgbClr val="FF0000"/>
              </a:solidFill>
              <a:latin typeface="微软雅黑" panose="020B0503020204020204" pitchFamily="34" charset="-122"/>
              <a:ea typeface="微软雅黑" panose="020B0503020204020204" pitchFamily="34" charset="-122"/>
            </a:endParaRPr>
          </a:p>
        </p:txBody>
      </p:sp>
      <p:sp>
        <p:nvSpPr>
          <p:cNvPr id="15" name="矩形: 圆角 14">
            <a:extLst>
              <a:ext uri="{FF2B5EF4-FFF2-40B4-BE49-F238E27FC236}">
                <a16:creationId xmlns:a16="http://schemas.microsoft.com/office/drawing/2014/main" id="{4E752A74-EC02-4CE8-8040-C545F09963C2}"/>
              </a:ext>
            </a:extLst>
          </p:cNvPr>
          <p:cNvSpPr/>
          <p:nvPr/>
        </p:nvSpPr>
        <p:spPr>
          <a:xfrm>
            <a:off x="6696182" y="5796307"/>
            <a:ext cx="1727151" cy="9360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收益分配</a:t>
            </a:r>
            <a:endParaRPr lang="en-US" b="1" dirty="0">
              <a:latin typeface="微软雅黑" panose="020B0503020204020204" pitchFamily="34" charset="-122"/>
              <a:ea typeface="微软雅黑" panose="020B0503020204020204" pitchFamily="34" charset="-122"/>
            </a:endParaRPr>
          </a:p>
        </p:txBody>
      </p:sp>
      <p:sp>
        <p:nvSpPr>
          <p:cNvPr id="17" name="箭头: 右 16">
            <a:extLst>
              <a:ext uri="{FF2B5EF4-FFF2-40B4-BE49-F238E27FC236}">
                <a16:creationId xmlns:a16="http://schemas.microsoft.com/office/drawing/2014/main" id="{912BEA5F-F8A4-48CF-83B7-689804077056}"/>
              </a:ext>
            </a:extLst>
          </p:cNvPr>
          <p:cNvSpPr/>
          <p:nvPr/>
        </p:nvSpPr>
        <p:spPr>
          <a:xfrm>
            <a:off x="3022732" y="6077247"/>
            <a:ext cx="433089" cy="3600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箭头: 右 17">
            <a:extLst>
              <a:ext uri="{FF2B5EF4-FFF2-40B4-BE49-F238E27FC236}">
                <a16:creationId xmlns:a16="http://schemas.microsoft.com/office/drawing/2014/main" id="{40C83384-FECA-464E-9404-92DACBB14BBF}"/>
              </a:ext>
            </a:extLst>
          </p:cNvPr>
          <p:cNvSpPr/>
          <p:nvPr/>
        </p:nvSpPr>
        <p:spPr>
          <a:xfrm>
            <a:off x="5976622" y="6071737"/>
            <a:ext cx="433089" cy="3600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392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fade">
                                      <p:cBhvr>
                                        <p:cTn id="22" dur="500"/>
                                        <p:tgtEl>
                                          <p:spTgt spid="1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animEffect transition="in" filter="fade">
                                      <p:cBhvr>
                                        <p:cTn id="27" dur="500"/>
                                        <p:tgtEl>
                                          <p:spTgt spid="1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8" end="8"/>
                                            </p:txEl>
                                          </p:spTgt>
                                        </p:tgtEl>
                                        <p:attrNameLst>
                                          <p:attrName>style.visibility</p:attrName>
                                        </p:attrNameLst>
                                      </p:cBhvr>
                                      <p:to>
                                        <p:strVal val="visible"/>
                                      </p:to>
                                    </p:set>
                                    <p:animEffect transition="in" filter="fade">
                                      <p:cBhvr>
                                        <p:cTn id="32" dur="500"/>
                                        <p:tgtEl>
                                          <p:spTgt spid="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联盟形成</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收益分配</a:t>
            </a:r>
          </a:p>
        </p:txBody>
      </p:sp>
      <p:cxnSp>
        <p:nvCxnSpPr>
          <p:cNvPr id="10" name="直接连接符 9"/>
          <p:cNvCxnSpPr/>
          <p:nvPr/>
        </p:nvCxnSpPr>
        <p:spPr>
          <a:xfrm>
            <a:off x="611560" y="1628800"/>
            <a:ext cx="7632848"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2" name="文本框 3">
            <a:extLst>
              <a:ext uri="{FF2B5EF4-FFF2-40B4-BE49-F238E27FC236}">
                <a16:creationId xmlns:a16="http://schemas.microsoft.com/office/drawing/2014/main" id="{FFC26AE9-371F-4357-9410-C90A13424D5B}"/>
              </a:ext>
            </a:extLst>
          </p:cNvPr>
          <p:cNvSpPr txBox="1"/>
          <p:nvPr/>
        </p:nvSpPr>
        <p:spPr>
          <a:xfrm>
            <a:off x="611560" y="1703725"/>
            <a:ext cx="7838298" cy="397031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将联盟收益合理分配给联盟中的各个智能体需满足的原则：</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集体理性原则：联盟效用要分配给联盟中的</a:t>
            </a:r>
            <a:r>
              <a:rPr lang="zh-CN" altLang="en-US" sz="2800" b="1" u="sng"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全部联盟成员</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个体理性原则：加入联盟中的智能体所获得的效用要</a:t>
            </a:r>
            <a:r>
              <a:rPr lang="zh-CN" altLang="en-US" sz="2800" b="1" u="sng"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大于智能体独立工作所获得的收益</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如果智能体对收益不满，那么其将退出联盟，</a:t>
            </a:r>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破坏联盟形成的稳定性</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矩形: 圆角 10">
            <a:extLst>
              <a:ext uri="{FF2B5EF4-FFF2-40B4-BE49-F238E27FC236}">
                <a16:creationId xmlns:a16="http://schemas.microsoft.com/office/drawing/2014/main" id="{A1AF56C9-E66E-4F74-8031-56D6DB7FE18D}"/>
              </a:ext>
            </a:extLst>
          </p:cNvPr>
          <p:cNvSpPr/>
          <p:nvPr/>
        </p:nvSpPr>
        <p:spPr>
          <a:xfrm>
            <a:off x="928329" y="5794005"/>
            <a:ext cx="1727151" cy="9360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产生联盟结构</a:t>
            </a:r>
            <a:endParaRPr lang="en-US" b="1" dirty="0">
              <a:solidFill>
                <a:schemeClr val="tx1"/>
              </a:solidFill>
              <a:latin typeface="微软雅黑" panose="020B0503020204020204" pitchFamily="34" charset="-122"/>
              <a:ea typeface="微软雅黑" panose="020B0503020204020204" pitchFamily="34" charset="-122"/>
            </a:endParaRPr>
          </a:p>
        </p:txBody>
      </p:sp>
      <p:sp>
        <p:nvSpPr>
          <p:cNvPr id="14" name="矩形: 圆角 13">
            <a:extLst>
              <a:ext uri="{FF2B5EF4-FFF2-40B4-BE49-F238E27FC236}">
                <a16:creationId xmlns:a16="http://schemas.microsoft.com/office/drawing/2014/main" id="{B0CFFCB0-E82C-4217-9FA2-3922CEEE41F4}"/>
              </a:ext>
            </a:extLst>
          </p:cNvPr>
          <p:cNvSpPr/>
          <p:nvPr/>
        </p:nvSpPr>
        <p:spPr>
          <a:xfrm>
            <a:off x="3808649" y="5798926"/>
            <a:ext cx="1727151" cy="9360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任务分配</a:t>
            </a:r>
            <a:endParaRPr lang="en-US" b="1" dirty="0">
              <a:latin typeface="微软雅黑" panose="020B0503020204020204" pitchFamily="34" charset="-122"/>
              <a:ea typeface="微软雅黑" panose="020B0503020204020204" pitchFamily="34" charset="-122"/>
            </a:endParaRPr>
          </a:p>
        </p:txBody>
      </p:sp>
      <p:sp>
        <p:nvSpPr>
          <p:cNvPr id="15" name="矩形: 圆角 14">
            <a:extLst>
              <a:ext uri="{FF2B5EF4-FFF2-40B4-BE49-F238E27FC236}">
                <a16:creationId xmlns:a16="http://schemas.microsoft.com/office/drawing/2014/main" id="{B051028F-A693-4750-8490-FEDDD715BBA2}"/>
              </a:ext>
            </a:extLst>
          </p:cNvPr>
          <p:cNvSpPr/>
          <p:nvPr/>
        </p:nvSpPr>
        <p:spPr>
          <a:xfrm>
            <a:off x="6688969" y="5801097"/>
            <a:ext cx="1727151" cy="9360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solidFill>
                  <a:srgbClr val="FF0000"/>
                </a:solidFill>
                <a:latin typeface="微软雅黑" panose="020B0503020204020204" pitchFamily="34" charset="-122"/>
                <a:ea typeface="微软雅黑" panose="020B0503020204020204" pitchFamily="34" charset="-122"/>
              </a:rPr>
              <a:t>收益分配</a:t>
            </a:r>
            <a:endParaRPr lang="en-US" b="1" dirty="0">
              <a:solidFill>
                <a:srgbClr val="FF0000"/>
              </a:solidFill>
              <a:latin typeface="微软雅黑" panose="020B0503020204020204" pitchFamily="34" charset="-122"/>
              <a:ea typeface="微软雅黑" panose="020B0503020204020204" pitchFamily="34" charset="-122"/>
            </a:endParaRPr>
          </a:p>
        </p:txBody>
      </p:sp>
      <p:sp>
        <p:nvSpPr>
          <p:cNvPr id="17" name="箭头: 右 16">
            <a:extLst>
              <a:ext uri="{FF2B5EF4-FFF2-40B4-BE49-F238E27FC236}">
                <a16:creationId xmlns:a16="http://schemas.microsoft.com/office/drawing/2014/main" id="{AD8F6424-E2B0-4789-8DDE-62B2350DCCDB}"/>
              </a:ext>
            </a:extLst>
          </p:cNvPr>
          <p:cNvSpPr/>
          <p:nvPr/>
        </p:nvSpPr>
        <p:spPr>
          <a:xfrm>
            <a:off x="3015519" y="6082037"/>
            <a:ext cx="433089" cy="3600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箭头: 右 17">
            <a:extLst>
              <a:ext uri="{FF2B5EF4-FFF2-40B4-BE49-F238E27FC236}">
                <a16:creationId xmlns:a16="http://schemas.microsoft.com/office/drawing/2014/main" id="{C7D83316-E7DD-4175-9931-C0660D280660}"/>
              </a:ext>
            </a:extLst>
          </p:cNvPr>
          <p:cNvSpPr/>
          <p:nvPr/>
        </p:nvSpPr>
        <p:spPr>
          <a:xfrm>
            <a:off x="5969409" y="6076527"/>
            <a:ext cx="433089" cy="3600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815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fade">
                                      <p:cBhvr>
                                        <p:cTn id="17" dur="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fade">
                                      <p:cBhvr>
                                        <p:cTn id="22" dur="500"/>
                                        <p:tgtEl>
                                          <p:spTgt spid="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6" y="2780928"/>
            <a:ext cx="9145016" cy="1512168"/>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83568" y="3068960"/>
            <a:ext cx="7644638" cy="854080"/>
          </a:xfrm>
          <a:prstGeom prst="rect">
            <a:avLst/>
          </a:prstGeom>
          <a:noFill/>
        </p:spPr>
        <p:txBody>
          <a:bodyPr wrap="square" rtlCol="0">
            <a:spAutoFit/>
          </a:bodyPr>
          <a:lstStyle/>
          <a:p>
            <a:pPr algn="ctr"/>
            <a:r>
              <a:rPr lang="zh-CN" altLang="en-US" sz="4950" b="1" dirty="0">
                <a:solidFill>
                  <a:schemeClr val="bg1"/>
                </a:solidFill>
                <a:latin typeface="微软雅黑" panose="020B0503020204020204" pitchFamily="34" charset="-122"/>
                <a:ea typeface="微软雅黑" panose="020B0503020204020204" pitchFamily="34" charset="-122"/>
              </a:rPr>
              <a:t>强化学习模型</a:t>
            </a:r>
          </a:p>
        </p:txBody>
      </p:sp>
      <p:sp>
        <p:nvSpPr>
          <p:cNvPr id="9" name="任意多边形 8"/>
          <p:cNvSpPr/>
          <p:nvPr/>
        </p:nvSpPr>
        <p:spPr>
          <a:xfrm>
            <a:off x="251520" y="1988840"/>
            <a:ext cx="1271112" cy="1152128"/>
          </a:xfrm>
          <a:custGeom>
            <a:avLst/>
            <a:gdLst>
              <a:gd name="connsiteX0" fmla="*/ 1600200 w 3200400"/>
              <a:gd name="connsiteY0" fmla="*/ 0 h 2838450"/>
              <a:gd name="connsiteX1" fmla="*/ 3200400 w 3200400"/>
              <a:gd name="connsiteY1" fmla="*/ 1600200 h 2838450"/>
              <a:gd name="connsiteX2" fmla="*/ 2618076 w 3200400"/>
              <a:gd name="connsiteY2" fmla="*/ 2834992 h 2838450"/>
              <a:gd name="connsiteX3" fmla="*/ 2613452 w 3200400"/>
              <a:gd name="connsiteY3" fmla="*/ 2838450 h 2838450"/>
              <a:gd name="connsiteX4" fmla="*/ 586949 w 3200400"/>
              <a:gd name="connsiteY4" fmla="*/ 2838450 h 2838450"/>
              <a:gd name="connsiteX5" fmla="*/ 582325 w 3200400"/>
              <a:gd name="connsiteY5" fmla="*/ 2834992 h 2838450"/>
              <a:gd name="connsiteX6" fmla="*/ 0 w 3200400"/>
              <a:gd name="connsiteY6" fmla="*/ 1600200 h 2838450"/>
              <a:gd name="connsiteX7" fmla="*/ 1600200 w 3200400"/>
              <a:gd name="connsiteY7" fmla="*/ 0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400" h="2838450">
                <a:moveTo>
                  <a:pt x="1600200" y="0"/>
                </a:moveTo>
                <a:cubicBezTo>
                  <a:pt x="2483966" y="0"/>
                  <a:pt x="3200400" y="716434"/>
                  <a:pt x="3200400" y="1600200"/>
                </a:cubicBezTo>
                <a:cubicBezTo>
                  <a:pt x="3200400" y="2097319"/>
                  <a:pt x="2973716" y="2541492"/>
                  <a:pt x="2618076" y="2834992"/>
                </a:cubicBezTo>
                <a:lnTo>
                  <a:pt x="2613452" y="2838450"/>
                </a:lnTo>
                <a:lnTo>
                  <a:pt x="586949" y="2838450"/>
                </a:lnTo>
                <a:lnTo>
                  <a:pt x="582325" y="2834992"/>
                </a:lnTo>
                <a:cubicBezTo>
                  <a:pt x="226685" y="2541492"/>
                  <a:pt x="0" y="2097319"/>
                  <a:pt x="0" y="1600200"/>
                </a:cubicBezTo>
                <a:cubicBezTo>
                  <a:pt x="0" y="716434"/>
                  <a:pt x="716434" y="0"/>
                  <a:pt x="160020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800" b="1" dirty="0">
                <a:latin typeface="Bell MT" panose="02020503060305020303" pitchFamily="18" charset="0"/>
                <a:ea typeface="华文隶书" panose="02010800040101010101" pitchFamily="2" charset="-122"/>
              </a:rPr>
              <a:t>6</a:t>
            </a:r>
            <a:endParaRPr lang="zh-CN" altLang="en-US" sz="8800" b="1" dirty="0">
              <a:latin typeface="Bell MT" panose="02020503060305020303" pitchFamily="18" charset="0"/>
              <a:ea typeface="华文隶书" panose="02010800040101010101" pitchFamily="2" charset="-122"/>
            </a:endParaRP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6087" t="6184" r="6353" b="6254"/>
          <a:stretch/>
        </p:blipFill>
        <p:spPr>
          <a:xfrm>
            <a:off x="7956376" y="2312876"/>
            <a:ext cx="936104" cy="936104"/>
          </a:xfrm>
          <a:prstGeom prst="ellipse">
            <a:avLst/>
          </a:prstGeom>
        </p:spPr>
      </p:pic>
    </p:spTree>
    <p:extLst>
      <p:ext uri="{BB962C8B-B14F-4D97-AF65-F5344CB8AC3E}">
        <p14:creationId xmlns:p14="http://schemas.microsoft.com/office/powerpoint/2010/main" val="11935531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微软雅黑" panose="020B0503020204020204" pitchFamily="34" charset="-122"/>
                <a:ea typeface="微软雅黑" panose="020B0503020204020204" pitchFamily="34" charset="-122"/>
              </a:rPr>
              <a:t>强化学习</a:t>
            </a:r>
            <a:endParaRPr lang="zh-CN" altLang="en-US" sz="3200" dirty="0">
              <a:solidFill>
                <a:schemeClr val="bg1"/>
              </a:solidFill>
            </a:endParaRP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学习协作模式</a:t>
            </a:r>
          </a:p>
        </p:txBody>
      </p:sp>
      <p:cxnSp>
        <p:nvCxnSpPr>
          <p:cNvPr id="10" name="直接连接符 9"/>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8" name="文本框 3"/>
          <p:cNvSpPr txBox="1"/>
          <p:nvPr/>
        </p:nvSpPr>
        <p:spPr>
          <a:xfrm>
            <a:off x="1005876" y="5865103"/>
            <a:ext cx="7201413" cy="95410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考虑</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现实中的智能体之间的协作模式都是与生俱来的么？它们可以学习协作方式么？</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26" name="Picture 2">
            <a:extLst>
              <a:ext uri="{FF2B5EF4-FFF2-40B4-BE49-F238E27FC236}">
                <a16:creationId xmlns:a16="http://schemas.microsoft.com/office/drawing/2014/main" id="{232D2C9E-BA7F-4457-A7AE-FF05231839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225152"/>
            <a:ext cx="3600400" cy="2741090"/>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3">
            <a:extLst>
              <a:ext uri="{FF2B5EF4-FFF2-40B4-BE49-F238E27FC236}">
                <a16:creationId xmlns:a16="http://schemas.microsoft.com/office/drawing/2014/main" id="{78D78F92-C85E-4495-A1C5-5D4359916DEF}"/>
              </a:ext>
            </a:extLst>
          </p:cNvPr>
          <p:cNvSpPr txBox="1"/>
          <p:nvPr/>
        </p:nvSpPr>
        <p:spPr>
          <a:xfrm>
            <a:off x="1151620" y="5167928"/>
            <a:ext cx="1800200"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 狼群狩猎</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文本框 3">
            <a:extLst>
              <a:ext uri="{FF2B5EF4-FFF2-40B4-BE49-F238E27FC236}">
                <a16:creationId xmlns:a16="http://schemas.microsoft.com/office/drawing/2014/main" id="{F8BEA6B0-8DC8-4DB4-853F-B5F5C01C8DAE}"/>
              </a:ext>
            </a:extLst>
          </p:cNvPr>
          <p:cNvSpPr txBox="1"/>
          <p:nvPr/>
        </p:nvSpPr>
        <p:spPr>
          <a:xfrm>
            <a:off x="5712379" y="5163559"/>
            <a:ext cx="2460021"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 飞机编队飞行</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28" name="Picture 4">
            <a:extLst>
              <a:ext uri="{FF2B5EF4-FFF2-40B4-BE49-F238E27FC236}">
                <a16:creationId xmlns:a16="http://schemas.microsoft.com/office/drawing/2014/main" id="{FD40BBE2-E7DB-4332-A656-2944810A326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6016" y="2217170"/>
            <a:ext cx="4296983" cy="2741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5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P spid="1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强化学习</a:t>
            </a:r>
          </a:p>
        </p:txBody>
      </p:sp>
      <p:sp>
        <p:nvSpPr>
          <p:cNvPr id="22" name="文本框 3"/>
          <p:cNvSpPr txBox="1"/>
          <p:nvPr/>
        </p:nvSpPr>
        <p:spPr>
          <a:xfrm>
            <a:off x="539552" y="967313"/>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强化学习</a:t>
            </a:r>
          </a:p>
        </p:txBody>
      </p:sp>
      <p:sp>
        <p:nvSpPr>
          <p:cNvPr id="7" name="文本框 3">
            <a:extLst>
              <a:ext uri="{FF2B5EF4-FFF2-40B4-BE49-F238E27FC236}">
                <a16:creationId xmlns:a16="http://schemas.microsoft.com/office/drawing/2014/main" id="{52B8A2FE-ABE3-4EC7-8A8D-F0E69686028D}"/>
              </a:ext>
            </a:extLst>
          </p:cNvPr>
          <p:cNvSpPr txBox="1"/>
          <p:nvPr/>
        </p:nvSpPr>
        <p:spPr>
          <a:xfrm>
            <a:off x="539552" y="5976949"/>
            <a:ext cx="8064896" cy="83099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强化学习是训练自主学习系统的主要方法之一，解决了智能体如何通过与环境交互学习以最大化累积奖励值的问题。</a:t>
            </a:r>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050" name="Picture 2">
            <a:extLst>
              <a:ext uri="{FF2B5EF4-FFF2-40B4-BE49-F238E27FC236}">
                <a16:creationId xmlns:a16="http://schemas.microsoft.com/office/drawing/2014/main" id="{B6C668FE-D0F4-403D-B54D-F9DA4B22C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638" y="1579896"/>
            <a:ext cx="6036705" cy="4298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70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强化学习</a:t>
            </a:r>
          </a:p>
        </p:txBody>
      </p:sp>
      <p:sp>
        <p:nvSpPr>
          <p:cNvPr id="22" name="文本框 3"/>
          <p:cNvSpPr txBox="1"/>
          <p:nvPr/>
        </p:nvSpPr>
        <p:spPr>
          <a:xfrm>
            <a:off x="539552" y="967313"/>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多智能体强化学习</a:t>
            </a:r>
          </a:p>
        </p:txBody>
      </p:sp>
      <p:pic>
        <p:nvPicPr>
          <p:cNvPr id="13" name="Picture 2">
            <a:extLst>
              <a:ext uri="{FF2B5EF4-FFF2-40B4-BE49-F238E27FC236}">
                <a16:creationId xmlns:a16="http://schemas.microsoft.com/office/drawing/2014/main" id="{BD7F7D63-EE4A-4C27-AD07-5C2A6FEAB0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24" y="2907938"/>
            <a:ext cx="4713477" cy="2945923"/>
          </a:xfrm>
          <a:prstGeom prst="rect">
            <a:avLst/>
          </a:prstGeom>
          <a:noFill/>
          <a:extLst>
            <a:ext uri="{909E8E84-426E-40DD-AFC4-6F175D3DCCD1}">
              <a14:hiddenFill xmlns:a14="http://schemas.microsoft.com/office/drawing/2010/main">
                <a:solidFill>
                  <a:srgbClr val="FFFFFF"/>
                </a:solidFill>
              </a14:hiddenFill>
            </a:ext>
          </a:extLst>
        </p:spPr>
      </p:pic>
      <p:sp>
        <p:nvSpPr>
          <p:cNvPr id="8" name="椭圆 7">
            <a:extLst>
              <a:ext uri="{FF2B5EF4-FFF2-40B4-BE49-F238E27FC236}">
                <a16:creationId xmlns:a16="http://schemas.microsoft.com/office/drawing/2014/main" id="{CF156FFE-0D9A-4A7A-8619-D23C1CA8A597}"/>
              </a:ext>
            </a:extLst>
          </p:cNvPr>
          <p:cNvSpPr/>
          <p:nvPr/>
        </p:nvSpPr>
        <p:spPr>
          <a:xfrm>
            <a:off x="1153562" y="1735318"/>
            <a:ext cx="2088232" cy="100810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多智能体</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强化学习</a:t>
            </a:r>
            <a:endParaRPr lang="en-US" b="1" dirty="0">
              <a:latin typeface="微软雅黑" panose="020B0503020204020204" pitchFamily="34" charset="-122"/>
              <a:ea typeface="微软雅黑" panose="020B0503020204020204" pitchFamily="34" charset="-122"/>
            </a:endParaRPr>
          </a:p>
        </p:txBody>
      </p:sp>
      <p:sp>
        <p:nvSpPr>
          <p:cNvPr id="9" name="椭圆 8">
            <a:extLst>
              <a:ext uri="{FF2B5EF4-FFF2-40B4-BE49-F238E27FC236}">
                <a16:creationId xmlns:a16="http://schemas.microsoft.com/office/drawing/2014/main" id="{5C1205C1-558B-4503-ACF0-44F890867FED}"/>
              </a:ext>
            </a:extLst>
          </p:cNvPr>
          <p:cNvSpPr/>
          <p:nvPr/>
        </p:nvSpPr>
        <p:spPr>
          <a:xfrm>
            <a:off x="5719315" y="1735317"/>
            <a:ext cx="2088232" cy="100810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不收敛问题</a:t>
            </a:r>
            <a:endParaRPr lang="en-US" b="1" dirty="0">
              <a:latin typeface="微软雅黑" panose="020B0503020204020204" pitchFamily="34" charset="-122"/>
              <a:ea typeface="微软雅黑" panose="020B0503020204020204" pitchFamily="34" charset="-122"/>
            </a:endParaRPr>
          </a:p>
        </p:txBody>
      </p:sp>
      <p:sp>
        <p:nvSpPr>
          <p:cNvPr id="10" name="箭头: 右 9">
            <a:extLst>
              <a:ext uri="{FF2B5EF4-FFF2-40B4-BE49-F238E27FC236}">
                <a16:creationId xmlns:a16="http://schemas.microsoft.com/office/drawing/2014/main" id="{F174073E-38FE-460D-AC8E-5D07C388C7DA}"/>
              </a:ext>
            </a:extLst>
          </p:cNvPr>
          <p:cNvSpPr/>
          <p:nvPr/>
        </p:nvSpPr>
        <p:spPr>
          <a:xfrm>
            <a:off x="3635896" y="1916350"/>
            <a:ext cx="1728192" cy="64604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环境不稳定</a:t>
            </a:r>
            <a:endParaRPr lang="en-US" b="1" dirty="0">
              <a:latin typeface="微软雅黑" panose="020B0503020204020204" pitchFamily="34" charset="-122"/>
              <a:ea typeface="微软雅黑" panose="020B0503020204020204" pitchFamily="34" charset="-122"/>
            </a:endParaRPr>
          </a:p>
        </p:txBody>
      </p:sp>
      <p:sp>
        <p:nvSpPr>
          <p:cNvPr id="12" name="文本框 3">
            <a:extLst>
              <a:ext uri="{FF2B5EF4-FFF2-40B4-BE49-F238E27FC236}">
                <a16:creationId xmlns:a16="http://schemas.microsoft.com/office/drawing/2014/main" id="{0AD89422-FB92-4795-8418-78CD75D7B81B}"/>
              </a:ext>
            </a:extLst>
          </p:cNvPr>
          <p:cNvSpPr txBox="1"/>
          <p:nvPr/>
        </p:nvSpPr>
        <p:spPr>
          <a:xfrm>
            <a:off x="5004048" y="2853773"/>
            <a:ext cx="4032448" cy="304698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在多智能体协作的情景下，每个智能体所面对的环境</a:t>
            </a:r>
            <a:r>
              <a:rPr lang="zh-CN" altLang="en-US" sz="24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包括外界环境，也包括其他智能体</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zh-CN" altLang="en-US" sz="24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智能体是动态变化的</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，造成了多智能体强化学习所面临的</a:t>
            </a:r>
            <a:r>
              <a:rPr lang="zh-CN" altLang="en-US" sz="24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环境是不稳定的</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3">
            <a:extLst>
              <a:ext uri="{FF2B5EF4-FFF2-40B4-BE49-F238E27FC236}">
                <a16:creationId xmlns:a16="http://schemas.microsoft.com/office/drawing/2014/main" id="{2D69E3D9-6545-4F2E-BDBD-1D6E65249908}"/>
              </a:ext>
            </a:extLst>
          </p:cNvPr>
          <p:cNvSpPr txBox="1"/>
          <p:nvPr/>
        </p:nvSpPr>
        <p:spPr>
          <a:xfrm>
            <a:off x="1331640" y="5979941"/>
            <a:ext cx="6768752" cy="83099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例如星际争霸游戏中，每个游戏单元（智能体）都是整个游戏环境的一部分。</a:t>
            </a:r>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1579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强化学习</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多智能体强化学习</a:t>
            </a:r>
          </a:p>
        </p:txBody>
      </p:sp>
      <p:cxnSp>
        <p:nvCxnSpPr>
          <p:cNvPr id="10" name="直接连接符 9"/>
          <p:cNvCxnSpPr/>
          <p:nvPr/>
        </p:nvCxnSpPr>
        <p:spPr>
          <a:xfrm>
            <a:off x="611560" y="1628800"/>
            <a:ext cx="7632848"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 name="椭圆 2">
            <a:extLst>
              <a:ext uri="{FF2B5EF4-FFF2-40B4-BE49-F238E27FC236}">
                <a16:creationId xmlns:a16="http://schemas.microsoft.com/office/drawing/2014/main" id="{B1639424-A6F5-4509-B0E3-3B6826FCD0D5}"/>
              </a:ext>
            </a:extLst>
          </p:cNvPr>
          <p:cNvSpPr/>
          <p:nvPr/>
        </p:nvSpPr>
        <p:spPr>
          <a:xfrm>
            <a:off x="1086367" y="2030377"/>
            <a:ext cx="2088232" cy="100810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多智能体</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强化学习</a:t>
            </a:r>
            <a:endParaRPr lang="en-US" b="1" dirty="0">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D57C1FBA-AB5D-4BEB-A96A-05ED9AE47357}"/>
              </a:ext>
            </a:extLst>
          </p:cNvPr>
          <p:cNvSpPr/>
          <p:nvPr/>
        </p:nvSpPr>
        <p:spPr>
          <a:xfrm>
            <a:off x="5652120" y="2030376"/>
            <a:ext cx="2088232" cy="100810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不收敛问题</a:t>
            </a:r>
            <a:endParaRPr lang="en-US" b="1" dirty="0">
              <a:latin typeface="微软雅黑" panose="020B0503020204020204" pitchFamily="34" charset="-122"/>
              <a:ea typeface="微软雅黑" panose="020B0503020204020204" pitchFamily="34" charset="-122"/>
            </a:endParaRPr>
          </a:p>
        </p:txBody>
      </p:sp>
      <p:sp>
        <p:nvSpPr>
          <p:cNvPr id="11" name="箭头: 右 10">
            <a:extLst>
              <a:ext uri="{FF2B5EF4-FFF2-40B4-BE49-F238E27FC236}">
                <a16:creationId xmlns:a16="http://schemas.microsoft.com/office/drawing/2014/main" id="{7C5345DC-BB7E-42DB-BF7D-8F2E40A987E6}"/>
              </a:ext>
            </a:extLst>
          </p:cNvPr>
          <p:cNvSpPr/>
          <p:nvPr/>
        </p:nvSpPr>
        <p:spPr>
          <a:xfrm>
            <a:off x="3568701" y="2211409"/>
            <a:ext cx="1728192" cy="64604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环境不稳定</a:t>
            </a:r>
            <a:endParaRPr lang="en-US" b="1"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AA2A1202-45A4-4214-A893-B6E43B11D893}"/>
              </a:ext>
            </a:extLst>
          </p:cNvPr>
          <p:cNvSpPr/>
          <p:nvPr/>
        </p:nvSpPr>
        <p:spPr>
          <a:xfrm>
            <a:off x="1835696" y="5364299"/>
            <a:ext cx="1727151" cy="9360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智能体</a:t>
            </a:r>
            <a:endParaRPr lang="en-US" altLang="zh-CN" b="1" dirty="0">
              <a:solidFill>
                <a:schemeClr val="tx1"/>
              </a:solidFill>
              <a:latin typeface="微软雅黑" panose="020B0503020204020204" pitchFamily="34" charset="-122"/>
              <a:ea typeface="微软雅黑" panose="020B0503020204020204" pitchFamily="34" charset="-122"/>
            </a:endParaRPr>
          </a:p>
          <a:p>
            <a:pPr algn="ctr"/>
            <a:r>
              <a:rPr lang="zh-CN" altLang="en-US" b="1" dirty="0">
                <a:solidFill>
                  <a:schemeClr val="tx1"/>
                </a:solidFill>
                <a:latin typeface="微软雅黑" panose="020B0503020204020204" pitchFamily="34" charset="-122"/>
                <a:ea typeface="微软雅黑" panose="020B0503020204020204" pitchFamily="34" charset="-122"/>
              </a:rPr>
              <a:t>独立训练</a:t>
            </a:r>
            <a:endParaRPr lang="en-US" b="1" dirty="0">
              <a:solidFill>
                <a:schemeClr val="tx1"/>
              </a:solidFill>
              <a:latin typeface="微软雅黑" panose="020B0503020204020204" pitchFamily="34" charset="-122"/>
              <a:ea typeface="微软雅黑" panose="020B0503020204020204" pitchFamily="34" charset="-122"/>
            </a:endParaRPr>
          </a:p>
        </p:txBody>
      </p:sp>
      <p:sp>
        <p:nvSpPr>
          <p:cNvPr id="12" name="矩形: 圆角 11">
            <a:extLst>
              <a:ext uri="{FF2B5EF4-FFF2-40B4-BE49-F238E27FC236}">
                <a16:creationId xmlns:a16="http://schemas.microsoft.com/office/drawing/2014/main" id="{6F2143B9-BD73-40A7-84F2-17EA9FF2FC53}"/>
              </a:ext>
            </a:extLst>
          </p:cNvPr>
          <p:cNvSpPr/>
          <p:nvPr/>
        </p:nvSpPr>
        <p:spPr>
          <a:xfrm>
            <a:off x="5149625" y="5366124"/>
            <a:ext cx="1727151" cy="9360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智能体间共享参数</a:t>
            </a:r>
            <a:endParaRPr lang="en-US" b="1" dirty="0">
              <a:latin typeface="微软雅黑" panose="020B0503020204020204" pitchFamily="34" charset="-122"/>
              <a:ea typeface="微软雅黑" panose="020B0503020204020204" pitchFamily="34" charset="-122"/>
            </a:endParaRPr>
          </a:p>
        </p:txBody>
      </p:sp>
      <p:sp>
        <p:nvSpPr>
          <p:cNvPr id="14" name="矩形: 圆角 13">
            <a:extLst>
              <a:ext uri="{FF2B5EF4-FFF2-40B4-BE49-F238E27FC236}">
                <a16:creationId xmlns:a16="http://schemas.microsoft.com/office/drawing/2014/main" id="{FE458E92-C6D0-4E05-8FA8-4F6ACB04B120}"/>
              </a:ext>
            </a:extLst>
          </p:cNvPr>
          <p:cNvSpPr/>
          <p:nvPr/>
        </p:nvSpPr>
        <p:spPr>
          <a:xfrm>
            <a:off x="3375881" y="3440057"/>
            <a:ext cx="1727151" cy="9360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解决智能体间学习过程中交互的问题</a:t>
            </a:r>
            <a:endParaRPr lang="en-US" b="1" dirty="0">
              <a:solidFill>
                <a:schemeClr val="tx1"/>
              </a:solidFill>
              <a:latin typeface="微软雅黑" panose="020B0503020204020204" pitchFamily="34" charset="-122"/>
              <a:ea typeface="微软雅黑" panose="020B0503020204020204" pitchFamily="34" charset="-122"/>
            </a:endParaRPr>
          </a:p>
        </p:txBody>
      </p:sp>
      <p:cxnSp>
        <p:nvCxnSpPr>
          <p:cNvPr id="4" name="直接箭头连接符 3">
            <a:extLst>
              <a:ext uri="{FF2B5EF4-FFF2-40B4-BE49-F238E27FC236}">
                <a16:creationId xmlns:a16="http://schemas.microsoft.com/office/drawing/2014/main" id="{F8B22F68-B179-4FCB-9592-5AC19E423121}"/>
              </a:ext>
            </a:extLst>
          </p:cNvPr>
          <p:cNvCxnSpPr>
            <a:cxnSpLocks/>
            <a:stCxn id="14" idx="3"/>
            <a:endCxn id="12" idx="0"/>
          </p:cNvCxnSpPr>
          <p:nvPr/>
        </p:nvCxnSpPr>
        <p:spPr>
          <a:xfrm>
            <a:off x="5103032" y="3908103"/>
            <a:ext cx="910169" cy="14580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45402A02-2823-472C-8EA3-06C509B8849B}"/>
              </a:ext>
            </a:extLst>
          </p:cNvPr>
          <p:cNvCxnSpPr>
            <a:cxnSpLocks/>
            <a:stCxn id="14" idx="1"/>
            <a:endCxn id="9" idx="0"/>
          </p:cNvCxnSpPr>
          <p:nvPr/>
        </p:nvCxnSpPr>
        <p:spPr>
          <a:xfrm flipH="1">
            <a:off x="2699272" y="3908103"/>
            <a:ext cx="676609" cy="14561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056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多智能体协作研究背景</a:t>
            </a:r>
          </a:p>
        </p:txBody>
      </p:sp>
      <p:cxnSp>
        <p:nvCxnSpPr>
          <p:cNvPr id="17" name="直接连接符 16"/>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0" name="文本框 3"/>
          <p:cNvSpPr txBox="1"/>
          <p:nvPr/>
        </p:nvSpPr>
        <p:spPr>
          <a:xfrm>
            <a:off x="287524" y="1850558"/>
            <a:ext cx="8568952" cy="483209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在下列情况下，多智能体之间需要协作</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a:p>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单个智能体</a:t>
            </a:r>
            <a:r>
              <a:rPr lang="zh-CN" altLang="en-US" sz="2800" b="1" u="sng"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缺少完成某一任务的信息</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，需要向拥有信息的智能体提出帮助请求；</a:t>
            </a:r>
          </a:p>
          <a:p>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单个智能体</a:t>
            </a:r>
            <a:r>
              <a:rPr lang="zh-CN" altLang="en-US" sz="2800" b="1" u="sng"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只具有完成部分任务的能力</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，需要多个智能体联合行动来完成任务；</a:t>
            </a:r>
          </a:p>
          <a:p>
            <a:pPr marL="457200" indent="-457200">
              <a:buFontTx/>
              <a:buChar char="-"/>
            </a:pP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尽管单个智能体可以单独解决问题，但</a:t>
            </a:r>
            <a:r>
              <a:rPr lang="zh-CN" altLang="en-US" sz="2800" b="1" u="sng"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通过多智能体的合作，可以提高解决问题的效率</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endPar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3"/>
          <p:cNvSpPr txBox="1"/>
          <p:nvPr/>
        </p:nvSpPr>
        <p:spPr>
          <a:xfrm>
            <a:off x="467544" y="959774"/>
            <a:ext cx="8496944"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智能体协作现象</a:t>
            </a:r>
          </a:p>
        </p:txBody>
      </p:sp>
    </p:spTree>
    <p:extLst>
      <p:ext uri="{BB962C8B-B14F-4D97-AF65-F5344CB8AC3E}">
        <p14:creationId xmlns:p14="http://schemas.microsoft.com/office/powerpoint/2010/main" val="402647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强化学习</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智能体独立训练</a:t>
            </a:r>
          </a:p>
        </p:txBody>
      </p:sp>
      <p:cxnSp>
        <p:nvCxnSpPr>
          <p:cNvPr id="10" name="直接连接符 9"/>
          <p:cNvCxnSpPr/>
          <p:nvPr/>
        </p:nvCxnSpPr>
        <p:spPr>
          <a:xfrm>
            <a:off x="611560" y="1628800"/>
            <a:ext cx="7632848"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 name="矩形: 圆角 1">
            <a:extLst>
              <a:ext uri="{FF2B5EF4-FFF2-40B4-BE49-F238E27FC236}">
                <a16:creationId xmlns:a16="http://schemas.microsoft.com/office/drawing/2014/main" id="{B8188FAA-9EE6-46AF-B978-A6BF71A51B47}"/>
              </a:ext>
            </a:extLst>
          </p:cNvPr>
          <p:cNvSpPr/>
          <p:nvPr/>
        </p:nvSpPr>
        <p:spPr>
          <a:xfrm>
            <a:off x="1835696" y="5364299"/>
            <a:ext cx="1727151" cy="9360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solidFill>
                  <a:srgbClr val="FF0000"/>
                </a:solidFill>
                <a:latin typeface="微软雅黑" panose="020B0503020204020204" pitchFamily="34" charset="-122"/>
                <a:ea typeface="微软雅黑" panose="020B0503020204020204" pitchFamily="34" charset="-122"/>
              </a:rPr>
              <a:t>智能体</a:t>
            </a:r>
            <a:endParaRPr lang="en-US" altLang="zh-CN" b="1" dirty="0">
              <a:solidFill>
                <a:srgbClr val="FF0000"/>
              </a:solidFill>
              <a:latin typeface="微软雅黑" panose="020B0503020204020204" pitchFamily="34" charset="-122"/>
              <a:ea typeface="微软雅黑" panose="020B0503020204020204" pitchFamily="34" charset="-122"/>
            </a:endParaRPr>
          </a:p>
          <a:p>
            <a:pPr algn="ctr"/>
            <a:r>
              <a:rPr lang="zh-CN" altLang="en-US" b="1" dirty="0">
                <a:solidFill>
                  <a:srgbClr val="FF0000"/>
                </a:solidFill>
                <a:latin typeface="微软雅黑" panose="020B0503020204020204" pitchFamily="34" charset="-122"/>
                <a:ea typeface="微软雅黑" panose="020B0503020204020204" pitchFamily="34" charset="-122"/>
              </a:rPr>
              <a:t>独立训练</a:t>
            </a:r>
            <a:endParaRPr lang="en-US" b="1" dirty="0">
              <a:solidFill>
                <a:srgbClr val="FF0000"/>
              </a:solidFill>
              <a:latin typeface="微软雅黑" panose="020B0503020204020204" pitchFamily="34" charset="-122"/>
              <a:ea typeface="微软雅黑" panose="020B0503020204020204" pitchFamily="34" charset="-122"/>
            </a:endParaRPr>
          </a:p>
        </p:txBody>
      </p:sp>
      <p:sp>
        <p:nvSpPr>
          <p:cNvPr id="7" name="矩形: 圆角 6">
            <a:extLst>
              <a:ext uri="{FF2B5EF4-FFF2-40B4-BE49-F238E27FC236}">
                <a16:creationId xmlns:a16="http://schemas.microsoft.com/office/drawing/2014/main" id="{A1E083D2-5BDC-42D7-935E-C77E166AFD17}"/>
              </a:ext>
            </a:extLst>
          </p:cNvPr>
          <p:cNvSpPr/>
          <p:nvPr/>
        </p:nvSpPr>
        <p:spPr>
          <a:xfrm>
            <a:off x="5149625" y="5366124"/>
            <a:ext cx="1727151" cy="9360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智能体间共享参数</a:t>
            </a:r>
            <a:endParaRPr lang="en-US" b="1" dirty="0">
              <a:latin typeface="微软雅黑" panose="020B0503020204020204" pitchFamily="34" charset="-122"/>
              <a:ea typeface="微软雅黑" panose="020B0503020204020204" pitchFamily="34" charset="-122"/>
            </a:endParaRPr>
          </a:p>
        </p:txBody>
      </p:sp>
      <p:sp>
        <p:nvSpPr>
          <p:cNvPr id="12" name="文本框 3">
            <a:extLst>
              <a:ext uri="{FF2B5EF4-FFF2-40B4-BE49-F238E27FC236}">
                <a16:creationId xmlns:a16="http://schemas.microsoft.com/office/drawing/2014/main" id="{FFC26AE9-371F-4357-9410-C90A13424D5B}"/>
              </a:ext>
            </a:extLst>
          </p:cNvPr>
          <p:cNvSpPr txBox="1"/>
          <p:nvPr/>
        </p:nvSpPr>
        <p:spPr>
          <a:xfrm>
            <a:off x="622134" y="1905506"/>
            <a:ext cx="7838298" cy="267765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每个智能体独立学习，互不干涉，</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将其他智能体视为环境</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endPar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通过智能体与环境的交互间接实现智能体之间的交互；</a:t>
            </a:r>
            <a:endPar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endPar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由于存在多个智能体的环境极其不稳定，这种方法效果较差，尤其在部分可观察的环境中。</a:t>
            </a:r>
            <a:endPar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2218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fade">
                                      <p:cBhvr>
                                        <p:cTn id="22"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强化学习</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智能体间共享参数</a:t>
            </a:r>
          </a:p>
        </p:txBody>
      </p:sp>
      <p:cxnSp>
        <p:nvCxnSpPr>
          <p:cNvPr id="10" name="直接连接符 9"/>
          <p:cNvCxnSpPr/>
          <p:nvPr/>
        </p:nvCxnSpPr>
        <p:spPr>
          <a:xfrm>
            <a:off x="611560" y="1628800"/>
            <a:ext cx="7632848"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 name="矩形: 圆角 1">
            <a:extLst>
              <a:ext uri="{FF2B5EF4-FFF2-40B4-BE49-F238E27FC236}">
                <a16:creationId xmlns:a16="http://schemas.microsoft.com/office/drawing/2014/main" id="{B8188FAA-9EE6-46AF-B978-A6BF71A51B47}"/>
              </a:ext>
            </a:extLst>
          </p:cNvPr>
          <p:cNvSpPr/>
          <p:nvPr/>
        </p:nvSpPr>
        <p:spPr>
          <a:xfrm>
            <a:off x="1585750" y="5663102"/>
            <a:ext cx="1727151" cy="9360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智能体</a:t>
            </a:r>
            <a:endParaRPr lang="en-US" altLang="zh-CN" b="1" dirty="0">
              <a:solidFill>
                <a:schemeClr val="tx1"/>
              </a:solidFill>
              <a:latin typeface="微软雅黑" panose="020B0503020204020204" pitchFamily="34" charset="-122"/>
              <a:ea typeface="微软雅黑" panose="020B0503020204020204" pitchFamily="34" charset="-122"/>
            </a:endParaRPr>
          </a:p>
          <a:p>
            <a:pPr algn="ctr"/>
            <a:r>
              <a:rPr lang="zh-CN" altLang="en-US" b="1" dirty="0">
                <a:solidFill>
                  <a:schemeClr val="tx1"/>
                </a:solidFill>
                <a:latin typeface="微软雅黑" panose="020B0503020204020204" pitchFamily="34" charset="-122"/>
                <a:ea typeface="微软雅黑" panose="020B0503020204020204" pitchFamily="34" charset="-122"/>
              </a:rPr>
              <a:t>独立训练</a:t>
            </a:r>
            <a:endParaRPr lang="en-US" b="1" dirty="0">
              <a:solidFill>
                <a:schemeClr val="tx1"/>
              </a:solidFill>
              <a:latin typeface="微软雅黑" panose="020B0503020204020204" pitchFamily="34" charset="-122"/>
              <a:ea typeface="微软雅黑" panose="020B0503020204020204" pitchFamily="34" charset="-122"/>
            </a:endParaRPr>
          </a:p>
        </p:txBody>
      </p:sp>
      <p:sp>
        <p:nvSpPr>
          <p:cNvPr id="7" name="矩形: 圆角 6">
            <a:extLst>
              <a:ext uri="{FF2B5EF4-FFF2-40B4-BE49-F238E27FC236}">
                <a16:creationId xmlns:a16="http://schemas.microsoft.com/office/drawing/2014/main" id="{A1E083D2-5BDC-42D7-935E-C77E166AFD17}"/>
              </a:ext>
            </a:extLst>
          </p:cNvPr>
          <p:cNvSpPr/>
          <p:nvPr/>
        </p:nvSpPr>
        <p:spPr>
          <a:xfrm>
            <a:off x="5508104" y="5671621"/>
            <a:ext cx="1727151" cy="9360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solidFill>
                  <a:srgbClr val="FF0000"/>
                </a:solidFill>
                <a:latin typeface="微软雅黑" panose="020B0503020204020204" pitchFamily="34" charset="-122"/>
                <a:ea typeface="微软雅黑" panose="020B0503020204020204" pitchFamily="34" charset="-122"/>
              </a:rPr>
              <a:t>智能体间共享参数</a:t>
            </a:r>
          </a:p>
        </p:txBody>
      </p:sp>
      <p:sp>
        <p:nvSpPr>
          <p:cNvPr id="12" name="文本框 3">
            <a:extLst>
              <a:ext uri="{FF2B5EF4-FFF2-40B4-BE49-F238E27FC236}">
                <a16:creationId xmlns:a16="http://schemas.microsoft.com/office/drawing/2014/main" id="{FFC26AE9-371F-4357-9410-C90A13424D5B}"/>
              </a:ext>
            </a:extLst>
          </p:cNvPr>
          <p:cNvSpPr txBox="1"/>
          <p:nvPr/>
        </p:nvSpPr>
        <p:spPr>
          <a:xfrm>
            <a:off x="622134" y="1905506"/>
            <a:ext cx="7838298" cy="341632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智能体间共享参数可以充分利用所有样本训练出一个较好的策略，提高样本的利用效率；</a:t>
            </a:r>
            <a:endPar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endPar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使用智能体共享参数的方式会</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交互没有必要的信息</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，很难实现智能体间的协作，策略收敛速度较慢；</a:t>
            </a:r>
            <a:endPar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endPar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由于学习样本极易过期，使用过期的样本训练策略会导致策略越学越差，所以使用参数共享机制需要识别并处理过期的样本。</a:t>
            </a:r>
            <a:endPar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9157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实际应用</a:t>
            </a:r>
          </a:p>
        </p:txBody>
      </p:sp>
      <p:cxnSp>
        <p:nvCxnSpPr>
          <p:cNvPr id="10" name="直接连接符 9"/>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2" name="文本框 3"/>
          <p:cNvSpPr txBox="1"/>
          <p:nvPr/>
        </p:nvSpPr>
        <p:spPr>
          <a:xfrm>
            <a:off x="1259632" y="5157192"/>
            <a:ext cx="1080120"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 众包</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FE7AC6E3-DE45-4752-977F-5786AD9F3C9A}"/>
              </a:ext>
            </a:extLst>
          </p:cNvPr>
          <p:cNvPicPr>
            <a:picLocks noChangeAspect="1"/>
          </p:cNvPicPr>
          <p:nvPr/>
        </p:nvPicPr>
        <p:blipFill>
          <a:blip r:embed="rId3"/>
          <a:stretch>
            <a:fillRect/>
          </a:stretch>
        </p:blipFill>
        <p:spPr>
          <a:xfrm>
            <a:off x="496626" y="2424171"/>
            <a:ext cx="2793212" cy="2258051"/>
          </a:xfrm>
          <a:prstGeom prst="rect">
            <a:avLst/>
          </a:prstGeom>
        </p:spPr>
      </p:pic>
      <p:pic>
        <p:nvPicPr>
          <p:cNvPr id="3" name="图片 2">
            <a:extLst>
              <a:ext uri="{FF2B5EF4-FFF2-40B4-BE49-F238E27FC236}">
                <a16:creationId xmlns:a16="http://schemas.microsoft.com/office/drawing/2014/main" id="{B0B281F4-8A5A-48CA-A5FE-E640A004C3E4}"/>
              </a:ext>
            </a:extLst>
          </p:cNvPr>
          <p:cNvPicPr>
            <a:picLocks noChangeAspect="1"/>
          </p:cNvPicPr>
          <p:nvPr/>
        </p:nvPicPr>
        <p:blipFill>
          <a:blip r:embed="rId4"/>
          <a:stretch>
            <a:fillRect/>
          </a:stretch>
        </p:blipFill>
        <p:spPr>
          <a:xfrm>
            <a:off x="3299853" y="2424175"/>
            <a:ext cx="2793212" cy="2258047"/>
          </a:xfrm>
          <a:prstGeom prst="rect">
            <a:avLst/>
          </a:prstGeom>
        </p:spPr>
      </p:pic>
      <p:sp>
        <p:nvSpPr>
          <p:cNvPr id="16" name="文本框 3">
            <a:extLst>
              <a:ext uri="{FF2B5EF4-FFF2-40B4-BE49-F238E27FC236}">
                <a16:creationId xmlns:a16="http://schemas.microsoft.com/office/drawing/2014/main" id="{D3A18DCC-86EB-418F-8034-09FA456C997F}"/>
              </a:ext>
            </a:extLst>
          </p:cNvPr>
          <p:cNvSpPr txBox="1"/>
          <p:nvPr/>
        </p:nvSpPr>
        <p:spPr>
          <a:xfrm>
            <a:off x="3973721" y="5155714"/>
            <a:ext cx="1440160"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 制造业</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26" name="Picture 2">
            <a:extLst>
              <a:ext uri="{FF2B5EF4-FFF2-40B4-BE49-F238E27FC236}">
                <a16:creationId xmlns:a16="http://schemas.microsoft.com/office/drawing/2014/main" id="{770B9E48-4FB3-488B-92ED-64148D2306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3080" y="2420888"/>
            <a:ext cx="2592288" cy="2258045"/>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3">
            <a:extLst>
              <a:ext uri="{FF2B5EF4-FFF2-40B4-BE49-F238E27FC236}">
                <a16:creationId xmlns:a16="http://schemas.microsoft.com/office/drawing/2014/main" id="{44320053-B1C0-4DEF-B50D-3B472F531173}"/>
              </a:ext>
            </a:extLst>
          </p:cNvPr>
          <p:cNvSpPr txBox="1"/>
          <p:nvPr/>
        </p:nvSpPr>
        <p:spPr>
          <a:xfrm>
            <a:off x="6516216" y="5157192"/>
            <a:ext cx="1800200"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 能源分配</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矩形 10">
            <a:extLst>
              <a:ext uri="{FF2B5EF4-FFF2-40B4-BE49-F238E27FC236}">
                <a16:creationId xmlns:a16="http://schemas.microsoft.com/office/drawing/2014/main" id="{DF9C0DE8-4B87-403C-B35C-41816924EF36}"/>
              </a:ext>
            </a:extLst>
          </p:cNvPr>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多智能体协作研究背景</a:t>
            </a:r>
          </a:p>
        </p:txBody>
      </p:sp>
    </p:spTree>
    <p:extLst>
      <p:ext uri="{BB962C8B-B14F-4D97-AF65-F5344CB8AC3E}">
        <p14:creationId xmlns:p14="http://schemas.microsoft.com/office/powerpoint/2010/main" val="411096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多智能体协作研究背景</a:t>
            </a:r>
          </a:p>
        </p:txBody>
      </p:sp>
      <p:cxnSp>
        <p:nvCxnSpPr>
          <p:cNvPr id="17" name="直接连接符 16"/>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0" name="文本框 3"/>
          <p:cNvSpPr txBox="1"/>
          <p:nvPr/>
        </p:nvSpPr>
        <p:spPr>
          <a:xfrm>
            <a:off x="215516" y="1850558"/>
            <a:ext cx="8748972" cy="397031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Tx/>
              <a:buChar char="-"/>
            </a:pP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如何将</a:t>
            </a:r>
            <a:r>
              <a:rPr lang="zh-CN" altLang="en-US" sz="2800" b="1" u="sng"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问题分解</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为可分配给单个智能体的较小任务？ </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如何将这些子</a:t>
            </a:r>
            <a:r>
              <a:rPr lang="zh-CN" altLang="en-US" sz="2800" b="1" u="sng"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任务分配</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给各个智能体？</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使用什么样的技术来</a:t>
            </a:r>
            <a:r>
              <a:rPr lang="zh-CN" altLang="en-US" sz="2800" b="1" u="sng"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协调智能体</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的活动，实现各智能体间的</a:t>
            </a:r>
            <a:r>
              <a:rPr lang="zh-CN" altLang="en-US" sz="2800" b="1" u="sng"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动态协作</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如何有效地将子问题的</a:t>
            </a:r>
            <a:r>
              <a:rPr lang="zh-CN" altLang="en-US" sz="2800" b="1" u="sng"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结果综合</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成问题的解？</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3"/>
          <p:cNvSpPr txBox="1"/>
          <p:nvPr/>
        </p:nvSpPr>
        <p:spPr>
          <a:xfrm>
            <a:off x="467544" y="959774"/>
            <a:ext cx="8496944"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a:latin typeface="Times New Roman" panose="02020603050405020304" pitchFamily="18" charset="0"/>
                <a:ea typeface="微软雅黑" panose="020B0503020204020204" pitchFamily="34" charset="-122"/>
                <a:cs typeface="Times New Roman" panose="02020603050405020304" pitchFamily="18" charset="0"/>
              </a:rPr>
              <a:t>主要研究问题</a:t>
            </a:r>
            <a:endPar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42006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多智能体协作研究背景</a:t>
            </a:r>
          </a:p>
        </p:txBody>
      </p:sp>
      <p:sp>
        <p:nvSpPr>
          <p:cNvPr id="12" name="文本框 3"/>
          <p:cNvSpPr txBox="1"/>
          <p:nvPr/>
        </p:nvSpPr>
        <p:spPr>
          <a:xfrm>
            <a:off x="467544" y="959774"/>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多智能体协作研究过程</a:t>
            </a:r>
          </a:p>
        </p:txBody>
      </p:sp>
      <p:cxnSp>
        <p:nvCxnSpPr>
          <p:cNvPr id="13" name="直接连接符 12"/>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7" name="文本框 3">
            <a:extLst>
              <a:ext uri="{FF2B5EF4-FFF2-40B4-BE49-F238E27FC236}">
                <a16:creationId xmlns:a16="http://schemas.microsoft.com/office/drawing/2014/main" id="{1B47BCAF-5644-4836-9509-9207C57CFC7E}"/>
              </a:ext>
            </a:extLst>
          </p:cNvPr>
          <p:cNvSpPr txBox="1"/>
          <p:nvPr/>
        </p:nvSpPr>
        <p:spPr>
          <a:xfrm>
            <a:off x="539552" y="5589240"/>
            <a:ext cx="8136904" cy="95410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优化目标：使整个多智能体系统性能达到最佳并且可以迅速的完成任务</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椭圆 2">
            <a:extLst>
              <a:ext uri="{FF2B5EF4-FFF2-40B4-BE49-F238E27FC236}">
                <a16:creationId xmlns:a16="http://schemas.microsoft.com/office/drawing/2014/main" id="{0CE8084A-6EAA-42FE-ADC2-3564080E3D7D}"/>
              </a:ext>
            </a:extLst>
          </p:cNvPr>
          <p:cNvSpPr/>
          <p:nvPr/>
        </p:nvSpPr>
        <p:spPr>
          <a:xfrm>
            <a:off x="1120773" y="2799240"/>
            <a:ext cx="432048" cy="43204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椭圆 10">
            <a:extLst>
              <a:ext uri="{FF2B5EF4-FFF2-40B4-BE49-F238E27FC236}">
                <a16:creationId xmlns:a16="http://schemas.microsoft.com/office/drawing/2014/main" id="{98C0B455-379B-46CB-B8DD-E396AC613CA0}"/>
              </a:ext>
            </a:extLst>
          </p:cNvPr>
          <p:cNvSpPr/>
          <p:nvPr/>
        </p:nvSpPr>
        <p:spPr>
          <a:xfrm>
            <a:off x="2577031" y="2067367"/>
            <a:ext cx="432048" cy="43204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椭圆 13">
            <a:extLst>
              <a:ext uri="{FF2B5EF4-FFF2-40B4-BE49-F238E27FC236}">
                <a16:creationId xmlns:a16="http://schemas.microsoft.com/office/drawing/2014/main" id="{66216BFA-488C-4AAD-8407-499014C8962B}"/>
              </a:ext>
            </a:extLst>
          </p:cNvPr>
          <p:cNvSpPr/>
          <p:nvPr/>
        </p:nvSpPr>
        <p:spPr>
          <a:xfrm>
            <a:off x="2577031" y="2778179"/>
            <a:ext cx="432048" cy="43204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椭圆 14">
            <a:extLst>
              <a:ext uri="{FF2B5EF4-FFF2-40B4-BE49-F238E27FC236}">
                <a16:creationId xmlns:a16="http://schemas.microsoft.com/office/drawing/2014/main" id="{8B7FB187-F175-4223-8942-074520DE352F}"/>
              </a:ext>
            </a:extLst>
          </p:cNvPr>
          <p:cNvSpPr/>
          <p:nvPr/>
        </p:nvSpPr>
        <p:spPr>
          <a:xfrm>
            <a:off x="2577031" y="3503255"/>
            <a:ext cx="432048" cy="43204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椭圆 15">
            <a:extLst>
              <a:ext uri="{FF2B5EF4-FFF2-40B4-BE49-F238E27FC236}">
                <a16:creationId xmlns:a16="http://schemas.microsoft.com/office/drawing/2014/main" id="{4C782AE2-7311-4BF4-A648-D67F22D36FBC}"/>
              </a:ext>
            </a:extLst>
          </p:cNvPr>
          <p:cNvSpPr/>
          <p:nvPr/>
        </p:nvSpPr>
        <p:spPr>
          <a:xfrm>
            <a:off x="4238608" y="1878441"/>
            <a:ext cx="432048" cy="43204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椭圆 16">
            <a:extLst>
              <a:ext uri="{FF2B5EF4-FFF2-40B4-BE49-F238E27FC236}">
                <a16:creationId xmlns:a16="http://schemas.microsoft.com/office/drawing/2014/main" id="{5A29359B-A2AA-476B-A65D-E076E1F1B26F}"/>
              </a:ext>
            </a:extLst>
          </p:cNvPr>
          <p:cNvSpPr/>
          <p:nvPr/>
        </p:nvSpPr>
        <p:spPr>
          <a:xfrm>
            <a:off x="4249313" y="2606900"/>
            <a:ext cx="432048" cy="43204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8" name="椭圆 17">
            <a:extLst>
              <a:ext uri="{FF2B5EF4-FFF2-40B4-BE49-F238E27FC236}">
                <a16:creationId xmlns:a16="http://schemas.microsoft.com/office/drawing/2014/main" id="{4DBF23A5-6DE5-481E-B5BB-82BCBAACD0F0}"/>
              </a:ext>
            </a:extLst>
          </p:cNvPr>
          <p:cNvSpPr/>
          <p:nvPr/>
        </p:nvSpPr>
        <p:spPr>
          <a:xfrm>
            <a:off x="4249313" y="3382141"/>
            <a:ext cx="432048" cy="43204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9" name="椭圆 18">
            <a:extLst>
              <a:ext uri="{FF2B5EF4-FFF2-40B4-BE49-F238E27FC236}">
                <a16:creationId xmlns:a16="http://schemas.microsoft.com/office/drawing/2014/main" id="{8A9DE351-1AF6-4D9D-8841-BC89583F474C}"/>
              </a:ext>
            </a:extLst>
          </p:cNvPr>
          <p:cNvSpPr/>
          <p:nvPr/>
        </p:nvSpPr>
        <p:spPr>
          <a:xfrm>
            <a:off x="4274612" y="4170447"/>
            <a:ext cx="432048" cy="43204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椭圆 19">
            <a:extLst>
              <a:ext uri="{FF2B5EF4-FFF2-40B4-BE49-F238E27FC236}">
                <a16:creationId xmlns:a16="http://schemas.microsoft.com/office/drawing/2014/main" id="{752EF18D-6AAB-40E8-AEAF-E8D798B02222}"/>
              </a:ext>
            </a:extLst>
          </p:cNvPr>
          <p:cNvSpPr/>
          <p:nvPr/>
        </p:nvSpPr>
        <p:spPr>
          <a:xfrm>
            <a:off x="5919528" y="2505775"/>
            <a:ext cx="432048" cy="43204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椭圆 20">
            <a:extLst>
              <a:ext uri="{FF2B5EF4-FFF2-40B4-BE49-F238E27FC236}">
                <a16:creationId xmlns:a16="http://schemas.microsoft.com/office/drawing/2014/main" id="{B45F06E7-7430-47FB-B761-82C269010863}"/>
              </a:ext>
            </a:extLst>
          </p:cNvPr>
          <p:cNvSpPr/>
          <p:nvPr/>
        </p:nvSpPr>
        <p:spPr>
          <a:xfrm>
            <a:off x="5919528" y="3419716"/>
            <a:ext cx="432048" cy="43204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椭圆 21">
            <a:extLst>
              <a:ext uri="{FF2B5EF4-FFF2-40B4-BE49-F238E27FC236}">
                <a16:creationId xmlns:a16="http://schemas.microsoft.com/office/drawing/2014/main" id="{05E2C1C5-402C-4A14-8AA2-6687D375C87C}"/>
              </a:ext>
            </a:extLst>
          </p:cNvPr>
          <p:cNvSpPr/>
          <p:nvPr/>
        </p:nvSpPr>
        <p:spPr>
          <a:xfrm>
            <a:off x="7262944" y="2844423"/>
            <a:ext cx="432048" cy="43204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23" name="直接箭头连接符 22">
            <a:extLst>
              <a:ext uri="{FF2B5EF4-FFF2-40B4-BE49-F238E27FC236}">
                <a16:creationId xmlns:a16="http://schemas.microsoft.com/office/drawing/2014/main" id="{51CBABA0-D888-4645-B3CE-E3ED178B7E16}"/>
              </a:ext>
            </a:extLst>
          </p:cNvPr>
          <p:cNvCxnSpPr>
            <a:stCxn id="3" idx="6"/>
            <a:endCxn id="11" idx="2"/>
          </p:cNvCxnSpPr>
          <p:nvPr/>
        </p:nvCxnSpPr>
        <p:spPr>
          <a:xfrm flipV="1">
            <a:off x="1552821" y="2283389"/>
            <a:ext cx="1024210" cy="7318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直接箭头连接符 23">
            <a:extLst>
              <a:ext uri="{FF2B5EF4-FFF2-40B4-BE49-F238E27FC236}">
                <a16:creationId xmlns:a16="http://schemas.microsoft.com/office/drawing/2014/main" id="{C9F87E95-C3D3-4D24-A903-9F083BA6F6EF}"/>
              </a:ext>
            </a:extLst>
          </p:cNvPr>
          <p:cNvCxnSpPr>
            <a:cxnSpLocks/>
            <a:stCxn id="3" idx="6"/>
            <a:endCxn id="14" idx="2"/>
          </p:cNvCxnSpPr>
          <p:nvPr/>
        </p:nvCxnSpPr>
        <p:spPr>
          <a:xfrm flipV="1">
            <a:off x="1552821" y="2994201"/>
            <a:ext cx="1024210" cy="210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直接箭头连接符 26">
            <a:extLst>
              <a:ext uri="{FF2B5EF4-FFF2-40B4-BE49-F238E27FC236}">
                <a16:creationId xmlns:a16="http://schemas.microsoft.com/office/drawing/2014/main" id="{7DC1980D-61F1-4BA6-9235-C545929E8552}"/>
              </a:ext>
            </a:extLst>
          </p:cNvPr>
          <p:cNvCxnSpPr>
            <a:cxnSpLocks/>
            <a:stCxn id="3" idx="6"/>
            <a:endCxn id="15" idx="2"/>
          </p:cNvCxnSpPr>
          <p:nvPr/>
        </p:nvCxnSpPr>
        <p:spPr>
          <a:xfrm>
            <a:off x="1552821" y="3015262"/>
            <a:ext cx="1024210" cy="7040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直接箭头连接符 29">
            <a:extLst>
              <a:ext uri="{FF2B5EF4-FFF2-40B4-BE49-F238E27FC236}">
                <a16:creationId xmlns:a16="http://schemas.microsoft.com/office/drawing/2014/main" id="{B062DDC5-196A-4616-81D7-A392DA544A75}"/>
              </a:ext>
            </a:extLst>
          </p:cNvPr>
          <p:cNvCxnSpPr>
            <a:cxnSpLocks/>
          </p:cNvCxnSpPr>
          <p:nvPr/>
        </p:nvCxnSpPr>
        <p:spPr>
          <a:xfrm flipV="1">
            <a:off x="3027721" y="2046050"/>
            <a:ext cx="298061" cy="2373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直接箭头连接符 34">
            <a:extLst>
              <a:ext uri="{FF2B5EF4-FFF2-40B4-BE49-F238E27FC236}">
                <a16:creationId xmlns:a16="http://schemas.microsoft.com/office/drawing/2014/main" id="{17A11509-32D2-44D5-B88E-2DECCF6C9EE8}"/>
              </a:ext>
            </a:extLst>
          </p:cNvPr>
          <p:cNvCxnSpPr>
            <a:cxnSpLocks/>
            <a:stCxn id="11" idx="6"/>
          </p:cNvCxnSpPr>
          <p:nvPr/>
        </p:nvCxnSpPr>
        <p:spPr>
          <a:xfrm flipV="1">
            <a:off x="3009079" y="2274256"/>
            <a:ext cx="335345" cy="91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直接箭头连接符 37">
            <a:extLst>
              <a:ext uri="{FF2B5EF4-FFF2-40B4-BE49-F238E27FC236}">
                <a16:creationId xmlns:a16="http://schemas.microsoft.com/office/drawing/2014/main" id="{280D6694-C6FC-4C35-86BE-0FD565650ABB}"/>
              </a:ext>
            </a:extLst>
          </p:cNvPr>
          <p:cNvCxnSpPr>
            <a:cxnSpLocks/>
            <a:stCxn id="11" idx="6"/>
          </p:cNvCxnSpPr>
          <p:nvPr/>
        </p:nvCxnSpPr>
        <p:spPr>
          <a:xfrm>
            <a:off x="3009079" y="2283389"/>
            <a:ext cx="339982" cy="2223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直接箭头连接符 44">
            <a:extLst>
              <a:ext uri="{FF2B5EF4-FFF2-40B4-BE49-F238E27FC236}">
                <a16:creationId xmlns:a16="http://schemas.microsoft.com/office/drawing/2014/main" id="{5D4002D0-306B-43B0-B9CE-A7A6A67E4A32}"/>
              </a:ext>
            </a:extLst>
          </p:cNvPr>
          <p:cNvCxnSpPr>
            <a:cxnSpLocks/>
          </p:cNvCxnSpPr>
          <p:nvPr/>
        </p:nvCxnSpPr>
        <p:spPr>
          <a:xfrm flipV="1">
            <a:off x="3011671" y="3480666"/>
            <a:ext cx="291501" cy="255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直接箭头连接符 52">
            <a:extLst>
              <a:ext uri="{FF2B5EF4-FFF2-40B4-BE49-F238E27FC236}">
                <a16:creationId xmlns:a16="http://schemas.microsoft.com/office/drawing/2014/main" id="{96D15365-6572-49C5-BF3A-2C1C3286B7CD}"/>
              </a:ext>
            </a:extLst>
          </p:cNvPr>
          <p:cNvCxnSpPr>
            <a:cxnSpLocks/>
            <a:stCxn id="15" idx="6"/>
          </p:cNvCxnSpPr>
          <p:nvPr/>
        </p:nvCxnSpPr>
        <p:spPr>
          <a:xfrm>
            <a:off x="3009079" y="3719277"/>
            <a:ext cx="316703" cy="172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直接箭头连接符 55">
            <a:extLst>
              <a:ext uri="{FF2B5EF4-FFF2-40B4-BE49-F238E27FC236}">
                <a16:creationId xmlns:a16="http://schemas.microsoft.com/office/drawing/2014/main" id="{E61432B8-357E-4887-9B73-B193B9E2DC75}"/>
              </a:ext>
            </a:extLst>
          </p:cNvPr>
          <p:cNvCxnSpPr>
            <a:cxnSpLocks/>
            <a:stCxn id="15" idx="6"/>
          </p:cNvCxnSpPr>
          <p:nvPr/>
        </p:nvCxnSpPr>
        <p:spPr>
          <a:xfrm>
            <a:off x="3009079" y="3719277"/>
            <a:ext cx="276023" cy="2558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直接箭头连接符 59">
            <a:extLst>
              <a:ext uri="{FF2B5EF4-FFF2-40B4-BE49-F238E27FC236}">
                <a16:creationId xmlns:a16="http://schemas.microsoft.com/office/drawing/2014/main" id="{065AC30F-0FD3-4195-A533-A8B58ACA4EE6}"/>
              </a:ext>
            </a:extLst>
          </p:cNvPr>
          <p:cNvCxnSpPr>
            <a:cxnSpLocks/>
            <a:stCxn id="14" idx="6"/>
          </p:cNvCxnSpPr>
          <p:nvPr/>
        </p:nvCxnSpPr>
        <p:spPr>
          <a:xfrm flipV="1">
            <a:off x="3009079" y="2807065"/>
            <a:ext cx="265318" cy="1871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直接箭头连接符 62">
            <a:extLst>
              <a:ext uri="{FF2B5EF4-FFF2-40B4-BE49-F238E27FC236}">
                <a16:creationId xmlns:a16="http://schemas.microsoft.com/office/drawing/2014/main" id="{2452512C-6184-4E27-94A4-72670D100A6B}"/>
              </a:ext>
            </a:extLst>
          </p:cNvPr>
          <p:cNvCxnSpPr>
            <a:cxnSpLocks/>
            <a:stCxn id="14" idx="6"/>
          </p:cNvCxnSpPr>
          <p:nvPr/>
        </p:nvCxnSpPr>
        <p:spPr>
          <a:xfrm>
            <a:off x="3009079" y="2994201"/>
            <a:ext cx="335345" cy="17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直接箭头连接符 65">
            <a:extLst>
              <a:ext uri="{FF2B5EF4-FFF2-40B4-BE49-F238E27FC236}">
                <a16:creationId xmlns:a16="http://schemas.microsoft.com/office/drawing/2014/main" id="{55301B49-ECB2-4BCF-A7C0-D840E1E19E28}"/>
              </a:ext>
            </a:extLst>
          </p:cNvPr>
          <p:cNvCxnSpPr>
            <a:cxnSpLocks/>
            <a:stCxn id="14" idx="6"/>
          </p:cNvCxnSpPr>
          <p:nvPr/>
        </p:nvCxnSpPr>
        <p:spPr>
          <a:xfrm>
            <a:off x="3009079" y="2994201"/>
            <a:ext cx="265318" cy="237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3" name="连接符: 曲线 72">
            <a:extLst>
              <a:ext uri="{FF2B5EF4-FFF2-40B4-BE49-F238E27FC236}">
                <a16:creationId xmlns:a16="http://schemas.microsoft.com/office/drawing/2014/main" id="{807FC566-6CF2-4C30-8978-66A848D95D34}"/>
              </a:ext>
            </a:extLst>
          </p:cNvPr>
          <p:cNvCxnSpPr>
            <a:cxnSpLocks/>
            <a:stCxn id="16" idx="2"/>
            <a:endCxn id="17" idx="2"/>
          </p:cNvCxnSpPr>
          <p:nvPr/>
        </p:nvCxnSpPr>
        <p:spPr>
          <a:xfrm rot="10800000" flipH="1" flipV="1">
            <a:off x="4238607" y="2094462"/>
            <a:ext cx="10705" cy="728459"/>
          </a:xfrm>
          <a:prstGeom prst="curvedConnector3">
            <a:avLst>
              <a:gd name="adj1" fmla="val -213545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5" name="连接符: 曲线 74">
            <a:extLst>
              <a:ext uri="{FF2B5EF4-FFF2-40B4-BE49-F238E27FC236}">
                <a16:creationId xmlns:a16="http://schemas.microsoft.com/office/drawing/2014/main" id="{1C967698-0928-44D3-891C-93216C3D5BE0}"/>
              </a:ext>
            </a:extLst>
          </p:cNvPr>
          <p:cNvCxnSpPr>
            <a:cxnSpLocks/>
            <a:stCxn id="19" idx="2"/>
            <a:endCxn id="17" idx="3"/>
          </p:cNvCxnSpPr>
          <p:nvPr/>
        </p:nvCxnSpPr>
        <p:spPr>
          <a:xfrm rot="10800000" flipH="1">
            <a:off x="4274611" y="2975673"/>
            <a:ext cx="37973" cy="1410797"/>
          </a:xfrm>
          <a:prstGeom prst="curvedConnector4">
            <a:avLst>
              <a:gd name="adj1" fmla="val -602007"/>
              <a:gd name="adj2" fmla="val 10045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1" name="连接符: 曲线 80">
            <a:extLst>
              <a:ext uri="{FF2B5EF4-FFF2-40B4-BE49-F238E27FC236}">
                <a16:creationId xmlns:a16="http://schemas.microsoft.com/office/drawing/2014/main" id="{A63784A2-9CCB-45A7-8643-2502EFE85F20}"/>
              </a:ext>
            </a:extLst>
          </p:cNvPr>
          <p:cNvCxnSpPr>
            <a:cxnSpLocks/>
            <a:stCxn id="17" idx="6"/>
            <a:endCxn id="18" idx="7"/>
          </p:cNvCxnSpPr>
          <p:nvPr/>
        </p:nvCxnSpPr>
        <p:spPr>
          <a:xfrm flipH="1">
            <a:off x="4618089" y="2822922"/>
            <a:ext cx="63272" cy="622490"/>
          </a:xfrm>
          <a:prstGeom prst="curvedConnector4">
            <a:avLst>
              <a:gd name="adj1" fmla="val -361297"/>
              <a:gd name="adj2" fmla="val 9837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连接符: 曲线 87">
            <a:extLst>
              <a:ext uri="{FF2B5EF4-FFF2-40B4-BE49-F238E27FC236}">
                <a16:creationId xmlns:a16="http://schemas.microsoft.com/office/drawing/2014/main" id="{36B2816C-A63D-400B-8E47-B22D37098FA3}"/>
              </a:ext>
            </a:extLst>
          </p:cNvPr>
          <p:cNvCxnSpPr>
            <a:cxnSpLocks/>
            <a:stCxn id="19" idx="6"/>
            <a:endCxn id="18" idx="5"/>
          </p:cNvCxnSpPr>
          <p:nvPr/>
        </p:nvCxnSpPr>
        <p:spPr>
          <a:xfrm flipH="1" flipV="1">
            <a:off x="4618089" y="3750913"/>
            <a:ext cx="88571" cy="635556"/>
          </a:xfrm>
          <a:prstGeom prst="curvedConnector4">
            <a:avLst>
              <a:gd name="adj1" fmla="val -258098"/>
              <a:gd name="adj2" fmla="val 10834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1" name="连接符: 曲线 90">
            <a:extLst>
              <a:ext uri="{FF2B5EF4-FFF2-40B4-BE49-F238E27FC236}">
                <a16:creationId xmlns:a16="http://schemas.microsoft.com/office/drawing/2014/main" id="{EF8060BE-E70F-4934-A940-3804694767B2}"/>
              </a:ext>
            </a:extLst>
          </p:cNvPr>
          <p:cNvCxnSpPr>
            <a:cxnSpLocks/>
            <a:stCxn id="18" idx="6"/>
            <a:endCxn id="16" idx="6"/>
          </p:cNvCxnSpPr>
          <p:nvPr/>
        </p:nvCxnSpPr>
        <p:spPr>
          <a:xfrm flipH="1" flipV="1">
            <a:off x="4670656" y="2094463"/>
            <a:ext cx="10705" cy="1503700"/>
          </a:xfrm>
          <a:prstGeom prst="curvedConnector3">
            <a:avLst>
              <a:gd name="adj1" fmla="val -437948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8" name="直接箭头连接符 107">
            <a:extLst>
              <a:ext uri="{FF2B5EF4-FFF2-40B4-BE49-F238E27FC236}">
                <a16:creationId xmlns:a16="http://schemas.microsoft.com/office/drawing/2014/main" id="{1FAE26FD-7BF4-480A-AA72-F485911BC209}"/>
              </a:ext>
            </a:extLst>
          </p:cNvPr>
          <p:cNvCxnSpPr>
            <a:cxnSpLocks/>
          </p:cNvCxnSpPr>
          <p:nvPr/>
        </p:nvCxnSpPr>
        <p:spPr>
          <a:xfrm>
            <a:off x="5632170" y="2347499"/>
            <a:ext cx="339982" cy="2223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9" name="直接箭头连接符 108">
            <a:extLst>
              <a:ext uri="{FF2B5EF4-FFF2-40B4-BE49-F238E27FC236}">
                <a16:creationId xmlns:a16="http://schemas.microsoft.com/office/drawing/2014/main" id="{99E547C5-8048-4FAA-BE87-592610C393C6}"/>
              </a:ext>
            </a:extLst>
          </p:cNvPr>
          <p:cNvCxnSpPr>
            <a:cxnSpLocks/>
          </p:cNvCxnSpPr>
          <p:nvPr/>
        </p:nvCxnSpPr>
        <p:spPr>
          <a:xfrm>
            <a:off x="5603877" y="3367269"/>
            <a:ext cx="339982" cy="2223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0" name="直接箭头连接符 109">
            <a:extLst>
              <a:ext uri="{FF2B5EF4-FFF2-40B4-BE49-F238E27FC236}">
                <a16:creationId xmlns:a16="http://schemas.microsoft.com/office/drawing/2014/main" id="{6BA4DFF4-5912-4B71-B6E3-E51F6B56EAF7}"/>
              </a:ext>
            </a:extLst>
          </p:cNvPr>
          <p:cNvCxnSpPr>
            <a:cxnSpLocks/>
          </p:cNvCxnSpPr>
          <p:nvPr/>
        </p:nvCxnSpPr>
        <p:spPr>
          <a:xfrm flipV="1">
            <a:off x="5627946" y="2765270"/>
            <a:ext cx="298061" cy="2373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1" name="直接箭头连接符 110">
            <a:extLst>
              <a:ext uri="{FF2B5EF4-FFF2-40B4-BE49-F238E27FC236}">
                <a16:creationId xmlns:a16="http://schemas.microsoft.com/office/drawing/2014/main" id="{6D376391-9035-4DAF-9743-65E449A9C40F}"/>
              </a:ext>
            </a:extLst>
          </p:cNvPr>
          <p:cNvCxnSpPr>
            <a:cxnSpLocks/>
          </p:cNvCxnSpPr>
          <p:nvPr/>
        </p:nvCxnSpPr>
        <p:spPr>
          <a:xfrm flipV="1">
            <a:off x="5653130" y="3772033"/>
            <a:ext cx="298061" cy="2373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2" name="直接箭头连接符 111">
            <a:extLst>
              <a:ext uri="{FF2B5EF4-FFF2-40B4-BE49-F238E27FC236}">
                <a16:creationId xmlns:a16="http://schemas.microsoft.com/office/drawing/2014/main" id="{9F390B92-A666-4D27-AACB-C7A2264C3771}"/>
              </a:ext>
            </a:extLst>
          </p:cNvPr>
          <p:cNvCxnSpPr>
            <a:cxnSpLocks/>
            <a:stCxn id="20" idx="6"/>
            <a:endCxn id="22" idx="1"/>
          </p:cNvCxnSpPr>
          <p:nvPr/>
        </p:nvCxnSpPr>
        <p:spPr>
          <a:xfrm>
            <a:off x="6351576" y="2721797"/>
            <a:ext cx="974640" cy="1858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5" name="直接箭头连接符 114">
            <a:extLst>
              <a:ext uri="{FF2B5EF4-FFF2-40B4-BE49-F238E27FC236}">
                <a16:creationId xmlns:a16="http://schemas.microsoft.com/office/drawing/2014/main" id="{3A253C6D-9F82-49DF-AA34-2B8C1FE33356}"/>
              </a:ext>
            </a:extLst>
          </p:cNvPr>
          <p:cNvCxnSpPr>
            <a:cxnSpLocks/>
            <a:stCxn id="21" idx="6"/>
            <a:endCxn id="22" idx="3"/>
          </p:cNvCxnSpPr>
          <p:nvPr/>
        </p:nvCxnSpPr>
        <p:spPr>
          <a:xfrm flipV="1">
            <a:off x="6351576" y="3213195"/>
            <a:ext cx="974640" cy="4225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1" name="文本框 120">
            <a:extLst>
              <a:ext uri="{FF2B5EF4-FFF2-40B4-BE49-F238E27FC236}">
                <a16:creationId xmlns:a16="http://schemas.microsoft.com/office/drawing/2014/main" id="{25066C97-6C96-4E07-AE6D-2B78B96DFFEA}"/>
              </a:ext>
            </a:extLst>
          </p:cNvPr>
          <p:cNvSpPr txBox="1"/>
          <p:nvPr/>
        </p:nvSpPr>
        <p:spPr>
          <a:xfrm>
            <a:off x="1592392" y="4867837"/>
            <a:ext cx="2228308"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问题分解</a:t>
            </a:r>
            <a:endParaRPr lang="en-US" sz="1600" b="1" dirty="0">
              <a:latin typeface="微软雅黑" panose="020B0503020204020204" pitchFamily="34" charset="-122"/>
              <a:ea typeface="微软雅黑" panose="020B0503020204020204" pitchFamily="34" charset="-122"/>
            </a:endParaRPr>
          </a:p>
        </p:txBody>
      </p:sp>
      <p:sp>
        <p:nvSpPr>
          <p:cNvPr id="123" name="文本框 122">
            <a:extLst>
              <a:ext uri="{FF2B5EF4-FFF2-40B4-BE49-F238E27FC236}">
                <a16:creationId xmlns:a16="http://schemas.microsoft.com/office/drawing/2014/main" id="{C6DF8A78-9506-4388-A6A6-EE5862FD1FA0}"/>
              </a:ext>
            </a:extLst>
          </p:cNvPr>
          <p:cNvSpPr txBox="1"/>
          <p:nvPr/>
        </p:nvSpPr>
        <p:spPr>
          <a:xfrm>
            <a:off x="3920482" y="4856004"/>
            <a:ext cx="2228308"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子问题求解</a:t>
            </a:r>
            <a:endParaRPr lang="en-US" sz="1600" b="1" dirty="0">
              <a:latin typeface="微软雅黑" panose="020B0503020204020204" pitchFamily="34" charset="-122"/>
              <a:ea typeface="微软雅黑" panose="020B0503020204020204" pitchFamily="34" charset="-122"/>
            </a:endParaRPr>
          </a:p>
        </p:txBody>
      </p:sp>
      <p:sp>
        <p:nvSpPr>
          <p:cNvPr id="124" name="文本框 123">
            <a:extLst>
              <a:ext uri="{FF2B5EF4-FFF2-40B4-BE49-F238E27FC236}">
                <a16:creationId xmlns:a16="http://schemas.microsoft.com/office/drawing/2014/main" id="{2A9031CB-85C5-4182-B3C4-A5548ADDFC06}"/>
              </a:ext>
            </a:extLst>
          </p:cNvPr>
          <p:cNvSpPr txBox="1"/>
          <p:nvPr/>
        </p:nvSpPr>
        <p:spPr>
          <a:xfrm>
            <a:off x="6128839" y="4856004"/>
            <a:ext cx="2228308"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进行解综合</a:t>
            </a:r>
            <a:endParaRPr 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226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6" y="2780928"/>
            <a:ext cx="9145016" cy="1512168"/>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83568" y="3068960"/>
            <a:ext cx="7644638" cy="854080"/>
          </a:xfrm>
          <a:prstGeom prst="rect">
            <a:avLst/>
          </a:prstGeom>
          <a:noFill/>
        </p:spPr>
        <p:txBody>
          <a:bodyPr wrap="square" rtlCol="0">
            <a:spAutoFit/>
          </a:bodyPr>
          <a:lstStyle/>
          <a:p>
            <a:pPr algn="ctr"/>
            <a:r>
              <a:rPr lang="zh-CN" altLang="en-US" sz="4950" b="1" dirty="0">
                <a:solidFill>
                  <a:schemeClr val="bg1"/>
                </a:solidFill>
                <a:latin typeface="微软雅黑" panose="020B0503020204020204" pitchFamily="34" charset="-122"/>
                <a:ea typeface="微软雅黑" panose="020B0503020204020204" pitchFamily="34" charset="-122"/>
              </a:rPr>
              <a:t>多智能体协作方式介绍</a:t>
            </a:r>
          </a:p>
        </p:txBody>
      </p:sp>
      <p:sp>
        <p:nvSpPr>
          <p:cNvPr id="9" name="任意多边形 8"/>
          <p:cNvSpPr/>
          <p:nvPr/>
        </p:nvSpPr>
        <p:spPr>
          <a:xfrm>
            <a:off x="251520" y="1988840"/>
            <a:ext cx="1271112" cy="1152128"/>
          </a:xfrm>
          <a:custGeom>
            <a:avLst/>
            <a:gdLst>
              <a:gd name="connsiteX0" fmla="*/ 1600200 w 3200400"/>
              <a:gd name="connsiteY0" fmla="*/ 0 h 2838450"/>
              <a:gd name="connsiteX1" fmla="*/ 3200400 w 3200400"/>
              <a:gd name="connsiteY1" fmla="*/ 1600200 h 2838450"/>
              <a:gd name="connsiteX2" fmla="*/ 2618076 w 3200400"/>
              <a:gd name="connsiteY2" fmla="*/ 2834992 h 2838450"/>
              <a:gd name="connsiteX3" fmla="*/ 2613452 w 3200400"/>
              <a:gd name="connsiteY3" fmla="*/ 2838450 h 2838450"/>
              <a:gd name="connsiteX4" fmla="*/ 586949 w 3200400"/>
              <a:gd name="connsiteY4" fmla="*/ 2838450 h 2838450"/>
              <a:gd name="connsiteX5" fmla="*/ 582325 w 3200400"/>
              <a:gd name="connsiteY5" fmla="*/ 2834992 h 2838450"/>
              <a:gd name="connsiteX6" fmla="*/ 0 w 3200400"/>
              <a:gd name="connsiteY6" fmla="*/ 1600200 h 2838450"/>
              <a:gd name="connsiteX7" fmla="*/ 1600200 w 3200400"/>
              <a:gd name="connsiteY7" fmla="*/ 0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400" h="2838450">
                <a:moveTo>
                  <a:pt x="1600200" y="0"/>
                </a:moveTo>
                <a:cubicBezTo>
                  <a:pt x="2483966" y="0"/>
                  <a:pt x="3200400" y="716434"/>
                  <a:pt x="3200400" y="1600200"/>
                </a:cubicBezTo>
                <a:cubicBezTo>
                  <a:pt x="3200400" y="2097319"/>
                  <a:pt x="2973716" y="2541492"/>
                  <a:pt x="2618076" y="2834992"/>
                </a:cubicBezTo>
                <a:lnTo>
                  <a:pt x="2613452" y="2838450"/>
                </a:lnTo>
                <a:lnTo>
                  <a:pt x="586949" y="2838450"/>
                </a:lnTo>
                <a:lnTo>
                  <a:pt x="582325" y="2834992"/>
                </a:lnTo>
                <a:cubicBezTo>
                  <a:pt x="226685" y="2541492"/>
                  <a:pt x="0" y="2097319"/>
                  <a:pt x="0" y="1600200"/>
                </a:cubicBezTo>
                <a:cubicBezTo>
                  <a:pt x="0" y="716434"/>
                  <a:pt x="716434" y="0"/>
                  <a:pt x="160020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800" b="1" dirty="0">
                <a:latin typeface="Bell MT" panose="02020503060305020303" pitchFamily="18" charset="0"/>
                <a:ea typeface="华文隶书" panose="02010800040101010101" pitchFamily="2" charset="-122"/>
              </a:rPr>
              <a:t>2</a:t>
            </a:r>
            <a:endParaRPr lang="zh-CN" altLang="en-US" sz="8800" b="1" dirty="0">
              <a:latin typeface="Bell MT" panose="02020503060305020303" pitchFamily="18" charset="0"/>
              <a:ea typeface="华文隶书" panose="02010800040101010101" pitchFamily="2" charset="-122"/>
            </a:endParaRP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6087" t="6184" r="6353" b="6254"/>
          <a:stretch/>
        </p:blipFill>
        <p:spPr>
          <a:xfrm>
            <a:off x="7956376" y="2312876"/>
            <a:ext cx="936104" cy="936104"/>
          </a:xfrm>
          <a:prstGeom prst="ellipse">
            <a:avLst/>
          </a:prstGeom>
        </p:spPr>
      </p:pic>
    </p:spTree>
    <p:extLst>
      <p:ext uri="{BB962C8B-B14F-4D97-AF65-F5344CB8AC3E}">
        <p14:creationId xmlns:p14="http://schemas.microsoft.com/office/powerpoint/2010/main" val="8688622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17537</TotalTime>
  <Words>2792</Words>
  <Application>Microsoft Office PowerPoint</Application>
  <PresentationFormat>全屏显示(4:3)</PresentationFormat>
  <Paragraphs>473</Paragraphs>
  <Slides>51</Slides>
  <Notes>51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51</vt:i4>
      </vt:variant>
    </vt:vector>
  </HeadingPairs>
  <TitlesOfParts>
    <vt:vector size="58" baseType="lpstr">
      <vt:lpstr>等线</vt:lpstr>
      <vt:lpstr>微软雅黑</vt:lpstr>
      <vt:lpstr>Arial</vt:lpstr>
      <vt:lpstr>Bell MT</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liu tianyi</cp:lastModifiedBy>
  <cp:revision>2087</cp:revision>
  <dcterms:created xsi:type="dcterms:W3CDTF">2014-11-04T04:36:47Z</dcterms:created>
  <dcterms:modified xsi:type="dcterms:W3CDTF">2022-02-04T17:51:40Z</dcterms:modified>
</cp:coreProperties>
</file>