
<file path=[Content_Types].xml><?xml version="1.0" encoding="utf-8"?>
<Types xmlns="http://schemas.openxmlformats.org/package/2006/content-types">
  <Default Extension="emf" ContentType="image/x-emf"/>
  <Default Extension="jpeg" ContentType="image/jpeg"/>
  <Default Extension="JPEG&amp;access=215967316"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35" r:id="rId2"/>
    <p:sldId id="510" r:id="rId3"/>
    <p:sldId id="555" r:id="rId4"/>
    <p:sldId id="566" r:id="rId5"/>
    <p:sldId id="565" r:id="rId6"/>
    <p:sldId id="474" r:id="rId7"/>
    <p:sldId id="561" r:id="rId8"/>
    <p:sldId id="559" r:id="rId9"/>
    <p:sldId id="560" r:id="rId10"/>
    <p:sldId id="563" r:id="rId11"/>
    <p:sldId id="552" r:id="rId12"/>
    <p:sldId id="571" r:id="rId13"/>
    <p:sldId id="617" r:id="rId14"/>
    <p:sldId id="616" r:id="rId15"/>
    <p:sldId id="564" r:id="rId16"/>
    <p:sldId id="569" r:id="rId17"/>
    <p:sldId id="573" r:id="rId18"/>
    <p:sldId id="575" r:id="rId19"/>
    <p:sldId id="619" r:id="rId20"/>
    <p:sldId id="576" r:id="rId21"/>
    <p:sldId id="620" r:id="rId22"/>
    <p:sldId id="621" r:id="rId23"/>
    <p:sldId id="622" r:id="rId24"/>
    <p:sldId id="623" r:id="rId25"/>
    <p:sldId id="624" r:id="rId26"/>
    <p:sldId id="625" r:id="rId27"/>
    <p:sldId id="626" r:id="rId28"/>
    <p:sldId id="632" r:id="rId29"/>
    <p:sldId id="633" r:id="rId30"/>
    <p:sldId id="640" r:id="rId31"/>
    <p:sldId id="631" r:id="rId32"/>
    <p:sldId id="634" r:id="rId33"/>
    <p:sldId id="635" r:id="rId34"/>
    <p:sldId id="636" r:id="rId35"/>
    <p:sldId id="637" r:id="rId36"/>
    <p:sldId id="638" r:id="rId37"/>
    <p:sldId id="639" r:id="rId38"/>
    <p:sldId id="641" r:id="rId39"/>
    <p:sldId id="642" r:id="rId40"/>
    <p:sldId id="643" r:id="rId41"/>
    <p:sldId id="644" r:id="rId42"/>
    <p:sldId id="645" r:id="rId43"/>
    <p:sldId id="646" r:id="rId44"/>
    <p:sldId id="647" r:id="rId45"/>
    <p:sldId id="648" r:id="rId46"/>
    <p:sldId id="649" r:id="rId47"/>
    <p:sldId id="650" r:id="rId48"/>
    <p:sldId id="651" r:id="rId49"/>
    <p:sldId id="652" r:id="rId50"/>
    <p:sldId id="674" r:id="rId51"/>
    <p:sldId id="658" r:id="rId52"/>
    <p:sldId id="656" r:id="rId53"/>
    <p:sldId id="657" r:id="rId54"/>
    <p:sldId id="663" r:id="rId55"/>
    <p:sldId id="660" r:id="rId56"/>
    <p:sldId id="661" r:id="rId57"/>
    <p:sldId id="662" r:id="rId58"/>
    <p:sldId id="664" r:id="rId59"/>
    <p:sldId id="666" r:id="rId60"/>
    <p:sldId id="667" r:id="rId61"/>
    <p:sldId id="668" r:id="rId62"/>
    <p:sldId id="669" r:id="rId63"/>
    <p:sldId id="659" r:id="rId64"/>
    <p:sldId id="654" r:id="rId65"/>
    <p:sldId id="655" r:id="rId66"/>
    <p:sldId id="665" r:id="rId67"/>
    <p:sldId id="670" r:id="rId68"/>
    <p:sldId id="671" r:id="rId69"/>
    <p:sldId id="672" r:id="rId70"/>
    <p:sldId id="673"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0000"/>
    <a:srgbClr val="FF5050"/>
    <a:srgbClr val="C0504D"/>
    <a:srgbClr val="162BAA"/>
    <a:srgbClr val="F6910A"/>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85861" autoAdjust="0"/>
  </p:normalViewPr>
  <p:slideViewPr>
    <p:cSldViewPr>
      <p:cViewPr varScale="1">
        <p:scale>
          <a:sx n="85" d="100"/>
          <a:sy n="85" d="100"/>
        </p:scale>
        <p:origin x="1596" y="8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872C1-B686-4F9C-9B22-5B3AC7C99B63}"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6D34C-37C6-4C5A-9A8F-DCE0E436F888}" type="slidenum">
              <a:rPr lang="zh-CN" altLang="en-US" smtClean="0"/>
              <a:t>‹#›</a:t>
            </a:fld>
            <a:endParaRPr lang="zh-CN" altLang="en-US"/>
          </a:p>
        </p:txBody>
      </p:sp>
    </p:spTree>
    <p:extLst>
      <p:ext uri="{BB962C8B-B14F-4D97-AF65-F5344CB8AC3E}">
        <p14:creationId xmlns:p14="http://schemas.microsoft.com/office/powerpoint/2010/main" val="341346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a:t>
            </a:fld>
            <a:endParaRPr lang="zh-CN" altLang="en-US"/>
          </a:p>
        </p:txBody>
      </p:sp>
    </p:spTree>
    <p:extLst>
      <p:ext uri="{BB962C8B-B14F-4D97-AF65-F5344CB8AC3E}">
        <p14:creationId xmlns:p14="http://schemas.microsoft.com/office/powerpoint/2010/main" val="103109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10</a:t>
            </a:fld>
            <a:endParaRPr lang="zh-CN" altLang="en-US"/>
          </a:p>
        </p:txBody>
      </p:sp>
    </p:spTree>
    <p:extLst>
      <p:ext uri="{BB962C8B-B14F-4D97-AF65-F5344CB8AC3E}">
        <p14:creationId xmlns:p14="http://schemas.microsoft.com/office/powerpoint/2010/main" val="97889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11</a:t>
            </a:fld>
            <a:endParaRPr lang="zh-CN" altLang="en-US"/>
          </a:p>
        </p:txBody>
      </p:sp>
    </p:spTree>
    <p:extLst>
      <p:ext uri="{BB962C8B-B14F-4D97-AF65-F5344CB8AC3E}">
        <p14:creationId xmlns:p14="http://schemas.microsoft.com/office/powerpoint/2010/main" val="201112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12</a:t>
            </a:fld>
            <a:endParaRPr lang="zh-CN" altLang="en-US"/>
          </a:p>
        </p:txBody>
      </p:sp>
    </p:spTree>
    <p:extLst>
      <p:ext uri="{BB962C8B-B14F-4D97-AF65-F5344CB8AC3E}">
        <p14:creationId xmlns:p14="http://schemas.microsoft.com/office/powerpoint/2010/main" val="1251612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13</a:t>
            </a:fld>
            <a:endParaRPr lang="zh-CN" altLang="en-US"/>
          </a:p>
        </p:txBody>
      </p:sp>
    </p:spTree>
    <p:extLst>
      <p:ext uri="{BB962C8B-B14F-4D97-AF65-F5344CB8AC3E}">
        <p14:creationId xmlns:p14="http://schemas.microsoft.com/office/powerpoint/2010/main" val="152365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14</a:t>
            </a:fld>
            <a:endParaRPr lang="zh-CN" altLang="en-US"/>
          </a:p>
        </p:txBody>
      </p:sp>
    </p:spTree>
    <p:extLst>
      <p:ext uri="{BB962C8B-B14F-4D97-AF65-F5344CB8AC3E}">
        <p14:creationId xmlns:p14="http://schemas.microsoft.com/office/powerpoint/2010/main" val="3134794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15</a:t>
            </a:fld>
            <a:endParaRPr lang="zh-CN" altLang="en-US"/>
          </a:p>
        </p:txBody>
      </p:sp>
    </p:spTree>
    <p:extLst>
      <p:ext uri="{BB962C8B-B14F-4D97-AF65-F5344CB8AC3E}">
        <p14:creationId xmlns:p14="http://schemas.microsoft.com/office/powerpoint/2010/main" val="352114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16</a:t>
            </a:fld>
            <a:endParaRPr lang="zh-CN" altLang="en-US"/>
          </a:p>
        </p:txBody>
      </p:sp>
    </p:spTree>
    <p:extLst>
      <p:ext uri="{BB962C8B-B14F-4D97-AF65-F5344CB8AC3E}">
        <p14:creationId xmlns:p14="http://schemas.microsoft.com/office/powerpoint/2010/main" val="293698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17</a:t>
            </a:fld>
            <a:endParaRPr lang="zh-CN" altLang="en-US"/>
          </a:p>
        </p:txBody>
      </p:sp>
    </p:spTree>
    <p:extLst>
      <p:ext uri="{BB962C8B-B14F-4D97-AF65-F5344CB8AC3E}">
        <p14:creationId xmlns:p14="http://schemas.microsoft.com/office/powerpoint/2010/main" val="2288973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18</a:t>
            </a:fld>
            <a:endParaRPr lang="zh-CN" altLang="en-US"/>
          </a:p>
        </p:txBody>
      </p:sp>
    </p:spTree>
    <p:extLst>
      <p:ext uri="{BB962C8B-B14F-4D97-AF65-F5344CB8AC3E}">
        <p14:creationId xmlns:p14="http://schemas.microsoft.com/office/powerpoint/2010/main" val="200184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19</a:t>
            </a:fld>
            <a:endParaRPr lang="zh-CN" altLang="en-US"/>
          </a:p>
        </p:txBody>
      </p:sp>
    </p:spTree>
    <p:extLst>
      <p:ext uri="{BB962C8B-B14F-4D97-AF65-F5344CB8AC3E}">
        <p14:creationId xmlns:p14="http://schemas.microsoft.com/office/powerpoint/2010/main" val="295063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a:t>
            </a:fld>
            <a:endParaRPr lang="zh-CN" altLang="en-US"/>
          </a:p>
        </p:txBody>
      </p:sp>
    </p:spTree>
    <p:extLst>
      <p:ext uri="{BB962C8B-B14F-4D97-AF65-F5344CB8AC3E}">
        <p14:creationId xmlns:p14="http://schemas.microsoft.com/office/powerpoint/2010/main" val="2369321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20</a:t>
            </a:fld>
            <a:endParaRPr lang="zh-CN" altLang="en-US"/>
          </a:p>
        </p:txBody>
      </p:sp>
    </p:spTree>
    <p:extLst>
      <p:ext uri="{BB962C8B-B14F-4D97-AF65-F5344CB8AC3E}">
        <p14:creationId xmlns:p14="http://schemas.microsoft.com/office/powerpoint/2010/main" val="396455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21</a:t>
            </a:fld>
            <a:endParaRPr lang="zh-CN" altLang="en-US"/>
          </a:p>
        </p:txBody>
      </p:sp>
    </p:spTree>
    <p:extLst>
      <p:ext uri="{BB962C8B-B14F-4D97-AF65-F5344CB8AC3E}">
        <p14:creationId xmlns:p14="http://schemas.microsoft.com/office/powerpoint/2010/main" val="80358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22</a:t>
            </a:fld>
            <a:endParaRPr lang="zh-CN" altLang="en-US"/>
          </a:p>
        </p:txBody>
      </p:sp>
    </p:spTree>
    <p:extLst>
      <p:ext uri="{BB962C8B-B14F-4D97-AF65-F5344CB8AC3E}">
        <p14:creationId xmlns:p14="http://schemas.microsoft.com/office/powerpoint/2010/main" val="3671806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23</a:t>
            </a:fld>
            <a:endParaRPr lang="zh-CN" altLang="en-US"/>
          </a:p>
        </p:txBody>
      </p:sp>
    </p:spTree>
    <p:extLst>
      <p:ext uri="{BB962C8B-B14F-4D97-AF65-F5344CB8AC3E}">
        <p14:creationId xmlns:p14="http://schemas.microsoft.com/office/powerpoint/2010/main" val="3801291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24</a:t>
            </a:fld>
            <a:endParaRPr lang="zh-CN" altLang="en-US"/>
          </a:p>
        </p:txBody>
      </p:sp>
    </p:spTree>
    <p:extLst>
      <p:ext uri="{BB962C8B-B14F-4D97-AF65-F5344CB8AC3E}">
        <p14:creationId xmlns:p14="http://schemas.microsoft.com/office/powerpoint/2010/main" val="369608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25</a:t>
            </a:fld>
            <a:endParaRPr lang="zh-CN" altLang="en-US"/>
          </a:p>
        </p:txBody>
      </p:sp>
    </p:spTree>
    <p:extLst>
      <p:ext uri="{BB962C8B-B14F-4D97-AF65-F5344CB8AC3E}">
        <p14:creationId xmlns:p14="http://schemas.microsoft.com/office/powerpoint/2010/main" val="36655336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26</a:t>
            </a:fld>
            <a:endParaRPr lang="zh-CN" altLang="en-US"/>
          </a:p>
        </p:txBody>
      </p:sp>
    </p:spTree>
    <p:extLst>
      <p:ext uri="{BB962C8B-B14F-4D97-AF65-F5344CB8AC3E}">
        <p14:creationId xmlns:p14="http://schemas.microsoft.com/office/powerpoint/2010/main" val="2546361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27</a:t>
            </a:fld>
            <a:endParaRPr lang="zh-CN" altLang="en-US"/>
          </a:p>
        </p:txBody>
      </p:sp>
    </p:spTree>
    <p:extLst>
      <p:ext uri="{BB962C8B-B14F-4D97-AF65-F5344CB8AC3E}">
        <p14:creationId xmlns:p14="http://schemas.microsoft.com/office/powerpoint/2010/main" val="3471559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28</a:t>
            </a:fld>
            <a:endParaRPr lang="zh-CN" altLang="en-US"/>
          </a:p>
        </p:txBody>
      </p:sp>
    </p:spTree>
    <p:extLst>
      <p:ext uri="{BB962C8B-B14F-4D97-AF65-F5344CB8AC3E}">
        <p14:creationId xmlns:p14="http://schemas.microsoft.com/office/powerpoint/2010/main" val="2912156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29</a:t>
            </a:fld>
            <a:endParaRPr lang="zh-CN" altLang="en-US"/>
          </a:p>
        </p:txBody>
      </p:sp>
    </p:spTree>
    <p:extLst>
      <p:ext uri="{BB962C8B-B14F-4D97-AF65-F5344CB8AC3E}">
        <p14:creationId xmlns:p14="http://schemas.microsoft.com/office/powerpoint/2010/main" val="385119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a:t>
            </a:fld>
            <a:endParaRPr lang="zh-CN" altLang="en-US"/>
          </a:p>
        </p:txBody>
      </p:sp>
    </p:spTree>
    <p:extLst>
      <p:ext uri="{BB962C8B-B14F-4D97-AF65-F5344CB8AC3E}">
        <p14:creationId xmlns:p14="http://schemas.microsoft.com/office/powerpoint/2010/main" val="1226233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30</a:t>
            </a:fld>
            <a:endParaRPr lang="zh-CN" altLang="en-US"/>
          </a:p>
        </p:txBody>
      </p:sp>
    </p:spTree>
    <p:extLst>
      <p:ext uri="{BB962C8B-B14F-4D97-AF65-F5344CB8AC3E}">
        <p14:creationId xmlns:p14="http://schemas.microsoft.com/office/powerpoint/2010/main" val="3978486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31</a:t>
            </a:fld>
            <a:endParaRPr lang="zh-CN" altLang="en-US"/>
          </a:p>
        </p:txBody>
      </p:sp>
    </p:spTree>
    <p:extLst>
      <p:ext uri="{BB962C8B-B14F-4D97-AF65-F5344CB8AC3E}">
        <p14:creationId xmlns:p14="http://schemas.microsoft.com/office/powerpoint/2010/main" val="2083264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32</a:t>
            </a:fld>
            <a:endParaRPr lang="zh-CN" altLang="en-US"/>
          </a:p>
        </p:txBody>
      </p:sp>
    </p:spTree>
    <p:extLst>
      <p:ext uri="{BB962C8B-B14F-4D97-AF65-F5344CB8AC3E}">
        <p14:creationId xmlns:p14="http://schemas.microsoft.com/office/powerpoint/2010/main" val="704947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33</a:t>
            </a:fld>
            <a:endParaRPr lang="zh-CN" altLang="en-US"/>
          </a:p>
        </p:txBody>
      </p:sp>
    </p:spTree>
    <p:extLst>
      <p:ext uri="{BB962C8B-B14F-4D97-AF65-F5344CB8AC3E}">
        <p14:creationId xmlns:p14="http://schemas.microsoft.com/office/powerpoint/2010/main" val="835849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34</a:t>
            </a:fld>
            <a:endParaRPr lang="zh-CN" altLang="en-US"/>
          </a:p>
        </p:txBody>
      </p:sp>
    </p:spTree>
    <p:extLst>
      <p:ext uri="{BB962C8B-B14F-4D97-AF65-F5344CB8AC3E}">
        <p14:creationId xmlns:p14="http://schemas.microsoft.com/office/powerpoint/2010/main" val="894060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35</a:t>
            </a:fld>
            <a:endParaRPr lang="zh-CN" altLang="en-US"/>
          </a:p>
        </p:txBody>
      </p:sp>
    </p:spTree>
    <p:extLst>
      <p:ext uri="{BB962C8B-B14F-4D97-AF65-F5344CB8AC3E}">
        <p14:creationId xmlns:p14="http://schemas.microsoft.com/office/powerpoint/2010/main" val="945730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36</a:t>
            </a:fld>
            <a:endParaRPr lang="zh-CN" altLang="en-US"/>
          </a:p>
        </p:txBody>
      </p:sp>
    </p:spTree>
    <p:extLst>
      <p:ext uri="{BB962C8B-B14F-4D97-AF65-F5344CB8AC3E}">
        <p14:creationId xmlns:p14="http://schemas.microsoft.com/office/powerpoint/2010/main" val="3490371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37</a:t>
            </a:fld>
            <a:endParaRPr lang="zh-CN" altLang="en-US"/>
          </a:p>
        </p:txBody>
      </p:sp>
    </p:spTree>
    <p:extLst>
      <p:ext uri="{BB962C8B-B14F-4D97-AF65-F5344CB8AC3E}">
        <p14:creationId xmlns:p14="http://schemas.microsoft.com/office/powerpoint/2010/main" val="448543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38</a:t>
            </a:fld>
            <a:endParaRPr lang="zh-CN" altLang="en-US"/>
          </a:p>
        </p:txBody>
      </p:sp>
    </p:spTree>
    <p:extLst>
      <p:ext uri="{BB962C8B-B14F-4D97-AF65-F5344CB8AC3E}">
        <p14:creationId xmlns:p14="http://schemas.microsoft.com/office/powerpoint/2010/main" val="3259040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39</a:t>
            </a:fld>
            <a:endParaRPr lang="zh-CN" altLang="en-US"/>
          </a:p>
        </p:txBody>
      </p:sp>
    </p:spTree>
    <p:extLst>
      <p:ext uri="{BB962C8B-B14F-4D97-AF65-F5344CB8AC3E}">
        <p14:creationId xmlns:p14="http://schemas.microsoft.com/office/powerpoint/2010/main" val="2148434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a:t>
            </a:fld>
            <a:endParaRPr lang="zh-CN" altLang="en-US"/>
          </a:p>
        </p:txBody>
      </p:sp>
    </p:spTree>
    <p:extLst>
      <p:ext uri="{BB962C8B-B14F-4D97-AF65-F5344CB8AC3E}">
        <p14:creationId xmlns:p14="http://schemas.microsoft.com/office/powerpoint/2010/main" val="3307363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40</a:t>
            </a:fld>
            <a:endParaRPr lang="zh-CN" altLang="en-US"/>
          </a:p>
        </p:txBody>
      </p:sp>
    </p:spTree>
    <p:extLst>
      <p:ext uri="{BB962C8B-B14F-4D97-AF65-F5344CB8AC3E}">
        <p14:creationId xmlns:p14="http://schemas.microsoft.com/office/powerpoint/2010/main" val="1131803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41</a:t>
            </a:fld>
            <a:endParaRPr lang="zh-CN" altLang="en-US"/>
          </a:p>
        </p:txBody>
      </p:sp>
    </p:spTree>
    <p:extLst>
      <p:ext uri="{BB962C8B-B14F-4D97-AF65-F5344CB8AC3E}">
        <p14:creationId xmlns:p14="http://schemas.microsoft.com/office/powerpoint/2010/main" val="4043796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42</a:t>
            </a:fld>
            <a:endParaRPr lang="zh-CN" altLang="en-US"/>
          </a:p>
        </p:txBody>
      </p:sp>
    </p:spTree>
    <p:extLst>
      <p:ext uri="{BB962C8B-B14F-4D97-AF65-F5344CB8AC3E}">
        <p14:creationId xmlns:p14="http://schemas.microsoft.com/office/powerpoint/2010/main" val="4010570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43</a:t>
            </a:fld>
            <a:endParaRPr lang="zh-CN" altLang="en-US"/>
          </a:p>
        </p:txBody>
      </p:sp>
    </p:spTree>
    <p:extLst>
      <p:ext uri="{BB962C8B-B14F-4D97-AF65-F5344CB8AC3E}">
        <p14:creationId xmlns:p14="http://schemas.microsoft.com/office/powerpoint/2010/main" val="3688292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44</a:t>
            </a:fld>
            <a:endParaRPr lang="zh-CN" altLang="en-US"/>
          </a:p>
        </p:txBody>
      </p:sp>
    </p:spTree>
    <p:extLst>
      <p:ext uri="{BB962C8B-B14F-4D97-AF65-F5344CB8AC3E}">
        <p14:creationId xmlns:p14="http://schemas.microsoft.com/office/powerpoint/2010/main" val="1732230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45</a:t>
            </a:fld>
            <a:endParaRPr lang="zh-CN" altLang="en-US"/>
          </a:p>
        </p:txBody>
      </p:sp>
    </p:spTree>
    <p:extLst>
      <p:ext uri="{BB962C8B-B14F-4D97-AF65-F5344CB8AC3E}">
        <p14:creationId xmlns:p14="http://schemas.microsoft.com/office/powerpoint/2010/main" val="2165992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46</a:t>
            </a:fld>
            <a:endParaRPr lang="zh-CN" altLang="en-US"/>
          </a:p>
        </p:txBody>
      </p:sp>
    </p:spTree>
    <p:extLst>
      <p:ext uri="{BB962C8B-B14F-4D97-AF65-F5344CB8AC3E}">
        <p14:creationId xmlns:p14="http://schemas.microsoft.com/office/powerpoint/2010/main" val="575931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47</a:t>
            </a:fld>
            <a:endParaRPr lang="zh-CN" altLang="en-US"/>
          </a:p>
        </p:txBody>
      </p:sp>
    </p:spTree>
    <p:extLst>
      <p:ext uri="{BB962C8B-B14F-4D97-AF65-F5344CB8AC3E}">
        <p14:creationId xmlns:p14="http://schemas.microsoft.com/office/powerpoint/2010/main" val="13556741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48</a:t>
            </a:fld>
            <a:endParaRPr lang="zh-CN" altLang="en-US"/>
          </a:p>
        </p:txBody>
      </p:sp>
    </p:spTree>
    <p:extLst>
      <p:ext uri="{BB962C8B-B14F-4D97-AF65-F5344CB8AC3E}">
        <p14:creationId xmlns:p14="http://schemas.microsoft.com/office/powerpoint/2010/main" val="4124897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49</a:t>
            </a:fld>
            <a:endParaRPr lang="zh-CN" altLang="en-US"/>
          </a:p>
        </p:txBody>
      </p:sp>
    </p:spTree>
    <p:extLst>
      <p:ext uri="{BB962C8B-B14F-4D97-AF65-F5344CB8AC3E}">
        <p14:creationId xmlns:p14="http://schemas.microsoft.com/office/powerpoint/2010/main" val="42631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a:t>
            </a:fld>
            <a:endParaRPr lang="zh-CN" altLang="en-US"/>
          </a:p>
        </p:txBody>
      </p:sp>
    </p:spTree>
    <p:extLst>
      <p:ext uri="{BB962C8B-B14F-4D97-AF65-F5344CB8AC3E}">
        <p14:creationId xmlns:p14="http://schemas.microsoft.com/office/powerpoint/2010/main" val="2260062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50</a:t>
            </a:fld>
            <a:endParaRPr lang="zh-CN" altLang="en-US"/>
          </a:p>
        </p:txBody>
      </p:sp>
    </p:spTree>
    <p:extLst>
      <p:ext uri="{BB962C8B-B14F-4D97-AF65-F5344CB8AC3E}">
        <p14:creationId xmlns:p14="http://schemas.microsoft.com/office/powerpoint/2010/main" val="25451417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51</a:t>
            </a:fld>
            <a:endParaRPr lang="zh-CN" altLang="en-US"/>
          </a:p>
        </p:txBody>
      </p:sp>
    </p:spTree>
    <p:extLst>
      <p:ext uri="{BB962C8B-B14F-4D97-AF65-F5344CB8AC3E}">
        <p14:creationId xmlns:p14="http://schemas.microsoft.com/office/powerpoint/2010/main" val="1172181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52</a:t>
            </a:fld>
            <a:endParaRPr lang="zh-CN" altLang="en-US"/>
          </a:p>
        </p:txBody>
      </p:sp>
    </p:spTree>
    <p:extLst>
      <p:ext uri="{BB962C8B-B14F-4D97-AF65-F5344CB8AC3E}">
        <p14:creationId xmlns:p14="http://schemas.microsoft.com/office/powerpoint/2010/main" val="33350812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53</a:t>
            </a:fld>
            <a:endParaRPr lang="zh-CN" altLang="en-US"/>
          </a:p>
        </p:txBody>
      </p:sp>
    </p:spTree>
    <p:extLst>
      <p:ext uri="{BB962C8B-B14F-4D97-AF65-F5344CB8AC3E}">
        <p14:creationId xmlns:p14="http://schemas.microsoft.com/office/powerpoint/2010/main" val="3173695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54</a:t>
            </a:fld>
            <a:endParaRPr lang="zh-CN" altLang="en-US"/>
          </a:p>
        </p:txBody>
      </p:sp>
    </p:spTree>
    <p:extLst>
      <p:ext uri="{BB962C8B-B14F-4D97-AF65-F5344CB8AC3E}">
        <p14:creationId xmlns:p14="http://schemas.microsoft.com/office/powerpoint/2010/main" val="8797724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55</a:t>
            </a:fld>
            <a:endParaRPr lang="zh-CN" altLang="en-US"/>
          </a:p>
        </p:txBody>
      </p:sp>
    </p:spTree>
    <p:extLst>
      <p:ext uri="{BB962C8B-B14F-4D97-AF65-F5344CB8AC3E}">
        <p14:creationId xmlns:p14="http://schemas.microsoft.com/office/powerpoint/2010/main" val="30544557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56</a:t>
            </a:fld>
            <a:endParaRPr lang="zh-CN" altLang="en-US"/>
          </a:p>
        </p:txBody>
      </p:sp>
    </p:spTree>
    <p:extLst>
      <p:ext uri="{BB962C8B-B14F-4D97-AF65-F5344CB8AC3E}">
        <p14:creationId xmlns:p14="http://schemas.microsoft.com/office/powerpoint/2010/main" val="2535430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57</a:t>
            </a:fld>
            <a:endParaRPr lang="zh-CN" altLang="en-US"/>
          </a:p>
        </p:txBody>
      </p:sp>
    </p:spTree>
    <p:extLst>
      <p:ext uri="{BB962C8B-B14F-4D97-AF65-F5344CB8AC3E}">
        <p14:creationId xmlns:p14="http://schemas.microsoft.com/office/powerpoint/2010/main" val="28309973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58</a:t>
            </a:fld>
            <a:endParaRPr lang="zh-CN" altLang="en-US"/>
          </a:p>
        </p:txBody>
      </p:sp>
    </p:spTree>
    <p:extLst>
      <p:ext uri="{BB962C8B-B14F-4D97-AF65-F5344CB8AC3E}">
        <p14:creationId xmlns:p14="http://schemas.microsoft.com/office/powerpoint/2010/main" val="39663967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59</a:t>
            </a:fld>
            <a:endParaRPr lang="zh-CN" altLang="en-US"/>
          </a:p>
        </p:txBody>
      </p:sp>
    </p:spTree>
    <p:extLst>
      <p:ext uri="{BB962C8B-B14F-4D97-AF65-F5344CB8AC3E}">
        <p14:creationId xmlns:p14="http://schemas.microsoft.com/office/powerpoint/2010/main" val="200693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a:t>
            </a:fld>
            <a:endParaRPr lang="zh-CN" altLang="en-US"/>
          </a:p>
        </p:txBody>
      </p:sp>
    </p:spTree>
    <p:extLst>
      <p:ext uri="{BB962C8B-B14F-4D97-AF65-F5344CB8AC3E}">
        <p14:creationId xmlns:p14="http://schemas.microsoft.com/office/powerpoint/2010/main" val="30452392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60</a:t>
            </a:fld>
            <a:endParaRPr lang="zh-CN" altLang="en-US"/>
          </a:p>
        </p:txBody>
      </p:sp>
    </p:spTree>
    <p:extLst>
      <p:ext uri="{BB962C8B-B14F-4D97-AF65-F5344CB8AC3E}">
        <p14:creationId xmlns:p14="http://schemas.microsoft.com/office/powerpoint/2010/main" val="30694966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61</a:t>
            </a:fld>
            <a:endParaRPr lang="zh-CN" altLang="en-US"/>
          </a:p>
        </p:txBody>
      </p:sp>
    </p:spTree>
    <p:extLst>
      <p:ext uri="{BB962C8B-B14F-4D97-AF65-F5344CB8AC3E}">
        <p14:creationId xmlns:p14="http://schemas.microsoft.com/office/powerpoint/2010/main" val="8644291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62</a:t>
            </a:fld>
            <a:endParaRPr lang="zh-CN" altLang="en-US"/>
          </a:p>
        </p:txBody>
      </p:sp>
    </p:spTree>
    <p:extLst>
      <p:ext uri="{BB962C8B-B14F-4D97-AF65-F5344CB8AC3E}">
        <p14:creationId xmlns:p14="http://schemas.microsoft.com/office/powerpoint/2010/main" val="4267343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BDC1C6"/>
                </a:solidFill>
                <a:effectLst/>
                <a:highlight>
                  <a:srgbClr val="1F1F1F"/>
                </a:highlight>
                <a:latin typeface="arial" panose="020B0604020202020204" pitchFamily="34" charset="0"/>
              </a:rPr>
              <a:t>Susceptible-Infected-Removed-Susceptible</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63</a:t>
            </a:fld>
            <a:endParaRPr lang="zh-CN" altLang="en-US"/>
          </a:p>
        </p:txBody>
      </p:sp>
    </p:spTree>
    <p:extLst>
      <p:ext uri="{BB962C8B-B14F-4D97-AF65-F5344CB8AC3E}">
        <p14:creationId xmlns:p14="http://schemas.microsoft.com/office/powerpoint/2010/main" val="1477107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64</a:t>
            </a:fld>
            <a:endParaRPr lang="zh-CN" altLang="en-US"/>
          </a:p>
        </p:txBody>
      </p:sp>
    </p:spTree>
    <p:extLst>
      <p:ext uri="{BB962C8B-B14F-4D97-AF65-F5344CB8AC3E}">
        <p14:creationId xmlns:p14="http://schemas.microsoft.com/office/powerpoint/2010/main" val="11133924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65</a:t>
            </a:fld>
            <a:endParaRPr lang="zh-CN" altLang="en-US"/>
          </a:p>
        </p:txBody>
      </p:sp>
    </p:spTree>
    <p:extLst>
      <p:ext uri="{BB962C8B-B14F-4D97-AF65-F5344CB8AC3E}">
        <p14:creationId xmlns:p14="http://schemas.microsoft.com/office/powerpoint/2010/main" val="8865443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66</a:t>
            </a:fld>
            <a:endParaRPr lang="zh-CN" altLang="en-US"/>
          </a:p>
        </p:txBody>
      </p:sp>
    </p:spTree>
    <p:extLst>
      <p:ext uri="{BB962C8B-B14F-4D97-AF65-F5344CB8AC3E}">
        <p14:creationId xmlns:p14="http://schemas.microsoft.com/office/powerpoint/2010/main" val="2052259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67</a:t>
            </a:fld>
            <a:endParaRPr lang="zh-CN" altLang="en-US"/>
          </a:p>
        </p:txBody>
      </p:sp>
    </p:spTree>
    <p:extLst>
      <p:ext uri="{BB962C8B-B14F-4D97-AF65-F5344CB8AC3E}">
        <p14:creationId xmlns:p14="http://schemas.microsoft.com/office/powerpoint/2010/main" val="24273536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68</a:t>
            </a:fld>
            <a:endParaRPr lang="zh-CN" altLang="en-US"/>
          </a:p>
        </p:txBody>
      </p:sp>
    </p:spTree>
    <p:extLst>
      <p:ext uri="{BB962C8B-B14F-4D97-AF65-F5344CB8AC3E}">
        <p14:creationId xmlns:p14="http://schemas.microsoft.com/office/powerpoint/2010/main" val="16376628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69</a:t>
            </a:fld>
            <a:endParaRPr lang="zh-CN" altLang="en-US"/>
          </a:p>
        </p:txBody>
      </p:sp>
    </p:spTree>
    <p:extLst>
      <p:ext uri="{BB962C8B-B14F-4D97-AF65-F5344CB8AC3E}">
        <p14:creationId xmlns:p14="http://schemas.microsoft.com/office/powerpoint/2010/main" val="415317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a:t>
            </a:fld>
            <a:endParaRPr lang="zh-CN" altLang="en-US"/>
          </a:p>
        </p:txBody>
      </p:sp>
    </p:spTree>
    <p:extLst>
      <p:ext uri="{BB962C8B-B14F-4D97-AF65-F5344CB8AC3E}">
        <p14:creationId xmlns:p14="http://schemas.microsoft.com/office/powerpoint/2010/main" val="24480653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70</a:t>
            </a:fld>
            <a:endParaRPr lang="zh-CN" altLang="en-US"/>
          </a:p>
        </p:txBody>
      </p:sp>
    </p:spTree>
    <p:extLst>
      <p:ext uri="{BB962C8B-B14F-4D97-AF65-F5344CB8AC3E}">
        <p14:creationId xmlns:p14="http://schemas.microsoft.com/office/powerpoint/2010/main" val="1069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a:t>
            </a:fld>
            <a:endParaRPr lang="zh-CN" altLang="en-US"/>
          </a:p>
        </p:txBody>
      </p:sp>
    </p:spTree>
    <p:extLst>
      <p:ext uri="{BB962C8B-B14F-4D97-AF65-F5344CB8AC3E}">
        <p14:creationId xmlns:p14="http://schemas.microsoft.com/office/powerpoint/2010/main" val="413367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9</a:t>
            </a:fld>
            <a:endParaRPr lang="zh-CN" altLang="en-US"/>
          </a:p>
        </p:txBody>
      </p:sp>
    </p:spTree>
    <p:extLst>
      <p:ext uri="{BB962C8B-B14F-4D97-AF65-F5344CB8AC3E}">
        <p14:creationId xmlns:p14="http://schemas.microsoft.com/office/powerpoint/2010/main" val="41182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Blur/>
                    </a14:imgEffect>
                  </a14:imgLayer>
                </a14:imgProps>
              </a:ext>
            </a:extLst>
          </a:blip>
          <a:srcRect/>
          <a:stretch>
            <a:fillRect l="-3000" r="-3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amp;access=215967316"/><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amp;access=215967316"/><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348880"/>
            <a:ext cx="9145016" cy="2160240"/>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749173" y="2934960"/>
            <a:ext cx="7644638" cy="854080"/>
          </a:xfrm>
          <a:prstGeom prst="rect">
            <a:avLst/>
          </a:prstGeom>
          <a:noFill/>
        </p:spPr>
        <p:txBody>
          <a:bodyPr wrap="square" rtlCol="0">
            <a:spAutoFit/>
          </a:bodyPr>
          <a:lstStyle/>
          <a:p>
            <a:pPr algn="ctr"/>
            <a:r>
              <a:rPr lang="zh-CN" altLang="en-US" sz="4950" b="1" dirty="0">
                <a:solidFill>
                  <a:schemeClr val="bg1"/>
                </a:solidFill>
              </a:rPr>
              <a:t>多智能体群集扩散</a:t>
            </a:r>
            <a:endParaRPr lang="en-US" altLang="zh-CN" sz="4950" b="1" dirty="0">
              <a:solidFill>
                <a:schemeClr val="bg1"/>
              </a:solidFill>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8114939" y="1880828"/>
            <a:ext cx="936104" cy="936104"/>
          </a:xfrm>
          <a:prstGeom prst="ellipse">
            <a:avLst/>
          </a:prstGeom>
        </p:spPr>
      </p:pic>
    </p:spTree>
    <p:extLst>
      <p:ext uri="{BB962C8B-B14F-4D97-AF65-F5344CB8AC3E}">
        <p14:creationId xmlns:p14="http://schemas.microsoft.com/office/powerpoint/2010/main" val="40144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93471"/>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群集信息传播现实应用</a:t>
            </a:r>
          </a:p>
        </p:txBody>
      </p:sp>
      <p:cxnSp>
        <p:nvCxnSpPr>
          <p:cNvPr id="10" name="直接连接符 9"/>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文本框 3"/>
          <p:cNvSpPr txBox="1"/>
          <p:nvPr/>
        </p:nvSpPr>
        <p:spPr>
          <a:xfrm>
            <a:off x="496184" y="1772816"/>
            <a:ext cx="554461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产品推广、舆论控制</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40" y="2280437"/>
            <a:ext cx="3024336" cy="20162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2" y="4437111"/>
            <a:ext cx="2510813" cy="225973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29" y="2234481"/>
            <a:ext cx="2352971" cy="418306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1811" y="2210212"/>
            <a:ext cx="3235011" cy="2156674"/>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4327" y="4632196"/>
            <a:ext cx="3168352" cy="1869561"/>
          </a:xfrm>
          <a:prstGeom prst="rect">
            <a:avLst/>
          </a:prstGeom>
        </p:spPr>
      </p:pic>
    </p:spTree>
    <p:extLst>
      <p:ext uri="{BB962C8B-B14F-4D97-AF65-F5344CB8AC3E}">
        <p14:creationId xmlns:p14="http://schemas.microsoft.com/office/powerpoint/2010/main" val="1679494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群集策略演化</a:t>
            </a:r>
            <a:endParaRPr lang="zh-CN" altLang="en-US" sz="4950" b="1"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2</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282319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2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cxnSp>
        <p:nvCxnSpPr>
          <p:cNvPr id="10" name="直接连接符 9"/>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539552" y="2060848"/>
            <a:ext cx="7732004" cy="126188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交互模式：</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marL="446088" indent="-446088">
              <a:buFontTx/>
              <a:buChar char="-"/>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随机抽取两个个体作为博弈参与人（两人博弈）</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46088" indent="-446088">
              <a:buFontTx/>
              <a:buChar char="-"/>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收益矩阵对称（参与人具有相同的策略集及收益情况）</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539552" y="3573016"/>
            <a:ext cx="7732004" cy="89255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研究内容：</a:t>
            </a:r>
            <a:endPar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演化稳定策略（策略的演化稳定性）</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539552" y="4465568"/>
            <a:ext cx="7732004" cy="206210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演化稳定策略：</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当某个具有原始策略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的系统，产生了采用策略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的突变个体；如果经过演化，采用策略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的突变个体最终消失，那么称策略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为演化稳定策略。</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2635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2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cxnSp>
        <p:nvCxnSpPr>
          <p:cNvPr id="10" name="直接连接符 9"/>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椭圆 1"/>
          <p:cNvSpPr/>
          <p:nvPr/>
        </p:nvSpPr>
        <p:spPr>
          <a:xfrm>
            <a:off x="544062" y="1905005"/>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265929" y="2952986"/>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1" name="文本框 20"/>
          <p:cNvSpPr txBox="1"/>
          <p:nvPr/>
        </p:nvSpPr>
        <p:spPr>
          <a:xfrm>
            <a:off x="827584" y="2519584"/>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3" name="文本框 22"/>
          <p:cNvSpPr txBox="1"/>
          <p:nvPr/>
        </p:nvSpPr>
        <p:spPr>
          <a:xfrm>
            <a:off x="1158124" y="2177599"/>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4" name="文本框 23"/>
          <p:cNvSpPr txBox="1"/>
          <p:nvPr/>
        </p:nvSpPr>
        <p:spPr>
          <a:xfrm>
            <a:off x="2253994" y="2108249"/>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5" name="文本框 24"/>
          <p:cNvSpPr txBox="1"/>
          <p:nvPr/>
        </p:nvSpPr>
        <p:spPr>
          <a:xfrm>
            <a:off x="1623550" y="258642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6" name="文本框 25"/>
          <p:cNvSpPr txBox="1"/>
          <p:nvPr/>
        </p:nvSpPr>
        <p:spPr>
          <a:xfrm>
            <a:off x="2533138" y="2846118"/>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7" name="文本框 26"/>
          <p:cNvSpPr txBox="1"/>
          <p:nvPr/>
        </p:nvSpPr>
        <p:spPr>
          <a:xfrm>
            <a:off x="2731312" y="2307436"/>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8" name="文本框 27"/>
          <p:cNvSpPr txBox="1"/>
          <p:nvPr/>
        </p:nvSpPr>
        <p:spPr>
          <a:xfrm>
            <a:off x="1689686" y="201492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29" name="文本框 28"/>
          <p:cNvSpPr txBox="1"/>
          <p:nvPr/>
        </p:nvSpPr>
        <p:spPr>
          <a:xfrm>
            <a:off x="1923454" y="3048088"/>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0" name="文本框 29"/>
          <p:cNvSpPr txBox="1"/>
          <p:nvPr/>
        </p:nvSpPr>
        <p:spPr>
          <a:xfrm>
            <a:off x="2153633" y="258642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2" name="椭圆 31"/>
          <p:cNvSpPr/>
          <p:nvPr/>
        </p:nvSpPr>
        <p:spPr>
          <a:xfrm>
            <a:off x="4379066" y="1916610"/>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文本框 33"/>
          <p:cNvSpPr txBox="1"/>
          <p:nvPr/>
        </p:nvSpPr>
        <p:spPr>
          <a:xfrm>
            <a:off x="4662588" y="2531189"/>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5" name="文本框 34"/>
          <p:cNvSpPr txBox="1"/>
          <p:nvPr/>
        </p:nvSpPr>
        <p:spPr>
          <a:xfrm>
            <a:off x="4993128" y="2189204"/>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6" name="文本框 35"/>
          <p:cNvSpPr txBox="1"/>
          <p:nvPr/>
        </p:nvSpPr>
        <p:spPr>
          <a:xfrm>
            <a:off x="6088998" y="2119854"/>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7" name="文本框 36"/>
          <p:cNvSpPr txBox="1"/>
          <p:nvPr/>
        </p:nvSpPr>
        <p:spPr>
          <a:xfrm>
            <a:off x="5458554" y="2598028"/>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8" name="文本框 37"/>
          <p:cNvSpPr txBox="1"/>
          <p:nvPr/>
        </p:nvSpPr>
        <p:spPr>
          <a:xfrm>
            <a:off x="6368142" y="285772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39" name="文本框 38"/>
          <p:cNvSpPr txBox="1"/>
          <p:nvPr/>
        </p:nvSpPr>
        <p:spPr>
          <a:xfrm>
            <a:off x="6566316" y="2319041"/>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40" name="文本框 39"/>
          <p:cNvSpPr txBox="1"/>
          <p:nvPr/>
        </p:nvSpPr>
        <p:spPr>
          <a:xfrm>
            <a:off x="5524690" y="2026528"/>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41" name="文本框 40"/>
          <p:cNvSpPr txBox="1"/>
          <p:nvPr/>
        </p:nvSpPr>
        <p:spPr>
          <a:xfrm>
            <a:off x="5758458" y="305969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42" name="文本框 41"/>
          <p:cNvSpPr txBox="1"/>
          <p:nvPr/>
        </p:nvSpPr>
        <p:spPr>
          <a:xfrm>
            <a:off x="5988637" y="2598028"/>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4" name="右箭头 3"/>
          <p:cNvSpPr/>
          <p:nvPr/>
        </p:nvSpPr>
        <p:spPr>
          <a:xfrm>
            <a:off x="3687806" y="2527832"/>
            <a:ext cx="576064" cy="48253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3" name="右箭头 42"/>
          <p:cNvSpPr/>
          <p:nvPr/>
        </p:nvSpPr>
        <p:spPr>
          <a:xfrm rot="7439197">
            <a:off x="4145063" y="3934548"/>
            <a:ext cx="1141275" cy="27194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5" name="右箭头 44"/>
          <p:cNvSpPr/>
          <p:nvPr/>
        </p:nvSpPr>
        <p:spPr>
          <a:xfrm rot="3367415">
            <a:off x="6428573" y="3967601"/>
            <a:ext cx="1141275" cy="27194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6" name="椭圆 45"/>
          <p:cNvSpPr/>
          <p:nvPr/>
        </p:nvSpPr>
        <p:spPr>
          <a:xfrm>
            <a:off x="2627349" y="4760842"/>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7" name="文本框 46"/>
          <p:cNvSpPr txBox="1"/>
          <p:nvPr/>
        </p:nvSpPr>
        <p:spPr>
          <a:xfrm>
            <a:off x="3349216" y="580882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48" name="文本框 47"/>
          <p:cNvSpPr txBox="1"/>
          <p:nvPr/>
        </p:nvSpPr>
        <p:spPr>
          <a:xfrm>
            <a:off x="2910871" y="5375421"/>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49" name="文本框 48"/>
          <p:cNvSpPr txBox="1"/>
          <p:nvPr/>
        </p:nvSpPr>
        <p:spPr>
          <a:xfrm>
            <a:off x="3241411" y="5033436"/>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0" name="文本框 49"/>
          <p:cNvSpPr txBox="1"/>
          <p:nvPr/>
        </p:nvSpPr>
        <p:spPr>
          <a:xfrm>
            <a:off x="4337281" y="4964086"/>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1" name="文本框 50"/>
          <p:cNvSpPr txBox="1"/>
          <p:nvPr/>
        </p:nvSpPr>
        <p:spPr>
          <a:xfrm>
            <a:off x="3706837" y="5442260"/>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2" name="文本框 51"/>
          <p:cNvSpPr txBox="1"/>
          <p:nvPr/>
        </p:nvSpPr>
        <p:spPr>
          <a:xfrm>
            <a:off x="4616425" y="5701955"/>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3" name="文本框 52"/>
          <p:cNvSpPr txBox="1"/>
          <p:nvPr/>
        </p:nvSpPr>
        <p:spPr>
          <a:xfrm>
            <a:off x="4814599" y="5163273"/>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4" name="文本框 53"/>
          <p:cNvSpPr txBox="1"/>
          <p:nvPr/>
        </p:nvSpPr>
        <p:spPr>
          <a:xfrm>
            <a:off x="3772973" y="4870760"/>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5" name="文本框 54"/>
          <p:cNvSpPr txBox="1"/>
          <p:nvPr/>
        </p:nvSpPr>
        <p:spPr>
          <a:xfrm>
            <a:off x="4006741" y="5903925"/>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56" name="文本框 55"/>
          <p:cNvSpPr txBox="1"/>
          <p:nvPr/>
        </p:nvSpPr>
        <p:spPr>
          <a:xfrm>
            <a:off x="4236920" y="5442260"/>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
        <p:nvSpPr>
          <p:cNvPr id="79" name="椭圆 78"/>
          <p:cNvSpPr/>
          <p:nvPr/>
        </p:nvSpPr>
        <p:spPr>
          <a:xfrm>
            <a:off x="6127656" y="4760842"/>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0" name="文本框 79"/>
          <p:cNvSpPr txBox="1"/>
          <p:nvPr/>
        </p:nvSpPr>
        <p:spPr>
          <a:xfrm>
            <a:off x="6849523" y="5808823"/>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1" name="文本框 80"/>
          <p:cNvSpPr txBox="1"/>
          <p:nvPr/>
        </p:nvSpPr>
        <p:spPr>
          <a:xfrm>
            <a:off x="6411178" y="5375421"/>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2" name="文本框 81"/>
          <p:cNvSpPr txBox="1"/>
          <p:nvPr/>
        </p:nvSpPr>
        <p:spPr>
          <a:xfrm>
            <a:off x="6741718" y="5033436"/>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3" name="文本框 82"/>
          <p:cNvSpPr txBox="1"/>
          <p:nvPr/>
        </p:nvSpPr>
        <p:spPr>
          <a:xfrm>
            <a:off x="7837588" y="4964086"/>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4" name="文本框 83"/>
          <p:cNvSpPr txBox="1"/>
          <p:nvPr/>
        </p:nvSpPr>
        <p:spPr>
          <a:xfrm>
            <a:off x="7207144" y="5442260"/>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5" name="文本框 84"/>
          <p:cNvSpPr txBox="1"/>
          <p:nvPr/>
        </p:nvSpPr>
        <p:spPr>
          <a:xfrm>
            <a:off x="8116732" y="5701955"/>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6" name="文本框 85"/>
          <p:cNvSpPr txBox="1"/>
          <p:nvPr/>
        </p:nvSpPr>
        <p:spPr>
          <a:xfrm>
            <a:off x="8314906" y="5163273"/>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7" name="文本框 86"/>
          <p:cNvSpPr txBox="1"/>
          <p:nvPr/>
        </p:nvSpPr>
        <p:spPr>
          <a:xfrm>
            <a:off x="7273280" y="4870760"/>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8" name="文本框 87"/>
          <p:cNvSpPr txBox="1"/>
          <p:nvPr/>
        </p:nvSpPr>
        <p:spPr>
          <a:xfrm>
            <a:off x="7507048" y="5903925"/>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89" name="文本框 88"/>
          <p:cNvSpPr txBox="1"/>
          <p:nvPr/>
        </p:nvSpPr>
        <p:spPr>
          <a:xfrm>
            <a:off x="7737227" y="5442260"/>
            <a:ext cx="336952" cy="461665"/>
          </a:xfrm>
          <a:prstGeom prst="rect">
            <a:avLst/>
          </a:prstGeom>
          <a:noFill/>
        </p:spPr>
        <p:txBody>
          <a:bodyPr wrap="none" rtlCol="0">
            <a:spAutoFit/>
          </a:bodyPr>
          <a:lstStyle/>
          <a:p>
            <a:r>
              <a:rPr lang="en-US" altLang="zh-CN" sz="2400" b="1" dirty="0">
                <a:solidFill>
                  <a:srgbClr val="FF0000"/>
                </a:solidFill>
              </a:rPr>
              <a:t>T</a:t>
            </a:r>
            <a:endParaRPr lang="zh-CN" altLang="en-US" sz="2400" b="1" dirty="0">
              <a:solidFill>
                <a:srgbClr val="FF0000"/>
              </a:solidFill>
            </a:endParaRPr>
          </a:p>
        </p:txBody>
      </p:sp>
      <p:sp>
        <p:nvSpPr>
          <p:cNvPr id="5" name="文本框 4"/>
          <p:cNvSpPr txBox="1"/>
          <p:nvPr/>
        </p:nvSpPr>
        <p:spPr>
          <a:xfrm>
            <a:off x="5568645" y="3785806"/>
            <a:ext cx="612668" cy="1200329"/>
          </a:xfrm>
          <a:prstGeom prst="rect">
            <a:avLst/>
          </a:prstGeom>
          <a:noFill/>
        </p:spPr>
        <p:txBody>
          <a:bodyPr wrap="none" rtlCol="0">
            <a:spAutoFit/>
          </a:bodyPr>
          <a:lstStyle/>
          <a:p>
            <a:r>
              <a:rPr lang="en-US" altLang="zh-CN" sz="7200" b="1" dirty="0">
                <a:solidFill>
                  <a:srgbClr val="FF0000"/>
                </a:solidFill>
              </a:rPr>
              <a:t>?</a:t>
            </a:r>
            <a:endParaRPr lang="zh-CN" altLang="en-US" sz="7200" b="1" dirty="0">
              <a:solidFill>
                <a:srgbClr val="FF0000"/>
              </a:solidFill>
            </a:endParaRPr>
          </a:p>
        </p:txBody>
      </p:sp>
      <p:sp>
        <p:nvSpPr>
          <p:cNvPr id="9" name="文本框 8"/>
          <p:cNvSpPr txBox="1"/>
          <p:nvPr/>
        </p:nvSpPr>
        <p:spPr>
          <a:xfrm flipH="1">
            <a:off x="1264862" y="3536076"/>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初始系统</a:t>
            </a:r>
          </a:p>
        </p:txBody>
      </p:sp>
      <p:sp>
        <p:nvSpPr>
          <p:cNvPr id="90" name="文本框 89"/>
          <p:cNvSpPr txBox="1"/>
          <p:nvPr/>
        </p:nvSpPr>
        <p:spPr>
          <a:xfrm flipH="1">
            <a:off x="5113204" y="1615200"/>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产生突变</a:t>
            </a:r>
          </a:p>
        </p:txBody>
      </p:sp>
      <p:sp>
        <p:nvSpPr>
          <p:cNvPr id="91" name="文本框 90"/>
          <p:cNvSpPr txBox="1"/>
          <p:nvPr/>
        </p:nvSpPr>
        <p:spPr>
          <a:xfrm flipH="1">
            <a:off x="5130820" y="4730672"/>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演化结果</a:t>
            </a:r>
          </a:p>
        </p:txBody>
      </p:sp>
      <p:sp>
        <p:nvSpPr>
          <p:cNvPr id="57" name="文本框 56"/>
          <p:cNvSpPr txBox="1"/>
          <p:nvPr/>
        </p:nvSpPr>
        <p:spPr>
          <a:xfrm>
            <a:off x="5053796" y="2962971"/>
            <a:ext cx="330540" cy="461665"/>
          </a:xfrm>
          <a:prstGeom prst="rect">
            <a:avLst/>
          </a:prstGeom>
          <a:noFill/>
        </p:spPr>
        <p:txBody>
          <a:bodyPr wrap="none" rtlCol="0">
            <a:spAutoFit/>
          </a:bodyPr>
          <a:lstStyle/>
          <a:p>
            <a:r>
              <a:rPr lang="en-US" altLang="zh-CN" sz="2400" b="1" dirty="0">
                <a:solidFill>
                  <a:srgbClr val="0000FF"/>
                </a:solidFill>
              </a:rPr>
              <a:t>S</a:t>
            </a:r>
            <a:endParaRPr lang="zh-CN" altLang="en-US" sz="2400" b="1" dirty="0">
              <a:solidFill>
                <a:srgbClr val="0000FF"/>
              </a:solidFill>
            </a:endParaRPr>
          </a:p>
        </p:txBody>
      </p:sp>
    </p:spTree>
    <p:extLst>
      <p:ext uri="{BB962C8B-B14F-4D97-AF65-F5344CB8AC3E}">
        <p14:creationId xmlns:p14="http://schemas.microsoft.com/office/powerpoint/2010/main" val="77885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fade">
                                      <p:cBhvr>
                                        <p:cTn id="40" dur="500"/>
                                        <p:tgtEl>
                                          <p:spTgt spid="9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fade">
                                      <p:cBhvr>
                                        <p:cTn id="80" dur="500"/>
                                        <p:tgtEl>
                                          <p:spTgt spid="5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fade">
                                      <p:cBhvr>
                                        <p:cTn id="94" dur="500"/>
                                        <p:tgtEl>
                                          <p:spTgt spid="7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fade">
                                      <p:cBhvr>
                                        <p:cTn id="97" dur="500"/>
                                        <p:tgtEl>
                                          <p:spTgt spid="8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fade">
                                      <p:cBhvr>
                                        <p:cTn id="103" dur="500"/>
                                        <p:tgtEl>
                                          <p:spTgt spid="8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500"/>
                                        <p:tgtEl>
                                          <p:spTgt spid="8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5"/>
                                        </p:tgtEl>
                                        <p:attrNameLst>
                                          <p:attrName>style.visibility</p:attrName>
                                        </p:attrNameLst>
                                      </p:cBhvr>
                                      <p:to>
                                        <p:strVal val="visible"/>
                                      </p:to>
                                    </p:set>
                                    <p:animEffect transition="in" filter="fade">
                                      <p:cBhvr>
                                        <p:cTn id="112" dur="500"/>
                                        <p:tgtEl>
                                          <p:spTgt spid="8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animEffect transition="in" filter="fade">
                                      <p:cBhvr>
                                        <p:cTn id="115" dur="500"/>
                                        <p:tgtEl>
                                          <p:spTgt spid="8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animEffect transition="in" filter="fade">
                                      <p:cBhvr>
                                        <p:cTn id="121" dur="500"/>
                                        <p:tgtEl>
                                          <p:spTgt spid="8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9"/>
                                        </p:tgtEl>
                                        <p:attrNameLst>
                                          <p:attrName>style.visibility</p:attrName>
                                        </p:attrNameLst>
                                      </p:cBhvr>
                                      <p:to>
                                        <p:strVal val="visible"/>
                                      </p:to>
                                    </p:set>
                                    <p:animEffect transition="in" filter="fade">
                                      <p:cBhvr>
                                        <p:cTn id="124" dur="500"/>
                                        <p:tgtEl>
                                          <p:spTgt spid="8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p:bldP spid="36" grpId="0"/>
      <p:bldP spid="37" grpId="0"/>
      <p:bldP spid="38" grpId="0"/>
      <p:bldP spid="39" grpId="0"/>
      <p:bldP spid="40" grpId="0"/>
      <p:bldP spid="41" grpId="0"/>
      <p:bldP spid="42" grpId="0"/>
      <p:bldP spid="4" grpId="0" animBg="1"/>
      <p:bldP spid="43"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79" grpId="0" animBg="1"/>
      <p:bldP spid="80" grpId="0"/>
      <p:bldP spid="81" grpId="0"/>
      <p:bldP spid="82" grpId="0"/>
      <p:bldP spid="83" grpId="0"/>
      <p:bldP spid="84" grpId="0"/>
      <p:bldP spid="85" grpId="0"/>
      <p:bldP spid="86" grpId="0"/>
      <p:bldP spid="87" grpId="0"/>
      <p:bldP spid="88" grpId="0"/>
      <p:bldP spid="89" grpId="0"/>
      <p:bldP spid="5" grpId="0"/>
      <p:bldP spid="90" grpId="0" animBg="1"/>
      <p:bldP spid="91" grpId="0" animBg="1"/>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1" name="文本框 3"/>
          <p:cNvSpPr txBox="1"/>
          <p:nvPr/>
        </p:nvSpPr>
        <p:spPr>
          <a:xfrm>
            <a:off x="611560" y="1052736"/>
            <a:ext cx="7732004" cy="163121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系统演化特性（自然选择）：</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 -&gt; </a:t>
            </a:r>
          </a:p>
          <a:p>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具有相对</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更高收益</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的策略的个体数量会</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增长</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具有相对</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更少收益</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的策略的个体数量会</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减少</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429000"/>
            <a:ext cx="8928993" cy="2780744"/>
          </a:xfrm>
          <a:prstGeom prst="rect">
            <a:avLst/>
          </a:prstGeom>
        </p:spPr>
      </p:pic>
    </p:spTree>
    <p:extLst>
      <p:ext uri="{BB962C8B-B14F-4D97-AF65-F5344CB8AC3E}">
        <p14:creationId xmlns:p14="http://schemas.microsoft.com/office/powerpoint/2010/main" val="231149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graphicFrame>
        <p:nvGraphicFramePr>
          <p:cNvPr id="7" name="表格 6"/>
          <p:cNvGraphicFramePr>
            <a:graphicFrameLocks noGrp="1"/>
          </p:cNvGraphicFramePr>
          <p:nvPr>
            <p:extLst>
              <p:ext uri="{D42A27DB-BD31-4B8C-83A1-F6EECF244321}">
                <p14:modId xmlns:p14="http://schemas.microsoft.com/office/powerpoint/2010/main" val="763068632"/>
              </p:ext>
            </p:extLst>
          </p:nvPr>
        </p:nvGraphicFramePr>
        <p:xfrm>
          <a:off x="3347864" y="4293096"/>
          <a:ext cx="3384375" cy="2032002"/>
        </p:xfrm>
        <a:graphic>
          <a:graphicData uri="http://schemas.openxmlformats.org/drawingml/2006/table">
            <a:tbl>
              <a:tblPr firstRow="1" bandRow="1">
                <a:tableStyleId>{5940675A-B579-460E-94D1-54222C63F5DA}</a:tableStyleId>
              </a:tblPr>
              <a:tblGrid>
                <a:gridCol w="1128125">
                  <a:extLst>
                    <a:ext uri="{9D8B030D-6E8A-4147-A177-3AD203B41FA5}">
                      <a16:colId xmlns:a16="http://schemas.microsoft.com/office/drawing/2014/main" val="3883228472"/>
                    </a:ext>
                  </a:extLst>
                </a:gridCol>
                <a:gridCol w="1128125">
                  <a:extLst>
                    <a:ext uri="{9D8B030D-6E8A-4147-A177-3AD203B41FA5}">
                      <a16:colId xmlns:a16="http://schemas.microsoft.com/office/drawing/2014/main" val="265270760"/>
                    </a:ext>
                  </a:extLst>
                </a:gridCol>
                <a:gridCol w="112812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dirty="0"/>
                        <a:t>2, 2</a:t>
                      </a:r>
                      <a:endParaRPr lang="zh-CN" altLang="en-US" sz="3200" b="1" dirty="0"/>
                    </a:p>
                  </a:txBody>
                  <a:tcPr/>
                </a:tc>
                <a:tc>
                  <a:txBody>
                    <a:bodyPr/>
                    <a:lstStyle/>
                    <a:p>
                      <a:pPr algn="ctr"/>
                      <a:r>
                        <a:rPr lang="en-US" altLang="zh-CN" sz="3200" b="1" dirty="0"/>
                        <a:t>-1, 3</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dirty="0"/>
                        <a:t>3, </a:t>
                      </a:r>
                      <a:r>
                        <a:rPr lang="en-US" altLang="zh-CN" sz="3200" b="1" baseline="0" dirty="0"/>
                        <a:t>-1</a:t>
                      </a:r>
                      <a:endParaRPr lang="zh-CN" altLang="en-US" sz="3200" b="1" dirty="0"/>
                    </a:p>
                  </a:txBody>
                  <a:tcPr/>
                </a:tc>
                <a:tc>
                  <a:txBody>
                    <a:bodyPr/>
                    <a:lstStyle/>
                    <a:p>
                      <a:pPr algn="ctr"/>
                      <a:r>
                        <a:rPr lang="en-US" altLang="zh-CN" sz="3200" b="1" dirty="0"/>
                        <a:t>0,</a:t>
                      </a:r>
                      <a:r>
                        <a:rPr lang="en-US" altLang="zh-CN" sz="3200" b="1" baseline="0" dirty="0"/>
                        <a:t> 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8" name="文本框 3"/>
          <p:cNvSpPr txBox="1"/>
          <p:nvPr/>
        </p:nvSpPr>
        <p:spPr>
          <a:xfrm>
            <a:off x="1619672" y="5373216"/>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3"/>
          <p:cNvSpPr txBox="1"/>
          <p:nvPr/>
        </p:nvSpPr>
        <p:spPr>
          <a:xfrm>
            <a:off x="4788024" y="3640972"/>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3"/>
          <p:cNvSpPr txBox="1"/>
          <p:nvPr/>
        </p:nvSpPr>
        <p:spPr>
          <a:xfrm>
            <a:off x="539552" y="1274010"/>
            <a:ext cx="7732004" cy="21236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系统初始为合作性多智能体系统：</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系统具有如下固有属性</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PD-Game</a:t>
            </a:r>
          </a:p>
          <a:p>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参与人均采用策略</a:t>
            </a:r>
            <a:r>
              <a:rPr lang="en-US" altLang="zh-CN" sz="2400"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即参与人间的交互均为策略组</a:t>
            </a:r>
            <a:r>
              <a:rPr lang="en-US" altLang="zh-CN" sz="2400"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(C,C</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1" i="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379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mc:AlternateContent xmlns:mc="http://schemas.openxmlformats.org/markup-compatibility/2006" xmlns:a14="http://schemas.microsoft.com/office/drawing/2010/main">
        <mc:Choice Requires="a14">
          <p:sp>
            <p:nvSpPr>
              <p:cNvPr id="12" name="文本框 3"/>
              <p:cNvSpPr txBox="1"/>
              <p:nvPr/>
            </p:nvSpPr>
            <p:spPr>
              <a:xfrm>
                <a:off x="375922" y="4369156"/>
                <a:ext cx="8582526" cy="224676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如果群体中有</a:t>
                </a:r>
                <a14:m>
                  <m:oMath xmlns:m="http://schemas.openxmlformats.org/officeDocument/2006/math">
                    <m:r>
                      <m:rPr>
                        <m:sty m:val="p"/>
                      </m:rPr>
                      <a:rPr lang="el-GR"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比例的个体策略发生突变（</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无穷小量）采用了策略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，此时系统中仍选择策略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的个体收益：</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 C)+</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 D)</a:t>
                </a: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2(1-</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(-1)=2-3</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 </m:t>
                    </m:r>
                  </m:oMath>
                </a14:m>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Choice>
        <mc:Fallback xmlns="">
          <p:sp>
            <p:nvSpPr>
              <p:cNvPr id="12" name="文本框 3"/>
              <p:cNvSpPr txBox="1">
                <a:spLocks noRot="1" noChangeAspect="1" noMove="1" noResize="1" noEditPoints="1" noAdjustHandles="1" noChangeArrowheads="1" noChangeShapeType="1" noTextEdit="1"/>
              </p:cNvSpPr>
              <p:nvPr/>
            </p:nvSpPr>
            <p:spPr>
              <a:xfrm>
                <a:off x="375922" y="4369156"/>
                <a:ext cx="8582526" cy="2246769"/>
              </a:xfrm>
              <a:prstGeom prst="rect">
                <a:avLst/>
              </a:prstGeom>
              <a:blipFill>
                <a:blip r:embed="rId3"/>
                <a:stretch>
                  <a:fillRect l="-1491" t="-2989" r="-5611" b="-6522"/>
                </a:stretch>
              </a:blipFill>
              <a:ln>
                <a:noFill/>
              </a:ln>
            </p:spPr>
            <p:txBody>
              <a:bodyPr/>
              <a:lstStyle/>
              <a:p>
                <a:r>
                  <a:rPr lang="zh-CN" altLang="en-US">
                    <a:noFill/>
                  </a:rPr>
                  <a:t> </a:t>
                </a:r>
              </a:p>
            </p:txBody>
          </p:sp>
        </mc:Fallback>
      </mc:AlternateContent>
      <p:sp>
        <p:nvSpPr>
          <p:cNvPr id="11" name="文本框 3"/>
          <p:cNvSpPr txBox="1"/>
          <p:nvPr/>
        </p:nvSpPr>
        <p:spPr>
          <a:xfrm>
            <a:off x="323528" y="87347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参与人收益</a:t>
            </a:r>
          </a:p>
        </p:txBody>
      </p:sp>
      <p:graphicFrame>
        <p:nvGraphicFramePr>
          <p:cNvPr id="10" name="表格 9"/>
          <p:cNvGraphicFramePr>
            <a:graphicFrameLocks noGrp="1"/>
          </p:cNvGraphicFramePr>
          <p:nvPr>
            <p:extLst>
              <p:ext uri="{D42A27DB-BD31-4B8C-83A1-F6EECF244321}">
                <p14:modId xmlns:p14="http://schemas.microsoft.com/office/powerpoint/2010/main" val="1970090411"/>
              </p:ext>
            </p:extLst>
          </p:nvPr>
        </p:nvGraphicFramePr>
        <p:xfrm>
          <a:off x="3203848" y="1992892"/>
          <a:ext cx="3384375" cy="2032002"/>
        </p:xfrm>
        <a:graphic>
          <a:graphicData uri="http://schemas.openxmlformats.org/drawingml/2006/table">
            <a:tbl>
              <a:tblPr firstRow="1" bandRow="1">
                <a:tableStyleId>{5940675A-B579-460E-94D1-54222C63F5DA}</a:tableStyleId>
              </a:tblPr>
              <a:tblGrid>
                <a:gridCol w="1128125">
                  <a:extLst>
                    <a:ext uri="{9D8B030D-6E8A-4147-A177-3AD203B41FA5}">
                      <a16:colId xmlns:a16="http://schemas.microsoft.com/office/drawing/2014/main" val="3883228472"/>
                    </a:ext>
                  </a:extLst>
                </a:gridCol>
                <a:gridCol w="1128125">
                  <a:extLst>
                    <a:ext uri="{9D8B030D-6E8A-4147-A177-3AD203B41FA5}">
                      <a16:colId xmlns:a16="http://schemas.microsoft.com/office/drawing/2014/main" val="265270760"/>
                    </a:ext>
                  </a:extLst>
                </a:gridCol>
                <a:gridCol w="112812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dirty="0"/>
                        <a:t>2, 2</a:t>
                      </a:r>
                      <a:endParaRPr lang="zh-CN" altLang="en-US" sz="3200" b="1" dirty="0"/>
                    </a:p>
                  </a:txBody>
                  <a:tcPr/>
                </a:tc>
                <a:tc>
                  <a:txBody>
                    <a:bodyPr/>
                    <a:lstStyle/>
                    <a:p>
                      <a:pPr algn="ctr"/>
                      <a:r>
                        <a:rPr lang="en-US" altLang="zh-CN" sz="3200" b="1" dirty="0"/>
                        <a:t>-1, 3</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dirty="0"/>
                        <a:t>3, </a:t>
                      </a:r>
                      <a:r>
                        <a:rPr lang="en-US" altLang="zh-CN" sz="3200" b="1" baseline="0" dirty="0"/>
                        <a:t>-1</a:t>
                      </a:r>
                      <a:endParaRPr lang="zh-CN" altLang="en-US" sz="3200" b="1" dirty="0"/>
                    </a:p>
                  </a:txBody>
                  <a:tcPr/>
                </a:tc>
                <a:tc>
                  <a:txBody>
                    <a:bodyPr/>
                    <a:lstStyle/>
                    <a:p>
                      <a:pPr algn="ctr"/>
                      <a:r>
                        <a:rPr lang="en-US" altLang="zh-CN" sz="3200" b="1" dirty="0"/>
                        <a:t>0,</a:t>
                      </a:r>
                      <a:r>
                        <a:rPr lang="en-US" altLang="zh-CN" sz="3200" b="1" baseline="0" dirty="0"/>
                        <a:t> 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13" name="文本框 3"/>
          <p:cNvSpPr txBox="1"/>
          <p:nvPr/>
        </p:nvSpPr>
        <p:spPr>
          <a:xfrm>
            <a:off x="1475656" y="3073012"/>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3"/>
          <p:cNvSpPr txBox="1"/>
          <p:nvPr/>
        </p:nvSpPr>
        <p:spPr>
          <a:xfrm>
            <a:off x="4644008" y="1340768"/>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6530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mc:AlternateContent xmlns:mc="http://schemas.openxmlformats.org/markup-compatibility/2006" xmlns:a14="http://schemas.microsoft.com/office/drawing/2010/main">
        <mc:Choice Requires="a14">
          <p:sp>
            <p:nvSpPr>
              <p:cNvPr id="12" name="文本框 3"/>
              <p:cNvSpPr txBox="1"/>
              <p:nvPr/>
            </p:nvSpPr>
            <p:spPr>
              <a:xfrm>
                <a:off x="375922" y="4350583"/>
                <a:ext cx="8582526" cy="224676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如果群体中有</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比例的个体策略发生突变（</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无穷小量） 采用了策略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，而此时系统中选择策略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的个体收益：</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2</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 C)+</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2</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 D)</a:t>
                </a: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3(1-</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(0)=3</a:t>
                </a:r>
                <a14:m>
                  <m:oMath xmlns:m="http://schemas.openxmlformats.org/officeDocument/2006/math">
                    <m:r>
                      <a:rPr lang="en-US" altLang="zh-CN" sz="2800" b="1" i="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1" i="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m:t>
                    </m:r>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Choice>
        <mc:Fallback xmlns="">
          <p:sp>
            <p:nvSpPr>
              <p:cNvPr id="12" name="文本框 3"/>
              <p:cNvSpPr txBox="1">
                <a:spLocks noRot="1" noChangeAspect="1" noMove="1" noResize="1" noEditPoints="1" noAdjustHandles="1" noChangeArrowheads="1" noChangeShapeType="1" noTextEdit="1"/>
              </p:cNvSpPr>
              <p:nvPr/>
            </p:nvSpPr>
            <p:spPr>
              <a:xfrm>
                <a:off x="375922" y="4350583"/>
                <a:ext cx="8582526" cy="2246769"/>
              </a:xfrm>
              <a:prstGeom prst="rect">
                <a:avLst/>
              </a:prstGeom>
              <a:blipFill>
                <a:blip r:embed="rId3"/>
                <a:stretch>
                  <a:fillRect l="-1491" t="-2989" r="-5540" b="-6522"/>
                </a:stretch>
              </a:blipFill>
              <a:ln>
                <a:noFill/>
              </a:ln>
            </p:spPr>
            <p:txBody>
              <a:bodyPr/>
              <a:lstStyle/>
              <a:p>
                <a:r>
                  <a:rPr lang="zh-CN" altLang="en-US">
                    <a:noFill/>
                  </a:rPr>
                  <a:t> </a:t>
                </a:r>
              </a:p>
            </p:txBody>
          </p:sp>
        </mc:Fallback>
      </mc:AlternateContent>
      <p:sp>
        <p:nvSpPr>
          <p:cNvPr id="11" name="文本框 3"/>
          <p:cNvSpPr txBox="1"/>
          <p:nvPr/>
        </p:nvSpPr>
        <p:spPr>
          <a:xfrm>
            <a:off x="323528" y="87347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参与人收益</a:t>
            </a:r>
          </a:p>
        </p:txBody>
      </p:sp>
      <p:graphicFrame>
        <p:nvGraphicFramePr>
          <p:cNvPr id="10" name="表格 9"/>
          <p:cNvGraphicFramePr>
            <a:graphicFrameLocks noGrp="1"/>
          </p:cNvGraphicFramePr>
          <p:nvPr>
            <p:extLst>
              <p:ext uri="{D42A27DB-BD31-4B8C-83A1-F6EECF244321}">
                <p14:modId xmlns:p14="http://schemas.microsoft.com/office/powerpoint/2010/main" val="2629704986"/>
              </p:ext>
            </p:extLst>
          </p:nvPr>
        </p:nvGraphicFramePr>
        <p:xfrm>
          <a:off x="3203848" y="1992892"/>
          <a:ext cx="3384375" cy="2032002"/>
        </p:xfrm>
        <a:graphic>
          <a:graphicData uri="http://schemas.openxmlformats.org/drawingml/2006/table">
            <a:tbl>
              <a:tblPr firstRow="1" bandRow="1">
                <a:tableStyleId>{5940675A-B579-460E-94D1-54222C63F5DA}</a:tableStyleId>
              </a:tblPr>
              <a:tblGrid>
                <a:gridCol w="1128125">
                  <a:extLst>
                    <a:ext uri="{9D8B030D-6E8A-4147-A177-3AD203B41FA5}">
                      <a16:colId xmlns:a16="http://schemas.microsoft.com/office/drawing/2014/main" val="3883228472"/>
                    </a:ext>
                  </a:extLst>
                </a:gridCol>
                <a:gridCol w="1128125">
                  <a:extLst>
                    <a:ext uri="{9D8B030D-6E8A-4147-A177-3AD203B41FA5}">
                      <a16:colId xmlns:a16="http://schemas.microsoft.com/office/drawing/2014/main" val="265270760"/>
                    </a:ext>
                  </a:extLst>
                </a:gridCol>
                <a:gridCol w="112812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dirty="0"/>
                        <a:t>2, 2</a:t>
                      </a:r>
                      <a:endParaRPr lang="zh-CN" altLang="en-US" sz="3200" b="1" dirty="0"/>
                    </a:p>
                  </a:txBody>
                  <a:tcPr/>
                </a:tc>
                <a:tc>
                  <a:txBody>
                    <a:bodyPr/>
                    <a:lstStyle/>
                    <a:p>
                      <a:pPr algn="ctr"/>
                      <a:r>
                        <a:rPr lang="en-US" altLang="zh-CN" sz="3200" b="1" dirty="0"/>
                        <a:t>-1, 3</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dirty="0"/>
                        <a:t>3, </a:t>
                      </a:r>
                      <a:r>
                        <a:rPr lang="en-US" altLang="zh-CN" sz="3200" b="1" baseline="0" dirty="0"/>
                        <a:t>-1</a:t>
                      </a:r>
                      <a:endParaRPr lang="zh-CN" altLang="en-US" sz="3200" b="1" dirty="0"/>
                    </a:p>
                  </a:txBody>
                  <a:tcPr/>
                </a:tc>
                <a:tc>
                  <a:txBody>
                    <a:bodyPr/>
                    <a:lstStyle/>
                    <a:p>
                      <a:pPr algn="ctr"/>
                      <a:r>
                        <a:rPr lang="en-US" altLang="zh-CN" sz="3200" b="1" dirty="0"/>
                        <a:t>0,</a:t>
                      </a:r>
                      <a:r>
                        <a:rPr lang="en-US" altLang="zh-CN" sz="3200" b="1" baseline="0" dirty="0"/>
                        <a:t> 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13" name="文本框 3"/>
          <p:cNvSpPr txBox="1"/>
          <p:nvPr/>
        </p:nvSpPr>
        <p:spPr>
          <a:xfrm>
            <a:off x="1475656" y="3073012"/>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3"/>
          <p:cNvSpPr txBox="1"/>
          <p:nvPr/>
        </p:nvSpPr>
        <p:spPr>
          <a:xfrm>
            <a:off x="4644008" y="1340768"/>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1080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mc:AlternateContent xmlns:mc="http://schemas.openxmlformats.org/markup-compatibility/2006" xmlns:a14="http://schemas.microsoft.com/office/drawing/2010/main">
        <mc:Choice Requires="a14">
          <p:sp>
            <p:nvSpPr>
              <p:cNvPr id="12" name="文本框 3"/>
              <p:cNvSpPr txBox="1"/>
              <p:nvPr/>
            </p:nvSpPr>
            <p:spPr>
              <a:xfrm>
                <a:off x="232813" y="3789040"/>
                <a:ext cx="8822390" cy="267765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14:m>
                  <m:oMath xmlns:m="http://schemas.openxmlformats.org/officeDocument/2006/math">
                    <m:r>
                      <a:rPr lang="en-US" altLang="zh-CN" sz="2800" b="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&lt;</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payoff</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(2-3</a:t>
                </a:r>
                <a14:m>
                  <m:oMath xmlns:m="http://schemas.openxmlformats.org/officeDocument/2006/math">
                    <m:r>
                      <m:rPr>
                        <m:sty m:val="p"/>
                      </m:rPr>
                      <a:rPr lang="el-GR"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800" b="1" i="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&lt; </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3</a:t>
                </a:r>
                <a14:m>
                  <m:oMath xmlns:m="http://schemas.openxmlformats.org/officeDocument/2006/math">
                    <m:r>
                      <a:rPr lang="en-US" altLang="zh-CN" sz="2800" b="1" i="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1" i="0"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𝟑</m:t>
                    </m:r>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r>
                      <a:rPr lang="en-US"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m:t>
                    </m:r>
                  </m:oMath>
                </a14:m>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突变为策略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的个体收益更高，因此采用策略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的个体数量会不断增长，采用策略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的个体数量会不断减少。</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策略</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不是演化稳定策略</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Choice>
        <mc:Fallback xmlns="">
          <p:sp>
            <p:nvSpPr>
              <p:cNvPr id="12" name="文本框 3"/>
              <p:cNvSpPr txBox="1">
                <a:spLocks noRot="1" noChangeAspect="1" noMove="1" noResize="1" noEditPoints="1" noAdjustHandles="1" noChangeArrowheads="1" noChangeShapeType="1" noTextEdit="1"/>
              </p:cNvSpPr>
              <p:nvPr/>
            </p:nvSpPr>
            <p:spPr>
              <a:xfrm>
                <a:off x="232813" y="3789040"/>
                <a:ext cx="8822390" cy="2677656"/>
              </a:xfrm>
              <a:prstGeom prst="rect">
                <a:avLst/>
              </a:prstGeom>
              <a:blipFill>
                <a:blip r:embed="rId3"/>
                <a:stretch>
                  <a:fillRect l="-1382" t="-2506" b="-5467"/>
                </a:stretch>
              </a:blipFill>
              <a:ln>
                <a:noFill/>
              </a:ln>
            </p:spPr>
            <p:txBody>
              <a:bodyPr/>
              <a:lstStyle/>
              <a:p>
                <a:r>
                  <a:rPr lang="zh-CN" altLang="en-US">
                    <a:noFill/>
                  </a:rPr>
                  <a:t> </a:t>
                </a:r>
              </a:p>
            </p:txBody>
          </p:sp>
        </mc:Fallback>
      </mc:AlternateContent>
      <p:graphicFrame>
        <p:nvGraphicFramePr>
          <p:cNvPr id="10" name="表格 9"/>
          <p:cNvGraphicFramePr>
            <a:graphicFrameLocks noGrp="1"/>
          </p:cNvGraphicFramePr>
          <p:nvPr>
            <p:extLst>
              <p:ext uri="{D42A27DB-BD31-4B8C-83A1-F6EECF244321}">
                <p14:modId xmlns:p14="http://schemas.microsoft.com/office/powerpoint/2010/main" val="2734165500"/>
              </p:ext>
            </p:extLst>
          </p:nvPr>
        </p:nvGraphicFramePr>
        <p:xfrm>
          <a:off x="3203848" y="1484784"/>
          <a:ext cx="3384375" cy="2032002"/>
        </p:xfrm>
        <a:graphic>
          <a:graphicData uri="http://schemas.openxmlformats.org/drawingml/2006/table">
            <a:tbl>
              <a:tblPr firstRow="1" bandRow="1">
                <a:tableStyleId>{5940675A-B579-460E-94D1-54222C63F5DA}</a:tableStyleId>
              </a:tblPr>
              <a:tblGrid>
                <a:gridCol w="1128125">
                  <a:extLst>
                    <a:ext uri="{9D8B030D-6E8A-4147-A177-3AD203B41FA5}">
                      <a16:colId xmlns:a16="http://schemas.microsoft.com/office/drawing/2014/main" val="3883228472"/>
                    </a:ext>
                  </a:extLst>
                </a:gridCol>
                <a:gridCol w="1128125">
                  <a:extLst>
                    <a:ext uri="{9D8B030D-6E8A-4147-A177-3AD203B41FA5}">
                      <a16:colId xmlns:a16="http://schemas.microsoft.com/office/drawing/2014/main" val="265270760"/>
                    </a:ext>
                  </a:extLst>
                </a:gridCol>
                <a:gridCol w="112812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dirty="0"/>
                        <a:t>2, 2</a:t>
                      </a:r>
                      <a:endParaRPr lang="zh-CN" altLang="en-US" sz="3200" b="1" dirty="0"/>
                    </a:p>
                  </a:txBody>
                  <a:tcPr/>
                </a:tc>
                <a:tc>
                  <a:txBody>
                    <a:bodyPr/>
                    <a:lstStyle/>
                    <a:p>
                      <a:pPr algn="ctr"/>
                      <a:r>
                        <a:rPr lang="en-US" altLang="zh-CN" sz="3200" b="1" dirty="0"/>
                        <a:t>-1, 3</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dirty="0"/>
                        <a:t>3, </a:t>
                      </a:r>
                      <a:r>
                        <a:rPr lang="en-US" altLang="zh-CN" sz="3200" b="1" baseline="0" dirty="0"/>
                        <a:t>-1</a:t>
                      </a:r>
                      <a:endParaRPr lang="zh-CN" altLang="en-US" sz="3200" b="1" dirty="0"/>
                    </a:p>
                  </a:txBody>
                  <a:tcPr/>
                </a:tc>
                <a:tc>
                  <a:txBody>
                    <a:bodyPr/>
                    <a:lstStyle/>
                    <a:p>
                      <a:pPr algn="ctr"/>
                      <a:r>
                        <a:rPr lang="en-US" altLang="zh-CN" sz="3200" b="1" dirty="0"/>
                        <a:t>0,</a:t>
                      </a:r>
                      <a:r>
                        <a:rPr lang="en-US" altLang="zh-CN" sz="3200" b="1" baseline="0" dirty="0"/>
                        <a:t> 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11" name="文本框 3"/>
          <p:cNvSpPr txBox="1"/>
          <p:nvPr/>
        </p:nvSpPr>
        <p:spPr>
          <a:xfrm>
            <a:off x="1475656" y="2564904"/>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3"/>
          <p:cNvSpPr txBox="1"/>
          <p:nvPr/>
        </p:nvSpPr>
        <p:spPr>
          <a:xfrm>
            <a:off x="4644008" y="832660"/>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17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2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cxnSp>
        <p:nvCxnSpPr>
          <p:cNvPr id="10" name="直接连接符 9"/>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椭圆 1"/>
          <p:cNvSpPr/>
          <p:nvPr/>
        </p:nvSpPr>
        <p:spPr>
          <a:xfrm>
            <a:off x="953635" y="1905005"/>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文本框 2"/>
          <p:cNvSpPr txBox="1"/>
          <p:nvPr/>
        </p:nvSpPr>
        <p:spPr>
          <a:xfrm>
            <a:off x="1675502" y="2952986"/>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1" name="文本框 20"/>
          <p:cNvSpPr txBox="1"/>
          <p:nvPr/>
        </p:nvSpPr>
        <p:spPr>
          <a:xfrm>
            <a:off x="1237157" y="2519584"/>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3" name="文本框 22"/>
          <p:cNvSpPr txBox="1"/>
          <p:nvPr/>
        </p:nvSpPr>
        <p:spPr>
          <a:xfrm>
            <a:off x="1567697" y="2177599"/>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4" name="文本框 23"/>
          <p:cNvSpPr txBox="1"/>
          <p:nvPr/>
        </p:nvSpPr>
        <p:spPr>
          <a:xfrm>
            <a:off x="2663567" y="2108249"/>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5" name="文本框 24"/>
          <p:cNvSpPr txBox="1"/>
          <p:nvPr/>
        </p:nvSpPr>
        <p:spPr>
          <a:xfrm>
            <a:off x="2033123" y="2586423"/>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6" name="文本框 25"/>
          <p:cNvSpPr txBox="1"/>
          <p:nvPr/>
        </p:nvSpPr>
        <p:spPr>
          <a:xfrm>
            <a:off x="2942711" y="2846118"/>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7" name="文本框 26"/>
          <p:cNvSpPr txBox="1"/>
          <p:nvPr/>
        </p:nvSpPr>
        <p:spPr>
          <a:xfrm>
            <a:off x="3140885" y="2307436"/>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8" name="文本框 27"/>
          <p:cNvSpPr txBox="1"/>
          <p:nvPr/>
        </p:nvSpPr>
        <p:spPr>
          <a:xfrm>
            <a:off x="2099259" y="2014923"/>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29" name="文本框 28"/>
          <p:cNvSpPr txBox="1"/>
          <p:nvPr/>
        </p:nvSpPr>
        <p:spPr>
          <a:xfrm>
            <a:off x="2333027" y="3048088"/>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30" name="文本框 29"/>
          <p:cNvSpPr txBox="1"/>
          <p:nvPr/>
        </p:nvSpPr>
        <p:spPr>
          <a:xfrm>
            <a:off x="2563206" y="2586423"/>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4" name="右箭头 3"/>
          <p:cNvSpPr/>
          <p:nvPr/>
        </p:nvSpPr>
        <p:spPr>
          <a:xfrm>
            <a:off x="4097379" y="2527832"/>
            <a:ext cx="576064" cy="482537"/>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3" name="右箭头 42"/>
          <p:cNvSpPr/>
          <p:nvPr/>
        </p:nvSpPr>
        <p:spPr>
          <a:xfrm rot="5400000">
            <a:off x="5787709" y="4087704"/>
            <a:ext cx="956835" cy="26938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9" name="椭圆 78"/>
          <p:cNvSpPr/>
          <p:nvPr/>
        </p:nvSpPr>
        <p:spPr>
          <a:xfrm>
            <a:off x="4808879" y="4729154"/>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0" name="文本框 79"/>
          <p:cNvSpPr txBox="1"/>
          <p:nvPr/>
        </p:nvSpPr>
        <p:spPr>
          <a:xfrm>
            <a:off x="5530746" y="5777135"/>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1" name="文本框 80"/>
          <p:cNvSpPr txBox="1"/>
          <p:nvPr/>
        </p:nvSpPr>
        <p:spPr>
          <a:xfrm>
            <a:off x="5092401" y="5343733"/>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2" name="文本框 81"/>
          <p:cNvSpPr txBox="1"/>
          <p:nvPr/>
        </p:nvSpPr>
        <p:spPr>
          <a:xfrm>
            <a:off x="5422941" y="5001748"/>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3" name="文本框 82"/>
          <p:cNvSpPr txBox="1"/>
          <p:nvPr/>
        </p:nvSpPr>
        <p:spPr>
          <a:xfrm>
            <a:off x="6518811" y="4932398"/>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4" name="文本框 83"/>
          <p:cNvSpPr txBox="1"/>
          <p:nvPr/>
        </p:nvSpPr>
        <p:spPr>
          <a:xfrm>
            <a:off x="5888367" y="5410572"/>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5" name="文本框 84"/>
          <p:cNvSpPr txBox="1"/>
          <p:nvPr/>
        </p:nvSpPr>
        <p:spPr>
          <a:xfrm>
            <a:off x="6797955" y="5670267"/>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6" name="文本框 85"/>
          <p:cNvSpPr txBox="1"/>
          <p:nvPr/>
        </p:nvSpPr>
        <p:spPr>
          <a:xfrm>
            <a:off x="6996129" y="5131585"/>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7" name="文本框 86"/>
          <p:cNvSpPr txBox="1"/>
          <p:nvPr/>
        </p:nvSpPr>
        <p:spPr>
          <a:xfrm>
            <a:off x="5954503" y="4839072"/>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8" name="文本框 87"/>
          <p:cNvSpPr txBox="1"/>
          <p:nvPr/>
        </p:nvSpPr>
        <p:spPr>
          <a:xfrm>
            <a:off x="6188271" y="5872237"/>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89" name="文本框 88"/>
          <p:cNvSpPr txBox="1"/>
          <p:nvPr/>
        </p:nvSpPr>
        <p:spPr>
          <a:xfrm>
            <a:off x="6418450" y="5410572"/>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9" name="文本框 8"/>
          <p:cNvSpPr txBox="1"/>
          <p:nvPr/>
        </p:nvSpPr>
        <p:spPr>
          <a:xfrm flipH="1">
            <a:off x="1674435" y="3536076"/>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初始系统</a:t>
            </a:r>
          </a:p>
        </p:txBody>
      </p:sp>
      <p:sp>
        <p:nvSpPr>
          <p:cNvPr id="91" name="文本框 90"/>
          <p:cNvSpPr txBox="1"/>
          <p:nvPr/>
        </p:nvSpPr>
        <p:spPr>
          <a:xfrm flipH="1">
            <a:off x="5553822" y="6321689"/>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演化结果</a:t>
            </a:r>
          </a:p>
        </p:txBody>
      </p:sp>
      <p:sp>
        <p:nvSpPr>
          <p:cNvPr id="57" name="椭圆 56"/>
          <p:cNvSpPr/>
          <p:nvPr/>
        </p:nvSpPr>
        <p:spPr>
          <a:xfrm>
            <a:off x="4791247" y="2014923"/>
            <a:ext cx="2952328" cy="1728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8" name="文本框 57"/>
          <p:cNvSpPr txBox="1"/>
          <p:nvPr/>
        </p:nvSpPr>
        <p:spPr>
          <a:xfrm>
            <a:off x="5513114" y="3062904"/>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59" name="文本框 58"/>
          <p:cNvSpPr txBox="1"/>
          <p:nvPr/>
        </p:nvSpPr>
        <p:spPr>
          <a:xfrm>
            <a:off x="5074769" y="2629502"/>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0" name="文本框 59"/>
          <p:cNvSpPr txBox="1"/>
          <p:nvPr/>
        </p:nvSpPr>
        <p:spPr>
          <a:xfrm>
            <a:off x="5405309" y="2287517"/>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1" name="文本框 60"/>
          <p:cNvSpPr txBox="1"/>
          <p:nvPr/>
        </p:nvSpPr>
        <p:spPr>
          <a:xfrm>
            <a:off x="6501179" y="2218167"/>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62" name="文本框 61"/>
          <p:cNvSpPr txBox="1"/>
          <p:nvPr/>
        </p:nvSpPr>
        <p:spPr>
          <a:xfrm>
            <a:off x="5870735" y="2696341"/>
            <a:ext cx="378630" cy="461665"/>
          </a:xfrm>
          <a:prstGeom prst="rect">
            <a:avLst/>
          </a:prstGeom>
          <a:noFill/>
        </p:spPr>
        <p:txBody>
          <a:bodyPr wrap="none" rtlCol="0">
            <a:spAutoFit/>
          </a:bodyPr>
          <a:lstStyle/>
          <a:p>
            <a:r>
              <a:rPr lang="en-US" altLang="zh-CN" sz="2400" b="1" dirty="0">
                <a:solidFill>
                  <a:srgbClr val="FF0000"/>
                </a:solidFill>
              </a:rPr>
              <a:t>D</a:t>
            </a:r>
            <a:endParaRPr lang="zh-CN" altLang="en-US" sz="2400" b="1" dirty="0">
              <a:solidFill>
                <a:srgbClr val="FF0000"/>
              </a:solidFill>
            </a:endParaRPr>
          </a:p>
        </p:txBody>
      </p:sp>
      <p:sp>
        <p:nvSpPr>
          <p:cNvPr id="63" name="文本框 62"/>
          <p:cNvSpPr txBox="1"/>
          <p:nvPr/>
        </p:nvSpPr>
        <p:spPr>
          <a:xfrm>
            <a:off x="6780323" y="2956036"/>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4" name="文本框 63"/>
          <p:cNvSpPr txBox="1"/>
          <p:nvPr/>
        </p:nvSpPr>
        <p:spPr>
          <a:xfrm>
            <a:off x="6978497" y="2417354"/>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5" name="文本框 64"/>
          <p:cNvSpPr txBox="1"/>
          <p:nvPr/>
        </p:nvSpPr>
        <p:spPr>
          <a:xfrm>
            <a:off x="5936871" y="2124841"/>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6" name="文本框 65"/>
          <p:cNvSpPr txBox="1"/>
          <p:nvPr/>
        </p:nvSpPr>
        <p:spPr>
          <a:xfrm>
            <a:off x="6170639" y="3158006"/>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67" name="文本框 66"/>
          <p:cNvSpPr txBox="1"/>
          <p:nvPr/>
        </p:nvSpPr>
        <p:spPr>
          <a:xfrm>
            <a:off x="6400818" y="2696341"/>
            <a:ext cx="348172" cy="461665"/>
          </a:xfrm>
          <a:prstGeom prst="rect">
            <a:avLst/>
          </a:prstGeom>
          <a:noFill/>
        </p:spPr>
        <p:txBody>
          <a:bodyPr wrap="none" rtlCol="0">
            <a:spAutoFit/>
          </a:bodyPr>
          <a:lstStyle/>
          <a:p>
            <a:r>
              <a:rPr lang="en-US" altLang="zh-CN" sz="2400" b="1" dirty="0">
                <a:solidFill>
                  <a:srgbClr val="0000FF"/>
                </a:solidFill>
              </a:rPr>
              <a:t>C</a:t>
            </a:r>
            <a:endParaRPr lang="zh-CN" altLang="en-US" sz="2400" b="1" dirty="0">
              <a:solidFill>
                <a:srgbClr val="0000FF"/>
              </a:solidFill>
            </a:endParaRPr>
          </a:p>
        </p:txBody>
      </p:sp>
      <p:sp>
        <p:nvSpPr>
          <p:cNvPr id="90" name="文本框 89"/>
          <p:cNvSpPr txBox="1"/>
          <p:nvPr/>
        </p:nvSpPr>
        <p:spPr>
          <a:xfrm flipH="1">
            <a:off x="5522777" y="1671191"/>
            <a:ext cx="146645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产生突变</a:t>
            </a:r>
          </a:p>
        </p:txBody>
      </p:sp>
    </p:spTree>
    <p:extLst>
      <p:ext uri="{BB962C8B-B14F-4D97-AF65-F5344CB8AC3E}">
        <p14:creationId xmlns:p14="http://schemas.microsoft.com/office/powerpoint/2010/main" val="309234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fade">
                                      <p:cBhvr>
                                        <p:cTn id="54" dur="500"/>
                                        <p:tgtEl>
                                          <p:spTgt spid="8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fade">
                                      <p:cBhvr>
                                        <p:cTn id="60" dur="500"/>
                                        <p:tgtEl>
                                          <p:spTgt spid="8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500"/>
                                        <p:tgtEl>
                                          <p:spTgt spid="8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4"/>
                                        </p:tgtEl>
                                        <p:attrNameLst>
                                          <p:attrName>style.visibility</p:attrName>
                                        </p:attrNameLst>
                                      </p:cBhvr>
                                      <p:to>
                                        <p:strVal val="visible"/>
                                      </p:to>
                                    </p:set>
                                    <p:animEffect transition="in" filter="fade">
                                      <p:cBhvr>
                                        <p:cTn id="66" dur="500"/>
                                        <p:tgtEl>
                                          <p:spTgt spid="8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fade">
                                      <p:cBhvr>
                                        <p:cTn id="72" dur="500"/>
                                        <p:tgtEl>
                                          <p:spTgt spid="8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00"/>
                                        <p:tgtEl>
                                          <p:spTgt spid="8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79" grpId="0" animBg="1"/>
      <p:bldP spid="80" grpId="0"/>
      <p:bldP spid="81" grpId="0"/>
      <p:bldP spid="82" grpId="0"/>
      <p:bldP spid="83" grpId="0"/>
      <p:bldP spid="84" grpId="0"/>
      <p:bldP spid="85" grpId="0"/>
      <p:bldP spid="86" grpId="0"/>
      <p:bldP spid="87" grpId="0"/>
      <p:bldP spid="88" grpId="0"/>
      <p:bldP spid="89" grpId="0"/>
      <p:bldP spid="91" grpId="0" animBg="1"/>
      <p:bldP spid="57" grpId="0" animBg="1"/>
      <p:bldP spid="58" grpId="0"/>
      <p:bldP spid="59" grpId="0"/>
      <p:bldP spid="60" grpId="0"/>
      <p:bldP spid="61" grpId="0"/>
      <p:bldP spid="62" grpId="0"/>
      <p:bldP spid="63" grpId="0"/>
      <p:bldP spid="64" grpId="0"/>
      <p:bldP spid="65" grpId="0"/>
      <p:bldP spid="66" grpId="0"/>
      <p:bldP spid="67" grpId="0"/>
      <p:bldP spid="9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群集行为研究背景</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1</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274757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5" name="文本框 3"/>
          <p:cNvSpPr txBox="1"/>
          <p:nvPr/>
        </p:nvSpPr>
        <p:spPr>
          <a:xfrm>
            <a:off x="6300192" y="1690694"/>
            <a:ext cx="2279973"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策略</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是演化</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稳定的吗？</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AlternateContent xmlns:mc="http://schemas.openxmlformats.org/markup-compatibility/2006" xmlns:a14="http://schemas.microsoft.com/office/drawing/2010/main">
        <mc:Choice Requires="a14">
          <p:sp>
            <p:nvSpPr>
              <p:cNvPr id="16" name="文本框 3"/>
              <p:cNvSpPr txBox="1"/>
              <p:nvPr/>
            </p:nvSpPr>
            <p:spPr>
              <a:xfrm>
                <a:off x="365571" y="4365104"/>
                <a:ext cx="8582526"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假设系统初始状态下，系统中个体全部都选择策略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比例的个体更改策略，采用了策略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分析策略</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是否演化稳定策略</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6" name="文本框 3"/>
              <p:cNvSpPr txBox="1">
                <a:spLocks noRot="1" noChangeAspect="1" noMove="1" noResize="1" noEditPoints="1" noAdjustHandles="1" noChangeArrowheads="1" noChangeShapeType="1" noTextEdit="1"/>
              </p:cNvSpPr>
              <p:nvPr/>
            </p:nvSpPr>
            <p:spPr>
              <a:xfrm>
                <a:off x="365571" y="4365104"/>
                <a:ext cx="8582526" cy="1815882"/>
              </a:xfrm>
              <a:prstGeom prst="rect">
                <a:avLst/>
              </a:prstGeom>
              <a:blipFill>
                <a:blip r:embed="rId3"/>
                <a:stretch>
                  <a:fillRect l="-1491" t="-3356" r="-4261" b="-8389"/>
                </a:stretch>
              </a:blipFill>
              <a:ln>
                <a:noFill/>
              </a:ln>
            </p:spPr>
            <p:txBody>
              <a:bodyPr/>
              <a:lstStyle/>
              <a:p>
                <a:r>
                  <a:rPr lang="zh-CN" altLang="en-US">
                    <a:noFill/>
                  </a:rPr>
                  <a:t> </a:t>
                </a:r>
              </a:p>
            </p:txBody>
          </p:sp>
        </mc:Fallback>
      </mc:AlternateContent>
      <p:graphicFrame>
        <p:nvGraphicFramePr>
          <p:cNvPr id="7" name="表格 6"/>
          <p:cNvGraphicFramePr>
            <a:graphicFrameLocks noGrp="1"/>
          </p:cNvGraphicFramePr>
          <p:nvPr>
            <p:extLst>
              <p:ext uri="{D42A27DB-BD31-4B8C-83A1-F6EECF244321}">
                <p14:modId xmlns:p14="http://schemas.microsoft.com/office/powerpoint/2010/main" val="1279990096"/>
              </p:ext>
            </p:extLst>
          </p:nvPr>
        </p:nvGraphicFramePr>
        <p:xfrm>
          <a:off x="2411760" y="1628800"/>
          <a:ext cx="3384375" cy="2032002"/>
        </p:xfrm>
        <a:graphic>
          <a:graphicData uri="http://schemas.openxmlformats.org/drawingml/2006/table">
            <a:tbl>
              <a:tblPr firstRow="1" bandRow="1">
                <a:tableStyleId>{5940675A-B579-460E-94D1-54222C63F5DA}</a:tableStyleId>
              </a:tblPr>
              <a:tblGrid>
                <a:gridCol w="1128125">
                  <a:extLst>
                    <a:ext uri="{9D8B030D-6E8A-4147-A177-3AD203B41FA5}">
                      <a16:colId xmlns:a16="http://schemas.microsoft.com/office/drawing/2014/main" val="3883228472"/>
                    </a:ext>
                  </a:extLst>
                </a:gridCol>
                <a:gridCol w="1128125">
                  <a:extLst>
                    <a:ext uri="{9D8B030D-6E8A-4147-A177-3AD203B41FA5}">
                      <a16:colId xmlns:a16="http://schemas.microsoft.com/office/drawing/2014/main" val="265270760"/>
                    </a:ext>
                  </a:extLst>
                </a:gridCol>
                <a:gridCol w="112812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dirty="0"/>
                        <a:t>2, 2</a:t>
                      </a:r>
                      <a:endParaRPr lang="zh-CN" altLang="en-US" sz="3200" b="1" dirty="0"/>
                    </a:p>
                  </a:txBody>
                  <a:tcPr/>
                </a:tc>
                <a:tc>
                  <a:txBody>
                    <a:bodyPr/>
                    <a:lstStyle/>
                    <a:p>
                      <a:pPr algn="ctr"/>
                      <a:r>
                        <a:rPr lang="en-US" altLang="zh-CN" sz="3200" b="1" dirty="0"/>
                        <a:t>-1, 3</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dirty="0"/>
                        <a:t>3, </a:t>
                      </a:r>
                      <a:r>
                        <a:rPr lang="en-US" altLang="zh-CN" sz="3200" b="1" baseline="0" dirty="0"/>
                        <a:t>-1</a:t>
                      </a:r>
                      <a:endParaRPr lang="zh-CN" altLang="en-US" sz="3200" b="1" dirty="0"/>
                    </a:p>
                  </a:txBody>
                  <a:tcPr/>
                </a:tc>
                <a:tc>
                  <a:txBody>
                    <a:bodyPr/>
                    <a:lstStyle/>
                    <a:p>
                      <a:pPr algn="ctr"/>
                      <a:r>
                        <a:rPr lang="en-US" altLang="zh-CN" sz="3200" b="1" dirty="0"/>
                        <a:t>0,</a:t>
                      </a:r>
                      <a:r>
                        <a:rPr lang="en-US" altLang="zh-CN" sz="3200" b="1" baseline="0" dirty="0"/>
                        <a:t> 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8" name="文本框 3"/>
          <p:cNvSpPr txBox="1"/>
          <p:nvPr/>
        </p:nvSpPr>
        <p:spPr>
          <a:xfrm>
            <a:off x="827584" y="2720123"/>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3"/>
          <p:cNvSpPr txBox="1"/>
          <p:nvPr/>
        </p:nvSpPr>
        <p:spPr>
          <a:xfrm>
            <a:off x="3851920" y="976676"/>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6000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graphicFrame>
        <p:nvGraphicFramePr>
          <p:cNvPr id="7" name="表格 6"/>
          <p:cNvGraphicFramePr>
            <a:graphicFrameLocks noGrp="1"/>
          </p:cNvGraphicFramePr>
          <p:nvPr>
            <p:extLst>
              <p:ext uri="{D42A27DB-BD31-4B8C-83A1-F6EECF244321}">
                <p14:modId xmlns:p14="http://schemas.microsoft.com/office/powerpoint/2010/main" val="182557307"/>
              </p:ext>
            </p:extLst>
          </p:nvPr>
        </p:nvGraphicFramePr>
        <p:xfrm>
          <a:off x="2339752" y="3583783"/>
          <a:ext cx="5904656"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343179">
                  <a:extLst>
                    <a:ext uri="{9D8B030D-6E8A-4147-A177-3AD203B41FA5}">
                      <a16:colId xmlns:a16="http://schemas.microsoft.com/office/drawing/2014/main" val="265270760"/>
                    </a:ext>
                  </a:extLst>
                </a:gridCol>
                <a:gridCol w="2448272">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S</a:t>
                      </a:r>
                      <a:endParaRPr lang="zh-CN" altLang="en-US" sz="3200" b="1" i="1" dirty="0"/>
                    </a:p>
                  </a:txBody>
                  <a:tcPr/>
                </a:tc>
                <a:tc>
                  <a:txBody>
                    <a:bodyPr/>
                    <a:lstStyle/>
                    <a:p>
                      <a:pPr algn="ctr"/>
                      <a:r>
                        <a:rPr lang="en-US" altLang="zh-CN" sz="3200" b="1" i="1" dirty="0"/>
                        <a:t>T</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S</a:t>
                      </a:r>
                      <a:endParaRPr lang="zh-CN" altLang="en-US" sz="3200" b="1" i="1" dirty="0"/>
                    </a:p>
                  </a:txBody>
                  <a:tcPr/>
                </a:tc>
                <a:tc>
                  <a:txBody>
                    <a:bodyPr/>
                    <a:lstStyle/>
                    <a:p>
                      <a:pPr algn="ctr"/>
                      <a:r>
                        <a:rPr lang="en-US" altLang="zh-CN" sz="3200" b="1" i="1" dirty="0" err="1"/>
                        <a:t>pfSS</a:t>
                      </a:r>
                      <a:endParaRPr lang="zh-CN" altLang="en-US" sz="3200" b="1" i="1" dirty="0"/>
                    </a:p>
                  </a:txBody>
                  <a:tcPr/>
                </a:tc>
                <a:tc>
                  <a:txBody>
                    <a:bodyPr/>
                    <a:lstStyle/>
                    <a:p>
                      <a:pPr algn="ctr"/>
                      <a:r>
                        <a:rPr lang="en-US" altLang="zh-CN" sz="3200" b="1" i="1" dirty="0" err="1"/>
                        <a:t>pfST</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T</a:t>
                      </a:r>
                      <a:endParaRPr lang="zh-CN" altLang="en-US" sz="3200" b="1" i="1" dirty="0"/>
                    </a:p>
                  </a:txBody>
                  <a:tcPr/>
                </a:tc>
                <a:tc>
                  <a:txBody>
                    <a:bodyPr/>
                    <a:lstStyle/>
                    <a:p>
                      <a:pPr algn="ctr"/>
                      <a:r>
                        <a:rPr lang="en-US" altLang="zh-CN" sz="3200" b="1" i="1" dirty="0" err="1"/>
                        <a:t>pfTS</a:t>
                      </a:r>
                      <a:endParaRPr lang="zh-CN" altLang="en-US" sz="3200" b="1" dirty="0"/>
                    </a:p>
                  </a:txBody>
                  <a:tcPr/>
                </a:tc>
                <a:tc>
                  <a:txBody>
                    <a:bodyPr/>
                    <a:lstStyle/>
                    <a:p>
                      <a:pPr algn="ctr"/>
                      <a:r>
                        <a:rPr lang="en-US" altLang="zh-CN" sz="3200" b="1" i="1" dirty="0" err="1"/>
                        <a:t>pfTT</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8" name="文本框 3"/>
          <p:cNvSpPr txBox="1"/>
          <p:nvPr/>
        </p:nvSpPr>
        <p:spPr>
          <a:xfrm>
            <a:off x="611560" y="4663903"/>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3"/>
          <p:cNvSpPr txBox="1"/>
          <p:nvPr/>
        </p:nvSpPr>
        <p:spPr>
          <a:xfrm>
            <a:off x="5131231" y="2873408"/>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3"/>
          <p:cNvSpPr txBox="1"/>
          <p:nvPr/>
        </p:nvSpPr>
        <p:spPr>
          <a:xfrm>
            <a:off x="549490" y="1969676"/>
            <a:ext cx="7118853"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如何从博弈收益矩阵分析策略演化稳定性？</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9779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文本框 3"/>
              <p:cNvSpPr txBox="1"/>
              <p:nvPr/>
            </p:nvSpPr>
            <p:spPr>
              <a:xfrm>
                <a:off x="368891" y="3376880"/>
                <a:ext cx="8582526" cy="310854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群体中采用原策略及突变策略的个体收益：</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payoff(S, S)+</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*payoff(S, T)</a:t>
                </a: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pfST</a:t>
                </a: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payoff(T, S)+</a:t>
                </a:r>
                <a:r>
                  <a:rPr lang="el-GR"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*payoff(T, T)</a:t>
                </a: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14:m>
                  <m:oMath xmlns:m="http://schemas.openxmlformats.org/officeDocument/2006/math">
                    <m:r>
                      <m:rPr>
                        <m:sty m:val="p"/>
                      </m:rPr>
                      <a:rPr lang="el-GR" altLang="zh-CN" sz="2800" b="1" i="1">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pfTT</a:t>
                </a:r>
              </a:p>
            </p:txBody>
          </p:sp>
        </mc:Choice>
        <mc:Fallback xmlns="">
          <p:sp>
            <p:nvSpPr>
              <p:cNvPr id="11" name="文本框 3"/>
              <p:cNvSpPr txBox="1">
                <a:spLocks noRot="1" noChangeAspect="1" noMove="1" noResize="1" noEditPoints="1" noAdjustHandles="1" noChangeArrowheads="1" noChangeShapeType="1" noTextEdit="1"/>
              </p:cNvSpPr>
              <p:nvPr/>
            </p:nvSpPr>
            <p:spPr>
              <a:xfrm>
                <a:off x="368891" y="3376880"/>
                <a:ext cx="8582526" cy="3108543"/>
              </a:xfrm>
              <a:prstGeom prst="rect">
                <a:avLst/>
              </a:prstGeom>
              <a:blipFill>
                <a:blip r:embed="rId3"/>
                <a:stretch>
                  <a:fillRect l="-1493" t="-2157" b="-4510"/>
                </a:stretch>
              </a:blipFill>
              <a:ln>
                <a:noFill/>
              </a:ln>
            </p:spPr>
            <p:txBody>
              <a:bodyPr/>
              <a:lstStyle/>
              <a:p>
                <a:r>
                  <a:rPr lang="zh-CN" altLang="en-US">
                    <a:noFill/>
                  </a:rPr>
                  <a:t> </a:t>
                </a:r>
              </a:p>
            </p:txBody>
          </p:sp>
        </mc:Fallback>
      </mc:AlternateContent>
      <p:sp>
        <p:nvSpPr>
          <p:cNvPr id="14" name="文本框 3"/>
          <p:cNvSpPr txBox="1"/>
          <p:nvPr/>
        </p:nvSpPr>
        <p:spPr>
          <a:xfrm>
            <a:off x="368891" y="1768217"/>
            <a:ext cx="8582526"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首先考虑一个群体，群体中的个体均采用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假设群体中极少个体产生策略突变；</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分析策略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演化稳定条件</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644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策略演化稳定性分析</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文本框 3"/>
              <p:cNvSpPr txBox="1"/>
              <p:nvPr/>
            </p:nvSpPr>
            <p:spPr>
              <a:xfrm>
                <a:off x="323528" y="1882404"/>
                <a:ext cx="8582526"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群体中未发生策略突变及发生了策略突变的个体收益：</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 </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pfST</a:t>
                </a: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T</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 +</a:t>
                </a:r>
                <a14:m>
                  <m:oMath xmlns:m="http://schemas.openxmlformats.org/officeDocument/2006/math">
                    <m:r>
                      <a:rPr lang="en-US" altLang="zh-CN" sz="2800" b="1" i="0" smtClean="0">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pfTT</a:t>
                </a:r>
              </a:p>
            </p:txBody>
          </p:sp>
        </mc:Choice>
        <mc:Fallback xmlns="">
          <p:sp>
            <p:nvSpPr>
              <p:cNvPr id="11" name="文本框 3"/>
              <p:cNvSpPr txBox="1">
                <a:spLocks noRot="1" noChangeAspect="1" noMove="1" noResize="1" noEditPoints="1" noAdjustHandles="1" noChangeArrowheads="1" noChangeShapeType="1" noTextEdit="1"/>
              </p:cNvSpPr>
              <p:nvPr/>
            </p:nvSpPr>
            <p:spPr>
              <a:xfrm>
                <a:off x="323528" y="1882404"/>
                <a:ext cx="8582526" cy="1815882"/>
              </a:xfrm>
              <a:prstGeom prst="rect">
                <a:avLst/>
              </a:prstGeom>
              <a:blipFill>
                <a:blip r:embed="rId3"/>
                <a:stretch>
                  <a:fillRect l="-1420" t="-3691" r="-3054" b="-8389"/>
                </a:stretch>
              </a:blipFill>
              <a:ln>
                <a:noFill/>
              </a:ln>
            </p:spPr>
            <p:txBody>
              <a:bodyPr/>
              <a:lstStyle/>
              <a:p>
                <a:r>
                  <a:rPr lang="zh-CN" altLang="en-US">
                    <a:noFill/>
                  </a:rPr>
                  <a:t> </a:t>
                </a:r>
              </a:p>
            </p:txBody>
          </p:sp>
        </mc:Fallback>
      </mc:AlternateContent>
      <p:sp>
        <p:nvSpPr>
          <p:cNvPr id="7" name="文本框 3"/>
          <p:cNvSpPr txBox="1"/>
          <p:nvPr/>
        </p:nvSpPr>
        <p:spPr>
          <a:xfrm>
            <a:off x="2190970" y="4203085"/>
            <a:ext cx="5184576"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演化稳定条件：</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sp>
        <p:nvSpPr>
          <p:cNvPr id="2" name="燕尾形 1"/>
          <p:cNvSpPr/>
          <p:nvPr/>
        </p:nvSpPr>
        <p:spPr>
          <a:xfrm rot="5400000">
            <a:off x="683568" y="4077072"/>
            <a:ext cx="504056" cy="792088"/>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p:sp>
        <p:nvSpPr>
          <p:cNvPr id="9" name="燕尾形 8"/>
          <p:cNvSpPr/>
          <p:nvPr/>
        </p:nvSpPr>
        <p:spPr>
          <a:xfrm rot="5400000">
            <a:off x="683568" y="4509120"/>
            <a:ext cx="504056" cy="792088"/>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rot="5400000">
            <a:off x="683568" y="4962011"/>
            <a:ext cx="504056" cy="792088"/>
          </a:xfrm>
          <a:prstGeom prst="chevr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5" name="文本框 3"/>
              <p:cNvSpPr txBox="1"/>
              <p:nvPr/>
            </p:nvSpPr>
            <p:spPr>
              <a:xfrm>
                <a:off x="2195736" y="5157192"/>
                <a:ext cx="5184576"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b="1" dirty="0">
                  <a:solidFill>
                    <a:schemeClr val="bg1"/>
                  </a:solidFill>
                  <a:ea typeface="微软雅黑" panose="020B0503020204020204" pitchFamily="34" charset="-122"/>
                  <a:cs typeface="Times New Roman" panose="02020603050405020304" pitchFamily="18" charset="0"/>
                </a:endParaRPr>
              </a:p>
              <a:p>
                <a:r>
                  <a:rPr lang="en-US"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l-GR"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为无穷小量</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Choice>
        <mc:Fallback xmlns="">
          <p:sp>
            <p:nvSpPr>
              <p:cNvPr id="15" name="文本框 3"/>
              <p:cNvSpPr txBox="1">
                <a:spLocks noRot="1" noChangeAspect="1" noMove="1" noResize="1" noEditPoints="1" noAdjustHandles="1" noChangeArrowheads="1" noChangeShapeType="1" noTextEdit="1"/>
              </p:cNvSpPr>
              <p:nvPr/>
            </p:nvSpPr>
            <p:spPr>
              <a:xfrm>
                <a:off x="2195736" y="5157192"/>
                <a:ext cx="5184576" cy="1384995"/>
              </a:xfrm>
              <a:prstGeom prst="rect">
                <a:avLst/>
              </a:prstGeom>
              <a:blipFill>
                <a:blip r:embed="rId4"/>
                <a:stretch>
                  <a:fillRect l="-2350" b="-11454"/>
                </a:stretch>
              </a:blipFill>
              <a:ln>
                <a:noFill/>
              </a:ln>
            </p:spPr>
            <p:txBody>
              <a:bodyPr/>
              <a:lstStyle/>
              <a:p>
                <a:r>
                  <a:rPr lang="zh-CN" altLang="en-US">
                    <a:noFill/>
                  </a:rPr>
                  <a:t> </a:t>
                </a:r>
              </a:p>
            </p:txBody>
          </p:sp>
        </mc:Fallback>
      </mc:AlternateContent>
      <p:cxnSp>
        <p:nvCxnSpPr>
          <p:cNvPr id="16" name="直接连接符 15"/>
          <p:cNvCxnSpPr/>
          <p:nvPr/>
        </p:nvCxnSpPr>
        <p:spPr>
          <a:xfrm>
            <a:off x="3563888" y="6453336"/>
            <a:ext cx="2947562"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2250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9" grpId="0" animBg="1"/>
      <p:bldP spid="10"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策略演化稳定性</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纳什均衡</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文本框 3"/>
          <p:cNvSpPr txBox="1"/>
          <p:nvPr/>
        </p:nvSpPr>
        <p:spPr>
          <a:xfrm>
            <a:off x="395536" y="2080616"/>
            <a:ext cx="5837414"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演化稳定条件：</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graphicFrame>
        <p:nvGraphicFramePr>
          <p:cNvPr id="14" name="表格 13"/>
          <p:cNvGraphicFramePr>
            <a:graphicFrameLocks noGrp="1"/>
          </p:cNvGraphicFramePr>
          <p:nvPr>
            <p:extLst>
              <p:ext uri="{D42A27DB-BD31-4B8C-83A1-F6EECF244321}">
                <p14:modId xmlns:p14="http://schemas.microsoft.com/office/powerpoint/2010/main" val="442798086"/>
              </p:ext>
            </p:extLst>
          </p:nvPr>
        </p:nvGraphicFramePr>
        <p:xfrm>
          <a:off x="2339752" y="3583783"/>
          <a:ext cx="5904656"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343179">
                  <a:extLst>
                    <a:ext uri="{9D8B030D-6E8A-4147-A177-3AD203B41FA5}">
                      <a16:colId xmlns:a16="http://schemas.microsoft.com/office/drawing/2014/main" val="265270760"/>
                    </a:ext>
                  </a:extLst>
                </a:gridCol>
                <a:gridCol w="2448272">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S</a:t>
                      </a:r>
                      <a:endParaRPr lang="zh-CN" altLang="en-US" sz="3200" b="1" i="1" dirty="0"/>
                    </a:p>
                  </a:txBody>
                  <a:tcPr/>
                </a:tc>
                <a:tc>
                  <a:txBody>
                    <a:bodyPr/>
                    <a:lstStyle/>
                    <a:p>
                      <a:pPr algn="ctr"/>
                      <a:r>
                        <a:rPr lang="en-US" altLang="zh-CN" sz="3200" b="1" i="1" dirty="0"/>
                        <a:t>T</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S</a:t>
                      </a:r>
                      <a:endParaRPr lang="zh-CN" altLang="en-US" sz="3200" b="1" i="1" dirty="0"/>
                    </a:p>
                  </a:txBody>
                  <a:tcPr/>
                </a:tc>
                <a:tc>
                  <a:txBody>
                    <a:bodyPr/>
                    <a:lstStyle/>
                    <a:p>
                      <a:pPr algn="ctr"/>
                      <a:r>
                        <a:rPr lang="en-US" altLang="zh-CN" sz="3200" b="1" i="1" dirty="0" err="1"/>
                        <a:t>pfSS</a:t>
                      </a:r>
                      <a:endParaRPr lang="zh-CN" altLang="en-US" sz="3200" b="1" i="1" dirty="0"/>
                    </a:p>
                  </a:txBody>
                  <a:tcPr/>
                </a:tc>
                <a:tc>
                  <a:txBody>
                    <a:bodyPr/>
                    <a:lstStyle/>
                    <a:p>
                      <a:pPr algn="ctr"/>
                      <a:r>
                        <a:rPr lang="en-US" altLang="zh-CN" sz="3200" b="1" i="1" dirty="0" err="1"/>
                        <a:t>pfST</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T</a:t>
                      </a:r>
                      <a:endParaRPr lang="zh-CN" altLang="en-US" sz="3200" b="1" i="1" dirty="0"/>
                    </a:p>
                  </a:txBody>
                  <a:tcPr/>
                </a:tc>
                <a:tc>
                  <a:txBody>
                    <a:bodyPr/>
                    <a:lstStyle/>
                    <a:p>
                      <a:pPr algn="ctr"/>
                      <a:r>
                        <a:rPr lang="en-US" altLang="zh-CN" sz="3200" b="1" i="1" dirty="0" err="1"/>
                        <a:t>pfTS</a:t>
                      </a:r>
                      <a:endParaRPr lang="zh-CN" altLang="en-US" sz="3200" b="1" dirty="0"/>
                    </a:p>
                  </a:txBody>
                  <a:tcPr/>
                </a:tc>
                <a:tc>
                  <a:txBody>
                    <a:bodyPr/>
                    <a:lstStyle/>
                    <a:p>
                      <a:pPr algn="ctr"/>
                      <a:r>
                        <a:rPr lang="en-US" altLang="zh-CN" sz="3200" b="1" i="1" dirty="0" err="1"/>
                        <a:t>pfTT</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17" name="文本框 3"/>
          <p:cNvSpPr txBox="1"/>
          <p:nvPr/>
        </p:nvSpPr>
        <p:spPr>
          <a:xfrm>
            <a:off x="611560" y="4663903"/>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3"/>
          <p:cNvSpPr txBox="1"/>
          <p:nvPr/>
        </p:nvSpPr>
        <p:spPr>
          <a:xfrm>
            <a:off x="5220072" y="2971400"/>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3"/>
          <p:cNvSpPr txBox="1"/>
          <p:nvPr/>
        </p:nvSpPr>
        <p:spPr>
          <a:xfrm>
            <a:off x="497022" y="6072512"/>
            <a:ext cx="7531361"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策略组（</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）为博弈中的严格纳什均衡</a:t>
            </a:r>
            <a:endParaRPr lang="en-US" altLang="zh-CN" sz="2800" b="1" baseline="-250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240903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策略演化稳定性</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纳什均衡</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060848"/>
            <a:ext cx="8582526"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策略组（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）为严格纳什均衡（</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），则策略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为演化稳定策略；</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）不是纳什均衡（</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&lt;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），则策略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不是演化稳定策略 （因为存在策略突变，从而使个体收益更高）</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）如果策略组（</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）是弱纳什均衡（</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是演化稳定的吗？</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5485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策略演化稳定性</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纳什均衡</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文本框 3"/>
              <p:cNvSpPr txBox="1"/>
              <p:nvPr/>
            </p:nvSpPr>
            <p:spPr>
              <a:xfrm>
                <a:off x="323528" y="2060848"/>
                <a:ext cx="8582526"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 </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pfST</a:t>
                </a: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T</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 +</a:t>
                </a:r>
                <a14:m>
                  <m:oMath xmlns:m="http://schemas.openxmlformats.org/officeDocument/2006/math">
                    <m:r>
                      <a:rPr lang="en-US" altLang="zh-CN" sz="2800" b="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l-GR" altLang="zh-CN" sz="2800" b="1" i="1">
                        <a:solidFill>
                          <a:srgbClr val="FFFF00"/>
                        </a:solidFill>
                        <a:latin typeface="Cambria Math" panose="02040503050406030204" pitchFamily="18" charset="0"/>
                        <a:ea typeface="微软雅黑" panose="020B0503020204020204" pitchFamily="34" charset="-122"/>
                        <a:cs typeface="Times New Roman" panose="02020603050405020304" pitchFamily="18" charset="0"/>
                      </a:rPr>
                      <m:t>Δ</m:t>
                    </m:r>
                  </m:oMath>
                </a14:m>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pfTT</a:t>
                </a:r>
              </a:p>
            </p:txBody>
          </p:sp>
        </mc:Choice>
        <mc:Fallback xmlns="">
          <p:sp>
            <p:nvSpPr>
              <p:cNvPr id="10" name="文本框 3"/>
              <p:cNvSpPr txBox="1">
                <a:spLocks noRot="1" noChangeAspect="1" noMove="1" noResize="1" noEditPoints="1" noAdjustHandles="1" noChangeArrowheads="1" noChangeShapeType="1" noTextEdit="1"/>
              </p:cNvSpPr>
              <p:nvPr/>
            </p:nvSpPr>
            <p:spPr>
              <a:xfrm>
                <a:off x="323528" y="2060848"/>
                <a:ext cx="8582526" cy="954107"/>
              </a:xfrm>
              <a:prstGeom prst="rect">
                <a:avLst/>
              </a:prstGeom>
              <a:blipFill>
                <a:blip r:embed="rId3"/>
                <a:stretch>
                  <a:fillRect l="-1420" t="-6369" b="-16561"/>
                </a:stretch>
              </a:blipFill>
              <a:ln>
                <a:noFill/>
              </a:ln>
            </p:spPr>
            <p:txBody>
              <a:bodyPr/>
              <a:lstStyle/>
              <a:p>
                <a:r>
                  <a:rPr lang="zh-CN" altLang="en-US">
                    <a:noFill/>
                  </a:rPr>
                  <a:t> </a:t>
                </a:r>
              </a:p>
            </p:txBody>
          </p:sp>
        </mc:Fallback>
      </mc:AlternateContent>
      <p:sp>
        <p:nvSpPr>
          <p:cNvPr id="7" name="文本框 3"/>
          <p:cNvSpPr txBox="1"/>
          <p:nvPr/>
        </p:nvSpPr>
        <p:spPr>
          <a:xfrm>
            <a:off x="1979712" y="3531254"/>
            <a:ext cx="5184576"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演化稳定条件：</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AlternateContent xmlns:mc="http://schemas.openxmlformats.org/markup-compatibility/2006" xmlns:a14="http://schemas.microsoft.com/office/drawing/2010/main">
        <mc:Choice Requires="a14">
          <p:sp>
            <p:nvSpPr>
              <p:cNvPr id="8" name="文本框 3"/>
              <p:cNvSpPr txBox="1"/>
              <p:nvPr/>
            </p:nvSpPr>
            <p:spPr>
              <a:xfrm>
                <a:off x="1984478" y="4485361"/>
                <a:ext cx="5184576"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b="1" dirty="0">
                  <a:solidFill>
                    <a:schemeClr val="bg1"/>
                  </a:solidFill>
                  <a:ea typeface="微软雅黑" panose="020B0503020204020204" pitchFamily="34" charset="-122"/>
                  <a:cs typeface="Times New Roman" panose="02020603050405020304" pitchFamily="18" charset="0"/>
                </a:endParaRPr>
              </a:p>
              <a:p>
                <a:r>
                  <a:rPr lang="en-US" altLang="zh-CN" sz="2800" b="1" dirty="0">
                    <a:solidFill>
                      <a:schemeClr val="bg1"/>
                    </a:solidFill>
                    <a:ea typeface="微软雅黑" panose="020B0503020204020204" pitchFamily="34" charset="-122"/>
                    <a:cs typeface="Times New Roman" panose="02020603050405020304" pitchFamily="18" charset="0"/>
                  </a:rPr>
                  <a:t>    </a:t>
                </a:r>
                <a14:m>
                  <m:oMath xmlns:m="http://schemas.openxmlformats.org/officeDocument/2006/math">
                    <m:r>
                      <m:rPr>
                        <m:sty m:val="p"/>
                      </m:rPr>
                      <a:rPr lang="en-US" altLang="zh-CN" sz="2800" b="1" i="1" smtClean="0">
                        <a:solidFill>
                          <a:schemeClr val="bg1"/>
                        </a:solidFill>
                        <a:latin typeface="Cambria Math" panose="02040503050406030204" pitchFamily="18" charset="0"/>
                        <a:ea typeface="微软雅黑" panose="020B0503020204020204" pitchFamily="34" charset="-122"/>
                        <a:cs typeface="Times New Roman" panose="02020603050405020304" pitchFamily="18" charset="0"/>
                      </a:rPr>
                      <m:t>pf</m:t>
                    </m:r>
                  </m:oMath>
                </a14:m>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SS=pfTS</a:t>
                </a: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pfTT</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Choice>
        <mc:Fallback xmlns="">
          <p:sp>
            <p:nvSpPr>
              <p:cNvPr id="8" name="文本框 3"/>
              <p:cNvSpPr txBox="1">
                <a:spLocks noRot="1" noChangeAspect="1" noMove="1" noResize="1" noEditPoints="1" noAdjustHandles="1" noChangeArrowheads="1" noChangeShapeType="1" noTextEdit="1"/>
              </p:cNvSpPr>
              <p:nvPr/>
            </p:nvSpPr>
            <p:spPr>
              <a:xfrm>
                <a:off x="1984478" y="4485361"/>
                <a:ext cx="5184576" cy="1384995"/>
              </a:xfrm>
              <a:prstGeom prst="rect">
                <a:avLst/>
              </a:prstGeom>
              <a:blipFill>
                <a:blip r:embed="rId4"/>
                <a:stretch>
                  <a:fillRect l="-2471" b="-11454"/>
                </a:stretch>
              </a:blipFill>
              <a:ln>
                <a:noFill/>
              </a:ln>
            </p:spPr>
            <p:txBody>
              <a:bodyPr/>
              <a:lstStyle/>
              <a:p>
                <a:r>
                  <a:rPr lang="zh-CN" altLang="en-US">
                    <a:noFill/>
                  </a:rPr>
                  <a:t> </a:t>
                </a:r>
              </a:p>
            </p:txBody>
          </p:sp>
        </mc:Fallback>
      </mc:AlternateContent>
      <p:cxnSp>
        <p:nvCxnSpPr>
          <p:cNvPr id="9" name="直接连接符 8"/>
          <p:cNvCxnSpPr/>
          <p:nvPr/>
        </p:nvCxnSpPr>
        <p:spPr>
          <a:xfrm>
            <a:off x="3352630" y="5781505"/>
            <a:ext cx="2947562"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1696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sp>
        <p:nvSpPr>
          <p:cNvPr id="12" name="文本框 3"/>
          <p:cNvSpPr txBox="1"/>
          <p:nvPr/>
        </p:nvSpPr>
        <p:spPr>
          <a:xfrm>
            <a:off x="467544" y="959774"/>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策略演化稳定性</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纳什均衡</a:t>
            </a:r>
          </a:p>
        </p:txBody>
      </p:sp>
      <p:cxnSp>
        <p:nvCxnSpPr>
          <p:cNvPr id="13" name="直接连接符 12"/>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060848"/>
            <a:ext cx="8582526"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策略组（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）为严格纳什均衡（</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），则策略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为演化稳定策略；</a:t>
            </a:r>
            <a:endPar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）不是纳什均衡（</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&lt;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），则策略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不是演化稳定策略 （因为存在策略突变，从而使个体收益更高）</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）如果策略组（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 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）是弱纳什均衡（</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pfSS</a:t>
            </a:r>
            <a:r>
              <a:rPr lang="en-US" altLang="zh-CN" sz="2800" b="1" baseline="-25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），并且</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pfST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&gt;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pfTT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是演化稳定策略</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89104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graphicFrame>
        <p:nvGraphicFramePr>
          <p:cNvPr id="8" name="表格 7"/>
          <p:cNvGraphicFramePr>
            <a:graphicFrameLocks noGrp="1"/>
          </p:cNvGraphicFramePr>
          <p:nvPr>
            <p:extLst>
              <p:ext uri="{D42A27DB-BD31-4B8C-83A1-F6EECF244321}">
                <p14:modId xmlns:p14="http://schemas.microsoft.com/office/powerpoint/2010/main" val="1802939075"/>
              </p:ext>
            </p:extLst>
          </p:nvPr>
        </p:nvGraphicFramePr>
        <p:xfrm>
          <a:off x="2411760" y="4725144"/>
          <a:ext cx="5904656"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343179">
                  <a:extLst>
                    <a:ext uri="{9D8B030D-6E8A-4147-A177-3AD203B41FA5}">
                      <a16:colId xmlns:a16="http://schemas.microsoft.com/office/drawing/2014/main" val="265270760"/>
                    </a:ext>
                  </a:extLst>
                </a:gridCol>
                <a:gridCol w="2448272">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i="1" dirty="0"/>
                        <a:t>b-c</a:t>
                      </a:r>
                      <a:endParaRPr lang="zh-CN" altLang="en-US" sz="3200" b="1" i="1" dirty="0"/>
                    </a:p>
                  </a:txBody>
                  <a:tcPr/>
                </a:tc>
                <a:tc>
                  <a:txBody>
                    <a:bodyPr/>
                    <a:lstStyle/>
                    <a:p>
                      <a:pPr algn="ctr"/>
                      <a:r>
                        <a:rPr lang="en-US" altLang="zh-CN" sz="3200" b="1" i="1" dirty="0"/>
                        <a:t>-c</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i="1" dirty="0"/>
                        <a:t>b</a:t>
                      </a:r>
                      <a:endParaRPr lang="zh-CN" altLang="en-US" sz="3200" b="1" dirty="0"/>
                    </a:p>
                  </a:txBody>
                  <a:tcPr/>
                </a:tc>
                <a:tc>
                  <a:txBody>
                    <a:bodyPr/>
                    <a:lstStyle/>
                    <a:p>
                      <a:pPr algn="ctr"/>
                      <a:r>
                        <a:rPr lang="en-US" altLang="zh-CN" sz="3200" b="1" i="1" dirty="0"/>
                        <a:t>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9" name="文本框 3"/>
          <p:cNvSpPr txBox="1"/>
          <p:nvPr/>
        </p:nvSpPr>
        <p:spPr>
          <a:xfrm>
            <a:off x="683568" y="5805264"/>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5292080" y="4112761"/>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3"/>
          <p:cNvSpPr txBox="1"/>
          <p:nvPr/>
        </p:nvSpPr>
        <p:spPr>
          <a:xfrm>
            <a:off x="611560" y="1850558"/>
            <a:ext cx="8054280" cy="21236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PD Game</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类博弈为基本交互模式的群集策略演化</a:t>
            </a:r>
            <a:endParaRPr lang="en-US" altLang="zh-CN"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中交互收益采用收入、耗费的一般性定义</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的个体自身将耗费</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，使对方获得收入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24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采用策略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的个体自身耗费为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，对方获得收入为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Tree>
    <p:extLst>
      <p:ext uri="{BB962C8B-B14F-4D97-AF65-F5344CB8AC3E}">
        <p14:creationId xmlns:p14="http://schemas.microsoft.com/office/powerpoint/2010/main" val="323497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graphicFrame>
        <p:nvGraphicFramePr>
          <p:cNvPr id="8" name="表格 7"/>
          <p:cNvGraphicFramePr>
            <a:graphicFrameLocks noGrp="1"/>
          </p:cNvGraphicFramePr>
          <p:nvPr>
            <p:extLst>
              <p:ext uri="{D42A27DB-BD31-4B8C-83A1-F6EECF244321}">
                <p14:modId xmlns:p14="http://schemas.microsoft.com/office/powerpoint/2010/main" val="1276400873"/>
              </p:ext>
            </p:extLst>
          </p:nvPr>
        </p:nvGraphicFramePr>
        <p:xfrm>
          <a:off x="2231876" y="2458547"/>
          <a:ext cx="5904656"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343179">
                  <a:extLst>
                    <a:ext uri="{9D8B030D-6E8A-4147-A177-3AD203B41FA5}">
                      <a16:colId xmlns:a16="http://schemas.microsoft.com/office/drawing/2014/main" val="265270760"/>
                    </a:ext>
                  </a:extLst>
                </a:gridCol>
                <a:gridCol w="2448272">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i="1" dirty="0"/>
                        <a:t>b-c</a:t>
                      </a:r>
                      <a:endParaRPr lang="zh-CN" altLang="en-US" sz="3200" b="1" i="1" dirty="0"/>
                    </a:p>
                  </a:txBody>
                  <a:tcPr/>
                </a:tc>
                <a:tc>
                  <a:txBody>
                    <a:bodyPr/>
                    <a:lstStyle/>
                    <a:p>
                      <a:pPr algn="ctr"/>
                      <a:r>
                        <a:rPr lang="en-US" altLang="zh-CN" sz="3200" b="1" i="1" dirty="0"/>
                        <a:t>-c</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i="1" dirty="0"/>
                        <a:t>b</a:t>
                      </a:r>
                      <a:endParaRPr lang="zh-CN" altLang="en-US" sz="3200" b="1" dirty="0"/>
                    </a:p>
                  </a:txBody>
                  <a:tcPr/>
                </a:tc>
                <a:tc>
                  <a:txBody>
                    <a:bodyPr/>
                    <a:lstStyle/>
                    <a:p>
                      <a:pPr algn="ctr"/>
                      <a:r>
                        <a:rPr lang="en-US" altLang="zh-CN" sz="3200" b="1" i="1" dirty="0"/>
                        <a:t>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9" name="文本框 3"/>
          <p:cNvSpPr txBox="1"/>
          <p:nvPr/>
        </p:nvSpPr>
        <p:spPr>
          <a:xfrm>
            <a:off x="503684" y="3538667"/>
            <a:ext cx="1728191"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5004048" y="1851075"/>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3"/>
          <p:cNvSpPr txBox="1"/>
          <p:nvPr/>
        </p:nvSpPr>
        <p:spPr>
          <a:xfrm>
            <a:off x="4214614" y="4969541"/>
            <a:ext cx="2586980" cy="5232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演化稳定策略？</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3"/>
          <p:cNvSpPr txBox="1"/>
          <p:nvPr/>
        </p:nvSpPr>
        <p:spPr>
          <a:xfrm>
            <a:off x="791580" y="5733256"/>
            <a:ext cx="7848872" cy="954107"/>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为演化稳定策略。</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什么样的系统规则，能使</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成为演化稳定策略呢？</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0718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群集现象</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412" y="1772816"/>
            <a:ext cx="2815351" cy="187220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719" y="3645024"/>
            <a:ext cx="2563546" cy="1922660"/>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509" y="3655196"/>
            <a:ext cx="2855846" cy="1916986"/>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5355" y="3672267"/>
            <a:ext cx="3388364" cy="1905955"/>
          </a:xfrm>
          <a:prstGeom prst="rect">
            <a:avLst/>
          </a:prstGeom>
        </p:spPr>
      </p:pic>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6635" y="1772816"/>
            <a:ext cx="3268022" cy="1882380"/>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2414" y="1775298"/>
            <a:ext cx="2792793" cy="1883347"/>
          </a:xfrm>
          <a:prstGeom prst="rect">
            <a:avLst/>
          </a:prstGeom>
        </p:spPr>
      </p:pic>
      <p:sp>
        <p:nvSpPr>
          <p:cNvPr id="12" name="文本框 3"/>
          <p:cNvSpPr txBox="1"/>
          <p:nvPr/>
        </p:nvSpPr>
        <p:spPr>
          <a:xfrm>
            <a:off x="1811586" y="5949280"/>
            <a:ext cx="577577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群集现象是如何形成的？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3255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204864"/>
            <a:ext cx="8568952" cy="35394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（合作）成为演化稳定策略的经典系统规则：</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亲属选择 （</a:t>
            </a:r>
            <a:r>
              <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Kin selection</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直接互惠 （</a:t>
            </a:r>
            <a:r>
              <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Direct reciprocity</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间接互惠 （</a:t>
            </a:r>
            <a:r>
              <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Indirect reciprocity</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a:t>
            </a:r>
          </a:p>
        </p:txBody>
      </p:sp>
    </p:spTree>
    <p:extLst>
      <p:ext uri="{BB962C8B-B14F-4D97-AF65-F5344CB8AC3E}">
        <p14:creationId xmlns:p14="http://schemas.microsoft.com/office/powerpoint/2010/main" val="27178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7524" y="4653136"/>
            <a:ext cx="8568952"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群体中的任意个体，与另一个随机选择的个体为亲属关系的概率为</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（亲属系数）</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如果双方为亲属，随机选择的个体将采用与原个体相同的策略</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亲属选择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Kin selection</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19" y="1916831"/>
            <a:ext cx="3476835" cy="2607627"/>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t="21289" b="12478"/>
          <a:stretch/>
        </p:blipFill>
        <p:spPr>
          <a:xfrm>
            <a:off x="5004048" y="1892166"/>
            <a:ext cx="3384376" cy="2632293"/>
          </a:xfrm>
          <a:prstGeom prst="rect">
            <a:avLst/>
          </a:prstGeom>
        </p:spPr>
      </p:pic>
    </p:spTree>
    <p:extLst>
      <p:ext uri="{BB962C8B-B14F-4D97-AF65-F5344CB8AC3E}">
        <p14:creationId xmlns:p14="http://schemas.microsoft.com/office/powerpoint/2010/main" val="32508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060848"/>
            <a:ext cx="8568952" cy="35394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假设群体中采用策略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的个体占群体的比例为</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的个体占群体的比例则为</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1-x</a:t>
            </a: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因此考虑到亲属系数</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及策略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个体的收益分别为：</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r(b-c) + (1-r)[ (b-c)x - c(1-x) ]</a:t>
            </a: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(1-r)</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bx</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亲属选择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Kin selection</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02598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23528" y="2060848"/>
            <a:ext cx="8568952"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r(b-c) + (1-r)[ (b-c)x - c(1-x) ]</a:t>
            </a:r>
          </a:p>
          <a:p>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payoff</a:t>
            </a:r>
            <a:r>
              <a:rPr lang="en-US" altLang="zh-CN" sz="2800" b="1" baseline="-250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(1-r)</a:t>
            </a:r>
            <a:r>
              <a:rPr lang="en-US" altLang="zh-CN" sz="28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bx</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亲属选择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Kin selection</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946411136"/>
              </p:ext>
            </p:extLst>
          </p:nvPr>
        </p:nvGraphicFramePr>
        <p:xfrm>
          <a:off x="1403648" y="4213199"/>
          <a:ext cx="4248472"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1551091">
                  <a:extLst>
                    <a:ext uri="{9D8B030D-6E8A-4147-A177-3AD203B41FA5}">
                      <a16:colId xmlns:a16="http://schemas.microsoft.com/office/drawing/2014/main" val="265270760"/>
                    </a:ext>
                  </a:extLst>
                </a:gridCol>
                <a:gridCol w="1584176">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i="1" dirty="0"/>
                        <a:t>b-c</a:t>
                      </a:r>
                      <a:endParaRPr lang="zh-CN" altLang="en-US" sz="3200" b="1" i="1" dirty="0"/>
                    </a:p>
                  </a:txBody>
                  <a:tcPr/>
                </a:tc>
                <a:tc>
                  <a:txBody>
                    <a:bodyPr/>
                    <a:lstStyle/>
                    <a:p>
                      <a:pPr algn="ctr"/>
                      <a:r>
                        <a:rPr lang="en-US" altLang="zh-CN" sz="3200" b="1" i="1" dirty="0" err="1"/>
                        <a:t>br</a:t>
                      </a:r>
                      <a:r>
                        <a:rPr lang="en-US" altLang="zh-CN" sz="3200" b="1" i="1" dirty="0"/>
                        <a:t>-c</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i="1" dirty="0"/>
                        <a:t>b(1-r)</a:t>
                      </a:r>
                      <a:endParaRPr lang="zh-CN" altLang="en-US" sz="3200" b="1" dirty="0"/>
                    </a:p>
                  </a:txBody>
                  <a:tcPr/>
                </a:tc>
                <a:tc>
                  <a:txBody>
                    <a:bodyPr/>
                    <a:lstStyle/>
                    <a:p>
                      <a:pPr algn="ctr"/>
                      <a:r>
                        <a:rPr lang="en-US" altLang="zh-CN" sz="3200" b="1" i="1" dirty="0"/>
                        <a:t>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9" name="文本框 3"/>
          <p:cNvSpPr txBox="1"/>
          <p:nvPr/>
        </p:nvSpPr>
        <p:spPr>
          <a:xfrm>
            <a:off x="13218" y="5229200"/>
            <a:ext cx="151216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3422346" y="3670270"/>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下箭头 1"/>
          <p:cNvSpPr/>
          <p:nvPr/>
        </p:nvSpPr>
        <p:spPr>
          <a:xfrm>
            <a:off x="2810414" y="3310230"/>
            <a:ext cx="288032" cy="72008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下箭头 11"/>
          <p:cNvSpPr/>
          <p:nvPr/>
        </p:nvSpPr>
        <p:spPr>
          <a:xfrm>
            <a:off x="5220072" y="3310230"/>
            <a:ext cx="288032" cy="72008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3" name="文本框 2"/>
          <p:cNvSpPr txBox="1"/>
          <p:nvPr/>
        </p:nvSpPr>
        <p:spPr>
          <a:xfrm>
            <a:off x="2134364" y="3147050"/>
            <a:ext cx="712054" cy="523220"/>
          </a:xfrm>
          <a:prstGeom prst="rect">
            <a:avLst/>
          </a:prstGeom>
          <a:noFill/>
        </p:spPr>
        <p:txBody>
          <a:bodyPr wrap="none" rtlCol="0">
            <a:spAutoFit/>
          </a:bodyPr>
          <a:lstStyle/>
          <a:p>
            <a:r>
              <a:rPr lang="en-US" altLang="zh-CN" sz="2800" b="1" dirty="0"/>
              <a:t>x=1</a:t>
            </a:r>
            <a:endParaRPr lang="zh-CN" altLang="en-US" sz="2800" b="1" dirty="0"/>
          </a:p>
        </p:txBody>
      </p:sp>
      <p:sp>
        <p:nvSpPr>
          <p:cNvPr id="13" name="文本框 12"/>
          <p:cNvSpPr txBox="1"/>
          <p:nvPr/>
        </p:nvSpPr>
        <p:spPr>
          <a:xfrm>
            <a:off x="5508104" y="3098030"/>
            <a:ext cx="712054" cy="523220"/>
          </a:xfrm>
          <a:prstGeom prst="rect">
            <a:avLst/>
          </a:prstGeom>
          <a:noFill/>
        </p:spPr>
        <p:txBody>
          <a:bodyPr wrap="none" rtlCol="0">
            <a:spAutoFit/>
          </a:bodyPr>
          <a:lstStyle/>
          <a:p>
            <a:r>
              <a:rPr lang="en-US" altLang="zh-CN" sz="2800" b="1" dirty="0"/>
              <a:t>x=0</a:t>
            </a:r>
            <a:endParaRPr lang="zh-CN" altLang="en-US" sz="2800" b="1" dirty="0"/>
          </a:p>
        </p:txBody>
      </p:sp>
      <p:sp>
        <p:nvSpPr>
          <p:cNvPr id="4" name="矩形 3"/>
          <p:cNvSpPr/>
          <p:nvPr/>
        </p:nvSpPr>
        <p:spPr>
          <a:xfrm>
            <a:off x="6482708" y="3531254"/>
            <a:ext cx="2414878" cy="30469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策略为演化稳定策略的条件为：</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pfCC</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&gt;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pfDC</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 </a:t>
            </a: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b-c &gt; b(1-r)</a:t>
            </a: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a:t>
            </a:r>
          </a:p>
          <a:p>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r&gt;c/b</a:t>
            </a:r>
          </a:p>
        </p:txBody>
      </p:sp>
    </p:spTree>
    <p:extLst>
      <p:ext uri="{BB962C8B-B14F-4D97-AF65-F5344CB8AC3E}">
        <p14:creationId xmlns:p14="http://schemas.microsoft.com/office/powerpoint/2010/main" val="320319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3" grpId="0"/>
      <p:bldP spid="13" grpId="0"/>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7524" y="5013176"/>
            <a:ext cx="8568952"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群体中的随机配对个体，将采用无限重复博弈模式进行交互；</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策略集为</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TFT</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AllD</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直接互惠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Direct reciprocity</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1185" b="22625"/>
          <a:stretch/>
        </p:blipFill>
        <p:spPr>
          <a:xfrm>
            <a:off x="1187624" y="2052111"/>
            <a:ext cx="2966467" cy="264584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2060848"/>
            <a:ext cx="3922604" cy="2615069"/>
          </a:xfrm>
          <a:prstGeom prst="rect">
            <a:avLst/>
          </a:prstGeom>
        </p:spPr>
      </p:pic>
    </p:spTree>
    <p:extLst>
      <p:ext uri="{BB962C8B-B14F-4D97-AF65-F5344CB8AC3E}">
        <p14:creationId xmlns:p14="http://schemas.microsoft.com/office/powerpoint/2010/main" val="6393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64941" y="2060848"/>
            <a:ext cx="8568952"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群体中的随机配对个体，将采用无限重复博弈模式进行交互；</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策略集为</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{TFT, </a:t>
            </a:r>
            <a:r>
              <a:rPr lang="en-US" altLang="zh-CN" sz="28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AllD</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直接互惠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Direct reciprocity</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61825348"/>
              </p:ext>
            </p:extLst>
          </p:nvPr>
        </p:nvGraphicFramePr>
        <p:xfrm>
          <a:off x="1486893" y="4406790"/>
          <a:ext cx="4885307"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055147">
                  <a:extLst>
                    <a:ext uri="{9D8B030D-6E8A-4147-A177-3AD203B41FA5}">
                      <a16:colId xmlns:a16="http://schemas.microsoft.com/office/drawing/2014/main" val="265270760"/>
                    </a:ext>
                  </a:extLst>
                </a:gridCol>
                <a:gridCol w="171695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TFT</a:t>
                      </a:r>
                      <a:endParaRPr lang="zh-CN" altLang="en-US" sz="3200" b="1" i="1" dirty="0"/>
                    </a:p>
                  </a:txBody>
                  <a:tcPr/>
                </a:tc>
                <a:tc>
                  <a:txBody>
                    <a:bodyPr/>
                    <a:lstStyle/>
                    <a:p>
                      <a:pPr algn="ctr"/>
                      <a:r>
                        <a:rPr lang="en-US" altLang="zh-CN" sz="3200" b="1" i="1" dirty="0" err="1"/>
                        <a:t>AllD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TFT</a:t>
                      </a:r>
                      <a:endParaRPr lang="zh-CN" altLang="en-US" sz="3200" b="1" i="1" dirty="0"/>
                    </a:p>
                  </a:txBody>
                  <a:tcPr/>
                </a:tc>
                <a:tc>
                  <a:txBody>
                    <a:bodyPr/>
                    <a:lstStyle/>
                    <a:p>
                      <a:pPr algn="ctr"/>
                      <a:r>
                        <a:rPr lang="en-US" altLang="zh-CN" sz="3200" b="1" i="1" dirty="0"/>
                        <a:t>(b-c)/(1-d)</a:t>
                      </a:r>
                      <a:endParaRPr lang="zh-CN" altLang="en-US" sz="3200" b="1" i="1" dirty="0"/>
                    </a:p>
                  </a:txBody>
                  <a:tcPr/>
                </a:tc>
                <a:tc>
                  <a:txBody>
                    <a:bodyPr/>
                    <a:lstStyle/>
                    <a:p>
                      <a:pPr algn="ctr"/>
                      <a:r>
                        <a:rPr lang="en-US" altLang="zh-CN" sz="3200" b="1" i="1" dirty="0"/>
                        <a:t>-c</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err="1"/>
                        <a:t>AllD</a:t>
                      </a:r>
                      <a:endParaRPr lang="zh-CN" altLang="en-US" sz="3200" b="1" i="1" dirty="0"/>
                    </a:p>
                  </a:txBody>
                  <a:tcPr/>
                </a:tc>
                <a:tc>
                  <a:txBody>
                    <a:bodyPr/>
                    <a:lstStyle/>
                    <a:p>
                      <a:pPr algn="ctr"/>
                      <a:r>
                        <a:rPr lang="en-US" altLang="zh-CN" sz="3200" b="1" i="1" dirty="0"/>
                        <a:t>b</a:t>
                      </a:r>
                      <a:endParaRPr lang="zh-CN" altLang="en-US" sz="3200" b="1" dirty="0"/>
                    </a:p>
                  </a:txBody>
                  <a:tcPr/>
                </a:tc>
                <a:tc>
                  <a:txBody>
                    <a:bodyPr/>
                    <a:lstStyle/>
                    <a:p>
                      <a:pPr algn="ctr"/>
                      <a:r>
                        <a:rPr lang="en-US" altLang="zh-CN" sz="3200" b="1" i="1" dirty="0"/>
                        <a:t>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9" name="文本框 3"/>
          <p:cNvSpPr txBox="1"/>
          <p:nvPr/>
        </p:nvSpPr>
        <p:spPr>
          <a:xfrm>
            <a:off x="85226" y="5422791"/>
            <a:ext cx="151216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3494354" y="3863861"/>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6660232" y="4077072"/>
            <a:ext cx="2414878" cy="23083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策略为演化稳定策略的条件为：</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(b-c)/(1-d) &gt; b</a:t>
            </a: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a:t>
            </a:r>
          </a:p>
          <a:p>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d&gt;c/b</a:t>
            </a:r>
          </a:p>
        </p:txBody>
      </p:sp>
    </p:spTree>
    <p:extLst>
      <p:ext uri="{BB962C8B-B14F-4D97-AF65-F5344CB8AC3E}">
        <p14:creationId xmlns:p14="http://schemas.microsoft.com/office/powerpoint/2010/main" val="101000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289079" y="4982073"/>
            <a:ext cx="8568952"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信誉机制</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个体有概率</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获取配对个体信誉状态（</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 or 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个体将不会和已知的</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Defector</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（采用策略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个体）合作</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间接互惠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Indirect reciprocity</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724975"/>
            <a:ext cx="2884537" cy="3192026"/>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t="7558" b="20857"/>
          <a:stretch/>
        </p:blipFill>
        <p:spPr>
          <a:xfrm>
            <a:off x="3631796" y="2204864"/>
            <a:ext cx="5226235" cy="2496112"/>
          </a:xfrm>
          <a:prstGeom prst="rect">
            <a:avLst/>
          </a:prstGeom>
        </p:spPr>
      </p:pic>
    </p:spTree>
    <p:extLst>
      <p:ext uri="{BB962C8B-B14F-4D97-AF65-F5344CB8AC3E}">
        <p14:creationId xmlns:p14="http://schemas.microsoft.com/office/powerpoint/2010/main" val="86214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群集策略演化</a:t>
            </a:r>
          </a:p>
        </p:txBody>
      </p:sp>
      <p:cxnSp>
        <p:nvCxnSpPr>
          <p:cNvPr id="17" name="直接连接符 16"/>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 name="文本框 3"/>
          <p:cNvSpPr txBox="1"/>
          <p:nvPr/>
        </p:nvSpPr>
        <p:spPr>
          <a:xfrm>
            <a:off x="396550" y="2060848"/>
            <a:ext cx="8568952"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个体将与策略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个体合作；</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Tx/>
              <a:buChar char="-"/>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个体将有</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1-q</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的概率与策略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个体合作；</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3"/>
          <p:cNvSpPr txBox="1"/>
          <p:nvPr/>
        </p:nvSpPr>
        <p:spPr>
          <a:xfrm>
            <a:off x="467544" y="959774"/>
            <a:ext cx="849694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间接互惠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Indirect reciprocity</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1445694465"/>
              </p:ext>
            </p:extLst>
          </p:nvPr>
        </p:nvGraphicFramePr>
        <p:xfrm>
          <a:off x="1486893" y="4406790"/>
          <a:ext cx="4885307" cy="2032002"/>
        </p:xfrm>
        <a:graphic>
          <a:graphicData uri="http://schemas.openxmlformats.org/drawingml/2006/table">
            <a:tbl>
              <a:tblPr firstRow="1" bandRow="1">
                <a:tableStyleId>{5940675A-B579-460E-94D1-54222C63F5DA}</a:tableStyleId>
              </a:tblPr>
              <a:tblGrid>
                <a:gridCol w="1113205">
                  <a:extLst>
                    <a:ext uri="{9D8B030D-6E8A-4147-A177-3AD203B41FA5}">
                      <a16:colId xmlns:a16="http://schemas.microsoft.com/office/drawing/2014/main" val="3883228472"/>
                    </a:ext>
                  </a:extLst>
                </a:gridCol>
                <a:gridCol w="2055147">
                  <a:extLst>
                    <a:ext uri="{9D8B030D-6E8A-4147-A177-3AD203B41FA5}">
                      <a16:colId xmlns:a16="http://schemas.microsoft.com/office/drawing/2014/main" val="265270760"/>
                    </a:ext>
                  </a:extLst>
                </a:gridCol>
                <a:gridCol w="1716955">
                  <a:extLst>
                    <a:ext uri="{9D8B030D-6E8A-4147-A177-3AD203B41FA5}">
                      <a16:colId xmlns:a16="http://schemas.microsoft.com/office/drawing/2014/main" val="194202566"/>
                    </a:ext>
                  </a:extLst>
                </a:gridCol>
              </a:tblGrid>
              <a:tr h="677334">
                <a:tc>
                  <a:txBody>
                    <a:bodyPr/>
                    <a:lstStyle/>
                    <a:p>
                      <a:pPr algn="ctr"/>
                      <a:endParaRPr lang="zh-CN" altLang="en-US" sz="3200" b="1" dirty="0"/>
                    </a:p>
                  </a:txBody>
                  <a:tcPr/>
                </a:tc>
                <a:tc>
                  <a:txBody>
                    <a:bodyPr/>
                    <a:lstStyle/>
                    <a:p>
                      <a:pPr algn="ctr"/>
                      <a:r>
                        <a:rPr lang="en-US" altLang="zh-CN" sz="3200" b="1" i="1" dirty="0"/>
                        <a:t>C</a:t>
                      </a:r>
                      <a:endParaRPr lang="zh-CN" altLang="en-US" sz="3200" b="1" i="1" dirty="0"/>
                    </a:p>
                  </a:txBody>
                  <a:tcPr/>
                </a:tc>
                <a:tc>
                  <a:txBody>
                    <a:bodyPr/>
                    <a:lstStyle/>
                    <a:p>
                      <a:pPr algn="ctr"/>
                      <a:r>
                        <a:rPr lang="en-US" altLang="zh-CN" sz="3200" b="1" i="1" dirty="0"/>
                        <a:t>D</a:t>
                      </a:r>
                      <a:endParaRPr lang="zh-CN" altLang="en-US" sz="3200" b="1" i="1" dirty="0"/>
                    </a:p>
                  </a:txBody>
                  <a:tcPr/>
                </a:tc>
                <a:extLst>
                  <a:ext uri="{0D108BD9-81ED-4DB2-BD59-A6C34878D82A}">
                    <a16:rowId xmlns:a16="http://schemas.microsoft.com/office/drawing/2014/main" val="3850110967"/>
                  </a:ext>
                </a:extLst>
              </a:tr>
              <a:tr h="677334">
                <a:tc>
                  <a:txBody>
                    <a:bodyPr/>
                    <a:lstStyle/>
                    <a:p>
                      <a:pPr algn="ctr"/>
                      <a:r>
                        <a:rPr lang="en-US" altLang="zh-CN" sz="3200" b="1" i="1" dirty="0"/>
                        <a:t>C</a:t>
                      </a:r>
                      <a:endParaRPr lang="zh-CN" altLang="en-US" sz="3200" b="1" i="1" dirty="0"/>
                    </a:p>
                  </a:txBody>
                  <a:tcPr/>
                </a:tc>
                <a:tc>
                  <a:txBody>
                    <a:bodyPr/>
                    <a:lstStyle/>
                    <a:p>
                      <a:pPr algn="ctr"/>
                      <a:r>
                        <a:rPr lang="en-US" altLang="zh-CN" sz="3200" b="1" i="1" dirty="0"/>
                        <a:t>b-c</a:t>
                      </a:r>
                      <a:endParaRPr lang="zh-CN" altLang="en-US" sz="3200" b="1" i="1" dirty="0"/>
                    </a:p>
                  </a:txBody>
                  <a:tcPr/>
                </a:tc>
                <a:tc>
                  <a:txBody>
                    <a:bodyPr/>
                    <a:lstStyle/>
                    <a:p>
                      <a:pPr algn="ctr"/>
                      <a:r>
                        <a:rPr lang="en-US" altLang="zh-CN" sz="3200" b="1" i="1" dirty="0"/>
                        <a:t>-c(1-q)</a:t>
                      </a:r>
                      <a:endParaRPr lang="zh-CN" altLang="en-US" sz="3200" b="1" dirty="0"/>
                    </a:p>
                  </a:txBody>
                  <a:tcPr/>
                </a:tc>
                <a:extLst>
                  <a:ext uri="{0D108BD9-81ED-4DB2-BD59-A6C34878D82A}">
                    <a16:rowId xmlns:a16="http://schemas.microsoft.com/office/drawing/2014/main" val="3771509017"/>
                  </a:ext>
                </a:extLst>
              </a:tr>
              <a:tr h="677334">
                <a:tc>
                  <a:txBody>
                    <a:bodyPr/>
                    <a:lstStyle/>
                    <a:p>
                      <a:pPr algn="ctr"/>
                      <a:r>
                        <a:rPr lang="en-US" altLang="zh-CN" sz="3200" b="1" i="1" dirty="0"/>
                        <a:t>D</a:t>
                      </a:r>
                      <a:endParaRPr lang="zh-CN" altLang="en-US" sz="3200" b="1" i="1" dirty="0"/>
                    </a:p>
                  </a:txBody>
                  <a:tcPr/>
                </a:tc>
                <a:tc>
                  <a:txBody>
                    <a:bodyPr/>
                    <a:lstStyle/>
                    <a:p>
                      <a:pPr algn="ctr"/>
                      <a:r>
                        <a:rPr lang="en-US" altLang="zh-CN" sz="3200" b="1" i="1" dirty="0"/>
                        <a:t>b(1-q)</a:t>
                      </a:r>
                      <a:endParaRPr lang="zh-CN" altLang="en-US" sz="3200" b="1" dirty="0"/>
                    </a:p>
                  </a:txBody>
                  <a:tcPr/>
                </a:tc>
                <a:tc>
                  <a:txBody>
                    <a:bodyPr/>
                    <a:lstStyle/>
                    <a:p>
                      <a:pPr algn="ctr"/>
                      <a:r>
                        <a:rPr lang="en-US" altLang="zh-CN" sz="3200" b="1" i="1" dirty="0"/>
                        <a:t>0</a:t>
                      </a:r>
                      <a:endParaRPr lang="zh-CN" altLang="en-US" sz="3200" b="1" dirty="0"/>
                    </a:p>
                  </a:txBody>
                  <a:tcPr/>
                </a:tc>
                <a:extLst>
                  <a:ext uri="{0D108BD9-81ED-4DB2-BD59-A6C34878D82A}">
                    <a16:rowId xmlns:a16="http://schemas.microsoft.com/office/drawing/2014/main" val="2059374784"/>
                  </a:ext>
                </a:extLst>
              </a:tr>
            </a:tbl>
          </a:graphicData>
        </a:graphic>
      </p:graphicFrame>
      <p:sp>
        <p:nvSpPr>
          <p:cNvPr id="9" name="文本框 3"/>
          <p:cNvSpPr txBox="1"/>
          <p:nvPr/>
        </p:nvSpPr>
        <p:spPr>
          <a:xfrm>
            <a:off x="85226" y="5422791"/>
            <a:ext cx="151216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3"/>
          <p:cNvSpPr txBox="1"/>
          <p:nvPr/>
        </p:nvSpPr>
        <p:spPr>
          <a:xfrm>
            <a:off x="3494354" y="3863861"/>
            <a:ext cx="176185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参与人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1"/>
          <p:cNvSpPr/>
          <p:nvPr/>
        </p:nvSpPr>
        <p:spPr>
          <a:xfrm>
            <a:off x="6660232" y="4077072"/>
            <a:ext cx="2414878" cy="23083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C</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策略为演化稳定策略的条件为：</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(b-c) &gt; b(1-q)</a:t>
            </a:r>
          </a:p>
          <a:p>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-&gt;</a:t>
            </a:r>
          </a:p>
          <a:p>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q&gt;c/b</a:t>
            </a:r>
          </a:p>
        </p:txBody>
      </p:sp>
    </p:spTree>
    <p:extLst>
      <p:ext uri="{BB962C8B-B14F-4D97-AF65-F5344CB8AC3E}">
        <p14:creationId xmlns:p14="http://schemas.microsoft.com/office/powerpoint/2010/main" val="208741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512168"/>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068960"/>
            <a:ext cx="7644638" cy="923330"/>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群集信息传播</a:t>
            </a:r>
            <a:endParaRPr lang="zh-CN" altLang="en-US" sz="4950" b="1"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800" b="1" dirty="0">
                <a:latin typeface="Bell MT" panose="02020503060305020303" pitchFamily="18" charset="0"/>
                <a:ea typeface="华文隶书" panose="02010800040101010101" pitchFamily="2" charset="-122"/>
              </a:rPr>
              <a:t>3</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p:blipFill>
        <p:spPr>
          <a:xfrm>
            <a:off x="7956376" y="2312876"/>
            <a:ext cx="936104" cy="936104"/>
          </a:xfrm>
          <a:prstGeom prst="ellipse">
            <a:avLst/>
          </a:prstGeom>
        </p:spPr>
      </p:pic>
    </p:spTree>
    <p:extLst>
      <p:ext uri="{BB962C8B-B14F-4D97-AF65-F5344CB8AC3E}">
        <p14:creationId xmlns:p14="http://schemas.microsoft.com/office/powerpoint/2010/main" val="281172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群集信息传播现实应用</a:t>
            </a:r>
          </a:p>
        </p:txBody>
      </p:sp>
      <p:cxnSp>
        <p:nvCxnSpPr>
          <p:cNvPr id="10" name="直接连接符 9"/>
          <p:cNvCxnSpPr/>
          <p:nvPr/>
        </p:nvCxnSpPr>
        <p:spPr>
          <a:xfrm>
            <a:off x="539552"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文本框 3"/>
          <p:cNvSpPr txBox="1"/>
          <p:nvPr/>
        </p:nvSpPr>
        <p:spPr>
          <a:xfrm>
            <a:off x="496184" y="1772816"/>
            <a:ext cx="554461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舆论控制、产品推广</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40" y="2280437"/>
            <a:ext cx="3024336" cy="20162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2" y="4437111"/>
            <a:ext cx="2510813" cy="225973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29" y="2234481"/>
            <a:ext cx="2352971" cy="418306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1811" y="2210212"/>
            <a:ext cx="3235011" cy="2156674"/>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4327" y="4632196"/>
            <a:ext cx="3168352" cy="1869561"/>
          </a:xfrm>
          <a:prstGeom prst="rect">
            <a:avLst/>
          </a:prstGeom>
        </p:spPr>
      </p:pic>
    </p:spTree>
    <p:extLst>
      <p:ext uri="{BB962C8B-B14F-4D97-AF65-F5344CB8AC3E}">
        <p14:creationId xmlns:p14="http://schemas.microsoft.com/office/powerpoint/2010/main" val="284380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群集现象</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1811586" y="5949280"/>
            <a:ext cx="5775771"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群集现象是如何形成的？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32" y="1861870"/>
            <a:ext cx="2547363" cy="178315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1595" y="1863992"/>
            <a:ext cx="2655453" cy="1781032"/>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6632" y="3656298"/>
            <a:ext cx="2573340" cy="1933681"/>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8104" y="1880250"/>
            <a:ext cx="2843002" cy="1776048"/>
          </a:xfrm>
          <a:prstGeom prst="rect">
            <a:avLst/>
          </a:prstGeom>
        </p:spPr>
      </p:pic>
      <p:pic>
        <p:nvPicPr>
          <p:cNvPr id="14" name="图片 13"/>
          <p:cNvPicPr>
            <a:picLocks noChangeAspect="1"/>
          </p:cNvPicPr>
          <p:nvPr/>
        </p:nvPicPr>
        <p:blipFill rotWithShape="1">
          <a:blip r:embed="rId7">
            <a:extLst>
              <a:ext uri="{28A0092B-C50C-407E-A947-70E740481C1C}">
                <a14:useLocalDpi xmlns:a14="http://schemas.microsoft.com/office/drawing/2010/main" val="0"/>
              </a:ext>
            </a:extLst>
          </a:blip>
          <a:srcRect b="10681"/>
          <a:stretch/>
        </p:blipFill>
        <p:spPr>
          <a:xfrm>
            <a:off x="3132269" y="3664983"/>
            <a:ext cx="2936715" cy="1916309"/>
          </a:xfrm>
          <a:prstGeom prst="rect">
            <a:avLst/>
          </a:prstGeom>
        </p:spPr>
      </p:pic>
      <p:pic>
        <p:nvPicPr>
          <p:cNvPr id="15" name="图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4168" y="3664982"/>
            <a:ext cx="1094083" cy="1943821"/>
          </a:xfrm>
          <a:prstGeom prst="rect">
            <a:avLst/>
          </a:prstGeom>
        </p:spPr>
      </p:pic>
      <p:pic>
        <p:nvPicPr>
          <p:cNvPr id="16" name="图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8251" y="3652911"/>
            <a:ext cx="1102634" cy="1955892"/>
          </a:xfrm>
          <a:prstGeom prst="rect">
            <a:avLst/>
          </a:prstGeom>
        </p:spPr>
      </p:pic>
    </p:spTree>
    <p:extLst>
      <p:ext uri="{BB962C8B-B14F-4D97-AF65-F5344CB8AC3E}">
        <p14:creationId xmlns:p14="http://schemas.microsoft.com/office/powerpoint/2010/main" val="7363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线性阈值模型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7" name="矩形 6"/>
          <p:cNvSpPr/>
          <p:nvPr/>
        </p:nvSpPr>
        <p:spPr>
          <a:xfrm>
            <a:off x="539552" y="1700808"/>
            <a:ext cx="4525726"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1970</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Granovetter</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首次提出</a:t>
            </a:r>
          </a:p>
        </p:txBody>
      </p:sp>
      <p:sp>
        <p:nvSpPr>
          <p:cNvPr id="8" name="矩形 7"/>
          <p:cNvSpPr/>
          <p:nvPr/>
        </p:nvSpPr>
        <p:spPr>
          <a:xfrm>
            <a:off x="552543" y="2478983"/>
            <a:ext cx="8208912"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网络表示为一个有向图</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G=</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V, E</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节点存在两种状态：激活、非激活；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如果节点一旦被激活，则保持激活状态，直到信息传播结束。</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激活阈值</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每个节点会拥有一个独立的激活阈值，此阈值反应节点被邻居节点激活的难易程度；</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激活阈值越大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越难以被激活</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；反之则越容易被激活。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30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线性阈值模型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矩形 7"/>
          <p:cNvSpPr/>
          <p:nvPr/>
        </p:nvSpPr>
        <p:spPr>
          <a:xfrm>
            <a:off x="574172" y="2089277"/>
            <a:ext cx="8208912"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激活条件：</a:t>
            </a:r>
            <a:endPar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当节点受到邻居的激活权重总和大于等于其激活阈值时，该节点被激活。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58125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线性阈值模型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椭圆 2"/>
          <p:cNvSpPr/>
          <p:nvPr/>
        </p:nvSpPr>
        <p:spPr>
          <a:xfrm>
            <a:off x="1718163"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9" name="椭圆 8"/>
          <p:cNvSpPr/>
          <p:nvPr/>
        </p:nvSpPr>
        <p:spPr>
          <a:xfrm>
            <a:off x="638043"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11" name="椭圆 10"/>
          <p:cNvSpPr/>
          <p:nvPr/>
        </p:nvSpPr>
        <p:spPr>
          <a:xfrm>
            <a:off x="2689113"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13" name="椭圆 12"/>
          <p:cNvSpPr/>
          <p:nvPr/>
        </p:nvSpPr>
        <p:spPr>
          <a:xfrm>
            <a:off x="1646155"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5" name="直接箭头连接符 4"/>
          <p:cNvCxnSpPr>
            <a:stCxn id="3" idx="3"/>
            <a:endCxn id="9" idx="7"/>
          </p:cNvCxnSpPr>
          <p:nvPr/>
        </p:nvCxnSpPr>
        <p:spPr>
          <a:xfrm flipH="1">
            <a:off x="1129744"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3" idx="5"/>
            <a:endCxn id="11" idx="1"/>
          </p:cNvCxnSpPr>
          <p:nvPr/>
        </p:nvCxnSpPr>
        <p:spPr>
          <a:xfrm>
            <a:off x="2209864"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226420"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1286115"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9" idx="5"/>
            <a:endCxn id="13" idx="1"/>
          </p:cNvCxnSpPr>
          <p:nvPr/>
        </p:nvCxnSpPr>
        <p:spPr>
          <a:xfrm>
            <a:off x="1129744"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1" idx="3"/>
            <a:endCxn id="13" idx="7"/>
          </p:cNvCxnSpPr>
          <p:nvPr/>
        </p:nvCxnSpPr>
        <p:spPr>
          <a:xfrm flipH="1">
            <a:off x="2137856"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1132130"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2" name="文本框 31"/>
          <p:cNvSpPr txBox="1"/>
          <p:nvPr/>
        </p:nvSpPr>
        <p:spPr>
          <a:xfrm>
            <a:off x="2406691"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3" name="文本框 32"/>
          <p:cNvSpPr txBox="1"/>
          <p:nvPr/>
        </p:nvSpPr>
        <p:spPr>
          <a:xfrm>
            <a:off x="1047909"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4" name="文本框 33"/>
          <p:cNvSpPr txBox="1"/>
          <p:nvPr/>
        </p:nvSpPr>
        <p:spPr>
          <a:xfrm>
            <a:off x="2344053"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5" name="文本框 34"/>
          <p:cNvSpPr txBox="1"/>
          <p:nvPr/>
        </p:nvSpPr>
        <p:spPr>
          <a:xfrm>
            <a:off x="1745807"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6" name="文本框 35"/>
          <p:cNvSpPr txBox="1"/>
          <p:nvPr/>
        </p:nvSpPr>
        <p:spPr>
          <a:xfrm>
            <a:off x="1726568"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7" name="文本框 36"/>
          <p:cNvSpPr txBox="1"/>
          <p:nvPr/>
        </p:nvSpPr>
        <p:spPr>
          <a:xfrm>
            <a:off x="1745807" y="2361236"/>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38" name="文本框 37"/>
          <p:cNvSpPr txBox="1"/>
          <p:nvPr/>
        </p:nvSpPr>
        <p:spPr>
          <a:xfrm>
            <a:off x="179512" y="3962580"/>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39" name="文本框 38"/>
          <p:cNvSpPr txBox="1"/>
          <p:nvPr/>
        </p:nvSpPr>
        <p:spPr>
          <a:xfrm>
            <a:off x="1681441" y="5661248"/>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40" name="文本框 39"/>
          <p:cNvSpPr txBox="1"/>
          <p:nvPr/>
        </p:nvSpPr>
        <p:spPr>
          <a:xfrm>
            <a:off x="3230331" y="3976667"/>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41" name="矩形 40"/>
          <p:cNvSpPr/>
          <p:nvPr/>
        </p:nvSpPr>
        <p:spPr>
          <a:xfrm>
            <a:off x="904105" y="6083424"/>
            <a:ext cx="1967205"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初始状态</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t=0</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椭圆 44"/>
          <p:cNvSpPr/>
          <p:nvPr/>
        </p:nvSpPr>
        <p:spPr>
          <a:xfrm>
            <a:off x="6761021"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46" name="椭圆 45"/>
          <p:cNvSpPr/>
          <p:nvPr/>
        </p:nvSpPr>
        <p:spPr>
          <a:xfrm>
            <a:off x="568090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47" name="椭圆 46"/>
          <p:cNvSpPr/>
          <p:nvPr/>
        </p:nvSpPr>
        <p:spPr>
          <a:xfrm>
            <a:off x="7731971"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48" name="椭圆 47"/>
          <p:cNvSpPr/>
          <p:nvPr/>
        </p:nvSpPr>
        <p:spPr>
          <a:xfrm>
            <a:off x="6689013"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49" name="直接箭头连接符 48"/>
          <p:cNvCxnSpPr>
            <a:stCxn id="45" idx="3"/>
            <a:endCxn id="46" idx="7"/>
          </p:cNvCxnSpPr>
          <p:nvPr/>
        </p:nvCxnSpPr>
        <p:spPr>
          <a:xfrm flipH="1">
            <a:off x="6172602"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45" idx="5"/>
            <a:endCxn id="47" idx="1"/>
          </p:cNvCxnSpPr>
          <p:nvPr/>
        </p:nvCxnSpPr>
        <p:spPr>
          <a:xfrm>
            <a:off x="7252722"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flipH="1">
            <a:off x="6269278"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6328973"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p:cNvCxnSpPr>
            <a:stCxn id="46" idx="5"/>
            <a:endCxn id="48" idx="1"/>
          </p:cNvCxnSpPr>
          <p:nvPr/>
        </p:nvCxnSpPr>
        <p:spPr>
          <a:xfrm>
            <a:off x="6172602"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7" idx="3"/>
            <a:endCxn id="48" idx="7"/>
          </p:cNvCxnSpPr>
          <p:nvPr/>
        </p:nvCxnSpPr>
        <p:spPr>
          <a:xfrm flipH="1">
            <a:off x="7180714"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6174988"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6" name="文本框 55"/>
          <p:cNvSpPr txBox="1"/>
          <p:nvPr/>
        </p:nvSpPr>
        <p:spPr>
          <a:xfrm>
            <a:off x="7449549"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7" name="文本框 56"/>
          <p:cNvSpPr txBox="1"/>
          <p:nvPr/>
        </p:nvSpPr>
        <p:spPr>
          <a:xfrm>
            <a:off x="6090767"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8" name="文本框 57"/>
          <p:cNvSpPr txBox="1"/>
          <p:nvPr/>
        </p:nvSpPr>
        <p:spPr>
          <a:xfrm>
            <a:off x="7386911"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9" name="文本框 58"/>
          <p:cNvSpPr txBox="1"/>
          <p:nvPr/>
        </p:nvSpPr>
        <p:spPr>
          <a:xfrm>
            <a:off x="6788665"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0" name="文本框 59"/>
          <p:cNvSpPr txBox="1"/>
          <p:nvPr/>
        </p:nvSpPr>
        <p:spPr>
          <a:xfrm>
            <a:off x="6769426"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1" name="文本框 60"/>
          <p:cNvSpPr txBox="1"/>
          <p:nvPr/>
        </p:nvSpPr>
        <p:spPr>
          <a:xfrm>
            <a:off x="6788665" y="2361236"/>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62" name="文本框 61"/>
          <p:cNvSpPr txBox="1"/>
          <p:nvPr/>
        </p:nvSpPr>
        <p:spPr>
          <a:xfrm>
            <a:off x="5226713" y="3962580"/>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63" name="文本框 62"/>
          <p:cNvSpPr txBox="1"/>
          <p:nvPr/>
        </p:nvSpPr>
        <p:spPr>
          <a:xfrm>
            <a:off x="6724299" y="5661248"/>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64" name="文本框 63"/>
          <p:cNvSpPr txBox="1"/>
          <p:nvPr/>
        </p:nvSpPr>
        <p:spPr>
          <a:xfrm>
            <a:off x="8268846" y="3976667"/>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65" name="矩形 64"/>
          <p:cNvSpPr/>
          <p:nvPr/>
        </p:nvSpPr>
        <p:spPr>
          <a:xfrm>
            <a:off x="6600986" y="6083424"/>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t=1</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矩形 66"/>
          <p:cNvSpPr/>
          <p:nvPr/>
        </p:nvSpPr>
        <p:spPr>
          <a:xfrm>
            <a:off x="3552501" y="2349198"/>
            <a:ext cx="1739579"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0.5&gt;=0.5</a:t>
            </a:r>
          </a:p>
          <a:p>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0.5 &lt; 0.7</a:t>
            </a:r>
          </a:p>
          <a:p>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201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55" grpId="0"/>
      <p:bldP spid="56" grpId="0"/>
      <p:bldP spid="57" grpId="0"/>
      <p:bldP spid="58" grpId="0"/>
      <p:bldP spid="59" grpId="0"/>
      <p:bldP spid="60" grpId="0"/>
      <p:bldP spid="61" grpId="0"/>
      <p:bldP spid="62" grpId="0"/>
      <p:bldP spid="63" grpId="0"/>
      <p:bldP spid="64" grpId="0"/>
      <p:bldP spid="65" grpId="0" animBg="1"/>
      <p:bldP spid="67" grpId="0" animBg="1"/>
      <p:bldP spid="68" grpId="0" animBg="1"/>
      <p:bldP spid="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线性阈值模型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5" name="椭圆 44"/>
          <p:cNvSpPr/>
          <p:nvPr/>
        </p:nvSpPr>
        <p:spPr>
          <a:xfrm>
            <a:off x="1567260" y="2681291"/>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46" name="椭圆 45"/>
          <p:cNvSpPr/>
          <p:nvPr/>
        </p:nvSpPr>
        <p:spPr>
          <a:xfrm>
            <a:off x="487140" y="3854615"/>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47" name="椭圆 46"/>
          <p:cNvSpPr/>
          <p:nvPr/>
        </p:nvSpPr>
        <p:spPr>
          <a:xfrm>
            <a:off x="2538210" y="3854615"/>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48" name="椭圆 47"/>
          <p:cNvSpPr/>
          <p:nvPr/>
        </p:nvSpPr>
        <p:spPr>
          <a:xfrm>
            <a:off x="1495252" y="5078751"/>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49" name="直接箭头连接符 48"/>
          <p:cNvCxnSpPr>
            <a:stCxn id="45" idx="3"/>
            <a:endCxn id="46" idx="7"/>
          </p:cNvCxnSpPr>
          <p:nvPr/>
        </p:nvCxnSpPr>
        <p:spPr>
          <a:xfrm flipH="1">
            <a:off x="978841" y="3172992"/>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45" idx="5"/>
            <a:endCxn id="47" idx="1"/>
          </p:cNvCxnSpPr>
          <p:nvPr/>
        </p:nvCxnSpPr>
        <p:spPr>
          <a:xfrm>
            <a:off x="2058961" y="3172992"/>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flipH="1">
            <a:off x="1075517" y="4274307"/>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1135212" y="4070639"/>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p:cNvCxnSpPr>
            <a:stCxn id="46" idx="5"/>
            <a:endCxn id="48" idx="1"/>
          </p:cNvCxnSpPr>
          <p:nvPr/>
        </p:nvCxnSpPr>
        <p:spPr>
          <a:xfrm>
            <a:off x="978841" y="4346316"/>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7" idx="3"/>
            <a:endCxn id="48" idx="7"/>
          </p:cNvCxnSpPr>
          <p:nvPr/>
        </p:nvCxnSpPr>
        <p:spPr>
          <a:xfrm flipH="1">
            <a:off x="1986953" y="4346316"/>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981227" y="321577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6" name="文本框 55"/>
          <p:cNvSpPr txBox="1"/>
          <p:nvPr/>
        </p:nvSpPr>
        <p:spPr>
          <a:xfrm>
            <a:off x="2255788" y="321220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7" name="文本框 56"/>
          <p:cNvSpPr txBox="1"/>
          <p:nvPr/>
        </p:nvSpPr>
        <p:spPr>
          <a:xfrm>
            <a:off x="897006" y="4709419"/>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8" name="文本框 57"/>
          <p:cNvSpPr txBox="1"/>
          <p:nvPr/>
        </p:nvSpPr>
        <p:spPr>
          <a:xfrm>
            <a:off x="2193150" y="4697493"/>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9" name="文本框 58"/>
          <p:cNvSpPr txBox="1"/>
          <p:nvPr/>
        </p:nvSpPr>
        <p:spPr>
          <a:xfrm>
            <a:off x="1594904" y="3771481"/>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0" name="文本框 59"/>
          <p:cNvSpPr txBox="1"/>
          <p:nvPr/>
        </p:nvSpPr>
        <p:spPr>
          <a:xfrm>
            <a:off x="1575665" y="420199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1" name="文本框 60"/>
          <p:cNvSpPr txBox="1"/>
          <p:nvPr/>
        </p:nvSpPr>
        <p:spPr>
          <a:xfrm>
            <a:off x="1594904" y="2354803"/>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62" name="文本框 61"/>
          <p:cNvSpPr txBox="1"/>
          <p:nvPr/>
        </p:nvSpPr>
        <p:spPr>
          <a:xfrm>
            <a:off x="32952" y="3956147"/>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63" name="文本框 62"/>
          <p:cNvSpPr txBox="1"/>
          <p:nvPr/>
        </p:nvSpPr>
        <p:spPr>
          <a:xfrm>
            <a:off x="1530538" y="5654815"/>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64" name="文本框 63"/>
          <p:cNvSpPr txBox="1"/>
          <p:nvPr/>
        </p:nvSpPr>
        <p:spPr>
          <a:xfrm>
            <a:off x="3075085" y="3970234"/>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65" name="矩形 64"/>
          <p:cNvSpPr/>
          <p:nvPr/>
        </p:nvSpPr>
        <p:spPr>
          <a:xfrm>
            <a:off x="1407225" y="6076991"/>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t=1</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矩形 66"/>
          <p:cNvSpPr/>
          <p:nvPr/>
        </p:nvSpPr>
        <p:spPr>
          <a:xfrm>
            <a:off x="3554703" y="2344989"/>
            <a:ext cx="1739579"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1.0 &gt; 0.7</a:t>
            </a:r>
          </a:p>
          <a:p>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0.5 &lt; 0.9</a:t>
            </a:r>
          </a:p>
          <a:p>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6" name="椭圆 65"/>
          <p:cNvSpPr/>
          <p:nvPr/>
        </p:nvSpPr>
        <p:spPr>
          <a:xfrm>
            <a:off x="6985426" y="2708230"/>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70" name="椭圆 69"/>
          <p:cNvSpPr/>
          <p:nvPr/>
        </p:nvSpPr>
        <p:spPr>
          <a:xfrm>
            <a:off x="5905306" y="388155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71" name="椭圆 70"/>
          <p:cNvSpPr/>
          <p:nvPr/>
        </p:nvSpPr>
        <p:spPr>
          <a:xfrm>
            <a:off x="7956376" y="388155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72" name="椭圆 71"/>
          <p:cNvSpPr/>
          <p:nvPr/>
        </p:nvSpPr>
        <p:spPr>
          <a:xfrm>
            <a:off x="6913418" y="5105690"/>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73" name="直接箭头连接符 72"/>
          <p:cNvCxnSpPr>
            <a:stCxn id="66" idx="3"/>
            <a:endCxn id="70" idx="7"/>
          </p:cNvCxnSpPr>
          <p:nvPr/>
        </p:nvCxnSpPr>
        <p:spPr>
          <a:xfrm flipH="1">
            <a:off x="6397007" y="3199931"/>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66" idx="5"/>
            <a:endCxn id="71" idx="1"/>
          </p:cNvCxnSpPr>
          <p:nvPr/>
        </p:nvCxnSpPr>
        <p:spPr>
          <a:xfrm>
            <a:off x="7477127" y="3199931"/>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直接箭头连接符 74"/>
          <p:cNvCxnSpPr/>
          <p:nvPr/>
        </p:nvCxnSpPr>
        <p:spPr>
          <a:xfrm flipH="1">
            <a:off x="6493683" y="4301246"/>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直接箭头连接符 75"/>
          <p:cNvCxnSpPr/>
          <p:nvPr/>
        </p:nvCxnSpPr>
        <p:spPr>
          <a:xfrm>
            <a:off x="6553378" y="4097578"/>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70" idx="5"/>
            <a:endCxn id="72" idx="1"/>
          </p:cNvCxnSpPr>
          <p:nvPr/>
        </p:nvCxnSpPr>
        <p:spPr>
          <a:xfrm>
            <a:off x="6397007" y="4373255"/>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71" idx="3"/>
            <a:endCxn id="72" idx="7"/>
          </p:cNvCxnSpPr>
          <p:nvPr/>
        </p:nvCxnSpPr>
        <p:spPr>
          <a:xfrm flipH="1">
            <a:off x="7405119" y="4373255"/>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9" name="文本框 78"/>
          <p:cNvSpPr txBox="1"/>
          <p:nvPr/>
        </p:nvSpPr>
        <p:spPr>
          <a:xfrm>
            <a:off x="6399393" y="3242711"/>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0" name="文本框 79"/>
          <p:cNvSpPr txBox="1"/>
          <p:nvPr/>
        </p:nvSpPr>
        <p:spPr>
          <a:xfrm>
            <a:off x="7673954" y="3239143"/>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1" name="文本框 80"/>
          <p:cNvSpPr txBox="1"/>
          <p:nvPr/>
        </p:nvSpPr>
        <p:spPr>
          <a:xfrm>
            <a:off x="6315172" y="4736358"/>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2" name="文本框 81"/>
          <p:cNvSpPr txBox="1"/>
          <p:nvPr/>
        </p:nvSpPr>
        <p:spPr>
          <a:xfrm>
            <a:off x="7611316" y="472443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3" name="文本框 82"/>
          <p:cNvSpPr txBox="1"/>
          <p:nvPr/>
        </p:nvSpPr>
        <p:spPr>
          <a:xfrm>
            <a:off x="7013070" y="379842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4" name="文本框 83"/>
          <p:cNvSpPr txBox="1"/>
          <p:nvPr/>
        </p:nvSpPr>
        <p:spPr>
          <a:xfrm>
            <a:off x="6993831" y="422893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5" name="文本框 84"/>
          <p:cNvSpPr txBox="1"/>
          <p:nvPr/>
        </p:nvSpPr>
        <p:spPr>
          <a:xfrm>
            <a:off x="7013070" y="2381742"/>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86" name="文本框 85"/>
          <p:cNvSpPr txBox="1"/>
          <p:nvPr/>
        </p:nvSpPr>
        <p:spPr>
          <a:xfrm>
            <a:off x="5446775" y="3983086"/>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87" name="文本框 86"/>
          <p:cNvSpPr txBox="1"/>
          <p:nvPr/>
        </p:nvSpPr>
        <p:spPr>
          <a:xfrm>
            <a:off x="6948704" y="5681754"/>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88" name="文本框 87"/>
          <p:cNvSpPr txBox="1"/>
          <p:nvPr/>
        </p:nvSpPr>
        <p:spPr>
          <a:xfrm>
            <a:off x="8493251" y="3997173"/>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89" name="矩形 88"/>
          <p:cNvSpPr/>
          <p:nvPr/>
        </p:nvSpPr>
        <p:spPr>
          <a:xfrm>
            <a:off x="6818860" y="6081122"/>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t=2</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9390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par>
                                <p:cTn id="25" presetID="10"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par>
                                <p:cTn id="28" presetID="10" presetClass="entr" presetSubtype="0" fill="hold"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par>
                                <p:cTn id="31" presetID="10" presetClass="entr" presetSubtype="0"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500"/>
                                        <p:tgtEl>
                                          <p:spTgt spid="76"/>
                                        </p:tgtEl>
                                      </p:cBhvr>
                                    </p:animEffect>
                                  </p:childTnLst>
                                </p:cTn>
                              </p:par>
                              <p:par>
                                <p:cTn id="34" presetID="10"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10"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500"/>
                                        <p:tgtEl>
                                          <p:spTgt spid="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500"/>
                                        <p:tgtEl>
                                          <p:spTgt spid="8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500"/>
                                        <p:tgtEl>
                                          <p:spTgt spid="8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animEffect transition="in" filter="fade">
                                      <p:cBhvr>
                                        <p:cTn id="54" dur="500"/>
                                        <p:tgtEl>
                                          <p:spTgt spid="8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500"/>
                                        <p:tgtEl>
                                          <p:spTgt spid="8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fade">
                                      <p:cBhvr>
                                        <p:cTn id="63" dur="500"/>
                                        <p:tgtEl>
                                          <p:spTgt spid="8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500"/>
                                        <p:tgtEl>
                                          <p:spTgt spid="8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fade">
                                      <p:cBhvr>
                                        <p:cTn id="72" dur="500"/>
                                        <p:tgtEl>
                                          <p:spTgt spid="8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66" grpId="0" animBg="1"/>
      <p:bldP spid="70" grpId="0" animBg="1"/>
      <p:bldP spid="71" grpId="0" animBg="1"/>
      <p:bldP spid="72" grpId="0" animBg="1"/>
      <p:bldP spid="79" grpId="0"/>
      <p:bldP spid="80" grpId="0"/>
      <p:bldP spid="81" grpId="0"/>
      <p:bldP spid="82" grpId="0"/>
      <p:bldP spid="83" grpId="0"/>
      <p:bldP spid="84" grpId="0"/>
      <p:bldP spid="85" grpId="0"/>
      <p:bldP spid="86" grpId="0"/>
      <p:bldP spid="87" grpId="0"/>
      <p:bldP spid="88" grpId="0"/>
      <p:bldP spid="8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线性阈值模型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7" name="矩形 66"/>
          <p:cNvSpPr/>
          <p:nvPr/>
        </p:nvSpPr>
        <p:spPr>
          <a:xfrm>
            <a:off x="3552501" y="2349198"/>
            <a:ext cx="1718740"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1.0 &gt; 0.9</a:t>
            </a:r>
          </a:p>
          <a:p>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6" name="椭圆 65"/>
          <p:cNvSpPr/>
          <p:nvPr/>
        </p:nvSpPr>
        <p:spPr>
          <a:xfrm>
            <a:off x="1555807" y="2642655"/>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70" name="椭圆 69"/>
          <p:cNvSpPr/>
          <p:nvPr/>
        </p:nvSpPr>
        <p:spPr>
          <a:xfrm>
            <a:off x="475687" y="3815979"/>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71" name="椭圆 70"/>
          <p:cNvSpPr/>
          <p:nvPr/>
        </p:nvSpPr>
        <p:spPr>
          <a:xfrm>
            <a:off x="2526757" y="3815979"/>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72" name="椭圆 71"/>
          <p:cNvSpPr/>
          <p:nvPr/>
        </p:nvSpPr>
        <p:spPr>
          <a:xfrm>
            <a:off x="1483799" y="5040115"/>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73" name="直接箭头连接符 72"/>
          <p:cNvCxnSpPr>
            <a:stCxn id="66" idx="3"/>
            <a:endCxn id="70" idx="7"/>
          </p:cNvCxnSpPr>
          <p:nvPr/>
        </p:nvCxnSpPr>
        <p:spPr>
          <a:xfrm flipH="1">
            <a:off x="967388" y="3134356"/>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66" idx="5"/>
            <a:endCxn id="71" idx="1"/>
          </p:cNvCxnSpPr>
          <p:nvPr/>
        </p:nvCxnSpPr>
        <p:spPr>
          <a:xfrm>
            <a:off x="2047508" y="3134356"/>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直接箭头连接符 74"/>
          <p:cNvCxnSpPr/>
          <p:nvPr/>
        </p:nvCxnSpPr>
        <p:spPr>
          <a:xfrm flipH="1">
            <a:off x="1064064" y="4235671"/>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直接箭头连接符 75"/>
          <p:cNvCxnSpPr/>
          <p:nvPr/>
        </p:nvCxnSpPr>
        <p:spPr>
          <a:xfrm>
            <a:off x="1123759" y="4032003"/>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70" idx="5"/>
            <a:endCxn id="72" idx="1"/>
          </p:cNvCxnSpPr>
          <p:nvPr/>
        </p:nvCxnSpPr>
        <p:spPr>
          <a:xfrm>
            <a:off x="967388" y="4307680"/>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71" idx="3"/>
            <a:endCxn id="72" idx="7"/>
          </p:cNvCxnSpPr>
          <p:nvPr/>
        </p:nvCxnSpPr>
        <p:spPr>
          <a:xfrm flipH="1">
            <a:off x="1975500" y="4307680"/>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9" name="文本框 78"/>
          <p:cNvSpPr txBox="1"/>
          <p:nvPr/>
        </p:nvSpPr>
        <p:spPr>
          <a:xfrm>
            <a:off x="969774" y="317713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0" name="文本框 79"/>
          <p:cNvSpPr txBox="1"/>
          <p:nvPr/>
        </p:nvSpPr>
        <p:spPr>
          <a:xfrm>
            <a:off x="2244335" y="3173568"/>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1" name="文本框 80"/>
          <p:cNvSpPr txBox="1"/>
          <p:nvPr/>
        </p:nvSpPr>
        <p:spPr>
          <a:xfrm>
            <a:off x="885553" y="4670783"/>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2" name="文本框 81"/>
          <p:cNvSpPr txBox="1"/>
          <p:nvPr/>
        </p:nvSpPr>
        <p:spPr>
          <a:xfrm>
            <a:off x="2181697" y="465885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3" name="文本框 82"/>
          <p:cNvSpPr txBox="1"/>
          <p:nvPr/>
        </p:nvSpPr>
        <p:spPr>
          <a:xfrm>
            <a:off x="1583451" y="373284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4" name="文本框 83"/>
          <p:cNvSpPr txBox="1"/>
          <p:nvPr/>
        </p:nvSpPr>
        <p:spPr>
          <a:xfrm>
            <a:off x="1564212" y="4163361"/>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85" name="文本框 84"/>
          <p:cNvSpPr txBox="1"/>
          <p:nvPr/>
        </p:nvSpPr>
        <p:spPr>
          <a:xfrm>
            <a:off x="1583451" y="2316167"/>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86" name="文本框 85"/>
          <p:cNvSpPr txBox="1"/>
          <p:nvPr/>
        </p:nvSpPr>
        <p:spPr>
          <a:xfrm>
            <a:off x="17156" y="3917511"/>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87" name="文本框 86"/>
          <p:cNvSpPr txBox="1"/>
          <p:nvPr/>
        </p:nvSpPr>
        <p:spPr>
          <a:xfrm>
            <a:off x="1519085" y="5616179"/>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88" name="文本框 87"/>
          <p:cNvSpPr txBox="1"/>
          <p:nvPr/>
        </p:nvSpPr>
        <p:spPr>
          <a:xfrm>
            <a:off x="3063632" y="3931598"/>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89" name="矩形 88"/>
          <p:cNvSpPr/>
          <p:nvPr/>
        </p:nvSpPr>
        <p:spPr>
          <a:xfrm>
            <a:off x="1389241" y="6015547"/>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t=2</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椭圆 89"/>
          <p:cNvSpPr/>
          <p:nvPr/>
        </p:nvSpPr>
        <p:spPr>
          <a:xfrm>
            <a:off x="6930316" y="2702005"/>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91" name="椭圆 90"/>
          <p:cNvSpPr/>
          <p:nvPr/>
        </p:nvSpPr>
        <p:spPr>
          <a:xfrm>
            <a:off x="5850196" y="3875329"/>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92" name="椭圆 91"/>
          <p:cNvSpPr/>
          <p:nvPr/>
        </p:nvSpPr>
        <p:spPr>
          <a:xfrm>
            <a:off x="7901266" y="3875329"/>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93" name="椭圆 92"/>
          <p:cNvSpPr/>
          <p:nvPr/>
        </p:nvSpPr>
        <p:spPr>
          <a:xfrm>
            <a:off x="6858308" y="5099465"/>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94" name="直接箭头连接符 93"/>
          <p:cNvCxnSpPr>
            <a:stCxn id="90" idx="3"/>
            <a:endCxn id="91" idx="7"/>
          </p:cNvCxnSpPr>
          <p:nvPr/>
        </p:nvCxnSpPr>
        <p:spPr>
          <a:xfrm flipH="1">
            <a:off x="6341897" y="3193706"/>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直接箭头连接符 94"/>
          <p:cNvCxnSpPr>
            <a:stCxn id="90" idx="5"/>
            <a:endCxn id="92" idx="1"/>
          </p:cNvCxnSpPr>
          <p:nvPr/>
        </p:nvCxnSpPr>
        <p:spPr>
          <a:xfrm>
            <a:off x="7422017" y="3193706"/>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6" name="直接箭头连接符 95"/>
          <p:cNvCxnSpPr/>
          <p:nvPr/>
        </p:nvCxnSpPr>
        <p:spPr>
          <a:xfrm flipH="1">
            <a:off x="6438573" y="4295021"/>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直接箭头连接符 96"/>
          <p:cNvCxnSpPr/>
          <p:nvPr/>
        </p:nvCxnSpPr>
        <p:spPr>
          <a:xfrm>
            <a:off x="6498268" y="4091353"/>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直接箭头连接符 97"/>
          <p:cNvCxnSpPr>
            <a:stCxn id="91" idx="5"/>
            <a:endCxn id="93" idx="1"/>
          </p:cNvCxnSpPr>
          <p:nvPr/>
        </p:nvCxnSpPr>
        <p:spPr>
          <a:xfrm>
            <a:off x="6341897" y="4367030"/>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直接箭头连接符 98"/>
          <p:cNvCxnSpPr>
            <a:stCxn id="92" idx="3"/>
            <a:endCxn id="93" idx="7"/>
          </p:cNvCxnSpPr>
          <p:nvPr/>
        </p:nvCxnSpPr>
        <p:spPr>
          <a:xfrm flipH="1">
            <a:off x="7350009" y="4367030"/>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0" name="文本框 99"/>
          <p:cNvSpPr txBox="1"/>
          <p:nvPr/>
        </p:nvSpPr>
        <p:spPr>
          <a:xfrm>
            <a:off x="6344283" y="323648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1" name="文本框 100"/>
          <p:cNvSpPr txBox="1"/>
          <p:nvPr/>
        </p:nvSpPr>
        <p:spPr>
          <a:xfrm>
            <a:off x="7618844" y="3232918"/>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2" name="文本框 101"/>
          <p:cNvSpPr txBox="1"/>
          <p:nvPr/>
        </p:nvSpPr>
        <p:spPr>
          <a:xfrm>
            <a:off x="6260062" y="4730133"/>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3" name="文本框 102"/>
          <p:cNvSpPr txBox="1"/>
          <p:nvPr/>
        </p:nvSpPr>
        <p:spPr>
          <a:xfrm>
            <a:off x="7556206" y="471820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4" name="文本框 103"/>
          <p:cNvSpPr txBox="1"/>
          <p:nvPr/>
        </p:nvSpPr>
        <p:spPr>
          <a:xfrm>
            <a:off x="6957960" y="379219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5" name="文本框 104"/>
          <p:cNvSpPr txBox="1"/>
          <p:nvPr/>
        </p:nvSpPr>
        <p:spPr>
          <a:xfrm>
            <a:off x="6938721" y="4222711"/>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106" name="文本框 105"/>
          <p:cNvSpPr txBox="1"/>
          <p:nvPr/>
        </p:nvSpPr>
        <p:spPr>
          <a:xfrm>
            <a:off x="6957960" y="2375517"/>
            <a:ext cx="479618" cy="369332"/>
          </a:xfrm>
          <a:prstGeom prst="rect">
            <a:avLst/>
          </a:prstGeom>
          <a:noFill/>
        </p:spPr>
        <p:txBody>
          <a:bodyPr wrap="none" rtlCol="0">
            <a:spAutoFit/>
          </a:bodyPr>
          <a:lstStyle/>
          <a:p>
            <a:r>
              <a:rPr lang="en-US" altLang="zh-CN" b="1" dirty="0">
                <a:solidFill>
                  <a:srgbClr val="FF0000"/>
                </a:solidFill>
              </a:rPr>
              <a:t>0.6</a:t>
            </a:r>
            <a:endParaRPr lang="zh-CN" altLang="en-US" b="1" dirty="0">
              <a:solidFill>
                <a:srgbClr val="FF0000"/>
              </a:solidFill>
            </a:endParaRPr>
          </a:p>
        </p:txBody>
      </p:sp>
      <p:sp>
        <p:nvSpPr>
          <p:cNvPr id="107" name="文本框 106"/>
          <p:cNvSpPr txBox="1"/>
          <p:nvPr/>
        </p:nvSpPr>
        <p:spPr>
          <a:xfrm>
            <a:off x="5391665" y="3976861"/>
            <a:ext cx="476412" cy="369332"/>
          </a:xfrm>
          <a:prstGeom prst="rect">
            <a:avLst/>
          </a:prstGeom>
          <a:noFill/>
        </p:spPr>
        <p:txBody>
          <a:bodyPr wrap="none" rtlCol="0">
            <a:spAutoFit/>
          </a:bodyPr>
          <a:lstStyle/>
          <a:p>
            <a:r>
              <a:rPr lang="en-US" altLang="zh-CN" b="1" dirty="0">
                <a:solidFill>
                  <a:srgbClr val="FF0000"/>
                </a:solidFill>
              </a:rPr>
              <a:t>0.5</a:t>
            </a:r>
            <a:endParaRPr lang="zh-CN" altLang="en-US" b="1" dirty="0">
              <a:solidFill>
                <a:srgbClr val="FF0000"/>
              </a:solidFill>
            </a:endParaRPr>
          </a:p>
        </p:txBody>
      </p:sp>
      <p:sp>
        <p:nvSpPr>
          <p:cNvPr id="108" name="文本框 107"/>
          <p:cNvSpPr txBox="1"/>
          <p:nvPr/>
        </p:nvSpPr>
        <p:spPr>
          <a:xfrm>
            <a:off x="6893594" y="5675529"/>
            <a:ext cx="479618" cy="369332"/>
          </a:xfrm>
          <a:prstGeom prst="rect">
            <a:avLst/>
          </a:prstGeom>
          <a:noFill/>
        </p:spPr>
        <p:txBody>
          <a:bodyPr wrap="none" rtlCol="0">
            <a:spAutoFit/>
          </a:bodyPr>
          <a:lstStyle/>
          <a:p>
            <a:r>
              <a:rPr lang="en-US" altLang="zh-CN" b="1" dirty="0">
                <a:solidFill>
                  <a:srgbClr val="FF0000"/>
                </a:solidFill>
              </a:rPr>
              <a:t>0.9</a:t>
            </a:r>
            <a:endParaRPr lang="zh-CN" altLang="en-US" b="1" dirty="0">
              <a:solidFill>
                <a:srgbClr val="FF0000"/>
              </a:solidFill>
            </a:endParaRPr>
          </a:p>
        </p:txBody>
      </p:sp>
      <p:sp>
        <p:nvSpPr>
          <p:cNvPr id="109" name="文本框 108"/>
          <p:cNvSpPr txBox="1"/>
          <p:nvPr/>
        </p:nvSpPr>
        <p:spPr>
          <a:xfrm>
            <a:off x="8438141" y="3990948"/>
            <a:ext cx="479618" cy="369332"/>
          </a:xfrm>
          <a:prstGeom prst="rect">
            <a:avLst/>
          </a:prstGeom>
          <a:noFill/>
        </p:spPr>
        <p:txBody>
          <a:bodyPr wrap="none" rtlCol="0">
            <a:spAutoFit/>
          </a:bodyPr>
          <a:lstStyle/>
          <a:p>
            <a:r>
              <a:rPr lang="en-US" altLang="zh-CN" b="1" dirty="0">
                <a:solidFill>
                  <a:srgbClr val="FF0000"/>
                </a:solidFill>
              </a:rPr>
              <a:t>0.7</a:t>
            </a:r>
            <a:endParaRPr lang="zh-CN" altLang="en-US" b="1" dirty="0">
              <a:solidFill>
                <a:srgbClr val="FF0000"/>
              </a:solidFill>
            </a:endParaRPr>
          </a:p>
        </p:txBody>
      </p:sp>
      <p:sp>
        <p:nvSpPr>
          <p:cNvPr id="110" name="矩形 109"/>
          <p:cNvSpPr/>
          <p:nvPr/>
        </p:nvSpPr>
        <p:spPr>
          <a:xfrm>
            <a:off x="6763750" y="6119645"/>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t=3</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775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par>
                                <p:cTn id="22" presetID="10" presetClass="entr" presetSubtype="0" fill="hold" nodeType="with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par>
                                <p:cTn id="25" presetID="10"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par>
                                <p:cTn id="28" presetID="10"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500"/>
                                        <p:tgtEl>
                                          <p:spTgt spid="96"/>
                                        </p:tgtEl>
                                      </p:cBhvr>
                                    </p:animEffect>
                                  </p:childTnLst>
                                </p:cTn>
                              </p:par>
                              <p:par>
                                <p:cTn id="31" presetID="10"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fade">
                                      <p:cBhvr>
                                        <p:cTn id="33" dur="500"/>
                                        <p:tgtEl>
                                          <p:spTgt spid="97"/>
                                        </p:tgtEl>
                                      </p:cBhvr>
                                    </p:animEffect>
                                  </p:childTnLst>
                                </p:cTn>
                              </p:par>
                              <p:par>
                                <p:cTn id="34" presetID="10" presetClass="entr" presetSubtype="0" fill="hold" nodeType="with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500"/>
                                        <p:tgtEl>
                                          <p:spTgt spid="98"/>
                                        </p:tgtEl>
                                      </p:cBhvr>
                                    </p:animEffect>
                                  </p:childTnLst>
                                </p:cTn>
                              </p:par>
                              <p:par>
                                <p:cTn id="37" presetID="10" presetClass="entr" presetSubtype="0" fill="hold"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500"/>
                                        <p:tgtEl>
                                          <p:spTgt spid="10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500"/>
                                        <p:tgtEl>
                                          <p:spTgt spid="10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8"/>
                                        </p:tgtEl>
                                        <p:attrNameLst>
                                          <p:attrName>style.visibility</p:attrName>
                                        </p:attrNameLst>
                                      </p:cBhvr>
                                      <p:to>
                                        <p:strVal val="visible"/>
                                      </p:to>
                                    </p:set>
                                    <p:animEffect transition="in" filter="fade">
                                      <p:cBhvr>
                                        <p:cTn id="66" dur="500"/>
                                        <p:tgtEl>
                                          <p:spTgt spid="10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fade">
                                      <p:cBhvr>
                                        <p:cTn id="69" dur="500"/>
                                        <p:tgtEl>
                                          <p:spTgt spid="10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0"/>
                                        </p:tgtEl>
                                        <p:attrNameLst>
                                          <p:attrName>style.visibility</p:attrName>
                                        </p:attrNameLst>
                                      </p:cBhvr>
                                      <p:to>
                                        <p:strVal val="visible"/>
                                      </p:to>
                                    </p:set>
                                    <p:animEffect transition="in" filter="fade">
                                      <p:cBhvr>
                                        <p:cTn id="72" dur="500"/>
                                        <p:tgtEl>
                                          <p:spTgt spid="11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90" grpId="0" animBg="1"/>
      <p:bldP spid="91" grpId="0" animBg="1"/>
      <p:bldP spid="92" grpId="0" animBg="1"/>
      <p:bldP spid="93" grpId="0" animBg="1"/>
      <p:bldP spid="100" grpId="0"/>
      <p:bldP spid="101" grpId="0"/>
      <p:bldP spid="102" grpId="0"/>
      <p:bldP spid="103" grpId="0"/>
      <p:bldP spid="104" grpId="0"/>
      <p:bldP spid="105" grpId="0"/>
      <p:bldP spid="106" grpId="0"/>
      <p:bldP spid="107" grpId="0"/>
      <p:bldP spid="108" grpId="0"/>
      <p:bldP spid="109" grpId="0"/>
      <p:bldP spid="1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独立级联模型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网络表示为一个有向图</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G=</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V, E</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节点存在两种状态：激活、非激活；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如果节点一旦被激活，则保持激活状态，直到信息传播结束。</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每个节点对于其每一条入边具有独立的激活概率；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越容易被该边激活</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83537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独立级联模型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539552" y="2063484"/>
            <a:ext cx="8208912" cy="304698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激活过程：</a:t>
            </a:r>
            <a:endPar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当一个节点</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在第</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步被激活后，其只能在第</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步去激活它的邻居节点；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每个节点只有一次机会去激活邻居节点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重复执行，直至再没有新的节点被激活。</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00396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椭圆 2"/>
          <p:cNvSpPr/>
          <p:nvPr/>
        </p:nvSpPr>
        <p:spPr>
          <a:xfrm>
            <a:off x="1718163"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9" name="椭圆 8"/>
          <p:cNvSpPr/>
          <p:nvPr/>
        </p:nvSpPr>
        <p:spPr>
          <a:xfrm>
            <a:off x="638043"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11" name="椭圆 10"/>
          <p:cNvSpPr/>
          <p:nvPr/>
        </p:nvSpPr>
        <p:spPr>
          <a:xfrm>
            <a:off x="2689113"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13" name="椭圆 12"/>
          <p:cNvSpPr/>
          <p:nvPr/>
        </p:nvSpPr>
        <p:spPr>
          <a:xfrm>
            <a:off x="1646155"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5" name="直接箭头连接符 4"/>
          <p:cNvCxnSpPr>
            <a:stCxn id="3" idx="3"/>
            <a:endCxn id="9" idx="7"/>
          </p:cNvCxnSpPr>
          <p:nvPr/>
        </p:nvCxnSpPr>
        <p:spPr>
          <a:xfrm flipH="1">
            <a:off x="1129744"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3" idx="5"/>
            <a:endCxn id="11" idx="1"/>
          </p:cNvCxnSpPr>
          <p:nvPr/>
        </p:nvCxnSpPr>
        <p:spPr>
          <a:xfrm>
            <a:off x="2209864"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226420"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1286115"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9" idx="5"/>
            <a:endCxn id="13" idx="1"/>
          </p:cNvCxnSpPr>
          <p:nvPr/>
        </p:nvCxnSpPr>
        <p:spPr>
          <a:xfrm>
            <a:off x="1129744"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1" idx="3"/>
            <a:endCxn id="13" idx="7"/>
          </p:cNvCxnSpPr>
          <p:nvPr/>
        </p:nvCxnSpPr>
        <p:spPr>
          <a:xfrm flipH="1">
            <a:off x="2137856"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1132130"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2" name="文本框 31"/>
          <p:cNvSpPr txBox="1"/>
          <p:nvPr/>
        </p:nvSpPr>
        <p:spPr>
          <a:xfrm>
            <a:off x="2406691"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3" name="文本框 32"/>
          <p:cNvSpPr txBox="1"/>
          <p:nvPr/>
        </p:nvSpPr>
        <p:spPr>
          <a:xfrm>
            <a:off x="1047909"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4" name="文本框 33"/>
          <p:cNvSpPr txBox="1"/>
          <p:nvPr/>
        </p:nvSpPr>
        <p:spPr>
          <a:xfrm>
            <a:off x="2344053"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5" name="文本框 34"/>
          <p:cNvSpPr txBox="1"/>
          <p:nvPr/>
        </p:nvSpPr>
        <p:spPr>
          <a:xfrm>
            <a:off x="1745807"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6" name="文本框 35"/>
          <p:cNvSpPr txBox="1"/>
          <p:nvPr/>
        </p:nvSpPr>
        <p:spPr>
          <a:xfrm>
            <a:off x="1726568"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41" name="矩形 40"/>
          <p:cNvSpPr/>
          <p:nvPr/>
        </p:nvSpPr>
        <p:spPr>
          <a:xfrm>
            <a:off x="904105" y="6083424"/>
            <a:ext cx="1967205"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初始状态</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t=0</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椭圆 44"/>
          <p:cNvSpPr/>
          <p:nvPr/>
        </p:nvSpPr>
        <p:spPr>
          <a:xfrm>
            <a:off x="6761021"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46" name="椭圆 45"/>
          <p:cNvSpPr/>
          <p:nvPr/>
        </p:nvSpPr>
        <p:spPr>
          <a:xfrm>
            <a:off x="5680901"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47" name="椭圆 46"/>
          <p:cNvSpPr/>
          <p:nvPr/>
        </p:nvSpPr>
        <p:spPr>
          <a:xfrm>
            <a:off x="773197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48" name="椭圆 47"/>
          <p:cNvSpPr/>
          <p:nvPr/>
        </p:nvSpPr>
        <p:spPr>
          <a:xfrm>
            <a:off x="6689013"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49" name="直接箭头连接符 48"/>
          <p:cNvCxnSpPr>
            <a:stCxn id="45" idx="3"/>
            <a:endCxn id="46" idx="7"/>
          </p:cNvCxnSpPr>
          <p:nvPr/>
        </p:nvCxnSpPr>
        <p:spPr>
          <a:xfrm flipH="1">
            <a:off x="6172602"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45" idx="5"/>
            <a:endCxn id="47" idx="1"/>
          </p:cNvCxnSpPr>
          <p:nvPr/>
        </p:nvCxnSpPr>
        <p:spPr>
          <a:xfrm>
            <a:off x="7252722"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flipH="1">
            <a:off x="6269278"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6328973"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p:cNvCxnSpPr>
            <a:stCxn id="46" idx="5"/>
            <a:endCxn id="48" idx="1"/>
          </p:cNvCxnSpPr>
          <p:nvPr/>
        </p:nvCxnSpPr>
        <p:spPr>
          <a:xfrm>
            <a:off x="6172602"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7" idx="3"/>
            <a:endCxn id="48" idx="7"/>
          </p:cNvCxnSpPr>
          <p:nvPr/>
        </p:nvCxnSpPr>
        <p:spPr>
          <a:xfrm flipH="1">
            <a:off x="7180714"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6174988"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6" name="文本框 55"/>
          <p:cNvSpPr txBox="1"/>
          <p:nvPr/>
        </p:nvSpPr>
        <p:spPr>
          <a:xfrm>
            <a:off x="7449549"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7" name="文本框 56"/>
          <p:cNvSpPr txBox="1"/>
          <p:nvPr/>
        </p:nvSpPr>
        <p:spPr>
          <a:xfrm>
            <a:off x="6090767"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8" name="文本框 57"/>
          <p:cNvSpPr txBox="1"/>
          <p:nvPr/>
        </p:nvSpPr>
        <p:spPr>
          <a:xfrm>
            <a:off x="7386911"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9" name="文本框 58"/>
          <p:cNvSpPr txBox="1"/>
          <p:nvPr/>
        </p:nvSpPr>
        <p:spPr>
          <a:xfrm>
            <a:off x="6788665"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0" name="文本框 59"/>
          <p:cNvSpPr txBox="1"/>
          <p:nvPr/>
        </p:nvSpPr>
        <p:spPr>
          <a:xfrm>
            <a:off x="6769426"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5" name="矩形 64"/>
          <p:cNvSpPr/>
          <p:nvPr/>
        </p:nvSpPr>
        <p:spPr>
          <a:xfrm>
            <a:off x="6600986" y="6083424"/>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t=1</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6" name="矩形 65"/>
          <p:cNvSpPr/>
          <p:nvPr/>
        </p:nvSpPr>
        <p:spPr>
          <a:xfrm>
            <a:off x="3814013" y="2717895"/>
            <a:ext cx="1243797"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i="1" dirty="0"/>
              <a:t>a</a:t>
            </a:r>
            <a:r>
              <a:rPr lang="en-US" altLang="zh-CN" sz="2400" b="1" i="1" baseline="-25000" dirty="0"/>
              <a:t>1</a:t>
            </a:r>
            <a:r>
              <a:rPr lang="en-US" altLang="zh-CN" sz="2400" b="1" i="1" dirty="0"/>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b="1" i="1" dirty="0"/>
              <a:t>a</a:t>
            </a:r>
            <a:r>
              <a:rPr lang="en-US" altLang="zh-CN" sz="2400" b="1" i="1" baseline="-25000" dirty="0"/>
              <a:t>2</a:t>
            </a:r>
          </a:p>
          <a:p>
            <a:endPar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t>a</a:t>
            </a:r>
            <a:r>
              <a:rPr lang="en-US" altLang="zh-CN" sz="2400" b="1" i="1" baseline="-25000" dirty="0"/>
              <a:t>1</a:t>
            </a:r>
            <a:r>
              <a:rPr lang="en-US" altLang="zh-CN" sz="2400" b="1" i="1" dirty="0"/>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b="1" i="1" dirty="0"/>
              <a:t>a</a:t>
            </a:r>
            <a:r>
              <a:rPr lang="en-US" altLang="zh-CN" sz="2400" b="1" i="1" baseline="-25000" dirty="0"/>
              <a:t>3</a:t>
            </a:r>
          </a:p>
        </p:txBody>
      </p:sp>
      <p:sp>
        <p:nvSpPr>
          <p:cNvPr id="42" name="矩形 4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独立级联模型</a:t>
            </a:r>
          </a:p>
        </p:txBody>
      </p:sp>
    </p:spTree>
    <p:extLst>
      <p:ext uri="{BB962C8B-B14F-4D97-AF65-F5344CB8AC3E}">
        <p14:creationId xmlns:p14="http://schemas.microsoft.com/office/powerpoint/2010/main" val="88400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55" grpId="0"/>
      <p:bldP spid="56" grpId="0"/>
      <p:bldP spid="57" grpId="0"/>
      <p:bldP spid="58" grpId="0"/>
      <p:bldP spid="59" grpId="0"/>
      <p:bldP spid="60" grpId="0"/>
      <p:bldP spid="65" grpId="0" animBg="1"/>
      <p:bldP spid="68" grpId="0" animBg="1"/>
      <p:bldP spid="69" grpId="0" animBg="1"/>
      <p:bldP spid="6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椭圆 2"/>
          <p:cNvSpPr/>
          <p:nvPr/>
        </p:nvSpPr>
        <p:spPr>
          <a:xfrm>
            <a:off x="1718163"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9" name="椭圆 8"/>
          <p:cNvSpPr/>
          <p:nvPr/>
        </p:nvSpPr>
        <p:spPr>
          <a:xfrm>
            <a:off x="638043" y="3861048"/>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11" name="椭圆 10"/>
          <p:cNvSpPr/>
          <p:nvPr/>
        </p:nvSpPr>
        <p:spPr>
          <a:xfrm>
            <a:off x="2689113"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13" name="椭圆 12"/>
          <p:cNvSpPr/>
          <p:nvPr/>
        </p:nvSpPr>
        <p:spPr>
          <a:xfrm>
            <a:off x="1646155"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5" name="直接箭头连接符 4"/>
          <p:cNvCxnSpPr>
            <a:stCxn id="3" idx="3"/>
            <a:endCxn id="9" idx="7"/>
          </p:cNvCxnSpPr>
          <p:nvPr/>
        </p:nvCxnSpPr>
        <p:spPr>
          <a:xfrm flipH="1">
            <a:off x="1129744"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3" idx="5"/>
            <a:endCxn id="11" idx="1"/>
          </p:cNvCxnSpPr>
          <p:nvPr/>
        </p:nvCxnSpPr>
        <p:spPr>
          <a:xfrm>
            <a:off x="2209864"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226420"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1286115"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9" idx="5"/>
            <a:endCxn id="13" idx="1"/>
          </p:cNvCxnSpPr>
          <p:nvPr/>
        </p:nvCxnSpPr>
        <p:spPr>
          <a:xfrm>
            <a:off x="1129744"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1" idx="3"/>
            <a:endCxn id="13" idx="7"/>
          </p:cNvCxnSpPr>
          <p:nvPr/>
        </p:nvCxnSpPr>
        <p:spPr>
          <a:xfrm flipH="1">
            <a:off x="2137856"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1132130"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2" name="文本框 31"/>
          <p:cNvSpPr txBox="1"/>
          <p:nvPr/>
        </p:nvSpPr>
        <p:spPr>
          <a:xfrm>
            <a:off x="2406691"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3" name="文本框 32"/>
          <p:cNvSpPr txBox="1"/>
          <p:nvPr/>
        </p:nvSpPr>
        <p:spPr>
          <a:xfrm>
            <a:off x="1047909"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4" name="文本框 33"/>
          <p:cNvSpPr txBox="1"/>
          <p:nvPr/>
        </p:nvSpPr>
        <p:spPr>
          <a:xfrm>
            <a:off x="2344053"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5" name="文本框 34"/>
          <p:cNvSpPr txBox="1"/>
          <p:nvPr/>
        </p:nvSpPr>
        <p:spPr>
          <a:xfrm>
            <a:off x="1745807"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6" name="文本框 35"/>
          <p:cNvSpPr txBox="1"/>
          <p:nvPr/>
        </p:nvSpPr>
        <p:spPr>
          <a:xfrm>
            <a:off x="1726568"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41" name="矩形 40"/>
          <p:cNvSpPr/>
          <p:nvPr/>
        </p:nvSpPr>
        <p:spPr>
          <a:xfrm>
            <a:off x="1551597" y="6066727"/>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t=1</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椭圆 44"/>
          <p:cNvSpPr/>
          <p:nvPr/>
        </p:nvSpPr>
        <p:spPr>
          <a:xfrm>
            <a:off x="6761021"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46" name="椭圆 45"/>
          <p:cNvSpPr/>
          <p:nvPr/>
        </p:nvSpPr>
        <p:spPr>
          <a:xfrm>
            <a:off x="568090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47" name="椭圆 46"/>
          <p:cNvSpPr/>
          <p:nvPr/>
        </p:nvSpPr>
        <p:spPr>
          <a:xfrm>
            <a:off x="773197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48" name="椭圆 47"/>
          <p:cNvSpPr/>
          <p:nvPr/>
        </p:nvSpPr>
        <p:spPr>
          <a:xfrm>
            <a:off x="6689013"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49" name="直接箭头连接符 48"/>
          <p:cNvCxnSpPr>
            <a:stCxn id="45" idx="3"/>
            <a:endCxn id="46" idx="7"/>
          </p:cNvCxnSpPr>
          <p:nvPr/>
        </p:nvCxnSpPr>
        <p:spPr>
          <a:xfrm flipH="1">
            <a:off x="6172602"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45" idx="5"/>
            <a:endCxn id="47" idx="1"/>
          </p:cNvCxnSpPr>
          <p:nvPr/>
        </p:nvCxnSpPr>
        <p:spPr>
          <a:xfrm>
            <a:off x="7252722"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flipH="1">
            <a:off x="6269278"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6328973"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p:cNvCxnSpPr>
            <a:stCxn id="46" idx="5"/>
            <a:endCxn id="48" idx="1"/>
          </p:cNvCxnSpPr>
          <p:nvPr/>
        </p:nvCxnSpPr>
        <p:spPr>
          <a:xfrm>
            <a:off x="6172602"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7" idx="3"/>
            <a:endCxn id="48" idx="7"/>
          </p:cNvCxnSpPr>
          <p:nvPr/>
        </p:nvCxnSpPr>
        <p:spPr>
          <a:xfrm flipH="1">
            <a:off x="7180714"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6174988"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6" name="文本框 55"/>
          <p:cNvSpPr txBox="1"/>
          <p:nvPr/>
        </p:nvSpPr>
        <p:spPr>
          <a:xfrm>
            <a:off x="7449549"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7" name="文本框 56"/>
          <p:cNvSpPr txBox="1"/>
          <p:nvPr/>
        </p:nvSpPr>
        <p:spPr>
          <a:xfrm>
            <a:off x="6090767"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8" name="文本框 57"/>
          <p:cNvSpPr txBox="1"/>
          <p:nvPr/>
        </p:nvSpPr>
        <p:spPr>
          <a:xfrm>
            <a:off x="7386911"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9" name="文本框 58"/>
          <p:cNvSpPr txBox="1"/>
          <p:nvPr/>
        </p:nvSpPr>
        <p:spPr>
          <a:xfrm>
            <a:off x="6788665"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0" name="文本框 59"/>
          <p:cNvSpPr txBox="1"/>
          <p:nvPr/>
        </p:nvSpPr>
        <p:spPr>
          <a:xfrm>
            <a:off x="6769426"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5" name="矩形 64"/>
          <p:cNvSpPr/>
          <p:nvPr/>
        </p:nvSpPr>
        <p:spPr>
          <a:xfrm>
            <a:off x="6600986" y="6083424"/>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t=2</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6" name="矩形 65"/>
          <p:cNvSpPr/>
          <p:nvPr/>
        </p:nvSpPr>
        <p:spPr>
          <a:xfrm>
            <a:off x="3814013" y="2717895"/>
            <a:ext cx="1243797"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i="1" dirty="0"/>
              <a:t>a</a:t>
            </a:r>
            <a:r>
              <a:rPr lang="en-US" altLang="zh-CN" sz="2400" b="1" i="1" baseline="-25000" dirty="0"/>
              <a:t>3</a:t>
            </a:r>
            <a:r>
              <a:rPr lang="en-US" altLang="zh-CN" sz="2400" b="1" i="1" dirty="0"/>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b="1" i="1" dirty="0"/>
              <a:t>a</a:t>
            </a:r>
            <a:r>
              <a:rPr lang="en-US" altLang="zh-CN" sz="2400" b="1" i="1" baseline="-25000" dirty="0"/>
              <a:t>2</a:t>
            </a:r>
          </a:p>
          <a:p>
            <a:endPar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t>a</a:t>
            </a:r>
            <a:r>
              <a:rPr lang="en-US" altLang="zh-CN" sz="2400" b="1" i="1" baseline="-25000" dirty="0"/>
              <a:t>3</a:t>
            </a:r>
            <a:r>
              <a:rPr lang="en-US" altLang="zh-CN" sz="2400" b="1" i="1" dirty="0"/>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b="1" i="1" dirty="0"/>
              <a:t>a</a:t>
            </a:r>
            <a:r>
              <a:rPr lang="en-US" altLang="zh-CN" sz="2400" b="1" i="1" baseline="-25000" dirty="0"/>
              <a:t>4</a:t>
            </a:r>
          </a:p>
        </p:txBody>
      </p:sp>
      <p:sp>
        <p:nvSpPr>
          <p:cNvPr id="42" name="矩形 4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独立级联模型</a:t>
            </a:r>
          </a:p>
        </p:txBody>
      </p:sp>
    </p:spTree>
    <p:extLst>
      <p:ext uri="{BB962C8B-B14F-4D97-AF65-F5344CB8AC3E}">
        <p14:creationId xmlns:p14="http://schemas.microsoft.com/office/powerpoint/2010/main" val="318050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55" grpId="0"/>
      <p:bldP spid="56" grpId="0"/>
      <p:bldP spid="57" grpId="0"/>
      <p:bldP spid="58" grpId="0"/>
      <p:bldP spid="59" grpId="0"/>
      <p:bldP spid="60" grpId="0"/>
      <p:bldP spid="65" grpId="0" animBg="1"/>
      <p:bldP spid="68" grpId="0" animBg="1"/>
      <p:bldP spid="69" grpId="0" animBg="1"/>
      <p:bldP spid="6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 name="椭圆 2"/>
          <p:cNvSpPr/>
          <p:nvPr/>
        </p:nvSpPr>
        <p:spPr>
          <a:xfrm>
            <a:off x="1718163"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9" name="椭圆 8"/>
          <p:cNvSpPr/>
          <p:nvPr/>
        </p:nvSpPr>
        <p:spPr>
          <a:xfrm>
            <a:off x="638043"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11" name="椭圆 10"/>
          <p:cNvSpPr/>
          <p:nvPr/>
        </p:nvSpPr>
        <p:spPr>
          <a:xfrm>
            <a:off x="2689113"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13" name="椭圆 12"/>
          <p:cNvSpPr/>
          <p:nvPr/>
        </p:nvSpPr>
        <p:spPr>
          <a:xfrm>
            <a:off x="1646155" y="5085184"/>
            <a:ext cx="576064" cy="576064"/>
          </a:xfrm>
          <a:prstGeom prst="ellipse">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5" name="直接箭头连接符 4"/>
          <p:cNvCxnSpPr>
            <a:stCxn id="3" idx="3"/>
            <a:endCxn id="9" idx="7"/>
          </p:cNvCxnSpPr>
          <p:nvPr/>
        </p:nvCxnSpPr>
        <p:spPr>
          <a:xfrm flipH="1">
            <a:off x="1129744"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3" idx="5"/>
            <a:endCxn id="11" idx="1"/>
          </p:cNvCxnSpPr>
          <p:nvPr/>
        </p:nvCxnSpPr>
        <p:spPr>
          <a:xfrm>
            <a:off x="2209864"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a:off x="1226420"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1286115"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p:cNvCxnSpPr>
            <a:stCxn id="9" idx="5"/>
            <a:endCxn id="13" idx="1"/>
          </p:cNvCxnSpPr>
          <p:nvPr/>
        </p:nvCxnSpPr>
        <p:spPr>
          <a:xfrm>
            <a:off x="1129744"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a:stCxn id="11" idx="3"/>
            <a:endCxn id="13" idx="7"/>
          </p:cNvCxnSpPr>
          <p:nvPr/>
        </p:nvCxnSpPr>
        <p:spPr>
          <a:xfrm flipH="1">
            <a:off x="2137856"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1132130"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2" name="文本框 31"/>
          <p:cNvSpPr txBox="1"/>
          <p:nvPr/>
        </p:nvSpPr>
        <p:spPr>
          <a:xfrm>
            <a:off x="2406691"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3" name="文本框 32"/>
          <p:cNvSpPr txBox="1"/>
          <p:nvPr/>
        </p:nvSpPr>
        <p:spPr>
          <a:xfrm>
            <a:off x="1047909"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4" name="文本框 33"/>
          <p:cNvSpPr txBox="1"/>
          <p:nvPr/>
        </p:nvSpPr>
        <p:spPr>
          <a:xfrm>
            <a:off x="2344053"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5" name="文本框 34"/>
          <p:cNvSpPr txBox="1"/>
          <p:nvPr/>
        </p:nvSpPr>
        <p:spPr>
          <a:xfrm>
            <a:off x="1745807"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36" name="文本框 35"/>
          <p:cNvSpPr txBox="1"/>
          <p:nvPr/>
        </p:nvSpPr>
        <p:spPr>
          <a:xfrm>
            <a:off x="1726568"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41" name="矩形 40"/>
          <p:cNvSpPr/>
          <p:nvPr/>
        </p:nvSpPr>
        <p:spPr>
          <a:xfrm>
            <a:off x="1551597" y="6066727"/>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t=2</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椭圆 44"/>
          <p:cNvSpPr/>
          <p:nvPr/>
        </p:nvSpPr>
        <p:spPr>
          <a:xfrm>
            <a:off x="6761021" y="268772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1</a:t>
            </a:r>
          </a:p>
        </p:txBody>
      </p:sp>
      <p:sp>
        <p:nvSpPr>
          <p:cNvPr id="46" name="椭圆 45"/>
          <p:cNvSpPr/>
          <p:nvPr/>
        </p:nvSpPr>
        <p:spPr>
          <a:xfrm>
            <a:off x="568090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2</a:t>
            </a:r>
          </a:p>
        </p:txBody>
      </p:sp>
      <p:sp>
        <p:nvSpPr>
          <p:cNvPr id="47" name="椭圆 46"/>
          <p:cNvSpPr/>
          <p:nvPr/>
        </p:nvSpPr>
        <p:spPr>
          <a:xfrm>
            <a:off x="7731971" y="3861048"/>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3</a:t>
            </a:r>
          </a:p>
        </p:txBody>
      </p:sp>
      <p:sp>
        <p:nvSpPr>
          <p:cNvPr id="48" name="椭圆 47"/>
          <p:cNvSpPr/>
          <p:nvPr/>
        </p:nvSpPr>
        <p:spPr>
          <a:xfrm>
            <a:off x="6689013" y="5085184"/>
            <a:ext cx="576064" cy="57606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i="1" dirty="0"/>
              <a:t>a</a:t>
            </a:r>
            <a:r>
              <a:rPr lang="en-US" altLang="zh-CN" sz="2000" b="1" i="1" baseline="-25000" dirty="0"/>
              <a:t>4</a:t>
            </a:r>
          </a:p>
        </p:txBody>
      </p:sp>
      <p:cxnSp>
        <p:nvCxnSpPr>
          <p:cNvPr id="49" name="直接箭头连接符 48"/>
          <p:cNvCxnSpPr>
            <a:stCxn id="45" idx="3"/>
            <a:endCxn id="46" idx="7"/>
          </p:cNvCxnSpPr>
          <p:nvPr/>
        </p:nvCxnSpPr>
        <p:spPr>
          <a:xfrm flipH="1">
            <a:off x="6172602" y="3179425"/>
            <a:ext cx="67278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45" idx="5"/>
            <a:endCxn id="47" idx="1"/>
          </p:cNvCxnSpPr>
          <p:nvPr/>
        </p:nvCxnSpPr>
        <p:spPr>
          <a:xfrm>
            <a:off x="7252722" y="3179425"/>
            <a:ext cx="563612" cy="765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flipH="1">
            <a:off x="6269278" y="4280740"/>
            <a:ext cx="1386454" cy="3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6328973" y="4077072"/>
            <a:ext cx="13267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p:cNvCxnSpPr>
            <a:stCxn id="46" idx="5"/>
            <a:endCxn id="48" idx="1"/>
          </p:cNvCxnSpPr>
          <p:nvPr/>
        </p:nvCxnSpPr>
        <p:spPr>
          <a:xfrm>
            <a:off x="6172602" y="4352749"/>
            <a:ext cx="600774"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接箭头连接符 53"/>
          <p:cNvCxnSpPr>
            <a:stCxn id="47" idx="3"/>
            <a:endCxn id="48" idx="7"/>
          </p:cNvCxnSpPr>
          <p:nvPr/>
        </p:nvCxnSpPr>
        <p:spPr>
          <a:xfrm flipH="1">
            <a:off x="7180714" y="4352749"/>
            <a:ext cx="635620" cy="816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文本框 54"/>
          <p:cNvSpPr txBox="1"/>
          <p:nvPr/>
        </p:nvSpPr>
        <p:spPr>
          <a:xfrm>
            <a:off x="6174988" y="3222205"/>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6" name="文本框 55"/>
          <p:cNvSpPr txBox="1"/>
          <p:nvPr/>
        </p:nvSpPr>
        <p:spPr>
          <a:xfrm>
            <a:off x="7449549" y="3218637"/>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7" name="文本框 56"/>
          <p:cNvSpPr txBox="1"/>
          <p:nvPr/>
        </p:nvSpPr>
        <p:spPr>
          <a:xfrm>
            <a:off x="6090767" y="4715852"/>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8" name="文本框 57"/>
          <p:cNvSpPr txBox="1"/>
          <p:nvPr/>
        </p:nvSpPr>
        <p:spPr>
          <a:xfrm>
            <a:off x="7386911" y="4703926"/>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59" name="文本框 58"/>
          <p:cNvSpPr txBox="1"/>
          <p:nvPr/>
        </p:nvSpPr>
        <p:spPr>
          <a:xfrm>
            <a:off x="6788665" y="3777914"/>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0" name="文本框 59"/>
          <p:cNvSpPr txBox="1"/>
          <p:nvPr/>
        </p:nvSpPr>
        <p:spPr>
          <a:xfrm>
            <a:off x="6769426" y="4208430"/>
            <a:ext cx="476412" cy="369332"/>
          </a:xfrm>
          <a:prstGeom prst="rect">
            <a:avLst/>
          </a:prstGeom>
          <a:noFill/>
        </p:spPr>
        <p:txBody>
          <a:bodyPr wrap="none" rtlCol="0">
            <a:spAutoFit/>
          </a:bodyPr>
          <a:lstStyle/>
          <a:p>
            <a:r>
              <a:rPr lang="en-US" altLang="zh-CN" b="1" dirty="0">
                <a:solidFill>
                  <a:srgbClr val="FFFF00"/>
                </a:solidFill>
              </a:rPr>
              <a:t>0.5</a:t>
            </a:r>
            <a:endParaRPr lang="zh-CN" altLang="en-US" b="1" dirty="0">
              <a:solidFill>
                <a:srgbClr val="FFFF00"/>
              </a:solidFill>
            </a:endParaRPr>
          </a:p>
        </p:txBody>
      </p:sp>
      <p:sp>
        <p:nvSpPr>
          <p:cNvPr id="65" name="矩形 64"/>
          <p:cNvSpPr/>
          <p:nvPr/>
        </p:nvSpPr>
        <p:spPr>
          <a:xfrm>
            <a:off x="6600986" y="6083424"/>
            <a:ext cx="736099"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t=3</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燕尾形 67"/>
          <p:cNvSpPr/>
          <p:nvPr/>
        </p:nvSpPr>
        <p:spPr>
          <a:xfrm>
            <a:off x="3975794" y="429376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9" name="燕尾形 68"/>
          <p:cNvSpPr/>
          <p:nvPr/>
        </p:nvSpPr>
        <p:spPr>
          <a:xfrm>
            <a:off x="4302751" y="4293096"/>
            <a:ext cx="629289" cy="1019238"/>
          </a:xfrm>
          <a:prstGeom prst="chevron">
            <a:avLst>
              <a:gd name="adj" fmla="val 7148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
        <p:nvSpPr>
          <p:cNvPr id="66" name="矩形 65"/>
          <p:cNvSpPr/>
          <p:nvPr/>
        </p:nvSpPr>
        <p:spPr>
          <a:xfrm>
            <a:off x="3796327" y="3316403"/>
            <a:ext cx="1243797" cy="4616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i="1" dirty="0"/>
              <a:t>a</a:t>
            </a:r>
            <a:r>
              <a:rPr lang="en-US" altLang="zh-CN" sz="2400" b="1" i="1" baseline="-25000" dirty="0"/>
              <a:t>2</a:t>
            </a:r>
            <a:r>
              <a:rPr lang="en-US" altLang="zh-CN" sz="2400" b="1" i="1" dirty="0"/>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-&gt; </a:t>
            </a:r>
            <a:r>
              <a:rPr lang="en-US" altLang="zh-CN" sz="2400" b="1" i="1" dirty="0"/>
              <a:t>a</a:t>
            </a:r>
            <a:r>
              <a:rPr lang="en-US" altLang="zh-CN" sz="2400" b="1" i="1" baseline="-25000" dirty="0"/>
              <a:t>4</a:t>
            </a:r>
          </a:p>
        </p:txBody>
      </p:sp>
      <p:sp>
        <p:nvSpPr>
          <p:cNvPr id="42" name="矩形 41"/>
          <p:cNvSpPr/>
          <p:nvPr/>
        </p:nvSpPr>
        <p:spPr>
          <a:xfrm>
            <a:off x="539552" y="980728"/>
            <a:ext cx="233910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独立级联模型</a:t>
            </a:r>
          </a:p>
        </p:txBody>
      </p:sp>
    </p:spTree>
    <p:extLst>
      <p:ext uri="{BB962C8B-B14F-4D97-AF65-F5344CB8AC3E}">
        <p14:creationId xmlns:p14="http://schemas.microsoft.com/office/powerpoint/2010/main" val="25102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55" grpId="0"/>
      <p:bldP spid="56" grpId="0"/>
      <p:bldP spid="57" grpId="0"/>
      <p:bldP spid="58" grpId="0"/>
      <p:bldP spid="59" grpId="0"/>
      <p:bldP spid="60" grpId="0"/>
      <p:bldP spid="65" grpId="0" animBg="1"/>
      <p:bldP spid="68" grpId="0" animBg="1"/>
      <p:bldP spid="69" grpId="0" animBg="1"/>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群集现象</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 name="文本框 3"/>
          <p:cNvSpPr txBox="1"/>
          <p:nvPr/>
        </p:nvSpPr>
        <p:spPr>
          <a:xfrm>
            <a:off x="2411760" y="2147928"/>
            <a:ext cx="4032448"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群集现象是如何形成的？</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2123728" y="5589240"/>
            <a:ext cx="1620957" cy="523220"/>
          </a:xfrm>
          <a:prstGeom prst="rect">
            <a:avLst/>
          </a:prstGeom>
          <a:ln/>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个体决策</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5436096" y="5589240"/>
            <a:ext cx="1710725" cy="523220"/>
          </a:xfrm>
          <a:prstGeom prst="rect">
            <a:avLst/>
          </a:prstGeom>
          <a:ln/>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系统规则</a:t>
            </a:r>
          </a:p>
        </p:txBody>
      </p:sp>
      <p:sp>
        <p:nvSpPr>
          <p:cNvPr id="12" name="文本框 3"/>
          <p:cNvSpPr txBox="1"/>
          <p:nvPr/>
        </p:nvSpPr>
        <p:spPr>
          <a:xfrm>
            <a:off x="993183" y="3257096"/>
            <a:ext cx="7704856"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群体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个体组成</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群集行为 </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大量个体行为所共同构成群集行为</a:t>
            </a: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下箭头 8"/>
          <p:cNvSpPr/>
          <p:nvPr/>
        </p:nvSpPr>
        <p:spPr>
          <a:xfrm>
            <a:off x="3182987" y="4797152"/>
            <a:ext cx="2808312" cy="432048"/>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文本框 3"/>
          <p:cNvSpPr txBox="1"/>
          <p:nvPr/>
        </p:nvSpPr>
        <p:spPr>
          <a:xfrm>
            <a:off x="4380419" y="5438282"/>
            <a:ext cx="465192" cy="769441"/>
          </a:xfrm>
          <a:prstGeom prst="rect">
            <a:avLst/>
          </a:prstGeom>
          <a:noFill/>
        </p:spPr>
        <p:txBody>
          <a:bodyPr wrap="none" rtlCol="0">
            <a:spAutoFit/>
          </a:bodyPr>
          <a:lstStyle/>
          <a:p>
            <a:r>
              <a:rPr lang="en-US" altLang="zh-CN" sz="4400" b="1" dirty="0"/>
              <a:t>+</a:t>
            </a:r>
            <a:endParaRPr lang="zh-CN" altLang="en-US" sz="4400" b="1" dirty="0"/>
          </a:p>
        </p:txBody>
      </p:sp>
    </p:spTree>
    <p:extLst>
      <p:ext uri="{BB962C8B-B14F-4D97-AF65-F5344CB8AC3E}">
        <p14:creationId xmlns:p14="http://schemas.microsoft.com/office/powerpoint/2010/main" val="267626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12" grpId="0" animBg="1"/>
      <p:bldP spid="9" grpId="0" animBg="1"/>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198002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中外学者对经典的传染病模型进行了丰富的研究 ，在这些经典的基础模型上进行了改进、丰富和发展 ，对信息传播模型的研究作出了极大的推动。</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38D75DAC-DDAB-4B24-8EB3-BD5A3356DED0}"/>
              </a:ext>
            </a:extLst>
          </p:cNvPr>
          <p:cNvSpPr/>
          <p:nvPr/>
        </p:nvSpPr>
        <p:spPr>
          <a:xfrm>
            <a:off x="467544" y="4813701"/>
            <a:ext cx="7920880" cy="83099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作为一个经典的信息传播模型，传染病模型对当下的群集信息传播研究具有良好的指导能力</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37067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256020"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628368" y="2603836"/>
            <a:ext cx="7486261"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Hethcote</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H W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Driessche</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P V</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将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 在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1991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年应用于数学领域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Zhao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等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2009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年基于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 ，提出博客突发性话题传播模型且引入个体适应度为模型中的经验参数。将该地区的人群分为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两类 。</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14647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256020"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模型用以描述那些突然爆发尚缺乏有效控制 的信息传播情景。例如社会危机事件 ，这种事件受众数量巨大、信息交互高效、爆发式增长形成网络舆情。</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467544" y="4275735"/>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感染概率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每个节点对于其每一条入边具有独立的感染概率；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感染概率越大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越容易被该边感染</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；反之则越难以被该边感染。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13637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3640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899592" y="4077072"/>
            <a:ext cx="7128792" cy="1200329"/>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）无法停止信息传播。</a:t>
            </a:r>
          </a:p>
        </p:txBody>
      </p:sp>
      <p:pic>
        <p:nvPicPr>
          <p:cNvPr id="3" name="图片 2">
            <a:extLst>
              <a:ext uri="{FF2B5EF4-FFF2-40B4-BE49-F238E27FC236}">
                <a16:creationId xmlns:a16="http://schemas.microsoft.com/office/drawing/2014/main" id="{AA4851D3-C07C-4693-8DFB-4F4E161CCF72}"/>
              </a:ext>
            </a:extLst>
          </p:cNvPr>
          <p:cNvPicPr>
            <a:picLocks noChangeAspect="1"/>
          </p:cNvPicPr>
          <p:nvPr/>
        </p:nvPicPr>
        <p:blipFill>
          <a:blip r:embed="rId3"/>
          <a:stretch>
            <a:fillRect/>
          </a:stretch>
        </p:blipFill>
        <p:spPr>
          <a:xfrm>
            <a:off x="1215799" y="1925401"/>
            <a:ext cx="6308529" cy="1615978"/>
          </a:xfrm>
          <a:prstGeom prst="rect">
            <a:avLst/>
          </a:prstGeom>
        </p:spPr>
      </p:pic>
    </p:spTree>
    <p:extLst>
      <p:ext uri="{BB962C8B-B14F-4D97-AF65-F5344CB8AC3E}">
        <p14:creationId xmlns:p14="http://schemas.microsoft.com/office/powerpoint/2010/main" val="714334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3640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E93C103C-4F13-481B-986C-E1DEF65F1BBE}"/>
                  </a:ext>
                </a:extLst>
              </p:cNvPr>
              <p:cNvSpPr txBox="1"/>
              <p:nvPr/>
            </p:nvSpPr>
            <p:spPr>
              <a:xfrm>
                <a:off x="899592" y="2132856"/>
                <a:ext cx="7128792" cy="1569660"/>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）无法停止信息传播。下式为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SI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模型的作用机理 ，其中 ， </a:t>
                </a:r>
                <a14:m>
                  <m:oMath xmlns:m="http://schemas.openxmlformats.org/officeDocument/2006/math">
                    <m:sSub>
                      <m:sSubPr>
                        <m:ctrlPr>
                          <a:rPr lang="en-US" altLang="zh-CN" sz="2400" b="1" i="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400" b="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i</m:t>
                        </m:r>
                      </m:e>
                      <m:sub>
                        <m:r>
                          <a:rPr lang="en-US" altLang="zh-CN" sz="2400" b="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表示初始状态下传播节点在总人群中的比例。</a:t>
                </a:r>
              </a:p>
            </p:txBody>
          </p:sp>
        </mc:Choice>
        <mc:Fallback xmlns="">
          <p:sp>
            <p:nvSpPr>
              <p:cNvPr id="61" name="文本框 60">
                <a:extLst>
                  <a:ext uri="{FF2B5EF4-FFF2-40B4-BE49-F238E27FC236}">
                    <a16:creationId xmlns:a16="http://schemas.microsoft.com/office/drawing/2014/main" id="{E93C103C-4F13-481B-986C-E1DEF65F1BBE}"/>
                  </a:ext>
                </a:extLst>
              </p:cNvPr>
              <p:cNvSpPr txBox="1">
                <a:spLocks noRot="1" noChangeAspect="1" noMove="1" noResize="1" noEditPoints="1" noAdjustHandles="1" noChangeArrowheads="1" noChangeShapeType="1" noTextEdit="1"/>
              </p:cNvSpPr>
              <p:nvPr/>
            </p:nvSpPr>
            <p:spPr>
              <a:xfrm>
                <a:off x="899592" y="2132856"/>
                <a:ext cx="7128792" cy="1569660"/>
              </a:xfrm>
              <a:prstGeom prst="rect">
                <a:avLst/>
              </a:prstGeom>
              <a:blipFill>
                <a:blip r:embed="rId3"/>
                <a:stretch>
                  <a:fillRect l="-1369" t="-3113" r="-428" b="-817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333C05C-4B3A-4BC7-9DB9-35920BC18E58}"/>
              </a:ext>
            </a:extLst>
          </p:cNvPr>
          <p:cNvPicPr>
            <a:picLocks noChangeAspect="1"/>
          </p:cNvPicPr>
          <p:nvPr/>
        </p:nvPicPr>
        <p:blipFill>
          <a:blip r:embed="rId4"/>
          <a:stretch>
            <a:fillRect/>
          </a:stretch>
        </p:blipFill>
        <p:spPr>
          <a:xfrm>
            <a:off x="1240571" y="3861048"/>
            <a:ext cx="6662858" cy="2376264"/>
          </a:xfrm>
          <a:prstGeom prst="rect">
            <a:avLst/>
          </a:prstGeom>
        </p:spPr>
      </p:pic>
    </p:spTree>
    <p:extLst>
      <p:ext uri="{BB962C8B-B14F-4D97-AF65-F5344CB8AC3E}">
        <p14:creationId xmlns:p14="http://schemas.microsoft.com/office/powerpoint/2010/main" val="868084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506088"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SIR</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611560" y="2551544"/>
            <a:ext cx="8064325" cy="267765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1964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Goffman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将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SIR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模型应用于信息传播领域 ，提出用传染病的动力学模型来研究 信息在人群中的传播扩散。将该地区人群分为三类 ：</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err="1">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susceptibles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数量记为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时刻未接触信息但可能接触信息人数。</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 （</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infectives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数量记为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I(t)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时刻传播信息 的人数。</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removed</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数量为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R(t)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时刻对信息免疫的人数。</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361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506088"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SIR</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SIR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模型简单 ，适用范围较窄 ，但其是一个经典的模型 ，各个模型都是由此发展而来的 ，此模型适用于网络较为简单 ，同时具备易感节点、传播节点和免疫节点 ，并且免疫节点没有机会再变为易感节点或者传播节点的情形。</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每个节点对于其每一条入边具有独立的传染概率；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越容易被该边传染</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；反之则越难以被该边传染。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5291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66865"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2(SIR)</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890675" y="3788206"/>
            <a:ext cx="7128792" cy="1569660"/>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 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通过比例系数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不可再进行信息传播。</a:t>
            </a:r>
          </a:p>
        </p:txBody>
      </p:sp>
      <p:pic>
        <p:nvPicPr>
          <p:cNvPr id="3" name="图片 2">
            <a:extLst>
              <a:ext uri="{FF2B5EF4-FFF2-40B4-BE49-F238E27FC236}">
                <a16:creationId xmlns:a16="http://schemas.microsoft.com/office/drawing/2014/main" id="{90A32751-293F-408D-A7A5-89F72FE8B187}"/>
              </a:ext>
            </a:extLst>
          </p:cNvPr>
          <p:cNvPicPr>
            <a:picLocks noChangeAspect="1"/>
          </p:cNvPicPr>
          <p:nvPr/>
        </p:nvPicPr>
        <p:blipFill>
          <a:blip r:embed="rId3"/>
          <a:stretch>
            <a:fillRect/>
          </a:stretch>
        </p:blipFill>
        <p:spPr>
          <a:xfrm>
            <a:off x="835476" y="1967763"/>
            <a:ext cx="7239189" cy="1690814"/>
          </a:xfrm>
          <a:prstGeom prst="rect">
            <a:avLst/>
          </a:prstGeom>
        </p:spPr>
      </p:pic>
    </p:spTree>
    <p:extLst>
      <p:ext uri="{BB962C8B-B14F-4D97-AF65-F5344CB8AC3E}">
        <p14:creationId xmlns:p14="http://schemas.microsoft.com/office/powerpoint/2010/main" val="2618759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66865"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2(SIR)</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E93C103C-4F13-481B-986C-E1DEF65F1BBE}"/>
                  </a:ext>
                </a:extLst>
              </p:cNvPr>
              <p:cNvSpPr txBox="1"/>
              <p:nvPr/>
            </p:nvSpPr>
            <p:spPr>
              <a:xfrm>
                <a:off x="881590" y="1779574"/>
                <a:ext cx="7380820" cy="1938992"/>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通过比例系数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不可再进行信息传播。下式为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SIR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模型的作用机理 ，其中 ， </a:t>
                </a:r>
                <a14:m>
                  <m:oMath xmlns:m="http://schemas.openxmlformats.org/officeDocument/2006/math">
                    <m:sSub>
                      <m:sSubPr>
                        <m:ctrlPr>
                          <a:rPr lang="en-US" altLang="zh-CN" sz="2400" b="1" i="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400" b="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i</m:t>
                        </m:r>
                      </m:e>
                      <m:sub>
                        <m:r>
                          <a:rPr lang="en-US" altLang="zh-CN" sz="2400" b="1">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表示初始状态下传播节点在总人群中的比例。</a:t>
                </a:r>
              </a:p>
            </p:txBody>
          </p:sp>
        </mc:Choice>
        <mc:Fallback>
          <p:sp>
            <p:nvSpPr>
              <p:cNvPr id="61" name="文本框 60">
                <a:extLst>
                  <a:ext uri="{FF2B5EF4-FFF2-40B4-BE49-F238E27FC236}">
                    <a16:creationId xmlns:a16="http://schemas.microsoft.com/office/drawing/2014/main" id="{E93C103C-4F13-481B-986C-E1DEF65F1BBE}"/>
                  </a:ext>
                </a:extLst>
              </p:cNvPr>
              <p:cNvSpPr txBox="1">
                <a:spLocks noRot="1" noChangeAspect="1" noMove="1" noResize="1" noEditPoints="1" noAdjustHandles="1" noChangeArrowheads="1" noChangeShapeType="1" noTextEdit="1"/>
              </p:cNvSpPr>
              <p:nvPr/>
            </p:nvSpPr>
            <p:spPr>
              <a:xfrm>
                <a:off x="881590" y="1779574"/>
                <a:ext cx="7380820" cy="1938992"/>
              </a:xfrm>
              <a:prstGeom prst="rect">
                <a:avLst/>
              </a:prstGeom>
              <a:blipFill>
                <a:blip r:embed="rId3"/>
                <a:stretch>
                  <a:fillRect l="-1322" t="-2516" r="-2149" b="-628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F142B378-3397-49A2-8EFA-0CC9A4A31726}"/>
              </a:ext>
            </a:extLst>
          </p:cNvPr>
          <p:cNvPicPr>
            <a:picLocks noChangeAspect="1"/>
          </p:cNvPicPr>
          <p:nvPr/>
        </p:nvPicPr>
        <p:blipFill>
          <a:blip r:embed="rId4"/>
          <a:stretch>
            <a:fillRect/>
          </a:stretch>
        </p:blipFill>
        <p:spPr>
          <a:xfrm>
            <a:off x="1544208" y="3724250"/>
            <a:ext cx="6086475" cy="3009900"/>
          </a:xfrm>
          <a:prstGeom prst="rect">
            <a:avLst/>
          </a:prstGeom>
        </p:spPr>
      </p:pic>
    </p:spTree>
    <p:extLst>
      <p:ext uri="{BB962C8B-B14F-4D97-AF65-F5344CB8AC3E}">
        <p14:creationId xmlns:p14="http://schemas.microsoft.com/office/powerpoint/2010/main" val="738882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472425"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611560" y="2551544"/>
            <a:ext cx="8064325"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1932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Kermack</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对模型进行了优化， 首 次 提 出 阈 值 理 论 ，建 立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SIS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 型。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2001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Romauldo</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Pasto-</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Satorras</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Alessandro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Vespignani</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将模型应用于信息传播领域。将该 地区的人群分为两类 ：</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 （</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0230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代表性问题</a:t>
            </a:r>
          </a:p>
        </p:txBody>
      </p:sp>
      <p:cxnSp>
        <p:nvCxnSpPr>
          <p:cNvPr id="10" name="直接连接符 9"/>
          <p:cNvCxnSpPr/>
          <p:nvPr/>
        </p:nvCxnSpPr>
        <p:spPr>
          <a:xfrm>
            <a:off x="611560" y="1628800"/>
            <a:ext cx="7632848"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 name="文本框 3"/>
          <p:cNvSpPr txBox="1"/>
          <p:nvPr/>
        </p:nvSpPr>
        <p:spPr>
          <a:xfrm>
            <a:off x="616935" y="2204864"/>
            <a:ext cx="7704856" cy="335476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群集策略演化</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Tx/>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分析社会群体中策略得以维持的规则与核心因素</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Arial" panose="020B0604020202020204" pitchFamily="34" charset="0"/>
              <a:buChar char="•"/>
            </a:pP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群集运动</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58775" indent="-358775">
              <a:buFontTx/>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分析群集运动现象形成的关键模型与规则</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群集信息传播 </a:t>
            </a:r>
            <a:endParaRPr lang="en-US" altLang="zh-CN" sz="2800" b="1" u="sng"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Tx/>
              <a:buChar char="-"/>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分析群集信息传播的关键模型与性质</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2264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500"/>
                                        <p:tgtEl>
                                          <p:spTgt spid="1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500"/>
                                        <p:tgtEl>
                                          <p:spTgt spid="1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472425"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SIS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模型适用于信息传播者停止传播信息后 ，通过接触传播者 ，有一定概率变为传播者的情形 ，同时，信息传播者中没有免疫节点。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每个节点对于其每一条入边具有独立的传染概率；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越容易被该边传染</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；反之则越难以被该边传染。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424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33203"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3(SIS)</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890674" y="4221088"/>
            <a:ext cx="7353734" cy="1569660"/>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 通过一定的概率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 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）以一定的概率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被治愈 ，变为易感节点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）接触传播节点（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）后会有一定概率进行传播。</a:t>
            </a:r>
          </a:p>
        </p:txBody>
      </p:sp>
      <p:pic>
        <p:nvPicPr>
          <p:cNvPr id="4" name="图片 3">
            <a:extLst>
              <a:ext uri="{FF2B5EF4-FFF2-40B4-BE49-F238E27FC236}">
                <a16:creationId xmlns:a16="http://schemas.microsoft.com/office/drawing/2014/main" id="{3FA0B6A3-8FE9-4004-AA5C-50EF922F505A}"/>
              </a:ext>
            </a:extLst>
          </p:cNvPr>
          <p:cNvPicPr>
            <a:picLocks noChangeAspect="1"/>
          </p:cNvPicPr>
          <p:nvPr/>
        </p:nvPicPr>
        <p:blipFill>
          <a:blip r:embed="rId3"/>
          <a:stretch>
            <a:fillRect/>
          </a:stretch>
        </p:blipFill>
        <p:spPr>
          <a:xfrm>
            <a:off x="2030958" y="1873681"/>
            <a:ext cx="4848225" cy="1914525"/>
          </a:xfrm>
          <a:prstGeom prst="rect">
            <a:avLst/>
          </a:prstGeom>
        </p:spPr>
      </p:pic>
    </p:spTree>
    <p:extLst>
      <p:ext uri="{BB962C8B-B14F-4D97-AF65-F5344CB8AC3E}">
        <p14:creationId xmlns:p14="http://schemas.microsoft.com/office/powerpoint/2010/main" val="2608711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033203"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3(SIS)</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881590" y="1830911"/>
            <a:ext cx="7380820" cy="1569660"/>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 通过一定的概率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 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）以一定的概率</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被治愈 ，变为易感节点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）接触传播节点（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）后会有一定概率进行传播。</a:t>
            </a:r>
          </a:p>
        </p:txBody>
      </p:sp>
      <p:pic>
        <p:nvPicPr>
          <p:cNvPr id="8" name="图片 7">
            <a:extLst>
              <a:ext uri="{FF2B5EF4-FFF2-40B4-BE49-F238E27FC236}">
                <a16:creationId xmlns:a16="http://schemas.microsoft.com/office/drawing/2014/main" id="{72460B68-9D91-4C4E-B292-0AADCF2C0395}"/>
              </a:ext>
            </a:extLst>
          </p:cNvPr>
          <p:cNvPicPr>
            <a:picLocks noChangeAspect="1"/>
          </p:cNvPicPr>
          <p:nvPr/>
        </p:nvPicPr>
        <p:blipFill rotWithShape="1">
          <a:blip r:embed="rId3"/>
          <a:srcRect l="3382"/>
          <a:stretch/>
        </p:blipFill>
        <p:spPr>
          <a:xfrm>
            <a:off x="2123728" y="3741855"/>
            <a:ext cx="5084766" cy="2860974"/>
          </a:xfrm>
          <a:prstGeom prst="rect">
            <a:avLst/>
          </a:prstGeom>
        </p:spPr>
      </p:pic>
    </p:spTree>
    <p:extLst>
      <p:ext uri="{BB962C8B-B14F-4D97-AF65-F5344CB8AC3E}">
        <p14:creationId xmlns:p14="http://schemas.microsoft.com/office/powerpoint/2010/main" val="340380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722494"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SIRS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863588" y="2924944"/>
            <a:ext cx="7416824"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2004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Gruhl</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基于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SIRS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传播模型研究博客网络话题 ，将该地区的人群分为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R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三类，在</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SIR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模型的基础上，考虑了免疫节点</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再次感染的情况，即该模型中不考虑具有永久免疫能力的节点。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79064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722494"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SIRS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模型适用于传播节点变为免疫节点后 ，以一定概率丧失免疫变为易感节点的情形 ，此模型没有永久的信息免疫节点。</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0D9D53CF-4E49-4C72-87F0-6FD0C57FCA97}"/>
              </a:ext>
            </a:extLst>
          </p:cNvPr>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每个节点对于其每一条入边具有独立的传染概率；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越容易被该边传染</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；反之则越难以被该边传染。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93454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28327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4(SIRS)</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32FE9CCE-BEE9-4DBD-908E-BE8904BACD70}"/>
              </a:ext>
            </a:extLst>
          </p:cNvPr>
          <p:cNvPicPr>
            <a:picLocks noChangeAspect="1"/>
          </p:cNvPicPr>
          <p:nvPr/>
        </p:nvPicPr>
        <p:blipFill>
          <a:blip r:embed="rId3"/>
          <a:stretch>
            <a:fillRect/>
          </a:stretch>
        </p:blipFill>
        <p:spPr>
          <a:xfrm>
            <a:off x="1835696" y="2020574"/>
            <a:ext cx="5238750" cy="1400175"/>
          </a:xfrm>
          <a:prstGeom prst="rect">
            <a:avLst/>
          </a:prstGeom>
        </p:spPr>
      </p:pic>
      <p:sp>
        <p:nvSpPr>
          <p:cNvPr id="61" name="文本框 60">
            <a:extLst>
              <a:ext uri="{FF2B5EF4-FFF2-40B4-BE49-F238E27FC236}">
                <a16:creationId xmlns:a16="http://schemas.microsoft.com/office/drawing/2014/main" id="{E93C103C-4F13-481B-986C-E1DEF65F1BBE}"/>
              </a:ext>
            </a:extLst>
          </p:cNvPr>
          <p:cNvSpPr txBox="1"/>
          <p:nvPr/>
        </p:nvSpPr>
        <p:spPr>
          <a:xfrm>
            <a:off x="890675" y="3788206"/>
            <a:ext cx="7128792" cy="2308324"/>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通过比例系数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不可再进行信息传播 ，但此后信息传播者仅暂时免 疫 ，单位时间内将有 </a:t>
            </a:r>
            <a:r>
              <a:rPr lang="en-US" altLang="zh-CN" sz="2400" b="1" dirty="0" err="1">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δR</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暂时免疫节点再次变为易 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672565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283271"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4(SIRS)</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458543" y="1835058"/>
            <a:ext cx="8226914" cy="1938992"/>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是信息的源头 ，通过一定的概 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把信息传播给</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通过比例系数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不可再进行信息传播 ，但此后信息传播者仅暂时免 疫 ，单位时间内将有 </a:t>
            </a:r>
            <a:r>
              <a:rPr lang="en-US" altLang="zh-CN" sz="2400" b="1" dirty="0" err="1">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δR</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暂时免疫节点再次变为易感节点（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3" name="图片 2">
            <a:extLst>
              <a:ext uri="{FF2B5EF4-FFF2-40B4-BE49-F238E27FC236}">
                <a16:creationId xmlns:a16="http://schemas.microsoft.com/office/drawing/2014/main" id="{588062AA-3749-469F-99EF-E884359B93EB}"/>
              </a:ext>
            </a:extLst>
          </p:cNvPr>
          <p:cNvPicPr>
            <a:picLocks noChangeAspect="1"/>
          </p:cNvPicPr>
          <p:nvPr/>
        </p:nvPicPr>
        <p:blipFill>
          <a:blip r:embed="rId3"/>
          <a:stretch>
            <a:fillRect/>
          </a:stretch>
        </p:blipFill>
        <p:spPr>
          <a:xfrm>
            <a:off x="1776412" y="3980307"/>
            <a:ext cx="5591175" cy="2790825"/>
          </a:xfrm>
          <a:prstGeom prst="rect">
            <a:avLst/>
          </a:prstGeom>
        </p:spPr>
      </p:pic>
    </p:spTree>
    <p:extLst>
      <p:ext uri="{BB962C8B-B14F-4D97-AF65-F5344CB8AC3E}">
        <p14:creationId xmlns:p14="http://schemas.microsoft.com/office/powerpoint/2010/main" val="312734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71127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SEIR</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683568" y="2609496"/>
            <a:ext cx="7992317"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Schwartz I B</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1983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提出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SEIR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 在</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2011</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年将</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SEIR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模型应用于信息传播领域。将该地区的人 群分为四类 ：</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）、潜伏节点（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）和免疫节点（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潜伏节点（</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Exposed</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数量记为</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时刻接收但不能传播信息的人数 </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63395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sp>
        <p:nvSpPr>
          <p:cNvPr id="2" name="矩形 1"/>
          <p:cNvSpPr/>
          <p:nvPr/>
        </p:nvSpPr>
        <p:spPr>
          <a:xfrm>
            <a:off x="539552" y="980728"/>
            <a:ext cx="3711272"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SEIR</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矩形 4"/>
          <p:cNvSpPr/>
          <p:nvPr/>
        </p:nvSpPr>
        <p:spPr>
          <a:xfrm>
            <a:off x="467544" y="2276872"/>
            <a:ext cx="8208912" cy="12003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SEIR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模型用以描述具有</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潜伏状态</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的情形，</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潜伏状态意味着节点接收到信息，但</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不能传播，</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例如</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某些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信息可能需要用户登陆</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才能传播，</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潜伏节点有一定概率变为传播节点</a:t>
            </a:r>
            <a:endPar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0D9D53CF-4E49-4C72-87F0-6FD0C57FCA97}"/>
              </a:ext>
            </a:extLst>
          </p:cNvPr>
          <p:cNvSpPr/>
          <p:nvPr/>
        </p:nvSpPr>
        <p:spPr>
          <a:xfrm>
            <a:off x="552543" y="4509120"/>
            <a:ext cx="8208912" cy="19389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每个节点对于其每一条入边具有独立的传染概率；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l"/>
            </a:pP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传染概率越大</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，表示此节点</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越容易被该边传染</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；反之则越难以被该边传染。</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29618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272050"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5(SEIR)</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 name="文本框 60">
            <a:extLst>
              <a:ext uri="{FF2B5EF4-FFF2-40B4-BE49-F238E27FC236}">
                <a16:creationId xmlns:a16="http://schemas.microsoft.com/office/drawing/2014/main" id="{E93C103C-4F13-481B-986C-E1DEF65F1BBE}"/>
              </a:ext>
            </a:extLst>
          </p:cNvPr>
          <p:cNvSpPr txBox="1"/>
          <p:nvPr/>
        </p:nvSpPr>
        <p:spPr>
          <a:xfrm>
            <a:off x="1007604" y="3560732"/>
            <a:ext cx="7128792" cy="3046988"/>
          </a:xfrm>
          <a:prstGeom prst="rect">
            <a:avLst/>
          </a:prstGeom>
          <a:noFill/>
        </p:spPr>
        <p:txBody>
          <a:bodyPr wrap="square">
            <a:spAutoFit/>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易感节点（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在接触</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传播节点（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之后以一 定概率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β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潜伏节点（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，潜伏节点（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）在接 触易感节点（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）时 ，不可以将易感节点（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 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）或潜伏节点（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），接着潜伏节点（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以一定概率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ω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），这时候的传播节 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）可以将易感节点（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）变为潜伏节点（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传播节点（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）会以一定概率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γ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变为</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免疫节点（</a:t>
            </a:r>
            <a:r>
              <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免疫节点（</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）具有永久的免疫力。</a:t>
            </a:r>
          </a:p>
        </p:txBody>
      </p:sp>
      <p:pic>
        <p:nvPicPr>
          <p:cNvPr id="3" name="图片 2">
            <a:extLst>
              <a:ext uri="{FF2B5EF4-FFF2-40B4-BE49-F238E27FC236}">
                <a16:creationId xmlns:a16="http://schemas.microsoft.com/office/drawing/2014/main" id="{7A4AD950-541D-42D1-954C-DF3178CC0654}"/>
              </a:ext>
            </a:extLst>
          </p:cNvPr>
          <p:cNvPicPr>
            <a:picLocks noChangeAspect="1"/>
          </p:cNvPicPr>
          <p:nvPr/>
        </p:nvPicPr>
        <p:blipFill rotWithShape="1">
          <a:blip r:embed="rId3"/>
          <a:srcRect b="2149"/>
          <a:stretch/>
        </p:blipFill>
        <p:spPr>
          <a:xfrm>
            <a:off x="644262" y="1921605"/>
            <a:ext cx="7936412" cy="1342702"/>
          </a:xfrm>
          <a:prstGeom prst="rect">
            <a:avLst/>
          </a:prstGeom>
        </p:spPr>
      </p:pic>
    </p:spTree>
    <p:extLst>
      <p:ext uri="{BB962C8B-B14F-4D97-AF65-F5344CB8AC3E}">
        <p14:creationId xmlns:p14="http://schemas.microsoft.com/office/powerpoint/2010/main" val="66497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群集策略演化现实应用</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文本框 3"/>
          <p:cNvSpPr txBox="1"/>
          <p:nvPr/>
        </p:nvSpPr>
        <p:spPr>
          <a:xfrm>
            <a:off x="468585" y="1772816"/>
            <a:ext cx="5544616"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系统规则、政策的制定</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2399211"/>
            <a:ext cx="3106397" cy="2068860"/>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9925" t="31299" r="31488" b="31210"/>
          <a:stretch/>
        </p:blipFill>
        <p:spPr>
          <a:xfrm>
            <a:off x="5364088" y="4869160"/>
            <a:ext cx="3528392" cy="1728192"/>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969" y="2381258"/>
            <a:ext cx="4731898" cy="2672331"/>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l="6688" t="50000" r="43700" b="11024"/>
          <a:stretch/>
        </p:blipFill>
        <p:spPr>
          <a:xfrm>
            <a:off x="827584" y="5225771"/>
            <a:ext cx="3600400" cy="1371581"/>
          </a:xfrm>
          <a:prstGeom prst="rect">
            <a:avLst/>
          </a:prstGeom>
        </p:spPr>
      </p:pic>
    </p:spTree>
    <p:extLst>
      <p:ext uri="{BB962C8B-B14F-4D97-AF65-F5344CB8AC3E}">
        <p14:creationId xmlns:p14="http://schemas.microsoft.com/office/powerpoint/2010/main" val="28400135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群集信息传播</a:t>
            </a:r>
          </a:p>
        </p:txBody>
      </p:sp>
      <p:cxnSp>
        <p:nvCxnSpPr>
          <p:cNvPr id="12" name="直接连接符 11"/>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2" name="矩形 41"/>
          <p:cNvSpPr/>
          <p:nvPr/>
        </p:nvSpPr>
        <p:spPr>
          <a:xfrm>
            <a:off x="539552" y="980728"/>
            <a:ext cx="3272050"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传染病模型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5(SEIR)</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E93C103C-4F13-481B-986C-E1DEF65F1BBE}"/>
                  </a:ext>
                </a:extLst>
              </p:cNvPr>
              <p:cNvSpPr txBox="1"/>
              <p:nvPr/>
            </p:nvSpPr>
            <p:spPr>
              <a:xfrm>
                <a:off x="458543" y="1835058"/>
                <a:ext cx="8226914" cy="1200329"/>
              </a:xfrm>
              <a:prstGeom prst="rect">
                <a:avLst/>
              </a:prstGeom>
              <a:noFill/>
            </p:spPr>
            <p:txBody>
              <a:bodyPr wrap="square">
                <a:spAutoFit/>
              </a:bodyPr>
              <a:lstStyle/>
              <a:p>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下式为 </a:t>
                </a:r>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SEIR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模型的作用机理 ，其中 ， </a:t>
                </a:r>
                <a14:m>
                  <m:oMath xmlns:m="http://schemas.openxmlformats.org/officeDocument/2006/math">
                    <m:sSub>
                      <m:sSubPr>
                        <m:ctrlPr>
                          <a:rPr lang="en-US" altLang="zh-CN" sz="2400" b="1" i="1" dirty="0" smtClean="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400" b="1" i="1" dirty="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e</m:t>
                        </m:r>
                      </m:e>
                      <m:sub>
                        <m:r>
                          <a:rPr lang="en-US" altLang="zh-CN" sz="2400" b="1" i="1" dirty="0" smtClean="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2400" b="1" i="1" dirty="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smtClean="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𝒊</m:t>
                        </m:r>
                      </m:e>
                      <m:sub>
                        <m:r>
                          <a:rPr lang="en-US" altLang="zh-CN" sz="2400" b="1" i="1" dirty="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b>
                      <m:sSubPr>
                        <m:ctrlPr>
                          <a:rPr lang="en-US" altLang="zh-CN" sz="2400" b="1" i="1" dirty="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1" i="1" dirty="0" smtClean="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𝒓</m:t>
                        </m:r>
                      </m:e>
                      <m:sub>
                        <m:r>
                          <a:rPr lang="en-US" altLang="zh-CN" sz="2400" b="1" i="1" dirty="0">
                            <a:solidFill>
                              <a:schemeClr val="lt1"/>
                            </a:solidFill>
                            <a:latin typeface="Cambria Math" panose="02040503050406030204" pitchFamily="18" charset="0"/>
                            <a:ea typeface="微软雅黑" panose="020B0503020204020204" pitchFamily="34" charset="-122"/>
                            <a:cs typeface="Times New Roman" panose="02020603050405020304" pitchFamily="18" charset="0"/>
                          </a:rPr>
                          <m:t>𝟎</m:t>
                        </m:r>
                      </m:sub>
                    </m:sSub>
                  </m:oMath>
                </a14:m>
                <a:r>
                  <a:rPr lang="en-US" altLang="zh-CN"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solidFill>
                      <a:schemeClr val="lt1"/>
                    </a:solidFill>
                    <a:latin typeface="微软雅黑" panose="020B0503020204020204" pitchFamily="34" charset="-122"/>
                    <a:ea typeface="微软雅黑" panose="020B0503020204020204" pitchFamily="34" charset="-122"/>
                    <a:cs typeface="Times New Roman" panose="02020603050405020304" pitchFamily="18" charset="0"/>
                  </a:rPr>
                  <a:t>分别表示初始状 态下潜伏节点、易感节点、传播节点在总人群中的 比例</a:t>
                </a:r>
              </a:p>
            </p:txBody>
          </p:sp>
        </mc:Choice>
        <mc:Fallback xmlns="">
          <p:sp>
            <p:nvSpPr>
              <p:cNvPr id="61" name="文本框 60">
                <a:extLst>
                  <a:ext uri="{FF2B5EF4-FFF2-40B4-BE49-F238E27FC236}">
                    <a16:creationId xmlns:a16="http://schemas.microsoft.com/office/drawing/2014/main" id="{E93C103C-4F13-481B-986C-E1DEF65F1BBE}"/>
                  </a:ext>
                </a:extLst>
              </p:cNvPr>
              <p:cNvSpPr txBox="1">
                <a:spLocks noRot="1" noChangeAspect="1" noMove="1" noResize="1" noEditPoints="1" noAdjustHandles="1" noChangeArrowheads="1" noChangeShapeType="1" noTextEdit="1"/>
              </p:cNvSpPr>
              <p:nvPr/>
            </p:nvSpPr>
            <p:spPr>
              <a:xfrm>
                <a:off x="458543" y="1835058"/>
                <a:ext cx="8226914" cy="1200329"/>
              </a:xfrm>
              <a:prstGeom prst="rect">
                <a:avLst/>
              </a:prstGeom>
              <a:blipFill>
                <a:blip r:embed="rId3"/>
                <a:stretch>
                  <a:fillRect l="-1111" t="-4061" r="-815" b="-1066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FB53C978-C3F6-4F45-80C6-C7F1FEBCEF86}"/>
              </a:ext>
            </a:extLst>
          </p:cNvPr>
          <p:cNvPicPr>
            <a:picLocks noChangeAspect="1"/>
          </p:cNvPicPr>
          <p:nvPr/>
        </p:nvPicPr>
        <p:blipFill>
          <a:blip r:embed="rId4"/>
          <a:stretch>
            <a:fillRect/>
          </a:stretch>
        </p:blipFill>
        <p:spPr>
          <a:xfrm>
            <a:off x="2771800" y="3021668"/>
            <a:ext cx="4196380" cy="3503676"/>
          </a:xfrm>
          <a:prstGeom prst="rect">
            <a:avLst/>
          </a:prstGeom>
        </p:spPr>
      </p:pic>
    </p:spTree>
    <p:extLst>
      <p:ext uri="{BB962C8B-B14F-4D97-AF65-F5344CB8AC3E}">
        <p14:creationId xmlns:p14="http://schemas.microsoft.com/office/powerpoint/2010/main" val="201361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群集运动现实应用</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5" y="1745103"/>
            <a:ext cx="4319464" cy="215973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664" y="4021138"/>
            <a:ext cx="4255031" cy="2770362"/>
          </a:xfrm>
          <a:prstGeom prst="rect">
            <a:avLst/>
          </a:prstGeom>
        </p:spPr>
      </p:pic>
      <p:pic>
        <p:nvPicPr>
          <p:cNvPr id="13" name="Picture 10" descr="http://www.blizzard.com/images/starcraft/popup/ss0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3068960"/>
            <a:ext cx="3528392" cy="264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1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rPr>
              <a:t>群集行为</a:t>
            </a:r>
          </a:p>
        </p:txBody>
      </p:sp>
      <p:sp>
        <p:nvSpPr>
          <p:cNvPr id="22" name="文本框 3"/>
          <p:cNvSpPr txBox="1"/>
          <p:nvPr/>
        </p:nvSpPr>
        <p:spPr>
          <a:xfrm>
            <a:off x="468585" y="974620"/>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群集运动现实应用</a:t>
            </a:r>
          </a:p>
        </p:txBody>
      </p:sp>
      <p:cxnSp>
        <p:nvCxnSpPr>
          <p:cNvPr id="10" name="直接连接符 9"/>
          <p:cNvCxnSpPr/>
          <p:nvPr/>
        </p:nvCxnSpPr>
        <p:spPr>
          <a:xfrm>
            <a:off x="611560" y="1628800"/>
            <a:ext cx="7007251" cy="0"/>
          </a:xfrm>
          <a:prstGeom prst="line">
            <a:avLst/>
          </a:prstGeom>
          <a:ln>
            <a:solidFill>
              <a:schemeClr val="bg1"/>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217" y="3438162"/>
            <a:ext cx="4559784" cy="341983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438162"/>
            <a:ext cx="4644008" cy="3419837"/>
          </a:xfrm>
          <a:prstGeom prst="rect">
            <a:avLst/>
          </a:prstGeom>
        </p:spPr>
      </p:pic>
      <p:pic>
        <p:nvPicPr>
          <p:cNvPr id="14" name="图片 13"/>
          <p:cNvPicPr>
            <a:picLocks noChangeAspect="1"/>
          </p:cNvPicPr>
          <p:nvPr/>
        </p:nvPicPr>
        <p:blipFill>
          <a:blip r:embed="rId5"/>
          <a:stretch>
            <a:fillRect/>
          </a:stretch>
        </p:blipFill>
        <p:spPr>
          <a:xfrm>
            <a:off x="4211960" y="656212"/>
            <a:ext cx="4932040" cy="2786555"/>
          </a:xfrm>
          <a:prstGeom prst="rect">
            <a:avLst/>
          </a:prstGeom>
        </p:spPr>
      </p:pic>
    </p:spTree>
    <p:extLst>
      <p:ext uri="{BB962C8B-B14F-4D97-AF65-F5344CB8AC3E}">
        <p14:creationId xmlns:p14="http://schemas.microsoft.com/office/powerpoint/2010/main" val="36805944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19991</TotalTime>
  <Words>4235</Words>
  <Application>Microsoft Office PowerPoint</Application>
  <PresentationFormat>全屏显示(4:3)</PresentationFormat>
  <Paragraphs>789</Paragraphs>
  <Slides>70</Slides>
  <Notes>70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等线</vt:lpstr>
      <vt:lpstr>微软雅黑</vt:lpstr>
      <vt:lpstr>Arial</vt:lpstr>
      <vt:lpstr>Arial</vt:lpstr>
      <vt:lpstr>Bell MT</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1954</cp:revision>
  <dcterms:created xsi:type="dcterms:W3CDTF">2014-11-04T04:36:47Z</dcterms:created>
  <dcterms:modified xsi:type="dcterms:W3CDTF">2024-05-16T17:24:56Z</dcterms:modified>
</cp:coreProperties>
</file>