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9"/>
  </p:notesMasterIdLst>
  <p:sldIdLst>
    <p:sldId id="264" r:id="rId2"/>
    <p:sldId id="271" r:id="rId3"/>
    <p:sldId id="295" r:id="rId4"/>
    <p:sldId id="309" r:id="rId5"/>
    <p:sldId id="296" r:id="rId6"/>
    <p:sldId id="297" r:id="rId7"/>
    <p:sldId id="298" r:id="rId8"/>
    <p:sldId id="308" r:id="rId9"/>
    <p:sldId id="300" r:id="rId10"/>
    <p:sldId id="310" r:id="rId11"/>
    <p:sldId id="312" r:id="rId12"/>
    <p:sldId id="311" r:id="rId13"/>
    <p:sldId id="313" r:id="rId14"/>
    <p:sldId id="314" r:id="rId15"/>
    <p:sldId id="315" r:id="rId16"/>
    <p:sldId id="316" r:id="rId17"/>
    <p:sldId id="270" r:id="rId18"/>
  </p:sldIdLst>
  <p:sldSz cx="9144000" cy="5143500" type="screen16x9"/>
  <p:notesSz cx="6858000" cy="9144000"/>
  <p:embeddedFontLst>
    <p:embeddedFont>
      <p:font typeface="Comic Sans MS" panose="030F0702030302020204" pitchFamily="66" charset="0"/>
      <p:regular r:id="rId20"/>
      <p:bold r:id="rId21"/>
      <p:italic r:id="rId22"/>
      <p:boldItalic r:id="rId23"/>
    </p:embeddedFont>
    <p:embeddedFont>
      <p:font typeface="Encode Sans Semi Condensed Light" panose="020B0604020202020204" charset="0"/>
      <p:regular r:id="rId24"/>
      <p:bold r:id="rId25"/>
    </p:embeddedFont>
    <p:embeddedFont>
      <p:font typeface="Tahoma" panose="020B0604030504040204" pitchFamily="34" charset="0"/>
      <p:regular r:id="rId26"/>
      <p:bold r:id="rId27"/>
    </p:embeddedFont>
    <p:embeddedFont>
      <p:font typeface="Encode Sans Semi Condensed SemiBold" panose="00000706000000000000"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4B00A9-9B5B-4C73-A409-024D6CA0390D}">
  <a:tblStyle styleId="{D14B00A9-9B5B-4C73-A409-024D6CA0390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1C96EDD-5978-4BCE-B74B-E825704AD35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93" autoAdjust="0"/>
    <p:restoredTop sz="94660"/>
  </p:normalViewPr>
  <p:slideViewPr>
    <p:cSldViewPr snapToGrid="0">
      <p:cViewPr varScale="1">
        <p:scale>
          <a:sx n="108" d="100"/>
          <a:sy n="108" d="100"/>
        </p:scale>
        <p:origin x="389"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672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033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7031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4259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7999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1651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5372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793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437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3062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7241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039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8571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424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69"/>
        <p:cNvGrpSpPr/>
        <p:nvPr/>
      </p:nvGrpSpPr>
      <p:grpSpPr>
        <a:xfrm>
          <a:off x="0" y="0"/>
          <a:ext cx="0" cy="0"/>
          <a:chOff x="0" y="0"/>
          <a:chExt cx="0" cy="0"/>
        </a:xfrm>
      </p:grpSpPr>
      <p:sp>
        <p:nvSpPr>
          <p:cNvPr id="70" name="Google Shape;70;p7"/>
          <p:cNvSpPr/>
          <p:nvPr/>
        </p:nvSpPr>
        <p:spPr>
          <a:xfrm rot="-5400000" flipH="1">
            <a:off x="112050" y="481364"/>
            <a:ext cx="977700" cy="1201800"/>
          </a:xfrm>
          <a:prstGeom prst="parallelogram">
            <a:avLst>
              <a:gd name="adj" fmla="val 10943"/>
            </a:avLst>
          </a:prstGeom>
          <a:gradFill>
            <a:gsLst>
              <a:gs pos="0">
                <a:schemeClr val="accent1"/>
              </a:gs>
              <a:gs pos="29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10800000">
            <a:off x="278209" y="1169850"/>
            <a:ext cx="927900" cy="2979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7"/>
          <p:cNvGrpSpPr/>
          <p:nvPr/>
        </p:nvGrpSpPr>
        <p:grpSpPr>
          <a:xfrm>
            <a:off x="284659" y="277661"/>
            <a:ext cx="7532717" cy="895903"/>
            <a:chOff x="0" y="266575"/>
            <a:chExt cx="6046490" cy="1687200"/>
          </a:xfrm>
        </p:grpSpPr>
        <p:sp>
          <p:nvSpPr>
            <p:cNvPr id="73" name="Google Shape;73;p7"/>
            <p:cNvSpPr/>
            <p:nvPr/>
          </p:nvSpPr>
          <p:spPr>
            <a:xfrm rot="10800000" flipH="1">
              <a:off x="0" y="266575"/>
              <a:ext cx="5867700" cy="16872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rot="10800000">
              <a:off x="5864390" y="266658"/>
              <a:ext cx="182100" cy="1684500"/>
            </a:xfrm>
            <a:prstGeom prst="triangle">
              <a:avLst>
                <a:gd name="adj" fmla="val 100000"/>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7"/>
          <p:cNvGrpSpPr/>
          <p:nvPr/>
        </p:nvGrpSpPr>
        <p:grpSpPr>
          <a:xfrm rot="10800000" flipH="1">
            <a:off x="8543953" y="4243733"/>
            <a:ext cx="600055" cy="374899"/>
            <a:chOff x="5211448" y="3165393"/>
            <a:chExt cx="1477967" cy="784800"/>
          </a:xfrm>
        </p:grpSpPr>
        <p:sp>
          <p:nvSpPr>
            <p:cNvPr id="76" name="Google Shape;76;p7"/>
            <p:cNvSpPr/>
            <p:nvPr/>
          </p:nvSpPr>
          <p:spPr>
            <a:xfrm rot="-5400000" flipH="1">
              <a:off x="5558565" y="2819343"/>
              <a:ext cx="784800" cy="1476900"/>
            </a:xfrm>
            <a:prstGeom prst="triangle">
              <a:avLst>
                <a:gd name="adj" fmla="val 50000"/>
              </a:avLst>
            </a:pr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rot="10800000" flipH="1">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7"/>
          <p:cNvGrpSpPr/>
          <p:nvPr/>
        </p:nvGrpSpPr>
        <p:grpSpPr>
          <a:xfrm flipH="1">
            <a:off x="8385351" y="4612318"/>
            <a:ext cx="758573" cy="531131"/>
            <a:chOff x="0" y="266575"/>
            <a:chExt cx="7503194" cy="1687200"/>
          </a:xfrm>
        </p:grpSpPr>
        <p:sp>
          <p:nvSpPr>
            <p:cNvPr id="79" name="Google Shape;79;p7"/>
            <p:cNvSpPr/>
            <p:nvPr/>
          </p:nvSpPr>
          <p:spPr>
            <a:xfrm rot="10800000" flipH="1">
              <a:off x="0" y="266575"/>
              <a:ext cx="5867700" cy="1687200"/>
            </a:xfrm>
            <a:prstGeom prst="rect">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rot="10800000">
              <a:off x="5808794" y="266660"/>
              <a:ext cx="1694400" cy="1684500"/>
            </a:xfrm>
            <a:prstGeom prst="triangle">
              <a:avLst>
                <a:gd name="adj" fmla="val 100000"/>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7"/>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2" name="Google Shape;82;p7"/>
          <p:cNvSpPr txBox="1">
            <a:spLocks noGrp="1"/>
          </p:cNvSpPr>
          <p:nvPr>
            <p:ph type="body" idx="1"/>
          </p:nvPr>
        </p:nvSpPr>
        <p:spPr>
          <a:xfrm>
            <a:off x="1201800" y="1706200"/>
            <a:ext cx="2147400" cy="30648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83" name="Google Shape;83;p7"/>
          <p:cNvSpPr txBox="1">
            <a:spLocks noGrp="1"/>
          </p:cNvSpPr>
          <p:nvPr>
            <p:ph type="body" idx="2"/>
          </p:nvPr>
        </p:nvSpPr>
        <p:spPr>
          <a:xfrm>
            <a:off x="3643672" y="1706200"/>
            <a:ext cx="2147400" cy="30648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84" name="Google Shape;84;p7"/>
          <p:cNvSpPr txBox="1">
            <a:spLocks noGrp="1"/>
          </p:cNvSpPr>
          <p:nvPr>
            <p:ph type="body" idx="3"/>
          </p:nvPr>
        </p:nvSpPr>
        <p:spPr>
          <a:xfrm>
            <a:off x="6085544" y="1706200"/>
            <a:ext cx="2147400" cy="30648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85" name="Google Shape;85;p7"/>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
        <p:cNvGrpSpPr/>
        <p:nvPr/>
      </p:nvGrpSpPr>
      <p:grpSpPr>
        <a:xfrm>
          <a:off x="0" y="0"/>
          <a:ext cx="0" cy="0"/>
          <a:chOff x="0" y="0"/>
          <a:chExt cx="0" cy="0"/>
        </a:xfrm>
      </p:grpSpPr>
      <p:grpSp>
        <p:nvGrpSpPr>
          <p:cNvPr id="109" name="Google Shape;109;p10"/>
          <p:cNvGrpSpPr/>
          <p:nvPr/>
        </p:nvGrpSpPr>
        <p:grpSpPr>
          <a:xfrm rot="10800000" flipH="1">
            <a:off x="8543953" y="4243733"/>
            <a:ext cx="600055" cy="374899"/>
            <a:chOff x="5211448" y="3165393"/>
            <a:chExt cx="1477967" cy="784800"/>
          </a:xfrm>
        </p:grpSpPr>
        <p:sp>
          <p:nvSpPr>
            <p:cNvPr id="110" name="Google Shape;110;p10"/>
            <p:cNvSpPr/>
            <p:nvPr/>
          </p:nvSpPr>
          <p:spPr>
            <a:xfrm rot="-5400000" flipH="1">
              <a:off x="5558565" y="2819343"/>
              <a:ext cx="784800" cy="1476900"/>
            </a:xfrm>
            <a:prstGeom prst="triangle">
              <a:avLst>
                <a:gd name="adj" fmla="val 50000"/>
              </a:avLst>
            </a:pr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0"/>
            <p:cNvSpPr/>
            <p:nvPr/>
          </p:nvSpPr>
          <p:spPr>
            <a:xfrm rot="10800000" flipH="1">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10"/>
          <p:cNvGrpSpPr/>
          <p:nvPr/>
        </p:nvGrpSpPr>
        <p:grpSpPr>
          <a:xfrm flipH="1">
            <a:off x="8385351" y="4612318"/>
            <a:ext cx="758573" cy="531131"/>
            <a:chOff x="0" y="266575"/>
            <a:chExt cx="7503194" cy="1687200"/>
          </a:xfrm>
        </p:grpSpPr>
        <p:sp>
          <p:nvSpPr>
            <p:cNvPr id="113" name="Google Shape;113;p10"/>
            <p:cNvSpPr/>
            <p:nvPr/>
          </p:nvSpPr>
          <p:spPr>
            <a:xfrm rot="10800000" flipH="1">
              <a:off x="0" y="266575"/>
              <a:ext cx="5867700" cy="1687200"/>
            </a:xfrm>
            <a:prstGeom prst="rect">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rot="10800000">
              <a:off x="5808794" y="266660"/>
              <a:ext cx="1694400" cy="1684500"/>
            </a:xfrm>
            <a:prstGeom prst="triangle">
              <a:avLst>
                <a:gd name="adj" fmla="val 100000"/>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0"/>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16" name="Google Shape;116;p10"/>
          <p:cNvGrpSpPr/>
          <p:nvPr/>
        </p:nvGrpSpPr>
        <p:grpSpPr>
          <a:xfrm flipH="1">
            <a:off x="1" y="524824"/>
            <a:ext cx="600055" cy="374899"/>
            <a:chOff x="5211448" y="3165393"/>
            <a:chExt cx="1477967" cy="784800"/>
          </a:xfrm>
        </p:grpSpPr>
        <p:sp>
          <p:nvSpPr>
            <p:cNvPr id="117" name="Google Shape;117;p10"/>
            <p:cNvSpPr/>
            <p:nvPr/>
          </p:nvSpPr>
          <p:spPr>
            <a:xfrm rot="-5400000" flipH="1">
              <a:off x="5558565" y="2819343"/>
              <a:ext cx="784800" cy="1476900"/>
            </a:xfrm>
            <a:prstGeom prst="triangle">
              <a:avLst>
                <a:gd name="adj" fmla="val 50000"/>
              </a:avLst>
            </a:pr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0"/>
            <p:cNvSpPr/>
            <p:nvPr/>
          </p:nvSpPr>
          <p:spPr>
            <a:xfrm rot="10800000" flipH="1">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10"/>
          <p:cNvGrpSpPr/>
          <p:nvPr/>
        </p:nvGrpSpPr>
        <p:grpSpPr>
          <a:xfrm rot="10800000" flipH="1">
            <a:off x="84" y="8"/>
            <a:ext cx="758573" cy="531131"/>
            <a:chOff x="0" y="266575"/>
            <a:chExt cx="7503194" cy="1687200"/>
          </a:xfrm>
        </p:grpSpPr>
        <p:sp>
          <p:nvSpPr>
            <p:cNvPr id="120" name="Google Shape;120;p10"/>
            <p:cNvSpPr/>
            <p:nvPr/>
          </p:nvSpPr>
          <p:spPr>
            <a:xfrm rot="10800000" flipH="1">
              <a:off x="0" y="266575"/>
              <a:ext cx="5867700" cy="1687200"/>
            </a:xfrm>
            <a:prstGeom prst="rect">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rot="10800000">
              <a:off x="5808794" y="266660"/>
              <a:ext cx="1694400" cy="1684500"/>
            </a:xfrm>
            <a:prstGeom prst="triangle">
              <a:avLst>
                <a:gd name="adj" fmla="val 100000"/>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33400" y="277650"/>
            <a:ext cx="6840600" cy="895800"/>
          </a:xfrm>
          <a:prstGeom prst="rect">
            <a:avLst/>
          </a:prstGeom>
          <a:noFill/>
          <a:ln>
            <a:noFill/>
          </a:ln>
          <a:effectLst>
            <a:outerShdw blurRad="28575" dist="9525" dir="5400000" algn="bl" rotWithShape="0">
              <a:schemeClr val="dk1">
                <a:alpha val="15000"/>
              </a:schemeClr>
            </a:outerShdw>
          </a:effectLst>
        </p:spPr>
        <p:txBody>
          <a:bodyPr spcFirstLastPara="1" wrap="square" lIns="0" tIns="0" rIns="0" bIns="0" anchor="ctr" anchorCtr="0">
            <a:noAutofit/>
          </a:bodyPr>
          <a:lstStyle>
            <a:lvl1pPr lvl="0">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1pPr>
            <a:lvl2pPr lvl="1">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2pPr>
            <a:lvl3pPr lvl="2">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3pPr>
            <a:lvl4pPr lvl="3">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4pPr>
            <a:lvl5pPr lvl="4">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5pPr>
            <a:lvl6pPr lvl="5">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6pPr>
            <a:lvl7pPr lvl="6">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7pPr>
            <a:lvl8pPr lvl="7">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8pPr>
            <a:lvl9pPr lvl="8">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9pPr>
          </a:lstStyle>
          <a:p>
            <a:endParaRPr/>
          </a:p>
        </p:txBody>
      </p:sp>
      <p:sp>
        <p:nvSpPr>
          <p:cNvPr id="7" name="Google Shape;7;p1"/>
          <p:cNvSpPr txBox="1">
            <a:spLocks noGrp="1"/>
          </p:cNvSpPr>
          <p:nvPr>
            <p:ph type="body" idx="1"/>
          </p:nvPr>
        </p:nvSpPr>
        <p:spPr>
          <a:xfrm>
            <a:off x="1470125" y="1553800"/>
            <a:ext cx="6915300" cy="3064800"/>
          </a:xfrm>
          <a:prstGeom prst="rect">
            <a:avLst/>
          </a:prstGeom>
          <a:noFill/>
          <a:ln>
            <a:noFill/>
          </a:ln>
        </p:spPr>
        <p:txBody>
          <a:bodyPr spcFirstLastPara="1" wrap="square" lIns="0" tIns="0" rIns="0" bIns="0" anchor="t" anchorCtr="0">
            <a:noAutofit/>
          </a:bodyPr>
          <a:lstStyle>
            <a:lvl1pPr marL="457200" lvl="0" indent="-381000">
              <a:lnSpc>
                <a:spcPct val="115000"/>
              </a:lnSpc>
              <a:spcBef>
                <a:spcPts val="600"/>
              </a:spcBef>
              <a:spcAft>
                <a:spcPts val="0"/>
              </a:spcAft>
              <a:buClr>
                <a:schemeClr val="accent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1pPr>
            <a:lvl2pPr marL="914400" lvl="1" indent="-317500">
              <a:lnSpc>
                <a:spcPct val="115000"/>
              </a:lnSpc>
              <a:spcBef>
                <a:spcPts val="0"/>
              </a:spcBef>
              <a:spcAft>
                <a:spcPts val="0"/>
              </a:spcAft>
              <a:buClr>
                <a:schemeClr val="accent1"/>
              </a:buClr>
              <a:buSzPts val="1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2pPr>
            <a:lvl3pPr marL="1371600" lvl="2" indent="-317500">
              <a:lnSpc>
                <a:spcPct val="115000"/>
              </a:lnSpc>
              <a:spcBef>
                <a:spcPts val="0"/>
              </a:spcBef>
              <a:spcAft>
                <a:spcPts val="0"/>
              </a:spcAft>
              <a:buClr>
                <a:schemeClr val="accent1"/>
              </a:buClr>
              <a:buSzPts val="1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3pPr>
            <a:lvl4pPr marL="1828800" lvl="3" indent="-317500">
              <a:lnSpc>
                <a:spcPct val="115000"/>
              </a:lnSpc>
              <a:spcBef>
                <a:spcPts val="0"/>
              </a:spcBef>
              <a:spcAft>
                <a:spcPts val="0"/>
              </a:spcAft>
              <a:buClr>
                <a:schemeClr val="accent1"/>
              </a:buClr>
              <a:buSzPts val="1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4pPr>
            <a:lvl5pPr marL="2286000" lvl="4" indent="-381000">
              <a:lnSpc>
                <a:spcPct val="115000"/>
              </a:lnSpc>
              <a:spcBef>
                <a:spcPts val="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5pPr>
            <a:lvl6pPr marL="2743200" lvl="5" indent="-381000">
              <a:lnSpc>
                <a:spcPct val="115000"/>
              </a:lnSpc>
              <a:spcBef>
                <a:spcPts val="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6pPr>
            <a:lvl7pPr marL="3200400" lvl="6" indent="-381000">
              <a:lnSpc>
                <a:spcPct val="115000"/>
              </a:lnSpc>
              <a:spcBef>
                <a:spcPts val="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7pPr>
            <a:lvl8pPr marL="3657600" lvl="7" indent="-381000">
              <a:lnSpc>
                <a:spcPct val="115000"/>
              </a:lnSpc>
              <a:spcBef>
                <a:spcPts val="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8pPr>
            <a:lvl9pPr marL="4114800" lvl="8" indent="-381000">
              <a:lnSpc>
                <a:spcPct val="115000"/>
              </a:lnSpc>
              <a:spcBef>
                <a:spcPts val="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9pPr>
          </a:lstStyle>
          <a:p>
            <a:endParaRPr/>
          </a:p>
        </p:txBody>
      </p:sp>
      <p:sp>
        <p:nvSpPr>
          <p:cNvPr id="8" name="Google Shape;8;p1"/>
          <p:cNvSpPr txBox="1">
            <a:spLocks noGrp="1"/>
          </p:cNvSpPr>
          <p:nvPr>
            <p:ph type="sldNum" idx="12"/>
          </p:nvPr>
        </p:nvSpPr>
        <p:spPr>
          <a:xfrm>
            <a:off x="8543950" y="4612325"/>
            <a:ext cx="485400" cy="5310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Encode Sans Semi Condensed SemiBold"/>
                <a:ea typeface="Encode Sans Semi Condensed SemiBold"/>
                <a:cs typeface="Encode Sans Semi Condensed SemiBold"/>
                <a:sym typeface="Encode Sans Semi Condensed SemiBold"/>
              </a:defRPr>
            </a:lvl1pPr>
            <a:lvl2pPr lvl="1" algn="r">
              <a:buNone/>
              <a:defRPr sz="1300">
                <a:solidFill>
                  <a:schemeClr val="lt1"/>
                </a:solidFill>
                <a:latin typeface="Encode Sans Semi Condensed SemiBold"/>
                <a:ea typeface="Encode Sans Semi Condensed SemiBold"/>
                <a:cs typeface="Encode Sans Semi Condensed SemiBold"/>
                <a:sym typeface="Encode Sans Semi Condensed SemiBold"/>
              </a:defRPr>
            </a:lvl2pPr>
            <a:lvl3pPr lvl="2" algn="r">
              <a:buNone/>
              <a:defRPr sz="1300">
                <a:solidFill>
                  <a:schemeClr val="lt1"/>
                </a:solidFill>
                <a:latin typeface="Encode Sans Semi Condensed SemiBold"/>
                <a:ea typeface="Encode Sans Semi Condensed SemiBold"/>
                <a:cs typeface="Encode Sans Semi Condensed SemiBold"/>
                <a:sym typeface="Encode Sans Semi Condensed SemiBold"/>
              </a:defRPr>
            </a:lvl3pPr>
            <a:lvl4pPr lvl="3" algn="r">
              <a:buNone/>
              <a:defRPr sz="1300">
                <a:solidFill>
                  <a:schemeClr val="lt1"/>
                </a:solidFill>
                <a:latin typeface="Encode Sans Semi Condensed SemiBold"/>
                <a:ea typeface="Encode Sans Semi Condensed SemiBold"/>
                <a:cs typeface="Encode Sans Semi Condensed SemiBold"/>
                <a:sym typeface="Encode Sans Semi Condensed SemiBold"/>
              </a:defRPr>
            </a:lvl4pPr>
            <a:lvl5pPr lvl="4" algn="r">
              <a:buNone/>
              <a:defRPr sz="1300">
                <a:solidFill>
                  <a:schemeClr val="lt1"/>
                </a:solidFill>
                <a:latin typeface="Encode Sans Semi Condensed SemiBold"/>
                <a:ea typeface="Encode Sans Semi Condensed SemiBold"/>
                <a:cs typeface="Encode Sans Semi Condensed SemiBold"/>
                <a:sym typeface="Encode Sans Semi Condensed SemiBold"/>
              </a:defRPr>
            </a:lvl5pPr>
            <a:lvl6pPr lvl="5" algn="r">
              <a:buNone/>
              <a:defRPr sz="1300">
                <a:solidFill>
                  <a:schemeClr val="lt1"/>
                </a:solidFill>
                <a:latin typeface="Encode Sans Semi Condensed SemiBold"/>
                <a:ea typeface="Encode Sans Semi Condensed SemiBold"/>
                <a:cs typeface="Encode Sans Semi Condensed SemiBold"/>
                <a:sym typeface="Encode Sans Semi Condensed SemiBold"/>
              </a:defRPr>
            </a:lvl6pPr>
            <a:lvl7pPr lvl="6" algn="r">
              <a:buNone/>
              <a:defRPr sz="1300">
                <a:solidFill>
                  <a:schemeClr val="lt1"/>
                </a:solidFill>
                <a:latin typeface="Encode Sans Semi Condensed SemiBold"/>
                <a:ea typeface="Encode Sans Semi Condensed SemiBold"/>
                <a:cs typeface="Encode Sans Semi Condensed SemiBold"/>
                <a:sym typeface="Encode Sans Semi Condensed SemiBold"/>
              </a:defRPr>
            </a:lvl7pPr>
            <a:lvl8pPr lvl="7" algn="r">
              <a:buNone/>
              <a:defRPr sz="1300">
                <a:solidFill>
                  <a:schemeClr val="lt1"/>
                </a:solidFill>
                <a:latin typeface="Encode Sans Semi Condensed SemiBold"/>
                <a:ea typeface="Encode Sans Semi Condensed SemiBold"/>
                <a:cs typeface="Encode Sans Semi Condensed SemiBold"/>
                <a:sym typeface="Encode Sans Semi Condensed SemiBold"/>
              </a:defRPr>
            </a:lvl8pPr>
            <a:lvl9pPr lvl="8" algn="r">
              <a:buNone/>
              <a:defRPr sz="1300">
                <a:solidFill>
                  <a:schemeClr val="lt1"/>
                </a:solidFill>
                <a:latin typeface="Encode Sans Semi Condensed SemiBold"/>
                <a:ea typeface="Encode Sans Semi Condensed SemiBold"/>
                <a:cs typeface="Encode Sans Semi Condensed SemiBold"/>
                <a:sym typeface="Encode Sans Semi Condensed SemiBo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6"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9"/>
          <p:cNvSpPr txBox="1">
            <a:spLocks noGrp="1"/>
          </p:cNvSpPr>
          <p:nvPr>
            <p:ph type="title"/>
          </p:nvPr>
        </p:nvSpPr>
        <p:spPr>
          <a:xfrm>
            <a:off x="533400" y="277650"/>
            <a:ext cx="6899564" cy="89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rop yield prediction based </a:t>
            </a:r>
            <a:r>
              <a:rPr lang="e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on weather using machine learning</a:t>
            </a:r>
            <a:endParaRPr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06" name="Google Shape;206;p19"/>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5" name="TextBox 4"/>
          <p:cNvSpPr txBox="1"/>
          <p:nvPr/>
        </p:nvSpPr>
        <p:spPr>
          <a:xfrm>
            <a:off x="1295398" y="2202872"/>
            <a:ext cx="2763983" cy="1308050"/>
          </a:xfrm>
          <a:prstGeom prst="rect">
            <a:avLst/>
          </a:prstGeom>
          <a:noFill/>
        </p:spPr>
        <p:txBody>
          <a:bodyPr wrap="square" rtlCol="0">
            <a:spAutoFit/>
          </a:bodyPr>
          <a:lstStyle/>
          <a:p>
            <a:pPr lvl="0">
              <a:spcBef>
                <a:spcPts val="600"/>
              </a:spcBef>
              <a:buClr>
                <a:schemeClr val="dk1"/>
              </a:buClr>
              <a:buSzPts val="1100"/>
            </a:pPr>
            <a:r>
              <a:rPr lang="en-US" sz="1600" b="1" dirty="0">
                <a:solidFill>
                  <a:schemeClr val="tx1"/>
                </a:solidFill>
                <a:latin typeface="Times New Roman" panose="02020603050405020304" pitchFamily="18" charset="0"/>
                <a:cs typeface="Times New Roman" panose="02020603050405020304" pitchFamily="18" charset="0"/>
              </a:rPr>
              <a:t>Project Guide – </a:t>
            </a:r>
          </a:p>
          <a:p>
            <a:pPr lvl="0">
              <a:spcBef>
                <a:spcPts val="600"/>
              </a:spcBef>
              <a:buClr>
                <a:schemeClr val="dk1"/>
              </a:buClr>
              <a:buSzPts val="1100"/>
            </a:pPr>
            <a:r>
              <a:rPr lang="en-US" sz="1600" b="1" dirty="0">
                <a:solidFill>
                  <a:schemeClr val="tx1"/>
                </a:solidFill>
                <a:latin typeface="Times New Roman" panose="02020603050405020304" pitchFamily="18" charset="0"/>
                <a:cs typeface="Times New Roman" panose="02020603050405020304" pitchFamily="18" charset="0"/>
              </a:rPr>
              <a:t>Sri. </a:t>
            </a:r>
            <a:r>
              <a:rPr lang="en-US" sz="1600" b="1" smtClean="0">
                <a:solidFill>
                  <a:schemeClr val="tx1"/>
                </a:solidFill>
                <a:latin typeface="Times New Roman" panose="02020603050405020304" pitchFamily="18" charset="0"/>
                <a:cs typeface="Times New Roman" panose="02020603050405020304" pitchFamily="18" charset="0"/>
              </a:rPr>
              <a:t>P. </a:t>
            </a:r>
            <a:r>
              <a:rPr lang="en-US" sz="1600" b="1" dirty="0">
                <a:solidFill>
                  <a:schemeClr val="tx1"/>
                </a:solidFill>
                <a:latin typeface="Times New Roman" panose="02020603050405020304" pitchFamily="18" charset="0"/>
                <a:cs typeface="Times New Roman" panose="02020603050405020304" pitchFamily="18" charset="0"/>
              </a:rPr>
              <a:t>Praveen </a:t>
            </a:r>
            <a:r>
              <a:rPr lang="en-US" sz="1600" b="1" dirty="0" smtClean="0">
                <a:solidFill>
                  <a:schemeClr val="tx1"/>
                </a:solidFill>
                <a:latin typeface="Times New Roman" panose="02020603050405020304" pitchFamily="18" charset="0"/>
                <a:cs typeface="Times New Roman" panose="02020603050405020304" pitchFamily="18" charset="0"/>
              </a:rPr>
              <a:t>Yadav</a:t>
            </a:r>
            <a:endParaRPr lang="en-US" sz="1600" b="1" dirty="0">
              <a:solidFill>
                <a:schemeClr val="tx1"/>
              </a:solidFill>
              <a:latin typeface="Times New Roman" panose="02020603050405020304" pitchFamily="18" charset="0"/>
              <a:cs typeface="Times New Roman" panose="02020603050405020304" pitchFamily="18" charset="0"/>
            </a:endParaRPr>
          </a:p>
          <a:p>
            <a:pPr lvl="0">
              <a:spcBef>
                <a:spcPts val="600"/>
              </a:spcBef>
              <a:buClr>
                <a:schemeClr val="dk1"/>
              </a:buClr>
              <a:buSzPts val="1100"/>
            </a:pPr>
            <a:r>
              <a:rPr lang="en-US" sz="1600" b="1" dirty="0">
                <a:solidFill>
                  <a:schemeClr val="tx1"/>
                </a:solidFill>
                <a:latin typeface="Times New Roman" panose="02020603050405020304" pitchFamily="18" charset="0"/>
                <a:cs typeface="Times New Roman" panose="02020603050405020304" pitchFamily="18" charset="0"/>
              </a:rPr>
              <a:t>Assistant Professor</a:t>
            </a:r>
          </a:p>
          <a:p>
            <a:pPr lvl="0">
              <a:spcBef>
                <a:spcPts val="600"/>
              </a:spcBef>
              <a:buClr>
                <a:schemeClr val="dk1"/>
              </a:buClr>
              <a:buSzPts val="1100"/>
            </a:pPr>
            <a:r>
              <a:rPr lang="en-US" sz="1600" b="1" dirty="0">
                <a:solidFill>
                  <a:schemeClr val="tx1"/>
                </a:solidFill>
                <a:latin typeface="Times New Roman" panose="02020603050405020304" pitchFamily="18" charset="0"/>
                <a:cs typeface="Times New Roman" panose="02020603050405020304" pitchFamily="18" charset="0"/>
              </a:rPr>
              <a:t>CSE Department</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705554" y="2202873"/>
            <a:ext cx="3745719" cy="1523494"/>
          </a:xfrm>
          <a:prstGeom prst="rect">
            <a:avLst/>
          </a:prstGeom>
          <a:noFill/>
        </p:spPr>
        <p:txBody>
          <a:bodyPr wrap="square" rtlCol="0">
            <a:spAutoFit/>
          </a:bodyPr>
          <a:lstStyle/>
          <a:p>
            <a:pPr lvl="0">
              <a:spcBef>
                <a:spcPts val="600"/>
              </a:spcBef>
              <a:buClr>
                <a:schemeClr val="dk1"/>
              </a:buClr>
              <a:buSzPts val="1100"/>
            </a:pPr>
            <a:r>
              <a:rPr lang="en-US" sz="1600" b="1" dirty="0">
                <a:solidFill>
                  <a:schemeClr val="tx1"/>
                </a:solidFill>
                <a:latin typeface="Times New Roman" panose="02020603050405020304" pitchFamily="18" charset="0"/>
                <a:cs typeface="Times New Roman" panose="02020603050405020304" pitchFamily="18" charset="0"/>
              </a:rPr>
              <a:t>Group A5 – </a:t>
            </a:r>
          </a:p>
          <a:p>
            <a:pPr lvl="0">
              <a:spcBef>
                <a:spcPts val="600"/>
              </a:spcBef>
              <a:buClr>
                <a:schemeClr val="dk1"/>
              </a:buClr>
              <a:buSzPts val="1100"/>
            </a:pPr>
            <a:r>
              <a:rPr lang="en-US" sz="1600" b="1" dirty="0">
                <a:solidFill>
                  <a:schemeClr val="tx1"/>
                </a:solidFill>
                <a:latin typeface="Times New Roman" panose="02020603050405020304" pitchFamily="18" charset="0"/>
                <a:cs typeface="Times New Roman" panose="02020603050405020304" pitchFamily="18" charset="0"/>
              </a:rPr>
              <a:t>B. </a:t>
            </a:r>
            <a:r>
              <a:rPr lang="en-US" sz="1600" b="1" dirty="0" err="1">
                <a:solidFill>
                  <a:schemeClr val="tx1"/>
                </a:solidFill>
                <a:latin typeface="Times New Roman" panose="02020603050405020304" pitchFamily="18" charset="0"/>
                <a:cs typeface="Times New Roman" panose="02020603050405020304" pitchFamily="18" charset="0"/>
              </a:rPr>
              <a:t>Bhoomika</a:t>
            </a:r>
            <a:r>
              <a:rPr lang="en-US" sz="1600" b="1" dirty="0">
                <a:solidFill>
                  <a:schemeClr val="tx1"/>
                </a:solidFill>
                <a:latin typeface="Times New Roman" panose="02020603050405020304" pitchFamily="18" charset="0"/>
                <a:cs typeface="Times New Roman" panose="02020603050405020304" pitchFamily="18" charset="0"/>
              </a:rPr>
              <a:t> 199X1A0508</a:t>
            </a:r>
          </a:p>
          <a:p>
            <a:pPr lvl="0">
              <a:spcBef>
                <a:spcPts val="600"/>
              </a:spcBef>
              <a:buClr>
                <a:schemeClr val="dk1"/>
              </a:buClr>
              <a:buSzPts val="1100"/>
            </a:pPr>
            <a:r>
              <a:rPr lang="en-US" sz="1600" b="1" dirty="0">
                <a:solidFill>
                  <a:schemeClr val="tx1"/>
                </a:solidFill>
                <a:latin typeface="Times New Roman" panose="02020603050405020304" pitchFamily="18" charset="0"/>
                <a:cs typeface="Times New Roman" panose="02020603050405020304" pitchFamily="18" charset="0"/>
              </a:rPr>
              <a:t>K. Kishore Kumar Raju 199X1A0561</a:t>
            </a:r>
          </a:p>
          <a:p>
            <a:pPr lvl="0">
              <a:spcBef>
                <a:spcPts val="600"/>
              </a:spcBef>
              <a:buClr>
                <a:schemeClr val="dk1"/>
              </a:buClr>
              <a:buSzPts val="1100"/>
            </a:pPr>
            <a:r>
              <a:rPr lang="en-US" sz="1600" b="1" dirty="0">
                <a:solidFill>
                  <a:schemeClr val="tx1"/>
                </a:solidFill>
                <a:latin typeface="Times New Roman" panose="02020603050405020304" pitchFamily="18" charset="0"/>
                <a:cs typeface="Times New Roman" panose="02020603050405020304" pitchFamily="18" charset="0"/>
              </a:rPr>
              <a:t>B. Priyanka 199X1A0507</a:t>
            </a:r>
            <a:endParaRPr lang="en-US" sz="1600" dirty="0">
              <a:solidFill>
                <a:schemeClr val="tx1"/>
              </a:solidFill>
            </a:endParaRP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9" name="Google Shape;279;p26"/>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2" name="TextBox 1"/>
          <p:cNvSpPr txBox="1"/>
          <p:nvPr/>
        </p:nvSpPr>
        <p:spPr>
          <a:xfrm>
            <a:off x="1239982" y="491839"/>
            <a:ext cx="6393873" cy="1959511"/>
          </a:xfrm>
          <a:prstGeom prst="rect">
            <a:avLst/>
          </a:prstGeom>
          <a:noFill/>
        </p:spPr>
        <p:txBody>
          <a:bodyPr wrap="square" rtlCol="0">
            <a:spAutoFit/>
          </a:bodyPr>
          <a:lstStyle/>
          <a:p>
            <a:pPr lvl="0">
              <a:spcBef>
                <a:spcPts val="600"/>
              </a:spcBef>
              <a:buClr>
                <a:schemeClr val="dk1"/>
              </a:buClr>
              <a:buSzPts val="1100"/>
            </a:pPr>
            <a:r>
              <a:rPr lang="en-US" sz="2500" b="1" u="sng" dirty="0" smtClean="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Datasets Loading</a:t>
            </a:r>
            <a:r>
              <a:rPr lang="en-US" sz="2500" b="1" dirty="0" smtClean="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lgn="just">
              <a:spcBef>
                <a:spcPts val="600"/>
              </a:spcBef>
              <a:buClr>
                <a:schemeClr val="dk1"/>
              </a:buClr>
              <a:buSzPts val="1100"/>
            </a:pPr>
            <a:r>
              <a:rPr lang="en-US" dirty="0">
                <a:latin typeface="Times New Roman" panose="02020603050405020304" pitchFamily="18" charset="0"/>
                <a:cs typeface="Times New Roman" panose="02020603050405020304" pitchFamily="18" charset="0"/>
              </a:rPr>
              <a:t>	</a:t>
            </a:r>
          </a:p>
          <a:p>
            <a:pPr marL="342900" lvl="0" indent="-342900">
              <a:spcBef>
                <a:spcPts val="600"/>
              </a:spcBef>
              <a:buClr>
                <a:schemeClr val="dk1"/>
              </a:buClr>
              <a:buSzPts val="1100"/>
              <a:buAutoNum type="arabicPeriod"/>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lvl="0">
              <a:spcBef>
                <a:spcPts val="600"/>
              </a:spcBef>
              <a:buClr>
                <a:schemeClr val="dk1"/>
              </a:buClr>
              <a:buSzPts val="1100"/>
            </a:pPr>
            <a:endParaRPr lang="en-US" sz="1200" dirty="0"/>
          </a:p>
          <a:p>
            <a:pPr lvl="0">
              <a:spcBef>
                <a:spcPts val="600"/>
              </a:spcBef>
              <a:spcAft>
                <a:spcPts val="1000"/>
              </a:spcAft>
            </a:pPr>
            <a:endParaRPr lang="en-US" dirty="0"/>
          </a:p>
          <a:p>
            <a:endParaRPr lang="en-US" dirty="0"/>
          </a:p>
        </p:txBody>
      </p:sp>
      <p:sp>
        <p:nvSpPr>
          <p:cNvPr id="4" name="TextBox 3"/>
          <p:cNvSpPr txBox="1"/>
          <p:nvPr/>
        </p:nvSpPr>
        <p:spPr>
          <a:xfrm>
            <a:off x="3338946" y="1184563"/>
            <a:ext cx="748146" cy="307777"/>
          </a:xfrm>
          <a:prstGeom prst="rect">
            <a:avLst/>
          </a:prstGeom>
          <a:solidFill>
            <a:schemeClr val="bg1"/>
          </a:solidFill>
        </p:spPr>
        <p:txBody>
          <a:bodyPr wrap="square" rtlCol="0">
            <a:spAutoFit/>
          </a:bodyPr>
          <a:lstStyle/>
          <a:p>
            <a:endParaRPr lang="en-US" dirty="0"/>
          </a:p>
        </p:txBody>
      </p:sp>
      <p:sp>
        <p:nvSpPr>
          <p:cNvPr id="5" name="TextBox 4"/>
          <p:cNvSpPr txBox="1"/>
          <p:nvPr/>
        </p:nvSpPr>
        <p:spPr>
          <a:xfrm flipV="1">
            <a:off x="3546765" y="1184563"/>
            <a:ext cx="1025236" cy="45719"/>
          </a:xfrm>
          <a:prstGeom prst="rect">
            <a:avLst/>
          </a:prstGeom>
          <a:solidFill>
            <a:schemeClr val="bg1"/>
          </a:solidFill>
        </p:spPr>
        <p:txBody>
          <a:bodyPr wrap="squar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2788" y="1227638"/>
            <a:ext cx="6058425" cy="3406435"/>
          </a:xfrm>
          <a:prstGeom prst="rect">
            <a:avLst/>
          </a:prstGeom>
        </p:spPr>
      </p:pic>
    </p:spTree>
    <p:extLst>
      <p:ext uri="{BB962C8B-B14F-4D97-AF65-F5344CB8AC3E}">
        <p14:creationId xmlns:p14="http://schemas.microsoft.com/office/powerpoint/2010/main" val="9947188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9" name="Google Shape;279;p26"/>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TextBox 1"/>
          <p:cNvSpPr txBox="1"/>
          <p:nvPr/>
        </p:nvSpPr>
        <p:spPr>
          <a:xfrm>
            <a:off x="1239982" y="491839"/>
            <a:ext cx="6393873" cy="1959511"/>
          </a:xfrm>
          <a:prstGeom prst="rect">
            <a:avLst/>
          </a:prstGeom>
          <a:noFill/>
        </p:spPr>
        <p:txBody>
          <a:bodyPr wrap="square" rtlCol="0">
            <a:spAutoFit/>
          </a:bodyPr>
          <a:lstStyle/>
          <a:p>
            <a:pPr lvl="0">
              <a:spcBef>
                <a:spcPts val="600"/>
              </a:spcBef>
              <a:buClr>
                <a:schemeClr val="dk1"/>
              </a:buClr>
              <a:buSzPts val="1100"/>
            </a:pPr>
            <a:r>
              <a:rPr lang="en-US" sz="2500" b="1" u="sng" dirty="0" smtClean="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Visualization</a:t>
            </a:r>
            <a:r>
              <a:rPr lang="en-US" sz="2500" b="1" dirty="0" smtClean="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lgn="just">
              <a:spcBef>
                <a:spcPts val="600"/>
              </a:spcBef>
              <a:buClr>
                <a:schemeClr val="dk1"/>
              </a:buClr>
              <a:buSzPts val="1100"/>
            </a:pPr>
            <a:r>
              <a:rPr lang="en-US" dirty="0">
                <a:latin typeface="Times New Roman" panose="02020603050405020304" pitchFamily="18" charset="0"/>
                <a:cs typeface="Times New Roman" panose="02020603050405020304" pitchFamily="18" charset="0"/>
              </a:rPr>
              <a:t>	</a:t>
            </a:r>
          </a:p>
          <a:p>
            <a:pPr marL="342900" lvl="0" indent="-342900">
              <a:spcBef>
                <a:spcPts val="600"/>
              </a:spcBef>
              <a:buClr>
                <a:schemeClr val="dk1"/>
              </a:buClr>
              <a:buSzPts val="1100"/>
              <a:buAutoNum type="arabicPeriod"/>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lvl="0">
              <a:spcBef>
                <a:spcPts val="600"/>
              </a:spcBef>
              <a:buClr>
                <a:schemeClr val="dk1"/>
              </a:buClr>
              <a:buSzPts val="1100"/>
            </a:pPr>
            <a:endParaRPr lang="en-US" sz="1200" dirty="0"/>
          </a:p>
          <a:p>
            <a:pPr lvl="0">
              <a:spcBef>
                <a:spcPts val="600"/>
              </a:spcBef>
              <a:spcAft>
                <a:spcPts val="1000"/>
              </a:spcAft>
            </a:pPr>
            <a:endParaRPr lang="en-US" dirty="0"/>
          </a:p>
          <a:p>
            <a:endParaRPr lang="en-US" dirty="0"/>
          </a:p>
        </p:txBody>
      </p:sp>
      <p:sp>
        <p:nvSpPr>
          <p:cNvPr id="4" name="TextBox 3"/>
          <p:cNvSpPr txBox="1"/>
          <p:nvPr/>
        </p:nvSpPr>
        <p:spPr>
          <a:xfrm>
            <a:off x="3338946" y="1184563"/>
            <a:ext cx="748146" cy="307777"/>
          </a:xfrm>
          <a:prstGeom prst="rect">
            <a:avLst/>
          </a:prstGeom>
          <a:solidFill>
            <a:schemeClr val="bg1"/>
          </a:solidFill>
        </p:spPr>
        <p:txBody>
          <a:bodyPr wrap="square" rtlCol="0">
            <a:spAutoFit/>
          </a:bodyPr>
          <a:lstStyle/>
          <a:p>
            <a:endParaRPr lang="en-US" dirty="0"/>
          </a:p>
        </p:txBody>
      </p:sp>
      <p:sp>
        <p:nvSpPr>
          <p:cNvPr id="5" name="TextBox 4"/>
          <p:cNvSpPr txBox="1"/>
          <p:nvPr/>
        </p:nvSpPr>
        <p:spPr>
          <a:xfrm flipV="1">
            <a:off x="3546765" y="1184563"/>
            <a:ext cx="1025236" cy="45719"/>
          </a:xfrm>
          <a:prstGeom prst="rect">
            <a:avLst/>
          </a:prstGeom>
          <a:solidFill>
            <a:schemeClr val="bg1"/>
          </a:solidFill>
        </p:spPr>
        <p:txBody>
          <a:bodyPr wrap="square" rtlCol="0">
            <a:spAutoFit/>
          </a:bodyPr>
          <a:lstStyle/>
          <a:p>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76" t="17196" r="39222" b="3421"/>
          <a:stretch/>
        </p:blipFill>
        <p:spPr>
          <a:xfrm>
            <a:off x="1239982" y="1184563"/>
            <a:ext cx="2999509" cy="198966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9198" y="1239896"/>
            <a:ext cx="3110856" cy="170116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2584" y="3174228"/>
            <a:ext cx="3187525" cy="190911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9982" y="3144074"/>
            <a:ext cx="2999509" cy="1810760"/>
          </a:xfrm>
          <a:prstGeom prst="rect">
            <a:avLst/>
          </a:prstGeom>
        </p:spPr>
      </p:pic>
    </p:spTree>
    <p:extLst>
      <p:ext uri="{BB962C8B-B14F-4D97-AF65-F5344CB8AC3E}">
        <p14:creationId xmlns:p14="http://schemas.microsoft.com/office/powerpoint/2010/main" val="27176350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9" name="Google Shape;279;p26"/>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TextBox 1"/>
          <p:cNvSpPr txBox="1"/>
          <p:nvPr/>
        </p:nvSpPr>
        <p:spPr>
          <a:xfrm>
            <a:off x="1239982" y="491839"/>
            <a:ext cx="6393873" cy="1959511"/>
          </a:xfrm>
          <a:prstGeom prst="rect">
            <a:avLst/>
          </a:prstGeom>
          <a:noFill/>
        </p:spPr>
        <p:txBody>
          <a:bodyPr wrap="square" rtlCol="0">
            <a:spAutoFit/>
          </a:bodyPr>
          <a:lstStyle/>
          <a:p>
            <a:pPr lvl="0">
              <a:spcBef>
                <a:spcPts val="600"/>
              </a:spcBef>
              <a:buClr>
                <a:schemeClr val="dk1"/>
              </a:buClr>
              <a:buSzPts val="1100"/>
            </a:pPr>
            <a:r>
              <a:rPr lang="en-US" sz="2500" b="1" u="sng" dirty="0" smtClean="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merging</a:t>
            </a:r>
            <a:r>
              <a:rPr lang="en-US" sz="2500" b="1" dirty="0" smtClean="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lgn="just">
              <a:spcBef>
                <a:spcPts val="600"/>
              </a:spcBef>
              <a:buClr>
                <a:schemeClr val="dk1"/>
              </a:buClr>
              <a:buSzPts val="1100"/>
            </a:pPr>
            <a:r>
              <a:rPr lang="en-US" dirty="0">
                <a:latin typeface="Times New Roman" panose="02020603050405020304" pitchFamily="18" charset="0"/>
                <a:cs typeface="Times New Roman" panose="02020603050405020304" pitchFamily="18" charset="0"/>
              </a:rPr>
              <a:t>	</a:t>
            </a:r>
          </a:p>
          <a:p>
            <a:pPr marL="342900" lvl="0" indent="-342900">
              <a:spcBef>
                <a:spcPts val="600"/>
              </a:spcBef>
              <a:buClr>
                <a:schemeClr val="dk1"/>
              </a:buClr>
              <a:buSzPts val="1100"/>
              <a:buAutoNum type="arabicPeriod"/>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lvl="0">
              <a:spcBef>
                <a:spcPts val="600"/>
              </a:spcBef>
              <a:buClr>
                <a:schemeClr val="dk1"/>
              </a:buClr>
              <a:buSzPts val="1100"/>
            </a:pPr>
            <a:endParaRPr lang="en-US" sz="1200" dirty="0"/>
          </a:p>
          <a:p>
            <a:pPr lvl="0">
              <a:spcBef>
                <a:spcPts val="600"/>
              </a:spcBef>
              <a:spcAft>
                <a:spcPts val="1000"/>
              </a:spcAft>
            </a:pPr>
            <a:endParaRPr lang="en-US" dirty="0"/>
          </a:p>
          <a:p>
            <a:endParaRPr lang="en-US" dirty="0"/>
          </a:p>
        </p:txBody>
      </p:sp>
      <p:sp>
        <p:nvSpPr>
          <p:cNvPr id="4" name="TextBox 3"/>
          <p:cNvSpPr txBox="1"/>
          <p:nvPr/>
        </p:nvSpPr>
        <p:spPr>
          <a:xfrm>
            <a:off x="3338946" y="1184563"/>
            <a:ext cx="748146" cy="307777"/>
          </a:xfrm>
          <a:prstGeom prst="rect">
            <a:avLst/>
          </a:prstGeom>
          <a:solidFill>
            <a:schemeClr val="bg1"/>
          </a:solidFill>
        </p:spPr>
        <p:txBody>
          <a:bodyPr wrap="square" rtlCol="0">
            <a:spAutoFit/>
          </a:bodyPr>
          <a:lstStyle/>
          <a:p>
            <a:endParaRPr lang="en-US" dirty="0"/>
          </a:p>
        </p:txBody>
      </p:sp>
      <p:sp>
        <p:nvSpPr>
          <p:cNvPr id="5" name="TextBox 4"/>
          <p:cNvSpPr txBox="1"/>
          <p:nvPr/>
        </p:nvSpPr>
        <p:spPr>
          <a:xfrm flipV="1">
            <a:off x="3546765" y="1184563"/>
            <a:ext cx="1025236" cy="45719"/>
          </a:xfrm>
          <a:prstGeom prst="rect">
            <a:avLst/>
          </a:prstGeom>
          <a:solidFill>
            <a:schemeClr val="bg1"/>
          </a:solidFill>
        </p:spPr>
        <p:txBody>
          <a:bodyPr wrap="squar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657" y="1492340"/>
            <a:ext cx="8196688" cy="2103023"/>
          </a:xfrm>
          <a:prstGeom prst="rect">
            <a:avLst/>
          </a:prstGeom>
        </p:spPr>
      </p:pic>
    </p:spTree>
    <p:extLst>
      <p:ext uri="{BB962C8B-B14F-4D97-AF65-F5344CB8AC3E}">
        <p14:creationId xmlns:p14="http://schemas.microsoft.com/office/powerpoint/2010/main" val="14280961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9" name="Google Shape;279;p26"/>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2" name="TextBox 1"/>
          <p:cNvSpPr txBox="1"/>
          <p:nvPr/>
        </p:nvSpPr>
        <p:spPr>
          <a:xfrm>
            <a:off x="1239982" y="491839"/>
            <a:ext cx="6393873" cy="1959511"/>
          </a:xfrm>
          <a:prstGeom prst="rect">
            <a:avLst/>
          </a:prstGeom>
          <a:noFill/>
        </p:spPr>
        <p:txBody>
          <a:bodyPr wrap="square" rtlCol="0">
            <a:spAutoFit/>
          </a:bodyPr>
          <a:lstStyle/>
          <a:p>
            <a:pPr lvl="0">
              <a:spcBef>
                <a:spcPts val="600"/>
              </a:spcBef>
              <a:buClr>
                <a:schemeClr val="dk1"/>
              </a:buClr>
              <a:buSzPts val="1100"/>
            </a:pPr>
            <a:r>
              <a:rPr lang="en-US" sz="2500" b="1" u="sng" dirty="0" smtClean="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Modelling</a:t>
            </a:r>
            <a:r>
              <a:rPr lang="en-US" sz="2500" b="1" dirty="0" smtClean="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lgn="just">
              <a:spcBef>
                <a:spcPts val="600"/>
              </a:spcBef>
              <a:buClr>
                <a:schemeClr val="dk1"/>
              </a:buClr>
              <a:buSzPts val="1100"/>
            </a:pPr>
            <a:r>
              <a:rPr lang="en-US" dirty="0">
                <a:latin typeface="Times New Roman" panose="02020603050405020304" pitchFamily="18" charset="0"/>
                <a:cs typeface="Times New Roman" panose="02020603050405020304" pitchFamily="18" charset="0"/>
              </a:rPr>
              <a:t>	</a:t>
            </a:r>
          </a:p>
          <a:p>
            <a:pPr marL="342900" lvl="0" indent="-342900">
              <a:spcBef>
                <a:spcPts val="600"/>
              </a:spcBef>
              <a:buClr>
                <a:schemeClr val="dk1"/>
              </a:buClr>
              <a:buSzPts val="1100"/>
              <a:buAutoNum type="arabicPeriod"/>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lvl="0">
              <a:spcBef>
                <a:spcPts val="600"/>
              </a:spcBef>
              <a:buClr>
                <a:schemeClr val="dk1"/>
              </a:buClr>
              <a:buSzPts val="1100"/>
            </a:pPr>
            <a:endParaRPr lang="en-US" sz="1200" dirty="0"/>
          </a:p>
          <a:p>
            <a:pPr lvl="0">
              <a:spcBef>
                <a:spcPts val="600"/>
              </a:spcBef>
              <a:spcAft>
                <a:spcPts val="1000"/>
              </a:spcAft>
            </a:pPr>
            <a:endParaRPr lang="en-US" dirty="0"/>
          </a:p>
          <a:p>
            <a:endParaRPr lang="en-US" dirty="0"/>
          </a:p>
        </p:txBody>
      </p:sp>
      <p:sp>
        <p:nvSpPr>
          <p:cNvPr id="4" name="TextBox 3"/>
          <p:cNvSpPr txBox="1"/>
          <p:nvPr/>
        </p:nvSpPr>
        <p:spPr>
          <a:xfrm>
            <a:off x="3338946" y="1184563"/>
            <a:ext cx="748146" cy="307777"/>
          </a:xfrm>
          <a:prstGeom prst="rect">
            <a:avLst/>
          </a:prstGeom>
          <a:solidFill>
            <a:schemeClr val="bg1"/>
          </a:solidFill>
        </p:spPr>
        <p:txBody>
          <a:bodyPr wrap="square" rtlCol="0">
            <a:spAutoFit/>
          </a:bodyPr>
          <a:lstStyle/>
          <a:p>
            <a:endParaRPr lang="en-US" dirty="0"/>
          </a:p>
        </p:txBody>
      </p:sp>
      <p:sp>
        <p:nvSpPr>
          <p:cNvPr id="5" name="TextBox 4"/>
          <p:cNvSpPr txBox="1"/>
          <p:nvPr/>
        </p:nvSpPr>
        <p:spPr>
          <a:xfrm flipV="1">
            <a:off x="3546765" y="1184563"/>
            <a:ext cx="1025236" cy="45719"/>
          </a:xfrm>
          <a:prstGeom prst="rect">
            <a:avLst/>
          </a:prstGeom>
          <a:solidFill>
            <a:schemeClr val="bg1"/>
          </a:solidFill>
        </p:spPr>
        <p:txBody>
          <a:bodyPr wrap="square" rtlCol="0">
            <a:spAutoFit/>
          </a:bodyPr>
          <a:lstStyle/>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8603" y="1134205"/>
            <a:ext cx="4628508" cy="3593658"/>
          </a:xfrm>
          <a:prstGeom prst="rect">
            <a:avLst/>
          </a:prstGeom>
        </p:spPr>
      </p:pic>
    </p:spTree>
    <p:extLst>
      <p:ext uri="{BB962C8B-B14F-4D97-AF65-F5344CB8AC3E}">
        <p14:creationId xmlns:p14="http://schemas.microsoft.com/office/powerpoint/2010/main" val="19786991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9" name="Google Shape;279;p26"/>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2" name="TextBox 1"/>
          <p:cNvSpPr txBox="1"/>
          <p:nvPr/>
        </p:nvSpPr>
        <p:spPr>
          <a:xfrm>
            <a:off x="1239982" y="377989"/>
            <a:ext cx="6393873" cy="1959511"/>
          </a:xfrm>
          <a:prstGeom prst="rect">
            <a:avLst/>
          </a:prstGeom>
          <a:noFill/>
        </p:spPr>
        <p:txBody>
          <a:bodyPr wrap="square" rtlCol="0">
            <a:spAutoFit/>
          </a:bodyPr>
          <a:lstStyle/>
          <a:p>
            <a:pPr lvl="0">
              <a:spcBef>
                <a:spcPts val="600"/>
              </a:spcBef>
              <a:buClr>
                <a:schemeClr val="dk1"/>
              </a:buClr>
              <a:buSzPts val="1100"/>
            </a:pPr>
            <a:r>
              <a:rPr lang="en-US" sz="2500" b="1" u="sng" dirty="0" smtClean="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Modelling</a:t>
            </a:r>
            <a:r>
              <a:rPr lang="en-US" sz="2500" b="1" dirty="0" smtClean="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lgn="just">
              <a:spcBef>
                <a:spcPts val="600"/>
              </a:spcBef>
              <a:buClr>
                <a:schemeClr val="dk1"/>
              </a:buClr>
              <a:buSzPts val="1100"/>
            </a:pPr>
            <a:r>
              <a:rPr lang="en-US" dirty="0">
                <a:latin typeface="Times New Roman" panose="02020603050405020304" pitchFamily="18" charset="0"/>
                <a:cs typeface="Times New Roman" panose="02020603050405020304" pitchFamily="18" charset="0"/>
              </a:rPr>
              <a:t>	</a:t>
            </a:r>
          </a:p>
          <a:p>
            <a:pPr marL="342900" lvl="0" indent="-342900">
              <a:spcBef>
                <a:spcPts val="600"/>
              </a:spcBef>
              <a:buClr>
                <a:schemeClr val="dk1"/>
              </a:buClr>
              <a:buSzPts val="1100"/>
              <a:buAutoNum type="arabicPeriod"/>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lvl="0">
              <a:spcBef>
                <a:spcPts val="600"/>
              </a:spcBef>
              <a:buClr>
                <a:schemeClr val="dk1"/>
              </a:buClr>
              <a:buSzPts val="1100"/>
            </a:pPr>
            <a:endParaRPr lang="en-US" sz="1200" dirty="0"/>
          </a:p>
          <a:p>
            <a:pPr lvl="0">
              <a:spcBef>
                <a:spcPts val="600"/>
              </a:spcBef>
              <a:spcAft>
                <a:spcPts val="1000"/>
              </a:spcAft>
            </a:pPr>
            <a:endParaRPr lang="en-US" dirty="0"/>
          </a:p>
          <a:p>
            <a:endParaRPr lang="en-US" dirty="0"/>
          </a:p>
        </p:txBody>
      </p:sp>
      <p:sp>
        <p:nvSpPr>
          <p:cNvPr id="4" name="TextBox 3"/>
          <p:cNvSpPr txBox="1"/>
          <p:nvPr/>
        </p:nvSpPr>
        <p:spPr>
          <a:xfrm>
            <a:off x="3338946" y="1184563"/>
            <a:ext cx="748146" cy="307777"/>
          </a:xfrm>
          <a:prstGeom prst="rect">
            <a:avLst/>
          </a:prstGeom>
          <a:solidFill>
            <a:schemeClr val="bg1"/>
          </a:solidFill>
        </p:spPr>
        <p:txBody>
          <a:bodyPr wrap="square" rtlCol="0">
            <a:spAutoFit/>
          </a:bodyPr>
          <a:lstStyle/>
          <a:p>
            <a:endParaRPr lang="en-US" dirty="0"/>
          </a:p>
        </p:txBody>
      </p:sp>
      <p:sp>
        <p:nvSpPr>
          <p:cNvPr id="5" name="TextBox 4"/>
          <p:cNvSpPr txBox="1"/>
          <p:nvPr/>
        </p:nvSpPr>
        <p:spPr>
          <a:xfrm flipV="1">
            <a:off x="3546765" y="1184563"/>
            <a:ext cx="1025236" cy="45719"/>
          </a:xfrm>
          <a:prstGeom prst="rect">
            <a:avLst/>
          </a:prstGeom>
          <a:solidFill>
            <a:schemeClr val="bg1"/>
          </a:solidFill>
        </p:spPr>
        <p:txBody>
          <a:bodyPr wrap="square" rtlCol="0">
            <a:spAutoFit/>
          </a:bodyPr>
          <a:lstStyle/>
          <a:p>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1708"/>
          <a:stretch/>
        </p:blipFill>
        <p:spPr>
          <a:xfrm>
            <a:off x="994064" y="943366"/>
            <a:ext cx="7155873" cy="3787962"/>
          </a:xfrm>
          <a:prstGeom prst="rect">
            <a:avLst/>
          </a:prstGeom>
        </p:spPr>
      </p:pic>
    </p:spTree>
    <p:extLst>
      <p:ext uri="{BB962C8B-B14F-4D97-AF65-F5344CB8AC3E}">
        <p14:creationId xmlns:p14="http://schemas.microsoft.com/office/powerpoint/2010/main" val="239355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9" name="Google Shape;279;p26"/>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 name="TextBox 1"/>
          <p:cNvSpPr txBox="1"/>
          <p:nvPr/>
        </p:nvSpPr>
        <p:spPr>
          <a:xfrm>
            <a:off x="1239982" y="377989"/>
            <a:ext cx="6393873" cy="1959511"/>
          </a:xfrm>
          <a:prstGeom prst="rect">
            <a:avLst/>
          </a:prstGeom>
          <a:noFill/>
        </p:spPr>
        <p:txBody>
          <a:bodyPr wrap="square" rtlCol="0">
            <a:spAutoFit/>
          </a:bodyPr>
          <a:lstStyle/>
          <a:p>
            <a:pPr lvl="0">
              <a:spcBef>
                <a:spcPts val="600"/>
              </a:spcBef>
              <a:buClr>
                <a:schemeClr val="dk1"/>
              </a:buClr>
              <a:buSzPts val="1100"/>
            </a:pPr>
            <a:r>
              <a:rPr lang="en-US" sz="2500" b="1" u="sng" dirty="0" smtClean="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Comparison</a:t>
            </a:r>
            <a:r>
              <a:rPr lang="en-US" sz="2500" b="1" dirty="0" smtClean="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lgn="just">
              <a:spcBef>
                <a:spcPts val="600"/>
              </a:spcBef>
              <a:buClr>
                <a:schemeClr val="dk1"/>
              </a:buClr>
              <a:buSzPts val="1100"/>
            </a:pPr>
            <a:r>
              <a:rPr lang="en-US" dirty="0">
                <a:latin typeface="Times New Roman" panose="02020603050405020304" pitchFamily="18" charset="0"/>
                <a:cs typeface="Times New Roman" panose="02020603050405020304" pitchFamily="18" charset="0"/>
              </a:rPr>
              <a:t>	</a:t>
            </a:r>
          </a:p>
          <a:p>
            <a:pPr marL="342900" lvl="0" indent="-342900">
              <a:spcBef>
                <a:spcPts val="600"/>
              </a:spcBef>
              <a:buClr>
                <a:schemeClr val="dk1"/>
              </a:buClr>
              <a:buSzPts val="1100"/>
              <a:buAutoNum type="arabicPeriod"/>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lvl="0">
              <a:spcBef>
                <a:spcPts val="600"/>
              </a:spcBef>
              <a:buClr>
                <a:schemeClr val="dk1"/>
              </a:buClr>
              <a:buSzPts val="1100"/>
            </a:pPr>
            <a:endParaRPr lang="en-US" sz="1200" dirty="0"/>
          </a:p>
          <a:p>
            <a:pPr lvl="0">
              <a:spcBef>
                <a:spcPts val="600"/>
              </a:spcBef>
              <a:spcAft>
                <a:spcPts val="1000"/>
              </a:spcAft>
            </a:pPr>
            <a:endParaRPr lang="en-US" dirty="0"/>
          </a:p>
          <a:p>
            <a:endParaRPr lang="en-US" dirty="0"/>
          </a:p>
        </p:txBody>
      </p:sp>
      <p:sp>
        <p:nvSpPr>
          <p:cNvPr id="4" name="TextBox 3"/>
          <p:cNvSpPr txBox="1"/>
          <p:nvPr/>
        </p:nvSpPr>
        <p:spPr>
          <a:xfrm>
            <a:off x="3338946" y="1184563"/>
            <a:ext cx="748146" cy="307777"/>
          </a:xfrm>
          <a:prstGeom prst="rect">
            <a:avLst/>
          </a:prstGeom>
          <a:solidFill>
            <a:schemeClr val="bg1"/>
          </a:solidFill>
        </p:spPr>
        <p:txBody>
          <a:bodyPr wrap="square" rtlCol="0">
            <a:spAutoFit/>
          </a:bodyPr>
          <a:lstStyle/>
          <a:p>
            <a:endParaRPr lang="en-US" dirty="0"/>
          </a:p>
        </p:txBody>
      </p:sp>
      <p:sp>
        <p:nvSpPr>
          <p:cNvPr id="5" name="TextBox 4"/>
          <p:cNvSpPr txBox="1"/>
          <p:nvPr/>
        </p:nvSpPr>
        <p:spPr>
          <a:xfrm flipV="1">
            <a:off x="3546765" y="1184563"/>
            <a:ext cx="1025236" cy="45719"/>
          </a:xfrm>
          <a:prstGeom prst="rect">
            <a:avLst/>
          </a:prstGeom>
          <a:solidFill>
            <a:schemeClr val="bg1"/>
          </a:solidFill>
        </p:spPr>
        <p:txBody>
          <a:bodyPr wrap="square" rtlCol="0">
            <a:spAutoFit/>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903372820"/>
              </p:ext>
            </p:extLst>
          </p:nvPr>
        </p:nvGraphicFramePr>
        <p:xfrm>
          <a:off x="1863435" y="1423102"/>
          <a:ext cx="6846768" cy="2608572"/>
        </p:xfrm>
        <a:graphic>
          <a:graphicData uri="http://schemas.openxmlformats.org/drawingml/2006/table">
            <a:tbl>
              <a:tblPr firstRow="1" bandRow="1">
                <a:tableStyleId>{3C2FFA5D-87B4-456A-9821-1D502468CF0F}</a:tableStyleId>
              </a:tblPr>
              <a:tblGrid>
                <a:gridCol w="1141128">
                  <a:extLst>
                    <a:ext uri="{9D8B030D-6E8A-4147-A177-3AD203B41FA5}">
                      <a16:colId xmlns:a16="http://schemas.microsoft.com/office/drawing/2014/main" val="3657395593"/>
                    </a:ext>
                  </a:extLst>
                </a:gridCol>
                <a:gridCol w="1273139">
                  <a:extLst>
                    <a:ext uri="{9D8B030D-6E8A-4147-A177-3AD203B41FA5}">
                      <a16:colId xmlns:a16="http://schemas.microsoft.com/office/drawing/2014/main" val="1420768269"/>
                    </a:ext>
                  </a:extLst>
                </a:gridCol>
                <a:gridCol w="1009117">
                  <a:extLst>
                    <a:ext uri="{9D8B030D-6E8A-4147-A177-3AD203B41FA5}">
                      <a16:colId xmlns:a16="http://schemas.microsoft.com/office/drawing/2014/main" val="3531794468"/>
                    </a:ext>
                  </a:extLst>
                </a:gridCol>
                <a:gridCol w="1141128">
                  <a:extLst>
                    <a:ext uri="{9D8B030D-6E8A-4147-A177-3AD203B41FA5}">
                      <a16:colId xmlns:a16="http://schemas.microsoft.com/office/drawing/2014/main" val="95439804"/>
                    </a:ext>
                  </a:extLst>
                </a:gridCol>
                <a:gridCol w="1141128">
                  <a:extLst>
                    <a:ext uri="{9D8B030D-6E8A-4147-A177-3AD203B41FA5}">
                      <a16:colId xmlns:a16="http://schemas.microsoft.com/office/drawing/2014/main" val="1943416970"/>
                    </a:ext>
                  </a:extLst>
                </a:gridCol>
                <a:gridCol w="1141128">
                  <a:extLst>
                    <a:ext uri="{9D8B030D-6E8A-4147-A177-3AD203B41FA5}">
                      <a16:colId xmlns:a16="http://schemas.microsoft.com/office/drawing/2014/main" val="785462471"/>
                    </a:ext>
                  </a:extLst>
                </a:gridCol>
              </a:tblGrid>
              <a:tr h="468727">
                <a:tc>
                  <a:txBody>
                    <a:bodyPr/>
                    <a:lstStyle/>
                    <a:p>
                      <a:r>
                        <a:rPr lang="en-US" sz="1200" b="1" dirty="0" smtClean="0">
                          <a:solidFill>
                            <a:schemeClr val="tx1"/>
                          </a:solidFill>
                          <a:latin typeface="Times New Roman" panose="02020603050405020304" pitchFamily="18" charset="0"/>
                          <a:cs typeface="Times New Roman" panose="02020603050405020304" pitchFamily="18" charset="0"/>
                        </a:rPr>
                        <a:t>Linear Regression</a:t>
                      </a:r>
                      <a:endParaRPr lang="en-US" sz="1200"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dirty="0" smtClean="0">
                          <a:solidFill>
                            <a:schemeClr val="tx1"/>
                          </a:solidFill>
                          <a:latin typeface="Times New Roman" panose="02020603050405020304" pitchFamily="18" charset="0"/>
                          <a:cs typeface="Times New Roman" panose="02020603050405020304" pitchFamily="18" charset="0"/>
                        </a:rPr>
                        <a:t>Decision Tree Regression</a:t>
                      </a:r>
                      <a:endParaRPr 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dirty="0" smtClean="0">
                          <a:solidFill>
                            <a:schemeClr val="tx1"/>
                          </a:solidFill>
                          <a:latin typeface="Times New Roman" panose="02020603050405020304" pitchFamily="18" charset="0"/>
                          <a:cs typeface="Times New Roman" panose="02020603050405020304" pitchFamily="18" charset="0"/>
                        </a:rPr>
                        <a:t>SGD Regression</a:t>
                      </a:r>
                      <a:endParaRPr 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solidFill>
                            <a:schemeClr val="tx1"/>
                          </a:solidFill>
                          <a:latin typeface="Times New Roman" panose="02020603050405020304" pitchFamily="18" charset="0"/>
                          <a:cs typeface="Times New Roman" panose="02020603050405020304" pitchFamily="18" charset="0"/>
                        </a:rPr>
                        <a:t>Gradient boosting</a:t>
                      </a:r>
                      <a:endParaRPr 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dirty="0" smtClean="0">
                          <a:solidFill>
                            <a:schemeClr val="tx1"/>
                          </a:solidFill>
                          <a:latin typeface="Times New Roman" panose="02020603050405020304" pitchFamily="18" charset="0"/>
                          <a:cs typeface="Times New Roman" panose="02020603050405020304" pitchFamily="18" charset="0"/>
                        </a:rPr>
                        <a:t>      KNN</a:t>
                      </a:r>
                      <a:endParaRPr 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dirty="0" smtClean="0">
                          <a:solidFill>
                            <a:schemeClr val="tx1"/>
                          </a:solidFill>
                          <a:latin typeface="Times New Roman" panose="02020603050405020304" pitchFamily="18" charset="0"/>
                          <a:cs typeface="Times New Roman" panose="02020603050405020304" pitchFamily="18" charset="0"/>
                        </a:rPr>
                        <a:t>Random Forest</a:t>
                      </a:r>
                      <a:endParaRPr 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59877827"/>
                  </a:ext>
                </a:extLst>
              </a:tr>
              <a:tr h="427969">
                <a:tc>
                  <a:txBody>
                    <a:bodyPr/>
                    <a:lstStyle/>
                    <a:p>
                      <a:pPr algn="ctr"/>
                      <a:r>
                        <a:rPr lang="en-US" sz="1200" dirty="0" smtClean="0">
                          <a:latin typeface="Times New Roman" panose="02020603050405020304" pitchFamily="18" charset="0"/>
                          <a:cs typeface="Times New Roman" panose="02020603050405020304" pitchFamily="18" charset="0"/>
                        </a:rPr>
                        <a:t>0.71</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0.93</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0.71</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0.76</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0.93</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0.95</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81155955"/>
                  </a:ext>
                </a:extLst>
              </a:tr>
              <a:tr h="427969">
                <a:tc>
                  <a:txBody>
                    <a:bodyPr/>
                    <a:lstStyle/>
                    <a:p>
                      <a:pPr algn="ctr"/>
                      <a:r>
                        <a:rPr lang="en-US" sz="1200" dirty="0" smtClean="0">
                          <a:latin typeface="Times New Roman" panose="02020603050405020304" pitchFamily="18" charset="0"/>
                          <a:cs typeface="Times New Roman" panose="02020603050405020304" pitchFamily="18" charset="0"/>
                        </a:rPr>
                        <a:t>39859</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13072</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39833</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34734</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13286</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11982</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2084458"/>
                  </a:ext>
                </a:extLst>
              </a:tr>
              <a:tr h="427969">
                <a:tc>
                  <a:txBody>
                    <a:bodyPr/>
                    <a:lstStyle/>
                    <a:p>
                      <a:pPr algn="ctr"/>
                      <a:r>
                        <a:rPr lang="en-US" sz="1200" dirty="0" smtClean="0">
                          <a:latin typeface="Times New Roman" panose="02020603050405020304" pitchFamily="18" charset="0"/>
                          <a:cs typeface="Times New Roman" panose="02020603050405020304" pitchFamily="18" charset="0"/>
                        </a:rPr>
                        <a:t>33063</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79899</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33136</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27101</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77051</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57550</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4077058"/>
                  </a:ext>
                </a:extLst>
              </a:tr>
              <a:tr h="427969">
                <a:tc>
                  <a:txBody>
                    <a:bodyPr/>
                    <a:lstStyle/>
                    <a:p>
                      <a:pPr algn="ctr"/>
                      <a:r>
                        <a:rPr lang="en-US" sz="1200" dirty="0" smtClean="0">
                          <a:latin typeface="Times New Roman" panose="02020603050405020304" pitchFamily="18" charset="0"/>
                          <a:cs typeface="Times New Roman" panose="02020603050405020304" pitchFamily="18" charset="0"/>
                        </a:rPr>
                        <a:t>57501</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28266</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57564</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52059</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27758</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23990</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55702318"/>
                  </a:ext>
                </a:extLst>
              </a:tr>
              <a:tr h="427969">
                <a:tc>
                  <a:txBody>
                    <a:bodyPr/>
                    <a:lstStyle/>
                    <a:p>
                      <a:pPr algn="ctr"/>
                      <a:r>
                        <a:rPr lang="en-US" sz="1200" dirty="0" smtClean="0">
                          <a:latin typeface="Times New Roman" panose="02020603050405020304" pitchFamily="18" charset="0"/>
                          <a:cs typeface="Times New Roman" panose="02020603050405020304" pitchFamily="18" charset="0"/>
                        </a:rPr>
                        <a:t>105.88</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20.20</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105.64</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87.57</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23.80</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19.59</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160278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0445849"/>
              </p:ext>
            </p:extLst>
          </p:nvPr>
        </p:nvGraphicFramePr>
        <p:xfrm>
          <a:off x="824344" y="1423102"/>
          <a:ext cx="1039091" cy="2608573"/>
        </p:xfrm>
        <a:graphic>
          <a:graphicData uri="http://schemas.openxmlformats.org/drawingml/2006/table">
            <a:tbl>
              <a:tblPr firstRow="1" bandRow="1">
                <a:tableStyleId>{3C2FFA5D-87B4-456A-9821-1D502468CF0F}</a:tableStyleId>
              </a:tblPr>
              <a:tblGrid>
                <a:gridCol w="1039091">
                  <a:extLst>
                    <a:ext uri="{9D8B030D-6E8A-4147-A177-3AD203B41FA5}">
                      <a16:colId xmlns:a16="http://schemas.microsoft.com/office/drawing/2014/main" val="3056819655"/>
                    </a:ext>
                  </a:extLst>
                </a:gridCol>
              </a:tblGrid>
              <a:tr h="467648">
                <a:tc>
                  <a:txBody>
                    <a:bodyPr/>
                    <a:lstStyle/>
                    <a:p>
                      <a:r>
                        <a:rPr lang="en-US" sz="1200" dirty="0" smtClean="0">
                          <a:solidFill>
                            <a:schemeClr val="tx1"/>
                          </a:solidFill>
                          <a:latin typeface="Times New Roman" panose="02020603050405020304" pitchFamily="18" charset="0"/>
                          <a:cs typeface="Times New Roman" panose="02020603050405020304" pitchFamily="18" charset="0"/>
                        </a:rPr>
                        <a:t>Models/</a:t>
                      </a:r>
                    </a:p>
                    <a:p>
                      <a:r>
                        <a:rPr lang="en-US" sz="1200" dirty="0" smtClean="0">
                          <a:solidFill>
                            <a:schemeClr val="tx1"/>
                          </a:solidFill>
                          <a:latin typeface="Times New Roman" panose="02020603050405020304" pitchFamily="18" charset="0"/>
                          <a:cs typeface="Times New Roman" panose="02020603050405020304" pitchFamily="18" charset="0"/>
                        </a:rPr>
                        <a:t>Metrics</a:t>
                      </a:r>
                      <a:endParaRPr 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16462290"/>
                  </a:ext>
                </a:extLst>
              </a:tr>
              <a:tr h="428185">
                <a:tc>
                  <a:txBody>
                    <a:bodyPr/>
                    <a:lstStyle/>
                    <a:p>
                      <a:pPr algn="l">
                        <a:lnSpc>
                          <a:spcPct val="150000"/>
                        </a:lnSpc>
                      </a:pPr>
                      <a:r>
                        <a:rPr lang="en-US" sz="1200" b="1" dirty="0" smtClean="0">
                          <a:latin typeface="Times New Roman" panose="02020603050405020304" pitchFamily="18" charset="0"/>
                          <a:cs typeface="Times New Roman" panose="02020603050405020304" pitchFamily="18" charset="0"/>
                        </a:rPr>
                        <a:t>R-SQUARE</a:t>
                      </a:r>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41335185"/>
                  </a:ext>
                </a:extLst>
              </a:tr>
              <a:tr h="428185">
                <a:tc>
                  <a:txBody>
                    <a:bodyPr/>
                    <a:lstStyle/>
                    <a:p>
                      <a:r>
                        <a:rPr lang="en-US" sz="1200" b="1" dirty="0" smtClean="0">
                          <a:latin typeface="Times New Roman" panose="02020603050405020304" pitchFamily="18" charset="0"/>
                          <a:cs typeface="Times New Roman" panose="02020603050405020304" pitchFamily="18" charset="0"/>
                        </a:rPr>
                        <a:t>MAE</a:t>
                      </a:r>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79400438"/>
                  </a:ext>
                </a:extLst>
              </a:tr>
              <a:tr h="428185">
                <a:tc>
                  <a:txBody>
                    <a:bodyPr/>
                    <a:lstStyle/>
                    <a:p>
                      <a:r>
                        <a:rPr lang="en-US" sz="1200" b="1" dirty="0" smtClean="0">
                          <a:latin typeface="Times New Roman" panose="02020603050405020304" pitchFamily="18" charset="0"/>
                          <a:cs typeface="Times New Roman" panose="02020603050405020304" pitchFamily="18" charset="0"/>
                        </a:rPr>
                        <a:t>MSE</a:t>
                      </a:r>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30925876"/>
                  </a:ext>
                </a:extLst>
              </a:tr>
              <a:tr h="428185">
                <a:tc>
                  <a:txBody>
                    <a:bodyPr/>
                    <a:lstStyle/>
                    <a:p>
                      <a:r>
                        <a:rPr lang="en-US" sz="1200" b="1" dirty="0" smtClean="0">
                          <a:latin typeface="Times New Roman" panose="02020603050405020304" pitchFamily="18" charset="0"/>
                          <a:cs typeface="Times New Roman" panose="02020603050405020304" pitchFamily="18" charset="0"/>
                        </a:rPr>
                        <a:t>RMSE</a:t>
                      </a:r>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48509503"/>
                  </a:ext>
                </a:extLst>
              </a:tr>
              <a:tr h="428185">
                <a:tc>
                  <a:txBody>
                    <a:bodyPr/>
                    <a:lstStyle/>
                    <a:p>
                      <a:r>
                        <a:rPr lang="en-US" sz="1200" b="1" dirty="0" smtClean="0">
                          <a:latin typeface="Times New Roman" panose="02020603050405020304" pitchFamily="18" charset="0"/>
                          <a:cs typeface="Times New Roman" panose="02020603050405020304" pitchFamily="18" charset="0"/>
                        </a:rPr>
                        <a:t>MAPE</a:t>
                      </a:r>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18562232"/>
                  </a:ext>
                </a:extLst>
              </a:tr>
            </a:tbl>
          </a:graphicData>
        </a:graphic>
      </p:graphicFrame>
    </p:spTree>
    <p:extLst>
      <p:ext uri="{BB962C8B-B14F-4D97-AF65-F5344CB8AC3E}">
        <p14:creationId xmlns:p14="http://schemas.microsoft.com/office/powerpoint/2010/main" val="13334639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9" name="Google Shape;279;p26"/>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 name="TextBox 1"/>
          <p:cNvSpPr txBox="1"/>
          <p:nvPr/>
        </p:nvSpPr>
        <p:spPr>
          <a:xfrm>
            <a:off x="1683328" y="1252431"/>
            <a:ext cx="5839691" cy="3744615"/>
          </a:xfrm>
          <a:prstGeom prst="rect">
            <a:avLst/>
          </a:prstGeom>
          <a:noFill/>
        </p:spPr>
        <p:txBody>
          <a:bodyPr wrap="square" rtlCol="0">
            <a:spAutoFit/>
          </a:bodyPr>
          <a:lstStyle/>
          <a:p>
            <a:pPr lvl="0">
              <a:spcBef>
                <a:spcPts val="600"/>
              </a:spcBef>
              <a:buClr>
                <a:schemeClr val="dk1"/>
              </a:buClr>
              <a:buSzPts val="1100"/>
            </a:pPr>
            <a:r>
              <a:rPr lang="en-US" sz="2500" b="1" u="sng" dirty="0" smtClean="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r>
              <a:rPr lang="en-US" sz="2500" b="1" dirty="0" smtClean="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0">
              <a:spcBef>
                <a:spcPts val="600"/>
              </a:spcBef>
              <a:buClr>
                <a:schemeClr val="dk1"/>
              </a:buClr>
              <a:buSzPts val="1100"/>
            </a:pPr>
            <a:endParaRPr lang="en-US" sz="2000" b="1" dirty="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lgn="just">
              <a:spcBef>
                <a:spcPts val="600"/>
              </a:spcBef>
              <a:buClr>
                <a:schemeClr val="dk1"/>
              </a:buClr>
              <a:buSzPts val="1100"/>
            </a:pPr>
            <a:r>
              <a:rPr lang="en-US" dirty="0">
                <a:latin typeface="Times New Roman" panose="02020603050405020304" pitchFamily="18" charset="0"/>
                <a:cs typeface="Times New Roman" panose="02020603050405020304" pitchFamily="18" charset="0"/>
              </a:rPr>
              <a:t>	</a:t>
            </a:r>
            <a:r>
              <a:rPr lang="en-US" sz="1500" dirty="0" smtClean="0">
                <a:latin typeface="Times New Roman" panose="02020603050405020304" pitchFamily="18" charset="0"/>
                <a:cs typeface="Times New Roman" panose="02020603050405020304" pitchFamily="18" charset="0"/>
              </a:rPr>
              <a:t>Proposed </a:t>
            </a:r>
            <a:r>
              <a:rPr lang="en-US" sz="1500" dirty="0">
                <a:latin typeface="Times New Roman" panose="02020603050405020304" pitchFamily="18" charset="0"/>
                <a:cs typeface="Times New Roman" panose="02020603050405020304" pitchFamily="18" charset="0"/>
              </a:rPr>
              <a:t>Model for Crop Yield Prediction is able to predict the yield for crops. Based on our analysis, </a:t>
            </a:r>
            <a:r>
              <a:rPr lang="en-US" sz="1500" dirty="0" smtClean="0">
                <a:latin typeface="Times New Roman" panose="02020603050405020304" pitchFamily="18" charset="0"/>
                <a:cs typeface="Times New Roman" panose="02020603050405020304" pitchFamily="18" charset="0"/>
              </a:rPr>
              <a:t>Random Forest model produces more accurate results than </a:t>
            </a:r>
            <a:r>
              <a:rPr lang="en-US" sz="1500" dirty="0">
                <a:latin typeface="Times New Roman" panose="02020603050405020304" pitchFamily="18" charset="0"/>
                <a:cs typeface="Times New Roman" panose="02020603050405020304" pitchFamily="18" charset="0"/>
              </a:rPr>
              <a:t>the other models. Our system accuracy is more than the existing system. Since we are displaying the </a:t>
            </a:r>
            <a:r>
              <a:rPr lang="en-US" sz="1500" dirty="0" smtClean="0">
                <a:latin typeface="Times New Roman" panose="02020603050405020304" pitchFamily="18" charset="0"/>
                <a:cs typeface="Times New Roman" panose="02020603050405020304" pitchFamily="18" charset="0"/>
              </a:rPr>
              <a:t>results in </a:t>
            </a:r>
            <a:r>
              <a:rPr lang="en-US" sz="1500" dirty="0">
                <a:latin typeface="Times New Roman" panose="02020603050405020304" pitchFamily="18" charset="0"/>
                <a:cs typeface="Times New Roman" panose="02020603050405020304" pitchFamily="18" charset="0"/>
              </a:rPr>
              <a:t>the form of graph with actual and predicted </a:t>
            </a:r>
            <a:r>
              <a:rPr lang="en-US" sz="1500" dirty="0" smtClean="0">
                <a:latin typeface="Times New Roman" panose="02020603050405020304" pitchFamily="18" charset="0"/>
                <a:cs typeface="Times New Roman" panose="02020603050405020304" pitchFamily="18" charset="0"/>
              </a:rPr>
              <a:t>it </a:t>
            </a:r>
            <a:r>
              <a:rPr lang="en-US" sz="1500" dirty="0">
                <a:latin typeface="Times New Roman" panose="02020603050405020304" pitchFamily="18" charset="0"/>
                <a:cs typeface="Times New Roman" panose="02020603050405020304" pitchFamily="18" charset="0"/>
              </a:rPr>
              <a:t>is easy to compare the </a:t>
            </a:r>
            <a:r>
              <a:rPr lang="en-US" sz="1500" dirty="0" smtClean="0">
                <a:latin typeface="Times New Roman" panose="02020603050405020304" pitchFamily="18" charset="0"/>
                <a:cs typeface="Times New Roman" panose="02020603050405020304" pitchFamily="18" charset="0"/>
              </a:rPr>
              <a:t>previous data</a:t>
            </a:r>
            <a:r>
              <a:rPr lang="en-US" sz="1500" dirty="0">
                <a:latin typeface="Times New Roman" panose="02020603050405020304" pitchFamily="18" charset="0"/>
                <a:cs typeface="Times New Roman" panose="02020603050405020304" pitchFamily="18" charset="0"/>
              </a:rPr>
              <a:t>. This model will help farmers to grow the crop which will give more yield so that it will be more profitable. </a:t>
            </a:r>
          </a:p>
          <a:p>
            <a:pPr marL="342900" lvl="0" indent="-342900">
              <a:spcBef>
                <a:spcPts val="600"/>
              </a:spcBef>
              <a:buClr>
                <a:schemeClr val="dk1"/>
              </a:buClr>
              <a:buSzPts val="1100"/>
              <a:buAutoNum type="arabicPeriod"/>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lvl="0">
              <a:spcBef>
                <a:spcPts val="600"/>
              </a:spcBef>
              <a:buClr>
                <a:schemeClr val="dk1"/>
              </a:buClr>
              <a:buSzPts val="1100"/>
            </a:pPr>
            <a:endParaRPr lang="en-US" sz="1200" dirty="0"/>
          </a:p>
          <a:p>
            <a:pPr lvl="0">
              <a:spcBef>
                <a:spcPts val="600"/>
              </a:spcBef>
              <a:spcAft>
                <a:spcPts val="1000"/>
              </a:spcAft>
            </a:pPr>
            <a:endParaRPr lang="en-US" dirty="0"/>
          </a:p>
          <a:p>
            <a:endParaRPr lang="en-US" dirty="0"/>
          </a:p>
        </p:txBody>
      </p:sp>
    </p:spTree>
    <p:extLst>
      <p:ext uri="{BB962C8B-B14F-4D97-AF65-F5344CB8AC3E}">
        <p14:creationId xmlns:p14="http://schemas.microsoft.com/office/powerpoint/2010/main" val="4259155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2"/>
            </a:gs>
          </a:gsLst>
          <a:lin ang="5400700" scaled="0"/>
        </a:gradFill>
        <a:effectLst/>
      </p:bgPr>
    </p:bg>
    <p:spTree>
      <p:nvGrpSpPr>
        <p:cNvPr id="1" name="Shape 265"/>
        <p:cNvGrpSpPr/>
        <p:nvPr/>
      </p:nvGrpSpPr>
      <p:grpSpPr>
        <a:xfrm>
          <a:off x="0" y="0"/>
          <a:ext cx="0" cy="0"/>
          <a:chOff x="0" y="0"/>
          <a:chExt cx="0" cy="0"/>
        </a:xfrm>
      </p:grpSpPr>
      <p:sp>
        <p:nvSpPr>
          <p:cNvPr id="266" name="Google Shape;266;p25"/>
          <p:cNvSpPr txBox="1">
            <a:spLocks noGrp="1"/>
          </p:cNvSpPr>
          <p:nvPr>
            <p:ph type="ctrTitle" idx="4294967295"/>
          </p:nvPr>
        </p:nvSpPr>
        <p:spPr>
          <a:xfrm>
            <a:off x="685800" y="1805015"/>
            <a:ext cx="77724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9600" dirty="0">
                <a:latin typeface="Comic Sans MS" panose="030F0702030302020204" pitchFamily="66" charset="0"/>
              </a:rPr>
              <a:t>Thank you</a:t>
            </a:r>
            <a:endParaRPr sz="9600" dirty="0">
              <a:latin typeface="Comic Sans MS" panose="030F0702030302020204" pitchFamily="66" charset="0"/>
            </a:endParaRPr>
          </a:p>
        </p:txBody>
      </p:sp>
      <p:sp>
        <p:nvSpPr>
          <p:cNvPr id="268" name="Google Shape;268;p25"/>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9" name="Google Shape;279;p26"/>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TextBox 1"/>
          <p:cNvSpPr txBox="1"/>
          <p:nvPr/>
        </p:nvSpPr>
        <p:spPr>
          <a:xfrm>
            <a:off x="1233054" y="1149928"/>
            <a:ext cx="3304309" cy="5098832"/>
          </a:xfrm>
          <a:prstGeom prst="rect">
            <a:avLst/>
          </a:prstGeom>
          <a:noFill/>
        </p:spPr>
        <p:txBody>
          <a:bodyPr wrap="square" rtlCol="0">
            <a:spAutoFit/>
          </a:bodyPr>
          <a:lstStyle/>
          <a:p>
            <a:pPr lvl="0">
              <a:spcBef>
                <a:spcPts val="600"/>
              </a:spcBef>
              <a:buClr>
                <a:schemeClr val="dk1"/>
              </a:buClr>
              <a:buSzPts val="1100"/>
            </a:pPr>
            <a:r>
              <a:rPr lang="en-US" sz="2200" b="1" u="sng"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LIST OF CONTENTS</a:t>
            </a:r>
            <a:r>
              <a:rPr lang="en-US" sz="2200" b="1"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342900" lvl="0" indent="-342900">
              <a:spcBef>
                <a:spcPts val="600"/>
              </a:spcBef>
              <a:buClr>
                <a:schemeClr val="dk1"/>
              </a:buClr>
              <a:buSzPts val="1100"/>
              <a:buAutoNum type="arabicPeriod"/>
            </a:pPr>
            <a:r>
              <a:rPr lang="en-US" sz="1800" b="1" dirty="0">
                <a:solidFill>
                  <a:schemeClr val="accent6">
                    <a:lumMod val="50000"/>
                  </a:schemeClr>
                </a:solidFill>
                <a:latin typeface="Times New Roman" panose="02020603050405020304" pitchFamily="18" charset="0"/>
                <a:cs typeface="Times New Roman" panose="02020603050405020304" pitchFamily="18" charset="0"/>
              </a:rPr>
              <a:t>Abstract</a:t>
            </a:r>
          </a:p>
          <a:p>
            <a:pPr marL="342900" lvl="0" indent="-342900">
              <a:spcBef>
                <a:spcPts val="600"/>
              </a:spcBef>
              <a:buClr>
                <a:schemeClr val="dk1"/>
              </a:buClr>
              <a:buSzPts val="1100"/>
              <a:buAutoNum type="arabicPeriod"/>
            </a:pPr>
            <a:r>
              <a:rPr lang="en-US" sz="1800" b="1" dirty="0" smtClean="0">
                <a:solidFill>
                  <a:schemeClr val="accent6">
                    <a:lumMod val="50000"/>
                  </a:schemeClr>
                </a:solidFill>
                <a:latin typeface="Times New Roman" panose="02020603050405020304" pitchFamily="18" charset="0"/>
                <a:cs typeface="Times New Roman" panose="02020603050405020304" pitchFamily="18" charset="0"/>
              </a:rPr>
              <a:t>Brief Introduction</a:t>
            </a:r>
            <a:endParaRPr lang="en-US" sz="1800" b="1" dirty="0">
              <a:solidFill>
                <a:schemeClr val="accent6">
                  <a:lumMod val="50000"/>
                </a:schemeClr>
              </a:solidFill>
              <a:latin typeface="Times New Roman" panose="02020603050405020304" pitchFamily="18" charset="0"/>
              <a:cs typeface="Times New Roman" panose="02020603050405020304" pitchFamily="18" charset="0"/>
            </a:endParaRPr>
          </a:p>
          <a:p>
            <a:pPr marL="342900" lvl="0" indent="-342900">
              <a:spcBef>
                <a:spcPts val="600"/>
              </a:spcBef>
              <a:buClr>
                <a:schemeClr val="dk1"/>
              </a:buClr>
              <a:buSzPts val="1100"/>
              <a:buAutoNum type="arabicPeriod"/>
            </a:pPr>
            <a:r>
              <a:rPr lang="en-US" sz="1800" b="1" dirty="0">
                <a:solidFill>
                  <a:schemeClr val="accent6">
                    <a:lumMod val="50000"/>
                  </a:schemeClr>
                </a:solidFill>
                <a:latin typeface="Times New Roman" panose="02020603050405020304" pitchFamily="18" charset="0"/>
                <a:cs typeface="Times New Roman" panose="02020603050405020304" pitchFamily="18" charset="0"/>
              </a:rPr>
              <a:t>Existing Model</a:t>
            </a:r>
          </a:p>
          <a:p>
            <a:pPr marL="342900" lvl="0" indent="-342900">
              <a:spcBef>
                <a:spcPts val="600"/>
              </a:spcBef>
              <a:buClr>
                <a:schemeClr val="dk1"/>
              </a:buClr>
              <a:buSzPts val="1100"/>
              <a:buAutoNum type="arabicPeriod"/>
            </a:pPr>
            <a:r>
              <a:rPr lang="en-US" sz="1800" b="1" dirty="0">
                <a:solidFill>
                  <a:schemeClr val="accent6">
                    <a:lumMod val="50000"/>
                  </a:schemeClr>
                </a:solidFill>
                <a:latin typeface="Times New Roman" panose="02020603050405020304" pitchFamily="18" charset="0"/>
                <a:cs typeface="Times New Roman" panose="02020603050405020304" pitchFamily="18" charset="0"/>
              </a:rPr>
              <a:t>Proposed Model</a:t>
            </a:r>
          </a:p>
          <a:p>
            <a:pPr marL="342900" lvl="0" indent="-342900">
              <a:spcBef>
                <a:spcPts val="600"/>
              </a:spcBef>
              <a:buClr>
                <a:schemeClr val="dk1"/>
              </a:buClr>
              <a:buSzPts val="1100"/>
              <a:buAutoNum type="arabicPeriod"/>
            </a:pPr>
            <a:r>
              <a:rPr lang="en-US" sz="1800" b="1" dirty="0" smtClean="0">
                <a:solidFill>
                  <a:schemeClr val="accent6">
                    <a:lumMod val="50000"/>
                  </a:schemeClr>
                </a:solidFill>
                <a:latin typeface="Times New Roman" panose="02020603050405020304" pitchFamily="18" charset="0"/>
                <a:cs typeface="Times New Roman" panose="02020603050405020304" pitchFamily="18" charset="0"/>
              </a:rPr>
              <a:t>Implementation</a:t>
            </a:r>
            <a:endParaRPr lang="en-US" sz="1800" b="1" dirty="0">
              <a:solidFill>
                <a:schemeClr val="accent6">
                  <a:lumMod val="50000"/>
                </a:schemeClr>
              </a:solidFill>
              <a:latin typeface="Times New Roman" panose="02020603050405020304" pitchFamily="18" charset="0"/>
              <a:cs typeface="Times New Roman" panose="02020603050405020304" pitchFamily="18" charset="0"/>
            </a:endParaRPr>
          </a:p>
          <a:p>
            <a:pPr marL="342900" lvl="0" indent="-342900">
              <a:spcBef>
                <a:spcPts val="600"/>
              </a:spcBef>
              <a:buClr>
                <a:schemeClr val="dk1"/>
              </a:buClr>
              <a:buSzPts val="1100"/>
              <a:buAutoNum type="arabicPeriod"/>
            </a:pPr>
            <a:r>
              <a:rPr lang="en-US" sz="1800" b="1" dirty="0" smtClean="0">
                <a:solidFill>
                  <a:schemeClr val="accent6">
                    <a:lumMod val="50000"/>
                  </a:schemeClr>
                </a:solidFill>
                <a:latin typeface="Times New Roman" panose="02020603050405020304" pitchFamily="18" charset="0"/>
                <a:cs typeface="Times New Roman" panose="02020603050405020304" pitchFamily="18" charset="0"/>
              </a:rPr>
              <a:t>Results Comparison</a:t>
            </a:r>
          </a:p>
          <a:p>
            <a:pPr marL="342900" lvl="0" indent="-342900">
              <a:spcBef>
                <a:spcPts val="600"/>
              </a:spcBef>
              <a:buClr>
                <a:schemeClr val="dk1"/>
              </a:buClr>
              <a:buSzPts val="1100"/>
              <a:buAutoNum type="arabicPeriod"/>
            </a:pPr>
            <a:r>
              <a:rPr lang="en-US" sz="1800" b="1" dirty="0" smtClean="0">
                <a:solidFill>
                  <a:schemeClr val="accent6">
                    <a:lumMod val="50000"/>
                  </a:schemeClr>
                </a:solidFill>
                <a:latin typeface="Times New Roman" panose="02020603050405020304" pitchFamily="18" charset="0"/>
                <a:cs typeface="Times New Roman" panose="02020603050405020304" pitchFamily="18" charset="0"/>
              </a:rPr>
              <a:t>Conclusion</a:t>
            </a:r>
          </a:p>
          <a:p>
            <a:pPr marL="342900" lvl="0" indent="-342900">
              <a:spcBef>
                <a:spcPts val="600"/>
              </a:spcBef>
              <a:buClr>
                <a:schemeClr val="dk1"/>
              </a:buClr>
              <a:buSzPts val="1100"/>
              <a:buAutoNum type="arabicPeriod"/>
            </a:pPr>
            <a:endParaRPr lang="en-US" sz="1800" b="1" dirty="0">
              <a:solidFill>
                <a:schemeClr val="accent6">
                  <a:lumMod val="50000"/>
                </a:schemeClr>
              </a:solidFill>
              <a:latin typeface="Times New Roman" panose="02020603050405020304" pitchFamily="18" charset="0"/>
              <a:cs typeface="Times New Roman" panose="02020603050405020304" pitchFamily="18" charset="0"/>
            </a:endParaRPr>
          </a:p>
          <a:p>
            <a:pPr lvl="0">
              <a:spcBef>
                <a:spcPts val="600"/>
              </a:spcBef>
              <a:buClr>
                <a:schemeClr val="dk1"/>
              </a:buClr>
              <a:buSzPts val="1100"/>
            </a:pPr>
            <a:endParaRPr lang="en-US" sz="1800" b="1" dirty="0">
              <a:solidFill>
                <a:schemeClr val="accent6">
                  <a:lumMod val="50000"/>
                </a:schemeClr>
              </a:solidFill>
              <a:latin typeface="Times New Roman" panose="02020603050405020304" pitchFamily="18" charset="0"/>
              <a:cs typeface="Times New Roman" panose="02020603050405020304" pitchFamily="18" charset="0"/>
            </a:endParaRPr>
          </a:p>
          <a:p>
            <a:pPr marL="342900" lvl="0" indent="-342900">
              <a:spcBef>
                <a:spcPts val="600"/>
              </a:spcBef>
              <a:buClr>
                <a:schemeClr val="dk1"/>
              </a:buClr>
              <a:buSzPts val="1100"/>
              <a:buAutoNum type="arabicPeriod"/>
            </a:pPr>
            <a:endParaRPr lang="en-US" b="1" dirty="0">
              <a:solidFill>
                <a:schemeClr val="bg2">
                  <a:lumMod val="50000"/>
                </a:schemeClr>
              </a:solidFill>
              <a:latin typeface="Times New Roman" panose="02020603050405020304" pitchFamily="18" charset="0"/>
              <a:cs typeface="Times New Roman" panose="02020603050405020304" pitchFamily="18" charset="0"/>
            </a:endParaRPr>
          </a:p>
          <a:p>
            <a:pPr marL="342900" lvl="0" indent="-342900">
              <a:spcBef>
                <a:spcPts val="600"/>
              </a:spcBef>
              <a:buClr>
                <a:schemeClr val="dk1"/>
              </a:buClr>
              <a:buSzPts val="1100"/>
              <a:buAutoNum type="arabicPeriod"/>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lvl="0">
              <a:spcBef>
                <a:spcPts val="600"/>
              </a:spcBef>
              <a:buClr>
                <a:schemeClr val="dk1"/>
              </a:buClr>
              <a:buSzPts val="1100"/>
            </a:pPr>
            <a:endParaRPr lang="en-US" sz="1200" dirty="0"/>
          </a:p>
          <a:p>
            <a:pPr lvl="0">
              <a:spcBef>
                <a:spcPts val="600"/>
              </a:spcBef>
              <a:spcAft>
                <a:spcPts val="1000"/>
              </a:spcAft>
            </a:pPr>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9" name="Google Shape;279;p26"/>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TextBox 1"/>
          <p:cNvSpPr txBox="1"/>
          <p:nvPr/>
        </p:nvSpPr>
        <p:spPr>
          <a:xfrm>
            <a:off x="1343891" y="505693"/>
            <a:ext cx="6393873" cy="4867999"/>
          </a:xfrm>
          <a:prstGeom prst="rect">
            <a:avLst/>
          </a:prstGeom>
          <a:noFill/>
        </p:spPr>
        <p:txBody>
          <a:bodyPr wrap="square" rtlCol="0">
            <a:spAutoFit/>
          </a:bodyPr>
          <a:lstStyle/>
          <a:p>
            <a:pPr lvl="0">
              <a:spcBef>
                <a:spcPts val="600"/>
              </a:spcBef>
              <a:buClr>
                <a:schemeClr val="dk1"/>
              </a:buClr>
              <a:buSzPts val="1100"/>
            </a:pPr>
            <a:r>
              <a:rPr lang="en-US" sz="2500" b="1" u="sng"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r>
              <a:rPr lang="en-US" sz="2500" b="1"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0">
              <a:spcBef>
                <a:spcPts val="600"/>
              </a:spcBef>
              <a:buClr>
                <a:schemeClr val="dk1"/>
              </a:buClr>
              <a:buSzPts val="1100"/>
            </a:pPr>
            <a:endParaRPr lang="en-US" sz="2000" b="1" dirty="0">
              <a:solidFill>
                <a:schemeClr val="bg2">
                  <a:lumMod val="50000"/>
                </a:schemeClr>
              </a:solidFill>
              <a:latin typeface="Times New Roman" panose="02020603050405020304" pitchFamily="18" charset="0"/>
              <a:cs typeface="Times New Roman" panose="02020603050405020304" pitchFamily="18" charset="0"/>
            </a:endParaRPr>
          </a:p>
          <a:p>
            <a:pPr lvl="0" algn="just">
              <a:spcBef>
                <a:spcPts val="600"/>
              </a:spcBef>
              <a:buClr>
                <a:schemeClr val="dk1"/>
              </a:buClr>
              <a:buSzPts val="1100"/>
            </a:pPr>
            <a:r>
              <a:rPr lang="en-US" dirty="0">
                <a:latin typeface="Times New Roman" panose="02020603050405020304" pitchFamily="18" charset="0"/>
                <a:cs typeface="Times New Roman" panose="02020603050405020304" pitchFamily="18" charset="0"/>
              </a:rPr>
              <a:t>	India is an Agriculture based economy whose most of the GDP comes from farming. The motivation of this project comes from the increasing suicide rates in farmers which may be due to low harvest in crops. Climate and other environmental changes have become a major threat in the agriculture field. </a:t>
            </a:r>
          </a:p>
          <a:p>
            <a:pPr lvl="0" algn="just">
              <a:spcBef>
                <a:spcPts val="600"/>
              </a:spcBef>
              <a:buClr>
                <a:schemeClr val="dk1"/>
              </a:buClr>
              <a:buSzPts val="1100"/>
            </a:pPr>
            <a:r>
              <a:rPr lang="en-US" dirty="0">
                <a:latin typeface="Times New Roman" panose="02020603050405020304" pitchFamily="18" charset="0"/>
                <a:cs typeface="Times New Roman" panose="02020603050405020304" pitchFamily="18" charset="0"/>
              </a:rPr>
              <a:t>	Machine learning is an essential approach for achieving practical and effective solutions for this problem. </a:t>
            </a:r>
            <a:r>
              <a:rPr lang="en-US" dirty="0" smtClean="0">
                <a:latin typeface="Times New Roman" panose="02020603050405020304" pitchFamily="18" charset="0"/>
                <a:cs typeface="Times New Roman" panose="02020603050405020304" pitchFamily="18" charset="0"/>
              </a:rPr>
              <a:t>In this project we aim at </a:t>
            </a: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redicting </a:t>
            </a:r>
            <a:r>
              <a:rPr lang="en-US" dirty="0">
                <a:latin typeface="Times New Roman" panose="02020603050405020304" pitchFamily="18" charset="0"/>
                <a:cs typeface="Times New Roman" panose="02020603050405020304" pitchFamily="18" charset="0"/>
              </a:rPr>
              <a:t>yield of the crop from historical available data like weather, soil, rainfall parameters and historic crop yield. In this project, we will make a comparative study of various machine learning algorithms, i.e.,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K </a:t>
            </a:r>
            <a:r>
              <a:rPr lang="en-US" dirty="0" smtClean="0">
                <a:latin typeface="Times New Roman" panose="02020603050405020304" pitchFamily="18" charset="0"/>
                <a:cs typeface="Times New Roman" panose="02020603050405020304" pitchFamily="18" charset="0"/>
              </a:rPr>
              <a:t>Nearest </a:t>
            </a:r>
            <a:r>
              <a:rPr lang="en-US" dirty="0" err="1" smtClean="0">
                <a:latin typeface="Times New Roman" panose="02020603050405020304" pitchFamily="18" charset="0"/>
                <a:cs typeface="Times New Roman" panose="02020603050405020304" pitchFamily="18" charset="0"/>
              </a:rPr>
              <a:t>Neighbours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Random Forest, SVM and Linear Regression, Random Forest Algorithms and predict a best model for crop yield based on the accuracy. </a:t>
            </a:r>
            <a:endParaRPr lang="en-US" b="1" dirty="0">
              <a:solidFill>
                <a:schemeClr val="bg2">
                  <a:lumMod val="50000"/>
                </a:schemeClr>
              </a:solidFill>
              <a:latin typeface="Times New Roman" panose="02020603050405020304" pitchFamily="18" charset="0"/>
              <a:cs typeface="Times New Roman" panose="02020603050405020304" pitchFamily="18" charset="0"/>
            </a:endParaRPr>
          </a:p>
          <a:p>
            <a:pPr lvl="0">
              <a:spcBef>
                <a:spcPts val="600"/>
              </a:spcBef>
              <a:buClr>
                <a:schemeClr val="dk1"/>
              </a:buClr>
              <a:buSzPts val="1100"/>
            </a:pPr>
            <a:endParaRPr lang="en-US" b="1" dirty="0">
              <a:solidFill>
                <a:schemeClr val="bg2">
                  <a:lumMod val="50000"/>
                </a:schemeClr>
              </a:solidFill>
              <a:latin typeface="Times New Roman" panose="02020603050405020304" pitchFamily="18" charset="0"/>
              <a:cs typeface="Times New Roman" panose="02020603050405020304" pitchFamily="18" charset="0"/>
            </a:endParaRPr>
          </a:p>
          <a:p>
            <a:pPr marL="342900" lvl="0" indent="-342900">
              <a:spcBef>
                <a:spcPts val="600"/>
              </a:spcBef>
              <a:buClr>
                <a:schemeClr val="dk1"/>
              </a:buClr>
              <a:buSzPts val="1100"/>
              <a:buAutoNum type="arabicPeriod"/>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lvl="0">
              <a:spcBef>
                <a:spcPts val="600"/>
              </a:spcBef>
              <a:buClr>
                <a:schemeClr val="dk1"/>
              </a:buClr>
              <a:buSzPts val="1100"/>
            </a:pPr>
            <a:endParaRPr lang="en-US" sz="1200" dirty="0"/>
          </a:p>
          <a:p>
            <a:pPr lvl="0">
              <a:spcBef>
                <a:spcPts val="600"/>
              </a:spcBef>
              <a:spcAft>
                <a:spcPts val="1000"/>
              </a:spcAft>
            </a:pPr>
            <a:endParaRPr lang="en-US" dirty="0"/>
          </a:p>
          <a:p>
            <a:endParaRPr lang="en-US" dirty="0"/>
          </a:p>
        </p:txBody>
      </p:sp>
    </p:spTree>
    <p:extLst>
      <p:ext uri="{BB962C8B-B14F-4D97-AF65-F5344CB8AC3E}">
        <p14:creationId xmlns:p14="http://schemas.microsoft.com/office/powerpoint/2010/main" val="7007701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9" name="Google Shape;279;p26"/>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TextBox 1"/>
          <p:cNvSpPr txBox="1"/>
          <p:nvPr/>
        </p:nvSpPr>
        <p:spPr>
          <a:xfrm>
            <a:off x="1343891" y="505693"/>
            <a:ext cx="6393873" cy="5283498"/>
          </a:xfrm>
          <a:prstGeom prst="rect">
            <a:avLst/>
          </a:prstGeom>
          <a:noFill/>
        </p:spPr>
        <p:txBody>
          <a:bodyPr wrap="square" rtlCol="0">
            <a:spAutoFit/>
          </a:bodyPr>
          <a:lstStyle/>
          <a:p>
            <a:pPr lvl="0">
              <a:spcBef>
                <a:spcPts val="600"/>
              </a:spcBef>
              <a:buClr>
                <a:schemeClr val="dk1"/>
              </a:buClr>
              <a:buSzPts val="1100"/>
            </a:pPr>
            <a:r>
              <a:rPr lang="en-US" sz="2500" b="1" u="sng" dirty="0" smtClean="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r>
              <a:rPr lang="en-US" sz="2500" b="1" dirty="0" smtClean="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500" b="1"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spcBef>
                <a:spcPts val="600"/>
              </a:spcBef>
              <a:buClr>
                <a:schemeClr val="dk1"/>
              </a:buClr>
              <a:buSzPts val="1100"/>
            </a:pPr>
            <a:r>
              <a:rPr lang="en-US" dirty="0" smtClean="0">
                <a:latin typeface="Times New Roman" panose="02020603050405020304" pitchFamily="18" charset="0"/>
                <a:cs typeface="Times New Roman" panose="02020603050405020304" pitchFamily="18" charset="0"/>
              </a:rPr>
              <a:t>	</a:t>
            </a:r>
          </a:p>
          <a:p>
            <a:pPr lvl="0" algn="just">
              <a:spcBef>
                <a:spcPts val="600"/>
              </a:spcBef>
              <a:buClr>
                <a:schemeClr val="dk1"/>
              </a:buClr>
              <a:buSzPts val="1100"/>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India </a:t>
            </a:r>
            <a:r>
              <a:rPr lang="en-US" dirty="0">
                <a:latin typeface="Times New Roman" panose="02020603050405020304" pitchFamily="18" charset="0"/>
                <a:cs typeface="Times New Roman" panose="02020603050405020304" pitchFamily="18" charset="0"/>
              </a:rPr>
              <a:t>is ranked 2nd worldwide in </a:t>
            </a:r>
            <a:r>
              <a:rPr lang="en-US" dirty="0" smtClean="0">
                <a:latin typeface="Times New Roman" panose="02020603050405020304" pitchFamily="18" charset="0"/>
                <a:cs typeface="Times New Roman" panose="02020603050405020304" pitchFamily="18" charset="0"/>
              </a:rPr>
              <a:t>farming. </a:t>
            </a:r>
            <a:r>
              <a:rPr lang="en-US" dirty="0">
                <a:latin typeface="Times New Roman" panose="02020603050405020304" pitchFamily="18" charset="0"/>
                <a:cs typeface="Times New Roman" panose="02020603050405020304" pitchFamily="18" charset="0"/>
              </a:rPr>
              <a:t>Agriculture and allied sectors like forestry and fisheries accounted for </a:t>
            </a:r>
            <a:r>
              <a:rPr lang="en-US" dirty="0" smtClean="0">
                <a:latin typeface="Times New Roman" panose="02020603050405020304" pitchFamily="18" charset="0"/>
                <a:cs typeface="Times New Roman" panose="02020603050405020304" pitchFamily="18" charset="0"/>
              </a:rPr>
              <a:t>18.8 </a:t>
            </a:r>
            <a:r>
              <a:rPr lang="en-US" dirty="0">
                <a:latin typeface="Times New Roman" panose="02020603050405020304" pitchFamily="18" charset="0"/>
                <a:cs typeface="Times New Roman" panose="02020603050405020304" pitchFamily="18" charset="0"/>
              </a:rPr>
              <a:t>percent of the GDP </a:t>
            </a:r>
            <a:r>
              <a:rPr lang="en-US" dirty="0" smtClean="0">
                <a:latin typeface="Times New Roman" panose="02020603050405020304" pitchFamily="18" charset="0"/>
                <a:cs typeface="Times New Roman" panose="02020603050405020304" pitchFamily="18" charset="0"/>
              </a:rPr>
              <a:t>2022, </a:t>
            </a:r>
            <a:r>
              <a:rPr lang="en-US" dirty="0">
                <a:latin typeface="Times New Roman" panose="02020603050405020304" pitchFamily="18" charset="0"/>
                <a:cs typeface="Times New Roman" panose="02020603050405020304" pitchFamily="18" charset="0"/>
              </a:rPr>
              <a:t>about 50 percent of the overall workforce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monetary contribution of agriculture to India‘s GDP is regularly declining. The crop yield of plants relies on different factors like on climatic, geographical, organic, political and financial </a:t>
            </a:r>
            <a:r>
              <a:rPr lang="en-US" dirty="0" smtClean="0">
                <a:latin typeface="Times New Roman" panose="02020603050405020304" pitchFamily="18" charset="0"/>
                <a:cs typeface="Times New Roman" panose="02020603050405020304" pitchFamily="18" charset="0"/>
              </a:rPr>
              <a:t>elements.</a:t>
            </a:r>
          </a:p>
          <a:p>
            <a:pPr lvl="0" algn="just">
              <a:spcBef>
                <a:spcPts val="600"/>
              </a:spcBef>
              <a:buClr>
                <a:schemeClr val="dk1"/>
              </a:buClr>
              <a:buSzPts val="1100"/>
            </a:pPr>
            <a:r>
              <a:rPr lang="en-US" dirty="0" smtClean="0">
                <a:latin typeface="Times New Roman" panose="02020603050405020304" pitchFamily="18" charset="0"/>
                <a:cs typeface="Times New Roman" panose="02020603050405020304" pitchFamily="18" charset="0"/>
              </a:rPr>
              <a:t>	For </a:t>
            </a:r>
            <a:r>
              <a:rPr lang="en-US" dirty="0">
                <a:latin typeface="Times New Roman" panose="02020603050405020304" pitchFamily="18" charset="0"/>
                <a:cs typeface="Times New Roman" panose="02020603050405020304" pitchFamily="18" charset="0"/>
              </a:rPr>
              <a:t>farmers, it is difficult when there is more than one crop to grow especially when the market prices are unknown to them. In recent times, it has become inevitable to use technology to create awareness about cultivation. The seasonal climatic conditions are also being changed against the fundamental assets like soil, water and air which lead to insecurity of food. In a scenario, crop yield rate is falling short of meeting the demand consistently and there is a need for a smart system which can solve the problem of decreasing crop </a:t>
            </a:r>
            <a:r>
              <a:rPr lang="en-US" dirty="0" smtClean="0">
                <a:latin typeface="Times New Roman" panose="02020603050405020304" pitchFamily="18" charset="0"/>
                <a:cs typeface="Times New Roman" panose="02020603050405020304" pitchFamily="18" charset="0"/>
              </a:rPr>
              <a:t>yield.</a:t>
            </a:r>
          </a:p>
          <a:p>
            <a:pPr lvl="0" algn="just">
              <a:spcBef>
                <a:spcPts val="600"/>
              </a:spcBef>
              <a:buClr>
                <a:schemeClr val="dk1"/>
              </a:buClr>
              <a:buSzPts val="1100"/>
            </a:pPr>
            <a:endParaRPr lang="en-US" b="1" dirty="0">
              <a:solidFill>
                <a:schemeClr val="bg2">
                  <a:lumMod val="50000"/>
                </a:schemeClr>
              </a:solidFill>
              <a:latin typeface="Times New Roman" panose="02020603050405020304" pitchFamily="18" charset="0"/>
              <a:cs typeface="Times New Roman" panose="02020603050405020304" pitchFamily="18" charset="0"/>
            </a:endParaRPr>
          </a:p>
          <a:p>
            <a:pPr lvl="0" algn="just">
              <a:spcBef>
                <a:spcPts val="600"/>
              </a:spcBef>
              <a:buClr>
                <a:schemeClr val="dk1"/>
              </a:buClr>
              <a:buSzPts val="1100"/>
            </a:pPr>
            <a:r>
              <a:rPr lang="en-US" dirty="0">
                <a:latin typeface="Times New Roman" panose="02020603050405020304" pitchFamily="18" charset="0"/>
                <a:cs typeface="Times New Roman" panose="02020603050405020304" pitchFamily="18" charset="0"/>
              </a:rPr>
              <a:t>	</a:t>
            </a:r>
            <a:endParaRPr lang="en-US" b="1" dirty="0">
              <a:solidFill>
                <a:schemeClr val="bg2">
                  <a:lumMod val="50000"/>
                </a:schemeClr>
              </a:solidFill>
              <a:latin typeface="Times New Roman" panose="02020603050405020304" pitchFamily="18" charset="0"/>
              <a:cs typeface="Times New Roman" panose="02020603050405020304" pitchFamily="18" charset="0"/>
            </a:endParaRPr>
          </a:p>
          <a:p>
            <a:pPr marL="342900" lvl="0" indent="-342900">
              <a:spcBef>
                <a:spcPts val="600"/>
              </a:spcBef>
              <a:buClr>
                <a:schemeClr val="dk1"/>
              </a:buClr>
              <a:buSzPts val="1100"/>
              <a:buAutoNum type="arabicPeriod"/>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lvl="0">
              <a:spcBef>
                <a:spcPts val="600"/>
              </a:spcBef>
              <a:buClr>
                <a:schemeClr val="dk1"/>
              </a:buClr>
              <a:buSzPts val="1100"/>
            </a:pPr>
            <a:endParaRPr lang="en-US" sz="1200" dirty="0"/>
          </a:p>
          <a:p>
            <a:pPr lvl="0">
              <a:spcBef>
                <a:spcPts val="600"/>
              </a:spcBef>
              <a:spcAft>
                <a:spcPts val="1000"/>
              </a:spcAft>
            </a:pPr>
            <a:endParaRPr lang="en-US" dirty="0"/>
          </a:p>
          <a:p>
            <a:endParaRPr lang="en-US" dirty="0"/>
          </a:p>
        </p:txBody>
      </p:sp>
    </p:spTree>
    <p:extLst>
      <p:ext uri="{BB962C8B-B14F-4D97-AF65-F5344CB8AC3E}">
        <p14:creationId xmlns:p14="http://schemas.microsoft.com/office/powerpoint/2010/main" val="2340440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9" name="Google Shape;279;p26"/>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TextBox 1"/>
          <p:cNvSpPr txBox="1"/>
          <p:nvPr/>
        </p:nvSpPr>
        <p:spPr>
          <a:xfrm>
            <a:off x="1343891" y="505693"/>
            <a:ext cx="6393873" cy="5144998"/>
          </a:xfrm>
          <a:prstGeom prst="rect">
            <a:avLst/>
          </a:prstGeom>
          <a:noFill/>
        </p:spPr>
        <p:txBody>
          <a:bodyPr wrap="square" rtlCol="0">
            <a:spAutoFit/>
          </a:bodyPr>
          <a:lstStyle/>
          <a:p>
            <a:pPr lvl="0">
              <a:spcBef>
                <a:spcPts val="600"/>
              </a:spcBef>
              <a:buClr>
                <a:schemeClr val="dk1"/>
              </a:buClr>
              <a:buSzPts val="1100"/>
            </a:pPr>
            <a:r>
              <a:rPr lang="en-US" sz="2500" b="1" u="sng"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r>
              <a:rPr lang="en-US" sz="2500" b="1"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lgn="just">
              <a:spcBef>
                <a:spcPts val="600"/>
              </a:spcBef>
              <a:buClr>
                <a:schemeClr val="dk1"/>
              </a:buClr>
              <a:buSzPts val="1100"/>
            </a:pPr>
            <a:r>
              <a:rPr lang="en-US" dirty="0">
                <a:latin typeface="Times New Roman" panose="02020603050405020304" pitchFamily="18" charset="0"/>
                <a:cs typeface="Times New Roman" panose="02020603050405020304" pitchFamily="18" charset="0"/>
              </a:rPr>
              <a:t>	</a:t>
            </a:r>
          </a:p>
          <a:p>
            <a:pPr lvl="0" algn="just">
              <a:spcBef>
                <a:spcPts val="600"/>
              </a:spcBef>
              <a:buClr>
                <a:schemeClr val="dk1"/>
              </a:buClr>
              <a:buSzPts val="1100"/>
            </a:pPr>
            <a:r>
              <a:rPr lang="en-US" b="1" dirty="0">
                <a:latin typeface="Times New Roman" panose="02020603050405020304" pitchFamily="18" charset="0"/>
                <a:cs typeface="Times New Roman" panose="02020603050405020304" pitchFamily="18" charset="0"/>
              </a:rPr>
              <a:t>1. Title</a:t>
            </a:r>
            <a:r>
              <a:rPr lang="en-US" dirty="0">
                <a:latin typeface="Times New Roman" panose="02020603050405020304" pitchFamily="18" charset="0"/>
                <a:cs typeface="Times New Roman" panose="02020603050405020304" pitchFamily="18" charset="0"/>
              </a:rPr>
              <a:t> : Predicting yield of the crop using machine learning algorithm</a:t>
            </a:r>
          </a:p>
          <a:p>
            <a:pPr lvl="0" algn="just">
              <a:spcBef>
                <a:spcPts val="600"/>
              </a:spcBef>
              <a:buClr>
                <a:schemeClr val="dk1"/>
              </a:buClr>
              <a:buSzPts val="1100"/>
            </a:pPr>
            <a:r>
              <a:rPr lang="en-US" b="1" dirty="0">
                <a:latin typeface="Times New Roman" panose="02020603050405020304" pitchFamily="18" charset="0"/>
                <a:cs typeface="Times New Roman" panose="02020603050405020304" pitchFamily="18" charset="0"/>
              </a:rPr>
              <a:t>Authors</a:t>
            </a:r>
            <a:r>
              <a:rPr lang="en-US" dirty="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P.Priya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U.Muthaiah</a:t>
            </a:r>
            <a:r>
              <a:rPr lang="en-US" dirty="0" smtClean="0">
                <a:latin typeface="Times New Roman" panose="02020603050405020304" pitchFamily="18" charset="0"/>
                <a:cs typeface="Times New Roman" panose="02020603050405020304" pitchFamily="18" charset="0"/>
              </a:rPr>
              <a:t> &amp; </a:t>
            </a:r>
            <a:r>
              <a:rPr lang="en-US" dirty="0" err="1" smtClean="0">
                <a:latin typeface="Times New Roman" panose="02020603050405020304" pitchFamily="18" charset="0"/>
                <a:cs typeface="Times New Roman" panose="02020603050405020304" pitchFamily="18" charset="0"/>
              </a:rPr>
              <a:t>M.Balamurugan</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0" algn="just">
              <a:spcBef>
                <a:spcPts val="600"/>
              </a:spcBef>
              <a:buClr>
                <a:schemeClr val="dk1"/>
              </a:buClr>
              <a:buSzPts val="1100"/>
            </a:pPr>
            <a:r>
              <a:rPr lang="en-US" b="1" dirty="0">
                <a:latin typeface="Times New Roman" panose="02020603050405020304" pitchFamily="18" charset="0"/>
                <a:cs typeface="Times New Roman" panose="02020603050405020304" pitchFamily="18" charset="0"/>
              </a:rPr>
              <a:t>Publication </a:t>
            </a:r>
            <a:r>
              <a:rPr lang="en-US" dirty="0">
                <a:latin typeface="Times New Roman" panose="02020603050405020304" pitchFamily="18" charset="0"/>
                <a:cs typeface="Times New Roman" panose="02020603050405020304" pitchFamily="18" charset="0"/>
              </a:rPr>
              <a:t>: International journal of Engineering Sciences and Research </a:t>
            </a:r>
            <a:r>
              <a:rPr lang="en-US" dirty="0">
                <a:solidFill>
                  <a:schemeClr val="tx1">
                    <a:lumMod val="50000"/>
                  </a:schemeClr>
                </a:solidFill>
                <a:latin typeface="Times New Roman" panose="02020603050405020304" pitchFamily="18" charset="0"/>
                <a:cs typeface="Times New Roman" panose="02020603050405020304" pitchFamily="18" charset="0"/>
              </a:rPr>
              <a:t>Technology (IJESRT), April – 2018</a:t>
            </a:r>
          </a:p>
          <a:p>
            <a:pPr lvl="0" algn="just">
              <a:spcBef>
                <a:spcPts val="600"/>
              </a:spcBef>
              <a:buClr>
                <a:schemeClr val="dk1"/>
              </a:buClr>
              <a:buSzPts val="1100"/>
            </a:pPr>
            <a:r>
              <a:rPr lang="en-US" dirty="0">
                <a:solidFill>
                  <a:schemeClr val="tx1">
                    <a:lumMod val="50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paper uses R programming with Machine Learning techniques. All the datasets used in the research were sourced from the openly accessible records of the Indian Government. The dataset contains parameters like rainfall, season, and temperature and crop production. The paper concludes that the Results show that we can attain an accurate crop yield prediction using the Random Forest algorithm. The author did a comparative study of decision trees and random forest algorithms. But other algorithms were not considered and the dataset includes very few attributes that would not give accurate predictions</a:t>
            </a: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lvl="0" algn="just">
              <a:spcBef>
                <a:spcPts val="600"/>
              </a:spcBef>
              <a:buClr>
                <a:schemeClr val="dk1"/>
              </a:buClr>
              <a:buSzPts val="1100"/>
            </a:pP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marL="342900" lvl="0" indent="-342900">
              <a:spcBef>
                <a:spcPts val="600"/>
              </a:spcBef>
              <a:buClr>
                <a:schemeClr val="dk1"/>
              </a:buClr>
              <a:buSzPts val="1100"/>
              <a:buAutoNum type="arabicPeriod"/>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lvl="0">
              <a:spcBef>
                <a:spcPts val="600"/>
              </a:spcBef>
              <a:buClr>
                <a:schemeClr val="dk1"/>
              </a:buClr>
              <a:buSzPts val="1100"/>
            </a:pPr>
            <a:endParaRPr lang="en-US" sz="1200" dirty="0"/>
          </a:p>
          <a:p>
            <a:pPr lvl="0">
              <a:spcBef>
                <a:spcPts val="600"/>
              </a:spcBef>
              <a:spcAft>
                <a:spcPts val="1000"/>
              </a:spcAft>
            </a:pPr>
            <a:endParaRPr lang="en-US" dirty="0"/>
          </a:p>
          <a:p>
            <a:endParaRPr lang="en-US" dirty="0"/>
          </a:p>
        </p:txBody>
      </p:sp>
    </p:spTree>
    <p:extLst>
      <p:ext uri="{BB962C8B-B14F-4D97-AF65-F5344CB8AC3E}">
        <p14:creationId xmlns:p14="http://schemas.microsoft.com/office/powerpoint/2010/main" val="44598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9" name="Google Shape;279;p26"/>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2" name="TextBox 1"/>
          <p:cNvSpPr txBox="1"/>
          <p:nvPr/>
        </p:nvSpPr>
        <p:spPr>
          <a:xfrm>
            <a:off x="1343891" y="505693"/>
            <a:ext cx="6393873" cy="4498667"/>
          </a:xfrm>
          <a:prstGeom prst="rect">
            <a:avLst/>
          </a:prstGeom>
          <a:noFill/>
        </p:spPr>
        <p:txBody>
          <a:bodyPr wrap="square" rtlCol="0">
            <a:spAutoFit/>
          </a:bodyPr>
          <a:lstStyle/>
          <a:p>
            <a:pPr lvl="0">
              <a:spcBef>
                <a:spcPts val="600"/>
              </a:spcBef>
              <a:buClr>
                <a:schemeClr val="dk1"/>
              </a:buClr>
              <a:buSzPts val="1100"/>
            </a:pPr>
            <a:r>
              <a:rPr lang="en-US" sz="2500" b="1" u="sng"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r>
              <a:rPr lang="en-US" sz="2500" b="1"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lgn="just">
              <a:spcBef>
                <a:spcPts val="600"/>
              </a:spcBef>
              <a:buClr>
                <a:schemeClr val="dk1"/>
              </a:buClr>
              <a:buSzPts val="1100"/>
            </a:pPr>
            <a:r>
              <a:rPr lang="en-US" dirty="0">
                <a:latin typeface="Times New Roman" panose="02020603050405020304" pitchFamily="18" charset="0"/>
                <a:cs typeface="Times New Roman" panose="02020603050405020304" pitchFamily="18" charset="0"/>
              </a:rPr>
              <a:t>	</a:t>
            </a:r>
          </a:p>
          <a:p>
            <a:pPr lvl="0" algn="just">
              <a:spcBef>
                <a:spcPts val="600"/>
              </a:spcBef>
              <a:buClr>
                <a:schemeClr val="dk1"/>
              </a:buClr>
              <a:buSzPts val="1100"/>
            </a:pPr>
            <a:r>
              <a:rPr lang="en-US" b="1" dirty="0">
                <a:latin typeface="Times New Roman" panose="02020603050405020304" pitchFamily="18" charset="0"/>
                <a:cs typeface="Times New Roman" panose="02020603050405020304" pitchFamily="18" charset="0"/>
              </a:rPr>
              <a:t>2. Title</a:t>
            </a:r>
            <a:r>
              <a:rPr lang="en-US" dirty="0">
                <a:latin typeface="Times New Roman" panose="02020603050405020304" pitchFamily="18" charset="0"/>
                <a:cs typeface="Times New Roman" panose="02020603050405020304" pitchFamily="18" charset="0"/>
              </a:rPr>
              <a:t> : Heuristic Prediction of Crop Yield using Machine Learning Technique</a:t>
            </a:r>
          </a:p>
          <a:p>
            <a:pPr lvl="0" algn="just">
              <a:spcBef>
                <a:spcPts val="600"/>
              </a:spcBef>
              <a:buClr>
                <a:schemeClr val="dk1"/>
              </a:buClr>
              <a:buSzPts val="1100"/>
            </a:pPr>
            <a:r>
              <a:rPr lang="en-US" b="1" dirty="0">
                <a:latin typeface="Times New Roman" panose="02020603050405020304" pitchFamily="18" charset="0"/>
                <a:cs typeface="Times New Roman" panose="02020603050405020304" pitchFamily="18" charset="0"/>
              </a:rPr>
              <a:t>Authors</a:t>
            </a:r>
            <a:r>
              <a:rPr lang="en-US" dirty="0">
                <a:latin typeface="Times New Roman" panose="02020603050405020304" pitchFamily="18" charset="0"/>
                <a:cs typeface="Times New Roman" panose="02020603050405020304" pitchFamily="18" charset="0"/>
              </a:rPr>
              <a:t> : </a:t>
            </a:r>
            <a:r>
              <a:rPr lang="it-IT" dirty="0">
                <a:latin typeface="Times New Roman" panose="02020603050405020304" pitchFamily="18" charset="0"/>
                <a:ea typeface="Tahoma" panose="020B0604030504040204" pitchFamily="34" charset="0"/>
                <a:cs typeface="Times New Roman" panose="02020603050405020304" pitchFamily="18" charset="0"/>
              </a:rPr>
              <a:t>S. Pavani, Augusta Sophy Beulet P.</a:t>
            </a:r>
          </a:p>
          <a:p>
            <a:pPr lvl="0" algn="just">
              <a:spcBef>
                <a:spcPts val="600"/>
              </a:spcBef>
              <a:buClr>
                <a:schemeClr val="dk1"/>
              </a:buClr>
              <a:buSzPts val="1100"/>
            </a:pPr>
            <a:r>
              <a:rPr lang="en-US" b="1" dirty="0">
                <a:latin typeface="Times New Roman" panose="02020603050405020304" pitchFamily="18" charset="0"/>
                <a:cs typeface="Times New Roman" panose="02020603050405020304" pitchFamily="18" charset="0"/>
              </a:rPr>
              <a:t>Publication </a:t>
            </a:r>
            <a:r>
              <a:rPr lang="en-US" dirty="0">
                <a:latin typeface="Times New Roman" panose="02020603050405020304" pitchFamily="18" charset="0"/>
                <a:cs typeface="Times New Roman" panose="02020603050405020304" pitchFamily="18" charset="0"/>
              </a:rPr>
              <a:t>: International Journal of Engineering and Advanced Technology (IJEAT), December-2019</a:t>
            </a:r>
          </a:p>
          <a:p>
            <a:pPr lvl="0" algn="just">
              <a:spcBef>
                <a:spcPts val="600"/>
              </a:spcBef>
              <a:buClr>
                <a:schemeClr val="dk1"/>
              </a:buClr>
              <a:buSzPts val="1100"/>
            </a:pPr>
            <a:r>
              <a:rPr lang="en-US" dirty="0"/>
              <a:t>	</a:t>
            </a:r>
          </a:p>
          <a:p>
            <a:pPr lvl="0" algn="just">
              <a:spcBef>
                <a:spcPts val="600"/>
              </a:spcBef>
              <a:buClr>
                <a:schemeClr val="dk1"/>
              </a:buClr>
              <a:buSzPts val="1100"/>
            </a:pPr>
            <a:r>
              <a:rPr lang="en-US" dirty="0">
                <a:latin typeface="Times New Roman" panose="02020603050405020304" pitchFamily="18" charset="0"/>
                <a:cs typeface="Times New Roman" panose="02020603050405020304" pitchFamily="18" charset="0"/>
              </a:rPr>
              <a:t>	In this paper, the data sets of different districts of the Telangana state are collected from Telangana State Development Planning Society. The important factors that determine the crop yield are temperature, humidity, soil moisture and rainfall. The machine learning technique KNN algorithm was used for prediction of crop yield. This paper does not include </a:t>
            </a:r>
            <a:r>
              <a:rPr lang="en-US" dirty="0" smtClean="0">
                <a:latin typeface="Times New Roman" panose="02020603050405020304" pitchFamily="18" charset="0"/>
                <a:cs typeface="Times New Roman" panose="02020603050405020304" pitchFamily="18" charset="0"/>
              </a:rPr>
              <a:t>usage of </a:t>
            </a:r>
            <a:r>
              <a:rPr lang="en-US" dirty="0">
                <a:latin typeface="Times New Roman" panose="02020603050405020304" pitchFamily="18" charset="0"/>
                <a:cs typeface="Times New Roman" panose="02020603050405020304" pitchFamily="18" charset="0"/>
              </a:rPr>
              <a:t>fertilizers or </a:t>
            </a:r>
            <a:r>
              <a:rPr lang="en-US" dirty="0" smtClean="0">
                <a:latin typeface="Times New Roman" panose="02020603050405020304" pitchFamily="18" charset="0"/>
                <a:cs typeface="Times New Roman" panose="02020603050405020304" pitchFamily="18" charset="0"/>
              </a:rPr>
              <a:t>pesticides as a parameter to the dataset.</a:t>
            </a: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marL="342900" lvl="0" indent="-342900">
              <a:spcBef>
                <a:spcPts val="600"/>
              </a:spcBef>
              <a:buClr>
                <a:schemeClr val="dk1"/>
              </a:buClr>
              <a:buSzPts val="1100"/>
              <a:buAutoNum type="arabicPeriod"/>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lvl="0">
              <a:spcBef>
                <a:spcPts val="600"/>
              </a:spcBef>
              <a:buClr>
                <a:schemeClr val="dk1"/>
              </a:buClr>
              <a:buSzPts val="1100"/>
            </a:pPr>
            <a:endParaRPr lang="en-US" sz="1200" dirty="0"/>
          </a:p>
          <a:p>
            <a:pPr lvl="0">
              <a:spcBef>
                <a:spcPts val="600"/>
              </a:spcBef>
              <a:spcAft>
                <a:spcPts val="1000"/>
              </a:spcAft>
            </a:pPr>
            <a:endParaRPr lang="en-US" dirty="0"/>
          </a:p>
          <a:p>
            <a:endParaRPr lang="en-US" dirty="0"/>
          </a:p>
        </p:txBody>
      </p:sp>
    </p:spTree>
    <p:extLst>
      <p:ext uri="{BB962C8B-B14F-4D97-AF65-F5344CB8AC3E}">
        <p14:creationId xmlns:p14="http://schemas.microsoft.com/office/powerpoint/2010/main" val="1730105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9" name="Google Shape;279;p26"/>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 name="TextBox 1"/>
          <p:cNvSpPr txBox="1"/>
          <p:nvPr/>
        </p:nvSpPr>
        <p:spPr>
          <a:xfrm flipH="1">
            <a:off x="727359" y="786809"/>
            <a:ext cx="7445534" cy="4467890"/>
          </a:xfrm>
          <a:prstGeom prst="rect">
            <a:avLst/>
          </a:prstGeom>
          <a:noFill/>
        </p:spPr>
        <p:txBody>
          <a:bodyPr wrap="square" rtlCol="0">
            <a:spAutoFit/>
          </a:bodyPr>
          <a:lstStyle/>
          <a:p>
            <a:pPr lvl="0">
              <a:spcBef>
                <a:spcPts val="600"/>
              </a:spcBef>
              <a:buClr>
                <a:schemeClr val="dk1"/>
              </a:buClr>
              <a:buSzPts val="1100"/>
            </a:pPr>
            <a:r>
              <a:rPr lang="en-US" sz="2500" b="1" u="sng" dirty="0" smtClean="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EXISTING </a:t>
            </a:r>
            <a:r>
              <a:rPr lang="en-US" sz="2500" b="1" u="sng"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a:t>
            </a:r>
            <a:r>
              <a:rPr lang="en-US" sz="2500" b="1"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lgn="just">
              <a:spcBef>
                <a:spcPts val="600"/>
              </a:spcBef>
              <a:buClr>
                <a:schemeClr val="dk1"/>
              </a:buClr>
              <a:buSzPts val="1100"/>
            </a:pPr>
            <a:r>
              <a:rPr lang="en-US" dirty="0">
                <a:latin typeface="Times New Roman" panose="02020603050405020304" pitchFamily="18" charset="0"/>
                <a:cs typeface="Times New Roman" panose="02020603050405020304" pitchFamily="18" charset="0"/>
              </a:rPr>
              <a:t>	</a:t>
            </a:r>
          </a:p>
          <a:p>
            <a:pPr lvl="0">
              <a:spcBef>
                <a:spcPts val="600"/>
              </a:spcBef>
              <a:buClr>
                <a:schemeClr val="dk1"/>
              </a:buClr>
              <a:buSzPts val="1100"/>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lvl="0" algn="just">
              <a:lnSpc>
                <a:spcPct val="150000"/>
              </a:lnSpc>
              <a:spcBef>
                <a:spcPts val="600"/>
              </a:spcBef>
              <a:buClr>
                <a:schemeClr val="dk1"/>
              </a:buClr>
              <a:buSzPts val="1100"/>
            </a:pPr>
            <a:r>
              <a:rPr lang="en-US" dirty="0" smtClean="0"/>
              <a:t>	</a:t>
            </a:r>
            <a:r>
              <a:rPr lang="en-US" dirty="0" smtClean="0">
                <a:latin typeface="Times New Roman" panose="02020603050405020304" pitchFamily="18" charset="0"/>
                <a:cs typeface="Times New Roman" panose="02020603050405020304" pitchFamily="18" charset="0"/>
              </a:rPr>
              <a:t>Other </a:t>
            </a:r>
            <a:r>
              <a:rPr lang="en-US" dirty="0">
                <a:latin typeface="Times New Roman" panose="02020603050405020304" pitchFamily="18" charset="0"/>
                <a:cs typeface="Times New Roman" panose="02020603050405020304" pitchFamily="18" charset="0"/>
              </a:rPr>
              <a:t>than blogging websites which provide information about the agriculture and agricultural accessories, there is no </a:t>
            </a:r>
            <a:r>
              <a:rPr lang="en-US" dirty="0" smtClean="0">
                <a:latin typeface="Times New Roman" panose="02020603050405020304" pitchFamily="18" charset="0"/>
                <a:cs typeface="Times New Roman" panose="02020603050405020304" pitchFamily="18" charset="0"/>
              </a:rPr>
              <a:t>any particular model for </a:t>
            </a:r>
            <a:r>
              <a:rPr lang="en-US" dirty="0">
                <a:latin typeface="Times New Roman" panose="02020603050405020304" pitchFamily="18" charset="0"/>
                <a:cs typeface="Times New Roman" panose="02020603050405020304" pitchFamily="18" charset="0"/>
              </a:rPr>
              <a:t>predicting the yield of the crop depending on the </a:t>
            </a:r>
            <a:r>
              <a:rPr lang="en-US" dirty="0" smtClean="0">
                <a:latin typeface="Times New Roman" panose="02020603050405020304" pitchFamily="18" charset="0"/>
                <a:cs typeface="Times New Roman" panose="02020603050405020304" pitchFamily="18" charset="0"/>
              </a:rPr>
              <a:t>historical data.</a:t>
            </a: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marL="342900" lvl="0" indent="-342900">
              <a:spcBef>
                <a:spcPts val="600"/>
              </a:spcBef>
              <a:buClr>
                <a:schemeClr val="dk1"/>
              </a:buClr>
              <a:buSzPts val="1100"/>
              <a:buAutoNum type="arabicPeriod"/>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marL="342900" lvl="0" indent="-342900">
              <a:spcBef>
                <a:spcPts val="600"/>
              </a:spcBef>
              <a:buClr>
                <a:schemeClr val="dk1"/>
              </a:buClr>
              <a:buSzPts val="1100"/>
              <a:buAutoNum type="arabicPeriod"/>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marL="342900" lvl="0" indent="-342900">
              <a:spcBef>
                <a:spcPts val="600"/>
              </a:spcBef>
              <a:buClr>
                <a:schemeClr val="dk1"/>
              </a:buClr>
              <a:buSzPts val="1100"/>
              <a:buAutoNum type="arabicPeriod"/>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marL="342900" lvl="0" indent="-342900">
              <a:spcBef>
                <a:spcPts val="600"/>
              </a:spcBef>
              <a:buClr>
                <a:schemeClr val="dk1"/>
              </a:buClr>
              <a:buSzPts val="1100"/>
              <a:buAutoNum type="arabicPeriod"/>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marL="342900" lvl="0" indent="-342900">
              <a:spcBef>
                <a:spcPts val="600"/>
              </a:spcBef>
              <a:buClr>
                <a:schemeClr val="dk1"/>
              </a:buClr>
              <a:buSzPts val="1100"/>
              <a:buAutoNum type="arabicPeriod"/>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lvl="0">
              <a:spcBef>
                <a:spcPts val="600"/>
              </a:spcBef>
              <a:buClr>
                <a:schemeClr val="dk1"/>
              </a:buClr>
              <a:buSzPts val="1100"/>
            </a:pPr>
            <a:endParaRPr lang="en-US" sz="1200" dirty="0"/>
          </a:p>
          <a:p>
            <a:pPr lvl="0">
              <a:spcBef>
                <a:spcPts val="600"/>
              </a:spcBef>
              <a:spcAft>
                <a:spcPts val="1000"/>
              </a:spcAft>
            </a:pPr>
            <a:endParaRPr lang="en-US" dirty="0"/>
          </a:p>
          <a:p>
            <a:endParaRPr lang="en-US" dirty="0"/>
          </a:p>
        </p:txBody>
      </p:sp>
    </p:spTree>
    <p:extLst>
      <p:ext uri="{BB962C8B-B14F-4D97-AF65-F5344CB8AC3E}">
        <p14:creationId xmlns:p14="http://schemas.microsoft.com/office/powerpoint/2010/main" val="2963720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9" name="Google Shape;279;p26"/>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TextBox 1"/>
          <p:cNvSpPr txBox="1"/>
          <p:nvPr/>
        </p:nvSpPr>
        <p:spPr>
          <a:xfrm flipH="1">
            <a:off x="727357" y="978195"/>
            <a:ext cx="7169087" cy="5114221"/>
          </a:xfrm>
          <a:prstGeom prst="rect">
            <a:avLst/>
          </a:prstGeom>
          <a:noFill/>
        </p:spPr>
        <p:txBody>
          <a:bodyPr wrap="square" rtlCol="0">
            <a:spAutoFit/>
          </a:bodyPr>
          <a:lstStyle/>
          <a:p>
            <a:pPr lvl="0">
              <a:spcBef>
                <a:spcPts val="600"/>
              </a:spcBef>
              <a:buClr>
                <a:schemeClr val="dk1"/>
              </a:buClr>
              <a:buSzPts val="1100"/>
            </a:pPr>
            <a:r>
              <a:rPr lang="en-US" sz="2500" b="1" u="sng"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MODEL</a:t>
            </a:r>
            <a:r>
              <a:rPr lang="en-US" sz="2500" b="1"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lgn="just">
              <a:spcBef>
                <a:spcPts val="600"/>
              </a:spcBef>
              <a:buClr>
                <a:schemeClr val="dk1"/>
              </a:buClr>
              <a:buSzPts val="1100"/>
            </a:pPr>
            <a:r>
              <a:rPr lang="en-US" dirty="0">
                <a:latin typeface="Times New Roman" panose="02020603050405020304" pitchFamily="18" charset="0"/>
                <a:cs typeface="Times New Roman" panose="02020603050405020304" pitchFamily="18" charset="0"/>
              </a:rPr>
              <a:t>	</a:t>
            </a:r>
          </a:p>
          <a:p>
            <a:pPr lvl="0">
              <a:spcBef>
                <a:spcPts val="600"/>
              </a:spcBef>
              <a:buClr>
                <a:schemeClr val="dk1"/>
              </a:buClr>
              <a:buSzPts val="1100"/>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algn="just">
              <a:lnSpc>
                <a:spcPct val="150000"/>
              </a:lnSpc>
              <a:spcBef>
                <a:spcPts val="600"/>
              </a:spcBef>
              <a:buClr>
                <a:schemeClr val="dk1"/>
              </a:buClr>
              <a:buSzPts val="1100"/>
            </a:pPr>
            <a:r>
              <a:rPr lang="en-US" dirty="0" smtClean="0">
                <a:latin typeface="Times New Roman" panose="02020603050405020304" pitchFamily="18" charset="0"/>
                <a:cs typeface="Times New Roman" panose="02020603050405020304" pitchFamily="18" charset="0"/>
              </a:rPr>
              <a:t>	We </a:t>
            </a:r>
            <a:r>
              <a:rPr lang="en-US" dirty="0">
                <a:latin typeface="Times New Roman" panose="02020603050405020304" pitchFamily="18" charset="0"/>
                <a:cs typeface="Times New Roman" panose="02020603050405020304" pitchFamily="18" charset="0"/>
              </a:rPr>
              <a:t>have collected temperature, rainfall, crop yield and other datasets from various sources. In this project we have used machine learning algorithms like Decision tree, Random Forest algorithm, Linear Regression, Gradient Boosting to predict crop yield based on factors like temperature, rainfall, and pesticides. Our proposed model for predicting crop yield produces accurate results which will be more helpful for famers in choosing the crops that give best yield.</a:t>
            </a:r>
          </a:p>
          <a:p>
            <a:pPr marL="342900" lvl="0" indent="-342900">
              <a:spcBef>
                <a:spcPts val="600"/>
              </a:spcBef>
              <a:buClr>
                <a:schemeClr val="dk1"/>
              </a:buClr>
              <a:buSzPts val="1100"/>
              <a:buAutoNum type="arabicPeriod"/>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marL="342900" lvl="0" indent="-342900">
              <a:spcBef>
                <a:spcPts val="600"/>
              </a:spcBef>
              <a:buClr>
                <a:schemeClr val="dk1"/>
              </a:buClr>
              <a:buSzPts val="1100"/>
              <a:buAutoNum type="arabicPeriod"/>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marL="342900" lvl="0" indent="-342900">
              <a:spcBef>
                <a:spcPts val="600"/>
              </a:spcBef>
              <a:buClr>
                <a:schemeClr val="dk1"/>
              </a:buClr>
              <a:buSzPts val="1100"/>
              <a:buAutoNum type="arabicPeriod"/>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marL="342900" lvl="0" indent="-342900">
              <a:spcBef>
                <a:spcPts val="600"/>
              </a:spcBef>
              <a:buClr>
                <a:schemeClr val="dk1"/>
              </a:buClr>
              <a:buSzPts val="1100"/>
              <a:buAutoNum type="arabicPeriod"/>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marL="342900" lvl="0" indent="-342900">
              <a:spcBef>
                <a:spcPts val="600"/>
              </a:spcBef>
              <a:buClr>
                <a:schemeClr val="dk1"/>
              </a:buClr>
              <a:buSzPts val="1100"/>
              <a:buAutoNum type="arabicPeriod"/>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lvl="0">
              <a:spcBef>
                <a:spcPts val="600"/>
              </a:spcBef>
              <a:buClr>
                <a:schemeClr val="dk1"/>
              </a:buClr>
              <a:buSzPts val="1100"/>
            </a:pPr>
            <a:endParaRPr lang="en-US" sz="1200" dirty="0"/>
          </a:p>
          <a:p>
            <a:pPr lvl="0">
              <a:spcBef>
                <a:spcPts val="600"/>
              </a:spcBef>
              <a:spcAft>
                <a:spcPts val="1000"/>
              </a:spcAft>
            </a:pPr>
            <a:endParaRPr lang="en-US" dirty="0"/>
          </a:p>
          <a:p>
            <a:endParaRPr lang="en-US" dirty="0"/>
          </a:p>
        </p:txBody>
      </p:sp>
    </p:spTree>
    <p:extLst>
      <p:ext uri="{BB962C8B-B14F-4D97-AF65-F5344CB8AC3E}">
        <p14:creationId xmlns:p14="http://schemas.microsoft.com/office/powerpoint/2010/main" val="3033855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9" name="Google Shape;279;p26"/>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2" name="TextBox 1"/>
          <p:cNvSpPr txBox="1"/>
          <p:nvPr/>
        </p:nvSpPr>
        <p:spPr>
          <a:xfrm>
            <a:off x="1239982" y="491839"/>
            <a:ext cx="6393873" cy="1959511"/>
          </a:xfrm>
          <a:prstGeom prst="rect">
            <a:avLst/>
          </a:prstGeom>
          <a:noFill/>
        </p:spPr>
        <p:txBody>
          <a:bodyPr wrap="square" rtlCol="0">
            <a:spAutoFit/>
          </a:bodyPr>
          <a:lstStyle/>
          <a:p>
            <a:pPr lvl="0">
              <a:spcBef>
                <a:spcPts val="600"/>
              </a:spcBef>
              <a:buClr>
                <a:schemeClr val="dk1"/>
              </a:buClr>
              <a:buSzPts val="1100"/>
            </a:pPr>
            <a:r>
              <a:rPr lang="en-US" sz="2500" b="1" u="sng" dirty="0" smtClean="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 AND IMPLEMENTATION</a:t>
            </a:r>
            <a:r>
              <a:rPr lang="en-US" sz="2500" b="1" dirty="0" smtClean="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lgn="just">
              <a:spcBef>
                <a:spcPts val="600"/>
              </a:spcBef>
              <a:buClr>
                <a:schemeClr val="dk1"/>
              </a:buClr>
              <a:buSzPts val="1100"/>
            </a:pPr>
            <a:r>
              <a:rPr lang="en-US" dirty="0">
                <a:latin typeface="Times New Roman" panose="02020603050405020304" pitchFamily="18" charset="0"/>
                <a:cs typeface="Times New Roman" panose="02020603050405020304" pitchFamily="18" charset="0"/>
              </a:rPr>
              <a:t>	</a:t>
            </a:r>
          </a:p>
          <a:p>
            <a:pPr marL="342900" lvl="0" indent="-342900">
              <a:spcBef>
                <a:spcPts val="600"/>
              </a:spcBef>
              <a:buClr>
                <a:schemeClr val="dk1"/>
              </a:buClr>
              <a:buSzPts val="1100"/>
              <a:buAutoNum type="arabicPeriod"/>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lvl="0">
              <a:spcBef>
                <a:spcPts val="600"/>
              </a:spcBef>
              <a:buClr>
                <a:schemeClr val="dk1"/>
              </a:buClr>
              <a:buSzPts val="1100"/>
            </a:pPr>
            <a:endParaRPr lang="en-US" sz="1200" dirty="0"/>
          </a:p>
          <a:p>
            <a:pPr lvl="0">
              <a:spcBef>
                <a:spcPts val="600"/>
              </a:spcBef>
              <a:spcAft>
                <a:spcPts val="1000"/>
              </a:spcAft>
            </a:pPr>
            <a:endParaRPr lang="en-US" dirty="0"/>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909" y="1316181"/>
            <a:ext cx="6941127" cy="3131595"/>
          </a:xfrm>
          <a:prstGeom prst="rect">
            <a:avLst/>
          </a:prstGeom>
        </p:spPr>
      </p:pic>
      <p:sp>
        <p:nvSpPr>
          <p:cNvPr id="4" name="TextBox 3"/>
          <p:cNvSpPr txBox="1"/>
          <p:nvPr/>
        </p:nvSpPr>
        <p:spPr>
          <a:xfrm>
            <a:off x="3338946" y="1184563"/>
            <a:ext cx="748146" cy="307777"/>
          </a:xfrm>
          <a:prstGeom prst="rect">
            <a:avLst/>
          </a:prstGeom>
          <a:solidFill>
            <a:schemeClr val="bg1"/>
          </a:solidFill>
        </p:spPr>
        <p:txBody>
          <a:bodyPr wrap="square" rtlCol="0">
            <a:spAutoFit/>
          </a:bodyPr>
          <a:lstStyle/>
          <a:p>
            <a:endParaRPr lang="en-US" dirty="0"/>
          </a:p>
        </p:txBody>
      </p:sp>
      <p:sp>
        <p:nvSpPr>
          <p:cNvPr id="5" name="TextBox 4"/>
          <p:cNvSpPr txBox="1"/>
          <p:nvPr/>
        </p:nvSpPr>
        <p:spPr>
          <a:xfrm flipV="1">
            <a:off x="3546765" y="1184563"/>
            <a:ext cx="1025236" cy="45719"/>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628794871"/>
      </p:ext>
    </p:extLst>
  </p:cSld>
  <p:clrMapOvr>
    <a:masterClrMapping/>
  </p:clrMapOvr>
  <p:timing>
    <p:tnLst>
      <p:par>
        <p:cTn id="1" dur="indefinite" restart="never" nodeType="tmRoot"/>
      </p:par>
    </p:tnLst>
  </p:timing>
</p:sld>
</file>

<file path=ppt/theme/theme1.xml><?xml version="1.0" encoding="utf-8"?>
<a:theme xmlns:a="http://schemas.openxmlformats.org/drawingml/2006/main" name="Ferdinand template">
  <a:themeElements>
    <a:clrScheme name="Custom 347">
      <a:dk1>
        <a:srgbClr val="343A4E"/>
      </a:dk1>
      <a:lt1>
        <a:srgbClr val="FFFFFF"/>
      </a:lt1>
      <a:dk2>
        <a:srgbClr val="707A96"/>
      </a:dk2>
      <a:lt2>
        <a:srgbClr val="EEEFF3"/>
      </a:lt2>
      <a:accent1>
        <a:srgbClr val="ACD701"/>
      </a:accent1>
      <a:accent2>
        <a:srgbClr val="69B636"/>
      </a:accent2>
      <a:accent3>
        <a:srgbClr val="32A318"/>
      </a:accent3>
      <a:accent4>
        <a:srgbClr val="9EACD1"/>
      </a:accent4>
      <a:accent5>
        <a:srgbClr val="707A96"/>
      </a:accent5>
      <a:accent6>
        <a:srgbClr val="394057"/>
      </a:accent6>
      <a:hlink>
        <a:srgbClr val="0E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698</TotalTime>
  <Words>162</Words>
  <Application>Microsoft Office PowerPoint</Application>
  <PresentationFormat>On-screen Show (16:9)</PresentationFormat>
  <Paragraphs>169</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Comic Sans MS</vt:lpstr>
      <vt:lpstr>Arial</vt:lpstr>
      <vt:lpstr>Encode Sans Semi Condensed Light</vt:lpstr>
      <vt:lpstr>Tahoma</vt:lpstr>
      <vt:lpstr>Encode Sans Semi Condensed SemiBold</vt:lpstr>
      <vt:lpstr>Times New Roman</vt:lpstr>
      <vt:lpstr>Ferdinand template</vt:lpstr>
      <vt:lpstr>Crop yield prediction based on weather using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CROP</dc:title>
  <dc:creator>LENOVO</dc:creator>
  <cp:lastModifiedBy>LENOVO</cp:lastModifiedBy>
  <cp:revision>48</cp:revision>
  <dcterms:modified xsi:type="dcterms:W3CDTF">2022-11-23T03:44:19Z</dcterms:modified>
</cp:coreProperties>
</file>