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85" r:id="rId3"/>
    <p:sldId id="386" r:id="rId4"/>
    <p:sldId id="443" r:id="rId5"/>
    <p:sldId id="387" r:id="rId6"/>
    <p:sldId id="482" r:id="rId7"/>
    <p:sldId id="483" r:id="rId8"/>
    <p:sldId id="391" r:id="rId9"/>
    <p:sldId id="455" r:id="rId10"/>
    <p:sldId id="453" r:id="rId11"/>
    <p:sldId id="454" r:id="rId12"/>
    <p:sldId id="486" r:id="rId13"/>
    <p:sldId id="487" r:id="rId14"/>
    <p:sldId id="488" r:id="rId15"/>
    <p:sldId id="381" r:id="rId16"/>
    <p:sldId id="489" r:id="rId17"/>
    <p:sldId id="444" r:id="rId18"/>
    <p:sldId id="490" r:id="rId19"/>
    <p:sldId id="437" r:id="rId20"/>
    <p:sldId id="414" r:id="rId21"/>
    <p:sldId id="449" r:id="rId22"/>
    <p:sldId id="412" r:id="rId23"/>
    <p:sldId id="448" r:id="rId24"/>
    <p:sldId id="445" r:id="rId25"/>
    <p:sldId id="446" r:id="rId26"/>
    <p:sldId id="447" r:id="rId27"/>
    <p:sldId id="451" r:id="rId28"/>
    <p:sldId id="450" r:id="rId29"/>
    <p:sldId id="380" r:id="rId30"/>
    <p:sldId id="417" r:id="rId31"/>
    <p:sldId id="320" r:id="rId32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C88DA"/>
    <a:srgbClr val="CD24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9001" autoAdjust="0"/>
  </p:normalViewPr>
  <p:slideViewPr>
    <p:cSldViewPr snapToGrid="0" snapToObjects="1">
      <p:cViewPr varScale="1">
        <p:scale>
          <a:sx n="81" d="100"/>
          <a:sy n="81" d="100"/>
        </p:scale>
        <p:origin x="-15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E6FA0-05CA-4E42-BA7C-2127FD778739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EB686-59C4-6546-A04A-FE6DD47AD5F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161731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BFEAA-5427-1D4A-A9F6-53E7800DCEDE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75BC8-9B54-074D-AB05-EEC369B5EB1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23041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Deze week</a:t>
            </a:r>
            <a:r>
              <a:rPr lang="nl-NL" baseline="0" dirty="0" smtClean="0"/>
              <a:t> staan de </a:t>
            </a:r>
            <a:r>
              <a:rPr lang="nl-NL" baseline="0" dirty="0" err="1" smtClean="0"/>
              <a:t>functions</a:t>
            </a:r>
            <a:r>
              <a:rPr lang="nl-NL" baseline="0" dirty="0" smtClean="0"/>
              <a:t> en een </a:t>
            </a:r>
            <a:r>
              <a:rPr lang="nl-NL" baseline="0" dirty="0" err="1" smtClean="0"/>
              <a:t>multi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dimensional</a:t>
            </a:r>
            <a:r>
              <a:rPr lang="nl-NL" baseline="0" dirty="0" smtClean="0"/>
              <a:t> array op het menu. Probeer het college in maximaal 2 uur te doen zodat de studenten nog tijd over hebben voor opdracht 2.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919667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Vraag:</a:t>
            </a:r>
            <a:r>
              <a:rPr lang="nl-NL" baseline="0" dirty="0" smtClean="0"/>
              <a:t> welke functies zie je. Neem daar 3 minuten voor.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99155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Hoeveel events?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99155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 code staat in de sheets,</a:t>
            </a:r>
            <a:r>
              <a:rPr lang="nl-NL" baseline="0" dirty="0" smtClean="0"/>
              <a:t> maar is misschien handiger om ook samen te maken in </a:t>
            </a:r>
            <a:r>
              <a:rPr lang="nl-NL" baseline="0" dirty="0" err="1" smtClean="0"/>
              <a:t>php</a:t>
            </a:r>
            <a:r>
              <a:rPr lang="nl-NL" baseline="0" dirty="0" smtClean="0"/>
              <a:t> storm.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781563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31556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31556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31556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31556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31556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31556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31556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Deze week was de opdracht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284432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31556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31556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Hoeveel events?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99155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55429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Mijn boodschappenlijstje. Vorige week hebben we </a:t>
            </a:r>
            <a:r>
              <a:rPr lang="nl-NL" dirty="0" err="1" smtClean="0"/>
              <a:t>add</a:t>
            </a:r>
            <a:r>
              <a:rPr lang="nl-NL" dirty="0" smtClean="0"/>
              <a:t> en li</a:t>
            </a:r>
            <a:r>
              <a:rPr lang="nl-NL" baseline="0" dirty="0" smtClean="0"/>
              <a:t> click even behandeld. Deze week gaan we kijken hoe we de waarden in een 2 dimensionale array kunnen zetten en hoe we functies kunnen maken om e.e.a. Te ordenen.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99155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Iets simpeler</a:t>
            </a:r>
            <a:r>
              <a:rPr lang="nl-NL" baseline="0" dirty="0" smtClean="0"/>
              <a:t> voorbeeld.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25938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2 waarden invoeren en uitlezen.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99155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31556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70127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Stukje</a:t>
            </a:r>
            <a:r>
              <a:rPr lang="nl-NL" baseline="0" dirty="0" smtClean="0"/>
              <a:t> herhaling maar dan anders.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318464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I, en als het niet 4 is maar 3?</a:t>
            </a:r>
            <a:r>
              <a:rPr lang="nl-NL" baseline="0" dirty="0" smtClean="0"/>
              <a:t> Dan een witregel.</a:t>
            </a:r>
          </a:p>
          <a:p>
            <a:r>
              <a:rPr lang="nl-NL" baseline="0" dirty="0" smtClean="0"/>
              <a:t>Voorbeeld kun je ook vinden op: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3155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60962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29554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964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52988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5044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9855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89270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770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1501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7875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82858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238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2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Frontend</a:t>
            </a:r>
            <a:r>
              <a:rPr lang="nl-NL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nl-NL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development</a:t>
            </a:r>
            <a:endParaRPr lang="nl-NL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latin typeface="Century Gothic"/>
                <a:cs typeface="Century Gothic"/>
              </a:rPr>
              <a:t>o</a:t>
            </a:r>
            <a:r>
              <a:rPr lang="nl-NL" dirty="0" smtClean="0">
                <a:latin typeface="Century Gothic"/>
                <a:cs typeface="Century Gothic"/>
              </a:rPr>
              <a:t>ftewel IMP011</a:t>
            </a:r>
            <a:endParaRPr lang="nl-NL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83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10-16 at 2.01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86895" y="2068286"/>
            <a:ext cx="5698634" cy="341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094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10-16 at 2.01.3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465" r="6562"/>
          <a:stretch/>
        </p:blipFill>
        <p:spPr>
          <a:xfrm>
            <a:off x="0" y="193524"/>
            <a:ext cx="8938382" cy="6446762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0" y="471714"/>
            <a:ext cx="3217333" cy="2382762"/>
          </a:xfrm>
          <a:prstGeom prst="rect">
            <a:avLst/>
          </a:prstGeom>
          <a:solidFill>
            <a:schemeClr val="bg1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514779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682788" y="1844771"/>
            <a:ext cx="664637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2-dimensionale </a:t>
            </a:r>
            <a:endParaRPr lang="nl-NL" sz="6600" dirty="0" smtClean="0">
              <a:solidFill>
                <a:schemeClr val="bg1"/>
              </a:solidFill>
              <a:latin typeface="Century Gothic"/>
              <a:cs typeface="Century Gothic"/>
            </a:endParaRPr>
          </a:p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array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2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00643" y="999255"/>
            <a:ext cx="8771488" cy="26161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CD2400"/>
                </a:solidFill>
                <a:latin typeface="Courier New"/>
                <a:cs typeface="Courier New"/>
              </a:rPr>
              <a:t>//MULTI DIMENSIONALE ARRAYS</a:t>
            </a:r>
          </a:p>
          <a:p>
            <a:endParaRPr lang="nl-NL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var </a:t>
            </a:r>
            <a:r>
              <a:rPr lang="nl-NL" sz="1600" dirty="0" err="1">
                <a:latin typeface="Courier New"/>
                <a:cs typeface="Courier New"/>
              </a:rPr>
              <a:t>products</a:t>
            </a:r>
            <a:r>
              <a:rPr lang="nl-NL" sz="1600" dirty="0">
                <a:latin typeface="Courier New"/>
                <a:cs typeface="Courier New"/>
              </a:rPr>
              <a:t> = </a:t>
            </a:r>
            <a:r>
              <a:rPr lang="nl-NL" sz="1600" dirty="0" smtClean="0">
                <a:latin typeface="Courier New"/>
                <a:cs typeface="Courier New"/>
              </a:rPr>
              <a:t>[];</a:t>
            </a:r>
            <a:endParaRPr lang="nl-NL" sz="1600" dirty="0">
              <a:latin typeface="Courier New"/>
              <a:cs typeface="Courier New"/>
            </a:endParaRP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var kaas = </a:t>
            </a:r>
            <a:r>
              <a:rPr lang="nl-NL" sz="1600" dirty="0" smtClean="0">
                <a:latin typeface="Courier New"/>
                <a:cs typeface="Courier New"/>
              </a:rPr>
              <a:t>['kaas</a:t>
            </a:r>
            <a:r>
              <a:rPr lang="nl-NL" sz="1600" dirty="0">
                <a:latin typeface="Courier New"/>
                <a:cs typeface="Courier New"/>
              </a:rPr>
              <a:t>', </a:t>
            </a:r>
            <a:r>
              <a:rPr lang="nl-NL" sz="1600" dirty="0" smtClean="0">
                <a:latin typeface="Courier New"/>
                <a:cs typeface="Courier New"/>
              </a:rPr>
              <a:t>1.89];</a:t>
            </a:r>
            <a:endParaRPr lang="nl-NL" sz="1600" dirty="0">
              <a:latin typeface="Courier New"/>
              <a:cs typeface="Courier New"/>
            </a:endParaRP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 err="1">
                <a:latin typeface="Courier New"/>
                <a:cs typeface="Courier New"/>
              </a:rPr>
              <a:t>products.push</a:t>
            </a:r>
            <a:r>
              <a:rPr lang="nl-NL" sz="1600" dirty="0">
                <a:latin typeface="Courier New"/>
                <a:cs typeface="Courier New"/>
              </a:rPr>
              <a:t>(kaas);</a:t>
            </a: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 err="1">
                <a:latin typeface="Courier New"/>
                <a:cs typeface="Courier New"/>
              </a:rPr>
              <a:t>console.log</a:t>
            </a:r>
            <a:r>
              <a:rPr lang="nl-NL" sz="1600" dirty="0">
                <a:latin typeface="Courier New"/>
                <a:cs typeface="Courier New"/>
              </a:rPr>
              <a:t>('De productnaam' + </a:t>
            </a:r>
            <a:r>
              <a:rPr lang="nl-NL" sz="1600" dirty="0" err="1">
                <a:latin typeface="Courier New"/>
                <a:cs typeface="Courier New"/>
              </a:rPr>
              <a:t>products</a:t>
            </a:r>
            <a:r>
              <a:rPr lang="nl-NL" sz="1600" dirty="0">
                <a:latin typeface="Courier New"/>
                <a:cs typeface="Courier New"/>
              </a:rPr>
              <a:t>[0][0]);</a:t>
            </a:r>
          </a:p>
          <a:p>
            <a:r>
              <a:rPr lang="nl-NL" sz="1600" dirty="0" err="1">
                <a:latin typeface="Courier New"/>
                <a:cs typeface="Courier New"/>
              </a:rPr>
              <a:t>console.log</a:t>
            </a:r>
            <a:r>
              <a:rPr lang="nl-NL" sz="1600" dirty="0">
                <a:latin typeface="Courier New"/>
                <a:cs typeface="Courier New"/>
              </a:rPr>
              <a:t>('De productprijs' + </a:t>
            </a:r>
            <a:r>
              <a:rPr lang="nl-NL" sz="1600" dirty="0" err="1">
                <a:latin typeface="Courier New"/>
                <a:cs typeface="Courier New"/>
              </a:rPr>
              <a:t>products</a:t>
            </a:r>
            <a:r>
              <a:rPr lang="nl-NL" sz="1600" dirty="0">
                <a:latin typeface="Courier New"/>
                <a:cs typeface="Courier New"/>
              </a:rPr>
              <a:t>[0][1]);</a:t>
            </a:r>
            <a:endParaRPr lang="nl-NL" sz="1600" dirty="0" smtClean="0">
              <a:latin typeface="Courier New"/>
              <a:cs typeface="Courier New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200644" y="228003"/>
            <a:ext cx="652988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JS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874451" y="346276"/>
            <a:ext cx="442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entury Gothic"/>
                <a:cs typeface="Century Gothic"/>
              </a:rPr>
              <a:t>6.oefening</a:t>
            </a:r>
            <a:r>
              <a:rPr lang="nl-NL" dirty="0" smtClean="0">
                <a:solidFill>
                  <a:srgbClr val="000000"/>
                </a:solidFill>
                <a:latin typeface="Century Gothic"/>
                <a:cs typeface="Century Gothic"/>
              </a:rPr>
              <a:t>-multidimensionale-arrays.js</a:t>
            </a:r>
            <a:endParaRPr lang="nl-NL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200644" y="4601499"/>
            <a:ext cx="956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 smtClean="0">
                <a:latin typeface="Century Gothic"/>
                <a:cs typeface="Century Gothic"/>
              </a:rPr>
              <a:t>products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1383564" y="4143429"/>
            <a:ext cx="2613927" cy="1395023"/>
          </a:xfrm>
          <a:prstGeom prst="rect">
            <a:avLst/>
          </a:prstGeom>
          <a:ln w="12700" cmpd="sng">
            <a:solidFill>
              <a:srgbClr val="1C88D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400">
              <a:latin typeface="Century Gothic"/>
              <a:cs typeface="Century Gothic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2415151" y="5611327"/>
            <a:ext cx="28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latin typeface="Century Gothic"/>
                <a:cs typeface="Century Gothic"/>
              </a:rPr>
              <a:t>0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1512236" y="4601499"/>
            <a:ext cx="589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latin typeface="Century Gothic"/>
                <a:cs typeface="Century Gothic"/>
              </a:rPr>
              <a:t>kaas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1" name="Rechthoek 10"/>
          <p:cNvSpPr/>
          <p:nvPr/>
        </p:nvSpPr>
        <p:spPr>
          <a:xfrm>
            <a:off x="2204233" y="4483221"/>
            <a:ext cx="707888" cy="614227"/>
          </a:xfrm>
          <a:prstGeom prst="rect">
            <a:avLst/>
          </a:prstGeom>
          <a:ln w="12700" cmpd="sng">
            <a:solidFill>
              <a:srgbClr val="1C88D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‘kaas’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3088057" y="4483221"/>
            <a:ext cx="707888" cy="614227"/>
          </a:xfrm>
          <a:prstGeom prst="rect">
            <a:avLst/>
          </a:prstGeom>
          <a:ln w="12700" cmpd="sng">
            <a:solidFill>
              <a:srgbClr val="1C88D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1.89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4" name="Tekstvak 13"/>
          <p:cNvSpPr txBox="1"/>
          <p:nvPr/>
        </p:nvSpPr>
        <p:spPr>
          <a:xfrm>
            <a:off x="2415151" y="5097448"/>
            <a:ext cx="28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latin typeface="Century Gothic"/>
                <a:cs typeface="Century Gothic"/>
              </a:rPr>
              <a:t>0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3284514" y="5097448"/>
            <a:ext cx="28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latin typeface="Century Gothic"/>
                <a:cs typeface="Century Gothic"/>
              </a:rPr>
              <a:t>1</a:t>
            </a:r>
            <a:endParaRPr lang="nl-NL" sz="14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731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391478" y="1656522"/>
            <a:ext cx="6493565" cy="369331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/>
            <a:r>
              <a:rPr lang="nl-NL" sz="2800" dirty="0" smtClean="0">
                <a:solidFill>
                  <a:srgbClr val="FF0000"/>
                </a:solidFill>
                <a:latin typeface="Century Gothic"/>
                <a:cs typeface="Century Gothic"/>
              </a:rPr>
              <a:t>OPDRACHT</a:t>
            </a:r>
          </a:p>
          <a:p>
            <a:pPr algn="ctr"/>
            <a:endParaRPr lang="nl-NL" dirty="0" smtClean="0"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entury Gothic"/>
                <a:cs typeface="Century Gothic"/>
              </a:rPr>
              <a:t>Maak een array </a:t>
            </a:r>
            <a:r>
              <a:rPr lang="nl-NL" dirty="0" smtClean="0">
                <a:latin typeface="Courier New"/>
                <a:cs typeface="Courier New"/>
              </a:rPr>
              <a:t>Mercedes</a:t>
            </a:r>
            <a:r>
              <a:rPr lang="nl-NL" dirty="0" smtClean="0">
                <a:latin typeface="Century Gothic"/>
                <a:cs typeface="Century Gothic"/>
              </a:rPr>
              <a:t> met daarin twee waarden op positie 0 de versie (a1) en op positie 1 de aanschafprijs (18.750)</a:t>
            </a:r>
          </a:p>
          <a:p>
            <a:pPr marL="285750" indent="-285750">
              <a:buFont typeface="Arial"/>
              <a:buChar char="•"/>
            </a:pPr>
            <a:endParaRPr lang="nl-NL" dirty="0"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entury Gothic"/>
                <a:cs typeface="Century Gothic"/>
              </a:rPr>
              <a:t>Voeg een </a:t>
            </a:r>
            <a:r>
              <a:rPr lang="nl-NL" dirty="0" smtClean="0">
                <a:latin typeface="Courier New"/>
                <a:cs typeface="Courier New"/>
              </a:rPr>
              <a:t>Opel</a:t>
            </a:r>
            <a:r>
              <a:rPr lang="nl-NL" dirty="0" smtClean="0">
                <a:latin typeface="Century Gothic"/>
                <a:cs typeface="Century Gothic"/>
              </a:rPr>
              <a:t> Adam toe met de prijs 13.450 en ook nog een </a:t>
            </a:r>
            <a:r>
              <a:rPr lang="nl-NL" dirty="0" smtClean="0">
                <a:latin typeface="Courier New"/>
                <a:cs typeface="Courier New"/>
              </a:rPr>
              <a:t>Ford</a:t>
            </a:r>
            <a:r>
              <a:rPr lang="nl-NL" dirty="0" smtClean="0">
                <a:latin typeface="Century Gothic"/>
                <a:cs typeface="Century Gothic"/>
              </a:rPr>
              <a:t> Focus van 23.000.</a:t>
            </a:r>
          </a:p>
          <a:p>
            <a:pPr marL="285750" indent="-285750">
              <a:buFont typeface="Arial"/>
              <a:buChar char="•"/>
            </a:pPr>
            <a:endParaRPr lang="nl-NL" dirty="0"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entury Gothic"/>
                <a:cs typeface="Century Gothic"/>
              </a:rPr>
              <a:t>Voeg de de array </a:t>
            </a:r>
            <a:r>
              <a:rPr lang="nl-NL" dirty="0" smtClean="0">
                <a:latin typeface="Courier New"/>
                <a:cs typeface="Courier New"/>
              </a:rPr>
              <a:t>Mercedes</a:t>
            </a:r>
            <a:r>
              <a:rPr lang="nl-NL" dirty="0" smtClean="0">
                <a:latin typeface="Century Gothic"/>
                <a:cs typeface="Century Gothic"/>
              </a:rPr>
              <a:t>, </a:t>
            </a:r>
            <a:r>
              <a:rPr lang="nl-NL" dirty="0" smtClean="0">
                <a:latin typeface="Courier New"/>
                <a:cs typeface="Courier New"/>
              </a:rPr>
              <a:t>Opel</a:t>
            </a:r>
            <a:r>
              <a:rPr lang="nl-NL" dirty="0" smtClean="0">
                <a:latin typeface="Century Gothic"/>
                <a:cs typeface="Century Gothic"/>
              </a:rPr>
              <a:t> en </a:t>
            </a:r>
            <a:r>
              <a:rPr lang="nl-NL" dirty="0" smtClean="0">
                <a:latin typeface="Courier New"/>
                <a:cs typeface="Courier New"/>
              </a:rPr>
              <a:t>Ford</a:t>
            </a:r>
            <a:r>
              <a:rPr lang="nl-NL" dirty="0" smtClean="0">
                <a:latin typeface="Century Gothic"/>
                <a:cs typeface="Century Gothic"/>
              </a:rPr>
              <a:t> toe aan een array </a:t>
            </a:r>
            <a:r>
              <a:rPr lang="nl-NL" dirty="0" err="1" smtClean="0">
                <a:latin typeface="Courier New"/>
                <a:cs typeface="Courier New"/>
              </a:rPr>
              <a:t>autos</a:t>
            </a:r>
            <a:r>
              <a:rPr lang="nl-NL" dirty="0" smtClean="0">
                <a:latin typeface="Century Gothic"/>
                <a:cs typeface="Century Gothic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nl-NL" dirty="0"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entury Gothic"/>
                <a:cs typeface="Century Gothic"/>
              </a:rPr>
              <a:t>Maak een </a:t>
            </a:r>
            <a:r>
              <a:rPr lang="nl-NL" dirty="0" err="1" smtClean="0">
                <a:latin typeface="Century Gothic"/>
                <a:cs typeface="Century Gothic"/>
              </a:rPr>
              <a:t>forloop</a:t>
            </a:r>
            <a:r>
              <a:rPr lang="nl-NL" dirty="0" smtClean="0">
                <a:latin typeface="Century Gothic"/>
                <a:cs typeface="Century Gothic"/>
              </a:rPr>
              <a:t> om van alle 3 de auto’s de prijs naar de console te schrijven</a:t>
            </a:r>
          </a:p>
        </p:txBody>
      </p:sp>
    </p:spTree>
    <p:extLst>
      <p:ext uri="{BB962C8B-B14F-4D97-AF65-F5344CB8AC3E}">
        <p14:creationId xmlns:p14="http://schemas.microsoft.com/office/powerpoint/2010/main" xmlns="" val="1575269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274619" y="3091198"/>
            <a:ext cx="51782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VOORBEELD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" name="Tekstvak 2"/>
          <p:cNvSpPr txBox="1"/>
          <p:nvPr/>
        </p:nvSpPr>
        <p:spPr>
          <a:xfrm rot="19431109">
            <a:off x="1790876" y="2906533"/>
            <a:ext cx="1272216" cy="369332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VERVOLG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50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2649273" y="1778999"/>
            <a:ext cx="3277394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item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2649273" y="2527882"/>
            <a:ext cx="3277394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rgbClr val="FF0000"/>
                </a:solidFill>
              </a:rPr>
              <a:t>datum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2649273" y="1093172"/>
            <a:ext cx="269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err="1" smtClean="0">
                <a:latin typeface="Century Gothic"/>
                <a:cs typeface="Century Gothic"/>
              </a:rPr>
              <a:t>What</a:t>
            </a:r>
            <a:r>
              <a:rPr lang="nl-NL" sz="2400" b="1" dirty="0" smtClean="0">
                <a:latin typeface="Century Gothic"/>
                <a:cs typeface="Century Gothic"/>
              </a:rPr>
              <a:t> </a:t>
            </a:r>
            <a:r>
              <a:rPr lang="nl-NL" sz="2400" b="1" dirty="0" err="1" smtClean="0">
                <a:latin typeface="Century Gothic"/>
                <a:cs typeface="Century Gothic"/>
              </a:rPr>
              <a:t>todo</a:t>
            </a:r>
            <a:r>
              <a:rPr lang="nl-NL" sz="2400" b="1" dirty="0" smtClean="0">
                <a:latin typeface="Century Gothic"/>
                <a:cs typeface="Century Gothic"/>
              </a:rPr>
              <a:t> </a:t>
            </a:r>
            <a:r>
              <a:rPr lang="nl-NL" sz="2400" b="1" dirty="0" err="1" smtClean="0">
                <a:latin typeface="Century Gothic"/>
                <a:cs typeface="Century Gothic"/>
              </a:rPr>
              <a:t>today</a:t>
            </a:r>
            <a:endParaRPr lang="nl-NL" sz="2400" b="1" dirty="0">
              <a:latin typeface="Century Gothic"/>
              <a:cs typeface="Century Gothic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2649273" y="3721301"/>
            <a:ext cx="473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Reading the syllabus			2 okt 2013</a:t>
            </a:r>
            <a:endParaRPr lang="nl-NL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nl-NL" dirty="0" smtClean="0"/>
              <a:t>Clean </a:t>
            </a:r>
            <a:r>
              <a:rPr lang="nl-NL" dirty="0" err="1" smtClean="0"/>
              <a:t>my</a:t>
            </a:r>
            <a:r>
              <a:rPr lang="nl-NL" dirty="0" smtClean="0"/>
              <a:t> room				</a:t>
            </a:r>
            <a:r>
              <a:rPr lang="nl-NL" dirty="0"/>
              <a:t>2 okt </a:t>
            </a:r>
            <a:r>
              <a:rPr lang="nl-NL" dirty="0" smtClean="0"/>
              <a:t>2013</a:t>
            </a:r>
            <a:endParaRPr lang="nl-NL" dirty="0"/>
          </a:p>
          <a:p>
            <a:r>
              <a:rPr lang="nl-NL" dirty="0" err="1" smtClean="0"/>
              <a:t>Buy</a:t>
            </a:r>
            <a:r>
              <a:rPr lang="nl-NL" dirty="0" smtClean="0"/>
              <a:t> a card					</a:t>
            </a:r>
            <a:r>
              <a:rPr lang="nl-NL" dirty="0"/>
              <a:t>2 okt </a:t>
            </a:r>
            <a:r>
              <a:rPr lang="nl-NL" dirty="0" smtClean="0"/>
              <a:t>2013</a:t>
            </a:r>
            <a:endParaRPr lang="nl-NL" dirty="0" smtClean="0">
              <a:solidFill>
                <a:srgbClr val="8EB4E3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6074207" y="2527882"/>
            <a:ext cx="655838" cy="635048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bg1"/>
                </a:solidFill>
              </a:rPr>
              <a:t>add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2649273" y="673426"/>
            <a:ext cx="473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Melding: vul uw datum in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098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2649273" y="1778999"/>
            <a:ext cx="3277394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item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2649273" y="2527882"/>
            <a:ext cx="3277394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rgbClr val="FF0000"/>
                </a:solidFill>
              </a:rPr>
              <a:t>datum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2649273" y="1093172"/>
            <a:ext cx="269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err="1" smtClean="0">
                <a:latin typeface="Century Gothic"/>
                <a:cs typeface="Century Gothic"/>
              </a:rPr>
              <a:t>What</a:t>
            </a:r>
            <a:r>
              <a:rPr lang="nl-NL" sz="2400" b="1" dirty="0" smtClean="0">
                <a:latin typeface="Century Gothic"/>
                <a:cs typeface="Century Gothic"/>
              </a:rPr>
              <a:t> </a:t>
            </a:r>
            <a:r>
              <a:rPr lang="nl-NL" sz="2400" b="1" dirty="0" err="1" smtClean="0">
                <a:latin typeface="Century Gothic"/>
                <a:cs typeface="Century Gothic"/>
              </a:rPr>
              <a:t>todo</a:t>
            </a:r>
            <a:r>
              <a:rPr lang="nl-NL" sz="2400" b="1" dirty="0" smtClean="0">
                <a:latin typeface="Century Gothic"/>
                <a:cs typeface="Century Gothic"/>
              </a:rPr>
              <a:t> </a:t>
            </a:r>
            <a:r>
              <a:rPr lang="nl-NL" sz="2400" b="1" dirty="0" err="1" smtClean="0">
                <a:latin typeface="Century Gothic"/>
                <a:cs typeface="Century Gothic"/>
              </a:rPr>
              <a:t>today</a:t>
            </a:r>
            <a:endParaRPr lang="nl-NL" sz="2400" b="1" dirty="0">
              <a:latin typeface="Century Gothic"/>
              <a:cs typeface="Century Gothic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2649273" y="3721301"/>
            <a:ext cx="473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Reading the syllabus			2 okt 2012</a:t>
            </a:r>
            <a:endParaRPr lang="nl-NL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nl-NL" dirty="0" smtClean="0"/>
              <a:t>Clean </a:t>
            </a:r>
            <a:r>
              <a:rPr lang="nl-NL" dirty="0" err="1" smtClean="0"/>
              <a:t>my</a:t>
            </a:r>
            <a:r>
              <a:rPr lang="nl-NL" dirty="0" smtClean="0"/>
              <a:t> room				</a:t>
            </a:r>
            <a:r>
              <a:rPr lang="nl-NL" dirty="0"/>
              <a:t>2 okt </a:t>
            </a:r>
            <a:r>
              <a:rPr lang="nl-NL" dirty="0" smtClean="0"/>
              <a:t>201	</a:t>
            </a:r>
            <a:endParaRPr lang="nl-NL" dirty="0" smtClean="0">
              <a:solidFill>
                <a:srgbClr val="8EB4E3"/>
              </a:solidFill>
            </a:endParaRPr>
          </a:p>
          <a:p>
            <a:r>
              <a:rPr lang="nl-NL" dirty="0" err="1" smtClean="0"/>
              <a:t>Buy</a:t>
            </a:r>
            <a:r>
              <a:rPr lang="nl-NL" dirty="0" smtClean="0"/>
              <a:t> a card					</a:t>
            </a:r>
            <a:r>
              <a:rPr lang="nl-NL" dirty="0"/>
              <a:t>2 okt </a:t>
            </a:r>
            <a:r>
              <a:rPr lang="nl-NL" dirty="0" smtClean="0"/>
              <a:t>2012</a:t>
            </a:r>
            <a:endParaRPr lang="nl-NL" dirty="0" smtClean="0">
              <a:solidFill>
                <a:srgbClr val="8EB4E3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6074207" y="2527882"/>
            <a:ext cx="655838" cy="635048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bg1"/>
                </a:solidFill>
              </a:rPr>
              <a:t>add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2649273" y="673426"/>
            <a:ext cx="473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Melding: vul uw datum in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8" name="Ovaal 7"/>
          <p:cNvSpPr/>
          <p:nvPr/>
        </p:nvSpPr>
        <p:spPr>
          <a:xfrm>
            <a:off x="604762" y="1781180"/>
            <a:ext cx="1783442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Uitlezen tekstvelden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0" name="Ovaal 9"/>
          <p:cNvSpPr/>
          <p:nvPr/>
        </p:nvSpPr>
        <p:spPr>
          <a:xfrm>
            <a:off x="1948015" y="2385210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al 10"/>
          <p:cNvSpPr/>
          <p:nvPr/>
        </p:nvSpPr>
        <p:spPr>
          <a:xfrm>
            <a:off x="5114956" y="120124"/>
            <a:ext cx="1783442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Foutmelding schrijven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2" name="Ovaal 11"/>
          <p:cNvSpPr/>
          <p:nvPr/>
        </p:nvSpPr>
        <p:spPr>
          <a:xfrm>
            <a:off x="4728590" y="241173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4" name="Ovaal 13"/>
          <p:cNvSpPr/>
          <p:nvPr/>
        </p:nvSpPr>
        <p:spPr>
          <a:xfrm>
            <a:off x="3556341" y="4644631"/>
            <a:ext cx="1783442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Array uitlezen en op scherm zetten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5" name="Ovaal 14"/>
          <p:cNvSpPr/>
          <p:nvPr/>
        </p:nvSpPr>
        <p:spPr>
          <a:xfrm>
            <a:off x="4247363" y="4214995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6" name="Ovaal 15"/>
          <p:cNvSpPr/>
          <p:nvPr/>
        </p:nvSpPr>
        <p:spPr>
          <a:xfrm>
            <a:off x="604762" y="3108391"/>
            <a:ext cx="1783442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Waarden in array zetten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7" name="Ovaal 16"/>
          <p:cNvSpPr/>
          <p:nvPr/>
        </p:nvSpPr>
        <p:spPr>
          <a:xfrm>
            <a:off x="2118260" y="3108391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xmlns="" val="36113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391478" y="585305"/>
            <a:ext cx="6493565" cy="5610086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/>
            <a:r>
              <a:rPr lang="nl-NL" sz="2800" dirty="0" smtClean="0">
                <a:solidFill>
                  <a:srgbClr val="FF0000"/>
                </a:solidFill>
                <a:latin typeface="Century Gothic"/>
                <a:cs typeface="Century Gothic"/>
              </a:rPr>
              <a:t>OPDRACHT</a:t>
            </a:r>
          </a:p>
          <a:p>
            <a:endParaRPr lang="nl-NL" dirty="0" smtClean="0">
              <a:latin typeface="Century Gothic"/>
              <a:cs typeface="Century Gothic"/>
            </a:endParaRPr>
          </a:p>
          <a:p>
            <a:r>
              <a:rPr lang="nl-NL" dirty="0" smtClean="0">
                <a:solidFill>
                  <a:srgbClr val="FF0000"/>
                </a:solidFill>
                <a:latin typeface="Century Gothic"/>
                <a:cs typeface="Century Gothic"/>
              </a:rPr>
              <a:t>Individueel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entury Gothic"/>
                <a:cs typeface="Century Gothic"/>
              </a:rPr>
              <a:t>Voeg een de JavaScript een load </a:t>
            </a:r>
            <a:r>
              <a:rPr lang="nl-NL" dirty="0" err="1" smtClean="0">
                <a:latin typeface="Century Gothic"/>
                <a:cs typeface="Century Gothic"/>
              </a:rPr>
              <a:t>handler</a:t>
            </a:r>
            <a:r>
              <a:rPr lang="nl-NL" dirty="0" smtClean="0">
                <a:latin typeface="Century Gothic"/>
                <a:cs typeface="Century Gothic"/>
              </a:rPr>
              <a:t> (= </a:t>
            </a:r>
            <a:r>
              <a:rPr lang="nl-NL" dirty="0" err="1" smtClean="0">
                <a:latin typeface="Century Gothic"/>
                <a:cs typeface="Century Gothic"/>
              </a:rPr>
              <a:t>eventHandler</a:t>
            </a:r>
            <a:r>
              <a:rPr lang="nl-NL" dirty="0" smtClean="0">
                <a:latin typeface="Century Gothic"/>
                <a:cs typeface="Century Gothic"/>
              </a:rPr>
              <a:t>) toe die wacht tot DOM is geladen </a:t>
            </a:r>
            <a:r>
              <a:rPr lang="nl-NL" sz="1400" dirty="0" smtClean="0">
                <a:latin typeface="Century Gothic"/>
                <a:cs typeface="Century Gothic"/>
              </a:rPr>
              <a:t>(tip: hebben we eerder gedaan)</a:t>
            </a:r>
          </a:p>
          <a:p>
            <a:pPr marL="285750" indent="-285750">
              <a:buFont typeface="Arial"/>
              <a:buChar char="•"/>
            </a:pPr>
            <a:endParaRPr lang="nl-NL" dirty="0"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entury Gothic"/>
                <a:cs typeface="Century Gothic"/>
              </a:rPr>
              <a:t>Voeg een </a:t>
            </a:r>
            <a:r>
              <a:rPr lang="nl-NL" dirty="0" err="1" smtClean="0">
                <a:latin typeface="Century Gothic"/>
                <a:cs typeface="Century Gothic"/>
              </a:rPr>
              <a:t>init</a:t>
            </a:r>
            <a:r>
              <a:rPr lang="nl-NL" dirty="0" smtClean="0">
                <a:latin typeface="Century Gothic"/>
                <a:cs typeface="Century Gothic"/>
              </a:rPr>
              <a:t> functie toe die wanneer DOM is geladen wordt uitgevoerd. In deze </a:t>
            </a:r>
            <a:r>
              <a:rPr lang="nl-NL" dirty="0" err="1" smtClean="0">
                <a:latin typeface="Century Gothic"/>
                <a:cs typeface="Century Gothic"/>
              </a:rPr>
              <a:t>init</a:t>
            </a:r>
            <a:r>
              <a:rPr lang="nl-NL" dirty="0" smtClean="0">
                <a:latin typeface="Century Gothic"/>
                <a:cs typeface="Century Gothic"/>
              </a:rPr>
              <a:t> functie wordt de een </a:t>
            </a:r>
            <a:r>
              <a:rPr lang="nl-NL" dirty="0" err="1" smtClean="0">
                <a:latin typeface="Century Gothic"/>
                <a:cs typeface="Century Gothic"/>
              </a:rPr>
              <a:t>EventHandler</a:t>
            </a:r>
            <a:r>
              <a:rPr lang="nl-NL" dirty="0" smtClean="0">
                <a:latin typeface="Century Gothic"/>
                <a:cs typeface="Century Gothic"/>
              </a:rPr>
              <a:t> op de button geplaatst </a:t>
            </a:r>
            <a:r>
              <a:rPr lang="nl-NL" dirty="0">
                <a:latin typeface="Century Gothic"/>
                <a:cs typeface="Century Gothic"/>
              </a:rPr>
              <a:t>geladen </a:t>
            </a:r>
            <a:r>
              <a:rPr lang="nl-NL" sz="1400" dirty="0">
                <a:latin typeface="Century Gothic"/>
                <a:cs typeface="Century Gothic"/>
              </a:rPr>
              <a:t>(tip: hebben we eerder gedaan)</a:t>
            </a:r>
            <a:endParaRPr lang="nl-NL" sz="1400" dirty="0" smtClean="0"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endParaRPr lang="nl-NL" dirty="0"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entury Gothic"/>
                <a:cs typeface="Century Gothic"/>
              </a:rPr>
              <a:t>Werk in ieder geval de functie uit die de tekst uitleest.</a:t>
            </a:r>
          </a:p>
          <a:p>
            <a:endParaRPr lang="nl-NL" dirty="0" smtClean="0">
              <a:latin typeface="Century Gothic"/>
              <a:cs typeface="Century Gothic"/>
            </a:endParaRPr>
          </a:p>
          <a:p>
            <a:r>
              <a:rPr lang="nl-NL" dirty="0">
                <a:solidFill>
                  <a:srgbClr val="FF0000"/>
                </a:solidFill>
                <a:latin typeface="Century Gothic"/>
                <a:cs typeface="Century Gothic"/>
              </a:rPr>
              <a:t>S</a:t>
            </a:r>
            <a:r>
              <a:rPr lang="nl-NL" dirty="0" smtClean="0">
                <a:solidFill>
                  <a:srgbClr val="FF0000"/>
                </a:solidFill>
                <a:latin typeface="Century Gothic"/>
                <a:cs typeface="Century Gothic"/>
              </a:rPr>
              <a:t>amen</a:t>
            </a:r>
            <a:endParaRPr lang="nl-NL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entury Gothic"/>
                <a:cs typeface="Century Gothic"/>
              </a:rPr>
              <a:t>Schrijf de ingevoerde waarden naar een array </a:t>
            </a:r>
            <a:r>
              <a:rPr lang="nl-NL" dirty="0">
                <a:latin typeface="Century Gothic"/>
                <a:cs typeface="Century Gothic"/>
              </a:rPr>
              <a:t>geladen (tip</a:t>
            </a:r>
            <a:r>
              <a:rPr lang="nl-NL" dirty="0" smtClean="0">
                <a:latin typeface="Century Gothic"/>
                <a:cs typeface="Century Gothic"/>
              </a:rPr>
              <a:t>: gebruikt </a:t>
            </a:r>
            <a:r>
              <a:rPr lang="nl-NL" dirty="0" err="1" smtClean="0">
                <a:latin typeface="Century Gothic"/>
                <a:cs typeface="Century Gothic"/>
              </a:rPr>
              <a:t>array.push</a:t>
            </a:r>
            <a:r>
              <a:rPr lang="nl-NL" dirty="0" smtClean="0">
                <a:latin typeface="Century Gothic"/>
                <a:cs typeface="Century Gothic"/>
              </a:rPr>
              <a:t>())</a:t>
            </a:r>
          </a:p>
          <a:p>
            <a:endParaRPr lang="nl-NL" dirty="0" smtClean="0">
              <a:latin typeface="Century Gothic"/>
              <a:cs typeface="Century Gothic"/>
            </a:endParaRPr>
          </a:p>
          <a:p>
            <a:r>
              <a:rPr lang="nl-NL" dirty="0" smtClean="0">
                <a:solidFill>
                  <a:srgbClr val="FF0000"/>
                </a:solidFill>
                <a:latin typeface="Century Gothic"/>
                <a:cs typeface="Century Gothic"/>
              </a:rPr>
              <a:t>Individueel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entury Gothic"/>
                <a:cs typeface="Century Gothic"/>
              </a:rPr>
              <a:t>Schrijf een functie die de waarden uit de array leest en op het scherm plaatst. </a:t>
            </a:r>
            <a:endParaRPr lang="nl-NL" dirty="0">
              <a:latin typeface="Century Gothic"/>
              <a:cs typeface="Century Gothic"/>
            </a:endParaRPr>
          </a:p>
          <a:p>
            <a:endParaRPr lang="nl-NL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389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00643" y="999255"/>
            <a:ext cx="8771488" cy="55707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CD2400"/>
                </a:solidFill>
                <a:latin typeface="Courier New"/>
                <a:cs typeface="Courier New"/>
              </a:rPr>
              <a:t>//VOORBEELD PROGRAMMA</a:t>
            </a:r>
          </a:p>
          <a:p>
            <a:endParaRPr lang="nl-NL" sz="1600" dirty="0" smtClean="0">
              <a:latin typeface="Courier New"/>
              <a:cs typeface="Courier New"/>
            </a:endParaRPr>
          </a:p>
          <a:p>
            <a:r>
              <a:rPr lang="nl-NL" sz="1400" dirty="0">
                <a:latin typeface="Courier New"/>
                <a:cs typeface="Courier New"/>
              </a:rPr>
              <a:t>&lt;!</a:t>
            </a:r>
            <a:r>
              <a:rPr lang="nl-NL" sz="1400" dirty="0" err="1">
                <a:latin typeface="Courier New"/>
                <a:cs typeface="Courier New"/>
              </a:rPr>
              <a:t>doctype</a:t>
            </a:r>
            <a:r>
              <a:rPr lang="nl-NL" sz="1400" dirty="0">
                <a:latin typeface="Courier New"/>
                <a:cs typeface="Courier New"/>
              </a:rPr>
              <a:t> html&gt;</a:t>
            </a:r>
          </a:p>
          <a:p>
            <a:r>
              <a:rPr lang="nl-NL" sz="1400" dirty="0">
                <a:latin typeface="Courier New"/>
                <a:cs typeface="Courier New"/>
              </a:rPr>
              <a:t>&lt;html&gt;</a:t>
            </a:r>
          </a:p>
          <a:p>
            <a:r>
              <a:rPr lang="nl-NL" sz="1400" dirty="0">
                <a:latin typeface="Courier New"/>
                <a:cs typeface="Courier New"/>
              </a:rPr>
              <a:t>	&lt;</a:t>
            </a:r>
            <a:r>
              <a:rPr lang="nl-NL" sz="1400" dirty="0" err="1">
                <a:latin typeface="Courier New"/>
                <a:cs typeface="Courier New"/>
              </a:rPr>
              <a:t>head</a:t>
            </a:r>
            <a:r>
              <a:rPr lang="nl-NL" sz="1400" dirty="0">
                <a:latin typeface="Courier New"/>
                <a:cs typeface="Courier New"/>
              </a:rPr>
              <a:t>&gt;</a:t>
            </a:r>
          </a:p>
          <a:p>
            <a:r>
              <a:rPr lang="nl-NL" sz="1400" dirty="0">
                <a:latin typeface="Courier New"/>
                <a:cs typeface="Courier New"/>
              </a:rPr>
              <a:t>		&lt;</a:t>
            </a:r>
            <a:r>
              <a:rPr lang="nl-NL" sz="1400" dirty="0" err="1">
                <a:latin typeface="Courier New"/>
                <a:cs typeface="Courier New"/>
              </a:rPr>
              <a:t>title</a:t>
            </a:r>
            <a:r>
              <a:rPr lang="nl-NL" sz="1400" dirty="0">
                <a:latin typeface="Courier New"/>
                <a:cs typeface="Courier New"/>
              </a:rPr>
              <a:t>&gt;Oefenen met Events&lt;/</a:t>
            </a:r>
            <a:r>
              <a:rPr lang="nl-NL" sz="1400" dirty="0" err="1">
                <a:latin typeface="Courier New"/>
                <a:cs typeface="Courier New"/>
              </a:rPr>
              <a:t>title</a:t>
            </a:r>
            <a:r>
              <a:rPr lang="nl-NL" sz="1400" dirty="0">
                <a:latin typeface="Courier New"/>
                <a:cs typeface="Courier New"/>
              </a:rPr>
              <a:t>&gt;</a:t>
            </a:r>
          </a:p>
          <a:p>
            <a:r>
              <a:rPr lang="nl-NL" sz="1400" dirty="0">
                <a:latin typeface="Courier New"/>
                <a:cs typeface="Courier New"/>
              </a:rPr>
              <a:t>		</a:t>
            </a:r>
            <a:r>
              <a:rPr lang="nl-NL" sz="1400" dirty="0" smtClean="0">
                <a:latin typeface="Courier New"/>
                <a:cs typeface="Courier New"/>
              </a:rPr>
              <a:t>...</a:t>
            </a:r>
            <a:endParaRPr lang="nl-NL" sz="1400" dirty="0">
              <a:latin typeface="Courier New"/>
              <a:cs typeface="Courier New"/>
            </a:endParaRPr>
          </a:p>
          <a:p>
            <a:r>
              <a:rPr lang="nl-NL" sz="1400" dirty="0">
                <a:latin typeface="Courier New"/>
                <a:cs typeface="Courier New"/>
              </a:rPr>
              <a:t>		&lt;script </a:t>
            </a:r>
            <a:r>
              <a:rPr lang="nl-NL" sz="1400" dirty="0" err="1">
                <a:latin typeface="Courier New"/>
                <a:cs typeface="Courier New"/>
              </a:rPr>
              <a:t>src</a:t>
            </a:r>
            <a:r>
              <a:rPr lang="nl-NL" sz="1400" dirty="0">
                <a:latin typeface="Courier New"/>
                <a:cs typeface="Courier New"/>
              </a:rPr>
              <a:t>="</a:t>
            </a:r>
            <a:r>
              <a:rPr lang="nl-NL" sz="1400" dirty="0" err="1">
                <a:latin typeface="Courier New"/>
                <a:cs typeface="Courier New"/>
              </a:rPr>
              <a:t>libs</a:t>
            </a:r>
            <a:r>
              <a:rPr lang="nl-NL" sz="1400" dirty="0">
                <a:latin typeface="Courier New"/>
                <a:cs typeface="Courier New"/>
              </a:rPr>
              <a:t>/</a:t>
            </a:r>
            <a:r>
              <a:rPr lang="nl-NL" sz="1400" dirty="0" err="1">
                <a:latin typeface="Courier New"/>
                <a:cs typeface="Courier New"/>
              </a:rPr>
              <a:t>js</a:t>
            </a:r>
            <a:r>
              <a:rPr lang="nl-NL" sz="1400" dirty="0">
                <a:latin typeface="Courier New"/>
                <a:cs typeface="Courier New"/>
              </a:rPr>
              <a:t>/</a:t>
            </a:r>
            <a:r>
              <a:rPr lang="nl-NL" sz="1400" b="1" dirty="0">
                <a:latin typeface="Courier New"/>
                <a:cs typeface="Courier New"/>
              </a:rPr>
              <a:t>7.oefening-functions-functions.js</a:t>
            </a:r>
            <a:r>
              <a:rPr lang="nl-NL" sz="1400" dirty="0">
                <a:latin typeface="Courier New"/>
                <a:cs typeface="Courier New"/>
              </a:rPr>
              <a:t>"&gt;&lt;/script&gt;</a:t>
            </a:r>
          </a:p>
          <a:p>
            <a:r>
              <a:rPr lang="nl-NL" sz="1400" dirty="0">
                <a:latin typeface="Courier New"/>
                <a:cs typeface="Courier New"/>
              </a:rPr>
              <a:t>		&lt;script </a:t>
            </a:r>
            <a:r>
              <a:rPr lang="nl-NL" sz="1400" dirty="0" err="1">
                <a:latin typeface="Courier New"/>
                <a:cs typeface="Courier New"/>
              </a:rPr>
              <a:t>src</a:t>
            </a:r>
            <a:r>
              <a:rPr lang="nl-NL" sz="1400" dirty="0">
                <a:latin typeface="Courier New"/>
                <a:cs typeface="Courier New"/>
              </a:rPr>
              <a:t>="</a:t>
            </a:r>
            <a:r>
              <a:rPr lang="nl-NL" sz="1400" dirty="0" err="1">
                <a:latin typeface="Courier New"/>
                <a:cs typeface="Courier New"/>
              </a:rPr>
              <a:t>libs</a:t>
            </a:r>
            <a:r>
              <a:rPr lang="nl-NL" sz="1400" dirty="0">
                <a:latin typeface="Courier New"/>
                <a:cs typeface="Courier New"/>
              </a:rPr>
              <a:t>/</a:t>
            </a:r>
            <a:r>
              <a:rPr lang="nl-NL" sz="1400" dirty="0" err="1">
                <a:latin typeface="Courier New"/>
                <a:cs typeface="Courier New"/>
              </a:rPr>
              <a:t>js</a:t>
            </a:r>
            <a:r>
              <a:rPr lang="nl-NL" sz="1400" dirty="0">
                <a:latin typeface="Courier New"/>
                <a:cs typeface="Courier New"/>
              </a:rPr>
              <a:t>/</a:t>
            </a:r>
            <a:r>
              <a:rPr lang="nl-NL" sz="1400" b="1" dirty="0">
                <a:latin typeface="Courier New"/>
                <a:cs typeface="Courier New"/>
              </a:rPr>
              <a:t>7.oefening-functions-app.js</a:t>
            </a:r>
            <a:r>
              <a:rPr lang="nl-NL" sz="1400" dirty="0">
                <a:latin typeface="Courier New"/>
                <a:cs typeface="Courier New"/>
              </a:rPr>
              <a:t>"&gt;&lt;/script&gt;</a:t>
            </a:r>
          </a:p>
          <a:p>
            <a:r>
              <a:rPr lang="nl-NL" sz="1400" dirty="0">
                <a:latin typeface="Courier New"/>
                <a:cs typeface="Courier New"/>
              </a:rPr>
              <a:t>	&lt;/</a:t>
            </a:r>
            <a:r>
              <a:rPr lang="nl-NL" sz="1400" dirty="0" err="1">
                <a:latin typeface="Courier New"/>
                <a:cs typeface="Courier New"/>
              </a:rPr>
              <a:t>head</a:t>
            </a:r>
            <a:r>
              <a:rPr lang="nl-NL" sz="1400" dirty="0">
                <a:latin typeface="Courier New"/>
                <a:cs typeface="Courier New"/>
              </a:rPr>
              <a:t>&gt;</a:t>
            </a:r>
          </a:p>
          <a:p>
            <a:r>
              <a:rPr lang="nl-NL" sz="1400" dirty="0">
                <a:latin typeface="Courier New"/>
                <a:cs typeface="Courier New"/>
              </a:rPr>
              <a:t>	&lt;body&gt;</a:t>
            </a:r>
          </a:p>
          <a:p>
            <a:r>
              <a:rPr lang="nl-NL" sz="1400" dirty="0">
                <a:latin typeface="Courier New"/>
                <a:cs typeface="Courier New"/>
              </a:rPr>
              <a:t>		&lt;div </a:t>
            </a:r>
            <a:r>
              <a:rPr lang="nl-NL" sz="1400" dirty="0" err="1">
                <a:latin typeface="Courier New"/>
                <a:cs typeface="Courier New"/>
              </a:rPr>
              <a:t>id</a:t>
            </a:r>
            <a:r>
              <a:rPr lang="nl-NL" sz="1400" dirty="0">
                <a:latin typeface="Courier New"/>
                <a:cs typeface="Courier New"/>
              </a:rPr>
              <a:t>='container'&gt;</a:t>
            </a:r>
          </a:p>
          <a:p>
            <a:r>
              <a:rPr lang="nl-NL" sz="1400" dirty="0">
                <a:latin typeface="Courier New"/>
                <a:cs typeface="Courier New"/>
              </a:rPr>
              <a:t>			</a:t>
            </a:r>
            <a:r>
              <a:rPr lang="nl-NL" sz="1400" b="1" dirty="0">
                <a:latin typeface="Courier New"/>
                <a:cs typeface="Courier New"/>
              </a:rPr>
              <a:t>&lt;div </a:t>
            </a:r>
            <a:r>
              <a:rPr lang="nl-NL" sz="1400" b="1" dirty="0" err="1">
                <a:latin typeface="Courier New"/>
                <a:cs typeface="Courier New"/>
              </a:rPr>
              <a:t>id</a:t>
            </a:r>
            <a:r>
              <a:rPr lang="nl-NL" sz="1400" b="1" dirty="0">
                <a:latin typeface="Courier New"/>
                <a:cs typeface="Courier New"/>
              </a:rPr>
              <a:t>='</a:t>
            </a:r>
            <a:r>
              <a:rPr lang="nl-NL" sz="1400" b="1" dirty="0" err="1">
                <a:latin typeface="Courier New"/>
                <a:cs typeface="Courier New"/>
              </a:rPr>
              <a:t>message</a:t>
            </a:r>
            <a:r>
              <a:rPr lang="nl-NL" sz="1400" b="1" dirty="0">
                <a:latin typeface="Courier New"/>
                <a:cs typeface="Courier New"/>
              </a:rPr>
              <a:t>'&gt;&lt;/div&gt;</a:t>
            </a:r>
          </a:p>
          <a:p>
            <a:r>
              <a:rPr lang="nl-NL" sz="1400" dirty="0">
                <a:latin typeface="Courier New"/>
                <a:cs typeface="Courier New"/>
              </a:rPr>
              <a:t>			&lt;h1&gt;</a:t>
            </a:r>
            <a:r>
              <a:rPr lang="nl-NL" sz="1400" dirty="0" err="1">
                <a:latin typeface="Courier New"/>
                <a:cs typeface="Courier New"/>
              </a:rPr>
              <a:t>What</a:t>
            </a:r>
            <a:r>
              <a:rPr lang="nl-NL" sz="1400" dirty="0">
                <a:latin typeface="Courier New"/>
                <a:cs typeface="Courier New"/>
              </a:rPr>
              <a:t> </a:t>
            </a:r>
            <a:r>
              <a:rPr lang="nl-NL" sz="1400" dirty="0" err="1">
                <a:latin typeface="Courier New"/>
                <a:cs typeface="Courier New"/>
              </a:rPr>
              <a:t>todo</a:t>
            </a:r>
            <a:r>
              <a:rPr lang="nl-NL" sz="1400" dirty="0">
                <a:latin typeface="Courier New"/>
                <a:cs typeface="Courier New"/>
              </a:rPr>
              <a:t> </a:t>
            </a:r>
            <a:r>
              <a:rPr lang="nl-NL" sz="1400" dirty="0" err="1">
                <a:latin typeface="Courier New"/>
                <a:cs typeface="Courier New"/>
              </a:rPr>
              <a:t>today</a:t>
            </a:r>
            <a:r>
              <a:rPr lang="nl-NL" sz="1400" dirty="0">
                <a:latin typeface="Courier New"/>
                <a:cs typeface="Courier New"/>
              </a:rPr>
              <a:t>&lt;/h1&gt;</a:t>
            </a:r>
          </a:p>
          <a:p>
            <a:r>
              <a:rPr lang="nl-NL" sz="1400" dirty="0">
                <a:latin typeface="Courier New"/>
                <a:cs typeface="Courier New"/>
              </a:rPr>
              <a:t>			&lt;form&gt;</a:t>
            </a:r>
          </a:p>
          <a:p>
            <a:r>
              <a:rPr lang="nl-NL" sz="1400" dirty="0">
                <a:latin typeface="Courier New"/>
                <a:cs typeface="Courier New"/>
              </a:rPr>
              <a:t>				&lt;input type="</a:t>
            </a:r>
            <a:r>
              <a:rPr lang="nl-NL" sz="1400" dirty="0" err="1">
                <a:latin typeface="Courier New"/>
                <a:cs typeface="Courier New"/>
              </a:rPr>
              <a:t>text</a:t>
            </a:r>
            <a:r>
              <a:rPr lang="nl-NL" sz="1400" dirty="0">
                <a:latin typeface="Courier New"/>
                <a:cs typeface="Courier New"/>
              </a:rPr>
              <a:t>" </a:t>
            </a:r>
            <a:r>
              <a:rPr lang="nl-NL" sz="1400" b="1" dirty="0" err="1">
                <a:latin typeface="Courier New"/>
                <a:cs typeface="Courier New"/>
              </a:rPr>
              <a:t>id</a:t>
            </a:r>
            <a:r>
              <a:rPr lang="nl-NL" sz="1400" b="1" dirty="0">
                <a:latin typeface="Courier New"/>
                <a:cs typeface="Courier New"/>
              </a:rPr>
              <a:t>='</a:t>
            </a:r>
            <a:r>
              <a:rPr lang="nl-NL" sz="1400" b="1" dirty="0" err="1">
                <a:latin typeface="Courier New"/>
                <a:cs typeface="Courier New"/>
              </a:rPr>
              <a:t>todo</a:t>
            </a:r>
            <a:r>
              <a:rPr lang="nl-NL" sz="1400" b="1" dirty="0">
                <a:latin typeface="Courier New"/>
                <a:cs typeface="Courier New"/>
              </a:rPr>
              <a:t>-input' </a:t>
            </a:r>
            <a:r>
              <a:rPr lang="nl-NL" sz="1400" dirty="0" err="1">
                <a:latin typeface="Courier New"/>
                <a:cs typeface="Courier New"/>
              </a:rPr>
              <a:t>placeholder</a:t>
            </a:r>
            <a:r>
              <a:rPr lang="nl-NL" sz="1400" dirty="0">
                <a:latin typeface="Courier New"/>
                <a:cs typeface="Courier New"/>
              </a:rPr>
              <a:t>="</a:t>
            </a:r>
            <a:r>
              <a:rPr lang="nl-NL" sz="1400" dirty="0" err="1">
                <a:latin typeface="Courier New"/>
                <a:cs typeface="Courier New"/>
              </a:rPr>
              <a:t>todo</a:t>
            </a:r>
            <a:r>
              <a:rPr lang="nl-NL" sz="1400" dirty="0">
                <a:latin typeface="Courier New"/>
                <a:cs typeface="Courier New"/>
              </a:rPr>
              <a:t>-item" /&gt;</a:t>
            </a:r>
          </a:p>
          <a:p>
            <a:r>
              <a:rPr lang="nl-NL" sz="1400" dirty="0">
                <a:latin typeface="Courier New"/>
                <a:cs typeface="Courier New"/>
              </a:rPr>
              <a:t>				&lt;input type="</a:t>
            </a:r>
            <a:r>
              <a:rPr lang="nl-NL" sz="1400" dirty="0" err="1">
                <a:latin typeface="Courier New"/>
                <a:cs typeface="Courier New"/>
              </a:rPr>
              <a:t>text</a:t>
            </a:r>
            <a:r>
              <a:rPr lang="nl-NL" sz="1400" dirty="0">
                <a:latin typeface="Courier New"/>
                <a:cs typeface="Courier New"/>
              </a:rPr>
              <a:t>" </a:t>
            </a:r>
            <a:r>
              <a:rPr lang="nl-NL" sz="1400" b="1" dirty="0" err="1">
                <a:latin typeface="Courier New"/>
                <a:cs typeface="Courier New"/>
              </a:rPr>
              <a:t>id</a:t>
            </a:r>
            <a:r>
              <a:rPr lang="nl-NL" sz="1400" b="1" dirty="0">
                <a:latin typeface="Courier New"/>
                <a:cs typeface="Courier New"/>
              </a:rPr>
              <a:t>='</a:t>
            </a:r>
            <a:r>
              <a:rPr lang="nl-NL" sz="1400" b="1" dirty="0" err="1">
                <a:latin typeface="Courier New"/>
                <a:cs typeface="Courier New"/>
              </a:rPr>
              <a:t>todo</a:t>
            </a:r>
            <a:r>
              <a:rPr lang="nl-NL" sz="1400" b="1" dirty="0">
                <a:latin typeface="Courier New"/>
                <a:cs typeface="Courier New"/>
              </a:rPr>
              <a:t>-deadline' </a:t>
            </a:r>
            <a:r>
              <a:rPr lang="nl-NL" sz="1400" dirty="0" err="1">
                <a:latin typeface="Courier New"/>
                <a:cs typeface="Courier New"/>
              </a:rPr>
              <a:t>placeholder</a:t>
            </a:r>
            <a:r>
              <a:rPr lang="nl-NL" sz="1400" dirty="0">
                <a:latin typeface="Courier New"/>
                <a:cs typeface="Courier New"/>
              </a:rPr>
              <a:t>="item</a:t>
            </a:r>
            <a:r>
              <a:rPr lang="nl-NL" sz="1400" dirty="0" smtClean="0">
                <a:latin typeface="Courier New"/>
                <a:cs typeface="Courier New"/>
              </a:rPr>
              <a:t>-					deadline</a:t>
            </a:r>
            <a:r>
              <a:rPr lang="nl-NL" sz="1400" dirty="0">
                <a:latin typeface="Courier New"/>
                <a:cs typeface="Courier New"/>
              </a:rPr>
              <a:t>" /&gt;</a:t>
            </a:r>
          </a:p>
          <a:p>
            <a:r>
              <a:rPr lang="nl-NL" sz="1400" dirty="0">
                <a:latin typeface="Courier New"/>
                <a:cs typeface="Courier New"/>
              </a:rPr>
              <a:t>				&lt;input type='</a:t>
            </a:r>
            <a:r>
              <a:rPr lang="nl-NL" sz="1400" dirty="0" err="1">
                <a:latin typeface="Courier New"/>
                <a:cs typeface="Courier New"/>
              </a:rPr>
              <a:t>submit</a:t>
            </a:r>
            <a:r>
              <a:rPr lang="nl-NL" sz="1400" dirty="0">
                <a:latin typeface="Courier New"/>
                <a:cs typeface="Courier New"/>
              </a:rPr>
              <a:t>' </a:t>
            </a:r>
            <a:r>
              <a:rPr lang="nl-NL" sz="1400" b="1" dirty="0" err="1">
                <a:latin typeface="Courier New"/>
                <a:cs typeface="Courier New"/>
              </a:rPr>
              <a:t>id</a:t>
            </a:r>
            <a:r>
              <a:rPr lang="nl-NL" sz="1400" b="1" dirty="0">
                <a:latin typeface="Courier New"/>
                <a:cs typeface="Courier New"/>
              </a:rPr>
              <a:t>='</a:t>
            </a:r>
            <a:r>
              <a:rPr lang="nl-NL" sz="1400" b="1" dirty="0" err="1">
                <a:latin typeface="Courier New"/>
                <a:cs typeface="Courier New"/>
              </a:rPr>
              <a:t>sbm</a:t>
            </a:r>
            <a:r>
              <a:rPr lang="nl-NL" sz="1400" b="1" dirty="0">
                <a:latin typeface="Courier New"/>
                <a:cs typeface="Courier New"/>
              </a:rPr>
              <a:t>-button' </a:t>
            </a:r>
            <a:r>
              <a:rPr lang="nl-NL" sz="1400" dirty="0" err="1">
                <a:latin typeface="Courier New"/>
                <a:cs typeface="Courier New"/>
              </a:rPr>
              <a:t>value</a:t>
            </a:r>
            <a:r>
              <a:rPr lang="nl-NL" sz="1400" dirty="0">
                <a:latin typeface="Courier New"/>
                <a:cs typeface="Courier New"/>
              </a:rPr>
              <a:t>="</a:t>
            </a:r>
            <a:r>
              <a:rPr lang="nl-NL" sz="1400" dirty="0" err="1">
                <a:latin typeface="Courier New"/>
                <a:cs typeface="Courier New"/>
              </a:rPr>
              <a:t>add</a:t>
            </a:r>
            <a:r>
              <a:rPr lang="nl-NL" sz="1400" dirty="0">
                <a:latin typeface="Courier New"/>
                <a:cs typeface="Courier New"/>
              </a:rPr>
              <a:t>" /&gt;</a:t>
            </a:r>
          </a:p>
          <a:p>
            <a:r>
              <a:rPr lang="nl-NL" sz="1400" dirty="0">
                <a:latin typeface="Courier New"/>
                <a:cs typeface="Courier New"/>
              </a:rPr>
              <a:t>			&lt;/form&gt;</a:t>
            </a:r>
          </a:p>
          <a:p>
            <a:r>
              <a:rPr lang="nl-NL" sz="1400" dirty="0">
                <a:latin typeface="Courier New"/>
                <a:cs typeface="Courier New"/>
              </a:rPr>
              <a:t>			</a:t>
            </a:r>
            <a:r>
              <a:rPr lang="nl-NL" sz="1400" b="1" dirty="0">
                <a:latin typeface="Courier New"/>
                <a:cs typeface="Courier New"/>
              </a:rPr>
              <a:t>&lt;</a:t>
            </a:r>
            <a:r>
              <a:rPr lang="nl-NL" sz="1400" b="1" dirty="0" err="1">
                <a:latin typeface="Courier New"/>
                <a:cs typeface="Courier New"/>
              </a:rPr>
              <a:t>table</a:t>
            </a:r>
            <a:r>
              <a:rPr lang="nl-NL" sz="1400" b="1" dirty="0">
                <a:latin typeface="Courier New"/>
                <a:cs typeface="Courier New"/>
              </a:rPr>
              <a:t> </a:t>
            </a:r>
            <a:r>
              <a:rPr lang="nl-NL" sz="1400" b="1" dirty="0" err="1">
                <a:latin typeface="Courier New"/>
                <a:cs typeface="Courier New"/>
              </a:rPr>
              <a:t>id</a:t>
            </a:r>
            <a:r>
              <a:rPr lang="nl-NL" sz="1400" b="1" dirty="0">
                <a:latin typeface="Courier New"/>
                <a:cs typeface="Courier New"/>
              </a:rPr>
              <a:t>='</a:t>
            </a:r>
            <a:r>
              <a:rPr lang="nl-NL" sz="1400" b="1" dirty="0" err="1">
                <a:latin typeface="Courier New"/>
                <a:cs typeface="Courier New"/>
              </a:rPr>
              <a:t>todo</a:t>
            </a:r>
            <a:r>
              <a:rPr lang="nl-NL" sz="1400" b="1" dirty="0">
                <a:latin typeface="Courier New"/>
                <a:cs typeface="Courier New"/>
              </a:rPr>
              <a:t>'&gt;</a:t>
            </a:r>
          </a:p>
          <a:p>
            <a:r>
              <a:rPr lang="nl-NL" sz="1400" b="1" dirty="0">
                <a:latin typeface="Courier New"/>
                <a:cs typeface="Courier New"/>
              </a:rPr>
              <a:t>			&lt;/</a:t>
            </a:r>
            <a:r>
              <a:rPr lang="nl-NL" sz="1400" b="1" dirty="0" err="1">
                <a:latin typeface="Courier New"/>
                <a:cs typeface="Courier New"/>
              </a:rPr>
              <a:t>table</a:t>
            </a:r>
            <a:r>
              <a:rPr lang="nl-NL" sz="1400" b="1" dirty="0">
                <a:latin typeface="Courier New"/>
                <a:cs typeface="Courier New"/>
              </a:rPr>
              <a:t>&gt;</a:t>
            </a:r>
          </a:p>
          <a:p>
            <a:r>
              <a:rPr lang="nl-NL" sz="1400" dirty="0">
                <a:latin typeface="Courier New"/>
                <a:cs typeface="Courier New"/>
              </a:rPr>
              <a:t>		&lt;/div&gt;	</a:t>
            </a:r>
          </a:p>
          <a:p>
            <a:r>
              <a:rPr lang="nl-NL" sz="1400" dirty="0">
                <a:latin typeface="Courier New"/>
                <a:cs typeface="Courier New"/>
              </a:rPr>
              <a:t>	&lt;/body&gt;</a:t>
            </a:r>
          </a:p>
          <a:p>
            <a:r>
              <a:rPr lang="nl-NL" sz="14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200643" y="228003"/>
            <a:ext cx="1197611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HTML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478240" y="315044"/>
            <a:ext cx="322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entury Gothic"/>
                <a:cs typeface="Century Gothic"/>
              </a:rPr>
              <a:t>7</a:t>
            </a:r>
            <a:r>
              <a:rPr lang="nl-NL" dirty="0" smtClean="0">
                <a:solidFill>
                  <a:srgbClr val="000000"/>
                </a:solidFill>
                <a:latin typeface="Century Gothic"/>
                <a:cs typeface="Century Gothic"/>
              </a:rPr>
              <a:t>.</a:t>
            </a:r>
            <a:r>
              <a:rPr lang="nl-NL" dirty="0">
                <a:solidFill>
                  <a:srgbClr val="000000"/>
                </a:solidFill>
                <a:latin typeface="Century Gothic"/>
                <a:cs typeface="Century Gothic"/>
              </a:rPr>
              <a:t>oefening</a:t>
            </a:r>
            <a:r>
              <a:rPr lang="nl-NL" dirty="0" smtClean="0">
                <a:solidFill>
                  <a:srgbClr val="000000"/>
                </a:solidFill>
                <a:latin typeface="Century Gothic"/>
                <a:cs typeface="Century Gothic"/>
              </a:rPr>
              <a:t>-functions-js.html</a:t>
            </a:r>
            <a:endParaRPr lang="nl-NL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74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453651" y="2695595"/>
            <a:ext cx="48174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OPDRACHT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402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00643" y="999255"/>
            <a:ext cx="8771488" cy="3847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CD2400"/>
                </a:solidFill>
                <a:latin typeface="Courier New"/>
                <a:cs typeface="Courier New"/>
              </a:rPr>
              <a:t>//VOORBEELD PROGRAMMA</a:t>
            </a:r>
          </a:p>
          <a:p>
            <a:endParaRPr lang="nl-NL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//globale variabele stellen</a:t>
            </a:r>
          </a:p>
          <a:p>
            <a:r>
              <a:rPr lang="nl-NL" sz="1600" b="1" dirty="0">
                <a:latin typeface="Courier New"/>
                <a:cs typeface="Courier New"/>
              </a:rPr>
              <a:t>var </a:t>
            </a:r>
            <a:r>
              <a:rPr lang="nl-NL" sz="1600" b="1" dirty="0" err="1">
                <a:latin typeface="Courier New"/>
                <a:cs typeface="Courier New"/>
              </a:rPr>
              <a:t>todoList</a:t>
            </a:r>
            <a:r>
              <a:rPr lang="nl-NL" sz="1600" b="1" dirty="0">
                <a:latin typeface="Courier New"/>
                <a:cs typeface="Courier New"/>
              </a:rPr>
              <a:t> = </a:t>
            </a:r>
            <a:r>
              <a:rPr lang="nl-NL" sz="1600" b="1" dirty="0" smtClean="0">
                <a:latin typeface="Courier New"/>
                <a:cs typeface="Courier New"/>
              </a:rPr>
              <a:t>[]; </a:t>
            </a:r>
            <a:r>
              <a:rPr lang="nl-NL" sz="1600" dirty="0">
                <a:latin typeface="Courier New"/>
                <a:cs typeface="Courier New"/>
              </a:rPr>
              <a:t>//array van alle </a:t>
            </a:r>
            <a:r>
              <a:rPr lang="nl-NL" sz="1600" dirty="0" err="1">
                <a:latin typeface="Courier New"/>
                <a:cs typeface="Courier New"/>
              </a:rPr>
              <a:t>todo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smtClean="0">
                <a:latin typeface="Courier New"/>
                <a:cs typeface="Courier New"/>
              </a:rPr>
              <a:t>items</a:t>
            </a:r>
            <a:endParaRPr lang="nl-NL" sz="1600" dirty="0">
              <a:latin typeface="Courier New"/>
              <a:cs typeface="Courier New"/>
            </a:endParaRP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b="1" dirty="0" err="1">
                <a:latin typeface="Courier New"/>
                <a:cs typeface="Courier New"/>
              </a:rPr>
              <a:t>function</a:t>
            </a:r>
            <a:r>
              <a:rPr lang="nl-NL" sz="1600" b="1" dirty="0">
                <a:latin typeface="Courier New"/>
                <a:cs typeface="Courier New"/>
              </a:rPr>
              <a:t> </a:t>
            </a:r>
            <a:r>
              <a:rPr lang="nl-NL" sz="1600" b="1" dirty="0" err="1">
                <a:latin typeface="Courier New"/>
                <a:cs typeface="Courier New"/>
              </a:rPr>
              <a:t>init</a:t>
            </a:r>
            <a:r>
              <a:rPr lang="nl-NL" sz="1600" b="1" dirty="0">
                <a:latin typeface="Courier New"/>
                <a:cs typeface="Courier New"/>
              </a:rPr>
              <a:t>()</a:t>
            </a:r>
            <a:r>
              <a:rPr lang="nl-NL" sz="1600" dirty="0">
                <a:latin typeface="Courier New"/>
                <a:cs typeface="Courier New"/>
              </a:rPr>
              <a:t>{</a:t>
            </a:r>
          </a:p>
          <a:p>
            <a:r>
              <a:rPr lang="nl-NL" sz="1600" dirty="0">
                <a:latin typeface="Courier New"/>
                <a:cs typeface="Courier New"/>
              </a:rPr>
              <a:t>	//standaard content </a:t>
            </a:r>
            <a:r>
              <a:rPr lang="nl-NL" sz="1600" dirty="0" smtClean="0">
                <a:latin typeface="Courier New"/>
                <a:cs typeface="Courier New"/>
              </a:rPr>
              <a:t>toevoegen en op scherm zetten.</a:t>
            </a:r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</a:p>
          <a:p>
            <a:r>
              <a:rPr lang="nl-NL" sz="1600" dirty="0">
                <a:latin typeface="Courier New"/>
                <a:cs typeface="Courier New"/>
              </a:rPr>
              <a:t>	//events toevoegen</a:t>
            </a:r>
          </a:p>
          <a:p>
            <a:r>
              <a:rPr lang="nl-NL" sz="1600" dirty="0">
                <a:latin typeface="Courier New"/>
                <a:cs typeface="Courier New"/>
              </a:rPr>
              <a:t>	var </a:t>
            </a:r>
            <a:r>
              <a:rPr lang="nl-NL" sz="1600" dirty="0" smtClean="0">
                <a:latin typeface="Courier New"/>
                <a:cs typeface="Courier New"/>
              </a:rPr>
              <a:t>button </a:t>
            </a:r>
            <a:r>
              <a:rPr lang="nl-NL" sz="1600" dirty="0">
                <a:latin typeface="Courier New"/>
                <a:cs typeface="Courier New"/>
              </a:rPr>
              <a:t>= </a:t>
            </a:r>
            <a:r>
              <a:rPr lang="nl-NL" sz="1600" dirty="0" err="1" smtClean="0">
                <a:latin typeface="Courier New"/>
                <a:cs typeface="Courier New"/>
              </a:rPr>
              <a:t>document.getElementById</a:t>
            </a:r>
            <a:r>
              <a:rPr lang="nl-NL" sz="1600" dirty="0">
                <a:latin typeface="Courier New"/>
                <a:cs typeface="Courier New"/>
              </a:rPr>
              <a:t>('</a:t>
            </a:r>
            <a:r>
              <a:rPr lang="nl-NL" sz="1600" dirty="0" err="1">
                <a:latin typeface="Courier New"/>
                <a:cs typeface="Courier New"/>
              </a:rPr>
              <a:t>sbm</a:t>
            </a:r>
            <a:r>
              <a:rPr lang="nl-NL" sz="1600" dirty="0">
                <a:latin typeface="Courier New"/>
                <a:cs typeface="Courier New"/>
              </a:rPr>
              <a:t>-button'); 	</a:t>
            </a:r>
            <a:r>
              <a:rPr lang="nl-NL" sz="1600" b="1" dirty="0" err="1" smtClean="0">
                <a:latin typeface="Courier New"/>
                <a:cs typeface="Courier New"/>
              </a:rPr>
              <a:t>button.addEventListener</a:t>
            </a:r>
            <a:r>
              <a:rPr lang="nl-NL" sz="1600" b="1" dirty="0">
                <a:latin typeface="Courier New"/>
                <a:cs typeface="Courier New"/>
              </a:rPr>
              <a:t>("click", </a:t>
            </a:r>
            <a:r>
              <a:rPr lang="nl-NL" sz="1600" b="1" dirty="0" err="1">
                <a:latin typeface="Courier New"/>
                <a:cs typeface="Courier New"/>
              </a:rPr>
              <a:t>getInput</a:t>
            </a:r>
            <a:r>
              <a:rPr lang="nl-NL" sz="1600" b="1" dirty="0">
                <a:latin typeface="Courier New"/>
                <a:cs typeface="Courier New"/>
              </a:rPr>
              <a:t>, </a:t>
            </a:r>
            <a:r>
              <a:rPr lang="nl-NL" sz="1600" b="1" dirty="0" err="1">
                <a:latin typeface="Courier New"/>
                <a:cs typeface="Courier New"/>
              </a:rPr>
              <a:t>false</a:t>
            </a:r>
            <a:r>
              <a:rPr lang="nl-NL" sz="1600" b="1" dirty="0">
                <a:latin typeface="Courier New"/>
                <a:cs typeface="Courier New"/>
              </a:rPr>
              <a:t>)</a:t>
            </a:r>
            <a:r>
              <a:rPr lang="nl-NL" sz="1600" b="1" dirty="0" smtClean="0">
                <a:latin typeface="Courier New"/>
                <a:cs typeface="Courier New"/>
              </a:rPr>
              <a:t>;</a:t>
            </a:r>
            <a:r>
              <a:rPr lang="nl-NL" sz="1600" dirty="0">
                <a:latin typeface="Courier New"/>
                <a:cs typeface="Courier New"/>
              </a:rPr>
              <a:t>	</a:t>
            </a: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</a:p>
          <a:p>
            <a:r>
              <a:rPr lang="nl-NL" sz="1600" dirty="0">
                <a:latin typeface="Courier New"/>
                <a:cs typeface="Courier New"/>
              </a:rPr>
              <a:t>}	</a:t>
            </a:r>
          </a:p>
          <a:p>
            <a:r>
              <a:rPr lang="nl-NL" sz="1600" dirty="0">
                <a:latin typeface="Courier New"/>
                <a:cs typeface="Courier New"/>
              </a:rPr>
              <a:t>//wanneer het DOM is geladen voer dan de functie </a:t>
            </a:r>
            <a:r>
              <a:rPr lang="nl-NL" sz="1600" dirty="0" err="1">
                <a:latin typeface="Courier New"/>
                <a:cs typeface="Courier New"/>
              </a:rPr>
              <a:t>init</a:t>
            </a:r>
            <a:r>
              <a:rPr lang="nl-NL" sz="1600" dirty="0">
                <a:latin typeface="Courier New"/>
                <a:cs typeface="Courier New"/>
              </a:rPr>
              <a:t> uit</a:t>
            </a:r>
          </a:p>
          <a:p>
            <a:r>
              <a:rPr lang="nl-NL" sz="1600" b="1" dirty="0" err="1">
                <a:latin typeface="Courier New"/>
                <a:cs typeface="Courier New"/>
              </a:rPr>
              <a:t>window.addEventListener</a:t>
            </a:r>
            <a:r>
              <a:rPr lang="nl-NL" sz="1600" b="1" dirty="0">
                <a:latin typeface="Courier New"/>
                <a:cs typeface="Courier New"/>
              </a:rPr>
              <a:t>('load',</a:t>
            </a:r>
            <a:r>
              <a:rPr lang="nl-NL" sz="1600" b="1" dirty="0" err="1">
                <a:latin typeface="Courier New"/>
                <a:cs typeface="Courier New"/>
              </a:rPr>
              <a:t>init</a:t>
            </a:r>
            <a:r>
              <a:rPr lang="nl-NL" sz="1600" b="1" dirty="0">
                <a:latin typeface="Courier New"/>
                <a:cs typeface="Courier New"/>
              </a:rPr>
              <a:t>, </a:t>
            </a:r>
            <a:r>
              <a:rPr lang="nl-NL" sz="1600" b="1" dirty="0" err="1">
                <a:latin typeface="Courier New"/>
                <a:cs typeface="Courier New"/>
              </a:rPr>
              <a:t>false</a:t>
            </a:r>
            <a:r>
              <a:rPr lang="nl-NL" sz="1600" b="1" dirty="0">
                <a:latin typeface="Courier New"/>
                <a:cs typeface="Courier New"/>
              </a:rPr>
              <a:t>);</a:t>
            </a:r>
            <a:endParaRPr lang="nl-NL" sz="1600" b="1" dirty="0" smtClean="0">
              <a:latin typeface="Courier New"/>
              <a:cs typeface="Courier New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200643" y="228003"/>
            <a:ext cx="777909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JS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051425" y="376913"/>
            <a:ext cx="321839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nl-NL" dirty="0">
                <a:latin typeface="Century Gothic"/>
                <a:cs typeface="Century Gothic"/>
              </a:rPr>
              <a:t>7</a:t>
            </a:r>
            <a:r>
              <a:rPr lang="nl-NL" dirty="0" smtClean="0">
                <a:latin typeface="Century Gothic"/>
                <a:cs typeface="Century Gothic"/>
              </a:rPr>
              <a:t>.</a:t>
            </a:r>
            <a:r>
              <a:rPr lang="nl-NL" dirty="0">
                <a:latin typeface="Century Gothic"/>
                <a:cs typeface="Century Gothic"/>
              </a:rPr>
              <a:t>oefening</a:t>
            </a:r>
            <a:r>
              <a:rPr lang="nl-NL" dirty="0" smtClean="0">
                <a:latin typeface="Century Gothic"/>
                <a:cs typeface="Century Gothic"/>
              </a:rPr>
              <a:t>-functions-app.js</a:t>
            </a:r>
            <a:endParaRPr lang="nl-NL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41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00643" y="987160"/>
            <a:ext cx="8771488" cy="42780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solidFill>
                  <a:srgbClr val="CD2400"/>
                </a:solidFill>
                <a:latin typeface="Courier New"/>
                <a:cs typeface="Courier New"/>
              </a:rPr>
              <a:t>//VOORBEELD PROGRAMMA</a:t>
            </a: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//input uit formulier lezen</a:t>
            </a:r>
          </a:p>
          <a:p>
            <a:r>
              <a:rPr lang="nl-NL" sz="1600" b="1" dirty="0" err="1">
                <a:latin typeface="Courier New"/>
                <a:cs typeface="Courier New"/>
              </a:rPr>
              <a:t>function</a:t>
            </a:r>
            <a:r>
              <a:rPr lang="nl-NL" sz="1600" b="1" dirty="0">
                <a:latin typeface="Courier New"/>
                <a:cs typeface="Courier New"/>
              </a:rPr>
              <a:t> </a:t>
            </a:r>
            <a:r>
              <a:rPr lang="nl-NL" sz="1600" b="1" dirty="0" err="1">
                <a:latin typeface="Courier New"/>
                <a:cs typeface="Courier New"/>
              </a:rPr>
              <a:t>getInput</a:t>
            </a:r>
            <a:r>
              <a:rPr lang="nl-NL" sz="1600" b="1" dirty="0">
                <a:latin typeface="Courier New"/>
                <a:cs typeface="Courier New"/>
              </a:rPr>
              <a:t>(e){</a:t>
            </a:r>
          </a:p>
          <a:p>
            <a:r>
              <a:rPr lang="nl-NL" sz="1600" b="1" dirty="0" smtClean="0">
                <a:latin typeface="Courier New"/>
                <a:cs typeface="Courier New"/>
              </a:rPr>
              <a:t>}</a:t>
            </a:r>
            <a:endParaRPr lang="nl-NL" sz="1600" b="1" dirty="0">
              <a:latin typeface="Courier New"/>
              <a:cs typeface="Courier New"/>
            </a:endParaRP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//melding schrijven</a:t>
            </a:r>
          </a:p>
          <a:p>
            <a:r>
              <a:rPr lang="nl-NL" sz="1600" b="1" dirty="0" err="1">
                <a:latin typeface="Courier New"/>
                <a:cs typeface="Courier New"/>
              </a:rPr>
              <a:t>function</a:t>
            </a:r>
            <a:r>
              <a:rPr lang="nl-NL" sz="1600" b="1" dirty="0">
                <a:latin typeface="Courier New"/>
                <a:cs typeface="Courier New"/>
              </a:rPr>
              <a:t> </a:t>
            </a:r>
            <a:r>
              <a:rPr lang="nl-NL" sz="1600" b="1" dirty="0" err="1">
                <a:latin typeface="Courier New"/>
                <a:cs typeface="Courier New"/>
              </a:rPr>
              <a:t>writeMessage</a:t>
            </a:r>
            <a:r>
              <a:rPr lang="nl-NL" sz="1600" b="1" dirty="0">
                <a:latin typeface="Courier New"/>
                <a:cs typeface="Courier New"/>
              </a:rPr>
              <a:t>(mes)</a:t>
            </a:r>
            <a:r>
              <a:rPr lang="nl-NL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nl-NL" sz="1600" b="1" dirty="0" smtClean="0">
                <a:latin typeface="Courier New"/>
                <a:cs typeface="Courier New"/>
              </a:rPr>
              <a:t>}</a:t>
            </a:r>
            <a:endParaRPr lang="nl-NL" sz="1600" b="1" dirty="0">
              <a:latin typeface="Courier New"/>
              <a:cs typeface="Courier New"/>
            </a:endParaRP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//de 2-dimensionale array vullen</a:t>
            </a:r>
          </a:p>
          <a:p>
            <a:r>
              <a:rPr lang="nl-NL" sz="1600" b="1" dirty="0" err="1">
                <a:latin typeface="Courier New"/>
                <a:cs typeface="Courier New"/>
              </a:rPr>
              <a:t>function</a:t>
            </a:r>
            <a:r>
              <a:rPr lang="nl-NL" sz="1600" b="1" dirty="0">
                <a:latin typeface="Courier New"/>
                <a:cs typeface="Courier New"/>
              </a:rPr>
              <a:t> </a:t>
            </a:r>
            <a:r>
              <a:rPr lang="nl-NL" sz="1600" b="1" dirty="0" err="1">
                <a:latin typeface="Courier New"/>
                <a:cs typeface="Courier New"/>
              </a:rPr>
              <a:t>setToDoListItem</a:t>
            </a:r>
            <a:r>
              <a:rPr lang="nl-NL" sz="1600" b="1" dirty="0">
                <a:latin typeface="Courier New"/>
                <a:cs typeface="Courier New"/>
              </a:rPr>
              <a:t>(</a:t>
            </a:r>
            <a:r>
              <a:rPr lang="nl-NL" sz="1600" b="1" dirty="0" err="1">
                <a:latin typeface="Courier New"/>
                <a:cs typeface="Courier New"/>
              </a:rPr>
              <a:t>text</a:t>
            </a:r>
            <a:r>
              <a:rPr lang="nl-NL" sz="1600" b="1" dirty="0">
                <a:latin typeface="Courier New"/>
                <a:cs typeface="Courier New"/>
              </a:rPr>
              <a:t>, deadline){</a:t>
            </a:r>
          </a:p>
          <a:p>
            <a:r>
              <a:rPr lang="nl-NL" sz="1600" b="1" dirty="0" smtClean="0">
                <a:latin typeface="Courier New"/>
                <a:cs typeface="Courier New"/>
              </a:rPr>
              <a:t>}</a:t>
            </a:r>
            <a:endParaRPr lang="nl-NL" sz="1600" b="1" dirty="0">
              <a:latin typeface="Courier New"/>
              <a:cs typeface="Courier New"/>
            </a:endParaRP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//functie om de inhoud van de array op het scherm te </a:t>
            </a:r>
            <a:r>
              <a:rPr lang="nl-NL" sz="1600" dirty="0" smtClean="0">
                <a:latin typeface="Courier New"/>
                <a:cs typeface="Courier New"/>
              </a:rPr>
              <a:t>zetten</a:t>
            </a:r>
            <a:endParaRPr lang="nl-NL" sz="1600" dirty="0">
              <a:latin typeface="Courier New"/>
              <a:cs typeface="Courier New"/>
            </a:endParaRPr>
          </a:p>
          <a:p>
            <a:r>
              <a:rPr lang="nl-NL" sz="1600" b="1" dirty="0" err="1">
                <a:latin typeface="Courier New"/>
                <a:cs typeface="Courier New"/>
              </a:rPr>
              <a:t>function</a:t>
            </a:r>
            <a:r>
              <a:rPr lang="nl-NL" sz="1600" b="1" dirty="0">
                <a:latin typeface="Courier New"/>
                <a:cs typeface="Courier New"/>
              </a:rPr>
              <a:t> </a:t>
            </a:r>
            <a:r>
              <a:rPr lang="nl-NL" sz="1600" b="1" dirty="0" err="1" smtClean="0">
                <a:latin typeface="Courier New"/>
                <a:cs typeface="Courier New"/>
              </a:rPr>
              <a:t>renderToDoList</a:t>
            </a:r>
            <a:r>
              <a:rPr lang="nl-NL" sz="1600" b="1" dirty="0" smtClean="0">
                <a:latin typeface="Courier New"/>
                <a:cs typeface="Courier New"/>
              </a:rPr>
              <a:t>(){</a:t>
            </a:r>
          </a:p>
          <a:p>
            <a:r>
              <a:rPr lang="nl-NL" sz="1600" b="1" dirty="0" smtClean="0">
                <a:latin typeface="Courier New"/>
                <a:cs typeface="Courier New"/>
              </a:rPr>
              <a:t>}</a:t>
            </a:r>
            <a:endParaRPr lang="nl-NL" sz="1600" b="1" dirty="0">
              <a:latin typeface="Courier New"/>
              <a:cs typeface="Courier New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200644" y="228003"/>
            <a:ext cx="663398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JS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874451" y="346276"/>
            <a:ext cx="375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entury Gothic"/>
                <a:cs typeface="Century Gothic"/>
              </a:rPr>
              <a:t>7</a:t>
            </a:r>
            <a:r>
              <a:rPr lang="nl-NL" dirty="0" smtClean="0">
                <a:solidFill>
                  <a:srgbClr val="000000"/>
                </a:solidFill>
                <a:latin typeface="Century Gothic"/>
                <a:cs typeface="Century Gothic"/>
              </a:rPr>
              <a:t>.</a:t>
            </a:r>
            <a:r>
              <a:rPr lang="nl-NL" dirty="0">
                <a:solidFill>
                  <a:srgbClr val="000000"/>
                </a:solidFill>
                <a:latin typeface="Century Gothic"/>
                <a:cs typeface="Century Gothic"/>
              </a:rPr>
              <a:t>oefening</a:t>
            </a:r>
            <a:r>
              <a:rPr lang="nl-NL" dirty="0" smtClean="0">
                <a:solidFill>
                  <a:srgbClr val="000000"/>
                </a:solidFill>
                <a:latin typeface="Century Gothic"/>
                <a:cs typeface="Century Gothic"/>
              </a:rPr>
              <a:t>-functions-functions.js</a:t>
            </a:r>
            <a:endParaRPr lang="nl-NL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5" name="Ovaal 4"/>
          <p:cNvSpPr/>
          <p:nvPr/>
        </p:nvSpPr>
        <p:spPr>
          <a:xfrm>
            <a:off x="5421993" y="1825553"/>
            <a:ext cx="1783442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parameters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3" name="Vrije vorm 2"/>
          <p:cNvSpPr/>
          <p:nvPr/>
        </p:nvSpPr>
        <p:spPr>
          <a:xfrm>
            <a:off x="2588381" y="1971524"/>
            <a:ext cx="2842381" cy="505248"/>
          </a:xfrm>
          <a:custGeom>
            <a:avLst/>
            <a:gdLst>
              <a:gd name="connsiteX0" fmla="*/ 2842381 w 2842381"/>
              <a:gd name="connsiteY0" fmla="*/ 374952 h 505248"/>
              <a:gd name="connsiteX1" fmla="*/ 1584476 w 2842381"/>
              <a:gd name="connsiteY1" fmla="*/ 483809 h 505248"/>
              <a:gd name="connsiteX2" fmla="*/ 0 w 2842381"/>
              <a:gd name="connsiteY2" fmla="*/ 0 h 505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2381" h="505248">
                <a:moveTo>
                  <a:pt x="2842381" y="374952"/>
                </a:moveTo>
                <a:cubicBezTo>
                  <a:pt x="2450293" y="460626"/>
                  <a:pt x="2058206" y="546301"/>
                  <a:pt x="1584476" y="483809"/>
                </a:cubicBezTo>
                <a:cubicBezTo>
                  <a:pt x="1110746" y="421317"/>
                  <a:pt x="0" y="0"/>
                  <a:pt x="0" y="0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Vrije vorm 5"/>
          <p:cNvSpPr/>
          <p:nvPr/>
        </p:nvSpPr>
        <p:spPr>
          <a:xfrm>
            <a:off x="3181048" y="2733524"/>
            <a:ext cx="2406952" cy="535598"/>
          </a:xfrm>
          <a:custGeom>
            <a:avLst/>
            <a:gdLst>
              <a:gd name="connsiteX0" fmla="*/ 2406952 w 2406952"/>
              <a:gd name="connsiteY0" fmla="*/ 0 h 535598"/>
              <a:gd name="connsiteX1" fmla="*/ 1161142 w 2406952"/>
              <a:gd name="connsiteY1" fmla="*/ 532190 h 535598"/>
              <a:gd name="connsiteX2" fmla="*/ 0 w 2406952"/>
              <a:gd name="connsiteY2" fmla="*/ 241905 h 53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6952" h="535598">
                <a:moveTo>
                  <a:pt x="2406952" y="0"/>
                </a:moveTo>
                <a:cubicBezTo>
                  <a:pt x="1984626" y="245936"/>
                  <a:pt x="1562301" y="491873"/>
                  <a:pt x="1161142" y="532190"/>
                </a:cubicBezTo>
                <a:cubicBezTo>
                  <a:pt x="759983" y="572507"/>
                  <a:pt x="0" y="241905"/>
                  <a:pt x="0" y="241905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Vrije vorm 7"/>
          <p:cNvSpPr/>
          <p:nvPr/>
        </p:nvSpPr>
        <p:spPr>
          <a:xfrm>
            <a:off x="4160762" y="2939143"/>
            <a:ext cx="2314299" cy="1430145"/>
          </a:xfrm>
          <a:custGeom>
            <a:avLst/>
            <a:gdLst>
              <a:gd name="connsiteX0" fmla="*/ 2225524 w 2314299"/>
              <a:gd name="connsiteY0" fmla="*/ 0 h 1430145"/>
              <a:gd name="connsiteX1" fmla="*/ 2201333 w 2314299"/>
              <a:gd name="connsiteY1" fmla="*/ 882952 h 1430145"/>
              <a:gd name="connsiteX2" fmla="*/ 1112762 w 2314299"/>
              <a:gd name="connsiteY2" fmla="*/ 1427238 h 1430145"/>
              <a:gd name="connsiteX3" fmla="*/ 0 w 2314299"/>
              <a:gd name="connsiteY3" fmla="*/ 1112762 h 143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4299" h="1430145">
                <a:moveTo>
                  <a:pt x="2225524" y="0"/>
                </a:moveTo>
                <a:cubicBezTo>
                  <a:pt x="2306158" y="322539"/>
                  <a:pt x="2386793" y="645079"/>
                  <a:pt x="2201333" y="882952"/>
                </a:cubicBezTo>
                <a:cubicBezTo>
                  <a:pt x="2015873" y="1120825"/>
                  <a:pt x="1479651" y="1388936"/>
                  <a:pt x="1112762" y="1427238"/>
                </a:cubicBezTo>
                <a:cubicBezTo>
                  <a:pt x="745873" y="1465540"/>
                  <a:pt x="0" y="1112762"/>
                  <a:pt x="0" y="1112762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2222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00643" y="987160"/>
            <a:ext cx="8771488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solidFill>
                  <a:srgbClr val="CD2400"/>
                </a:solidFill>
                <a:latin typeface="Courier New"/>
                <a:cs typeface="Courier New"/>
              </a:rPr>
              <a:t>//VOORBEELD PROGRAMMA</a:t>
            </a: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//globale variabele stellen</a:t>
            </a:r>
          </a:p>
          <a:p>
            <a:r>
              <a:rPr lang="nl-NL" sz="1600" b="1" dirty="0">
                <a:latin typeface="Courier New"/>
                <a:cs typeface="Courier New"/>
              </a:rPr>
              <a:t>var </a:t>
            </a:r>
            <a:r>
              <a:rPr lang="nl-NL" sz="1600" b="1" dirty="0" err="1">
                <a:latin typeface="Courier New"/>
                <a:cs typeface="Courier New"/>
              </a:rPr>
              <a:t>todoList</a:t>
            </a:r>
            <a:r>
              <a:rPr lang="nl-NL" sz="1600" b="1" dirty="0">
                <a:latin typeface="Courier New"/>
                <a:cs typeface="Courier New"/>
              </a:rPr>
              <a:t> = new </a:t>
            </a:r>
            <a:r>
              <a:rPr lang="nl-NL" sz="1600" b="1" dirty="0" smtClean="0">
                <a:latin typeface="Courier New"/>
                <a:cs typeface="Courier New"/>
              </a:rPr>
              <a:t>[]; </a:t>
            </a:r>
            <a:r>
              <a:rPr lang="nl-NL" sz="1600" dirty="0">
                <a:latin typeface="Courier New"/>
                <a:cs typeface="Courier New"/>
              </a:rPr>
              <a:t>//array van alle </a:t>
            </a:r>
            <a:r>
              <a:rPr lang="nl-NL" sz="1600" dirty="0" err="1">
                <a:latin typeface="Courier New"/>
                <a:cs typeface="Courier New"/>
              </a:rPr>
              <a:t>todo</a:t>
            </a:r>
            <a:r>
              <a:rPr lang="nl-NL" sz="1600" dirty="0">
                <a:latin typeface="Courier New"/>
                <a:cs typeface="Courier New"/>
              </a:rPr>
              <a:t> items</a:t>
            </a: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b="1" dirty="0" err="1" smtClean="0">
                <a:latin typeface="Courier New"/>
                <a:cs typeface="Courier New"/>
              </a:rPr>
              <a:t>function</a:t>
            </a:r>
            <a:r>
              <a:rPr lang="nl-NL" sz="1600" b="1" dirty="0" smtClean="0">
                <a:latin typeface="Courier New"/>
                <a:cs typeface="Courier New"/>
              </a:rPr>
              <a:t> </a:t>
            </a:r>
            <a:r>
              <a:rPr lang="nl-NL" sz="1600" b="1" dirty="0" err="1">
                <a:latin typeface="Courier New"/>
                <a:cs typeface="Courier New"/>
              </a:rPr>
              <a:t>init</a:t>
            </a:r>
            <a:r>
              <a:rPr lang="nl-NL" sz="1600" b="1" dirty="0">
                <a:latin typeface="Courier New"/>
                <a:cs typeface="Courier New"/>
              </a:rPr>
              <a:t>()</a:t>
            </a:r>
            <a:r>
              <a:rPr lang="nl-NL" sz="1600" dirty="0">
                <a:latin typeface="Courier New"/>
                <a:cs typeface="Courier New"/>
              </a:rPr>
              <a:t>{</a:t>
            </a:r>
          </a:p>
          <a:p>
            <a:r>
              <a:rPr lang="nl-NL" sz="1600" dirty="0">
                <a:latin typeface="Courier New"/>
                <a:cs typeface="Courier New"/>
              </a:rPr>
              <a:t>	//standaard content toevoegen</a:t>
            </a: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b="1" dirty="0" err="1">
                <a:latin typeface="Courier New"/>
                <a:cs typeface="Courier New"/>
              </a:rPr>
              <a:t>setToDoListItem</a:t>
            </a:r>
            <a:r>
              <a:rPr lang="nl-NL" sz="1600" dirty="0">
                <a:latin typeface="Courier New"/>
                <a:cs typeface="Courier New"/>
              </a:rPr>
              <a:t>('reading the syllabus', </a:t>
            </a:r>
            <a:r>
              <a:rPr lang="nl-NL" sz="1600" dirty="0" smtClean="0">
                <a:latin typeface="Courier New"/>
                <a:cs typeface="Courier New"/>
              </a:rPr>
              <a:t>'2013-10-16</a:t>
            </a:r>
            <a:r>
              <a:rPr lang="nl-NL" sz="1600" dirty="0">
                <a:latin typeface="Courier New"/>
                <a:cs typeface="Courier New"/>
              </a:rPr>
              <a:t>'); </a:t>
            </a:r>
            <a:endParaRPr lang="nl-NL" sz="1600" dirty="0" smtClean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b="1" dirty="0" err="1">
                <a:latin typeface="Courier New"/>
                <a:cs typeface="Courier New"/>
              </a:rPr>
              <a:t>setToDoListItem</a:t>
            </a:r>
            <a:r>
              <a:rPr lang="nl-NL" sz="1600" dirty="0">
                <a:latin typeface="Courier New"/>
                <a:cs typeface="Courier New"/>
              </a:rPr>
              <a:t>('clean </a:t>
            </a:r>
            <a:r>
              <a:rPr lang="nl-NL" sz="1600" dirty="0" err="1">
                <a:latin typeface="Courier New"/>
                <a:cs typeface="Courier New"/>
              </a:rPr>
              <a:t>my</a:t>
            </a:r>
            <a:r>
              <a:rPr lang="nl-NL" sz="1600" dirty="0">
                <a:latin typeface="Courier New"/>
                <a:cs typeface="Courier New"/>
              </a:rPr>
              <a:t> room', </a:t>
            </a:r>
            <a:r>
              <a:rPr lang="nl-NL" sz="1600" dirty="0" smtClean="0">
                <a:latin typeface="Courier New"/>
                <a:cs typeface="Courier New"/>
              </a:rPr>
              <a:t>'2013-10-16</a:t>
            </a:r>
            <a:r>
              <a:rPr lang="nl-NL" sz="1600" dirty="0">
                <a:latin typeface="Courier New"/>
                <a:cs typeface="Courier New"/>
              </a:rPr>
              <a:t>'); 	</a:t>
            </a:r>
            <a:r>
              <a:rPr lang="nl-NL" sz="1600" b="1" dirty="0" err="1">
                <a:latin typeface="Courier New"/>
                <a:cs typeface="Courier New"/>
              </a:rPr>
              <a:t>setToDoListItem</a:t>
            </a:r>
            <a:r>
              <a:rPr lang="nl-NL" sz="1600" dirty="0">
                <a:latin typeface="Courier New"/>
                <a:cs typeface="Courier New"/>
              </a:rPr>
              <a:t>('</a:t>
            </a:r>
            <a:r>
              <a:rPr lang="nl-NL" sz="1600" dirty="0" err="1">
                <a:latin typeface="Courier New"/>
                <a:cs typeface="Courier New"/>
              </a:rPr>
              <a:t>buy</a:t>
            </a:r>
            <a:r>
              <a:rPr lang="nl-NL" sz="1600" dirty="0">
                <a:latin typeface="Courier New"/>
                <a:cs typeface="Courier New"/>
              </a:rPr>
              <a:t> a card', </a:t>
            </a:r>
            <a:r>
              <a:rPr lang="nl-NL" sz="1600" dirty="0" smtClean="0">
                <a:latin typeface="Courier New"/>
                <a:cs typeface="Courier New"/>
              </a:rPr>
              <a:t>'2013-10-14</a:t>
            </a:r>
            <a:r>
              <a:rPr lang="nl-NL" sz="1600" dirty="0">
                <a:latin typeface="Courier New"/>
                <a:cs typeface="Courier New"/>
              </a:rPr>
              <a:t>');  </a:t>
            </a: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endParaRPr lang="nl-NL" sz="1600" dirty="0" smtClean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smtClean="0">
                <a:latin typeface="Courier New"/>
                <a:cs typeface="Courier New"/>
              </a:rPr>
              <a:t>/</a:t>
            </a:r>
            <a:r>
              <a:rPr lang="nl-NL" sz="1600" dirty="0">
                <a:latin typeface="Courier New"/>
                <a:cs typeface="Courier New"/>
              </a:rPr>
              <a:t>/events toevoegen</a:t>
            </a:r>
          </a:p>
          <a:p>
            <a:r>
              <a:rPr lang="nl-NL" sz="1600" dirty="0">
                <a:latin typeface="Courier New"/>
                <a:cs typeface="Courier New"/>
              </a:rPr>
              <a:t>	var </a:t>
            </a:r>
            <a:r>
              <a:rPr lang="nl-NL" sz="1600" dirty="0" err="1">
                <a:latin typeface="Courier New"/>
                <a:cs typeface="Courier New"/>
              </a:rPr>
              <a:t>buttonEvent</a:t>
            </a:r>
            <a:r>
              <a:rPr lang="nl-NL" sz="1600" dirty="0">
                <a:latin typeface="Courier New"/>
                <a:cs typeface="Courier New"/>
              </a:rPr>
              <a:t> =  </a:t>
            </a:r>
            <a:r>
              <a:rPr lang="nl-NL" sz="1600" dirty="0" err="1">
                <a:latin typeface="Courier New"/>
                <a:cs typeface="Courier New"/>
              </a:rPr>
              <a:t>document.getElementById</a:t>
            </a:r>
            <a:r>
              <a:rPr lang="nl-NL" sz="1600" dirty="0">
                <a:latin typeface="Courier New"/>
                <a:cs typeface="Courier New"/>
              </a:rPr>
              <a:t>('</a:t>
            </a:r>
            <a:r>
              <a:rPr lang="nl-NL" sz="1600" dirty="0" err="1">
                <a:latin typeface="Courier New"/>
                <a:cs typeface="Courier New"/>
              </a:rPr>
              <a:t>sbm</a:t>
            </a:r>
            <a:r>
              <a:rPr lang="nl-NL" sz="1600" dirty="0">
                <a:latin typeface="Courier New"/>
                <a:cs typeface="Courier New"/>
              </a:rPr>
              <a:t>-button'); 	</a:t>
            </a:r>
            <a:r>
              <a:rPr lang="nl-NL" sz="1600" dirty="0" err="1">
                <a:latin typeface="Courier New"/>
                <a:cs typeface="Courier New"/>
              </a:rPr>
              <a:t>buttonEvent.addEventListener</a:t>
            </a:r>
            <a:r>
              <a:rPr lang="nl-NL" sz="1600" dirty="0">
                <a:latin typeface="Courier New"/>
                <a:cs typeface="Courier New"/>
              </a:rPr>
              <a:t>("click", </a:t>
            </a:r>
            <a:r>
              <a:rPr lang="nl-NL" sz="1600" dirty="0" err="1">
                <a:latin typeface="Courier New"/>
                <a:cs typeface="Courier New"/>
              </a:rPr>
              <a:t>getInput</a:t>
            </a:r>
            <a:r>
              <a:rPr lang="nl-NL" sz="1600" dirty="0">
                <a:latin typeface="Courier New"/>
                <a:cs typeface="Courier New"/>
              </a:rPr>
              <a:t>, </a:t>
            </a:r>
            <a:r>
              <a:rPr lang="nl-NL" sz="1600" dirty="0" err="1">
                <a:latin typeface="Courier New"/>
                <a:cs typeface="Courier New"/>
              </a:rPr>
              <a:t>false</a:t>
            </a:r>
            <a:r>
              <a:rPr lang="nl-NL" sz="1600" dirty="0">
                <a:latin typeface="Courier New"/>
                <a:cs typeface="Courier New"/>
              </a:rPr>
              <a:t>); 	</a:t>
            </a: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endParaRPr lang="nl-NL" sz="1600" dirty="0" smtClean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b="1" dirty="0" err="1" smtClean="0">
                <a:latin typeface="Courier New"/>
                <a:cs typeface="Courier New"/>
              </a:rPr>
              <a:t>renderToDoList</a:t>
            </a:r>
            <a:r>
              <a:rPr lang="nl-NL" sz="1600" b="1" dirty="0" smtClean="0">
                <a:latin typeface="Courier New"/>
                <a:cs typeface="Courier New"/>
              </a:rPr>
              <a:t>();</a:t>
            </a:r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}	</a:t>
            </a:r>
          </a:p>
          <a:p>
            <a:r>
              <a:rPr lang="nl-NL" sz="1600" dirty="0">
                <a:latin typeface="Courier New"/>
                <a:cs typeface="Courier New"/>
              </a:rPr>
              <a:t>//wanneer het DOM is geladen voer dan de functie </a:t>
            </a:r>
            <a:r>
              <a:rPr lang="nl-NL" sz="1600" dirty="0" err="1">
                <a:latin typeface="Courier New"/>
                <a:cs typeface="Courier New"/>
              </a:rPr>
              <a:t>init</a:t>
            </a:r>
            <a:r>
              <a:rPr lang="nl-NL" sz="1600" dirty="0">
                <a:latin typeface="Courier New"/>
                <a:cs typeface="Courier New"/>
              </a:rPr>
              <a:t> uit</a:t>
            </a:r>
          </a:p>
          <a:p>
            <a:r>
              <a:rPr lang="nl-NL" sz="1600" dirty="0" err="1">
                <a:latin typeface="Courier New"/>
                <a:cs typeface="Courier New"/>
              </a:rPr>
              <a:t>window.addEventListener</a:t>
            </a:r>
            <a:r>
              <a:rPr lang="nl-NL" sz="1600" dirty="0">
                <a:latin typeface="Courier New"/>
                <a:cs typeface="Courier New"/>
              </a:rPr>
              <a:t>('load',</a:t>
            </a:r>
            <a:r>
              <a:rPr lang="nl-NL" sz="1600" dirty="0" err="1">
                <a:latin typeface="Courier New"/>
                <a:cs typeface="Courier New"/>
              </a:rPr>
              <a:t>init</a:t>
            </a:r>
            <a:r>
              <a:rPr lang="nl-NL" sz="1600" dirty="0">
                <a:latin typeface="Courier New"/>
                <a:cs typeface="Courier New"/>
              </a:rPr>
              <a:t>, </a:t>
            </a:r>
            <a:r>
              <a:rPr lang="nl-NL" sz="1600" dirty="0" err="1">
                <a:latin typeface="Courier New"/>
                <a:cs typeface="Courier New"/>
              </a:rPr>
              <a:t>false</a:t>
            </a:r>
            <a:r>
              <a:rPr lang="nl-NL" sz="1600" dirty="0">
                <a:latin typeface="Courier New"/>
                <a:cs typeface="Courier New"/>
              </a:rPr>
              <a:t>);</a:t>
            </a:r>
            <a:endParaRPr lang="nl-NL" sz="1600" b="1" dirty="0">
              <a:latin typeface="Courier New"/>
              <a:cs typeface="Courier New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200644" y="228003"/>
            <a:ext cx="663398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JS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874451" y="346276"/>
            <a:ext cx="375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entury Gothic"/>
                <a:cs typeface="Century Gothic"/>
              </a:rPr>
              <a:t>7</a:t>
            </a:r>
            <a:r>
              <a:rPr lang="nl-NL" dirty="0" smtClean="0">
                <a:solidFill>
                  <a:srgbClr val="000000"/>
                </a:solidFill>
                <a:latin typeface="Century Gothic"/>
                <a:cs typeface="Century Gothic"/>
              </a:rPr>
              <a:t>.</a:t>
            </a:r>
            <a:r>
              <a:rPr lang="nl-NL" dirty="0">
                <a:solidFill>
                  <a:srgbClr val="000000"/>
                </a:solidFill>
                <a:latin typeface="Century Gothic"/>
                <a:cs typeface="Century Gothic"/>
              </a:rPr>
              <a:t>oefening</a:t>
            </a:r>
            <a:r>
              <a:rPr lang="nl-NL" dirty="0" smtClean="0">
                <a:solidFill>
                  <a:srgbClr val="000000"/>
                </a:solidFill>
                <a:latin typeface="Century Gothic"/>
                <a:cs typeface="Century Gothic"/>
              </a:rPr>
              <a:t>-functions-functions.js</a:t>
            </a:r>
            <a:endParaRPr lang="nl-NL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9" name="Ovaal 8"/>
          <p:cNvSpPr/>
          <p:nvPr/>
        </p:nvSpPr>
        <p:spPr>
          <a:xfrm>
            <a:off x="6943456" y="1583648"/>
            <a:ext cx="2028675" cy="1125753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err="1" smtClean="0">
                <a:latin typeface="Century Gothic"/>
                <a:cs typeface="Century Gothic"/>
              </a:rPr>
              <a:t>arguments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0" name="Vrije vorm 9"/>
          <p:cNvSpPr/>
          <p:nvPr/>
        </p:nvSpPr>
        <p:spPr>
          <a:xfrm>
            <a:off x="5527524" y="2124052"/>
            <a:ext cx="1439333" cy="585349"/>
          </a:xfrm>
          <a:custGeom>
            <a:avLst/>
            <a:gdLst>
              <a:gd name="connsiteX0" fmla="*/ 2419047 w 2419047"/>
              <a:gd name="connsiteY0" fmla="*/ 89377 h 609472"/>
              <a:gd name="connsiteX1" fmla="*/ 1378857 w 2419047"/>
              <a:gd name="connsiteY1" fmla="*/ 40996 h 609472"/>
              <a:gd name="connsiteX2" fmla="*/ 0 w 2419047"/>
              <a:gd name="connsiteY2" fmla="*/ 609472 h 609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047" h="609472">
                <a:moveTo>
                  <a:pt x="2419047" y="89377"/>
                </a:moveTo>
                <a:cubicBezTo>
                  <a:pt x="2100539" y="21845"/>
                  <a:pt x="1782031" y="-45686"/>
                  <a:pt x="1378857" y="40996"/>
                </a:cubicBezTo>
                <a:cubicBezTo>
                  <a:pt x="975683" y="127678"/>
                  <a:pt x="0" y="609472"/>
                  <a:pt x="0" y="609472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0997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00643" y="987160"/>
            <a:ext cx="8771488" cy="18466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solidFill>
                  <a:srgbClr val="CD2400"/>
                </a:solidFill>
                <a:latin typeface="Courier New"/>
                <a:cs typeface="Courier New"/>
              </a:rPr>
              <a:t>//VOORBEELD PROGRAMMA</a:t>
            </a:r>
          </a:p>
          <a:p>
            <a:endParaRPr lang="nl-NL" sz="1600" dirty="0" smtClean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//de 2-dimensionale array vullen</a:t>
            </a:r>
          </a:p>
          <a:p>
            <a:r>
              <a:rPr lang="nl-NL" sz="1600" dirty="0" err="1">
                <a:latin typeface="Courier New"/>
                <a:cs typeface="Courier New"/>
              </a:rPr>
              <a:t>function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b="1" dirty="0" err="1">
                <a:latin typeface="Courier New"/>
                <a:cs typeface="Courier New"/>
              </a:rPr>
              <a:t>setToDoListItem</a:t>
            </a:r>
            <a:r>
              <a:rPr lang="nl-NL" sz="1600" dirty="0">
                <a:latin typeface="Courier New"/>
                <a:cs typeface="Courier New"/>
              </a:rPr>
              <a:t>(</a:t>
            </a:r>
            <a:r>
              <a:rPr lang="nl-NL" sz="1600" b="1" dirty="0" err="1">
                <a:latin typeface="Courier New"/>
                <a:cs typeface="Courier New"/>
              </a:rPr>
              <a:t>text</a:t>
            </a:r>
            <a:r>
              <a:rPr lang="nl-NL" sz="1600" b="1" dirty="0">
                <a:latin typeface="Courier New"/>
                <a:cs typeface="Courier New"/>
              </a:rPr>
              <a:t>, deadline</a:t>
            </a:r>
            <a:r>
              <a:rPr lang="nl-NL" sz="1600" dirty="0">
                <a:latin typeface="Courier New"/>
                <a:cs typeface="Courier New"/>
              </a:rPr>
              <a:t>){</a:t>
            </a:r>
          </a:p>
          <a:p>
            <a:r>
              <a:rPr lang="nl-NL" sz="1600" dirty="0">
                <a:latin typeface="Courier New"/>
                <a:cs typeface="Courier New"/>
              </a:rPr>
              <a:t>	var </a:t>
            </a:r>
            <a:r>
              <a:rPr lang="nl-NL" sz="1600" b="1" dirty="0">
                <a:latin typeface="Courier New"/>
                <a:cs typeface="Courier New"/>
              </a:rPr>
              <a:t>item</a:t>
            </a:r>
            <a:r>
              <a:rPr lang="nl-NL" sz="1600" dirty="0">
                <a:latin typeface="Courier New"/>
                <a:cs typeface="Courier New"/>
              </a:rPr>
              <a:t> = </a:t>
            </a:r>
            <a:r>
              <a:rPr lang="nl-NL" sz="1600" dirty="0" smtClean="0">
                <a:latin typeface="Courier New"/>
                <a:cs typeface="Courier New"/>
              </a:rPr>
              <a:t>[</a:t>
            </a:r>
            <a:r>
              <a:rPr lang="nl-NL" sz="1600" dirty="0" err="1" smtClean="0">
                <a:latin typeface="Courier New"/>
                <a:cs typeface="Courier New"/>
              </a:rPr>
              <a:t>text</a:t>
            </a:r>
            <a:r>
              <a:rPr lang="nl-NL" sz="1600" dirty="0">
                <a:latin typeface="Courier New"/>
                <a:cs typeface="Courier New"/>
              </a:rPr>
              <a:t>, </a:t>
            </a:r>
            <a:r>
              <a:rPr lang="nl-NL" sz="1600" dirty="0" smtClean="0">
                <a:latin typeface="Courier New"/>
                <a:cs typeface="Courier New"/>
              </a:rPr>
              <a:t>deadline];</a:t>
            </a:r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err="1">
                <a:latin typeface="Courier New"/>
                <a:cs typeface="Courier New"/>
              </a:rPr>
              <a:t>todoList.push</a:t>
            </a:r>
            <a:r>
              <a:rPr lang="nl-NL" sz="1600" dirty="0">
                <a:latin typeface="Courier New"/>
                <a:cs typeface="Courier New"/>
              </a:rPr>
              <a:t>(</a:t>
            </a:r>
            <a:r>
              <a:rPr lang="nl-NL" sz="1600" b="1" dirty="0">
                <a:latin typeface="Courier New"/>
                <a:cs typeface="Courier New"/>
              </a:rPr>
              <a:t>item</a:t>
            </a:r>
            <a:r>
              <a:rPr lang="nl-NL" sz="1600" dirty="0">
                <a:latin typeface="Courier New"/>
                <a:cs typeface="Courier New"/>
              </a:rPr>
              <a:t>);</a:t>
            </a:r>
          </a:p>
          <a:p>
            <a:r>
              <a:rPr lang="nl-NL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200644" y="228003"/>
            <a:ext cx="663398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JS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874451" y="346276"/>
            <a:ext cx="375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entury Gothic"/>
                <a:cs typeface="Century Gothic"/>
              </a:rPr>
              <a:t>7</a:t>
            </a:r>
            <a:r>
              <a:rPr lang="nl-NL" dirty="0" smtClean="0">
                <a:solidFill>
                  <a:srgbClr val="000000"/>
                </a:solidFill>
                <a:latin typeface="Century Gothic"/>
                <a:cs typeface="Century Gothic"/>
              </a:rPr>
              <a:t>.</a:t>
            </a:r>
            <a:r>
              <a:rPr lang="nl-NL" dirty="0">
                <a:solidFill>
                  <a:srgbClr val="000000"/>
                </a:solidFill>
                <a:latin typeface="Century Gothic"/>
                <a:cs typeface="Century Gothic"/>
              </a:rPr>
              <a:t>oefening</a:t>
            </a:r>
            <a:r>
              <a:rPr lang="nl-NL" dirty="0" smtClean="0">
                <a:solidFill>
                  <a:srgbClr val="000000"/>
                </a:solidFill>
                <a:latin typeface="Century Gothic"/>
                <a:cs typeface="Century Gothic"/>
              </a:rPr>
              <a:t>-functions-functions.js</a:t>
            </a:r>
            <a:endParaRPr lang="nl-NL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42383" y="4106573"/>
            <a:ext cx="853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 smtClean="0">
                <a:latin typeface="Century Gothic"/>
                <a:cs typeface="Century Gothic"/>
              </a:rPr>
              <a:t>todoList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989561" y="3652525"/>
            <a:ext cx="2613927" cy="13950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mpd="sng">
            <a:solidFill>
              <a:schemeClr val="accent5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400">
              <a:latin typeface="Century Gothic"/>
              <a:cs typeface="Century Gothic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2338386" y="5154971"/>
            <a:ext cx="28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latin typeface="Century Gothic"/>
                <a:cs typeface="Century Gothic"/>
              </a:rPr>
              <a:t>0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1" name="Rechthoek 10"/>
          <p:cNvSpPr/>
          <p:nvPr/>
        </p:nvSpPr>
        <p:spPr>
          <a:xfrm>
            <a:off x="1138776" y="3799274"/>
            <a:ext cx="1199610" cy="920154"/>
          </a:xfrm>
          <a:prstGeom prst="rect">
            <a:avLst/>
          </a:prstGeom>
          <a:ln w="12700" cmpd="sng">
            <a:solidFill>
              <a:srgbClr val="1C88D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‘reading the syllabus’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2425423" y="3799138"/>
            <a:ext cx="1055468" cy="920290"/>
          </a:xfrm>
          <a:prstGeom prst="rect">
            <a:avLst/>
          </a:prstGeom>
          <a:ln w="12700" cmpd="sng">
            <a:solidFill>
              <a:srgbClr val="1C88D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‘2012-10-16’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1582506" y="4719428"/>
            <a:ext cx="28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latin typeface="Century Gothic"/>
                <a:cs typeface="Century Gothic"/>
              </a:rPr>
              <a:t>0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4" name="Tekstvak 13"/>
          <p:cNvSpPr txBox="1"/>
          <p:nvPr/>
        </p:nvSpPr>
        <p:spPr>
          <a:xfrm>
            <a:off x="2923584" y="4718692"/>
            <a:ext cx="28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latin typeface="Century Gothic"/>
                <a:cs typeface="Century Gothic"/>
              </a:rPr>
              <a:t>1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3" name="Rechthoek 22"/>
          <p:cNvSpPr/>
          <p:nvPr/>
        </p:nvSpPr>
        <p:spPr>
          <a:xfrm>
            <a:off x="3671224" y="3643541"/>
            <a:ext cx="2613927" cy="13950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mpd="sng">
            <a:solidFill>
              <a:schemeClr val="accent5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400">
              <a:latin typeface="Century Gothic"/>
              <a:cs typeface="Century Gothic"/>
            </a:endParaRPr>
          </a:p>
        </p:txBody>
      </p:sp>
      <p:sp>
        <p:nvSpPr>
          <p:cNvPr id="24" name="Tekstvak 23"/>
          <p:cNvSpPr txBox="1"/>
          <p:nvPr/>
        </p:nvSpPr>
        <p:spPr>
          <a:xfrm>
            <a:off x="5020049" y="5121797"/>
            <a:ext cx="28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latin typeface="Century Gothic"/>
                <a:cs typeface="Century Gothic"/>
              </a:rPr>
              <a:t>1</a:t>
            </a:r>
          </a:p>
        </p:txBody>
      </p:sp>
      <p:sp>
        <p:nvSpPr>
          <p:cNvPr id="25" name="Rechthoek 24"/>
          <p:cNvSpPr/>
          <p:nvPr/>
        </p:nvSpPr>
        <p:spPr>
          <a:xfrm>
            <a:off x="3820439" y="3790290"/>
            <a:ext cx="1199610" cy="920154"/>
          </a:xfrm>
          <a:prstGeom prst="rect">
            <a:avLst/>
          </a:prstGeom>
          <a:ln w="12700" cmpd="sng">
            <a:solidFill>
              <a:srgbClr val="1C88D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‘clean </a:t>
            </a:r>
            <a:r>
              <a:rPr lang="nl-NL" sz="1400" dirty="0" err="1" smtClean="0">
                <a:latin typeface="Century Gothic"/>
                <a:cs typeface="Century Gothic"/>
              </a:rPr>
              <a:t>my</a:t>
            </a:r>
            <a:r>
              <a:rPr lang="nl-NL" sz="1400" dirty="0" smtClean="0">
                <a:latin typeface="Century Gothic"/>
                <a:cs typeface="Century Gothic"/>
              </a:rPr>
              <a:t> room’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5107086" y="3790154"/>
            <a:ext cx="1055468" cy="920290"/>
          </a:xfrm>
          <a:prstGeom prst="rect">
            <a:avLst/>
          </a:prstGeom>
          <a:ln w="12700" cmpd="sng">
            <a:solidFill>
              <a:srgbClr val="1C88D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‘2012-10-16’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4264169" y="4710444"/>
            <a:ext cx="28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latin typeface="Century Gothic"/>
                <a:cs typeface="Century Gothic"/>
              </a:rPr>
              <a:t>0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5605247" y="4709708"/>
            <a:ext cx="28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latin typeface="Century Gothic"/>
                <a:cs typeface="Century Gothic"/>
              </a:rPr>
              <a:t>1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9" name="Rechthoek 28"/>
          <p:cNvSpPr/>
          <p:nvPr/>
        </p:nvSpPr>
        <p:spPr>
          <a:xfrm>
            <a:off x="6358204" y="3644277"/>
            <a:ext cx="2613927" cy="13950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mpd="sng">
            <a:solidFill>
              <a:schemeClr val="accent5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400">
              <a:latin typeface="Century Gothic"/>
              <a:cs typeface="Century Gothic"/>
            </a:endParaRPr>
          </a:p>
        </p:txBody>
      </p:sp>
      <p:sp>
        <p:nvSpPr>
          <p:cNvPr id="30" name="Tekstvak 29"/>
          <p:cNvSpPr txBox="1"/>
          <p:nvPr/>
        </p:nvSpPr>
        <p:spPr>
          <a:xfrm>
            <a:off x="7707029" y="5122533"/>
            <a:ext cx="28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latin typeface="Century Gothic"/>
                <a:cs typeface="Century Gothic"/>
              </a:rPr>
              <a:t>2</a:t>
            </a:r>
          </a:p>
        </p:txBody>
      </p:sp>
      <p:sp>
        <p:nvSpPr>
          <p:cNvPr id="31" name="Rechthoek 30"/>
          <p:cNvSpPr/>
          <p:nvPr/>
        </p:nvSpPr>
        <p:spPr>
          <a:xfrm>
            <a:off x="6507419" y="3791026"/>
            <a:ext cx="1199610" cy="920154"/>
          </a:xfrm>
          <a:prstGeom prst="rect">
            <a:avLst/>
          </a:prstGeom>
          <a:ln w="12700" cmpd="sng">
            <a:solidFill>
              <a:srgbClr val="1C88D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‘</a:t>
            </a:r>
            <a:r>
              <a:rPr lang="nl-NL" sz="1400" dirty="0" err="1" smtClean="0">
                <a:latin typeface="Century Gothic"/>
                <a:cs typeface="Century Gothic"/>
              </a:rPr>
              <a:t>buy</a:t>
            </a:r>
            <a:r>
              <a:rPr lang="nl-NL" sz="1400" dirty="0" smtClean="0">
                <a:latin typeface="Century Gothic"/>
                <a:cs typeface="Century Gothic"/>
              </a:rPr>
              <a:t> a card’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32" name="Rechthoek 31"/>
          <p:cNvSpPr/>
          <p:nvPr/>
        </p:nvSpPr>
        <p:spPr>
          <a:xfrm>
            <a:off x="7794066" y="3790890"/>
            <a:ext cx="1055468" cy="920290"/>
          </a:xfrm>
          <a:prstGeom prst="rect">
            <a:avLst/>
          </a:prstGeom>
          <a:ln w="12700" cmpd="sng">
            <a:solidFill>
              <a:srgbClr val="1C88D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‘2012-10-14’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33" name="Tekstvak 32"/>
          <p:cNvSpPr txBox="1"/>
          <p:nvPr/>
        </p:nvSpPr>
        <p:spPr>
          <a:xfrm>
            <a:off x="6951149" y="4711180"/>
            <a:ext cx="28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latin typeface="Century Gothic"/>
                <a:cs typeface="Century Gothic"/>
              </a:rPr>
              <a:t>0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34" name="Tekstvak 33"/>
          <p:cNvSpPr txBox="1"/>
          <p:nvPr/>
        </p:nvSpPr>
        <p:spPr>
          <a:xfrm>
            <a:off x="8292227" y="4710444"/>
            <a:ext cx="28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latin typeface="Century Gothic"/>
                <a:cs typeface="Century Gothic"/>
              </a:rPr>
              <a:t>1</a:t>
            </a:r>
            <a:endParaRPr lang="nl-NL" sz="14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050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00643" y="987160"/>
            <a:ext cx="8771488" cy="50167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solidFill>
                  <a:srgbClr val="CD2400"/>
                </a:solidFill>
                <a:latin typeface="Courier New"/>
                <a:cs typeface="Courier New"/>
              </a:rPr>
              <a:t>//VOORBEELD PROGRAMMA</a:t>
            </a: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//input uit formulier lezen</a:t>
            </a:r>
          </a:p>
          <a:p>
            <a:r>
              <a:rPr lang="nl-NL" sz="1600" dirty="0" err="1">
                <a:latin typeface="Courier New"/>
                <a:cs typeface="Courier New"/>
              </a:rPr>
              <a:t>function</a:t>
            </a:r>
            <a:r>
              <a:rPr lang="nl-NL" sz="1600" b="1" dirty="0">
                <a:latin typeface="Courier New"/>
                <a:cs typeface="Courier New"/>
              </a:rPr>
              <a:t> </a:t>
            </a:r>
            <a:r>
              <a:rPr lang="nl-NL" sz="1600" b="1" dirty="0" err="1">
                <a:latin typeface="Courier New"/>
                <a:cs typeface="Courier New"/>
              </a:rPr>
              <a:t>getInput</a:t>
            </a:r>
            <a:r>
              <a:rPr lang="nl-NL" sz="1600" b="1" dirty="0">
                <a:latin typeface="Courier New"/>
                <a:cs typeface="Courier New"/>
              </a:rPr>
              <a:t>(e){</a:t>
            </a:r>
          </a:p>
          <a:p>
            <a:r>
              <a:rPr lang="nl-NL" sz="1600" b="1" dirty="0">
                <a:latin typeface="Courier New"/>
                <a:cs typeface="Courier New"/>
              </a:rPr>
              <a:t>	</a:t>
            </a:r>
            <a:r>
              <a:rPr lang="nl-NL" sz="1600" dirty="0" err="1" smtClean="0">
                <a:latin typeface="Courier New"/>
                <a:cs typeface="Courier New"/>
              </a:rPr>
              <a:t>e.preventDefault</a:t>
            </a:r>
            <a:r>
              <a:rPr lang="nl-NL" sz="1600" dirty="0">
                <a:latin typeface="Courier New"/>
                <a:cs typeface="Courier New"/>
              </a:rPr>
              <a:t>();</a:t>
            </a:r>
          </a:p>
          <a:p>
            <a:r>
              <a:rPr lang="nl-NL" sz="1600" dirty="0">
                <a:latin typeface="Courier New"/>
                <a:cs typeface="Courier New"/>
              </a:rPr>
              <a:t>	var </a:t>
            </a:r>
            <a:r>
              <a:rPr lang="nl-NL" sz="1600" b="1" dirty="0" err="1">
                <a:latin typeface="Courier New"/>
                <a:cs typeface="Courier New"/>
              </a:rPr>
              <a:t>textInput</a:t>
            </a:r>
            <a:r>
              <a:rPr lang="nl-NL" sz="1600" dirty="0">
                <a:latin typeface="Courier New"/>
                <a:cs typeface="Courier New"/>
              </a:rPr>
              <a:t> = </a:t>
            </a:r>
            <a:r>
              <a:rPr lang="nl-NL" sz="1600" dirty="0" err="1">
                <a:latin typeface="Courier New"/>
                <a:cs typeface="Courier New"/>
              </a:rPr>
              <a:t>document.getElementById</a:t>
            </a:r>
            <a:r>
              <a:rPr lang="nl-NL" sz="1600" dirty="0">
                <a:latin typeface="Courier New"/>
                <a:cs typeface="Courier New"/>
              </a:rPr>
              <a:t>("</a:t>
            </a:r>
            <a:r>
              <a:rPr lang="nl-NL" sz="1600" dirty="0" err="1">
                <a:latin typeface="Courier New"/>
                <a:cs typeface="Courier New"/>
              </a:rPr>
              <a:t>todo</a:t>
            </a:r>
            <a:r>
              <a:rPr lang="nl-NL" sz="1600" dirty="0">
                <a:latin typeface="Courier New"/>
                <a:cs typeface="Courier New"/>
              </a:rPr>
              <a:t>-input"); </a:t>
            </a:r>
          </a:p>
          <a:p>
            <a:r>
              <a:rPr lang="nl-NL" sz="1600" dirty="0">
                <a:latin typeface="Courier New"/>
                <a:cs typeface="Courier New"/>
              </a:rPr>
              <a:t>	var </a:t>
            </a:r>
            <a:r>
              <a:rPr lang="nl-NL" sz="1600" dirty="0" err="1">
                <a:latin typeface="Courier New"/>
                <a:cs typeface="Courier New"/>
              </a:rPr>
              <a:t>todoItem</a:t>
            </a:r>
            <a:r>
              <a:rPr lang="nl-NL" sz="1600" dirty="0">
                <a:latin typeface="Courier New"/>
                <a:cs typeface="Courier New"/>
              </a:rPr>
              <a:t> = </a:t>
            </a:r>
            <a:r>
              <a:rPr lang="nl-NL" sz="1600" dirty="0" err="1">
                <a:latin typeface="Courier New"/>
                <a:cs typeface="Courier New"/>
              </a:rPr>
              <a:t>textInput.value</a:t>
            </a:r>
            <a:r>
              <a:rPr lang="nl-NL" sz="1600" dirty="0">
                <a:latin typeface="Courier New"/>
                <a:cs typeface="Courier New"/>
              </a:rPr>
              <a:t>;</a:t>
            </a:r>
          </a:p>
          <a:p>
            <a:r>
              <a:rPr lang="nl-NL" sz="1600" dirty="0">
                <a:latin typeface="Courier New"/>
                <a:cs typeface="Courier New"/>
              </a:rPr>
              <a:t>	var </a:t>
            </a:r>
            <a:r>
              <a:rPr lang="nl-NL" sz="1600" b="1" dirty="0" err="1">
                <a:latin typeface="Courier New"/>
                <a:cs typeface="Courier New"/>
              </a:rPr>
              <a:t>deadlineInput</a:t>
            </a:r>
            <a:r>
              <a:rPr lang="nl-NL" sz="1600" dirty="0">
                <a:latin typeface="Courier New"/>
                <a:cs typeface="Courier New"/>
              </a:rPr>
              <a:t> = </a:t>
            </a:r>
            <a:r>
              <a:rPr lang="nl-NL" sz="1600" dirty="0" err="1">
                <a:latin typeface="Courier New"/>
                <a:cs typeface="Courier New"/>
              </a:rPr>
              <a:t>document.getElementById</a:t>
            </a:r>
            <a:r>
              <a:rPr lang="nl-NL" sz="1600" dirty="0">
                <a:latin typeface="Courier New"/>
                <a:cs typeface="Courier New"/>
              </a:rPr>
              <a:t>("</a:t>
            </a:r>
            <a:r>
              <a:rPr lang="nl-NL" sz="1600" dirty="0" err="1">
                <a:latin typeface="Courier New"/>
                <a:cs typeface="Courier New"/>
              </a:rPr>
              <a:t>todo</a:t>
            </a:r>
            <a:r>
              <a:rPr lang="nl-NL" sz="1600" dirty="0">
                <a:latin typeface="Courier New"/>
                <a:cs typeface="Courier New"/>
              </a:rPr>
              <a:t>-deadline"); </a:t>
            </a:r>
          </a:p>
          <a:p>
            <a:r>
              <a:rPr lang="nl-NL" sz="1600" dirty="0">
                <a:latin typeface="Courier New"/>
                <a:cs typeface="Courier New"/>
              </a:rPr>
              <a:t>	var </a:t>
            </a:r>
            <a:r>
              <a:rPr lang="nl-NL" sz="1600" dirty="0" err="1">
                <a:latin typeface="Courier New"/>
                <a:cs typeface="Courier New"/>
              </a:rPr>
              <a:t>todoDeadline</a:t>
            </a:r>
            <a:r>
              <a:rPr lang="nl-NL" sz="1600" dirty="0">
                <a:latin typeface="Courier New"/>
                <a:cs typeface="Courier New"/>
              </a:rPr>
              <a:t> = </a:t>
            </a:r>
            <a:r>
              <a:rPr lang="nl-NL" sz="1600" dirty="0" err="1">
                <a:latin typeface="Courier New"/>
                <a:cs typeface="Courier New"/>
              </a:rPr>
              <a:t>textInput.value</a:t>
            </a:r>
            <a:r>
              <a:rPr lang="nl-NL" sz="1600" dirty="0">
                <a:latin typeface="Courier New"/>
                <a:cs typeface="Courier New"/>
              </a:rPr>
              <a:t>;</a:t>
            </a:r>
          </a:p>
          <a:p>
            <a:r>
              <a:rPr lang="nl-NL" sz="1600" dirty="0">
                <a:latin typeface="Courier New"/>
                <a:cs typeface="Courier New"/>
              </a:rPr>
              <a:t>		</a:t>
            </a: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err="1">
                <a:latin typeface="Courier New"/>
                <a:cs typeface="Courier New"/>
              </a:rPr>
              <a:t>if</a:t>
            </a:r>
            <a:r>
              <a:rPr lang="nl-NL" sz="1600" dirty="0">
                <a:latin typeface="Courier New"/>
                <a:cs typeface="Courier New"/>
              </a:rPr>
              <a:t> (</a:t>
            </a:r>
            <a:r>
              <a:rPr lang="nl-NL" sz="1600" dirty="0" err="1">
                <a:latin typeface="Courier New"/>
                <a:cs typeface="Courier New"/>
              </a:rPr>
              <a:t>todoItem</a:t>
            </a:r>
            <a:r>
              <a:rPr lang="nl-NL" sz="1600" dirty="0">
                <a:latin typeface="Courier New"/>
                <a:cs typeface="Courier New"/>
              </a:rPr>
              <a:t> == "" &amp;&amp; </a:t>
            </a:r>
            <a:r>
              <a:rPr lang="nl-NL" sz="1600" dirty="0" err="1">
                <a:latin typeface="Courier New"/>
                <a:cs typeface="Courier New"/>
              </a:rPr>
              <a:t>todoDeadline</a:t>
            </a:r>
            <a:r>
              <a:rPr lang="nl-NL" sz="1600" dirty="0">
                <a:latin typeface="Courier New"/>
                <a:cs typeface="Courier New"/>
              </a:rPr>
              <a:t> == "") {</a:t>
            </a:r>
          </a:p>
          <a:p>
            <a:r>
              <a:rPr lang="nl-NL" sz="1600" dirty="0">
                <a:latin typeface="Courier New"/>
                <a:cs typeface="Courier New"/>
              </a:rPr>
              <a:t>		</a:t>
            </a:r>
            <a:r>
              <a:rPr lang="nl-NL" sz="1600" b="1" dirty="0" err="1">
                <a:latin typeface="Courier New"/>
                <a:cs typeface="Courier New"/>
              </a:rPr>
              <a:t>writeMessage</a:t>
            </a:r>
            <a:r>
              <a:rPr lang="nl-NL" sz="1600" b="1" dirty="0">
                <a:latin typeface="Courier New"/>
                <a:cs typeface="Courier New"/>
              </a:rPr>
              <a:t>('Graag een item invullen');</a:t>
            </a:r>
          </a:p>
          <a:p>
            <a:r>
              <a:rPr lang="nl-NL" sz="1600" dirty="0">
                <a:latin typeface="Courier New"/>
                <a:cs typeface="Courier New"/>
              </a:rPr>
              <a:t>	} </a:t>
            </a: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err="1">
                <a:latin typeface="Courier New"/>
                <a:cs typeface="Courier New"/>
              </a:rPr>
              <a:t>else</a:t>
            </a:r>
            <a:r>
              <a:rPr lang="nl-NL" sz="1600" dirty="0">
                <a:latin typeface="Courier New"/>
                <a:cs typeface="Courier New"/>
              </a:rPr>
              <a:t> {</a:t>
            </a:r>
          </a:p>
          <a:p>
            <a:pPr lvl="2"/>
            <a:r>
              <a:rPr lang="nl-NL" sz="1600" dirty="0">
                <a:latin typeface="Courier New"/>
                <a:cs typeface="Courier New"/>
              </a:rPr>
              <a:t>//item toevoegen aan de array	</a:t>
            </a:r>
            <a:endParaRPr lang="nl-NL" sz="1600" dirty="0" smtClean="0">
              <a:latin typeface="Courier New"/>
              <a:cs typeface="Courier New"/>
            </a:endParaRPr>
          </a:p>
          <a:p>
            <a:pPr lvl="2"/>
            <a:r>
              <a:rPr lang="nl-NL" sz="1600" b="1" dirty="0" err="1" smtClean="0">
                <a:latin typeface="Courier New"/>
                <a:cs typeface="Courier New"/>
              </a:rPr>
              <a:t>setToDoListItem</a:t>
            </a:r>
            <a:r>
              <a:rPr lang="nl-NL" sz="1600" b="1" dirty="0">
                <a:latin typeface="Courier New"/>
                <a:cs typeface="Courier New"/>
              </a:rPr>
              <a:t>(</a:t>
            </a:r>
            <a:r>
              <a:rPr lang="nl-NL" sz="1600" b="1" dirty="0" err="1">
                <a:latin typeface="Courier New"/>
                <a:cs typeface="Courier New"/>
              </a:rPr>
              <a:t>todoItem</a:t>
            </a:r>
            <a:r>
              <a:rPr lang="nl-NL" sz="1600" b="1" dirty="0">
                <a:latin typeface="Courier New"/>
                <a:cs typeface="Courier New"/>
              </a:rPr>
              <a:t>, </a:t>
            </a:r>
            <a:r>
              <a:rPr lang="nl-NL" sz="1600" b="1" dirty="0" err="1">
                <a:latin typeface="Courier New"/>
                <a:cs typeface="Courier New"/>
              </a:rPr>
              <a:t>todoDeadline</a:t>
            </a:r>
            <a:r>
              <a:rPr lang="nl-NL" sz="1600" b="1" dirty="0">
                <a:latin typeface="Courier New"/>
                <a:cs typeface="Courier New"/>
              </a:rPr>
              <a:t>); </a:t>
            </a:r>
          </a:p>
          <a:p>
            <a:r>
              <a:rPr lang="nl-NL" sz="1600" dirty="0">
                <a:latin typeface="Courier New"/>
                <a:cs typeface="Courier New"/>
              </a:rPr>
              <a:t>		//de array uitlezen en aan het DOM </a:t>
            </a:r>
            <a:r>
              <a:rPr lang="nl-NL" sz="1600" dirty="0" smtClean="0">
                <a:latin typeface="Courier New"/>
                <a:cs typeface="Courier New"/>
              </a:rPr>
              <a:t>toevoegen</a:t>
            </a:r>
          </a:p>
          <a:p>
            <a:r>
              <a:rPr lang="nl-NL" sz="1600" b="1" dirty="0">
                <a:latin typeface="Courier New"/>
                <a:cs typeface="Courier New"/>
              </a:rPr>
              <a:t>	</a:t>
            </a:r>
            <a:r>
              <a:rPr lang="nl-NL" sz="1600" b="1" dirty="0" smtClean="0">
                <a:latin typeface="Courier New"/>
                <a:cs typeface="Courier New"/>
              </a:rPr>
              <a:t>	</a:t>
            </a:r>
            <a:r>
              <a:rPr lang="nl-NL" sz="1600" b="1" dirty="0" err="1" smtClean="0">
                <a:latin typeface="Courier New"/>
                <a:cs typeface="Courier New"/>
              </a:rPr>
              <a:t>renderToDoList</a:t>
            </a:r>
            <a:r>
              <a:rPr lang="nl-NL" sz="1600" b="1" dirty="0" smtClean="0">
                <a:latin typeface="Courier New"/>
                <a:cs typeface="Courier New"/>
              </a:rPr>
              <a:t>(); </a:t>
            </a:r>
            <a:r>
              <a:rPr lang="nl-NL" sz="1600" b="1" dirty="0">
                <a:latin typeface="Courier New"/>
                <a:cs typeface="Courier New"/>
              </a:rPr>
              <a:t>	</a:t>
            </a:r>
            <a:endParaRPr lang="nl-NL" sz="1600" b="1" dirty="0" smtClean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smtClean="0">
                <a:latin typeface="Courier New"/>
                <a:cs typeface="Courier New"/>
              </a:rPr>
              <a:t>}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}</a:t>
            </a:r>
            <a:endParaRPr lang="nl-NL" sz="1600" dirty="0">
              <a:latin typeface="Courier New"/>
              <a:cs typeface="Courier New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200644" y="228003"/>
            <a:ext cx="663398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JS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874451" y="346276"/>
            <a:ext cx="375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entury Gothic"/>
                <a:cs typeface="Century Gothic"/>
              </a:rPr>
              <a:t>7</a:t>
            </a:r>
            <a:r>
              <a:rPr lang="nl-NL" dirty="0" smtClean="0">
                <a:solidFill>
                  <a:srgbClr val="000000"/>
                </a:solidFill>
                <a:latin typeface="Century Gothic"/>
                <a:cs typeface="Century Gothic"/>
              </a:rPr>
              <a:t>.</a:t>
            </a:r>
            <a:r>
              <a:rPr lang="nl-NL" dirty="0">
                <a:solidFill>
                  <a:srgbClr val="000000"/>
                </a:solidFill>
                <a:latin typeface="Century Gothic"/>
                <a:cs typeface="Century Gothic"/>
              </a:rPr>
              <a:t>oefening</a:t>
            </a:r>
            <a:r>
              <a:rPr lang="nl-NL" dirty="0" smtClean="0">
                <a:solidFill>
                  <a:srgbClr val="000000"/>
                </a:solidFill>
                <a:latin typeface="Century Gothic"/>
                <a:cs typeface="Century Gothic"/>
              </a:rPr>
              <a:t>-functions-functions.js</a:t>
            </a:r>
            <a:endParaRPr lang="nl-NL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910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00643" y="987160"/>
            <a:ext cx="8771488" cy="50167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solidFill>
                  <a:srgbClr val="CD2400"/>
                </a:solidFill>
                <a:latin typeface="Courier New"/>
                <a:cs typeface="Courier New"/>
              </a:rPr>
              <a:t>//VOORBEELD PROGRAMMA</a:t>
            </a: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//input uit formulier lezen</a:t>
            </a:r>
          </a:p>
          <a:p>
            <a:r>
              <a:rPr lang="nl-NL" sz="1600" dirty="0" err="1">
                <a:latin typeface="Courier New"/>
                <a:cs typeface="Courier New"/>
              </a:rPr>
              <a:t>function</a:t>
            </a:r>
            <a:r>
              <a:rPr lang="nl-NL" sz="1600" b="1" dirty="0">
                <a:latin typeface="Courier New"/>
                <a:cs typeface="Courier New"/>
              </a:rPr>
              <a:t> </a:t>
            </a:r>
            <a:r>
              <a:rPr lang="nl-NL" sz="1600" b="1" dirty="0" err="1">
                <a:latin typeface="Courier New"/>
                <a:cs typeface="Courier New"/>
              </a:rPr>
              <a:t>getInput</a:t>
            </a:r>
            <a:r>
              <a:rPr lang="nl-NL" sz="1600" b="1" dirty="0">
                <a:latin typeface="Courier New"/>
                <a:cs typeface="Courier New"/>
              </a:rPr>
              <a:t>(e){</a:t>
            </a:r>
          </a:p>
          <a:p>
            <a:r>
              <a:rPr lang="nl-NL" sz="1600" b="1" dirty="0">
                <a:latin typeface="Courier New"/>
                <a:cs typeface="Courier New"/>
              </a:rPr>
              <a:t>	</a:t>
            </a:r>
            <a:r>
              <a:rPr lang="nl-NL" sz="1600" dirty="0" err="1" smtClean="0">
                <a:latin typeface="Courier New"/>
                <a:cs typeface="Courier New"/>
              </a:rPr>
              <a:t>e.preventDefault</a:t>
            </a:r>
            <a:r>
              <a:rPr lang="nl-NL" sz="1600" dirty="0">
                <a:latin typeface="Courier New"/>
                <a:cs typeface="Courier New"/>
              </a:rPr>
              <a:t>();</a:t>
            </a:r>
          </a:p>
          <a:p>
            <a:r>
              <a:rPr lang="nl-NL" sz="1600" dirty="0">
                <a:latin typeface="Courier New"/>
                <a:cs typeface="Courier New"/>
              </a:rPr>
              <a:t>	var </a:t>
            </a:r>
            <a:r>
              <a:rPr lang="nl-NL" sz="1600" b="1" dirty="0" err="1">
                <a:latin typeface="Courier New"/>
                <a:cs typeface="Courier New"/>
              </a:rPr>
              <a:t>textInput</a:t>
            </a:r>
            <a:r>
              <a:rPr lang="nl-NL" sz="1600" dirty="0">
                <a:latin typeface="Courier New"/>
                <a:cs typeface="Courier New"/>
              </a:rPr>
              <a:t> = </a:t>
            </a:r>
            <a:r>
              <a:rPr lang="nl-NL" sz="1600" dirty="0" err="1">
                <a:latin typeface="Courier New"/>
                <a:cs typeface="Courier New"/>
              </a:rPr>
              <a:t>document.getElementById</a:t>
            </a:r>
            <a:r>
              <a:rPr lang="nl-NL" sz="1600" dirty="0">
                <a:latin typeface="Courier New"/>
                <a:cs typeface="Courier New"/>
              </a:rPr>
              <a:t>("</a:t>
            </a:r>
            <a:r>
              <a:rPr lang="nl-NL" sz="1600" dirty="0" err="1">
                <a:latin typeface="Courier New"/>
                <a:cs typeface="Courier New"/>
              </a:rPr>
              <a:t>todo</a:t>
            </a:r>
            <a:r>
              <a:rPr lang="nl-NL" sz="1600" dirty="0">
                <a:latin typeface="Courier New"/>
                <a:cs typeface="Courier New"/>
              </a:rPr>
              <a:t>-input"); </a:t>
            </a:r>
          </a:p>
          <a:p>
            <a:r>
              <a:rPr lang="nl-NL" sz="1600" dirty="0">
                <a:latin typeface="Courier New"/>
                <a:cs typeface="Courier New"/>
              </a:rPr>
              <a:t>	var </a:t>
            </a:r>
            <a:r>
              <a:rPr lang="nl-NL" sz="1600" dirty="0" err="1">
                <a:latin typeface="Courier New"/>
                <a:cs typeface="Courier New"/>
              </a:rPr>
              <a:t>todoItem</a:t>
            </a:r>
            <a:r>
              <a:rPr lang="nl-NL" sz="1600" dirty="0">
                <a:latin typeface="Courier New"/>
                <a:cs typeface="Courier New"/>
              </a:rPr>
              <a:t> = </a:t>
            </a:r>
            <a:r>
              <a:rPr lang="nl-NL" sz="1600" dirty="0" err="1">
                <a:latin typeface="Courier New"/>
                <a:cs typeface="Courier New"/>
              </a:rPr>
              <a:t>textInput.value</a:t>
            </a:r>
            <a:r>
              <a:rPr lang="nl-NL" sz="1600" dirty="0">
                <a:latin typeface="Courier New"/>
                <a:cs typeface="Courier New"/>
              </a:rPr>
              <a:t>;</a:t>
            </a:r>
          </a:p>
          <a:p>
            <a:r>
              <a:rPr lang="nl-NL" sz="1600" dirty="0">
                <a:latin typeface="Courier New"/>
                <a:cs typeface="Courier New"/>
              </a:rPr>
              <a:t>	var </a:t>
            </a:r>
            <a:r>
              <a:rPr lang="nl-NL" sz="1600" b="1" dirty="0" err="1">
                <a:latin typeface="Courier New"/>
                <a:cs typeface="Courier New"/>
              </a:rPr>
              <a:t>deadlineInput</a:t>
            </a:r>
            <a:r>
              <a:rPr lang="nl-NL" sz="1600" dirty="0">
                <a:latin typeface="Courier New"/>
                <a:cs typeface="Courier New"/>
              </a:rPr>
              <a:t> = </a:t>
            </a:r>
            <a:r>
              <a:rPr lang="nl-NL" sz="1600" dirty="0" err="1">
                <a:latin typeface="Courier New"/>
                <a:cs typeface="Courier New"/>
              </a:rPr>
              <a:t>document.getElementById</a:t>
            </a:r>
            <a:r>
              <a:rPr lang="nl-NL" sz="1600" dirty="0">
                <a:latin typeface="Courier New"/>
                <a:cs typeface="Courier New"/>
              </a:rPr>
              <a:t>("</a:t>
            </a:r>
            <a:r>
              <a:rPr lang="nl-NL" sz="1600" dirty="0" err="1">
                <a:latin typeface="Courier New"/>
                <a:cs typeface="Courier New"/>
              </a:rPr>
              <a:t>todo</a:t>
            </a:r>
            <a:r>
              <a:rPr lang="nl-NL" sz="1600" dirty="0">
                <a:latin typeface="Courier New"/>
                <a:cs typeface="Courier New"/>
              </a:rPr>
              <a:t>-deadline"); </a:t>
            </a:r>
          </a:p>
          <a:p>
            <a:r>
              <a:rPr lang="nl-NL" sz="1600" dirty="0">
                <a:latin typeface="Courier New"/>
                <a:cs typeface="Courier New"/>
              </a:rPr>
              <a:t>	var </a:t>
            </a:r>
            <a:r>
              <a:rPr lang="nl-NL" sz="1600" dirty="0" err="1">
                <a:latin typeface="Courier New"/>
                <a:cs typeface="Courier New"/>
              </a:rPr>
              <a:t>todoDeadline</a:t>
            </a:r>
            <a:r>
              <a:rPr lang="nl-NL" sz="1600" dirty="0">
                <a:latin typeface="Courier New"/>
                <a:cs typeface="Courier New"/>
              </a:rPr>
              <a:t> = </a:t>
            </a:r>
            <a:r>
              <a:rPr lang="nl-NL" sz="1600" dirty="0" err="1">
                <a:latin typeface="Courier New"/>
                <a:cs typeface="Courier New"/>
              </a:rPr>
              <a:t>textInput.value</a:t>
            </a:r>
            <a:r>
              <a:rPr lang="nl-NL" sz="1600" dirty="0">
                <a:latin typeface="Courier New"/>
                <a:cs typeface="Courier New"/>
              </a:rPr>
              <a:t>;</a:t>
            </a:r>
          </a:p>
          <a:p>
            <a:r>
              <a:rPr lang="nl-NL" sz="1600" dirty="0">
                <a:latin typeface="Courier New"/>
                <a:cs typeface="Courier New"/>
              </a:rPr>
              <a:t>		</a:t>
            </a: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err="1">
                <a:latin typeface="Courier New"/>
                <a:cs typeface="Courier New"/>
              </a:rPr>
              <a:t>if</a:t>
            </a:r>
            <a:r>
              <a:rPr lang="nl-NL" sz="1600" dirty="0">
                <a:latin typeface="Courier New"/>
                <a:cs typeface="Courier New"/>
              </a:rPr>
              <a:t> (</a:t>
            </a:r>
            <a:r>
              <a:rPr lang="nl-NL" sz="1600" dirty="0" err="1">
                <a:latin typeface="Courier New"/>
                <a:cs typeface="Courier New"/>
              </a:rPr>
              <a:t>todoItem</a:t>
            </a:r>
            <a:r>
              <a:rPr lang="nl-NL" sz="1600" dirty="0">
                <a:latin typeface="Courier New"/>
                <a:cs typeface="Courier New"/>
              </a:rPr>
              <a:t> == "" &amp;&amp; </a:t>
            </a:r>
            <a:r>
              <a:rPr lang="nl-NL" sz="1600" dirty="0" err="1">
                <a:latin typeface="Courier New"/>
                <a:cs typeface="Courier New"/>
              </a:rPr>
              <a:t>todoDeadline</a:t>
            </a:r>
            <a:r>
              <a:rPr lang="nl-NL" sz="1600" dirty="0">
                <a:latin typeface="Courier New"/>
                <a:cs typeface="Courier New"/>
              </a:rPr>
              <a:t> == "") {</a:t>
            </a:r>
          </a:p>
          <a:p>
            <a:r>
              <a:rPr lang="nl-NL" sz="1600" dirty="0">
                <a:latin typeface="Courier New"/>
                <a:cs typeface="Courier New"/>
              </a:rPr>
              <a:t>		</a:t>
            </a:r>
            <a:r>
              <a:rPr lang="nl-NL" sz="1600" b="1" dirty="0" err="1">
                <a:latin typeface="Courier New"/>
                <a:cs typeface="Courier New"/>
              </a:rPr>
              <a:t>writeMessage</a:t>
            </a:r>
            <a:r>
              <a:rPr lang="nl-NL" sz="1600" b="1" dirty="0">
                <a:latin typeface="Courier New"/>
                <a:cs typeface="Courier New"/>
              </a:rPr>
              <a:t>('Graag een item invullen');</a:t>
            </a:r>
          </a:p>
          <a:p>
            <a:r>
              <a:rPr lang="nl-NL" sz="1600" dirty="0">
                <a:latin typeface="Courier New"/>
                <a:cs typeface="Courier New"/>
              </a:rPr>
              <a:t>	} </a:t>
            </a: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err="1">
                <a:latin typeface="Courier New"/>
                <a:cs typeface="Courier New"/>
              </a:rPr>
              <a:t>else</a:t>
            </a:r>
            <a:r>
              <a:rPr lang="nl-NL" sz="1600" dirty="0">
                <a:latin typeface="Courier New"/>
                <a:cs typeface="Courier New"/>
              </a:rPr>
              <a:t> {</a:t>
            </a:r>
          </a:p>
          <a:p>
            <a:pPr lvl="2"/>
            <a:r>
              <a:rPr lang="nl-NL" sz="1600" dirty="0">
                <a:latin typeface="Courier New"/>
                <a:cs typeface="Courier New"/>
              </a:rPr>
              <a:t>//item toevoegen aan de array	</a:t>
            </a:r>
            <a:endParaRPr lang="nl-NL" sz="1600" dirty="0" smtClean="0">
              <a:latin typeface="Courier New"/>
              <a:cs typeface="Courier New"/>
            </a:endParaRPr>
          </a:p>
          <a:p>
            <a:pPr lvl="2"/>
            <a:r>
              <a:rPr lang="nl-NL" sz="1600" b="1" dirty="0" err="1" smtClean="0">
                <a:latin typeface="Courier New"/>
                <a:cs typeface="Courier New"/>
              </a:rPr>
              <a:t>setToDoListItem</a:t>
            </a:r>
            <a:r>
              <a:rPr lang="nl-NL" sz="1600" b="1" dirty="0">
                <a:latin typeface="Courier New"/>
                <a:cs typeface="Courier New"/>
              </a:rPr>
              <a:t>(</a:t>
            </a:r>
            <a:r>
              <a:rPr lang="nl-NL" sz="1600" b="1" dirty="0" err="1">
                <a:latin typeface="Courier New"/>
                <a:cs typeface="Courier New"/>
              </a:rPr>
              <a:t>todoItem</a:t>
            </a:r>
            <a:r>
              <a:rPr lang="nl-NL" sz="1600" b="1" dirty="0">
                <a:latin typeface="Courier New"/>
                <a:cs typeface="Courier New"/>
              </a:rPr>
              <a:t>, </a:t>
            </a:r>
            <a:r>
              <a:rPr lang="nl-NL" sz="1600" b="1" dirty="0" err="1">
                <a:latin typeface="Courier New"/>
                <a:cs typeface="Courier New"/>
              </a:rPr>
              <a:t>todoDeadline</a:t>
            </a:r>
            <a:r>
              <a:rPr lang="nl-NL" sz="1600" b="1" dirty="0">
                <a:latin typeface="Courier New"/>
                <a:cs typeface="Courier New"/>
              </a:rPr>
              <a:t>); </a:t>
            </a:r>
          </a:p>
          <a:p>
            <a:r>
              <a:rPr lang="nl-NL" sz="1600" dirty="0">
                <a:latin typeface="Courier New"/>
                <a:cs typeface="Courier New"/>
              </a:rPr>
              <a:t>		//de array uitlezen en aan het DOM </a:t>
            </a:r>
            <a:r>
              <a:rPr lang="nl-NL" sz="1600" dirty="0" smtClean="0">
                <a:latin typeface="Courier New"/>
                <a:cs typeface="Courier New"/>
              </a:rPr>
              <a:t>toevoegen</a:t>
            </a:r>
          </a:p>
          <a:p>
            <a:r>
              <a:rPr lang="nl-NL" sz="1600" b="1" dirty="0">
                <a:latin typeface="Courier New"/>
                <a:cs typeface="Courier New"/>
              </a:rPr>
              <a:t>	</a:t>
            </a:r>
            <a:r>
              <a:rPr lang="nl-NL" sz="1600" b="1" dirty="0" smtClean="0">
                <a:latin typeface="Courier New"/>
                <a:cs typeface="Courier New"/>
              </a:rPr>
              <a:t>	</a:t>
            </a:r>
            <a:r>
              <a:rPr lang="nl-NL" sz="1600" b="1" dirty="0" err="1" smtClean="0">
                <a:latin typeface="Courier New"/>
                <a:cs typeface="Courier New"/>
              </a:rPr>
              <a:t>getToDoListItem</a:t>
            </a:r>
            <a:r>
              <a:rPr lang="nl-NL" sz="1600" b="1" dirty="0">
                <a:latin typeface="Courier New"/>
                <a:cs typeface="Courier New"/>
              </a:rPr>
              <a:t>(); 	</a:t>
            </a:r>
            <a:endParaRPr lang="nl-NL" sz="1600" b="1" dirty="0" smtClean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smtClean="0">
                <a:latin typeface="Courier New"/>
                <a:cs typeface="Courier New"/>
              </a:rPr>
              <a:t>}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}</a:t>
            </a:r>
            <a:endParaRPr lang="nl-NL" sz="1600" dirty="0">
              <a:latin typeface="Courier New"/>
              <a:cs typeface="Courier New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200644" y="228003"/>
            <a:ext cx="663398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JS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874451" y="346276"/>
            <a:ext cx="375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entury Gothic"/>
                <a:cs typeface="Century Gothic"/>
              </a:rPr>
              <a:t>7</a:t>
            </a:r>
            <a:r>
              <a:rPr lang="nl-NL" dirty="0" smtClean="0">
                <a:solidFill>
                  <a:srgbClr val="000000"/>
                </a:solidFill>
                <a:latin typeface="Century Gothic"/>
                <a:cs typeface="Century Gothic"/>
              </a:rPr>
              <a:t>.</a:t>
            </a:r>
            <a:r>
              <a:rPr lang="nl-NL" dirty="0">
                <a:solidFill>
                  <a:srgbClr val="000000"/>
                </a:solidFill>
                <a:latin typeface="Century Gothic"/>
                <a:cs typeface="Century Gothic"/>
              </a:rPr>
              <a:t>oefening</a:t>
            </a:r>
            <a:r>
              <a:rPr lang="nl-NL" dirty="0" smtClean="0">
                <a:solidFill>
                  <a:srgbClr val="000000"/>
                </a:solidFill>
                <a:latin typeface="Century Gothic"/>
                <a:cs typeface="Century Gothic"/>
              </a:rPr>
              <a:t>-functions-functions.js</a:t>
            </a:r>
            <a:endParaRPr lang="nl-NL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cxnSp>
        <p:nvCxnSpPr>
          <p:cNvPr id="5" name="Rechte verbindingslijn met pijl 4"/>
          <p:cNvCxnSpPr/>
          <p:nvPr/>
        </p:nvCxnSpPr>
        <p:spPr>
          <a:xfrm>
            <a:off x="1717524" y="2745619"/>
            <a:ext cx="1935238" cy="194733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/>
          <p:nvPr/>
        </p:nvCxnSpPr>
        <p:spPr>
          <a:xfrm>
            <a:off x="2564190" y="3253619"/>
            <a:ext cx="2370667" cy="143933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305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00643" y="987160"/>
            <a:ext cx="8771488" cy="18466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solidFill>
                  <a:srgbClr val="CD2400"/>
                </a:solidFill>
                <a:latin typeface="Courier New"/>
                <a:cs typeface="Courier New"/>
              </a:rPr>
              <a:t>//VOORBEELD PROGRAMMA</a:t>
            </a:r>
          </a:p>
          <a:p>
            <a:endParaRPr lang="nl-NL" sz="1600" dirty="0" smtClean="0">
              <a:latin typeface="Courier New"/>
              <a:cs typeface="Courier New"/>
            </a:endParaRPr>
          </a:p>
          <a:p>
            <a:r>
              <a:rPr lang="nl-NL" sz="1600" b="1" dirty="0" smtClean="0">
                <a:latin typeface="Courier New"/>
                <a:cs typeface="Courier New"/>
              </a:rPr>
              <a:t>//schrijf foutmelding</a:t>
            </a:r>
            <a:endParaRPr lang="nl-NL" sz="1600" b="1" dirty="0">
              <a:latin typeface="Courier New"/>
              <a:cs typeface="Courier New"/>
            </a:endParaRPr>
          </a:p>
          <a:p>
            <a:r>
              <a:rPr lang="nl-NL" sz="1600" dirty="0" err="1">
                <a:latin typeface="Courier New"/>
                <a:cs typeface="Courier New"/>
              </a:rPr>
              <a:t>function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b="1" dirty="0" err="1">
                <a:latin typeface="Courier New"/>
                <a:cs typeface="Courier New"/>
              </a:rPr>
              <a:t>writeMessage</a:t>
            </a:r>
            <a:r>
              <a:rPr lang="nl-NL" sz="1600" dirty="0">
                <a:latin typeface="Courier New"/>
                <a:cs typeface="Courier New"/>
              </a:rPr>
              <a:t>(</a:t>
            </a:r>
            <a:r>
              <a:rPr lang="nl-NL" sz="1600" b="1" dirty="0">
                <a:latin typeface="Courier New"/>
                <a:cs typeface="Courier New"/>
              </a:rPr>
              <a:t>mes</a:t>
            </a:r>
            <a:r>
              <a:rPr lang="nl-NL" sz="1600" dirty="0">
                <a:latin typeface="Courier New"/>
                <a:cs typeface="Courier New"/>
              </a:rPr>
              <a:t>){</a:t>
            </a:r>
          </a:p>
          <a:p>
            <a:r>
              <a:rPr lang="nl-NL" sz="1600" dirty="0">
                <a:latin typeface="Courier New"/>
                <a:cs typeface="Courier New"/>
              </a:rPr>
              <a:t>	var </a:t>
            </a:r>
            <a:r>
              <a:rPr lang="nl-NL" sz="1600" dirty="0" err="1">
                <a:latin typeface="Courier New"/>
                <a:cs typeface="Courier New"/>
              </a:rPr>
              <a:t>placeHolder</a:t>
            </a:r>
            <a:r>
              <a:rPr lang="nl-NL" sz="1600" dirty="0">
                <a:latin typeface="Courier New"/>
                <a:cs typeface="Courier New"/>
              </a:rPr>
              <a:t> = </a:t>
            </a:r>
            <a:r>
              <a:rPr lang="nl-NL" sz="1600" dirty="0" err="1">
                <a:latin typeface="Courier New"/>
                <a:cs typeface="Courier New"/>
              </a:rPr>
              <a:t>document.getElementById</a:t>
            </a:r>
            <a:r>
              <a:rPr lang="nl-NL" sz="1600" dirty="0">
                <a:latin typeface="Courier New"/>
                <a:cs typeface="Courier New"/>
              </a:rPr>
              <a:t>('</a:t>
            </a:r>
            <a:r>
              <a:rPr lang="nl-NL" sz="1600" dirty="0" err="1">
                <a:latin typeface="Courier New"/>
                <a:cs typeface="Courier New"/>
              </a:rPr>
              <a:t>message</a:t>
            </a:r>
            <a:r>
              <a:rPr lang="nl-NL" sz="1600" dirty="0">
                <a:latin typeface="Courier New"/>
                <a:cs typeface="Courier New"/>
              </a:rPr>
              <a:t>');</a:t>
            </a: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err="1">
                <a:latin typeface="Courier New"/>
                <a:cs typeface="Courier New"/>
              </a:rPr>
              <a:t>placeHolder.innerHTML</a:t>
            </a:r>
            <a:r>
              <a:rPr lang="nl-NL" sz="1600" dirty="0">
                <a:latin typeface="Courier New"/>
                <a:cs typeface="Courier New"/>
              </a:rPr>
              <a:t> = </a:t>
            </a:r>
            <a:r>
              <a:rPr lang="nl-NL" sz="1600" b="1" dirty="0">
                <a:latin typeface="Courier New"/>
                <a:cs typeface="Courier New"/>
              </a:rPr>
              <a:t>mes</a:t>
            </a:r>
            <a:r>
              <a:rPr lang="nl-NL" sz="1600" dirty="0">
                <a:latin typeface="Courier New"/>
                <a:cs typeface="Courier New"/>
              </a:rPr>
              <a:t>;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}</a:t>
            </a:r>
            <a:endParaRPr lang="nl-NL" sz="1600" dirty="0">
              <a:latin typeface="Courier New"/>
              <a:cs typeface="Courier New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200644" y="228003"/>
            <a:ext cx="663398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JS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874451" y="346276"/>
            <a:ext cx="375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entury Gothic"/>
                <a:cs typeface="Century Gothic"/>
              </a:rPr>
              <a:t>7</a:t>
            </a:r>
            <a:r>
              <a:rPr lang="nl-NL" dirty="0" smtClean="0">
                <a:solidFill>
                  <a:srgbClr val="000000"/>
                </a:solidFill>
                <a:latin typeface="Century Gothic"/>
                <a:cs typeface="Century Gothic"/>
              </a:rPr>
              <a:t>.</a:t>
            </a:r>
            <a:r>
              <a:rPr lang="nl-NL" dirty="0">
                <a:solidFill>
                  <a:srgbClr val="000000"/>
                </a:solidFill>
                <a:latin typeface="Century Gothic"/>
                <a:cs typeface="Century Gothic"/>
              </a:rPr>
              <a:t>oefening</a:t>
            </a:r>
            <a:r>
              <a:rPr lang="nl-NL" dirty="0" smtClean="0">
                <a:solidFill>
                  <a:srgbClr val="000000"/>
                </a:solidFill>
                <a:latin typeface="Century Gothic"/>
                <a:cs typeface="Century Gothic"/>
              </a:rPr>
              <a:t>-functions-functions.js</a:t>
            </a:r>
            <a:endParaRPr lang="nl-NL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16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kstvak 21"/>
          <p:cNvSpPr txBox="1"/>
          <p:nvPr/>
        </p:nvSpPr>
        <p:spPr>
          <a:xfrm>
            <a:off x="200643" y="2148303"/>
            <a:ext cx="8771488" cy="30777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solidFill>
                  <a:srgbClr val="CD2400"/>
                </a:solidFill>
                <a:latin typeface="Courier New"/>
                <a:cs typeface="Courier New"/>
              </a:rPr>
              <a:t>//VOORBEELD PROGRAMMA</a:t>
            </a:r>
          </a:p>
          <a:p>
            <a:endParaRPr lang="nl-NL" sz="1600" dirty="0" smtClean="0">
              <a:latin typeface="Courier New"/>
              <a:cs typeface="Courier New"/>
            </a:endParaRPr>
          </a:p>
          <a:p>
            <a:r>
              <a:rPr lang="nl-NL" sz="1600" b="1" dirty="0" err="1">
                <a:latin typeface="Courier New"/>
                <a:cs typeface="Courier New"/>
              </a:rPr>
              <a:t>for</a:t>
            </a:r>
            <a:r>
              <a:rPr lang="nl-NL" sz="1600" b="1" dirty="0">
                <a:latin typeface="Courier New"/>
                <a:cs typeface="Courier New"/>
              </a:rPr>
              <a:t>(var i=0;i&lt;</a:t>
            </a:r>
            <a:r>
              <a:rPr lang="nl-NL" sz="1600" b="1" dirty="0" err="1">
                <a:latin typeface="Courier New"/>
                <a:cs typeface="Courier New"/>
              </a:rPr>
              <a:t>todoList.length;i</a:t>
            </a:r>
            <a:r>
              <a:rPr lang="nl-NL" sz="1600" b="1" dirty="0">
                <a:latin typeface="Courier New"/>
                <a:cs typeface="Courier New"/>
              </a:rPr>
              <a:t>++)</a:t>
            </a:r>
            <a:r>
              <a:rPr lang="nl-NL" sz="1600" dirty="0">
                <a:latin typeface="Courier New"/>
                <a:cs typeface="Courier New"/>
              </a:rPr>
              <a:t>{	</a:t>
            </a:r>
          </a:p>
          <a:p>
            <a:r>
              <a:rPr lang="nl-NL" sz="1600" dirty="0">
                <a:latin typeface="Courier New"/>
                <a:cs typeface="Courier New"/>
              </a:rPr>
              <a:t>		</a:t>
            </a:r>
            <a:endParaRPr lang="nl-NL" sz="1600" dirty="0" smtClean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smtClean="0">
                <a:latin typeface="Courier New"/>
                <a:cs typeface="Courier New"/>
              </a:rPr>
              <a:t>	//lees de elementen van de eerste array</a:t>
            </a:r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			</a:t>
            </a:r>
          </a:p>
          <a:p>
            <a:r>
              <a:rPr lang="nl-NL" sz="1600" dirty="0">
                <a:latin typeface="Courier New"/>
                <a:cs typeface="Courier New"/>
              </a:rPr>
              <a:t>		</a:t>
            </a:r>
            <a:r>
              <a:rPr lang="nl-NL" sz="1600" b="1" dirty="0" err="1">
                <a:latin typeface="Courier New"/>
                <a:cs typeface="Courier New"/>
              </a:rPr>
              <a:t>for</a:t>
            </a:r>
            <a:r>
              <a:rPr lang="nl-NL" sz="1600" b="1" dirty="0">
                <a:latin typeface="Courier New"/>
                <a:cs typeface="Courier New"/>
              </a:rPr>
              <a:t>(var j=0;j&lt;</a:t>
            </a:r>
            <a:r>
              <a:rPr lang="nl-NL" sz="1600" b="1" dirty="0" err="1">
                <a:latin typeface="Courier New"/>
                <a:cs typeface="Courier New"/>
              </a:rPr>
              <a:t>todoList</a:t>
            </a:r>
            <a:r>
              <a:rPr lang="nl-NL" sz="1600" b="1" dirty="0">
                <a:latin typeface="Courier New"/>
                <a:cs typeface="Courier New"/>
              </a:rPr>
              <a:t>[i].</a:t>
            </a:r>
            <a:r>
              <a:rPr lang="nl-NL" sz="1600" b="1" dirty="0" err="1">
                <a:latin typeface="Courier New"/>
                <a:cs typeface="Courier New"/>
              </a:rPr>
              <a:t>length;j</a:t>
            </a:r>
            <a:r>
              <a:rPr lang="nl-NL" sz="1600" b="1" dirty="0">
                <a:latin typeface="Courier New"/>
                <a:cs typeface="Courier New"/>
              </a:rPr>
              <a:t>++)</a:t>
            </a:r>
            <a:r>
              <a:rPr lang="nl-NL" sz="1600" dirty="0">
                <a:latin typeface="Courier New"/>
                <a:cs typeface="Courier New"/>
              </a:rPr>
              <a:t>{</a:t>
            </a:r>
          </a:p>
          <a:p>
            <a:r>
              <a:rPr lang="nl-NL" sz="1600" dirty="0">
                <a:latin typeface="Courier New"/>
                <a:cs typeface="Courier New"/>
              </a:rPr>
              <a:t>			</a:t>
            </a:r>
            <a:endParaRPr lang="nl-NL" sz="1600" dirty="0" smtClean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smtClean="0">
                <a:latin typeface="Courier New"/>
                <a:cs typeface="Courier New"/>
              </a:rPr>
              <a:t>		//lees de elementen van de tweede array</a:t>
            </a:r>
            <a:r>
              <a:rPr lang="nl-NL" sz="1600" dirty="0">
                <a:latin typeface="Courier New"/>
                <a:cs typeface="Courier New"/>
              </a:rPr>
              <a:t>			</a:t>
            </a:r>
          </a:p>
          <a:p>
            <a:r>
              <a:rPr lang="nl-NL" sz="1600" dirty="0">
                <a:latin typeface="Courier New"/>
                <a:cs typeface="Courier New"/>
              </a:rPr>
              <a:t>		</a:t>
            </a:r>
            <a:endParaRPr lang="nl-NL" sz="1600" dirty="0" smtClean="0">
              <a:latin typeface="Courier New"/>
              <a:cs typeface="Courier New"/>
            </a:endParaRPr>
          </a:p>
          <a:p>
            <a:r>
              <a:rPr lang="nl-NL" sz="1600" dirty="0" smtClean="0">
                <a:latin typeface="Courier New"/>
                <a:cs typeface="Courier New"/>
              </a:rPr>
              <a:t>		}</a:t>
            </a:r>
            <a:r>
              <a:rPr lang="nl-NL" sz="1600" dirty="0">
                <a:latin typeface="Courier New"/>
                <a:cs typeface="Courier New"/>
              </a:rPr>
              <a:t>	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}</a:t>
            </a:r>
            <a:endParaRPr lang="nl-NL" sz="1600" dirty="0">
              <a:latin typeface="Courier New"/>
              <a:cs typeface="Courier New"/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142383" y="616917"/>
            <a:ext cx="853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 smtClean="0">
                <a:latin typeface="Century Gothic"/>
                <a:cs typeface="Century Gothic"/>
              </a:rPr>
              <a:t>todoList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4" name="Rechthoek 23"/>
          <p:cNvSpPr/>
          <p:nvPr/>
        </p:nvSpPr>
        <p:spPr>
          <a:xfrm>
            <a:off x="989561" y="162869"/>
            <a:ext cx="2613927" cy="13950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mpd="sng">
            <a:solidFill>
              <a:schemeClr val="accent5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400">
              <a:latin typeface="Century Gothic"/>
              <a:cs typeface="Century Gothic"/>
            </a:endParaRPr>
          </a:p>
        </p:txBody>
      </p:sp>
      <p:sp>
        <p:nvSpPr>
          <p:cNvPr id="25" name="Tekstvak 24"/>
          <p:cNvSpPr txBox="1"/>
          <p:nvPr/>
        </p:nvSpPr>
        <p:spPr>
          <a:xfrm>
            <a:off x="2338386" y="1665315"/>
            <a:ext cx="28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latin typeface="Century Gothic"/>
                <a:cs typeface="Century Gothic"/>
              </a:rPr>
              <a:t>0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1138776" y="309618"/>
            <a:ext cx="1199610" cy="920154"/>
          </a:xfrm>
          <a:prstGeom prst="rect">
            <a:avLst/>
          </a:prstGeom>
          <a:ln w="12700" cmpd="sng">
            <a:solidFill>
              <a:srgbClr val="1C88D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‘reading the syllabus’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7" name="Rechthoek 26"/>
          <p:cNvSpPr/>
          <p:nvPr/>
        </p:nvSpPr>
        <p:spPr>
          <a:xfrm>
            <a:off x="2425423" y="309482"/>
            <a:ext cx="1055468" cy="920290"/>
          </a:xfrm>
          <a:prstGeom prst="rect">
            <a:avLst/>
          </a:prstGeom>
          <a:ln w="12700" cmpd="sng">
            <a:solidFill>
              <a:srgbClr val="1C88D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‘2012-10-16’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1582506" y="1229772"/>
            <a:ext cx="28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latin typeface="Century Gothic"/>
                <a:cs typeface="Century Gothic"/>
              </a:rPr>
              <a:t>0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9" name="Tekstvak 28"/>
          <p:cNvSpPr txBox="1"/>
          <p:nvPr/>
        </p:nvSpPr>
        <p:spPr>
          <a:xfrm>
            <a:off x="2923584" y="1229036"/>
            <a:ext cx="28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latin typeface="Century Gothic"/>
                <a:cs typeface="Century Gothic"/>
              </a:rPr>
              <a:t>1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30" name="Rechthoek 29"/>
          <p:cNvSpPr/>
          <p:nvPr/>
        </p:nvSpPr>
        <p:spPr>
          <a:xfrm>
            <a:off x="3671224" y="153885"/>
            <a:ext cx="2613927" cy="13950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mpd="sng">
            <a:solidFill>
              <a:schemeClr val="accent5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400">
              <a:latin typeface="Century Gothic"/>
              <a:cs typeface="Century Gothic"/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5020049" y="1632141"/>
            <a:ext cx="28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latin typeface="Century Gothic"/>
                <a:cs typeface="Century Gothic"/>
              </a:rPr>
              <a:t>1</a:t>
            </a:r>
          </a:p>
        </p:txBody>
      </p:sp>
      <p:sp>
        <p:nvSpPr>
          <p:cNvPr id="32" name="Rechthoek 31"/>
          <p:cNvSpPr/>
          <p:nvPr/>
        </p:nvSpPr>
        <p:spPr>
          <a:xfrm>
            <a:off x="3820439" y="300634"/>
            <a:ext cx="1199610" cy="920154"/>
          </a:xfrm>
          <a:prstGeom prst="rect">
            <a:avLst/>
          </a:prstGeom>
          <a:ln w="12700" cmpd="sng">
            <a:solidFill>
              <a:srgbClr val="1C88D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‘clean </a:t>
            </a:r>
            <a:r>
              <a:rPr lang="nl-NL" sz="1400" dirty="0" err="1" smtClean="0">
                <a:latin typeface="Century Gothic"/>
                <a:cs typeface="Century Gothic"/>
              </a:rPr>
              <a:t>my</a:t>
            </a:r>
            <a:r>
              <a:rPr lang="nl-NL" sz="1400" dirty="0" smtClean="0">
                <a:latin typeface="Century Gothic"/>
                <a:cs typeface="Century Gothic"/>
              </a:rPr>
              <a:t> room’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33" name="Rechthoek 32"/>
          <p:cNvSpPr/>
          <p:nvPr/>
        </p:nvSpPr>
        <p:spPr>
          <a:xfrm>
            <a:off x="5107086" y="300498"/>
            <a:ext cx="1055468" cy="920290"/>
          </a:xfrm>
          <a:prstGeom prst="rect">
            <a:avLst/>
          </a:prstGeom>
          <a:ln w="12700" cmpd="sng">
            <a:solidFill>
              <a:srgbClr val="1C88D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‘2012-10-16’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34" name="Tekstvak 33"/>
          <p:cNvSpPr txBox="1"/>
          <p:nvPr/>
        </p:nvSpPr>
        <p:spPr>
          <a:xfrm>
            <a:off x="4264169" y="1220788"/>
            <a:ext cx="28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latin typeface="Century Gothic"/>
                <a:cs typeface="Century Gothic"/>
              </a:rPr>
              <a:t>0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35" name="Tekstvak 34"/>
          <p:cNvSpPr txBox="1"/>
          <p:nvPr/>
        </p:nvSpPr>
        <p:spPr>
          <a:xfrm>
            <a:off x="5605247" y="1220052"/>
            <a:ext cx="28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latin typeface="Century Gothic"/>
                <a:cs typeface="Century Gothic"/>
              </a:rPr>
              <a:t>1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36" name="Rechthoek 35"/>
          <p:cNvSpPr/>
          <p:nvPr/>
        </p:nvSpPr>
        <p:spPr>
          <a:xfrm>
            <a:off x="6358204" y="154621"/>
            <a:ext cx="2613927" cy="13950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mpd="sng">
            <a:solidFill>
              <a:schemeClr val="accent5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400">
              <a:latin typeface="Century Gothic"/>
              <a:cs typeface="Century Gothic"/>
            </a:endParaRPr>
          </a:p>
        </p:txBody>
      </p:sp>
      <p:sp>
        <p:nvSpPr>
          <p:cNvPr id="37" name="Tekstvak 36"/>
          <p:cNvSpPr txBox="1"/>
          <p:nvPr/>
        </p:nvSpPr>
        <p:spPr>
          <a:xfrm>
            <a:off x="7707029" y="1632877"/>
            <a:ext cx="28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latin typeface="Century Gothic"/>
                <a:cs typeface="Century Gothic"/>
              </a:rPr>
              <a:t>2</a:t>
            </a:r>
          </a:p>
        </p:txBody>
      </p:sp>
      <p:sp>
        <p:nvSpPr>
          <p:cNvPr id="38" name="Rechthoek 37"/>
          <p:cNvSpPr/>
          <p:nvPr/>
        </p:nvSpPr>
        <p:spPr>
          <a:xfrm>
            <a:off x="6507419" y="301370"/>
            <a:ext cx="1199610" cy="920154"/>
          </a:xfrm>
          <a:prstGeom prst="rect">
            <a:avLst/>
          </a:prstGeom>
          <a:ln w="12700" cmpd="sng">
            <a:solidFill>
              <a:srgbClr val="1C88D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‘</a:t>
            </a:r>
            <a:r>
              <a:rPr lang="nl-NL" sz="1400" dirty="0" err="1" smtClean="0">
                <a:latin typeface="Century Gothic"/>
                <a:cs typeface="Century Gothic"/>
              </a:rPr>
              <a:t>buy</a:t>
            </a:r>
            <a:r>
              <a:rPr lang="nl-NL" sz="1400" dirty="0" smtClean="0">
                <a:latin typeface="Century Gothic"/>
                <a:cs typeface="Century Gothic"/>
              </a:rPr>
              <a:t> a card’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39" name="Rechthoek 38"/>
          <p:cNvSpPr/>
          <p:nvPr/>
        </p:nvSpPr>
        <p:spPr>
          <a:xfrm>
            <a:off x="7794066" y="301234"/>
            <a:ext cx="1055468" cy="920290"/>
          </a:xfrm>
          <a:prstGeom prst="rect">
            <a:avLst/>
          </a:prstGeom>
          <a:ln w="12700" cmpd="sng">
            <a:solidFill>
              <a:srgbClr val="1C88D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‘2012-10-14’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40" name="Tekstvak 39"/>
          <p:cNvSpPr txBox="1"/>
          <p:nvPr/>
        </p:nvSpPr>
        <p:spPr>
          <a:xfrm>
            <a:off x="6951149" y="1221524"/>
            <a:ext cx="28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latin typeface="Century Gothic"/>
                <a:cs typeface="Century Gothic"/>
              </a:rPr>
              <a:t>0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41" name="Tekstvak 40"/>
          <p:cNvSpPr txBox="1"/>
          <p:nvPr/>
        </p:nvSpPr>
        <p:spPr>
          <a:xfrm>
            <a:off x="8292227" y="1220788"/>
            <a:ext cx="28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latin typeface="Century Gothic"/>
                <a:cs typeface="Century Gothic"/>
              </a:rPr>
              <a:t>1</a:t>
            </a:r>
            <a:endParaRPr lang="nl-NL" sz="14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9820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00642" y="987160"/>
            <a:ext cx="8943357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solidFill>
                  <a:srgbClr val="CD2400"/>
                </a:solidFill>
                <a:latin typeface="Courier New"/>
                <a:cs typeface="Courier New"/>
              </a:rPr>
              <a:t>//VOORBEELD PROGRAMMA</a:t>
            </a:r>
          </a:p>
          <a:p>
            <a:endParaRPr lang="nl-NL" sz="1600" dirty="0" smtClean="0">
              <a:latin typeface="Courier New"/>
              <a:cs typeface="Courier New"/>
            </a:endParaRPr>
          </a:p>
          <a:p>
            <a:r>
              <a:rPr lang="nl-NL" sz="1600" dirty="0" err="1">
                <a:latin typeface="Courier New"/>
                <a:cs typeface="Courier New"/>
              </a:rPr>
              <a:t>function</a:t>
            </a:r>
            <a:r>
              <a:rPr lang="nl-NL" sz="1600" b="1" dirty="0">
                <a:latin typeface="Courier New"/>
                <a:cs typeface="Courier New"/>
              </a:rPr>
              <a:t> </a:t>
            </a:r>
            <a:r>
              <a:rPr lang="nl-NL" sz="1600" b="1" dirty="0" err="1" smtClean="0">
                <a:latin typeface="Courier New"/>
                <a:cs typeface="Courier New"/>
              </a:rPr>
              <a:t>renderToDoList</a:t>
            </a:r>
            <a:r>
              <a:rPr lang="nl-NL" sz="1600" b="1" dirty="0" smtClean="0">
                <a:latin typeface="Courier New"/>
                <a:cs typeface="Courier New"/>
              </a:rPr>
              <a:t>(){</a:t>
            </a:r>
            <a:endParaRPr lang="nl-NL" sz="1600" b="1" dirty="0">
              <a:latin typeface="Courier New"/>
              <a:cs typeface="Courier New"/>
            </a:endParaRPr>
          </a:p>
          <a:p>
            <a:r>
              <a:rPr lang="nl-NL" sz="1600" b="1" dirty="0">
                <a:latin typeface="Courier New"/>
                <a:cs typeface="Courier New"/>
              </a:rPr>
              <a:t>	var </a:t>
            </a:r>
            <a:r>
              <a:rPr lang="nl-NL" sz="1600" b="1" dirty="0" err="1">
                <a:latin typeface="Courier New"/>
                <a:cs typeface="Courier New"/>
              </a:rPr>
              <a:t>placeHolder</a:t>
            </a:r>
            <a:r>
              <a:rPr lang="nl-NL" sz="1600" b="1" dirty="0">
                <a:latin typeface="Courier New"/>
                <a:cs typeface="Courier New"/>
              </a:rPr>
              <a:t> = </a:t>
            </a:r>
            <a:r>
              <a:rPr lang="nl-NL" sz="1600" b="1" dirty="0" err="1">
                <a:latin typeface="Courier New"/>
                <a:cs typeface="Courier New"/>
              </a:rPr>
              <a:t>document.getElementById</a:t>
            </a:r>
            <a:r>
              <a:rPr lang="nl-NL" sz="1600" b="1" dirty="0">
                <a:latin typeface="Courier New"/>
                <a:cs typeface="Courier New"/>
              </a:rPr>
              <a:t>('</a:t>
            </a:r>
            <a:r>
              <a:rPr lang="nl-NL" sz="1600" b="1" dirty="0" err="1">
                <a:latin typeface="Courier New"/>
                <a:cs typeface="Courier New"/>
              </a:rPr>
              <a:t>todo</a:t>
            </a:r>
            <a:r>
              <a:rPr lang="nl-NL" sz="1600" b="1" dirty="0">
                <a:latin typeface="Courier New"/>
                <a:cs typeface="Courier New"/>
              </a:rPr>
              <a:t>'); </a:t>
            </a:r>
            <a:r>
              <a:rPr lang="nl-NL" sz="1600" dirty="0">
                <a:latin typeface="Courier New"/>
                <a:cs typeface="Courier New"/>
              </a:rPr>
              <a:t>	</a:t>
            </a: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err="1">
                <a:latin typeface="Courier New"/>
                <a:cs typeface="Courier New"/>
              </a:rPr>
              <a:t>placeHolder.innerHTML</a:t>
            </a:r>
            <a:r>
              <a:rPr lang="nl-NL" sz="1600" dirty="0">
                <a:latin typeface="Courier New"/>
                <a:cs typeface="Courier New"/>
              </a:rPr>
              <a:t> = ''; //de </a:t>
            </a:r>
            <a:r>
              <a:rPr lang="nl-NL" sz="1600" dirty="0" err="1">
                <a:latin typeface="Courier New"/>
                <a:cs typeface="Courier New"/>
              </a:rPr>
              <a:t>placeholder</a:t>
            </a:r>
            <a:r>
              <a:rPr lang="nl-NL" sz="1600" dirty="0">
                <a:latin typeface="Courier New"/>
                <a:cs typeface="Courier New"/>
              </a:rPr>
              <a:t> even leegmaken.</a:t>
            </a: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err="1">
                <a:latin typeface="Courier New"/>
                <a:cs typeface="Courier New"/>
              </a:rPr>
              <a:t>for</a:t>
            </a:r>
            <a:r>
              <a:rPr lang="nl-NL" sz="1600" dirty="0">
                <a:latin typeface="Courier New"/>
                <a:cs typeface="Courier New"/>
              </a:rPr>
              <a:t>(var i=0;i&lt;</a:t>
            </a:r>
            <a:r>
              <a:rPr lang="nl-NL" sz="1600" dirty="0" err="1">
                <a:latin typeface="Courier New"/>
                <a:cs typeface="Courier New"/>
              </a:rPr>
              <a:t>todoList.length;i</a:t>
            </a:r>
            <a:r>
              <a:rPr lang="nl-NL" sz="1600" dirty="0">
                <a:latin typeface="Courier New"/>
                <a:cs typeface="Courier New"/>
              </a:rPr>
              <a:t>++){	</a:t>
            </a:r>
          </a:p>
          <a:p>
            <a:r>
              <a:rPr lang="nl-NL" sz="1600" dirty="0">
                <a:latin typeface="Courier New"/>
                <a:cs typeface="Courier New"/>
              </a:rPr>
              <a:t>		</a:t>
            </a:r>
            <a:r>
              <a:rPr lang="nl-NL" sz="1600" b="1" dirty="0" smtClean="0">
                <a:latin typeface="Courier New"/>
                <a:cs typeface="Courier New"/>
              </a:rPr>
              <a:t>var </a:t>
            </a:r>
            <a:r>
              <a:rPr lang="nl-NL" sz="1600" b="1" dirty="0" err="1" smtClean="0">
                <a:latin typeface="Courier New"/>
                <a:cs typeface="Courier New"/>
              </a:rPr>
              <a:t>tr</a:t>
            </a:r>
            <a:r>
              <a:rPr lang="nl-NL" sz="1600" b="1" dirty="0" smtClean="0">
                <a:latin typeface="Courier New"/>
                <a:cs typeface="Courier New"/>
              </a:rPr>
              <a:t> </a:t>
            </a:r>
            <a:r>
              <a:rPr lang="nl-NL" sz="1600" b="1" dirty="0">
                <a:latin typeface="Courier New"/>
                <a:cs typeface="Courier New"/>
              </a:rPr>
              <a:t>= </a:t>
            </a:r>
            <a:r>
              <a:rPr lang="nl-NL" sz="1600" b="1" dirty="0" err="1">
                <a:latin typeface="Courier New"/>
                <a:cs typeface="Courier New"/>
              </a:rPr>
              <a:t>document.createElement</a:t>
            </a:r>
            <a:r>
              <a:rPr lang="nl-NL" sz="1600" b="1" dirty="0">
                <a:latin typeface="Courier New"/>
                <a:cs typeface="Courier New"/>
              </a:rPr>
              <a:t>('</a:t>
            </a:r>
            <a:r>
              <a:rPr lang="nl-NL" sz="1600" b="1" dirty="0" err="1">
                <a:latin typeface="Courier New"/>
                <a:cs typeface="Courier New"/>
              </a:rPr>
              <a:t>tr</a:t>
            </a:r>
            <a:r>
              <a:rPr lang="nl-NL" sz="1600" b="1" dirty="0">
                <a:latin typeface="Courier New"/>
                <a:cs typeface="Courier New"/>
              </a:rPr>
              <a:t>'); </a:t>
            </a:r>
            <a:r>
              <a:rPr lang="nl-NL" sz="1600" dirty="0">
                <a:latin typeface="Courier New"/>
                <a:cs typeface="Courier New"/>
              </a:rPr>
              <a:t>//maak een </a:t>
            </a:r>
            <a:r>
              <a:rPr lang="nl-NL" sz="1600" dirty="0" smtClean="0">
                <a:latin typeface="Courier New"/>
                <a:cs typeface="Courier New"/>
              </a:rPr>
              <a:t>nieuwe rij</a:t>
            </a:r>
          </a:p>
          <a:p>
            <a:r>
              <a:rPr lang="nl-NL" sz="1600" dirty="0">
                <a:latin typeface="Courier New"/>
                <a:cs typeface="Courier New"/>
              </a:rPr>
              <a:t>	</a:t>
            </a:r>
            <a:r>
              <a:rPr lang="nl-NL" sz="1600" dirty="0" smtClean="0">
                <a:latin typeface="Courier New"/>
                <a:cs typeface="Courier New"/>
              </a:rPr>
              <a:t>	</a:t>
            </a:r>
            <a:r>
              <a:rPr lang="nl-NL" sz="1600" dirty="0">
                <a:latin typeface="Courier New"/>
                <a:cs typeface="Courier New"/>
              </a:rPr>
              <a:t>		</a:t>
            </a:r>
          </a:p>
          <a:p>
            <a:r>
              <a:rPr lang="nl-NL" sz="1600" dirty="0">
                <a:latin typeface="Courier New"/>
                <a:cs typeface="Courier New"/>
              </a:rPr>
              <a:t>		</a:t>
            </a:r>
            <a:r>
              <a:rPr lang="nl-NL" sz="1600" dirty="0" err="1">
                <a:latin typeface="Courier New"/>
                <a:cs typeface="Courier New"/>
              </a:rPr>
              <a:t>for</a:t>
            </a:r>
            <a:r>
              <a:rPr lang="nl-NL" sz="1600" dirty="0">
                <a:latin typeface="Courier New"/>
                <a:cs typeface="Courier New"/>
              </a:rPr>
              <a:t>(var j=0;j&lt;</a:t>
            </a:r>
            <a:r>
              <a:rPr lang="nl-NL" sz="1600" dirty="0" err="1">
                <a:latin typeface="Courier New"/>
                <a:cs typeface="Courier New"/>
              </a:rPr>
              <a:t>todoList</a:t>
            </a:r>
            <a:r>
              <a:rPr lang="nl-NL" sz="1600" dirty="0">
                <a:latin typeface="Courier New"/>
                <a:cs typeface="Courier New"/>
              </a:rPr>
              <a:t>[i].</a:t>
            </a:r>
            <a:r>
              <a:rPr lang="nl-NL" sz="1600" dirty="0" err="1">
                <a:latin typeface="Courier New"/>
                <a:cs typeface="Courier New"/>
              </a:rPr>
              <a:t>length;j</a:t>
            </a:r>
            <a:r>
              <a:rPr lang="nl-NL" sz="1600" dirty="0">
                <a:latin typeface="Courier New"/>
                <a:cs typeface="Courier New"/>
              </a:rPr>
              <a:t>++){</a:t>
            </a:r>
          </a:p>
          <a:p>
            <a:r>
              <a:rPr lang="nl-NL" sz="1600" dirty="0">
                <a:latin typeface="Courier New"/>
                <a:cs typeface="Courier New"/>
              </a:rPr>
              <a:t>			</a:t>
            </a:r>
            <a:r>
              <a:rPr lang="nl-NL" sz="1600" b="1" dirty="0" smtClean="0">
                <a:latin typeface="Courier New"/>
                <a:cs typeface="Courier New"/>
              </a:rPr>
              <a:t>var </a:t>
            </a:r>
            <a:r>
              <a:rPr lang="nl-NL" sz="1600" b="1" dirty="0" err="1" smtClean="0">
                <a:latin typeface="Courier New"/>
                <a:cs typeface="Courier New"/>
              </a:rPr>
              <a:t>td</a:t>
            </a:r>
            <a:r>
              <a:rPr lang="nl-NL" sz="1600" b="1" dirty="0" smtClean="0">
                <a:latin typeface="Courier New"/>
                <a:cs typeface="Courier New"/>
              </a:rPr>
              <a:t> </a:t>
            </a:r>
            <a:r>
              <a:rPr lang="nl-NL" sz="1600" b="1" dirty="0">
                <a:latin typeface="Courier New"/>
                <a:cs typeface="Courier New"/>
              </a:rPr>
              <a:t>= </a:t>
            </a:r>
            <a:r>
              <a:rPr lang="nl-NL" sz="1600" b="1" dirty="0" err="1">
                <a:latin typeface="Courier New"/>
                <a:cs typeface="Courier New"/>
              </a:rPr>
              <a:t>document.createElement</a:t>
            </a:r>
            <a:r>
              <a:rPr lang="nl-NL" sz="1600" b="1" dirty="0">
                <a:latin typeface="Courier New"/>
                <a:cs typeface="Courier New"/>
              </a:rPr>
              <a:t>('</a:t>
            </a:r>
            <a:r>
              <a:rPr lang="nl-NL" sz="1600" b="1" dirty="0" err="1">
                <a:latin typeface="Courier New"/>
                <a:cs typeface="Courier New"/>
              </a:rPr>
              <a:t>td</a:t>
            </a:r>
            <a:r>
              <a:rPr lang="nl-NL" sz="1600" b="1" dirty="0">
                <a:latin typeface="Courier New"/>
                <a:cs typeface="Courier New"/>
              </a:rPr>
              <a:t>'); </a:t>
            </a:r>
            <a:r>
              <a:rPr lang="nl-NL" sz="1600" dirty="0">
                <a:latin typeface="Courier New"/>
                <a:cs typeface="Courier New"/>
              </a:rPr>
              <a:t>//maak een nieuwe </a:t>
            </a:r>
            <a:r>
              <a:rPr lang="nl-NL" sz="1600" dirty="0" smtClean="0">
                <a:latin typeface="Courier New"/>
                <a:cs typeface="Courier New"/>
              </a:rPr>
              <a:t>cel</a:t>
            </a:r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		</a:t>
            </a:r>
            <a:r>
              <a:rPr lang="nl-NL" sz="1600" b="1" dirty="0" err="1">
                <a:latin typeface="Courier New"/>
                <a:cs typeface="Courier New"/>
              </a:rPr>
              <a:t>td.innerHTML</a:t>
            </a:r>
            <a:r>
              <a:rPr lang="nl-NL" sz="1600" b="1" dirty="0">
                <a:latin typeface="Courier New"/>
                <a:cs typeface="Courier New"/>
              </a:rPr>
              <a:t> = </a:t>
            </a:r>
            <a:r>
              <a:rPr lang="nl-NL" sz="1600" b="1" dirty="0" err="1" smtClean="0">
                <a:latin typeface="Courier New"/>
                <a:cs typeface="Courier New"/>
              </a:rPr>
              <a:t>todoList</a:t>
            </a:r>
            <a:r>
              <a:rPr lang="nl-NL" sz="1600" b="1" dirty="0">
                <a:latin typeface="Courier New"/>
                <a:cs typeface="Courier New"/>
              </a:rPr>
              <a:t>[i][j]; </a:t>
            </a:r>
            <a:r>
              <a:rPr lang="nl-NL" sz="1600" dirty="0">
                <a:latin typeface="Courier New"/>
                <a:cs typeface="Courier New"/>
              </a:rPr>
              <a:t>//voeg de inhoud aan de </a:t>
            </a:r>
            <a:r>
              <a:rPr lang="nl-NL" sz="1600" dirty="0" smtClean="0">
                <a:latin typeface="Courier New"/>
                <a:cs typeface="Courier New"/>
              </a:rPr>
              <a:t>cel</a:t>
            </a:r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		</a:t>
            </a:r>
            <a:r>
              <a:rPr lang="nl-NL" sz="1600" b="1" dirty="0" err="1">
                <a:latin typeface="Courier New"/>
                <a:cs typeface="Courier New"/>
              </a:rPr>
              <a:t>tr.appendChild</a:t>
            </a:r>
            <a:r>
              <a:rPr lang="nl-NL" sz="1600" b="1" dirty="0">
                <a:latin typeface="Courier New"/>
                <a:cs typeface="Courier New"/>
              </a:rPr>
              <a:t>(</a:t>
            </a:r>
            <a:r>
              <a:rPr lang="nl-NL" sz="1600" b="1" dirty="0" err="1">
                <a:latin typeface="Courier New"/>
                <a:cs typeface="Courier New"/>
              </a:rPr>
              <a:t>td</a:t>
            </a:r>
            <a:r>
              <a:rPr lang="nl-NL" sz="1600" b="1" dirty="0">
                <a:latin typeface="Courier New"/>
                <a:cs typeface="Courier New"/>
              </a:rPr>
              <a:t>)</a:t>
            </a:r>
            <a:r>
              <a:rPr lang="nl-NL" sz="1600" dirty="0">
                <a:latin typeface="Courier New"/>
                <a:cs typeface="Courier New"/>
              </a:rPr>
              <a:t>; //voeg de tabel cel </a:t>
            </a:r>
            <a:r>
              <a:rPr lang="nl-NL" sz="1600" dirty="0" smtClean="0">
                <a:latin typeface="Courier New"/>
                <a:cs typeface="Courier New"/>
              </a:rPr>
              <a:t>aan </a:t>
            </a:r>
            <a:r>
              <a:rPr lang="nl-NL" sz="1600" dirty="0">
                <a:latin typeface="Courier New"/>
                <a:cs typeface="Courier New"/>
              </a:rPr>
              <a:t>de </a:t>
            </a:r>
            <a:r>
              <a:rPr lang="nl-NL" sz="1600" dirty="0" smtClean="0">
                <a:latin typeface="Courier New"/>
                <a:cs typeface="Courier New"/>
              </a:rPr>
              <a:t>rij</a:t>
            </a:r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		</a:t>
            </a:r>
          </a:p>
          <a:p>
            <a:r>
              <a:rPr lang="nl-NL" sz="1600" dirty="0">
                <a:latin typeface="Courier New"/>
                <a:cs typeface="Courier New"/>
              </a:rPr>
              <a:t>		}	</a:t>
            </a:r>
          </a:p>
          <a:p>
            <a:r>
              <a:rPr lang="nl-NL" sz="1600" dirty="0">
                <a:latin typeface="Courier New"/>
                <a:cs typeface="Courier New"/>
              </a:rPr>
              <a:t>		</a:t>
            </a:r>
            <a:r>
              <a:rPr lang="nl-NL" sz="1600" b="1" dirty="0" err="1">
                <a:latin typeface="Courier New"/>
                <a:cs typeface="Courier New"/>
              </a:rPr>
              <a:t>placeHolder.appendChild</a:t>
            </a:r>
            <a:r>
              <a:rPr lang="nl-NL" sz="1600" b="1" dirty="0">
                <a:latin typeface="Courier New"/>
                <a:cs typeface="Courier New"/>
              </a:rPr>
              <a:t>(</a:t>
            </a:r>
            <a:r>
              <a:rPr lang="nl-NL" sz="1600" b="1" dirty="0" err="1">
                <a:latin typeface="Courier New"/>
                <a:cs typeface="Courier New"/>
              </a:rPr>
              <a:t>tr</a:t>
            </a:r>
            <a:r>
              <a:rPr lang="nl-NL" sz="1600" b="1" dirty="0">
                <a:latin typeface="Courier New"/>
                <a:cs typeface="Courier New"/>
              </a:rPr>
              <a:t>); </a:t>
            </a:r>
            <a:r>
              <a:rPr lang="nl-NL" sz="1600" dirty="0">
                <a:latin typeface="Courier New"/>
                <a:cs typeface="Courier New"/>
              </a:rPr>
              <a:t>//voeg de tabelregel </a:t>
            </a:r>
            <a:r>
              <a:rPr lang="nl-NL" sz="1600" dirty="0" smtClean="0">
                <a:latin typeface="Courier New"/>
                <a:cs typeface="Courier New"/>
              </a:rPr>
              <a:t>aan DOM</a:t>
            </a:r>
            <a:r>
              <a:rPr lang="nl-NL" sz="1600" dirty="0">
                <a:latin typeface="Courier New"/>
                <a:cs typeface="Courier New"/>
              </a:rPr>
              <a:t>.</a:t>
            </a:r>
          </a:p>
          <a:p>
            <a:r>
              <a:rPr lang="nl-NL" sz="1600" dirty="0">
                <a:latin typeface="Courier New"/>
                <a:cs typeface="Courier New"/>
              </a:rPr>
              <a:t>	}</a:t>
            </a:r>
          </a:p>
          <a:p>
            <a:r>
              <a:rPr lang="nl-NL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200644" y="228003"/>
            <a:ext cx="663398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JS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874451" y="346276"/>
            <a:ext cx="375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entury Gothic"/>
                <a:cs typeface="Century Gothic"/>
              </a:rPr>
              <a:t>7</a:t>
            </a:r>
            <a:r>
              <a:rPr lang="nl-NL" dirty="0" smtClean="0">
                <a:solidFill>
                  <a:srgbClr val="000000"/>
                </a:solidFill>
                <a:latin typeface="Century Gothic"/>
                <a:cs typeface="Century Gothic"/>
              </a:rPr>
              <a:t>.</a:t>
            </a:r>
            <a:r>
              <a:rPr lang="nl-NL" dirty="0">
                <a:solidFill>
                  <a:srgbClr val="000000"/>
                </a:solidFill>
                <a:latin typeface="Century Gothic"/>
                <a:cs typeface="Century Gothic"/>
              </a:rPr>
              <a:t>oefening</a:t>
            </a:r>
            <a:r>
              <a:rPr lang="nl-NL" dirty="0" smtClean="0">
                <a:solidFill>
                  <a:srgbClr val="000000"/>
                </a:solidFill>
                <a:latin typeface="Century Gothic"/>
                <a:cs typeface="Century Gothic"/>
              </a:rPr>
              <a:t>-functions-functions.js</a:t>
            </a:r>
            <a:endParaRPr lang="nl-NL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850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632527" y="3091198"/>
            <a:ext cx="36471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huiswerk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9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574279" y="1889673"/>
            <a:ext cx="2717045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appels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4433314" y="1889673"/>
            <a:ext cx="1107226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FF0000"/>
                </a:solidFill>
              </a:rPr>
              <a:t>1,59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574279" y="1233803"/>
            <a:ext cx="392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>
                <a:latin typeface="Century Gothic"/>
                <a:cs typeface="Century Gothic"/>
              </a:rPr>
              <a:t>Mijn boodschappenlijstje</a:t>
            </a:r>
            <a:endParaRPr lang="nl-NL" sz="2400" b="1" dirty="0">
              <a:latin typeface="Century Gothic"/>
              <a:cs typeface="Century Gothic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574279" y="3211829"/>
            <a:ext cx="78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Totaal</a:t>
            </a:r>
            <a:endParaRPr lang="nl-NL" b="1" dirty="0"/>
          </a:p>
        </p:txBody>
      </p:sp>
      <p:sp>
        <p:nvSpPr>
          <p:cNvPr id="6" name="Tekstvak 5"/>
          <p:cNvSpPr txBox="1"/>
          <p:nvPr/>
        </p:nvSpPr>
        <p:spPr>
          <a:xfrm>
            <a:off x="1574279" y="3930164"/>
            <a:ext cx="47366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Product						Prijs</a:t>
            </a:r>
          </a:p>
          <a:p>
            <a:r>
              <a:rPr lang="nl-NL" dirty="0" smtClean="0"/>
              <a:t>Knorr wereld gerecht			2,39	</a:t>
            </a:r>
            <a:r>
              <a:rPr lang="nl-NL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verwijder</a:t>
            </a:r>
          </a:p>
          <a:p>
            <a:r>
              <a:rPr lang="nl-NL" dirty="0" smtClean="0"/>
              <a:t>Ketchup						1,70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smtClean="0"/>
              <a:t>King pepermunt				1,89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Elstar</a:t>
            </a:r>
            <a:r>
              <a:rPr lang="nl-NL" dirty="0" smtClean="0"/>
              <a:t> appels					1,79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Axe</a:t>
            </a:r>
            <a:r>
              <a:rPr lang="nl-NL" dirty="0"/>
              <a:t>		</a:t>
            </a:r>
            <a:r>
              <a:rPr lang="nl-NL" dirty="0" smtClean="0"/>
              <a:t>					2,59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4655677" y="3232650"/>
            <a:ext cx="71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10,36</a:t>
            </a:r>
            <a:endParaRPr lang="nl-NL" b="1" dirty="0"/>
          </a:p>
        </p:txBody>
      </p:sp>
      <p:sp>
        <p:nvSpPr>
          <p:cNvPr id="9" name="Rechthoek 8"/>
          <p:cNvSpPr/>
          <p:nvPr/>
        </p:nvSpPr>
        <p:spPr>
          <a:xfrm>
            <a:off x="5655051" y="1889673"/>
            <a:ext cx="655838" cy="635048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bg1"/>
                </a:solidFill>
              </a:rPr>
              <a:t>add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1574279" y="3643627"/>
            <a:ext cx="396626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1574279" y="2691291"/>
            <a:ext cx="473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Melding: vul uw prijs in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5842434" y="484757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b="1" dirty="0" smtClean="0">
                <a:latin typeface="Century Gothic"/>
                <a:cs typeface="Century Gothic"/>
              </a:rPr>
              <a:t>Event</a:t>
            </a:r>
          </a:p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Voeg product en prijs toe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5" name="Ovaal 14"/>
          <p:cNvSpPr/>
          <p:nvPr/>
        </p:nvSpPr>
        <p:spPr>
          <a:xfrm>
            <a:off x="6387663" y="3643627"/>
            <a:ext cx="1707262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b="1" dirty="0" smtClean="0">
                <a:latin typeface="Century Gothic"/>
                <a:cs typeface="Century Gothic"/>
              </a:rPr>
              <a:t>Event</a:t>
            </a:r>
          </a:p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Verwijder product en prijs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6" name="Vrije vorm 15"/>
          <p:cNvSpPr/>
          <p:nvPr/>
        </p:nvSpPr>
        <p:spPr>
          <a:xfrm>
            <a:off x="5727334" y="1410784"/>
            <a:ext cx="333712" cy="468478"/>
          </a:xfrm>
          <a:custGeom>
            <a:avLst/>
            <a:gdLst>
              <a:gd name="connsiteX0" fmla="*/ 333712 w 333712"/>
              <a:gd name="connsiteY0" fmla="*/ 0 h 468478"/>
              <a:gd name="connsiteX1" fmla="*/ 21408 w 333712"/>
              <a:gd name="connsiteY1" fmla="*/ 145749 h 468478"/>
              <a:gd name="connsiteX2" fmla="*/ 52638 w 333712"/>
              <a:gd name="connsiteY2" fmla="*/ 468478 h 46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712" h="468478">
                <a:moveTo>
                  <a:pt x="333712" y="0"/>
                </a:moveTo>
                <a:cubicBezTo>
                  <a:pt x="200983" y="33834"/>
                  <a:pt x="68254" y="67669"/>
                  <a:pt x="21408" y="145749"/>
                </a:cubicBezTo>
                <a:cubicBezTo>
                  <a:pt x="-25438" y="223829"/>
                  <a:pt x="13600" y="346153"/>
                  <a:pt x="52638" y="468478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Vrije vorm 16"/>
          <p:cNvSpPr/>
          <p:nvPr/>
        </p:nvSpPr>
        <p:spPr>
          <a:xfrm>
            <a:off x="5717512" y="3541126"/>
            <a:ext cx="1020193" cy="774223"/>
          </a:xfrm>
          <a:custGeom>
            <a:avLst/>
            <a:gdLst>
              <a:gd name="connsiteX0" fmla="*/ 1020193 w 1020193"/>
              <a:gd name="connsiteY0" fmla="*/ 253691 h 774223"/>
              <a:gd name="connsiteX1" fmla="*/ 572557 w 1020193"/>
              <a:gd name="connsiteY1" fmla="*/ 24658 h 774223"/>
              <a:gd name="connsiteX2" fmla="*/ 0 w 1020193"/>
              <a:gd name="connsiteY2" fmla="*/ 774223 h 774223"/>
              <a:gd name="connsiteX3" fmla="*/ 0 w 1020193"/>
              <a:gd name="connsiteY3" fmla="*/ 774223 h 77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193" h="774223">
                <a:moveTo>
                  <a:pt x="1020193" y="253691"/>
                </a:moveTo>
                <a:cubicBezTo>
                  <a:pt x="881391" y="95797"/>
                  <a:pt x="742589" y="-62097"/>
                  <a:pt x="572557" y="24658"/>
                </a:cubicBezTo>
                <a:cubicBezTo>
                  <a:pt x="402525" y="111413"/>
                  <a:pt x="0" y="774223"/>
                  <a:pt x="0" y="774223"/>
                </a:cubicBezTo>
                <a:lnTo>
                  <a:pt x="0" y="774223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3698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574279" y="1889673"/>
            <a:ext cx="2717045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appels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4433314" y="1889673"/>
            <a:ext cx="1107226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FF0000"/>
                </a:solidFill>
              </a:rPr>
              <a:t>1,59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574279" y="1233803"/>
            <a:ext cx="392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>
                <a:latin typeface="Century Gothic"/>
                <a:cs typeface="Century Gothic"/>
              </a:rPr>
              <a:t>Mijn boodschappenlijstje</a:t>
            </a:r>
            <a:endParaRPr lang="nl-NL" sz="2400" b="1" dirty="0">
              <a:latin typeface="Century Gothic"/>
              <a:cs typeface="Century Gothic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574279" y="3211829"/>
            <a:ext cx="78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Totaal</a:t>
            </a:r>
            <a:endParaRPr lang="nl-NL" b="1" dirty="0"/>
          </a:p>
        </p:txBody>
      </p:sp>
      <p:sp>
        <p:nvSpPr>
          <p:cNvPr id="6" name="Tekstvak 5"/>
          <p:cNvSpPr txBox="1"/>
          <p:nvPr/>
        </p:nvSpPr>
        <p:spPr>
          <a:xfrm>
            <a:off x="1574279" y="3930164"/>
            <a:ext cx="47366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Product						Prijs</a:t>
            </a:r>
          </a:p>
          <a:p>
            <a:r>
              <a:rPr lang="nl-NL" dirty="0" smtClean="0"/>
              <a:t>Knorr wereld gerecht			2,39	</a:t>
            </a:r>
            <a:r>
              <a:rPr lang="nl-NL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verwijder</a:t>
            </a:r>
          </a:p>
          <a:p>
            <a:r>
              <a:rPr lang="nl-NL" dirty="0" smtClean="0"/>
              <a:t>Ketchup						1,70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smtClean="0"/>
              <a:t>King pepermunt				1,89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Elstar</a:t>
            </a:r>
            <a:r>
              <a:rPr lang="nl-NL" dirty="0" smtClean="0"/>
              <a:t> appels					1,79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Axe</a:t>
            </a:r>
            <a:r>
              <a:rPr lang="nl-NL" dirty="0"/>
              <a:t>		</a:t>
            </a:r>
            <a:r>
              <a:rPr lang="nl-NL" dirty="0" smtClean="0"/>
              <a:t>					2,59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4655677" y="3232650"/>
            <a:ext cx="71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10,36</a:t>
            </a:r>
            <a:endParaRPr lang="nl-NL" b="1" dirty="0"/>
          </a:p>
        </p:txBody>
      </p:sp>
      <p:sp>
        <p:nvSpPr>
          <p:cNvPr id="9" name="Rechthoek 8"/>
          <p:cNvSpPr/>
          <p:nvPr/>
        </p:nvSpPr>
        <p:spPr>
          <a:xfrm>
            <a:off x="5655051" y="1889673"/>
            <a:ext cx="655838" cy="635048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bg1"/>
                </a:solidFill>
              </a:rPr>
              <a:t>add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1574279" y="3643627"/>
            <a:ext cx="396626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1574279" y="2691291"/>
            <a:ext cx="473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Melding: vul uw prijs in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5842434" y="484757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b="1" dirty="0" smtClean="0">
                <a:latin typeface="Century Gothic"/>
                <a:cs typeface="Century Gothic"/>
              </a:rPr>
              <a:t>Event</a:t>
            </a:r>
          </a:p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Voeg product en prijs toe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5" name="Ovaal 14"/>
          <p:cNvSpPr/>
          <p:nvPr/>
        </p:nvSpPr>
        <p:spPr>
          <a:xfrm>
            <a:off x="6387663" y="3643627"/>
            <a:ext cx="1707262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b="1" dirty="0" smtClean="0">
                <a:latin typeface="Century Gothic"/>
                <a:cs typeface="Century Gothic"/>
              </a:rPr>
              <a:t>Event</a:t>
            </a:r>
          </a:p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Verwijder product en prijs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6" name="Vrije vorm 15"/>
          <p:cNvSpPr/>
          <p:nvPr/>
        </p:nvSpPr>
        <p:spPr>
          <a:xfrm>
            <a:off x="5727334" y="1410784"/>
            <a:ext cx="333712" cy="468478"/>
          </a:xfrm>
          <a:custGeom>
            <a:avLst/>
            <a:gdLst>
              <a:gd name="connsiteX0" fmla="*/ 333712 w 333712"/>
              <a:gd name="connsiteY0" fmla="*/ 0 h 468478"/>
              <a:gd name="connsiteX1" fmla="*/ 21408 w 333712"/>
              <a:gd name="connsiteY1" fmla="*/ 145749 h 468478"/>
              <a:gd name="connsiteX2" fmla="*/ 52638 w 333712"/>
              <a:gd name="connsiteY2" fmla="*/ 468478 h 46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712" h="468478">
                <a:moveTo>
                  <a:pt x="333712" y="0"/>
                </a:moveTo>
                <a:cubicBezTo>
                  <a:pt x="200983" y="33834"/>
                  <a:pt x="68254" y="67669"/>
                  <a:pt x="21408" y="145749"/>
                </a:cubicBezTo>
                <a:cubicBezTo>
                  <a:pt x="-25438" y="223829"/>
                  <a:pt x="13600" y="346153"/>
                  <a:pt x="52638" y="468478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Vrije vorm 16"/>
          <p:cNvSpPr/>
          <p:nvPr/>
        </p:nvSpPr>
        <p:spPr>
          <a:xfrm>
            <a:off x="5717512" y="3541126"/>
            <a:ext cx="1020193" cy="774223"/>
          </a:xfrm>
          <a:custGeom>
            <a:avLst/>
            <a:gdLst>
              <a:gd name="connsiteX0" fmla="*/ 1020193 w 1020193"/>
              <a:gd name="connsiteY0" fmla="*/ 253691 h 774223"/>
              <a:gd name="connsiteX1" fmla="*/ 572557 w 1020193"/>
              <a:gd name="connsiteY1" fmla="*/ 24658 h 774223"/>
              <a:gd name="connsiteX2" fmla="*/ 0 w 1020193"/>
              <a:gd name="connsiteY2" fmla="*/ 774223 h 774223"/>
              <a:gd name="connsiteX3" fmla="*/ 0 w 1020193"/>
              <a:gd name="connsiteY3" fmla="*/ 774223 h 77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193" h="774223">
                <a:moveTo>
                  <a:pt x="1020193" y="253691"/>
                </a:moveTo>
                <a:cubicBezTo>
                  <a:pt x="881391" y="95797"/>
                  <a:pt x="742589" y="-62097"/>
                  <a:pt x="572557" y="24658"/>
                </a:cubicBezTo>
                <a:cubicBezTo>
                  <a:pt x="402525" y="111413"/>
                  <a:pt x="0" y="774223"/>
                  <a:pt x="0" y="774223"/>
                </a:cubicBezTo>
                <a:lnTo>
                  <a:pt x="0" y="774223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4048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vak 7"/>
          <p:cNvSpPr txBox="1"/>
          <p:nvPr/>
        </p:nvSpPr>
        <p:spPr>
          <a:xfrm>
            <a:off x="1443789" y="1501988"/>
            <a:ext cx="661491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b="1" dirty="0" smtClean="0">
                <a:latin typeface="Century Gothic"/>
                <a:cs typeface="Century Gothic"/>
              </a:rPr>
              <a:t>Maak</a:t>
            </a:r>
            <a:endParaRPr lang="nl-NL" sz="4800" b="1" dirty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r>
              <a:rPr lang="nl-NL" sz="4800" dirty="0" smtClean="0">
                <a:solidFill>
                  <a:srgbClr val="000000"/>
                </a:solidFill>
                <a:latin typeface="Century Gothic"/>
                <a:cs typeface="Century Gothic"/>
              </a:rPr>
              <a:t>Boodschappenlijstje</a:t>
            </a:r>
          </a:p>
          <a:p>
            <a:endParaRPr lang="nl-NL" sz="4800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r>
              <a:rPr lang="nl-NL" sz="48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Maak </a:t>
            </a:r>
          </a:p>
          <a:p>
            <a:r>
              <a:rPr lang="nl-NL" sz="4800" dirty="0" smtClean="0">
                <a:solidFill>
                  <a:srgbClr val="000000"/>
                </a:solidFill>
                <a:latin typeface="Century Gothic"/>
                <a:cs typeface="Century Gothic"/>
              </a:rPr>
              <a:t>Beoordeelopdracht 2</a:t>
            </a:r>
          </a:p>
        </p:txBody>
      </p:sp>
    </p:spTree>
    <p:extLst>
      <p:ext uri="{BB962C8B-B14F-4D97-AF65-F5344CB8AC3E}">
        <p14:creationId xmlns:p14="http://schemas.microsoft.com/office/powerpoint/2010/main" xmlns="" val="154327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981937" y="2901214"/>
            <a:ext cx="51782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VOORBEELD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16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2649273" y="1778999"/>
            <a:ext cx="3277394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item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2649273" y="2527882"/>
            <a:ext cx="3277394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rgbClr val="FF0000"/>
                </a:solidFill>
              </a:rPr>
              <a:t>datum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2649273" y="1093172"/>
            <a:ext cx="269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err="1" smtClean="0">
                <a:latin typeface="Century Gothic"/>
                <a:cs typeface="Century Gothic"/>
              </a:rPr>
              <a:t>What</a:t>
            </a:r>
            <a:r>
              <a:rPr lang="nl-NL" sz="2400" b="1" dirty="0" smtClean="0">
                <a:latin typeface="Century Gothic"/>
                <a:cs typeface="Century Gothic"/>
              </a:rPr>
              <a:t> </a:t>
            </a:r>
            <a:r>
              <a:rPr lang="nl-NL" sz="2400" b="1" dirty="0" err="1" smtClean="0">
                <a:latin typeface="Century Gothic"/>
                <a:cs typeface="Century Gothic"/>
              </a:rPr>
              <a:t>todo</a:t>
            </a:r>
            <a:r>
              <a:rPr lang="nl-NL" sz="2400" b="1" dirty="0" smtClean="0">
                <a:latin typeface="Century Gothic"/>
                <a:cs typeface="Century Gothic"/>
              </a:rPr>
              <a:t> </a:t>
            </a:r>
            <a:r>
              <a:rPr lang="nl-NL" sz="2400" b="1" dirty="0" err="1" smtClean="0">
                <a:latin typeface="Century Gothic"/>
                <a:cs typeface="Century Gothic"/>
              </a:rPr>
              <a:t>today</a:t>
            </a:r>
            <a:endParaRPr lang="nl-NL" sz="2400" b="1" dirty="0">
              <a:latin typeface="Century Gothic"/>
              <a:cs typeface="Century Gothic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2649273" y="3721301"/>
            <a:ext cx="473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Reading the syllabus			2 okt 2013</a:t>
            </a:r>
            <a:endParaRPr lang="nl-NL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nl-NL" dirty="0" smtClean="0"/>
              <a:t>Clean </a:t>
            </a:r>
            <a:r>
              <a:rPr lang="nl-NL" dirty="0" err="1" smtClean="0"/>
              <a:t>my</a:t>
            </a:r>
            <a:r>
              <a:rPr lang="nl-NL" dirty="0" smtClean="0"/>
              <a:t> room				</a:t>
            </a:r>
            <a:r>
              <a:rPr lang="nl-NL" dirty="0"/>
              <a:t>2 okt </a:t>
            </a:r>
            <a:r>
              <a:rPr lang="nl-NL" dirty="0" smtClean="0"/>
              <a:t>2013</a:t>
            </a:r>
            <a:endParaRPr lang="nl-NL" dirty="0"/>
          </a:p>
          <a:p>
            <a:r>
              <a:rPr lang="nl-NL" dirty="0" err="1" smtClean="0"/>
              <a:t>Buy</a:t>
            </a:r>
            <a:r>
              <a:rPr lang="nl-NL" dirty="0" smtClean="0"/>
              <a:t> a card					</a:t>
            </a:r>
            <a:r>
              <a:rPr lang="nl-NL" dirty="0"/>
              <a:t>2 okt </a:t>
            </a:r>
            <a:r>
              <a:rPr lang="nl-NL" dirty="0" smtClean="0"/>
              <a:t>2013</a:t>
            </a:r>
            <a:endParaRPr lang="nl-NL" dirty="0" smtClean="0">
              <a:solidFill>
                <a:srgbClr val="8EB4E3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6074207" y="2527882"/>
            <a:ext cx="655838" cy="635048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bg1"/>
                </a:solidFill>
              </a:rPr>
              <a:t>add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2649273" y="673426"/>
            <a:ext cx="473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Melding: vul uw datum in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46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00643" y="999255"/>
            <a:ext cx="8771488" cy="5355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CD2400"/>
                </a:solidFill>
                <a:latin typeface="Courier New"/>
                <a:cs typeface="Courier New"/>
              </a:rPr>
              <a:t>//VOORBEELD PROGRAMMA</a:t>
            </a:r>
          </a:p>
          <a:p>
            <a:endParaRPr lang="nl-NL" sz="1600" dirty="0" smtClean="0">
              <a:latin typeface="Courier New"/>
              <a:cs typeface="Courier New"/>
            </a:endParaRPr>
          </a:p>
          <a:p>
            <a:r>
              <a:rPr lang="nl-NL" sz="1400" dirty="0">
                <a:latin typeface="Courier New"/>
                <a:cs typeface="Courier New"/>
              </a:rPr>
              <a:t>&lt;!</a:t>
            </a:r>
            <a:r>
              <a:rPr lang="nl-NL" sz="1400" dirty="0" err="1">
                <a:latin typeface="Courier New"/>
                <a:cs typeface="Courier New"/>
              </a:rPr>
              <a:t>doctype</a:t>
            </a:r>
            <a:r>
              <a:rPr lang="nl-NL" sz="1400" dirty="0">
                <a:latin typeface="Courier New"/>
                <a:cs typeface="Courier New"/>
              </a:rPr>
              <a:t> html&gt;</a:t>
            </a:r>
          </a:p>
          <a:p>
            <a:r>
              <a:rPr lang="nl-NL" sz="1400" dirty="0">
                <a:latin typeface="Courier New"/>
                <a:cs typeface="Courier New"/>
              </a:rPr>
              <a:t>&lt;html&gt;</a:t>
            </a:r>
          </a:p>
          <a:p>
            <a:r>
              <a:rPr lang="nl-NL" sz="1400" dirty="0">
                <a:latin typeface="Courier New"/>
                <a:cs typeface="Courier New"/>
              </a:rPr>
              <a:t>	&lt;</a:t>
            </a:r>
            <a:r>
              <a:rPr lang="nl-NL" sz="1400" dirty="0" err="1">
                <a:latin typeface="Courier New"/>
                <a:cs typeface="Courier New"/>
              </a:rPr>
              <a:t>head</a:t>
            </a:r>
            <a:r>
              <a:rPr lang="nl-NL" sz="1400" dirty="0">
                <a:latin typeface="Courier New"/>
                <a:cs typeface="Courier New"/>
              </a:rPr>
              <a:t>&gt;</a:t>
            </a:r>
          </a:p>
          <a:p>
            <a:r>
              <a:rPr lang="nl-NL" sz="1400" dirty="0">
                <a:latin typeface="Courier New"/>
                <a:cs typeface="Courier New"/>
              </a:rPr>
              <a:t>		</a:t>
            </a:r>
            <a:r>
              <a:rPr lang="nl-NL" sz="1400" dirty="0" smtClean="0">
                <a:latin typeface="Courier New"/>
                <a:cs typeface="Courier New"/>
              </a:rPr>
              <a:t>...</a:t>
            </a:r>
            <a:endParaRPr lang="nl-NL" sz="1400" dirty="0">
              <a:latin typeface="Courier New"/>
              <a:cs typeface="Courier New"/>
            </a:endParaRPr>
          </a:p>
          <a:p>
            <a:r>
              <a:rPr lang="nl-NL" sz="1400" dirty="0">
                <a:latin typeface="Courier New"/>
                <a:cs typeface="Courier New"/>
              </a:rPr>
              <a:t>		&lt;script </a:t>
            </a:r>
            <a:r>
              <a:rPr lang="nl-NL" sz="1400" dirty="0" err="1">
                <a:latin typeface="Courier New"/>
                <a:cs typeface="Courier New"/>
              </a:rPr>
              <a:t>src</a:t>
            </a:r>
            <a:r>
              <a:rPr lang="nl-NL" sz="1400" dirty="0">
                <a:latin typeface="Courier New"/>
                <a:cs typeface="Courier New"/>
              </a:rPr>
              <a:t>="</a:t>
            </a:r>
            <a:r>
              <a:rPr lang="nl-NL" sz="1400" dirty="0" err="1">
                <a:latin typeface="Courier New"/>
                <a:cs typeface="Courier New"/>
              </a:rPr>
              <a:t>libs</a:t>
            </a:r>
            <a:r>
              <a:rPr lang="nl-NL" sz="1400" dirty="0">
                <a:latin typeface="Courier New"/>
                <a:cs typeface="Courier New"/>
              </a:rPr>
              <a:t>/</a:t>
            </a:r>
            <a:r>
              <a:rPr lang="nl-NL" sz="1400" dirty="0" err="1">
                <a:latin typeface="Courier New"/>
                <a:cs typeface="Courier New"/>
              </a:rPr>
              <a:t>js</a:t>
            </a:r>
            <a:r>
              <a:rPr lang="nl-NL" sz="1400" dirty="0">
                <a:latin typeface="Courier New"/>
                <a:cs typeface="Courier New"/>
              </a:rPr>
              <a:t>/</a:t>
            </a:r>
            <a:r>
              <a:rPr lang="nl-NL" sz="1400" b="1" dirty="0">
                <a:latin typeface="Courier New"/>
                <a:cs typeface="Courier New"/>
              </a:rPr>
              <a:t>7.oefening</a:t>
            </a:r>
            <a:r>
              <a:rPr lang="nl-NL" sz="1400" b="1" dirty="0" smtClean="0">
                <a:latin typeface="Courier New"/>
                <a:cs typeface="Courier New"/>
              </a:rPr>
              <a:t>-functions-functions.js</a:t>
            </a:r>
            <a:r>
              <a:rPr lang="nl-NL" sz="1400" dirty="0">
                <a:latin typeface="Courier New"/>
                <a:cs typeface="Courier New"/>
              </a:rPr>
              <a:t>"&gt;&lt;/script&gt;</a:t>
            </a:r>
          </a:p>
          <a:p>
            <a:r>
              <a:rPr lang="nl-NL" sz="1400" dirty="0">
                <a:latin typeface="Courier New"/>
                <a:cs typeface="Courier New"/>
              </a:rPr>
              <a:t>		&lt;script </a:t>
            </a:r>
            <a:r>
              <a:rPr lang="nl-NL" sz="1400" dirty="0" err="1">
                <a:latin typeface="Courier New"/>
                <a:cs typeface="Courier New"/>
              </a:rPr>
              <a:t>src</a:t>
            </a:r>
            <a:r>
              <a:rPr lang="nl-NL" sz="1400" dirty="0">
                <a:latin typeface="Courier New"/>
                <a:cs typeface="Courier New"/>
              </a:rPr>
              <a:t>="</a:t>
            </a:r>
            <a:r>
              <a:rPr lang="nl-NL" sz="1400" dirty="0" err="1">
                <a:latin typeface="Courier New"/>
                <a:cs typeface="Courier New"/>
              </a:rPr>
              <a:t>libs</a:t>
            </a:r>
            <a:r>
              <a:rPr lang="nl-NL" sz="1400" dirty="0">
                <a:latin typeface="Courier New"/>
                <a:cs typeface="Courier New"/>
              </a:rPr>
              <a:t>/</a:t>
            </a:r>
            <a:r>
              <a:rPr lang="nl-NL" sz="1400" dirty="0" err="1">
                <a:latin typeface="Courier New"/>
                <a:cs typeface="Courier New"/>
              </a:rPr>
              <a:t>js</a:t>
            </a:r>
            <a:r>
              <a:rPr lang="nl-NL" sz="1400" dirty="0">
                <a:latin typeface="Courier New"/>
                <a:cs typeface="Courier New"/>
              </a:rPr>
              <a:t>/</a:t>
            </a:r>
            <a:r>
              <a:rPr lang="nl-NL" sz="1400" b="1" dirty="0">
                <a:latin typeface="Courier New"/>
                <a:cs typeface="Courier New"/>
              </a:rPr>
              <a:t>7.oefening</a:t>
            </a:r>
            <a:r>
              <a:rPr lang="nl-NL" sz="1400" b="1" dirty="0" smtClean="0">
                <a:latin typeface="Courier New"/>
                <a:cs typeface="Courier New"/>
              </a:rPr>
              <a:t>-functions-</a:t>
            </a:r>
            <a:r>
              <a:rPr lang="nl-NL" sz="1400" b="1" dirty="0">
                <a:latin typeface="Courier New"/>
                <a:cs typeface="Courier New"/>
              </a:rPr>
              <a:t>app.js</a:t>
            </a:r>
            <a:r>
              <a:rPr lang="nl-NL" sz="1400" dirty="0">
                <a:latin typeface="Courier New"/>
                <a:cs typeface="Courier New"/>
              </a:rPr>
              <a:t>"&gt;&lt;/script&gt;</a:t>
            </a:r>
          </a:p>
          <a:p>
            <a:r>
              <a:rPr lang="nl-NL" sz="1400" dirty="0">
                <a:latin typeface="Courier New"/>
                <a:cs typeface="Courier New"/>
              </a:rPr>
              <a:t>	&lt;/</a:t>
            </a:r>
            <a:r>
              <a:rPr lang="nl-NL" sz="1400" dirty="0" err="1">
                <a:latin typeface="Courier New"/>
                <a:cs typeface="Courier New"/>
              </a:rPr>
              <a:t>head</a:t>
            </a:r>
            <a:r>
              <a:rPr lang="nl-NL" sz="1400" dirty="0">
                <a:latin typeface="Courier New"/>
                <a:cs typeface="Courier New"/>
              </a:rPr>
              <a:t>&gt;</a:t>
            </a:r>
          </a:p>
          <a:p>
            <a:r>
              <a:rPr lang="nl-NL" sz="1400" dirty="0">
                <a:latin typeface="Courier New"/>
                <a:cs typeface="Courier New"/>
              </a:rPr>
              <a:t>	&lt;body&gt;</a:t>
            </a:r>
          </a:p>
          <a:p>
            <a:r>
              <a:rPr lang="nl-NL" sz="1400" dirty="0">
                <a:latin typeface="Courier New"/>
                <a:cs typeface="Courier New"/>
              </a:rPr>
              <a:t>		&lt;div </a:t>
            </a:r>
            <a:r>
              <a:rPr lang="nl-NL" sz="1400" dirty="0" err="1">
                <a:latin typeface="Courier New"/>
                <a:cs typeface="Courier New"/>
              </a:rPr>
              <a:t>id</a:t>
            </a:r>
            <a:r>
              <a:rPr lang="nl-NL" sz="1400" dirty="0">
                <a:latin typeface="Courier New"/>
                <a:cs typeface="Courier New"/>
              </a:rPr>
              <a:t>='container'&gt;</a:t>
            </a:r>
          </a:p>
          <a:p>
            <a:r>
              <a:rPr lang="nl-NL" sz="1400" dirty="0">
                <a:latin typeface="Courier New"/>
                <a:cs typeface="Courier New"/>
              </a:rPr>
              <a:t>			&lt;div </a:t>
            </a:r>
            <a:r>
              <a:rPr lang="nl-NL" sz="1400" dirty="0" err="1">
                <a:latin typeface="Courier New"/>
                <a:cs typeface="Courier New"/>
              </a:rPr>
              <a:t>id</a:t>
            </a:r>
            <a:r>
              <a:rPr lang="nl-NL" sz="1400" dirty="0">
                <a:latin typeface="Courier New"/>
                <a:cs typeface="Courier New"/>
              </a:rPr>
              <a:t>='</a:t>
            </a:r>
            <a:r>
              <a:rPr lang="nl-NL" sz="1400" dirty="0" err="1">
                <a:latin typeface="Courier New"/>
                <a:cs typeface="Courier New"/>
              </a:rPr>
              <a:t>message</a:t>
            </a:r>
            <a:r>
              <a:rPr lang="nl-NL" sz="1400" dirty="0">
                <a:latin typeface="Courier New"/>
                <a:cs typeface="Courier New"/>
              </a:rPr>
              <a:t>'&gt;&lt;/div&gt;</a:t>
            </a:r>
          </a:p>
          <a:p>
            <a:r>
              <a:rPr lang="nl-NL" sz="1400" dirty="0">
                <a:latin typeface="Courier New"/>
                <a:cs typeface="Courier New"/>
              </a:rPr>
              <a:t>			&lt;h1&gt;</a:t>
            </a:r>
            <a:r>
              <a:rPr lang="nl-NL" sz="1400" dirty="0" err="1">
                <a:latin typeface="Courier New"/>
                <a:cs typeface="Courier New"/>
              </a:rPr>
              <a:t>What</a:t>
            </a:r>
            <a:r>
              <a:rPr lang="nl-NL" sz="1400" dirty="0">
                <a:latin typeface="Courier New"/>
                <a:cs typeface="Courier New"/>
              </a:rPr>
              <a:t> </a:t>
            </a:r>
            <a:r>
              <a:rPr lang="nl-NL" sz="1400" dirty="0" err="1">
                <a:latin typeface="Courier New"/>
                <a:cs typeface="Courier New"/>
              </a:rPr>
              <a:t>todo</a:t>
            </a:r>
            <a:r>
              <a:rPr lang="nl-NL" sz="1400" dirty="0">
                <a:latin typeface="Courier New"/>
                <a:cs typeface="Courier New"/>
              </a:rPr>
              <a:t> </a:t>
            </a:r>
            <a:r>
              <a:rPr lang="nl-NL" sz="1400" dirty="0" err="1">
                <a:latin typeface="Courier New"/>
                <a:cs typeface="Courier New"/>
              </a:rPr>
              <a:t>today</a:t>
            </a:r>
            <a:r>
              <a:rPr lang="nl-NL" sz="1400" dirty="0">
                <a:latin typeface="Courier New"/>
                <a:cs typeface="Courier New"/>
              </a:rPr>
              <a:t>&lt;/h1&gt;</a:t>
            </a:r>
          </a:p>
          <a:p>
            <a:r>
              <a:rPr lang="nl-NL" sz="1400" dirty="0">
                <a:latin typeface="Courier New"/>
                <a:cs typeface="Courier New"/>
              </a:rPr>
              <a:t>			&lt;form&gt;</a:t>
            </a:r>
          </a:p>
          <a:p>
            <a:r>
              <a:rPr lang="nl-NL" sz="1400" dirty="0">
                <a:latin typeface="Courier New"/>
                <a:cs typeface="Courier New"/>
              </a:rPr>
              <a:t>				&lt;input type="</a:t>
            </a:r>
            <a:r>
              <a:rPr lang="nl-NL" sz="1400" dirty="0" err="1">
                <a:latin typeface="Courier New"/>
                <a:cs typeface="Courier New"/>
              </a:rPr>
              <a:t>text</a:t>
            </a:r>
            <a:r>
              <a:rPr lang="nl-NL" sz="1400" dirty="0">
                <a:latin typeface="Courier New"/>
                <a:cs typeface="Courier New"/>
              </a:rPr>
              <a:t>" </a:t>
            </a:r>
            <a:r>
              <a:rPr lang="nl-NL" sz="1400" dirty="0" err="1">
                <a:latin typeface="Courier New"/>
                <a:cs typeface="Courier New"/>
              </a:rPr>
              <a:t>id</a:t>
            </a:r>
            <a:r>
              <a:rPr lang="nl-NL" sz="1400" dirty="0">
                <a:latin typeface="Courier New"/>
                <a:cs typeface="Courier New"/>
              </a:rPr>
              <a:t>='</a:t>
            </a:r>
            <a:r>
              <a:rPr lang="nl-NL" sz="1400" dirty="0" err="1">
                <a:latin typeface="Courier New"/>
                <a:cs typeface="Courier New"/>
              </a:rPr>
              <a:t>todo</a:t>
            </a:r>
            <a:r>
              <a:rPr lang="nl-NL" sz="1400" dirty="0">
                <a:latin typeface="Courier New"/>
                <a:cs typeface="Courier New"/>
              </a:rPr>
              <a:t>-input' </a:t>
            </a:r>
            <a:r>
              <a:rPr lang="nl-NL" sz="1400" dirty="0" err="1">
                <a:latin typeface="Courier New"/>
                <a:cs typeface="Courier New"/>
              </a:rPr>
              <a:t>placeholder</a:t>
            </a:r>
            <a:r>
              <a:rPr lang="nl-NL" sz="1400" dirty="0">
                <a:latin typeface="Courier New"/>
                <a:cs typeface="Courier New"/>
              </a:rPr>
              <a:t>="</a:t>
            </a:r>
            <a:r>
              <a:rPr lang="nl-NL" sz="1400" dirty="0" err="1">
                <a:latin typeface="Courier New"/>
                <a:cs typeface="Courier New"/>
              </a:rPr>
              <a:t>todo</a:t>
            </a:r>
            <a:r>
              <a:rPr lang="nl-NL" sz="1400" dirty="0" smtClean="0">
                <a:latin typeface="Courier New"/>
                <a:cs typeface="Courier New"/>
              </a:rPr>
              <a:t>-item</a:t>
            </a:r>
            <a:r>
              <a:rPr lang="nl-NL" sz="1400" dirty="0">
                <a:latin typeface="Courier New"/>
                <a:cs typeface="Courier New"/>
              </a:rPr>
              <a:t>" /&gt;</a:t>
            </a:r>
          </a:p>
          <a:p>
            <a:r>
              <a:rPr lang="nl-NL" sz="1400" dirty="0">
                <a:latin typeface="Courier New"/>
                <a:cs typeface="Courier New"/>
              </a:rPr>
              <a:t>				&lt;input type="</a:t>
            </a:r>
            <a:r>
              <a:rPr lang="nl-NL" sz="1400" dirty="0" err="1">
                <a:latin typeface="Courier New"/>
                <a:cs typeface="Courier New"/>
              </a:rPr>
              <a:t>text</a:t>
            </a:r>
            <a:r>
              <a:rPr lang="nl-NL" sz="1400" dirty="0">
                <a:latin typeface="Courier New"/>
                <a:cs typeface="Courier New"/>
              </a:rPr>
              <a:t>" </a:t>
            </a:r>
            <a:r>
              <a:rPr lang="nl-NL" sz="1400" dirty="0" err="1">
                <a:latin typeface="Courier New"/>
                <a:cs typeface="Courier New"/>
              </a:rPr>
              <a:t>id</a:t>
            </a:r>
            <a:r>
              <a:rPr lang="nl-NL" sz="1400" dirty="0">
                <a:latin typeface="Courier New"/>
                <a:cs typeface="Courier New"/>
              </a:rPr>
              <a:t>='</a:t>
            </a:r>
            <a:r>
              <a:rPr lang="nl-NL" sz="1400" dirty="0" err="1">
                <a:latin typeface="Courier New"/>
                <a:cs typeface="Courier New"/>
              </a:rPr>
              <a:t>todo</a:t>
            </a:r>
            <a:r>
              <a:rPr lang="nl-NL" sz="1400" dirty="0">
                <a:latin typeface="Courier New"/>
                <a:cs typeface="Courier New"/>
              </a:rPr>
              <a:t>-</a:t>
            </a:r>
            <a:r>
              <a:rPr lang="nl-NL" sz="1400" dirty="0" smtClean="0">
                <a:latin typeface="Courier New"/>
                <a:cs typeface="Courier New"/>
              </a:rPr>
              <a:t>deadline’ </a:t>
            </a:r>
            <a:r>
              <a:rPr lang="nl-NL" sz="1400" dirty="0" err="1" smtClean="0">
                <a:latin typeface="Courier New"/>
                <a:cs typeface="Courier New"/>
              </a:rPr>
              <a:t>placeholder</a:t>
            </a:r>
            <a:r>
              <a:rPr lang="nl-NL" sz="1400" dirty="0">
                <a:latin typeface="Courier New"/>
                <a:cs typeface="Courier New"/>
              </a:rPr>
              <a:t>="item</a:t>
            </a:r>
            <a:r>
              <a:rPr lang="nl-NL" sz="1400" dirty="0" smtClean="0">
                <a:latin typeface="Courier New"/>
                <a:cs typeface="Courier New"/>
              </a:rPr>
              <a:t>-					deadline</a:t>
            </a:r>
            <a:r>
              <a:rPr lang="nl-NL" sz="1400" dirty="0">
                <a:latin typeface="Courier New"/>
                <a:cs typeface="Courier New"/>
              </a:rPr>
              <a:t>" /&gt;</a:t>
            </a:r>
          </a:p>
          <a:p>
            <a:r>
              <a:rPr lang="nl-NL" sz="1400" dirty="0">
                <a:latin typeface="Courier New"/>
                <a:cs typeface="Courier New"/>
              </a:rPr>
              <a:t>				&lt;input type='</a:t>
            </a:r>
            <a:r>
              <a:rPr lang="nl-NL" sz="1400" dirty="0" err="1">
                <a:latin typeface="Courier New"/>
                <a:cs typeface="Courier New"/>
              </a:rPr>
              <a:t>submit</a:t>
            </a:r>
            <a:r>
              <a:rPr lang="nl-NL" sz="1400" dirty="0">
                <a:latin typeface="Courier New"/>
                <a:cs typeface="Courier New"/>
              </a:rPr>
              <a:t>' </a:t>
            </a:r>
            <a:r>
              <a:rPr lang="nl-NL" sz="1400" dirty="0" err="1">
                <a:latin typeface="Courier New"/>
                <a:cs typeface="Courier New"/>
              </a:rPr>
              <a:t>id</a:t>
            </a:r>
            <a:r>
              <a:rPr lang="nl-NL" sz="1400" dirty="0">
                <a:latin typeface="Courier New"/>
                <a:cs typeface="Courier New"/>
              </a:rPr>
              <a:t>='</a:t>
            </a:r>
            <a:r>
              <a:rPr lang="nl-NL" sz="1400" dirty="0" err="1">
                <a:latin typeface="Courier New"/>
                <a:cs typeface="Courier New"/>
              </a:rPr>
              <a:t>sbm</a:t>
            </a:r>
            <a:r>
              <a:rPr lang="nl-NL" sz="1400" dirty="0">
                <a:latin typeface="Courier New"/>
                <a:cs typeface="Courier New"/>
              </a:rPr>
              <a:t>-button' </a:t>
            </a:r>
            <a:r>
              <a:rPr lang="nl-NL" sz="1400" dirty="0" err="1">
                <a:latin typeface="Courier New"/>
                <a:cs typeface="Courier New"/>
              </a:rPr>
              <a:t>value</a:t>
            </a:r>
            <a:r>
              <a:rPr lang="nl-NL" sz="1400" dirty="0">
                <a:latin typeface="Courier New"/>
                <a:cs typeface="Courier New"/>
              </a:rPr>
              <a:t>="</a:t>
            </a:r>
            <a:r>
              <a:rPr lang="nl-NL" sz="1400" dirty="0" err="1">
                <a:latin typeface="Courier New"/>
                <a:cs typeface="Courier New"/>
              </a:rPr>
              <a:t>add</a:t>
            </a:r>
            <a:r>
              <a:rPr lang="nl-NL" sz="1400" dirty="0">
                <a:latin typeface="Courier New"/>
                <a:cs typeface="Courier New"/>
              </a:rPr>
              <a:t>" /&gt;</a:t>
            </a:r>
          </a:p>
          <a:p>
            <a:r>
              <a:rPr lang="nl-NL" sz="1400" dirty="0">
                <a:latin typeface="Courier New"/>
                <a:cs typeface="Courier New"/>
              </a:rPr>
              <a:t>			&lt;/form&gt;</a:t>
            </a:r>
          </a:p>
          <a:p>
            <a:r>
              <a:rPr lang="nl-NL" sz="1400" dirty="0">
                <a:latin typeface="Courier New"/>
                <a:cs typeface="Courier New"/>
              </a:rPr>
              <a:t>			</a:t>
            </a:r>
            <a:r>
              <a:rPr lang="nl-NL" sz="1400" b="1" dirty="0">
                <a:latin typeface="Courier New"/>
                <a:cs typeface="Courier New"/>
              </a:rPr>
              <a:t>&lt;</a:t>
            </a:r>
            <a:r>
              <a:rPr lang="nl-NL" sz="1400" b="1" dirty="0" err="1">
                <a:latin typeface="Courier New"/>
                <a:cs typeface="Courier New"/>
              </a:rPr>
              <a:t>table</a:t>
            </a:r>
            <a:r>
              <a:rPr lang="nl-NL" sz="1400" b="1" dirty="0">
                <a:latin typeface="Courier New"/>
                <a:cs typeface="Courier New"/>
              </a:rPr>
              <a:t> </a:t>
            </a:r>
            <a:r>
              <a:rPr lang="nl-NL" sz="1400" b="1" dirty="0" err="1">
                <a:latin typeface="Courier New"/>
                <a:cs typeface="Courier New"/>
              </a:rPr>
              <a:t>id</a:t>
            </a:r>
            <a:r>
              <a:rPr lang="nl-NL" sz="1400" b="1" dirty="0">
                <a:latin typeface="Courier New"/>
                <a:cs typeface="Courier New"/>
              </a:rPr>
              <a:t>='</a:t>
            </a:r>
            <a:r>
              <a:rPr lang="nl-NL" sz="1400" b="1" dirty="0" err="1">
                <a:latin typeface="Courier New"/>
                <a:cs typeface="Courier New"/>
              </a:rPr>
              <a:t>todo</a:t>
            </a:r>
            <a:r>
              <a:rPr lang="nl-NL" sz="1400" b="1" dirty="0">
                <a:latin typeface="Courier New"/>
                <a:cs typeface="Courier New"/>
              </a:rPr>
              <a:t>'&gt;</a:t>
            </a:r>
          </a:p>
          <a:p>
            <a:r>
              <a:rPr lang="nl-NL" sz="1400" b="1" dirty="0">
                <a:latin typeface="Courier New"/>
                <a:cs typeface="Courier New"/>
              </a:rPr>
              <a:t>			&lt;/</a:t>
            </a:r>
            <a:r>
              <a:rPr lang="nl-NL" sz="1400" b="1" dirty="0" err="1">
                <a:latin typeface="Courier New"/>
                <a:cs typeface="Courier New"/>
              </a:rPr>
              <a:t>table</a:t>
            </a:r>
            <a:r>
              <a:rPr lang="nl-NL" sz="1400" b="1" dirty="0">
                <a:latin typeface="Courier New"/>
                <a:cs typeface="Courier New"/>
              </a:rPr>
              <a:t>&gt;</a:t>
            </a:r>
          </a:p>
          <a:p>
            <a:r>
              <a:rPr lang="nl-NL" sz="1400" dirty="0">
                <a:latin typeface="Courier New"/>
                <a:cs typeface="Courier New"/>
              </a:rPr>
              <a:t>		&lt;/div&gt;	</a:t>
            </a:r>
          </a:p>
          <a:p>
            <a:r>
              <a:rPr lang="nl-NL" sz="1400" dirty="0">
                <a:latin typeface="Courier New"/>
                <a:cs typeface="Courier New"/>
              </a:rPr>
              <a:t>	&lt;/body&gt;</a:t>
            </a:r>
          </a:p>
          <a:p>
            <a:r>
              <a:rPr lang="nl-NL" sz="14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200643" y="228003"/>
            <a:ext cx="1197611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HTML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478240" y="315044"/>
            <a:ext cx="322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entury Gothic"/>
                <a:cs typeface="Century Gothic"/>
              </a:rPr>
              <a:t>7</a:t>
            </a:r>
            <a:r>
              <a:rPr lang="nl-NL" dirty="0" smtClean="0">
                <a:solidFill>
                  <a:srgbClr val="000000"/>
                </a:solidFill>
                <a:latin typeface="Century Gothic"/>
                <a:cs typeface="Century Gothic"/>
              </a:rPr>
              <a:t>.</a:t>
            </a:r>
            <a:r>
              <a:rPr lang="nl-NL" dirty="0">
                <a:solidFill>
                  <a:srgbClr val="000000"/>
                </a:solidFill>
                <a:latin typeface="Century Gothic"/>
                <a:cs typeface="Century Gothic"/>
              </a:rPr>
              <a:t>oefening</a:t>
            </a:r>
            <a:r>
              <a:rPr lang="nl-NL" dirty="0" smtClean="0">
                <a:solidFill>
                  <a:srgbClr val="000000"/>
                </a:solidFill>
                <a:latin typeface="Century Gothic"/>
                <a:cs typeface="Century Gothic"/>
              </a:rPr>
              <a:t>-functions-js.html</a:t>
            </a:r>
            <a:endParaRPr lang="nl-NL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661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geronde rechthoek 4"/>
          <p:cNvSpPr/>
          <p:nvPr/>
        </p:nvSpPr>
        <p:spPr>
          <a:xfrm>
            <a:off x="3421297" y="2021996"/>
            <a:ext cx="1686442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Table</a:t>
            </a:r>
            <a:r>
              <a:rPr lang="nl-NL" sz="1600" dirty="0" smtClean="0"/>
              <a:t> </a:t>
            </a:r>
            <a:r>
              <a:rPr lang="nl-NL" sz="1600" dirty="0" err="1" smtClean="0"/>
              <a:t>id</a:t>
            </a:r>
            <a:r>
              <a:rPr lang="nl-NL" sz="1600" dirty="0" smtClean="0"/>
              <a:t>=</a:t>
            </a:r>
            <a:r>
              <a:rPr lang="nl-NL" sz="1600" dirty="0" err="1" smtClean="0"/>
              <a:t>todo</a:t>
            </a:r>
            <a:endParaRPr lang="nl-NL" sz="1600" dirty="0"/>
          </a:p>
        </p:txBody>
      </p:sp>
      <p:cxnSp>
        <p:nvCxnSpPr>
          <p:cNvPr id="14" name="Rechte verbindingslijn met pijl 13"/>
          <p:cNvCxnSpPr>
            <a:endCxn id="24" idx="0"/>
          </p:cNvCxnSpPr>
          <p:nvPr/>
        </p:nvCxnSpPr>
        <p:spPr>
          <a:xfrm>
            <a:off x="1662738" y="2746032"/>
            <a:ext cx="0" cy="6194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>
            <a:off x="4139337" y="2737335"/>
            <a:ext cx="0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3751834" y="116104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body</a:t>
            </a:r>
            <a:endParaRPr lang="nl-NL" sz="1600" dirty="0"/>
          </a:p>
        </p:txBody>
      </p:sp>
      <p:sp>
        <p:nvSpPr>
          <p:cNvPr id="24" name="Afgeronde rechthoek 23"/>
          <p:cNvSpPr/>
          <p:nvPr/>
        </p:nvSpPr>
        <p:spPr>
          <a:xfrm>
            <a:off x="1047374" y="3365506"/>
            <a:ext cx="123072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tr</a:t>
            </a:r>
            <a:endParaRPr lang="nl-NL" sz="1600" dirty="0"/>
          </a:p>
        </p:txBody>
      </p:sp>
      <p:cxnSp>
        <p:nvCxnSpPr>
          <p:cNvPr id="56" name="Rechte verbindingslijn 55"/>
          <p:cNvCxnSpPr/>
          <p:nvPr/>
        </p:nvCxnSpPr>
        <p:spPr>
          <a:xfrm flipV="1">
            <a:off x="1674437" y="2746032"/>
            <a:ext cx="5524137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5" idx="2"/>
          </p:cNvCxnSpPr>
          <p:nvPr/>
        </p:nvCxnSpPr>
        <p:spPr>
          <a:xfrm>
            <a:off x="4264518" y="2473335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/>
          <p:nvPr/>
        </p:nvCxnSpPr>
        <p:spPr>
          <a:xfrm flipH="1">
            <a:off x="7193162" y="2746032"/>
            <a:ext cx="5412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met pijl 80"/>
          <p:cNvCxnSpPr>
            <a:stCxn id="19" idx="2"/>
            <a:endCxn id="5" idx="0"/>
          </p:cNvCxnSpPr>
          <p:nvPr/>
        </p:nvCxnSpPr>
        <p:spPr>
          <a:xfrm>
            <a:off x="4264518" y="1612382"/>
            <a:ext cx="0" cy="4096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kstvak 83"/>
          <p:cNvSpPr txBox="1"/>
          <p:nvPr/>
        </p:nvSpPr>
        <p:spPr>
          <a:xfrm>
            <a:off x="200644" y="228003"/>
            <a:ext cx="1891794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DOM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cxnSp>
        <p:nvCxnSpPr>
          <p:cNvPr id="33" name="Rechte verbindingslijn met pijl 32"/>
          <p:cNvCxnSpPr>
            <a:stCxn id="24" idx="2"/>
          </p:cNvCxnSpPr>
          <p:nvPr/>
        </p:nvCxnSpPr>
        <p:spPr>
          <a:xfrm>
            <a:off x="1662738" y="3816845"/>
            <a:ext cx="11699" cy="548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Afgeronde rechthoek 52"/>
          <p:cNvSpPr/>
          <p:nvPr/>
        </p:nvSpPr>
        <p:spPr>
          <a:xfrm>
            <a:off x="534690" y="4698140"/>
            <a:ext cx="102536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td</a:t>
            </a:r>
            <a:endParaRPr lang="nl-NL" sz="1600" dirty="0"/>
          </a:p>
        </p:txBody>
      </p:sp>
      <p:sp>
        <p:nvSpPr>
          <p:cNvPr id="54" name="Afgeronde rechthoek 53"/>
          <p:cNvSpPr/>
          <p:nvPr/>
        </p:nvSpPr>
        <p:spPr>
          <a:xfrm>
            <a:off x="1978935" y="4698140"/>
            <a:ext cx="102536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td</a:t>
            </a:r>
            <a:endParaRPr lang="nl-NL" sz="1600" dirty="0"/>
          </a:p>
        </p:txBody>
      </p:sp>
      <p:cxnSp>
        <p:nvCxnSpPr>
          <p:cNvPr id="58" name="Rechte verbindingslijn 57"/>
          <p:cNvCxnSpPr/>
          <p:nvPr/>
        </p:nvCxnSpPr>
        <p:spPr>
          <a:xfrm>
            <a:off x="1047374" y="4365353"/>
            <a:ext cx="14442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met pijl 70"/>
          <p:cNvCxnSpPr>
            <a:endCxn id="53" idx="0"/>
          </p:cNvCxnSpPr>
          <p:nvPr/>
        </p:nvCxnSpPr>
        <p:spPr>
          <a:xfrm>
            <a:off x="1047374" y="4365353"/>
            <a:ext cx="0" cy="332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met pijl 71"/>
          <p:cNvCxnSpPr>
            <a:endCxn id="54" idx="0"/>
          </p:cNvCxnSpPr>
          <p:nvPr/>
        </p:nvCxnSpPr>
        <p:spPr>
          <a:xfrm>
            <a:off x="2491619" y="4365353"/>
            <a:ext cx="0" cy="332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Rechte verbindingslijn met pijl 78"/>
          <p:cNvCxnSpPr/>
          <p:nvPr/>
        </p:nvCxnSpPr>
        <p:spPr>
          <a:xfrm>
            <a:off x="1047374" y="5149479"/>
            <a:ext cx="0" cy="332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met pijl 79"/>
          <p:cNvCxnSpPr>
            <a:stCxn id="54" idx="2"/>
          </p:cNvCxnSpPr>
          <p:nvPr/>
        </p:nvCxnSpPr>
        <p:spPr>
          <a:xfrm>
            <a:off x="2491619" y="5149479"/>
            <a:ext cx="0" cy="332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Afgeronde rechthoek 82"/>
          <p:cNvSpPr/>
          <p:nvPr/>
        </p:nvSpPr>
        <p:spPr>
          <a:xfrm>
            <a:off x="534690" y="5482266"/>
            <a:ext cx="102536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Reading..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85" name="Afgeronde rechthoek 84"/>
          <p:cNvSpPr/>
          <p:nvPr/>
        </p:nvSpPr>
        <p:spPr>
          <a:xfrm>
            <a:off x="1978935" y="5454983"/>
            <a:ext cx="102536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2012..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86" name="Afgeronde rechthoek 85"/>
          <p:cNvSpPr/>
          <p:nvPr/>
        </p:nvSpPr>
        <p:spPr>
          <a:xfrm>
            <a:off x="3751834" y="3389365"/>
            <a:ext cx="123072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tr</a:t>
            </a:r>
            <a:endParaRPr lang="nl-NL" sz="1600" dirty="0"/>
          </a:p>
        </p:txBody>
      </p:sp>
      <p:cxnSp>
        <p:nvCxnSpPr>
          <p:cNvPr id="87" name="Rechte verbindingslijn met pijl 86"/>
          <p:cNvCxnSpPr>
            <a:stCxn id="86" idx="2"/>
          </p:cNvCxnSpPr>
          <p:nvPr/>
        </p:nvCxnSpPr>
        <p:spPr>
          <a:xfrm>
            <a:off x="4367198" y="3840704"/>
            <a:ext cx="11699" cy="548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Afgeronde rechthoek 87"/>
          <p:cNvSpPr/>
          <p:nvPr/>
        </p:nvSpPr>
        <p:spPr>
          <a:xfrm>
            <a:off x="3239150" y="4721999"/>
            <a:ext cx="102536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td</a:t>
            </a:r>
            <a:endParaRPr lang="nl-NL" sz="1600" dirty="0"/>
          </a:p>
        </p:txBody>
      </p:sp>
      <p:sp>
        <p:nvSpPr>
          <p:cNvPr id="89" name="Afgeronde rechthoek 88"/>
          <p:cNvSpPr/>
          <p:nvPr/>
        </p:nvSpPr>
        <p:spPr>
          <a:xfrm>
            <a:off x="4683395" y="4721999"/>
            <a:ext cx="102536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td</a:t>
            </a:r>
            <a:endParaRPr lang="nl-NL" sz="1600" dirty="0"/>
          </a:p>
        </p:txBody>
      </p:sp>
      <p:cxnSp>
        <p:nvCxnSpPr>
          <p:cNvPr id="90" name="Rechte verbindingslijn 89"/>
          <p:cNvCxnSpPr/>
          <p:nvPr/>
        </p:nvCxnSpPr>
        <p:spPr>
          <a:xfrm>
            <a:off x="3751834" y="4389212"/>
            <a:ext cx="14442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Rechte verbindingslijn met pijl 90"/>
          <p:cNvCxnSpPr>
            <a:endCxn id="88" idx="0"/>
          </p:cNvCxnSpPr>
          <p:nvPr/>
        </p:nvCxnSpPr>
        <p:spPr>
          <a:xfrm>
            <a:off x="3751834" y="4389212"/>
            <a:ext cx="0" cy="332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Rechte verbindingslijn met pijl 91"/>
          <p:cNvCxnSpPr>
            <a:endCxn id="89" idx="0"/>
          </p:cNvCxnSpPr>
          <p:nvPr/>
        </p:nvCxnSpPr>
        <p:spPr>
          <a:xfrm>
            <a:off x="5196079" y="4389212"/>
            <a:ext cx="0" cy="332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Rechte verbindingslijn met pijl 92"/>
          <p:cNvCxnSpPr/>
          <p:nvPr/>
        </p:nvCxnSpPr>
        <p:spPr>
          <a:xfrm>
            <a:off x="3751834" y="5173338"/>
            <a:ext cx="0" cy="332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Rechte verbindingslijn met pijl 93"/>
          <p:cNvCxnSpPr>
            <a:stCxn id="89" idx="2"/>
          </p:cNvCxnSpPr>
          <p:nvPr/>
        </p:nvCxnSpPr>
        <p:spPr>
          <a:xfrm>
            <a:off x="5196079" y="5173338"/>
            <a:ext cx="0" cy="332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Afgeronde rechthoek 94"/>
          <p:cNvSpPr/>
          <p:nvPr/>
        </p:nvSpPr>
        <p:spPr>
          <a:xfrm>
            <a:off x="3239150" y="5506125"/>
            <a:ext cx="102536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c</a:t>
            </a:r>
            <a:r>
              <a:rPr lang="nl-NL" sz="1600" dirty="0" smtClean="0">
                <a:solidFill>
                  <a:schemeClr val="tx1"/>
                </a:solidFill>
              </a:rPr>
              <a:t>lean..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96" name="Afgeronde rechthoek 95"/>
          <p:cNvSpPr/>
          <p:nvPr/>
        </p:nvSpPr>
        <p:spPr>
          <a:xfrm>
            <a:off x="4683395" y="5478842"/>
            <a:ext cx="102536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2012..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97" name="Afgeronde rechthoek 96"/>
          <p:cNvSpPr/>
          <p:nvPr/>
        </p:nvSpPr>
        <p:spPr>
          <a:xfrm>
            <a:off x="6583210" y="3389365"/>
            <a:ext cx="123072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tr</a:t>
            </a:r>
            <a:endParaRPr lang="nl-NL" sz="1600" dirty="0"/>
          </a:p>
        </p:txBody>
      </p:sp>
      <p:cxnSp>
        <p:nvCxnSpPr>
          <p:cNvPr id="98" name="Rechte verbindingslijn met pijl 97"/>
          <p:cNvCxnSpPr>
            <a:stCxn id="97" idx="2"/>
          </p:cNvCxnSpPr>
          <p:nvPr/>
        </p:nvCxnSpPr>
        <p:spPr>
          <a:xfrm>
            <a:off x="7198574" y="3840704"/>
            <a:ext cx="11699" cy="548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Afgeronde rechthoek 98"/>
          <p:cNvSpPr/>
          <p:nvPr/>
        </p:nvSpPr>
        <p:spPr>
          <a:xfrm>
            <a:off x="6070526" y="4721999"/>
            <a:ext cx="102536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td</a:t>
            </a:r>
            <a:endParaRPr lang="nl-NL" sz="1600" dirty="0"/>
          </a:p>
        </p:txBody>
      </p:sp>
      <p:sp>
        <p:nvSpPr>
          <p:cNvPr id="100" name="Afgeronde rechthoek 99"/>
          <p:cNvSpPr/>
          <p:nvPr/>
        </p:nvSpPr>
        <p:spPr>
          <a:xfrm>
            <a:off x="7514771" y="4721999"/>
            <a:ext cx="102536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td</a:t>
            </a:r>
            <a:endParaRPr lang="nl-NL" sz="1600" dirty="0"/>
          </a:p>
        </p:txBody>
      </p:sp>
      <p:cxnSp>
        <p:nvCxnSpPr>
          <p:cNvPr id="101" name="Rechte verbindingslijn 100"/>
          <p:cNvCxnSpPr/>
          <p:nvPr/>
        </p:nvCxnSpPr>
        <p:spPr>
          <a:xfrm>
            <a:off x="6583210" y="4389212"/>
            <a:ext cx="14442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Rechte verbindingslijn met pijl 101"/>
          <p:cNvCxnSpPr>
            <a:endCxn id="99" idx="0"/>
          </p:cNvCxnSpPr>
          <p:nvPr/>
        </p:nvCxnSpPr>
        <p:spPr>
          <a:xfrm>
            <a:off x="6583210" y="4389212"/>
            <a:ext cx="0" cy="332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Rechte verbindingslijn met pijl 102"/>
          <p:cNvCxnSpPr>
            <a:endCxn id="100" idx="0"/>
          </p:cNvCxnSpPr>
          <p:nvPr/>
        </p:nvCxnSpPr>
        <p:spPr>
          <a:xfrm>
            <a:off x="8027455" y="4389212"/>
            <a:ext cx="0" cy="332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Rechte verbindingslijn met pijl 103"/>
          <p:cNvCxnSpPr/>
          <p:nvPr/>
        </p:nvCxnSpPr>
        <p:spPr>
          <a:xfrm>
            <a:off x="6583210" y="5173338"/>
            <a:ext cx="0" cy="332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Rechte verbindingslijn met pijl 104"/>
          <p:cNvCxnSpPr>
            <a:stCxn id="100" idx="2"/>
          </p:cNvCxnSpPr>
          <p:nvPr/>
        </p:nvCxnSpPr>
        <p:spPr>
          <a:xfrm>
            <a:off x="8027455" y="5173338"/>
            <a:ext cx="0" cy="332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Afgeronde rechthoek 105"/>
          <p:cNvSpPr/>
          <p:nvPr/>
        </p:nvSpPr>
        <p:spPr>
          <a:xfrm>
            <a:off x="6070526" y="5506125"/>
            <a:ext cx="102536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>
                <a:solidFill>
                  <a:schemeClr val="tx1"/>
                </a:solidFill>
              </a:rPr>
              <a:t>Buy</a:t>
            </a:r>
            <a:r>
              <a:rPr lang="nl-NL" sz="1600" dirty="0" smtClean="0">
                <a:solidFill>
                  <a:schemeClr val="tx1"/>
                </a:solidFill>
              </a:rPr>
              <a:t>…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07" name="Afgeronde rechthoek 106"/>
          <p:cNvSpPr/>
          <p:nvPr/>
        </p:nvSpPr>
        <p:spPr>
          <a:xfrm>
            <a:off x="7514771" y="5478842"/>
            <a:ext cx="102536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2012…</a:t>
            </a:r>
            <a:endParaRPr lang="nl-NL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367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540714" y="2968794"/>
            <a:ext cx="47984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FUNCTIONS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" name="Tekstvak 2"/>
          <p:cNvSpPr txBox="1"/>
          <p:nvPr/>
        </p:nvSpPr>
        <p:spPr>
          <a:xfrm rot="19431109">
            <a:off x="2238392" y="2784128"/>
            <a:ext cx="957752" cy="369332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BASICS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74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10-16 at 2.18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700" y="342900"/>
            <a:ext cx="88519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44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6350" cmpd="sng">
          <a:solidFill>
            <a:schemeClr val="tx1"/>
          </a:solidFill>
          <a:prstDash val="lgDash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27256</TotalTime>
  <Words>820</Words>
  <Application>Microsoft Office PowerPoint</Application>
  <PresentationFormat>Diavoorstelling (4:3)</PresentationFormat>
  <Paragraphs>410</Paragraphs>
  <Slides>31</Slides>
  <Notes>23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2" baseType="lpstr">
      <vt:lpstr>Office-thema</vt:lpstr>
      <vt:lpstr>Frontend development</vt:lpstr>
      <vt:lpstr>Dia 2</vt:lpstr>
      <vt:lpstr>Dia 3</vt:lpstr>
      <vt:lpstr>Dia 4</vt:lpstr>
      <vt:lpstr>Dia 5</vt:lpstr>
      <vt:lpstr>Dia 6</vt:lpstr>
      <vt:lpstr>Dia 7</vt:lpstr>
      <vt:lpstr>Dia 8</vt:lpstr>
      <vt:lpstr>Dia 9</vt:lpstr>
      <vt:lpstr>Dia 10</vt:lpstr>
      <vt:lpstr>Dia 11</vt:lpstr>
      <vt:lpstr>Dia 12</vt:lpstr>
      <vt:lpstr>Dia 13</vt:lpstr>
      <vt:lpstr>Dia 14</vt:lpstr>
      <vt:lpstr>Dia 15</vt:lpstr>
      <vt:lpstr>Dia 16</vt:lpstr>
      <vt:lpstr>Dia 17</vt:lpstr>
      <vt:lpstr>Dia 18</vt:lpstr>
      <vt:lpstr>Dia 19</vt:lpstr>
      <vt:lpstr>Dia 20</vt:lpstr>
      <vt:lpstr>Dia 21</vt:lpstr>
      <vt:lpstr>Dia 22</vt:lpstr>
      <vt:lpstr>Dia 23</vt:lpstr>
      <vt:lpstr>Dia 24</vt:lpstr>
      <vt:lpstr>Dia 25</vt:lpstr>
      <vt:lpstr>Dia 26</vt:lpstr>
      <vt:lpstr>Dia 27</vt:lpstr>
      <vt:lpstr>Dia 28</vt:lpstr>
      <vt:lpstr>Dia 29</vt:lpstr>
      <vt:lpstr>Dia 30</vt:lpstr>
      <vt:lpstr>Dia 31</vt:lpstr>
    </vt:vector>
  </TitlesOfParts>
  <Company>Hogeschool Rotterdam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IMP01</dc:title>
  <dc:creator>HRS HRS</dc:creator>
  <cp:lastModifiedBy>Boyd</cp:lastModifiedBy>
  <cp:revision>1265</cp:revision>
  <cp:lastPrinted>2012-10-18T05:50:30Z</cp:lastPrinted>
  <dcterms:created xsi:type="dcterms:W3CDTF">2012-08-13T08:45:24Z</dcterms:created>
  <dcterms:modified xsi:type="dcterms:W3CDTF">2014-10-13T10:35:47Z</dcterms:modified>
</cp:coreProperties>
</file>