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385" r:id="rId3"/>
    <p:sldId id="386" r:id="rId4"/>
    <p:sldId id="443" r:id="rId5"/>
    <p:sldId id="387" r:id="rId6"/>
    <p:sldId id="483" r:id="rId7"/>
    <p:sldId id="391" r:id="rId8"/>
    <p:sldId id="455" r:id="rId9"/>
    <p:sldId id="453" r:id="rId10"/>
    <p:sldId id="454" r:id="rId11"/>
    <p:sldId id="486" r:id="rId12"/>
    <p:sldId id="487" r:id="rId13"/>
    <p:sldId id="488" r:id="rId14"/>
    <p:sldId id="381" r:id="rId15"/>
    <p:sldId id="489" r:id="rId16"/>
    <p:sldId id="444" r:id="rId17"/>
    <p:sldId id="490" r:id="rId18"/>
    <p:sldId id="380" r:id="rId19"/>
    <p:sldId id="417" r:id="rId20"/>
    <p:sldId id="320" r:id="rId21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gray" frameSlides="1"/>
  <p:showPr loop="1" showNarration="1">
    <p:kiosk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1C88DA"/>
    <a:srgbClr val="CD24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89001" autoAdjust="0"/>
  </p:normalViewPr>
  <p:slideViewPr>
    <p:cSldViewPr snapToGrid="0" snapToObjects="1">
      <p:cViewPr varScale="1">
        <p:scale>
          <a:sx n="81" d="100"/>
          <a:sy n="81" d="100"/>
        </p:scale>
        <p:origin x="-157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5E6FA0-05CA-4E42-BA7C-2127FD778739}" type="datetimeFigureOut">
              <a:rPr lang="nl-NL" smtClean="0"/>
              <a:pPr/>
              <a:t>15-10-2014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EB686-59C4-6546-A04A-FE6DD47AD5F8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11617317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BFEAA-5427-1D4A-A9F6-53E7800DCEDE}" type="datetimeFigureOut">
              <a:rPr lang="nl-NL" smtClean="0"/>
              <a:pPr/>
              <a:t>15-10-2014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075BC8-9B54-074D-AB05-EEC369B5EB13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3230414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Deze week</a:t>
            </a:r>
            <a:r>
              <a:rPr lang="nl-NL" baseline="0" dirty="0" smtClean="0"/>
              <a:t> staan de </a:t>
            </a:r>
            <a:r>
              <a:rPr lang="nl-NL" baseline="0" dirty="0" err="1" smtClean="0"/>
              <a:t>functions</a:t>
            </a:r>
            <a:r>
              <a:rPr lang="nl-NL" baseline="0" dirty="0" smtClean="0"/>
              <a:t> en een </a:t>
            </a:r>
            <a:r>
              <a:rPr lang="nl-NL" baseline="0" dirty="0" err="1" smtClean="0"/>
              <a:t>multi</a:t>
            </a:r>
            <a:r>
              <a:rPr lang="nl-NL" baseline="0" dirty="0" smtClean="0"/>
              <a:t> </a:t>
            </a:r>
            <a:r>
              <a:rPr lang="nl-NL" baseline="0" dirty="0" err="1" smtClean="0"/>
              <a:t>dimensional</a:t>
            </a:r>
            <a:r>
              <a:rPr lang="nl-NL" baseline="0" dirty="0" smtClean="0"/>
              <a:t> array op het menu. Probeer het college in maximaal 2 uur te doen zodat de studenten nog tijd over hebben voor opdracht 2.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1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9196678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Hoeveel events?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16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10991553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De code staat in de sheets,</a:t>
            </a:r>
            <a:r>
              <a:rPr lang="nl-NL" baseline="0" dirty="0" smtClean="0"/>
              <a:t> maar is misschien handiger om ook samen te maken in </a:t>
            </a:r>
            <a:r>
              <a:rPr lang="nl-NL" baseline="0" dirty="0" err="1" smtClean="0"/>
              <a:t>php</a:t>
            </a:r>
            <a:r>
              <a:rPr lang="nl-NL" baseline="0" dirty="0" smtClean="0"/>
              <a:t> storm.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17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7815633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Hoeveel events?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19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10991553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20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3554293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Deze week was de opdracht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2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4284432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Mijn boodschappenlijstje. Vorige week hebben we </a:t>
            </a:r>
            <a:r>
              <a:rPr lang="nl-NL" dirty="0" err="1" smtClean="0"/>
              <a:t>add</a:t>
            </a:r>
            <a:r>
              <a:rPr lang="nl-NL" dirty="0" smtClean="0"/>
              <a:t> en li</a:t>
            </a:r>
            <a:r>
              <a:rPr lang="nl-NL" baseline="0" dirty="0" smtClean="0"/>
              <a:t> click even behandeld. Deze week gaan we kijken hoe we de waarden in een 2 dimensionale array kunnen zetten en hoe we functies kunnen maken om e.e.a. Te ordenen.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3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1099155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Iets simpeler</a:t>
            </a:r>
            <a:r>
              <a:rPr lang="nl-NL" baseline="0" dirty="0" smtClean="0"/>
              <a:t> voorbeeld.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4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3259387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2 waarden invoeren en uitlezen.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5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1099155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6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170127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Stukje</a:t>
            </a:r>
            <a:r>
              <a:rPr lang="nl-NL" baseline="0" dirty="0" smtClean="0"/>
              <a:t> herhaling maar dan anders.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7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318464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12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531556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Vraag:</a:t>
            </a:r>
            <a:r>
              <a:rPr lang="nl-NL" baseline="0" dirty="0" smtClean="0"/>
              <a:t> welke functies zie je. Neem daar 3 minuten voor.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15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1099155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Klik om de 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EE5-94E6-E445-95DA-CAD88A30EC74}" type="datetimeFigureOut">
              <a:rPr lang="nl-NL" smtClean="0"/>
              <a:pPr/>
              <a:t>15-10-2014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D6EF-DFBF-244C-B9AC-84EA73E0F738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1609621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EE5-94E6-E445-95DA-CAD88A30EC74}" type="datetimeFigureOut">
              <a:rPr lang="nl-NL" smtClean="0"/>
              <a:pPr/>
              <a:t>15-10-2014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D6EF-DFBF-244C-B9AC-84EA73E0F738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1295549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EE5-94E6-E445-95DA-CAD88A30EC74}" type="datetimeFigureOut">
              <a:rPr lang="nl-NL" smtClean="0"/>
              <a:pPr/>
              <a:t>15-10-2014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D6EF-DFBF-244C-B9AC-84EA73E0F738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59644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EE5-94E6-E445-95DA-CAD88A30EC74}" type="datetimeFigureOut">
              <a:rPr lang="nl-NL" smtClean="0"/>
              <a:pPr/>
              <a:t>15-10-2014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D6EF-DFBF-244C-B9AC-84EA73E0F738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3529887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EE5-94E6-E445-95DA-CAD88A30EC74}" type="datetimeFigureOut">
              <a:rPr lang="nl-NL" smtClean="0"/>
              <a:pPr/>
              <a:t>15-10-2014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D6EF-DFBF-244C-B9AC-84EA73E0F738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1504421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EE5-94E6-E445-95DA-CAD88A30EC74}" type="datetimeFigureOut">
              <a:rPr lang="nl-NL" smtClean="0"/>
              <a:pPr/>
              <a:t>15-10-2014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D6EF-DFBF-244C-B9AC-84EA73E0F738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985573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EE5-94E6-E445-95DA-CAD88A30EC74}" type="datetimeFigureOut">
              <a:rPr lang="nl-NL" smtClean="0"/>
              <a:pPr/>
              <a:t>15-10-2014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D6EF-DFBF-244C-B9AC-84EA73E0F738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3892708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EE5-94E6-E445-95DA-CAD88A30EC74}" type="datetimeFigureOut">
              <a:rPr lang="nl-NL" smtClean="0"/>
              <a:pPr/>
              <a:t>15-10-2014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D6EF-DFBF-244C-B9AC-84EA73E0F738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47706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EE5-94E6-E445-95DA-CAD88A30EC74}" type="datetimeFigureOut">
              <a:rPr lang="nl-NL" smtClean="0"/>
              <a:pPr/>
              <a:t>15-10-2014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D6EF-DFBF-244C-B9AC-84EA73E0F738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415016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EE5-94E6-E445-95DA-CAD88A30EC74}" type="datetimeFigureOut">
              <a:rPr lang="nl-NL" smtClean="0"/>
              <a:pPr/>
              <a:t>15-10-2014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D6EF-DFBF-244C-B9AC-84EA73E0F738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78754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EE5-94E6-E445-95DA-CAD88A30EC74}" type="datetimeFigureOut">
              <a:rPr lang="nl-NL" smtClean="0"/>
              <a:pPr/>
              <a:t>15-10-2014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D6EF-DFBF-244C-B9AC-84EA73E0F738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828589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3BEE5-94E6-E445-95DA-CAD88A30EC74}" type="datetimeFigureOut">
              <a:rPr lang="nl-NL" smtClean="0"/>
              <a:pPr/>
              <a:t>15-10-2014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BD6EF-DFBF-244C-B9AC-84EA73E0F738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2387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24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>
                <a:solidFill>
                  <a:srgbClr val="FFFFFF"/>
                </a:solidFill>
                <a:latin typeface="Century Gothic"/>
                <a:cs typeface="Century Gothic"/>
              </a:rPr>
              <a:t>Frontend</a:t>
            </a:r>
            <a:r>
              <a:rPr lang="nl-NL" dirty="0" smtClean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lang="nl-NL" dirty="0" err="1" smtClean="0">
                <a:solidFill>
                  <a:srgbClr val="FFFFFF"/>
                </a:solidFill>
                <a:latin typeface="Century Gothic"/>
                <a:cs typeface="Century Gothic"/>
              </a:rPr>
              <a:t>development</a:t>
            </a:r>
            <a:endParaRPr lang="nl-NL" dirty="0">
              <a:solidFill>
                <a:srgbClr val="FFFFFF"/>
              </a:solidFill>
              <a:latin typeface="Century Gothic"/>
              <a:cs typeface="Century Gothic"/>
            </a:endParaRPr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>
                <a:latin typeface="Century Gothic"/>
                <a:cs typeface="Century Gothic"/>
              </a:rPr>
              <a:t>o</a:t>
            </a:r>
            <a:r>
              <a:rPr lang="nl-NL" dirty="0" smtClean="0">
                <a:latin typeface="Century Gothic"/>
                <a:cs typeface="Century Gothic"/>
              </a:rPr>
              <a:t>ftewel IMP011</a:t>
            </a:r>
            <a:endParaRPr lang="nl-NL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835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Screen Shot 2012-10-16 at 2.01.30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4465" r="6562"/>
          <a:stretch/>
        </p:blipFill>
        <p:spPr>
          <a:xfrm>
            <a:off x="0" y="193524"/>
            <a:ext cx="8938382" cy="6446762"/>
          </a:xfrm>
          <a:prstGeom prst="rect">
            <a:avLst/>
          </a:prstGeom>
        </p:spPr>
      </p:pic>
      <p:sp>
        <p:nvSpPr>
          <p:cNvPr id="3" name="Rechthoek 2"/>
          <p:cNvSpPr/>
          <p:nvPr/>
        </p:nvSpPr>
        <p:spPr>
          <a:xfrm>
            <a:off x="0" y="471714"/>
            <a:ext cx="3217333" cy="2382762"/>
          </a:xfrm>
          <a:prstGeom prst="rect">
            <a:avLst/>
          </a:prstGeom>
          <a:solidFill>
            <a:schemeClr val="bg1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514779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88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1682788" y="1844771"/>
            <a:ext cx="664637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6600" dirty="0" smtClean="0">
                <a:solidFill>
                  <a:schemeClr val="bg1"/>
                </a:solidFill>
                <a:latin typeface="Century Gothic"/>
                <a:cs typeface="Century Gothic"/>
              </a:rPr>
              <a:t>2-dimensionale </a:t>
            </a:r>
          </a:p>
          <a:p>
            <a:r>
              <a:rPr lang="nl-NL" sz="6600" dirty="0" smtClean="0">
                <a:solidFill>
                  <a:schemeClr val="bg1"/>
                </a:solidFill>
                <a:latin typeface="Century Gothic"/>
                <a:cs typeface="Century Gothic"/>
              </a:rPr>
              <a:t>array</a:t>
            </a:r>
            <a:endParaRPr lang="nl-NL" sz="66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527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200643" y="999255"/>
            <a:ext cx="8771488" cy="26161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b="1" dirty="0" smtClean="0">
                <a:solidFill>
                  <a:srgbClr val="CD2400"/>
                </a:solidFill>
                <a:latin typeface="Courier New"/>
                <a:cs typeface="Courier New"/>
              </a:rPr>
              <a:t>//MULTI DIMENSIONALE ARRAYS</a:t>
            </a:r>
          </a:p>
          <a:p>
            <a:endParaRPr lang="nl-NL" dirty="0">
              <a:latin typeface="Courier New"/>
              <a:cs typeface="Courier New"/>
            </a:endParaRPr>
          </a:p>
          <a:p>
            <a:r>
              <a:rPr lang="nl-NL" sz="1600" dirty="0">
                <a:latin typeface="Courier New"/>
                <a:cs typeface="Courier New"/>
              </a:rPr>
              <a:t>var </a:t>
            </a:r>
            <a:r>
              <a:rPr lang="nl-NL" sz="1600" dirty="0" err="1">
                <a:latin typeface="Courier New"/>
                <a:cs typeface="Courier New"/>
              </a:rPr>
              <a:t>products</a:t>
            </a:r>
            <a:r>
              <a:rPr lang="nl-NL" sz="1600" dirty="0">
                <a:latin typeface="Courier New"/>
                <a:cs typeface="Courier New"/>
              </a:rPr>
              <a:t> = </a:t>
            </a:r>
            <a:r>
              <a:rPr lang="nl-NL" sz="1600" dirty="0" smtClean="0">
                <a:latin typeface="Courier New"/>
                <a:cs typeface="Courier New"/>
              </a:rPr>
              <a:t>[];</a:t>
            </a:r>
            <a:endParaRPr lang="nl-NL" sz="1600" dirty="0">
              <a:latin typeface="Courier New"/>
              <a:cs typeface="Courier New"/>
            </a:endParaRPr>
          </a:p>
          <a:p>
            <a:endParaRPr lang="nl-NL" sz="1600" dirty="0">
              <a:latin typeface="Courier New"/>
              <a:cs typeface="Courier New"/>
            </a:endParaRPr>
          </a:p>
          <a:p>
            <a:r>
              <a:rPr lang="nl-NL" sz="1600" dirty="0">
                <a:latin typeface="Courier New"/>
                <a:cs typeface="Courier New"/>
              </a:rPr>
              <a:t>var kaas = </a:t>
            </a:r>
            <a:r>
              <a:rPr lang="nl-NL" sz="1600" dirty="0" smtClean="0">
                <a:latin typeface="Courier New"/>
                <a:cs typeface="Courier New"/>
              </a:rPr>
              <a:t>['kaas</a:t>
            </a:r>
            <a:r>
              <a:rPr lang="nl-NL" sz="1600" dirty="0">
                <a:latin typeface="Courier New"/>
                <a:cs typeface="Courier New"/>
              </a:rPr>
              <a:t>', </a:t>
            </a:r>
            <a:r>
              <a:rPr lang="nl-NL" sz="1600" dirty="0" smtClean="0">
                <a:latin typeface="Courier New"/>
                <a:cs typeface="Courier New"/>
              </a:rPr>
              <a:t>1.89];</a:t>
            </a:r>
            <a:endParaRPr lang="nl-NL" sz="1600" dirty="0">
              <a:latin typeface="Courier New"/>
              <a:cs typeface="Courier New"/>
            </a:endParaRPr>
          </a:p>
          <a:p>
            <a:endParaRPr lang="nl-NL" sz="1600" dirty="0">
              <a:latin typeface="Courier New"/>
              <a:cs typeface="Courier New"/>
            </a:endParaRPr>
          </a:p>
          <a:p>
            <a:r>
              <a:rPr lang="nl-NL" sz="1600" dirty="0" err="1">
                <a:latin typeface="Courier New"/>
                <a:cs typeface="Courier New"/>
              </a:rPr>
              <a:t>products.push</a:t>
            </a:r>
            <a:r>
              <a:rPr lang="nl-NL" sz="1600" dirty="0">
                <a:latin typeface="Courier New"/>
                <a:cs typeface="Courier New"/>
              </a:rPr>
              <a:t>(kaas);</a:t>
            </a:r>
          </a:p>
          <a:p>
            <a:endParaRPr lang="nl-NL" sz="1600" dirty="0">
              <a:latin typeface="Courier New"/>
              <a:cs typeface="Courier New"/>
            </a:endParaRPr>
          </a:p>
          <a:p>
            <a:r>
              <a:rPr lang="nl-NL" sz="1600" dirty="0" err="1">
                <a:latin typeface="Courier New"/>
                <a:cs typeface="Courier New"/>
              </a:rPr>
              <a:t>console.log</a:t>
            </a:r>
            <a:r>
              <a:rPr lang="nl-NL" sz="1600" dirty="0">
                <a:latin typeface="Courier New"/>
                <a:cs typeface="Courier New"/>
              </a:rPr>
              <a:t>('De productnaam' + </a:t>
            </a:r>
            <a:r>
              <a:rPr lang="nl-NL" sz="1600" dirty="0" err="1">
                <a:latin typeface="Courier New"/>
                <a:cs typeface="Courier New"/>
              </a:rPr>
              <a:t>products</a:t>
            </a:r>
            <a:r>
              <a:rPr lang="nl-NL" sz="1600" dirty="0">
                <a:latin typeface="Courier New"/>
                <a:cs typeface="Courier New"/>
              </a:rPr>
              <a:t>[0][0]);</a:t>
            </a:r>
          </a:p>
          <a:p>
            <a:r>
              <a:rPr lang="nl-NL" sz="1600" dirty="0" err="1">
                <a:latin typeface="Courier New"/>
                <a:cs typeface="Courier New"/>
              </a:rPr>
              <a:t>console.log</a:t>
            </a:r>
            <a:r>
              <a:rPr lang="nl-NL" sz="1600" dirty="0">
                <a:latin typeface="Courier New"/>
                <a:cs typeface="Courier New"/>
              </a:rPr>
              <a:t>('De productprijs' + </a:t>
            </a:r>
            <a:r>
              <a:rPr lang="nl-NL" sz="1600" dirty="0" err="1">
                <a:latin typeface="Courier New"/>
                <a:cs typeface="Courier New"/>
              </a:rPr>
              <a:t>products</a:t>
            </a:r>
            <a:r>
              <a:rPr lang="nl-NL" sz="1600" dirty="0">
                <a:latin typeface="Courier New"/>
                <a:cs typeface="Courier New"/>
              </a:rPr>
              <a:t>[0][1]);</a:t>
            </a:r>
            <a:endParaRPr lang="nl-NL" sz="1600" dirty="0" smtClean="0">
              <a:latin typeface="Courier New"/>
              <a:cs typeface="Courier New"/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200644" y="228003"/>
            <a:ext cx="652988" cy="584776"/>
          </a:xfrm>
          <a:prstGeom prst="rect">
            <a:avLst/>
          </a:prstGeom>
          <a:solidFill>
            <a:srgbClr val="1C88DA"/>
          </a:solidFill>
        </p:spPr>
        <p:txBody>
          <a:bodyPr wrap="square" rtlCol="0">
            <a:spAutoFit/>
          </a:bodyPr>
          <a:lstStyle/>
          <a:p>
            <a:r>
              <a:rPr lang="nl-NL" sz="3200" dirty="0" smtClean="0">
                <a:solidFill>
                  <a:schemeClr val="bg1"/>
                </a:solidFill>
                <a:latin typeface="Century Gothic"/>
                <a:cs typeface="Century Gothic"/>
              </a:rPr>
              <a:t>JS</a:t>
            </a:r>
            <a:endParaRPr lang="nl-NL" sz="32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874451" y="346276"/>
            <a:ext cx="442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rgbClr val="000000"/>
                </a:solidFill>
                <a:latin typeface="Century Gothic"/>
                <a:cs typeface="Century Gothic"/>
              </a:rPr>
              <a:t>6.oefening</a:t>
            </a:r>
            <a:r>
              <a:rPr lang="nl-NL" dirty="0" smtClean="0">
                <a:solidFill>
                  <a:srgbClr val="000000"/>
                </a:solidFill>
                <a:latin typeface="Century Gothic"/>
                <a:cs typeface="Century Gothic"/>
              </a:rPr>
              <a:t>-multidimensionale-arrays.js</a:t>
            </a:r>
            <a:endParaRPr lang="nl-NL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3" name="Tekstvak 2"/>
          <p:cNvSpPr txBox="1"/>
          <p:nvPr/>
        </p:nvSpPr>
        <p:spPr>
          <a:xfrm>
            <a:off x="200644" y="4601499"/>
            <a:ext cx="9568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err="1" smtClean="0">
                <a:latin typeface="Century Gothic"/>
                <a:cs typeface="Century Gothic"/>
              </a:rPr>
              <a:t>products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6" name="Rechthoek 5"/>
          <p:cNvSpPr/>
          <p:nvPr/>
        </p:nvSpPr>
        <p:spPr>
          <a:xfrm>
            <a:off x="1383564" y="4143429"/>
            <a:ext cx="2613927" cy="1395023"/>
          </a:xfrm>
          <a:prstGeom prst="rect">
            <a:avLst/>
          </a:prstGeom>
          <a:ln w="12700" cmpd="sng">
            <a:solidFill>
              <a:srgbClr val="1C88DA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 sz="1400">
              <a:latin typeface="Century Gothic"/>
              <a:cs typeface="Century Gothic"/>
            </a:endParaRPr>
          </a:p>
        </p:txBody>
      </p:sp>
      <p:sp>
        <p:nvSpPr>
          <p:cNvPr id="9" name="Tekstvak 8"/>
          <p:cNvSpPr txBox="1"/>
          <p:nvPr/>
        </p:nvSpPr>
        <p:spPr>
          <a:xfrm>
            <a:off x="2415151" y="5611327"/>
            <a:ext cx="284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>
                <a:latin typeface="Century Gothic"/>
                <a:cs typeface="Century Gothic"/>
              </a:rPr>
              <a:t>0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10" name="Tekstvak 9"/>
          <p:cNvSpPr txBox="1"/>
          <p:nvPr/>
        </p:nvSpPr>
        <p:spPr>
          <a:xfrm>
            <a:off x="1512236" y="4601499"/>
            <a:ext cx="5897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>
                <a:latin typeface="Century Gothic"/>
                <a:cs typeface="Century Gothic"/>
              </a:rPr>
              <a:t>kaas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11" name="Rechthoek 10"/>
          <p:cNvSpPr/>
          <p:nvPr/>
        </p:nvSpPr>
        <p:spPr>
          <a:xfrm>
            <a:off x="2204233" y="4483221"/>
            <a:ext cx="707888" cy="614227"/>
          </a:xfrm>
          <a:prstGeom prst="rect">
            <a:avLst/>
          </a:prstGeom>
          <a:ln w="12700" cmpd="sng">
            <a:solidFill>
              <a:srgbClr val="1C88DA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latin typeface="Century Gothic"/>
                <a:cs typeface="Century Gothic"/>
              </a:rPr>
              <a:t>‘kaas’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3088057" y="4483221"/>
            <a:ext cx="707888" cy="614227"/>
          </a:xfrm>
          <a:prstGeom prst="rect">
            <a:avLst/>
          </a:prstGeom>
          <a:ln w="12700" cmpd="sng">
            <a:solidFill>
              <a:srgbClr val="1C88DA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latin typeface="Century Gothic"/>
                <a:cs typeface="Century Gothic"/>
              </a:rPr>
              <a:t>1.89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14" name="Tekstvak 13"/>
          <p:cNvSpPr txBox="1"/>
          <p:nvPr/>
        </p:nvSpPr>
        <p:spPr>
          <a:xfrm>
            <a:off x="2415151" y="5097448"/>
            <a:ext cx="284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>
                <a:latin typeface="Century Gothic"/>
                <a:cs typeface="Century Gothic"/>
              </a:rPr>
              <a:t>0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15" name="Tekstvak 14"/>
          <p:cNvSpPr txBox="1"/>
          <p:nvPr/>
        </p:nvSpPr>
        <p:spPr>
          <a:xfrm>
            <a:off x="3284514" y="5097448"/>
            <a:ext cx="284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>
                <a:latin typeface="Century Gothic"/>
                <a:cs typeface="Century Gothic"/>
              </a:rPr>
              <a:t>1</a:t>
            </a:r>
            <a:endParaRPr lang="nl-NL" sz="14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2731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1391478" y="1656522"/>
            <a:ext cx="6493565" cy="3693319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algn="ctr"/>
            <a:r>
              <a:rPr lang="nl-NL" sz="2800" dirty="0" smtClean="0">
                <a:solidFill>
                  <a:srgbClr val="FF0000"/>
                </a:solidFill>
                <a:latin typeface="Century Gothic"/>
                <a:cs typeface="Century Gothic"/>
              </a:rPr>
              <a:t>OPDRACHT</a:t>
            </a:r>
          </a:p>
          <a:p>
            <a:pPr algn="ctr"/>
            <a:endParaRPr lang="nl-NL" dirty="0" smtClean="0">
              <a:latin typeface="Century Gothic"/>
              <a:cs typeface="Century Gothic"/>
            </a:endParaRPr>
          </a:p>
          <a:p>
            <a:pPr marL="285750" indent="-285750">
              <a:buFont typeface="Arial"/>
              <a:buChar char="•"/>
            </a:pPr>
            <a:r>
              <a:rPr lang="nl-NL" dirty="0" smtClean="0">
                <a:latin typeface="Century Gothic"/>
                <a:cs typeface="Century Gothic"/>
              </a:rPr>
              <a:t>Maak een array </a:t>
            </a:r>
            <a:r>
              <a:rPr lang="nl-NL" dirty="0" smtClean="0">
                <a:latin typeface="Courier New"/>
                <a:cs typeface="Courier New"/>
              </a:rPr>
              <a:t>Mercedes</a:t>
            </a:r>
            <a:r>
              <a:rPr lang="nl-NL" dirty="0" smtClean="0">
                <a:latin typeface="Century Gothic"/>
                <a:cs typeface="Century Gothic"/>
              </a:rPr>
              <a:t> met daarin twee waarden op positie 0 de versie (a1) en op positie 1 de aanschafprijs (18.750)</a:t>
            </a:r>
          </a:p>
          <a:p>
            <a:pPr marL="285750" indent="-285750">
              <a:buFont typeface="Arial"/>
              <a:buChar char="•"/>
            </a:pPr>
            <a:endParaRPr lang="nl-NL" dirty="0">
              <a:latin typeface="Century Gothic"/>
              <a:cs typeface="Century Gothic"/>
            </a:endParaRPr>
          </a:p>
          <a:p>
            <a:pPr marL="285750" indent="-285750">
              <a:buFont typeface="Arial"/>
              <a:buChar char="•"/>
            </a:pPr>
            <a:r>
              <a:rPr lang="nl-NL" dirty="0" smtClean="0">
                <a:latin typeface="Century Gothic"/>
                <a:cs typeface="Century Gothic"/>
              </a:rPr>
              <a:t>Voeg een </a:t>
            </a:r>
            <a:r>
              <a:rPr lang="nl-NL" dirty="0" smtClean="0">
                <a:latin typeface="Courier New"/>
                <a:cs typeface="Courier New"/>
              </a:rPr>
              <a:t>Opel</a:t>
            </a:r>
            <a:r>
              <a:rPr lang="nl-NL" dirty="0" smtClean="0">
                <a:latin typeface="Century Gothic"/>
                <a:cs typeface="Century Gothic"/>
              </a:rPr>
              <a:t> Adam toe met de prijs 13.450 en ook nog een </a:t>
            </a:r>
            <a:r>
              <a:rPr lang="nl-NL" dirty="0" smtClean="0">
                <a:latin typeface="Courier New"/>
                <a:cs typeface="Courier New"/>
              </a:rPr>
              <a:t>Ford</a:t>
            </a:r>
            <a:r>
              <a:rPr lang="nl-NL" dirty="0" smtClean="0">
                <a:latin typeface="Century Gothic"/>
                <a:cs typeface="Century Gothic"/>
              </a:rPr>
              <a:t> Focus van 23.000.</a:t>
            </a:r>
          </a:p>
          <a:p>
            <a:pPr marL="285750" indent="-285750">
              <a:buFont typeface="Arial"/>
              <a:buChar char="•"/>
            </a:pPr>
            <a:endParaRPr lang="nl-NL" dirty="0">
              <a:latin typeface="Century Gothic"/>
              <a:cs typeface="Century Gothic"/>
            </a:endParaRPr>
          </a:p>
          <a:p>
            <a:pPr marL="285750" indent="-285750">
              <a:buFont typeface="Arial"/>
              <a:buChar char="•"/>
            </a:pPr>
            <a:r>
              <a:rPr lang="nl-NL" dirty="0" smtClean="0">
                <a:latin typeface="Century Gothic"/>
                <a:cs typeface="Century Gothic"/>
              </a:rPr>
              <a:t>Voeg de de array </a:t>
            </a:r>
            <a:r>
              <a:rPr lang="nl-NL" dirty="0" smtClean="0">
                <a:latin typeface="Courier New"/>
                <a:cs typeface="Courier New"/>
              </a:rPr>
              <a:t>Mercedes</a:t>
            </a:r>
            <a:r>
              <a:rPr lang="nl-NL" dirty="0" smtClean="0">
                <a:latin typeface="Century Gothic"/>
                <a:cs typeface="Century Gothic"/>
              </a:rPr>
              <a:t>, </a:t>
            </a:r>
            <a:r>
              <a:rPr lang="nl-NL" dirty="0" smtClean="0">
                <a:latin typeface="Courier New"/>
                <a:cs typeface="Courier New"/>
              </a:rPr>
              <a:t>Opel</a:t>
            </a:r>
            <a:r>
              <a:rPr lang="nl-NL" dirty="0" smtClean="0">
                <a:latin typeface="Century Gothic"/>
                <a:cs typeface="Century Gothic"/>
              </a:rPr>
              <a:t> en </a:t>
            </a:r>
            <a:r>
              <a:rPr lang="nl-NL" dirty="0" smtClean="0">
                <a:latin typeface="Courier New"/>
                <a:cs typeface="Courier New"/>
              </a:rPr>
              <a:t>Ford</a:t>
            </a:r>
            <a:r>
              <a:rPr lang="nl-NL" dirty="0" smtClean="0">
                <a:latin typeface="Century Gothic"/>
                <a:cs typeface="Century Gothic"/>
              </a:rPr>
              <a:t> toe aan een array </a:t>
            </a:r>
            <a:r>
              <a:rPr lang="nl-NL" dirty="0" err="1" smtClean="0">
                <a:latin typeface="Courier New"/>
                <a:cs typeface="Courier New"/>
              </a:rPr>
              <a:t>autos</a:t>
            </a:r>
            <a:r>
              <a:rPr lang="nl-NL" dirty="0" smtClean="0">
                <a:latin typeface="Century Gothic"/>
                <a:cs typeface="Century Gothic"/>
              </a:rPr>
              <a:t>.</a:t>
            </a:r>
          </a:p>
          <a:p>
            <a:pPr marL="285750" indent="-285750">
              <a:buFont typeface="Arial"/>
              <a:buChar char="•"/>
            </a:pPr>
            <a:endParaRPr lang="nl-NL" dirty="0">
              <a:latin typeface="Century Gothic"/>
              <a:cs typeface="Century Gothic"/>
            </a:endParaRPr>
          </a:p>
          <a:p>
            <a:pPr marL="285750" indent="-285750">
              <a:buFont typeface="Arial"/>
              <a:buChar char="•"/>
            </a:pPr>
            <a:r>
              <a:rPr lang="nl-NL" dirty="0" smtClean="0">
                <a:latin typeface="Century Gothic"/>
                <a:cs typeface="Century Gothic"/>
              </a:rPr>
              <a:t>Maak een </a:t>
            </a:r>
            <a:r>
              <a:rPr lang="nl-NL" dirty="0" err="1" smtClean="0">
                <a:latin typeface="Century Gothic"/>
                <a:cs typeface="Century Gothic"/>
              </a:rPr>
              <a:t>forloop</a:t>
            </a:r>
            <a:r>
              <a:rPr lang="nl-NL" dirty="0" smtClean="0">
                <a:latin typeface="Century Gothic"/>
                <a:cs typeface="Century Gothic"/>
              </a:rPr>
              <a:t> om van alle 3 de auto’s de prijs naar de console te schrijven</a:t>
            </a:r>
          </a:p>
        </p:txBody>
      </p:sp>
    </p:spTree>
    <p:extLst>
      <p:ext uri="{BB962C8B-B14F-4D97-AF65-F5344CB8AC3E}">
        <p14:creationId xmlns="" xmlns:p14="http://schemas.microsoft.com/office/powerpoint/2010/main" val="1575269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88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2274619" y="3091198"/>
            <a:ext cx="51782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6600" dirty="0" smtClean="0">
                <a:solidFill>
                  <a:schemeClr val="bg1"/>
                </a:solidFill>
                <a:latin typeface="Century Gothic"/>
                <a:cs typeface="Century Gothic"/>
              </a:rPr>
              <a:t>VOORBEELD</a:t>
            </a:r>
            <a:endParaRPr lang="nl-NL" sz="66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3" name="Tekstvak 2"/>
          <p:cNvSpPr txBox="1"/>
          <p:nvPr/>
        </p:nvSpPr>
        <p:spPr>
          <a:xfrm rot="19431109">
            <a:off x="1790876" y="2906533"/>
            <a:ext cx="1272216" cy="369332"/>
          </a:xfrm>
          <a:prstGeom prst="rect">
            <a:avLst/>
          </a:prstGeom>
          <a:solidFill>
            <a:srgbClr val="CD24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bg1"/>
                </a:solidFill>
                <a:latin typeface="Century Gothic"/>
                <a:cs typeface="Century Gothic"/>
              </a:rPr>
              <a:t>VERVOLG</a:t>
            </a:r>
            <a:endParaRPr lang="nl-NL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6506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2649273" y="1778999"/>
            <a:ext cx="3277394" cy="635048"/>
          </a:xfrm>
          <a:prstGeom prst="rect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nl-NL" dirty="0" smtClean="0">
                <a:solidFill>
                  <a:schemeClr val="bg1">
                    <a:lumMod val="75000"/>
                  </a:schemeClr>
                </a:solidFill>
              </a:rPr>
              <a:t>item</a:t>
            </a:r>
            <a:endParaRPr lang="nl-N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hthoek 2"/>
          <p:cNvSpPr/>
          <p:nvPr/>
        </p:nvSpPr>
        <p:spPr>
          <a:xfrm>
            <a:off x="2649273" y="2527882"/>
            <a:ext cx="3277394" cy="635048"/>
          </a:xfrm>
          <a:prstGeom prst="rect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nl-NL" dirty="0" smtClean="0">
                <a:solidFill>
                  <a:srgbClr val="FF0000"/>
                </a:solidFill>
              </a:rPr>
              <a:t>datum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2649273" y="1093172"/>
            <a:ext cx="2690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 err="1" smtClean="0">
                <a:latin typeface="Century Gothic"/>
                <a:cs typeface="Century Gothic"/>
              </a:rPr>
              <a:t>What</a:t>
            </a:r>
            <a:r>
              <a:rPr lang="nl-NL" sz="2400" b="1" dirty="0" smtClean="0">
                <a:latin typeface="Century Gothic"/>
                <a:cs typeface="Century Gothic"/>
              </a:rPr>
              <a:t> </a:t>
            </a:r>
            <a:r>
              <a:rPr lang="nl-NL" sz="2400" b="1" dirty="0" err="1" smtClean="0">
                <a:latin typeface="Century Gothic"/>
                <a:cs typeface="Century Gothic"/>
              </a:rPr>
              <a:t>todo</a:t>
            </a:r>
            <a:r>
              <a:rPr lang="nl-NL" sz="2400" b="1" dirty="0" smtClean="0">
                <a:latin typeface="Century Gothic"/>
                <a:cs typeface="Century Gothic"/>
              </a:rPr>
              <a:t> </a:t>
            </a:r>
            <a:r>
              <a:rPr lang="nl-NL" sz="2400" b="1" dirty="0" err="1" smtClean="0">
                <a:latin typeface="Century Gothic"/>
                <a:cs typeface="Century Gothic"/>
              </a:rPr>
              <a:t>today</a:t>
            </a:r>
            <a:endParaRPr lang="nl-NL" sz="2400" b="1" dirty="0">
              <a:latin typeface="Century Gothic"/>
              <a:cs typeface="Century Gothic"/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2649273" y="3721301"/>
            <a:ext cx="4736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Reading the syllabus			2 okt 2013</a:t>
            </a:r>
            <a:endParaRPr lang="nl-NL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nl-NL" dirty="0" smtClean="0"/>
              <a:t>Clean </a:t>
            </a:r>
            <a:r>
              <a:rPr lang="nl-NL" dirty="0" err="1" smtClean="0"/>
              <a:t>my</a:t>
            </a:r>
            <a:r>
              <a:rPr lang="nl-NL" dirty="0" smtClean="0"/>
              <a:t> room				</a:t>
            </a:r>
            <a:r>
              <a:rPr lang="nl-NL" dirty="0"/>
              <a:t>2 okt </a:t>
            </a:r>
            <a:r>
              <a:rPr lang="nl-NL" dirty="0" smtClean="0"/>
              <a:t>2013</a:t>
            </a:r>
            <a:endParaRPr lang="nl-NL" dirty="0"/>
          </a:p>
          <a:p>
            <a:r>
              <a:rPr lang="nl-NL" dirty="0" err="1" smtClean="0"/>
              <a:t>Buy</a:t>
            </a:r>
            <a:r>
              <a:rPr lang="nl-NL" dirty="0" smtClean="0"/>
              <a:t> a card					</a:t>
            </a:r>
            <a:r>
              <a:rPr lang="nl-NL" dirty="0"/>
              <a:t>2 okt </a:t>
            </a:r>
            <a:r>
              <a:rPr lang="nl-NL" dirty="0" smtClean="0"/>
              <a:t>2013</a:t>
            </a:r>
            <a:endParaRPr lang="nl-NL" dirty="0" smtClean="0">
              <a:solidFill>
                <a:srgbClr val="8EB4E3"/>
              </a:solidFill>
            </a:endParaRPr>
          </a:p>
        </p:txBody>
      </p:sp>
      <p:sp>
        <p:nvSpPr>
          <p:cNvPr id="9" name="Rechthoek 8"/>
          <p:cNvSpPr/>
          <p:nvPr/>
        </p:nvSpPr>
        <p:spPr>
          <a:xfrm>
            <a:off x="6074207" y="2527882"/>
            <a:ext cx="655838" cy="635048"/>
          </a:xfrm>
          <a:prstGeom prst="rect">
            <a:avLst/>
          </a:prstGeom>
          <a:solidFill>
            <a:srgbClr val="1C88DA"/>
          </a:solidFill>
          <a:ln w="6350" cmpd="sng">
            <a:noFill/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dirty="0" err="1" smtClean="0">
                <a:solidFill>
                  <a:schemeClr val="bg1"/>
                </a:solidFill>
              </a:rPr>
              <a:t>add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3" name="Tekstvak 12"/>
          <p:cNvSpPr txBox="1"/>
          <p:nvPr/>
        </p:nvSpPr>
        <p:spPr>
          <a:xfrm>
            <a:off x="2649273" y="673426"/>
            <a:ext cx="473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rgbClr val="FF0000"/>
                </a:solidFill>
              </a:rPr>
              <a:t>Melding: vul uw datum in</a:t>
            </a:r>
            <a:endParaRPr lang="nl-N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1098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2649273" y="1778999"/>
            <a:ext cx="3277394" cy="635048"/>
          </a:xfrm>
          <a:prstGeom prst="rect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nl-NL" dirty="0" smtClean="0">
                <a:solidFill>
                  <a:schemeClr val="bg1">
                    <a:lumMod val="75000"/>
                  </a:schemeClr>
                </a:solidFill>
              </a:rPr>
              <a:t>item</a:t>
            </a:r>
            <a:endParaRPr lang="nl-N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hthoek 2"/>
          <p:cNvSpPr/>
          <p:nvPr/>
        </p:nvSpPr>
        <p:spPr>
          <a:xfrm>
            <a:off x="2649273" y="2527882"/>
            <a:ext cx="3277394" cy="635048"/>
          </a:xfrm>
          <a:prstGeom prst="rect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nl-NL" dirty="0" smtClean="0">
                <a:solidFill>
                  <a:srgbClr val="FF0000"/>
                </a:solidFill>
              </a:rPr>
              <a:t>datum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2649273" y="1093172"/>
            <a:ext cx="2690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 err="1" smtClean="0">
                <a:latin typeface="Century Gothic"/>
                <a:cs typeface="Century Gothic"/>
              </a:rPr>
              <a:t>What</a:t>
            </a:r>
            <a:r>
              <a:rPr lang="nl-NL" sz="2400" b="1" dirty="0" smtClean="0">
                <a:latin typeface="Century Gothic"/>
                <a:cs typeface="Century Gothic"/>
              </a:rPr>
              <a:t> </a:t>
            </a:r>
            <a:r>
              <a:rPr lang="nl-NL" sz="2400" b="1" dirty="0" err="1" smtClean="0">
                <a:latin typeface="Century Gothic"/>
                <a:cs typeface="Century Gothic"/>
              </a:rPr>
              <a:t>todo</a:t>
            </a:r>
            <a:r>
              <a:rPr lang="nl-NL" sz="2400" b="1" dirty="0" smtClean="0">
                <a:latin typeface="Century Gothic"/>
                <a:cs typeface="Century Gothic"/>
              </a:rPr>
              <a:t> </a:t>
            </a:r>
            <a:r>
              <a:rPr lang="nl-NL" sz="2400" b="1" dirty="0" err="1" smtClean="0">
                <a:latin typeface="Century Gothic"/>
                <a:cs typeface="Century Gothic"/>
              </a:rPr>
              <a:t>today</a:t>
            </a:r>
            <a:endParaRPr lang="nl-NL" sz="2400" b="1" dirty="0">
              <a:latin typeface="Century Gothic"/>
              <a:cs typeface="Century Gothic"/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2649273" y="3721301"/>
            <a:ext cx="4736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Reading the syllabus			2 okt 2012</a:t>
            </a:r>
            <a:endParaRPr lang="nl-NL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nl-NL" dirty="0" smtClean="0"/>
              <a:t>Clean </a:t>
            </a:r>
            <a:r>
              <a:rPr lang="nl-NL" dirty="0" err="1" smtClean="0"/>
              <a:t>my</a:t>
            </a:r>
            <a:r>
              <a:rPr lang="nl-NL" dirty="0" smtClean="0"/>
              <a:t> room				</a:t>
            </a:r>
            <a:r>
              <a:rPr lang="nl-NL" dirty="0"/>
              <a:t>2 okt </a:t>
            </a:r>
            <a:r>
              <a:rPr lang="nl-NL" dirty="0" smtClean="0"/>
              <a:t>201	</a:t>
            </a:r>
            <a:endParaRPr lang="nl-NL" dirty="0" smtClean="0">
              <a:solidFill>
                <a:srgbClr val="8EB4E3"/>
              </a:solidFill>
            </a:endParaRPr>
          </a:p>
          <a:p>
            <a:r>
              <a:rPr lang="nl-NL" dirty="0" err="1" smtClean="0"/>
              <a:t>Buy</a:t>
            </a:r>
            <a:r>
              <a:rPr lang="nl-NL" dirty="0" smtClean="0"/>
              <a:t> a card					</a:t>
            </a:r>
            <a:r>
              <a:rPr lang="nl-NL" dirty="0"/>
              <a:t>2 okt </a:t>
            </a:r>
            <a:r>
              <a:rPr lang="nl-NL" dirty="0" smtClean="0"/>
              <a:t>2012</a:t>
            </a:r>
            <a:endParaRPr lang="nl-NL" dirty="0" smtClean="0">
              <a:solidFill>
                <a:srgbClr val="8EB4E3"/>
              </a:solidFill>
            </a:endParaRPr>
          </a:p>
        </p:txBody>
      </p:sp>
      <p:sp>
        <p:nvSpPr>
          <p:cNvPr id="9" name="Rechthoek 8"/>
          <p:cNvSpPr/>
          <p:nvPr/>
        </p:nvSpPr>
        <p:spPr>
          <a:xfrm>
            <a:off x="6074207" y="2527882"/>
            <a:ext cx="655838" cy="635048"/>
          </a:xfrm>
          <a:prstGeom prst="rect">
            <a:avLst/>
          </a:prstGeom>
          <a:solidFill>
            <a:srgbClr val="1C88DA"/>
          </a:solidFill>
          <a:ln w="6350" cmpd="sng">
            <a:noFill/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dirty="0" err="1" smtClean="0">
                <a:solidFill>
                  <a:schemeClr val="bg1"/>
                </a:solidFill>
              </a:rPr>
              <a:t>add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3" name="Tekstvak 12"/>
          <p:cNvSpPr txBox="1"/>
          <p:nvPr/>
        </p:nvSpPr>
        <p:spPr>
          <a:xfrm>
            <a:off x="2649273" y="673426"/>
            <a:ext cx="473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rgbClr val="FF0000"/>
                </a:solidFill>
              </a:rPr>
              <a:t>Melding: vul uw datum in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8" name="Ovaal 7"/>
          <p:cNvSpPr/>
          <p:nvPr/>
        </p:nvSpPr>
        <p:spPr>
          <a:xfrm>
            <a:off x="604762" y="1781180"/>
            <a:ext cx="1783442" cy="1106604"/>
          </a:xfrm>
          <a:prstGeom prst="ellipse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latin typeface="Century Gothic"/>
                <a:cs typeface="Century Gothic"/>
              </a:rPr>
              <a:t>Uitlezen tekstvelden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10" name="Ovaal 9"/>
          <p:cNvSpPr/>
          <p:nvPr/>
        </p:nvSpPr>
        <p:spPr>
          <a:xfrm>
            <a:off x="1948015" y="2385210"/>
            <a:ext cx="539888" cy="539888"/>
          </a:xfrm>
          <a:prstGeom prst="ellipse">
            <a:avLst/>
          </a:prstGeom>
          <a:solidFill>
            <a:srgbClr val="CD2400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1" name="Ovaal 10"/>
          <p:cNvSpPr/>
          <p:nvPr/>
        </p:nvSpPr>
        <p:spPr>
          <a:xfrm>
            <a:off x="5114956" y="120124"/>
            <a:ext cx="1783442" cy="1106604"/>
          </a:xfrm>
          <a:prstGeom prst="ellipse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latin typeface="Century Gothic"/>
                <a:cs typeface="Century Gothic"/>
              </a:rPr>
              <a:t>Foutmelding schrijven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12" name="Ovaal 11"/>
          <p:cNvSpPr/>
          <p:nvPr/>
        </p:nvSpPr>
        <p:spPr>
          <a:xfrm>
            <a:off x="4728590" y="241173"/>
            <a:ext cx="539888" cy="539888"/>
          </a:xfrm>
          <a:prstGeom prst="ellipse">
            <a:avLst/>
          </a:prstGeom>
          <a:solidFill>
            <a:srgbClr val="CD2400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4" name="Ovaal 13"/>
          <p:cNvSpPr/>
          <p:nvPr/>
        </p:nvSpPr>
        <p:spPr>
          <a:xfrm>
            <a:off x="3556341" y="4644631"/>
            <a:ext cx="1783442" cy="1106604"/>
          </a:xfrm>
          <a:prstGeom prst="ellipse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latin typeface="Century Gothic"/>
                <a:cs typeface="Century Gothic"/>
              </a:rPr>
              <a:t>Array uitlezen en op scherm zetten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15" name="Ovaal 14"/>
          <p:cNvSpPr/>
          <p:nvPr/>
        </p:nvSpPr>
        <p:spPr>
          <a:xfrm>
            <a:off x="4247363" y="4214995"/>
            <a:ext cx="539888" cy="539888"/>
          </a:xfrm>
          <a:prstGeom prst="ellipse">
            <a:avLst/>
          </a:prstGeom>
          <a:solidFill>
            <a:srgbClr val="CD2400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6" name="Ovaal 15"/>
          <p:cNvSpPr/>
          <p:nvPr/>
        </p:nvSpPr>
        <p:spPr>
          <a:xfrm>
            <a:off x="604762" y="3108391"/>
            <a:ext cx="1783442" cy="1106604"/>
          </a:xfrm>
          <a:prstGeom prst="ellipse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latin typeface="Century Gothic"/>
                <a:cs typeface="Century Gothic"/>
              </a:rPr>
              <a:t>Waarden in array zetten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17" name="Ovaal 16"/>
          <p:cNvSpPr/>
          <p:nvPr/>
        </p:nvSpPr>
        <p:spPr>
          <a:xfrm>
            <a:off x="2118260" y="3108391"/>
            <a:ext cx="539888" cy="539888"/>
          </a:xfrm>
          <a:prstGeom prst="ellipse">
            <a:avLst/>
          </a:prstGeom>
          <a:solidFill>
            <a:srgbClr val="CD2400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F</a:t>
            </a:r>
          </a:p>
        </p:txBody>
      </p:sp>
    </p:spTree>
    <p:extLst>
      <p:ext uri="{BB962C8B-B14F-4D97-AF65-F5344CB8AC3E}">
        <p14:creationId xmlns="" xmlns:p14="http://schemas.microsoft.com/office/powerpoint/2010/main" val="36113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1391478" y="585305"/>
            <a:ext cx="6493565" cy="561008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nl-NL" sz="2800" dirty="0" smtClean="0">
                <a:solidFill>
                  <a:srgbClr val="FF0000"/>
                </a:solidFill>
                <a:latin typeface="Century Gothic"/>
                <a:cs typeface="Century Gothic"/>
              </a:rPr>
              <a:t>OPDRACHT</a:t>
            </a:r>
          </a:p>
          <a:p>
            <a:endParaRPr lang="nl-NL" dirty="0" smtClean="0">
              <a:latin typeface="Century Gothic"/>
              <a:cs typeface="Century Gothic"/>
            </a:endParaRPr>
          </a:p>
          <a:p>
            <a:r>
              <a:rPr lang="nl-NL" dirty="0" smtClean="0">
                <a:solidFill>
                  <a:srgbClr val="FF0000"/>
                </a:solidFill>
                <a:latin typeface="Century Gothic"/>
                <a:cs typeface="Century Gothic"/>
              </a:rPr>
              <a:t>Individueel</a:t>
            </a:r>
            <a:endParaRPr lang="nl-NL" dirty="0">
              <a:latin typeface="Century Gothic"/>
              <a:cs typeface="Century Gothic"/>
            </a:endParaRPr>
          </a:p>
          <a:p>
            <a:pPr marL="285750" indent="-285750">
              <a:buFont typeface="Arial"/>
              <a:buChar char="•"/>
            </a:pPr>
            <a:r>
              <a:rPr lang="nl-NL" dirty="0" smtClean="0">
                <a:latin typeface="Century Gothic"/>
                <a:cs typeface="Century Gothic"/>
              </a:rPr>
              <a:t>Werk in </a:t>
            </a:r>
            <a:r>
              <a:rPr lang="nl-NL" dirty="0" smtClean="0">
                <a:latin typeface="Century Gothic"/>
                <a:cs typeface="Century Gothic"/>
              </a:rPr>
              <a:t>d</a:t>
            </a:r>
            <a:r>
              <a:rPr lang="nl-NL" dirty="0" smtClean="0">
                <a:latin typeface="Century Gothic"/>
                <a:cs typeface="Century Gothic"/>
              </a:rPr>
              <a:t>e </a:t>
            </a:r>
            <a:r>
              <a:rPr lang="nl-NL" dirty="0" smtClean="0">
                <a:latin typeface="Century Gothic"/>
                <a:cs typeface="Century Gothic"/>
              </a:rPr>
              <a:t>functie uit die de tekst uitleest.</a:t>
            </a:r>
          </a:p>
          <a:p>
            <a:endParaRPr lang="nl-NL" dirty="0" smtClean="0">
              <a:latin typeface="Century Gothic"/>
              <a:cs typeface="Century Gothic"/>
            </a:endParaRPr>
          </a:p>
          <a:p>
            <a:r>
              <a:rPr lang="nl-NL" dirty="0">
                <a:solidFill>
                  <a:srgbClr val="FF0000"/>
                </a:solidFill>
                <a:latin typeface="Century Gothic"/>
                <a:cs typeface="Century Gothic"/>
              </a:rPr>
              <a:t>S</a:t>
            </a:r>
            <a:r>
              <a:rPr lang="nl-NL" dirty="0" smtClean="0">
                <a:solidFill>
                  <a:srgbClr val="FF0000"/>
                </a:solidFill>
                <a:latin typeface="Century Gothic"/>
                <a:cs typeface="Century Gothic"/>
              </a:rPr>
              <a:t>amen</a:t>
            </a:r>
            <a:endParaRPr lang="nl-NL" dirty="0">
              <a:solidFill>
                <a:srgbClr val="FF0000"/>
              </a:solidFill>
              <a:latin typeface="Century Gothic"/>
              <a:cs typeface="Century Gothic"/>
            </a:endParaRPr>
          </a:p>
          <a:p>
            <a:pPr marL="285750" indent="-285750">
              <a:buFont typeface="Arial"/>
              <a:buChar char="•"/>
            </a:pPr>
            <a:r>
              <a:rPr lang="nl-NL" dirty="0" smtClean="0">
                <a:latin typeface="Century Gothic"/>
                <a:cs typeface="Century Gothic"/>
              </a:rPr>
              <a:t>Schrijf de ingevoerde waarden naar een array </a:t>
            </a:r>
            <a:r>
              <a:rPr lang="nl-NL" dirty="0">
                <a:latin typeface="Century Gothic"/>
                <a:cs typeface="Century Gothic"/>
              </a:rPr>
              <a:t>geladen (tip</a:t>
            </a:r>
            <a:r>
              <a:rPr lang="nl-NL" dirty="0" smtClean="0">
                <a:latin typeface="Century Gothic"/>
                <a:cs typeface="Century Gothic"/>
              </a:rPr>
              <a:t>: gebruikt </a:t>
            </a:r>
            <a:r>
              <a:rPr lang="nl-NL" dirty="0" err="1" smtClean="0">
                <a:latin typeface="Century Gothic"/>
                <a:cs typeface="Century Gothic"/>
              </a:rPr>
              <a:t>array.push</a:t>
            </a:r>
            <a:r>
              <a:rPr lang="nl-NL" dirty="0" smtClean="0">
                <a:latin typeface="Century Gothic"/>
                <a:cs typeface="Century Gothic"/>
              </a:rPr>
              <a:t>())</a:t>
            </a:r>
          </a:p>
          <a:p>
            <a:endParaRPr lang="nl-NL" dirty="0" smtClean="0">
              <a:latin typeface="Century Gothic"/>
              <a:cs typeface="Century Gothic"/>
            </a:endParaRPr>
          </a:p>
          <a:p>
            <a:r>
              <a:rPr lang="nl-NL" dirty="0" smtClean="0">
                <a:solidFill>
                  <a:srgbClr val="FF0000"/>
                </a:solidFill>
                <a:latin typeface="Century Gothic"/>
                <a:cs typeface="Century Gothic"/>
              </a:rPr>
              <a:t>Individueel</a:t>
            </a:r>
          </a:p>
          <a:p>
            <a:pPr marL="285750" indent="-285750">
              <a:buFont typeface="Arial"/>
              <a:buChar char="•"/>
            </a:pPr>
            <a:r>
              <a:rPr lang="nl-NL" dirty="0" smtClean="0">
                <a:latin typeface="Century Gothic"/>
                <a:cs typeface="Century Gothic"/>
              </a:rPr>
              <a:t>Schrijf een functie die de waarden uit de array leest en op het scherm plaatst. </a:t>
            </a:r>
            <a:endParaRPr lang="nl-NL" dirty="0">
              <a:latin typeface="Century Gothic"/>
              <a:cs typeface="Century Gothic"/>
            </a:endParaRPr>
          </a:p>
          <a:p>
            <a:endParaRPr lang="nl-NL" dirty="0" smtClean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9389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88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2632527" y="3091198"/>
            <a:ext cx="36471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6600" dirty="0" smtClean="0">
                <a:solidFill>
                  <a:schemeClr val="bg1"/>
                </a:solidFill>
                <a:latin typeface="Century Gothic"/>
                <a:cs typeface="Century Gothic"/>
              </a:rPr>
              <a:t>huiswerk</a:t>
            </a:r>
            <a:endParaRPr lang="nl-NL" sz="66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795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1574279" y="1889673"/>
            <a:ext cx="2717045" cy="635048"/>
          </a:xfrm>
          <a:prstGeom prst="rect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nl-NL" dirty="0" smtClean="0">
                <a:solidFill>
                  <a:schemeClr val="bg1">
                    <a:lumMod val="75000"/>
                  </a:schemeClr>
                </a:solidFill>
              </a:rPr>
              <a:t>appels</a:t>
            </a:r>
            <a:endParaRPr lang="nl-N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hthoek 2"/>
          <p:cNvSpPr/>
          <p:nvPr/>
        </p:nvSpPr>
        <p:spPr>
          <a:xfrm>
            <a:off x="4433314" y="1889673"/>
            <a:ext cx="1107226" cy="635048"/>
          </a:xfrm>
          <a:prstGeom prst="rect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rgbClr val="FF0000"/>
                </a:solidFill>
              </a:rPr>
              <a:t>1,59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1574279" y="1233803"/>
            <a:ext cx="3927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 smtClean="0">
                <a:latin typeface="Century Gothic"/>
                <a:cs typeface="Century Gothic"/>
              </a:rPr>
              <a:t>Mijn boodschappenlijstje</a:t>
            </a:r>
            <a:endParaRPr lang="nl-NL" sz="2400" b="1" dirty="0">
              <a:latin typeface="Century Gothic"/>
              <a:cs typeface="Century Gothic"/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1574279" y="3211829"/>
            <a:ext cx="78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/>
              <a:t>Totaal</a:t>
            </a:r>
            <a:endParaRPr lang="nl-NL" b="1" dirty="0"/>
          </a:p>
        </p:txBody>
      </p:sp>
      <p:sp>
        <p:nvSpPr>
          <p:cNvPr id="6" name="Tekstvak 5"/>
          <p:cNvSpPr txBox="1"/>
          <p:nvPr/>
        </p:nvSpPr>
        <p:spPr>
          <a:xfrm>
            <a:off x="1574279" y="3930164"/>
            <a:ext cx="473661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/>
              <a:t>Product						Prijs</a:t>
            </a:r>
          </a:p>
          <a:p>
            <a:r>
              <a:rPr lang="nl-NL" dirty="0" smtClean="0"/>
              <a:t>Knorr wereld gerecht			2,39	</a:t>
            </a:r>
            <a:r>
              <a:rPr lang="nl-NL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verwijder</a:t>
            </a:r>
          </a:p>
          <a:p>
            <a:r>
              <a:rPr lang="nl-NL" dirty="0" smtClean="0"/>
              <a:t>Ketchup						1,70	</a:t>
            </a:r>
            <a:r>
              <a:rPr lang="nl-NL" dirty="0" smtClean="0">
                <a:solidFill>
                  <a:srgbClr val="8EB4E3"/>
                </a:solidFill>
              </a:rPr>
              <a:t>verwijder</a:t>
            </a:r>
          </a:p>
          <a:p>
            <a:r>
              <a:rPr lang="nl-NL" dirty="0" smtClean="0"/>
              <a:t>King pepermunt				1,89	</a:t>
            </a:r>
            <a:r>
              <a:rPr lang="nl-NL" dirty="0" smtClean="0">
                <a:solidFill>
                  <a:srgbClr val="8EB4E3"/>
                </a:solidFill>
              </a:rPr>
              <a:t>verwijder</a:t>
            </a:r>
          </a:p>
          <a:p>
            <a:r>
              <a:rPr lang="nl-NL" dirty="0" err="1" smtClean="0"/>
              <a:t>Elstar</a:t>
            </a:r>
            <a:r>
              <a:rPr lang="nl-NL" dirty="0" smtClean="0"/>
              <a:t> appels					1,79 </a:t>
            </a:r>
            <a:r>
              <a:rPr lang="nl-NL" dirty="0" smtClean="0">
                <a:solidFill>
                  <a:srgbClr val="8EB4E3"/>
                </a:solidFill>
              </a:rPr>
              <a:t>verwijder</a:t>
            </a:r>
          </a:p>
          <a:p>
            <a:r>
              <a:rPr lang="nl-NL" dirty="0" err="1" smtClean="0"/>
              <a:t>Axe</a:t>
            </a:r>
            <a:r>
              <a:rPr lang="nl-NL" dirty="0"/>
              <a:t>		</a:t>
            </a:r>
            <a:r>
              <a:rPr lang="nl-NL" dirty="0" smtClean="0"/>
              <a:t>					2,59 </a:t>
            </a:r>
            <a:r>
              <a:rPr lang="nl-NL" dirty="0" smtClean="0">
                <a:solidFill>
                  <a:srgbClr val="8EB4E3"/>
                </a:solidFill>
              </a:rPr>
              <a:t>verwijder</a:t>
            </a:r>
          </a:p>
        </p:txBody>
      </p:sp>
      <p:sp>
        <p:nvSpPr>
          <p:cNvPr id="8" name="Tekstvak 7"/>
          <p:cNvSpPr txBox="1"/>
          <p:nvPr/>
        </p:nvSpPr>
        <p:spPr>
          <a:xfrm>
            <a:off x="4655677" y="3232650"/>
            <a:ext cx="710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/>
              <a:t>10,36</a:t>
            </a:r>
            <a:endParaRPr lang="nl-NL" b="1" dirty="0"/>
          </a:p>
        </p:txBody>
      </p:sp>
      <p:sp>
        <p:nvSpPr>
          <p:cNvPr id="9" name="Rechthoek 8"/>
          <p:cNvSpPr/>
          <p:nvPr/>
        </p:nvSpPr>
        <p:spPr>
          <a:xfrm>
            <a:off x="5655051" y="1889673"/>
            <a:ext cx="655838" cy="635048"/>
          </a:xfrm>
          <a:prstGeom prst="rect">
            <a:avLst/>
          </a:prstGeom>
          <a:solidFill>
            <a:srgbClr val="1C88DA"/>
          </a:solidFill>
          <a:ln w="6350" cmpd="sng">
            <a:noFill/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dirty="0" err="1" smtClean="0">
                <a:solidFill>
                  <a:schemeClr val="bg1"/>
                </a:solidFill>
              </a:rPr>
              <a:t>add</a:t>
            </a:r>
            <a:endParaRPr lang="nl-NL" dirty="0">
              <a:solidFill>
                <a:schemeClr val="bg1"/>
              </a:solidFill>
            </a:endParaRPr>
          </a:p>
        </p:txBody>
      </p:sp>
      <p:cxnSp>
        <p:nvCxnSpPr>
          <p:cNvPr id="12" name="Rechte verbindingslijn met pijl 11"/>
          <p:cNvCxnSpPr/>
          <p:nvPr/>
        </p:nvCxnSpPr>
        <p:spPr>
          <a:xfrm>
            <a:off x="1574279" y="3643627"/>
            <a:ext cx="3966261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kstvak 12"/>
          <p:cNvSpPr txBox="1"/>
          <p:nvPr/>
        </p:nvSpPr>
        <p:spPr>
          <a:xfrm>
            <a:off x="1574279" y="2691291"/>
            <a:ext cx="473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rgbClr val="FF0000"/>
                </a:solidFill>
              </a:rPr>
              <a:t>Melding: vul uw prijs in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14" name="Ovaal 13"/>
          <p:cNvSpPr/>
          <p:nvPr/>
        </p:nvSpPr>
        <p:spPr>
          <a:xfrm>
            <a:off x="5842434" y="484757"/>
            <a:ext cx="1619040" cy="1106604"/>
          </a:xfrm>
          <a:prstGeom prst="ellipse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b="1" dirty="0" smtClean="0">
                <a:latin typeface="Century Gothic"/>
                <a:cs typeface="Century Gothic"/>
              </a:rPr>
              <a:t>Event</a:t>
            </a:r>
          </a:p>
          <a:p>
            <a:pPr algn="ctr"/>
            <a:r>
              <a:rPr lang="nl-NL" sz="1400" dirty="0" smtClean="0">
                <a:latin typeface="Century Gothic"/>
                <a:cs typeface="Century Gothic"/>
              </a:rPr>
              <a:t>Voeg product en prijs toe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15" name="Ovaal 14"/>
          <p:cNvSpPr/>
          <p:nvPr/>
        </p:nvSpPr>
        <p:spPr>
          <a:xfrm>
            <a:off x="6387663" y="3643627"/>
            <a:ext cx="1707262" cy="1106604"/>
          </a:xfrm>
          <a:prstGeom prst="ellipse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b="1" dirty="0" smtClean="0">
                <a:latin typeface="Century Gothic"/>
                <a:cs typeface="Century Gothic"/>
              </a:rPr>
              <a:t>Event</a:t>
            </a:r>
          </a:p>
          <a:p>
            <a:pPr algn="ctr"/>
            <a:r>
              <a:rPr lang="nl-NL" sz="1400" dirty="0" smtClean="0">
                <a:latin typeface="Century Gothic"/>
                <a:cs typeface="Century Gothic"/>
              </a:rPr>
              <a:t>Verwijder product en prijs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16" name="Vrije vorm 15"/>
          <p:cNvSpPr/>
          <p:nvPr/>
        </p:nvSpPr>
        <p:spPr>
          <a:xfrm>
            <a:off x="5727334" y="1410784"/>
            <a:ext cx="333712" cy="468478"/>
          </a:xfrm>
          <a:custGeom>
            <a:avLst/>
            <a:gdLst>
              <a:gd name="connsiteX0" fmla="*/ 333712 w 333712"/>
              <a:gd name="connsiteY0" fmla="*/ 0 h 468478"/>
              <a:gd name="connsiteX1" fmla="*/ 21408 w 333712"/>
              <a:gd name="connsiteY1" fmla="*/ 145749 h 468478"/>
              <a:gd name="connsiteX2" fmla="*/ 52638 w 333712"/>
              <a:gd name="connsiteY2" fmla="*/ 468478 h 46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712" h="468478">
                <a:moveTo>
                  <a:pt x="333712" y="0"/>
                </a:moveTo>
                <a:cubicBezTo>
                  <a:pt x="200983" y="33834"/>
                  <a:pt x="68254" y="67669"/>
                  <a:pt x="21408" y="145749"/>
                </a:cubicBezTo>
                <a:cubicBezTo>
                  <a:pt x="-25438" y="223829"/>
                  <a:pt x="13600" y="346153"/>
                  <a:pt x="52638" y="468478"/>
                </a:cubicBezTo>
              </a:path>
            </a:pathLst>
          </a:custGeom>
          <a:noFill/>
          <a:ln w="1270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Vrije vorm 16"/>
          <p:cNvSpPr/>
          <p:nvPr/>
        </p:nvSpPr>
        <p:spPr>
          <a:xfrm>
            <a:off x="5717512" y="3541126"/>
            <a:ext cx="1020193" cy="774223"/>
          </a:xfrm>
          <a:custGeom>
            <a:avLst/>
            <a:gdLst>
              <a:gd name="connsiteX0" fmla="*/ 1020193 w 1020193"/>
              <a:gd name="connsiteY0" fmla="*/ 253691 h 774223"/>
              <a:gd name="connsiteX1" fmla="*/ 572557 w 1020193"/>
              <a:gd name="connsiteY1" fmla="*/ 24658 h 774223"/>
              <a:gd name="connsiteX2" fmla="*/ 0 w 1020193"/>
              <a:gd name="connsiteY2" fmla="*/ 774223 h 774223"/>
              <a:gd name="connsiteX3" fmla="*/ 0 w 1020193"/>
              <a:gd name="connsiteY3" fmla="*/ 774223 h 774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0193" h="774223">
                <a:moveTo>
                  <a:pt x="1020193" y="253691"/>
                </a:moveTo>
                <a:cubicBezTo>
                  <a:pt x="881391" y="95797"/>
                  <a:pt x="742589" y="-62097"/>
                  <a:pt x="572557" y="24658"/>
                </a:cubicBezTo>
                <a:cubicBezTo>
                  <a:pt x="402525" y="111413"/>
                  <a:pt x="0" y="774223"/>
                  <a:pt x="0" y="774223"/>
                </a:cubicBezTo>
                <a:lnTo>
                  <a:pt x="0" y="774223"/>
                </a:lnTo>
              </a:path>
            </a:pathLst>
          </a:custGeom>
          <a:noFill/>
          <a:ln w="1270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40486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88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2453651" y="2695595"/>
            <a:ext cx="48174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6600" dirty="0" smtClean="0">
                <a:solidFill>
                  <a:schemeClr val="bg1"/>
                </a:solidFill>
                <a:latin typeface="Century Gothic"/>
                <a:cs typeface="Century Gothic"/>
              </a:rPr>
              <a:t>OPDRACHT</a:t>
            </a:r>
            <a:endParaRPr lang="nl-NL" sz="66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3402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vak 7"/>
          <p:cNvSpPr txBox="1"/>
          <p:nvPr/>
        </p:nvSpPr>
        <p:spPr>
          <a:xfrm>
            <a:off x="1443789" y="1501988"/>
            <a:ext cx="661491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4800" b="1" dirty="0" smtClean="0">
                <a:latin typeface="Century Gothic"/>
                <a:cs typeface="Century Gothic"/>
              </a:rPr>
              <a:t>Maak</a:t>
            </a:r>
            <a:endParaRPr lang="nl-NL" sz="4800" b="1" dirty="0">
              <a:solidFill>
                <a:srgbClr val="000000"/>
              </a:solidFill>
              <a:latin typeface="Century Gothic"/>
              <a:cs typeface="Century Gothic"/>
            </a:endParaRPr>
          </a:p>
          <a:p>
            <a:r>
              <a:rPr lang="nl-NL" sz="4800" dirty="0" smtClean="0">
                <a:solidFill>
                  <a:srgbClr val="000000"/>
                </a:solidFill>
                <a:latin typeface="Century Gothic"/>
                <a:cs typeface="Century Gothic"/>
              </a:rPr>
              <a:t>Boodschappenlijstje</a:t>
            </a:r>
          </a:p>
          <a:p>
            <a:endParaRPr lang="nl-NL" sz="4800" dirty="0" smtClean="0">
              <a:solidFill>
                <a:srgbClr val="000000"/>
              </a:solidFill>
              <a:latin typeface="Century Gothic"/>
              <a:cs typeface="Century Gothic"/>
            </a:endParaRPr>
          </a:p>
          <a:p>
            <a:r>
              <a:rPr lang="nl-NL" sz="48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Maak </a:t>
            </a:r>
          </a:p>
          <a:p>
            <a:r>
              <a:rPr lang="nl-NL" sz="4800" dirty="0" smtClean="0">
                <a:solidFill>
                  <a:srgbClr val="000000"/>
                </a:solidFill>
                <a:latin typeface="Century Gothic"/>
                <a:cs typeface="Century Gothic"/>
              </a:rPr>
              <a:t>Beoordeelopdracht 2</a:t>
            </a:r>
          </a:p>
        </p:txBody>
      </p:sp>
    </p:spTree>
    <p:extLst>
      <p:ext uri="{BB962C8B-B14F-4D97-AF65-F5344CB8AC3E}">
        <p14:creationId xmlns="" xmlns:p14="http://schemas.microsoft.com/office/powerpoint/2010/main" val="154327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1574279" y="1889673"/>
            <a:ext cx="2717045" cy="635048"/>
          </a:xfrm>
          <a:prstGeom prst="rect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nl-NL" dirty="0" smtClean="0">
                <a:solidFill>
                  <a:schemeClr val="bg1">
                    <a:lumMod val="75000"/>
                  </a:schemeClr>
                </a:solidFill>
              </a:rPr>
              <a:t>appels</a:t>
            </a:r>
            <a:endParaRPr lang="nl-N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hthoek 2"/>
          <p:cNvSpPr/>
          <p:nvPr/>
        </p:nvSpPr>
        <p:spPr>
          <a:xfrm>
            <a:off x="4433314" y="1889673"/>
            <a:ext cx="1107226" cy="635048"/>
          </a:xfrm>
          <a:prstGeom prst="rect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rgbClr val="FF0000"/>
                </a:solidFill>
              </a:rPr>
              <a:t>1,59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1574279" y="1233803"/>
            <a:ext cx="3927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 smtClean="0">
                <a:latin typeface="Century Gothic"/>
                <a:cs typeface="Century Gothic"/>
              </a:rPr>
              <a:t>Mijn boodschappenlijstje</a:t>
            </a:r>
            <a:endParaRPr lang="nl-NL" sz="2400" b="1" dirty="0">
              <a:latin typeface="Century Gothic"/>
              <a:cs typeface="Century Gothic"/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1574279" y="3211829"/>
            <a:ext cx="78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/>
              <a:t>Totaal</a:t>
            </a:r>
            <a:endParaRPr lang="nl-NL" b="1" dirty="0"/>
          </a:p>
        </p:txBody>
      </p:sp>
      <p:sp>
        <p:nvSpPr>
          <p:cNvPr id="6" name="Tekstvak 5"/>
          <p:cNvSpPr txBox="1"/>
          <p:nvPr/>
        </p:nvSpPr>
        <p:spPr>
          <a:xfrm>
            <a:off x="1574279" y="3930164"/>
            <a:ext cx="473661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/>
              <a:t>Product						Prijs</a:t>
            </a:r>
          </a:p>
          <a:p>
            <a:r>
              <a:rPr lang="nl-NL" dirty="0" smtClean="0"/>
              <a:t>Knorr wereld gerecht			2,39	</a:t>
            </a:r>
            <a:r>
              <a:rPr lang="nl-NL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verwijder</a:t>
            </a:r>
          </a:p>
          <a:p>
            <a:r>
              <a:rPr lang="nl-NL" dirty="0" smtClean="0"/>
              <a:t>Ketchup						1,70	</a:t>
            </a:r>
            <a:r>
              <a:rPr lang="nl-NL" dirty="0" smtClean="0">
                <a:solidFill>
                  <a:srgbClr val="8EB4E3"/>
                </a:solidFill>
              </a:rPr>
              <a:t>verwijder</a:t>
            </a:r>
          </a:p>
          <a:p>
            <a:r>
              <a:rPr lang="nl-NL" dirty="0" smtClean="0"/>
              <a:t>King pepermunt				1,89	</a:t>
            </a:r>
            <a:r>
              <a:rPr lang="nl-NL" dirty="0" smtClean="0">
                <a:solidFill>
                  <a:srgbClr val="8EB4E3"/>
                </a:solidFill>
              </a:rPr>
              <a:t>verwijder</a:t>
            </a:r>
          </a:p>
          <a:p>
            <a:r>
              <a:rPr lang="nl-NL" dirty="0" err="1" smtClean="0"/>
              <a:t>Elstar</a:t>
            </a:r>
            <a:r>
              <a:rPr lang="nl-NL" dirty="0" smtClean="0"/>
              <a:t> appels					1,79 </a:t>
            </a:r>
            <a:r>
              <a:rPr lang="nl-NL" dirty="0" smtClean="0">
                <a:solidFill>
                  <a:srgbClr val="8EB4E3"/>
                </a:solidFill>
              </a:rPr>
              <a:t>verwijder</a:t>
            </a:r>
          </a:p>
          <a:p>
            <a:r>
              <a:rPr lang="nl-NL" dirty="0" err="1" smtClean="0"/>
              <a:t>Axe</a:t>
            </a:r>
            <a:r>
              <a:rPr lang="nl-NL" dirty="0"/>
              <a:t>		</a:t>
            </a:r>
            <a:r>
              <a:rPr lang="nl-NL" dirty="0" smtClean="0"/>
              <a:t>					2,59 </a:t>
            </a:r>
            <a:r>
              <a:rPr lang="nl-NL" dirty="0" smtClean="0">
                <a:solidFill>
                  <a:srgbClr val="8EB4E3"/>
                </a:solidFill>
              </a:rPr>
              <a:t>verwijder</a:t>
            </a:r>
          </a:p>
        </p:txBody>
      </p:sp>
      <p:sp>
        <p:nvSpPr>
          <p:cNvPr id="8" name="Tekstvak 7"/>
          <p:cNvSpPr txBox="1"/>
          <p:nvPr/>
        </p:nvSpPr>
        <p:spPr>
          <a:xfrm>
            <a:off x="4655677" y="3232650"/>
            <a:ext cx="710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/>
              <a:t>10,36</a:t>
            </a:r>
            <a:endParaRPr lang="nl-NL" b="1" dirty="0"/>
          </a:p>
        </p:txBody>
      </p:sp>
      <p:sp>
        <p:nvSpPr>
          <p:cNvPr id="9" name="Rechthoek 8"/>
          <p:cNvSpPr/>
          <p:nvPr/>
        </p:nvSpPr>
        <p:spPr>
          <a:xfrm>
            <a:off x="5655051" y="1889673"/>
            <a:ext cx="655838" cy="635048"/>
          </a:xfrm>
          <a:prstGeom prst="rect">
            <a:avLst/>
          </a:prstGeom>
          <a:solidFill>
            <a:srgbClr val="1C88DA"/>
          </a:solidFill>
          <a:ln w="6350" cmpd="sng">
            <a:noFill/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dirty="0" err="1" smtClean="0">
                <a:solidFill>
                  <a:schemeClr val="bg1"/>
                </a:solidFill>
              </a:rPr>
              <a:t>add</a:t>
            </a:r>
            <a:endParaRPr lang="nl-NL" dirty="0">
              <a:solidFill>
                <a:schemeClr val="bg1"/>
              </a:solidFill>
            </a:endParaRPr>
          </a:p>
        </p:txBody>
      </p:sp>
      <p:cxnSp>
        <p:nvCxnSpPr>
          <p:cNvPr id="12" name="Rechte verbindingslijn met pijl 11"/>
          <p:cNvCxnSpPr/>
          <p:nvPr/>
        </p:nvCxnSpPr>
        <p:spPr>
          <a:xfrm>
            <a:off x="1574279" y="3643627"/>
            <a:ext cx="3966261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kstvak 12"/>
          <p:cNvSpPr txBox="1"/>
          <p:nvPr/>
        </p:nvSpPr>
        <p:spPr>
          <a:xfrm>
            <a:off x="1574279" y="2691291"/>
            <a:ext cx="473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rgbClr val="FF0000"/>
                </a:solidFill>
              </a:rPr>
              <a:t>Melding: vul uw prijs in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14" name="Ovaal 13"/>
          <p:cNvSpPr/>
          <p:nvPr/>
        </p:nvSpPr>
        <p:spPr>
          <a:xfrm>
            <a:off x="5842434" y="484757"/>
            <a:ext cx="1619040" cy="1106604"/>
          </a:xfrm>
          <a:prstGeom prst="ellipse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b="1" dirty="0" smtClean="0">
                <a:latin typeface="Century Gothic"/>
                <a:cs typeface="Century Gothic"/>
              </a:rPr>
              <a:t>Event</a:t>
            </a:r>
          </a:p>
          <a:p>
            <a:pPr algn="ctr"/>
            <a:r>
              <a:rPr lang="nl-NL" sz="1400" dirty="0" smtClean="0">
                <a:latin typeface="Century Gothic"/>
                <a:cs typeface="Century Gothic"/>
              </a:rPr>
              <a:t>Voeg product en prijs toe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15" name="Ovaal 14"/>
          <p:cNvSpPr/>
          <p:nvPr/>
        </p:nvSpPr>
        <p:spPr>
          <a:xfrm>
            <a:off x="6387663" y="3643627"/>
            <a:ext cx="1707262" cy="1106604"/>
          </a:xfrm>
          <a:prstGeom prst="ellipse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b="1" dirty="0" smtClean="0">
                <a:latin typeface="Century Gothic"/>
                <a:cs typeface="Century Gothic"/>
              </a:rPr>
              <a:t>Event</a:t>
            </a:r>
          </a:p>
          <a:p>
            <a:pPr algn="ctr"/>
            <a:r>
              <a:rPr lang="nl-NL" sz="1400" dirty="0" smtClean="0">
                <a:latin typeface="Century Gothic"/>
                <a:cs typeface="Century Gothic"/>
              </a:rPr>
              <a:t>Verwijder product en prijs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16" name="Vrije vorm 15"/>
          <p:cNvSpPr/>
          <p:nvPr/>
        </p:nvSpPr>
        <p:spPr>
          <a:xfrm>
            <a:off x="5727334" y="1410784"/>
            <a:ext cx="333712" cy="468478"/>
          </a:xfrm>
          <a:custGeom>
            <a:avLst/>
            <a:gdLst>
              <a:gd name="connsiteX0" fmla="*/ 333712 w 333712"/>
              <a:gd name="connsiteY0" fmla="*/ 0 h 468478"/>
              <a:gd name="connsiteX1" fmla="*/ 21408 w 333712"/>
              <a:gd name="connsiteY1" fmla="*/ 145749 h 468478"/>
              <a:gd name="connsiteX2" fmla="*/ 52638 w 333712"/>
              <a:gd name="connsiteY2" fmla="*/ 468478 h 46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712" h="468478">
                <a:moveTo>
                  <a:pt x="333712" y="0"/>
                </a:moveTo>
                <a:cubicBezTo>
                  <a:pt x="200983" y="33834"/>
                  <a:pt x="68254" y="67669"/>
                  <a:pt x="21408" y="145749"/>
                </a:cubicBezTo>
                <a:cubicBezTo>
                  <a:pt x="-25438" y="223829"/>
                  <a:pt x="13600" y="346153"/>
                  <a:pt x="52638" y="468478"/>
                </a:cubicBezTo>
              </a:path>
            </a:pathLst>
          </a:custGeom>
          <a:noFill/>
          <a:ln w="1270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Vrije vorm 16"/>
          <p:cNvSpPr/>
          <p:nvPr/>
        </p:nvSpPr>
        <p:spPr>
          <a:xfrm>
            <a:off x="5717512" y="3541126"/>
            <a:ext cx="1020193" cy="774223"/>
          </a:xfrm>
          <a:custGeom>
            <a:avLst/>
            <a:gdLst>
              <a:gd name="connsiteX0" fmla="*/ 1020193 w 1020193"/>
              <a:gd name="connsiteY0" fmla="*/ 253691 h 774223"/>
              <a:gd name="connsiteX1" fmla="*/ 572557 w 1020193"/>
              <a:gd name="connsiteY1" fmla="*/ 24658 h 774223"/>
              <a:gd name="connsiteX2" fmla="*/ 0 w 1020193"/>
              <a:gd name="connsiteY2" fmla="*/ 774223 h 774223"/>
              <a:gd name="connsiteX3" fmla="*/ 0 w 1020193"/>
              <a:gd name="connsiteY3" fmla="*/ 774223 h 774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0193" h="774223">
                <a:moveTo>
                  <a:pt x="1020193" y="253691"/>
                </a:moveTo>
                <a:cubicBezTo>
                  <a:pt x="881391" y="95797"/>
                  <a:pt x="742589" y="-62097"/>
                  <a:pt x="572557" y="24658"/>
                </a:cubicBezTo>
                <a:cubicBezTo>
                  <a:pt x="402525" y="111413"/>
                  <a:pt x="0" y="774223"/>
                  <a:pt x="0" y="774223"/>
                </a:cubicBezTo>
                <a:lnTo>
                  <a:pt x="0" y="774223"/>
                </a:lnTo>
              </a:path>
            </a:pathLst>
          </a:custGeom>
          <a:noFill/>
          <a:ln w="1270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36982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88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1981937" y="2901214"/>
            <a:ext cx="51782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6600" dirty="0" smtClean="0">
                <a:solidFill>
                  <a:schemeClr val="bg1"/>
                </a:solidFill>
                <a:latin typeface="Century Gothic"/>
                <a:cs typeface="Century Gothic"/>
              </a:rPr>
              <a:t>VOORBEELD</a:t>
            </a:r>
            <a:endParaRPr lang="nl-NL" sz="66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5160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2649273" y="1778999"/>
            <a:ext cx="3277394" cy="635048"/>
          </a:xfrm>
          <a:prstGeom prst="rect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nl-NL" dirty="0" smtClean="0">
                <a:solidFill>
                  <a:schemeClr val="bg1">
                    <a:lumMod val="75000"/>
                  </a:schemeClr>
                </a:solidFill>
              </a:rPr>
              <a:t>item</a:t>
            </a:r>
            <a:endParaRPr lang="nl-N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hthoek 2"/>
          <p:cNvSpPr/>
          <p:nvPr/>
        </p:nvSpPr>
        <p:spPr>
          <a:xfrm>
            <a:off x="2649273" y="2527882"/>
            <a:ext cx="3277394" cy="635048"/>
          </a:xfrm>
          <a:prstGeom prst="rect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nl-NL" dirty="0" smtClean="0">
                <a:solidFill>
                  <a:srgbClr val="FF0000"/>
                </a:solidFill>
              </a:rPr>
              <a:t>datum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2649273" y="1093172"/>
            <a:ext cx="2690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 err="1" smtClean="0">
                <a:latin typeface="Century Gothic"/>
                <a:cs typeface="Century Gothic"/>
              </a:rPr>
              <a:t>What</a:t>
            </a:r>
            <a:r>
              <a:rPr lang="nl-NL" sz="2400" b="1" dirty="0" smtClean="0">
                <a:latin typeface="Century Gothic"/>
                <a:cs typeface="Century Gothic"/>
              </a:rPr>
              <a:t> </a:t>
            </a:r>
            <a:r>
              <a:rPr lang="nl-NL" sz="2400" b="1" dirty="0" err="1" smtClean="0">
                <a:latin typeface="Century Gothic"/>
                <a:cs typeface="Century Gothic"/>
              </a:rPr>
              <a:t>todo</a:t>
            </a:r>
            <a:r>
              <a:rPr lang="nl-NL" sz="2400" b="1" dirty="0" smtClean="0">
                <a:latin typeface="Century Gothic"/>
                <a:cs typeface="Century Gothic"/>
              </a:rPr>
              <a:t> </a:t>
            </a:r>
            <a:r>
              <a:rPr lang="nl-NL" sz="2400" b="1" dirty="0" err="1" smtClean="0">
                <a:latin typeface="Century Gothic"/>
                <a:cs typeface="Century Gothic"/>
              </a:rPr>
              <a:t>today</a:t>
            </a:r>
            <a:endParaRPr lang="nl-NL" sz="2400" b="1" dirty="0">
              <a:latin typeface="Century Gothic"/>
              <a:cs typeface="Century Gothic"/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2649273" y="3721301"/>
            <a:ext cx="4736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Reading the syllabus			2 okt 2013</a:t>
            </a:r>
            <a:endParaRPr lang="nl-NL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nl-NL" dirty="0" smtClean="0"/>
              <a:t>Clean </a:t>
            </a:r>
            <a:r>
              <a:rPr lang="nl-NL" dirty="0" err="1" smtClean="0"/>
              <a:t>my</a:t>
            </a:r>
            <a:r>
              <a:rPr lang="nl-NL" dirty="0" smtClean="0"/>
              <a:t> room				</a:t>
            </a:r>
            <a:r>
              <a:rPr lang="nl-NL" dirty="0"/>
              <a:t>2 okt </a:t>
            </a:r>
            <a:r>
              <a:rPr lang="nl-NL" dirty="0" smtClean="0"/>
              <a:t>2013</a:t>
            </a:r>
            <a:endParaRPr lang="nl-NL" dirty="0"/>
          </a:p>
          <a:p>
            <a:r>
              <a:rPr lang="nl-NL" dirty="0" err="1" smtClean="0"/>
              <a:t>Buy</a:t>
            </a:r>
            <a:r>
              <a:rPr lang="nl-NL" dirty="0" smtClean="0"/>
              <a:t> a card					</a:t>
            </a:r>
            <a:r>
              <a:rPr lang="nl-NL" dirty="0"/>
              <a:t>2 okt </a:t>
            </a:r>
            <a:r>
              <a:rPr lang="nl-NL" dirty="0" smtClean="0"/>
              <a:t>2013</a:t>
            </a:r>
            <a:endParaRPr lang="nl-NL" dirty="0" smtClean="0">
              <a:solidFill>
                <a:srgbClr val="8EB4E3"/>
              </a:solidFill>
            </a:endParaRPr>
          </a:p>
        </p:txBody>
      </p:sp>
      <p:sp>
        <p:nvSpPr>
          <p:cNvPr id="9" name="Rechthoek 8"/>
          <p:cNvSpPr/>
          <p:nvPr/>
        </p:nvSpPr>
        <p:spPr>
          <a:xfrm>
            <a:off x="6074207" y="2527882"/>
            <a:ext cx="655838" cy="635048"/>
          </a:xfrm>
          <a:prstGeom prst="rect">
            <a:avLst/>
          </a:prstGeom>
          <a:solidFill>
            <a:srgbClr val="1C88DA"/>
          </a:solidFill>
          <a:ln w="6350" cmpd="sng">
            <a:noFill/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dirty="0" err="1" smtClean="0">
                <a:solidFill>
                  <a:schemeClr val="bg1"/>
                </a:solidFill>
              </a:rPr>
              <a:t>add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3" name="Tekstvak 12"/>
          <p:cNvSpPr txBox="1"/>
          <p:nvPr/>
        </p:nvSpPr>
        <p:spPr>
          <a:xfrm>
            <a:off x="2649273" y="673426"/>
            <a:ext cx="473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rgbClr val="FF0000"/>
                </a:solidFill>
              </a:rPr>
              <a:t>Melding: vul uw datum in</a:t>
            </a:r>
            <a:endParaRPr lang="nl-N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5469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geronde rechthoek 4"/>
          <p:cNvSpPr/>
          <p:nvPr/>
        </p:nvSpPr>
        <p:spPr>
          <a:xfrm>
            <a:off x="3421297" y="2021996"/>
            <a:ext cx="1686442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err="1" smtClean="0"/>
              <a:t>Table</a:t>
            </a:r>
            <a:r>
              <a:rPr lang="nl-NL" sz="1600" dirty="0" smtClean="0"/>
              <a:t> </a:t>
            </a:r>
            <a:r>
              <a:rPr lang="nl-NL" sz="1600" dirty="0" err="1" smtClean="0"/>
              <a:t>id</a:t>
            </a:r>
            <a:r>
              <a:rPr lang="nl-NL" sz="1600" dirty="0" smtClean="0"/>
              <a:t>=</a:t>
            </a:r>
            <a:r>
              <a:rPr lang="nl-NL" sz="1600" dirty="0" err="1" smtClean="0"/>
              <a:t>todo</a:t>
            </a:r>
            <a:endParaRPr lang="nl-NL" sz="1600" dirty="0"/>
          </a:p>
        </p:txBody>
      </p:sp>
      <p:cxnSp>
        <p:nvCxnSpPr>
          <p:cNvPr id="14" name="Rechte verbindingslijn met pijl 13"/>
          <p:cNvCxnSpPr>
            <a:endCxn id="24" idx="0"/>
          </p:cNvCxnSpPr>
          <p:nvPr/>
        </p:nvCxnSpPr>
        <p:spPr>
          <a:xfrm>
            <a:off x="1662738" y="2746032"/>
            <a:ext cx="0" cy="6194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met pijl 16"/>
          <p:cNvCxnSpPr/>
          <p:nvPr/>
        </p:nvCxnSpPr>
        <p:spPr>
          <a:xfrm>
            <a:off x="4139337" y="2737335"/>
            <a:ext cx="0" cy="6520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Afgeronde rechthoek 18"/>
          <p:cNvSpPr/>
          <p:nvPr/>
        </p:nvSpPr>
        <p:spPr>
          <a:xfrm>
            <a:off x="3751834" y="1161043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body</a:t>
            </a:r>
            <a:endParaRPr lang="nl-NL" sz="1600" dirty="0"/>
          </a:p>
        </p:txBody>
      </p:sp>
      <p:sp>
        <p:nvSpPr>
          <p:cNvPr id="24" name="Afgeronde rechthoek 23"/>
          <p:cNvSpPr/>
          <p:nvPr/>
        </p:nvSpPr>
        <p:spPr>
          <a:xfrm>
            <a:off x="1047374" y="3365506"/>
            <a:ext cx="1230728" cy="45133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err="1" smtClean="0"/>
              <a:t>tr</a:t>
            </a:r>
            <a:endParaRPr lang="nl-NL" sz="1600" dirty="0"/>
          </a:p>
        </p:txBody>
      </p:sp>
      <p:cxnSp>
        <p:nvCxnSpPr>
          <p:cNvPr id="56" name="Rechte verbindingslijn 55"/>
          <p:cNvCxnSpPr/>
          <p:nvPr/>
        </p:nvCxnSpPr>
        <p:spPr>
          <a:xfrm flipV="1">
            <a:off x="1674437" y="2746032"/>
            <a:ext cx="5524137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Rechte verbindingslijn met pijl 61"/>
          <p:cNvCxnSpPr>
            <a:stCxn id="5" idx="2"/>
          </p:cNvCxnSpPr>
          <p:nvPr/>
        </p:nvCxnSpPr>
        <p:spPr>
          <a:xfrm>
            <a:off x="4264518" y="2473335"/>
            <a:ext cx="0" cy="2726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Rechte verbindingslijn met pijl 62"/>
          <p:cNvCxnSpPr/>
          <p:nvPr/>
        </p:nvCxnSpPr>
        <p:spPr>
          <a:xfrm flipH="1">
            <a:off x="7193162" y="2746032"/>
            <a:ext cx="5412" cy="6520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Rechte verbindingslijn met pijl 80"/>
          <p:cNvCxnSpPr>
            <a:stCxn id="19" idx="2"/>
            <a:endCxn id="5" idx="0"/>
          </p:cNvCxnSpPr>
          <p:nvPr/>
        </p:nvCxnSpPr>
        <p:spPr>
          <a:xfrm>
            <a:off x="4264518" y="1612382"/>
            <a:ext cx="0" cy="4096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kstvak 83"/>
          <p:cNvSpPr txBox="1"/>
          <p:nvPr/>
        </p:nvSpPr>
        <p:spPr>
          <a:xfrm>
            <a:off x="200644" y="228003"/>
            <a:ext cx="1891794" cy="584776"/>
          </a:xfrm>
          <a:prstGeom prst="rect">
            <a:avLst/>
          </a:prstGeom>
          <a:solidFill>
            <a:srgbClr val="1C88DA"/>
          </a:solidFill>
        </p:spPr>
        <p:txBody>
          <a:bodyPr wrap="square" rtlCol="0">
            <a:spAutoFit/>
          </a:bodyPr>
          <a:lstStyle/>
          <a:p>
            <a:r>
              <a:rPr lang="nl-NL" sz="3200" dirty="0" smtClean="0">
                <a:solidFill>
                  <a:schemeClr val="bg1"/>
                </a:solidFill>
                <a:latin typeface="Century Gothic"/>
                <a:cs typeface="Century Gothic"/>
              </a:rPr>
              <a:t>DOM</a:t>
            </a:r>
            <a:endParaRPr lang="nl-NL" sz="32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cxnSp>
        <p:nvCxnSpPr>
          <p:cNvPr id="33" name="Rechte verbindingslijn met pijl 32"/>
          <p:cNvCxnSpPr>
            <a:stCxn id="24" idx="2"/>
          </p:cNvCxnSpPr>
          <p:nvPr/>
        </p:nvCxnSpPr>
        <p:spPr>
          <a:xfrm>
            <a:off x="1662738" y="3816845"/>
            <a:ext cx="11699" cy="5485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Afgeronde rechthoek 52"/>
          <p:cNvSpPr/>
          <p:nvPr/>
        </p:nvSpPr>
        <p:spPr>
          <a:xfrm>
            <a:off x="534690" y="4698140"/>
            <a:ext cx="1025368" cy="45133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err="1" smtClean="0"/>
              <a:t>td</a:t>
            </a:r>
            <a:endParaRPr lang="nl-NL" sz="1600" dirty="0"/>
          </a:p>
        </p:txBody>
      </p:sp>
      <p:sp>
        <p:nvSpPr>
          <p:cNvPr id="54" name="Afgeronde rechthoek 53"/>
          <p:cNvSpPr/>
          <p:nvPr/>
        </p:nvSpPr>
        <p:spPr>
          <a:xfrm>
            <a:off x="1978935" y="4698140"/>
            <a:ext cx="1025368" cy="45133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err="1" smtClean="0"/>
              <a:t>td</a:t>
            </a:r>
            <a:endParaRPr lang="nl-NL" sz="1600" dirty="0"/>
          </a:p>
        </p:txBody>
      </p:sp>
      <p:cxnSp>
        <p:nvCxnSpPr>
          <p:cNvPr id="58" name="Rechte verbindingslijn 57"/>
          <p:cNvCxnSpPr/>
          <p:nvPr/>
        </p:nvCxnSpPr>
        <p:spPr>
          <a:xfrm>
            <a:off x="1047374" y="4365353"/>
            <a:ext cx="144424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Rechte verbindingslijn met pijl 70"/>
          <p:cNvCxnSpPr>
            <a:endCxn id="53" idx="0"/>
          </p:cNvCxnSpPr>
          <p:nvPr/>
        </p:nvCxnSpPr>
        <p:spPr>
          <a:xfrm>
            <a:off x="1047374" y="4365353"/>
            <a:ext cx="0" cy="3327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Rechte verbindingslijn met pijl 71"/>
          <p:cNvCxnSpPr>
            <a:endCxn id="54" idx="0"/>
          </p:cNvCxnSpPr>
          <p:nvPr/>
        </p:nvCxnSpPr>
        <p:spPr>
          <a:xfrm>
            <a:off x="2491619" y="4365353"/>
            <a:ext cx="0" cy="3327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Rechte verbindingslijn met pijl 78"/>
          <p:cNvCxnSpPr/>
          <p:nvPr/>
        </p:nvCxnSpPr>
        <p:spPr>
          <a:xfrm>
            <a:off x="1047374" y="5149479"/>
            <a:ext cx="0" cy="3327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Rechte verbindingslijn met pijl 79"/>
          <p:cNvCxnSpPr>
            <a:stCxn id="54" idx="2"/>
          </p:cNvCxnSpPr>
          <p:nvPr/>
        </p:nvCxnSpPr>
        <p:spPr>
          <a:xfrm>
            <a:off x="2491619" y="5149479"/>
            <a:ext cx="0" cy="3327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Afgeronde rechthoek 82"/>
          <p:cNvSpPr/>
          <p:nvPr/>
        </p:nvSpPr>
        <p:spPr>
          <a:xfrm>
            <a:off x="534690" y="5482266"/>
            <a:ext cx="1025368" cy="45133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>
                <a:solidFill>
                  <a:schemeClr val="tx1"/>
                </a:solidFill>
              </a:rPr>
              <a:t>Reading..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85" name="Afgeronde rechthoek 84"/>
          <p:cNvSpPr/>
          <p:nvPr/>
        </p:nvSpPr>
        <p:spPr>
          <a:xfrm>
            <a:off x="1978935" y="5454983"/>
            <a:ext cx="1025368" cy="45133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>
                <a:solidFill>
                  <a:schemeClr val="tx1"/>
                </a:solidFill>
              </a:rPr>
              <a:t>2012..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86" name="Afgeronde rechthoek 85"/>
          <p:cNvSpPr/>
          <p:nvPr/>
        </p:nvSpPr>
        <p:spPr>
          <a:xfrm>
            <a:off x="3751834" y="3389365"/>
            <a:ext cx="1230728" cy="45133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err="1" smtClean="0"/>
              <a:t>tr</a:t>
            </a:r>
            <a:endParaRPr lang="nl-NL" sz="1600" dirty="0"/>
          </a:p>
        </p:txBody>
      </p:sp>
      <p:cxnSp>
        <p:nvCxnSpPr>
          <p:cNvPr id="87" name="Rechte verbindingslijn met pijl 86"/>
          <p:cNvCxnSpPr>
            <a:stCxn id="86" idx="2"/>
          </p:cNvCxnSpPr>
          <p:nvPr/>
        </p:nvCxnSpPr>
        <p:spPr>
          <a:xfrm>
            <a:off x="4367198" y="3840704"/>
            <a:ext cx="11699" cy="5485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Afgeronde rechthoek 87"/>
          <p:cNvSpPr/>
          <p:nvPr/>
        </p:nvSpPr>
        <p:spPr>
          <a:xfrm>
            <a:off x="3239150" y="4721999"/>
            <a:ext cx="1025368" cy="45133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err="1" smtClean="0"/>
              <a:t>td</a:t>
            </a:r>
            <a:endParaRPr lang="nl-NL" sz="1600" dirty="0"/>
          </a:p>
        </p:txBody>
      </p:sp>
      <p:sp>
        <p:nvSpPr>
          <p:cNvPr id="89" name="Afgeronde rechthoek 88"/>
          <p:cNvSpPr/>
          <p:nvPr/>
        </p:nvSpPr>
        <p:spPr>
          <a:xfrm>
            <a:off x="4683395" y="4721999"/>
            <a:ext cx="1025368" cy="45133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err="1" smtClean="0"/>
              <a:t>td</a:t>
            </a:r>
            <a:endParaRPr lang="nl-NL" sz="1600" dirty="0"/>
          </a:p>
        </p:txBody>
      </p:sp>
      <p:cxnSp>
        <p:nvCxnSpPr>
          <p:cNvPr id="90" name="Rechte verbindingslijn 89"/>
          <p:cNvCxnSpPr/>
          <p:nvPr/>
        </p:nvCxnSpPr>
        <p:spPr>
          <a:xfrm>
            <a:off x="3751834" y="4389212"/>
            <a:ext cx="144424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Rechte verbindingslijn met pijl 90"/>
          <p:cNvCxnSpPr>
            <a:endCxn id="88" idx="0"/>
          </p:cNvCxnSpPr>
          <p:nvPr/>
        </p:nvCxnSpPr>
        <p:spPr>
          <a:xfrm>
            <a:off x="3751834" y="4389212"/>
            <a:ext cx="0" cy="3327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Rechte verbindingslijn met pijl 91"/>
          <p:cNvCxnSpPr>
            <a:endCxn id="89" idx="0"/>
          </p:cNvCxnSpPr>
          <p:nvPr/>
        </p:nvCxnSpPr>
        <p:spPr>
          <a:xfrm>
            <a:off x="5196079" y="4389212"/>
            <a:ext cx="0" cy="3327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Rechte verbindingslijn met pijl 92"/>
          <p:cNvCxnSpPr/>
          <p:nvPr/>
        </p:nvCxnSpPr>
        <p:spPr>
          <a:xfrm>
            <a:off x="3751834" y="5173338"/>
            <a:ext cx="0" cy="3327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Rechte verbindingslijn met pijl 93"/>
          <p:cNvCxnSpPr>
            <a:stCxn id="89" idx="2"/>
          </p:cNvCxnSpPr>
          <p:nvPr/>
        </p:nvCxnSpPr>
        <p:spPr>
          <a:xfrm>
            <a:off x="5196079" y="5173338"/>
            <a:ext cx="0" cy="3327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Afgeronde rechthoek 94"/>
          <p:cNvSpPr/>
          <p:nvPr/>
        </p:nvSpPr>
        <p:spPr>
          <a:xfrm>
            <a:off x="3239150" y="5506125"/>
            <a:ext cx="1025368" cy="45133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>
                <a:solidFill>
                  <a:schemeClr val="tx1"/>
                </a:solidFill>
              </a:rPr>
              <a:t>c</a:t>
            </a:r>
            <a:r>
              <a:rPr lang="nl-NL" sz="1600" dirty="0" smtClean="0">
                <a:solidFill>
                  <a:schemeClr val="tx1"/>
                </a:solidFill>
              </a:rPr>
              <a:t>lean..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96" name="Afgeronde rechthoek 95"/>
          <p:cNvSpPr/>
          <p:nvPr/>
        </p:nvSpPr>
        <p:spPr>
          <a:xfrm>
            <a:off x="4683395" y="5478842"/>
            <a:ext cx="1025368" cy="45133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>
                <a:solidFill>
                  <a:schemeClr val="tx1"/>
                </a:solidFill>
              </a:rPr>
              <a:t>2012..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97" name="Afgeronde rechthoek 96"/>
          <p:cNvSpPr/>
          <p:nvPr/>
        </p:nvSpPr>
        <p:spPr>
          <a:xfrm>
            <a:off x="6583210" y="3389365"/>
            <a:ext cx="1230728" cy="45133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err="1" smtClean="0"/>
              <a:t>tr</a:t>
            </a:r>
            <a:endParaRPr lang="nl-NL" sz="1600" dirty="0"/>
          </a:p>
        </p:txBody>
      </p:sp>
      <p:cxnSp>
        <p:nvCxnSpPr>
          <p:cNvPr id="98" name="Rechte verbindingslijn met pijl 97"/>
          <p:cNvCxnSpPr>
            <a:stCxn id="97" idx="2"/>
          </p:cNvCxnSpPr>
          <p:nvPr/>
        </p:nvCxnSpPr>
        <p:spPr>
          <a:xfrm>
            <a:off x="7198574" y="3840704"/>
            <a:ext cx="11699" cy="5485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Afgeronde rechthoek 98"/>
          <p:cNvSpPr/>
          <p:nvPr/>
        </p:nvSpPr>
        <p:spPr>
          <a:xfrm>
            <a:off x="6070526" y="4721999"/>
            <a:ext cx="1025368" cy="45133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err="1" smtClean="0"/>
              <a:t>td</a:t>
            </a:r>
            <a:endParaRPr lang="nl-NL" sz="1600" dirty="0"/>
          </a:p>
        </p:txBody>
      </p:sp>
      <p:sp>
        <p:nvSpPr>
          <p:cNvPr id="100" name="Afgeronde rechthoek 99"/>
          <p:cNvSpPr/>
          <p:nvPr/>
        </p:nvSpPr>
        <p:spPr>
          <a:xfrm>
            <a:off x="7514771" y="4721999"/>
            <a:ext cx="1025368" cy="45133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err="1" smtClean="0"/>
              <a:t>td</a:t>
            </a:r>
            <a:endParaRPr lang="nl-NL" sz="1600" dirty="0"/>
          </a:p>
        </p:txBody>
      </p:sp>
      <p:cxnSp>
        <p:nvCxnSpPr>
          <p:cNvPr id="101" name="Rechte verbindingslijn 100"/>
          <p:cNvCxnSpPr/>
          <p:nvPr/>
        </p:nvCxnSpPr>
        <p:spPr>
          <a:xfrm>
            <a:off x="6583210" y="4389212"/>
            <a:ext cx="144424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Rechte verbindingslijn met pijl 101"/>
          <p:cNvCxnSpPr>
            <a:endCxn id="99" idx="0"/>
          </p:cNvCxnSpPr>
          <p:nvPr/>
        </p:nvCxnSpPr>
        <p:spPr>
          <a:xfrm>
            <a:off x="6583210" y="4389212"/>
            <a:ext cx="0" cy="3327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Rechte verbindingslijn met pijl 102"/>
          <p:cNvCxnSpPr>
            <a:endCxn id="100" idx="0"/>
          </p:cNvCxnSpPr>
          <p:nvPr/>
        </p:nvCxnSpPr>
        <p:spPr>
          <a:xfrm>
            <a:off x="8027455" y="4389212"/>
            <a:ext cx="0" cy="3327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Rechte verbindingslijn met pijl 103"/>
          <p:cNvCxnSpPr/>
          <p:nvPr/>
        </p:nvCxnSpPr>
        <p:spPr>
          <a:xfrm>
            <a:off x="6583210" y="5173338"/>
            <a:ext cx="0" cy="3327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Rechte verbindingslijn met pijl 104"/>
          <p:cNvCxnSpPr>
            <a:stCxn id="100" idx="2"/>
          </p:cNvCxnSpPr>
          <p:nvPr/>
        </p:nvCxnSpPr>
        <p:spPr>
          <a:xfrm>
            <a:off x="8027455" y="5173338"/>
            <a:ext cx="0" cy="3327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Afgeronde rechthoek 105"/>
          <p:cNvSpPr/>
          <p:nvPr/>
        </p:nvSpPr>
        <p:spPr>
          <a:xfrm>
            <a:off x="6070526" y="5506125"/>
            <a:ext cx="1025368" cy="45133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err="1" smtClean="0">
                <a:solidFill>
                  <a:schemeClr val="tx1"/>
                </a:solidFill>
              </a:rPr>
              <a:t>Buy</a:t>
            </a:r>
            <a:r>
              <a:rPr lang="nl-NL" sz="1600" dirty="0" smtClean="0">
                <a:solidFill>
                  <a:schemeClr val="tx1"/>
                </a:solidFill>
              </a:rPr>
              <a:t>…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107" name="Afgeronde rechthoek 106"/>
          <p:cNvSpPr/>
          <p:nvPr/>
        </p:nvSpPr>
        <p:spPr>
          <a:xfrm>
            <a:off x="7514771" y="5478842"/>
            <a:ext cx="1025368" cy="45133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>
                <a:solidFill>
                  <a:schemeClr val="tx1"/>
                </a:solidFill>
              </a:rPr>
              <a:t>2012…</a:t>
            </a:r>
            <a:endParaRPr lang="nl-NL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8367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88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2540714" y="2968794"/>
            <a:ext cx="47984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6600" dirty="0" smtClean="0">
                <a:solidFill>
                  <a:schemeClr val="bg1"/>
                </a:solidFill>
                <a:latin typeface="Century Gothic"/>
                <a:cs typeface="Century Gothic"/>
              </a:rPr>
              <a:t>FUNCTIONS</a:t>
            </a:r>
            <a:endParaRPr lang="nl-NL" sz="66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3" name="Tekstvak 2"/>
          <p:cNvSpPr txBox="1"/>
          <p:nvPr/>
        </p:nvSpPr>
        <p:spPr>
          <a:xfrm rot="19431109">
            <a:off x="2238392" y="2784128"/>
            <a:ext cx="957752" cy="369332"/>
          </a:xfrm>
          <a:prstGeom prst="rect">
            <a:avLst/>
          </a:prstGeom>
          <a:solidFill>
            <a:srgbClr val="CD24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bg1"/>
                </a:solidFill>
                <a:latin typeface="Century Gothic"/>
                <a:cs typeface="Century Gothic"/>
              </a:rPr>
              <a:t>BASICS</a:t>
            </a:r>
            <a:endParaRPr lang="nl-NL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2745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Screen Shot 2012-10-16 at 2.18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342900"/>
            <a:ext cx="8851900" cy="61595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8447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Screen Shot 2012-10-16 at 2.01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895" y="2068286"/>
            <a:ext cx="5698634" cy="341569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80945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6350" cmpd="sng">
          <a:solidFill>
            <a:schemeClr val="tx1"/>
          </a:solidFill>
          <a:prstDash val="lgDash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27273</TotalTime>
  <Words>473</Words>
  <Application>Microsoft Office PowerPoint</Application>
  <PresentationFormat>Diavoorstelling (4:3)</PresentationFormat>
  <Paragraphs>161</Paragraphs>
  <Slides>20</Slides>
  <Notes>13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20</vt:i4>
      </vt:variant>
    </vt:vector>
  </HeadingPairs>
  <TitlesOfParts>
    <vt:vector size="21" baseType="lpstr">
      <vt:lpstr>Office-thema</vt:lpstr>
      <vt:lpstr>Frontend development</vt:lpstr>
      <vt:lpstr>Dia 2</vt:lpstr>
      <vt:lpstr>Dia 3</vt:lpstr>
      <vt:lpstr>Dia 4</vt:lpstr>
      <vt:lpstr>Dia 5</vt:lpstr>
      <vt:lpstr>Dia 6</vt:lpstr>
      <vt:lpstr>Dia 7</vt:lpstr>
      <vt:lpstr>Dia 8</vt:lpstr>
      <vt:lpstr>Dia 9</vt:lpstr>
      <vt:lpstr>Dia 10</vt:lpstr>
      <vt:lpstr>Dia 11</vt:lpstr>
      <vt:lpstr>Dia 12</vt:lpstr>
      <vt:lpstr>Dia 13</vt:lpstr>
      <vt:lpstr>Dia 14</vt:lpstr>
      <vt:lpstr>Dia 15</vt:lpstr>
      <vt:lpstr>Dia 16</vt:lpstr>
      <vt:lpstr>Dia 17</vt:lpstr>
      <vt:lpstr>Dia 18</vt:lpstr>
      <vt:lpstr>Dia 19</vt:lpstr>
      <vt:lpstr>Dia 20</vt:lpstr>
    </vt:vector>
  </TitlesOfParts>
  <Company>Hogeschool Rotterdam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IMP01</dc:title>
  <dc:creator>HRS HRS</dc:creator>
  <cp:lastModifiedBy>Boyd</cp:lastModifiedBy>
  <cp:revision>1266</cp:revision>
  <cp:lastPrinted>2012-10-18T05:50:30Z</cp:lastPrinted>
  <dcterms:created xsi:type="dcterms:W3CDTF">2012-08-13T08:45:24Z</dcterms:created>
  <dcterms:modified xsi:type="dcterms:W3CDTF">2014-10-14T22:32:02Z</dcterms:modified>
</cp:coreProperties>
</file>