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50" r:id="rId3"/>
    <p:sldId id="461" r:id="rId4"/>
    <p:sldId id="462" r:id="rId5"/>
    <p:sldId id="463" r:id="rId6"/>
    <p:sldId id="464" r:id="rId7"/>
    <p:sldId id="460" r:id="rId8"/>
    <p:sldId id="465" r:id="rId9"/>
    <p:sldId id="451" r:id="rId10"/>
    <p:sldId id="466" r:id="rId11"/>
    <p:sldId id="467" r:id="rId12"/>
    <p:sldId id="471" r:id="rId13"/>
    <p:sldId id="472" r:id="rId14"/>
    <p:sldId id="453" r:id="rId15"/>
    <p:sldId id="454" r:id="rId16"/>
    <p:sldId id="385" r:id="rId17"/>
    <p:sldId id="470" r:id="rId18"/>
    <p:sldId id="386" r:id="rId19"/>
    <p:sldId id="387" r:id="rId20"/>
    <p:sldId id="388" r:id="rId21"/>
    <p:sldId id="421" r:id="rId22"/>
    <p:sldId id="436" r:id="rId23"/>
    <p:sldId id="422" r:id="rId24"/>
    <p:sldId id="403" r:id="rId25"/>
    <p:sldId id="391" r:id="rId26"/>
    <p:sldId id="445" r:id="rId27"/>
    <p:sldId id="381" r:id="rId28"/>
    <p:sldId id="435" r:id="rId29"/>
    <p:sldId id="455" r:id="rId30"/>
    <p:sldId id="379" r:id="rId31"/>
    <p:sldId id="439" r:id="rId32"/>
    <p:sldId id="457" r:id="rId33"/>
    <p:sldId id="429" r:id="rId34"/>
    <p:sldId id="432" r:id="rId35"/>
    <p:sldId id="458" r:id="rId36"/>
    <p:sldId id="431" r:id="rId37"/>
    <p:sldId id="456" r:id="rId38"/>
    <p:sldId id="440" r:id="rId39"/>
    <p:sldId id="380" r:id="rId40"/>
    <p:sldId id="417" r:id="rId41"/>
    <p:sldId id="418" r:id="rId42"/>
    <p:sldId id="419" r:id="rId43"/>
    <p:sldId id="320" r:id="rId4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loop="1" showNarration="1">
    <p:kiosk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C88DA"/>
    <a:srgbClr val="CD2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9001" autoAdjust="0"/>
  </p:normalViewPr>
  <p:slideViewPr>
    <p:cSldViewPr snapToGrid="0" snapToObjects="1">
      <p:cViewPr varScale="1">
        <p:scale>
          <a:sx n="95" d="100"/>
          <a:sy n="95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27CE7-9DD6-0544-B3D7-99CD9FB772FA}" type="datetimeFigureOut">
              <a:rPr lang="nl-NL" smtClean="0"/>
              <a:pPr/>
              <a:t>8-10-2014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8F50E-C7D0-7047-BE1E-75EEFC7A1B0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597673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BFEAA-5427-1D4A-A9F6-53E7800DCEDE}" type="datetimeFigureOut">
              <a:rPr lang="nl-NL" smtClean="0"/>
              <a:pPr/>
              <a:t>8-10-2014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75BC8-9B54-074D-AB05-EEC369B5EB1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23041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Arrays!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Deze</a:t>
            </a:r>
            <a:r>
              <a:rPr lang="nl-NL" baseline="0" dirty="0" smtClean="0"/>
              <a:t> week gaat het om events. Een eerste kennismaking is een complexere opdracht, nl boodschappenlijstjes. Als eerste leggen we het principe uit.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21476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Deze</a:t>
            </a:r>
            <a:r>
              <a:rPr lang="nl-NL" baseline="0" dirty="0" smtClean="0"/>
              <a:t> week gaat het om events. Een eerste kennismaking is een complexere opdracht, nl boodschappenlijstjes. Als eerste leggen we het principe uit.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21476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Hoeveel events?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155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Hoeveel events?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155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Hoeveel events?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155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Fase 1 heet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capturing</a:t>
            </a:r>
            <a:endParaRPr lang="nl-NL" baseline="0" dirty="0" smtClean="0"/>
          </a:p>
          <a:p>
            <a:r>
              <a:rPr lang="nl-NL" baseline="0" dirty="0" smtClean="0"/>
              <a:t>Fase 2 heet </a:t>
            </a:r>
            <a:r>
              <a:rPr lang="nl-NL" baseline="0" dirty="0" err="1" smtClean="0"/>
              <a:t>bubbling</a:t>
            </a:r>
            <a:endParaRPr lang="nl-NL" baseline="0" dirty="0" smtClean="0"/>
          </a:p>
          <a:p>
            <a:r>
              <a:rPr lang="nl-NL" baseline="0" dirty="0" err="1" smtClean="0"/>
              <a:t>Bubbling</a:t>
            </a:r>
            <a:r>
              <a:rPr lang="nl-NL" baseline="0" dirty="0" smtClean="0"/>
              <a:t> is de standaard bij een </a:t>
            </a:r>
            <a:r>
              <a:rPr lang="nl-NL" baseline="0" dirty="0" err="1" smtClean="0"/>
              <a:t>onmouseover</a:t>
            </a:r>
            <a:r>
              <a:rPr lang="nl-NL" baseline="0" dirty="0" smtClean="0"/>
              <a:t> of een </a:t>
            </a:r>
            <a:r>
              <a:rPr lang="nl-NL" baseline="0" dirty="0" err="1" smtClean="0"/>
              <a:t>onclick</a:t>
            </a:r>
            <a:r>
              <a:rPr lang="nl-NL" baseline="0" dirty="0" smtClean="0"/>
              <a:t> event.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127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I, en als het niet 4 is maar 3?</a:t>
            </a:r>
            <a:r>
              <a:rPr lang="nl-NL" baseline="0" dirty="0" smtClean="0"/>
              <a:t> Dan een witregel.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31556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Zie code-in-les/week6/</a:t>
            </a:r>
            <a:r>
              <a:rPr lang="nl-NL" dirty="0" err="1" smtClean="0"/>
              <a:t>simple</a:t>
            </a:r>
            <a:r>
              <a:rPr lang="nl-NL" dirty="0" smtClean="0"/>
              <a:t>-button-event.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93649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Terug naar de opdracht.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534535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Zie code-in-les/week6/</a:t>
            </a:r>
            <a:r>
              <a:rPr lang="nl-NL" dirty="0" err="1" smtClean="0"/>
              <a:t>simple</a:t>
            </a:r>
            <a:r>
              <a:rPr lang="nl-NL" dirty="0" smtClean="0"/>
              <a:t>-form-event.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9364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Elementen uit de DOM vissen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255636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Zie code-in-les/week6/</a:t>
            </a:r>
            <a:r>
              <a:rPr lang="nl-NL" dirty="0" err="1" smtClean="0"/>
              <a:t>simple</a:t>
            </a:r>
            <a:r>
              <a:rPr lang="nl-NL" dirty="0" smtClean="0"/>
              <a:t>-click-event.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4053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Zie code-in-les/week6/</a:t>
            </a:r>
            <a:r>
              <a:rPr lang="nl-NL" dirty="0" err="1" smtClean="0"/>
              <a:t>simple</a:t>
            </a:r>
            <a:r>
              <a:rPr lang="nl-NL" dirty="0" smtClean="0"/>
              <a:t>-form-event.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93649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Fase 1 heet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capturing</a:t>
            </a:r>
            <a:endParaRPr lang="nl-NL" baseline="0" dirty="0" smtClean="0"/>
          </a:p>
          <a:p>
            <a:r>
              <a:rPr lang="nl-NL" baseline="0" dirty="0" smtClean="0"/>
              <a:t>Fase 2 heet </a:t>
            </a:r>
            <a:r>
              <a:rPr lang="nl-NL" baseline="0" dirty="0" err="1" smtClean="0"/>
              <a:t>bubbling</a:t>
            </a:r>
            <a:endParaRPr lang="nl-NL" baseline="0" dirty="0" smtClean="0"/>
          </a:p>
          <a:p>
            <a:r>
              <a:rPr lang="nl-NL" baseline="0" dirty="0" err="1" smtClean="0"/>
              <a:t>Bubbling</a:t>
            </a:r>
            <a:r>
              <a:rPr lang="nl-NL" baseline="0" dirty="0" smtClean="0"/>
              <a:t> is de standaard bij een </a:t>
            </a:r>
            <a:r>
              <a:rPr lang="nl-NL" baseline="0" dirty="0" err="1" smtClean="0"/>
              <a:t>onmouseover</a:t>
            </a:r>
            <a:r>
              <a:rPr lang="nl-NL" baseline="0" dirty="0" smtClean="0"/>
              <a:t> of een </a:t>
            </a:r>
            <a:r>
              <a:rPr lang="nl-NL" baseline="0" dirty="0" err="1" smtClean="0"/>
              <a:t>onclick</a:t>
            </a:r>
            <a:r>
              <a:rPr lang="nl-NL" baseline="0" dirty="0" smtClean="0"/>
              <a:t> event.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127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Zie code-in-les/week6/</a:t>
            </a:r>
            <a:r>
              <a:rPr lang="nl-NL" dirty="0" err="1" smtClean="0"/>
              <a:t>simple</a:t>
            </a:r>
            <a:r>
              <a:rPr lang="nl-NL" dirty="0" smtClean="0"/>
              <a:t>-form-event.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93649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I, en als het niet 4 is maar 3?</a:t>
            </a:r>
            <a:r>
              <a:rPr lang="nl-NL" baseline="0" dirty="0" smtClean="0"/>
              <a:t> Dan een witregel.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31556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I, en als het niet 4 is maar 3?</a:t>
            </a:r>
            <a:r>
              <a:rPr lang="nl-NL" baseline="0" dirty="0" smtClean="0"/>
              <a:t> Dan een witregel.</a:t>
            </a:r>
          </a:p>
          <a:p>
            <a:r>
              <a:rPr lang="nl-NL" baseline="0" dirty="0" smtClean="0"/>
              <a:t>Voorbeeld kun je ook vinden op: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31556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Maak deze opdracht af.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155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155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42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155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43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5429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Elementen</a:t>
            </a:r>
            <a:r>
              <a:rPr lang="nl-NL" baseline="0" dirty="0" smtClean="0"/>
              <a:t> manipuleren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Elementen maken en plaatsen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 maak</a:t>
            </a:r>
            <a:r>
              <a:rPr lang="nl-NL" baseline="0" dirty="0" smtClean="0"/>
              <a:t> je een functie en voer je’m uit.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3155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Voorbeeld gebruik functie voor groeperen/benoemen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Parameters meegeven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Returnen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3155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Scope</a:t>
            </a:r>
          </a:p>
          <a:p>
            <a:r>
              <a:rPr lang="nl-NL" dirty="0" smtClean="0"/>
              <a:t>-&gt; 4</a:t>
            </a:r>
          </a:p>
          <a:p>
            <a:r>
              <a:rPr lang="nl-NL" dirty="0" smtClean="0"/>
              <a:t>-&gt; Reference error: b 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defined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3155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8-10-2014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6096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8-10-2014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955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8-10-2014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964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8-10-2014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2988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8-10-2014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5044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8-10-2014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9855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8-10-2014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8927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8-10-2014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77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8-10-2014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1501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8-10-2014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787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8-10-2014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285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BEE5-94E6-E445-95DA-CAD88A30EC74}" type="datetimeFigureOut">
              <a:rPr lang="nl-NL" smtClean="0"/>
              <a:pPr/>
              <a:t>8-10-2014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3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Frontend</a:t>
            </a:r>
            <a:r>
              <a:rPr lang="nl-NL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nl-NL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development</a:t>
            </a:r>
            <a:endParaRPr lang="nl-NL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latin typeface="Century Gothic"/>
                <a:cs typeface="Century Gothic"/>
              </a:rPr>
              <a:t>o</a:t>
            </a:r>
            <a:r>
              <a:rPr lang="nl-NL" dirty="0" smtClean="0">
                <a:latin typeface="Century Gothic"/>
                <a:cs typeface="Century Gothic"/>
              </a:rPr>
              <a:t>ftewel IMP011</a:t>
            </a:r>
            <a:endParaRPr lang="nl-NL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83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76975" y="983479"/>
            <a:ext cx="8454559" cy="42780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script.js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calculating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"Calculating:"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number1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number2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50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number1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+ 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= 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number1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number1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- 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= 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number1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number1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* 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= 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number1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Some code here...</a:t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...</a:t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...</a:t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(currentAction ==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"calculating"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calculating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nl-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568303" y="943286"/>
            <a:ext cx="4998484" cy="42780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script.js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 message here"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A message here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nl-NL" sz="1600" b="1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600" b="1" i="1" dirty="0" smtClean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1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1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script.js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(message) {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(message)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"Some message"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Some message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562712" y="674436"/>
            <a:ext cx="3517310" cy="50167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script.js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(message) {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(message)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some code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"Some message"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some more code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(someStatement) {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"Awesomeness!"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and more code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"Hi there!"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etc..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564369" y="674457"/>
            <a:ext cx="7343677" cy="50167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script.js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(message) {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getElementById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"output"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message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some code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"Some message"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some more code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(someStatement) {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"Awesomeness!"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and more code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"Hi there!"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etc..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00643" y="24779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61741" y="1298957"/>
            <a:ext cx="5245347" cy="28007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script.js</a:t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total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getTotal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total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22</a:t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getTotal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==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true</a:t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getTotal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b)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+ b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Give the value back</a:t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nl-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23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00643" y="24779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nl-NL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someFunction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someVar 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"lalala"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someFunction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(someVar)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someVar is not defined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20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95754" y="2290349"/>
            <a:ext cx="46891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Gezamelijk</a:t>
            </a:r>
          </a:p>
        </p:txBody>
      </p:sp>
    </p:spTree>
    <p:extLst>
      <p:ext uri="{BB962C8B-B14F-4D97-AF65-F5344CB8AC3E}">
        <p14:creationId xmlns="" xmlns:p14="http://schemas.microsoft.com/office/powerpoint/2010/main" val="7340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453651" y="2695595"/>
            <a:ext cx="30957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EVENTS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40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74279" y="1889673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433314" y="1889673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574279" y="1233803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74279" y="3211829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574279" y="3930164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655677" y="3232650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655051" y="1889673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574279" y="3643627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574279" y="2691291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5842434" y="484757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product en prijs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5" name="Ovaal 14"/>
          <p:cNvSpPr/>
          <p:nvPr/>
        </p:nvSpPr>
        <p:spPr>
          <a:xfrm>
            <a:off x="6387663" y="3643627"/>
            <a:ext cx="170726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Verwijder product en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6" name="Vrije vorm 15"/>
          <p:cNvSpPr/>
          <p:nvPr/>
        </p:nvSpPr>
        <p:spPr>
          <a:xfrm>
            <a:off x="5727334" y="1410784"/>
            <a:ext cx="333712" cy="468478"/>
          </a:xfrm>
          <a:custGeom>
            <a:avLst/>
            <a:gdLst>
              <a:gd name="connsiteX0" fmla="*/ 333712 w 333712"/>
              <a:gd name="connsiteY0" fmla="*/ 0 h 468478"/>
              <a:gd name="connsiteX1" fmla="*/ 21408 w 333712"/>
              <a:gd name="connsiteY1" fmla="*/ 145749 h 468478"/>
              <a:gd name="connsiteX2" fmla="*/ 52638 w 333712"/>
              <a:gd name="connsiteY2" fmla="*/ 468478 h 4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712" h="468478">
                <a:moveTo>
                  <a:pt x="333712" y="0"/>
                </a:moveTo>
                <a:cubicBezTo>
                  <a:pt x="200983" y="33834"/>
                  <a:pt x="68254" y="67669"/>
                  <a:pt x="21408" y="145749"/>
                </a:cubicBezTo>
                <a:cubicBezTo>
                  <a:pt x="-25438" y="223829"/>
                  <a:pt x="13600" y="346153"/>
                  <a:pt x="52638" y="468478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Vrije vorm 16"/>
          <p:cNvSpPr/>
          <p:nvPr/>
        </p:nvSpPr>
        <p:spPr>
          <a:xfrm>
            <a:off x="5717512" y="3541126"/>
            <a:ext cx="1020193" cy="774223"/>
          </a:xfrm>
          <a:custGeom>
            <a:avLst/>
            <a:gdLst>
              <a:gd name="connsiteX0" fmla="*/ 1020193 w 1020193"/>
              <a:gd name="connsiteY0" fmla="*/ 253691 h 774223"/>
              <a:gd name="connsiteX1" fmla="*/ 572557 w 1020193"/>
              <a:gd name="connsiteY1" fmla="*/ 24658 h 774223"/>
              <a:gd name="connsiteX2" fmla="*/ 0 w 1020193"/>
              <a:gd name="connsiteY2" fmla="*/ 774223 h 774223"/>
              <a:gd name="connsiteX3" fmla="*/ 0 w 1020193"/>
              <a:gd name="connsiteY3" fmla="*/ 774223 h 77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193" h="774223">
                <a:moveTo>
                  <a:pt x="1020193" y="253691"/>
                </a:moveTo>
                <a:cubicBezTo>
                  <a:pt x="881391" y="95797"/>
                  <a:pt x="742589" y="-62097"/>
                  <a:pt x="572557" y="24658"/>
                </a:cubicBezTo>
                <a:cubicBezTo>
                  <a:pt x="402525" y="111413"/>
                  <a:pt x="0" y="774223"/>
                  <a:pt x="0" y="774223"/>
                </a:cubicBezTo>
                <a:lnTo>
                  <a:pt x="0" y="774223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3698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875178" y="1977688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734213" y="1977688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875178" y="1321818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875178" y="3299844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875178" y="4018179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956576" y="3320665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955950" y="1977688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875178" y="3731642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875178" y="277930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6143333" y="572772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Lees product en prijs uit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206729" y="209118"/>
            <a:ext cx="805366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Event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031989" y="203440"/>
            <a:ext cx="3261719" cy="369332"/>
          </a:xfrm>
          <a:prstGeom prst="rect">
            <a:avLst/>
          </a:prstGeom>
          <a:solidFill>
            <a:srgbClr val="1C88D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Voeg product en prijs toe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Ovaal 9"/>
          <p:cNvSpPr/>
          <p:nvPr/>
        </p:nvSpPr>
        <p:spPr>
          <a:xfrm>
            <a:off x="5802305" y="906858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Ovaal 20"/>
          <p:cNvSpPr/>
          <p:nvPr/>
        </p:nvSpPr>
        <p:spPr>
          <a:xfrm>
            <a:off x="2319062" y="5708576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product en prijs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2" name="Ovaal 21"/>
          <p:cNvSpPr/>
          <p:nvPr/>
        </p:nvSpPr>
        <p:spPr>
          <a:xfrm>
            <a:off x="2790025" y="5438632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4" name="Ovaal 23"/>
          <p:cNvSpPr/>
          <p:nvPr/>
        </p:nvSpPr>
        <p:spPr>
          <a:xfrm>
            <a:off x="6805830" y="4937385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‘verwijder’ event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3" name="Ovaal 22"/>
          <p:cNvSpPr/>
          <p:nvPr/>
        </p:nvSpPr>
        <p:spPr>
          <a:xfrm>
            <a:off x="6611787" y="5225386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3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5" name="Ovaal 24"/>
          <p:cNvSpPr/>
          <p:nvPr/>
        </p:nvSpPr>
        <p:spPr>
          <a:xfrm>
            <a:off x="6149993" y="2936214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Verhoog totaal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6" name="Ovaal 25"/>
          <p:cNvSpPr/>
          <p:nvPr/>
        </p:nvSpPr>
        <p:spPr>
          <a:xfrm>
            <a:off x="5955950" y="3224215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="" xmlns:p14="http://schemas.microsoft.com/office/powerpoint/2010/main" val="33546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401801" y="2538676"/>
            <a:ext cx="29658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RECAP</a:t>
            </a:r>
          </a:p>
        </p:txBody>
      </p:sp>
    </p:spTree>
    <p:extLst>
      <p:ext uri="{BB962C8B-B14F-4D97-AF65-F5344CB8AC3E}">
        <p14:creationId xmlns="" xmlns:p14="http://schemas.microsoft.com/office/powerpoint/2010/main" val="26957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875178" y="1977688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734213" y="1977688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875178" y="1321818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875178" y="3299844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875178" y="4018179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956576" y="3320665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955950" y="1977688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875178" y="3731642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875178" y="277930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6959513" y="4476757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Verwijder product en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206729" y="209118"/>
            <a:ext cx="805366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Event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031989" y="203440"/>
            <a:ext cx="3261719" cy="369332"/>
          </a:xfrm>
          <a:prstGeom prst="rect">
            <a:avLst/>
          </a:prstGeom>
          <a:solidFill>
            <a:srgbClr val="1C88D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Verwijder product en prijs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Ovaal 9"/>
          <p:cNvSpPr/>
          <p:nvPr/>
        </p:nvSpPr>
        <p:spPr>
          <a:xfrm>
            <a:off x="6618485" y="4810843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Ovaal 24"/>
          <p:cNvSpPr/>
          <p:nvPr/>
        </p:nvSpPr>
        <p:spPr>
          <a:xfrm>
            <a:off x="6149993" y="2936214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Verlaag totaalprijs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6" name="Ovaal 25"/>
          <p:cNvSpPr/>
          <p:nvPr/>
        </p:nvSpPr>
        <p:spPr>
          <a:xfrm>
            <a:off x="5955950" y="3224215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0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0 at 8.4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536700"/>
            <a:ext cx="4838700" cy="3771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52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0 at 8.4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536700"/>
            <a:ext cx="4838700" cy="3771900"/>
          </a:xfrm>
          <a:prstGeom prst="rect">
            <a:avLst/>
          </a:prstGeom>
        </p:spPr>
      </p:pic>
      <p:sp>
        <p:nvSpPr>
          <p:cNvPr id="3" name="Ovaal 2"/>
          <p:cNvSpPr/>
          <p:nvPr/>
        </p:nvSpPr>
        <p:spPr>
          <a:xfrm>
            <a:off x="5802305" y="1491654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Lees item uit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4" name="Ovaal 3"/>
          <p:cNvSpPr/>
          <p:nvPr/>
        </p:nvSpPr>
        <p:spPr>
          <a:xfrm>
            <a:off x="5461277" y="1825740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al 4"/>
          <p:cNvSpPr/>
          <p:nvPr/>
        </p:nvSpPr>
        <p:spPr>
          <a:xfrm>
            <a:off x="2964490" y="4755298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item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6" name="Ovaal 5"/>
          <p:cNvSpPr/>
          <p:nvPr/>
        </p:nvSpPr>
        <p:spPr>
          <a:xfrm>
            <a:off x="3435453" y="4485354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7" name="Ovaal 6"/>
          <p:cNvSpPr/>
          <p:nvPr/>
        </p:nvSpPr>
        <p:spPr>
          <a:xfrm>
            <a:off x="527260" y="1090752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smtClean="0">
                <a:latin typeface="Century Gothic"/>
                <a:cs typeface="Century Gothic"/>
              </a:rPr>
              <a:t>Geef melding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8" name="Ovaal 7"/>
          <p:cNvSpPr/>
          <p:nvPr/>
        </p:nvSpPr>
        <p:spPr>
          <a:xfrm>
            <a:off x="1706111" y="1694782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="" xmlns:p14="http://schemas.microsoft.com/office/powerpoint/2010/main" val="34277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6183834" y="249609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6023280" y="3425044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5352896" y="4149080"/>
            <a:ext cx="3967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6741320" y="4140383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6353817" y="256409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6189830" y="905403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4777202" y="4792413"/>
            <a:ext cx="1230728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l</a:t>
            </a:r>
            <a:r>
              <a:rPr lang="nl-NL" sz="1600" dirty="0" smtClean="0"/>
              <a:t>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6228636" y="4792413"/>
            <a:ext cx="1025368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7552842" y="4792413"/>
            <a:ext cx="1025368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6854030" y="700948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6860026" y="1356742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5353893" y="4140383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6866501" y="3876383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8065526" y="4140383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  <a:endCxn id="5" idx="0"/>
          </p:cNvCxnSpPr>
          <p:nvPr/>
        </p:nvCxnSpPr>
        <p:spPr>
          <a:xfrm>
            <a:off x="6866501" y="3015430"/>
            <a:ext cx="0" cy="4096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200644" y="228003"/>
            <a:ext cx="1891794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DOM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4869472" y="5666457"/>
            <a:ext cx="1025368" cy="4513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Finish..</a:t>
            </a:r>
            <a:endParaRPr lang="nl-NL" sz="1600" dirty="0"/>
          </a:p>
        </p:txBody>
      </p:sp>
      <p:cxnSp>
        <p:nvCxnSpPr>
          <p:cNvPr id="33" name="Rechte verbindingslijn met pijl 32"/>
          <p:cNvCxnSpPr>
            <a:stCxn id="24" idx="2"/>
            <a:endCxn id="32" idx="0"/>
          </p:cNvCxnSpPr>
          <p:nvPr/>
        </p:nvCxnSpPr>
        <p:spPr>
          <a:xfrm flipH="1">
            <a:off x="5382156" y="5243752"/>
            <a:ext cx="10410" cy="422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fgeronde rechthoek 38"/>
          <p:cNvSpPr/>
          <p:nvPr/>
        </p:nvSpPr>
        <p:spPr>
          <a:xfrm>
            <a:off x="709077" y="3383349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form</a:t>
            </a:r>
            <a:endParaRPr lang="nl-NL" sz="1600" dirty="0"/>
          </a:p>
        </p:txBody>
      </p:sp>
      <p:sp>
        <p:nvSpPr>
          <p:cNvPr id="27" name="Afgeronde rechthoek 26"/>
          <p:cNvSpPr/>
          <p:nvPr/>
        </p:nvSpPr>
        <p:spPr>
          <a:xfrm>
            <a:off x="200644" y="4792413"/>
            <a:ext cx="1230728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l</a:t>
            </a:r>
            <a:r>
              <a:rPr lang="nl-NL" sz="1600" dirty="0" smtClean="0"/>
              <a:t>abel</a:t>
            </a:r>
            <a:endParaRPr lang="nl-NL" sz="1600" dirty="0"/>
          </a:p>
        </p:txBody>
      </p:sp>
      <p:sp>
        <p:nvSpPr>
          <p:cNvPr id="28" name="Afgeronde rechthoek 27"/>
          <p:cNvSpPr/>
          <p:nvPr/>
        </p:nvSpPr>
        <p:spPr>
          <a:xfrm>
            <a:off x="1550096" y="4792413"/>
            <a:ext cx="1301267" cy="8740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i</a:t>
            </a:r>
            <a:r>
              <a:rPr lang="nl-NL" sz="1600" dirty="0" smtClean="0"/>
              <a:t>nput</a:t>
            </a:r>
          </a:p>
          <a:p>
            <a:pPr algn="ctr"/>
            <a:r>
              <a:rPr lang="nl-NL" sz="1600" dirty="0" err="1"/>
              <a:t>i</a:t>
            </a:r>
            <a:r>
              <a:rPr lang="nl-NL" sz="1600" dirty="0" err="1" smtClean="0"/>
              <a:t>d</a:t>
            </a:r>
            <a:r>
              <a:rPr lang="nl-NL" sz="1600" dirty="0" smtClean="0"/>
              <a:t> = </a:t>
            </a:r>
            <a:r>
              <a:rPr lang="nl-NL" sz="1600" dirty="0" err="1" smtClean="0"/>
              <a:t>todo</a:t>
            </a:r>
            <a:r>
              <a:rPr lang="nl-NL" sz="1600" dirty="0" smtClean="0"/>
              <a:t>-input</a:t>
            </a:r>
            <a:endParaRPr lang="nl-NL" sz="1600" dirty="0"/>
          </a:p>
        </p:txBody>
      </p:sp>
      <p:sp>
        <p:nvSpPr>
          <p:cNvPr id="29" name="Afgeronde rechthoek 28"/>
          <p:cNvSpPr/>
          <p:nvPr/>
        </p:nvSpPr>
        <p:spPr>
          <a:xfrm>
            <a:off x="2976284" y="4792413"/>
            <a:ext cx="1025368" cy="8740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i</a:t>
            </a:r>
            <a:r>
              <a:rPr lang="nl-NL" sz="1600" dirty="0" smtClean="0"/>
              <a:t>nput </a:t>
            </a:r>
          </a:p>
          <a:p>
            <a:pPr algn="ctr"/>
            <a:r>
              <a:rPr lang="nl-NL" sz="1600" dirty="0" err="1"/>
              <a:t>i</a:t>
            </a:r>
            <a:r>
              <a:rPr lang="nl-NL" sz="1600" dirty="0" err="1" smtClean="0"/>
              <a:t>d</a:t>
            </a:r>
            <a:r>
              <a:rPr lang="nl-NL" sz="1600" dirty="0" smtClean="0"/>
              <a:t> = </a:t>
            </a:r>
            <a:r>
              <a:rPr lang="nl-NL" sz="1600" dirty="0" err="1" smtClean="0"/>
              <a:t>sbm</a:t>
            </a:r>
            <a:r>
              <a:rPr lang="nl-NL" sz="1600" dirty="0" smtClean="0"/>
              <a:t>-button</a:t>
            </a:r>
            <a:endParaRPr lang="nl-NL" sz="1600" dirty="0"/>
          </a:p>
        </p:txBody>
      </p:sp>
      <p:sp>
        <p:nvSpPr>
          <p:cNvPr id="30" name="Afgeronde rechthoek 29"/>
          <p:cNvSpPr/>
          <p:nvPr/>
        </p:nvSpPr>
        <p:spPr>
          <a:xfrm>
            <a:off x="6228636" y="5676185"/>
            <a:ext cx="1025368" cy="4513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Clean..</a:t>
            </a:r>
            <a:endParaRPr lang="nl-NL" sz="1600" dirty="0"/>
          </a:p>
        </p:txBody>
      </p:sp>
      <p:cxnSp>
        <p:nvCxnSpPr>
          <p:cNvPr id="34" name="Rechte verbindingslijn met pijl 33"/>
          <p:cNvCxnSpPr>
            <a:endCxn id="30" idx="0"/>
          </p:cNvCxnSpPr>
          <p:nvPr/>
        </p:nvCxnSpPr>
        <p:spPr>
          <a:xfrm flipH="1">
            <a:off x="6741320" y="5253480"/>
            <a:ext cx="10410" cy="422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fgeronde rechthoek 34"/>
          <p:cNvSpPr/>
          <p:nvPr/>
        </p:nvSpPr>
        <p:spPr>
          <a:xfrm>
            <a:off x="7552842" y="5665774"/>
            <a:ext cx="1025368" cy="4513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Buy</a:t>
            </a:r>
            <a:r>
              <a:rPr lang="nl-NL" sz="1600" dirty="0" smtClean="0"/>
              <a:t>..</a:t>
            </a:r>
            <a:endParaRPr lang="nl-NL" sz="1600" dirty="0"/>
          </a:p>
        </p:txBody>
      </p:sp>
      <p:cxnSp>
        <p:nvCxnSpPr>
          <p:cNvPr id="38" name="Rechte verbindingslijn met pijl 37"/>
          <p:cNvCxnSpPr>
            <a:endCxn id="35" idx="0"/>
          </p:cNvCxnSpPr>
          <p:nvPr/>
        </p:nvCxnSpPr>
        <p:spPr>
          <a:xfrm flipH="1">
            <a:off x="8065526" y="5243069"/>
            <a:ext cx="10410" cy="422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fgeronde rechthoek 39"/>
          <p:cNvSpPr/>
          <p:nvPr/>
        </p:nvSpPr>
        <p:spPr>
          <a:xfrm>
            <a:off x="274851" y="5665774"/>
            <a:ext cx="1025368" cy="4513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Nieuw..</a:t>
            </a:r>
            <a:endParaRPr lang="nl-NL" sz="1600" dirty="0"/>
          </a:p>
        </p:txBody>
      </p:sp>
      <p:cxnSp>
        <p:nvCxnSpPr>
          <p:cNvPr id="41" name="Rechte verbindingslijn met pijl 40"/>
          <p:cNvCxnSpPr>
            <a:endCxn id="40" idx="0"/>
          </p:cNvCxnSpPr>
          <p:nvPr/>
        </p:nvCxnSpPr>
        <p:spPr>
          <a:xfrm flipH="1">
            <a:off x="787535" y="5243069"/>
            <a:ext cx="10410" cy="422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/>
          <p:nvPr/>
        </p:nvCxnSpPr>
        <p:spPr>
          <a:xfrm>
            <a:off x="1431372" y="3095561"/>
            <a:ext cx="542265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>
            <a:off x="1444254" y="3095561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/>
          <p:cNvCxnSpPr/>
          <p:nvPr/>
        </p:nvCxnSpPr>
        <p:spPr>
          <a:xfrm>
            <a:off x="754446" y="4157777"/>
            <a:ext cx="3967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/>
          <p:nvPr/>
        </p:nvCxnSpPr>
        <p:spPr>
          <a:xfrm>
            <a:off x="2142870" y="4149080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>
            <a:off x="755443" y="4149080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/>
          <p:nvPr/>
        </p:nvCxnSpPr>
        <p:spPr>
          <a:xfrm flipH="1">
            <a:off x="3467076" y="4149080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>
            <a:off x="1465074" y="3834688"/>
            <a:ext cx="0" cy="3230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412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0643" y="999255"/>
            <a:ext cx="8771488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  <a:latin typeface="Courier New"/>
                <a:cs typeface="Courier New"/>
              </a:rPr>
              <a:t>//VOORBEELD PROGRAMMA</a:t>
            </a:r>
          </a:p>
          <a:p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>
                <a:latin typeface="Courier New"/>
                <a:cs typeface="Courier New"/>
              </a:rPr>
              <a:t>!</a:t>
            </a:r>
            <a:r>
              <a:rPr lang="nl-NL" sz="1600" dirty="0" err="1">
                <a:latin typeface="Courier New"/>
                <a:cs typeface="Courier New"/>
              </a:rPr>
              <a:t>doctype</a:t>
            </a:r>
            <a:r>
              <a:rPr lang="nl-NL" sz="1600" dirty="0">
                <a:latin typeface="Courier New"/>
                <a:cs typeface="Courier New"/>
              </a:rPr>
              <a:t> html&gt;</a:t>
            </a:r>
          </a:p>
          <a:p>
            <a:r>
              <a:rPr lang="nl-NL" sz="1600" dirty="0">
                <a:latin typeface="Courier New"/>
                <a:cs typeface="Courier New"/>
              </a:rPr>
              <a:t>&lt;html&gt;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 smtClean="0">
                <a:latin typeface="Courier New"/>
                <a:cs typeface="Courier New"/>
              </a:rPr>
              <a:t>&gt;&lt;</a:t>
            </a:r>
            <a:r>
              <a:rPr lang="nl-NL" sz="1600" dirty="0">
                <a:latin typeface="Courier New"/>
                <a:cs typeface="Courier New"/>
              </a:rPr>
              <a:t>/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&lt;body&gt;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&lt;div </a:t>
            </a:r>
            <a:r>
              <a:rPr lang="nl-NL" sz="1600" dirty="0" err="1">
                <a:latin typeface="Courier New"/>
                <a:cs typeface="Courier New"/>
              </a:rPr>
              <a:t>id</a:t>
            </a:r>
            <a:r>
              <a:rPr lang="nl-NL" sz="1600" dirty="0">
                <a:latin typeface="Courier New"/>
                <a:cs typeface="Courier New"/>
              </a:rPr>
              <a:t>='</a:t>
            </a:r>
            <a:r>
              <a:rPr lang="nl-NL" sz="1600" dirty="0" err="1">
                <a:latin typeface="Courier New"/>
                <a:cs typeface="Courier New"/>
              </a:rPr>
              <a:t>message</a:t>
            </a:r>
            <a:r>
              <a:rPr lang="nl-NL" sz="1600" dirty="0">
                <a:latin typeface="Courier New"/>
                <a:cs typeface="Courier New"/>
              </a:rPr>
              <a:t>'&gt;&lt;/div&gt;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&lt;h1&gt;</a:t>
            </a:r>
            <a:r>
              <a:rPr lang="nl-NL" sz="1600" dirty="0" err="1">
                <a:latin typeface="Courier New"/>
                <a:cs typeface="Courier New"/>
              </a:rPr>
              <a:t>What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todo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today</a:t>
            </a:r>
            <a:r>
              <a:rPr lang="nl-NL" sz="1600" dirty="0">
                <a:latin typeface="Courier New"/>
                <a:cs typeface="Courier New"/>
              </a:rPr>
              <a:t>&lt;/h1&gt;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</a:t>
            </a:r>
            <a:r>
              <a:rPr lang="nl-NL" sz="1600" dirty="0" smtClean="0">
                <a:latin typeface="Courier New"/>
                <a:cs typeface="Courier New"/>
              </a:rPr>
              <a:t>form&gt;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		&lt;label </a:t>
            </a:r>
            <a:r>
              <a:rPr lang="nl-NL" sz="1600" dirty="0" err="1">
                <a:latin typeface="Courier New"/>
                <a:cs typeface="Courier New"/>
              </a:rPr>
              <a:t>for</a:t>
            </a:r>
            <a:r>
              <a:rPr lang="nl-NL" sz="1600" dirty="0">
                <a:latin typeface="Courier New"/>
                <a:cs typeface="Courier New"/>
              </a:rPr>
              <a:t>='</a:t>
            </a:r>
            <a:r>
              <a:rPr lang="nl-NL" sz="1600" dirty="0" err="1">
                <a:latin typeface="Courier New"/>
                <a:cs typeface="Courier New"/>
              </a:rPr>
              <a:t>todo</a:t>
            </a:r>
            <a:r>
              <a:rPr lang="nl-NL" sz="1600" dirty="0">
                <a:latin typeface="Courier New"/>
                <a:cs typeface="Courier New"/>
              </a:rPr>
              <a:t>-input'&gt;Nieuw item&lt;/label&gt;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&lt;input type="</a:t>
            </a:r>
            <a:r>
              <a:rPr lang="nl-NL" sz="1600" dirty="0" err="1">
                <a:latin typeface="Courier New"/>
                <a:cs typeface="Courier New"/>
              </a:rPr>
              <a:t>text</a:t>
            </a:r>
            <a:r>
              <a:rPr lang="nl-NL" sz="1600" dirty="0">
                <a:latin typeface="Courier New"/>
                <a:cs typeface="Courier New"/>
              </a:rPr>
              <a:t>" </a:t>
            </a:r>
            <a:r>
              <a:rPr lang="nl-NL" sz="1600" dirty="0" err="1">
                <a:latin typeface="Courier New"/>
                <a:cs typeface="Courier New"/>
              </a:rPr>
              <a:t>id</a:t>
            </a:r>
            <a:r>
              <a:rPr lang="nl-NL" sz="1600" dirty="0">
                <a:latin typeface="Courier New"/>
                <a:cs typeface="Courier New"/>
              </a:rPr>
              <a:t>='</a:t>
            </a:r>
            <a:r>
              <a:rPr lang="nl-NL" sz="1600" dirty="0" err="1">
                <a:latin typeface="Courier New"/>
                <a:cs typeface="Courier New"/>
              </a:rPr>
              <a:t>todo</a:t>
            </a:r>
            <a:r>
              <a:rPr lang="nl-NL" sz="1600" dirty="0">
                <a:latin typeface="Courier New"/>
                <a:cs typeface="Courier New"/>
              </a:rPr>
              <a:t>-input' /&gt;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&lt;input type='</a:t>
            </a:r>
            <a:r>
              <a:rPr lang="nl-NL" sz="1600" dirty="0" err="1">
                <a:latin typeface="Courier New"/>
                <a:cs typeface="Courier New"/>
              </a:rPr>
              <a:t>submit</a:t>
            </a:r>
            <a:r>
              <a:rPr lang="nl-NL" sz="1600" dirty="0">
                <a:latin typeface="Courier New"/>
                <a:cs typeface="Courier New"/>
              </a:rPr>
              <a:t>' </a:t>
            </a:r>
            <a:r>
              <a:rPr lang="nl-NL" sz="1600" dirty="0" err="1">
                <a:latin typeface="Courier New"/>
                <a:cs typeface="Courier New"/>
              </a:rPr>
              <a:t>id</a:t>
            </a:r>
            <a:r>
              <a:rPr lang="nl-NL" sz="1600" dirty="0">
                <a:latin typeface="Courier New"/>
                <a:cs typeface="Courier New"/>
              </a:rPr>
              <a:t>='</a:t>
            </a:r>
            <a:r>
              <a:rPr lang="nl-NL" sz="1600" dirty="0" err="1">
                <a:latin typeface="Courier New"/>
                <a:cs typeface="Courier New"/>
              </a:rPr>
              <a:t>sbm</a:t>
            </a:r>
            <a:r>
              <a:rPr lang="nl-NL" sz="1600" dirty="0">
                <a:latin typeface="Courier New"/>
                <a:cs typeface="Courier New"/>
              </a:rPr>
              <a:t>-button' </a:t>
            </a:r>
            <a:r>
              <a:rPr lang="nl-NL" sz="1600" dirty="0" err="1">
                <a:latin typeface="Courier New"/>
                <a:cs typeface="Courier New"/>
              </a:rPr>
              <a:t>value</a:t>
            </a:r>
            <a:r>
              <a:rPr lang="nl-NL" sz="1600" dirty="0">
                <a:latin typeface="Courier New"/>
                <a:cs typeface="Courier New"/>
              </a:rPr>
              <a:t>="voeg item </a:t>
            </a:r>
            <a:r>
              <a:rPr lang="nl-NL" sz="1600" dirty="0" smtClean="0">
                <a:latin typeface="Courier New"/>
                <a:cs typeface="Courier New"/>
              </a:rPr>
              <a:t>				toe</a:t>
            </a:r>
            <a:r>
              <a:rPr lang="nl-NL" sz="1600" dirty="0">
                <a:latin typeface="Courier New"/>
                <a:cs typeface="Courier New"/>
              </a:rPr>
              <a:t>" /&gt;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r>
              <a:rPr lang="nl-NL" sz="1600" dirty="0" smtClean="0">
                <a:latin typeface="Courier New"/>
                <a:cs typeface="Courier New"/>
              </a:rPr>
              <a:t>&lt;/form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</a:t>
            </a:r>
            <a:r>
              <a:rPr lang="nl-NL" sz="1600" dirty="0" err="1">
                <a:latin typeface="Courier New"/>
                <a:cs typeface="Courier New"/>
              </a:rPr>
              <a:t>ul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id</a:t>
            </a:r>
            <a:r>
              <a:rPr lang="nl-NL" sz="1600" dirty="0">
                <a:latin typeface="Courier New"/>
                <a:cs typeface="Courier New"/>
              </a:rPr>
              <a:t>='</a:t>
            </a:r>
            <a:r>
              <a:rPr lang="nl-NL" sz="1600" dirty="0" err="1">
                <a:latin typeface="Courier New"/>
                <a:cs typeface="Courier New"/>
              </a:rPr>
              <a:t>todo</a:t>
            </a:r>
            <a:r>
              <a:rPr lang="nl-NL" sz="1600" dirty="0">
                <a:latin typeface="Courier New"/>
                <a:cs typeface="Courier New"/>
              </a:rPr>
              <a:t>'&gt;&lt;li&gt;Finish reading the syllabus&lt;/li&gt;&lt;li&gt;Clean </a:t>
            </a:r>
            <a:r>
              <a:rPr lang="nl-NL" sz="1600" dirty="0" err="1">
                <a:latin typeface="Courier New"/>
                <a:cs typeface="Courier New"/>
              </a:rPr>
              <a:t>my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smtClean="0">
                <a:latin typeface="Courier New"/>
                <a:cs typeface="Courier New"/>
              </a:rPr>
              <a:t>			room</a:t>
            </a:r>
            <a:r>
              <a:rPr lang="nl-NL" sz="1600" dirty="0">
                <a:latin typeface="Courier New"/>
                <a:cs typeface="Courier New"/>
              </a:rPr>
              <a:t>&lt;/li&gt;&lt;li&gt;</a:t>
            </a:r>
            <a:r>
              <a:rPr lang="nl-NL" sz="1600" dirty="0" err="1">
                <a:latin typeface="Courier New"/>
                <a:cs typeface="Courier New"/>
              </a:rPr>
              <a:t>Buy</a:t>
            </a:r>
            <a:r>
              <a:rPr lang="nl-NL" sz="1600" dirty="0">
                <a:latin typeface="Courier New"/>
                <a:cs typeface="Courier New"/>
              </a:rPr>
              <a:t> a card&lt;/li&gt;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&lt;/</a:t>
            </a:r>
            <a:r>
              <a:rPr lang="nl-NL" sz="1600" dirty="0" err="1">
                <a:latin typeface="Courier New"/>
                <a:cs typeface="Courier New"/>
              </a:rPr>
              <a:t>ul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&lt;script </a:t>
            </a:r>
            <a:r>
              <a:rPr lang="nl-NL" sz="1600" dirty="0" err="1">
                <a:latin typeface="Courier New"/>
                <a:cs typeface="Courier New"/>
              </a:rPr>
              <a:t>src</a:t>
            </a:r>
            <a:r>
              <a:rPr lang="nl-NL" sz="1600" dirty="0">
                <a:latin typeface="Courier New"/>
                <a:cs typeface="Courier New"/>
              </a:rPr>
              <a:t>="</a:t>
            </a:r>
            <a:r>
              <a:rPr lang="nl-NL" sz="1600" dirty="0" err="1">
                <a:latin typeface="Courier New"/>
                <a:cs typeface="Courier New"/>
              </a:rPr>
              <a:t>libs</a:t>
            </a:r>
            <a:r>
              <a:rPr lang="nl-NL" sz="1600" dirty="0">
                <a:latin typeface="Courier New"/>
                <a:cs typeface="Courier New"/>
              </a:rPr>
              <a:t>/</a:t>
            </a:r>
            <a:r>
              <a:rPr lang="nl-NL" sz="1600" dirty="0" err="1">
                <a:latin typeface="Courier New"/>
                <a:cs typeface="Courier New"/>
              </a:rPr>
              <a:t>js</a:t>
            </a:r>
            <a:r>
              <a:rPr lang="nl-NL" sz="1600" dirty="0">
                <a:latin typeface="Courier New"/>
                <a:cs typeface="Courier New"/>
              </a:rPr>
              <a:t>/</a:t>
            </a:r>
            <a:r>
              <a:rPr lang="nl-NL" sz="1600" b="1" dirty="0">
                <a:latin typeface="Courier New"/>
                <a:cs typeface="Courier New"/>
              </a:rPr>
              <a:t>6.oefening-events-app.js</a:t>
            </a:r>
            <a:r>
              <a:rPr lang="nl-NL" sz="1600" dirty="0">
                <a:latin typeface="Courier New"/>
                <a:cs typeface="Courier New"/>
              </a:rPr>
              <a:t>"&gt;&lt;/script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&lt;/body&gt;</a:t>
            </a:r>
          </a:p>
          <a:p>
            <a:r>
              <a:rPr lang="nl-NL" sz="16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478240" y="315044"/>
            <a:ext cx="295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6.oefening-events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-js.html</a:t>
            </a:r>
            <a:endParaRPr lang="nl-NL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27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036618" y="3091198"/>
            <a:ext cx="3094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EVENTS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2761966" y="2906532"/>
            <a:ext cx="902410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DEEL 1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74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888499" y="2416660"/>
            <a:ext cx="5373323" cy="2031325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r>
              <a:rPr lang="nl-NL" dirty="0">
                <a:solidFill>
                  <a:srgbClr val="CD2400"/>
                </a:solidFill>
                <a:latin typeface="Century Gothic"/>
                <a:cs typeface="Century Gothic"/>
              </a:rPr>
              <a:t>S</a:t>
            </a:r>
            <a:r>
              <a:rPr lang="nl-NL" dirty="0" smtClean="0">
                <a:solidFill>
                  <a:srgbClr val="CD2400"/>
                </a:solidFill>
                <a:latin typeface="Century Gothic"/>
                <a:cs typeface="Century Gothic"/>
              </a:rPr>
              <a:t>amen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Maak een button die de achtergrond van de body verandert naar black.</a:t>
            </a:r>
          </a:p>
          <a:p>
            <a:endParaRPr lang="nl-NL" dirty="0">
              <a:latin typeface="Century Gothic"/>
              <a:cs typeface="Century Gothic"/>
            </a:endParaRPr>
          </a:p>
          <a:p>
            <a:r>
              <a:rPr lang="nl-NL" dirty="0" smtClean="0">
                <a:solidFill>
                  <a:srgbClr val="CD2400"/>
                </a:solidFill>
                <a:latin typeface="Century Gothic"/>
                <a:cs typeface="Century Gothic"/>
              </a:rPr>
              <a:t>Zelf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Maak van de button nu een switch die teruggaat naar de een witte achtergrond.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(: op een node kun je de classlist achterhalen en daar met </a:t>
            </a:r>
            <a:r>
              <a:rPr lang="nl-NL" dirty="0" err="1" smtClean="0">
                <a:latin typeface="Century Gothic"/>
                <a:cs typeface="Century Gothic"/>
              </a:rPr>
              <a:t>toggle</a:t>
            </a:r>
            <a:r>
              <a:rPr lang="nl-NL" dirty="0" smtClean="0">
                <a:latin typeface="Century Gothic"/>
                <a:cs typeface="Century Gothic"/>
              </a:rPr>
              <a:t> en </a:t>
            </a:r>
            <a:r>
              <a:rPr lang="nl-NL" dirty="0" err="1" smtClean="0">
                <a:latin typeface="Century Gothic"/>
                <a:cs typeface="Century Gothic"/>
              </a:rPr>
              <a:t>contains</a:t>
            </a:r>
            <a:r>
              <a:rPr lang="nl-NL" dirty="0" smtClean="0">
                <a:latin typeface="Century Gothic"/>
                <a:cs typeface="Century Gothic"/>
              </a:rPr>
              <a:t> / </a:t>
            </a:r>
            <a:r>
              <a:rPr lang="nl-NL" dirty="0" err="1" smtClean="0">
                <a:latin typeface="Century Gothic"/>
                <a:cs typeface="Century Gothic"/>
              </a:rPr>
              <a:t>add</a:t>
            </a:r>
            <a:r>
              <a:rPr lang="nl-NL" smtClean="0">
                <a:latin typeface="Century Gothic"/>
                <a:cs typeface="Century Gothic"/>
              </a:rPr>
              <a:t> wat mee doen)</a:t>
            </a:r>
            <a:endParaRPr lang="nl-NL" dirty="0" smtClean="0">
              <a:latin typeface="Century Gothic"/>
              <a:cs typeface="Century Gothic"/>
            </a:endParaRPr>
          </a:p>
          <a:p>
            <a:endParaRPr lang="nl-NL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460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036618" y="3091198"/>
            <a:ext cx="2622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FORM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50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0 at 8.41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536700"/>
            <a:ext cx="4838700" cy="3771900"/>
          </a:xfrm>
          <a:prstGeom prst="rect">
            <a:avLst/>
          </a:prstGeom>
        </p:spPr>
      </p:pic>
      <p:sp>
        <p:nvSpPr>
          <p:cNvPr id="3" name="Ovaal 2"/>
          <p:cNvSpPr/>
          <p:nvPr/>
        </p:nvSpPr>
        <p:spPr>
          <a:xfrm>
            <a:off x="5802305" y="1491654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Lees item uit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4" name="Ovaal 3"/>
          <p:cNvSpPr/>
          <p:nvPr/>
        </p:nvSpPr>
        <p:spPr>
          <a:xfrm>
            <a:off x="5461277" y="1825740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al 4"/>
          <p:cNvSpPr/>
          <p:nvPr/>
        </p:nvSpPr>
        <p:spPr>
          <a:xfrm>
            <a:off x="2964490" y="4755298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item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6" name="Ovaal 5"/>
          <p:cNvSpPr/>
          <p:nvPr/>
        </p:nvSpPr>
        <p:spPr>
          <a:xfrm>
            <a:off x="3435453" y="4485354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7" name="Ovaal 6"/>
          <p:cNvSpPr/>
          <p:nvPr/>
        </p:nvSpPr>
        <p:spPr>
          <a:xfrm>
            <a:off x="527260" y="1090752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>
                <a:latin typeface="Century Gothic"/>
                <a:cs typeface="Century Gothic"/>
              </a:rPr>
              <a:t>Geef </a:t>
            </a:r>
            <a:r>
              <a:rPr lang="nl-NL" sz="1400" dirty="0" err="1">
                <a:latin typeface="Century Gothic"/>
                <a:cs typeface="Century Gothic"/>
              </a:rPr>
              <a:t>meldig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8" name="Ovaal 7"/>
          <p:cNvSpPr/>
          <p:nvPr/>
        </p:nvSpPr>
        <p:spPr>
          <a:xfrm>
            <a:off x="1706111" y="1694782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="" xmlns:p14="http://schemas.microsoft.com/office/powerpoint/2010/main" val="34277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888499" y="1709877"/>
            <a:ext cx="5373323" cy="343638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nl-NL" dirty="0">
                <a:solidFill>
                  <a:srgbClr val="CD2400"/>
                </a:solidFill>
                <a:latin typeface="Century Gothic"/>
                <a:cs typeface="Century Gothic"/>
              </a:rPr>
              <a:t>S</a:t>
            </a:r>
            <a:r>
              <a:rPr lang="nl-NL" dirty="0" smtClean="0">
                <a:solidFill>
                  <a:srgbClr val="CD2400"/>
                </a:solidFill>
                <a:latin typeface="Century Gothic"/>
                <a:cs typeface="Century Gothic"/>
              </a:rPr>
              <a:t>amen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Lees de inhoud van het tekstveld uit wanneer er op een knop is gedrukt en schrijf deze naar de console.</a:t>
            </a:r>
          </a:p>
          <a:p>
            <a:endParaRPr lang="nl-NL" dirty="0">
              <a:latin typeface="Century Gothic"/>
              <a:cs typeface="Century Gothic"/>
            </a:endParaRPr>
          </a:p>
          <a:p>
            <a:r>
              <a:rPr lang="nl-NL" dirty="0" smtClean="0">
                <a:solidFill>
                  <a:srgbClr val="CD2400"/>
                </a:solidFill>
                <a:latin typeface="Century Gothic"/>
                <a:cs typeface="Century Gothic"/>
              </a:rPr>
              <a:t>Zelf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Zorg er zelf voor dat het item naar de lijst wordt geschreven (</a:t>
            </a:r>
            <a:r>
              <a:rPr lang="nl-NL" dirty="0" smtClean="0">
                <a:latin typeface="Courier New"/>
                <a:cs typeface="Courier New"/>
              </a:rPr>
              <a:t>tip: </a:t>
            </a:r>
            <a:r>
              <a:rPr lang="nl-NL" dirty="0" err="1" smtClean="0">
                <a:latin typeface="Courier New"/>
                <a:cs typeface="Courier New"/>
              </a:rPr>
              <a:t>createElement</a:t>
            </a:r>
            <a:r>
              <a:rPr lang="nl-NL" dirty="0" smtClean="0">
                <a:latin typeface="Courier New"/>
                <a:cs typeface="Courier New"/>
              </a:rPr>
              <a:t>, </a:t>
            </a:r>
            <a:r>
              <a:rPr lang="nl-NL" dirty="0" err="1" smtClean="0">
                <a:latin typeface="Courier New"/>
                <a:cs typeface="Courier New"/>
              </a:rPr>
              <a:t>appendChild</a:t>
            </a:r>
            <a:r>
              <a:rPr lang="nl-NL" dirty="0" smtClean="0">
                <a:latin typeface="Century Gothic"/>
                <a:cs typeface="Century Gothic"/>
              </a:rPr>
              <a:t>). </a:t>
            </a:r>
          </a:p>
          <a:p>
            <a:endParaRPr lang="nl-NL" dirty="0">
              <a:latin typeface="Century Gothic"/>
              <a:cs typeface="Century Gothic"/>
            </a:endParaRPr>
          </a:p>
          <a:p>
            <a:r>
              <a:rPr lang="nl-NL" dirty="0" smtClean="0">
                <a:latin typeface="Century Gothic"/>
                <a:cs typeface="Century Gothic"/>
              </a:rPr>
              <a:t>Zorg ervoor dat wanneer er niets wordt ingevuld dat er een foutmelding komt in de </a:t>
            </a:r>
            <a:r>
              <a:rPr lang="nl-NL" dirty="0" smtClean="0">
                <a:latin typeface="Courier New"/>
                <a:cs typeface="Courier New"/>
              </a:rPr>
              <a:t>div</a:t>
            </a:r>
            <a:r>
              <a:rPr lang="nl-NL" dirty="0" smtClean="0">
                <a:latin typeface="Century Gothic"/>
                <a:cs typeface="Century Gothic"/>
              </a:rPr>
              <a:t> met </a:t>
            </a:r>
            <a:r>
              <a:rPr lang="nl-NL" dirty="0" err="1" smtClean="0">
                <a:latin typeface="Courier New"/>
                <a:cs typeface="Courier New"/>
              </a:rPr>
              <a:t>id</a:t>
            </a:r>
            <a:r>
              <a:rPr lang="nl-NL" dirty="0" smtClean="0">
                <a:latin typeface="Century Gothic"/>
                <a:cs typeface="Century Gothic"/>
              </a:rPr>
              <a:t> </a:t>
            </a:r>
            <a:r>
              <a:rPr lang="nl-NL" dirty="0" err="1" smtClean="0">
                <a:latin typeface="Century Gothic"/>
                <a:cs typeface="Century Gothic"/>
              </a:rPr>
              <a:t>message</a:t>
            </a:r>
            <a:r>
              <a:rPr lang="nl-NL" dirty="0" smtClean="0">
                <a:latin typeface="Century Gothic"/>
                <a:cs typeface="Century Gothic"/>
              </a:rPr>
              <a:t>.</a:t>
            </a:r>
          </a:p>
          <a:p>
            <a:endParaRPr lang="nl-NL" dirty="0">
              <a:latin typeface="Century Gothic"/>
              <a:cs typeface="Century Gothic"/>
            </a:endParaRPr>
          </a:p>
          <a:p>
            <a:endParaRPr lang="nl-NL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750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5005" y="545162"/>
            <a:ext cx="7713971" cy="575542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ARRAYS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Create and fill the array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"Diesel"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"Gasoline"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"Electricity"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specific value from array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Gasoline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Add a new value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"Air"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Overriding value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"Bunnies"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last value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lastIndex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4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lastIndex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Bunnies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Loop through all elements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++) {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5217137" y="2430552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Gas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6080223" y="2430552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Diesel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6941468" y="2430552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rgbClr val="FFFFFF"/>
                </a:solidFill>
              </a:rPr>
              <a:t>Gasoline</a:t>
            </a:r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7807918" y="2430552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FFFF"/>
                </a:solidFill>
              </a:rPr>
              <a:t>Electricity</a:t>
            </a:r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3871607" y="26350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6304749" y="32500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7184055" y="323889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8069150" y="32569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5492755" y="32500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</p:spTree>
    <p:extLst>
      <p:ext uri="{BB962C8B-B14F-4D97-AF65-F5344CB8AC3E}">
        <p14:creationId xmlns="" xmlns:p14="http://schemas.microsoft.com/office/powerpoint/2010/main" val="316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036618" y="3091198"/>
            <a:ext cx="3094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EVENTS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2761966" y="2906532"/>
            <a:ext cx="902410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DEEL 2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2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Screen Shot 2012-10-10 at 9.42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871" y="1690776"/>
            <a:ext cx="5118100" cy="3429000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1197612" y="4015599"/>
            <a:ext cx="3408518" cy="646331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Stel ik wil een click event op alle li elementen toevoegen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Vrije vorm 3"/>
          <p:cNvSpPr/>
          <p:nvPr/>
        </p:nvSpPr>
        <p:spPr>
          <a:xfrm>
            <a:off x="1610317" y="3381552"/>
            <a:ext cx="1491902" cy="634047"/>
          </a:xfrm>
          <a:custGeom>
            <a:avLst/>
            <a:gdLst>
              <a:gd name="connsiteX0" fmla="*/ 44894 w 1491902"/>
              <a:gd name="connsiteY0" fmla="*/ 634047 h 634047"/>
              <a:gd name="connsiteX1" fmla="*/ 180226 w 1491902"/>
              <a:gd name="connsiteY1" fmla="*/ 40641 h 634047"/>
              <a:gd name="connsiteX2" fmla="*/ 1491902 w 1491902"/>
              <a:gd name="connsiteY2" fmla="*/ 51052 h 63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1902" h="634047">
                <a:moveTo>
                  <a:pt x="44894" y="634047"/>
                </a:moveTo>
                <a:cubicBezTo>
                  <a:pt x="-8024" y="385927"/>
                  <a:pt x="-60942" y="137807"/>
                  <a:pt x="180226" y="40641"/>
                </a:cubicBezTo>
                <a:cubicBezTo>
                  <a:pt x="421394" y="-56525"/>
                  <a:pt x="1491902" y="51052"/>
                  <a:pt x="1491902" y="51052"/>
                </a:cubicBezTo>
              </a:path>
            </a:pathLst>
          </a:custGeom>
          <a:ln w="12700" cmpd="sng">
            <a:solidFill>
              <a:srgbClr val="CD2400"/>
            </a:solidFill>
            <a:prstDash val="lg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7356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888499" y="2074312"/>
            <a:ext cx="5373323" cy="26743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nl-NL" dirty="0">
                <a:solidFill>
                  <a:srgbClr val="CD2400"/>
                </a:solidFill>
                <a:latin typeface="Century Gothic"/>
                <a:cs typeface="Century Gothic"/>
              </a:rPr>
              <a:t>S</a:t>
            </a:r>
            <a:r>
              <a:rPr lang="nl-NL" dirty="0" smtClean="0">
                <a:solidFill>
                  <a:srgbClr val="CD2400"/>
                </a:solidFill>
                <a:latin typeface="Century Gothic"/>
                <a:cs typeface="Century Gothic"/>
              </a:rPr>
              <a:t>amen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Geef aan alle bestaande li elementen een event </a:t>
            </a:r>
            <a:r>
              <a:rPr lang="nl-NL" dirty="0" err="1" smtClean="0">
                <a:latin typeface="Century Gothic"/>
                <a:cs typeface="Century Gothic"/>
              </a:rPr>
              <a:t>listener</a:t>
            </a:r>
            <a:r>
              <a:rPr lang="nl-NL" dirty="0" smtClean="0">
                <a:latin typeface="Century Gothic"/>
                <a:cs typeface="Century Gothic"/>
              </a:rPr>
              <a:t>. Laat de event </a:t>
            </a:r>
            <a:r>
              <a:rPr lang="nl-NL" dirty="0" err="1" smtClean="0">
                <a:latin typeface="Century Gothic"/>
                <a:cs typeface="Century Gothic"/>
              </a:rPr>
              <a:t>listener</a:t>
            </a:r>
            <a:r>
              <a:rPr lang="nl-NL" dirty="0" smtClean="0">
                <a:latin typeface="Century Gothic"/>
                <a:cs typeface="Century Gothic"/>
              </a:rPr>
              <a:t> aangeven op welk li element er is geklikt</a:t>
            </a:r>
          </a:p>
          <a:p>
            <a:endParaRPr lang="nl-NL" dirty="0">
              <a:latin typeface="Century Gothic"/>
              <a:cs typeface="Century Gothic"/>
            </a:endParaRPr>
          </a:p>
          <a:p>
            <a:r>
              <a:rPr lang="nl-NL" dirty="0" smtClean="0">
                <a:solidFill>
                  <a:srgbClr val="CD2400"/>
                </a:solidFill>
                <a:latin typeface="Century Gothic"/>
                <a:cs typeface="Century Gothic"/>
              </a:rPr>
              <a:t>Zelf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Voeg een event </a:t>
            </a:r>
            <a:r>
              <a:rPr lang="nl-NL" dirty="0" err="1" smtClean="0">
                <a:latin typeface="Century Gothic"/>
                <a:cs typeface="Century Gothic"/>
              </a:rPr>
              <a:t>listener</a:t>
            </a:r>
            <a:r>
              <a:rPr lang="nl-NL" dirty="0" smtClean="0">
                <a:latin typeface="Century Gothic"/>
                <a:cs typeface="Century Gothic"/>
              </a:rPr>
              <a:t> aan de nieuwe elementen toe (tip: doe dit bij </a:t>
            </a:r>
            <a:r>
              <a:rPr lang="nl-NL" dirty="0" err="1" smtClean="0">
                <a:latin typeface="Courier New"/>
                <a:cs typeface="Courier New"/>
              </a:rPr>
              <a:t>createElement</a:t>
            </a:r>
            <a:r>
              <a:rPr lang="nl-NL" dirty="0" smtClean="0">
                <a:latin typeface="Century Gothic"/>
                <a:cs typeface="Century Gothic"/>
              </a:rPr>
              <a:t>)</a:t>
            </a:r>
          </a:p>
          <a:p>
            <a:endParaRPr lang="nl-NL" dirty="0">
              <a:latin typeface="Century Gothic"/>
              <a:cs typeface="Century Gothic"/>
            </a:endParaRPr>
          </a:p>
          <a:p>
            <a:endParaRPr lang="nl-NL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8506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0 at 8.4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536700"/>
            <a:ext cx="4838700" cy="3771900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880457" y="4846935"/>
            <a:ext cx="3408518" cy="923330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Hoe zit het met nieuwe li elementen. </a:t>
            </a:r>
            <a:r>
              <a:rPr lang="nl-NL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 wordt maar 1 keer aangeroepen?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Vrije vorm 3"/>
          <p:cNvSpPr/>
          <p:nvPr/>
        </p:nvSpPr>
        <p:spPr>
          <a:xfrm>
            <a:off x="1214732" y="4206894"/>
            <a:ext cx="1491902" cy="634047"/>
          </a:xfrm>
          <a:custGeom>
            <a:avLst/>
            <a:gdLst>
              <a:gd name="connsiteX0" fmla="*/ 44894 w 1491902"/>
              <a:gd name="connsiteY0" fmla="*/ 634047 h 634047"/>
              <a:gd name="connsiteX1" fmla="*/ 180226 w 1491902"/>
              <a:gd name="connsiteY1" fmla="*/ 40641 h 634047"/>
              <a:gd name="connsiteX2" fmla="*/ 1491902 w 1491902"/>
              <a:gd name="connsiteY2" fmla="*/ 51052 h 63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1902" h="634047">
                <a:moveTo>
                  <a:pt x="44894" y="634047"/>
                </a:moveTo>
                <a:cubicBezTo>
                  <a:pt x="-8024" y="385927"/>
                  <a:pt x="-60942" y="137807"/>
                  <a:pt x="180226" y="40641"/>
                </a:cubicBezTo>
                <a:cubicBezTo>
                  <a:pt x="421394" y="-56525"/>
                  <a:pt x="1491902" y="51052"/>
                  <a:pt x="1491902" y="51052"/>
                </a:cubicBezTo>
              </a:path>
            </a:pathLst>
          </a:custGeom>
          <a:ln w="12700" cmpd="sng">
            <a:solidFill>
              <a:srgbClr val="CD2400"/>
            </a:solidFill>
            <a:prstDash val="lg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57473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6183834" y="249609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6023280" y="3425044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5352896" y="4149080"/>
            <a:ext cx="3967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6741320" y="4140383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6353817" y="256409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6189830" y="905403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4777202" y="4792413"/>
            <a:ext cx="1230728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l</a:t>
            </a:r>
            <a:r>
              <a:rPr lang="nl-NL" sz="1600" dirty="0" smtClean="0"/>
              <a:t>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6228636" y="4792413"/>
            <a:ext cx="1025368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7552842" y="4792413"/>
            <a:ext cx="1025368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6854030" y="700948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6860026" y="1356742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5353893" y="4140383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6866501" y="3876383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8065526" y="4140383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  <a:endCxn id="5" idx="0"/>
          </p:cNvCxnSpPr>
          <p:nvPr/>
        </p:nvCxnSpPr>
        <p:spPr>
          <a:xfrm>
            <a:off x="6866501" y="3015430"/>
            <a:ext cx="0" cy="4096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200644" y="228003"/>
            <a:ext cx="1891794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DOM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4869472" y="5666457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Finish..</a:t>
            </a:r>
            <a:endParaRPr lang="nl-NL" sz="1600" dirty="0"/>
          </a:p>
        </p:txBody>
      </p:sp>
      <p:cxnSp>
        <p:nvCxnSpPr>
          <p:cNvPr id="33" name="Rechte verbindingslijn met pijl 32"/>
          <p:cNvCxnSpPr>
            <a:stCxn id="24" idx="2"/>
            <a:endCxn id="32" idx="0"/>
          </p:cNvCxnSpPr>
          <p:nvPr/>
        </p:nvCxnSpPr>
        <p:spPr>
          <a:xfrm flipH="1">
            <a:off x="5382156" y="5243752"/>
            <a:ext cx="10410" cy="422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fgeronde rechthoek 38"/>
          <p:cNvSpPr/>
          <p:nvPr/>
        </p:nvSpPr>
        <p:spPr>
          <a:xfrm>
            <a:off x="709077" y="3383349"/>
            <a:ext cx="1686442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form</a:t>
            </a:r>
            <a:endParaRPr lang="nl-NL" sz="1600" dirty="0"/>
          </a:p>
        </p:txBody>
      </p:sp>
      <p:sp>
        <p:nvSpPr>
          <p:cNvPr id="27" name="Afgeronde rechthoek 26"/>
          <p:cNvSpPr/>
          <p:nvPr/>
        </p:nvSpPr>
        <p:spPr>
          <a:xfrm>
            <a:off x="200644" y="4792413"/>
            <a:ext cx="123072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l</a:t>
            </a:r>
            <a:r>
              <a:rPr lang="nl-NL" sz="1600" dirty="0" smtClean="0"/>
              <a:t>abel</a:t>
            </a:r>
            <a:endParaRPr lang="nl-NL" sz="1600" dirty="0"/>
          </a:p>
        </p:txBody>
      </p:sp>
      <p:sp>
        <p:nvSpPr>
          <p:cNvPr id="28" name="Afgeronde rechthoek 27"/>
          <p:cNvSpPr/>
          <p:nvPr/>
        </p:nvSpPr>
        <p:spPr>
          <a:xfrm>
            <a:off x="1550096" y="4792413"/>
            <a:ext cx="1301267" cy="8740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i</a:t>
            </a:r>
            <a:r>
              <a:rPr lang="nl-NL" sz="1600" dirty="0" smtClean="0"/>
              <a:t>nput</a:t>
            </a:r>
          </a:p>
          <a:p>
            <a:pPr algn="ctr"/>
            <a:r>
              <a:rPr lang="nl-NL" sz="1600" dirty="0" err="1"/>
              <a:t>i</a:t>
            </a:r>
            <a:r>
              <a:rPr lang="nl-NL" sz="1600" dirty="0" err="1" smtClean="0"/>
              <a:t>d</a:t>
            </a:r>
            <a:r>
              <a:rPr lang="nl-NL" sz="1600" dirty="0" smtClean="0"/>
              <a:t> = </a:t>
            </a:r>
            <a:r>
              <a:rPr lang="nl-NL" sz="1600" dirty="0" err="1" smtClean="0"/>
              <a:t>todo</a:t>
            </a:r>
            <a:r>
              <a:rPr lang="nl-NL" sz="1600" dirty="0" smtClean="0"/>
              <a:t>-input</a:t>
            </a:r>
            <a:endParaRPr lang="nl-NL" sz="1600" dirty="0"/>
          </a:p>
        </p:txBody>
      </p:sp>
      <p:sp>
        <p:nvSpPr>
          <p:cNvPr id="29" name="Afgeronde rechthoek 28"/>
          <p:cNvSpPr/>
          <p:nvPr/>
        </p:nvSpPr>
        <p:spPr>
          <a:xfrm>
            <a:off x="2976284" y="4792413"/>
            <a:ext cx="1025368" cy="8740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i</a:t>
            </a:r>
            <a:r>
              <a:rPr lang="nl-NL" sz="1600" dirty="0" smtClean="0"/>
              <a:t>nput </a:t>
            </a:r>
          </a:p>
          <a:p>
            <a:pPr algn="ctr"/>
            <a:r>
              <a:rPr lang="nl-NL" sz="1600" dirty="0" err="1"/>
              <a:t>i</a:t>
            </a:r>
            <a:r>
              <a:rPr lang="nl-NL" sz="1600" dirty="0" err="1" smtClean="0"/>
              <a:t>d</a:t>
            </a:r>
            <a:r>
              <a:rPr lang="nl-NL" sz="1600" dirty="0" smtClean="0"/>
              <a:t> = </a:t>
            </a:r>
            <a:r>
              <a:rPr lang="nl-NL" sz="1600" dirty="0" err="1" smtClean="0"/>
              <a:t>sbm</a:t>
            </a:r>
            <a:r>
              <a:rPr lang="nl-NL" sz="1600" dirty="0" smtClean="0"/>
              <a:t>-button</a:t>
            </a:r>
            <a:endParaRPr lang="nl-NL" sz="1600" dirty="0"/>
          </a:p>
        </p:txBody>
      </p:sp>
      <p:sp>
        <p:nvSpPr>
          <p:cNvPr id="30" name="Afgeronde rechthoek 29"/>
          <p:cNvSpPr/>
          <p:nvPr/>
        </p:nvSpPr>
        <p:spPr>
          <a:xfrm>
            <a:off x="6228636" y="5676185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Clean..</a:t>
            </a:r>
            <a:endParaRPr lang="nl-NL" sz="1600" dirty="0"/>
          </a:p>
        </p:txBody>
      </p:sp>
      <p:cxnSp>
        <p:nvCxnSpPr>
          <p:cNvPr id="34" name="Rechte verbindingslijn met pijl 33"/>
          <p:cNvCxnSpPr>
            <a:endCxn id="30" idx="0"/>
          </p:cNvCxnSpPr>
          <p:nvPr/>
        </p:nvCxnSpPr>
        <p:spPr>
          <a:xfrm flipH="1">
            <a:off x="6741320" y="5253480"/>
            <a:ext cx="10410" cy="422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fgeronde rechthoek 34"/>
          <p:cNvSpPr/>
          <p:nvPr/>
        </p:nvSpPr>
        <p:spPr>
          <a:xfrm>
            <a:off x="7552842" y="5665774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Buy</a:t>
            </a:r>
            <a:r>
              <a:rPr lang="nl-NL" sz="1600" dirty="0" smtClean="0"/>
              <a:t>..</a:t>
            </a:r>
            <a:endParaRPr lang="nl-NL" sz="1600" dirty="0"/>
          </a:p>
        </p:txBody>
      </p:sp>
      <p:cxnSp>
        <p:nvCxnSpPr>
          <p:cNvPr id="38" name="Rechte verbindingslijn met pijl 37"/>
          <p:cNvCxnSpPr>
            <a:endCxn id="35" idx="0"/>
          </p:cNvCxnSpPr>
          <p:nvPr/>
        </p:nvCxnSpPr>
        <p:spPr>
          <a:xfrm flipH="1">
            <a:off x="8065526" y="5243069"/>
            <a:ext cx="10410" cy="422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fgeronde rechthoek 39"/>
          <p:cNvSpPr/>
          <p:nvPr/>
        </p:nvSpPr>
        <p:spPr>
          <a:xfrm>
            <a:off x="274851" y="5665774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Nieuw..</a:t>
            </a:r>
            <a:endParaRPr lang="nl-NL" sz="1600" dirty="0"/>
          </a:p>
        </p:txBody>
      </p:sp>
      <p:cxnSp>
        <p:nvCxnSpPr>
          <p:cNvPr id="41" name="Rechte verbindingslijn met pijl 40"/>
          <p:cNvCxnSpPr>
            <a:endCxn id="40" idx="0"/>
          </p:cNvCxnSpPr>
          <p:nvPr/>
        </p:nvCxnSpPr>
        <p:spPr>
          <a:xfrm flipH="1">
            <a:off x="787535" y="5243069"/>
            <a:ext cx="10410" cy="422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/>
          <p:nvPr/>
        </p:nvCxnSpPr>
        <p:spPr>
          <a:xfrm>
            <a:off x="1431372" y="3095561"/>
            <a:ext cx="542265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>
            <a:off x="1444254" y="3095561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/>
          <p:cNvCxnSpPr/>
          <p:nvPr/>
        </p:nvCxnSpPr>
        <p:spPr>
          <a:xfrm>
            <a:off x="754446" y="4157777"/>
            <a:ext cx="3967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/>
          <p:nvPr/>
        </p:nvCxnSpPr>
        <p:spPr>
          <a:xfrm>
            <a:off x="2142870" y="4149080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>
            <a:off x="755443" y="4149080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/>
          <p:nvPr/>
        </p:nvCxnSpPr>
        <p:spPr>
          <a:xfrm flipH="1">
            <a:off x="3467076" y="4149080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>
            <a:off x="1465074" y="3834688"/>
            <a:ext cx="0" cy="3230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Vrije vorm 2"/>
          <p:cNvSpPr/>
          <p:nvPr/>
        </p:nvSpPr>
        <p:spPr>
          <a:xfrm>
            <a:off x="5380520" y="541353"/>
            <a:ext cx="959251" cy="2217463"/>
          </a:xfrm>
          <a:custGeom>
            <a:avLst/>
            <a:gdLst>
              <a:gd name="connsiteX0" fmla="*/ 782278 w 959251"/>
              <a:gd name="connsiteY0" fmla="*/ 0 h 2217463"/>
              <a:gd name="connsiteX1" fmla="*/ 1518 w 959251"/>
              <a:gd name="connsiteY1" fmla="*/ 1280507 h 2217463"/>
              <a:gd name="connsiteX2" fmla="*/ 959251 w 959251"/>
              <a:gd name="connsiteY2" fmla="*/ 2217463 h 221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9251" h="2217463">
                <a:moveTo>
                  <a:pt x="782278" y="0"/>
                </a:moveTo>
                <a:cubicBezTo>
                  <a:pt x="377150" y="455465"/>
                  <a:pt x="-27977" y="910930"/>
                  <a:pt x="1518" y="1280507"/>
                </a:cubicBezTo>
                <a:cubicBezTo>
                  <a:pt x="31013" y="1650084"/>
                  <a:pt x="959251" y="2217463"/>
                  <a:pt x="959251" y="2217463"/>
                </a:cubicBezTo>
              </a:path>
            </a:pathLst>
          </a:cu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Vrije vorm 3"/>
          <p:cNvSpPr/>
          <p:nvPr/>
        </p:nvSpPr>
        <p:spPr>
          <a:xfrm>
            <a:off x="5597167" y="2758816"/>
            <a:ext cx="721783" cy="905724"/>
          </a:xfrm>
          <a:custGeom>
            <a:avLst/>
            <a:gdLst>
              <a:gd name="connsiteX0" fmla="*/ 721783 w 721783"/>
              <a:gd name="connsiteY0" fmla="*/ 0 h 905724"/>
              <a:gd name="connsiteX1" fmla="*/ 3484 w 721783"/>
              <a:gd name="connsiteY1" fmla="*/ 468478 h 905724"/>
              <a:gd name="connsiteX2" fmla="*/ 430300 w 721783"/>
              <a:gd name="connsiteY2" fmla="*/ 905724 h 90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783" h="905724">
                <a:moveTo>
                  <a:pt x="721783" y="0"/>
                </a:moveTo>
                <a:cubicBezTo>
                  <a:pt x="386923" y="158762"/>
                  <a:pt x="52064" y="317524"/>
                  <a:pt x="3484" y="468478"/>
                </a:cubicBezTo>
                <a:cubicBezTo>
                  <a:pt x="-45096" y="619432"/>
                  <a:pt x="430300" y="905724"/>
                  <a:pt x="430300" y="905724"/>
                </a:cubicBezTo>
              </a:path>
            </a:pathLst>
          </a:cu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Vrije vorm 5"/>
          <p:cNvSpPr/>
          <p:nvPr/>
        </p:nvSpPr>
        <p:spPr>
          <a:xfrm>
            <a:off x="4357904" y="3643719"/>
            <a:ext cx="1659152" cy="1374203"/>
          </a:xfrm>
          <a:custGeom>
            <a:avLst/>
            <a:gdLst>
              <a:gd name="connsiteX0" fmla="*/ 1659152 w 1659152"/>
              <a:gd name="connsiteY0" fmla="*/ 0 h 1374203"/>
              <a:gd name="connsiteX1" fmla="*/ 45582 w 1659152"/>
              <a:gd name="connsiteY1" fmla="*/ 530942 h 1374203"/>
              <a:gd name="connsiteX2" fmla="*/ 409937 w 1659152"/>
              <a:gd name="connsiteY2" fmla="*/ 1374203 h 137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152" h="1374203">
                <a:moveTo>
                  <a:pt x="1659152" y="0"/>
                </a:moveTo>
                <a:cubicBezTo>
                  <a:pt x="956468" y="150954"/>
                  <a:pt x="253784" y="301908"/>
                  <a:pt x="45582" y="530942"/>
                </a:cubicBezTo>
                <a:cubicBezTo>
                  <a:pt x="-162620" y="759976"/>
                  <a:pt x="409937" y="1374203"/>
                  <a:pt x="409937" y="1374203"/>
                </a:cubicBezTo>
              </a:path>
            </a:pathLst>
          </a:cu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rije vorm 6"/>
          <p:cNvSpPr/>
          <p:nvPr/>
        </p:nvSpPr>
        <p:spPr>
          <a:xfrm>
            <a:off x="6027467" y="3559127"/>
            <a:ext cx="2293069" cy="1448384"/>
          </a:xfrm>
          <a:custGeom>
            <a:avLst/>
            <a:gdLst>
              <a:gd name="connsiteX0" fmla="*/ 0 w 2293069"/>
              <a:gd name="connsiteY0" fmla="*/ 1448384 h 1448384"/>
              <a:gd name="connsiteX1" fmla="*/ 2227768 w 2293069"/>
              <a:gd name="connsiteY1" fmla="*/ 948674 h 1448384"/>
              <a:gd name="connsiteX2" fmla="*/ 1696851 w 2293069"/>
              <a:gd name="connsiteY2" fmla="*/ 84592 h 1448384"/>
              <a:gd name="connsiteX3" fmla="*/ 1676031 w 2293069"/>
              <a:gd name="connsiteY3" fmla="*/ 32539 h 144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069" h="1448384">
                <a:moveTo>
                  <a:pt x="0" y="1448384"/>
                </a:moveTo>
                <a:cubicBezTo>
                  <a:pt x="972480" y="1312178"/>
                  <a:pt x="1944960" y="1175973"/>
                  <a:pt x="2227768" y="948674"/>
                </a:cubicBezTo>
                <a:cubicBezTo>
                  <a:pt x="2510577" y="721375"/>
                  <a:pt x="1788807" y="237281"/>
                  <a:pt x="1696851" y="84592"/>
                </a:cubicBezTo>
                <a:cubicBezTo>
                  <a:pt x="1604895" y="-68097"/>
                  <a:pt x="1676031" y="32539"/>
                  <a:pt x="1676031" y="32539"/>
                </a:cubicBezTo>
              </a:path>
            </a:pathLst>
          </a:cu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Vrije vorm 7"/>
          <p:cNvSpPr/>
          <p:nvPr/>
        </p:nvSpPr>
        <p:spPr>
          <a:xfrm>
            <a:off x="7370374" y="2769227"/>
            <a:ext cx="686081" cy="780797"/>
          </a:xfrm>
          <a:custGeom>
            <a:avLst/>
            <a:gdLst>
              <a:gd name="connsiteX0" fmla="*/ 333124 w 686081"/>
              <a:gd name="connsiteY0" fmla="*/ 780797 h 780797"/>
              <a:gd name="connsiteX1" fmla="*/ 676658 w 686081"/>
              <a:gd name="connsiteY1" fmla="*/ 416425 h 780797"/>
              <a:gd name="connsiteX2" fmla="*/ 0 w 686081"/>
              <a:gd name="connsiteY2" fmla="*/ 0 h 780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081" h="780797">
                <a:moveTo>
                  <a:pt x="333124" y="780797"/>
                </a:moveTo>
                <a:cubicBezTo>
                  <a:pt x="532651" y="663677"/>
                  <a:pt x="732179" y="546558"/>
                  <a:pt x="676658" y="416425"/>
                </a:cubicBezTo>
                <a:cubicBezTo>
                  <a:pt x="621137" y="286292"/>
                  <a:pt x="0" y="0"/>
                  <a:pt x="0" y="0"/>
                </a:cubicBezTo>
              </a:path>
            </a:pathLst>
          </a:cu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Vrije vorm 8"/>
          <p:cNvSpPr/>
          <p:nvPr/>
        </p:nvSpPr>
        <p:spPr>
          <a:xfrm>
            <a:off x="7391194" y="478889"/>
            <a:ext cx="1020542" cy="2300748"/>
          </a:xfrm>
          <a:custGeom>
            <a:avLst/>
            <a:gdLst>
              <a:gd name="connsiteX0" fmla="*/ 0 w 1020542"/>
              <a:gd name="connsiteY0" fmla="*/ 2300748 h 2300748"/>
              <a:gd name="connsiteX1" fmla="*/ 1020193 w 1020542"/>
              <a:gd name="connsiteY1" fmla="*/ 1134758 h 2300748"/>
              <a:gd name="connsiteX2" fmla="*/ 124922 w 1020542"/>
              <a:gd name="connsiteY2" fmla="*/ 0 h 230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0542" h="2300748">
                <a:moveTo>
                  <a:pt x="0" y="2300748"/>
                </a:moveTo>
                <a:cubicBezTo>
                  <a:pt x="499686" y="1909482"/>
                  <a:pt x="999373" y="1518216"/>
                  <a:pt x="1020193" y="1134758"/>
                </a:cubicBezTo>
                <a:cubicBezTo>
                  <a:pt x="1041013" y="751300"/>
                  <a:pt x="124922" y="0"/>
                  <a:pt x="124922" y="0"/>
                </a:cubicBezTo>
              </a:path>
            </a:pathLst>
          </a:cu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/>
          <p:cNvSpPr txBox="1"/>
          <p:nvPr/>
        </p:nvSpPr>
        <p:spPr>
          <a:xfrm>
            <a:off x="4252322" y="812779"/>
            <a:ext cx="1355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latin typeface="Century Gothic"/>
                <a:cs typeface="Century Gothic"/>
              </a:rPr>
              <a:t>Fase 1</a:t>
            </a:r>
          </a:p>
          <a:p>
            <a:r>
              <a:rPr lang="nl-NL" i="1" dirty="0" err="1" smtClean="0">
                <a:latin typeface="Century Gothic"/>
                <a:cs typeface="Century Gothic"/>
              </a:rPr>
              <a:t>Capturing</a:t>
            </a:r>
            <a:endParaRPr lang="nl-NL" i="1" dirty="0">
              <a:latin typeface="Century Gothic"/>
              <a:cs typeface="Century Gothic"/>
            </a:endParaRPr>
          </a:p>
        </p:txBody>
      </p:sp>
      <p:sp>
        <p:nvSpPr>
          <p:cNvPr id="52" name="Tekstvak 51"/>
          <p:cNvSpPr txBox="1"/>
          <p:nvPr/>
        </p:nvSpPr>
        <p:spPr>
          <a:xfrm>
            <a:off x="7788582" y="62018"/>
            <a:ext cx="119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latin typeface="Century Gothic"/>
                <a:cs typeface="Century Gothic"/>
              </a:rPr>
              <a:t>Fase 2</a:t>
            </a:r>
          </a:p>
          <a:p>
            <a:r>
              <a:rPr lang="nl-NL" i="1" dirty="0" err="1" smtClean="0">
                <a:latin typeface="Century Gothic"/>
                <a:cs typeface="Century Gothic"/>
              </a:rPr>
              <a:t>Bubbling</a:t>
            </a:r>
            <a:endParaRPr lang="nl-NL" i="1" dirty="0">
              <a:latin typeface="Century Gothic"/>
              <a:cs typeface="Century Gothic"/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3372883" y="3550024"/>
            <a:ext cx="1404319" cy="1251086"/>
          </a:xfrm>
          <a:prstGeom prst="straightConnector1">
            <a:avLst/>
          </a:prstGeom>
          <a:ln w="254000">
            <a:solidFill>
              <a:srgbClr val="CD24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/>
          <p:nvPr/>
        </p:nvCxnSpPr>
        <p:spPr>
          <a:xfrm>
            <a:off x="4623148" y="2173958"/>
            <a:ext cx="1404319" cy="1251086"/>
          </a:xfrm>
          <a:prstGeom prst="straightConnector1">
            <a:avLst/>
          </a:prstGeom>
          <a:ln w="254000">
            <a:solidFill>
              <a:srgbClr val="CD24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2851436" y="3284797"/>
            <a:ext cx="52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kan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3925421" y="1866227"/>
            <a:ext cx="69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Beter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14292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888499" y="2538140"/>
            <a:ext cx="5373323" cy="177986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nl-NL" dirty="0" smtClean="0">
                <a:solidFill>
                  <a:srgbClr val="CD2400"/>
                </a:solidFill>
                <a:latin typeface="Century Gothic"/>
                <a:cs typeface="Century Gothic"/>
              </a:rPr>
              <a:t>Zelf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Voeg nu de event </a:t>
            </a:r>
            <a:r>
              <a:rPr lang="nl-NL" dirty="0" err="1" smtClean="0">
                <a:latin typeface="Century Gothic"/>
                <a:cs typeface="Century Gothic"/>
              </a:rPr>
              <a:t>listener</a:t>
            </a:r>
            <a:r>
              <a:rPr lang="nl-NL" dirty="0" smtClean="0">
                <a:latin typeface="Century Gothic"/>
                <a:cs typeface="Century Gothic"/>
              </a:rPr>
              <a:t> aan de </a:t>
            </a:r>
            <a:r>
              <a:rPr lang="nl-NL" dirty="0" err="1" smtClean="0">
                <a:latin typeface="Century Gothic"/>
                <a:cs typeface="Century Gothic"/>
              </a:rPr>
              <a:t>ul</a:t>
            </a:r>
            <a:r>
              <a:rPr lang="nl-NL" dirty="0" smtClean="0">
                <a:latin typeface="Century Gothic"/>
                <a:cs typeface="Century Gothic"/>
              </a:rPr>
              <a:t> toe.</a:t>
            </a:r>
          </a:p>
          <a:p>
            <a:endParaRPr lang="nl-NL" dirty="0">
              <a:latin typeface="Century Gothic"/>
              <a:cs typeface="Century Gothic"/>
            </a:endParaRPr>
          </a:p>
          <a:p>
            <a:r>
              <a:rPr lang="nl-NL" dirty="0" smtClean="0">
                <a:latin typeface="Century Gothic"/>
                <a:cs typeface="Century Gothic"/>
              </a:rPr>
              <a:t>Breidt de opdracht uit met wanneer je op de li drukt de achtergrondkleur van het geklikte li element veranderd.(tip: gebruik </a:t>
            </a:r>
            <a:r>
              <a:rPr lang="nl-NL" dirty="0" err="1" smtClean="0">
                <a:latin typeface="Courier New"/>
                <a:cs typeface="Courier New"/>
              </a:rPr>
              <a:t>event.target</a:t>
            </a:r>
            <a:r>
              <a:rPr lang="nl-NL" dirty="0" smtClean="0">
                <a:latin typeface="Century Gothic"/>
                <a:cs typeface="Century Gothic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444787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0643" y="999255"/>
            <a:ext cx="8771488" cy="26161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  <a:latin typeface="Courier New"/>
                <a:cs typeface="Courier New"/>
              </a:rPr>
              <a:t>//VOORBEELD</a:t>
            </a:r>
          </a:p>
          <a:p>
            <a:endParaRPr lang="nl-NL" dirty="0" smtClean="0">
              <a:latin typeface="Courier New"/>
              <a:cs typeface="Courier New"/>
            </a:endParaRPr>
          </a:p>
          <a:p>
            <a:r>
              <a:rPr lang="nl-NL" sz="1600" dirty="0" err="1" smtClean="0">
                <a:latin typeface="Courier New"/>
                <a:cs typeface="Courier New"/>
              </a:rPr>
              <a:t>function</a:t>
            </a:r>
            <a:r>
              <a:rPr lang="nl-NL" sz="1600" dirty="0" smtClean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listClickHandler</a:t>
            </a:r>
            <a:r>
              <a:rPr lang="nl-NL" sz="1600" dirty="0" smtClean="0">
                <a:latin typeface="Courier New"/>
                <a:cs typeface="Courier New"/>
              </a:rPr>
              <a:t>(</a:t>
            </a:r>
            <a:r>
              <a:rPr lang="nl-NL" sz="1600" b="1" dirty="0" smtClean="0">
                <a:latin typeface="Courier New"/>
                <a:cs typeface="Courier New"/>
              </a:rPr>
              <a:t>e</a:t>
            </a:r>
            <a:r>
              <a:rPr lang="nl-NL" sz="1600" dirty="0" smtClean="0">
                <a:latin typeface="Courier New"/>
                <a:cs typeface="Courier New"/>
              </a:rPr>
              <a:t>){</a:t>
            </a:r>
          </a:p>
          <a:p>
            <a:r>
              <a:rPr lang="nl-NL" sz="1600" dirty="0">
                <a:latin typeface="Courier New"/>
                <a:cs typeface="Courier New"/>
              </a:rPr>
              <a:t>		// </a:t>
            </a:r>
            <a:r>
              <a:rPr lang="nl-NL" sz="1600" dirty="0" err="1">
                <a:latin typeface="Courier New"/>
                <a:cs typeface="Courier New"/>
              </a:rPr>
              <a:t>e.target</a:t>
            </a:r>
            <a:r>
              <a:rPr lang="nl-NL" sz="1600" dirty="0">
                <a:latin typeface="Courier New"/>
                <a:cs typeface="Courier New"/>
              </a:rPr>
              <a:t> is the </a:t>
            </a:r>
            <a:r>
              <a:rPr lang="nl-NL" sz="1600" dirty="0" err="1">
                <a:latin typeface="Courier New"/>
                <a:cs typeface="Courier New"/>
              </a:rPr>
              <a:t>clicked</a:t>
            </a:r>
            <a:r>
              <a:rPr lang="nl-NL" sz="1600" dirty="0">
                <a:latin typeface="Courier New"/>
                <a:cs typeface="Courier New"/>
              </a:rPr>
              <a:t> element!</a:t>
            </a:r>
          </a:p>
          <a:p>
            <a:r>
              <a:rPr lang="nl-NL" sz="1600" dirty="0">
                <a:latin typeface="Courier New"/>
                <a:cs typeface="Courier New"/>
              </a:rPr>
              <a:t>		// </a:t>
            </a:r>
            <a:r>
              <a:rPr lang="nl-NL" sz="1600" dirty="0" err="1">
                <a:latin typeface="Courier New"/>
                <a:cs typeface="Courier New"/>
              </a:rPr>
              <a:t>If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it</a:t>
            </a:r>
            <a:r>
              <a:rPr lang="nl-NL" sz="1600" dirty="0">
                <a:latin typeface="Courier New"/>
                <a:cs typeface="Courier New"/>
              </a:rPr>
              <a:t> was a list item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r>
              <a:rPr lang="nl-NL" sz="1600" b="1" dirty="0" err="1">
                <a:latin typeface="Courier New"/>
                <a:cs typeface="Courier New"/>
              </a:rPr>
              <a:t>if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e.target</a:t>
            </a:r>
            <a:r>
              <a:rPr lang="nl-NL" sz="1600" b="1" dirty="0">
                <a:latin typeface="Courier New"/>
                <a:cs typeface="Courier New"/>
              </a:rPr>
              <a:t> &amp;&amp; </a:t>
            </a:r>
            <a:r>
              <a:rPr lang="nl-NL" sz="1600" b="1" dirty="0" err="1">
                <a:latin typeface="Courier New"/>
                <a:cs typeface="Courier New"/>
              </a:rPr>
              <a:t>e.target.nodeName</a:t>
            </a:r>
            <a:r>
              <a:rPr lang="nl-NL" sz="1600" b="1" dirty="0">
                <a:latin typeface="Courier New"/>
                <a:cs typeface="Courier New"/>
              </a:rPr>
              <a:t> == "LI") </a:t>
            </a:r>
            <a:r>
              <a:rPr lang="nl-NL" sz="1600" dirty="0">
                <a:latin typeface="Courier New"/>
                <a:cs typeface="Courier New"/>
              </a:rPr>
              <a:t>{</a:t>
            </a:r>
          </a:p>
          <a:p>
            <a:r>
              <a:rPr lang="nl-NL" sz="1600" dirty="0">
                <a:latin typeface="Courier New"/>
                <a:cs typeface="Courier New"/>
              </a:rPr>
              <a:t>	    	// List item found! </a:t>
            </a:r>
            <a:r>
              <a:rPr lang="nl-NL" sz="1600" dirty="0" smtClean="0">
                <a:latin typeface="Courier New"/>
                <a:cs typeface="Courier New"/>
              </a:rPr>
              <a:t>Output </a:t>
            </a:r>
            <a:r>
              <a:rPr lang="nl-NL" sz="1600" dirty="0">
                <a:latin typeface="Courier New"/>
                <a:cs typeface="Courier New"/>
              </a:rPr>
              <a:t>the </a:t>
            </a:r>
            <a:r>
              <a:rPr lang="nl-NL" sz="1600" dirty="0" err="1" smtClean="0">
                <a:latin typeface="Courier New"/>
                <a:cs typeface="Courier New"/>
              </a:rPr>
              <a:t>Text</a:t>
            </a:r>
            <a:r>
              <a:rPr lang="nl-NL" sz="1600" dirty="0" smtClean="0">
                <a:latin typeface="Courier New"/>
                <a:cs typeface="Courier New"/>
              </a:rPr>
              <a:t>!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    	</a:t>
            </a:r>
            <a:r>
              <a:rPr lang="nl-NL" sz="1600" b="1" dirty="0" smtClean="0">
                <a:latin typeface="Courier New"/>
                <a:cs typeface="Courier New"/>
              </a:rPr>
              <a:t>alert(</a:t>
            </a:r>
            <a:r>
              <a:rPr lang="nl-NL" sz="1600" b="1" dirty="0" err="1" smtClean="0">
                <a:latin typeface="Courier New"/>
                <a:cs typeface="Courier New"/>
              </a:rPr>
              <a:t>e.target.innerHTML</a:t>
            </a:r>
            <a:r>
              <a:rPr lang="nl-NL" sz="1600" b="1" dirty="0">
                <a:latin typeface="Courier New"/>
                <a:cs typeface="Courier New"/>
              </a:rPr>
              <a:t>);	</a:t>
            </a:r>
          </a:p>
          <a:p>
            <a:r>
              <a:rPr lang="nl-NL" sz="1600" dirty="0">
                <a:latin typeface="Courier New"/>
                <a:cs typeface="Courier New"/>
              </a:rPr>
              <a:t>	    }  </a:t>
            </a:r>
          </a:p>
          <a:p>
            <a:r>
              <a:rPr lang="nl-NL" sz="1600" dirty="0">
                <a:latin typeface="Courier New"/>
                <a:cs typeface="Courier New"/>
              </a:rPr>
              <a:t>}</a:t>
            </a:r>
            <a:endParaRPr lang="nl-NL" sz="1600" dirty="0" smtClean="0">
              <a:latin typeface="Courier New"/>
              <a:cs typeface="Courier New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00644" y="228003"/>
            <a:ext cx="652988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874451" y="346276"/>
            <a:ext cx="348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6.oefening-events-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functions.js</a:t>
            </a:r>
            <a:endParaRPr lang="nl-NL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28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682788" y="1844771"/>
            <a:ext cx="56601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2 </a:t>
            </a:r>
          </a:p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dimensionale </a:t>
            </a:r>
          </a:p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array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08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0643" y="999255"/>
            <a:ext cx="8771488" cy="26161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  <a:latin typeface="Courier New"/>
                <a:cs typeface="Courier New"/>
              </a:rPr>
              <a:t>//MULTI DIMENSIONALE ARRAYS</a:t>
            </a:r>
          </a:p>
          <a:p>
            <a:endParaRPr lang="nl-NL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var </a:t>
            </a:r>
            <a:r>
              <a:rPr lang="nl-NL" sz="1600" dirty="0" err="1">
                <a:latin typeface="Courier New"/>
                <a:cs typeface="Courier New"/>
              </a:rPr>
              <a:t>products</a:t>
            </a:r>
            <a:r>
              <a:rPr lang="nl-NL" sz="1600" dirty="0">
                <a:latin typeface="Courier New"/>
                <a:cs typeface="Courier New"/>
              </a:rPr>
              <a:t> = </a:t>
            </a:r>
            <a:r>
              <a:rPr lang="nl-NL" sz="1600" dirty="0" smtClean="0">
                <a:latin typeface="Courier New"/>
                <a:cs typeface="Courier New"/>
              </a:rPr>
              <a:t>[];</a:t>
            </a:r>
            <a:endParaRPr lang="nl-NL" sz="1600" dirty="0">
              <a:latin typeface="Courier New"/>
              <a:cs typeface="Courier New"/>
            </a:endParaRP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var kaas = </a:t>
            </a:r>
            <a:r>
              <a:rPr lang="nl-NL" sz="1600" dirty="0" smtClean="0">
                <a:latin typeface="Courier New"/>
                <a:cs typeface="Courier New"/>
              </a:rPr>
              <a:t>['kaas</a:t>
            </a:r>
            <a:r>
              <a:rPr lang="nl-NL" sz="1600" dirty="0">
                <a:latin typeface="Courier New"/>
                <a:cs typeface="Courier New"/>
              </a:rPr>
              <a:t>', </a:t>
            </a:r>
            <a:r>
              <a:rPr lang="nl-NL" sz="1600" dirty="0" smtClean="0">
                <a:latin typeface="Courier New"/>
                <a:cs typeface="Courier New"/>
              </a:rPr>
              <a:t>1.89];</a:t>
            </a:r>
            <a:endParaRPr lang="nl-NL" sz="1600" dirty="0">
              <a:latin typeface="Courier New"/>
              <a:cs typeface="Courier New"/>
            </a:endParaRP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 err="1">
                <a:latin typeface="Courier New"/>
                <a:cs typeface="Courier New"/>
              </a:rPr>
              <a:t>products.push</a:t>
            </a:r>
            <a:r>
              <a:rPr lang="nl-NL" sz="1600" dirty="0">
                <a:latin typeface="Courier New"/>
                <a:cs typeface="Courier New"/>
              </a:rPr>
              <a:t>(kaas);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 err="1">
                <a:latin typeface="Courier New"/>
                <a:cs typeface="Courier New"/>
              </a:rPr>
              <a:t>console.log</a:t>
            </a:r>
            <a:r>
              <a:rPr lang="nl-NL" sz="1600" dirty="0">
                <a:latin typeface="Courier New"/>
                <a:cs typeface="Courier New"/>
              </a:rPr>
              <a:t>('De productnaam' + </a:t>
            </a:r>
            <a:r>
              <a:rPr lang="nl-NL" sz="1600" dirty="0" err="1">
                <a:latin typeface="Courier New"/>
                <a:cs typeface="Courier New"/>
              </a:rPr>
              <a:t>products</a:t>
            </a:r>
            <a:r>
              <a:rPr lang="nl-NL" sz="1600" dirty="0">
                <a:latin typeface="Courier New"/>
                <a:cs typeface="Courier New"/>
              </a:rPr>
              <a:t>[0][0]);</a:t>
            </a:r>
          </a:p>
          <a:p>
            <a:r>
              <a:rPr lang="nl-NL" sz="1600" dirty="0" err="1">
                <a:latin typeface="Courier New"/>
                <a:cs typeface="Courier New"/>
              </a:rPr>
              <a:t>console.log</a:t>
            </a:r>
            <a:r>
              <a:rPr lang="nl-NL" sz="1600" dirty="0">
                <a:latin typeface="Courier New"/>
                <a:cs typeface="Courier New"/>
              </a:rPr>
              <a:t>('De productprijs' + </a:t>
            </a:r>
            <a:r>
              <a:rPr lang="nl-NL" sz="1600" dirty="0" err="1">
                <a:latin typeface="Courier New"/>
                <a:cs typeface="Courier New"/>
              </a:rPr>
              <a:t>products</a:t>
            </a:r>
            <a:r>
              <a:rPr lang="nl-NL" sz="1600" dirty="0">
                <a:latin typeface="Courier New"/>
                <a:cs typeface="Courier New"/>
              </a:rPr>
              <a:t>[0][1]);</a:t>
            </a:r>
            <a:endParaRPr lang="nl-NL" sz="1600" dirty="0" smtClean="0">
              <a:latin typeface="Courier New"/>
              <a:cs typeface="Courier New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00644" y="228003"/>
            <a:ext cx="652988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874451" y="346276"/>
            <a:ext cx="442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6.oefening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-multidimensionale-arrays.js</a:t>
            </a:r>
            <a:endParaRPr lang="nl-NL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200644" y="4601499"/>
            <a:ext cx="95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latin typeface="Century Gothic"/>
                <a:cs typeface="Century Gothic"/>
              </a:rPr>
              <a:t>products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1383564" y="4143429"/>
            <a:ext cx="2613927" cy="1395023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>
              <a:latin typeface="Century Gothic"/>
              <a:cs typeface="Century Gothic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2415151" y="5611327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0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1512236" y="4601499"/>
            <a:ext cx="589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kaas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2204233" y="4483221"/>
            <a:ext cx="707888" cy="614227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‘kaas’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3088057" y="4483221"/>
            <a:ext cx="707888" cy="614227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1.89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2415151" y="5097448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0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3284514" y="5097448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1</a:t>
            </a:r>
            <a:endParaRPr lang="nl-NL" sz="1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66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632527" y="3091198"/>
            <a:ext cx="36471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huiswerk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9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281344" y="302896"/>
            <a:ext cx="7343677" cy="15696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id=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'todo'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class=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"todo-item"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&gt;Finish reading the syllabus&lt;/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class=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"todo-item"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&gt;Clean my room&lt;/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class=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"todo-item"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&gt;Buy a card&lt;/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nl-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81344" y="2786924"/>
            <a:ext cx="8042586" cy="3416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element by id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getElementById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element by tagname (returns an array)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"ul"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todoItems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"li"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element by classname (returns an array)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todoItems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getElementsByClassName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"todo-item"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a child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todoItems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lastElementChild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5736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74279" y="1889673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433314" y="1889673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574279" y="1233803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74279" y="3211829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574279" y="3930164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655677" y="3232650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655051" y="1889673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574279" y="3643627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574279" y="2691291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5842434" y="484757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product en prijs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5" name="Ovaal 14"/>
          <p:cNvSpPr/>
          <p:nvPr/>
        </p:nvSpPr>
        <p:spPr>
          <a:xfrm>
            <a:off x="6387663" y="3643627"/>
            <a:ext cx="170726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Verwijder product en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6" name="Vrije vorm 15"/>
          <p:cNvSpPr/>
          <p:nvPr/>
        </p:nvSpPr>
        <p:spPr>
          <a:xfrm>
            <a:off x="5727334" y="1410784"/>
            <a:ext cx="333712" cy="468478"/>
          </a:xfrm>
          <a:custGeom>
            <a:avLst/>
            <a:gdLst>
              <a:gd name="connsiteX0" fmla="*/ 333712 w 333712"/>
              <a:gd name="connsiteY0" fmla="*/ 0 h 468478"/>
              <a:gd name="connsiteX1" fmla="*/ 21408 w 333712"/>
              <a:gd name="connsiteY1" fmla="*/ 145749 h 468478"/>
              <a:gd name="connsiteX2" fmla="*/ 52638 w 333712"/>
              <a:gd name="connsiteY2" fmla="*/ 468478 h 4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712" h="468478">
                <a:moveTo>
                  <a:pt x="333712" y="0"/>
                </a:moveTo>
                <a:cubicBezTo>
                  <a:pt x="200983" y="33834"/>
                  <a:pt x="68254" y="67669"/>
                  <a:pt x="21408" y="145749"/>
                </a:cubicBezTo>
                <a:cubicBezTo>
                  <a:pt x="-25438" y="223829"/>
                  <a:pt x="13600" y="346153"/>
                  <a:pt x="52638" y="468478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Vrije vorm 16"/>
          <p:cNvSpPr/>
          <p:nvPr/>
        </p:nvSpPr>
        <p:spPr>
          <a:xfrm>
            <a:off x="5717512" y="3541126"/>
            <a:ext cx="1020193" cy="774223"/>
          </a:xfrm>
          <a:custGeom>
            <a:avLst/>
            <a:gdLst>
              <a:gd name="connsiteX0" fmla="*/ 1020193 w 1020193"/>
              <a:gd name="connsiteY0" fmla="*/ 253691 h 774223"/>
              <a:gd name="connsiteX1" fmla="*/ 572557 w 1020193"/>
              <a:gd name="connsiteY1" fmla="*/ 24658 h 774223"/>
              <a:gd name="connsiteX2" fmla="*/ 0 w 1020193"/>
              <a:gd name="connsiteY2" fmla="*/ 774223 h 774223"/>
              <a:gd name="connsiteX3" fmla="*/ 0 w 1020193"/>
              <a:gd name="connsiteY3" fmla="*/ 774223 h 77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193" h="774223">
                <a:moveTo>
                  <a:pt x="1020193" y="253691"/>
                </a:moveTo>
                <a:cubicBezTo>
                  <a:pt x="881391" y="95797"/>
                  <a:pt x="742589" y="-62097"/>
                  <a:pt x="572557" y="24658"/>
                </a:cubicBezTo>
                <a:cubicBezTo>
                  <a:pt x="402525" y="111413"/>
                  <a:pt x="0" y="774223"/>
                  <a:pt x="0" y="774223"/>
                </a:cubicBezTo>
                <a:lnTo>
                  <a:pt x="0" y="774223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048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875178" y="1977688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734213" y="1977688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875178" y="1321818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875178" y="3299844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875178" y="4018179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956576" y="3320665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955950" y="1977688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875178" y="3731642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875178" y="277930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6143333" y="572772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Lees product en prijs uit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206729" y="209118"/>
            <a:ext cx="805366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Event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031989" y="203440"/>
            <a:ext cx="3261719" cy="369332"/>
          </a:xfrm>
          <a:prstGeom prst="rect">
            <a:avLst/>
          </a:prstGeom>
          <a:solidFill>
            <a:srgbClr val="1C88D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Voeg product en prijs toe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Ovaal 9"/>
          <p:cNvSpPr/>
          <p:nvPr/>
        </p:nvSpPr>
        <p:spPr>
          <a:xfrm>
            <a:off x="5802305" y="906858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Ovaal 20"/>
          <p:cNvSpPr/>
          <p:nvPr/>
        </p:nvSpPr>
        <p:spPr>
          <a:xfrm>
            <a:off x="2319062" y="5708576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product en prijs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2" name="Ovaal 21"/>
          <p:cNvSpPr/>
          <p:nvPr/>
        </p:nvSpPr>
        <p:spPr>
          <a:xfrm>
            <a:off x="2790025" y="5438632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4" name="Ovaal 23"/>
          <p:cNvSpPr/>
          <p:nvPr/>
        </p:nvSpPr>
        <p:spPr>
          <a:xfrm>
            <a:off x="6805830" y="4937385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‘verwijder’ event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3" name="Ovaal 22"/>
          <p:cNvSpPr/>
          <p:nvPr/>
        </p:nvSpPr>
        <p:spPr>
          <a:xfrm>
            <a:off x="6611787" y="5225386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3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5" name="Ovaal 24"/>
          <p:cNvSpPr/>
          <p:nvPr/>
        </p:nvSpPr>
        <p:spPr>
          <a:xfrm>
            <a:off x="6149993" y="2936214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Verhoog totaal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6" name="Ovaal 25"/>
          <p:cNvSpPr/>
          <p:nvPr/>
        </p:nvSpPr>
        <p:spPr>
          <a:xfrm>
            <a:off x="5955950" y="3224215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="" xmlns:p14="http://schemas.microsoft.com/office/powerpoint/2010/main" val="12548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875178" y="1977688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734213" y="1977688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875178" y="1321818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875178" y="3299844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875178" y="4018179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956576" y="3320665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955950" y="1977688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875178" y="3731642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875178" y="277930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6959513" y="4476757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Verwijder product en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206729" y="209118"/>
            <a:ext cx="805366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Event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031989" y="203440"/>
            <a:ext cx="3261719" cy="369332"/>
          </a:xfrm>
          <a:prstGeom prst="rect">
            <a:avLst/>
          </a:prstGeom>
          <a:solidFill>
            <a:srgbClr val="1C88D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Verwijder product en prijs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Ovaal 9"/>
          <p:cNvSpPr/>
          <p:nvPr/>
        </p:nvSpPr>
        <p:spPr>
          <a:xfrm>
            <a:off x="6618485" y="4810843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Ovaal 24"/>
          <p:cNvSpPr/>
          <p:nvPr/>
        </p:nvSpPr>
        <p:spPr>
          <a:xfrm>
            <a:off x="6149993" y="2936214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Verlaag totaalprijs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6" name="Ovaal 25"/>
          <p:cNvSpPr/>
          <p:nvPr/>
        </p:nvSpPr>
        <p:spPr>
          <a:xfrm>
            <a:off x="5955950" y="3224215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68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/>
          <p:cNvSpPr txBox="1"/>
          <p:nvPr/>
        </p:nvSpPr>
        <p:spPr>
          <a:xfrm>
            <a:off x="1443789" y="2462771"/>
            <a:ext cx="662553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 smtClean="0">
                <a:latin typeface="Century Gothic"/>
                <a:cs typeface="Century Gothic"/>
              </a:rPr>
              <a:t>Maak het </a:t>
            </a:r>
            <a:endParaRPr lang="nl-NL" sz="480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r>
              <a:rPr lang="nl-NL" sz="4800" dirty="0" smtClean="0">
                <a:solidFill>
                  <a:srgbClr val="000000"/>
                </a:solidFill>
                <a:latin typeface="Century Gothic"/>
                <a:cs typeface="Century Gothic"/>
              </a:rPr>
              <a:t>Boodschappenlijstje</a:t>
            </a:r>
          </a:p>
          <a:p>
            <a:r>
              <a:rPr lang="nl-NL" sz="4000" dirty="0" smtClean="0">
                <a:solidFill>
                  <a:srgbClr val="FF0000"/>
                </a:solidFill>
                <a:latin typeface="Century Gothic"/>
                <a:cs typeface="Century Gothic"/>
              </a:rPr>
              <a:t>+ Beoordelingsopdracht 2</a:t>
            </a:r>
          </a:p>
        </p:txBody>
      </p:sp>
    </p:spTree>
    <p:extLst>
      <p:ext uri="{BB962C8B-B14F-4D97-AF65-F5344CB8AC3E}">
        <p14:creationId xmlns="" xmlns:p14="http://schemas.microsoft.com/office/powerpoint/2010/main" val="15432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309552" y="1172536"/>
            <a:ext cx="6664004" cy="39703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element by id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getElementById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the innerHTML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Set the innerHTML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"Lalala"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the className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className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Set the className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className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"todolist"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21547" y="558472"/>
            <a:ext cx="7353295" cy="31393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Create a list item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listItem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createElement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"li"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Give the list item an innerHTML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listItem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"Boodschappen doen"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the element we want to append the listItem to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getElementById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Append the list item to the list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appendChild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listItem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919497" y="2538676"/>
            <a:ext cx="74029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Oefenopdracht 4</a:t>
            </a:r>
          </a:p>
        </p:txBody>
      </p:sp>
    </p:spTree>
    <p:extLst>
      <p:ext uri="{BB962C8B-B14F-4D97-AF65-F5344CB8AC3E}">
        <p14:creationId xmlns="" xmlns:p14="http://schemas.microsoft.com/office/powerpoint/2010/main" val="26957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29065" y="2538676"/>
            <a:ext cx="732283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FUNCTIONS</a:t>
            </a:r>
          </a:p>
          <a:p>
            <a:r>
              <a:rPr lang="nl-NL" sz="4000" dirty="0" smtClean="0">
                <a:solidFill>
                  <a:schemeClr val="bg1"/>
                </a:solidFill>
                <a:latin typeface="Century Gothic"/>
                <a:cs typeface="Century Gothic"/>
              </a:rPr>
              <a:t>het </a:t>
            </a:r>
            <a:r>
              <a:rPr lang="nl-NL" sz="4000" dirty="0" smtClean="0">
                <a:solidFill>
                  <a:schemeClr val="bg1"/>
                </a:solidFill>
                <a:latin typeface="Century Gothic"/>
                <a:cs typeface="Century Gothic"/>
              </a:rPr>
              <a:t>groeperen/hergebruiken</a:t>
            </a:r>
          </a:p>
          <a:p>
            <a:r>
              <a:rPr lang="nl-NL" sz="4000" dirty="0" smtClean="0">
                <a:solidFill>
                  <a:schemeClr val="bg1"/>
                </a:solidFill>
                <a:latin typeface="Century Gothic"/>
                <a:cs typeface="Century Gothic"/>
              </a:rPr>
              <a:t>van code</a:t>
            </a:r>
            <a:endParaRPr lang="nl-NL" sz="4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7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00643" y="24779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484291" y="1206535"/>
            <a:ext cx="3906839" cy="25853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script.js</a:t>
            </a:r>
            <a:endParaRPr kumimoji="0" lang="nl-NL" b="1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Create a function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nameOfFunction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Code to run here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Execute the function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nameOfFunction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73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mpd="sng">
          <a:solidFill>
            <a:schemeClr val="tx1"/>
          </a:solidFill>
          <a:prstDash val="lgDash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20009</TotalTime>
  <Words>897</Words>
  <Application>Microsoft Office PowerPoint</Application>
  <PresentationFormat>On-screen Show (4:3)</PresentationFormat>
  <Paragraphs>360</Paragraphs>
  <Slides>43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Office-thema</vt:lpstr>
      <vt:lpstr>Frontend development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Company>Hogeschool Rotterdam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IMP01</dc:title>
  <dc:creator>HRS HRS</dc:creator>
  <cp:lastModifiedBy>Boyd</cp:lastModifiedBy>
  <cp:revision>1139</cp:revision>
  <cp:lastPrinted>2014-10-03T10:33:50Z</cp:lastPrinted>
  <dcterms:created xsi:type="dcterms:W3CDTF">2012-08-13T08:45:24Z</dcterms:created>
  <dcterms:modified xsi:type="dcterms:W3CDTF">2014-10-07T23:26:08Z</dcterms:modified>
</cp:coreProperties>
</file>