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0"/>
  </p:notesMasterIdLst>
  <p:sldIdLst>
    <p:sldId id="256" r:id="rId2"/>
    <p:sldId id="302" r:id="rId3"/>
    <p:sldId id="279" r:id="rId4"/>
    <p:sldId id="437" r:id="rId5"/>
    <p:sldId id="438" r:id="rId6"/>
    <p:sldId id="439" r:id="rId7"/>
    <p:sldId id="440" r:id="rId8"/>
    <p:sldId id="441" r:id="rId9"/>
    <p:sldId id="442" r:id="rId10"/>
    <p:sldId id="443" r:id="rId11"/>
    <p:sldId id="445" r:id="rId12"/>
    <p:sldId id="435" r:id="rId13"/>
    <p:sldId id="436" r:id="rId14"/>
    <p:sldId id="434" r:id="rId15"/>
    <p:sldId id="333" r:id="rId16"/>
    <p:sldId id="348" r:id="rId17"/>
    <p:sldId id="352" r:id="rId18"/>
    <p:sldId id="356" r:id="rId19"/>
    <p:sldId id="353" r:id="rId20"/>
    <p:sldId id="358" r:id="rId21"/>
    <p:sldId id="359" r:id="rId22"/>
    <p:sldId id="360" r:id="rId23"/>
    <p:sldId id="427" r:id="rId24"/>
    <p:sldId id="423" r:id="rId25"/>
    <p:sldId id="343" r:id="rId26"/>
    <p:sldId id="351" r:id="rId27"/>
    <p:sldId id="363" r:id="rId28"/>
    <p:sldId id="364" r:id="rId29"/>
    <p:sldId id="365" r:id="rId30"/>
    <p:sldId id="430" r:id="rId31"/>
    <p:sldId id="289" r:id="rId32"/>
    <p:sldId id="371" r:id="rId33"/>
    <p:sldId id="344" r:id="rId34"/>
    <p:sldId id="372" r:id="rId35"/>
    <p:sldId id="420" r:id="rId36"/>
    <p:sldId id="418" r:id="rId37"/>
    <p:sldId id="345" r:id="rId38"/>
    <p:sldId id="346" r:id="rId39"/>
    <p:sldId id="373" r:id="rId40"/>
    <p:sldId id="375" r:id="rId41"/>
    <p:sldId id="428" r:id="rId42"/>
    <p:sldId id="376" r:id="rId43"/>
    <p:sldId id="416" r:id="rId44"/>
    <p:sldId id="417" r:id="rId45"/>
    <p:sldId id="448" r:id="rId46"/>
    <p:sldId id="340" r:id="rId47"/>
    <p:sldId id="403" r:id="rId48"/>
    <p:sldId id="404" r:id="rId49"/>
    <p:sldId id="405" r:id="rId50"/>
    <p:sldId id="381" r:id="rId51"/>
    <p:sldId id="382" r:id="rId52"/>
    <p:sldId id="341" r:id="rId53"/>
    <p:sldId id="406" r:id="rId54"/>
    <p:sldId id="408" r:id="rId55"/>
    <p:sldId id="407" r:id="rId56"/>
    <p:sldId id="447" r:id="rId57"/>
    <p:sldId id="409" r:id="rId58"/>
    <p:sldId id="410" r:id="rId59"/>
    <p:sldId id="379" r:id="rId60"/>
    <p:sldId id="342" r:id="rId61"/>
    <p:sldId id="411" r:id="rId62"/>
    <p:sldId id="412" r:id="rId63"/>
    <p:sldId id="339" r:id="rId64"/>
    <p:sldId id="398" r:id="rId65"/>
    <p:sldId id="429" r:id="rId66"/>
    <p:sldId id="391" r:id="rId67"/>
    <p:sldId id="392" r:id="rId68"/>
    <p:sldId id="393" r:id="rId69"/>
    <p:sldId id="395" r:id="rId70"/>
    <p:sldId id="397" r:id="rId71"/>
    <p:sldId id="396" r:id="rId72"/>
    <p:sldId id="399" r:id="rId73"/>
    <p:sldId id="401" r:id="rId74"/>
    <p:sldId id="402" r:id="rId75"/>
    <p:sldId id="337" r:id="rId76"/>
    <p:sldId id="338" r:id="rId77"/>
    <p:sldId id="421" r:id="rId78"/>
    <p:sldId id="422" r:id="rId79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88DA"/>
    <a:srgbClr val="CD24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 autoAdjust="0"/>
    <p:restoredTop sz="77734" autoAdjust="0"/>
  </p:normalViewPr>
  <p:slideViewPr>
    <p:cSldViewPr snapToGrid="0" snapToObjects="1">
      <p:cViewPr varScale="1">
        <p:scale>
          <a:sx n="55" d="100"/>
          <a:sy n="55" d="100"/>
        </p:scale>
        <p:origin x="-15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BFEAA-5427-1D4A-A9F6-53E7800DCEDE}" type="datetimeFigureOut">
              <a:rPr lang="nl-NL" smtClean="0"/>
              <a:pPr/>
              <a:t>10-9-2014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75BC8-9B54-074D-AB05-EEC369B5EB1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23041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default.asp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psoft.net/webdesign-l/WindowsMacFonts.html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snook.ca/archives/html_and_css/font-size-with-rem" TargetMode="External"/><Relationship Id="rId5" Type="http://schemas.openxmlformats.org/officeDocument/2006/relationships/hyperlink" Target="http://webtypography.net/" TargetMode="External"/><Relationship Id="rId4" Type="http://schemas.openxmlformats.org/officeDocument/2006/relationships/hyperlink" Target="http://www.usabilityweb.nl/artikel.php?id=23" TargetMode="Externa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http://</a:t>
            </a:r>
            <a:r>
              <a:rPr lang="nl-NL" dirty="0" err="1" smtClean="0"/>
              <a:t>www.zensorium.com</a:t>
            </a:r>
            <a:r>
              <a:rPr lang="nl-NL" dirty="0" smtClean="0"/>
              <a:t>/</a:t>
            </a:r>
            <a:r>
              <a:rPr lang="nl-NL" dirty="0" err="1" smtClean="0"/>
              <a:t>tinke</a:t>
            </a:r>
            <a:r>
              <a:rPr lang="nl-NL" dirty="0" smtClean="0"/>
              <a:t>/</a:t>
            </a:r>
            <a:r>
              <a:rPr lang="nl-NL" dirty="0" err="1" smtClean="0"/>
              <a:t>index.html</a:t>
            </a: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554293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De echte</a:t>
            </a:r>
            <a:r>
              <a:rPr lang="nl-NL" baseline="0" dirty="0" smtClean="0"/>
              <a:t> code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199262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Alternatief, maar gebruik dit niet! Het is wel mogelijk om dit te doen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22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199262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Alternatief, maar gebruik dit niet! Het is wel mogelijk om dit te doen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199262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Dit kunnen we ook live laten zien.</a:t>
            </a:r>
          </a:p>
          <a:p>
            <a:r>
              <a:rPr lang="nl-NL" dirty="0" smtClean="0"/>
              <a:t>PS:</a:t>
            </a:r>
            <a:r>
              <a:rPr lang="nl-NL" baseline="0" dirty="0" smtClean="0"/>
              <a:t> dit kan je zelf ook in een eigen editor/</a:t>
            </a:r>
            <a:r>
              <a:rPr lang="nl-NL" baseline="0" dirty="0" err="1" smtClean="0"/>
              <a:t>php</a:t>
            </a:r>
            <a:r>
              <a:rPr lang="nl-NL" baseline="0" dirty="0" smtClean="0"/>
              <a:t> storm laten zien.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985902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Profile 2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26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812453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De echte</a:t>
            </a:r>
            <a:r>
              <a:rPr lang="nl-NL" baseline="0" dirty="0" smtClean="0"/>
              <a:t> code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27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199262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De echte</a:t>
            </a:r>
            <a:r>
              <a:rPr lang="nl-NL" baseline="0" dirty="0" smtClean="0"/>
              <a:t> code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28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1992629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Samenvattend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29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934622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Dit kunnen we ook live laten zien.</a:t>
            </a:r>
          </a:p>
          <a:p>
            <a:r>
              <a:rPr lang="nl-NL" dirty="0" smtClean="0"/>
              <a:t>PS:</a:t>
            </a:r>
            <a:r>
              <a:rPr lang="nl-NL" baseline="0" dirty="0" smtClean="0"/>
              <a:t> dit kan je zelf ook in een eigen editor/php storm laten zien.</a:t>
            </a:r>
          </a:p>
          <a:p>
            <a:endParaRPr lang="nl-NL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dirty="0" smtClean="0"/>
              <a:t>http://codepen.io/rimmertzelle/pen/qCJhn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30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9859020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Al je content zit in een box.</a:t>
            </a:r>
            <a:r>
              <a:rPr lang="nl-NL" baseline="0" dirty="0" smtClean="0"/>
              <a:t> Vooral voor </a:t>
            </a:r>
            <a:r>
              <a:rPr lang="nl-NL" baseline="0" dirty="0" err="1" smtClean="0"/>
              <a:t>layouting</a:t>
            </a:r>
            <a:r>
              <a:rPr lang="nl-NL" baseline="0" dirty="0" smtClean="0"/>
              <a:t> is dit handig. Gaan we volgende week verder oppakken. Voor nu is </a:t>
            </a:r>
            <a:r>
              <a:rPr lang="nl-NL" baseline="0" dirty="0" err="1" smtClean="0"/>
              <a:t>boxmodel</a:t>
            </a:r>
            <a:r>
              <a:rPr lang="nl-NL" baseline="0" dirty="0" smtClean="0"/>
              <a:t> belangrijk.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32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627636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latin typeface="Verdana" charset="0"/>
                <a:ea typeface="ＭＳ Ｐゴシック" charset="0"/>
                <a:cs typeface="ＭＳ Ｐゴシック" charset="0"/>
              </a:rPr>
              <a:t>Lijst</a:t>
            </a:r>
            <a:r>
              <a:rPr lang="en-US" sz="1200" dirty="0" smtClean="0">
                <a:latin typeface="Verdana" charset="0"/>
                <a:ea typeface="ＭＳ Ｐゴシック" charset="0"/>
                <a:cs typeface="ＭＳ Ｐゴシック" charset="0"/>
              </a:rPr>
              <a:t> van </a:t>
            </a:r>
            <a:r>
              <a:rPr lang="en-US" sz="1200" dirty="0" err="1" smtClean="0">
                <a:latin typeface="Verdana" charset="0"/>
                <a:ea typeface="ＭＳ Ｐゴシック" charset="0"/>
                <a:cs typeface="ＭＳ Ｐゴシック" charset="0"/>
              </a:rPr>
              <a:t>te</a:t>
            </a:r>
            <a:r>
              <a:rPr lang="en-US" sz="1200" dirty="0" smtClean="0">
                <a:latin typeface="Verdan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 smtClean="0">
                <a:latin typeface="Verdana" charset="0"/>
                <a:ea typeface="ＭＳ Ｐゴシック" charset="0"/>
                <a:cs typeface="ＭＳ Ｐゴシック" charset="0"/>
              </a:rPr>
              <a:t>gebruiken</a:t>
            </a:r>
            <a:r>
              <a:rPr lang="en-US" sz="1200" dirty="0" smtClean="0">
                <a:latin typeface="Verdana" charset="0"/>
                <a:ea typeface="ＭＳ Ｐゴシック" charset="0"/>
                <a:cs typeface="ＭＳ Ｐゴシック" charset="0"/>
              </a:rPr>
              <a:t> TAGS </a:t>
            </a:r>
            <a:r>
              <a:rPr lang="en-US" sz="1200" u="sng" dirty="0" smtClean="0">
                <a:solidFill>
                  <a:srgbClr val="0000FF"/>
                </a:solidFill>
                <a:latin typeface="Verdana" charset="0"/>
                <a:ea typeface="ＭＳ Ｐゴシック" charset="0"/>
                <a:cs typeface="ＭＳ Ｐゴシック" charset="0"/>
                <a:hlinkClick r:id="rId3"/>
              </a:rPr>
              <a:t>http://www.w3schools.com/tags/default.asp</a:t>
            </a:r>
            <a:endParaRPr lang="en-US" sz="1200" dirty="0" smtClean="0">
              <a:latin typeface="Verdana" charset="0"/>
              <a:ea typeface="ＭＳ Ｐゴシック" charset="0"/>
              <a:cs typeface="ＭＳ Ｐゴシック" charset="0"/>
            </a:endParaRPr>
          </a:p>
          <a:p>
            <a:endParaRPr lang="nl-NL" dirty="0" smtClean="0"/>
          </a:p>
          <a:p>
            <a:r>
              <a:rPr lang="nl-NL" dirty="0" smtClean="0"/>
              <a:t>http://www.smashingmagazine.com/wp-content/uploads/images/html5-cheat-sheet/html5-cheat-sheet.pdf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584443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Laat</a:t>
            </a:r>
            <a:r>
              <a:rPr lang="nl-NL" baseline="0" dirty="0" smtClean="0"/>
              <a:t> met </a:t>
            </a:r>
            <a:r>
              <a:rPr lang="nl-NL" baseline="0" dirty="0" err="1" smtClean="0"/>
              <a:t>firebug</a:t>
            </a:r>
            <a:r>
              <a:rPr lang="nl-NL" baseline="0" dirty="0" smtClean="0"/>
              <a:t> / </a:t>
            </a:r>
            <a:r>
              <a:rPr lang="nl-NL" baseline="0" dirty="0" err="1" smtClean="0"/>
              <a:t>chrome</a:t>
            </a:r>
            <a:r>
              <a:rPr lang="nl-NL" baseline="0" dirty="0" smtClean="0"/>
              <a:t> web </a:t>
            </a:r>
            <a:r>
              <a:rPr lang="nl-NL" baseline="0" dirty="0" err="1" smtClean="0"/>
              <a:t>developers</a:t>
            </a:r>
            <a:r>
              <a:rPr lang="nl-NL" baseline="0" dirty="0" smtClean="0"/>
              <a:t> tools zien hoe dit gaat.</a:t>
            </a:r>
          </a:p>
          <a:p>
            <a:r>
              <a:rPr lang="nl-NL" baseline="0" dirty="0" smtClean="0"/>
              <a:t>Je kan zeggen dat elk element al een bepaalde opmaak heeft (door browser gedefinieerd) en dat jij die kan overschrijven of aanvullen.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33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4165457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Korte opdracht.</a:t>
            </a:r>
            <a:r>
              <a:rPr lang="nl-NL" baseline="0" dirty="0" smtClean="0"/>
              <a:t> Probeer eens een span een hoogte en een breedte mee te geven? Probeer dit ook voor een span.</a:t>
            </a:r>
          </a:p>
          <a:p>
            <a:r>
              <a:rPr lang="nl-NL" baseline="0" dirty="0" smtClean="0"/>
              <a:t>Uitwerking vind je in de map code-in-les/week2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36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377362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Inline</a:t>
            </a:r>
            <a:r>
              <a:rPr lang="nl-NL" baseline="0" dirty="0" smtClean="0"/>
              <a:t> element</a:t>
            </a:r>
          </a:p>
          <a:p>
            <a:r>
              <a:rPr lang="nl-NL" dirty="0" smtClean="0"/>
              <a:t>http://www.impressivewebs.com/difference-block-inline-css/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37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6206900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Profile 3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39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1168385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Zijn</a:t>
            </a:r>
            <a:r>
              <a:rPr lang="nl-NL" baseline="0" dirty="0" smtClean="0"/>
              <a:t> dit nu </a:t>
            </a:r>
            <a:r>
              <a:rPr lang="nl-NL" baseline="0" dirty="0" err="1" smtClean="0"/>
              <a:t>inline</a:t>
            </a:r>
            <a:r>
              <a:rPr lang="nl-NL" baseline="0" dirty="0" smtClean="0"/>
              <a:t> of blocklevelelementen?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40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1992629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Dit kunnen we ook live laten zien.</a:t>
            </a:r>
          </a:p>
          <a:p>
            <a:r>
              <a:rPr lang="nl-NL" dirty="0" smtClean="0"/>
              <a:t>PS:</a:t>
            </a:r>
            <a:r>
              <a:rPr lang="nl-NL" baseline="0" dirty="0" smtClean="0"/>
              <a:t> dit kan je zelf ook in een eigen editor/php storm laten zien.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dirty="0" smtClean="0"/>
              <a:t>http://codepen.io/rimmertzelle/pen/IstHz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41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9859020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Laat</a:t>
            </a:r>
            <a:r>
              <a:rPr lang="nl-NL" baseline="0" dirty="0" smtClean="0"/>
              <a:t> met </a:t>
            </a:r>
            <a:r>
              <a:rPr lang="nl-NL" baseline="0" dirty="0" err="1" smtClean="0"/>
              <a:t>firebug</a:t>
            </a:r>
            <a:r>
              <a:rPr lang="nl-NL" baseline="0" dirty="0" smtClean="0"/>
              <a:t> </a:t>
            </a:r>
          </a:p>
          <a:p>
            <a:r>
              <a:rPr lang="nl-NL" baseline="0" dirty="0" smtClean="0"/>
              <a:t>Je kan zeggen dat elk element al een bepaalde opmaak heeft (door browser gedefinieerd) en dat jij die kan overschrijven of aanvullen.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42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4165457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dirty="0">
                <a:latin typeface="Arial" charset="0"/>
                <a:ea typeface="ＭＳ Ｐゴシック" charset="0"/>
                <a:cs typeface="ＭＳ Ｐゴシック" charset="0"/>
              </a:rPr>
              <a:t>Breedte = 30 + 10 + 300 + 30 + 30 + 2 = 402</a:t>
            </a:r>
          </a:p>
        </p:txBody>
      </p:sp>
    </p:spTree>
    <p:extLst>
      <p:ext uri="{BB962C8B-B14F-4D97-AF65-F5344CB8AC3E}">
        <p14:creationId xmlns="" xmlns:p14="http://schemas.microsoft.com/office/powerpoint/2010/main" val="9258145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dirty="0">
                <a:latin typeface="Arial" charset="0"/>
                <a:ea typeface="ＭＳ Ｐゴシック" charset="0"/>
                <a:cs typeface="ＭＳ Ｐゴシック" charset="0"/>
              </a:rPr>
              <a:t>Breedte = 30 + 10 + 300 + 30 + 30 + 2 = 402</a:t>
            </a:r>
          </a:p>
        </p:txBody>
      </p:sp>
    </p:spTree>
    <p:extLst>
      <p:ext uri="{BB962C8B-B14F-4D97-AF65-F5344CB8AC3E}">
        <p14:creationId xmlns="" xmlns:p14="http://schemas.microsoft.com/office/powerpoint/2010/main" val="9258145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Je ziet verschillende</a:t>
            </a:r>
            <a:r>
              <a:rPr lang="nl-NL" baseline="0" dirty="0" smtClean="0"/>
              <a:t> lettertypes. Hoe werkt dat nu?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47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673978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2210810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De echte</a:t>
            </a:r>
            <a:r>
              <a:rPr lang="nl-NL" baseline="0" dirty="0" smtClean="0"/>
              <a:t> code. Wat is de boom van de DOM? Wanneer je voor H1 nu geen </a:t>
            </a:r>
            <a:r>
              <a:rPr lang="nl-NL" baseline="0" dirty="0" err="1" smtClean="0"/>
              <a:t>letterype</a:t>
            </a:r>
            <a:r>
              <a:rPr lang="nl-NL" baseline="0" dirty="0" smtClean="0"/>
              <a:t> aangeeft dan erft hij alles van body. Je kan dit laten zien. Deze code staat ook in map code-les/week2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48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1992629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Google web fonts!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49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1992629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Bijvoorbeeld geef</a:t>
            </a:r>
            <a:r>
              <a:rPr lang="nl-NL" baseline="0" dirty="0" smtClean="0"/>
              <a:t> in body font-</a:t>
            </a:r>
            <a:r>
              <a:rPr lang="nl-NL" baseline="0" dirty="0" err="1" smtClean="0"/>
              <a:t>size</a:t>
            </a:r>
            <a:r>
              <a:rPr lang="nl-NL" baseline="0" dirty="0" smtClean="0"/>
              <a:t> 1em; mee en pas de font-</a:t>
            </a:r>
            <a:r>
              <a:rPr lang="nl-NL" baseline="0" dirty="0" err="1" smtClean="0"/>
              <a:t>size</a:t>
            </a:r>
            <a:r>
              <a:rPr lang="nl-NL" baseline="0" dirty="0" smtClean="0"/>
              <a:t> van h1 aan. Pas nu de font-</a:t>
            </a:r>
            <a:r>
              <a:rPr lang="nl-NL" baseline="0" dirty="0" err="1" smtClean="0"/>
              <a:t>size</a:t>
            </a:r>
            <a:r>
              <a:rPr lang="nl-NL" baseline="0" dirty="0" smtClean="0"/>
              <a:t> van je body aan naar 2em; Laat deze bijvoorbeeld even zien.</a:t>
            </a:r>
          </a:p>
          <a:p>
            <a:endParaRPr lang="nl-NL" baseline="0" dirty="0" smtClean="0"/>
          </a:p>
          <a:p>
            <a:r>
              <a:rPr lang="nl-NL" baseline="0" dirty="0" smtClean="0"/>
              <a:t>Toevoegen rem.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50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798240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nl-NL" sz="1200" dirty="0" smtClean="0">
                <a:latin typeface="Verdana" charset="0"/>
                <a:ea typeface="ＭＳ Ｐゴシック" charset="0"/>
                <a:cs typeface="ＭＳ Ｐゴシック" charset="0"/>
                <a:hlinkClick r:id="rId3"/>
              </a:rPr>
              <a:t>http://www.ampsoft.net/webdesign-l/WindowsMacFonts.html</a:t>
            </a:r>
            <a:endParaRPr lang="nl-NL" sz="1200" dirty="0" smtClean="0">
              <a:latin typeface="Verdan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Arial" charset="0"/>
              <a:buNone/>
            </a:pPr>
            <a:r>
              <a:rPr lang="nl-NL" sz="1200" dirty="0" smtClean="0">
                <a:latin typeface="Verdana" charset="0"/>
                <a:ea typeface="ＭＳ Ｐゴシック" charset="0"/>
                <a:cs typeface="ＭＳ Ｐゴシック" charset="0"/>
                <a:hlinkClick r:id="rId4"/>
              </a:rPr>
              <a:t>http://www.usabilityweb.nl/artikel.php?id=23</a:t>
            </a:r>
            <a:endParaRPr lang="nl-NL" sz="1200" dirty="0" smtClean="0">
              <a:latin typeface="Verdan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Arial" charset="0"/>
              <a:buNone/>
            </a:pPr>
            <a:r>
              <a:rPr lang="nl-NL" sz="1200" dirty="0" smtClean="0">
                <a:latin typeface="Verdana" charset="0"/>
                <a:ea typeface="ＭＳ Ｐゴシック" charset="0"/>
                <a:cs typeface="ＭＳ Ｐゴシック" charset="0"/>
                <a:hlinkClick r:id="rId5"/>
              </a:rPr>
              <a:t>http://webtypography.net/</a:t>
            </a:r>
            <a:endParaRPr lang="nl-NL" sz="1200" dirty="0" smtClean="0"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buNone/>
            </a:pPr>
            <a:r>
              <a:rPr lang="nl-NL" sz="1200" dirty="0" smtClean="0">
                <a:latin typeface="Verdana" charset="0"/>
                <a:ea typeface="ＭＳ Ｐゴシック" charset="0"/>
                <a:cs typeface="ＭＳ Ｐゴシック" charset="0"/>
                <a:hlinkClick r:id="rId6"/>
              </a:rPr>
              <a:t>http://snook.ca/archives/html_and_css/font-size-with-rem</a:t>
            </a:r>
            <a:endParaRPr lang="nl-NL" sz="1200" dirty="0" smtClean="0">
              <a:latin typeface="Verdana" charset="0"/>
              <a:ea typeface="ＭＳ Ｐゴシック" charset="0"/>
              <a:cs typeface="ＭＳ Ｐゴシック" charset="0"/>
            </a:endParaRP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51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4100449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53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1025262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Profile 4</a:t>
            </a:r>
          </a:p>
          <a:p>
            <a:r>
              <a:rPr lang="nl-NL" dirty="0" smtClean="0"/>
              <a:t>Background image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57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115103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De echte</a:t>
            </a:r>
            <a:r>
              <a:rPr lang="nl-NL" baseline="0" dirty="0" smtClean="0"/>
              <a:t> code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58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1992629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Profile</a:t>
            </a:r>
            <a:r>
              <a:rPr lang="nl-NL" baseline="0" dirty="0" smtClean="0"/>
              <a:t> 5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61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2899202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De echte</a:t>
            </a:r>
            <a:r>
              <a:rPr lang="nl-NL" baseline="0" dirty="0" smtClean="0"/>
              <a:t> code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62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1992629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Misschien dit even samen</a:t>
            </a:r>
            <a:r>
              <a:rPr lang="nl-NL" baseline="0" dirty="0" smtClean="0"/>
              <a:t> met de studenten doen. De code kun je vinden in het mapje. code-in-les/week2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64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891079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7543567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Voer</a:t>
            </a:r>
            <a:r>
              <a:rPr lang="nl-NL" baseline="0" dirty="0" smtClean="0"/>
              <a:t> gezamenlijk dia 60 – 64 uit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65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9859020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Verdana" charset="0"/>
                <a:ea typeface="ＭＳ Ｐゴシック" charset="0"/>
                <a:cs typeface="ＭＳ Ｐゴシック" charset="0"/>
              </a:rPr>
              <a:t>Focus op de</a:t>
            </a:r>
            <a:r>
              <a:rPr lang="en-US" sz="1200" baseline="0" dirty="0" smtClean="0">
                <a:latin typeface="Verdana" charset="0"/>
                <a:ea typeface="ＭＳ Ｐゴシック" charset="0"/>
                <a:cs typeface="ＭＳ Ｐゴシック" charset="0"/>
              </a:rPr>
              <a:t> body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66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5844437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Verdana" charset="0"/>
                <a:ea typeface="ＭＳ Ｐゴシック" charset="0"/>
                <a:cs typeface="ＭＳ Ｐゴシック" charset="0"/>
              </a:rPr>
              <a:t>Focus op de</a:t>
            </a:r>
            <a:r>
              <a:rPr lang="en-US" sz="1200" baseline="0" dirty="0" smtClean="0">
                <a:latin typeface="Verdana" charset="0"/>
                <a:ea typeface="ＭＳ Ｐゴシック" charset="0"/>
                <a:cs typeface="ＭＳ Ｐゴシック" charset="0"/>
              </a:rPr>
              <a:t> body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67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5844437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Verdana" charset="0"/>
                <a:ea typeface="ＭＳ Ｐゴシック" charset="0"/>
                <a:cs typeface="ＭＳ Ｐゴシック" charset="0"/>
              </a:rPr>
              <a:t>Focus op de</a:t>
            </a:r>
            <a:r>
              <a:rPr lang="en-US" sz="1200" baseline="0" dirty="0" smtClean="0">
                <a:latin typeface="Verdana" charset="0"/>
                <a:ea typeface="ＭＳ Ｐゴシック" charset="0"/>
                <a:cs typeface="ＭＳ Ｐゴシック" charset="0"/>
              </a:rPr>
              <a:t> body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68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5844437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Verdana" charset="0"/>
                <a:ea typeface="ＭＳ Ｐゴシック" charset="0"/>
                <a:cs typeface="ＭＳ Ｐゴシック" charset="0"/>
              </a:rPr>
              <a:t>Focus op de</a:t>
            </a:r>
            <a:r>
              <a:rPr lang="en-US" sz="1200" baseline="0" dirty="0" smtClean="0">
                <a:latin typeface="Verdana" charset="0"/>
                <a:ea typeface="ＭＳ Ｐゴシック" charset="0"/>
                <a:cs typeface="ＭＳ Ｐゴシック" charset="0"/>
              </a:rPr>
              <a:t> body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69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5844437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Verdana" charset="0"/>
                <a:ea typeface="ＭＳ Ｐゴシック" charset="0"/>
                <a:cs typeface="ＭＳ Ｐゴシック" charset="0"/>
              </a:rPr>
              <a:t>Focus op de</a:t>
            </a:r>
            <a:r>
              <a:rPr lang="en-US" sz="1200" baseline="0" dirty="0" smtClean="0">
                <a:latin typeface="Verdana" charset="0"/>
                <a:ea typeface="ＭＳ Ｐゴシック" charset="0"/>
                <a:cs typeface="ＭＳ Ｐゴシック" charset="0"/>
              </a:rPr>
              <a:t> body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70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5844437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De echte</a:t>
            </a:r>
            <a:r>
              <a:rPr lang="nl-NL" baseline="0" dirty="0" smtClean="0"/>
              <a:t> code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71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1992629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Probeer nu eens deze opmaak ongeveer</a:t>
            </a:r>
            <a:r>
              <a:rPr lang="nl-NL" baseline="0" dirty="0" smtClean="0"/>
              <a:t> te krijgen?</a:t>
            </a:r>
          </a:p>
          <a:p>
            <a:r>
              <a:rPr lang="nl-NL" baseline="0" dirty="0" smtClean="0"/>
              <a:t>Uitwerking staat in map code-in-les/week2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72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5051090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De echte</a:t>
            </a:r>
            <a:r>
              <a:rPr lang="nl-NL" baseline="0" dirty="0" smtClean="0"/>
              <a:t> code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73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1992629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De echte</a:t>
            </a:r>
            <a:r>
              <a:rPr lang="nl-NL" baseline="0" dirty="0" smtClean="0"/>
              <a:t> code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74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199262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Profile</a:t>
            </a:r>
            <a:r>
              <a:rPr lang="nl-NL" baseline="0" dirty="0" smtClean="0"/>
              <a:t> 1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5403725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Omschrijving en startbestanden zijn te vinden op natschool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78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934856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De HTML code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221081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Css</a:t>
            </a:r>
            <a:r>
              <a:rPr lang="nl-NL" baseline="0" dirty="0" smtClean="0"/>
              <a:t> code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72465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De echte</a:t>
            </a:r>
            <a:r>
              <a:rPr lang="nl-NL" baseline="0" dirty="0" smtClean="0"/>
              <a:t> code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199262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latin typeface="Verdana" charset="0"/>
                <a:ea typeface="ＭＳ Ｐゴシック" charset="0"/>
                <a:cs typeface="ＭＳ Ｐゴシック" charset="0"/>
              </a:rPr>
              <a:t>Lijst</a:t>
            </a:r>
            <a:r>
              <a:rPr lang="en-US" sz="1200" dirty="0" smtClean="0">
                <a:latin typeface="Verdana" charset="0"/>
                <a:ea typeface="ＭＳ Ｐゴシック" charset="0"/>
                <a:cs typeface="ＭＳ Ｐゴシック" charset="0"/>
              </a:rPr>
              <a:t> van </a:t>
            </a:r>
            <a:r>
              <a:rPr lang="en-US" sz="1200" dirty="0" err="1" smtClean="0">
                <a:latin typeface="Verdana" charset="0"/>
                <a:ea typeface="ＭＳ Ｐゴシック" charset="0"/>
                <a:cs typeface="ＭＳ Ｐゴシック" charset="0"/>
              </a:rPr>
              <a:t>te</a:t>
            </a:r>
            <a:r>
              <a:rPr lang="en-US" sz="1200" dirty="0" smtClean="0">
                <a:latin typeface="Verdan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 smtClean="0">
                <a:latin typeface="Verdana" charset="0"/>
                <a:ea typeface="ＭＳ Ｐゴシック" charset="0"/>
                <a:cs typeface="ＭＳ Ｐゴシック" charset="0"/>
              </a:rPr>
              <a:t>gebruiken</a:t>
            </a:r>
            <a:r>
              <a:rPr lang="en-US" sz="1200" dirty="0" smtClean="0">
                <a:latin typeface="Verdana" charset="0"/>
                <a:ea typeface="ＭＳ Ｐゴシック" charset="0"/>
                <a:cs typeface="ＭＳ Ｐゴシック" charset="0"/>
              </a:rPr>
              <a:t> TAGS </a:t>
            </a:r>
            <a:r>
              <a:rPr lang="en-US" sz="1200" u="sng" dirty="0" smtClean="0">
                <a:solidFill>
                  <a:srgbClr val="0000FF"/>
                </a:solidFill>
                <a:latin typeface="Verdana" charset="0"/>
                <a:ea typeface="ＭＳ Ｐゴシック" charset="0"/>
                <a:cs typeface="ＭＳ Ｐゴシック" charset="0"/>
              </a:rPr>
              <a:t>https://</a:t>
            </a:r>
            <a:r>
              <a:rPr lang="en-US" sz="1200" u="sng" dirty="0" err="1" smtClean="0">
                <a:solidFill>
                  <a:srgbClr val="0000FF"/>
                </a:solidFill>
                <a:latin typeface="Verdana" charset="0"/>
                <a:ea typeface="ＭＳ Ｐゴシック" charset="0"/>
                <a:cs typeface="ＭＳ Ｐゴシック" charset="0"/>
              </a:rPr>
              <a:t>developer.mozilla.org</a:t>
            </a:r>
            <a:r>
              <a:rPr lang="en-US" sz="1200" u="sng" dirty="0" smtClean="0">
                <a:solidFill>
                  <a:srgbClr val="0000FF"/>
                </a:solidFill>
                <a:latin typeface="Verdana" charset="0"/>
                <a:ea typeface="ＭＳ Ｐゴシック" charset="0"/>
                <a:cs typeface="ＭＳ Ｐゴシック" charset="0"/>
              </a:rPr>
              <a:t>/en-US/docs/Web/HTML/Element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584443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10-9-2014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60962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10-9-2014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29554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10-9-2014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59644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10-9-2014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52988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10-9-2014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50442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10-9-2014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9855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10-9-2014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89270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10-9-2014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770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10-9-2014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1501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10-9-2014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7875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10-9-2014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82858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3BEE5-94E6-E445-95DA-CAD88A30EC74}" type="datetimeFigureOut">
              <a:rPr lang="nl-NL" smtClean="0"/>
              <a:pPr/>
              <a:t>10-9-2014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238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2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rgbClr val="FFFFFF"/>
                </a:solidFill>
              </a:rPr>
              <a:t>Frontend</a:t>
            </a:r>
            <a:r>
              <a:rPr lang="nl-NL" dirty="0" smtClean="0">
                <a:solidFill>
                  <a:srgbClr val="FFFFFF"/>
                </a:solidFill>
              </a:rPr>
              <a:t> </a:t>
            </a:r>
            <a:r>
              <a:rPr lang="nl-NL" dirty="0" err="1" smtClean="0">
                <a:solidFill>
                  <a:srgbClr val="FFFFFF"/>
                </a:solidFill>
              </a:rPr>
              <a:t>development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o</a:t>
            </a:r>
            <a:r>
              <a:rPr lang="nl-NL" dirty="0" smtClean="0"/>
              <a:t>ftewel IMP011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66835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geronde rechthoek 4"/>
          <p:cNvSpPr/>
          <p:nvPr/>
        </p:nvSpPr>
        <p:spPr>
          <a:xfrm>
            <a:off x="1123098" y="742725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&lt;body&gt;</a:t>
            </a:r>
            <a:endParaRPr lang="nl-NL" sz="1600" dirty="0"/>
          </a:p>
        </p:txBody>
      </p:sp>
      <p:sp>
        <p:nvSpPr>
          <p:cNvPr id="6" name="Afgeronde rechthoek 5"/>
          <p:cNvSpPr/>
          <p:nvPr/>
        </p:nvSpPr>
        <p:spPr>
          <a:xfrm>
            <a:off x="1062752" y="5553888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&lt;/body&gt;</a:t>
            </a:r>
            <a:endParaRPr lang="nl-NL" sz="1600" dirty="0"/>
          </a:p>
        </p:txBody>
      </p:sp>
      <p:sp>
        <p:nvSpPr>
          <p:cNvPr id="7" name="Afgeronde rechthoek 6"/>
          <p:cNvSpPr/>
          <p:nvPr/>
        </p:nvSpPr>
        <p:spPr>
          <a:xfrm>
            <a:off x="3587902" y="1864591"/>
            <a:ext cx="3287425" cy="456386"/>
          </a:xfrm>
          <a:prstGeom prst="roundRect">
            <a:avLst/>
          </a:prstGeom>
          <a:solidFill>
            <a:srgbClr val="1C88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Profiel Rimmert </a:t>
            </a:r>
            <a:r>
              <a:rPr lang="nl-NL" sz="1600" dirty="0" err="1" smtClean="0"/>
              <a:t>Zelle</a:t>
            </a:r>
            <a:endParaRPr lang="nl-NL" sz="1600" dirty="0"/>
          </a:p>
        </p:txBody>
      </p:sp>
      <p:sp>
        <p:nvSpPr>
          <p:cNvPr id="8" name="Afgeronde rechthoek 7"/>
          <p:cNvSpPr/>
          <p:nvPr/>
        </p:nvSpPr>
        <p:spPr>
          <a:xfrm>
            <a:off x="1852937" y="1278444"/>
            <a:ext cx="1156052" cy="45133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</a:t>
            </a:r>
            <a:r>
              <a:rPr lang="nl-NL" sz="1600" dirty="0" err="1" smtClean="0"/>
              <a:t>section</a:t>
            </a:r>
            <a:r>
              <a:rPr lang="nl-NL" sz="1600" dirty="0" smtClean="0"/>
              <a:t>&gt;</a:t>
            </a:r>
            <a:endParaRPr lang="nl-NL" sz="1600" dirty="0"/>
          </a:p>
        </p:txBody>
      </p:sp>
      <p:sp>
        <p:nvSpPr>
          <p:cNvPr id="9" name="Afgeronde rechthoek 8"/>
          <p:cNvSpPr/>
          <p:nvPr/>
        </p:nvSpPr>
        <p:spPr>
          <a:xfrm>
            <a:off x="6999410" y="1864591"/>
            <a:ext cx="1025368" cy="4513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&lt;/h1&gt;</a:t>
            </a:r>
            <a:endParaRPr lang="nl-NL" sz="1600" dirty="0"/>
          </a:p>
        </p:txBody>
      </p:sp>
      <p:sp>
        <p:nvSpPr>
          <p:cNvPr id="14" name="Afgeronde rechthoek 13"/>
          <p:cNvSpPr/>
          <p:nvPr/>
        </p:nvSpPr>
        <p:spPr>
          <a:xfrm>
            <a:off x="2424511" y="1864591"/>
            <a:ext cx="1025368" cy="4513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&lt;h1&gt;</a:t>
            </a:r>
            <a:endParaRPr lang="nl-NL" sz="1600" dirty="0"/>
          </a:p>
        </p:txBody>
      </p:sp>
      <p:sp>
        <p:nvSpPr>
          <p:cNvPr id="15" name="Afgeronde rechthoek 14"/>
          <p:cNvSpPr/>
          <p:nvPr/>
        </p:nvSpPr>
        <p:spPr>
          <a:xfrm>
            <a:off x="1837717" y="5018999"/>
            <a:ext cx="1156052" cy="45133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</a:t>
            </a:r>
            <a:r>
              <a:rPr lang="nl-NL" sz="1600" dirty="0" err="1" smtClean="0"/>
              <a:t>section</a:t>
            </a:r>
            <a:r>
              <a:rPr lang="nl-NL" sz="1600" dirty="0" smtClean="0"/>
              <a:t>&gt;</a:t>
            </a:r>
            <a:endParaRPr lang="nl-NL" sz="1600" dirty="0"/>
          </a:p>
        </p:txBody>
      </p:sp>
      <p:sp>
        <p:nvSpPr>
          <p:cNvPr id="10" name="Afgeronde rechthoek 9"/>
          <p:cNvSpPr/>
          <p:nvPr/>
        </p:nvSpPr>
        <p:spPr>
          <a:xfrm>
            <a:off x="3008989" y="2994483"/>
            <a:ext cx="2092631" cy="456386"/>
          </a:xfrm>
          <a:prstGeom prst="roundRect">
            <a:avLst/>
          </a:prstGeom>
          <a:solidFill>
            <a:srgbClr val="1C88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Mijn </a:t>
            </a:r>
            <a:r>
              <a:rPr lang="nl-NL" sz="1600" dirty="0" err="1" smtClean="0"/>
              <a:t>twitteraccount</a:t>
            </a:r>
            <a:endParaRPr lang="nl-NL" sz="1600" dirty="0"/>
          </a:p>
        </p:txBody>
      </p:sp>
      <p:sp>
        <p:nvSpPr>
          <p:cNvPr id="11" name="Afgeronde rechthoek 10"/>
          <p:cNvSpPr/>
          <p:nvPr/>
        </p:nvSpPr>
        <p:spPr>
          <a:xfrm>
            <a:off x="2424511" y="3543795"/>
            <a:ext cx="1025368" cy="4513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&lt;/a&gt;</a:t>
            </a:r>
            <a:endParaRPr lang="nl-NL" sz="1600" dirty="0"/>
          </a:p>
        </p:txBody>
      </p:sp>
      <p:sp>
        <p:nvSpPr>
          <p:cNvPr id="12" name="Afgeronde rechthoek 11"/>
          <p:cNvSpPr/>
          <p:nvPr/>
        </p:nvSpPr>
        <p:spPr>
          <a:xfrm>
            <a:off x="2424511" y="2431389"/>
            <a:ext cx="4215847" cy="4513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&lt;a </a:t>
            </a:r>
            <a:r>
              <a:rPr lang="nl-NL" sz="1600" dirty="0" err="1" smtClean="0"/>
              <a:t>href</a:t>
            </a:r>
            <a:r>
              <a:rPr lang="nl-NL" sz="1600" dirty="0" smtClean="0"/>
              <a:t>=“http://</a:t>
            </a:r>
            <a:r>
              <a:rPr lang="nl-NL" sz="1600" dirty="0" err="1" smtClean="0"/>
              <a:t>twitter.com</a:t>
            </a:r>
            <a:r>
              <a:rPr lang="nl-NL" sz="1600" dirty="0" smtClean="0"/>
              <a:t>/</a:t>
            </a:r>
            <a:r>
              <a:rPr lang="nl-NL" sz="1600" dirty="0" err="1" smtClean="0"/>
              <a:t>rimmertzelle</a:t>
            </a:r>
            <a:r>
              <a:rPr lang="nl-NL" sz="1600" dirty="0" smtClean="0"/>
              <a:t>”&gt;</a:t>
            </a:r>
            <a:endParaRPr lang="nl-NL" sz="1600" dirty="0"/>
          </a:p>
        </p:txBody>
      </p:sp>
      <p:sp>
        <p:nvSpPr>
          <p:cNvPr id="18" name="Afgeronde rechthoek 17"/>
          <p:cNvSpPr/>
          <p:nvPr/>
        </p:nvSpPr>
        <p:spPr>
          <a:xfrm>
            <a:off x="2424511" y="4176137"/>
            <a:ext cx="5600267" cy="7420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>
                <a:latin typeface="Calibri"/>
                <a:cs typeface="Calibri"/>
              </a:rPr>
              <a:t>&lt;</a:t>
            </a:r>
            <a:r>
              <a:rPr lang="nl-NL" sz="1600" dirty="0" err="1" smtClean="0">
                <a:latin typeface="Calibri"/>
                <a:cs typeface="Calibri"/>
              </a:rPr>
              <a:t>img</a:t>
            </a:r>
            <a:r>
              <a:rPr lang="nl-NL" sz="1600" dirty="0" smtClean="0">
                <a:latin typeface="Calibri"/>
                <a:cs typeface="Calibri"/>
              </a:rPr>
              <a:t> </a:t>
            </a:r>
            <a:r>
              <a:rPr lang="nl-NL" sz="1600" dirty="0" err="1">
                <a:latin typeface="Calibri"/>
                <a:cs typeface="Calibri"/>
              </a:rPr>
              <a:t>src</a:t>
            </a:r>
            <a:r>
              <a:rPr lang="nl-NL" sz="1600" dirty="0">
                <a:latin typeface="Calibri"/>
                <a:cs typeface="Calibri"/>
              </a:rPr>
              <a:t>="</a:t>
            </a:r>
            <a:r>
              <a:rPr lang="nl-NL" sz="1600" dirty="0" err="1">
                <a:latin typeface="Calibri"/>
                <a:cs typeface="Calibri"/>
              </a:rPr>
              <a:t>img</a:t>
            </a:r>
            <a:r>
              <a:rPr lang="nl-NL" sz="1600" dirty="0">
                <a:latin typeface="Calibri"/>
                <a:cs typeface="Calibri"/>
              </a:rPr>
              <a:t>/pasfoto-</a:t>
            </a:r>
            <a:r>
              <a:rPr lang="nl-NL" sz="1600" dirty="0" err="1">
                <a:latin typeface="Calibri"/>
                <a:cs typeface="Calibri"/>
              </a:rPr>
              <a:t>silhouet.png</a:t>
            </a:r>
            <a:r>
              <a:rPr lang="nl-NL" sz="1600" dirty="0">
                <a:latin typeface="Calibri"/>
                <a:cs typeface="Calibri"/>
              </a:rPr>
              <a:t>" 				alt="Pasfoto Rimmert </a:t>
            </a:r>
            <a:r>
              <a:rPr lang="nl-NL" sz="1600" dirty="0" err="1" smtClean="0">
                <a:latin typeface="Calibri"/>
                <a:cs typeface="Calibri"/>
              </a:rPr>
              <a:t>Zelle</a:t>
            </a:r>
            <a:r>
              <a:rPr lang="nl-NL" sz="1600" dirty="0" smtClean="0">
                <a:latin typeface="Calibri"/>
                <a:cs typeface="Calibri"/>
              </a:rPr>
              <a:t>” /&gt;</a:t>
            </a:r>
            <a:endParaRPr lang="nl-NL"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008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061966" y="2771874"/>
            <a:ext cx="5230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 smtClean="0"/>
              <a:t>Oefenopdracht</a:t>
            </a:r>
            <a:endParaRPr lang="nl-NL" sz="4000" dirty="0"/>
          </a:p>
        </p:txBody>
      </p:sp>
    </p:spTree>
    <p:extLst>
      <p:ext uri="{BB962C8B-B14F-4D97-AF65-F5344CB8AC3E}">
        <p14:creationId xmlns="" xmlns:p14="http://schemas.microsoft.com/office/powerpoint/2010/main" val="102040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2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rgbClr val="FFFFFF"/>
                </a:solidFill>
              </a:rPr>
              <a:t>CSS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Cascading</a:t>
            </a:r>
            <a:r>
              <a:rPr lang="nl-NL" dirty="0" smtClean="0"/>
              <a:t> </a:t>
            </a:r>
            <a:r>
              <a:rPr lang="nl-NL" dirty="0"/>
              <a:t>S</a:t>
            </a:r>
            <a:r>
              <a:rPr lang="nl-NL" dirty="0" smtClean="0"/>
              <a:t>tyle </a:t>
            </a:r>
            <a:r>
              <a:rPr lang="nl-NL" dirty="0"/>
              <a:t>S</a:t>
            </a:r>
            <a:r>
              <a:rPr lang="nl-NL" dirty="0" smtClean="0"/>
              <a:t>heet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4201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Rechte verbindingslijn met pijl 16"/>
          <p:cNvCxnSpPr/>
          <p:nvPr/>
        </p:nvCxnSpPr>
        <p:spPr>
          <a:xfrm flipH="1">
            <a:off x="3477189" y="3769821"/>
            <a:ext cx="967566" cy="61486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/>
          <p:cNvCxnSpPr>
            <a:endCxn id="2" idx="4"/>
          </p:cNvCxnSpPr>
          <p:nvPr/>
        </p:nvCxnSpPr>
        <p:spPr>
          <a:xfrm flipV="1">
            <a:off x="4444755" y="3045068"/>
            <a:ext cx="15118" cy="724753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>
            <a:off x="4444755" y="3769821"/>
            <a:ext cx="1007881" cy="61486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al 1"/>
          <p:cNvSpPr/>
          <p:nvPr/>
        </p:nvSpPr>
        <p:spPr>
          <a:xfrm>
            <a:off x="3386479" y="898281"/>
            <a:ext cx="2146787" cy="214678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Ovaal 2"/>
          <p:cNvSpPr/>
          <p:nvPr/>
        </p:nvSpPr>
        <p:spPr>
          <a:xfrm>
            <a:off x="1573511" y="3962541"/>
            <a:ext cx="2146787" cy="214678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Ovaal 3"/>
          <p:cNvSpPr/>
          <p:nvPr/>
        </p:nvSpPr>
        <p:spPr>
          <a:xfrm>
            <a:off x="5210742" y="3962541"/>
            <a:ext cx="2146787" cy="214678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kstvak 7"/>
          <p:cNvSpPr txBox="1"/>
          <p:nvPr/>
        </p:nvSpPr>
        <p:spPr>
          <a:xfrm>
            <a:off x="3930736" y="1522039"/>
            <a:ext cx="11398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accent5">
                    <a:lumMod val="75000"/>
                  </a:schemeClr>
                </a:solidFill>
                <a:latin typeface="Century Gothic"/>
                <a:cs typeface="Century Gothic"/>
              </a:rPr>
              <a:t>structuur</a:t>
            </a:r>
            <a:endParaRPr lang="nl-NL" dirty="0">
              <a:solidFill>
                <a:schemeClr val="accent5">
                  <a:lumMod val="7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4091997" y="1999832"/>
            <a:ext cx="7617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HTML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5552174" y="4647961"/>
            <a:ext cx="14514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accent5">
                    <a:lumMod val="75000"/>
                  </a:schemeClr>
                </a:solidFill>
                <a:latin typeface="Century Gothic"/>
                <a:cs typeface="Century Gothic"/>
              </a:rPr>
              <a:t>presentatie</a:t>
            </a:r>
            <a:endParaRPr lang="nl-NL" dirty="0">
              <a:solidFill>
                <a:schemeClr val="accent5">
                  <a:lumMod val="7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5937637" y="5125754"/>
            <a:ext cx="60226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CSS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2165137" y="4647961"/>
            <a:ext cx="10305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accent5">
                    <a:lumMod val="75000"/>
                  </a:schemeClr>
                </a:solidFill>
                <a:latin typeface="Century Gothic"/>
                <a:cs typeface="Century Gothic"/>
              </a:rPr>
              <a:t>gedrag</a:t>
            </a:r>
            <a:endParaRPr lang="nl-NL" dirty="0">
              <a:solidFill>
                <a:schemeClr val="accent5">
                  <a:lumMod val="7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2258871" y="5125754"/>
            <a:ext cx="88998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ECMA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3930736" y="3593209"/>
            <a:ext cx="104803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website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659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al 1"/>
          <p:cNvSpPr/>
          <p:nvPr/>
        </p:nvSpPr>
        <p:spPr>
          <a:xfrm>
            <a:off x="3301636" y="1920767"/>
            <a:ext cx="2481665" cy="248166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kstvak 7"/>
          <p:cNvSpPr txBox="1"/>
          <p:nvPr/>
        </p:nvSpPr>
        <p:spPr>
          <a:xfrm>
            <a:off x="3767201" y="2821791"/>
            <a:ext cx="15149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accent5">
                    <a:lumMod val="75000"/>
                  </a:schemeClr>
                </a:solidFill>
                <a:latin typeface="Century Gothic"/>
                <a:cs typeface="Century Gothic"/>
              </a:rPr>
              <a:t>Presentatie</a:t>
            </a:r>
            <a:endParaRPr lang="nl-NL" dirty="0">
              <a:solidFill>
                <a:schemeClr val="accent5">
                  <a:lumMod val="7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4" name="Tekstvak 8"/>
          <p:cNvSpPr txBox="1"/>
          <p:nvPr/>
        </p:nvSpPr>
        <p:spPr>
          <a:xfrm>
            <a:off x="4208733" y="3299584"/>
            <a:ext cx="61619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CSS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Screen Shot 2012-08-21 at 10.46.19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1332"/>
          <a:stretch/>
        </p:blipFill>
        <p:spPr>
          <a:xfrm>
            <a:off x="2258472" y="556302"/>
            <a:ext cx="5356382" cy="53950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0471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3652352" y="2980941"/>
            <a:ext cx="204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Site zonder opmaak</a:t>
            </a:r>
            <a:endParaRPr lang="nl-NL" dirty="0"/>
          </a:p>
        </p:txBody>
      </p:sp>
      <p:pic>
        <p:nvPicPr>
          <p:cNvPr id="3" name="Afbeelding 2" descr="Screen Shot 2012-08-21 at 1.30.4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9328" r="15409" b="33598"/>
          <a:stretch/>
        </p:blipFill>
        <p:spPr>
          <a:xfrm>
            <a:off x="2219968" y="1155973"/>
            <a:ext cx="5053251" cy="4388600"/>
          </a:xfrm>
          <a:prstGeom prst="rect">
            <a:avLst/>
          </a:prstGeom>
        </p:spPr>
      </p:pic>
      <p:sp>
        <p:nvSpPr>
          <p:cNvPr id="4" name="Ovaal 3"/>
          <p:cNvSpPr/>
          <p:nvPr/>
        </p:nvSpPr>
        <p:spPr>
          <a:xfrm>
            <a:off x="944575" y="1469478"/>
            <a:ext cx="1182650" cy="694017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>
                <a:solidFill>
                  <a:schemeClr val="tx1"/>
                </a:solidFill>
              </a:rPr>
              <a:t>Letter-type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5" name="Ovaal 4"/>
          <p:cNvSpPr/>
          <p:nvPr/>
        </p:nvSpPr>
        <p:spPr>
          <a:xfrm>
            <a:off x="493277" y="2613571"/>
            <a:ext cx="1633948" cy="89554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Achtergrond kleur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6" name="Ovaal 5"/>
          <p:cNvSpPr/>
          <p:nvPr/>
        </p:nvSpPr>
        <p:spPr>
          <a:xfrm>
            <a:off x="493278" y="3999079"/>
            <a:ext cx="1109022" cy="83046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>
                <a:solidFill>
                  <a:schemeClr val="tx1"/>
                </a:solidFill>
              </a:rPr>
              <a:t>Cen-treren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7" name="Vrije vorm 6"/>
          <p:cNvSpPr/>
          <p:nvPr/>
        </p:nvSpPr>
        <p:spPr>
          <a:xfrm>
            <a:off x="1896964" y="2115630"/>
            <a:ext cx="1393521" cy="373334"/>
          </a:xfrm>
          <a:custGeom>
            <a:avLst/>
            <a:gdLst>
              <a:gd name="connsiteX0" fmla="*/ 622339 w 622339"/>
              <a:gd name="connsiteY0" fmla="*/ 100453 h 127410"/>
              <a:gd name="connsiteX1" fmla="*/ 192033 w 622339"/>
              <a:gd name="connsiteY1" fmla="*/ 121445 h 127410"/>
              <a:gd name="connsiteX2" fmla="*/ 13613 w 622339"/>
              <a:gd name="connsiteY2" fmla="*/ 5986 h 127410"/>
              <a:gd name="connsiteX3" fmla="*/ 13613 w 622339"/>
              <a:gd name="connsiteY3" fmla="*/ 16483 h 127410"/>
              <a:gd name="connsiteX4" fmla="*/ 24109 w 622339"/>
              <a:gd name="connsiteY4" fmla="*/ 16483 h 127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39" h="127410">
                <a:moveTo>
                  <a:pt x="622339" y="100453"/>
                </a:moveTo>
                <a:cubicBezTo>
                  <a:pt x="457913" y="118821"/>
                  <a:pt x="293487" y="137190"/>
                  <a:pt x="192033" y="121445"/>
                </a:cubicBezTo>
                <a:cubicBezTo>
                  <a:pt x="90579" y="105701"/>
                  <a:pt x="43350" y="23480"/>
                  <a:pt x="13613" y="5986"/>
                </a:cubicBezTo>
                <a:cubicBezTo>
                  <a:pt x="-16124" y="-11508"/>
                  <a:pt x="11864" y="14734"/>
                  <a:pt x="13613" y="16483"/>
                </a:cubicBezTo>
                <a:cubicBezTo>
                  <a:pt x="15362" y="18232"/>
                  <a:pt x="24109" y="16483"/>
                  <a:pt x="24109" y="16483"/>
                </a:cubicBezTo>
              </a:path>
            </a:pathLst>
          </a:custGeom>
          <a:ln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Vrije vorm 7"/>
          <p:cNvSpPr/>
          <p:nvPr/>
        </p:nvSpPr>
        <p:spPr>
          <a:xfrm>
            <a:off x="2094025" y="3001933"/>
            <a:ext cx="367334" cy="115459"/>
          </a:xfrm>
          <a:custGeom>
            <a:avLst/>
            <a:gdLst>
              <a:gd name="connsiteX0" fmla="*/ 367334 w 367334"/>
              <a:gd name="connsiteY0" fmla="*/ 0 h 115459"/>
              <a:gd name="connsiteX1" fmla="*/ 115448 w 367334"/>
              <a:gd name="connsiteY1" fmla="*/ 10496 h 115459"/>
              <a:gd name="connsiteX2" fmla="*/ 0 w 367334"/>
              <a:gd name="connsiteY2" fmla="*/ 104963 h 115459"/>
              <a:gd name="connsiteX3" fmla="*/ 0 w 367334"/>
              <a:gd name="connsiteY3" fmla="*/ 104963 h 115459"/>
              <a:gd name="connsiteX4" fmla="*/ 10495 w 367334"/>
              <a:gd name="connsiteY4" fmla="*/ 115459 h 11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334" h="115459">
                <a:moveTo>
                  <a:pt x="367334" y="0"/>
                </a:moveTo>
                <a:lnTo>
                  <a:pt x="115448" y="10496"/>
                </a:lnTo>
                <a:cubicBezTo>
                  <a:pt x="54226" y="27990"/>
                  <a:pt x="19241" y="89219"/>
                  <a:pt x="0" y="104963"/>
                </a:cubicBezTo>
                <a:lnTo>
                  <a:pt x="0" y="104963"/>
                </a:lnTo>
                <a:lnTo>
                  <a:pt x="10495" y="115459"/>
                </a:lnTo>
              </a:path>
            </a:pathLst>
          </a:custGeom>
          <a:ln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Vrije vorm 8"/>
          <p:cNvSpPr/>
          <p:nvPr/>
        </p:nvSpPr>
        <p:spPr>
          <a:xfrm>
            <a:off x="1364823" y="4744314"/>
            <a:ext cx="1143984" cy="419291"/>
          </a:xfrm>
          <a:custGeom>
            <a:avLst/>
            <a:gdLst>
              <a:gd name="connsiteX0" fmla="*/ 1143984 w 1143984"/>
              <a:gd name="connsiteY0" fmla="*/ 325384 h 419291"/>
              <a:gd name="connsiteX1" fmla="*/ 451297 w 1143984"/>
              <a:gd name="connsiteY1" fmla="*/ 398858 h 419291"/>
              <a:gd name="connsiteX2" fmla="*/ 0 w 1143984"/>
              <a:gd name="connsiteY2" fmla="*/ 0 h 419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984" h="419291">
                <a:moveTo>
                  <a:pt x="1143984" y="325384"/>
                </a:moveTo>
                <a:cubicBezTo>
                  <a:pt x="892972" y="389236"/>
                  <a:pt x="641961" y="453089"/>
                  <a:pt x="451297" y="398858"/>
                </a:cubicBezTo>
                <a:cubicBezTo>
                  <a:pt x="260633" y="344627"/>
                  <a:pt x="130316" y="172313"/>
                  <a:pt x="0" y="0"/>
                </a:cubicBezTo>
              </a:path>
            </a:pathLst>
          </a:custGeom>
          <a:ln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28566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geronde rechthoek 4"/>
          <p:cNvSpPr/>
          <p:nvPr/>
        </p:nvSpPr>
        <p:spPr>
          <a:xfrm>
            <a:off x="1123098" y="816613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&lt;body&gt;</a:t>
            </a:r>
            <a:endParaRPr lang="nl-NL" sz="1600" dirty="0"/>
          </a:p>
        </p:txBody>
      </p:sp>
      <p:sp>
        <p:nvSpPr>
          <p:cNvPr id="6" name="Afgeronde rechthoek 5"/>
          <p:cNvSpPr/>
          <p:nvPr/>
        </p:nvSpPr>
        <p:spPr>
          <a:xfrm>
            <a:off x="1062752" y="5627776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&lt;/body&gt;</a:t>
            </a:r>
            <a:endParaRPr lang="nl-NL" sz="1600" dirty="0"/>
          </a:p>
        </p:txBody>
      </p:sp>
      <p:sp>
        <p:nvSpPr>
          <p:cNvPr id="7" name="Afgeronde rechthoek 6"/>
          <p:cNvSpPr/>
          <p:nvPr/>
        </p:nvSpPr>
        <p:spPr>
          <a:xfrm>
            <a:off x="3587902" y="1938479"/>
            <a:ext cx="3287425" cy="456386"/>
          </a:xfrm>
          <a:prstGeom prst="roundRect">
            <a:avLst/>
          </a:prstGeom>
          <a:solidFill>
            <a:srgbClr val="1C88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Profiel Rimmert </a:t>
            </a:r>
            <a:r>
              <a:rPr lang="nl-NL" sz="1600" dirty="0" err="1" smtClean="0"/>
              <a:t>Zelle</a:t>
            </a:r>
            <a:endParaRPr lang="nl-NL" sz="1600" dirty="0"/>
          </a:p>
        </p:txBody>
      </p:sp>
      <p:sp>
        <p:nvSpPr>
          <p:cNvPr id="8" name="Afgeronde rechthoek 7"/>
          <p:cNvSpPr/>
          <p:nvPr/>
        </p:nvSpPr>
        <p:spPr>
          <a:xfrm>
            <a:off x="1837717" y="1371638"/>
            <a:ext cx="1156052" cy="45133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</a:t>
            </a:r>
            <a:r>
              <a:rPr lang="nl-NL" sz="1600" dirty="0" err="1" smtClean="0"/>
              <a:t>section</a:t>
            </a:r>
            <a:r>
              <a:rPr lang="nl-NL" sz="1600" dirty="0" smtClean="0"/>
              <a:t>&gt;</a:t>
            </a:r>
            <a:endParaRPr lang="nl-NL" sz="1600" dirty="0"/>
          </a:p>
        </p:txBody>
      </p:sp>
      <p:sp>
        <p:nvSpPr>
          <p:cNvPr id="9" name="Afgeronde rechthoek 8"/>
          <p:cNvSpPr/>
          <p:nvPr/>
        </p:nvSpPr>
        <p:spPr>
          <a:xfrm>
            <a:off x="6999410" y="1938479"/>
            <a:ext cx="1025368" cy="4513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&lt;/h1&gt;</a:t>
            </a:r>
            <a:endParaRPr lang="nl-NL" sz="1600" dirty="0"/>
          </a:p>
        </p:txBody>
      </p:sp>
      <p:sp>
        <p:nvSpPr>
          <p:cNvPr id="14" name="Afgeronde rechthoek 13"/>
          <p:cNvSpPr/>
          <p:nvPr/>
        </p:nvSpPr>
        <p:spPr>
          <a:xfrm>
            <a:off x="2424511" y="1938479"/>
            <a:ext cx="1025368" cy="4513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&lt;h1&gt;</a:t>
            </a:r>
            <a:endParaRPr lang="nl-NL" sz="1600" dirty="0"/>
          </a:p>
        </p:txBody>
      </p:sp>
      <p:sp>
        <p:nvSpPr>
          <p:cNvPr id="15" name="Afgeronde rechthoek 14"/>
          <p:cNvSpPr/>
          <p:nvPr/>
        </p:nvSpPr>
        <p:spPr>
          <a:xfrm>
            <a:off x="1837717" y="5092887"/>
            <a:ext cx="1156052" cy="45133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</a:t>
            </a:r>
            <a:r>
              <a:rPr lang="nl-NL" sz="1600" dirty="0" err="1" smtClean="0"/>
              <a:t>section</a:t>
            </a:r>
            <a:r>
              <a:rPr lang="nl-NL" sz="1600" dirty="0" smtClean="0"/>
              <a:t>&gt;</a:t>
            </a:r>
            <a:endParaRPr lang="nl-NL" sz="1600" dirty="0"/>
          </a:p>
        </p:txBody>
      </p:sp>
      <p:sp>
        <p:nvSpPr>
          <p:cNvPr id="10" name="Afgeronde rechthoek 9"/>
          <p:cNvSpPr/>
          <p:nvPr/>
        </p:nvSpPr>
        <p:spPr>
          <a:xfrm>
            <a:off x="3008989" y="3068371"/>
            <a:ext cx="2092631" cy="456386"/>
          </a:xfrm>
          <a:prstGeom prst="roundRect">
            <a:avLst/>
          </a:prstGeom>
          <a:solidFill>
            <a:srgbClr val="1C88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Mijn </a:t>
            </a:r>
            <a:r>
              <a:rPr lang="nl-NL" sz="1600" dirty="0" err="1" smtClean="0"/>
              <a:t>twitteraccount</a:t>
            </a:r>
            <a:endParaRPr lang="nl-NL" sz="1600" dirty="0"/>
          </a:p>
        </p:txBody>
      </p:sp>
      <p:sp>
        <p:nvSpPr>
          <p:cNvPr id="11" name="Afgeronde rechthoek 10"/>
          <p:cNvSpPr/>
          <p:nvPr/>
        </p:nvSpPr>
        <p:spPr>
          <a:xfrm>
            <a:off x="2424511" y="3617683"/>
            <a:ext cx="1025368" cy="4513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&lt;/a&gt;</a:t>
            </a:r>
            <a:endParaRPr lang="nl-NL" sz="1600" dirty="0"/>
          </a:p>
        </p:txBody>
      </p:sp>
      <p:sp>
        <p:nvSpPr>
          <p:cNvPr id="12" name="Afgeronde rechthoek 11"/>
          <p:cNvSpPr/>
          <p:nvPr/>
        </p:nvSpPr>
        <p:spPr>
          <a:xfrm>
            <a:off x="2424511" y="2505277"/>
            <a:ext cx="4215847" cy="4513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&lt;a </a:t>
            </a:r>
            <a:r>
              <a:rPr lang="nl-NL" sz="1600" dirty="0" err="1" smtClean="0"/>
              <a:t>href</a:t>
            </a:r>
            <a:r>
              <a:rPr lang="nl-NL" sz="1600" dirty="0" smtClean="0"/>
              <a:t>=“http://</a:t>
            </a:r>
            <a:r>
              <a:rPr lang="nl-NL" sz="1600" dirty="0" err="1" smtClean="0"/>
              <a:t>twitter.com</a:t>
            </a:r>
            <a:r>
              <a:rPr lang="nl-NL" sz="1600" dirty="0" smtClean="0"/>
              <a:t>/</a:t>
            </a:r>
            <a:r>
              <a:rPr lang="nl-NL" sz="1600" dirty="0" err="1" smtClean="0"/>
              <a:t>rimmertzelle</a:t>
            </a:r>
            <a:r>
              <a:rPr lang="nl-NL" sz="1600" dirty="0" smtClean="0"/>
              <a:t>”&gt;</a:t>
            </a:r>
            <a:endParaRPr lang="nl-NL" sz="1600" dirty="0"/>
          </a:p>
        </p:txBody>
      </p:sp>
      <p:sp>
        <p:nvSpPr>
          <p:cNvPr id="18" name="Afgeronde rechthoek 17"/>
          <p:cNvSpPr/>
          <p:nvPr/>
        </p:nvSpPr>
        <p:spPr>
          <a:xfrm>
            <a:off x="2424511" y="4250025"/>
            <a:ext cx="5600267" cy="7420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>
                <a:latin typeface="Calibri"/>
                <a:cs typeface="Calibri"/>
              </a:rPr>
              <a:t>&lt;</a:t>
            </a:r>
            <a:r>
              <a:rPr lang="nl-NL" sz="1600" dirty="0" err="1" smtClean="0">
                <a:latin typeface="Calibri"/>
                <a:cs typeface="Calibri"/>
              </a:rPr>
              <a:t>img</a:t>
            </a:r>
            <a:r>
              <a:rPr lang="nl-NL" sz="1600" dirty="0" smtClean="0">
                <a:latin typeface="Calibri"/>
                <a:cs typeface="Calibri"/>
              </a:rPr>
              <a:t> </a:t>
            </a:r>
            <a:r>
              <a:rPr lang="nl-NL" sz="1600" dirty="0" err="1">
                <a:latin typeface="Calibri"/>
                <a:cs typeface="Calibri"/>
              </a:rPr>
              <a:t>src</a:t>
            </a:r>
            <a:r>
              <a:rPr lang="nl-NL" sz="1600" dirty="0">
                <a:latin typeface="Calibri"/>
                <a:cs typeface="Calibri"/>
              </a:rPr>
              <a:t>="</a:t>
            </a:r>
            <a:r>
              <a:rPr lang="nl-NL" sz="1600" dirty="0" err="1">
                <a:latin typeface="Calibri"/>
                <a:cs typeface="Calibri"/>
              </a:rPr>
              <a:t>img</a:t>
            </a:r>
            <a:r>
              <a:rPr lang="nl-NL" sz="1600" dirty="0">
                <a:latin typeface="Calibri"/>
                <a:cs typeface="Calibri"/>
              </a:rPr>
              <a:t>/pasfoto-</a:t>
            </a:r>
            <a:r>
              <a:rPr lang="nl-NL" sz="1600" dirty="0" err="1">
                <a:latin typeface="Calibri"/>
                <a:cs typeface="Calibri"/>
              </a:rPr>
              <a:t>silhouet.png</a:t>
            </a:r>
            <a:r>
              <a:rPr lang="nl-NL" sz="1600" dirty="0">
                <a:latin typeface="Calibri"/>
                <a:cs typeface="Calibri"/>
              </a:rPr>
              <a:t>" 				alt="Pasfoto Rimmert </a:t>
            </a:r>
            <a:r>
              <a:rPr lang="nl-NL" sz="1600" dirty="0" err="1" smtClean="0">
                <a:latin typeface="Calibri"/>
                <a:cs typeface="Calibri"/>
              </a:rPr>
              <a:t>Zelle</a:t>
            </a:r>
            <a:r>
              <a:rPr lang="nl-NL" sz="1600" dirty="0" smtClean="0">
                <a:latin typeface="Calibri"/>
                <a:cs typeface="Calibri"/>
              </a:rPr>
              <a:t>” /&gt;</a:t>
            </a:r>
            <a:endParaRPr lang="nl-NL"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803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hoek 44"/>
          <p:cNvSpPr/>
          <p:nvPr/>
        </p:nvSpPr>
        <p:spPr>
          <a:xfrm>
            <a:off x="2242270" y="4419262"/>
            <a:ext cx="5006242" cy="21361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  <p:sp>
        <p:nvSpPr>
          <p:cNvPr id="44" name="Rechthoek 43"/>
          <p:cNvSpPr/>
          <p:nvPr/>
        </p:nvSpPr>
        <p:spPr>
          <a:xfrm>
            <a:off x="2214501" y="2083798"/>
            <a:ext cx="5006242" cy="21361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  <p:sp>
        <p:nvSpPr>
          <p:cNvPr id="43" name="Rechthoek 42"/>
          <p:cNvSpPr/>
          <p:nvPr/>
        </p:nvSpPr>
        <p:spPr>
          <a:xfrm>
            <a:off x="2214501" y="125955"/>
            <a:ext cx="5006242" cy="187883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  <p:grpSp>
        <p:nvGrpSpPr>
          <p:cNvPr id="36" name="Groeperen 35"/>
          <p:cNvGrpSpPr/>
          <p:nvPr/>
        </p:nvGrpSpPr>
        <p:grpSpPr>
          <a:xfrm>
            <a:off x="2577493" y="279514"/>
            <a:ext cx="4262525" cy="6275929"/>
            <a:chOff x="1116972" y="344293"/>
            <a:chExt cx="4262525" cy="6275929"/>
          </a:xfrm>
        </p:grpSpPr>
        <p:sp>
          <p:nvSpPr>
            <p:cNvPr id="2" name="Afgeronde rechthoek 1"/>
            <p:cNvSpPr/>
            <p:nvPr/>
          </p:nvSpPr>
          <p:spPr>
            <a:xfrm>
              <a:off x="1120035" y="344293"/>
              <a:ext cx="1025368" cy="451339"/>
            </a:xfrm>
            <a:prstGeom prst="roundRect">
              <a:avLst/>
            </a:prstGeom>
            <a:solidFill>
              <a:srgbClr val="CD24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body</a:t>
              </a:r>
              <a:endParaRPr lang="nl-NL" sz="1600" dirty="0"/>
            </a:p>
          </p:txBody>
        </p:sp>
        <p:sp>
          <p:nvSpPr>
            <p:cNvPr id="3" name="Afgeronde rechthoek 2"/>
            <p:cNvSpPr/>
            <p:nvPr/>
          </p:nvSpPr>
          <p:spPr>
            <a:xfrm>
              <a:off x="1116972" y="2148578"/>
              <a:ext cx="1156052" cy="451339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h1</a:t>
              </a:r>
              <a:endParaRPr lang="nl-NL" sz="1600" dirty="0"/>
            </a:p>
          </p:txBody>
        </p:sp>
        <p:sp>
          <p:nvSpPr>
            <p:cNvPr id="4" name="Afgeronde rechthoek 3"/>
            <p:cNvSpPr/>
            <p:nvPr/>
          </p:nvSpPr>
          <p:spPr>
            <a:xfrm>
              <a:off x="1149948" y="4517639"/>
              <a:ext cx="1025368" cy="45133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err="1" smtClean="0"/>
                <a:t>section</a:t>
              </a:r>
              <a:endParaRPr lang="nl-NL" sz="1600" dirty="0"/>
            </a:p>
          </p:txBody>
        </p:sp>
        <p:sp>
          <p:nvSpPr>
            <p:cNvPr id="6" name="Afgeronde rechthoek 5"/>
            <p:cNvSpPr/>
            <p:nvPr/>
          </p:nvSpPr>
          <p:spPr>
            <a:xfrm>
              <a:off x="2273024" y="344293"/>
              <a:ext cx="347729" cy="45133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{</a:t>
              </a:r>
              <a:endParaRPr lang="nl-NL" sz="1600" dirty="0"/>
            </a:p>
          </p:txBody>
        </p:sp>
        <p:sp>
          <p:nvSpPr>
            <p:cNvPr id="7" name="Afgeronde rechthoek 6"/>
            <p:cNvSpPr/>
            <p:nvPr/>
          </p:nvSpPr>
          <p:spPr>
            <a:xfrm>
              <a:off x="1120035" y="1525327"/>
              <a:ext cx="347729" cy="45133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}</a:t>
              </a:r>
              <a:endParaRPr lang="nl-NL" sz="1600" dirty="0"/>
            </a:p>
          </p:txBody>
        </p:sp>
        <p:sp>
          <p:nvSpPr>
            <p:cNvPr id="8" name="Afgeronde rechthoek 7"/>
            <p:cNvSpPr/>
            <p:nvPr/>
          </p:nvSpPr>
          <p:spPr>
            <a:xfrm>
              <a:off x="2422361" y="2148578"/>
              <a:ext cx="347729" cy="45133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{</a:t>
              </a:r>
              <a:endParaRPr lang="nl-NL" sz="1600" dirty="0"/>
            </a:p>
          </p:txBody>
        </p:sp>
        <p:sp>
          <p:nvSpPr>
            <p:cNvPr id="9" name="Afgeronde rechthoek 8"/>
            <p:cNvSpPr/>
            <p:nvPr/>
          </p:nvSpPr>
          <p:spPr>
            <a:xfrm>
              <a:off x="1149948" y="3833420"/>
              <a:ext cx="347729" cy="45133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}</a:t>
              </a:r>
              <a:endParaRPr lang="nl-NL" sz="1600" dirty="0"/>
            </a:p>
          </p:txBody>
        </p:sp>
        <p:sp>
          <p:nvSpPr>
            <p:cNvPr id="10" name="Tekstvak 9"/>
            <p:cNvSpPr txBox="1"/>
            <p:nvPr/>
          </p:nvSpPr>
          <p:spPr>
            <a:xfrm>
              <a:off x="1753727" y="990928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b</a:t>
              </a:r>
              <a:r>
                <a:rPr lang="nl-NL" dirty="0" smtClean="0"/>
                <a:t>ackground-</a:t>
              </a:r>
              <a:r>
                <a:rPr lang="nl-NL" dirty="0" err="1" smtClean="0"/>
                <a:t>color</a:t>
              </a:r>
              <a:endParaRPr lang="nl-NL" dirty="0"/>
            </a:p>
          </p:txBody>
        </p:sp>
        <p:sp>
          <p:nvSpPr>
            <p:cNvPr id="12" name="Tekstvak 11"/>
            <p:cNvSpPr txBox="1"/>
            <p:nvPr/>
          </p:nvSpPr>
          <p:spPr>
            <a:xfrm>
              <a:off x="4068155" y="990928"/>
              <a:ext cx="963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#</a:t>
              </a:r>
              <a:r>
                <a:rPr lang="nl-NL" dirty="0">
                  <a:latin typeface="Calibri"/>
                  <a:cs typeface="Calibri"/>
                </a:rPr>
                <a:t>f20b0b</a:t>
              </a:r>
            </a:p>
          </p:txBody>
        </p:sp>
        <p:sp>
          <p:nvSpPr>
            <p:cNvPr id="13" name="Afgeronde rechthoek 12"/>
            <p:cNvSpPr/>
            <p:nvPr/>
          </p:nvSpPr>
          <p:spPr>
            <a:xfrm>
              <a:off x="3643349" y="990928"/>
              <a:ext cx="347729" cy="4513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/>
                <a:t>:</a:t>
              </a:r>
            </a:p>
          </p:txBody>
        </p:sp>
        <p:sp>
          <p:nvSpPr>
            <p:cNvPr id="14" name="Afgeronde rechthoek 13"/>
            <p:cNvSpPr/>
            <p:nvPr/>
          </p:nvSpPr>
          <p:spPr>
            <a:xfrm>
              <a:off x="5031768" y="953209"/>
              <a:ext cx="347729" cy="4513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;</a:t>
              </a:r>
              <a:endParaRPr lang="nl-NL" sz="1600" dirty="0"/>
            </a:p>
          </p:txBody>
        </p:sp>
        <p:sp>
          <p:nvSpPr>
            <p:cNvPr id="15" name="Tekstvak 14"/>
            <p:cNvSpPr txBox="1"/>
            <p:nvPr/>
          </p:nvSpPr>
          <p:spPr>
            <a:xfrm>
              <a:off x="1753727" y="2785994"/>
              <a:ext cx="99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f</a:t>
              </a:r>
              <a:r>
                <a:rPr lang="nl-NL" dirty="0" smtClean="0"/>
                <a:t>ont-</a:t>
              </a:r>
              <a:r>
                <a:rPr lang="nl-NL" dirty="0" err="1" smtClean="0"/>
                <a:t>size</a:t>
              </a:r>
              <a:endParaRPr lang="nl-NL" dirty="0"/>
            </a:p>
          </p:txBody>
        </p:sp>
        <p:sp>
          <p:nvSpPr>
            <p:cNvPr id="16" name="Tekstvak 15"/>
            <p:cNvSpPr txBox="1"/>
            <p:nvPr/>
          </p:nvSpPr>
          <p:spPr>
            <a:xfrm>
              <a:off x="3249524" y="2823713"/>
              <a:ext cx="776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1.2em</a:t>
              </a:r>
              <a:endParaRPr lang="nl-NL" dirty="0">
                <a:latin typeface="Calibri"/>
                <a:cs typeface="Calibri"/>
              </a:endParaRPr>
            </a:p>
          </p:txBody>
        </p:sp>
        <p:sp>
          <p:nvSpPr>
            <p:cNvPr id="17" name="Afgeronde rechthoek 16"/>
            <p:cNvSpPr/>
            <p:nvPr/>
          </p:nvSpPr>
          <p:spPr>
            <a:xfrm>
              <a:off x="2826721" y="2785994"/>
              <a:ext cx="347729" cy="4513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/>
                <a:t>:</a:t>
              </a:r>
            </a:p>
          </p:txBody>
        </p:sp>
        <p:sp>
          <p:nvSpPr>
            <p:cNvPr id="18" name="Afgeronde rechthoek 17"/>
            <p:cNvSpPr/>
            <p:nvPr/>
          </p:nvSpPr>
          <p:spPr>
            <a:xfrm>
              <a:off x="4213137" y="2785994"/>
              <a:ext cx="347729" cy="4513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;</a:t>
              </a:r>
              <a:endParaRPr lang="nl-NL" sz="1600" dirty="0"/>
            </a:p>
          </p:txBody>
        </p:sp>
        <p:sp>
          <p:nvSpPr>
            <p:cNvPr id="22" name="Tekstvak 21"/>
            <p:cNvSpPr txBox="1"/>
            <p:nvPr/>
          </p:nvSpPr>
          <p:spPr>
            <a:xfrm>
              <a:off x="1748702" y="3311213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f</a:t>
              </a:r>
              <a:r>
                <a:rPr lang="nl-NL" dirty="0" smtClean="0"/>
                <a:t>ont-family</a:t>
              </a:r>
              <a:endParaRPr lang="nl-NL" dirty="0"/>
            </a:p>
          </p:txBody>
        </p:sp>
        <p:sp>
          <p:nvSpPr>
            <p:cNvPr id="23" name="Tekstvak 22"/>
            <p:cNvSpPr txBox="1"/>
            <p:nvPr/>
          </p:nvSpPr>
          <p:spPr>
            <a:xfrm>
              <a:off x="3443904" y="3348932"/>
              <a:ext cx="86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 smtClean="0"/>
                <a:t>fantasy</a:t>
              </a:r>
              <a:endParaRPr lang="nl-NL" dirty="0">
                <a:latin typeface="Calibri"/>
                <a:cs typeface="Calibri"/>
              </a:endParaRPr>
            </a:p>
          </p:txBody>
        </p:sp>
        <p:sp>
          <p:nvSpPr>
            <p:cNvPr id="24" name="Afgeronde rechthoek 23"/>
            <p:cNvSpPr/>
            <p:nvPr/>
          </p:nvSpPr>
          <p:spPr>
            <a:xfrm>
              <a:off x="3021101" y="3311213"/>
              <a:ext cx="347729" cy="4513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/>
                <a:t>:</a:t>
              </a:r>
            </a:p>
          </p:txBody>
        </p:sp>
        <p:sp>
          <p:nvSpPr>
            <p:cNvPr id="25" name="Afgeronde rechthoek 24"/>
            <p:cNvSpPr/>
            <p:nvPr/>
          </p:nvSpPr>
          <p:spPr>
            <a:xfrm>
              <a:off x="4407517" y="3311213"/>
              <a:ext cx="347729" cy="4513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;</a:t>
              </a:r>
              <a:endParaRPr lang="nl-NL" sz="1600" dirty="0"/>
            </a:p>
          </p:txBody>
        </p:sp>
        <p:sp>
          <p:nvSpPr>
            <p:cNvPr id="26" name="Afgeronde rechthoek 25"/>
            <p:cNvSpPr/>
            <p:nvPr/>
          </p:nvSpPr>
          <p:spPr>
            <a:xfrm>
              <a:off x="2250378" y="4517639"/>
              <a:ext cx="347729" cy="45133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{</a:t>
              </a:r>
              <a:endParaRPr lang="nl-NL" sz="1600" dirty="0"/>
            </a:p>
          </p:txBody>
        </p:sp>
        <p:sp>
          <p:nvSpPr>
            <p:cNvPr id="27" name="Afgeronde rechthoek 26"/>
            <p:cNvSpPr/>
            <p:nvPr/>
          </p:nvSpPr>
          <p:spPr>
            <a:xfrm>
              <a:off x="1149948" y="6168883"/>
              <a:ext cx="347729" cy="45133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}</a:t>
              </a:r>
              <a:endParaRPr lang="nl-NL" sz="1600" dirty="0"/>
            </a:p>
          </p:txBody>
        </p:sp>
        <p:sp>
          <p:nvSpPr>
            <p:cNvPr id="28" name="Tekstvak 27"/>
            <p:cNvSpPr txBox="1"/>
            <p:nvPr/>
          </p:nvSpPr>
          <p:spPr>
            <a:xfrm>
              <a:off x="1753727" y="5228668"/>
              <a:ext cx="7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/>
                <a:t>w</a:t>
              </a:r>
              <a:r>
                <a:rPr lang="nl-NL" dirty="0" err="1" smtClean="0"/>
                <a:t>idth</a:t>
              </a:r>
              <a:endParaRPr lang="nl-NL" dirty="0"/>
            </a:p>
          </p:txBody>
        </p:sp>
        <p:sp>
          <p:nvSpPr>
            <p:cNvPr id="29" name="Tekstvak 28"/>
            <p:cNvSpPr txBox="1"/>
            <p:nvPr/>
          </p:nvSpPr>
          <p:spPr>
            <a:xfrm>
              <a:off x="3070634" y="5266387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600px</a:t>
              </a:r>
              <a:endParaRPr lang="nl-NL" dirty="0">
                <a:latin typeface="Calibri"/>
                <a:cs typeface="Calibri"/>
              </a:endParaRPr>
            </a:p>
          </p:txBody>
        </p:sp>
        <p:sp>
          <p:nvSpPr>
            <p:cNvPr id="30" name="Afgeronde rechthoek 29"/>
            <p:cNvSpPr/>
            <p:nvPr/>
          </p:nvSpPr>
          <p:spPr>
            <a:xfrm>
              <a:off x="2596225" y="5228668"/>
              <a:ext cx="347729" cy="4513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/>
                <a:t>:</a:t>
              </a:r>
            </a:p>
          </p:txBody>
        </p:sp>
        <p:sp>
          <p:nvSpPr>
            <p:cNvPr id="31" name="Afgeronde rechthoek 30"/>
            <p:cNvSpPr/>
            <p:nvPr/>
          </p:nvSpPr>
          <p:spPr>
            <a:xfrm>
              <a:off x="3918802" y="5228668"/>
              <a:ext cx="347729" cy="4513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;</a:t>
              </a:r>
              <a:endParaRPr lang="nl-NL" sz="1600" dirty="0"/>
            </a:p>
          </p:txBody>
        </p:sp>
        <p:sp>
          <p:nvSpPr>
            <p:cNvPr id="32" name="Tekstvak 31"/>
            <p:cNvSpPr txBox="1"/>
            <p:nvPr/>
          </p:nvSpPr>
          <p:spPr>
            <a:xfrm>
              <a:off x="1757409" y="5779927"/>
              <a:ext cx="843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 smtClean="0"/>
                <a:t>margin</a:t>
              </a:r>
              <a:endParaRPr lang="nl-NL" dirty="0"/>
            </a:p>
          </p:txBody>
        </p:sp>
        <p:sp>
          <p:nvSpPr>
            <p:cNvPr id="33" name="Tekstvak 32"/>
            <p:cNvSpPr txBox="1"/>
            <p:nvPr/>
          </p:nvSpPr>
          <p:spPr>
            <a:xfrm>
              <a:off x="3137286" y="5817646"/>
              <a:ext cx="784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0 auto</a:t>
              </a:r>
              <a:endParaRPr lang="nl-NL" dirty="0">
                <a:latin typeface="Calibri"/>
                <a:cs typeface="Calibri"/>
              </a:endParaRPr>
            </a:p>
          </p:txBody>
        </p:sp>
        <p:sp>
          <p:nvSpPr>
            <p:cNvPr id="34" name="Afgeronde rechthoek 33"/>
            <p:cNvSpPr/>
            <p:nvPr/>
          </p:nvSpPr>
          <p:spPr>
            <a:xfrm>
              <a:off x="2662877" y="5779927"/>
              <a:ext cx="347729" cy="4513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/>
                <a:t>:</a:t>
              </a:r>
            </a:p>
          </p:txBody>
        </p:sp>
        <p:sp>
          <p:nvSpPr>
            <p:cNvPr id="35" name="Afgeronde rechthoek 34"/>
            <p:cNvSpPr/>
            <p:nvPr/>
          </p:nvSpPr>
          <p:spPr>
            <a:xfrm>
              <a:off x="4100899" y="5779927"/>
              <a:ext cx="347729" cy="4513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;</a:t>
              </a:r>
              <a:endParaRPr lang="nl-NL" sz="1600" dirty="0"/>
            </a:p>
          </p:txBody>
        </p:sp>
      </p:grpSp>
      <p:sp>
        <p:nvSpPr>
          <p:cNvPr id="37" name="Ovaal 36"/>
          <p:cNvSpPr/>
          <p:nvPr/>
        </p:nvSpPr>
        <p:spPr>
          <a:xfrm>
            <a:off x="461790" y="246998"/>
            <a:ext cx="1516623" cy="104848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tx1"/>
                </a:solidFill>
              </a:rPr>
              <a:t>tag</a:t>
            </a:r>
            <a:endParaRPr lang="nl-NL" sz="2000" dirty="0">
              <a:solidFill>
                <a:schemeClr val="tx1"/>
              </a:solidFill>
            </a:endParaRPr>
          </a:p>
        </p:txBody>
      </p:sp>
      <p:sp>
        <p:nvSpPr>
          <p:cNvPr id="38" name="Ovaal 37"/>
          <p:cNvSpPr/>
          <p:nvPr/>
        </p:nvSpPr>
        <p:spPr>
          <a:xfrm>
            <a:off x="6639222" y="2459952"/>
            <a:ext cx="1516623" cy="104848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tx1"/>
                </a:solidFill>
              </a:rPr>
              <a:t>waarde</a:t>
            </a:r>
            <a:endParaRPr lang="nl-NL" sz="2000" dirty="0">
              <a:solidFill>
                <a:schemeClr val="tx1"/>
              </a:solidFill>
            </a:endParaRPr>
          </a:p>
        </p:txBody>
      </p:sp>
      <p:sp>
        <p:nvSpPr>
          <p:cNvPr id="39" name="Ovaal 38"/>
          <p:cNvSpPr/>
          <p:nvPr/>
        </p:nvSpPr>
        <p:spPr>
          <a:xfrm>
            <a:off x="614190" y="2459952"/>
            <a:ext cx="1516623" cy="104848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err="1" smtClean="0">
                <a:solidFill>
                  <a:schemeClr val="tx1"/>
                </a:solidFill>
              </a:rPr>
              <a:t>Eigen-schap</a:t>
            </a:r>
            <a:endParaRPr lang="nl-NL" sz="2000" dirty="0">
              <a:solidFill>
                <a:schemeClr val="tx1"/>
              </a:solidFill>
            </a:endParaRPr>
          </a:p>
        </p:txBody>
      </p:sp>
      <p:sp>
        <p:nvSpPr>
          <p:cNvPr id="40" name="Vrije vorm 39"/>
          <p:cNvSpPr/>
          <p:nvPr/>
        </p:nvSpPr>
        <p:spPr>
          <a:xfrm>
            <a:off x="1889148" y="661265"/>
            <a:ext cx="776649" cy="386080"/>
          </a:xfrm>
          <a:custGeom>
            <a:avLst/>
            <a:gdLst>
              <a:gd name="connsiteX0" fmla="*/ 776649 w 776649"/>
              <a:gd name="connsiteY0" fmla="*/ 0 h 386080"/>
              <a:gd name="connsiteX1" fmla="*/ 388325 w 776649"/>
              <a:gd name="connsiteY1" fmla="*/ 367369 h 386080"/>
              <a:gd name="connsiteX2" fmla="*/ 0 w 776649"/>
              <a:gd name="connsiteY2" fmla="*/ 335881 h 38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6649" h="386080">
                <a:moveTo>
                  <a:pt x="776649" y="0"/>
                </a:moveTo>
                <a:cubicBezTo>
                  <a:pt x="647207" y="155694"/>
                  <a:pt x="517766" y="311389"/>
                  <a:pt x="388325" y="367369"/>
                </a:cubicBezTo>
                <a:cubicBezTo>
                  <a:pt x="258883" y="423349"/>
                  <a:pt x="0" y="335881"/>
                  <a:pt x="0" y="335881"/>
                </a:cubicBezTo>
              </a:path>
            </a:pathLst>
          </a:custGeom>
          <a:ln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Vrije vorm 40"/>
          <p:cNvSpPr/>
          <p:nvPr/>
        </p:nvSpPr>
        <p:spPr>
          <a:xfrm>
            <a:off x="5174166" y="2224862"/>
            <a:ext cx="1655584" cy="567146"/>
          </a:xfrm>
          <a:custGeom>
            <a:avLst/>
            <a:gdLst>
              <a:gd name="connsiteX0" fmla="*/ 0 w 1655584"/>
              <a:gd name="connsiteY0" fmla="*/ 567146 h 567146"/>
              <a:gd name="connsiteX1" fmla="*/ 692687 w 1655584"/>
              <a:gd name="connsiteY1" fmla="*/ 347 h 567146"/>
              <a:gd name="connsiteX2" fmla="*/ 1574290 w 1655584"/>
              <a:gd name="connsiteY2" fmla="*/ 483175 h 567146"/>
              <a:gd name="connsiteX3" fmla="*/ 1616271 w 1655584"/>
              <a:gd name="connsiteY3" fmla="*/ 504168 h 56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5584" h="567146">
                <a:moveTo>
                  <a:pt x="0" y="567146"/>
                </a:moveTo>
                <a:cubicBezTo>
                  <a:pt x="215152" y="290744"/>
                  <a:pt x="430305" y="14342"/>
                  <a:pt x="692687" y="347"/>
                </a:cubicBezTo>
                <a:cubicBezTo>
                  <a:pt x="955069" y="-13648"/>
                  <a:pt x="1420359" y="399205"/>
                  <a:pt x="1574290" y="483175"/>
                </a:cubicBezTo>
                <a:cubicBezTo>
                  <a:pt x="1728221" y="567145"/>
                  <a:pt x="1616271" y="504168"/>
                  <a:pt x="1616271" y="504168"/>
                </a:cubicBezTo>
              </a:path>
            </a:pathLst>
          </a:custGeom>
          <a:ln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Vrije vorm 41"/>
          <p:cNvSpPr/>
          <p:nvPr/>
        </p:nvSpPr>
        <p:spPr>
          <a:xfrm>
            <a:off x="1773700" y="3001933"/>
            <a:ext cx="1563794" cy="540715"/>
          </a:xfrm>
          <a:custGeom>
            <a:avLst/>
            <a:gdLst>
              <a:gd name="connsiteX0" fmla="*/ 0 w 1563794"/>
              <a:gd name="connsiteY0" fmla="*/ 419851 h 540715"/>
              <a:gd name="connsiteX1" fmla="*/ 902593 w 1563794"/>
              <a:gd name="connsiteY1" fmla="*/ 514317 h 540715"/>
              <a:gd name="connsiteX2" fmla="*/ 1563794 w 1563794"/>
              <a:gd name="connsiteY2" fmla="*/ 0 h 54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3794" h="540715">
                <a:moveTo>
                  <a:pt x="0" y="419851"/>
                </a:moveTo>
                <a:cubicBezTo>
                  <a:pt x="320980" y="502071"/>
                  <a:pt x="641961" y="584292"/>
                  <a:pt x="902593" y="514317"/>
                </a:cubicBezTo>
                <a:cubicBezTo>
                  <a:pt x="1163225" y="444342"/>
                  <a:pt x="1563794" y="0"/>
                  <a:pt x="1563794" y="0"/>
                </a:cubicBezTo>
              </a:path>
            </a:pathLst>
          </a:custGeom>
          <a:ln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53174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143577" y="1542950"/>
            <a:ext cx="707421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>
                <a:latin typeface="Courier New"/>
                <a:cs typeface="Courier New"/>
              </a:rPr>
              <a:t>body {</a:t>
            </a:r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	background-</a:t>
            </a:r>
            <a:r>
              <a:rPr lang="nl-NL" sz="1600" dirty="0" err="1">
                <a:latin typeface="Courier New"/>
                <a:cs typeface="Courier New"/>
              </a:rPr>
              <a:t>color</a:t>
            </a:r>
            <a:r>
              <a:rPr lang="nl-NL" sz="1600" dirty="0">
                <a:latin typeface="Courier New"/>
                <a:cs typeface="Courier New"/>
              </a:rPr>
              <a:t>: #f20b0b;</a:t>
            </a:r>
          </a:p>
          <a:p>
            <a:r>
              <a:rPr lang="nl-NL" sz="1600" dirty="0">
                <a:latin typeface="Courier New"/>
                <a:cs typeface="Courier New"/>
              </a:rPr>
              <a:t>}</a:t>
            </a:r>
          </a:p>
          <a:p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 smtClean="0">
                <a:latin typeface="Courier New"/>
                <a:cs typeface="Courier New"/>
              </a:rPr>
              <a:t>h1 {</a:t>
            </a:r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	font-size</a:t>
            </a:r>
            <a:r>
              <a:rPr lang="nl-NL" sz="1600" dirty="0" smtClean="0">
                <a:latin typeface="Courier New"/>
                <a:cs typeface="Courier New"/>
              </a:rPr>
              <a:t>: 1.4em</a:t>
            </a:r>
            <a:r>
              <a:rPr lang="nl-NL" sz="1600" dirty="0">
                <a:latin typeface="Courier New"/>
                <a:cs typeface="Courier New"/>
              </a:rPr>
              <a:t>;</a:t>
            </a:r>
          </a:p>
          <a:p>
            <a:r>
              <a:rPr lang="nl-NL" sz="1600" dirty="0">
                <a:latin typeface="Courier New"/>
                <a:cs typeface="Courier New"/>
              </a:rPr>
              <a:t>	font-family: </a:t>
            </a:r>
            <a:r>
              <a:rPr lang="nl-NL" sz="1600" dirty="0" err="1">
                <a:latin typeface="Courier New"/>
                <a:cs typeface="Courier New"/>
              </a:rPr>
              <a:t>fantasy</a:t>
            </a:r>
            <a:r>
              <a:rPr lang="nl-NL" sz="1600" dirty="0">
                <a:latin typeface="Courier New"/>
                <a:cs typeface="Courier New"/>
              </a:rPr>
              <a:t>;</a:t>
            </a:r>
          </a:p>
          <a:p>
            <a:r>
              <a:rPr lang="nl-NL" sz="1600" dirty="0">
                <a:latin typeface="Courier New"/>
                <a:cs typeface="Courier New"/>
              </a:rPr>
              <a:t>}</a:t>
            </a:r>
          </a:p>
          <a:p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 smtClean="0">
                <a:latin typeface="Courier New"/>
                <a:cs typeface="Courier New"/>
              </a:rPr>
              <a:t>section {</a:t>
            </a:r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	width</a:t>
            </a:r>
            <a:r>
              <a:rPr lang="nl-NL" sz="1600" dirty="0" smtClean="0">
                <a:latin typeface="Courier New"/>
                <a:cs typeface="Courier New"/>
              </a:rPr>
              <a:t>: 600px</a:t>
            </a:r>
            <a:r>
              <a:rPr lang="nl-NL" sz="1600" dirty="0">
                <a:latin typeface="Courier New"/>
                <a:cs typeface="Courier New"/>
              </a:rPr>
              <a:t>;</a:t>
            </a:r>
          </a:p>
          <a:p>
            <a:r>
              <a:rPr lang="nl-NL" sz="1600" dirty="0">
                <a:latin typeface="Courier New"/>
                <a:cs typeface="Courier New"/>
              </a:rPr>
              <a:t>	margin</a:t>
            </a:r>
            <a:r>
              <a:rPr lang="nl-NL" sz="1600" dirty="0" smtClean="0">
                <a:latin typeface="Courier New"/>
                <a:cs typeface="Courier New"/>
              </a:rPr>
              <a:t>: 0 </a:t>
            </a:r>
            <a:r>
              <a:rPr lang="nl-NL" sz="1600" dirty="0">
                <a:latin typeface="Courier New"/>
                <a:cs typeface="Courier New"/>
              </a:rPr>
              <a:t>auto;</a:t>
            </a:r>
          </a:p>
          <a:p>
            <a:r>
              <a:rPr lang="nl-NL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1206957" y="944664"/>
            <a:ext cx="220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>
                <a:solidFill>
                  <a:srgbClr val="CD2400"/>
                </a:solidFill>
              </a:rPr>
              <a:t>EXAMPLE CSS SCRIPT</a:t>
            </a:r>
            <a:endParaRPr lang="nl-NL" b="1" dirty="0">
              <a:solidFill>
                <a:srgbClr val="CD24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511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creen Shot 2012-09-11 at 1.01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2" y="1297620"/>
            <a:ext cx="8332794" cy="42935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7993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/>
          <p:cNvSpPr/>
          <p:nvPr/>
        </p:nvSpPr>
        <p:spPr>
          <a:xfrm>
            <a:off x="428096" y="1144093"/>
            <a:ext cx="1081449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&lt;html&gt;</a:t>
            </a:r>
            <a:endParaRPr lang="nl-NL" sz="1600" dirty="0"/>
          </a:p>
        </p:txBody>
      </p:sp>
      <p:sp>
        <p:nvSpPr>
          <p:cNvPr id="3" name="Rechthoek 2"/>
          <p:cNvSpPr/>
          <p:nvPr/>
        </p:nvSpPr>
        <p:spPr>
          <a:xfrm>
            <a:off x="703183" y="1788784"/>
            <a:ext cx="6853408" cy="42885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Afgeronde rechthoek 4"/>
          <p:cNvSpPr/>
          <p:nvPr/>
        </p:nvSpPr>
        <p:spPr>
          <a:xfrm>
            <a:off x="983309" y="1946226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</a:t>
            </a:r>
            <a:r>
              <a:rPr lang="nl-NL" sz="1600" dirty="0" err="1" smtClean="0"/>
              <a:t>head</a:t>
            </a:r>
            <a:r>
              <a:rPr lang="nl-NL" sz="1600" dirty="0" smtClean="0"/>
              <a:t>&gt;</a:t>
            </a:r>
            <a:endParaRPr lang="nl-NL" sz="1600" dirty="0"/>
          </a:p>
        </p:txBody>
      </p:sp>
      <p:sp>
        <p:nvSpPr>
          <p:cNvPr id="6" name="Afgeronde rechthoek 5"/>
          <p:cNvSpPr/>
          <p:nvPr/>
        </p:nvSpPr>
        <p:spPr>
          <a:xfrm>
            <a:off x="2782918" y="2492439"/>
            <a:ext cx="3287425" cy="456386"/>
          </a:xfrm>
          <a:prstGeom prst="roundRect">
            <a:avLst/>
          </a:prstGeom>
          <a:solidFill>
            <a:srgbClr val="1C88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Mijn eerste webpagina</a:t>
            </a:r>
            <a:endParaRPr lang="nl-NL" sz="1600" dirty="0"/>
          </a:p>
        </p:txBody>
      </p:sp>
      <p:sp>
        <p:nvSpPr>
          <p:cNvPr id="7" name="Afgeronde rechthoek 6"/>
          <p:cNvSpPr/>
          <p:nvPr/>
        </p:nvSpPr>
        <p:spPr>
          <a:xfrm>
            <a:off x="950250" y="5582765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</a:t>
            </a:r>
            <a:r>
              <a:rPr lang="nl-NL" sz="1600" dirty="0" err="1" smtClean="0"/>
              <a:t>head</a:t>
            </a:r>
            <a:r>
              <a:rPr lang="nl-NL" sz="1600" dirty="0" smtClean="0"/>
              <a:t>&gt;</a:t>
            </a:r>
            <a:endParaRPr lang="nl-NL" sz="1600" dirty="0"/>
          </a:p>
        </p:txBody>
      </p:sp>
      <p:sp>
        <p:nvSpPr>
          <p:cNvPr id="16" name="Afgeronde rechthoek 15"/>
          <p:cNvSpPr/>
          <p:nvPr/>
        </p:nvSpPr>
        <p:spPr>
          <a:xfrm>
            <a:off x="1698660" y="2497486"/>
            <a:ext cx="1025368" cy="4513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</a:t>
            </a:r>
            <a:r>
              <a:rPr lang="nl-NL" sz="1600" dirty="0" err="1" smtClean="0"/>
              <a:t>title</a:t>
            </a:r>
            <a:r>
              <a:rPr lang="nl-NL" sz="1600" dirty="0" smtClean="0"/>
              <a:t>&gt;</a:t>
            </a:r>
            <a:endParaRPr lang="nl-NL" sz="1600" dirty="0"/>
          </a:p>
        </p:txBody>
      </p:sp>
      <p:sp>
        <p:nvSpPr>
          <p:cNvPr id="17" name="Afgeronde rechthoek 16"/>
          <p:cNvSpPr/>
          <p:nvPr/>
        </p:nvSpPr>
        <p:spPr>
          <a:xfrm>
            <a:off x="6152446" y="2481948"/>
            <a:ext cx="1025368" cy="4513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</a:t>
            </a:r>
            <a:r>
              <a:rPr lang="nl-NL" sz="1600" dirty="0" err="1" smtClean="0"/>
              <a:t>title</a:t>
            </a:r>
            <a:r>
              <a:rPr lang="nl-NL" sz="1600" dirty="0" smtClean="0"/>
              <a:t>&gt;</a:t>
            </a:r>
            <a:endParaRPr lang="nl-NL" sz="1600" dirty="0"/>
          </a:p>
        </p:txBody>
      </p:sp>
      <p:sp>
        <p:nvSpPr>
          <p:cNvPr id="26" name="Rechthoek 25"/>
          <p:cNvSpPr/>
          <p:nvPr/>
        </p:nvSpPr>
        <p:spPr>
          <a:xfrm>
            <a:off x="7651048" y="1788785"/>
            <a:ext cx="1259432" cy="4288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head</a:t>
            </a:r>
            <a:endParaRPr lang="nl-NL" dirty="0"/>
          </a:p>
        </p:txBody>
      </p:sp>
      <p:sp>
        <p:nvSpPr>
          <p:cNvPr id="24" name="Afgeronde rechthoek 23"/>
          <p:cNvSpPr/>
          <p:nvPr/>
        </p:nvSpPr>
        <p:spPr>
          <a:xfrm>
            <a:off x="1698660" y="3027545"/>
            <a:ext cx="2604403" cy="4513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&lt;meta </a:t>
            </a:r>
            <a:r>
              <a:rPr lang="nl-NL" sz="1600" dirty="0" err="1" smtClean="0"/>
              <a:t>charset</a:t>
            </a:r>
            <a:r>
              <a:rPr lang="nl-NL" sz="1600" dirty="0" smtClean="0"/>
              <a:t>=“utf-8” /&gt;</a:t>
            </a:r>
            <a:endParaRPr lang="nl-NL" sz="1600" dirty="0"/>
          </a:p>
        </p:txBody>
      </p:sp>
      <p:sp>
        <p:nvSpPr>
          <p:cNvPr id="27" name="Afgeronde rechthoek 26"/>
          <p:cNvSpPr/>
          <p:nvPr/>
        </p:nvSpPr>
        <p:spPr>
          <a:xfrm>
            <a:off x="1698660" y="3567680"/>
            <a:ext cx="5301687" cy="7200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&lt;meta name=“</a:t>
            </a:r>
            <a:r>
              <a:rPr lang="nl-NL" sz="1600" dirty="0" err="1" smtClean="0"/>
              <a:t>description</a:t>
            </a:r>
            <a:r>
              <a:rPr lang="nl-NL" sz="1600" dirty="0" smtClean="0"/>
              <a:t>” content=“mijn eerste webpagina” /&gt;</a:t>
            </a:r>
            <a:endParaRPr lang="nl-NL" sz="1600" dirty="0"/>
          </a:p>
        </p:txBody>
      </p:sp>
      <p:sp>
        <p:nvSpPr>
          <p:cNvPr id="29" name="Afgeronde rechthoek 28"/>
          <p:cNvSpPr/>
          <p:nvPr/>
        </p:nvSpPr>
        <p:spPr>
          <a:xfrm>
            <a:off x="1698660" y="4401531"/>
            <a:ext cx="5479154" cy="75213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/>
              <a:t>&lt;link rel="</a:t>
            </a:r>
            <a:r>
              <a:rPr lang="nl-NL" sz="1600" dirty="0" err="1"/>
              <a:t>stylesheet</a:t>
            </a:r>
            <a:r>
              <a:rPr lang="nl-NL" sz="1600" dirty="0"/>
              <a:t>" </a:t>
            </a:r>
            <a:r>
              <a:rPr lang="nl-NL" sz="1600" dirty="0" err="1"/>
              <a:t>href</a:t>
            </a:r>
            <a:r>
              <a:rPr lang="nl-NL" sz="1600" dirty="0"/>
              <a:t>="</a:t>
            </a:r>
            <a:r>
              <a:rPr lang="nl-NL" sz="1600" dirty="0" err="1"/>
              <a:t>css</a:t>
            </a:r>
            <a:r>
              <a:rPr lang="nl-NL" sz="1600" dirty="0"/>
              <a:t>/2.oefening-sheets-profile.css" /&gt;</a:t>
            </a:r>
          </a:p>
        </p:txBody>
      </p:sp>
      <p:sp>
        <p:nvSpPr>
          <p:cNvPr id="32" name="Afgeronde rechthoek 31"/>
          <p:cNvSpPr/>
          <p:nvPr/>
        </p:nvSpPr>
        <p:spPr>
          <a:xfrm>
            <a:off x="950250" y="6353552"/>
            <a:ext cx="1025368" cy="451339"/>
          </a:xfrm>
          <a:prstGeom prst="roundRect">
            <a:avLst/>
          </a:prstGeom>
          <a:solidFill>
            <a:schemeClr val="tx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&lt;body&gt;</a:t>
            </a:r>
            <a:endParaRPr lang="nl-NL" sz="1600" dirty="0"/>
          </a:p>
        </p:txBody>
      </p:sp>
      <p:sp>
        <p:nvSpPr>
          <p:cNvPr id="33" name="Afgeronde rechthoek 32"/>
          <p:cNvSpPr/>
          <p:nvPr/>
        </p:nvSpPr>
        <p:spPr>
          <a:xfrm>
            <a:off x="428096" y="593243"/>
            <a:ext cx="2069777" cy="4513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600" dirty="0" smtClean="0"/>
              <a:t>&lt;!</a:t>
            </a:r>
            <a:r>
              <a:rPr lang="nl-NL" sz="1600" dirty="0" err="1" smtClean="0"/>
              <a:t>doctype</a:t>
            </a:r>
            <a:r>
              <a:rPr lang="nl-NL" sz="1600" dirty="0" smtClean="0"/>
              <a:t> html&gt;</a:t>
            </a:r>
            <a:endParaRPr lang="nl-NL" sz="1600" dirty="0"/>
          </a:p>
        </p:txBody>
      </p:sp>
    </p:spTree>
    <p:extLst>
      <p:ext uri="{BB962C8B-B14F-4D97-AF65-F5344CB8AC3E}">
        <p14:creationId xmlns="" xmlns:p14="http://schemas.microsoft.com/office/powerpoint/2010/main" val="343617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143577" y="976166"/>
            <a:ext cx="7074216" cy="5755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Courier New"/>
                <a:cs typeface="Courier New"/>
              </a:rPr>
              <a:t>&lt;!</a:t>
            </a:r>
            <a:r>
              <a:rPr lang="nl-NL" sz="1600" dirty="0" err="1">
                <a:latin typeface="Courier New"/>
                <a:cs typeface="Courier New"/>
              </a:rPr>
              <a:t>doctype</a:t>
            </a:r>
            <a:r>
              <a:rPr lang="nl-NL" sz="1600" dirty="0">
                <a:latin typeface="Courier New"/>
                <a:cs typeface="Courier New"/>
              </a:rPr>
              <a:t> html&gt;</a:t>
            </a:r>
          </a:p>
          <a:p>
            <a:r>
              <a:rPr lang="nl-NL" sz="1600" dirty="0">
                <a:latin typeface="Courier New"/>
                <a:cs typeface="Courier New"/>
              </a:rPr>
              <a:t>&lt;html&gt;</a:t>
            </a:r>
          </a:p>
          <a:p>
            <a:r>
              <a:rPr lang="nl-NL" sz="1600" dirty="0">
                <a:latin typeface="Courier New"/>
                <a:cs typeface="Courier New"/>
              </a:rPr>
              <a:t>	&lt;</a:t>
            </a:r>
            <a:r>
              <a:rPr lang="nl-NL" sz="1600" dirty="0" err="1">
                <a:latin typeface="Courier New"/>
                <a:cs typeface="Courier New"/>
              </a:rPr>
              <a:t>head</a:t>
            </a:r>
            <a:r>
              <a:rPr lang="nl-NL" sz="1600" dirty="0">
                <a:latin typeface="Courier New"/>
                <a:cs typeface="Courier New"/>
              </a:rPr>
              <a:t>&gt;</a:t>
            </a:r>
          </a:p>
          <a:p>
            <a:r>
              <a:rPr lang="nl-NL" sz="1600" dirty="0">
                <a:latin typeface="Courier New"/>
                <a:cs typeface="Courier New"/>
              </a:rPr>
              <a:t>		&lt;</a:t>
            </a:r>
            <a:r>
              <a:rPr lang="nl-NL" sz="1600" dirty="0" err="1">
                <a:latin typeface="Courier New"/>
                <a:cs typeface="Courier New"/>
              </a:rPr>
              <a:t>title</a:t>
            </a:r>
            <a:r>
              <a:rPr lang="nl-NL" sz="1600" dirty="0">
                <a:latin typeface="Courier New"/>
                <a:cs typeface="Courier New"/>
              </a:rPr>
              <a:t>&gt;Mijn eerste webpagina&lt;/</a:t>
            </a:r>
            <a:r>
              <a:rPr lang="nl-NL" sz="1600" dirty="0" err="1">
                <a:latin typeface="Courier New"/>
                <a:cs typeface="Courier New"/>
              </a:rPr>
              <a:t>title</a:t>
            </a:r>
            <a:r>
              <a:rPr lang="nl-NL" sz="1600" dirty="0">
                <a:latin typeface="Courier New"/>
                <a:cs typeface="Courier New"/>
              </a:rPr>
              <a:t>&gt;</a:t>
            </a:r>
          </a:p>
          <a:p>
            <a:r>
              <a:rPr lang="nl-NL" sz="1600" dirty="0">
                <a:latin typeface="Courier New"/>
                <a:cs typeface="Courier New"/>
              </a:rPr>
              <a:t>		&lt;meta name="</a:t>
            </a:r>
            <a:r>
              <a:rPr lang="nl-NL" sz="1600" dirty="0" err="1">
                <a:latin typeface="Courier New"/>
                <a:cs typeface="Courier New"/>
              </a:rPr>
              <a:t>description</a:t>
            </a:r>
            <a:r>
              <a:rPr lang="nl-NL" sz="1600" dirty="0">
                <a:latin typeface="Courier New"/>
                <a:cs typeface="Courier New"/>
              </a:rPr>
              <a:t>" content="mijn eerste </a:t>
            </a:r>
            <a:r>
              <a:rPr lang="nl-NL" sz="1600" dirty="0" smtClean="0">
                <a:latin typeface="Courier New"/>
                <a:cs typeface="Courier New"/>
              </a:rPr>
              <a:t>			webpagina</a:t>
            </a:r>
            <a:r>
              <a:rPr lang="nl-NL" sz="1600" dirty="0">
                <a:latin typeface="Courier New"/>
                <a:cs typeface="Courier New"/>
              </a:rPr>
              <a:t>" /&gt;</a:t>
            </a:r>
          </a:p>
          <a:p>
            <a:r>
              <a:rPr lang="nl-NL" sz="1600" dirty="0">
                <a:latin typeface="Courier New"/>
                <a:cs typeface="Courier New"/>
              </a:rPr>
              <a:t>		&lt;meta </a:t>
            </a:r>
            <a:r>
              <a:rPr lang="nl-NL" sz="1600" dirty="0" err="1">
                <a:latin typeface="Courier New"/>
                <a:cs typeface="Courier New"/>
              </a:rPr>
              <a:t>charset</a:t>
            </a:r>
            <a:r>
              <a:rPr lang="nl-NL" sz="1600" dirty="0">
                <a:latin typeface="Courier New"/>
                <a:cs typeface="Courier New"/>
              </a:rPr>
              <a:t>="utf-8" /</a:t>
            </a:r>
            <a:r>
              <a:rPr lang="nl-NL" sz="1600" dirty="0" smtClean="0">
                <a:latin typeface="Courier New"/>
                <a:cs typeface="Courier New"/>
              </a:rPr>
              <a:t>&gt;</a:t>
            </a:r>
          </a:p>
          <a:p>
            <a:r>
              <a:rPr lang="nl-NL" sz="1600" dirty="0">
                <a:latin typeface="Courier New"/>
                <a:cs typeface="Courier New"/>
              </a:rPr>
              <a:t>		</a:t>
            </a:r>
            <a:r>
              <a:rPr lang="nl-NL" sz="1600" b="1" dirty="0" smtClean="0">
                <a:latin typeface="Courier New"/>
                <a:cs typeface="Courier New"/>
              </a:rPr>
              <a:t>&lt;</a:t>
            </a:r>
            <a:r>
              <a:rPr lang="nl-NL" sz="1600" b="1" dirty="0">
                <a:latin typeface="Courier New"/>
                <a:cs typeface="Courier New"/>
              </a:rPr>
              <a:t>link rel="</a:t>
            </a:r>
            <a:r>
              <a:rPr lang="nl-NL" sz="1600" b="1" dirty="0" err="1">
                <a:latin typeface="Courier New"/>
                <a:cs typeface="Courier New"/>
              </a:rPr>
              <a:t>stylesheet</a:t>
            </a:r>
            <a:r>
              <a:rPr lang="nl-NL" sz="1600" b="1" dirty="0">
                <a:latin typeface="Courier New"/>
                <a:cs typeface="Courier New"/>
              </a:rPr>
              <a:t>" </a:t>
            </a:r>
            <a:r>
              <a:rPr lang="nl-NL" sz="1600" b="1" dirty="0" err="1">
                <a:latin typeface="Courier New"/>
                <a:cs typeface="Courier New"/>
              </a:rPr>
              <a:t>href</a:t>
            </a:r>
            <a:r>
              <a:rPr lang="nl-NL" sz="1600" b="1" dirty="0">
                <a:latin typeface="Courier New"/>
                <a:cs typeface="Courier New"/>
              </a:rPr>
              <a:t>="</a:t>
            </a:r>
            <a:r>
              <a:rPr lang="nl-NL" sz="1600" b="1" dirty="0" err="1">
                <a:latin typeface="Courier New"/>
                <a:cs typeface="Courier New"/>
              </a:rPr>
              <a:t>css</a:t>
            </a:r>
            <a:r>
              <a:rPr lang="nl-NL" sz="1600" b="1" dirty="0">
                <a:latin typeface="Courier New"/>
                <a:cs typeface="Courier New"/>
              </a:rPr>
              <a:t>/2.oefening</a:t>
            </a:r>
            <a:r>
              <a:rPr lang="nl-NL" sz="1600" b="1" dirty="0" smtClean="0">
                <a:latin typeface="Courier New"/>
                <a:cs typeface="Courier New"/>
              </a:rPr>
              <a:t>-			sheets</a:t>
            </a:r>
            <a:r>
              <a:rPr lang="nl-NL" sz="1600" b="1" dirty="0">
                <a:latin typeface="Courier New"/>
                <a:cs typeface="Courier New"/>
              </a:rPr>
              <a:t>-profile.css" /</a:t>
            </a:r>
            <a:r>
              <a:rPr lang="nl-NL" sz="1600" b="1" dirty="0" smtClean="0">
                <a:latin typeface="Courier New"/>
                <a:cs typeface="Courier New"/>
              </a:rPr>
              <a:t>&gt;</a:t>
            </a:r>
            <a:endParaRPr lang="nl-NL" sz="1600" b="1" dirty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	&lt;/</a:t>
            </a:r>
            <a:r>
              <a:rPr lang="nl-NL" sz="1600" dirty="0" err="1">
                <a:latin typeface="Courier New"/>
                <a:cs typeface="Courier New"/>
              </a:rPr>
              <a:t>head</a:t>
            </a:r>
            <a:r>
              <a:rPr lang="nl-NL" sz="1600" dirty="0">
                <a:latin typeface="Courier New"/>
                <a:cs typeface="Courier New"/>
              </a:rPr>
              <a:t>&gt;</a:t>
            </a:r>
          </a:p>
          <a:p>
            <a:r>
              <a:rPr lang="nl-NL" sz="1600" dirty="0">
                <a:latin typeface="Courier New"/>
                <a:cs typeface="Courier New"/>
              </a:rPr>
              <a:t>	&lt;body&gt;</a:t>
            </a:r>
          </a:p>
          <a:p>
            <a:r>
              <a:rPr lang="nl-NL" sz="1600" dirty="0">
                <a:latin typeface="Courier New"/>
                <a:cs typeface="Courier New"/>
              </a:rPr>
              <a:t>		&lt;</a:t>
            </a:r>
            <a:r>
              <a:rPr lang="nl-NL" sz="1600" dirty="0" err="1">
                <a:latin typeface="Courier New"/>
                <a:cs typeface="Courier New"/>
              </a:rPr>
              <a:t>section</a:t>
            </a:r>
            <a:r>
              <a:rPr lang="nl-NL" sz="1600" dirty="0">
                <a:latin typeface="Courier New"/>
                <a:cs typeface="Courier New"/>
              </a:rPr>
              <a:t>&gt;</a:t>
            </a:r>
          </a:p>
          <a:p>
            <a:r>
              <a:rPr lang="nl-NL" sz="1600" dirty="0">
                <a:latin typeface="Courier New"/>
                <a:cs typeface="Courier New"/>
              </a:rPr>
              <a:t>			&lt;h1&gt;</a:t>
            </a:r>
            <a:r>
              <a:rPr lang="nl-NL" sz="1600" dirty="0" smtClean="0">
                <a:latin typeface="Courier New"/>
                <a:cs typeface="Courier New"/>
              </a:rPr>
              <a:t>Profiel </a:t>
            </a:r>
            <a:r>
              <a:rPr lang="nl-NL" sz="1600" dirty="0">
                <a:latin typeface="Courier New"/>
                <a:cs typeface="Courier New"/>
              </a:rPr>
              <a:t>Rimmert </a:t>
            </a:r>
            <a:r>
              <a:rPr lang="nl-NL" sz="1600" dirty="0" err="1">
                <a:latin typeface="Courier New"/>
                <a:cs typeface="Courier New"/>
              </a:rPr>
              <a:t>Zelle</a:t>
            </a:r>
            <a:r>
              <a:rPr lang="nl-NL" sz="1600" dirty="0">
                <a:latin typeface="Courier New"/>
                <a:cs typeface="Courier New"/>
              </a:rPr>
              <a:t>&lt;/h1&gt;</a:t>
            </a:r>
          </a:p>
          <a:p>
            <a:r>
              <a:rPr lang="nl-NL" sz="1600" dirty="0">
                <a:latin typeface="Courier New"/>
                <a:cs typeface="Courier New"/>
              </a:rPr>
              <a:t>			&lt;a </a:t>
            </a:r>
            <a:r>
              <a:rPr lang="nl-NL" sz="1600" dirty="0" err="1">
                <a:latin typeface="Courier New"/>
                <a:cs typeface="Courier New"/>
              </a:rPr>
              <a:t>href</a:t>
            </a:r>
            <a:r>
              <a:rPr lang="nl-NL" sz="1600" dirty="0">
                <a:latin typeface="Courier New"/>
                <a:cs typeface="Courier New"/>
              </a:rPr>
              <a:t>="http://</a:t>
            </a:r>
            <a:r>
              <a:rPr lang="nl-NL" sz="1600" dirty="0" err="1" smtClean="0">
                <a:latin typeface="Courier New"/>
                <a:cs typeface="Courier New"/>
              </a:rPr>
              <a:t>twitter.com</a:t>
            </a:r>
            <a:r>
              <a:rPr lang="nl-NL" sz="1600" dirty="0" smtClean="0">
                <a:latin typeface="Courier New"/>
                <a:cs typeface="Courier New"/>
              </a:rPr>
              <a:t>/			   				</a:t>
            </a:r>
            <a:r>
              <a:rPr lang="nl-NL" sz="1600" dirty="0" err="1" smtClean="0">
                <a:latin typeface="Courier New"/>
                <a:cs typeface="Courier New"/>
              </a:rPr>
              <a:t>rimmertzelle</a:t>
            </a:r>
            <a:r>
              <a:rPr lang="nl-NL" sz="1600" dirty="0">
                <a:latin typeface="Courier New"/>
                <a:cs typeface="Courier New"/>
              </a:rPr>
              <a:t>"&gt;Mijn </a:t>
            </a:r>
            <a:r>
              <a:rPr lang="nl-NL" sz="1600" dirty="0" err="1" smtClean="0">
                <a:latin typeface="Courier New"/>
                <a:cs typeface="Courier New"/>
              </a:rPr>
              <a:t>twitteraccount</a:t>
            </a:r>
            <a:r>
              <a:rPr lang="nl-NL" sz="1600" dirty="0">
                <a:latin typeface="Courier New"/>
                <a:cs typeface="Courier New"/>
              </a:rPr>
              <a:t>&lt;/a&gt;</a:t>
            </a:r>
          </a:p>
          <a:p>
            <a:r>
              <a:rPr lang="nl-NL" sz="1600" dirty="0">
                <a:latin typeface="Courier New"/>
                <a:cs typeface="Courier New"/>
              </a:rPr>
              <a:t>			&lt;p&gt;Ik ben docent aan de opleiding </a:t>
            </a:r>
            <a:r>
              <a:rPr lang="nl-NL" sz="1600" dirty="0" smtClean="0">
                <a:latin typeface="Courier New"/>
                <a:cs typeface="Courier New"/>
              </a:rPr>
              <a:t>				Mediatechnologie </a:t>
            </a:r>
            <a:r>
              <a:rPr lang="nl-NL" sz="1600" dirty="0">
                <a:latin typeface="Courier New"/>
                <a:cs typeface="Courier New"/>
              </a:rPr>
              <a:t>van de Hogeschool </a:t>
            </a:r>
            <a:r>
              <a:rPr lang="nl-NL" sz="1600" dirty="0" smtClean="0">
                <a:latin typeface="Courier New"/>
                <a:cs typeface="Courier New"/>
              </a:rPr>
              <a:t>				Rotterdam</a:t>
            </a:r>
            <a:r>
              <a:rPr lang="nl-NL" sz="1600" dirty="0">
                <a:latin typeface="Courier New"/>
                <a:cs typeface="Courier New"/>
              </a:rPr>
              <a:t>&lt;/p&gt;</a:t>
            </a:r>
          </a:p>
          <a:p>
            <a:r>
              <a:rPr lang="nl-NL" sz="1600" dirty="0">
                <a:latin typeface="Courier New"/>
                <a:cs typeface="Courier New"/>
              </a:rPr>
              <a:t>			&lt;</a:t>
            </a:r>
            <a:r>
              <a:rPr lang="nl-NL" sz="1600" dirty="0" err="1">
                <a:latin typeface="Courier New"/>
                <a:cs typeface="Courier New"/>
              </a:rPr>
              <a:t>img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err="1">
                <a:latin typeface="Courier New"/>
                <a:cs typeface="Courier New"/>
              </a:rPr>
              <a:t>src</a:t>
            </a:r>
            <a:r>
              <a:rPr lang="nl-NL" sz="1600" dirty="0">
                <a:latin typeface="Courier New"/>
                <a:cs typeface="Courier New"/>
              </a:rPr>
              <a:t>="</a:t>
            </a:r>
            <a:r>
              <a:rPr lang="nl-NL" sz="1600" dirty="0" err="1">
                <a:latin typeface="Courier New"/>
                <a:cs typeface="Courier New"/>
              </a:rPr>
              <a:t>img</a:t>
            </a:r>
            <a:r>
              <a:rPr lang="nl-NL" sz="1600" dirty="0">
                <a:latin typeface="Courier New"/>
                <a:cs typeface="Courier New"/>
              </a:rPr>
              <a:t>/pasfoto-</a:t>
            </a:r>
            <a:r>
              <a:rPr lang="nl-NL" sz="1600" dirty="0" err="1">
                <a:latin typeface="Courier New"/>
                <a:cs typeface="Courier New"/>
              </a:rPr>
              <a:t>silhouet.png</a:t>
            </a:r>
            <a:r>
              <a:rPr lang="nl-NL" sz="1600" dirty="0">
                <a:latin typeface="Courier New"/>
                <a:cs typeface="Courier New"/>
              </a:rPr>
              <a:t>" </a:t>
            </a:r>
            <a:r>
              <a:rPr lang="nl-NL" sz="1600" dirty="0" smtClean="0">
                <a:latin typeface="Courier New"/>
                <a:cs typeface="Courier New"/>
              </a:rPr>
              <a:t>				alt</a:t>
            </a:r>
            <a:r>
              <a:rPr lang="nl-NL" sz="1600" dirty="0">
                <a:latin typeface="Courier New"/>
                <a:cs typeface="Courier New"/>
              </a:rPr>
              <a:t>="Pasfoto Rimmert </a:t>
            </a:r>
            <a:r>
              <a:rPr lang="nl-NL" sz="1600" dirty="0" err="1">
                <a:latin typeface="Courier New"/>
                <a:cs typeface="Courier New"/>
              </a:rPr>
              <a:t>Zelle</a:t>
            </a:r>
            <a:r>
              <a:rPr lang="nl-NL" sz="1600" dirty="0">
                <a:latin typeface="Courier New"/>
                <a:cs typeface="Courier New"/>
              </a:rPr>
              <a:t>" /&gt;</a:t>
            </a:r>
          </a:p>
          <a:p>
            <a:r>
              <a:rPr lang="nl-NL" sz="1600" dirty="0">
                <a:latin typeface="Courier New"/>
                <a:cs typeface="Courier New"/>
              </a:rPr>
              <a:t>		&lt;/</a:t>
            </a:r>
            <a:r>
              <a:rPr lang="nl-NL" sz="1600" dirty="0" err="1">
                <a:latin typeface="Courier New"/>
                <a:cs typeface="Courier New"/>
              </a:rPr>
              <a:t>section</a:t>
            </a:r>
            <a:r>
              <a:rPr lang="nl-NL" sz="1600" dirty="0">
                <a:latin typeface="Courier New"/>
                <a:cs typeface="Courier New"/>
              </a:rPr>
              <a:t>&gt;</a:t>
            </a:r>
          </a:p>
          <a:p>
            <a:r>
              <a:rPr lang="nl-NL" sz="1600" dirty="0">
                <a:latin typeface="Courier New"/>
                <a:cs typeface="Courier New"/>
              </a:rPr>
              <a:t>	&lt;/body&gt;</a:t>
            </a:r>
          </a:p>
          <a:p>
            <a:r>
              <a:rPr lang="nl-NL" sz="16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1175472" y="377880"/>
            <a:ext cx="242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>
                <a:solidFill>
                  <a:srgbClr val="CD2400"/>
                </a:solidFill>
              </a:rPr>
              <a:t>EXAMPLE HTML SCRIPT</a:t>
            </a:r>
            <a:endParaRPr lang="nl-NL" b="1" dirty="0">
              <a:solidFill>
                <a:srgbClr val="CD24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873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143577" y="976166"/>
            <a:ext cx="707421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Courier New"/>
                <a:cs typeface="Courier New"/>
              </a:rPr>
              <a:t>&lt;!</a:t>
            </a:r>
            <a:r>
              <a:rPr lang="nl-NL" sz="1600" dirty="0" err="1">
                <a:latin typeface="Courier New"/>
                <a:cs typeface="Courier New"/>
              </a:rPr>
              <a:t>doctype</a:t>
            </a:r>
            <a:r>
              <a:rPr lang="nl-NL" sz="1600" dirty="0">
                <a:latin typeface="Courier New"/>
                <a:cs typeface="Courier New"/>
              </a:rPr>
              <a:t> html&gt;</a:t>
            </a:r>
          </a:p>
          <a:p>
            <a:r>
              <a:rPr lang="nl-NL" sz="1600" dirty="0">
                <a:latin typeface="Courier New"/>
                <a:cs typeface="Courier New"/>
              </a:rPr>
              <a:t>&lt;html&gt;</a:t>
            </a:r>
          </a:p>
          <a:p>
            <a:r>
              <a:rPr lang="nl-NL" sz="1600" dirty="0">
                <a:latin typeface="Courier New"/>
                <a:cs typeface="Courier New"/>
              </a:rPr>
              <a:t>	&lt;</a:t>
            </a:r>
            <a:r>
              <a:rPr lang="nl-NL" sz="1600" dirty="0" err="1">
                <a:latin typeface="Courier New"/>
                <a:cs typeface="Courier New"/>
              </a:rPr>
              <a:t>head</a:t>
            </a:r>
            <a:r>
              <a:rPr lang="nl-NL" sz="1600" dirty="0">
                <a:latin typeface="Courier New"/>
                <a:cs typeface="Courier New"/>
              </a:rPr>
              <a:t>&gt;</a:t>
            </a:r>
          </a:p>
          <a:p>
            <a:r>
              <a:rPr lang="nl-NL" sz="1600" dirty="0">
                <a:latin typeface="Courier New"/>
                <a:cs typeface="Courier New"/>
              </a:rPr>
              <a:t>		&lt;</a:t>
            </a:r>
            <a:r>
              <a:rPr lang="nl-NL" sz="1600" dirty="0" err="1">
                <a:latin typeface="Courier New"/>
                <a:cs typeface="Courier New"/>
              </a:rPr>
              <a:t>title</a:t>
            </a:r>
            <a:r>
              <a:rPr lang="nl-NL" sz="1600" dirty="0">
                <a:latin typeface="Courier New"/>
                <a:cs typeface="Courier New"/>
              </a:rPr>
              <a:t>&gt;Mijn eerste webpagina&lt;/</a:t>
            </a:r>
            <a:r>
              <a:rPr lang="nl-NL" sz="1600" dirty="0" err="1">
                <a:latin typeface="Courier New"/>
                <a:cs typeface="Courier New"/>
              </a:rPr>
              <a:t>title</a:t>
            </a:r>
            <a:r>
              <a:rPr lang="nl-NL" sz="1600" dirty="0">
                <a:latin typeface="Courier New"/>
                <a:cs typeface="Courier New"/>
              </a:rPr>
              <a:t>&gt;</a:t>
            </a:r>
          </a:p>
          <a:p>
            <a:r>
              <a:rPr lang="nl-NL" sz="1600" dirty="0">
                <a:latin typeface="Courier New"/>
                <a:cs typeface="Courier New"/>
              </a:rPr>
              <a:t>		&lt;meta name="</a:t>
            </a:r>
            <a:r>
              <a:rPr lang="nl-NL" sz="1600" dirty="0" err="1">
                <a:latin typeface="Courier New"/>
                <a:cs typeface="Courier New"/>
              </a:rPr>
              <a:t>description</a:t>
            </a:r>
            <a:r>
              <a:rPr lang="nl-NL" sz="1600" dirty="0">
                <a:latin typeface="Courier New"/>
                <a:cs typeface="Courier New"/>
              </a:rPr>
              <a:t>" content="mijn eerste </a:t>
            </a:r>
            <a:r>
              <a:rPr lang="nl-NL" sz="1600" dirty="0" smtClean="0">
                <a:latin typeface="Courier New"/>
                <a:cs typeface="Courier New"/>
              </a:rPr>
              <a:t>			webpagina</a:t>
            </a:r>
            <a:r>
              <a:rPr lang="nl-NL" sz="1600" dirty="0">
                <a:latin typeface="Courier New"/>
                <a:cs typeface="Courier New"/>
              </a:rPr>
              <a:t>" /&gt;</a:t>
            </a:r>
          </a:p>
          <a:p>
            <a:r>
              <a:rPr lang="nl-NL" sz="1600" dirty="0">
                <a:latin typeface="Courier New"/>
                <a:cs typeface="Courier New"/>
              </a:rPr>
              <a:t>		&lt;meta </a:t>
            </a:r>
            <a:r>
              <a:rPr lang="nl-NL" sz="1600" dirty="0" err="1">
                <a:latin typeface="Courier New"/>
                <a:cs typeface="Courier New"/>
              </a:rPr>
              <a:t>charset</a:t>
            </a:r>
            <a:r>
              <a:rPr lang="nl-NL" sz="1600" dirty="0">
                <a:latin typeface="Courier New"/>
                <a:cs typeface="Courier New"/>
              </a:rPr>
              <a:t>="utf-8" /</a:t>
            </a:r>
            <a:r>
              <a:rPr lang="nl-NL" sz="1600" dirty="0" smtClean="0">
                <a:latin typeface="Courier New"/>
                <a:cs typeface="Courier New"/>
              </a:rPr>
              <a:t>&gt;</a:t>
            </a:r>
          </a:p>
          <a:p>
            <a:r>
              <a:rPr lang="nl-NL" sz="1600" dirty="0">
                <a:latin typeface="Courier New"/>
                <a:cs typeface="Courier New"/>
              </a:rPr>
              <a:t>		</a:t>
            </a:r>
            <a:r>
              <a:rPr lang="nl-NL" sz="1600" strike="sngStrike" dirty="0" smtClean="0">
                <a:latin typeface="Courier New"/>
                <a:cs typeface="Courier New"/>
              </a:rPr>
              <a:t>&lt;</a:t>
            </a:r>
            <a:r>
              <a:rPr lang="nl-NL" sz="1600" strike="sngStrike" dirty="0">
                <a:latin typeface="Courier New"/>
                <a:cs typeface="Courier New"/>
              </a:rPr>
              <a:t>link rel="</a:t>
            </a:r>
            <a:r>
              <a:rPr lang="nl-NL" sz="1600" strike="sngStrike" dirty="0" err="1">
                <a:latin typeface="Courier New"/>
                <a:cs typeface="Courier New"/>
              </a:rPr>
              <a:t>stylesheet</a:t>
            </a:r>
            <a:r>
              <a:rPr lang="nl-NL" sz="1600" strike="sngStrike" dirty="0">
                <a:latin typeface="Courier New"/>
                <a:cs typeface="Courier New"/>
              </a:rPr>
              <a:t>" </a:t>
            </a:r>
            <a:r>
              <a:rPr lang="nl-NL" sz="1600" strike="sngStrike" dirty="0" err="1">
                <a:latin typeface="Courier New"/>
                <a:cs typeface="Courier New"/>
              </a:rPr>
              <a:t>href</a:t>
            </a:r>
            <a:r>
              <a:rPr lang="nl-NL" sz="1600" strike="sngStrike" dirty="0">
                <a:latin typeface="Courier New"/>
                <a:cs typeface="Courier New"/>
              </a:rPr>
              <a:t>="</a:t>
            </a:r>
            <a:r>
              <a:rPr lang="nl-NL" sz="1600" strike="sngStrike" dirty="0" err="1">
                <a:latin typeface="Courier New"/>
                <a:cs typeface="Courier New"/>
              </a:rPr>
              <a:t>css</a:t>
            </a:r>
            <a:r>
              <a:rPr lang="nl-NL" sz="1600" strike="sngStrike" dirty="0">
                <a:latin typeface="Courier New"/>
                <a:cs typeface="Courier New"/>
              </a:rPr>
              <a:t>/2.oefening</a:t>
            </a:r>
            <a:r>
              <a:rPr lang="nl-NL" sz="1600" strike="sngStrike" dirty="0" smtClean="0">
                <a:latin typeface="Courier New"/>
                <a:cs typeface="Courier New"/>
              </a:rPr>
              <a:t>-</a:t>
            </a:r>
            <a:r>
              <a:rPr lang="nl-NL" sz="1600" dirty="0" smtClean="0">
                <a:latin typeface="Courier New"/>
                <a:cs typeface="Courier New"/>
              </a:rPr>
              <a:t>			</a:t>
            </a:r>
            <a:r>
              <a:rPr lang="nl-NL" sz="1600" strike="sngStrike" dirty="0" smtClean="0">
                <a:latin typeface="Courier New"/>
                <a:cs typeface="Courier New"/>
              </a:rPr>
              <a:t>sheets</a:t>
            </a:r>
            <a:r>
              <a:rPr lang="nl-NL" sz="1600" strike="sngStrike" dirty="0">
                <a:latin typeface="Courier New"/>
                <a:cs typeface="Courier New"/>
              </a:rPr>
              <a:t>-profile.css" /</a:t>
            </a:r>
            <a:r>
              <a:rPr lang="nl-NL" sz="1600" strike="sngStrike" dirty="0" smtClean="0">
                <a:latin typeface="Courier New"/>
                <a:cs typeface="Courier New"/>
              </a:rPr>
              <a:t>&gt;</a:t>
            </a:r>
          </a:p>
          <a:p>
            <a:r>
              <a:rPr lang="nl-NL" sz="1600" dirty="0">
                <a:latin typeface="Courier New"/>
                <a:cs typeface="Courier New"/>
              </a:rPr>
              <a:t>	</a:t>
            </a:r>
            <a:r>
              <a:rPr lang="nl-NL" sz="1600" dirty="0" smtClean="0">
                <a:latin typeface="Courier New"/>
                <a:cs typeface="Courier New"/>
              </a:rPr>
              <a:t>	</a:t>
            </a:r>
            <a:r>
              <a:rPr lang="nl-NL" sz="1600" b="1" dirty="0" smtClean="0">
                <a:latin typeface="Courier New"/>
                <a:cs typeface="Courier New"/>
              </a:rPr>
              <a:t>&lt;</a:t>
            </a:r>
            <a:r>
              <a:rPr lang="nl-NL" sz="1600" b="1" dirty="0" err="1" smtClean="0">
                <a:latin typeface="Courier New"/>
                <a:cs typeface="Courier New"/>
              </a:rPr>
              <a:t>style</a:t>
            </a:r>
            <a:r>
              <a:rPr lang="nl-NL" sz="1600" b="1" dirty="0" smtClean="0">
                <a:latin typeface="Courier New"/>
                <a:cs typeface="Courier New"/>
              </a:rPr>
              <a:t> type=“</a:t>
            </a:r>
            <a:r>
              <a:rPr lang="nl-NL" sz="1600" b="1" dirty="0" err="1" smtClean="0">
                <a:latin typeface="Courier New"/>
                <a:cs typeface="Courier New"/>
              </a:rPr>
              <a:t>text</a:t>
            </a:r>
            <a:r>
              <a:rPr lang="nl-NL" sz="1600" b="1" dirty="0" smtClean="0">
                <a:latin typeface="Courier New"/>
                <a:cs typeface="Courier New"/>
              </a:rPr>
              <a:t>/</a:t>
            </a:r>
            <a:r>
              <a:rPr lang="nl-NL" sz="1600" b="1" dirty="0" err="1" smtClean="0">
                <a:latin typeface="Courier New"/>
                <a:cs typeface="Courier New"/>
              </a:rPr>
              <a:t>css</a:t>
            </a:r>
            <a:r>
              <a:rPr lang="nl-NL" sz="1600" b="1" dirty="0" smtClean="0">
                <a:latin typeface="Courier New"/>
                <a:cs typeface="Courier New"/>
              </a:rPr>
              <a:t>”&gt;</a:t>
            </a:r>
          </a:p>
          <a:p>
            <a:r>
              <a:rPr lang="nl-NL" sz="1600" b="1" dirty="0">
                <a:latin typeface="Courier New"/>
                <a:cs typeface="Courier New"/>
              </a:rPr>
              <a:t>	</a:t>
            </a:r>
            <a:r>
              <a:rPr lang="nl-NL" sz="1600" b="1" dirty="0" smtClean="0">
                <a:latin typeface="Courier New"/>
                <a:cs typeface="Courier New"/>
              </a:rPr>
              <a:t>		body{ background</a:t>
            </a:r>
            <a:r>
              <a:rPr lang="nl-NL" sz="1600" b="1" dirty="0">
                <a:latin typeface="Courier New"/>
                <a:cs typeface="Courier New"/>
              </a:rPr>
              <a:t>-</a:t>
            </a:r>
            <a:r>
              <a:rPr lang="nl-NL" sz="1600" b="1" dirty="0" err="1">
                <a:latin typeface="Courier New"/>
                <a:cs typeface="Courier New"/>
              </a:rPr>
              <a:t>color</a:t>
            </a:r>
            <a:r>
              <a:rPr lang="nl-NL" sz="1600" b="1" dirty="0">
                <a:latin typeface="Courier New"/>
                <a:cs typeface="Courier New"/>
              </a:rPr>
              <a:t>: #f20b0b</a:t>
            </a:r>
            <a:r>
              <a:rPr lang="nl-NL" sz="1600" b="1" dirty="0" smtClean="0">
                <a:latin typeface="Courier New"/>
                <a:cs typeface="Courier New"/>
              </a:rPr>
              <a:t>;}</a:t>
            </a:r>
          </a:p>
          <a:p>
            <a:r>
              <a:rPr lang="nl-NL" sz="1600" b="1" dirty="0">
                <a:latin typeface="Courier New"/>
                <a:cs typeface="Courier New"/>
              </a:rPr>
              <a:t>	</a:t>
            </a:r>
            <a:r>
              <a:rPr lang="nl-NL" sz="1600" b="1" dirty="0" smtClean="0">
                <a:latin typeface="Courier New"/>
                <a:cs typeface="Courier New"/>
              </a:rPr>
              <a:t>		h1{	font</a:t>
            </a:r>
            <a:r>
              <a:rPr lang="nl-NL" sz="1600" b="1" dirty="0">
                <a:latin typeface="Courier New"/>
                <a:cs typeface="Courier New"/>
              </a:rPr>
              <a:t>-size:1.4em</a:t>
            </a:r>
            <a:r>
              <a:rPr lang="nl-NL" sz="1600" b="1" dirty="0" smtClean="0">
                <a:latin typeface="Courier New"/>
                <a:cs typeface="Courier New"/>
              </a:rPr>
              <a:t>; font</a:t>
            </a:r>
            <a:r>
              <a:rPr lang="nl-NL" sz="1600" b="1" dirty="0">
                <a:latin typeface="Courier New"/>
                <a:cs typeface="Courier New"/>
              </a:rPr>
              <a:t>-family: </a:t>
            </a:r>
            <a:r>
              <a:rPr lang="nl-NL" sz="1600" b="1" dirty="0" err="1">
                <a:latin typeface="Courier New"/>
                <a:cs typeface="Courier New"/>
              </a:rPr>
              <a:t>fantasy</a:t>
            </a:r>
            <a:r>
              <a:rPr lang="nl-NL" sz="1600" b="1" dirty="0" smtClean="0">
                <a:latin typeface="Courier New"/>
                <a:cs typeface="Courier New"/>
              </a:rPr>
              <a:t>;}</a:t>
            </a:r>
            <a:endParaRPr lang="nl-NL" sz="1600" b="1" dirty="0">
              <a:latin typeface="Courier New"/>
              <a:cs typeface="Courier New"/>
            </a:endParaRPr>
          </a:p>
          <a:p>
            <a:r>
              <a:rPr lang="nl-NL" sz="1600" b="1" dirty="0" smtClean="0">
                <a:latin typeface="Courier New"/>
                <a:cs typeface="Courier New"/>
              </a:rPr>
              <a:t>			</a:t>
            </a:r>
            <a:r>
              <a:rPr lang="nl-NL" sz="1600" b="1" dirty="0" err="1" smtClean="0">
                <a:latin typeface="Courier New"/>
                <a:cs typeface="Courier New"/>
              </a:rPr>
              <a:t>section</a:t>
            </a:r>
            <a:r>
              <a:rPr lang="nl-NL" sz="1600" b="1" dirty="0" smtClean="0">
                <a:latin typeface="Courier New"/>
                <a:cs typeface="Courier New"/>
              </a:rPr>
              <a:t>{width</a:t>
            </a:r>
            <a:r>
              <a:rPr lang="nl-NL" sz="1600" b="1" dirty="0">
                <a:latin typeface="Courier New"/>
                <a:cs typeface="Courier New"/>
              </a:rPr>
              <a:t>:600px</a:t>
            </a:r>
            <a:r>
              <a:rPr lang="nl-NL" sz="1600" b="1" dirty="0" smtClean="0">
                <a:latin typeface="Courier New"/>
                <a:cs typeface="Courier New"/>
              </a:rPr>
              <a:t>; margin</a:t>
            </a:r>
            <a:r>
              <a:rPr lang="nl-NL" sz="1600" b="1" dirty="0">
                <a:latin typeface="Courier New"/>
                <a:cs typeface="Courier New"/>
              </a:rPr>
              <a:t>:0 </a:t>
            </a:r>
            <a:r>
              <a:rPr lang="nl-NL" sz="1600" b="1" dirty="0" smtClean="0">
                <a:latin typeface="Courier New"/>
                <a:cs typeface="Courier New"/>
              </a:rPr>
              <a:t>auto</a:t>
            </a:r>
            <a:r>
              <a:rPr lang="nl-NL" sz="1600" b="1" dirty="0">
                <a:latin typeface="Courier New"/>
                <a:cs typeface="Courier New"/>
              </a:rPr>
              <a:t>;</a:t>
            </a:r>
            <a:r>
              <a:rPr lang="nl-NL" sz="1600" b="1" dirty="0" smtClean="0">
                <a:latin typeface="Courier New"/>
                <a:cs typeface="Courier New"/>
              </a:rPr>
              <a:t>}</a:t>
            </a:r>
          </a:p>
          <a:p>
            <a:r>
              <a:rPr lang="nl-NL" sz="1600" b="1" dirty="0">
                <a:latin typeface="Courier New"/>
                <a:cs typeface="Courier New"/>
              </a:rPr>
              <a:t>	</a:t>
            </a:r>
            <a:r>
              <a:rPr lang="nl-NL" sz="1600" b="1" dirty="0" smtClean="0">
                <a:latin typeface="Courier New"/>
                <a:cs typeface="Courier New"/>
              </a:rPr>
              <a:t>	&lt;/</a:t>
            </a:r>
            <a:r>
              <a:rPr lang="nl-NL" sz="1600" b="1" dirty="0" err="1" smtClean="0">
                <a:latin typeface="Courier New"/>
                <a:cs typeface="Courier New"/>
              </a:rPr>
              <a:t>style</a:t>
            </a:r>
            <a:r>
              <a:rPr lang="nl-NL" sz="1600" b="1" dirty="0" smtClean="0">
                <a:latin typeface="Courier New"/>
                <a:cs typeface="Courier New"/>
              </a:rPr>
              <a:t>&gt;</a:t>
            </a:r>
            <a:endParaRPr lang="nl-NL" sz="1600" b="1" dirty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	&lt;/</a:t>
            </a:r>
            <a:r>
              <a:rPr lang="nl-NL" sz="1600" dirty="0" err="1">
                <a:latin typeface="Courier New"/>
                <a:cs typeface="Courier New"/>
              </a:rPr>
              <a:t>head</a:t>
            </a:r>
            <a:r>
              <a:rPr lang="nl-NL" sz="1600" dirty="0">
                <a:latin typeface="Courier New"/>
                <a:cs typeface="Courier New"/>
              </a:rPr>
              <a:t>&gt;</a:t>
            </a:r>
          </a:p>
          <a:p>
            <a:r>
              <a:rPr lang="nl-NL" sz="1600" dirty="0">
                <a:latin typeface="Courier New"/>
                <a:cs typeface="Courier New"/>
              </a:rPr>
              <a:t>	&lt;body</a:t>
            </a:r>
            <a:r>
              <a:rPr lang="nl-NL" sz="1600" dirty="0" smtClean="0">
                <a:latin typeface="Courier New"/>
                <a:cs typeface="Courier New"/>
              </a:rPr>
              <a:t>&gt;…&lt;</a:t>
            </a:r>
            <a:r>
              <a:rPr lang="nl-NL" sz="1600" dirty="0">
                <a:latin typeface="Courier New"/>
                <a:cs typeface="Courier New"/>
              </a:rPr>
              <a:t>/body&gt;</a:t>
            </a:r>
          </a:p>
          <a:p>
            <a:r>
              <a:rPr lang="nl-NL" sz="16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1175472" y="377880"/>
            <a:ext cx="242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>
                <a:solidFill>
                  <a:srgbClr val="CD2400"/>
                </a:solidFill>
              </a:rPr>
              <a:t>EXAMPLE HTML SCRIPT</a:t>
            </a:r>
            <a:endParaRPr lang="nl-NL" b="1" dirty="0">
              <a:solidFill>
                <a:srgbClr val="CD2400"/>
              </a:solidFill>
            </a:endParaRPr>
          </a:p>
        </p:txBody>
      </p:sp>
      <p:sp>
        <p:nvSpPr>
          <p:cNvPr id="5" name="Afgeronde rechthoek 4"/>
          <p:cNvSpPr/>
          <p:nvPr/>
        </p:nvSpPr>
        <p:spPr>
          <a:xfrm rot="20522783">
            <a:off x="603748" y="2315963"/>
            <a:ext cx="2355001" cy="45133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2000" dirty="0" smtClean="0"/>
              <a:t>Slecht alternatief</a:t>
            </a:r>
            <a:endParaRPr lang="nl-NL" sz="2000" dirty="0"/>
          </a:p>
        </p:txBody>
      </p:sp>
    </p:spTree>
    <p:extLst>
      <p:ext uri="{BB962C8B-B14F-4D97-AF65-F5344CB8AC3E}">
        <p14:creationId xmlns="" xmlns:p14="http://schemas.microsoft.com/office/powerpoint/2010/main" val="103571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143577" y="976166"/>
            <a:ext cx="70742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Courier New"/>
                <a:cs typeface="Courier New"/>
              </a:rPr>
              <a:t>&lt;!</a:t>
            </a:r>
            <a:r>
              <a:rPr lang="nl-NL" sz="1600" dirty="0" err="1">
                <a:latin typeface="Courier New"/>
                <a:cs typeface="Courier New"/>
              </a:rPr>
              <a:t>doctype</a:t>
            </a:r>
            <a:r>
              <a:rPr lang="nl-NL" sz="1600" dirty="0">
                <a:latin typeface="Courier New"/>
                <a:cs typeface="Courier New"/>
              </a:rPr>
              <a:t> html&gt;</a:t>
            </a:r>
          </a:p>
          <a:p>
            <a:r>
              <a:rPr lang="nl-NL" sz="1600" dirty="0">
                <a:latin typeface="Courier New"/>
                <a:cs typeface="Courier New"/>
              </a:rPr>
              <a:t>&lt;html&gt;</a:t>
            </a:r>
          </a:p>
          <a:p>
            <a:r>
              <a:rPr lang="nl-NL" sz="1600" dirty="0">
                <a:latin typeface="Courier New"/>
                <a:cs typeface="Courier New"/>
              </a:rPr>
              <a:t>	&lt;</a:t>
            </a:r>
            <a:r>
              <a:rPr lang="nl-NL" sz="1600" dirty="0" err="1">
                <a:latin typeface="Courier New"/>
                <a:cs typeface="Courier New"/>
              </a:rPr>
              <a:t>head</a:t>
            </a:r>
            <a:r>
              <a:rPr lang="nl-NL" sz="1600" dirty="0">
                <a:latin typeface="Courier New"/>
                <a:cs typeface="Courier New"/>
              </a:rPr>
              <a:t>&gt;</a:t>
            </a:r>
          </a:p>
          <a:p>
            <a:r>
              <a:rPr lang="nl-NL" sz="1600" dirty="0">
                <a:latin typeface="Courier New"/>
                <a:cs typeface="Courier New"/>
              </a:rPr>
              <a:t>		&lt;</a:t>
            </a:r>
            <a:r>
              <a:rPr lang="nl-NL" sz="1600" dirty="0" err="1">
                <a:latin typeface="Courier New"/>
                <a:cs typeface="Courier New"/>
              </a:rPr>
              <a:t>title</a:t>
            </a:r>
            <a:r>
              <a:rPr lang="nl-NL" sz="1600" dirty="0">
                <a:latin typeface="Courier New"/>
                <a:cs typeface="Courier New"/>
              </a:rPr>
              <a:t>&gt;Mijn eerste webpagina&lt;/</a:t>
            </a:r>
            <a:r>
              <a:rPr lang="nl-NL" sz="1600" dirty="0" err="1">
                <a:latin typeface="Courier New"/>
                <a:cs typeface="Courier New"/>
              </a:rPr>
              <a:t>title</a:t>
            </a:r>
            <a:r>
              <a:rPr lang="nl-NL" sz="1600" dirty="0">
                <a:latin typeface="Courier New"/>
                <a:cs typeface="Courier New"/>
              </a:rPr>
              <a:t>&gt;</a:t>
            </a:r>
          </a:p>
          <a:p>
            <a:r>
              <a:rPr lang="nl-NL" sz="1600" dirty="0">
                <a:latin typeface="Courier New"/>
                <a:cs typeface="Courier New"/>
              </a:rPr>
              <a:t>		&lt;meta name="</a:t>
            </a:r>
            <a:r>
              <a:rPr lang="nl-NL" sz="1600" dirty="0" err="1">
                <a:latin typeface="Courier New"/>
                <a:cs typeface="Courier New"/>
              </a:rPr>
              <a:t>description</a:t>
            </a:r>
            <a:r>
              <a:rPr lang="nl-NL" sz="1600" dirty="0">
                <a:latin typeface="Courier New"/>
                <a:cs typeface="Courier New"/>
              </a:rPr>
              <a:t>" content="mijn eerste </a:t>
            </a:r>
            <a:r>
              <a:rPr lang="nl-NL" sz="1600" dirty="0" smtClean="0">
                <a:latin typeface="Courier New"/>
                <a:cs typeface="Courier New"/>
              </a:rPr>
              <a:t>			webpagina</a:t>
            </a:r>
            <a:r>
              <a:rPr lang="nl-NL" sz="1600" dirty="0">
                <a:latin typeface="Courier New"/>
                <a:cs typeface="Courier New"/>
              </a:rPr>
              <a:t>" /&gt;</a:t>
            </a:r>
          </a:p>
          <a:p>
            <a:r>
              <a:rPr lang="nl-NL" sz="1600" dirty="0">
                <a:latin typeface="Courier New"/>
                <a:cs typeface="Courier New"/>
              </a:rPr>
              <a:t>		&lt;meta </a:t>
            </a:r>
            <a:r>
              <a:rPr lang="nl-NL" sz="1600" dirty="0" err="1">
                <a:latin typeface="Courier New"/>
                <a:cs typeface="Courier New"/>
              </a:rPr>
              <a:t>charset</a:t>
            </a:r>
            <a:r>
              <a:rPr lang="nl-NL" sz="1600" dirty="0">
                <a:latin typeface="Courier New"/>
                <a:cs typeface="Courier New"/>
              </a:rPr>
              <a:t>="utf-8" /</a:t>
            </a:r>
            <a:r>
              <a:rPr lang="nl-NL" sz="1600" dirty="0" smtClean="0">
                <a:latin typeface="Courier New"/>
                <a:cs typeface="Courier New"/>
              </a:rPr>
              <a:t>&gt;</a:t>
            </a:r>
          </a:p>
          <a:p>
            <a:r>
              <a:rPr lang="nl-NL" sz="1600" dirty="0">
                <a:latin typeface="Courier New"/>
                <a:cs typeface="Courier New"/>
              </a:rPr>
              <a:t>	</a:t>
            </a:r>
            <a:r>
              <a:rPr lang="nl-NL" sz="1600" dirty="0" smtClean="0">
                <a:latin typeface="Courier New"/>
                <a:cs typeface="Courier New"/>
              </a:rPr>
              <a:t>&lt;</a:t>
            </a:r>
            <a:r>
              <a:rPr lang="nl-NL" sz="1600" dirty="0">
                <a:latin typeface="Courier New"/>
                <a:cs typeface="Courier New"/>
              </a:rPr>
              <a:t>/</a:t>
            </a:r>
            <a:r>
              <a:rPr lang="nl-NL" sz="1600" dirty="0" err="1">
                <a:latin typeface="Courier New"/>
                <a:cs typeface="Courier New"/>
              </a:rPr>
              <a:t>head</a:t>
            </a:r>
            <a:r>
              <a:rPr lang="nl-NL" sz="1600" dirty="0">
                <a:latin typeface="Courier New"/>
                <a:cs typeface="Courier New"/>
              </a:rPr>
              <a:t>&gt;</a:t>
            </a:r>
          </a:p>
          <a:p>
            <a:r>
              <a:rPr lang="nl-NL" sz="1600" dirty="0">
                <a:latin typeface="Courier New"/>
                <a:cs typeface="Courier New"/>
              </a:rPr>
              <a:t>	&lt;</a:t>
            </a:r>
            <a:r>
              <a:rPr lang="nl-NL" sz="1600" dirty="0" smtClean="0">
                <a:latin typeface="Courier New"/>
                <a:cs typeface="Courier New"/>
              </a:rPr>
              <a:t>body</a:t>
            </a:r>
            <a:r>
              <a:rPr lang="nl-NL" sz="1600" dirty="0">
                <a:latin typeface="Courier New"/>
                <a:cs typeface="Courier New"/>
              </a:rPr>
              <a:t>&gt;</a:t>
            </a:r>
            <a:endParaRPr lang="nl-NL" sz="1600" dirty="0" smtClean="0">
              <a:latin typeface="Courier New"/>
              <a:cs typeface="Courier New"/>
            </a:endParaRPr>
          </a:p>
          <a:p>
            <a:r>
              <a:rPr lang="nl-NL" sz="1600" dirty="0" smtClean="0">
                <a:latin typeface="Courier New"/>
                <a:cs typeface="Courier New"/>
              </a:rPr>
              <a:t>		&lt;h1 </a:t>
            </a:r>
            <a:r>
              <a:rPr lang="nl-NL" sz="1600" b="1" dirty="0" err="1" smtClean="0">
                <a:latin typeface="Courier New"/>
                <a:cs typeface="Courier New"/>
              </a:rPr>
              <a:t>style</a:t>
            </a:r>
            <a:r>
              <a:rPr lang="nl-NL" sz="1600" b="1" dirty="0" smtClean="0">
                <a:latin typeface="Courier New"/>
                <a:cs typeface="Courier New"/>
              </a:rPr>
              <a:t>=‘</a:t>
            </a:r>
            <a:r>
              <a:rPr lang="nl-NL" sz="1600" b="1" dirty="0" err="1" smtClean="0">
                <a:latin typeface="Courier New"/>
                <a:cs typeface="Courier New"/>
              </a:rPr>
              <a:t>color:blue</a:t>
            </a:r>
            <a:r>
              <a:rPr lang="nl-NL" sz="1600" b="1" dirty="0" smtClean="0">
                <a:latin typeface="Courier New"/>
                <a:cs typeface="Courier New"/>
              </a:rPr>
              <a:t>;’</a:t>
            </a:r>
            <a:r>
              <a:rPr lang="nl-NL" sz="1600" dirty="0" smtClean="0">
                <a:latin typeface="Courier New"/>
                <a:cs typeface="Courier New"/>
              </a:rPr>
              <a:t>&gt;Profile van …&lt;/h1&gt;</a:t>
            </a:r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 smtClean="0">
                <a:latin typeface="Courier New"/>
                <a:cs typeface="Courier New"/>
              </a:rPr>
              <a:t>	&lt;</a:t>
            </a:r>
            <a:r>
              <a:rPr lang="nl-NL" sz="1600" dirty="0">
                <a:latin typeface="Courier New"/>
                <a:cs typeface="Courier New"/>
              </a:rPr>
              <a:t>/body&gt;</a:t>
            </a:r>
          </a:p>
          <a:p>
            <a:r>
              <a:rPr lang="nl-NL" sz="16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1175472" y="377880"/>
            <a:ext cx="242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>
                <a:solidFill>
                  <a:srgbClr val="CD2400"/>
                </a:solidFill>
              </a:rPr>
              <a:t>EXAMPLE HTML SCRIPT</a:t>
            </a:r>
            <a:endParaRPr lang="nl-NL" b="1" dirty="0">
              <a:solidFill>
                <a:srgbClr val="CD2400"/>
              </a:solidFill>
            </a:endParaRPr>
          </a:p>
        </p:txBody>
      </p:sp>
      <p:sp>
        <p:nvSpPr>
          <p:cNvPr id="5" name="Afgeronde rechthoek 4"/>
          <p:cNvSpPr/>
          <p:nvPr/>
        </p:nvSpPr>
        <p:spPr>
          <a:xfrm rot="20522783">
            <a:off x="309873" y="2157355"/>
            <a:ext cx="3029705" cy="45133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2000" dirty="0" smtClean="0"/>
              <a:t>Nog slechter alternatief</a:t>
            </a:r>
            <a:endParaRPr lang="nl-NL" sz="2000" dirty="0"/>
          </a:p>
        </p:txBody>
      </p:sp>
    </p:spTree>
    <p:extLst>
      <p:ext uri="{BB962C8B-B14F-4D97-AF65-F5344CB8AC3E}">
        <p14:creationId xmlns="" xmlns:p14="http://schemas.microsoft.com/office/powerpoint/2010/main" val="326711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/>
          <p:cNvSpPr/>
          <p:nvPr/>
        </p:nvSpPr>
        <p:spPr>
          <a:xfrm>
            <a:off x="2942782" y="2069556"/>
            <a:ext cx="3263238" cy="1436388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dirty="0" smtClean="0"/>
              <a:t>LIVE CODING</a:t>
            </a:r>
            <a:endParaRPr lang="nl-NL" sz="3600" dirty="0"/>
          </a:p>
        </p:txBody>
      </p:sp>
    </p:spTree>
    <p:extLst>
      <p:ext uri="{BB962C8B-B14F-4D97-AF65-F5344CB8AC3E}">
        <p14:creationId xmlns="" xmlns:p14="http://schemas.microsoft.com/office/powerpoint/2010/main" val="333329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655302" y="3091198"/>
            <a:ext cx="4028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</a:rPr>
              <a:t>SELECTORS</a:t>
            </a:r>
            <a:endParaRPr lang="nl-NL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417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Screen Shot 2012-08-21 at 2.30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158" y="1124612"/>
            <a:ext cx="6079976" cy="4641776"/>
          </a:xfrm>
          <a:prstGeom prst="rect">
            <a:avLst/>
          </a:prstGeom>
        </p:spPr>
      </p:pic>
      <p:sp>
        <p:nvSpPr>
          <p:cNvPr id="4" name="Ovaal 3"/>
          <p:cNvSpPr/>
          <p:nvPr/>
        </p:nvSpPr>
        <p:spPr>
          <a:xfrm>
            <a:off x="501201" y="3058239"/>
            <a:ext cx="1516623" cy="104848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tx1"/>
                </a:solidFill>
              </a:rPr>
              <a:t>Nieuws sectie</a:t>
            </a:r>
            <a:endParaRPr lang="nl-NL" sz="2000" dirty="0">
              <a:solidFill>
                <a:schemeClr val="tx1"/>
              </a:solidFill>
            </a:endParaRPr>
          </a:p>
        </p:txBody>
      </p:sp>
      <p:sp>
        <p:nvSpPr>
          <p:cNvPr id="5" name="Ovaal 4"/>
          <p:cNvSpPr/>
          <p:nvPr/>
        </p:nvSpPr>
        <p:spPr>
          <a:xfrm>
            <a:off x="653601" y="4869050"/>
            <a:ext cx="1516623" cy="104848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tx1"/>
                </a:solidFill>
              </a:rPr>
              <a:t>Nieuws items</a:t>
            </a:r>
            <a:endParaRPr lang="nl-NL" sz="2000" dirty="0">
              <a:solidFill>
                <a:schemeClr val="tx1"/>
              </a:solidFill>
            </a:endParaRPr>
          </a:p>
        </p:txBody>
      </p:sp>
      <p:sp>
        <p:nvSpPr>
          <p:cNvPr id="6" name="Vrije vorm 5"/>
          <p:cNvSpPr/>
          <p:nvPr/>
        </p:nvSpPr>
        <p:spPr>
          <a:xfrm>
            <a:off x="2025586" y="3455818"/>
            <a:ext cx="1176054" cy="417582"/>
          </a:xfrm>
          <a:custGeom>
            <a:avLst/>
            <a:gdLst>
              <a:gd name="connsiteX0" fmla="*/ 0 w 1176054"/>
              <a:gd name="connsiteY0" fmla="*/ 165395 h 417582"/>
              <a:gd name="connsiteX1" fmla="*/ 608726 w 1176054"/>
              <a:gd name="connsiteY1" fmla="*/ 7951 h 417582"/>
              <a:gd name="connsiteX2" fmla="*/ 1133489 w 1176054"/>
              <a:gd name="connsiteY2" fmla="*/ 385817 h 417582"/>
              <a:gd name="connsiteX3" fmla="*/ 1143984 w 1176054"/>
              <a:gd name="connsiteY3" fmla="*/ 396313 h 41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6054" h="417582">
                <a:moveTo>
                  <a:pt x="0" y="165395"/>
                </a:moveTo>
                <a:cubicBezTo>
                  <a:pt x="209905" y="68304"/>
                  <a:pt x="419811" y="-28786"/>
                  <a:pt x="608726" y="7951"/>
                </a:cubicBezTo>
                <a:cubicBezTo>
                  <a:pt x="797641" y="44688"/>
                  <a:pt x="1044279" y="321090"/>
                  <a:pt x="1133489" y="385817"/>
                </a:cubicBezTo>
                <a:cubicBezTo>
                  <a:pt x="1222699" y="450544"/>
                  <a:pt x="1143984" y="396313"/>
                  <a:pt x="1143984" y="396313"/>
                </a:cubicBezTo>
              </a:path>
            </a:pathLst>
          </a:cu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Vrije vorm 6"/>
          <p:cNvSpPr/>
          <p:nvPr/>
        </p:nvSpPr>
        <p:spPr>
          <a:xfrm>
            <a:off x="2172520" y="4628855"/>
            <a:ext cx="1164974" cy="828514"/>
          </a:xfrm>
          <a:custGeom>
            <a:avLst/>
            <a:gdLst>
              <a:gd name="connsiteX0" fmla="*/ 0 w 1164974"/>
              <a:gd name="connsiteY0" fmla="*/ 692754 h 828514"/>
              <a:gd name="connsiteX1" fmla="*/ 671697 w 1164974"/>
              <a:gd name="connsiteY1" fmla="*/ 776724 h 828514"/>
              <a:gd name="connsiteX2" fmla="*/ 1164974 w 1164974"/>
              <a:gd name="connsiteY2" fmla="*/ 0 h 82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4974" h="828514">
                <a:moveTo>
                  <a:pt x="0" y="692754"/>
                </a:moveTo>
                <a:cubicBezTo>
                  <a:pt x="238767" y="792468"/>
                  <a:pt x="477535" y="892183"/>
                  <a:pt x="671697" y="776724"/>
                </a:cubicBezTo>
                <a:cubicBezTo>
                  <a:pt x="865859" y="661265"/>
                  <a:pt x="1015416" y="330632"/>
                  <a:pt x="1164974" y="0"/>
                </a:cubicBezTo>
              </a:path>
            </a:pathLst>
          </a:cu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49102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266542" y="1574454"/>
            <a:ext cx="707421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Courier New"/>
                <a:cs typeface="Courier New"/>
              </a:rPr>
              <a:t>&lt;!</a:t>
            </a:r>
            <a:r>
              <a:rPr lang="nl-NL" sz="1600" dirty="0" err="1">
                <a:latin typeface="Courier New"/>
                <a:cs typeface="Courier New"/>
              </a:rPr>
              <a:t>doctype</a:t>
            </a:r>
            <a:r>
              <a:rPr lang="nl-NL" sz="1600" dirty="0">
                <a:latin typeface="Courier New"/>
                <a:cs typeface="Courier New"/>
              </a:rPr>
              <a:t> html&gt;</a:t>
            </a:r>
          </a:p>
          <a:p>
            <a:r>
              <a:rPr lang="nl-NL" sz="1600" dirty="0">
                <a:latin typeface="Courier New"/>
                <a:cs typeface="Courier New"/>
              </a:rPr>
              <a:t>&lt;html&gt;</a:t>
            </a:r>
          </a:p>
          <a:p>
            <a:r>
              <a:rPr lang="nl-NL" sz="1600" dirty="0">
                <a:latin typeface="Courier New"/>
                <a:cs typeface="Courier New"/>
              </a:rPr>
              <a:t>	&lt;</a:t>
            </a:r>
            <a:r>
              <a:rPr lang="nl-NL" sz="1600" dirty="0" err="1">
                <a:latin typeface="Courier New"/>
                <a:cs typeface="Courier New"/>
              </a:rPr>
              <a:t>head</a:t>
            </a:r>
            <a:r>
              <a:rPr lang="nl-NL" sz="1600" dirty="0" smtClean="0">
                <a:latin typeface="Courier New"/>
                <a:cs typeface="Courier New"/>
              </a:rPr>
              <a:t>&gt;...&lt;/</a:t>
            </a:r>
            <a:r>
              <a:rPr lang="nl-NL" sz="1600" dirty="0" err="1" smtClean="0">
                <a:latin typeface="Courier New"/>
                <a:cs typeface="Courier New"/>
              </a:rPr>
              <a:t>head</a:t>
            </a:r>
            <a:r>
              <a:rPr lang="nl-NL" sz="1600" dirty="0" smtClean="0">
                <a:latin typeface="Courier New"/>
                <a:cs typeface="Courier New"/>
              </a:rPr>
              <a:t>&gt;</a:t>
            </a:r>
          </a:p>
          <a:p>
            <a:r>
              <a:rPr lang="nl-NL" sz="1600" dirty="0" smtClean="0">
                <a:latin typeface="Courier New"/>
                <a:cs typeface="Courier New"/>
              </a:rPr>
              <a:t>	&lt;body&gt;</a:t>
            </a:r>
          </a:p>
          <a:p>
            <a:r>
              <a:rPr lang="nl-NL" sz="1600" dirty="0">
                <a:latin typeface="Courier New"/>
                <a:cs typeface="Courier New"/>
              </a:rPr>
              <a:t>		&lt;</a:t>
            </a:r>
            <a:r>
              <a:rPr lang="nl-NL" sz="1600" dirty="0" err="1">
                <a:latin typeface="Courier New"/>
                <a:cs typeface="Courier New"/>
              </a:rPr>
              <a:t>section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b="1" dirty="0" err="1">
                <a:latin typeface="Courier New"/>
                <a:cs typeface="Courier New"/>
              </a:rPr>
              <a:t>id</a:t>
            </a:r>
            <a:r>
              <a:rPr lang="nl-NL" sz="1600" b="1" dirty="0">
                <a:latin typeface="Courier New"/>
                <a:cs typeface="Courier New"/>
              </a:rPr>
              <a:t>="</a:t>
            </a:r>
            <a:r>
              <a:rPr lang="nl-NL" sz="1600" b="1" dirty="0" smtClean="0">
                <a:latin typeface="Courier New"/>
                <a:cs typeface="Courier New"/>
              </a:rPr>
              <a:t>summary</a:t>
            </a:r>
            <a:r>
              <a:rPr lang="nl-NL" sz="1600" dirty="0" smtClean="0">
                <a:latin typeface="Courier New"/>
                <a:cs typeface="Courier New"/>
              </a:rPr>
              <a:t>”&gt;...&lt;</a:t>
            </a:r>
            <a:r>
              <a:rPr lang="nl-NL" sz="1600" dirty="0">
                <a:latin typeface="Courier New"/>
                <a:cs typeface="Courier New"/>
              </a:rPr>
              <a:t>/</a:t>
            </a:r>
            <a:r>
              <a:rPr lang="nl-NL" sz="1600" dirty="0" err="1">
                <a:latin typeface="Courier New"/>
                <a:cs typeface="Courier New"/>
              </a:rPr>
              <a:t>section</a:t>
            </a:r>
            <a:r>
              <a:rPr lang="nl-NL" sz="1600" dirty="0">
                <a:latin typeface="Courier New"/>
                <a:cs typeface="Courier New"/>
              </a:rPr>
              <a:t>&gt;</a:t>
            </a:r>
          </a:p>
          <a:p>
            <a:r>
              <a:rPr lang="nl-NL" sz="1600" dirty="0">
                <a:latin typeface="Courier New"/>
                <a:cs typeface="Courier New"/>
              </a:rPr>
              <a:t>		</a:t>
            </a:r>
          </a:p>
          <a:p>
            <a:r>
              <a:rPr lang="nl-NL" sz="1600" dirty="0">
                <a:latin typeface="Courier New"/>
                <a:cs typeface="Courier New"/>
              </a:rPr>
              <a:t>		&lt;</a:t>
            </a:r>
            <a:r>
              <a:rPr lang="nl-NL" sz="1600" dirty="0" err="1">
                <a:latin typeface="Courier New"/>
                <a:cs typeface="Courier New"/>
              </a:rPr>
              <a:t>section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b="1" dirty="0" err="1">
                <a:latin typeface="Courier New"/>
                <a:cs typeface="Courier New"/>
              </a:rPr>
              <a:t>id</a:t>
            </a:r>
            <a:r>
              <a:rPr lang="nl-NL" sz="1600" b="1" dirty="0">
                <a:latin typeface="Courier New"/>
                <a:cs typeface="Courier New"/>
              </a:rPr>
              <a:t>="</a:t>
            </a:r>
            <a:r>
              <a:rPr lang="nl-NL" sz="1600" b="1" dirty="0" err="1">
                <a:latin typeface="Courier New"/>
                <a:cs typeface="Courier New"/>
              </a:rPr>
              <a:t>news</a:t>
            </a:r>
            <a:r>
              <a:rPr lang="nl-NL" sz="1600" b="1" dirty="0">
                <a:latin typeface="Courier New"/>
                <a:cs typeface="Courier New"/>
              </a:rPr>
              <a:t>"</a:t>
            </a:r>
            <a:r>
              <a:rPr lang="nl-NL" sz="1600" dirty="0">
                <a:latin typeface="Courier New"/>
                <a:cs typeface="Courier New"/>
              </a:rPr>
              <a:t>&gt;</a:t>
            </a:r>
          </a:p>
          <a:p>
            <a:r>
              <a:rPr lang="nl-NL" sz="1600" dirty="0">
                <a:latin typeface="Courier New"/>
                <a:cs typeface="Courier New"/>
              </a:rPr>
              <a:t>			&lt;h2&gt;Nieuws&lt;/h2&gt;</a:t>
            </a:r>
          </a:p>
          <a:p>
            <a:r>
              <a:rPr lang="nl-NL" sz="1600" dirty="0">
                <a:latin typeface="Courier New"/>
                <a:cs typeface="Courier New"/>
              </a:rPr>
              <a:t>			&lt;p </a:t>
            </a:r>
            <a:r>
              <a:rPr lang="nl-NL" sz="1600" b="1" dirty="0">
                <a:latin typeface="Courier New"/>
                <a:cs typeface="Courier New"/>
              </a:rPr>
              <a:t>class="</a:t>
            </a:r>
            <a:r>
              <a:rPr lang="nl-NL" sz="1600" b="1" dirty="0" err="1">
                <a:latin typeface="Courier New"/>
                <a:cs typeface="Courier New"/>
              </a:rPr>
              <a:t>news</a:t>
            </a:r>
            <a:r>
              <a:rPr lang="nl-NL" sz="1600" b="1" dirty="0">
                <a:latin typeface="Courier New"/>
                <a:cs typeface="Courier New"/>
              </a:rPr>
              <a:t>-item"</a:t>
            </a:r>
            <a:r>
              <a:rPr lang="nl-NL" sz="1600" dirty="0">
                <a:latin typeface="Courier New"/>
                <a:cs typeface="Courier New"/>
              </a:rPr>
              <a:t>&gt;</a:t>
            </a:r>
          </a:p>
          <a:p>
            <a:r>
              <a:rPr lang="nl-NL" sz="1600" dirty="0">
                <a:latin typeface="Courier New"/>
                <a:cs typeface="Courier New"/>
              </a:rPr>
              <a:t>				Dit is een nieuwsitem.</a:t>
            </a:r>
          </a:p>
          <a:p>
            <a:r>
              <a:rPr lang="nl-NL" sz="1600" dirty="0">
                <a:latin typeface="Courier New"/>
                <a:cs typeface="Courier New"/>
              </a:rPr>
              <a:t>			&lt;/p&gt;</a:t>
            </a:r>
          </a:p>
          <a:p>
            <a:r>
              <a:rPr lang="nl-NL" sz="1600" dirty="0">
                <a:latin typeface="Courier New"/>
                <a:cs typeface="Courier New"/>
              </a:rPr>
              <a:t>			&lt;p </a:t>
            </a:r>
            <a:r>
              <a:rPr lang="nl-NL" sz="1600" b="1" dirty="0">
                <a:latin typeface="Courier New"/>
                <a:cs typeface="Courier New"/>
              </a:rPr>
              <a:t>class="</a:t>
            </a:r>
            <a:r>
              <a:rPr lang="nl-NL" sz="1600" b="1" dirty="0" err="1">
                <a:latin typeface="Courier New"/>
                <a:cs typeface="Courier New"/>
              </a:rPr>
              <a:t>news</a:t>
            </a:r>
            <a:r>
              <a:rPr lang="nl-NL" sz="1600" b="1" dirty="0">
                <a:latin typeface="Courier New"/>
                <a:cs typeface="Courier New"/>
              </a:rPr>
              <a:t>-item"</a:t>
            </a:r>
            <a:r>
              <a:rPr lang="nl-NL" sz="1600" dirty="0">
                <a:latin typeface="Courier New"/>
                <a:cs typeface="Courier New"/>
              </a:rPr>
              <a:t>&gt;</a:t>
            </a:r>
          </a:p>
          <a:p>
            <a:r>
              <a:rPr lang="nl-NL" sz="1600" dirty="0">
                <a:latin typeface="Courier New"/>
                <a:cs typeface="Courier New"/>
              </a:rPr>
              <a:t>				Dit is een </a:t>
            </a:r>
            <a:r>
              <a:rPr lang="nl-NL" sz="1600" dirty="0" err="1">
                <a:latin typeface="Courier New"/>
                <a:cs typeface="Courier New"/>
              </a:rPr>
              <a:t>nieuws-item</a:t>
            </a:r>
            <a:r>
              <a:rPr lang="nl-NL" sz="1600" dirty="0">
                <a:latin typeface="Courier New"/>
                <a:cs typeface="Courier New"/>
              </a:rPr>
              <a:t>.</a:t>
            </a:r>
          </a:p>
          <a:p>
            <a:r>
              <a:rPr lang="nl-NL" sz="1600" dirty="0">
                <a:latin typeface="Courier New"/>
                <a:cs typeface="Courier New"/>
              </a:rPr>
              <a:t>			&lt;/p&gt;</a:t>
            </a:r>
          </a:p>
          <a:p>
            <a:r>
              <a:rPr lang="nl-NL" sz="1600" dirty="0">
                <a:latin typeface="Courier New"/>
                <a:cs typeface="Courier New"/>
              </a:rPr>
              <a:t>		&lt;/</a:t>
            </a:r>
            <a:r>
              <a:rPr lang="nl-NL" sz="1600" dirty="0" err="1">
                <a:latin typeface="Courier New"/>
                <a:cs typeface="Courier New"/>
              </a:rPr>
              <a:t>section</a:t>
            </a:r>
            <a:r>
              <a:rPr lang="nl-NL" sz="1600" dirty="0">
                <a:latin typeface="Courier New"/>
                <a:cs typeface="Courier New"/>
              </a:rPr>
              <a:t>&gt;</a:t>
            </a:r>
          </a:p>
          <a:p>
            <a:r>
              <a:rPr lang="nl-NL" sz="1600" dirty="0">
                <a:latin typeface="Courier New"/>
                <a:cs typeface="Courier New"/>
              </a:rPr>
              <a:t>	&lt;/body&gt;</a:t>
            </a:r>
          </a:p>
          <a:p>
            <a:r>
              <a:rPr lang="nl-NL" sz="16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2298437" y="976168"/>
            <a:ext cx="242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>
                <a:solidFill>
                  <a:srgbClr val="CD2400"/>
                </a:solidFill>
              </a:rPr>
              <a:t>EXAMPLE HTML SCRIPT</a:t>
            </a:r>
            <a:endParaRPr lang="nl-NL" b="1" dirty="0">
              <a:solidFill>
                <a:srgbClr val="CD2400"/>
              </a:solidFill>
            </a:endParaRPr>
          </a:p>
        </p:txBody>
      </p:sp>
      <p:sp>
        <p:nvSpPr>
          <p:cNvPr id="5" name="Ovaal 4"/>
          <p:cNvSpPr/>
          <p:nvPr/>
        </p:nvSpPr>
        <p:spPr>
          <a:xfrm>
            <a:off x="1214850" y="2407335"/>
            <a:ext cx="1516623" cy="104848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tx1"/>
                </a:solidFill>
              </a:rPr>
              <a:t>Nieuws sectie</a:t>
            </a:r>
            <a:endParaRPr lang="nl-NL" sz="2000" dirty="0">
              <a:solidFill>
                <a:schemeClr val="tx1"/>
              </a:solidFill>
            </a:endParaRPr>
          </a:p>
        </p:txBody>
      </p:sp>
      <p:sp>
        <p:nvSpPr>
          <p:cNvPr id="6" name="Vrije vorm 5"/>
          <p:cNvSpPr/>
          <p:nvPr/>
        </p:nvSpPr>
        <p:spPr>
          <a:xfrm>
            <a:off x="2739235" y="2804914"/>
            <a:ext cx="1176054" cy="417582"/>
          </a:xfrm>
          <a:custGeom>
            <a:avLst/>
            <a:gdLst>
              <a:gd name="connsiteX0" fmla="*/ 0 w 1176054"/>
              <a:gd name="connsiteY0" fmla="*/ 165395 h 417582"/>
              <a:gd name="connsiteX1" fmla="*/ 608726 w 1176054"/>
              <a:gd name="connsiteY1" fmla="*/ 7951 h 417582"/>
              <a:gd name="connsiteX2" fmla="*/ 1133489 w 1176054"/>
              <a:gd name="connsiteY2" fmla="*/ 385817 h 417582"/>
              <a:gd name="connsiteX3" fmla="*/ 1143984 w 1176054"/>
              <a:gd name="connsiteY3" fmla="*/ 396313 h 41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6054" h="417582">
                <a:moveTo>
                  <a:pt x="0" y="165395"/>
                </a:moveTo>
                <a:cubicBezTo>
                  <a:pt x="209905" y="68304"/>
                  <a:pt x="419811" y="-28786"/>
                  <a:pt x="608726" y="7951"/>
                </a:cubicBezTo>
                <a:cubicBezTo>
                  <a:pt x="797641" y="44688"/>
                  <a:pt x="1044279" y="321090"/>
                  <a:pt x="1133489" y="385817"/>
                </a:cubicBezTo>
                <a:cubicBezTo>
                  <a:pt x="1222699" y="450544"/>
                  <a:pt x="1143984" y="396313"/>
                  <a:pt x="1143984" y="396313"/>
                </a:cubicBezTo>
              </a:path>
            </a:pathLst>
          </a:cu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/>
          <p:cNvSpPr/>
          <p:nvPr/>
        </p:nvSpPr>
        <p:spPr>
          <a:xfrm>
            <a:off x="1222612" y="4104613"/>
            <a:ext cx="1516623" cy="104848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tx1"/>
                </a:solidFill>
              </a:rPr>
              <a:t>Nieuws items</a:t>
            </a:r>
            <a:endParaRPr lang="nl-NL" sz="2000" dirty="0">
              <a:solidFill>
                <a:schemeClr val="tx1"/>
              </a:solidFill>
            </a:endParaRPr>
          </a:p>
        </p:txBody>
      </p:sp>
      <p:sp>
        <p:nvSpPr>
          <p:cNvPr id="8" name="Vrije vorm 7"/>
          <p:cNvSpPr/>
          <p:nvPr/>
        </p:nvSpPr>
        <p:spPr>
          <a:xfrm>
            <a:off x="2741531" y="3864418"/>
            <a:ext cx="1164974" cy="828514"/>
          </a:xfrm>
          <a:custGeom>
            <a:avLst/>
            <a:gdLst>
              <a:gd name="connsiteX0" fmla="*/ 0 w 1164974"/>
              <a:gd name="connsiteY0" fmla="*/ 692754 h 828514"/>
              <a:gd name="connsiteX1" fmla="*/ 671697 w 1164974"/>
              <a:gd name="connsiteY1" fmla="*/ 776724 h 828514"/>
              <a:gd name="connsiteX2" fmla="*/ 1164974 w 1164974"/>
              <a:gd name="connsiteY2" fmla="*/ 0 h 82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4974" h="828514">
                <a:moveTo>
                  <a:pt x="0" y="692754"/>
                </a:moveTo>
                <a:cubicBezTo>
                  <a:pt x="238767" y="792468"/>
                  <a:pt x="477535" y="892183"/>
                  <a:pt x="671697" y="776724"/>
                </a:cubicBezTo>
                <a:cubicBezTo>
                  <a:pt x="865859" y="661265"/>
                  <a:pt x="1015416" y="330632"/>
                  <a:pt x="1164974" y="0"/>
                </a:cubicBezTo>
              </a:path>
            </a:pathLst>
          </a:cu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8455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143577" y="976166"/>
            <a:ext cx="7074216" cy="5755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Courier New"/>
                <a:cs typeface="Courier New"/>
              </a:rPr>
              <a:t>body{</a:t>
            </a:r>
          </a:p>
          <a:p>
            <a:r>
              <a:rPr lang="nl-NL" sz="1600" dirty="0">
                <a:latin typeface="Courier New"/>
                <a:cs typeface="Courier New"/>
              </a:rPr>
              <a:t>	background-</a:t>
            </a:r>
            <a:r>
              <a:rPr lang="nl-NL" sz="1600" dirty="0" err="1">
                <a:latin typeface="Courier New"/>
                <a:cs typeface="Courier New"/>
              </a:rPr>
              <a:t>color</a:t>
            </a:r>
            <a:r>
              <a:rPr lang="nl-NL" sz="1600" dirty="0">
                <a:latin typeface="Courier New"/>
                <a:cs typeface="Courier New"/>
              </a:rPr>
              <a:t>: #f20b0b;</a:t>
            </a:r>
          </a:p>
          <a:p>
            <a:r>
              <a:rPr lang="nl-NL" sz="1600" dirty="0">
                <a:latin typeface="Courier New"/>
                <a:cs typeface="Courier New"/>
              </a:rPr>
              <a:t>}</a:t>
            </a:r>
          </a:p>
          <a:p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h1{</a:t>
            </a:r>
          </a:p>
          <a:p>
            <a:r>
              <a:rPr lang="nl-NL" sz="1600" dirty="0">
                <a:latin typeface="Courier New"/>
                <a:cs typeface="Courier New"/>
              </a:rPr>
              <a:t>	font-size:1.4em;</a:t>
            </a:r>
          </a:p>
          <a:p>
            <a:r>
              <a:rPr lang="nl-NL" sz="1600" dirty="0">
                <a:latin typeface="Courier New"/>
                <a:cs typeface="Courier New"/>
              </a:rPr>
              <a:t>	font-family: </a:t>
            </a:r>
            <a:r>
              <a:rPr lang="nl-NL" sz="1600" dirty="0" err="1">
                <a:latin typeface="Courier New"/>
                <a:cs typeface="Courier New"/>
              </a:rPr>
              <a:t>fantasy</a:t>
            </a:r>
            <a:r>
              <a:rPr lang="nl-NL" sz="1600" dirty="0">
                <a:latin typeface="Courier New"/>
                <a:cs typeface="Courier New"/>
              </a:rPr>
              <a:t>;</a:t>
            </a:r>
          </a:p>
          <a:p>
            <a:r>
              <a:rPr lang="nl-NL" sz="1600" dirty="0">
                <a:latin typeface="Courier New"/>
                <a:cs typeface="Courier New"/>
              </a:rPr>
              <a:t>}</a:t>
            </a:r>
          </a:p>
          <a:p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 err="1">
                <a:latin typeface="Courier New"/>
                <a:cs typeface="Courier New"/>
              </a:rPr>
              <a:t>section</a:t>
            </a:r>
            <a:r>
              <a:rPr lang="nl-NL" sz="1600" dirty="0">
                <a:latin typeface="Courier New"/>
                <a:cs typeface="Courier New"/>
              </a:rPr>
              <a:t>{</a:t>
            </a:r>
          </a:p>
          <a:p>
            <a:r>
              <a:rPr lang="nl-NL" sz="1600" dirty="0">
                <a:latin typeface="Courier New"/>
                <a:cs typeface="Courier New"/>
              </a:rPr>
              <a:t>	width:600px;</a:t>
            </a:r>
          </a:p>
          <a:p>
            <a:r>
              <a:rPr lang="nl-NL" sz="1600" dirty="0">
                <a:latin typeface="Courier New"/>
                <a:cs typeface="Courier New"/>
              </a:rPr>
              <a:t>	margin:0 auto;</a:t>
            </a:r>
          </a:p>
          <a:p>
            <a:r>
              <a:rPr lang="nl-NL" sz="1600" dirty="0">
                <a:latin typeface="Courier New"/>
                <a:cs typeface="Courier New"/>
              </a:rPr>
              <a:t>}</a:t>
            </a:r>
          </a:p>
          <a:p>
            <a:endParaRPr lang="nl-NL" sz="1600" dirty="0">
              <a:latin typeface="Courier New"/>
              <a:cs typeface="Courier New"/>
            </a:endParaRPr>
          </a:p>
          <a:p>
            <a:r>
              <a:rPr lang="nl-NL" sz="1600" b="1" dirty="0">
                <a:latin typeface="Courier New"/>
                <a:cs typeface="Courier New"/>
              </a:rPr>
              <a:t>#</a:t>
            </a:r>
            <a:r>
              <a:rPr lang="nl-NL" sz="1600" b="1" dirty="0" err="1">
                <a:latin typeface="Courier New"/>
                <a:cs typeface="Courier New"/>
              </a:rPr>
              <a:t>news</a:t>
            </a:r>
            <a:r>
              <a:rPr lang="nl-NL" sz="1600" dirty="0">
                <a:latin typeface="Courier New"/>
                <a:cs typeface="Courier New"/>
              </a:rPr>
              <a:t>{</a:t>
            </a:r>
          </a:p>
          <a:p>
            <a:r>
              <a:rPr lang="nl-NL" sz="1600" dirty="0">
                <a:latin typeface="Courier New"/>
                <a:cs typeface="Courier New"/>
              </a:rPr>
              <a:t>	margin-top:20px;</a:t>
            </a:r>
          </a:p>
          <a:p>
            <a:r>
              <a:rPr lang="nl-NL" sz="1600" dirty="0">
                <a:latin typeface="Courier New"/>
                <a:cs typeface="Courier New"/>
              </a:rPr>
              <a:t>	padding:5px;</a:t>
            </a:r>
          </a:p>
          <a:p>
            <a:r>
              <a:rPr lang="nl-NL" sz="1600" dirty="0">
                <a:latin typeface="Courier New"/>
                <a:cs typeface="Courier New"/>
              </a:rPr>
              <a:t>}</a:t>
            </a:r>
          </a:p>
          <a:p>
            <a:endParaRPr lang="nl-NL" sz="1600" dirty="0">
              <a:latin typeface="Courier New"/>
              <a:cs typeface="Courier New"/>
            </a:endParaRPr>
          </a:p>
          <a:p>
            <a:r>
              <a:rPr lang="nl-NL" sz="1600" b="1" dirty="0">
                <a:latin typeface="Courier New"/>
                <a:cs typeface="Courier New"/>
              </a:rPr>
              <a:t>.</a:t>
            </a:r>
            <a:r>
              <a:rPr lang="nl-NL" sz="1600" b="1" dirty="0" err="1">
                <a:latin typeface="Courier New"/>
                <a:cs typeface="Courier New"/>
              </a:rPr>
              <a:t>news</a:t>
            </a:r>
            <a:r>
              <a:rPr lang="nl-NL" sz="1600" b="1" dirty="0">
                <a:latin typeface="Courier New"/>
                <a:cs typeface="Courier New"/>
              </a:rPr>
              <a:t>-item</a:t>
            </a:r>
            <a:r>
              <a:rPr lang="nl-NL" sz="1600" dirty="0">
                <a:latin typeface="Courier New"/>
                <a:cs typeface="Courier New"/>
              </a:rPr>
              <a:t>{</a:t>
            </a:r>
          </a:p>
          <a:p>
            <a:r>
              <a:rPr lang="nl-NL" sz="1600" dirty="0">
                <a:latin typeface="Courier New"/>
                <a:cs typeface="Courier New"/>
              </a:rPr>
              <a:t>	background-</a:t>
            </a:r>
            <a:r>
              <a:rPr lang="nl-NL" sz="1600" dirty="0" err="1">
                <a:latin typeface="Courier New"/>
                <a:cs typeface="Courier New"/>
              </a:rPr>
              <a:t>color</a:t>
            </a:r>
            <a:r>
              <a:rPr lang="nl-NL" sz="1600" dirty="0">
                <a:latin typeface="Courier New"/>
                <a:cs typeface="Courier New"/>
              </a:rPr>
              <a:t>: #FFF;</a:t>
            </a:r>
          </a:p>
          <a:p>
            <a:r>
              <a:rPr lang="nl-NL" sz="1600" dirty="0">
                <a:latin typeface="Courier New"/>
                <a:cs typeface="Courier New"/>
              </a:rPr>
              <a:t>	padding: 5px;</a:t>
            </a:r>
          </a:p>
          <a:p>
            <a:r>
              <a:rPr lang="nl-NL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1175472" y="377880"/>
            <a:ext cx="220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>
                <a:solidFill>
                  <a:srgbClr val="CD2400"/>
                </a:solidFill>
              </a:rPr>
              <a:t>EXAMPLE CSS SCRIPT</a:t>
            </a:r>
            <a:endParaRPr lang="nl-NL" b="1" dirty="0">
              <a:solidFill>
                <a:srgbClr val="CD2400"/>
              </a:solidFill>
            </a:endParaRPr>
          </a:p>
        </p:txBody>
      </p:sp>
      <p:sp>
        <p:nvSpPr>
          <p:cNvPr id="5" name="Ovaal 4"/>
          <p:cNvSpPr/>
          <p:nvPr/>
        </p:nvSpPr>
        <p:spPr>
          <a:xfrm>
            <a:off x="4174515" y="3455818"/>
            <a:ext cx="1516623" cy="104848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err="1">
                <a:solidFill>
                  <a:schemeClr val="tx1"/>
                </a:solidFill>
              </a:rPr>
              <a:t>i</a:t>
            </a:r>
            <a:r>
              <a:rPr lang="nl-NL" sz="2000" dirty="0" err="1" smtClean="0">
                <a:solidFill>
                  <a:schemeClr val="tx1"/>
                </a:solidFill>
              </a:rPr>
              <a:t>d</a:t>
            </a:r>
            <a:r>
              <a:rPr lang="nl-NL" sz="2000" dirty="0" smtClean="0">
                <a:solidFill>
                  <a:schemeClr val="tx1"/>
                </a:solidFill>
              </a:rPr>
              <a:t> </a:t>
            </a:r>
            <a:r>
              <a:rPr lang="nl-NL" sz="2000" dirty="0" err="1" smtClean="0">
                <a:solidFill>
                  <a:schemeClr val="tx1"/>
                </a:solidFill>
              </a:rPr>
              <a:t>selector</a:t>
            </a:r>
            <a:endParaRPr lang="nl-NL" sz="2000" dirty="0">
              <a:solidFill>
                <a:schemeClr val="tx1"/>
              </a:solidFill>
            </a:endParaRPr>
          </a:p>
        </p:txBody>
      </p:sp>
      <p:sp>
        <p:nvSpPr>
          <p:cNvPr id="6" name="Ovaal 5"/>
          <p:cNvSpPr/>
          <p:nvPr/>
        </p:nvSpPr>
        <p:spPr>
          <a:xfrm>
            <a:off x="4426401" y="4664033"/>
            <a:ext cx="1516623" cy="104848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tx1"/>
                </a:solidFill>
              </a:rPr>
              <a:t>Class </a:t>
            </a:r>
            <a:r>
              <a:rPr lang="nl-NL" sz="2000" dirty="0" err="1" smtClean="0">
                <a:solidFill>
                  <a:schemeClr val="tx1"/>
                </a:solidFill>
              </a:rPr>
              <a:t>selector</a:t>
            </a:r>
            <a:endParaRPr lang="nl-NL" sz="2000" dirty="0">
              <a:solidFill>
                <a:schemeClr val="tx1"/>
              </a:solidFill>
            </a:endParaRPr>
          </a:p>
        </p:txBody>
      </p:sp>
      <p:sp>
        <p:nvSpPr>
          <p:cNvPr id="3" name="Vrije vorm 2"/>
          <p:cNvSpPr/>
          <p:nvPr/>
        </p:nvSpPr>
        <p:spPr>
          <a:xfrm>
            <a:off x="1269930" y="3619582"/>
            <a:ext cx="2993406" cy="825581"/>
          </a:xfrm>
          <a:custGeom>
            <a:avLst/>
            <a:gdLst>
              <a:gd name="connsiteX0" fmla="*/ 0 w 2993406"/>
              <a:gd name="connsiteY0" fmla="*/ 825581 h 825581"/>
              <a:gd name="connsiteX1" fmla="*/ 1350560 w 2993406"/>
              <a:gd name="connsiteY1" fmla="*/ 39362 h 825581"/>
              <a:gd name="connsiteX2" fmla="*/ 2953091 w 2993406"/>
              <a:gd name="connsiteY2" fmla="*/ 109920 h 825581"/>
              <a:gd name="connsiteX3" fmla="*/ 2953091 w 2993406"/>
              <a:gd name="connsiteY3" fmla="*/ 109920 h 825581"/>
              <a:gd name="connsiteX4" fmla="*/ 2993406 w 2993406"/>
              <a:gd name="connsiteY4" fmla="*/ 109920 h 82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3406" h="825581">
                <a:moveTo>
                  <a:pt x="0" y="825581"/>
                </a:moveTo>
                <a:cubicBezTo>
                  <a:pt x="429189" y="492110"/>
                  <a:pt x="858378" y="158639"/>
                  <a:pt x="1350560" y="39362"/>
                </a:cubicBezTo>
                <a:cubicBezTo>
                  <a:pt x="1842742" y="-79915"/>
                  <a:pt x="2953091" y="109920"/>
                  <a:pt x="2953091" y="109920"/>
                </a:cubicBezTo>
                <a:lnTo>
                  <a:pt x="2953091" y="109920"/>
                </a:lnTo>
                <a:lnTo>
                  <a:pt x="2993406" y="109920"/>
                </a:lnTo>
              </a:path>
            </a:pathLst>
          </a:cu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Vrije vorm 6"/>
          <p:cNvSpPr/>
          <p:nvPr/>
        </p:nvSpPr>
        <p:spPr>
          <a:xfrm>
            <a:off x="1300166" y="5340872"/>
            <a:ext cx="3213274" cy="457209"/>
          </a:xfrm>
          <a:custGeom>
            <a:avLst/>
            <a:gdLst>
              <a:gd name="connsiteX0" fmla="*/ 0 w 3213274"/>
              <a:gd name="connsiteY0" fmla="*/ 374338 h 457209"/>
              <a:gd name="connsiteX1" fmla="*/ 2217339 w 3213274"/>
              <a:gd name="connsiteY1" fmla="*/ 434816 h 457209"/>
              <a:gd name="connsiteX2" fmla="*/ 3144589 w 3213274"/>
              <a:gd name="connsiteY2" fmla="*/ 41707 h 457209"/>
              <a:gd name="connsiteX3" fmla="*/ 3144589 w 3213274"/>
              <a:gd name="connsiteY3" fmla="*/ 11468 h 457209"/>
              <a:gd name="connsiteX4" fmla="*/ 3144589 w 3213274"/>
              <a:gd name="connsiteY4" fmla="*/ 1388 h 457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3274" h="457209">
                <a:moveTo>
                  <a:pt x="0" y="374338"/>
                </a:moveTo>
                <a:cubicBezTo>
                  <a:pt x="846620" y="432296"/>
                  <a:pt x="1693241" y="490255"/>
                  <a:pt x="2217339" y="434816"/>
                </a:cubicBezTo>
                <a:cubicBezTo>
                  <a:pt x="2741437" y="379377"/>
                  <a:pt x="2990047" y="112265"/>
                  <a:pt x="3144589" y="41707"/>
                </a:cubicBezTo>
                <a:cubicBezTo>
                  <a:pt x="3299131" y="-28851"/>
                  <a:pt x="3144589" y="11468"/>
                  <a:pt x="3144589" y="11468"/>
                </a:cubicBezTo>
                <a:lnTo>
                  <a:pt x="3144589" y="1388"/>
                </a:lnTo>
              </a:path>
            </a:pathLst>
          </a:cu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62428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geronde rechthoek 1"/>
          <p:cNvSpPr/>
          <p:nvPr/>
        </p:nvSpPr>
        <p:spPr>
          <a:xfrm>
            <a:off x="4270294" y="1514933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smtClean="0"/>
              <a:t>body</a:t>
            </a:r>
            <a:endParaRPr lang="nl-NL" sz="1600" dirty="0"/>
          </a:p>
        </p:txBody>
      </p:sp>
      <p:sp>
        <p:nvSpPr>
          <p:cNvPr id="6" name="Afgeronde rechthoek 5"/>
          <p:cNvSpPr/>
          <p:nvPr/>
        </p:nvSpPr>
        <p:spPr>
          <a:xfrm>
            <a:off x="5423283" y="1514933"/>
            <a:ext cx="347729" cy="45133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{</a:t>
            </a:r>
            <a:endParaRPr lang="nl-NL" sz="1600" dirty="0"/>
          </a:p>
        </p:txBody>
      </p:sp>
      <p:sp>
        <p:nvSpPr>
          <p:cNvPr id="7" name="Afgeronde rechthoek 6"/>
          <p:cNvSpPr/>
          <p:nvPr/>
        </p:nvSpPr>
        <p:spPr>
          <a:xfrm>
            <a:off x="6400833" y="1514933"/>
            <a:ext cx="347729" cy="45133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}</a:t>
            </a:r>
            <a:endParaRPr lang="nl-NL" sz="1600" dirty="0"/>
          </a:p>
        </p:txBody>
      </p:sp>
      <p:sp>
        <p:nvSpPr>
          <p:cNvPr id="37" name="Ovaal 36"/>
          <p:cNvSpPr/>
          <p:nvPr/>
        </p:nvSpPr>
        <p:spPr>
          <a:xfrm>
            <a:off x="2051767" y="1206764"/>
            <a:ext cx="1516623" cy="104848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tx1"/>
                </a:solidFill>
              </a:rPr>
              <a:t>Type </a:t>
            </a:r>
            <a:r>
              <a:rPr lang="nl-NL" sz="2000" dirty="0" err="1" smtClean="0">
                <a:solidFill>
                  <a:schemeClr val="tx1"/>
                </a:solidFill>
              </a:rPr>
              <a:t>selector</a:t>
            </a:r>
            <a:endParaRPr lang="nl-NL" sz="2000" dirty="0">
              <a:solidFill>
                <a:schemeClr val="tx1"/>
              </a:solidFill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5919330" y="1594977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…</a:t>
            </a:r>
            <a:endParaRPr lang="nl-NL" dirty="0"/>
          </a:p>
        </p:txBody>
      </p:sp>
      <p:sp>
        <p:nvSpPr>
          <p:cNvPr id="46" name="Afgeronde rechthoek 45"/>
          <p:cNvSpPr/>
          <p:nvPr/>
        </p:nvSpPr>
        <p:spPr>
          <a:xfrm>
            <a:off x="4270294" y="3008884"/>
            <a:ext cx="1025368" cy="451339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/>
              <a:t>#</a:t>
            </a:r>
            <a:r>
              <a:rPr lang="nl-NL" sz="1600" dirty="0" err="1" smtClean="0"/>
              <a:t>news</a:t>
            </a:r>
            <a:endParaRPr lang="nl-NL" sz="1600" dirty="0"/>
          </a:p>
        </p:txBody>
      </p:sp>
      <p:sp>
        <p:nvSpPr>
          <p:cNvPr id="47" name="Afgeronde rechthoek 46"/>
          <p:cNvSpPr/>
          <p:nvPr/>
        </p:nvSpPr>
        <p:spPr>
          <a:xfrm>
            <a:off x="5423283" y="3015493"/>
            <a:ext cx="347729" cy="45133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{</a:t>
            </a:r>
            <a:endParaRPr lang="nl-NL" sz="1600" dirty="0"/>
          </a:p>
        </p:txBody>
      </p:sp>
      <p:sp>
        <p:nvSpPr>
          <p:cNvPr id="48" name="Afgeronde rechthoek 47"/>
          <p:cNvSpPr/>
          <p:nvPr/>
        </p:nvSpPr>
        <p:spPr>
          <a:xfrm>
            <a:off x="6400833" y="3015493"/>
            <a:ext cx="347729" cy="45133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}</a:t>
            </a:r>
            <a:endParaRPr lang="nl-NL" sz="1600" dirty="0"/>
          </a:p>
        </p:txBody>
      </p:sp>
      <p:sp>
        <p:nvSpPr>
          <p:cNvPr id="49" name="Tekstvak 48"/>
          <p:cNvSpPr txBox="1"/>
          <p:nvPr/>
        </p:nvSpPr>
        <p:spPr>
          <a:xfrm>
            <a:off x="5919330" y="3095537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…</a:t>
            </a:r>
            <a:endParaRPr lang="nl-NL" dirty="0"/>
          </a:p>
        </p:txBody>
      </p:sp>
      <p:sp>
        <p:nvSpPr>
          <p:cNvPr id="50" name="Afgeronde rechthoek 49"/>
          <p:cNvSpPr/>
          <p:nvPr/>
        </p:nvSpPr>
        <p:spPr>
          <a:xfrm>
            <a:off x="4270294" y="4605707"/>
            <a:ext cx="1500718" cy="45133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.</a:t>
            </a:r>
            <a:r>
              <a:rPr lang="nl-NL" sz="1600" dirty="0" err="1" smtClean="0">
                <a:solidFill>
                  <a:schemeClr val="tx1"/>
                </a:solidFill>
              </a:rPr>
              <a:t>news</a:t>
            </a:r>
            <a:r>
              <a:rPr lang="nl-NL" sz="1600" dirty="0" smtClean="0">
                <a:solidFill>
                  <a:schemeClr val="tx1"/>
                </a:solidFill>
              </a:rPr>
              <a:t>-item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51" name="Afgeronde rechthoek 50"/>
          <p:cNvSpPr/>
          <p:nvPr/>
        </p:nvSpPr>
        <p:spPr>
          <a:xfrm>
            <a:off x="5985365" y="4605707"/>
            <a:ext cx="347729" cy="45133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{</a:t>
            </a:r>
            <a:endParaRPr lang="nl-NL" sz="1600" dirty="0"/>
          </a:p>
        </p:txBody>
      </p:sp>
      <p:sp>
        <p:nvSpPr>
          <p:cNvPr id="52" name="Afgeronde rechthoek 51"/>
          <p:cNvSpPr/>
          <p:nvPr/>
        </p:nvSpPr>
        <p:spPr>
          <a:xfrm>
            <a:off x="6962915" y="4605707"/>
            <a:ext cx="347729" cy="45133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}</a:t>
            </a:r>
            <a:endParaRPr lang="nl-NL" sz="1600" dirty="0"/>
          </a:p>
        </p:txBody>
      </p:sp>
      <p:sp>
        <p:nvSpPr>
          <p:cNvPr id="53" name="Tekstvak 52"/>
          <p:cNvSpPr txBox="1"/>
          <p:nvPr/>
        </p:nvSpPr>
        <p:spPr>
          <a:xfrm>
            <a:off x="6481412" y="4685751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…</a:t>
            </a:r>
            <a:endParaRPr lang="nl-NL" dirty="0"/>
          </a:p>
        </p:txBody>
      </p:sp>
      <p:sp>
        <p:nvSpPr>
          <p:cNvPr id="54" name="Ovaal 53"/>
          <p:cNvSpPr/>
          <p:nvPr/>
        </p:nvSpPr>
        <p:spPr>
          <a:xfrm>
            <a:off x="2051767" y="2711101"/>
            <a:ext cx="1516623" cy="104848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tx1"/>
                </a:solidFill>
              </a:rPr>
              <a:t>ID </a:t>
            </a:r>
            <a:r>
              <a:rPr lang="nl-NL" sz="2000" dirty="0" err="1" smtClean="0">
                <a:solidFill>
                  <a:schemeClr val="tx1"/>
                </a:solidFill>
              </a:rPr>
              <a:t>selector</a:t>
            </a:r>
            <a:endParaRPr lang="nl-NL" sz="2000" dirty="0">
              <a:solidFill>
                <a:schemeClr val="tx1"/>
              </a:solidFill>
            </a:endParaRPr>
          </a:p>
        </p:txBody>
      </p:sp>
      <p:sp>
        <p:nvSpPr>
          <p:cNvPr id="55" name="Ovaal 54"/>
          <p:cNvSpPr/>
          <p:nvPr/>
        </p:nvSpPr>
        <p:spPr>
          <a:xfrm>
            <a:off x="2051767" y="4286931"/>
            <a:ext cx="1516623" cy="104848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tx1"/>
                </a:solidFill>
              </a:rPr>
              <a:t>Class </a:t>
            </a:r>
            <a:r>
              <a:rPr lang="nl-NL" sz="2000" dirty="0" err="1" smtClean="0">
                <a:solidFill>
                  <a:schemeClr val="tx1"/>
                </a:solidFill>
              </a:rPr>
              <a:t>selector</a:t>
            </a:r>
            <a:endParaRPr lang="nl-NL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77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2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rgbClr val="FFFFFF"/>
                </a:solidFill>
              </a:rPr>
              <a:t>Herhaling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4201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/>
          <p:cNvSpPr/>
          <p:nvPr/>
        </p:nvSpPr>
        <p:spPr>
          <a:xfrm>
            <a:off x="2942782" y="2069556"/>
            <a:ext cx="3263238" cy="1436388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dirty="0" smtClean="0"/>
              <a:t>LIVE CODING</a:t>
            </a:r>
            <a:endParaRPr lang="nl-NL" sz="3600" dirty="0"/>
          </a:p>
        </p:txBody>
      </p:sp>
    </p:spTree>
    <p:extLst>
      <p:ext uri="{BB962C8B-B14F-4D97-AF65-F5344CB8AC3E}">
        <p14:creationId xmlns="" xmlns:p14="http://schemas.microsoft.com/office/powerpoint/2010/main" val="231919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392920" y="3091198"/>
            <a:ext cx="42242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</a:rPr>
              <a:t>BOXMODEL</a:t>
            </a:r>
            <a:endParaRPr lang="nl-NL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779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800" y="1828800"/>
            <a:ext cx="4457700" cy="3187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1564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39" y="948816"/>
            <a:ext cx="50800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4776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1267682"/>
            <a:ext cx="5118100" cy="3848100"/>
          </a:xfrm>
          <a:prstGeom prst="rect">
            <a:avLst/>
          </a:prstGeom>
        </p:spPr>
      </p:pic>
      <p:sp>
        <p:nvSpPr>
          <p:cNvPr id="3" name="Tekstvak 2"/>
          <p:cNvSpPr txBox="1"/>
          <p:nvPr/>
        </p:nvSpPr>
        <p:spPr>
          <a:xfrm>
            <a:off x="3823107" y="5563023"/>
            <a:ext cx="1461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>
                <a:solidFill>
                  <a:srgbClr val="1C88DA"/>
                </a:solidFill>
              </a:rPr>
              <a:t>uitstapje</a:t>
            </a:r>
            <a:endParaRPr lang="nl-NL" sz="2800" dirty="0">
              <a:solidFill>
                <a:srgbClr val="1C88DA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449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3227682" y="2976706"/>
            <a:ext cx="2739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400" dirty="0" smtClean="0">
                <a:solidFill>
                  <a:srgbClr val="1C88DA"/>
                </a:solidFill>
              </a:rPr>
              <a:t>opdracht</a:t>
            </a:r>
            <a:endParaRPr lang="nl-NL" sz="5400" dirty="0">
              <a:solidFill>
                <a:srgbClr val="1C88DA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484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115412" y="1643957"/>
            <a:ext cx="71187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nl-NL" dirty="0" smtClean="0">
                <a:latin typeface="Verdana"/>
                <a:cs typeface="Verdana"/>
              </a:rPr>
              <a:t>Maak een HTML en een CSS bestand aan.</a:t>
            </a:r>
          </a:p>
          <a:p>
            <a:pPr marL="342900" indent="-342900">
              <a:buAutoNum type="arabicPeriod"/>
            </a:pPr>
            <a:endParaRPr lang="nl-NL" dirty="0" smtClean="0">
              <a:latin typeface="Verdana"/>
              <a:cs typeface="Verdana"/>
            </a:endParaRPr>
          </a:p>
          <a:p>
            <a:pPr marL="342900" indent="-342900">
              <a:buAutoNum type="arabicPeriod"/>
            </a:pPr>
            <a:r>
              <a:rPr lang="nl-NL" dirty="0" smtClean="0">
                <a:latin typeface="Verdana"/>
                <a:cs typeface="Verdana"/>
              </a:rPr>
              <a:t>Laat de HTML pagina naar het CSS bestand linken</a:t>
            </a:r>
          </a:p>
          <a:p>
            <a:pPr marL="342900" indent="-342900">
              <a:buAutoNum type="arabicPeriod"/>
            </a:pPr>
            <a:endParaRPr lang="nl-NL" dirty="0" smtClean="0">
              <a:latin typeface="Verdana"/>
              <a:cs typeface="Verdana"/>
            </a:endParaRPr>
          </a:p>
          <a:p>
            <a:pPr marL="342900" indent="-342900">
              <a:buAutoNum type="arabicPeriod"/>
            </a:pPr>
            <a:r>
              <a:rPr lang="nl-NL" dirty="0" smtClean="0">
                <a:latin typeface="Verdana"/>
                <a:cs typeface="Verdana"/>
              </a:rPr>
              <a:t>Maak in de body een </a:t>
            </a:r>
            <a:r>
              <a:rPr lang="nl-NL" dirty="0" err="1" smtClean="0">
                <a:latin typeface="Verdana"/>
                <a:cs typeface="Verdana"/>
              </a:rPr>
              <a:t>heading</a:t>
            </a:r>
            <a:r>
              <a:rPr lang="nl-NL" dirty="0" smtClean="0">
                <a:latin typeface="Verdana"/>
                <a:cs typeface="Verdana"/>
              </a:rPr>
              <a:t>, een paragraaf en een strong element.</a:t>
            </a:r>
          </a:p>
          <a:p>
            <a:pPr marL="342900" indent="-342900">
              <a:buFont typeface="+mj-lt"/>
              <a:buAutoNum type="arabicPeriod"/>
            </a:pPr>
            <a:endParaRPr lang="nl-NL" dirty="0">
              <a:latin typeface="Verdana"/>
              <a:cs typeface="Verdana"/>
            </a:endParaRPr>
          </a:p>
          <a:p>
            <a:pPr marL="342900" indent="-342900">
              <a:buFont typeface="+mj-lt"/>
              <a:buAutoNum type="arabicPeriod"/>
            </a:pPr>
            <a:r>
              <a:rPr lang="nl-NL" dirty="0" smtClean="0">
                <a:latin typeface="Verdana"/>
                <a:cs typeface="Verdana"/>
              </a:rPr>
              <a:t>Voeg dummy tekst toe. </a:t>
            </a:r>
            <a:r>
              <a:rPr lang="nl-NL" dirty="0" err="1" smtClean="0">
                <a:latin typeface="Verdana"/>
                <a:cs typeface="Verdana"/>
              </a:rPr>
              <a:t>Lorem</a:t>
            </a:r>
            <a:r>
              <a:rPr lang="nl-NL" dirty="0" smtClean="0">
                <a:latin typeface="Verdana"/>
                <a:cs typeface="Verdana"/>
              </a:rPr>
              <a:t> </a:t>
            </a:r>
            <a:r>
              <a:rPr lang="nl-NL" dirty="0" err="1" smtClean="0">
                <a:latin typeface="Verdana"/>
                <a:cs typeface="Verdana"/>
              </a:rPr>
              <a:t>ipsum</a:t>
            </a:r>
            <a:r>
              <a:rPr lang="nl-NL" dirty="0" smtClean="0">
                <a:latin typeface="Verdana"/>
                <a:cs typeface="Verdan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nl-NL" dirty="0">
              <a:latin typeface="Verdana"/>
              <a:cs typeface="Verdana"/>
            </a:endParaRPr>
          </a:p>
          <a:p>
            <a:pPr marL="342900" indent="-342900">
              <a:buFont typeface="+mj-lt"/>
              <a:buAutoNum type="arabicPeriod"/>
            </a:pPr>
            <a:r>
              <a:rPr lang="nl-NL" dirty="0" smtClean="0">
                <a:latin typeface="Verdana"/>
                <a:cs typeface="Verdana"/>
              </a:rPr>
              <a:t>Probeer de </a:t>
            </a:r>
            <a:r>
              <a:rPr lang="nl-NL" dirty="0" err="1" smtClean="0">
                <a:latin typeface="Verdana"/>
                <a:cs typeface="Verdana"/>
              </a:rPr>
              <a:t>width</a:t>
            </a:r>
            <a:r>
              <a:rPr lang="nl-NL" dirty="0" smtClean="0">
                <a:latin typeface="Verdana"/>
                <a:cs typeface="Verdana"/>
              </a:rPr>
              <a:t>, </a:t>
            </a:r>
            <a:r>
              <a:rPr lang="nl-NL" dirty="0" err="1" smtClean="0">
                <a:latin typeface="Verdana"/>
                <a:cs typeface="Verdana"/>
              </a:rPr>
              <a:t>height</a:t>
            </a:r>
            <a:r>
              <a:rPr lang="nl-NL" dirty="0" smtClean="0">
                <a:latin typeface="Verdana"/>
                <a:cs typeface="Verdana"/>
              </a:rPr>
              <a:t> en background-</a:t>
            </a:r>
            <a:r>
              <a:rPr lang="nl-NL" dirty="0" err="1" smtClean="0">
                <a:latin typeface="Verdana"/>
                <a:cs typeface="Verdana"/>
              </a:rPr>
              <a:t>color</a:t>
            </a:r>
            <a:r>
              <a:rPr lang="nl-NL" dirty="0" smtClean="0">
                <a:latin typeface="Verdana"/>
                <a:cs typeface="Verdana"/>
              </a:rPr>
              <a:t> van alle elementen aan te passen. </a:t>
            </a:r>
            <a:endParaRPr lang="nl-NL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871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2432934" y="1484696"/>
            <a:ext cx="4572000" cy="45243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b="1" dirty="0" smtClean="0">
                <a:solidFill>
                  <a:srgbClr val="1C88DA"/>
                </a:solidFill>
                <a:latin typeface="Verdana" charset="0"/>
                <a:ea typeface="ＭＳ Ｐゴシック" charset="0"/>
                <a:cs typeface="ＭＳ Ｐゴシック" charset="0"/>
              </a:rPr>
              <a:t>Blocklevel </a:t>
            </a:r>
            <a:r>
              <a:rPr lang="nl-NL" b="1" dirty="0">
                <a:solidFill>
                  <a:srgbClr val="1C88DA"/>
                </a:solidFill>
                <a:latin typeface="Verdana" charset="0"/>
                <a:ea typeface="ＭＳ Ｐゴシック" charset="0"/>
                <a:cs typeface="ＭＳ Ｐゴシック" charset="0"/>
              </a:rPr>
              <a:t>elementen </a:t>
            </a:r>
          </a:p>
          <a:p>
            <a:endParaRPr lang="nl-NL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Verdana" charset="0"/>
                <a:ea typeface="ＭＳ Ｐゴシック" charset="0"/>
                <a:cs typeface="ＭＳ Ｐゴシック" charset="0"/>
              </a:rPr>
              <a:t>Bij geen ‘</a:t>
            </a:r>
            <a:r>
              <a:rPr lang="nl-NL" dirty="0" err="1" smtClean="0">
                <a:latin typeface="Courier New"/>
                <a:ea typeface="ＭＳ Ｐゴシック" charset="0"/>
                <a:cs typeface="Courier New"/>
              </a:rPr>
              <a:t>width</a:t>
            </a:r>
            <a:r>
              <a:rPr lang="nl-NL" dirty="0" smtClean="0">
                <a:latin typeface="Verdana" charset="0"/>
                <a:ea typeface="ＭＳ Ｐゴシック" charset="0"/>
                <a:cs typeface="ＭＳ Ｐゴシック" charset="0"/>
              </a:rPr>
              <a:t>’ vult het direct de container van de ouder. </a:t>
            </a: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Verdana" charset="0"/>
                <a:ea typeface="ＭＳ Ｐゴシック" charset="0"/>
                <a:cs typeface="ＭＳ Ｐゴシック" charset="0"/>
              </a:rPr>
              <a:t>Kan ‘</a:t>
            </a:r>
            <a:r>
              <a:rPr lang="nl-NL" dirty="0" err="1" smtClean="0">
                <a:latin typeface="Courier New"/>
                <a:ea typeface="ＭＳ Ｐゴシック" charset="0"/>
                <a:cs typeface="Courier New"/>
              </a:rPr>
              <a:t>margins</a:t>
            </a:r>
            <a:r>
              <a:rPr lang="nl-NL" dirty="0" smtClean="0">
                <a:latin typeface="Verdana" charset="0"/>
                <a:ea typeface="ＭＳ Ｐゴシック" charset="0"/>
                <a:cs typeface="ＭＳ Ｐゴシック" charset="0"/>
              </a:rPr>
              <a:t>’ en ‘</a:t>
            </a:r>
            <a:r>
              <a:rPr lang="nl-NL" dirty="0" err="1" smtClean="0">
                <a:latin typeface="Courier New"/>
                <a:ea typeface="ＭＳ Ｐゴシック" charset="0"/>
                <a:cs typeface="Courier New"/>
              </a:rPr>
              <a:t>paddings</a:t>
            </a:r>
            <a:r>
              <a:rPr lang="nl-NL" dirty="0" smtClean="0">
                <a:latin typeface="Verdana" charset="0"/>
                <a:ea typeface="ＭＳ Ｐゴシック" charset="0"/>
                <a:cs typeface="ＭＳ Ｐゴシック" charset="0"/>
              </a:rPr>
              <a:t>’ bevatten</a:t>
            </a: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Verdana" charset="0"/>
                <a:ea typeface="ＭＳ Ｐゴシック" charset="0"/>
                <a:cs typeface="ＭＳ Ｐゴシック" charset="0"/>
              </a:rPr>
              <a:t>Wanneer er geen ‘</a:t>
            </a:r>
            <a:r>
              <a:rPr lang="nl-NL" dirty="0" err="1" smtClean="0">
                <a:latin typeface="Courier New"/>
                <a:ea typeface="ＭＳ Ｐゴシック" charset="0"/>
                <a:cs typeface="Courier New"/>
              </a:rPr>
              <a:t>height</a:t>
            </a:r>
            <a:r>
              <a:rPr lang="nl-NL" dirty="0" smtClean="0">
                <a:latin typeface="Verdana" charset="0"/>
                <a:ea typeface="ＭＳ Ｐゴシック" charset="0"/>
                <a:cs typeface="ＭＳ Ｐゴシック" charset="0"/>
              </a:rPr>
              <a:t>’ is gedefinieerd wordt deze automatisch aangepast aan de inhoud van zijn kind elementen</a:t>
            </a:r>
          </a:p>
          <a:p>
            <a:pPr marL="285750" indent="-285750">
              <a:buFont typeface="Arial"/>
              <a:buChar char="•"/>
            </a:pPr>
            <a:r>
              <a:rPr lang="nl-NL" dirty="0">
                <a:latin typeface="Verdana" charset="0"/>
                <a:ea typeface="ＭＳ Ｐゴシック" charset="0"/>
                <a:cs typeface="ＭＳ Ｐゴシック" charset="0"/>
              </a:rPr>
              <a:t>B</a:t>
            </a:r>
            <a:r>
              <a:rPr lang="nl-NL" dirty="0" smtClean="0">
                <a:latin typeface="Verdana" charset="0"/>
                <a:ea typeface="ＭＳ Ｐゴシック" charset="0"/>
                <a:cs typeface="ＭＳ Ｐゴシック" charset="0"/>
              </a:rPr>
              <a:t>eginnen op een nieuwe regel. </a:t>
            </a: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Verdana" charset="0"/>
                <a:ea typeface="ＭＳ Ｐゴシック" charset="0"/>
                <a:cs typeface="ＭＳ Ｐゴシック" charset="0"/>
              </a:rPr>
              <a:t>Negeert ‘</a:t>
            </a:r>
            <a:r>
              <a:rPr lang="nl-NL" dirty="0" err="1" smtClean="0">
                <a:latin typeface="Courier New"/>
                <a:ea typeface="ＭＳ Ｐゴシック" charset="0"/>
                <a:cs typeface="Courier New"/>
              </a:rPr>
              <a:t>vertical-align</a:t>
            </a:r>
            <a:r>
              <a:rPr lang="nl-NL" dirty="0" smtClean="0">
                <a:latin typeface="Verdana" charset="0"/>
                <a:ea typeface="ＭＳ Ｐゴシック" charset="0"/>
                <a:cs typeface="ＭＳ Ｐゴシック" charset="0"/>
              </a:rPr>
              <a:t>’</a:t>
            </a:r>
          </a:p>
          <a:p>
            <a:endParaRPr lang="nl-NL" dirty="0" smtClean="0">
              <a:latin typeface="Verdana" charset="0"/>
              <a:ea typeface="ＭＳ Ｐゴシック" charset="0"/>
              <a:cs typeface="ＭＳ Ｐゴシック" charset="0"/>
            </a:endParaRPr>
          </a:p>
          <a:p>
            <a:endParaRPr lang="nl-NL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r>
              <a:rPr lang="nl-NL" dirty="0" smtClean="0">
                <a:latin typeface="Verdana" charset="0"/>
                <a:ea typeface="ＭＳ Ｐゴシック" charset="0"/>
                <a:cs typeface="ＭＳ Ｐゴシック" charset="0"/>
              </a:rPr>
              <a:t>Voorbeelden </a:t>
            </a:r>
            <a:r>
              <a:rPr lang="nl-NL" dirty="0">
                <a:latin typeface="Verdana" charset="0"/>
                <a:ea typeface="ＭＳ Ｐゴシック" charset="0"/>
                <a:cs typeface="ＭＳ Ｐゴシック" charset="0"/>
              </a:rPr>
              <a:t>zijn </a:t>
            </a:r>
            <a:r>
              <a:rPr lang="nl-NL" dirty="0">
                <a:latin typeface="Courier New"/>
                <a:ea typeface="ＭＳ Ｐゴシック" charset="0"/>
                <a:cs typeface="Courier New"/>
              </a:rPr>
              <a:t>&lt;p&gt;, &lt;</a:t>
            </a:r>
            <a:r>
              <a:rPr lang="nl-NL" dirty="0" err="1">
                <a:latin typeface="Courier New"/>
                <a:ea typeface="ＭＳ Ｐゴシック" charset="0"/>
                <a:cs typeface="Courier New"/>
              </a:rPr>
              <a:t>table</a:t>
            </a:r>
            <a:r>
              <a:rPr lang="nl-NL" dirty="0">
                <a:latin typeface="Courier New"/>
                <a:ea typeface="ＭＳ Ｐゴシック" charset="0"/>
                <a:cs typeface="Courier New"/>
              </a:rPr>
              <a:t>&gt;, &lt;h1</a:t>
            </a:r>
            <a:r>
              <a:rPr lang="nl-NL" dirty="0" smtClean="0">
                <a:latin typeface="Courier New"/>
                <a:ea typeface="ＭＳ Ｐゴシック" charset="0"/>
                <a:cs typeface="Courier New"/>
              </a:rPr>
              <a:t>&gt; </a:t>
            </a:r>
            <a:r>
              <a:rPr lang="nl-NL" dirty="0" smtClean="0">
                <a:latin typeface="Calibri"/>
                <a:ea typeface="ＭＳ Ｐゴシック" charset="0"/>
                <a:cs typeface="Calibri"/>
              </a:rPr>
              <a:t>en</a:t>
            </a:r>
            <a:r>
              <a:rPr lang="nl-NL" dirty="0" smtClean="0">
                <a:latin typeface="Courier New"/>
                <a:ea typeface="ＭＳ Ｐゴシック" charset="0"/>
                <a:cs typeface="Courier New"/>
              </a:rPr>
              <a:t> </a:t>
            </a:r>
            <a:r>
              <a:rPr lang="nl-NL" dirty="0">
                <a:latin typeface="Courier New"/>
                <a:ea typeface="ＭＳ Ｐゴシック" charset="0"/>
                <a:cs typeface="Courier New"/>
              </a:rPr>
              <a:t>&lt;div</a:t>
            </a:r>
            <a:r>
              <a:rPr lang="nl-NL" dirty="0" smtClean="0">
                <a:latin typeface="Courier New"/>
                <a:ea typeface="ＭＳ Ｐゴシック" charset="0"/>
                <a:cs typeface="Courier New"/>
              </a:rPr>
              <a:t>&gt;.</a:t>
            </a:r>
            <a:endParaRPr lang="nl-NL" dirty="0">
              <a:latin typeface="Verdan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093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2286000" y="1241459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b="1" dirty="0" err="1">
                <a:solidFill>
                  <a:srgbClr val="1C88DA"/>
                </a:solidFill>
                <a:latin typeface="Verdana" charset="0"/>
                <a:ea typeface="ＭＳ Ｐゴシック" charset="0"/>
                <a:cs typeface="ＭＳ Ｐゴシック" charset="0"/>
              </a:rPr>
              <a:t>Inline</a:t>
            </a:r>
            <a:r>
              <a:rPr lang="nl-NL" b="1" dirty="0">
                <a:solidFill>
                  <a:srgbClr val="1C88DA"/>
                </a:solidFill>
                <a:latin typeface="Verdana" charset="0"/>
                <a:ea typeface="ＭＳ Ｐゴシック" charset="0"/>
                <a:cs typeface="ＭＳ Ｐゴシック" charset="0"/>
              </a:rPr>
              <a:t> </a:t>
            </a:r>
            <a:r>
              <a:rPr lang="nl-NL" b="1" dirty="0" smtClean="0">
                <a:solidFill>
                  <a:srgbClr val="1C88DA"/>
                </a:solidFill>
                <a:latin typeface="Verdana" charset="0"/>
                <a:ea typeface="ＭＳ Ｐゴシック" charset="0"/>
                <a:cs typeface="ＭＳ Ｐゴシック" charset="0"/>
              </a:rPr>
              <a:t>elementen</a:t>
            </a:r>
            <a:endParaRPr lang="nl-NL" dirty="0" smtClean="0">
              <a:latin typeface="Verdana" charset="0"/>
              <a:ea typeface="ＭＳ Ｐゴシック" charset="0"/>
              <a:cs typeface="ＭＳ Ｐゴシック" charset="0"/>
            </a:endParaRPr>
          </a:p>
          <a:p>
            <a:endParaRPr lang="nl-NL" dirty="0" smtClean="0">
              <a:latin typeface="Verdana" charset="0"/>
              <a:ea typeface="ＭＳ Ｐゴシック" charset="0"/>
              <a:cs typeface="ＭＳ Ｐゴシック" charset="0"/>
            </a:endParaRP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Verdana" charset="0"/>
                <a:ea typeface="ＭＳ Ｐゴシック" charset="0"/>
                <a:cs typeface="ＭＳ Ｐゴシック" charset="0"/>
              </a:rPr>
              <a:t>Volgt altijd de tekst</a:t>
            </a: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Verdana" charset="0"/>
                <a:ea typeface="ＭＳ Ｐゴシック" charset="0"/>
                <a:cs typeface="ＭＳ Ｐゴシック" charset="0"/>
              </a:rPr>
              <a:t>Staat niet automatische op de volgende regel.</a:t>
            </a: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Verdana" charset="0"/>
                <a:ea typeface="ＭＳ Ｐゴシック" charset="0"/>
                <a:cs typeface="ＭＳ Ｐゴシック" charset="0"/>
              </a:rPr>
              <a:t>Negeert ‘</a:t>
            </a:r>
            <a:r>
              <a:rPr lang="nl-NL" dirty="0" smtClean="0">
                <a:latin typeface="Courier New"/>
                <a:ea typeface="ＭＳ Ｐゴシック" charset="0"/>
                <a:cs typeface="Courier New"/>
              </a:rPr>
              <a:t>top</a:t>
            </a:r>
            <a:r>
              <a:rPr lang="nl-NL" dirty="0" smtClean="0">
                <a:latin typeface="Verdana" charset="0"/>
                <a:ea typeface="ＭＳ Ｐゴシック" charset="0"/>
                <a:cs typeface="ＭＳ Ｐゴシック" charset="0"/>
              </a:rPr>
              <a:t>’ en ‘</a:t>
            </a:r>
            <a:r>
              <a:rPr lang="nl-NL" dirty="0" err="1" smtClean="0">
                <a:latin typeface="Courier New"/>
                <a:ea typeface="ＭＳ Ｐゴシック" charset="0"/>
                <a:cs typeface="Courier New"/>
              </a:rPr>
              <a:t>bottom</a:t>
            </a:r>
            <a:r>
              <a:rPr lang="nl-NL" dirty="0" smtClean="0">
                <a:latin typeface="Verdana" charset="0"/>
                <a:ea typeface="ＭＳ Ｐゴシック" charset="0"/>
                <a:cs typeface="ＭＳ Ｐゴシック" charset="0"/>
              </a:rPr>
              <a:t>’ </a:t>
            </a:r>
            <a:r>
              <a:rPr lang="nl-NL" dirty="0" err="1" smtClean="0">
                <a:latin typeface="Verdana" charset="0"/>
                <a:ea typeface="ＭＳ Ｐゴシック" charset="0"/>
                <a:cs typeface="ＭＳ Ｐゴシック" charset="0"/>
              </a:rPr>
              <a:t>margin</a:t>
            </a:r>
            <a:r>
              <a:rPr lang="nl-NL" dirty="0" smtClean="0">
                <a:latin typeface="Verdana" charset="0"/>
                <a:ea typeface="ＭＳ Ｐゴシック" charset="0"/>
                <a:cs typeface="ＭＳ Ｐゴシック" charset="0"/>
              </a:rPr>
              <a:t> </a:t>
            </a:r>
            <a:r>
              <a:rPr lang="nl-NL" dirty="0" err="1" smtClean="0">
                <a:latin typeface="Verdana" charset="0"/>
                <a:ea typeface="ＭＳ Ｐゴシック" charset="0"/>
                <a:cs typeface="ＭＳ Ｐゴシック" charset="0"/>
              </a:rPr>
              <a:t>settings</a:t>
            </a:r>
            <a:r>
              <a:rPr lang="nl-NL" dirty="0" smtClean="0">
                <a:latin typeface="Verdana" charset="0"/>
                <a:ea typeface="ＭＳ Ｐゴシック" charset="0"/>
                <a:cs typeface="ＭＳ Ｐゴシック" charset="0"/>
              </a:rPr>
              <a:t>. Je kan echter wel ‘</a:t>
            </a:r>
            <a:r>
              <a:rPr lang="nl-NL" dirty="0" smtClean="0">
                <a:latin typeface="Courier New"/>
                <a:ea typeface="ＭＳ Ｐゴシック" charset="0"/>
                <a:cs typeface="Courier New"/>
              </a:rPr>
              <a:t>right</a:t>
            </a:r>
            <a:r>
              <a:rPr lang="nl-NL" dirty="0" smtClean="0">
                <a:latin typeface="Verdana" charset="0"/>
                <a:ea typeface="ＭＳ Ｐゴシック" charset="0"/>
                <a:cs typeface="ＭＳ Ｐゴシック" charset="0"/>
              </a:rPr>
              <a:t>’ en ‘</a:t>
            </a:r>
            <a:r>
              <a:rPr lang="nl-NL" dirty="0" err="1" smtClean="0">
                <a:latin typeface="Courier New"/>
                <a:ea typeface="ＭＳ Ｐゴシック" charset="0"/>
                <a:cs typeface="Courier New"/>
              </a:rPr>
              <a:t>left</a:t>
            </a:r>
            <a:r>
              <a:rPr lang="nl-NL" dirty="0" smtClean="0">
                <a:latin typeface="Verdana" charset="0"/>
                <a:ea typeface="ＭＳ Ｐゴシック" charset="0"/>
                <a:cs typeface="ＭＳ Ｐゴシック" charset="0"/>
              </a:rPr>
              <a:t>’ </a:t>
            </a:r>
            <a:r>
              <a:rPr lang="nl-NL" dirty="0" err="1" smtClean="0">
                <a:latin typeface="Verdana" charset="0"/>
                <a:ea typeface="ＭＳ Ｐゴシック" charset="0"/>
                <a:cs typeface="ＭＳ Ｐゴシック" charset="0"/>
              </a:rPr>
              <a:t>margin</a:t>
            </a:r>
            <a:r>
              <a:rPr lang="nl-NL" dirty="0" smtClean="0">
                <a:latin typeface="Verdana" charset="0"/>
                <a:ea typeface="ＭＳ Ｐゴシック" charset="0"/>
                <a:cs typeface="ＭＳ Ｐゴシック" charset="0"/>
              </a:rPr>
              <a:t> alsmede padding </a:t>
            </a:r>
            <a:r>
              <a:rPr lang="nl-NL" dirty="0" err="1" smtClean="0">
                <a:latin typeface="Verdana" charset="0"/>
                <a:ea typeface="ＭＳ Ｐゴシック" charset="0"/>
                <a:cs typeface="ＭＳ Ｐゴシック" charset="0"/>
              </a:rPr>
              <a:t>definieren</a:t>
            </a:r>
            <a:r>
              <a:rPr lang="nl-NL" dirty="0" smtClean="0">
                <a:latin typeface="Verdana" charset="0"/>
                <a:ea typeface="ＭＳ Ｐゴシック" charset="0"/>
                <a:cs typeface="ＭＳ Ｐゴシック" charset="0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Verdana" charset="0"/>
                <a:ea typeface="ＭＳ Ｐゴシック" charset="0"/>
                <a:cs typeface="ＭＳ Ｐゴシック" charset="0"/>
              </a:rPr>
              <a:t>Negeert ‘</a:t>
            </a:r>
            <a:r>
              <a:rPr lang="nl-NL" dirty="0" err="1" smtClean="0">
                <a:latin typeface="Courier New"/>
                <a:ea typeface="ＭＳ Ｐゴシック" charset="0"/>
                <a:cs typeface="Courier New"/>
              </a:rPr>
              <a:t>width</a:t>
            </a:r>
            <a:r>
              <a:rPr lang="nl-NL" dirty="0" smtClean="0">
                <a:latin typeface="Verdana" charset="0"/>
                <a:ea typeface="ＭＳ Ｐゴシック" charset="0"/>
                <a:cs typeface="ＭＳ Ｐゴシック" charset="0"/>
              </a:rPr>
              <a:t>’ en ‘</a:t>
            </a:r>
            <a:r>
              <a:rPr lang="nl-NL" dirty="0" err="1" smtClean="0">
                <a:latin typeface="Courier New"/>
                <a:ea typeface="ＭＳ Ｐゴシック" charset="0"/>
                <a:cs typeface="Courier New"/>
              </a:rPr>
              <a:t>height</a:t>
            </a:r>
            <a:r>
              <a:rPr lang="nl-NL" dirty="0" smtClean="0">
                <a:latin typeface="Verdana" charset="0"/>
                <a:ea typeface="ＭＳ Ｐゴシック" charset="0"/>
                <a:cs typeface="ＭＳ Ｐゴシック" charset="0"/>
              </a:rPr>
              <a:t>’.</a:t>
            </a:r>
          </a:p>
          <a:p>
            <a:endParaRPr lang="nl-NL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endParaRPr lang="nl-NL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r>
              <a:rPr lang="nl-NL" dirty="0" smtClean="0">
                <a:latin typeface="Verdana" charset="0"/>
                <a:ea typeface="ＭＳ Ｐゴシック" charset="0"/>
                <a:cs typeface="ＭＳ Ｐゴシック" charset="0"/>
              </a:rPr>
              <a:t>Voorbeelden zijn </a:t>
            </a:r>
            <a:r>
              <a:rPr lang="nl-NL" dirty="0" smtClean="0">
                <a:latin typeface="Courier New"/>
                <a:ea typeface="ＭＳ Ｐゴシック" charset="0"/>
                <a:cs typeface="Courier New"/>
              </a:rPr>
              <a:t>&lt;</a:t>
            </a:r>
            <a:r>
              <a:rPr lang="nl-NL" dirty="0" err="1">
                <a:latin typeface="Courier New"/>
                <a:ea typeface="ＭＳ Ｐゴシック" charset="0"/>
                <a:cs typeface="Courier New"/>
              </a:rPr>
              <a:t>img</a:t>
            </a:r>
            <a:r>
              <a:rPr lang="nl-NL" dirty="0">
                <a:latin typeface="Courier New"/>
                <a:ea typeface="ＭＳ Ｐゴシック" charset="0"/>
                <a:cs typeface="Courier New"/>
              </a:rPr>
              <a:t>&gt;, &lt;a</a:t>
            </a:r>
            <a:r>
              <a:rPr lang="nl-NL" dirty="0" smtClean="0">
                <a:latin typeface="Courier New"/>
                <a:ea typeface="ＭＳ Ｐゴシック" charset="0"/>
                <a:cs typeface="Courier New"/>
              </a:rPr>
              <a:t>&gt; </a:t>
            </a:r>
            <a:r>
              <a:rPr lang="nl-NL" dirty="0" smtClean="0">
                <a:latin typeface="Calibri"/>
                <a:ea typeface="ＭＳ Ｐゴシック" charset="0"/>
                <a:cs typeface="Calibri"/>
              </a:rPr>
              <a:t>en</a:t>
            </a:r>
            <a:r>
              <a:rPr lang="nl-NL" dirty="0" smtClean="0">
                <a:latin typeface="Courier New"/>
                <a:ea typeface="ＭＳ Ｐゴシック" charset="0"/>
                <a:cs typeface="Courier New"/>
              </a:rPr>
              <a:t> </a:t>
            </a:r>
            <a:r>
              <a:rPr lang="nl-NL" dirty="0">
                <a:latin typeface="Courier New"/>
                <a:ea typeface="ＭＳ Ｐゴシック" charset="0"/>
                <a:cs typeface="Courier New"/>
              </a:rPr>
              <a:t>&lt;span&gt; </a:t>
            </a:r>
            <a:endParaRPr lang="nl-NL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846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Screen Shot 2012-08-21 at 2.30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158" y="1124612"/>
            <a:ext cx="6079976" cy="4641776"/>
          </a:xfrm>
          <a:prstGeom prst="rect">
            <a:avLst/>
          </a:prstGeom>
        </p:spPr>
      </p:pic>
      <p:sp>
        <p:nvSpPr>
          <p:cNvPr id="4" name="Ovaal 3"/>
          <p:cNvSpPr/>
          <p:nvPr/>
        </p:nvSpPr>
        <p:spPr>
          <a:xfrm>
            <a:off x="501201" y="3058239"/>
            <a:ext cx="1516623" cy="104848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tx1"/>
                </a:solidFill>
              </a:rPr>
              <a:t>Nieuws sectie</a:t>
            </a:r>
            <a:endParaRPr lang="nl-NL" sz="2000" dirty="0">
              <a:solidFill>
                <a:schemeClr val="tx1"/>
              </a:solidFill>
            </a:endParaRPr>
          </a:p>
        </p:txBody>
      </p:sp>
      <p:sp>
        <p:nvSpPr>
          <p:cNvPr id="5" name="Ovaal 4"/>
          <p:cNvSpPr/>
          <p:nvPr/>
        </p:nvSpPr>
        <p:spPr>
          <a:xfrm>
            <a:off x="653601" y="4869050"/>
            <a:ext cx="1516623" cy="104848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tx1"/>
                </a:solidFill>
              </a:rPr>
              <a:t>Nieuws items</a:t>
            </a:r>
            <a:endParaRPr lang="nl-NL" sz="2000" dirty="0">
              <a:solidFill>
                <a:schemeClr val="tx1"/>
              </a:solidFill>
            </a:endParaRPr>
          </a:p>
        </p:txBody>
      </p:sp>
      <p:sp>
        <p:nvSpPr>
          <p:cNvPr id="6" name="Vrije vorm 5"/>
          <p:cNvSpPr/>
          <p:nvPr/>
        </p:nvSpPr>
        <p:spPr>
          <a:xfrm>
            <a:off x="2025586" y="3455818"/>
            <a:ext cx="1176054" cy="417582"/>
          </a:xfrm>
          <a:custGeom>
            <a:avLst/>
            <a:gdLst>
              <a:gd name="connsiteX0" fmla="*/ 0 w 1176054"/>
              <a:gd name="connsiteY0" fmla="*/ 165395 h 417582"/>
              <a:gd name="connsiteX1" fmla="*/ 608726 w 1176054"/>
              <a:gd name="connsiteY1" fmla="*/ 7951 h 417582"/>
              <a:gd name="connsiteX2" fmla="*/ 1133489 w 1176054"/>
              <a:gd name="connsiteY2" fmla="*/ 385817 h 417582"/>
              <a:gd name="connsiteX3" fmla="*/ 1143984 w 1176054"/>
              <a:gd name="connsiteY3" fmla="*/ 396313 h 41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6054" h="417582">
                <a:moveTo>
                  <a:pt x="0" y="165395"/>
                </a:moveTo>
                <a:cubicBezTo>
                  <a:pt x="209905" y="68304"/>
                  <a:pt x="419811" y="-28786"/>
                  <a:pt x="608726" y="7951"/>
                </a:cubicBezTo>
                <a:cubicBezTo>
                  <a:pt x="797641" y="44688"/>
                  <a:pt x="1044279" y="321090"/>
                  <a:pt x="1133489" y="385817"/>
                </a:cubicBezTo>
                <a:cubicBezTo>
                  <a:pt x="1222699" y="450544"/>
                  <a:pt x="1143984" y="396313"/>
                  <a:pt x="1143984" y="396313"/>
                </a:cubicBezTo>
              </a:path>
            </a:pathLst>
          </a:cu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Vrije vorm 6"/>
          <p:cNvSpPr/>
          <p:nvPr/>
        </p:nvSpPr>
        <p:spPr>
          <a:xfrm>
            <a:off x="2172520" y="4628855"/>
            <a:ext cx="1164974" cy="828514"/>
          </a:xfrm>
          <a:custGeom>
            <a:avLst/>
            <a:gdLst>
              <a:gd name="connsiteX0" fmla="*/ 0 w 1164974"/>
              <a:gd name="connsiteY0" fmla="*/ 692754 h 828514"/>
              <a:gd name="connsiteX1" fmla="*/ 671697 w 1164974"/>
              <a:gd name="connsiteY1" fmla="*/ 776724 h 828514"/>
              <a:gd name="connsiteX2" fmla="*/ 1164974 w 1164974"/>
              <a:gd name="connsiteY2" fmla="*/ 0 h 82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4974" h="828514">
                <a:moveTo>
                  <a:pt x="0" y="692754"/>
                </a:moveTo>
                <a:cubicBezTo>
                  <a:pt x="238767" y="792468"/>
                  <a:pt x="477535" y="892183"/>
                  <a:pt x="671697" y="776724"/>
                </a:cubicBezTo>
                <a:cubicBezTo>
                  <a:pt x="865859" y="661265"/>
                  <a:pt x="1015416" y="330632"/>
                  <a:pt x="1164974" y="0"/>
                </a:cubicBezTo>
              </a:path>
            </a:pathLst>
          </a:cu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9978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Rechte verbindingslijn met pijl 16"/>
          <p:cNvCxnSpPr/>
          <p:nvPr/>
        </p:nvCxnSpPr>
        <p:spPr>
          <a:xfrm flipH="1">
            <a:off x="3477189" y="3769821"/>
            <a:ext cx="967566" cy="61486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/>
          <p:cNvCxnSpPr>
            <a:endCxn id="2" idx="4"/>
          </p:cNvCxnSpPr>
          <p:nvPr/>
        </p:nvCxnSpPr>
        <p:spPr>
          <a:xfrm flipV="1">
            <a:off x="4444755" y="3045068"/>
            <a:ext cx="15118" cy="724753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>
            <a:off x="4444755" y="3769821"/>
            <a:ext cx="1007881" cy="61486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al 1"/>
          <p:cNvSpPr/>
          <p:nvPr/>
        </p:nvSpPr>
        <p:spPr>
          <a:xfrm>
            <a:off x="3386479" y="898281"/>
            <a:ext cx="2146787" cy="214678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Ovaal 2"/>
          <p:cNvSpPr/>
          <p:nvPr/>
        </p:nvSpPr>
        <p:spPr>
          <a:xfrm>
            <a:off x="1573511" y="3962541"/>
            <a:ext cx="2146787" cy="214678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Ovaal 3"/>
          <p:cNvSpPr/>
          <p:nvPr/>
        </p:nvSpPr>
        <p:spPr>
          <a:xfrm>
            <a:off x="5210742" y="3962541"/>
            <a:ext cx="2146787" cy="214678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kstvak 7"/>
          <p:cNvSpPr txBox="1"/>
          <p:nvPr/>
        </p:nvSpPr>
        <p:spPr>
          <a:xfrm>
            <a:off x="3930736" y="1522039"/>
            <a:ext cx="11398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accent5">
                    <a:lumMod val="75000"/>
                  </a:schemeClr>
                </a:solidFill>
                <a:latin typeface="Century Gothic"/>
                <a:cs typeface="Century Gothic"/>
              </a:rPr>
              <a:t>structuur</a:t>
            </a:r>
            <a:endParaRPr lang="nl-NL" dirty="0">
              <a:solidFill>
                <a:schemeClr val="accent5">
                  <a:lumMod val="7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4091997" y="1999832"/>
            <a:ext cx="7617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HTML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5552174" y="4647961"/>
            <a:ext cx="14514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accent5">
                    <a:lumMod val="75000"/>
                  </a:schemeClr>
                </a:solidFill>
                <a:latin typeface="Century Gothic"/>
                <a:cs typeface="Century Gothic"/>
              </a:rPr>
              <a:t>presentatie</a:t>
            </a:r>
            <a:endParaRPr lang="nl-NL" dirty="0">
              <a:solidFill>
                <a:schemeClr val="accent5">
                  <a:lumMod val="7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5937637" y="5125754"/>
            <a:ext cx="60226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CSS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2165137" y="4647961"/>
            <a:ext cx="10305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accent5">
                    <a:lumMod val="75000"/>
                  </a:schemeClr>
                </a:solidFill>
                <a:latin typeface="Century Gothic"/>
                <a:cs typeface="Century Gothic"/>
              </a:rPr>
              <a:t>gedrag</a:t>
            </a:r>
            <a:endParaRPr lang="nl-NL" dirty="0">
              <a:solidFill>
                <a:schemeClr val="accent5">
                  <a:lumMod val="7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2258871" y="5125754"/>
            <a:ext cx="88998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ECMA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3930736" y="3593209"/>
            <a:ext cx="104803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website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659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518457" y="2253438"/>
            <a:ext cx="39361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Courier New"/>
                <a:cs typeface="Courier New"/>
              </a:rPr>
              <a:t>#</a:t>
            </a:r>
            <a:r>
              <a:rPr lang="nl-NL" sz="1600" dirty="0" smtClean="0">
                <a:latin typeface="Courier New"/>
                <a:cs typeface="Courier New"/>
              </a:rPr>
              <a:t>news {</a:t>
            </a:r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	</a:t>
            </a:r>
            <a:r>
              <a:rPr lang="nl-NL" sz="1600" b="1" dirty="0">
                <a:latin typeface="Courier New"/>
                <a:cs typeface="Courier New"/>
              </a:rPr>
              <a:t>margin-top</a:t>
            </a:r>
            <a:r>
              <a:rPr lang="nl-NL" sz="1600" b="1" dirty="0" smtClean="0">
                <a:latin typeface="Courier New"/>
                <a:cs typeface="Courier New"/>
              </a:rPr>
              <a:t>: 20px</a:t>
            </a:r>
            <a:r>
              <a:rPr lang="nl-NL" sz="1600" b="1" dirty="0">
                <a:latin typeface="Courier New"/>
                <a:cs typeface="Courier New"/>
              </a:rPr>
              <a:t>;</a:t>
            </a:r>
          </a:p>
          <a:p>
            <a:r>
              <a:rPr lang="nl-NL" sz="1600" b="1" dirty="0">
                <a:latin typeface="Courier New"/>
                <a:cs typeface="Courier New"/>
              </a:rPr>
              <a:t>	padding</a:t>
            </a:r>
            <a:r>
              <a:rPr lang="nl-NL" sz="1600" b="1" dirty="0" smtClean="0">
                <a:latin typeface="Courier New"/>
                <a:cs typeface="Courier New"/>
              </a:rPr>
              <a:t>: 5px</a:t>
            </a:r>
            <a:r>
              <a:rPr lang="nl-NL" sz="1600" b="1" dirty="0">
                <a:latin typeface="Courier New"/>
                <a:cs typeface="Courier New"/>
              </a:rPr>
              <a:t>;</a:t>
            </a:r>
          </a:p>
          <a:p>
            <a:r>
              <a:rPr lang="nl-NL" sz="1600" dirty="0">
                <a:latin typeface="Courier New"/>
                <a:cs typeface="Courier New"/>
              </a:rPr>
              <a:t>}</a:t>
            </a:r>
          </a:p>
          <a:p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.</a:t>
            </a:r>
            <a:r>
              <a:rPr lang="nl-NL" sz="1600" dirty="0" smtClean="0">
                <a:latin typeface="Courier New"/>
                <a:cs typeface="Courier New"/>
              </a:rPr>
              <a:t>news-item {</a:t>
            </a:r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	background-</a:t>
            </a:r>
            <a:r>
              <a:rPr lang="nl-NL" sz="1600" dirty="0" err="1">
                <a:latin typeface="Courier New"/>
                <a:cs typeface="Courier New"/>
              </a:rPr>
              <a:t>color</a:t>
            </a:r>
            <a:r>
              <a:rPr lang="nl-NL" sz="1600" dirty="0">
                <a:latin typeface="Courier New"/>
                <a:cs typeface="Courier New"/>
              </a:rPr>
              <a:t>: #FFF;</a:t>
            </a:r>
          </a:p>
          <a:p>
            <a:r>
              <a:rPr lang="nl-NL" sz="1600" dirty="0">
                <a:latin typeface="Courier New"/>
                <a:cs typeface="Courier New"/>
              </a:rPr>
              <a:t>	</a:t>
            </a:r>
            <a:r>
              <a:rPr lang="nl-NL" sz="1600" b="1" dirty="0">
                <a:latin typeface="Courier New"/>
                <a:cs typeface="Courier New"/>
              </a:rPr>
              <a:t>padding: 15px;</a:t>
            </a:r>
          </a:p>
          <a:p>
            <a:r>
              <a:rPr lang="nl-NL" sz="1600" b="1" dirty="0">
                <a:latin typeface="Courier New"/>
                <a:cs typeface="Courier New"/>
              </a:rPr>
              <a:t>	</a:t>
            </a:r>
            <a:r>
              <a:rPr lang="nl-NL" sz="1600" b="1" dirty="0" err="1">
                <a:latin typeface="Courier New"/>
                <a:cs typeface="Courier New"/>
              </a:rPr>
              <a:t>margin</a:t>
            </a:r>
            <a:r>
              <a:rPr lang="nl-NL" sz="1600" b="1" dirty="0">
                <a:latin typeface="Courier New"/>
                <a:cs typeface="Courier New"/>
              </a:rPr>
              <a:t>: 50px 0;</a:t>
            </a:r>
          </a:p>
          <a:p>
            <a:r>
              <a:rPr lang="nl-NL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2550352" y="1655152"/>
            <a:ext cx="220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>
                <a:solidFill>
                  <a:srgbClr val="CD2400"/>
                </a:solidFill>
              </a:rPr>
              <a:t>EXAMPLE CSS SCRIPT</a:t>
            </a:r>
            <a:endParaRPr lang="nl-NL" b="1" dirty="0">
              <a:solidFill>
                <a:srgbClr val="CD24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584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/>
          <p:cNvSpPr/>
          <p:nvPr/>
        </p:nvSpPr>
        <p:spPr>
          <a:xfrm>
            <a:off x="2942782" y="2069556"/>
            <a:ext cx="3263238" cy="1436388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dirty="0" smtClean="0"/>
              <a:t>LIVE CODING</a:t>
            </a:r>
            <a:endParaRPr lang="nl-NL" sz="3600" dirty="0"/>
          </a:p>
        </p:txBody>
      </p:sp>
    </p:spTree>
    <p:extLst>
      <p:ext uri="{BB962C8B-B14F-4D97-AF65-F5344CB8AC3E}">
        <p14:creationId xmlns="" xmlns:p14="http://schemas.microsoft.com/office/powerpoint/2010/main" val="324076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39" y="948816"/>
            <a:ext cx="50800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6778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1C88DA"/>
                </a:solidFill>
                <a:latin typeface="Century Gothic"/>
                <a:ea typeface="ＭＳ Ｐゴシック" charset="0"/>
                <a:cs typeface="Century Gothic"/>
              </a:rPr>
              <a:t>Padding en </a:t>
            </a:r>
            <a:r>
              <a:rPr lang="nl-NL" dirty="0" err="1">
                <a:solidFill>
                  <a:srgbClr val="1C88DA"/>
                </a:solidFill>
                <a:latin typeface="Century Gothic"/>
                <a:ea typeface="ＭＳ Ｐゴシック" charset="0"/>
                <a:cs typeface="Century Gothic"/>
              </a:rPr>
              <a:t>margin</a:t>
            </a:r>
            <a:endParaRPr lang="nl-NL" dirty="0">
              <a:solidFill>
                <a:srgbClr val="1C88DA"/>
              </a:solidFill>
              <a:latin typeface="Century Gothic"/>
              <a:ea typeface="ＭＳ Ｐゴシック" charset="0"/>
              <a:cs typeface="Century Gothic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854115"/>
          </a:xfrm>
        </p:spPr>
        <p:txBody>
          <a:bodyPr/>
          <a:lstStyle/>
          <a:p>
            <a:r>
              <a:rPr lang="nl-NL" dirty="0">
                <a:latin typeface="Century Gothic"/>
                <a:ea typeface="ＭＳ Ｐゴシック" charset="0"/>
                <a:cs typeface="Century Gothic"/>
              </a:rPr>
              <a:t>Padding en </a:t>
            </a:r>
            <a:r>
              <a:rPr lang="nl-NL" dirty="0" err="1">
                <a:latin typeface="Century Gothic"/>
                <a:ea typeface="ＭＳ Ｐゴシック" charset="0"/>
                <a:cs typeface="Century Gothic"/>
              </a:rPr>
              <a:t>margin</a:t>
            </a:r>
            <a:endParaRPr lang="nl-NL" dirty="0">
              <a:latin typeface="Century Gothic"/>
              <a:ea typeface="ＭＳ Ｐゴシック" charset="0"/>
              <a:cs typeface="Century Gothic"/>
            </a:endParaRPr>
          </a:p>
          <a:p>
            <a:r>
              <a:rPr lang="nl-NL" dirty="0">
                <a:latin typeface="Century Gothic"/>
                <a:ea typeface="ＭＳ Ｐゴシック" charset="0"/>
                <a:cs typeface="Century Gothic"/>
              </a:rPr>
              <a:t>4 waarden: top, right, </a:t>
            </a:r>
            <a:r>
              <a:rPr lang="nl-NL" dirty="0" err="1">
                <a:latin typeface="Century Gothic"/>
                <a:ea typeface="ＭＳ Ｐゴシック" charset="0"/>
                <a:cs typeface="Century Gothic"/>
              </a:rPr>
              <a:t>bottom</a:t>
            </a:r>
            <a:r>
              <a:rPr lang="nl-NL" dirty="0">
                <a:latin typeface="Century Gothic"/>
                <a:ea typeface="ＭＳ Ｐゴシック" charset="0"/>
                <a:cs typeface="Century Gothic"/>
              </a:rPr>
              <a:t>, </a:t>
            </a:r>
            <a:r>
              <a:rPr lang="nl-NL" dirty="0" err="1">
                <a:latin typeface="Century Gothic"/>
                <a:ea typeface="ＭＳ Ｐゴシック" charset="0"/>
                <a:cs typeface="Century Gothic"/>
              </a:rPr>
              <a:t>left</a:t>
            </a:r>
            <a:r>
              <a:rPr lang="nl-NL" dirty="0">
                <a:latin typeface="Century Gothic"/>
                <a:ea typeface="ＭＳ Ｐゴシック" charset="0"/>
                <a:cs typeface="Century Gothic"/>
              </a:rPr>
              <a:t> (met klok mee)</a:t>
            </a:r>
          </a:p>
          <a:p>
            <a:r>
              <a:rPr lang="nl-NL" dirty="0">
                <a:latin typeface="Century Gothic"/>
                <a:ea typeface="ＭＳ Ｐゴシック" charset="0"/>
                <a:cs typeface="Century Gothic"/>
              </a:rPr>
              <a:t>Weggelaten waarden worden “verzonnen”</a:t>
            </a:r>
          </a:p>
          <a:p>
            <a:r>
              <a:rPr lang="nl-NL" dirty="0">
                <a:latin typeface="Century Gothic"/>
                <a:ea typeface="ＭＳ Ｐゴシック" charset="0"/>
                <a:cs typeface="Century Gothic"/>
              </a:rPr>
              <a:t>Expliciet opgeven kan ook, bijv. </a:t>
            </a:r>
            <a:r>
              <a:rPr lang="nl-NL" dirty="0" err="1">
                <a:latin typeface="Century Gothic"/>
                <a:ea typeface="ＭＳ Ｐゴシック" charset="0"/>
                <a:cs typeface="Century Gothic"/>
              </a:rPr>
              <a:t>margin-bottom</a:t>
            </a:r>
            <a:r>
              <a:rPr lang="nl-NL" dirty="0">
                <a:latin typeface="Century Gothic"/>
                <a:ea typeface="ＭＳ Ｐゴシック" charset="0"/>
                <a:cs typeface="Century Gothic"/>
              </a:rPr>
              <a:t>: 10px;</a:t>
            </a:r>
          </a:p>
          <a:p>
            <a:pPr>
              <a:buFont typeface="Arial" charset="0"/>
              <a:buNone/>
            </a:pPr>
            <a:endParaRPr lang="nl-NL" dirty="0">
              <a:latin typeface="Century Gothic"/>
              <a:ea typeface="ＭＳ Ｐゴシック" charset="0"/>
              <a:cs typeface="Century Gothic"/>
            </a:endParaRPr>
          </a:p>
          <a:p>
            <a:pPr>
              <a:buFont typeface="Arial" charset="0"/>
              <a:buNone/>
            </a:pPr>
            <a:endParaRPr lang="nl-NL" dirty="0">
              <a:latin typeface="Century Gothic"/>
              <a:ea typeface="ＭＳ Ｐゴシック" charset="0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854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1C88DA"/>
                </a:solidFill>
                <a:latin typeface="Century Gothic"/>
                <a:ea typeface="ＭＳ Ｐゴシック" charset="0"/>
                <a:cs typeface="Century Gothic"/>
              </a:rPr>
              <a:t>Box model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nl-NL" sz="1800" dirty="0">
                <a:latin typeface="Courier New" charset="0"/>
                <a:ea typeface="ＭＳ Ｐゴシック" charset="0"/>
                <a:cs typeface="Courier New" charset="0"/>
              </a:rPr>
              <a:t>div {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nl-NL" sz="1800" dirty="0">
                <a:latin typeface="Courier New" charset="0"/>
                <a:ea typeface="ＭＳ Ｐゴシック" charset="0"/>
                <a:cs typeface="Courier New" charset="0"/>
              </a:rPr>
              <a:t>		</a:t>
            </a:r>
            <a:r>
              <a:rPr lang="nl-NL" sz="1800" dirty="0" err="1">
                <a:latin typeface="Courier New" charset="0"/>
                <a:ea typeface="ＭＳ Ｐゴシック" charset="0"/>
                <a:cs typeface="Courier New" charset="0"/>
              </a:rPr>
              <a:t>margin-left</a:t>
            </a:r>
            <a:r>
              <a:rPr lang="nl-NL" sz="1800" dirty="0">
                <a:latin typeface="Courier New" charset="0"/>
                <a:ea typeface="ＭＳ Ｐゴシック" charset="0"/>
                <a:cs typeface="Courier New" charset="0"/>
              </a:rPr>
              <a:t> : 10px;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nl-NL" sz="1800" dirty="0">
                <a:latin typeface="Courier New" charset="0"/>
                <a:ea typeface="ＭＳ Ｐゴシック" charset="0"/>
                <a:cs typeface="Courier New" charset="0"/>
              </a:rPr>
              <a:t>		</a:t>
            </a:r>
            <a:r>
              <a:rPr lang="nl-NL" sz="1800" dirty="0" err="1">
                <a:latin typeface="Courier New" charset="0"/>
                <a:ea typeface="ＭＳ Ｐゴシック" charset="0"/>
                <a:cs typeface="Courier New" charset="0"/>
              </a:rPr>
              <a:t>margin</a:t>
            </a:r>
            <a:r>
              <a:rPr lang="nl-NL" sz="1800" dirty="0">
                <a:latin typeface="Courier New" charset="0"/>
                <a:ea typeface="ＭＳ Ｐゴシック" charset="0"/>
                <a:cs typeface="Courier New" charset="0"/>
              </a:rPr>
              <a:t>-right : 30px;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nl-NL" sz="1800" dirty="0">
                <a:latin typeface="Courier New" charset="0"/>
                <a:ea typeface="ＭＳ Ｐゴシック" charset="0"/>
                <a:cs typeface="Courier New" charset="0"/>
              </a:rPr>
              <a:t>		</a:t>
            </a:r>
            <a:r>
              <a:rPr lang="nl-NL" sz="1800" dirty="0" err="1">
                <a:latin typeface="Courier New" charset="0"/>
                <a:ea typeface="ＭＳ Ｐゴシック" charset="0"/>
                <a:cs typeface="Courier New" charset="0"/>
              </a:rPr>
              <a:t>margin-bottom</a:t>
            </a:r>
            <a:r>
              <a:rPr lang="nl-NL" sz="1800" dirty="0">
                <a:latin typeface="Courier New" charset="0"/>
                <a:ea typeface="ＭＳ Ｐゴシック" charset="0"/>
                <a:cs typeface="Courier New" charset="0"/>
              </a:rPr>
              <a:t> : 15px;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nl-NL" sz="1800" dirty="0">
                <a:latin typeface="Courier New" charset="0"/>
                <a:ea typeface="ＭＳ Ｐゴシック" charset="0"/>
                <a:cs typeface="Courier New" charset="0"/>
              </a:rPr>
              <a:t>		</a:t>
            </a:r>
            <a:r>
              <a:rPr lang="nl-NL" sz="1800" dirty="0" err="1">
                <a:latin typeface="Courier New" charset="0"/>
                <a:ea typeface="ＭＳ Ｐゴシック" charset="0"/>
                <a:cs typeface="Courier New" charset="0"/>
              </a:rPr>
              <a:t>margin</a:t>
            </a:r>
            <a:r>
              <a:rPr lang="nl-NL" sz="1800" dirty="0">
                <a:latin typeface="Courier New" charset="0"/>
                <a:ea typeface="ＭＳ Ｐゴシック" charset="0"/>
                <a:cs typeface="Courier New" charset="0"/>
              </a:rPr>
              <a:t>-top : 25px;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nl-NL" sz="1800" dirty="0">
                <a:latin typeface="Courier New" charset="0"/>
                <a:ea typeface="ＭＳ Ｐゴシック" charset="0"/>
                <a:cs typeface="Courier New" charset="0"/>
              </a:rPr>
              <a:t>		padding : 15px 30px 10px;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nl-NL" sz="1800" dirty="0">
                <a:latin typeface="Courier New" charset="0"/>
                <a:ea typeface="ＭＳ Ｐゴシック" charset="0"/>
                <a:cs typeface="Courier New" charset="0"/>
              </a:rPr>
              <a:t>		border: 1px </a:t>
            </a:r>
            <a:r>
              <a:rPr lang="nl-NL" sz="1800" dirty="0" err="1">
                <a:latin typeface="Courier New" charset="0"/>
                <a:ea typeface="ＭＳ Ｐゴシック" charset="0"/>
                <a:cs typeface="Courier New" charset="0"/>
              </a:rPr>
              <a:t>solid</a:t>
            </a:r>
            <a:r>
              <a:rPr lang="nl-NL" sz="1800" dirty="0">
                <a:latin typeface="Courier New" charset="0"/>
                <a:ea typeface="ＭＳ Ｐゴシック" charset="0"/>
                <a:cs typeface="Courier New" charset="0"/>
              </a:rPr>
              <a:t> black;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nl-NL" sz="1800" dirty="0">
                <a:latin typeface="Courier New" charset="0"/>
                <a:ea typeface="ＭＳ Ｐゴシック" charset="0"/>
                <a:cs typeface="Courier New" charset="0"/>
              </a:rPr>
              <a:t>		</a:t>
            </a:r>
            <a:r>
              <a:rPr lang="nl-NL" sz="1800" dirty="0" err="1">
                <a:latin typeface="Courier New" charset="0"/>
                <a:ea typeface="ＭＳ Ｐゴシック" charset="0"/>
                <a:cs typeface="Courier New" charset="0"/>
              </a:rPr>
              <a:t>width</a:t>
            </a:r>
            <a:r>
              <a:rPr lang="nl-NL" sz="1800" dirty="0">
                <a:latin typeface="Courier New" charset="0"/>
                <a:ea typeface="ＭＳ Ｐゴシック" charset="0"/>
                <a:cs typeface="Courier New" charset="0"/>
              </a:rPr>
              <a:t> : 300px;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nl-NL" sz="1800" dirty="0">
                <a:latin typeface="Courier New" charset="0"/>
                <a:ea typeface="ＭＳ Ｐゴシック" charset="0"/>
                <a:cs typeface="Courier New" charset="0"/>
              </a:rPr>
              <a:t>}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nl-NL" sz="1800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nl-NL" sz="1800" dirty="0">
                <a:latin typeface="Century Gothic"/>
                <a:ea typeface="ＭＳ Ｐゴシック" charset="0"/>
                <a:cs typeface="Century Gothic"/>
              </a:rPr>
              <a:t>Wat is de breedte van deze div?</a:t>
            </a:r>
          </a:p>
        </p:txBody>
      </p:sp>
    </p:spTree>
    <p:extLst>
      <p:ext uri="{BB962C8B-B14F-4D97-AF65-F5344CB8AC3E}">
        <p14:creationId xmlns="" xmlns:p14="http://schemas.microsoft.com/office/powerpoint/2010/main" val="246632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1C88DA"/>
                </a:solidFill>
                <a:latin typeface="Century Gothic"/>
                <a:ea typeface="ＭＳ Ｐゴシック" charset="0"/>
                <a:cs typeface="Century Gothic"/>
              </a:rPr>
              <a:t>Box model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nl-NL" sz="1800" dirty="0">
                <a:latin typeface="Courier New" charset="0"/>
                <a:ea typeface="ＭＳ Ｐゴシック" charset="0"/>
                <a:cs typeface="Courier New" charset="0"/>
              </a:rPr>
              <a:t>div {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nl-NL" sz="1800" dirty="0">
                <a:latin typeface="Courier New" charset="0"/>
                <a:ea typeface="ＭＳ Ｐゴシック" charset="0"/>
                <a:cs typeface="Courier New" charset="0"/>
              </a:rPr>
              <a:t>		</a:t>
            </a:r>
            <a:r>
              <a:rPr lang="nl-NL" sz="1800" dirty="0" err="1">
                <a:latin typeface="Courier New" charset="0"/>
                <a:ea typeface="ＭＳ Ｐゴシック" charset="0"/>
                <a:cs typeface="Courier New" charset="0"/>
              </a:rPr>
              <a:t>margin-left</a:t>
            </a:r>
            <a:r>
              <a:rPr lang="nl-NL" sz="1800" dirty="0">
                <a:latin typeface="Courier New" charset="0"/>
                <a:ea typeface="ＭＳ Ｐゴシック" charset="0"/>
                <a:cs typeface="Courier New" charset="0"/>
              </a:rPr>
              <a:t> : 10px;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nl-NL" sz="1800" dirty="0">
                <a:latin typeface="Courier New" charset="0"/>
                <a:ea typeface="ＭＳ Ｐゴシック" charset="0"/>
                <a:cs typeface="Courier New" charset="0"/>
              </a:rPr>
              <a:t>		</a:t>
            </a:r>
            <a:r>
              <a:rPr lang="nl-NL" sz="1800" dirty="0" err="1">
                <a:latin typeface="Courier New" charset="0"/>
                <a:ea typeface="ＭＳ Ｐゴシック" charset="0"/>
                <a:cs typeface="Courier New" charset="0"/>
              </a:rPr>
              <a:t>margin</a:t>
            </a:r>
            <a:r>
              <a:rPr lang="nl-NL" sz="1800" dirty="0">
                <a:latin typeface="Courier New" charset="0"/>
                <a:ea typeface="ＭＳ Ｐゴシック" charset="0"/>
                <a:cs typeface="Courier New" charset="0"/>
              </a:rPr>
              <a:t>-right : 30px;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nl-NL" sz="1800" dirty="0">
                <a:latin typeface="Courier New" charset="0"/>
                <a:ea typeface="ＭＳ Ｐゴシック" charset="0"/>
                <a:cs typeface="Courier New" charset="0"/>
              </a:rPr>
              <a:t>		</a:t>
            </a:r>
            <a:r>
              <a:rPr lang="nl-NL" sz="1800" dirty="0" err="1">
                <a:latin typeface="Courier New" charset="0"/>
                <a:ea typeface="ＭＳ Ｐゴシック" charset="0"/>
                <a:cs typeface="Courier New" charset="0"/>
              </a:rPr>
              <a:t>margin-bottom</a:t>
            </a:r>
            <a:r>
              <a:rPr lang="nl-NL" sz="1800" dirty="0">
                <a:latin typeface="Courier New" charset="0"/>
                <a:ea typeface="ＭＳ Ｐゴシック" charset="0"/>
                <a:cs typeface="Courier New" charset="0"/>
              </a:rPr>
              <a:t> : 15px;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nl-NL" sz="1800" dirty="0">
                <a:latin typeface="Courier New" charset="0"/>
                <a:ea typeface="ＭＳ Ｐゴシック" charset="0"/>
                <a:cs typeface="Courier New" charset="0"/>
              </a:rPr>
              <a:t>		</a:t>
            </a:r>
            <a:r>
              <a:rPr lang="nl-NL" sz="1800" dirty="0" err="1">
                <a:latin typeface="Courier New" charset="0"/>
                <a:ea typeface="ＭＳ Ｐゴシック" charset="0"/>
                <a:cs typeface="Courier New" charset="0"/>
              </a:rPr>
              <a:t>margin</a:t>
            </a:r>
            <a:r>
              <a:rPr lang="nl-NL" sz="1800" dirty="0">
                <a:latin typeface="Courier New" charset="0"/>
                <a:ea typeface="ＭＳ Ｐゴシック" charset="0"/>
                <a:cs typeface="Courier New" charset="0"/>
              </a:rPr>
              <a:t>-top : 25px;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nl-NL" sz="1800" dirty="0">
                <a:latin typeface="Courier New" charset="0"/>
                <a:ea typeface="ＭＳ Ｐゴシック" charset="0"/>
                <a:cs typeface="Courier New" charset="0"/>
              </a:rPr>
              <a:t>		padding : 15px 30px 10px;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nl-NL" sz="1800" dirty="0">
                <a:latin typeface="Courier New" charset="0"/>
                <a:ea typeface="ＭＳ Ｐゴシック" charset="0"/>
                <a:cs typeface="Courier New" charset="0"/>
              </a:rPr>
              <a:t>		border: 1px </a:t>
            </a:r>
            <a:r>
              <a:rPr lang="nl-NL" sz="1800" dirty="0" err="1">
                <a:latin typeface="Courier New" charset="0"/>
                <a:ea typeface="ＭＳ Ｐゴシック" charset="0"/>
                <a:cs typeface="Courier New" charset="0"/>
              </a:rPr>
              <a:t>solid</a:t>
            </a:r>
            <a:r>
              <a:rPr lang="nl-NL" sz="1800" dirty="0">
                <a:latin typeface="Courier New" charset="0"/>
                <a:ea typeface="ＭＳ Ｐゴシック" charset="0"/>
                <a:cs typeface="Courier New" charset="0"/>
              </a:rPr>
              <a:t> black;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nl-NL" sz="1800" dirty="0">
                <a:latin typeface="Courier New" charset="0"/>
                <a:ea typeface="ＭＳ Ｐゴシック" charset="0"/>
                <a:cs typeface="Courier New" charset="0"/>
              </a:rPr>
              <a:t>		</a:t>
            </a:r>
            <a:r>
              <a:rPr lang="nl-NL" sz="1800" dirty="0" err="1">
                <a:latin typeface="Courier New" charset="0"/>
                <a:ea typeface="ＭＳ Ｐゴシック" charset="0"/>
                <a:cs typeface="Courier New" charset="0"/>
              </a:rPr>
              <a:t>width</a:t>
            </a:r>
            <a:r>
              <a:rPr lang="nl-NL" sz="1800" dirty="0">
                <a:latin typeface="Courier New" charset="0"/>
                <a:ea typeface="ＭＳ Ｐゴシック" charset="0"/>
                <a:cs typeface="Courier New" charset="0"/>
              </a:rPr>
              <a:t> : 300px;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nl-NL" sz="1800" dirty="0">
                <a:latin typeface="Courier New" charset="0"/>
                <a:ea typeface="ＭＳ Ｐゴシック" charset="0"/>
                <a:cs typeface="Courier New" charset="0"/>
              </a:rPr>
              <a:t>}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nl-NL" sz="1800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nl-NL" sz="1800" dirty="0">
                <a:latin typeface="Century Gothic"/>
                <a:ea typeface="ＭＳ Ｐゴシック" charset="0"/>
                <a:cs typeface="Century Gothic"/>
              </a:rPr>
              <a:t>Wat is de breedte van deze div?</a:t>
            </a:r>
          </a:p>
        </p:txBody>
      </p:sp>
    </p:spTree>
    <p:extLst>
      <p:ext uri="{BB962C8B-B14F-4D97-AF65-F5344CB8AC3E}">
        <p14:creationId xmlns="" xmlns:p14="http://schemas.microsoft.com/office/powerpoint/2010/main" val="246632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2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rgbClr val="FFFFFF"/>
                </a:solidFill>
              </a:rPr>
              <a:t>TEXT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25678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Screen Shot 2012-08-23 at 3.31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141" y="627485"/>
            <a:ext cx="4759424" cy="59583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8516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143577" y="976166"/>
            <a:ext cx="707421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latin typeface="Courier New"/>
                <a:cs typeface="Courier New"/>
              </a:rPr>
              <a:t>body {</a:t>
            </a:r>
            <a:endParaRPr lang="nl-NL" sz="1400" dirty="0">
              <a:latin typeface="Courier New"/>
              <a:cs typeface="Courier New"/>
            </a:endParaRPr>
          </a:p>
          <a:p>
            <a:r>
              <a:rPr lang="nl-NL" sz="1400" dirty="0">
                <a:latin typeface="Courier New"/>
                <a:cs typeface="Courier New"/>
              </a:rPr>
              <a:t>	background-</a:t>
            </a:r>
            <a:r>
              <a:rPr lang="nl-NL" sz="1400" dirty="0" err="1">
                <a:latin typeface="Courier New"/>
                <a:cs typeface="Courier New"/>
              </a:rPr>
              <a:t>color</a:t>
            </a:r>
            <a:r>
              <a:rPr lang="nl-NL" sz="1400" dirty="0">
                <a:latin typeface="Courier New"/>
                <a:cs typeface="Courier New"/>
              </a:rPr>
              <a:t>: #f20b0b;</a:t>
            </a:r>
          </a:p>
          <a:p>
            <a:r>
              <a:rPr lang="nl-NL" sz="1400" b="1" dirty="0">
                <a:latin typeface="Courier New"/>
                <a:cs typeface="Courier New"/>
              </a:rPr>
              <a:t>	font-family: </a:t>
            </a:r>
            <a:r>
              <a:rPr lang="nl-NL" sz="1400" b="1" dirty="0" err="1">
                <a:latin typeface="Courier New"/>
                <a:cs typeface="Courier New"/>
              </a:rPr>
              <a:t>Tahoma</a:t>
            </a:r>
            <a:r>
              <a:rPr lang="nl-NL" sz="1400" b="1" dirty="0">
                <a:latin typeface="Courier New"/>
                <a:cs typeface="Courier New"/>
              </a:rPr>
              <a:t>, sans-</a:t>
            </a:r>
            <a:r>
              <a:rPr lang="nl-NL" sz="1400" b="1" dirty="0" err="1">
                <a:latin typeface="Courier New"/>
                <a:cs typeface="Courier New"/>
              </a:rPr>
              <a:t>serif</a:t>
            </a:r>
            <a:r>
              <a:rPr lang="nl-NL" sz="1400" b="1" dirty="0">
                <a:latin typeface="Courier New"/>
                <a:cs typeface="Courier New"/>
              </a:rPr>
              <a:t>;</a:t>
            </a:r>
          </a:p>
          <a:p>
            <a:r>
              <a:rPr lang="nl-NL" sz="1400" b="1" dirty="0">
                <a:latin typeface="Courier New"/>
                <a:cs typeface="Courier New"/>
              </a:rPr>
              <a:t>	font-size</a:t>
            </a:r>
            <a:r>
              <a:rPr lang="nl-NL" sz="1400" b="1" dirty="0" smtClean="0">
                <a:latin typeface="Courier New"/>
                <a:cs typeface="Courier New"/>
              </a:rPr>
              <a:t>: 1em</a:t>
            </a:r>
            <a:r>
              <a:rPr lang="nl-NL" sz="1400" b="1" dirty="0">
                <a:latin typeface="Courier New"/>
                <a:cs typeface="Courier New"/>
              </a:rPr>
              <a:t>;</a:t>
            </a:r>
          </a:p>
          <a:p>
            <a:r>
              <a:rPr lang="nl-NL" sz="1400" b="1" dirty="0">
                <a:latin typeface="Courier New"/>
                <a:cs typeface="Courier New"/>
              </a:rPr>
              <a:t>	line-</a:t>
            </a:r>
            <a:r>
              <a:rPr lang="nl-NL" sz="1400" b="1" dirty="0" err="1">
                <a:latin typeface="Courier New"/>
                <a:cs typeface="Courier New"/>
              </a:rPr>
              <a:t>height</a:t>
            </a:r>
            <a:r>
              <a:rPr lang="nl-NL" sz="1400" b="1" dirty="0">
                <a:latin typeface="Courier New"/>
                <a:cs typeface="Courier New"/>
              </a:rPr>
              <a:t>: 1.5em;</a:t>
            </a:r>
          </a:p>
          <a:p>
            <a:r>
              <a:rPr lang="nl-NL" sz="1400" dirty="0">
                <a:latin typeface="Courier New"/>
                <a:cs typeface="Courier New"/>
              </a:rPr>
              <a:t>}</a:t>
            </a:r>
          </a:p>
          <a:p>
            <a:endParaRPr lang="nl-NL" sz="1400" dirty="0">
              <a:latin typeface="Courier New"/>
              <a:cs typeface="Courier New"/>
            </a:endParaRPr>
          </a:p>
          <a:p>
            <a:r>
              <a:rPr lang="nl-NL" sz="1400" dirty="0" smtClean="0">
                <a:latin typeface="Courier New"/>
                <a:cs typeface="Courier New"/>
              </a:rPr>
              <a:t>h1 {</a:t>
            </a:r>
            <a:endParaRPr lang="nl-NL" sz="1400" dirty="0">
              <a:latin typeface="Courier New"/>
              <a:cs typeface="Courier New"/>
            </a:endParaRPr>
          </a:p>
          <a:p>
            <a:r>
              <a:rPr lang="nl-NL" sz="1400" dirty="0">
                <a:latin typeface="Courier New"/>
                <a:cs typeface="Courier New"/>
              </a:rPr>
              <a:t>	</a:t>
            </a:r>
            <a:r>
              <a:rPr lang="nl-NL" sz="1400" b="1" dirty="0">
                <a:latin typeface="Courier New"/>
                <a:cs typeface="Courier New"/>
              </a:rPr>
              <a:t>font-size</a:t>
            </a:r>
            <a:r>
              <a:rPr lang="nl-NL" sz="1400" b="1" dirty="0" smtClean="0">
                <a:latin typeface="Courier New"/>
                <a:cs typeface="Courier New"/>
              </a:rPr>
              <a:t>: 1.8em</a:t>
            </a:r>
            <a:r>
              <a:rPr lang="nl-NL" sz="1400" b="1" dirty="0">
                <a:latin typeface="Courier New"/>
                <a:cs typeface="Courier New"/>
              </a:rPr>
              <a:t>;</a:t>
            </a:r>
          </a:p>
          <a:p>
            <a:r>
              <a:rPr lang="nl-NL" sz="1400" b="1" dirty="0">
                <a:latin typeface="Courier New"/>
                <a:cs typeface="Courier New"/>
              </a:rPr>
              <a:t>	font-family: </a:t>
            </a:r>
            <a:r>
              <a:rPr lang="nl-NL" sz="1400" b="1" dirty="0" err="1">
                <a:latin typeface="Courier New"/>
                <a:cs typeface="Courier New"/>
              </a:rPr>
              <a:t>fantasy</a:t>
            </a:r>
            <a:r>
              <a:rPr lang="nl-NL" sz="1400" b="1" dirty="0">
                <a:latin typeface="Courier New"/>
                <a:cs typeface="Courier New"/>
              </a:rPr>
              <a:t>;</a:t>
            </a:r>
          </a:p>
          <a:p>
            <a:r>
              <a:rPr lang="nl-NL" sz="1400" dirty="0">
                <a:latin typeface="Courier New"/>
                <a:cs typeface="Courier New"/>
              </a:rPr>
              <a:t>}</a:t>
            </a:r>
          </a:p>
          <a:p>
            <a:endParaRPr lang="nl-NL" sz="1400" dirty="0">
              <a:latin typeface="Courier New"/>
              <a:cs typeface="Courier New"/>
            </a:endParaRPr>
          </a:p>
          <a:p>
            <a:r>
              <a:rPr lang="nl-NL" sz="1400" dirty="0" smtClean="0">
                <a:latin typeface="Courier New"/>
                <a:cs typeface="Courier New"/>
              </a:rPr>
              <a:t>h2 {</a:t>
            </a:r>
            <a:endParaRPr lang="nl-NL" sz="1400" dirty="0">
              <a:latin typeface="Courier New"/>
              <a:cs typeface="Courier New"/>
            </a:endParaRPr>
          </a:p>
          <a:p>
            <a:r>
              <a:rPr lang="nl-NL" sz="1400" b="1" dirty="0">
                <a:latin typeface="Courier New"/>
                <a:cs typeface="Courier New"/>
              </a:rPr>
              <a:t>	font-family: '</a:t>
            </a:r>
            <a:r>
              <a:rPr lang="nl-NL" sz="1400" b="1" dirty="0" err="1">
                <a:latin typeface="Courier New"/>
                <a:cs typeface="Courier New"/>
              </a:rPr>
              <a:t>Cantata</a:t>
            </a:r>
            <a:r>
              <a:rPr lang="nl-NL" sz="1400" b="1" dirty="0">
                <a:latin typeface="Courier New"/>
                <a:cs typeface="Courier New"/>
              </a:rPr>
              <a:t> </a:t>
            </a:r>
            <a:r>
              <a:rPr lang="nl-NL" sz="1400" b="1" dirty="0" err="1">
                <a:latin typeface="Courier New"/>
                <a:cs typeface="Courier New"/>
              </a:rPr>
              <a:t>One</a:t>
            </a:r>
            <a:r>
              <a:rPr lang="nl-NL" sz="1400" b="1" dirty="0">
                <a:latin typeface="Courier New"/>
                <a:cs typeface="Courier New"/>
              </a:rPr>
              <a:t>', </a:t>
            </a:r>
            <a:r>
              <a:rPr lang="nl-NL" sz="1400" b="1" dirty="0" err="1">
                <a:latin typeface="Courier New"/>
                <a:cs typeface="Courier New"/>
              </a:rPr>
              <a:t>serif</a:t>
            </a:r>
            <a:r>
              <a:rPr lang="nl-NL" sz="1400" b="1" dirty="0">
                <a:latin typeface="Courier New"/>
                <a:cs typeface="Courier New"/>
              </a:rPr>
              <a:t>;</a:t>
            </a:r>
          </a:p>
          <a:p>
            <a:r>
              <a:rPr lang="nl-NL" sz="1400" dirty="0">
                <a:latin typeface="Courier New"/>
                <a:cs typeface="Courier New"/>
              </a:rPr>
              <a:t>}</a:t>
            </a:r>
          </a:p>
          <a:p>
            <a:endParaRPr lang="nl-NL" sz="1400" dirty="0">
              <a:latin typeface="Courier New"/>
              <a:cs typeface="Courier New"/>
            </a:endParaRPr>
          </a:p>
          <a:p>
            <a:r>
              <a:rPr lang="nl-NL" sz="1400" dirty="0" smtClean="0">
                <a:latin typeface="Courier New"/>
                <a:cs typeface="Courier New"/>
              </a:rPr>
              <a:t>section { width</a:t>
            </a:r>
            <a:r>
              <a:rPr lang="nl-NL" sz="1400" dirty="0">
                <a:latin typeface="Courier New"/>
                <a:cs typeface="Courier New"/>
              </a:rPr>
              <a:t>:600px</a:t>
            </a:r>
            <a:r>
              <a:rPr lang="nl-NL" sz="1400" dirty="0" smtClean="0">
                <a:latin typeface="Courier New"/>
                <a:cs typeface="Courier New"/>
              </a:rPr>
              <a:t>; margin</a:t>
            </a:r>
            <a:r>
              <a:rPr lang="nl-NL" sz="1400" dirty="0">
                <a:latin typeface="Courier New"/>
                <a:cs typeface="Courier New"/>
              </a:rPr>
              <a:t>:0 auto</a:t>
            </a:r>
            <a:r>
              <a:rPr lang="nl-NL" sz="1400" dirty="0" smtClean="0">
                <a:latin typeface="Courier New"/>
                <a:cs typeface="Courier New"/>
              </a:rPr>
              <a:t>; }</a:t>
            </a:r>
            <a:endParaRPr lang="nl-NL" sz="1400" dirty="0">
              <a:latin typeface="Courier New"/>
              <a:cs typeface="Courier New"/>
            </a:endParaRPr>
          </a:p>
          <a:p>
            <a:r>
              <a:rPr lang="nl-NL" sz="1400" dirty="0">
                <a:latin typeface="Courier New"/>
                <a:cs typeface="Courier New"/>
              </a:rPr>
              <a:t>#</a:t>
            </a:r>
            <a:r>
              <a:rPr lang="nl-NL" sz="1400" dirty="0" smtClean="0">
                <a:latin typeface="Courier New"/>
                <a:cs typeface="Courier New"/>
              </a:rPr>
              <a:t>news { margin-top:20px; padding</a:t>
            </a:r>
            <a:r>
              <a:rPr lang="nl-NL" sz="1400" dirty="0">
                <a:latin typeface="Courier New"/>
                <a:cs typeface="Courier New"/>
              </a:rPr>
              <a:t>:5px</a:t>
            </a:r>
            <a:r>
              <a:rPr lang="nl-NL" sz="1400" dirty="0" smtClean="0">
                <a:latin typeface="Courier New"/>
                <a:cs typeface="Courier New"/>
              </a:rPr>
              <a:t>; }</a:t>
            </a:r>
            <a:endParaRPr lang="nl-NL" sz="1400" dirty="0">
              <a:latin typeface="Courier New"/>
              <a:cs typeface="Courier New"/>
            </a:endParaRPr>
          </a:p>
          <a:p>
            <a:endParaRPr lang="nl-NL" sz="1400" dirty="0">
              <a:latin typeface="Courier New"/>
              <a:cs typeface="Courier New"/>
            </a:endParaRPr>
          </a:p>
          <a:p>
            <a:r>
              <a:rPr lang="nl-NL" sz="1400" dirty="0">
                <a:latin typeface="Courier New"/>
                <a:cs typeface="Courier New"/>
              </a:rPr>
              <a:t>.</a:t>
            </a:r>
            <a:r>
              <a:rPr lang="nl-NL" sz="1400" dirty="0" smtClean="0">
                <a:latin typeface="Courier New"/>
                <a:cs typeface="Courier New"/>
              </a:rPr>
              <a:t>news-item { </a:t>
            </a:r>
          </a:p>
          <a:p>
            <a:r>
              <a:rPr lang="nl-NL" sz="1400" dirty="0" smtClean="0">
                <a:latin typeface="Courier New"/>
                <a:cs typeface="Courier New"/>
              </a:rPr>
              <a:t>	background-color</a:t>
            </a:r>
            <a:r>
              <a:rPr lang="nl-NL" sz="1400" dirty="0">
                <a:latin typeface="Courier New"/>
                <a:cs typeface="Courier New"/>
              </a:rPr>
              <a:t>: #FFF</a:t>
            </a:r>
            <a:r>
              <a:rPr lang="nl-NL" sz="1400" dirty="0" smtClean="0">
                <a:latin typeface="Courier New"/>
                <a:cs typeface="Courier New"/>
              </a:rPr>
              <a:t>; padding</a:t>
            </a:r>
            <a:r>
              <a:rPr lang="nl-NL" sz="1400" dirty="0">
                <a:latin typeface="Courier New"/>
                <a:cs typeface="Courier New"/>
              </a:rPr>
              <a:t>: 15px;</a:t>
            </a:r>
          </a:p>
          <a:p>
            <a:r>
              <a:rPr lang="nl-NL" sz="1400" dirty="0">
                <a:latin typeface="Courier New"/>
                <a:cs typeface="Courier New"/>
              </a:rPr>
              <a:t>	</a:t>
            </a:r>
            <a:r>
              <a:rPr lang="nl-NL" sz="1400" dirty="0" err="1">
                <a:latin typeface="Courier New"/>
                <a:cs typeface="Courier New"/>
              </a:rPr>
              <a:t>margin</a:t>
            </a:r>
            <a:r>
              <a:rPr lang="nl-NL" sz="1400" dirty="0">
                <a:latin typeface="Courier New"/>
                <a:cs typeface="Courier New"/>
              </a:rPr>
              <a:t>: 50px 0;</a:t>
            </a:r>
          </a:p>
          <a:p>
            <a:r>
              <a:rPr lang="nl-NL" sz="1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1175472" y="377880"/>
            <a:ext cx="220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>
                <a:solidFill>
                  <a:srgbClr val="CD2400"/>
                </a:solidFill>
              </a:rPr>
              <a:t>EXAMPLE CSS SCRIPT</a:t>
            </a:r>
            <a:endParaRPr lang="nl-NL" b="1" dirty="0">
              <a:solidFill>
                <a:srgbClr val="CD24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731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143577" y="976166"/>
            <a:ext cx="7074216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latin typeface="Courier New"/>
                <a:cs typeface="Courier New"/>
              </a:rPr>
              <a:t>&lt;!</a:t>
            </a:r>
            <a:r>
              <a:rPr lang="nl-NL" sz="1400" dirty="0" err="1">
                <a:latin typeface="Courier New"/>
                <a:cs typeface="Courier New"/>
              </a:rPr>
              <a:t>doctype</a:t>
            </a:r>
            <a:r>
              <a:rPr lang="nl-NL" sz="1400" dirty="0">
                <a:latin typeface="Courier New"/>
                <a:cs typeface="Courier New"/>
              </a:rPr>
              <a:t> html&gt;</a:t>
            </a:r>
          </a:p>
          <a:p>
            <a:r>
              <a:rPr lang="nl-NL" sz="1400" dirty="0">
                <a:latin typeface="Courier New"/>
                <a:cs typeface="Courier New"/>
              </a:rPr>
              <a:t>&lt;html&gt;</a:t>
            </a:r>
          </a:p>
          <a:p>
            <a:r>
              <a:rPr lang="nl-NL" sz="1400" dirty="0">
                <a:latin typeface="Courier New"/>
                <a:cs typeface="Courier New"/>
              </a:rPr>
              <a:t>	&lt;</a:t>
            </a:r>
            <a:r>
              <a:rPr lang="nl-NL" sz="1400" dirty="0" err="1">
                <a:latin typeface="Courier New"/>
                <a:cs typeface="Courier New"/>
              </a:rPr>
              <a:t>head</a:t>
            </a:r>
            <a:r>
              <a:rPr lang="nl-NL" sz="1400" dirty="0">
                <a:latin typeface="Courier New"/>
                <a:cs typeface="Courier New"/>
              </a:rPr>
              <a:t>&gt;</a:t>
            </a:r>
          </a:p>
          <a:p>
            <a:r>
              <a:rPr lang="nl-NL" sz="1400" dirty="0">
                <a:latin typeface="Courier New"/>
                <a:cs typeface="Courier New"/>
              </a:rPr>
              <a:t>		&lt;</a:t>
            </a:r>
            <a:r>
              <a:rPr lang="nl-NL" sz="1400" dirty="0" err="1">
                <a:latin typeface="Courier New"/>
                <a:cs typeface="Courier New"/>
              </a:rPr>
              <a:t>title</a:t>
            </a:r>
            <a:r>
              <a:rPr lang="nl-NL" sz="1400" dirty="0">
                <a:latin typeface="Courier New"/>
                <a:cs typeface="Courier New"/>
              </a:rPr>
              <a:t>&gt;Mijn eerste webpagina&lt;/</a:t>
            </a:r>
            <a:r>
              <a:rPr lang="nl-NL" sz="1400" dirty="0" err="1">
                <a:latin typeface="Courier New"/>
                <a:cs typeface="Courier New"/>
              </a:rPr>
              <a:t>title</a:t>
            </a:r>
            <a:r>
              <a:rPr lang="nl-NL" sz="1400" dirty="0">
                <a:latin typeface="Courier New"/>
                <a:cs typeface="Courier New"/>
              </a:rPr>
              <a:t>&gt;</a:t>
            </a:r>
          </a:p>
          <a:p>
            <a:r>
              <a:rPr lang="nl-NL" sz="1400" dirty="0">
                <a:latin typeface="Courier New"/>
                <a:cs typeface="Courier New"/>
              </a:rPr>
              <a:t>		&lt;meta name="</a:t>
            </a:r>
            <a:r>
              <a:rPr lang="nl-NL" sz="1400" dirty="0" err="1">
                <a:latin typeface="Courier New"/>
                <a:cs typeface="Courier New"/>
              </a:rPr>
              <a:t>description</a:t>
            </a:r>
            <a:r>
              <a:rPr lang="nl-NL" sz="1400" dirty="0">
                <a:latin typeface="Courier New"/>
                <a:cs typeface="Courier New"/>
              </a:rPr>
              <a:t>" content="mijn eerste </a:t>
            </a:r>
            <a:r>
              <a:rPr lang="nl-NL" sz="1400" dirty="0" smtClean="0">
                <a:latin typeface="Courier New"/>
                <a:cs typeface="Courier New"/>
              </a:rPr>
              <a:t>			 	 		webpagina</a:t>
            </a:r>
            <a:r>
              <a:rPr lang="nl-NL" sz="1400" dirty="0">
                <a:latin typeface="Courier New"/>
                <a:cs typeface="Courier New"/>
              </a:rPr>
              <a:t>" /&gt;</a:t>
            </a:r>
          </a:p>
          <a:p>
            <a:r>
              <a:rPr lang="nl-NL" sz="1400" dirty="0">
                <a:latin typeface="Courier New"/>
                <a:cs typeface="Courier New"/>
              </a:rPr>
              <a:t>		&lt;meta </a:t>
            </a:r>
            <a:r>
              <a:rPr lang="nl-NL" sz="1400" dirty="0" err="1">
                <a:latin typeface="Courier New"/>
                <a:cs typeface="Courier New"/>
              </a:rPr>
              <a:t>charset</a:t>
            </a:r>
            <a:r>
              <a:rPr lang="nl-NL" sz="1400" dirty="0">
                <a:latin typeface="Courier New"/>
                <a:cs typeface="Courier New"/>
              </a:rPr>
              <a:t>="utf-8" /&gt;</a:t>
            </a:r>
          </a:p>
          <a:p>
            <a:r>
              <a:rPr lang="nl-NL" sz="1400" dirty="0">
                <a:latin typeface="Courier New"/>
                <a:cs typeface="Courier New"/>
              </a:rPr>
              <a:t>		</a:t>
            </a:r>
            <a:r>
              <a:rPr lang="nl-NL" sz="1400" b="1" dirty="0">
                <a:latin typeface="Courier New"/>
                <a:cs typeface="Courier New"/>
              </a:rPr>
              <a:t>&lt;link </a:t>
            </a:r>
            <a:r>
              <a:rPr lang="nl-NL" sz="1400" b="1" dirty="0" err="1">
                <a:latin typeface="Courier New"/>
                <a:cs typeface="Courier New"/>
              </a:rPr>
              <a:t>href</a:t>
            </a:r>
            <a:r>
              <a:rPr lang="nl-NL" sz="1400" b="1" dirty="0">
                <a:latin typeface="Courier New"/>
                <a:cs typeface="Courier New"/>
              </a:rPr>
              <a:t>='http://</a:t>
            </a:r>
            <a:r>
              <a:rPr lang="nl-NL" sz="1400" b="1" dirty="0" err="1">
                <a:latin typeface="Courier New"/>
                <a:cs typeface="Courier New"/>
              </a:rPr>
              <a:t>fonts.googleapis.com</a:t>
            </a:r>
            <a:r>
              <a:rPr lang="nl-NL" sz="1400" b="1" dirty="0">
                <a:latin typeface="Courier New"/>
                <a:cs typeface="Courier New"/>
              </a:rPr>
              <a:t>/</a:t>
            </a:r>
            <a:r>
              <a:rPr lang="nl-NL" sz="1400" b="1" dirty="0" err="1">
                <a:latin typeface="Courier New"/>
                <a:cs typeface="Courier New"/>
              </a:rPr>
              <a:t>css</a:t>
            </a:r>
            <a:r>
              <a:rPr lang="nl-NL" sz="1400" b="1" dirty="0" smtClean="0">
                <a:latin typeface="Courier New"/>
                <a:cs typeface="Courier New"/>
              </a:rPr>
              <a:t>?			 			family</a:t>
            </a:r>
            <a:r>
              <a:rPr lang="nl-NL" sz="1400" b="1" dirty="0">
                <a:latin typeface="Courier New"/>
                <a:cs typeface="Courier New"/>
              </a:rPr>
              <a:t>=</a:t>
            </a:r>
            <a:r>
              <a:rPr lang="nl-NL" sz="1400" b="1" dirty="0" err="1">
                <a:latin typeface="Courier New"/>
                <a:cs typeface="Courier New"/>
              </a:rPr>
              <a:t>Cantata+One</a:t>
            </a:r>
            <a:r>
              <a:rPr lang="nl-NL" sz="1400" b="1" dirty="0">
                <a:latin typeface="Courier New"/>
                <a:cs typeface="Courier New"/>
              </a:rPr>
              <a:t>' rel='</a:t>
            </a:r>
            <a:r>
              <a:rPr lang="nl-NL" sz="1400" b="1" dirty="0" err="1">
                <a:latin typeface="Courier New"/>
                <a:cs typeface="Courier New"/>
              </a:rPr>
              <a:t>stylesheet</a:t>
            </a:r>
            <a:r>
              <a:rPr lang="nl-NL" sz="1400" b="1" dirty="0">
                <a:latin typeface="Courier New"/>
                <a:cs typeface="Courier New"/>
              </a:rPr>
              <a:t>' type='</a:t>
            </a:r>
            <a:r>
              <a:rPr lang="nl-NL" sz="1400" b="1" dirty="0" err="1">
                <a:latin typeface="Courier New"/>
                <a:cs typeface="Courier New"/>
              </a:rPr>
              <a:t>text</a:t>
            </a:r>
            <a:r>
              <a:rPr lang="nl-NL" sz="1400" b="1" dirty="0">
                <a:latin typeface="Courier New"/>
                <a:cs typeface="Courier New"/>
              </a:rPr>
              <a:t>/</a:t>
            </a:r>
            <a:r>
              <a:rPr lang="nl-NL" sz="1400" b="1" dirty="0" err="1">
                <a:latin typeface="Courier New"/>
                <a:cs typeface="Courier New"/>
              </a:rPr>
              <a:t>css</a:t>
            </a:r>
            <a:r>
              <a:rPr lang="nl-NL" sz="1400" b="1" dirty="0">
                <a:latin typeface="Courier New"/>
                <a:cs typeface="Courier New"/>
              </a:rPr>
              <a:t>'&gt;</a:t>
            </a:r>
          </a:p>
          <a:p>
            <a:r>
              <a:rPr lang="nl-NL" sz="1400" dirty="0">
                <a:latin typeface="Courier New"/>
                <a:cs typeface="Courier New"/>
              </a:rPr>
              <a:t>		&lt;link rel="</a:t>
            </a:r>
            <a:r>
              <a:rPr lang="nl-NL" sz="1400" dirty="0" err="1">
                <a:latin typeface="Courier New"/>
                <a:cs typeface="Courier New"/>
              </a:rPr>
              <a:t>stylesheet</a:t>
            </a:r>
            <a:r>
              <a:rPr lang="nl-NL" sz="1400" dirty="0">
                <a:latin typeface="Courier New"/>
                <a:cs typeface="Courier New"/>
              </a:rPr>
              <a:t>" </a:t>
            </a:r>
            <a:r>
              <a:rPr lang="nl-NL" sz="1400" dirty="0" err="1">
                <a:latin typeface="Courier New"/>
                <a:cs typeface="Courier New"/>
              </a:rPr>
              <a:t>href</a:t>
            </a:r>
            <a:r>
              <a:rPr lang="nl-NL" sz="1400" dirty="0">
                <a:latin typeface="Courier New"/>
                <a:cs typeface="Courier New"/>
              </a:rPr>
              <a:t>="</a:t>
            </a:r>
            <a:r>
              <a:rPr lang="nl-NL" sz="1400" dirty="0" err="1">
                <a:latin typeface="Courier New"/>
                <a:cs typeface="Courier New"/>
              </a:rPr>
              <a:t>css</a:t>
            </a:r>
            <a:r>
              <a:rPr lang="nl-NL" sz="1400" dirty="0">
                <a:latin typeface="Courier New"/>
                <a:cs typeface="Courier New"/>
              </a:rPr>
              <a:t>/2.oefening-sheets</a:t>
            </a:r>
            <a:r>
              <a:rPr lang="nl-NL" sz="1400" dirty="0" smtClean="0">
                <a:latin typeface="Courier New"/>
                <a:cs typeface="Courier New"/>
              </a:rPr>
              <a:t>-			profile</a:t>
            </a:r>
            <a:r>
              <a:rPr lang="nl-NL" sz="1400" dirty="0">
                <a:latin typeface="Courier New"/>
                <a:cs typeface="Courier New"/>
              </a:rPr>
              <a:t>-4.css" /&gt;</a:t>
            </a:r>
          </a:p>
          <a:p>
            <a:r>
              <a:rPr lang="nl-NL" sz="1400" dirty="0">
                <a:latin typeface="Courier New"/>
                <a:cs typeface="Courier New"/>
              </a:rPr>
              <a:t>	&lt;/</a:t>
            </a:r>
            <a:r>
              <a:rPr lang="nl-NL" sz="1400" dirty="0" err="1">
                <a:latin typeface="Courier New"/>
                <a:cs typeface="Courier New"/>
              </a:rPr>
              <a:t>head</a:t>
            </a:r>
            <a:r>
              <a:rPr lang="nl-NL" sz="1400" dirty="0" smtClean="0">
                <a:latin typeface="Courier New"/>
                <a:cs typeface="Courier New"/>
              </a:rPr>
              <a:t>&gt;</a:t>
            </a:r>
          </a:p>
          <a:p>
            <a:r>
              <a:rPr lang="nl-NL" sz="1400" dirty="0" smtClean="0">
                <a:latin typeface="Courier New"/>
                <a:cs typeface="Courier New"/>
              </a:rPr>
              <a:t>	&lt;body&gt;…&lt;/body&gt;</a:t>
            </a:r>
          </a:p>
          <a:p>
            <a:r>
              <a:rPr lang="nl-NL" sz="1400" dirty="0" smtClean="0">
                <a:latin typeface="Courier New"/>
                <a:cs typeface="Courier New"/>
              </a:rPr>
              <a:t>&lt;/html&gt;</a:t>
            </a:r>
            <a:endParaRPr lang="nl-NL" sz="1400" dirty="0">
              <a:latin typeface="Courier New"/>
              <a:cs typeface="Courier New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1175472" y="377880"/>
            <a:ext cx="242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>
                <a:solidFill>
                  <a:srgbClr val="CD2400"/>
                </a:solidFill>
              </a:rPr>
              <a:t>EXAMPLE HTML SCRIPT</a:t>
            </a:r>
            <a:endParaRPr lang="nl-NL" b="1" dirty="0">
              <a:solidFill>
                <a:srgbClr val="CD24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209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al 1"/>
          <p:cNvSpPr/>
          <p:nvPr/>
        </p:nvSpPr>
        <p:spPr>
          <a:xfrm>
            <a:off x="3386479" y="209986"/>
            <a:ext cx="2146787" cy="214678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kstvak 7"/>
          <p:cNvSpPr txBox="1"/>
          <p:nvPr/>
        </p:nvSpPr>
        <p:spPr>
          <a:xfrm>
            <a:off x="3930736" y="833744"/>
            <a:ext cx="11398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accent5">
                    <a:lumMod val="75000"/>
                  </a:schemeClr>
                </a:solidFill>
                <a:latin typeface="Century Gothic"/>
                <a:cs typeface="Century Gothic"/>
              </a:rPr>
              <a:t>structuur</a:t>
            </a:r>
            <a:endParaRPr lang="nl-NL" dirty="0">
              <a:solidFill>
                <a:schemeClr val="accent5">
                  <a:lumMod val="7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4" name="Tekstvak 8"/>
          <p:cNvSpPr txBox="1"/>
          <p:nvPr/>
        </p:nvSpPr>
        <p:spPr>
          <a:xfrm>
            <a:off x="4091997" y="1311537"/>
            <a:ext cx="7617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HTML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3549" y="2794837"/>
            <a:ext cx="5553635" cy="352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1C88DA"/>
                </a:solidFill>
                <a:latin typeface="Century Gothic"/>
                <a:ea typeface="ＭＳ Ｐゴシック" charset="0"/>
                <a:cs typeface="Century Gothic"/>
              </a:rPr>
              <a:t>Font-</a:t>
            </a:r>
            <a:r>
              <a:rPr lang="nl-NL" dirty="0" err="1">
                <a:solidFill>
                  <a:srgbClr val="1C88DA"/>
                </a:solidFill>
                <a:latin typeface="Century Gothic"/>
                <a:ea typeface="ＭＳ Ｐゴシック" charset="0"/>
                <a:cs typeface="Century Gothic"/>
              </a:rPr>
              <a:t>size</a:t>
            </a:r>
            <a:endParaRPr lang="nl-NL" dirty="0">
              <a:solidFill>
                <a:srgbClr val="1C88DA"/>
              </a:solidFill>
              <a:latin typeface="Century Gothic"/>
              <a:ea typeface="ＭＳ Ｐゴシック" charset="0"/>
              <a:cs typeface="Century Gothic"/>
            </a:endParaRP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063538989"/>
              </p:ext>
            </p:extLst>
          </p:nvPr>
        </p:nvGraphicFramePr>
        <p:xfrm>
          <a:off x="755650" y="2133600"/>
          <a:ext cx="7777163" cy="2497455"/>
        </p:xfrm>
        <a:graphic>
          <a:graphicData uri="http://schemas.openxmlformats.org/drawingml/2006/table">
            <a:tbl>
              <a:tblPr/>
              <a:tblGrid>
                <a:gridCol w="2592388"/>
                <a:gridCol w="2592387"/>
                <a:gridCol w="259238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Definition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Usage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Ratio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1.3em</a:t>
                      </a:r>
                      <a:endParaRPr kumimoji="0" lang="nl-NL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Percentage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Percentage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80%</a:t>
                      </a:r>
                      <a:endParaRPr kumimoji="0" lang="nl-NL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Pixel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Absolute waarde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16px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Points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Absolute waarde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12pt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REM</a:t>
                      </a:r>
                      <a:endParaRPr kumimoji="0" lang="nl-NL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Relative to root (HTML element)</a:t>
                      </a:r>
                      <a:endParaRPr kumimoji="0" lang="nl-NL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1.3rem</a:t>
                      </a:r>
                      <a:endParaRPr kumimoji="0" lang="nl-NL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</a:tr>
            </a:tbl>
          </a:graphicData>
        </a:graphic>
      </p:graphicFrame>
      <p:sp>
        <p:nvSpPr>
          <p:cNvPr id="23580" name="Rechthoek 4"/>
          <p:cNvSpPr>
            <a:spLocks noChangeArrowheads="1"/>
          </p:cNvSpPr>
          <p:nvPr/>
        </p:nvSpPr>
        <p:spPr bwMode="auto">
          <a:xfrm>
            <a:off x="762000" y="4689756"/>
            <a:ext cx="7924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nl-NL" sz="1800" b="0" dirty="0"/>
              <a:t>1em = 100% = 14px</a:t>
            </a:r>
          </a:p>
          <a:p>
            <a:pPr eaLnBrk="0" hangingPunct="0"/>
            <a:r>
              <a:rPr lang="nl-NL" sz="1800" b="0" dirty="0"/>
              <a:t>1em = 100% = 14px = 10.5pt</a:t>
            </a:r>
          </a:p>
          <a:p>
            <a:pPr eaLnBrk="0" hangingPunct="0"/>
            <a:r>
              <a:rPr lang="nl-NL" sz="1800" b="0" dirty="0"/>
              <a:t>1.143em = 114.3% ≈ 16px = 12pt</a:t>
            </a:r>
          </a:p>
        </p:txBody>
      </p:sp>
    </p:spTree>
    <p:extLst>
      <p:ext uri="{BB962C8B-B14F-4D97-AF65-F5344CB8AC3E}">
        <p14:creationId xmlns="" xmlns:p14="http://schemas.microsoft.com/office/powerpoint/2010/main" val="32396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1C88DA"/>
                </a:solidFill>
                <a:latin typeface="Century Gothic"/>
                <a:ea typeface="ＭＳ Ｐゴシック" charset="0"/>
                <a:cs typeface="Century Gothic"/>
              </a:rPr>
              <a:t>Typografie</a:t>
            </a:r>
          </a:p>
        </p:txBody>
      </p:sp>
      <p:sp>
        <p:nvSpPr>
          <p:cNvPr id="24578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586545"/>
            <a:ext cx="2314847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nl-NL" sz="2400" b="1" dirty="0" smtClean="0">
                <a:latin typeface="Verdana" charset="0"/>
                <a:ea typeface="ＭＳ Ｐゴシック" charset="0"/>
                <a:cs typeface="ＭＳ Ｐゴシック" charset="0"/>
              </a:rPr>
              <a:t>Sans-serif</a:t>
            </a:r>
          </a:p>
          <a:p>
            <a:pPr marL="0" indent="0">
              <a:buNone/>
            </a:pPr>
            <a:r>
              <a:rPr lang="nl-NL" sz="1400" dirty="0" smtClean="0">
                <a:latin typeface="Verdana" charset="0"/>
                <a:ea typeface="ＭＳ Ｐゴシック" charset="0"/>
                <a:cs typeface="ＭＳ Ｐゴシック" charset="0"/>
              </a:rPr>
              <a:t>schreefloos lettertype voor </a:t>
            </a:r>
            <a:r>
              <a:rPr lang="nl-NL" sz="1400" dirty="0">
                <a:latin typeface="Verdana" charset="0"/>
                <a:ea typeface="ＭＳ Ｐゴシック" charset="0"/>
                <a:cs typeface="ＭＳ Ｐゴシック" charset="0"/>
              </a:rPr>
              <a:t>teksten op het beeldscherm</a:t>
            </a:r>
            <a:endParaRPr lang="en-US" sz="1400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Arial" charset="0"/>
              <a:buNone/>
            </a:pPr>
            <a:endParaRPr lang="nl-NL" sz="1400" b="1" dirty="0" smtClean="0">
              <a:latin typeface="Verdan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Arial" charset="0"/>
              <a:buNone/>
            </a:pPr>
            <a:endParaRPr lang="nl-NL" sz="1400" b="1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Arial" charset="0"/>
              <a:buNone/>
            </a:pPr>
            <a:r>
              <a:rPr lang="nl-NL" sz="1400" b="1" dirty="0" smtClean="0">
                <a:latin typeface="Verdana" charset="0"/>
                <a:ea typeface="ＭＳ Ｐゴシック" charset="0"/>
                <a:cs typeface="ＭＳ Ｐゴシック" charset="0"/>
              </a:rPr>
              <a:t>VOORBEELDEN</a:t>
            </a:r>
          </a:p>
          <a:p>
            <a:pPr marL="0" indent="0">
              <a:buNone/>
            </a:pPr>
            <a:r>
              <a:rPr lang="nl-NL" sz="1400" b="1" dirty="0" err="1" smtClean="0">
                <a:latin typeface="Verdana" charset="0"/>
                <a:ea typeface="ＭＳ Ｐゴシック" charset="0"/>
                <a:cs typeface="ＭＳ Ｐゴシック" charset="0"/>
              </a:rPr>
              <a:t>Arial</a:t>
            </a:r>
            <a:r>
              <a:rPr lang="nl-NL" sz="1400" dirty="0">
                <a:latin typeface="Verdana" charset="0"/>
                <a:ea typeface="ＭＳ Ｐゴシック" charset="0"/>
                <a:cs typeface="ＭＳ Ｐゴシック" charset="0"/>
              </a:rPr>
              <a:t>: slecht voor klein lettertype, goed voor </a:t>
            </a:r>
            <a:r>
              <a:rPr lang="nl-NL" sz="1400" dirty="0" err="1">
                <a:latin typeface="Verdana" charset="0"/>
                <a:ea typeface="ＭＳ Ｐゴシック" charset="0"/>
                <a:cs typeface="ＭＳ Ｐゴシック" charset="0"/>
              </a:rPr>
              <a:t>heading</a:t>
            </a:r>
            <a:r>
              <a:rPr lang="nl-NL" sz="1400" dirty="0" smtClean="0">
                <a:latin typeface="Verdana" charset="0"/>
                <a:ea typeface="ＭＳ Ｐゴシック" charset="0"/>
                <a:cs typeface="ＭＳ Ｐゴシック" charset="0"/>
              </a:rPr>
              <a:t>. </a:t>
            </a:r>
          </a:p>
          <a:p>
            <a:pPr marL="0" indent="0">
              <a:buNone/>
            </a:pPr>
            <a:endParaRPr lang="nl-NL" sz="1400" b="1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nl-NL" sz="1400" b="1" dirty="0" err="1" smtClean="0">
                <a:latin typeface="Verdana" charset="0"/>
                <a:ea typeface="ＭＳ Ｐゴシック" charset="0"/>
                <a:cs typeface="ＭＳ Ｐゴシック" charset="0"/>
              </a:rPr>
              <a:t>Verdana</a:t>
            </a:r>
            <a:r>
              <a:rPr lang="nl-NL" sz="1400" dirty="0" smtClean="0">
                <a:latin typeface="Verdana" charset="0"/>
                <a:ea typeface="ＭＳ Ｐゴシック" charset="0"/>
                <a:cs typeface="ＭＳ Ｐゴシック" charset="0"/>
              </a:rPr>
              <a:t> </a:t>
            </a:r>
            <a:r>
              <a:rPr lang="nl-NL" sz="1400" dirty="0">
                <a:latin typeface="Verdana" charset="0"/>
                <a:ea typeface="ＭＳ Ｐゴシック" charset="0"/>
                <a:cs typeface="ＭＳ Ｐゴシック" charset="0"/>
              </a:rPr>
              <a:t>en </a:t>
            </a:r>
            <a:r>
              <a:rPr lang="nl-NL" sz="1400" b="1" dirty="0" err="1">
                <a:latin typeface="Verdana" charset="0"/>
                <a:ea typeface="ＭＳ Ｐゴシック" charset="0"/>
                <a:cs typeface="ＭＳ Ｐゴシック" charset="0"/>
              </a:rPr>
              <a:t>Trebuchet</a:t>
            </a:r>
            <a:r>
              <a:rPr lang="nl-NL" sz="1400" dirty="0">
                <a:latin typeface="Verdana" charset="0"/>
                <a:ea typeface="ＭＳ Ｐゴシック" charset="0"/>
                <a:cs typeface="ＭＳ Ｐゴシック" charset="0"/>
              </a:rPr>
              <a:t> </a:t>
            </a:r>
            <a:r>
              <a:rPr lang="nl-NL" sz="1400" b="1" dirty="0">
                <a:latin typeface="Verdana" charset="0"/>
                <a:ea typeface="ＭＳ Ｐゴシック" charset="0"/>
                <a:cs typeface="ＭＳ Ｐゴシック" charset="0"/>
              </a:rPr>
              <a:t>MS</a:t>
            </a:r>
            <a:r>
              <a:rPr lang="nl-NL" sz="1400" dirty="0">
                <a:latin typeface="Verdana" charset="0"/>
                <a:ea typeface="ＭＳ Ｐゴシック" charset="0"/>
                <a:cs typeface="ＭＳ Ｐゴシック" charset="0"/>
              </a:rPr>
              <a:t> (iets minder leesbaar) goede keuze voor body </a:t>
            </a:r>
            <a:r>
              <a:rPr lang="nl-NL" sz="1400" dirty="0" smtClean="0">
                <a:latin typeface="Verdana" charset="0"/>
                <a:ea typeface="ＭＳ Ｐゴシック" charset="0"/>
                <a:cs typeface="ＭＳ Ｐゴシック" charset="0"/>
              </a:rPr>
              <a:t>tekst. </a:t>
            </a:r>
          </a:p>
          <a:p>
            <a:pPr marL="0" indent="0">
              <a:buNone/>
            </a:pPr>
            <a:endParaRPr lang="nl-NL" sz="1400" b="1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nl-NL" sz="1400" b="1" dirty="0" err="1" smtClean="0">
                <a:latin typeface="Verdana" charset="0"/>
                <a:ea typeface="ＭＳ Ｐゴシック" charset="0"/>
                <a:cs typeface="ＭＳ Ｐゴシック" charset="0"/>
              </a:rPr>
              <a:t>Lucida</a:t>
            </a:r>
            <a:r>
              <a:rPr lang="nl-NL" sz="1400" b="1" dirty="0" smtClean="0">
                <a:latin typeface="Verdana" charset="0"/>
                <a:ea typeface="ＭＳ Ｐゴシック" charset="0"/>
                <a:cs typeface="ＭＳ Ｐゴシック" charset="0"/>
              </a:rPr>
              <a:t> </a:t>
            </a:r>
            <a:r>
              <a:rPr lang="nl-NL" sz="1400" b="1" dirty="0">
                <a:latin typeface="Verdana" charset="0"/>
                <a:ea typeface="ＭＳ Ｐゴシック" charset="0"/>
                <a:cs typeface="ＭＳ Ｐゴシック" charset="0"/>
              </a:rPr>
              <a:t>/ </a:t>
            </a:r>
            <a:r>
              <a:rPr lang="nl-NL" sz="1400" b="1" dirty="0" err="1">
                <a:latin typeface="Verdana" charset="0"/>
                <a:ea typeface="ＭＳ Ｐゴシック" charset="0"/>
                <a:cs typeface="ＭＳ Ｐゴシック" charset="0"/>
              </a:rPr>
              <a:t>Tahoma</a:t>
            </a:r>
            <a:r>
              <a:rPr lang="nl-NL" sz="1400" b="1" dirty="0">
                <a:latin typeface="Verdana" charset="0"/>
                <a:ea typeface="ＭＳ Ｐゴシック" charset="0"/>
                <a:cs typeface="ＭＳ Ｐゴシック" charset="0"/>
              </a:rPr>
              <a:t> / Geneva</a:t>
            </a:r>
            <a:r>
              <a:rPr lang="nl-NL" sz="1400" dirty="0">
                <a:latin typeface="Verdana" charset="0"/>
                <a:ea typeface="ＭＳ Ｐゴシック" charset="0"/>
                <a:cs typeface="ＭＳ Ｐゴシック" charset="0"/>
              </a:rPr>
              <a:t> ook mogelijk maar wordt soms minder ondersteund.</a:t>
            </a:r>
          </a:p>
          <a:p>
            <a:pPr>
              <a:buAutoNum type="arabicPeriod"/>
            </a:pPr>
            <a:endParaRPr lang="en-US" sz="1400" dirty="0"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3245093" y="1586545"/>
            <a:ext cx="231484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nl-NL" sz="2200" b="1" dirty="0" err="1" smtClean="0">
                <a:latin typeface="Verdana" charset="0"/>
                <a:ea typeface="ＭＳ Ｐゴシック" charset="0"/>
                <a:cs typeface="ＭＳ Ｐゴシック" charset="0"/>
              </a:rPr>
              <a:t>Serif</a:t>
            </a:r>
            <a:endParaRPr lang="nl-NL" sz="2200" dirty="0" smtClean="0">
              <a:latin typeface="Verdana" charset="0"/>
              <a:ea typeface="ＭＳ Ｐゴシック" charset="0"/>
              <a:cs typeface="ＭＳ Ｐゴシック" charset="0"/>
            </a:endParaRPr>
          </a:p>
          <a:p>
            <a:pPr marL="0" indent="0">
              <a:buFont typeface="Arial"/>
              <a:buNone/>
            </a:pPr>
            <a:r>
              <a:rPr lang="nl-NL" sz="1400" dirty="0">
                <a:latin typeface="Verdana" charset="0"/>
                <a:ea typeface="ＭＳ Ｐゴシック" charset="0"/>
                <a:cs typeface="ＭＳ Ｐゴシック" charset="0"/>
              </a:rPr>
              <a:t>L</a:t>
            </a:r>
            <a:r>
              <a:rPr lang="nl-NL" sz="1400" dirty="0" smtClean="0">
                <a:latin typeface="Verdana" charset="0"/>
                <a:ea typeface="ＭＳ Ｐゴシック" charset="0"/>
                <a:cs typeface="ＭＳ Ｐゴシック" charset="0"/>
              </a:rPr>
              <a:t>ettertype met schreef, vooral voor teksten in drukvorm.</a:t>
            </a:r>
          </a:p>
          <a:p>
            <a:pPr>
              <a:buFont typeface="Arial" charset="0"/>
              <a:buNone/>
            </a:pPr>
            <a:endParaRPr lang="nl-NL" sz="1400" dirty="0" smtClean="0"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buFont typeface="Arial" charset="0"/>
              <a:buNone/>
            </a:pPr>
            <a:r>
              <a:rPr lang="nl-NL" sz="1400" b="1" dirty="0" smtClean="0">
                <a:latin typeface="Verdana" charset="0"/>
                <a:ea typeface="ＭＳ Ｐゴシック" charset="0"/>
                <a:cs typeface="ＭＳ Ｐゴシック" charset="0"/>
              </a:rPr>
              <a:t>VOORBEELDEN</a:t>
            </a:r>
          </a:p>
          <a:p>
            <a:pPr marL="0" indent="0">
              <a:buFont typeface="Arial"/>
              <a:buNone/>
            </a:pPr>
            <a:r>
              <a:rPr lang="nl-NL" sz="1400" b="1" dirty="0" smtClean="0">
                <a:latin typeface="Verdana" charset="0"/>
                <a:ea typeface="ＭＳ Ｐゴシック" charset="0"/>
                <a:cs typeface="ＭＳ Ｐゴシック" charset="0"/>
              </a:rPr>
              <a:t>Georgia</a:t>
            </a:r>
            <a:r>
              <a:rPr lang="nl-NL" sz="1400" dirty="0" smtClean="0">
                <a:latin typeface="Verdana" charset="0"/>
                <a:ea typeface="ＭＳ Ｐゴシック" charset="0"/>
                <a:cs typeface="ＭＳ Ｐゴシック" charset="0"/>
              </a:rPr>
              <a:t> leest aardig en is vanaf 12 zelfs goed leesbaar</a:t>
            </a:r>
            <a:r>
              <a:rPr lang="en-US" sz="1400" dirty="0" smtClean="0">
                <a:latin typeface="Verdana" charset="0"/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Font typeface="Arial"/>
              <a:buNone/>
            </a:pPr>
            <a:endParaRPr lang="en-US" sz="1400" b="1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pPr marL="0" indent="0">
              <a:buFont typeface="Arial"/>
              <a:buNone/>
            </a:pPr>
            <a:r>
              <a:rPr lang="nl-NL" sz="1400" b="1" dirty="0" err="1" smtClean="0">
                <a:latin typeface="Verdana" charset="0"/>
                <a:ea typeface="ＭＳ Ｐゴシック" charset="0"/>
                <a:cs typeface="ＭＳ Ｐゴシック" charset="0"/>
              </a:rPr>
              <a:t>Helvetica</a:t>
            </a:r>
            <a:r>
              <a:rPr lang="nl-NL" sz="1400" dirty="0" smtClean="0">
                <a:latin typeface="Verdana" charset="0"/>
                <a:ea typeface="ＭＳ Ｐゴシック" charset="0"/>
                <a:cs typeface="ＭＳ Ｐゴシック" charset="0"/>
              </a:rPr>
              <a:t>: niet veel aanwezig op Windows.</a:t>
            </a:r>
            <a:endParaRPr lang="en-US" sz="1400" dirty="0" smtClean="0"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buFont typeface="Arial"/>
              <a:buNone/>
            </a:pPr>
            <a:endParaRPr lang="en-US" sz="1400" dirty="0" smtClean="0"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buFont typeface="Arial"/>
              <a:buNone/>
            </a:pPr>
            <a:endParaRPr lang="en-US" sz="1400" dirty="0" smtClean="0"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buFont typeface="Arial" charset="0"/>
              <a:buNone/>
            </a:pPr>
            <a:endParaRPr lang="en-US" sz="1400" dirty="0" smtClean="0"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buFont typeface="Arial" charset="0"/>
              <a:buNone/>
            </a:pPr>
            <a:endParaRPr lang="en-US" sz="1400" dirty="0" smtClean="0"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buFont typeface="Arial" charset="0"/>
              <a:buNone/>
            </a:pPr>
            <a:endParaRPr lang="en-US" sz="1400" dirty="0" smtClean="0">
              <a:latin typeface="Verdana" charset="0"/>
              <a:ea typeface="ＭＳ Ｐゴシック" charset="0"/>
              <a:cs typeface="ＭＳ Ｐゴシック" charset="0"/>
            </a:endParaRPr>
          </a:p>
          <a:p>
            <a:endParaRPr lang="nl-NL" sz="1400" dirty="0"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6371953" y="1586545"/>
            <a:ext cx="231484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nl-NL" sz="2200" b="1" dirty="0" err="1" smtClean="0">
                <a:latin typeface="Verdana" charset="0"/>
                <a:ea typeface="ＭＳ Ｐゴシック" charset="0"/>
                <a:cs typeface="ＭＳ Ｐゴシック" charset="0"/>
              </a:rPr>
              <a:t>Monospace</a:t>
            </a:r>
            <a:r>
              <a:rPr lang="nl-NL" sz="2200" dirty="0" smtClean="0">
                <a:latin typeface="Verdana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0" indent="0">
              <a:buFont typeface="Arial"/>
              <a:buNone/>
            </a:pPr>
            <a:r>
              <a:rPr lang="nl-NL" sz="1400" dirty="0" smtClean="0">
                <a:latin typeface="Verdana" charset="0"/>
                <a:ea typeface="ＭＳ Ｐゴシック" charset="0"/>
                <a:cs typeface="ＭＳ Ｐゴシック" charset="0"/>
              </a:rPr>
              <a:t>Lettertype met zelfde ruimte voor elke letter.</a:t>
            </a:r>
          </a:p>
          <a:p>
            <a:pPr>
              <a:buFont typeface="Arial" charset="0"/>
              <a:buNone/>
            </a:pPr>
            <a:endParaRPr lang="nl-NL" sz="1400" dirty="0" smtClean="0"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buFont typeface="Arial" charset="0"/>
              <a:buNone/>
            </a:pPr>
            <a:r>
              <a:rPr lang="nl-NL" sz="1400" b="1" dirty="0" smtClean="0">
                <a:latin typeface="Verdana" charset="0"/>
                <a:ea typeface="ＭＳ Ｐゴシック" charset="0"/>
                <a:cs typeface="ＭＳ Ｐゴシック" charset="0"/>
              </a:rPr>
              <a:t>VOORBEELDEN</a:t>
            </a:r>
            <a:endParaRPr lang="en-US" sz="1400" dirty="0" smtClean="0"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buFont typeface="Arial"/>
              <a:buNone/>
            </a:pPr>
            <a:r>
              <a:rPr lang="nl-NL" sz="1400" b="1" dirty="0" err="1" smtClean="0">
                <a:latin typeface="Verdana" charset="0"/>
                <a:ea typeface="ＭＳ Ｐゴシック" charset="0"/>
                <a:cs typeface="ＭＳ Ｐゴシック" charset="0"/>
              </a:rPr>
              <a:t>Courier</a:t>
            </a:r>
            <a:r>
              <a:rPr lang="nl-NL" sz="1400" b="1" dirty="0" smtClean="0">
                <a:latin typeface="Verdana" charset="0"/>
                <a:ea typeface="ＭＳ Ｐゴシック" charset="0"/>
                <a:cs typeface="ＭＳ Ｐゴシック" charset="0"/>
              </a:rPr>
              <a:t> new</a:t>
            </a:r>
            <a:r>
              <a:rPr lang="nl-NL" sz="1400" dirty="0" smtClean="0">
                <a:latin typeface="Verdana" charset="0"/>
                <a:ea typeface="ＭＳ Ｐゴシック" charset="0"/>
                <a:cs typeface="ＭＳ Ｐゴシック" charset="0"/>
              </a:rPr>
              <a:t>, </a:t>
            </a:r>
            <a:endParaRPr lang="nl-NL" sz="1400" b="1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buFont typeface="Arial"/>
              <a:buNone/>
            </a:pPr>
            <a:r>
              <a:rPr lang="nl-NL" sz="1400" b="1" dirty="0" err="1" smtClean="0">
                <a:latin typeface="Verdana" charset="0"/>
                <a:ea typeface="ＭＳ Ｐゴシック" charset="0"/>
                <a:cs typeface="ＭＳ Ｐゴシック" charset="0"/>
              </a:rPr>
              <a:t>Lucida</a:t>
            </a:r>
            <a:r>
              <a:rPr lang="nl-NL" sz="1400" b="1" dirty="0" smtClean="0">
                <a:latin typeface="Verdana" charset="0"/>
                <a:ea typeface="ＭＳ Ｐゴシック" charset="0"/>
                <a:cs typeface="ＭＳ Ｐゴシック" charset="0"/>
              </a:rPr>
              <a:t> Console, </a:t>
            </a:r>
          </a:p>
          <a:p>
            <a:pPr>
              <a:buFont typeface="Arial"/>
              <a:buNone/>
            </a:pPr>
            <a:r>
              <a:rPr lang="nl-NL" sz="1400" b="1" dirty="0" smtClean="0">
                <a:latin typeface="Verdana" charset="0"/>
                <a:ea typeface="ＭＳ Ｐゴシック" charset="0"/>
                <a:cs typeface="ＭＳ Ｐゴシック" charset="0"/>
              </a:rPr>
              <a:t>Lucinda Sans, </a:t>
            </a:r>
          </a:p>
          <a:p>
            <a:pPr>
              <a:buFont typeface="Arial"/>
              <a:buNone/>
            </a:pPr>
            <a:r>
              <a:rPr lang="nl-NL" sz="1400" b="1" dirty="0" smtClean="0">
                <a:latin typeface="Verdana" charset="0"/>
                <a:ea typeface="ＭＳ Ｐゴシック" charset="0"/>
                <a:cs typeface="ＭＳ Ｐゴシック" charset="0"/>
              </a:rPr>
              <a:t>Typewriter, </a:t>
            </a:r>
          </a:p>
          <a:p>
            <a:pPr>
              <a:buFont typeface="Arial"/>
              <a:buNone/>
            </a:pPr>
            <a:r>
              <a:rPr lang="nl-NL" sz="1400" b="1" dirty="0" smtClean="0">
                <a:latin typeface="Verdana" charset="0"/>
                <a:ea typeface="ＭＳ Ｐゴシック" charset="0"/>
                <a:cs typeface="ＭＳ Ｐゴシック" charset="0"/>
              </a:rPr>
              <a:t>Monaco</a:t>
            </a:r>
            <a:r>
              <a:rPr lang="nl-NL" sz="1400" dirty="0" smtClean="0">
                <a:latin typeface="Verdana" charset="0"/>
                <a:ea typeface="ＭＳ Ｐゴシック" charset="0"/>
                <a:cs typeface="ＭＳ Ｐゴシック" charset="0"/>
              </a:rPr>
              <a:t>.</a:t>
            </a:r>
            <a:endParaRPr lang="en-US" sz="1400" dirty="0" smtClean="0"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buFont typeface="Arial" charset="0"/>
              <a:buNone/>
            </a:pPr>
            <a:endParaRPr lang="en-US" sz="1400" dirty="0" smtClean="0"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buFont typeface="Arial" charset="0"/>
              <a:buNone/>
            </a:pPr>
            <a:endParaRPr lang="en-US" sz="1400" dirty="0" smtClean="0"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buFont typeface="Arial" charset="0"/>
              <a:buNone/>
            </a:pPr>
            <a:endParaRPr lang="en-US" sz="1400" dirty="0" smtClean="0">
              <a:latin typeface="Verdana" charset="0"/>
              <a:ea typeface="ＭＳ Ｐゴシック" charset="0"/>
              <a:cs typeface="ＭＳ Ｐゴシック" charset="0"/>
            </a:endParaRPr>
          </a:p>
          <a:p>
            <a:endParaRPr lang="nl-NL" sz="1400" dirty="0"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3134577" y="6234681"/>
            <a:ext cx="2425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CD2400"/>
                </a:solidFill>
              </a:rPr>
              <a:t>http://</a:t>
            </a:r>
            <a:r>
              <a:rPr lang="nl-NL" dirty="0" err="1">
                <a:solidFill>
                  <a:srgbClr val="CD2400"/>
                </a:solidFill>
              </a:rPr>
              <a:t>cssfontstack.com</a:t>
            </a:r>
            <a:endParaRPr lang="nl-NL" dirty="0">
              <a:solidFill>
                <a:srgbClr val="CD24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6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2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rgbClr val="FFFFFF"/>
                </a:solidFill>
              </a:rPr>
              <a:t>IMAGES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335466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306" y="1519431"/>
            <a:ext cx="4754093" cy="3565570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4360847" y="5393844"/>
            <a:ext cx="5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JPG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205951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655" y="1224021"/>
            <a:ext cx="3993906" cy="3993906"/>
          </a:xfrm>
          <a:prstGeom prst="rect">
            <a:avLst/>
          </a:prstGeom>
        </p:spPr>
      </p:pic>
      <p:sp>
        <p:nvSpPr>
          <p:cNvPr id="3" name="Tekstvak 2"/>
          <p:cNvSpPr txBox="1"/>
          <p:nvPr/>
        </p:nvSpPr>
        <p:spPr>
          <a:xfrm>
            <a:off x="4265241" y="5458694"/>
            <a:ext cx="59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PNG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203098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35" y="1427709"/>
            <a:ext cx="7057272" cy="3417842"/>
          </a:xfrm>
          <a:prstGeom prst="rect">
            <a:avLst/>
          </a:prstGeom>
        </p:spPr>
      </p:pic>
      <p:sp>
        <p:nvSpPr>
          <p:cNvPr id="3" name="Tekstvak 2"/>
          <p:cNvSpPr txBox="1"/>
          <p:nvPr/>
        </p:nvSpPr>
        <p:spPr>
          <a:xfrm>
            <a:off x="4245375" y="5535524"/>
            <a:ext cx="49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GIF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380715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/>
          <p:cNvSpPr txBox="1"/>
          <p:nvPr/>
        </p:nvSpPr>
        <p:spPr>
          <a:xfrm>
            <a:off x="4245375" y="5535524"/>
            <a:ext cx="56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SVG</a:t>
            </a:r>
            <a:endParaRPr lang="nl-NL" dirty="0"/>
          </a:p>
        </p:txBody>
      </p:sp>
      <p:sp>
        <p:nvSpPr>
          <p:cNvPr id="1026" name="AutoShape 2" descr="http://jxnblk.github.io/loading/loading-spinning-bubbles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http://jxnblk.github.io/loading/loading-spinning-bubbles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30" name="AutoShape 6" descr="http://jxnblk.github.io/loading/loading-cylon-red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3" name="Picture 9" descr="http://speckycdn.sdm.netdna-cdn.com/wp-content/uploads/2012/12/top_50_icons_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2188" y="1720416"/>
            <a:ext cx="6096000" cy="24765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0715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Screen Shot 2012-08-23 at 4.03.5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093"/>
          <a:stretch/>
        </p:blipFill>
        <p:spPr>
          <a:xfrm>
            <a:off x="467230" y="649363"/>
            <a:ext cx="8219817" cy="54855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668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143577" y="976166"/>
            <a:ext cx="70742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latin typeface="Courier New"/>
                <a:cs typeface="Courier New"/>
              </a:rPr>
              <a:t>body{</a:t>
            </a:r>
          </a:p>
          <a:p>
            <a:r>
              <a:rPr lang="nl-NL" sz="1400" dirty="0">
                <a:latin typeface="Courier New"/>
                <a:cs typeface="Courier New"/>
              </a:rPr>
              <a:t>	background-</a:t>
            </a:r>
            <a:r>
              <a:rPr lang="nl-NL" sz="1400" dirty="0" err="1">
                <a:latin typeface="Courier New"/>
                <a:cs typeface="Courier New"/>
              </a:rPr>
              <a:t>color</a:t>
            </a:r>
            <a:r>
              <a:rPr lang="nl-NL" sz="1400" dirty="0">
                <a:latin typeface="Courier New"/>
                <a:cs typeface="Courier New"/>
              </a:rPr>
              <a:t>: #f20b0b;</a:t>
            </a:r>
          </a:p>
          <a:p>
            <a:r>
              <a:rPr lang="nl-NL" sz="1400" dirty="0">
                <a:latin typeface="Courier New"/>
                <a:cs typeface="Courier New"/>
              </a:rPr>
              <a:t>	</a:t>
            </a:r>
            <a:r>
              <a:rPr lang="nl-NL" sz="1400" b="1" dirty="0">
                <a:latin typeface="Courier New"/>
                <a:cs typeface="Courier New"/>
              </a:rPr>
              <a:t>background-image: </a:t>
            </a:r>
            <a:r>
              <a:rPr lang="nl-NL" sz="1400" b="1" dirty="0" err="1">
                <a:latin typeface="Courier New"/>
                <a:cs typeface="Courier New"/>
              </a:rPr>
              <a:t>url</a:t>
            </a:r>
            <a:r>
              <a:rPr lang="nl-NL" sz="1400" b="1" dirty="0">
                <a:latin typeface="Courier New"/>
                <a:cs typeface="Courier New"/>
              </a:rPr>
              <a:t>('../</a:t>
            </a:r>
            <a:r>
              <a:rPr lang="nl-NL" sz="1400" b="1" dirty="0" err="1">
                <a:latin typeface="Courier New"/>
                <a:cs typeface="Courier New"/>
              </a:rPr>
              <a:t>img</a:t>
            </a:r>
            <a:r>
              <a:rPr lang="nl-NL" sz="1400" b="1" dirty="0">
                <a:latin typeface="Courier New"/>
                <a:cs typeface="Courier New"/>
              </a:rPr>
              <a:t>/pasfoto-silhouet</a:t>
            </a:r>
            <a:r>
              <a:rPr lang="nl-NL" sz="1400" b="1" dirty="0" smtClean="0">
                <a:latin typeface="Courier New"/>
                <a:cs typeface="Courier New"/>
              </a:rPr>
              <a:t>-			 		</a:t>
            </a:r>
            <a:r>
              <a:rPr lang="nl-NL" sz="1400" b="1" dirty="0" err="1" smtClean="0">
                <a:latin typeface="Courier New"/>
                <a:cs typeface="Courier New"/>
              </a:rPr>
              <a:t>background.png</a:t>
            </a:r>
            <a:r>
              <a:rPr lang="nl-NL" sz="1400" b="1" dirty="0">
                <a:latin typeface="Courier New"/>
                <a:cs typeface="Courier New"/>
              </a:rPr>
              <a:t>');</a:t>
            </a:r>
          </a:p>
          <a:p>
            <a:r>
              <a:rPr lang="nl-NL" sz="1400" b="1" dirty="0">
                <a:latin typeface="Courier New"/>
                <a:cs typeface="Courier New"/>
              </a:rPr>
              <a:t>	background-</a:t>
            </a:r>
            <a:r>
              <a:rPr lang="nl-NL" sz="1400" b="1" dirty="0" err="1">
                <a:latin typeface="Courier New"/>
                <a:cs typeface="Courier New"/>
              </a:rPr>
              <a:t>repeat</a:t>
            </a:r>
            <a:r>
              <a:rPr lang="nl-NL" sz="1400" b="1" dirty="0">
                <a:latin typeface="Courier New"/>
                <a:cs typeface="Courier New"/>
              </a:rPr>
              <a:t>: no-</a:t>
            </a:r>
            <a:r>
              <a:rPr lang="nl-NL" sz="1400" b="1" dirty="0" err="1">
                <a:latin typeface="Courier New"/>
                <a:cs typeface="Courier New"/>
              </a:rPr>
              <a:t>repeat</a:t>
            </a:r>
            <a:r>
              <a:rPr lang="nl-NL" sz="1400" b="1" dirty="0">
                <a:latin typeface="Courier New"/>
                <a:cs typeface="Courier New"/>
              </a:rPr>
              <a:t>;</a:t>
            </a:r>
          </a:p>
          <a:p>
            <a:r>
              <a:rPr lang="nl-NL" sz="1400" b="1" dirty="0">
                <a:latin typeface="Courier New"/>
                <a:cs typeface="Courier New"/>
              </a:rPr>
              <a:t>	background-</a:t>
            </a:r>
            <a:r>
              <a:rPr lang="nl-NL" sz="1400" b="1" dirty="0" err="1">
                <a:latin typeface="Courier New"/>
                <a:cs typeface="Courier New"/>
              </a:rPr>
              <a:t>position</a:t>
            </a:r>
            <a:r>
              <a:rPr lang="nl-NL" sz="1400" b="1" dirty="0">
                <a:latin typeface="Courier New"/>
                <a:cs typeface="Courier New"/>
              </a:rPr>
              <a:t>: right top;</a:t>
            </a:r>
          </a:p>
          <a:p>
            <a:r>
              <a:rPr lang="nl-NL" sz="1400" dirty="0">
                <a:latin typeface="Courier New"/>
                <a:cs typeface="Courier New"/>
              </a:rPr>
              <a:t>	font-family: </a:t>
            </a:r>
            <a:r>
              <a:rPr lang="nl-NL" sz="1400" dirty="0" err="1">
                <a:latin typeface="Courier New"/>
                <a:cs typeface="Courier New"/>
              </a:rPr>
              <a:t>Tahoma</a:t>
            </a:r>
            <a:r>
              <a:rPr lang="nl-NL" sz="1400" dirty="0">
                <a:latin typeface="Courier New"/>
                <a:cs typeface="Courier New"/>
              </a:rPr>
              <a:t>, sans-</a:t>
            </a:r>
            <a:r>
              <a:rPr lang="nl-NL" sz="1400" dirty="0" err="1">
                <a:latin typeface="Courier New"/>
                <a:cs typeface="Courier New"/>
              </a:rPr>
              <a:t>serif</a:t>
            </a:r>
            <a:r>
              <a:rPr lang="nl-NL" sz="1400" dirty="0">
                <a:latin typeface="Courier New"/>
                <a:cs typeface="Courier New"/>
              </a:rPr>
              <a:t>;</a:t>
            </a:r>
          </a:p>
          <a:p>
            <a:r>
              <a:rPr lang="nl-NL" sz="1400" dirty="0">
                <a:latin typeface="Courier New"/>
                <a:cs typeface="Courier New"/>
              </a:rPr>
              <a:t>	font-size:1em;</a:t>
            </a:r>
          </a:p>
          <a:p>
            <a:r>
              <a:rPr lang="nl-NL" sz="1400" dirty="0">
                <a:latin typeface="Courier New"/>
                <a:cs typeface="Courier New"/>
              </a:rPr>
              <a:t>	line-</a:t>
            </a:r>
            <a:r>
              <a:rPr lang="nl-NL" sz="1400" dirty="0" err="1">
                <a:latin typeface="Courier New"/>
                <a:cs typeface="Courier New"/>
              </a:rPr>
              <a:t>height</a:t>
            </a:r>
            <a:r>
              <a:rPr lang="nl-NL" sz="1400" dirty="0">
                <a:latin typeface="Courier New"/>
                <a:cs typeface="Courier New"/>
              </a:rPr>
              <a:t>: 1.5em;</a:t>
            </a:r>
          </a:p>
          <a:p>
            <a:r>
              <a:rPr lang="nl-NL" sz="1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1175472" y="377880"/>
            <a:ext cx="220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>
                <a:solidFill>
                  <a:srgbClr val="CD2400"/>
                </a:solidFill>
              </a:rPr>
              <a:t>EXAMPLE CSS SCRIPT</a:t>
            </a:r>
            <a:endParaRPr lang="nl-NL" b="1" dirty="0">
              <a:solidFill>
                <a:srgbClr val="CD24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605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Verdana" charset="0"/>
                <a:ea typeface="ＭＳ Ｐゴシック" charset="0"/>
                <a:cs typeface="ＭＳ Ｐゴシック" charset="0"/>
              </a:rPr>
              <a:t>Absolute </a:t>
            </a:r>
            <a:r>
              <a:rPr lang="nl-NL" dirty="0" smtClean="0">
                <a:latin typeface="Verdana" charset="0"/>
                <a:ea typeface="ＭＳ Ｐゴシック" charset="0"/>
                <a:cs typeface="ＭＳ Ｐゴシック" charset="0"/>
              </a:rPr>
              <a:t>en relatieve </a:t>
            </a:r>
            <a:r>
              <a:rPr lang="nl-NL" dirty="0">
                <a:latin typeface="Verdana" charset="0"/>
                <a:ea typeface="ＭＳ Ｐゴシック" charset="0"/>
                <a:cs typeface="ＭＳ Ｐゴシック" charset="0"/>
              </a:rPr>
              <a:t>URL’s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nl-NL" dirty="0" smtClean="0"/>
              <a:t>Absolute URL: is een volledig beschreven </a:t>
            </a:r>
            <a:r>
              <a:rPr lang="nl-NL" dirty="0" err="1" smtClean="0"/>
              <a:t>url</a:t>
            </a:r>
            <a:r>
              <a:rPr lang="nl-NL" dirty="0" smtClean="0"/>
              <a:t>.</a:t>
            </a:r>
          </a:p>
          <a:p>
            <a:pPr marL="0" indent="0">
              <a:buFont typeface="Arial" charset="0"/>
              <a:buNone/>
              <a:defRPr/>
            </a:pPr>
            <a:endParaRPr lang="nl-NL" dirty="0" smtClean="0">
              <a:latin typeface="Courier New"/>
              <a:cs typeface="Courier New"/>
            </a:endParaRPr>
          </a:p>
          <a:p>
            <a:pPr marL="0" indent="0">
              <a:buFont typeface="Arial" charset="0"/>
              <a:buNone/>
              <a:defRPr/>
            </a:pPr>
            <a:r>
              <a:rPr lang="nl-NL" dirty="0" smtClean="0">
                <a:latin typeface="Courier New"/>
                <a:cs typeface="Courier New"/>
              </a:rPr>
              <a:t>&lt;a </a:t>
            </a:r>
            <a:r>
              <a:rPr lang="nl-NL" dirty="0" err="1" smtClean="0">
                <a:latin typeface="Courier New"/>
                <a:cs typeface="Courier New"/>
              </a:rPr>
              <a:t>href</a:t>
            </a:r>
            <a:r>
              <a:rPr lang="nl-NL" dirty="0" smtClean="0">
                <a:latin typeface="Courier New"/>
                <a:cs typeface="Courier New"/>
              </a:rPr>
              <a:t>=“http://</a:t>
            </a:r>
            <a:r>
              <a:rPr lang="nl-NL" dirty="0" err="1" smtClean="0">
                <a:latin typeface="Courier New"/>
                <a:cs typeface="Courier New"/>
              </a:rPr>
              <a:t>www.onsbedrijf.com</a:t>
            </a:r>
            <a:r>
              <a:rPr lang="nl-NL" dirty="0" smtClean="0">
                <a:latin typeface="Courier New"/>
                <a:cs typeface="Courier New"/>
              </a:rPr>
              <a:t>/contact/</a:t>
            </a:r>
            <a:r>
              <a:rPr lang="nl-NL" dirty="0" err="1" smtClean="0">
                <a:latin typeface="Courier New"/>
                <a:cs typeface="Courier New"/>
              </a:rPr>
              <a:t>contact.html</a:t>
            </a:r>
            <a:r>
              <a:rPr lang="nl-NL" dirty="0" smtClean="0">
                <a:latin typeface="Courier New"/>
                <a:cs typeface="Courier New"/>
              </a:rPr>
              <a:t>”&gt;contact </a:t>
            </a:r>
            <a:r>
              <a:rPr lang="nl-NL" dirty="0" err="1" smtClean="0">
                <a:latin typeface="Courier New"/>
                <a:cs typeface="Courier New"/>
              </a:rPr>
              <a:t>us</a:t>
            </a:r>
            <a:r>
              <a:rPr lang="nl-NL" dirty="0" smtClean="0">
                <a:latin typeface="Courier New"/>
                <a:cs typeface="Courier New"/>
              </a:rPr>
              <a:t>&lt;/a&gt;</a:t>
            </a:r>
          </a:p>
          <a:p>
            <a:pPr>
              <a:defRPr/>
            </a:pPr>
            <a:endParaRPr lang="nl-NL" dirty="0"/>
          </a:p>
          <a:p>
            <a:pPr>
              <a:defRPr/>
            </a:pPr>
            <a:r>
              <a:rPr lang="nl-NL" dirty="0" smtClean="0"/>
              <a:t>Relatieve URL: beschrijft de relatie tussen het te document en het te linken document.</a:t>
            </a:r>
          </a:p>
          <a:p>
            <a:pPr>
              <a:defRPr/>
            </a:pPr>
            <a:endParaRPr lang="nl-NL" dirty="0"/>
          </a:p>
          <a:p>
            <a:pPr marL="0" indent="0">
              <a:buFont typeface="Arial" charset="0"/>
              <a:buNone/>
              <a:defRPr/>
            </a:pPr>
            <a:r>
              <a:rPr lang="nl-NL" dirty="0" smtClean="0">
                <a:latin typeface="Courier New"/>
                <a:cs typeface="Courier New"/>
              </a:rPr>
              <a:t>&lt;a </a:t>
            </a:r>
            <a:r>
              <a:rPr lang="nl-NL" dirty="0" err="1" smtClean="0">
                <a:latin typeface="Courier New"/>
                <a:cs typeface="Courier New"/>
              </a:rPr>
              <a:t>href</a:t>
            </a:r>
            <a:r>
              <a:rPr lang="nl-NL" dirty="0" smtClean="0">
                <a:latin typeface="Courier New"/>
                <a:cs typeface="Courier New"/>
              </a:rPr>
              <a:t>=“../contact/</a:t>
            </a:r>
            <a:r>
              <a:rPr lang="nl-NL" dirty="0" err="1" smtClean="0">
                <a:latin typeface="Courier New"/>
                <a:cs typeface="Courier New"/>
              </a:rPr>
              <a:t>contact.html</a:t>
            </a:r>
            <a:r>
              <a:rPr lang="nl-NL" dirty="0" smtClean="0">
                <a:latin typeface="Courier New"/>
                <a:cs typeface="Courier New"/>
              </a:rPr>
              <a:t>”&gt;contact </a:t>
            </a:r>
            <a:r>
              <a:rPr lang="nl-NL" dirty="0" err="1" smtClean="0">
                <a:latin typeface="Courier New"/>
                <a:cs typeface="Courier New"/>
              </a:rPr>
              <a:t>us</a:t>
            </a:r>
            <a:r>
              <a:rPr lang="nl-NL" dirty="0" smtClean="0">
                <a:latin typeface="Courier New"/>
                <a:cs typeface="Courier New"/>
              </a:rPr>
              <a:t>&lt;/a&gt;</a:t>
            </a:r>
          </a:p>
          <a:p>
            <a:pPr marL="0" indent="0">
              <a:buFont typeface="Arial" charset="0"/>
              <a:buNone/>
              <a:defRPr/>
            </a:pPr>
            <a:endParaRPr lang="nl-NL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654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al 1"/>
          <p:cNvSpPr/>
          <p:nvPr/>
        </p:nvSpPr>
        <p:spPr>
          <a:xfrm>
            <a:off x="3386479" y="209986"/>
            <a:ext cx="2146787" cy="214678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kstvak 7"/>
          <p:cNvSpPr txBox="1"/>
          <p:nvPr/>
        </p:nvSpPr>
        <p:spPr>
          <a:xfrm>
            <a:off x="3798758" y="833744"/>
            <a:ext cx="14542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accent5">
                    <a:lumMod val="75000"/>
                  </a:schemeClr>
                </a:solidFill>
                <a:latin typeface="Century Gothic"/>
                <a:cs typeface="Century Gothic"/>
              </a:rPr>
              <a:t>presentatie</a:t>
            </a:r>
          </a:p>
        </p:txBody>
      </p:sp>
      <p:sp>
        <p:nvSpPr>
          <p:cNvPr id="4" name="Tekstvak 8"/>
          <p:cNvSpPr txBox="1"/>
          <p:nvPr/>
        </p:nvSpPr>
        <p:spPr>
          <a:xfrm>
            <a:off x="4167413" y="1311537"/>
            <a:ext cx="60305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CSS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052" y="2953334"/>
            <a:ext cx="8612304" cy="2897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2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rgbClr val="FFFFFF"/>
                </a:solidFill>
              </a:rPr>
              <a:t>hyperlinks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376487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Screen Shot 2012-08-23 at 4.11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38" y="1418796"/>
            <a:ext cx="6372200" cy="38969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7933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143577" y="976166"/>
            <a:ext cx="70742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urier New"/>
                <a:cs typeface="Courier New"/>
              </a:rPr>
              <a:t>a:link {</a:t>
            </a:r>
            <a:endParaRPr lang="nl-NL" dirty="0">
              <a:latin typeface="Courier New"/>
              <a:cs typeface="Courier New"/>
            </a:endParaRPr>
          </a:p>
          <a:p>
            <a:r>
              <a:rPr lang="nl-NL" dirty="0">
                <a:latin typeface="Courier New"/>
                <a:cs typeface="Courier New"/>
              </a:rPr>
              <a:t>	</a:t>
            </a:r>
            <a:r>
              <a:rPr lang="nl-NL" dirty="0" err="1">
                <a:latin typeface="Courier New"/>
                <a:cs typeface="Courier New"/>
              </a:rPr>
              <a:t>text-decoration</a:t>
            </a:r>
            <a:r>
              <a:rPr lang="nl-NL" dirty="0">
                <a:latin typeface="Courier New"/>
                <a:cs typeface="Courier New"/>
              </a:rPr>
              <a:t>: none;</a:t>
            </a:r>
          </a:p>
          <a:p>
            <a:r>
              <a:rPr lang="nl-NL" dirty="0">
                <a:latin typeface="Courier New"/>
                <a:cs typeface="Courier New"/>
              </a:rPr>
              <a:t>	background-</a:t>
            </a:r>
            <a:r>
              <a:rPr lang="nl-NL" dirty="0" err="1">
                <a:latin typeface="Courier New"/>
                <a:cs typeface="Courier New"/>
              </a:rPr>
              <a:t>color</a:t>
            </a:r>
            <a:r>
              <a:rPr lang="nl-NL" dirty="0">
                <a:latin typeface="Courier New"/>
                <a:cs typeface="Courier New"/>
              </a:rPr>
              <a:t>: </a:t>
            </a:r>
            <a:r>
              <a:rPr lang="nl-NL" dirty="0" err="1">
                <a:latin typeface="Courier New"/>
                <a:cs typeface="Courier New"/>
              </a:rPr>
              <a:t>yellow</a:t>
            </a:r>
            <a:r>
              <a:rPr lang="nl-NL" dirty="0">
                <a:latin typeface="Courier New"/>
                <a:cs typeface="Courier New"/>
              </a:rPr>
              <a:t>;</a:t>
            </a:r>
          </a:p>
          <a:p>
            <a:r>
              <a:rPr lang="nl-NL" dirty="0">
                <a:latin typeface="Courier New"/>
                <a:cs typeface="Courier New"/>
              </a:rPr>
              <a:t>	padding:3px;</a:t>
            </a:r>
          </a:p>
          <a:p>
            <a:r>
              <a:rPr lang="nl-NL" dirty="0">
                <a:latin typeface="Courier New"/>
                <a:cs typeface="Courier New"/>
              </a:rPr>
              <a:t>}</a:t>
            </a:r>
          </a:p>
          <a:p>
            <a:endParaRPr lang="nl-NL" dirty="0">
              <a:latin typeface="Courier New"/>
              <a:cs typeface="Courier New"/>
            </a:endParaRPr>
          </a:p>
          <a:p>
            <a:r>
              <a:rPr lang="nl-NL" dirty="0" smtClean="0">
                <a:latin typeface="Courier New"/>
                <a:cs typeface="Courier New"/>
              </a:rPr>
              <a:t>a:visited {</a:t>
            </a:r>
            <a:endParaRPr lang="nl-NL" dirty="0">
              <a:latin typeface="Courier New"/>
              <a:cs typeface="Courier New"/>
            </a:endParaRPr>
          </a:p>
          <a:p>
            <a:r>
              <a:rPr lang="nl-NL" dirty="0">
                <a:latin typeface="Courier New"/>
                <a:cs typeface="Courier New"/>
              </a:rPr>
              <a:t>	background-</a:t>
            </a:r>
            <a:r>
              <a:rPr lang="nl-NL" dirty="0" err="1">
                <a:latin typeface="Courier New"/>
                <a:cs typeface="Courier New"/>
              </a:rPr>
              <a:t>color</a:t>
            </a:r>
            <a:r>
              <a:rPr lang="nl-NL" dirty="0">
                <a:latin typeface="Courier New"/>
                <a:cs typeface="Courier New"/>
              </a:rPr>
              <a:t>: blue;</a:t>
            </a:r>
          </a:p>
          <a:p>
            <a:r>
              <a:rPr lang="nl-NL" dirty="0">
                <a:latin typeface="Courier New"/>
                <a:cs typeface="Courier New"/>
              </a:rPr>
              <a:t>	</a:t>
            </a:r>
            <a:r>
              <a:rPr lang="nl-NL" dirty="0" err="1">
                <a:latin typeface="Courier New"/>
                <a:cs typeface="Courier New"/>
              </a:rPr>
              <a:t>color</a:t>
            </a:r>
            <a:r>
              <a:rPr lang="nl-NL" dirty="0">
                <a:latin typeface="Courier New"/>
                <a:cs typeface="Courier New"/>
              </a:rPr>
              <a:t>:#</a:t>
            </a:r>
            <a:r>
              <a:rPr lang="nl-NL" dirty="0" err="1">
                <a:latin typeface="Courier New"/>
                <a:cs typeface="Courier New"/>
              </a:rPr>
              <a:t>fff</a:t>
            </a:r>
            <a:r>
              <a:rPr lang="nl-NL" dirty="0">
                <a:latin typeface="Courier New"/>
                <a:cs typeface="Courier New"/>
              </a:rPr>
              <a:t>;</a:t>
            </a:r>
          </a:p>
          <a:p>
            <a:r>
              <a:rPr lang="nl-NL" dirty="0" smtClean="0">
                <a:latin typeface="Courier New"/>
                <a:cs typeface="Courier New"/>
              </a:rPr>
              <a:t>}</a:t>
            </a:r>
            <a:endParaRPr lang="nl-NL" dirty="0">
              <a:latin typeface="Courier New"/>
              <a:cs typeface="Courier New"/>
            </a:endParaRPr>
          </a:p>
          <a:p>
            <a:endParaRPr lang="nl-NL" dirty="0">
              <a:latin typeface="Courier New"/>
              <a:cs typeface="Courier New"/>
            </a:endParaRPr>
          </a:p>
          <a:p>
            <a:r>
              <a:rPr lang="nl-NL" dirty="0" smtClean="0">
                <a:latin typeface="Courier New"/>
                <a:cs typeface="Courier New"/>
              </a:rPr>
              <a:t>a:hover {</a:t>
            </a:r>
            <a:endParaRPr lang="nl-NL" dirty="0">
              <a:latin typeface="Courier New"/>
              <a:cs typeface="Courier New"/>
            </a:endParaRPr>
          </a:p>
          <a:p>
            <a:r>
              <a:rPr lang="nl-NL" dirty="0">
                <a:latin typeface="Courier New"/>
                <a:cs typeface="Courier New"/>
              </a:rPr>
              <a:t>	background-</a:t>
            </a:r>
            <a:r>
              <a:rPr lang="nl-NL" dirty="0" err="1">
                <a:latin typeface="Courier New"/>
                <a:cs typeface="Courier New"/>
              </a:rPr>
              <a:t>color</a:t>
            </a:r>
            <a:r>
              <a:rPr lang="nl-NL" dirty="0">
                <a:latin typeface="Courier New"/>
                <a:cs typeface="Courier New"/>
              </a:rPr>
              <a:t>: #</a:t>
            </a:r>
            <a:r>
              <a:rPr lang="nl-NL" dirty="0" err="1">
                <a:latin typeface="Courier New"/>
                <a:cs typeface="Courier New"/>
              </a:rPr>
              <a:t>fff</a:t>
            </a:r>
            <a:r>
              <a:rPr lang="nl-NL" dirty="0">
                <a:latin typeface="Courier New"/>
                <a:cs typeface="Courier New"/>
              </a:rPr>
              <a:t>;</a:t>
            </a:r>
          </a:p>
          <a:p>
            <a:r>
              <a:rPr lang="nl-NL" dirty="0">
                <a:latin typeface="Courier New"/>
                <a:cs typeface="Courier New"/>
              </a:rPr>
              <a:t>	</a:t>
            </a:r>
            <a:r>
              <a:rPr lang="nl-NL" dirty="0" err="1">
                <a:latin typeface="Courier New"/>
                <a:cs typeface="Courier New"/>
              </a:rPr>
              <a:t>color</a:t>
            </a:r>
            <a:r>
              <a:rPr lang="nl-NL" dirty="0">
                <a:latin typeface="Courier New"/>
                <a:cs typeface="Courier New"/>
              </a:rPr>
              <a:t>: #000;</a:t>
            </a:r>
          </a:p>
          <a:p>
            <a:r>
              <a:rPr lang="nl-NL" dirty="0" smtClean="0">
                <a:latin typeface="Courier New"/>
                <a:cs typeface="Courier New"/>
              </a:rPr>
              <a:t>}</a:t>
            </a:r>
          </a:p>
          <a:p>
            <a:endParaRPr lang="nl-NL" dirty="0" smtClean="0">
              <a:latin typeface="Courier New"/>
              <a:cs typeface="Courier New"/>
            </a:endParaRPr>
          </a:p>
          <a:p>
            <a:r>
              <a:rPr lang="nl-NL" dirty="0" smtClean="0">
                <a:latin typeface="Courier New"/>
                <a:cs typeface="Courier New"/>
              </a:rPr>
              <a:t>a:active {</a:t>
            </a:r>
          </a:p>
          <a:p>
            <a:r>
              <a:rPr lang="nl-NL" dirty="0" smtClean="0">
                <a:latin typeface="Courier New"/>
                <a:cs typeface="Courier New"/>
              </a:rPr>
              <a:t>	background-color: #fff;</a:t>
            </a:r>
          </a:p>
          <a:p>
            <a:r>
              <a:rPr lang="nl-NL" dirty="0" smtClean="0">
                <a:latin typeface="Courier New"/>
                <a:cs typeface="Courier New"/>
              </a:rPr>
              <a:t>	color: #000;</a:t>
            </a:r>
          </a:p>
          <a:p>
            <a:r>
              <a:rPr lang="nl-NL" dirty="0" smtClean="0">
                <a:latin typeface="Courier New"/>
                <a:cs typeface="Courier New"/>
              </a:rPr>
              <a:t>}</a:t>
            </a:r>
            <a:endParaRPr lang="nl-NL" dirty="0">
              <a:latin typeface="Courier New"/>
              <a:cs typeface="Courier New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1175472" y="377880"/>
            <a:ext cx="220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>
                <a:solidFill>
                  <a:srgbClr val="CD2400"/>
                </a:solidFill>
              </a:rPr>
              <a:t>EXAMPLE CSS SCRIPT</a:t>
            </a:r>
            <a:endParaRPr lang="nl-NL" b="1" dirty="0">
              <a:solidFill>
                <a:srgbClr val="CD24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165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2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rgbClr val="FFFFFF"/>
                </a:solidFill>
              </a:rPr>
              <a:t>FORMS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http://diveintohtml5.info/</a:t>
            </a:r>
            <a:r>
              <a:rPr lang="nl-NL" dirty="0" err="1"/>
              <a:t>forms.html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208910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Screen Shot 2012-08-23 at 2.22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622300"/>
            <a:ext cx="5791200" cy="5613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3946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/>
          <p:cNvSpPr/>
          <p:nvPr/>
        </p:nvSpPr>
        <p:spPr>
          <a:xfrm>
            <a:off x="2942782" y="2069556"/>
            <a:ext cx="3263238" cy="1436388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dirty="0" smtClean="0"/>
              <a:t>LIVE CODING</a:t>
            </a:r>
            <a:endParaRPr lang="nl-NL" sz="3600" dirty="0"/>
          </a:p>
        </p:txBody>
      </p:sp>
    </p:spTree>
    <p:extLst>
      <p:ext uri="{BB962C8B-B14F-4D97-AF65-F5344CB8AC3E}">
        <p14:creationId xmlns="" xmlns:p14="http://schemas.microsoft.com/office/powerpoint/2010/main" val="324076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hoek 24"/>
          <p:cNvSpPr/>
          <p:nvPr/>
        </p:nvSpPr>
        <p:spPr>
          <a:xfrm>
            <a:off x="279873" y="379508"/>
            <a:ext cx="8297194" cy="61723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Afgeronde rechthoek 7"/>
          <p:cNvSpPr/>
          <p:nvPr/>
        </p:nvSpPr>
        <p:spPr>
          <a:xfrm>
            <a:off x="545511" y="441045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&lt;body&gt;</a:t>
            </a:r>
            <a:endParaRPr lang="nl-NL" sz="1600" dirty="0"/>
          </a:p>
        </p:txBody>
      </p:sp>
      <p:sp>
        <p:nvSpPr>
          <p:cNvPr id="9" name="Afgeronde rechthoek 8"/>
          <p:cNvSpPr/>
          <p:nvPr/>
        </p:nvSpPr>
        <p:spPr>
          <a:xfrm>
            <a:off x="545511" y="5992343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&lt;/body&gt;</a:t>
            </a:r>
            <a:endParaRPr lang="nl-NL" sz="1600" dirty="0"/>
          </a:p>
        </p:txBody>
      </p:sp>
      <p:sp>
        <p:nvSpPr>
          <p:cNvPr id="19" name="Afgeronde rechthoek 18"/>
          <p:cNvSpPr/>
          <p:nvPr/>
        </p:nvSpPr>
        <p:spPr>
          <a:xfrm>
            <a:off x="1058195" y="934780"/>
            <a:ext cx="1025368" cy="4513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&lt;form&gt;</a:t>
            </a:r>
            <a:endParaRPr lang="nl-NL" sz="1600" dirty="0"/>
          </a:p>
        </p:txBody>
      </p:sp>
      <p:sp>
        <p:nvSpPr>
          <p:cNvPr id="20" name="Afgeronde rechthoek 19"/>
          <p:cNvSpPr/>
          <p:nvPr/>
        </p:nvSpPr>
        <p:spPr>
          <a:xfrm>
            <a:off x="1058195" y="5472312"/>
            <a:ext cx="1025368" cy="4513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&lt;/form&gt;</a:t>
            </a:r>
            <a:endParaRPr lang="nl-NL" sz="1600" dirty="0"/>
          </a:p>
        </p:txBody>
      </p:sp>
    </p:spTree>
    <p:extLst>
      <p:ext uri="{BB962C8B-B14F-4D97-AF65-F5344CB8AC3E}">
        <p14:creationId xmlns="" xmlns:p14="http://schemas.microsoft.com/office/powerpoint/2010/main" val="379232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hoek 24"/>
          <p:cNvSpPr/>
          <p:nvPr/>
        </p:nvSpPr>
        <p:spPr>
          <a:xfrm>
            <a:off x="279873" y="379508"/>
            <a:ext cx="8297194" cy="61723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Afgeronde rechthoek 7"/>
          <p:cNvSpPr/>
          <p:nvPr/>
        </p:nvSpPr>
        <p:spPr>
          <a:xfrm>
            <a:off x="545511" y="441045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&lt;body&gt;</a:t>
            </a:r>
            <a:endParaRPr lang="nl-NL" sz="1600" dirty="0"/>
          </a:p>
        </p:txBody>
      </p:sp>
      <p:sp>
        <p:nvSpPr>
          <p:cNvPr id="9" name="Afgeronde rechthoek 8"/>
          <p:cNvSpPr/>
          <p:nvPr/>
        </p:nvSpPr>
        <p:spPr>
          <a:xfrm>
            <a:off x="545511" y="5992343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&lt;/body&gt;</a:t>
            </a:r>
            <a:endParaRPr lang="nl-NL" sz="1600" dirty="0"/>
          </a:p>
        </p:txBody>
      </p:sp>
      <p:sp>
        <p:nvSpPr>
          <p:cNvPr id="19" name="Afgeronde rechthoek 18"/>
          <p:cNvSpPr/>
          <p:nvPr/>
        </p:nvSpPr>
        <p:spPr>
          <a:xfrm>
            <a:off x="1058195" y="934780"/>
            <a:ext cx="1786605" cy="4513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&lt;form action=“#”&gt;</a:t>
            </a:r>
            <a:endParaRPr lang="nl-NL" sz="1600" dirty="0"/>
          </a:p>
        </p:txBody>
      </p:sp>
      <p:sp>
        <p:nvSpPr>
          <p:cNvPr id="20" name="Afgeronde rechthoek 19"/>
          <p:cNvSpPr/>
          <p:nvPr/>
        </p:nvSpPr>
        <p:spPr>
          <a:xfrm>
            <a:off x="1058195" y="5472312"/>
            <a:ext cx="1025368" cy="4513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&lt;/form&gt;</a:t>
            </a:r>
            <a:endParaRPr lang="nl-NL" sz="1600" dirty="0"/>
          </a:p>
        </p:txBody>
      </p:sp>
      <p:sp>
        <p:nvSpPr>
          <p:cNvPr id="7" name="Ovaal 6"/>
          <p:cNvSpPr/>
          <p:nvPr/>
        </p:nvSpPr>
        <p:spPr>
          <a:xfrm>
            <a:off x="6109072" y="1626410"/>
            <a:ext cx="1516623" cy="104848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Versturen?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2" name="Vrije vorm 1"/>
          <p:cNvSpPr/>
          <p:nvPr/>
        </p:nvSpPr>
        <p:spPr>
          <a:xfrm>
            <a:off x="2565214" y="1322977"/>
            <a:ext cx="3577978" cy="1121068"/>
          </a:xfrm>
          <a:custGeom>
            <a:avLst/>
            <a:gdLst>
              <a:gd name="connsiteX0" fmla="*/ 0 w 3577978"/>
              <a:gd name="connsiteY0" fmla="*/ 0 h 1121068"/>
              <a:gd name="connsiteX1" fmla="*/ 967566 w 3577978"/>
              <a:gd name="connsiteY1" fmla="*/ 1088611 h 1121068"/>
              <a:gd name="connsiteX2" fmla="*/ 3577978 w 3577978"/>
              <a:gd name="connsiteY2" fmla="*/ 856777 h 112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7978" h="1121068">
                <a:moveTo>
                  <a:pt x="0" y="0"/>
                </a:moveTo>
                <a:cubicBezTo>
                  <a:pt x="185618" y="472907"/>
                  <a:pt x="371236" y="945815"/>
                  <a:pt x="967566" y="1088611"/>
                </a:cubicBezTo>
                <a:cubicBezTo>
                  <a:pt x="1563896" y="1231407"/>
                  <a:pt x="3577978" y="856777"/>
                  <a:pt x="3577978" y="856777"/>
                </a:cubicBezTo>
              </a:path>
            </a:pathLst>
          </a:cu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1908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hoek 24"/>
          <p:cNvSpPr/>
          <p:nvPr/>
        </p:nvSpPr>
        <p:spPr>
          <a:xfrm>
            <a:off x="279873" y="379508"/>
            <a:ext cx="8297194" cy="61723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Afgeronde rechthoek 7"/>
          <p:cNvSpPr/>
          <p:nvPr/>
        </p:nvSpPr>
        <p:spPr>
          <a:xfrm>
            <a:off x="545511" y="441045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&lt;body&gt;</a:t>
            </a:r>
            <a:endParaRPr lang="nl-NL" sz="1600" dirty="0"/>
          </a:p>
        </p:txBody>
      </p:sp>
      <p:sp>
        <p:nvSpPr>
          <p:cNvPr id="9" name="Afgeronde rechthoek 8"/>
          <p:cNvSpPr/>
          <p:nvPr/>
        </p:nvSpPr>
        <p:spPr>
          <a:xfrm>
            <a:off x="545511" y="5992343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&lt;/body&gt;</a:t>
            </a:r>
            <a:endParaRPr lang="nl-NL" sz="1600" dirty="0"/>
          </a:p>
        </p:txBody>
      </p:sp>
      <p:sp>
        <p:nvSpPr>
          <p:cNvPr id="20" name="Afgeronde rechthoek 19"/>
          <p:cNvSpPr/>
          <p:nvPr/>
        </p:nvSpPr>
        <p:spPr>
          <a:xfrm>
            <a:off x="1058195" y="5472312"/>
            <a:ext cx="1025368" cy="4513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&lt;/form&gt;</a:t>
            </a:r>
            <a:endParaRPr lang="nl-NL" sz="1600" dirty="0"/>
          </a:p>
        </p:txBody>
      </p:sp>
      <p:sp>
        <p:nvSpPr>
          <p:cNvPr id="10" name="Afgeronde rechthoek 9"/>
          <p:cNvSpPr/>
          <p:nvPr/>
        </p:nvSpPr>
        <p:spPr>
          <a:xfrm>
            <a:off x="1570879" y="1563941"/>
            <a:ext cx="2269147" cy="451339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&lt;label </a:t>
            </a:r>
            <a:r>
              <a:rPr lang="nl-NL" sz="1600" dirty="0" err="1" smtClean="0"/>
              <a:t>for</a:t>
            </a:r>
            <a:r>
              <a:rPr lang="nl-NL" sz="1600" dirty="0" smtClean="0"/>
              <a:t>=“email”&gt;</a:t>
            </a:r>
            <a:endParaRPr lang="nl-NL" sz="1600" dirty="0"/>
          </a:p>
        </p:txBody>
      </p:sp>
      <p:sp>
        <p:nvSpPr>
          <p:cNvPr id="11" name="Afgeronde rechthoek 10"/>
          <p:cNvSpPr/>
          <p:nvPr/>
        </p:nvSpPr>
        <p:spPr>
          <a:xfrm>
            <a:off x="1570877" y="2146585"/>
            <a:ext cx="3933995" cy="451339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&lt;input id=“email” type=“email” autofocus /&gt;</a:t>
            </a:r>
            <a:endParaRPr lang="nl-NL" sz="1600" dirty="0"/>
          </a:p>
        </p:txBody>
      </p:sp>
      <p:sp>
        <p:nvSpPr>
          <p:cNvPr id="16" name="Afgeronde rechthoek 15"/>
          <p:cNvSpPr/>
          <p:nvPr/>
        </p:nvSpPr>
        <p:spPr>
          <a:xfrm>
            <a:off x="5351650" y="1563941"/>
            <a:ext cx="1025368" cy="451339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&lt;/label&gt;</a:t>
            </a:r>
            <a:endParaRPr lang="nl-NL" sz="1600" dirty="0"/>
          </a:p>
        </p:txBody>
      </p:sp>
      <p:sp>
        <p:nvSpPr>
          <p:cNvPr id="17" name="Afgeronde rechthoek 16"/>
          <p:cNvSpPr/>
          <p:nvPr/>
        </p:nvSpPr>
        <p:spPr>
          <a:xfrm>
            <a:off x="3931298" y="1563941"/>
            <a:ext cx="1288921" cy="456386"/>
          </a:xfrm>
          <a:prstGeom prst="roundRect">
            <a:avLst/>
          </a:prstGeom>
          <a:solidFill>
            <a:srgbClr val="1C88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Email</a:t>
            </a:r>
            <a:endParaRPr lang="nl-NL" sz="1600" dirty="0"/>
          </a:p>
        </p:txBody>
      </p:sp>
      <p:sp>
        <p:nvSpPr>
          <p:cNvPr id="26" name="Ovaal 25"/>
          <p:cNvSpPr/>
          <p:nvPr/>
        </p:nvSpPr>
        <p:spPr>
          <a:xfrm>
            <a:off x="6607816" y="605635"/>
            <a:ext cx="1516623" cy="104848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Koppelen aan input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27" name="Ovaal 26"/>
          <p:cNvSpPr/>
          <p:nvPr/>
        </p:nvSpPr>
        <p:spPr>
          <a:xfrm>
            <a:off x="3362440" y="3075361"/>
            <a:ext cx="1516623" cy="104848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Type input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2" name="Vrije vorm 1"/>
          <p:cNvSpPr/>
          <p:nvPr/>
        </p:nvSpPr>
        <p:spPr>
          <a:xfrm>
            <a:off x="3520221" y="2489695"/>
            <a:ext cx="350042" cy="755980"/>
          </a:xfrm>
          <a:custGeom>
            <a:avLst/>
            <a:gdLst>
              <a:gd name="connsiteX0" fmla="*/ 148466 w 350042"/>
              <a:gd name="connsiteY0" fmla="*/ 755980 h 755980"/>
              <a:gd name="connsiteX1" fmla="*/ 7362 w 350042"/>
              <a:gd name="connsiteY1" fmla="*/ 433428 h 755980"/>
              <a:gd name="connsiteX2" fmla="*/ 350042 w 350042"/>
              <a:gd name="connsiteY2" fmla="*/ 0 h 75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042" h="755980">
                <a:moveTo>
                  <a:pt x="148466" y="755980"/>
                </a:moveTo>
                <a:cubicBezTo>
                  <a:pt x="61116" y="657702"/>
                  <a:pt x="-26234" y="559425"/>
                  <a:pt x="7362" y="433428"/>
                </a:cubicBezTo>
                <a:cubicBezTo>
                  <a:pt x="40958" y="307431"/>
                  <a:pt x="350042" y="0"/>
                  <a:pt x="350042" y="0"/>
                </a:cubicBezTo>
              </a:path>
            </a:pathLst>
          </a:cu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Vrije vorm 3"/>
          <p:cNvSpPr/>
          <p:nvPr/>
        </p:nvSpPr>
        <p:spPr>
          <a:xfrm>
            <a:off x="3154667" y="654307"/>
            <a:ext cx="3598135" cy="958451"/>
          </a:xfrm>
          <a:custGeom>
            <a:avLst/>
            <a:gdLst>
              <a:gd name="connsiteX0" fmla="*/ 0 w 3598135"/>
              <a:gd name="connsiteY0" fmla="*/ 958451 h 958451"/>
              <a:gd name="connsiteX1" fmla="*/ 1441270 w 3598135"/>
              <a:gd name="connsiteY1" fmla="*/ 31115 h 958451"/>
              <a:gd name="connsiteX2" fmla="*/ 3598135 w 3598135"/>
              <a:gd name="connsiteY2" fmla="*/ 202471 h 958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135" h="958451">
                <a:moveTo>
                  <a:pt x="0" y="958451"/>
                </a:moveTo>
                <a:cubicBezTo>
                  <a:pt x="420790" y="557781"/>
                  <a:pt x="841581" y="157112"/>
                  <a:pt x="1441270" y="31115"/>
                </a:cubicBezTo>
                <a:cubicBezTo>
                  <a:pt x="2040959" y="-94882"/>
                  <a:pt x="3598135" y="202471"/>
                  <a:pt x="3598135" y="202471"/>
                </a:cubicBezTo>
              </a:path>
            </a:pathLst>
          </a:cu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Afgeronde rechthoek 18"/>
          <p:cNvSpPr/>
          <p:nvPr/>
        </p:nvSpPr>
        <p:spPr>
          <a:xfrm>
            <a:off x="1058195" y="934780"/>
            <a:ext cx="1786605" cy="4513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&lt;form action=“#”&gt;</a:t>
            </a:r>
            <a:endParaRPr lang="nl-NL" sz="1600" dirty="0"/>
          </a:p>
        </p:txBody>
      </p:sp>
    </p:spTree>
    <p:extLst>
      <p:ext uri="{BB962C8B-B14F-4D97-AF65-F5344CB8AC3E}">
        <p14:creationId xmlns="" xmlns:p14="http://schemas.microsoft.com/office/powerpoint/2010/main" val="379970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hoek 24"/>
          <p:cNvSpPr/>
          <p:nvPr/>
        </p:nvSpPr>
        <p:spPr>
          <a:xfrm>
            <a:off x="279873" y="379508"/>
            <a:ext cx="8297194" cy="61723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Afgeronde rechthoek 7"/>
          <p:cNvSpPr/>
          <p:nvPr/>
        </p:nvSpPr>
        <p:spPr>
          <a:xfrm>
            <a:off x="545511" y="441045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&lt;body&gt;</a:t>
            </a:r>
            <a:endParaRPr lang="nl-NL" sz="1600" dirty="0"/>
          </a:p>
        </p:txBody>
      </p:sp>
      <p:sp>
        <p:nvSpPr>
          <p:cNvPr id="9" name="Afgeronde rechthoek 8"/>
          <p:cNvSpPr/>
          <p:nvPr/>
        </p:nvSpPr>
        <p:spPr>
          <a:xfrm>
            <a:off x="545511" y="5992343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&lt;/body&gt;</a:t>
            </a:r>
            <a:endParaRPr lang="nl-NL" sz="1600" dirty="0"/>
          </a:p>
        </p:txBody>
      </p:sp>
      <p:sp>
        <p:nvSpPr>
          <p:cNvPr id="20" name="Afgeronde rechthoek 19"/>
          <p:cNvSpPr/>
          <p:nvPr/>
        </p:nvSpPr>
        <p:spPr>
          <a:xfrm>
            <a:off x="1058195" y="5472312"/>
            <a:ext cx="1025368" cy="4513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&lt;/form&gt;</a:t>
            </a:r>
            <a:endParaRPr lang="nl-NL" sz="1600" dirty="0"/>
          </a:p>
        </p:txBody>
      </p:sp>
      <p:sp>
        <p:nvSpPr>
          <p:cNvPr id="10" name="Afgeronde rechthoek 9"/>
          <p:cNvSpPr/>
          <p:nvPr/>
        </p:nvSpPr>
        <p:spPr>
          <a:xfrm>
            <a:off x="1570879" y="1563941"/>
            <a:ext cx="2269147" cy="451339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&lt;label </a:t>
            </a:r>
            <a:r>
              <a:rPr lang="nl-NL" sz="1600" dirty="0" err="1" smtClean="0"/>
              <a:t>for</a:t>
            </a:r>
            <a:r>
              <a:rPr lang="nl-NL" sz="1600" dirty="0" smtClean="0"/>
              <a:t>=“email”&gt;</a:t>
            </a:r>
            <a:endParaRPr lang="nl-NL" sz="1600" dirty="0"/>
          </a:p>
        </p:txBody>
      </p:sp>
      <p:sp>
        <p:nvSpPr>
          <p:cNvPr id="16" name="Afgeronde rechthoek 15"/>
          <p:cNvSpPr/>
          <p:nvPr/>
        </p:nvSpPr>
        <p:spPr>
          <a:xfrm>
            <a:off x="5351650" y="1563941"/>
            <a:ext cx="1025368" cy="451339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&lt;/labe</a:t>
            </a:r>
            <a:r>
              <a:rPr lang="nl-NL" sz="1600" dirty="0"/>
              <a:t>l</a:t>
            </a:r>
            <a:r>
              <a:rPr lang="nl-NL" sz="1600" dirty="0" smtClean="0"/>
              <a:t>&gt;</a:t>
            </a:r>
            <a:endParaRPr lang="nl-NL" sz="1600" dirty="0"/>
          </a:p>
        </p:txBody>
      </p:sp>
      <p:sp>
        <p:nvSpPr>
          <p:cNvPr id="17" name="Afgeronde rechthoek 16"/>
          <p:cNvSpPr/>
          <p:nvPr/>
        </p:nvSpPr>
        <p:spPr>
          <a:xfrm>
            <a:off x="3931298" y="1563941"/>
            <a:ext cx="1288921" cy="456386"/>
          </a:xfrm>
          <a:prstGeom prst="roundRect">
            <a:avLst/>
          </a:prstGeom>
          <a:solidFill>
            <a:srgbClr val="1C88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Email</a:t>
            </a:r>
            <a:endParaRPr lang="nl-NL" sz="1600" dirty="0"/>
          </a:p>
        </p:txBody>
      </p:sp>
      <p:sp>
        <p:nvSpPr>
          <p:cNvPr id="18" name="Afgeronde rechthoek 17"/>
          <p:cNvSpPr/>
          <p:nvPr/>
        </p:nvSpPr>
        <p:spPr>
          <a:xfrm>
            <a:off x="1572442" y="3121839"/>
            <a:ext cx="2269147" cy="451339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&lt;label </a:t>
            </a:r>
            <a:r>
              <a:rPr lang="nl-NL" sz="1600" dirty="0" err="1" smtClean="0"/>
              <a:t>for</a:t>
            </a:r>
            <a:r>
              <a:rPr lang="nl-NL" sz="1600" dirty="0" smtClean="0"/>
              <a:t>=“</a:t>
            </a:r>
            <a:r>
              <a:rPr lang="nl-NL" sz="1600" dirty="0" err="1" smtClean="0"/>
              <a:t>bday</a:t>
            </a:r>
            <a:r>
              <a:rPr lang="nl-NL" sz="1600" dirty="0" smtClean="0"/>
              <a:t>”&gt;</a:t>
            </a:r>
            <a:endParaRPr lang="nl-NL" sz="1600" dirty="0"/>
          </a:p>
        </p:txBody>
      </p:sp>
      <p:sp>
        <p:nvSpPr>
          <p:cNvPr id="21" name="Afgeronde rechthoek 20"/>
          <p:cNvSpPr/>
          <p:nvPr/>
        </p:nvSpPr>
        <p:spPr>
          <a:xfrm>
            <a:off x="1572441" y="3704483"/>
            <a:ext cx="2934904" cy="451339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&lt;input id=“bday” type=“date”/&gt;</a:t>
            </a:r>
            <a:endParaRPr lang="nl-NL" sz="1600" dirty="0"/>
          </a:p>
        </p:txBody>
      </p:sp>
      <p:sp>
        <p:nvSpPr>
          <p:cNvPr id="22" name="Afgeronde rechthoek 21"/>
          <p:cNvSpPr/>
          <p:nvPr/>
        </p:nvSpPr>
        <p:spPr>
          <a:xfrm>
            <a:off x="5554781" y="3121839"/>
            <a:ext cx="1025368" cy="451339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&lt;/label&gt;</a:t>
            </a:r>
            <a:endParaRPr lang="nl-NL" sz="1600" dirty="0"/>
          </a:p>
        </p:txBody>
      </p:sp>
      <p:sp>
        <p:nvSpPr>
          <p:cNvPr id="23" name="Afgeronde rechthoek 22"/>
          <p:cNvSpPr/>
          <p:nvPr/>
        </p:nvSpPr>
        <p:spPr>
          <a:xfrm>
            <a:off x="3932861" y="3121839"/>
            <a:ext cx="1529854" cy="456386"/>
          </a:xfrm>
          <a:prstGeom prst="roundRect">
            <a:avLst/>
          </a:prstGeom>
          <a:solidFill>
            <a:srgbClr val="1C88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Geboortedag</a:t>
            </a:r>
            <a:endParaRPr lang="nl-NL" sz="1600" dirty="0"/>
          </a:p>
        </p:txBody>
      </p:sp>
      <p:sp>
        <p:nvSpPr>
          <p:cNvPr id="26" name="Ovaal 25"/>
          <p:cNvSpPr/>
          <p:nvPr/>
        </p:nvSpPr>
        <p:spPr>
          <a:xfrm>
            <a:off x="3382597" y="4465380"/>
            <a:ext cx="1516623" cy="104848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Ander type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2" name="Vrije vorm 1"/>
          <p:cNvSpPr/>
          <p:nvPr/>
        </p:nvSpPr>
        <p:spPr>
          <a:xfrm>
            <a:off x="3698160" y="4004127"/>
            <a:ext cx="212418" cy="582153"/>
          </a:xfrm>
          <a:custGeom>
            <a:avLst/>
            <a:gdLst>
              <a:gd name="connsiteX0" fmla="*/ 212418 w 212418"/>
              <a:gd name="connsiteY0" fmla="*/ 582153 h 582153"/>
              <a:gd name="connsiteX1" fmla="*/ 763 w 212418"/>
              <a:gd name="connsiteY1" fmla="*/ 330159 h 582153"/>
              <a:gd name="connsiteX2" fmla="*/ 141866 w 212418"/>
              <a:gd name="connsiteY2" fmla="*/ 17687 h 582153"/>
              <a:gd name="connsiteX3" fmla="*/ 151945 w 212418"/>
              <a:gd name="connsiteY3" fmla="*/ 37847 h 582153"/>
              <a:gd name="connsiteX4" fmla="*/ 162024 w 212418"/>
              <a:gd name="connsiteY4" fmla="*/ 27767 h 582153"/>
              <a:gd name="connsiteX5" fmla="*/ 162024 w 212418"/>
              <a:gd name="connsiteY5" fmla="*/ 7608 h 58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418" h="582153">
                <a:moveTo>
                  <a:pt x="212418" y="582153"/>
                </a:moveTo>
                <a:cubicBezTo>
                  <a:pt x="112470" y="503195"/>
                  <a:pt x="12522" y="424237"/>
                  <a:pt x="763" y="330159"/>
                </a:cubicBezTo>
                <a:cubicBezTo>
                  <a:pt x="-10996" y="236081"/>
                  <a:pt x="116669" y="66406"/>
                  <a:pt x="141866" y="17687"/>
                </a:cubicBezTo>
                <a:cubicBezTo>
                  <a:pt x="167063" y="-31032"/>
                  <a:pt x="148585" y="36167"/>
                  <a:pt x="151945" y="37847"/>
                </a:cubicBezTo>
                <a:cubicBezTo>
                  <a:pt x="155305" y="39527"/>
                  <a:pt x="160344" y="32807"/>
                  <a:pt x="162024" y="27767"/>
                </a:cubicBezTo>
                <a:cubicBezTo>
                  <a:pt x="163704" y="22727"/>
                  <a:pt x="162024" y="7608"/>
                  <a:pt x="162024" y="7608"/>
                </a:cubicBezTo>
              </a:path>
            </a:pathLst>
          </a:cu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Afgeronde rechthoek 18"/>
          <p:cNvSpPr/>
          <p:nvPr/>
        </p:nvSpPr>
        <p:spPr>
          <a:xfrm>
            <a:off x="1058195" y="934780"/>
            <a:ext cx="1786605" cy="4513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&lt;form action=“#”&gt;</a:t>
            </a:r>
            <a:endParaRPr lang="nl-NL" sz="1600" dirty="0"/>
          </a:p>
        </p:txBody>
      </p:sp>
      <p:sp>
        <p:nvSpPr>
          <p:cNvPr id="31" name="Afgeronde rechthoek 10"/>
          <p:cNvSpPr/>
          <p:nvPr/>
        </p:nvSpPr>
        <p:spPr>
          <a:xfrm>
            <a:off x="1570877" y="2146585"/>
            <a:ext cx="3933995" cy="451339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&lt;input id=“email” type=“email” autofocus /&gt;</a:t>
            </a:r>
            <a:endParaRPr lang="nl-NL" sz="1600" dirty="0"/>
          </a:p>
        </p:txBody>
      </p:sp>
    </p:spTree>
    <p:extLst>
      <p:ext uri="{BB962C8B-B14F-4D97-AF65-F5344CB8AC3E}">
        <p14:creationId xmlns="" xmlns:p14="http://schemas.microsoft.com/office/powerpoint/2010/main" val="400542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al 1"/>
          <p:cNvSpPr/>
          <p:nvPr/>
        </p:nvSpPr>
        <p:spPr>
          <a:xfrm>
            <a:off x="3386479" y="209986"/>
            <a:ext cx="2146787" cy="214678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kstvak 7"/>
          <p:cNvSpPr txBox="1"/>
          <p:nvPr/>
        </p:nvSpPr>
        <p:spPr>
          <a:xfrm>
            <a:off x="3968444" y="833744"/>
            <a:ext cx="10310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accent5">
                    <a:lumMod val="75000"/>
                  </a:schemeClr>
                </a:solidFill>
                <a:latin typeface="Century Gothic"/>
                <a:cs typeface="Century Gothic"/>
              </a:rPr>
              <a:t>gedrag</a:t>
            </a:r>
            <a:endParaRPr lang="nl-NL" dirty="0">
              <a:solidFill>
                <a:schemeClr val="accent5">
                  <a:lumMod val="7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4" name="Tekstvak 8"/>
          <p:cNvSpPr txBox="1"/>
          <p:nvPr/>
        </p:nvSpPr>
        <p:spPr>
          <a:xfrm>
            <a:off x="4044862" y="1311537"/>
            <a:ext cx="87876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ECMA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1229" y="3790950"/>
            <a:ext cx="258127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hoek 24"/>
          <p:cNvSpPr/>
          <p:nvPr/>
        </p:nvSpPr>
        <p:spPr>
          <a:xfrm>
            <a:off x="279873" y="379508"/>
            <a:ext cx="8297194" cy="61723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Afgeronde rechthoek 7"/>
          <p:cNvSpPr/>
          <p:nvPr/>
        </p:nvSpPr>
        <p:spPr>
          <a:xfrm>
            <a:off x="545511" y="441045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&lt;body&gt;</a:t>
            </a:r>
            <a:endParaRPr lang="nl-NL" sz="1600" dirty="0"/>
          </a:p>
        </p:txBody>
      </p:sp>
      <p:sp>
        <p:nvSpPr>
          <p:cNvPr id="9" name="Afgeronde rechthoek 8"/>
          <p:cNvSpPr/>
          <p:nvPr/>
        </p:nvSpPr>
        <p:spPr>
          <a:xfrm>
            <a:off x="545511" y="5992343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&lt;/body&gt;</a:t>
            </a:r>
            <a:endParaRPr lang="nl-NL" sz="1600" dirty="0"/>
          </a:p>
        </p:txBody>
      </p:sp>
      <p:sp>
        <p:nvSpPr>
          <p:cNvPr id="20" name="Afgeronde rechthoek 19"/>
          <p:cNvSpPr/>
          <p:nvPr/>
        </p:nvSpPr>
        <p:spPr>
          <a:xfrm>
            <a:off x="1058195" y="5472312"/>
            <a:ext cx="1025368" cy="4513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&lt;/form&gt;</a:t>
            </a:r>
            <a:endParaRPr lang="nl-NL" sz="1600" dirty="0"/>
          </a:p>
        </p:txBody>
      </p:sp>
      <p:sp>
        <p:nvSpPr>
          <p:cNvPr id="10" name="Afgeronde rechthoek 9"/>
          <p:cNvSpPr/>
          <p:nvPr/>
        </p:nvSpPr>
        <p:spPr>
          <a:xfrm>
            <a:off x="1577133" y="1563941"/>
            <a:ext cx="2269147" cy="451339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&lt;label </a:t>
            </a:r>
            <a:r>
              <a:rPr lang="nl-NL" sz="1600" dirty="0" err="1" smtClean="0"/>
              <a:t>for</a:t>
            </a:r>
            <a:r>
              <a:rPr lang="nl-NL" sz="1600" dirty="0" smtClean="0"/>
              <a:t>=“email”&gt;</a:t>
            </a:r>
            <a:endParaRPr lang="nl-NL" sz="1600" dirty="0"/>
          </a:p>
        </p:txBody>
      </p:sp>
      <p:sp>
        <p:nvSpPr>
          <p:cNvPr id="16" name="Afgeronde rechthoek 15"/>
          <p:cNvSpPr/>
          <p:nvPr/>
        </p:nvSpPr>
        <p:spPr>
          <a:xfrm>
            <a:off x="5357904" y="1563941"/>
            <a:ext cx="1025368" cy="451339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&lt;/label&gt;</a:t>
            </a:r>
            <a:endParaRPr lang="nl-NL" sz="1600" dirty="0"/>
          </a:p>
        </p:txBody>
      </p:sp>
      <p:sp>
        <p:nvSpPr>
          <p:cNvPr id="17" name="Afgeronde rechthoek 16"/>
          <p:cNvSpPr/>
          <p:nvPr/>
        </p:nvSpPr>
        <p:spPr>
          <a:xfrm>
            <a:off x="3931298" y="1563941"/>
            <a:ext cx="1288921" cy="456386"/>
          </a:xfrm>
          <a:prstGeom prst="roundRect">
            <a:avLst/>
          </a:prstGeom>
          <a:solidFill>
            <a:srgbClr val="1C88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Email</a:t>
            </a:r>
            <a:endParaRPr lang="nl-NL" sz="1600" dirty="0"/>
          </a:p>
        </p:txBody>
      </p:sp>
      <p:sp>
        <p:nvSpPr>
          <p:cNvPr id="18" name="Afgeronde rechthoek 17"/>
          <p:cNvSpPr/>
          <p:nvPr/>
        </p:nvSpPr>
        <p:spPr>
          <a:xfrm>
            <a:off x="1572444" y="3121839"/>
            <a:ext cx="2269147" cy="451339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&lt;label </a:t>
            </a:r>
            <a:r>
              <a:rPr lang="nl-NL" sz="1600" dirty="0" err="1" smtClean="0"/>
              <a:t>for</a:t>
            </a:r>
            <a:r>
              <a:rPr lang="nl-NL" sz="1600" dirty="0" smtClean="0"/>
              <a:t>=“</a:t>
            </a:r>
            <a:r>
              <a:rPr lang="nl-NL" sz="1600" dirty="0" err="1" smtClean="0"/>
              <a:t>bday</a:t>
            </a:r>
            <a:r>
              <a:rPr lang="nl-NL" sz="1600" dirty="0" smtClean="0"/>
              <a:t>”&gt;</a:t>
            </a:r>
            <a:endParaRPr lang="nl-NL" sz="1600" dirty="0"/>
          </a:p>
        </p:txBody>
      </p:sp>
      <p:sp>
        <p:nvSpPr>
          <p:cNvPr id="22" name="Afgeronde rechthoek 21"/>
          <p:cNvSpPr/>
          <p:nvPr/>
        </p:nvSpPr>
        <p:spPr>
          <a:xfrm>
            <a:off x="5557909" y="3121839"/>
            <a:ext cx="1025368" cy="451339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&lt;/labe</a:t>
            </a:r>
            <a:r>
              <a:rPr lang="nl-NL" sz="1600" dirty="0"/>
              <a:t>l</a:t>
            </a:r>
            <a:r>
              <a:rPr lang="nl-NL" sz="1600" dirty="0" smtClean="0"/>
              <a:t>&gt;</a:t>
            </a:r>
            <a:endParaRPr lang="nl-NL" sz="1600" dirty="0"/>
          </a:p>
        </p:txBody>
      </p:sp>
      <p:sp>
        <p:nvSpPr>
          <p:cNvPr id="23" name="Afgeronde rechthoek 22"/>
          <p:cNvSpPr/>
          <p:nvPr/>
        </p:nvSpPr>
        <p:spPr>
          <a:xfrm>
            <a:off x="3932861" y="3121839"/>
            <a:ext cx="1529854" cy="456386"/>
          </a:xfrm>
          <a:prstGeom prst="roundRect">
            <a:avLst/>
          </a:prstGeom>
          <a:solidFill>
            <a:srgbClr val="1C88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Geboortedag</a:t>
            </a:r>
            <a:endParaRPr lang="nl-NL" sz="1600" dirty="0"/>
          </a:p>
        </p:txBody>
      </p:sp>
      <p:sp>
        <p:nvSpPr>
          <p:cNvPr id="24" name="Afgeronde rechthoek 23"/>
          <p:cNvSpPr/>
          <p:nvPr/>
        </p:nvSpPr>
        <p:spPr>
          <a:xfrm>
            <a:off x="1567752" y="4711422"/>
            <a:ext cx="3652468" cy="451339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&lt;input type=“submit” value=“submit” /&gt;</a:t>
            </a:r>
            <a:endParaRPr lang="nl-NL" sz="1600" dirty="0"/>
          </a:p>
        </p:txBody>
      </p:sp>
      <p:sp>
        <p:nvSpPr>
          <p:cNvPr id="26" name="Ovaal 25"/>
          <p:cNvSpPr/>
          <p:nvPr/>
        </p:nvSpPr>
        <p:spPr>
          <a:xfrm>
            <a:off x="5942865" y="4711422"/>
            <a:ext cx="1516623" cy="104848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Tekst op de knop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2" name="Vrije vorm 1"/>
          <p:cNvSpPr/>
          <p:nvPr/>
        </p:nvSpPr>
        <p:spPr>
          <a:xfrm>
            <a:off x="4593618" y="5070107"/>
            <a:ext cx="1491664" cy="692893"/>
          </a:xfrm>
          <a:custGeom>
            <a:avLst/>
            <a:gdLst>
              <a:gd name="connsiteX0" fmla="*/ 0 w 1491664"/>
              <a:gd name="connsiteY0" fmla="*/ 0 h 692893"/>
              <a:gd name="connsiteX1" fmla="*/ 715596 w 1491664"/>
              <a:gd name="connsiteY1" fmla="*/ 685422 h 692893"/>
              <a:gd name="connsiteX2" fmla="*/ 1491664 w 1491664"/>
              <a:gd name="connsiteY2" fmla="*/ 383030 h 6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1664" h="692893">
                <a:moveTo>
                  <a:pt x="0" y="0"/>
                </a:moveTo>
                <a:cubicBezTo>
                  <a:pt x="233492" y="310792"/>
                  <a:pt x="466985" y="621584"/>
                  <a:pt x="715596" y="685422"/>
                </a:cubicBezTo>
                <a:cubicBezTo>
                  <a:pt x="964207" y="749260"/>
                  <a:pt x="1491664" y="383030"/>
                  <a:pt x="1491664" y="383030"/>
                </a:cubicBezTo>
              </a:path>
            </a:pathLst>
          </a:cu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Afgeronde rechthoek 18"/>
          <p:cNvSpPr/>
          <p:nvPr/>
        </p:nvSpPr>
        <p:spPr>
          <a:xfrm>
            <a:off x="1058195" y="934780"/>
            <a:ext cx="1786605" cy="4513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&lt;form action=“#”&gt;</a:t>
            </a:r>
            <a:endParaRPr lang="nl-NL" sz="1600" dirty="0"/>
          </a:p>
        </p:txBody>
      </p:sp>
      <p:sp>
        <p:nvSpPr>
          <p:cNvPr id="31" name="Afgeronde rechthoek 20"/>
          <p:cNvSpPr/>
          <p:nvPr/>
        </p:nvSpPr>
        <p:spPr>
          <a:xfrm>
            <a:off x="1572441" y="3704483"/>
            <a:ext cx="2934904" cy="451339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&lt;input id=“bday” type=“date”/&gt;</a:t>
            </a:r>
            <a:endParaRPr lang="nl-NL" sz="1600" dirty="0"/>
          </a:p>
        </p:txBody>
      </p:sp>
      <p:sp>
        <p:nvSpPr>
          <p:cNvPr id="33" name="Afgeronde rechthoek 10"/>
          <p:cNvSpPr/>
          <p:nvPr/>
        </p:nvSpPr>
        <p:spPr>
          <a:xfrm>
            <a:off x="1570877" y="2146585"/>
            <a:ext cx="3933995" cy="451339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&lt;input id=“email” type=“email” autofocus /&gt;</a:t>
            </a:r>
            <a:endParaRPr lang="nl-NL" sz="1600" dirty="0"/>
          </a:p>
        </p:txBody>
      </p:sp>
    </p:spTree>
    <p:extLst>
      <p:ext uri="{BB962C8B-B14F-4D97-AF65-F5344CB8AC3E}">
        <p14:creationId xmlns="" xmlns:p14="http://schemas.microsoft.com/office/powerpoint/2010/main" val="86699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143577" y="976166"/>
            <a:ext cx="70742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Courier New"/>
                <a:cs typeface="Courier New"/>
              </a:rPr>
              <a:t>&lt;!DOCTYPE html&gt;</a:t>
            </a:r>
          </a:p>
          <a:p>
            <a:r>
              <a:rPr lang="nl-NL" sz="1600" dirty="0">
                <a:latin typeface="Courier New"/>
                <a:cs typeface="Courier New"/>
              </a:rPr>
              <a:t>&lt;html&gt;</a:t>
            </a:r>
          </a:p>
          <a:p>
            <a:r>
              <a:rPr lang="nl-NL" sz="1600" dirty="0">
                <a:latin typeface="Courier New"/>
                <a:cs typeface="Courier New"/>
              </a:rPr>
              <a:t>	&lt;</a:t>
            </a:r>
            <a:r>
              <a:rPr lang="nl-NL" sz="1600" dirty="0" err="1">
                <a:latin typeface="Courier New"/>
                <a:cs typeface="Courier New"/>
              </a:rPr>
              <a:t>head</a:t>
            </a:r>
            <a:r>
              <a:rPr lang="nl-NL" sz="1600" dirty="0">
                <a:latin typeface="Courier New"/>
                <a:cs typeface="Courier New"/>
              </a:rPr>
              <a:t>&gt;</a:t>
            </a:r>
          </a:p>
          <a:p>
            <a:r>
              <a:rPr lang="nl-NL" sz="1600" dirty="0">
                <a:latin typeface="Courier New"/>
                <a:cs typeface="Courier New"/>
              </a:rPr>
              <a:t>		&lt;</a:t>
            </a:r>
            <a:r>
              <a:rPr lang="nl-NL" sz="1600" dirty="0" err="1">
                <a:latin typeface="Courier New"/>
                <a:cs typeface="Courier New"/>
              </a:rPr>
              <a:t>title</a:t>
            </a:r>
            <a:r>
              <a:rPr lang="nl-NL" sz="1600" dirty="0">
                <a:latin typeface="Courier New"/>
                <a:cs typeface="Courier New"/>
              </a:rPr>
              <a:t>&gt;html5 </a:t>
            </a:r>
            <a:r>
              <a:rPr lang="nl-NL" sz="1600" dirty="0" err="1">
                <a:latin typeface="Courier New"/>
                <a:cs typeface="Courier New"/>
              </a:rPr>
              <a:t>forms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err="1">
                <a:latin typeface="Courier New"/>
                <a:cs typeface="Courier New"/>
              </a:rPr>
              <a:t>example</a:t>
            </a:r>
            <a:r>
              <a:rPr lang="nl-NL" sz="1600" dirty="0">
                <a:latin typeface="Courier New"/>
                <a:cs typeface="Courier New"/>
              </a:rPr>
              <a:t>&lt;/</a:t>
            </a:r>
            <a:r>
              <a:rPr lang="nl-NL" sz="1600" dirty="0" err="1">
                <a:latin typeface="Courier New"/>
                <a:cs typeface="Courier New"/>
              </a:rPr>
              <a:t>title</a:t>
            </a:r>
            <a:r>
              <a:rPr lang="nl-NL" sz="1600" dirty="0">
                <a:latin typeface="Courier New"/>
                <a:cs typeface="Courier New"/>
              </a:rPr>
              <a:t>&gt;</a:t>
            </a:r>
          </a:p>
          <a:p>
            <a:r>
              <a:rPr lang="nl-NL" sz="1600" dirty="0">
                <a:latin typeface="Courier New"/>
                <a:cs typeface="Courier New"/>
              </a:rPr>
              <a:t>		&lt;meta </a:t>
            </a:r>
            <a:r>
              <a:rPr lang="nl-NL" sz="1600" dirty="0" err="1">
                <a:latin typeface="Courier New"/>
                <a:cs typeface="Courier New"/>
              </a:rPr>
              <a:t>charset</a:t>
            </a:r>
            <a:r>
              <a:rPr lang="nl-NL" sz="1600" dirty="0">
                <a:latin typeface="Courier New"/>
                <a:cs typeface="Courier New"/>
              </a:rPr>
              <a:t>="utf-8" /&gt;</a:t>
            </a:r>
          </a:p>
          <a:p>
            <a:r>
              <a:rPr lang="nl-NL" sz="1600" dirty="0">
                <a:latin typeface="Courier New"/>
                <a:cs typeface="Courier New"/>
              </a:rPr>
              <a:t>	&lt;/</a:t>
            </a:r>
            <a:r>
              <a:rPr lang="nl-NL" sz="1600" dirty="0" err="1">
                <a:latin typeface="Courier New"/>
                <a:cs typeface="Courier New"/>
              </a:rPr>
              <a:t>head</a:t>
            </a:r>
            <a:r>
              <a:rPr lang="nl-NL" sz="1600" dirty="0">
                <a:latin typeface="Courier New"/>
                <a:cs typeface="Courier New"/>
              </a:rPr>
              <a:t>&gt;</a:t>
            </a:r>
          </a:p>
          <a:p>
            <a:r>
              <a:rPr lang="nl-NL" sz="1600" dirty="0">
                <a:latin typeface="Courier New"/>
                <a:cs typeface="Courier New"/>
              </a:rPr>
              <a:t>	&lt;body&gt;</a:t>
            </a:r>
          </a:p>
          <a:p>
            <a:r>
              <a:rPr lang="nl-NL" sz="1600" dirty="0">
                <a:latin typeface="Courier New"/>
                <a:cs typeface="Courier New"/>
              </a:rPr>
              <a:t>		&lt;h2&gt;Inschrijven&lt;/h2&gt;</a:t>
            </a:r>
          </a:p>
          <a:p>
            <a:r>
              <a:rPr lang="nl-NL" sz="1600" dirty="0">
                <a:latin typeface="Courier New"/>
                <a:cs typeface="Courier New"/>
              </a:rPr>
              <a:t>		&lt;form</a:t>
            </a:r>
            <a:r>
              <a:rPr lang="nl-NL" sz="1600" dirty="0" smtClean="0">
                <a:latin typeface="Courier New"/>
                <a:cs typeface="Courier New"/>
              </a:rPr>
              <a:t>&gt;</a:t>
            </a:r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		</a:t>
            </a:r>
            <a:r>
              <a:rPr lang="nl-NL" sz="1600" dirty="0" smtClean="0">
                <a:latin typeface="Courier New"/>
                <a:cs typeface="Courier New"/>
              </a:rPr>
              <a:t>	&lt;</a:t>
            </a:r>
            <a:r>
              <a:rPr lang="nl-NL" sz="1600" dirty="0">
                <a:latin typeface="Courier New"/>
                <a:cs typeface="Courier New"/>
              </a:rPr>
              <a:t>label for</a:t>
            </a:r>
            <a:r>
              <a:rPr lang="nl-NL" sz="1600" dirty="0" smtClean="0">
                <a:latin typeface="Courier New"/>
                <a:cs typeface="Courier New"/>
              </a:rPr>
              <a:t>=“email"&gt;</a:t>
            </a:r>
            <a:r>
              <a:rPr lang="nl-NL" sz="1600" dirty="0">
                <a:latin typeface="Courier New"/>
                <a:cs typeface="Courier New"/>
              </a:rPr>
              <a:t>Email&lt;/label&gt;</a:t>
            </a:r>
          </a:p>
          <a:p>
            <a:r>
              <a:rPr lang="nl-NL" sz="1600" dirty="0">
                <a:latin typeface="Courier New"/>
                <a:cs typeface="Courier New"/>
              </a:rPr>
              <a:t>			</a:t>
            </a:r>
            <a:r>
              <a:rPr lang="nl-NL" sz="1600" dirty="0" smtClean="0">
                <a:latin typeface="Courier New"/>
                <a:cs typeface="Courier New"/>
              </a:rPr>
              <a:t>&lt;</a:t>
            </a:r>
            <a:r>
              <a:rPr lang="nl-NL" sz="1600" dirty="0">
                <a:latin typeface="Courier New"/>
                <a:cs typeface="Courier New"/>
              </a:rPr>
              <a:t>input id</a:t>
            </a:r>
            <a:r>
              <a:rPr lang="nl-NL" sz="1600" dirty="0" smtClean="0">
                <a:latin typeface="Courier New"/>
                <a:cs typeface="Courier New"/>
              </a:rPr>
              <a:t>=“email“ type=“email“ autofocus /&gt;</a:t>
            </a:r>
          </a:p>
          <a:p>
            <a:endParaRPr lang="nl-NL" sz="1600" dirty="0" smtClean="0">
              <a:latin typeface="Courier New"/>
              <a:cs typeface="Courier New"/>
            </a:endParaRPr>
          </a:p>
          <a:p>
            <a:r>
              <a:rPr lang="nl-NL" sz="1600" dirty="0" smtClean="0">
                <a:latin typeface="Courier New"/>
                <a:cs typeface="Courier New"/>
              </a:rPr>
              <a:t>			&lt;</a:t>
            </a:r>
            <a:r>
              <a:rPr lang="nl-NL" sz="1600" dirty="0">
                <a:latin typeface="Courier New"/>
                <a:cs typeface="Courier New"/>
              </a:rPr>
              <a:t>label </a:t>
            </a:r>
            <a:r>
              <a:rPr lang="nl-NL" sz="1600" dirty="0" err="1">
                <a:latin typeface="Courier New"/>
                <a:cs typeface="Courier New"/>
              </a:rPr>
              <a:t>for</a:t>
            </a:r>
            <a:r>
              <a:rPr lang="nl-NL" sz="1600" dirty="0">
                <a:latin typeface="Courier New"/>
                <a:cs typeface="Courier New"/>
              </a:rPr>
              <a:t>="</a:t>
            </a:r>
            <a:r>
              <a:rPr lang="nl-NL" sz="1600" dirty="0" err="1">
                <a:latin typeface="Courier New"/>
                <a:cs typeface="Courier New"/>
              </a:rPr>
              <a:t>bday</a:t>
            </a:r>
            <a:r>
              <a:rPr lang="nl-NL" sz="1600" dirty="0">
                <a:latin typeface="Courier New"/>
                <a:cs typeface="Courier New"/>
              </a:rPr>
              <a:t>"&gt;Geboortedag&lt;/label&gt;</a:t>
            </a:r>
          </a:p>
          <a:p>
            <a:r>
              <a:rPr lang="nl-NL" sz="1600" dirty="0">
                <a:latin typeface="Courier New"/>
                <a:cs typeface="Courier New"/>
              </a:rPr>
              <a:t>			</a:t>
            </a:r>
            <a:r>
              <a:rPr lang="nl-NL" sz="1600" dirty="0" smtClean="0">
                <a:latin typeface="Courier New"/>
                <a:cs typeface="Courier New"/>
              </a:rPr>
              <a:t>&lt;</a:t>
            </a:r>
            <a:r>
              <a:rPr lang="nl-NL" sz="1600" dirty="0">
                <a:latin typeface="Courier New"/>
                <a:cs typeface="Courier New"/>
              </a:rPr>
              <a:t>input id="</a:t>
            </a:r>
            <a:r>
              <a:rPr lang="nl-NL" sz="1600" dirty="0" smtClean="0">
                <a:latin typeface="Courier New"/>
                <a:cs typeface="Courier New"/>
              </a:rPr>
              <a:t>bday“ type</a:t>
            </a:r>
            <a:r>
              <a:rPr lang="nl-NL" sz="1600" dirty="0">
                <a:latin typeface="Courier New"/>
                <a:cs typeface="Courier New"/>
              </a:rPr>
              <a:t>="date" /&gt;</a:t>
            </a:r>
          </a:p>
          <a:p>
            <a:r>
              <a:rPr lang="nl-NL" sz="1600" dirty="0">
                <a:latin typeface="Courier New"/>
                <a:cs typeface="Courier New"/>
              </a:rPr>
              <a:t>			</a:t>
            </a:r>
            <a:r>
              <a:rPr lang="nl-NL" sz="1600" dirty="0" smtClean="0">
                <a:latin typeface="Courier New"/>
                <a:cs typeface="Courier New"/>
              </a:rPr>
              <a:t>&lt;</a:t>
            </a:r>
            <a:r>
              <a:rPr lang="nl-NL" sz="1600" dirty="0">
                <a:latin typeface="Courier New"/>
                <a:cs typeface="Courier New"/>
              </a:rPr>
              <a:t>input type="</a:t>
            </a:r>
            <a:r>
              <a:rPr lang="nl-NL" sz="1600" dirty="0" smtClean="0">
                <a:latin typeface="Courier New"/>
                <a:cs typeface="Courier New"/>
              </a:rPr>
              <a:t>submit“ value</a:t>
            </a:r>
            <a:r>
              <a:rPr lang="nl-NL" sz="1600" dirty="0">
                <a:latin typeface="Courier New"/>
                <a:cs typeface="Courier New"/>
              </a:rPr>
              <a:t>="submit" /&gt;</a:t>
            </a:r>
          </a:p>
          <a:p>
            <a:r>
              <a:rPr lang="nl-NL" sz="1600" dirty="0">
                <a:latin typeface="Courier New"/>
                <a:cs typeface="Courier New"/>
              </a:rPr>
              <a:t>		</a:t>
            </a:r>
            <a:r>
              <a:rPr lang="nl-NL" sz="1600" dirty="0" smtClean="0">
                <a:latin typeface="Courier New"/>
                <a:cs typeface="Courier New"/>
              </a:rPr>
              <a:t>&lt;</a:t>
            </a:r>
            <a:r>
              <a:rPr lang="nl-NL" sz="1600" dirty="0">
                <a:latin typeface="Courier New"/>
                <a:cs typeface="Courier New"/>
              </a:rPr>
              <a:t>/form&gt;</a:t>
            </a:r>
          </a:p>
          <a:p>
            <a:r>
              <a:rPr lang="nl-NL" sz="1600" dirty="0">
                <a:latin typeface="Courier New"/>
                <a:cs typeface="Courier New"/>
              </a:rPr>
              <a:t>	&lt;/body&gt;</a:t>
            </a:r>
          </a:p>
          <a:p>
            <a:r>
              <a:rPr lang="nl-NL" sz="16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1175472" y="377880"/>
            <a:ext cx="242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>
                <a:solidFill>
                  <a:srgbClr val="CD2400"/>
                </a:solidFill>
              </a:rPr>
              <a:t>EXAMPLE HTML SCRIPT</a:t>
            </a:r>
            <a:endParaRPr lang="nl-NL" b="1" dirty="0">
              <a:solidFill>
                <a:srgbClr val="CD24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008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creen Shot 2012-08-23 at 2.46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517966"/>
            <a:ext cx="4699000" cy="5422900"/>
          </a:xfrm>
          <a:prstGeom prst="rect">
            <a:avLst/>
          </a:prstGeom>
        </p:spPr>
      </p:pic>
      <p:sp>
        <p:nvSpPr>
          <p:cNvPr id="3" name="Afgeronde rechthoek 2"/>
          <p:cNvSpPr/>
          <p:nvPr/>
        </p:nvSpPr>
        <p:spPr>
          <a:xfrm>
            <a:off x="2222500" y="4622958"/>
            <a:ext cx="5110452" cy="1436388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dirty="0" smtClean="0">
                <a:solidFill>
                  <a:schemeClr val="tx1"/>
                </a:solidFill>
              </a:rPr>
              <a:t>Voeg de bovenstaande stijl aan de form toe</a:t>
            </a:r>
            <a:endParaRPr lang="nl-NL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091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143577" y="976166"/>
            <a:ext cx="707421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>
                <a:latin typeface="Courier New"/>
                <a:cs typeface="Courier New"/>
              </a:rPr>
              <a:t>input {</a:t>
            </a:r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	display: block;</a:t>
            </a:r>
          </a:p>
          <a:p>
            <a:r>
              <a:rPr lang="nl-NL" sz="1600" dirty="0">
                <a:latin typeface="Courier New"/>
                <a:cs typeface="Courier New"/>
              </a:rPr>
              <a:t>	background-</a:t>
            </a:r>
            <a:r>
              <a:rPr lang="nl-NL" sz="1600" dirty="0" err="1">
                <a:latin typeface="Courier New"/>
                <a:cs typeface="Courier New"/>
              </a:rPr>
              <a:t>color</a:t>
            </a:r>
            <a:r>
              <a:rPr lang="nl-NL" sz="1600" dirty="0">
                <a:latin typeface="Courier New"/>
                <a:cs typeface="Courier New"/>
              </a:rPr>
              <a:t>: #d7d3d3;</a:t>
            </a:r>
          </a:p>
          <a:p>
            <a:r>
              <a:rPr lang="nl-NL" sz="1600" dirty="0">
                <a:latin typeface="Courier New"/>
                <a:cs typeface="Courier New"/>
              </a:rPr>
              <a:t>	border</a:t>
            </a:r>
            <a:r>
              <a:rPr lang="nl-NL" sz="1600" dirty="0" smtClean="0">
                <a:latin typeface="Courier New"/>
                <a:cs typeface="Courier New"/>
              </a:rPr>
              <a:t>: none</a:t>
            </a:r>
            <a:r>
              <a:rPr lang="nl-NL" sz="1600" dirty="0">
                <a:latin typeface="Courier New"/>
                <a:cs typeface="Courier New"/>
              </a:rPr>
              <a:t>;</a:t>
            </a:r>
          </a:p>
          <a:p>
            <a:r>
              <a:rPr lang="nl-NL" sz="1600" dirty="0">
                <a:latin typeface="Courier New"/>
                <a:cs typeface="Courier New"/>
              </a:rPr>
              <a:t>	padding: 10px</a:t>
            </a:r>
            <a:r>
              <a:rPr lang="nl-NL" sz="1600" dirty="0" smtClean="0">
                <a:latin typeface="Courier New"/>
                <a:cs typeface="Courier New"/>
              </a:rPr>
              <a:t>;</a:t>
            </a:r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}</a:t>
            </a:r>
          </a:p>
          <a:p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 smtClean="0">
                <a:latin typeface="Courier New"/>
                <a:cs typeface="Courier New"/>
              </a:rPr>
              <a:t>label {</a:t>
            </a:r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	</a:t>
            </a:r>
            <a:r>
              <a:rPr lang="nl-NL" sz="1600" dirty="0" err="1">
                <a:latin typeface="Courier New"/>
                <a:cs typeface="Courier New"/>
              </a:rPr>
              <a:t>color</a:t>
            </a:r>
            <a:r>
              <a:rPr lang="nl-NL" sz="1600" dirty="0">
                <a:latin typeface="Courier New"/>
                <a:cs typeface="Courier New"/>
              </a:rPr>
              <a:t>: red;</a:t>
            </a:r>
          </a:p>
          <a:p>
            <a:r>
              <a:rPr lang="nl-NL" sz="1600" dirty="0">
                <a:latin typeface="Courier New"/>
                <a:cs typeface="Courier New"/>
              </a:rPr>
              <a:t>}</a:t>
            </a:r>
          </a:p>
          <a:p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#</a:t>
            </a:r>
            <a:r>
              <a:rPr lang="nl-NL" sz="1600" dirty="0" smtClean="0">
                <a:latin typeface="Courier New"/>
                <a:cs typeface="Courier New"/>
              </a:rPr>
              <a:t>submit {</a:t>
            </a:r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	background-color</a:t>
            </a:r>
            <a:r>
              <a:rPr lang="nl-NL" sz="1600" dirty="0" smtClean="0">
                <a:latin typeface="Courier New"/>
                <a:cs typeface="Courier New"/>
              </a:rPr>
              <a:t>: black</a:t>
            </a:r>
            <a:r>
              <a:rPr lang="nl-NL" sz="1600" dirty="0">
                <a:latin typeface="Courier New"/>
                <a:cs typeface="Courier New"/>
              </a:rPr>
              <a:t>;</a:t>
            </a:r>
          </a:p>
          <a:p>
            <a:r>
              <a:rPr lang="nl-NL" sz="1600" dirty="0">
                <a:latin typeface="Courier New"/>
                <a:cs typeface="Courier New"/>
              </a:rPr>
              <a:t>	color</a:t>
            </a:r>
            <a:r>
              <a:rPr lang="nl-NL" sz="1600" dirty="0" smtClean="0">
                <a:latin typeface="Courier New"/>
                <a:cs typeface="Courier New"/>
              </a:rPr>
              <a:t>: #</a:t>
            </a:r>
            <a:r>
              <a:rPr lang="nl-NL" sz="1600" dirty="0">
                <a:latin typeface="Courier New"/>
                <a:cs typeface="Courier New"/>
              </a:rPr>
              <a:t>fff;</a:t>
            </a:r>
          </a:p>
          <a:p>
            <a:r>
              <a:rPr lang="nl-NL" sz="1600" dirty="0">
                <a:latin typeface="Courier New"/>
                <a:cs typeface="Courier New"/>
              </a:rPr>
              <a:t>	margin-top</a:t>
            </a:r>
            <a:r>
              <a:rPr lang="nl-NL" sz="1600" dirty="0" smtClean="0">
                <a:latin typeface="Courier New"/>
                <a:cs typeface="Courier New"/>
              </a:rPr>
              <a:t>: 10px</a:t>
            </a:r>
            <a:r>
              <a:rPr lang="nl-NL" sz="1600" dirty="0">
                <a:latin typeface="Courier New"/>
                <a:cs typeface="Courier New"/>
              </a:rPr>
              <a:t>;</a:t>
            </a:r>
          </a:p>
          <a:p>
            <a:r>
              <a:rPr lang="nl-NL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1175472" y="377880"/>
            <a:ext cx="220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>
                <a:solidFill>
                  <a:srgbClr val="CD2400"/>
                </a:solidFill>
              </a:rPr>
              <a:t>EXAMPLE CSS SCRIPT</a:t>
            </a:r>
            <a:endParaRPr lang="nl-NL" b="1" dirty="0">
              <a:solidFill>
                <a:srgbClr val="CD24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996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143577" y="976166"/>
            <a:ext cx="7074216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Courier New"/>
                <a:cs typeface="Courier New"/>
              </a:rPr>
              <a:t>&lt;!DOCTYPE html&gt;</a:t>
            </a:r>
          </a:p>
          <a:p>
            <a:r>
              <a:rPr lang="nl-NL" sz="1600" dirty="0">
                <a:latin typeface="Courier New"/>
                <a:cs typeface="Courier New"/>
              </a:rPr>
              <a:t>&lt;html&gt;</a:t>
            </a:r>
          </a:p>
          <a:p>
            <a:r>
              <a:rPr lang="nl-NL" sz="1600" dirty="0">
                <a:latin typeface="Courier New"/>
                <a:cs typeface="Courier New"/>
              </a:rPr>
              <a:t>	&lt;</a:t>
            </a:r>
            <a:r>
              <a:rPr lang="nl-NL" sz="1600" dirty="0" err="1">
                <a:latin typeface="Courier New"/>
                <a:cs typeface="Courier New"/>
              </a:rPr>
              <a:t>head</a:t>
            </a:r>
            <a:r>
              <a:rPr lang="nl-NL" sz="1600" dirty="0">
                <a:latin typeface="Courier New"/>
                <a:cs typeface="Courier New"/>
              </a:rPr>
              <a:t>&gt;</a:t>
            </a:r>
          </a:p>
          <a:p>
            <a:r>
              <a:rPr lang="nl-NL" sz="1600" dirty="0">
                <a:latin typeface="Courier New"/>
                <a:cs typeface="Courier New"/>
              </a:rPr>
              <a:t>		&lt;</a:t>
            </a:r>
            <a:r>
              <a:rPr lang="nl-NL" sz="1600" dirty="0" err="1">
                <a:latin typeface="Courier New"/>
                <a:cs typeface="Courier New"/>
              </a:rPr>
              <a:t>title</a:t>
            </a:r>
            <a:r>
              <a:rPr lang="nl-NL" sz="1600" dirty="0">
                <a:latin typeface="Courier New"/>
                <a:cs typeface="Courier New"/>
              </a:rPr>
              <a:t>&gt;html5 </a:t>
            </a:r>
            <a:r>
              <a:rPr lang="nl-NL" sz="1600" dirty="0" err="1">
                <a:latin typeface="Courier New"/>
                <a:cs typeface="Courier New"/>
              </a:rPr>
              <a:t>forms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err="1">
                <a:latin typeface="Courier New"/>
                <a:cs typeface="Courier New"/>
              </a:rPr>
              <a:t>example</a:t>
            </a:r>
            <a:r>
              <a:rPr lang="nl-NL" sz="1600" dirty="0">
                <a:latin typeface="Courier New"/>
                <a:cs typeface="Courier New"/>
              </a:rPr>
              <a:t>&lt;/</a:t>
            </a:r>
            <a:r>
              <a:rPr lang="nl-NL" sz="1600" dirty="0" err="1">
                <a:latin typeface="Courier New"/>
                <a:cs typeface="Courier New"/>
              </a:rPr>
              <a:t>title</a:t>
            </a:r>
            <a:r>
              <a:rPr lang="nl-NL" sz="1600" dirty="0">
                <a:latin typeface="Courier New"/>
                <a:cs typeface="Courier New"/>
              </a:rPr>
              <a:t>&gt;</a:t>
            </a:r>
          </a:p>
          <a:p>
            <a:r>
              <a:rPr lang="nl-NL" sz="1600" dirty="0">
                <a:latin typeface="Courier New"/>
                <a:cs typeface="Courier New"/>
              </a:rPr>
              <a:t>		&lt;meta </a:t>
            </a:r>
            <a:r>
              <a:rPr lang="nl-NL" sz="1600" dirty="0" err="1">
                <a:latin typeface="Courier New"/>
                <a:cs typeface="Courier New"/>
              </a:rPr>
              <a:t>charset</a:t>
            </a:r>
            <a:r>
              <a:rPr lang="nl-NL" sz="1600" dirty="0">
                <a:latin typeface="Courier New"/>
                <a:cs typeface="Courier New"/>
              </a:rPr>
              <a:t>="utf-8" /&gt;</a:t>
            </a:r>
          </a:p>
          <a:p>
            <a:r>
              <a:rPr lang="nl-NL" sz="1600" dirty="0">
                <a:latin typeface="Courier New"/>
                <a:cs typeface="Courier New"/>
              </a:rPr>
              <a:t>		</a:t>
            </a:r>
            <a:r>
              <a:rPr lang="nl-NL" sz="1600" b="1" dirty="0">
                <a:latin typeface="Courier New"/>
                <a:cs typeface="Courier New"/>
              </a:rPr>
              <a:t>&lt;link rel="</a:t>
            </a:r>
            <a:r>
              <a:rPr lang="nl-NL" sz="1600" b="1" dirty="0" err="1">
                <a:latin typeface="Courier New"/>
                <a:cs typeface="Courier New"/>
              </a:rPr>
              <a:t>stylesheet</a:t>
            </a:r>
            <a:r>
              <a:rPr lang="nl-NL" sz="1600" b="1" dirty="0">
                <a:latin typeface="Courier New"/>
                <a:cs typeface="Courier New"/>
              </a:rPr>
              <a:t>" </a:t>
            </a:r>
            <a:r>
              <a:rPr lang="nl-NL" sz="1600" b="1" dirty="0" err="1">
                <a:latin typeface="Courier New"/>
                <a:cs typeface="Courier New"/>
              </a:rPr>
              <a:t>href</a:t>
            </a:r>
            <a:r>
              <a:rPr lang="nl-NL" sz="1600" b="1" dirty="0">
                <a:latin typeface="Courier New"/>
                <a:cs typeface="Courier New"/>
              </a:rPr>
              <a:t>="</a:t>
            </a:r>
            <a:r>
              <a:rPr lang="nl-NL" sz="1600" b="1" dirty="0" err="1">
                <a:latin typeface="Courier New"/>
                <a:cs typeface="Courier New"/>
              </a:rPr>
              <a:t>css</a:t>
            </a:r>
            <a:r>
              <a:rPr lang="nl-NL" sz="1600" b="1" dirty="0">
                <a:latin typeface="Courier New"/>
                <a:cs typeface="Courier New"/>
              </a:rPr>
              <a:t>/2.2.oefening</a:t>
            </a:r>
            <a:r>
              <a:rPr lang="nl-NL" sz="1600" b="1" dirty="0" smtClean="0">
                <a:latin typeface="Courier New"/>
                <a:cs typeface="Courier New"/>
              </a:rPr>
              <a:t>-			sheets</a:t>
            </a:r>
            <a:r>
              <a:rPr lang="nl-NL" sz="1600" b="1" dirty="0">
                <a:latin typeface="Courier New"/>
                <a:cs typeface="Courier New"/>
              </a:rPr>
              <a:t>-forms.css" /&gt;</a:t>
            </a:r>
          </a:p>
          <a:p>
            <a:r>
              <a:rPr lang="nl-NL" sz="1600" dirty="0">
                <a:latin typeface="Courier New"/>
                <a:cs typeface="Courier New"/>
              </a:rPr>
              <a:t>	&lt;/</a:t>
            </a:r>
            <a:r>
              <a:rPr lang="nl-NL" sz="1600" dirty="0" err="1">
                <a:latin typeface="Courier New"/>
                <a:cs typeface="Courier New"/>
              </a:rPr>
              <a:t>head</a:t>
            </a:r>
            <a:r>
              <a:rPr lang="nl-NL" sz="1600" dirty="0">
                <a:latin typeface="Courier New"/>
                <a:cs typeface="Courier New"/>
              </a:rPr>
              <a:t>&gt;</a:t>
            </a:r>
          </a:p>
          <a:p>
            <a:r>
              <a:rPr lang="nl-NL" sz="1600" dirty="0">
                <a:latin typeface="Courier New"/>
                <a:cs typeface="Courier New"/>
              </a:rPr>
              <a:t>	&lt;body&gt;</a:t>
            </a:r>
          </a:p>
          <a:p>
            <a:r>
              <a:rPr lang="nl-NL" sz="1600" dirty="0">
                <a:latin typeface="Courier New"/>
                <a:cs typeface="Courier New"/>
              </a:rPr>
              <a:t>		&lt;h2&gt;Inschrijven&lt;/h2&gt;</a:t>
            </a:r>
          </a:p>
          <a:p>
            <a:r>
              <a:rPr lang="nl-NL" sz="1600" dirty="0">
                <a:latin typeface="Courier New"/>
                <a:cs typeface="Courier New"/>
              </a:rPr>
              <a:t>		&lt;form&gt;</a:t>
            </a:r>
          </a:p>
          <a:p>
            <a:r>
              <a:rPr lang="nl-NL" sz="1600" dirty="0">
                <a:latin typeface="Courier New"/>
                <a:cs typeface="Courier New"/>
              </a:rPr>
              <a:t>			&lt;label </a:t>
            </a:r>
            <a:r>
              <a:rPr lang="nl-NL" sz="1600" dirty="0" err="1">
                <a:latin typeface="Courier New"/>
                <a:cs typeface="Courier New"/>
              </a:rPr>
              <a:t>for</a:t>
            </a:r>
            <a:r>
              <a:rPr lang="nl-NL" sz="1600" dirty="0">
                <a:latin typeface="Courier New"/>
                <a:cs typeface="Courier New"/>
              </a:rPr>
              <a:t>="name"&gt;Email&lt;/label&gt;</a:t>
            </a:r>
          </a:p>
          <a:p>
            <a:r>
              <a:rPr lang="nl-NL" sz="1600" dirty="0">
                <a:latin typeface="Courier New"/>
                <a:cs typeface="Courier New"/>
              </a:rPr>
              <a:t>			&lt;input </a:t>
            </a:r>
            <a:r>
              <a:rPr lang="nl-NL" sz="1600" dirty="0" err="1">
                <a:latin typeface="Courier New"/>
                <a:cs typeface="Courier New"/>
              </a:rPr>
              <a:t>id</a:t>
            </a:r>
            <a:r>
              <a:rPr lang="nl-NL" sz="1600" dirty="0">
                <a:latin typeface="Courier New"/>
                <a:cs typeface="Courier New"/>
              </a:rPr>
              <a:t>="name" autofocus name="name" </a:t>
            </a:r>
            <a:r>
              <a:rPr lang="nl-NL" sz="1600" dirty="0" smtClean="0">
                <a:latin typeface="Courier New"/>
                <a:cs typeface="Courier New"/>
              </a:rPr>
              <a:t>				type</a:t>
            </a:r>
            <a:r>
              <a:rPr lang="nl-NL" sz="1600" dirty="0">
                <a:latin typeface="Courier New"/>
                <a:cs typeface="Courier New"/>
              </a:rPr>
              <a:t>="email" /&gt;</a:t>
            </a:r>
          </a:p>
          <a:p>
            <a:r>
              <a:rPr lang="nl-NL" sz="1600" dirty="0">
                <a:latin typeface="Courier New"/>
                <a:cs typeface="Courier New"/>
              </a:rPr>
              <a:t>			&lt;label </a:t>
            </a:r>
            <a:r>
              <a:rPr lang="nl-NL" sz="1600" dirty="0" err="1">
                <a:latin typeface="Courier New"/>
                <a:cs typeface="Courier New"/>
              </a:rPr>
              <a:t>for</a:t>
            </a:r>
            <a:r>
              <a:rPr lang="nl-NL" sz="1600" dirty="0">
                <a:latin typeface="Courier New"/>
                <a:cs typeface="Courier New"/>
              </a:rPr>
              <a:t>="</a:t>
            </a:r>
            <a:r>
              <a:rPr lang="nl-NL" sz="1600" dirty="0" err="1">
                <a:latin typeface="Courier New"/>
                <a:cs typeface="Courier New"/>
              </a:rPr>
              <a:t>bday</a:t>
            </a:r>
            <a:r>
              <a:rPr lang="nl-NL" sz="1600" dirty="0">
                <a:latin typeface="Courier New"/>
                <a:cs typeface="Courier New"/>
              </a:rPr>
              <a:t>"&gt;Geboortedag&lt;/label&gt;</a:t>
            </a:r>
          </a:p>
          <a:p>
            <a:r>
              <a:rPr lang="nl-NL" sz="1600" dirty="0">
                <a:latin typeface="Courier New"/>
                <a:cs typeface="Courier New"/>
              </a:rPr>
              <a:t>			&lt;input </a:t>
            </a:r>
            <a:r>
              <a:rPr lang="nl-NL" sz="1600" dirty="0" err="1">
                <a:latin typeface="Courier New"/>
                <a:cs typeface="Courier New"/>
              </a:rPr>
              <a:t>id</a:t>
            </a:r>
            <a:r>
              <a:rPr lang="nl-NL" sz="1600" dirty="0">
                <a:latin typeface="Courier New"/>
                <a:cs typeface="Courier New"/>
              </a:rPr>
              <a:t>="</a:t>
            </a:r>
            <a:r>
              <a:rPr lang="nl-NL" sz="1600" dirty="0" err="1">
                <a:latin typeface="Courier New"/>
                <a:cs typeface="Courier New"/>
              </a:rPr>
              <a:t>bday</a:t>
            </a:r>
            <a:r>
              <a:rPr lang="nl-NL" sz="1600" dirty="0">
                <a:latin typeface="Courier New"/>
                <a:cs typeface="Courier New"/>
              </a:rPr>
              <a:t>" name="</a:t>
            </a:r>
            <a:r>
              <a:rPr lang="nl-NL" sz="1600" dirty="0" err="1">
                <a:latin typeface="Courier New"/>
                <a:cs typeface="Courier New"/>
              </a:rPr>
              <a:t>bday</a:t>
            </a:r>
            <a:r>
              <a:rPr lang="nl-NL" sz="1600" dirty="0">
                <a:latin typeface="Courier New"/>
                <a:cs typeface="Courier New"/>
              </a:rPr>
              <a:t>" type="date" /&gt;</a:t>
            </a:r>
          </a:p>
          <a:p>
            <a:r>
              <a:rPr lang="nl-NL" sz="1600" dirty="0">
                <a:latin typeface="Courier New"/>
                <a:cs typeface="Courier New"/>
              </a:rPr>
              <a:t>			&lt;input type="</a:t>
            </a:r>
            <a:r>
              <a:rPr lang="nl-NL" sz="1600" dirty="0" err="1">
                <a:latin typeface="Courier New"/>
                <a:cs typeface="Courier New"/>
              </a:rPr>
              <a:t>submit</a:t>
            </a:r>
            <a:r>
              <a:rPr lang="nl-NL" sz="1600" dirty="0">
                <a:latin typeface="Courier New"/>
                <a:cs typeface="Courier New"/>
              </a:rPr>
              <a:t>" </a:t>
            </a:r>
            <a:r>
              <a:rPr lang="nl-NL" sz="1600" dirty="0" err="1">
                <a:latin typeface="Courier New"/>
                <a:cs typeface="Courier New"/>
              </a:rPr>
              <a:t>id</a:t>
            </a:r>
            <a:r>
              <a:rPr lang="nl-NL" sz="1600" dirty="0">
                <a:latin typeface="Courier New"/>
                <a:cs typeface="Courier New"/>
              </a:rPr>
              <a:t>="</a:t>
            </a:r>
            <a:r>
              <a:rPr lang="nl-NL" sz="1600" dirty="0" err="1">
                <a:latin typeface="Courier New"/>
                <a:cs typeface="Courier New"/>
              </a:rPr>
              <a:t>submit</a:t>
            </a:r>
            <a:r>
              <a:rPr lang="nl-NL" sz="1600" dirty="0">
                <a:latin typeface="Courier New"/>
                <a:cs typeface="Courier New"/>
              </a:rPr>
              <a:t>" </a:t>
            </a:r>
            <a:r>
              <a:rPr lang="nl-NL" sz="1600" dirty="0" smtClean="0">
                <a:latin typeface="Courier New"/>
                <a:cs typeface="Courier New"/>
              </a:rPr>
              <a:t>				 				</a:t>
            </a:r>
            <a:r>
              <a:rPr lang="nl-NL" sz="1600" dirty="0" err="1" smtClean="0">
                <a:latin typeface="Courier New"/>
                <a:cs typeface="Courier New"/>
              </a:rPr>
              <a:t>value</a:t>
            </a:r>
            <a:r>
              <a:rPr lang="nl-NL" sz="1600" dirty="0">
                <a:latin typeface="Courier New"/>
                <a:cs typeface="Courier New"/>
              </a:rPr>
              <a:t>="</a:t>
            </a:r>
            <a:r>
              <a:rPr lang="nl-NL" sz="1600" dirty="0" err="1">
                <a:latin typeface="Courier New"/>
                <a:cs typeface="Courier New"/>
              </a:rPr>
              <a:t>submit</a:t>
            </a:r>
            <a:r>
              <a:rPr lang="nl-NL" sz="1600" dirty="0">
                <a:latin typeface="Courier New"/>
                <a:cs typeface="Courier New"/>
              </a:rPr>
              <a:t>" /&gt;</a:t>
            </a:r>
          </a:p>
          <a:p>
            <a:r>
              <a:rPr lang="nl-NL" sz="1600" dirty="0">
                <a:latin typeface="Courier New"/>
                <a:cs typeface="Courier New"/>
              </a:rPr>
              <a:t>		&lt;/form&gt;</a:t>
            </a:r>
          </a:p>
          <a:p>
            <a:r>
              <a:rPr lang="nl-NL" sz="1600" dirty="0">
                <a:latin typeface="Courier New"/>
                <a:cs typeface="Courier New"/>
              </a:rPr>
              <a:t>	&lt;/body&gt;</a:t>
            </a:r>
          </a:p>
          <a:p>
            <a:r>
              <a:rPr lang="nl-NL" sz="16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1175472" y="377880"/>
            <a:ext cx="242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>
                <a:solidFill>
                  <a:srgbClr val="CD2400"/>
                </a:solidFill>
              </a:rPr>
              <a:t>EXAMPLE HTML SCRIPT</a:t>
            </a:r>
            <a:endParaRPr lang="nl-NL" b="1" dirty="0">
              <a:solidFill>
                <a:srgbClr val="CD24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449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2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rgbClr val="FFFFFF"/>
                </a:solidFill>
              </a:rPr>
              <a:t>Weekopdracht 2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Eindelijk mag ik nog eens wat maken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283378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2623817" y="2391272"/>
            <a:ext cx="46678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Maak weekopdracht 2</a:t>
            </a:r>
          </a:p>
          <a:p>
            <a:endParaRPr lang="nl-NL" dirty="0" smtClean="0"/>
          </a:p>
          <a:p>
            <a:r>
              <a:rPr lang="nl-NL" dirty="0" smtClean="0"/>
              <a:t>Deadline volgende week maandag</a:t>
            </a:r>
          </a:p>
          <a:p>
            <a:endParaRPr lang="nl-NL" dirty="0" smtClean="0"/>
          </a:p>
          <a:p>
            <a:r>
              <a:rPr lang="nl-NL" dirty="0" smtClean="0"/>
              <a:t>Zet de opdracht online op je </a:t>
            </a:r>
            <a:r>
              <a:rPr lang="nl-NL" dirty="0" err="1" smtClean="0"/>
              <a:t>studentenspace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Stel vragen via de </a:t>
            </a:r>
            <a:r>
              <a:rPr lang="nl-NL" dirty="0" err="1" smtClean="0"/>
              <a:t>facebook</a:t>
            </a:r>
            <a:r>
              <a:rPr lang="nl-NL" dirty="0" smtClean="0"/>
              <a:t> groep</a:t>
            </a:r>
          </a:p>
          <a:p>
            <a:endParaRPr lang="nl-NL" dirty="0"/>
          </a:p>
          <a:p>
            <a:r>
              <a:rPr lang="nl-NL" dirty="0" smtClean="0">
                <a:solidFill>
                  <a:srgbClr val="FF0000"/>
                </a:solidFill>
              </a:rPr>
              <a:t>PS: begin alvast aan de te beoordelen opdracht.</a:t>
            </a:r>
            <a:endParaRPr lang="nl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624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2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rgbClr val="FFFFFF"/>
                </a:solidFill>
              </a:rPr>
              <a:t>BEOORDEEL OPDRACHT 1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So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know</a:t>
            </a:r>
            <a:r>
              <a:rPr lang="nl-NL" dirty="0" smtClean="0"/>
              <a:t>, maar maak eerste de oefenopdrachten.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324861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creen Shot 2014-08-28 at 15.50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400"/>
            <a:ext cx="9144000" cy="47733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2397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al 1"/>
          <p:cNvSpPr/>
          <p:nvPr/>
        </p:nvSpPr>
        <p:spPr>
          <a:xfrm>
            <a:off x="3301636" y="1920767"/>
            <a:ext cx="2481665" cy="248166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kstvak 7"/>
          <p:cNvSpPr txBox="1"/>
          <p:nvPr/>
        </p:nvSpPr>
        <p:spPr>
          <a:xfrm>
            <a:off x="3930736" y="2821791"/>
            <a:ext cx="1317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accent5">
                    <a:lumMod val="75000"/>
                  </a:schemeClr>
                </a:solidFill>
                <a:latin typeface="Century Gothic"/>
                <a:cs typeface="Century Gothic"/>
              </a:rPr>
              <a:t>structuur</a:t>
            </a:r>
            <a:endParaRPr lang="nl-NL" dirty="0">
              <a:solidFill>
                <a:schemeClr val="accent5">
                  <a:lumMod val="7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4" name="Tekstvak 8"/>
          <p:cNvSpPr txBox="1"/>
          <p:nvPr/>
        </p:nvSpPr>
        <p:spPr>
          <a:xfrm>
            <a:off x="4091997" y="3299584"/>
            <a:ext cx="8805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HTML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/>
          <p:cNvSpPr/>
          <p:nvPr/>
        </p:nvSpPr>
        <p:spPr>
          <a:xfrm>
            <a:off x="428096" y="1144093"/>
            <a:ext cx="1081449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&lt;html&gt;</a:t>
            </a:r>
            <a:endParaRPr lang="nl-NL" sz="1600" dirty="0"/>
          </a:p>
        </p:txBody>
      </p:sp>
      <p:sp>
        <p:nvSpPr>
          <p:cNvPr id="11" name="Afgeronde rechthoek 10"/>
          <p:cNvSpPr/>
          <p:nvPr/>
        </p:nvSpPr>
        <p:spPr>
          <a:xfrm>
            <a:off x="428096" y="6229739"/>
            <a:ext cx="1081449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&lt;/html&gt;</a:t>
            </a:r>
            <a:endParaRPr lang="nl-NL" sz="1600" dirty="0"/>
          </a:p>
        </p:txBody>
      </p:sp>
      <p:grpSp>
        <p:nvGrpSpPr>
          <p:cNvPr id="2" name="Groeperen 31754"/>
          <p:cNvGrpSpPr/>
          <p:nvPr/>
        </p:nvGrpSpPr>
        <p:grpSpPr>
          <a:xfrm>
            <a:off x="703183" y="1788785"/>
            <a:ext cx="8207297" cy="1941810"/>
            <a:chOff x="703183" y="1070619"/>
            <a:chExt cx="8207297" cy="1941810"/>
          </a:xfrm>
        </p:grpSpPr>
        <p:sp>
          <p:nvSpPr>
            <p:cNvPr id="3" name="Rechthoek 2"/>
            <p:cNvSpPr/>
            <p:nvPr/>
          </p:nvSpPr>
          <p:spPr>
            <a:xfrm>
              <a:off x="703183" y="1070619"/>
              <a:ext cx="6853408" cy="19418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Afgeronde rechthoek 4"/>
            <p:cNvSpPr/>
            <p:nvPr/>
          </p:nvSpPr>
          <p:spPr>
            <a:xfrm>
              <a:off x="983309" y="1228060"/>
              <a:ext cx="1025368" cy="451339"/>
            </a:xfrm>
            <a:prstGeom prst="roundRect">
              <a:avLst/>
            </a:prstGeom>
            <a:solidFill>
              <a:srgbClr val="CD24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&lt;</a:t>
              </a:r>
              <a:r>
                <a:rPr lang="nl-NL" sz="1600" dirty="0" err="1" smtClean="0"/>
                <a:t>head</a:t>
              </a:r>
              <a:r>
                <a:rPr lang="nl-NL" sz="1600" dirty="0" smtClean="0"/>
                <a:t>&gt;</a:t>
              </a:r>
              <a:endParaRPr lang="nl-NL" sz="1600" dirty="0"/>
            </a:p>
          </p:txBody>
        </p:sp>
        <p:sp>
          <p:nvSpPr>
            <p:cNvPr id="6" name="Afgeronde rechthoek 5"/>
            <p:cNvSpPr/>
            <p:nvPr/>
          </p:nvSpPr>
          <p:spPr>
            <a:xfrm>
              <a:off x="2782918" y="1774273"/>
              <a:ext cx="3287425" cy="456386"/>
            </a:xfrm>
            <a:prstGeom prst="roundRect">
              <a:avLst/>
            </a:prstGeom>
            <a:solidFill>
              <a:srgbClr val="1C88D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Simpele pagina</a:t>
              </a:r>
              <a:endParaRPr lang="nl-NL" sz="1600" dirty="0"/>
            </a:p>
          </p:txBody>
        </p:sp>
        <p:sp>
          <p:nvSpPr>
            <p:cNvPr id="7" name="Afgeronde rechthoek 6"/>
            <p:cNvSpPr/>
            <p:nvPr/>
          </p:nvSpPr>
          <p:spPr>
            <a:xfrm>
              <a:off x="983309" y="2304134"/>
              <a:ext cx="1025368" cy="451339"/>
            </a:xfrm>
            <a:prstGeom prst="roundRect">
              <a:avLst/>
            </a:prstGeom>
            <a:solidFill>
              <a:srgbClr val="CD24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&lt;/</a:t>
              </a:r>
              <a:r>
                <a:rPr lang="nl-NL" sz="1600" dirty="0" err="1" smtClean="0"/>
                <a:t>head</a:t>
              </a:r>
              <a:r>
                <a:rPr lang="nl-NL" sz="1600" dirty="0" smtClean="0"/>
                <a:t>&gt;</a:t>
              </a:r>
              <a:endParaRPr lang="nl-NL" sz="1600" dirty="0"/>
            </a:p>
          </p:txBody>
        </p:sp>
        <p:sp>
          <p:nvSpPr>
            <p:cNvPr id="16" name="Afgeronde rechthoek 15"/>
            <p:cNvSpPr/>
            <p:nvPr/>
          </p:nvSpPr>
          <p:spPr>
            <a:xfrm>
              <a:off x="1698660" y="1779320"/>
              <a:ext cx="1025368" cy="45133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&lt;</a:t>
              </a:r>
              <a:r>
                <a:rPr lang="nl-NL" sz="1600" dirty="0" err="1" smtClean="0"/>
                <a:t>title</a:t>
              </a:r>
              <a:r>
                <a:rPr lang="nl-NL" sz="1600" dirty="0" smtClean="0"/>
                <a:t>&gt;</a:t>
              </a:r>
              <a:endParaRPr lang="nl-NL" sz="1600" dirty="0"/>
            </a:p>
          </p:txBody>
        </p:sp>
        <p:sp>
          <p:nvSpPr>
            <p:cNvPr id="17" name="Afgeronde rechthoek 16"/>
            <p:cNvSpPr/>
            <p:nvPr/>
          </p:nvSpPr>
          <p:spPr>
            <a:xfrm>
              <a:off x="6152446" y="1763782"/>
              <a:ext cx="1025368" cy="45133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&lt;/</a:t>
              </a:r>
              <a:r>
                <a:rPr lang="nl-NL" sz="1600" dirty="0" err="1" smtClean="0"/>
                <a:t>title</a:t>
              </a:r>
              <a:r>
                <a:rPr lang="nl-NL" sz="1600" dirty="0" smtClean="0"/>
                <a:t>&gt;</a:t>
              </a:r>
              <a:endParaRPr lang="nl-NL" sz="1600" dirty="0"/>
            </a:p>
          </p:txBody>
        </p:sp>
        <p:sp>
          <p:nvSpPr>
            <p:cNvPr id="26" name="Rechthoek 25"/>
            <p:cNvSpPr/>
            <p:nvPr/>
          </p:nvSpPr>
          <p:spPr>
            <a:xfrm>
              <a:off x="7651048" y="1070619"/>
              <a:ext cx="1259432" cy="19418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 smtClean="0"/>
                <a:t>head</a:t>
              </a:r>
              <a:endParaRPr lang="nl-NL" dirty="0"/>
            </a:p>
          </p:txBody>
        </p:sp>
      </p:grpSp>
      <p:grpSp>
        <p:nvGrpSpPr>
          <p:cNvPr id="10" name="Groeperen 31755"/>
          <p:cNvGrpSpPr/>
          <p:nvPr/>
        </p:nvGrpSpPr>
        <p:grpSpPr>
          <a:xfrm>
            <a:off x="703183" y="3746141"/>
            <a:ext cx="8207297" cy="2359804"/>
            <a:chOff x="703183" y="3171730"/>
            <a:chExt cx="8207297" cy="2359804"/>
          </a:xfrm>
        </p:grpSpPr>
        <p:sp>
          <p:nvSpPr>
            <p:cNvPr id="25" name="Rechthoek 24"/>
            <p:cNvSpPr/>
            <p:nvPr/>
          </p:nvSpPr>
          <p:spPr>
            <a:xfrm>
              <a:off x="703183" y="3171730"/>
              <a:ext cx="6853408" cy="23598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Afgeronde rechthoek 7"/>
            <p:cNvSpPr/>
            <p:nvPr/>
          </p:nvSpPr>
          <p:spPr>
            <a:xfrm>
              <a:off x="968821" y="3233266"/>
              <a:ext cx="1025368" cy="451339"/>
            </a:xfrm>
            <a:prstGeom prst="roundRect">
              <a:avLst/>
            </a:prstGeom>
            <a:solidFill>
              <a:srgbClr val="CD24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&lt;body&gt;</a:t>
              </a:r>
              <a:endParaRPr lang="nl-NL" sz="1600" dirty="0"/>
            </a:p>
          </p:txBody>
        </p:sp>
        <p:sp>
          <p:nvSpPr>
            <p:cNvPr id="9" name="Afgeronde rechthoek 8"/>
            <p:cNvSpPr/>
            <p:nvPr/>
          </p:nvSpPr>
          <p:spPr>
            <a:xfrm>
              <a:off x="968821" y="4813148"/>
              <a:ext cx="1025368" cy="451339"/>
            </a:xfrm>
            <a:prstGeom prst="roundRect">
              <a:avLst/>
            </a:prstGeom>
            <a:solidFill>
              <a:srgbClr val="CD24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&lt;/body&gt;</a:t>
              </a:r>
              <a:endParaRPr lang="nl-NL" sz="1600" dirty="0"/>
            </a:p>
          </p:txBody>
        </p:sp>
        <p:sp>
          <p:nvSpPr>
            <p:cNvPr id="18" name="Afgeronde rechthoek 17"/>
            <p:cNvSpPr/>
            <p:nvPr/>
          </p:nvSpPr>
          <p:spPr>
            <a:xfrm>
              <a:off x="2782918" y="3721954"/>
              <a:ext cx="3287425" cy="456386"/>
            </a:xfrm>
            <a:prstGeom prst="roundRect">
              <a:avLst/>
            </a:prstGeom>
            <a:solidFill>
              <a:srgbClr val="1C88D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Een kop</a:t>
              </a:r>
              <a:endParaRPr lang="nl-NL" sz="1600" dirty="0"/>
            </a:p>
          </p:txBody>
        </p:sp>
        <p:sp>
          <p:nvSpPr>
            <p:cNvPr id="19" name="Afgeronde rechthoek 18"/>
            <p:cNvSpPr/>
            <p:nvPr/>
          </p:nvSpPr>
          <p:spPr>
            <a:xfrm>
              <a:off x="1698660" y="3727001"/>
              <a:ext cx="1025368" cy="45133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&lt;h1&gt;</a:t>
              </a:r>
              <a:endParaRPr lang="nl-NL" sz="1600" dirty="0"/>
            </a:p>
          </p:txBody>
        </p:sp>
        <p:sp>
          <p:nvSpPr>
            <p:cNvPr id="20" name="Afgeronde rechthoek 19"/>
            <p:cNvSpPr/>
            <p:nvPr/>
          </p:nvSpPr>
          <p:spPr>
            <a:xfrm>
              <a:off x="6152446" y="3711463"/>
              <a:ext cx="1025368" cy="45133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&lt;/h1&gt;</a:t>
              </a:r>
              <a:endParaRPr lang="nl-NL" sz="1600" dirty="0"/>
            </a:p>
          </p:txBody>
        </p:sp>
        <p:sp>
          <p:nvSpPr>
            <p:cNvPr id="21" name="Afgeronde rechthoek 20"/>
            <p:cNvSpPr/>
            <p:nvPr/>
          </p:nvSpPr>
          <p:spPr>
            <a:xfrm>
              <a:off x="2782918" y="4268582"/>
              <a:ext cx="3287425" cy="456386"/>
            </a:xfrm>
            <a:prstGeom prst="roundRect">
              <a:avLst/>
            </a:prstGeom>
            <a:solidFill>
              <a:srgbClr val="1C88D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Een paragraaf</a:t>
              </a:r>
              <a:endParaRPr lang="nl-NL" sz="1600" dirty="0"/>
            </a:p>
          </p:txBody>
        </p:sp>
        <p:sp>
          <p:nvSpPr>
            <p:cNvPr id="22" name="Afgeronde rechthoek 21"/>
            <p:cNvSpPr/>
            <p:nvPr/>
          </p:nvSpPr>
          <p:spPr>
            <a:xfrm>
              <a:off x="1698660" y="4273629"/>
              <a:ext cx="1025368" cy="45133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&lt;p&gt;</a:t>
              </a:r>
              <a:endParaRPr lang="nl-NL" sz="1600" dirty="0"/>
            </a:p>
          </p:txBody>
        </p:sp>
        <p:sp>
          <p:nvSpPr>
            <p:cNvPr id="23" name="Afgeronde rechthoek 22"/>
            <p:cNvSpPr/>
            <p:nvPr/>
          </p:nvSpPr>
          <p:spPr>
            <a:xfrm>
              <a:off x="6152446" y="4258091"/>
              <a:ext cx="1025368" cy="45133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600" dirty="0" smtClean="0"/>
                <a:t>&lt;/p&gt;</a:t>
              </a:r>
              <a:endParaRPr lang="nl-NL" sz="1600" dirty="0"/>
            </a:p>
          </p:txBody>
        </p:sp>
        <p:sp>
          <p:nvSpPr>
            <p:cNvPr id="28" name="Rechthoek 27"/>
            <p:cNvSpPr/>
            <p:nvPr/>
          </p:nvSpPr>
          <p:spPr>
            <a:xfrm>
              <a:off x="7651048" y="3171730"/>
              <a:ext cx="1259432" cy="23598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body</a:t>
              </a:r>
              <a:endParaRPr lang="nl-NL" dirty="0"/>
            </a:p>
          </p:txBody>
        </p:sp>
      </p:grpSp>
      <p:sp>
        <p:nvSpPr>
          <p:cNvPr id="47" name="Afgeronde rechthoek 46"/>
          <p:cNvSpPr/>
          <p:nvPr/>
        </p:nvSpPr>
        <p:spPr>
          <a:xfrm>
            <a:off x="428096" y="593243"/>
            <a:ext cx="2069777" cy="4513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600" dirty="0" smtClean="0"/>
              <a:t>&lt;!</a:t>
            </a:r>
            <a:r>
              <a:rPr lang="nl-NL" sz="1600" dirty="0" err="1" smtClean="0"/>
              <a:t>doctype</a:t>
            </a:r>
            <a:r>
              <a:rPr lang="nl-NL" sz="1600" dirty="0" smtClean="0"/>
              <a:t> html&gt;</a:t>
            </a:r>
            <a:endParaRPr lang="nl-NL" sz="1600" dirty="0"/>
          </a:p>
        </p:txBody>
      </p:sp>
    </p:spTree>
    <p:extLst>
      <p:ext uri="{BB962C8B-B14F-4D97-AF65-F5344CB8AC3E}">
        <p14:creationId xmlns="" xmlns:p14="http://schemas.microsoft.com/office/powerpoint/2010/main" val="102634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  <a:prstDash val="lgDash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4918</TotalTime>
  <Words>1681</Words>
  <Application>Microsoft Office PowerPoint</Application>
  <PresentationFormat>Diavoorstelling (4:3)</PresentationFormat>
  <Paragraphs>690</Paragraphs>
  <Slides>78</Slides>
  <Notes>50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78</vt:i4>
      </vt:variant>
    </vt:vector>
  </HeadingPairs>
  <TitlesOfParts>
    <vt:vector size="79" baseType="lpstr">
      <vt:lpstr>Office-thema</vt:lpstr>
      <vt:lpstr>Frontend development</vt:lpstr>
      <vt:lpstr>Dia 2</vt:lpstr>
      <vt:lpstr>Herhaling</vt:lpstr>
      <vt:lpstr>Dia 4</vt:lpstr>
      <vt:lpstr>Dia 5</vt:lpstr>
      <vt:lpstr>Dia 6</vt:lpstr>
      <vt:lpstr>Dia 7</vt:lpstr>
      <vt:lpstr>Dia 8</vt:lpstr>
      <vt:lpstr>Dia 9</vt:lpstr>
      <vt:lpstr>Dia 10</vt:lpstr>
      <vt:lpstr>Dia 11</vt:lpstr>
      <vt:lpstr>CSS</vt:lpstr>
      <vt:lpstr>Dia 13</vt:lpstr>
      <vt:lpstr>Dia 14</vt:lpstr>
      <vt:lpstr>Dia 15</vt:lpstr>
      <vt:lpstr>Dia 16</vt:lpstr>
      <vt:lpstr>Dia 17</vt:lpstr>
      <vt:lpstr>Dia 18</vt:lpstr>
      <vt:lpstr>Dia 19</vt:lpstr>
      <vt:lpstr>Dia 20</vt:lpstr>
      <vt:lpstr>Dia 21</vt:lpstr>
      <vt:lpstr>Dia 22</vt:lpstr>
      <vt:lpstr>Dia 23</vt:lpstr>
      <vt:lpstr>Dia 24</vt:lpstr>
      <vt:lpstr>Dia 25</vt:lpstr>
      <vt:lpstr>Dia 26</vt:lpstr>
      <vt:lpstr>Dia 27</vt:lpstr>
      <vt:lpstr>Dia 28</vt:lpstr>
      <vt:lpstr>Dia 29</vt:lpstr>
      <vt:lpstr>Dia 30</vt:lpstr>
      <vt:lpstr>Dia 31</vt:lpstr>
      <vt:lpstr>Dia 32</vt:lpstr>
      <vt:lpstr>Dia 33</vt:lpstr>
      <vt:lpstr>Dia 34</vt:lpstr>
      <vt:lpstr>Dia 35</vt:lpstr>
      <vt:lpstr>Dia 36</vt:lpstr>
      <vt:lpstr>Dia 37</vt:lpstr>
      <vt:lpstr>Dia 38</vt:lpstr>
      <vt:lpstr>Dia 39</vt:lpstr>
      <vt:lpstr>Dia 40</vt:lpstr>
      <vt:lpstr>Dia 41</vt:lpstr>
      <vt:lpstr>Dia 42</vt:lpstr>
      <vt:lpstr>Padding en margin</vt:lpstr>
      <vt:lpstr>Box model</vt:lpstr>
      <vt:lpstr>Box model</vt:lpstr>
      <vt:lpstr>TEXT</vt:lpstr>
      <vt:lpstr>Dia 47</vt:lpstr>
      <vt:lpstr>Dia 48</vt:lpstr>
      <vt:lpstr>Dia 49</vt:lpstr>
      <vt:lpstr>Font-size</vt:lpstr>
      <vt:lpstr>Typografie</vt:lpstr>
      <vt:lpstr>IMAGES</vt:lpstr>
      <vt:lpstr>Dia 53</vt:lpstr>
      <vt:lpstr>Dia 54</vt:lpstr>
      <vt:lpstr>Dia 55</vt:lpstr>
      <vt:lpstr>Dia 56</vt:lpstr>
      <vt:lpstr>Dia 57</vt:lpstr>
      <vt:lpstr>Dia 58</vt:lpstr>
      <vt:lpstr>Absolute en relatieve URL’s</vt:lpstr>
      <vt:lpstr>hyperlinks</vt:lpstr>
      <vt:lpstr>Dia 61</vt:lpstr>
      <vt:lpstr>Dia 62</vt:lpstr>
      <vt:lpstr>FORMS</vt:lpstr>
      <vt:lpstr>Dia 64</vt:lpstr>
      <vt:lpstr>Dia 65</vt:lpstr>
      <vt:lpstr>Dia 66</vt:lpstr>
      <vt:lpstr>Dia 67</vt:lpstr>
      <vt:lpstr>Dia 68</vt:lpstr>
      <vt:lpstr>Dia 69</vt:lpstr>
      <vt:lpstr>Dia 70</vt:lpstr>
      <vt:lpstr>Dia 71</vt:lpstr>
      <vt:lpstr>Dia 72</vt:lpstr>
      <vt:lpstr>Dia 73</vt:lpstr>
      <vt:lpstr>Dia 74</vt:lpstr>
      <vt:lpstr>Weekopdracht 2</vt:lpstr>
      <vt:lpstr>Dia 76</vt:lpstr>
      <vt:lpstr>BEOORDEEL OPDRACHT 1</vt:lpstr>
      <vt:lpstr>Dia 78</vt:lpstr>
    </vt:vector>
  </TitlesOfParts>
  <Company>Hogeschool Rotterdam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IMP01</dc:title>
  <dc:creator>HRS HRS</dc:creator>
  <cp:lastModifiedBy>Boyd</cp:lastModifiedBy>
  <cp:revision>442</cp:revision>
  <dcterms:created xsi:type="dcterms:W3CDTF">2012-08-13T08:45:24Z</dcterms:created>
  <dcterms:modified xsi:type="dcterms:W3CDTF">2014-09-10T11:41:20Z</dcterms:modified>
</cp:coreProperties>
</file>