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522" r:id="rId3"/>
    <p:sldId id="492" r:id="rId4"/>
    <p:sldId id="521" r:id="rId5"/>
    <p:sldId id="494" r:id="rId6"/>
    <p:sldId id="495" r:id="rId7"/>
    <p:sldId id="496" r:id="rId8"/>
    <p:sldId id="498" r:id="rId9"/>
    <p:sldId id="499" r:id="rId10"/>
    <p:sldId id="500" r:id="rId11"/>
    <p:sldId id="502" r:id="rId12"/>
    <p:sldId id="507" r:id="rId13"/>
    <p:sldId id="506" r:id="rId14"/>
    <p:sldId id="413" r:id="rId15"/>
    <p:sldId id="525" r:id="rId16"/>
    <p:sldId id="524" r:id="rId17"/>
    <p:sldId id="527" r:id="rId18"/>
    <p:sldId id="528" r:id="rId19"/>
    <p:sldId id="529" r:id="rId20"/>
    <p:sldId id="526" r:id="rId21"/>
    <p:sldId id="420" r:id="rId22"/>
    <p:sldId id="421" r:id="rId23"/>
    <p:sldId id="416" r:id="rId24"/>
    <p:sldId id="340" r:id="rId25"/>
    <p:sldId id="424" r:id="rId26"/>
    <p:sldId id="486" r:id="rId27"/>
    <p:sldId id="422" r:id="rId28"/>
    <p:sldId id="425" r:id="rId29"/>
    <p:sldId id="426" r:id="rId30"/>
    <p:sldId id="487" r:id="rId31"/>
    <p:sldId id="415" r:id="rId32"/>
    <p:sldId id="435" r:id="rId33"/>
    <p:sldId id="427" r:id="rId34"/>
    <p:sldId id="477" r:id="rId35"/>
    <p:sldId id="478" r:id="rId36"/>
    <p:sldId id="431" r:id="rId37"/>
    <p:sldId id="472" r:id="rId38"/>
    <p:sldId id="473" r:id="rId39"/>
    <p:sldId id="337" r:id="rId40"/>
    <p:sldId id="338" r:id="rId41"/>
    <p:sldId id="484" r:id="rId42"/>
    <p:sldId id="485" r:id="rId43"/>
    <p:sldId id="516" r:id="rId44"/>
    <p:sldId id="509" r:id="rId45"/>
    <p:sldId id="510" r:id="rId46"/>
    <p:sldId id="511" r:id="rId47"/>
    <p:sldId id="512" r:id="rId48"/>
    <p:sldId id="513" r:id="rId49"/>
    <p:sldId id="514" r:id="rId50"/>
    <p:sldId id="520" r:id="rId5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3359" autoAdjust="0"/>
  </p:normalViewPr>
  <p:slideViewPr>
    <p:cSldViewPr snapToGrid="0" snapToObjects="1">
      <p:cViewPr varScale="1">
        <p:scale>
          <a:sx n="85" d="100"/>
          <a:sy n="85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F7941-EEF4-AA45-8741-57899EEE7607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CAF3-8446-874E-9726-0C70C82CAFC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7954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http://www.artofflightmovie.com/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Slide nog</a:t>
            </a:r>
            <a:r>
              <a:rPr lang="nl-NL" baseline="0" dirty="0" smtClean="0"/>
              <a:t> even afmaken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3462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</a:t>
            </a:r>
            <a:r>
              <a:rPr lang="nl-NL" dirty="0" err="1" smtClean="0"/>
              <a:t>float</a:t>
            </a:r>
            <a:r>
              <a:rPr lang="nl-NL" dirty="0" smtClean="0"/>
              <a:t> worden elementen uit de normale</a:t>
            </a:r>
            <a:r>
              <a:rPr lang="nl-NL" baseline="0" dirty="0" smtClean="0"/>
              <a:t> flow getrokken.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88386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Moeder</a:t>
            </a:r>
            <a:r>
              <a:rPr lang="nl-NL" baseline="0" dirty="0" smtClean="0"/>
              <a:t> element vindt geen elementen en </a:t>
            </a:r>
            <a:r>
              <a:rPr lang="nl-NL" baseline="0" dirty="0" err="1" smtClean="0"/>
              <a:t>collapsed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18859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kan ook op de </a:t>
            </a:r>
            <a:r>
              <a:rPr lang="nl-NL" dirty="0" err="1" smtClean="0"/>
              <a:t>section</a:t>
            </a:r>
            <a:r>
              <a:rPr lang="nl-NL" dirty="0" smtClean="0"/>
              <a:t> met </a:t>
            </a:r>
            <a:r>
              <a:rPr lang="nl-NL" dirty="0" err="1" smtClean="0"/>
              <a:t>id</a:t>
            </a:r>
            <a:r>
              <a:rPr lang="nl-NL" dirty="0" smtClean="0"/>
              <a:t>=‘</a:t>
            </a:r>
            <a:r>
              <a:rPr lang="nl-NL" dirty="0" err="1" smtClean="0"/>
              <a:t>wrapper</a:t>
            </a:r>
            <a:r>
              <a:rPr lang="nl-NL" dirty="0" smtClean="0"/>
              <a:t>’ een </a:t>
            </a:r>
            <a:r>
              <a:rPr lang="nl-NL" dirty="0" err="1" smtClean="0"/>
              <a:t>clearfix</a:t>
            </a:r>
            <a:r>
              <a:rPr lang="nl-NL" dirty="0" smtClean="0"/>
              <a:t> te zetten. Dan zien de studenten direct wat er</a:t>
            </a:r>
            <a:r>
              <a:rPr lang="nl-NL" baseline="0" dirty="0" smtClean="0"/>
              <a:t> verkeerd gaat.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7813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Dit</a:t>
            </a:r>
            <a:r>
              <a:rPr lang="nl-NL" baseline="0" dirty="0" smtClean="0"/>
              <a:t> is een simpele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. </a:t>
            </a:r>
            <a:r>
              <a:rPr lang="nl-NL" dirty="0" smtClean="0"/>
              <a:t>Hoe bouw je dit op. Welke elementen</a:t>
            </a:r>
            <a:r>
              <a:rPr lang="nl-NL" baseline="0" dirty="0" smtClean="0"/>
              <a:t> heb je nodig?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44047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Door kaders er om te zetten.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2595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Fluid</a:t>
            </a:r>
            <a:r>
              <a:rPr lang="nl-NL" dirty="0" smtClean="0"/>
              <a:t> web design</a:t>
            </a:r>
          </a:p>
          <a:p>
            <a:r>
              <a:rPr lang="nl-NL" dirty="0" err="1" smtClean="0"/>
              <a:t>Fixed</a:t>
            </a:r>
            <a:r>
              <a:rPr lang="nl-NL" dirty="0" smtClean="0"/>
              <a:t> web design</a:t>
            </a:r>
          </a:p>
          <a:p>
            <a:r>
              <a:rPr lang="nl-NL" dirty="0" err="1" smtClean="0"/>
              <a:t>Reponsive</a:t>
            </a:r>
            <a:r>
              <a:rPr lang="nl-NL" baseline="0" dirty="0" smtClean="0"/>
              <a:t> web design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1054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sheets-layout-1.css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5842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kunnen we ook live laten zien.</a:t>
            </a:r>
          </a:p>
          <a:p>
            <a:r>
              <a:rPr lang="nl-NL" dirty="0" smtClean="0"/>
              <a:t>PS:</a:t>
            </a:r>
            <a:r>
              <a:rPr lang="nl-NL" baseline="0" dirty="0" smtClean="0"/>
              <a:t> dit kan je zelf ook in een eigen editor/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 laten zien.</a:t>
            </a:r>
          </a:p>
          <a:p>
            <a:r>
              <a:rPr lang="nl-NL" baseline="0" dirty="0" smtClean="0"/>
              <a:t>Let op! Ga niet verder dan alleen de html (</a:t>
            </a:r>
            <a:r>
              <a:rPr lang="nl-NL" baseline="0" dirty="0" err="1" smtClean="0"/>
              <a:t>including</a:t>
            </a:r>
            <a:r>
              <a:rPr lang="nl-NL" baseline="0" dirty="0" smtClean="0"/>
              <a:t> de goede </a:t>
            </a:r>
            <a:r>
              <a:rPr lang="nl-NL" baseline="0" dirty="0" err="1" smtClean="0"/>
              <a:t>divs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Vul alleen het menu nog niet in!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Lijst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van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te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gebruiken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TAGS </a:t>
            </a:r>
            <a:r>
              <a:rPr lang="en-US" sz="1200" u="sng" dirty="0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  <a:hlinkClick r:id="rId3"/>
              </a:rPr>
              <a:t>http://www.w3schools.com/tags/default.asp</a:t>
            </a:r>
            <a:endParaRPr lang="en-US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Zijn</a:t>
            </a:r>
            <a:r>
              <a:rPr lang="nl-NL" baseline="0" dirty="0" smtClean="0"/>
              <a:t> dit nu </a:t>
            </a:r>
            <a:r>
              <a:rPr lang="nl-NL" baseline="0" dirty="0" err="1" smtClean="0"/>
              <a:t>inline</a:t>
            </a:r>
            <a:r>
              <a:rPr lang="nl-NL" baseline="0" dirty="0" smtClean="0"/>
              <a:t> of blocklevelelementen?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kunnen we ook live laten zien.</a:t>
            </a:r>
          </a:p>
          <a:p>
            <a:r>
              <a:rPr lang="nl-NL" dirty="0" smtClean="0"/>
              <a:t>PS:</a:t>
            </a:r>
            <a:r>
              <a:rPr lang="nl-NL" baseline="0" dirty="0" smtClean="0"/>
              <a:t> dit kan je zelf ook in een eigen editor/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 laten zien.</a:t>
            </a:r>
          </a:p>
          <a:p>
            <a:r>
              <a:rPr lang="nl-NL" baseline="0" dirty="0" smtClean="0"/>
              <a:t>Probeer nu eens </a:t>
            </a:r>
            <a:r>
              <a:rPr lang="nl-NL" baseline="0" dirty="0" err="1" smtClean="0"/>
              <a:t>nav</a:t>
            </a:r>
            <a:r>
              <a:rPr lang="nl-NL" baseline="0" dirty="0" smtClean="0"/>
              <a:t> na te maken.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Breidt</a:t>
            </a:r>
            <a:r>
              <a:rPr lang="nl-NL" baseline="0" dirty="0" smtClean="0"/>
              <a:t> nu het menu uit zodat het er als deze dia uit komt te zien. Gebruik daarbij de </a:t>
            </a:r>
            <a:r>
              <a:rPr lang="nl-NL" baseline="0" dirty="0" err="1" smtClean="0"/>
              <a:t>codepen</a:t>
            </a:r>
            <a:r>
              <a:rPr lang="nl-NL" baseline="0" dirty="0" smtClean="0"/>
              <a:t> op de vorige dia.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361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Zijn</a:t>
            </a:r>
            <a:r>
              <a:rPr lang="nl-NL" baseline="0" dirty="0" smtClean="0"/>
              <a:t> dit nu </a:t>
            </a:r>
            <a:r>
              <a:rPr lang="nl-NL" baseline="0" dirty="0" err="1" smtClean="0"/>
              <a:t>inline</a:t>
            </a:r>
            <a:r>
              <a:rPr lang="nl-NL" baseline="0" dirty="0" smtClean="0"/>
              <a:t> of blocklevelelementen?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Zijn</a:t>
            </a:r>
            <a:r>
              <a:rPr lang="nl-NL" baseline="0" dirty="0" smtClean="0"/>
              <a:t> dit nu </a:t>
            </a:r>
            <a:r>
              <a:rPr lang="nl-NL" baseline="0" dirty="0" err="1" smtClean="0"/>
              <a:t>inline</a:t>
            </a:r>
            <a:r>
              <a:rPr lang="nl-NL" baseline="0" dirty="0" smtClean="0"/>
              <a:t> of blocklevelelementen?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Zijn</a:t>
            </a:r>
            <a:r>
              <a:rPr lang="nl-NL" baseline="0" dirty="0" smtClean="0"/>
              <a:t> dit nu </a:t>
            </a:r>
            <a:r>
              <a:rPr lang="nl-NL" baseline="0" dirty="0" err="1" smtClean="0"/>
              <a:t>inline</a:t>
            </a:r>
            <a:r>
              <a:rPr lang="nl-NL" baseline="0" dirty="0" smtClean="0"/>
              <a:t> of blocklevelelementen?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Omschrijving en startbestanden zijn te vinden op natschool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3485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Lijst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van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te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gebruiken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TAGS </a:t>
            </a:r>
            <a:r>
              <a:rPr lang="en-US" sz="1200" u="sng" dirty="0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  <a:hlinkClick r:id="rId3"/>
              </a:rPr>
              <a:t>http://www.w3schools.com/tags/default.asp</a:t>
            </a:r>
            <a:endParaRPr lang="en-US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0495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0495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0495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0495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0495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04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Lijst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van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te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gebruiken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TAGS </a:t>
            </a:r>
            <a:r>
              <a:rPr lang="en-US" sz="1200" u="sng" dirty="0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  <a:hlinkClick r:id="rId3"/>
              </a:rPr>
              <a:t>http://www.w3schools.com/tags/default.asp</a:t>
            </a:r>
            <a:endParaRPr lang="en-US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Css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246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Samenvattend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3462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Laat</a:t>
            </a:r>
            <a:r>
              <a:rPr lang="nl-NL" baseline="0" dirty="0" smtClean="0"/>
              <a:t> met </a:t>
            </a:r>
            <a:r>
              <a:rPr lang="nl-NL" baseline="0" dirty="0" err="1" smtClean="0"/>
              <a:t>firebug</a:t>
            </a:r>
            <a:r>
              <a:rPr lang="nl-NL" baseline="0" dirty="0" smtClean="0"/>
              <a:t> / 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 web </a:t>
            </a:r>
            <a:r>
              <a:rPr lang="nl-NL" baseline="0" dirty="0" err="1" smtClean="0"/>
              <a:t>developers</a:t>
            </a:r>
            <a:r>
              <a:rPr lang="nl-NL" baseline="0" dirty="0" smtClean="0"/>
              <a:t> tools zien hoe dit gaat.</a:t>
            </a:r>
          </a:p>
          <a:p>
            <a:r>
              <a:rPr lang="nl-NL" baseline="0" dirty="0" smtClean="0"/>
              <a:t>Je kan zeggen dat elk element al een bepaalde opmaak heeft (door browser gedefinieerd) en dat jij die kan overschrijven of aanvullen.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1654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Hetzelfde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246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17-9-2014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</a:rPr>
              <a:t>Frontend</a:t>
            </a:r>
            <a:r>
              <a:rPr lang="nl-NL" dirty="0" smtClean="0">
                <a:solidFill>
                  <a:srgbClr val="FFFFFF"/>
                </a:solidFill>
              </a:rPr>
              <a:t> </a:t>
            </a:r>
            <a:r>
              <a:rPr lang="nl-NL" dirty="0" err="1" smtClean="0">
                <a:solidFill>
                  <a:srgbClr val="FFFFFF"/>
                </a:solidFill>
              </a:rPr>
              <a:t>development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nl-NL" dirty="0" smtClean="0">
                <a:solidFill>
                  <a:schemeClr val="bg1">
                    <a:lumMod val="95000"/>
                  </a:schemeClr>
                </a:solidFill>
              </a:rPr>
              <a:t>ftewel IMP011</a:t>
            </a:r>
            <a:endParaRPr lang="nl-N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39" y="948816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77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ock-level Elem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9761" y="130629"/>
            <a:ext cx="5622817" cy="3166970"/>
          </a:xfrm>
          <a:prstGeom prst="rect">
            <a:avLst/>
          </a:prstGeom>
          <a:noFill/>
        </p:spPr>
      </p:pic>
      <p:pic>
        <p:nvPicPr>
          <p:cNvPr id="5124" name="Picture 4" descr="Inline Elem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9761" y="3420544"/>
            <a:ext cx="5353876" cy="3015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hoek 43"/>
          <p:cNvSpPr/>
          <p:nvPr/>
        </p:nvSpPr>
        <p:spPr>
          <a:xfrm>
            <a:off x="1912824" y="101547"/>
            <a:ext cx="5056587" cy="30645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5" name="Groeperen 35"/>
          <p:cNvGrpSpPr/>
          <p:nvPr/>
        </p:nvGrpSpPr>
        <p:grpSpPr>
          <a:xfrm>
            <a:off x="2000967" y="139969"/>
            <a:ext cx="3330914" cy="2935317"/>
            <a:chOff x="1116972" y="2186998"/>
            <a:chExt cx="3330914" cy="2935317"/>
          </a:xfrm>
        </p:grpSpPr>
        <p:sp>
          <p:nvSpPr>
            <p:cNvPr id="3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.news-item</a:t>
              </a:r>
              <a:endParaRPr lang="nl-NL" sz="1600" dirty="0"/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9" name="Afgeronde rechthoek 8"/>
            <p:cNvSpPr/>
            <p:nvPr/>
          </p:nvSpPr>
          <p:spPr>
            <a:xfrm>
              <a:off x="1149948" y="4670976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1753727" y="2785994"/>
              <a:ext cx="1229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margin-top</a:t>
              </a:r>
              <a:endParaRPr lang="nl-NL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3341732" y="2823713"/>
              <a:ext cx="68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20px 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2957349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18" name="Afgeronde rechthoek 17"/>
            <p:cNvSpPr/>
            <p:nvPr/>
          </p:nvSpPr>
          <p:spPr>
            <a:xfrm>
              <a:off x="405945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1748702" y="3311213"/>
              <a:ext cx="134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margin-right</a:t>
              </a:r>
              <a:endParaRPr lang="nl-NL" dirty="0"/>
            </a:p>
          </p:txBody>
        </p:sp>
        <p:sp>
          <p:nvSpPr>
            <p:cNvPr id="23" name="Tekstvak 22"/>
            <p:cNvSpPr txBox="1"/>
            <p:nvPr/>
          </p:nvSpPr>
          <p:spPr>
            <a:xfrm>
              <a:off x="3443904" y="3348932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30px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24" name="Afgeronde rechthoek 23"/>
            <p:cNvSpPr/>
            <p:nvPr/>
          </p:nvSpPr>
          <p:spPr>
            <a:xfrm>
              <a:off x="3090257" y="331121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25" name="Afgeronde rechthoek 24"/>
            <p:cNvSpPr/>
            <p:nvPr/>
          </p:nvSpPr>
          <p:spPr>
            <a:xfrm>
              <a:off x="4100157" y="331121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46" name="Tekstvak 21"/>
          <p:cNvSpPr txBox="1"/>
          <p:nvPr/>
        </p:nvSpPr>
        <p:spPr>
          <a:xfrm>
            <a:off x="2654469" y="176236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margin-bottom</a:t>
            </a:r>
            <a:endParaRPr lang="nl-NL" dirty="0"/>
          </a:p>
        </p:txBody>
      </p:sp>
      <p:sp>
        <p:nvSpPr>
          <p:cNvPr id="47" name="Tekstvak 22"/>
          <p:cNvSpPr txBox="1"/>
          <p:nvPr/>
        </p:nvSpPr>
        <p:spPr>
          <a:xfrm>
            <a:off x="4587875" y="180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0</a:t>
            </a:r>
            <a:endParaRPr lang="nl-NL" dirty="0">
              <a:latin typeface="Calibri"/>
              <a:cs typeface="Calibri"/>
            </a:endParaRPr>
          </a:p>
        </p:txBody>
      </p:sp>
      <p:sp>
        <p:nvSpPr>
          <p:cNvPr id="48" name="Afgeronde rechthoek 23"/>
          <p:cNvSpPr/>
          <p:nvPr/>
        </p:nvSpPr>
        <p:spPr>
          <a:xfrm>
            <a:off x="4218860" y="1762364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:</a:t>
            </a:r>
            <a:endParaRPr lang="nl-NL" sz="1600" dirty="0"/>
          </a:p>
        </p:txBody>
      </p:sp>
      <p:sp>
        <p:nvSpPr>
          <p:cNvPr id="49" name="Afgeronde rechthoek 24"/>
          <p:cNvSpPr/>
          <p:nvPr/>
        </p:nvSpPr>
        <p:spPr>
          <a:xfrm>
            <a:off x="4929084" y="1762364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;</a:t>
            </a:r>
            <a:endParaRPr lang="nl-NL" sz="1600" dirty="0"/>
          </a:p>
        </p:txBody>
      </p:sp>
      <p:sp>
        <p:nvSpPr>
          <p:cNvPr id="50" name="Tekstvak 21"/>
          <p:cNvSpPr txBox="1"/>
          <p:nvPr/>
        </p:nvSpPr>
        <p:spPr>
          <a:xfrm>
            <a:off x="2662153" y="2236755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margin-left</a:t>
            </a:r>
            <a:endParaRPr lang="nl-NL" dirty="0"/>
          </a:p>
        </p:txBody>
      </p:sp>
      <p:sp>
        <p:nvSpPr>
          <p:cNvPr id="51" name="Tekstvak 22"/>
          <p:cNvSpPr txBox="1"/>
          <p:nvPr/>
        </p:nvSpPr>
        <p:spPr>
          <a:xfrm>
            <a:off x="4226727" y="227447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30px</a:t>
            </a:r>
            <a:endParaRPr lang="nl-NL" dirty="0">
              <a:latin typeface="Calibri"/>
              <a:cs typeface="Calibri"/>
            </a:endParaRPr>
          </a:p>
        </p:txBody>
      </p:sp>
      <p:sp>
        <p:nvSpPr>
          <p:cNvPr id="52" name="Afgeronde rechthoek 23"/>
          <p:cNvSpPr/>
          <p:nvPr/>
        </p:nvSpPr>
        <p:spPr>
          <a:xfrm>
            <a:off x="3862047" y="2236755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:</a:t>
            </a:r>
          </a:p>
        </p:txBody>
      </p:sp>
      <p:sp>
        <p:nvSpPr>
          <p:cNvPr id="53" name="Afgeronde rechthoek 24"/>
          <p:cNvSpPr/>
          <p:nvPr/>
        </p:nvSpPr>
        <p:spPr>
          <a:xfrm>
            <a:off x="4906032" y="2236755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;</a:t>
            </a:r>
            <a:endParaRPr lang="nl-NL" sz="1600" dirty="0"/>
          </a:p>
        </p:txBody>
      </p:sp>
      <p:sp>
        <p:nvSpPr>
          <p:cNvPr id="54" name="Rechthoek 43"/>
          <p:cNvSpPr/>
          <p:nvPr/>
        </p:nvSpPr>
        <p:spPr>
          <a:xfrm>
            <a:off x="1912824" y="3287716"/>
            <a:ext cx="5056587" cy="17069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55" name="Groeperen 35"/>
          <p:cNvGrpSpPr/>
          <p:nvPr/>
        </p:nvGrpSpPr>
        <p:grpSpPr>
          <a:xfrm>
            <a:off x="2000967" y="3356874"/>
            <a:ext cx="3976057" cy="1559876"/>
            <a:chOff x="1116972" y="2186998"/>
            <a:chExt cx="3976057" cy="1559876"/>
          </a:xfrm>
        </p:grpSpPr>
        <p:sp>
          <p:nvSpPr>
            <p:cNvPr id="56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.news-item</a:t>
              </a:r>
              <a:endParaRPr lang="nl-NL" sz="1600" dirty="0"/>
            </a:p>
          </p:txBody>
        </p:sp>
        <p:sp>
          <p:nvSpPr>
            <p:cNvPr id="57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58" name="Afgeronde rechthoek 8"/>
            <p:cNvSpPr/>
            <p:nvPr/>
          </p:nvSpPr>
          <p:spPr>
            <a:xfrm>
              <a:off x="1149948" y="3295535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59" name="Tekstvak 14"/>
            <p:cNvSpPr txBox="1"/>
            <p:nvPr/>
          </p:nvSpPr>
          <p:spPr>
            <a:xfrm>
              <a:off x="1753727" y="2785994"/>
              <a:ext cx="840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</a:t>
              </a:r>
              <a:endParaRPr lang="nl-NL" dirty="0"/>
            </a:p>
          </p:txBody>
        </p:sp>
        <p:sp>
          <p:nvSpPr>
            <p:cNvPr id="60" name="Tekstvak 15"/>
            <p:cNvSpPr txBox="1"/>
            <p:nvPr/>
          </p:nvSpPr>
          <p:spPr>
            <a:xfrm>
              <a:off x="2941317" y="2823713"/>
              <a:ext cx="186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20px 30px 0 30px 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61" name="Afgeronde rechthoek 16"/>
            <p:cNvSpPr/>
            <p:nvPr/>
          </p:nvSpPr>
          <p:spPr>
            <a:xfrm>
              <a:off x="258851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62" name="Afgeronde rechthoek 17"/>
            <p:cNvSpPr/>
            <p:nvPr/>
          </p:nvSpPr>
          <p:spPr>
            <a:xfrm>
              <a:off x="4745300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75" name="Rechthoek 43"/>
          <p:cNvSpPr/>
          <p:nvPr/>
        </p:nvSpPr>
        <p:spPr>
          <a:xfrm>
            <a:off x="1896176" y="5099860"/>
            <a:ext cx="5073235" cy="17069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76" name="Groeperen 35"/>
          <p:cNvGrpSpPr/>
          <p:nvPr/>
        </p:nvGrpSpPr>
        <p:grpSpPr>
          <a:xfrm>
            <a:off x="1984319" y="5138282"/>
            <a:ext cx="3480830" cy="1559876"/>
            <a:chOff x="1116972" y="2186998"/>
            <a:chExt cx="3480830" cy="1559876"/>
          </a:xfrm>
        </p:grpSpPr>
        <p:sp>
          <p:nvSpPr>
            <p:cNvPr id="77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.news-item</a:t>
              </a:r>
              <a:endParaRPr lang="nl-NL" sz="1600" dirty="0"/>
            </a:p>
          </p:txBody>
        </p:sp>
        <p:sp>
          <p:nvSpPr>
            <p:cNvPr id="78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79" name="Afgeronde rechthoek 8"/>
            <p:cNvSpPr/>
            <p:nvPr/>
          </p:nvSpPr>
          <p:spPr>
            <a:xfrm>
              <a:off x="1149948" y="3295535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80" name="Tekstvak 14"/>
            <p:cNvSpPr txBox="1"/>
            <p:nvPr/>
          </p:nvSpPr>
          <p:spPr>
            <a:xfrm>
              <a:off x="1753727" y="2785994"/>
              <a:ext cx="840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</a:t>
              </a:r>
              <a:endParaRPr lang="nl-NL" dirty="0"/>
            </a:p>
          </p:txBody>
        </p:sp>
        <p:sp>
          <p:nvSpPr>
            <p:cNvPr id="81" name="Tekstvak 15"/>
            <p:cNvSpPr txBox="1"/>
            <p:nvPr/>
          </p:nvSpPr>
          <p:spPr>
            <a:xfrm>
              <a:off x="2941317" y="2823713"/>
              <a:ext cx="130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20px 30px 0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82" name="Afgeronde rechthoek 16"/>
            <p:cNvSpPr/>
            <p:nvPr/>
          </p:nvSpPr>
          <p:spPr>
            <a:xfrm>
              <a:off x="258851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83" name="Afgeronde rechthoek 17"/>
            <p:cNvSpPr/>
            <p:nvPr/>
          </p:nvSpPr>
          <p:spPr>
            <a:xfrm>
              <a:off x="4250073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317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544819" y="60053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a:link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1697808" y="60053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2222002" y="60053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17" name="Afgeronde rechthoek 1"/>
          <p:cNvSpPr/>
          <p:nvPr/>
        </p:nvSpPr>
        <p:spPr>
          <a:xfrm>
            <a:off x="551223" y="1260077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a:visited</a:t>
            </a:r>
            <a:endParaRPr lang="nl-NL" sz="1600" dirty="0"/>
          </a:p>
        </p:txBody>
      </p:sp>
      <p:sp>
        <p:nvSpPr>
          <p:cNvPr id="18" name="Afgeronde rechthoek 5"/>
          <p:cNvSpPr/>
          <p:nvPr/>
        </p:nvSpPr>
        <p:spPr>
          <a:xfrm>
            <a:off x="1704212" y="1260077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19" name="Afgeronde rechthoek 6"/>
          <p:cNvSpPr/>
          <p:nvPr/>
        </p:nvSpPr>
        <p:spPr>
          <a:xfrm>
            <a:off x="2228406" y="1260077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21" name="Afgeronde rechthoek 1"/>
          <p:cNvSpPr/>
          <p:nvPr/>
        </p:nvSpPr>
        <p:spPr>
          <a:xfrm>
            <a:off x="567871" y="190425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a:hover</a:t>
            </a:r>
            <a:endParaRPr lang="nl-NL" sz="1600" dirty="0"/>
          </a:p>
        </p:txBody>
      </p:sp>
      <p:sp>
        <p:nvSpPr>
          <p:cNvPr id="22" name="Afgeronde rechthoek 5"/>
          <p:cNvSpPr/>
          <p:nvPr/>
        </p:nvSpPr>
        <p:spPr>
          <a:xfrm>
            <a:off x="1720860" y="190425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23" name="Afgeronde rechthoek 6"/>
          <p:cNvSpPr/>
          <p:nvPr/>
        </p:nvSpPr>
        <p:spPr>
          <a:xfrm>
            <a:off x="2245054" y="190425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25" name="Afgeronde rechthoek 1"/>
          <p:cNvSpPr/>
          <p:nvPr/>
        </p:nvSpPr>
        <p:spPr>
          <a:xfrm>
            <a:off x="575555" y="253872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a:focus</a:t>
            </a:r>
            <a:endParaRPr lang="nl-NL" sz="1600" dirty="0"/>
          </a:p>
        </p:txBody>
      </p:sp>
      <p:sp>
        <p:nvSpPr>
          <p:cNvPr id="26" name="Afgeronde rechthoek 5"/>
          <p:cNvSpPr/>
          <p:nvPr/>
        </p:nvSpPr>
        <p:spPr>
          <a:xfrm>
            <a:off x="1728544" y="2538728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27" name="Afgeronde rechthoek 6"/>
          <p:cNvSpPr/>
          <p:nvPr/>
        </p:nvSpPr>
        <p:spPr>
          <a:xfrm>
            <a:off x="2252738" y="2538728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31" name="Afgeronde rechthoek 1"/>
          <p:cNvSpPr/>
          <p:nvPr/>
        </p:nvSpPr>
        <p:spPr>
          <a:xfrm>
            <a:off x="589643" y="3167536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a:active</a:t>
            </a:r>
          </a:p>
        </p:txBody>
      </p:sp>
      <p:sp>
        <p:nvSpPr>
          <p:cNvPr id="32" name="Afgeronde rechthoek 5"/>
          <p:cNvSpPr/>
          <p:nvPr/>
        </p:nvSpPr>
        <p:spPr>
          <a:xfrm>
            <a:off x="1742632" y="3167536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33" name="Afgeronde rechthoek 6"/>
          <p:cNvSpPr/>
          <p:nvPr/>
        </p:nvSpPr>
        <p:spPr>
          <a:xfrm>
            <a:off x="2266826" y="3167536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434764" y="600533"/>
            <a:ext cx="53404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Order matters!</a:t>
            </a:r>
          </a:p>
          <a:p>
            <a:endParaRPr lang="nl-NL" sz="2800" dirty="0" smtClean="0"/>
          </a:p>
          <a:p>
            <a:r>
              <a:rPr lang="nl-NL" sz="2800" dirty="0" smtClean="0"/>
              <a:t>Link, visited, hover, focus, active</a:t>
            </a:r>
          </a:p>
          <a:p>
            <a:endParaRPr lang="nl-NL" sz="2800" dirty="0" smtClean="0"/>
          </a:p>
          <a:p>
            <a:r>
              <a:rPr lang="nl-NL" sz="2800" dirty="0" smtClean="0"/>
              <a:t>LVHFA</a:t>
            </a:r>
          </a:p>
          <a:p>
            <a:endParaRPr lang="nl-NL" sz="2800" dirty="0" smtClean="0"/>
          </a:p>
          <a:p>
            <a:r>
              <a:rPr lang="nl-NL" sz="2800" dirty="0" smtClean="0"/>
              <a:t>Lord Vader Hates Furry Animals</a:t>
            </a:r>
          </a:p>
        </p:txBody>
      </p:sp>
    </p:spTree>
    <p:extLst>
      <p:ext uri="{BB962C8B-B14F-4D97-AF65-F5344CB8AC3E}">
        <p14:creationId xmlns="" xmlns:p14="http://schemas.microsoft.com/office/powerpoint/2010/main" val="2237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Weekopdracht 2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188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66775" y="-433388"/>
            <a:ext cx="10877550" cy="77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fLOATS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188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258956" y="1310860"/>
            <a:ext cx="6758609" cy="4218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.container{</a:t>
            </a:r>
          </a:p>
          <a:p>
            <a:pPr algn="r"/>
            <a:r>
              <a:rPr lang="nl-NL" dirty="0">
                <a:solidFill>
                  <a:schemeClr val="tx1"/>
                </a:solidFill>
                <a:latin typeface="Century Gothic"/>
                <a:cs typeface="Century Gothic"/>
              </a:rPr>
              <a:t>w</a:t>
            </a:r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idth:500px;</a:t>
            </a:r>
            <a:endParaRPr lang="nl-NL" dirty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}</a:t>
            </a:r>
            <a:endParaRPr lang="nl-NL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466575" y="1501529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float:left;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	</a:t>
            </a:r>
            <a:r>
              <a:rPr lang="nl-NL" dirty="0" err="1" smtClean="0">
                <a:latin typeface="Century Gothic"/>
                <a:cs typeface="Century Gothic"/>
              </a:rPr>
              <a:t>width</a:t>
            </a:r>
            <a:r>
              <a:rPr lang="nl-NL" dirty="0" smtClean="0">
                <a:latin typeface="Century Gothic"/>
                <a:cs typeface="Century Gothic"/>
              </a:rPr>
              <a:t>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809934" y="1501529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>
                <a:latin typeface="Century Gothic"/>
                <a:cs typeface="Century Gothic"/>
              </a:rPr>
              <a:t>	</a:t>
            </a:r>
            <a:r>
              <a:rPr lang="nl-NL" dirty="0" smtClean="0">
                <a:latin typeface="Century Gothic"/>
                <a:cs typeface="Century Gothic"/>
              </a:rPr>
              <a:t>width: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466575" y="3512738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>
                <a:latin typeface="Century Gothic"/>
                <a:cs typeface="Century Gothic"/>
              </a:rPr>
              <a:t>	</a:t>
            </a:r>
            <a:r>
              <a:rPr lang="nl-NL" dirty="0" smtClean="0">
                <a:latin typeface="Century Gothic"/>
                <a:cs typeface="Century Gothic"/>
              </a:rPr>
              <a:t>width: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58956" y="554006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Float – Try it out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87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258956" y="1310861"/>
            <a:ext cx="6758609" cy="1184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.container {</a:t>
            </a:r>
          </a:p>
          <a:p>
            <a:pPr algn="r"/>
            <a:r>
              <a:rPr lang="nl-NL" dirty="0">
                <a:solidFill>
                  <a:schemeClr val="tx1"/>
                </a:solidFill>
                <a:latin typeface="Century Gothic"/>
                <a:cs typeface="Century Gothic"/>
              </a:rPr>
              <a:t>w</a:t>
            </a:r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idth: 500px;</a:t>
            </a:r>
            <a:endParaRPr lang="nl-NL" dirty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}</a:t>
            </a:r>
            <a:endParaRPr lang="nl-NL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466575" y="1501529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	</a:t>
            </a:r>
            <a:r>
              <a:rPr lang="nl-NL" dirty="0" err="1" smtClean="0">
                <a:latin typeface="Century Gothic"/>
                <a:cs typeface="Century Gothic"/>
              </a:rPr>
              <a:t>width</a:t>
            </a:r>
            <a:r>
              <a:rPr lang="nl-NL" dirty="0" smtClean="0">
                <a:latin typeface="Century Gothic"/>
                <a:cs typeface="Century Gothic"/>
              </a:rPr>
              <a:t>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809934" y="1501529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>
                <a:latin typeface="Century Gothic"/>
                <a:cs typeface="Century Gothic"/>
              </a:rPr>
              <a:t>	</a:t>
            </a:r>
            <a:r>
              <a:rPr lang="nl-NL" dirty="0" smtClean="0">
                <a:latin typeface="Century Gothic"/>
                <a:cs typeface="Century Gothic"/>
              </a:rPr>
              <a:t>width: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466575" y="3512738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>
                <a:latin typeface="Century Gothic"/>
                <a:cs typeface="Century Gothic"/>
              </a:rPr>
              <a:t>	</a:t>
            </a:r>
            <a:r>
              <a:rPr lang="nl-NL" dirty="0" smtClean="0">
                <a:latin typeface="Century Gothic"/>
                <a:cs typeface="Century Gothic"/>
              </a:rPr>
              <a:t>width: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58956" y="554006"/>
            <a:ext cx="9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solidFill>
                  <a:srgbClr val="1C88DA"/>
                </a:solidFill>
                <a:latin typeface="Century Gothic"/>
                <a:cs typeface="Century Gothic"/>
              </a:rPr>
              <a:t>float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7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258956" y="1310860"/>
            <a:ext cx="6758609" cy="4218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.container{</a:t>
            </a:r>
          </a:p>
          <a:p>
            <a:pPr algn="r"/>
            <a:r>
              <a:rPr lang="nl-NL" dirty="0">
                <a:solidFill>
                  <a:schemeClr val="tx1"/>
                </a:solidFill>
                <a:latin typeface="Century Gothic"/>
                <a:cs typeface="Century Gothic"/>
              </a:rPr>
              <a:t>w</a:t>
            </a:r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idth: 500px;</a:t>
            </a:r>
          </a:p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overflow: auto;</a:t>
            </a:r>
            <a:endParaRPr lang="nl-NL" dirty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algn="r"/>
            <a:r>
              <a:rPr lang="nl-NL" dirty="0" smtClean="0">
                <a:solidFill>
                  <a:schemeClr val="tx1"/>
                </a:solidFill>
                <a:latin typeface="Century Gothic"/>
                <a:cs typeface="Century Gothic"/>
              </a:rPr>
              <a:t>}</a:t>
            </a:r>
            <a:endParaRPr lang="nl-NL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466575" y="1501529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	</a:t>
            </a:r>
            <a:r>
              <a:rPr lang="nl-NL" dirty="0" err="1" smtClean="0">
                <a:latin typeface="Century Gothic"/>
                <a:cs typeface="Century Gothic"/>
              </a:rPr>
              <a:t>width</a:t>
            </a:r>
            <a:r>
              <a:rPr lang="nl-NL" dirty="0" smtClean="0">
                <a:latin typeface="Century Gothic"/>
                <a:cs typeface="Century Gothic"/>
              </a:rPr>
              <a:t>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809934" y="1501529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>
                <a:latin typeface="Century Gothic"/>
                <a:cs typeface="Century Gothic"/>
              </a:rPr>
              <a:t>	</a:t>
            </a:r>
            <a:r>
              <a:rPr lang="nl-NL" dirty="0" smtClean="0">
                <a:latin typeface="Century Gothic"/>
                <a:cs typeface="Century Gothic"/>
              </a:rPr>
              <a:t>width: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466575" y="3512738"/>
            <a:ext cx="2190959" cy="1789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latin typeface="Century Gothic"/>
                <a:cs typeface="Century Gothic"/>
              </a:rPr>
              <a:t>.blok {</a:t>
            </a:r>
            <a:br>
              <a:rPr lang="nl-NL" dirty="0" smtClean="0">
                <a:latin typeface="Century Gothic"/>
                <a:cs typeface="Century Gothic"/>
              </a:rPr>
            </a:br>
            <a:r>
              <a:rPr lang="nl-NL" dirty="0" smtClean="0">
                <a:latin typeface="Century Gothic"/>
                <a:cs typeface="Century Gothic"/>
              </a:rPr>
              <a:t>	float: left;</a:t>
            </a:r>
          </a:p>
          <a:p>
            <a:r>
              <a:rPr lang="nl-NL" dirty="0">
                <a:latin typeface="Century Gothic"/>
                <a:cs typeface="Century Gothic"/>
              </a:rPr>
              <a:t>	</a:t>
            </a:r>
            <a:r>
              <a:rPr lang="nl-NL" dirty="0" smtClean="0">
                <a:latin typeface="Century Gothic"/>
                <a:cs typeface="Century Gothic"/>
              </a:rPr>
              <a:t>width: 200px;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}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0386" y="6118272"/>
            <a:ext cx="3723242" cy="506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.container {overflow: auto;}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Vrije vorm 1"/>
          <p:cNvSpPr/>
          <p:nvPr/>
        </p:nvSpPr>
        <p:spPr>
          <a:xfrm>
            <a:off x="617103" y="5422348"/>
            <a:ext cx="895854" cy="684695"/>
          </a:xfrm>
          <a:custGeom>
            <a:avLst/>
            <a:gdLst>
              <a:gd name="connsiteX0" fmla="*/ 78636 w 895854"/>
              <a:gd name="connsiteY0" fmla="*/ 684695 h 684695"/>
              <a:gd name="connsiteX1" fmla="*/ 78636 w 895854"/>
              <a:gd name="connsiteY1" fmla="*/ 132522 h 684695"/>
              <a:gd name="connsiteX2" fmla="*/ 895854 w 895854"/>
              <a:gd name="connsiteY2" fmla="*/ 0 h 68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854" h="684695">
                <a:moveTo>
                  <a:pt x="78636" y="684695"/>
                </a:moveTo>
                <a:cubicBezTo>
                  <a:pt x="10534" y="465666"/>
                  <a:pt x="-57567" y="246638"/>
                  <a:pt x="78636" y="132522"/>
                </a:cubicBezTo>
                <a:cubicBezTo>
                  <a:pt x="214839" y="18406"/>
                  <a:pt x="895854" y="0"/>
                  <a:pt x="895854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1258956" y="554006"/>
            <a:ext cx="9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solidFill>
                  <a:srgbClr val="1C88DA"/>
                </a:solidFill>
                <a:latin typeface="Century Gothic"/>
                <a:cs typeface="Century Gothic"/>
              </a:rPr>
              <a:t>float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0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14574" y="0"/>
            <a:ext cx="113898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Lay-outs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188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8-24 at 10.34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6"/>
          <a:stretch/>
        </p:blipFill>
        <p:spPr>
          <a:xfrm>
            <a:off x="1852010" y="341361"/>
            <a:ext cx="5390480" cy="6175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50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8-24 at 10.34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6"/>
          <a:stretch/>
        </p:blipFill>
        <p:spPr>
          <a:xfrm>
            <a:off x="1852010" y="341361"/>
            <a:ext cx="5390480" cy="6175272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706516" y="257950"/>
            <a:ext cx="5685080" cy="416689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706516" y="754008"/>
            <a:ext cx="5685080" cy="32739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706516" y="1190539"/>
            <a:ext cx="2242283" cy="542687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948799" y="1190539"/>
            <a:ext cx="3442797" cy="542687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490870" y="709836"/>
            <a:ext cx="6129130" cy="60046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59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300"/>
            <a:ext cx="9144000" cy="6106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14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positioneren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567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8-24 at 10.34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6"/>
          <a:stretch/>
        </p:blipFill>
        <p:spPr>
          <a:xfrm>
            <a:off x="1852010" y="341361"/>
            <a:ext cx="5390480" cy="6175272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706516" y="257950"/>
            <a:ext cx="5685080" cy="416689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706516" y="754008"/>
            <a:ext cx="5685080" cy="32739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706516" y="1190539"/>
            <a:ext cx="2242283" cy="542687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948799" y="1190539"/>
            <a:ext cx="3442797" cy="542687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227148" y="289655"/>
            <a:ext cx="1084116" cy="846603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nav</a:t>
            </a:r>
            <a:endParaRPr lang="nl-NL" dirty="0"/>
          </a:p>
        </p:txBody>
      </p:sp>
      <p:sp>
        <p:nvSpPr>
          <p:cNvPr id="8" name="Ovaal 7"/>
          <p:cNvSpPr/>
          <p:nvPr/>
        </p:nvSpPr>
        <p:spPr>
          <a:xfrm>
            <a:off x="0" y="1288658"/>
            <a:ext cx="1311264" cy="846603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header</a:t>
            </a:r>
            <a:endParaRPr lang="nl-NL" dirty="0"/>
          </a:p>
        </p:txBody>
      </p:sp>
      <p:sp>
        <p:nvSpPr>
          <p:cNvPr id="9" name="Ovaal 8"/>
          <p:cNvSpPr/>
          <p:nvPr/>
        </p:nvSpPr>
        <p:spPr>
          <a:xfrm>
            <a:off x="7637960" y="3427709"/>
            <a:ext cx="1200163" cy="968601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nieuws</a:t>
            </a:r>
            <a:endParaRPr lang="nl-NL" dirty="0"/>
          </a:p>
        </p:txBody>
      </p:sp>
      <p:sp>
        <p:nvSpPr>
          <p:cNvPr id="10" name="Ovaal 9"/>
          <p:cNvSpPr/>
          <p:nvPr/>
        </p:nvSpPr>
        <p:spPr>
          <a:xfrm>
            <a:off x="154872" y="4749237"/>
            <a:ext cx="1321589" cy="970495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sidebar</a:t>
            </a:r>
            <a:endParaRPr lang="nl-NL" dirty="0"/>
          </a:p>
        </p:txBody>
      </p:sp>
      <p:sp>
        <p:nvSpPr>
          <p:cNvPr id="11" name="Vrije vorm 10"/>
          <p:cNvSpPr/>
          <p:nvPr/>
        </p:nvSpPr>
        <p:spPr>
          <a:xfrm>
            <a:off x="1218340" y="205567"/>
            <a:ext cx="1022416" cy="300330"/>
          </a:xfrm>
          <a:custGeom>
            <a:avLst/>
            <a:gdLst>
              <a:gd name="connsiteX0" fmla="*/ 0 w 1022416"/>
              <a:gd name="connsiteY0" fmla="*/ 300330 h 300330"/>
              <a:gd name="connsiteX1" fmla="*/ 278772 w 1022416"/>
              <a:gd name="connsiteY1" fmla="*/ 922 h 300330"/>
              <a:gd name="connsiteX2" fmla="*/ 960216 w 1022416"/>
              <a:gd name="connsiteY2" fmla="*/ 207410 h 300330"/>
              <a:gd name="connsiteX3" fmla="*/ 991191 w 1022416"/>
              <a:gd name="connsiteY3" fmla="*/ 228059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416" h="300330">
                <a:moveTo>
                  <a:pt x="0" y="300330"/>
                </a:moveTo>
                <a:cubicBezTo>
                  <a:pt x="59368" y="158369"/>
                  <a:pt x="118736" y="16409"/>
                  <a:pt x="278772" y="922"/>
                </a:cubicBezTo>
                <a:cubicBezTo>
                  <a:pt x="438808" y="-14565"/>
                  <a:pt x="841480" y="169554"/>
                  <a:pt x="960216" y="207410"/>
                </a:cubicBezTo>
                <a:cubicBezTo>
                  <a:pt x="1078952" y="245266"/>
                  <a:pt x="991191" y="228059"/>
                  <a:pt x="991191" y="228059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1187365" y="939523"/>
            <a:ext cx="1022166" cy="516221"/>
          </a:xfrm>
          <a:custGeom>
            <a:avLst/>
            <a:gdLst>
              <a:gd name="connsiteX0" fmla="*/ 0 w 1022166"/>
              <a:gd name="connsiteY0" fmla="*/ 516221 h 516221"/>
              <a:gd name="connsiteX1" fmla="*/ 258123 w 1022166"/>
              <a:gd name="connsiteY1" fmla="*/ 92920 h 516221"/>
              <a:gd name="connsiteX2" fmla="*/ 1022166 w 1022166"/>
              <a:gd name="connsiteY2" fmla="*/ 0 h 51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166" h="516221">
                <a:moveTo>
                  <a:pt x="0" y="516221"/>
                </a:moveTo>
                <a:cubicBezTo>
                  <a:pt x="43881" y="347589"/>
                  <a:pt x="87762" y="178957"/>
                  <a:pt x="258123" y="92920"/>
                </a:cubicBezTo>
                <a:cubicBezTo>
                  <a:pt x="428484" y="6883"/>
                  <a:pt x="1022166" y="0"/>
                  <a:pt x="1022166" y="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960217" y="3706469"/>
            <a:ext cx="1063466" cy="1063416"/>
          </a:xfrm>
          <a:custGeom>
            <a:avLst/>
            <a:gdLst>
              <a:gd name="connsiteX0" fmla="*/ 0 w 1063466"/>
              <a:gd name="connsiteY0" fmla="*/ 1063416 h 1063416"/>
              <a:gd name="connsiteX1" fmla="*/ 278772 w 1063466"/>
              <a:gd name="connsiteY1" fmla="*/ 392328 h 1063416"/>
              <a:gd name="connsiteX2" fmla="*/ 1063466 w 1063466"/>
              <a:gd name="connsiteY2" fmla="*/ 0 h 10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466" h="1063416">
                <a:moveTo>
                  <a:pt x="0" y="1063416"/>
                </a:moveTo>
                <a:cubicBezTo>
                  <a:pt x="50764" y="816490"/>
                  <a:pt x="101528" y="569564"/>
                  <a:pt x="278772" y="392328"/>
                </a:cubicBezTo>
                <a:cubicBezTo>
                  <a:pt x="456016" y="215092"/>
                  <a:pt x="1063466" y="0"/>
                  <a:pt x="1063466" y="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6494370" y="2929508"/>
            <a:ext cx="1559061" cy="549824"/>
          </a:xfrm>
          <a:custGeom>
            <a:avLst/>
            <a:gdLst>
              <a:gd name="connsiteX0" fmla="*/ 1559061 w 1559061"/>
              <a:gd name="connsiteY0" fmla="*/ 549824 h 549824"/>
              <a:gd name="connsiteX1" fmla="*/ 1084115 w 1559061"/>
              <a:gd name="connsiteY1" fmla="*/ 54251 h 549824"/>
              <a:gd name="connsiteX2" fmla="*/ 0 w 1559061"/>
              <a:gd name="connsiteY2" fmla="*/ 12953 h 54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9061" h="549824">
                <a:moveTo>
                  <a:pt x="1559061" y="549824"/>
                </a:moveTo>
                <a:cubicBezTo>
                  <a:pt x="1451509" y="346776"/>
                  <a:pt x="1343958" y="143729"/>
                  <a:pt x="1084115" y="54251"/>
                </a:cubicBezTo>
                <a:cubicBezTo>
                  <a:pt x="824272" y="-35227"/>
                  <a:pt x="0" y="12953"/>
                  <a:pt x="0" y="12953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490870" y="709836"/>
            <a:ext cx="6129130" cy="60046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7790360" y="1312767"/>
            <a:ext cx="1353640" cy="968601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sp>
        <p:nvSpPr>
          <p:cNvPr id="17" name="Vrije vorm 16"/>
          <p:cNvSpPr/>
          <p:nvPr/>
        </p:nvSpPr>
        <p:spPr>
          <a:xfrm>
            <a:off x="7637960" y="905920"/>
            <a:ext cx="779530" cy="406847"/>
          </a:xfrm>
          <a:custGeom>
            <a:avLst/>
            <a:gdLst>
              <a:gd name="connsiteX0" fmla="*/ 1559061 w 1559061"/>
              <a:gd name="connsiteY0" fmla="*/ 549824 h 549824"/>
              <a:gd name="connsiteX1" fmla="*/ 1084115 w 1559061"/>
              <a:gd name="connsiteY1" fmla="*/ 54251 h 549824"/>
              <a:gd name="connsiteX2" fmla="*/ 0 w 1559061"/>
              <a:gd name="connsiteY2" fmla="*/ 12953 h 54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9061" h="549824">
                <a:moveTo>
                  <a:pt x="1559061" y="549824"/>
                </a:moveTo>
                <a:cubicBezTo>
                  <a:pt x="1451509" y="346776"/>
                  <a:pt x="1343958" y="143729"/>
                  <a:pt x="1084115" y="54251"/>
                </a:cubicBezTo>
                <a:cubicBezTo>
                  <a:pt x="824272" y="-35227"/>
                  <a:pt x="0" y="12953"/>
                  <a:pt x="0" y="12953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127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032657" y="4036850"/>
            <a:ext cx="7009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 smtClean="0"/>
              <a:t>Open je </a:t>
            </a:r>
            <a:r>
              <a:rPr lang="nl-NL" sz="2800" dirty="0" err="1" smtClean="0"/>
              <a:t>phpstorm</a:t>
            </a:r>
            <a:r>
              <a:rPr lang="nl-NL" sz="2800" dirty="0" smtClean="0"/>
              <a:t> en maak dit voorbeeld mee.</a:t>
            </a:r>
            <a:endParaRPr lang="nl-NL" sz="2800" dirty="0"/>
          </a:p>
        </p:txBody>
      </p:sp>
      <p:sp>
        <p:nvSpPr>
          <p:cNvPr id="4" name="Afgeronde rechthoek 3"/>
          <p:cNvSpPr/>
          <p:nvPr/>
        </p:nvSpPr>
        <p:spPr>
          <a:xfrm>
            <a:off x="2942782" y="2069556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/>
              <a:t>LIVE CODING</a:t>
            </a:r>
            <a:endParaRPr lang="nl-NL" sz="3600" dirty="0"/>
          </a:p>
        </p:txBody>
      </p:sp>
    </p:spTree>
    <p:extLst>
      <p:ext uri="{BB962C8B-B14F-4D97-AF65-F5344CB8AC3E}">
        <p14:creationId xmlns="" xmlns:p14="http://schemas.microsoft.com/office/powerpoint/2010/main" val="2623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934780"/>
            <a:ext cx="8297194" cy="492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996317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30868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058195" y="149005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nav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5" y="2135275"/>
            <a:ext cx="1159592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&lt;main&gt;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1570879" y="2772929"/>
            <a:ext cx="1177768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&lt;header&gt;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1570879" y="3410469"/>
            <a:ext cx="1177768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aside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570879" y="4035110"/>
            <a:ext cx="1177768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&lt;article&gt;</a:t>
            </a:r>
            <a:endParaRPr lang="nl-NL" sz="1600" dirty="0"/>
          </a:p>
        </p:txBody>
      </p:sp>
      <p:sp>
        <p:nvSpPr>
          <p:cNvPr id="12" name="Afgeronde rechthoek 11"/>
          <p:cNvSpPr/>
          <p:nvPr/>
        </p:nvSpPr>
        <p:spPr>
          <a:xfrm>
            <a:off x="1058195" y="4672617"/>
            <a:ext cx="1159592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&lt;/main&gt;</a:t>
            </a:r>
            <a:endParaRPr lang="nl-NL" sz="1600" dirty="0"/>
          </a:p>
        </p:txBody>
      </p:sp>
      <p:sp>
        <p:nvSpPr>
          <p:cNvPr id="13" name="Afgeronde rechthoek 12"/>
          <p:cNvSpPr/>
          <p:nvPr/>
        </p:nvSpPr>
        <p:spPr>
          <a:xfrm>
            <a:off x="2990384" y="2772929"/>
            <a:ext cx="1203244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&lt;/header&gt;</a:t>
            </a:r>
            <a:endParaRPr lang="nl-NL" sz="1600" dirty="0"/>
          </a:p>
        </p:txBody>
      </p:sp>
      <p:sp>
        <p:nvSpPr>
          <p:cNvPr id="14" name="Afgeronde rechthoek 13"/>
          <p:cNvSpPr/>
          <p:nvPr/>
        </p:nvSpPr>
        <p:spPr>
          <a:xfrm>
            <a:off x="2990384" y="3410469"/>
            <a:ext cx="1203244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aside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5" name="Afgeronde rechthoek 14"/>
          <p:cNvSpPr/>
          <p:nvPr/>
        </p:nvSpPr>
        <p:spPr>
          <a:xfrm>
            <a:off x="3003541" y="4038620"/>
            <a:ext cx="1189017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&lt;/article&gt;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2217787" y="1489821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nav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7" name="Ovaal 16"/>
          <p:cNvSpPr/>
          <p:nvPr/>
        </p:nvSpPr>
        <p:spPr>
          <a:xfrm>
            <a:off x="5998775" y="227137"/>
            <a:ext cx="1639186" cy="1262915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Volgens HTML 5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817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934780"/>
            <a:ext cx="8297194" cy="492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996317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30868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058194" y="1490052"/>
            <a:ext cx="1807951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&lt;div class=“nav”&gt;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4" y="2135275"/>
            <a:ext cx="2215204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&lt;div class=“wrapper”&gt;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1570878" y="2772929"/>
            <a:ext cx="2076212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&lt;div class=“header”&gt;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1570878" y="3410469"/>
            <a:ext cx="2076211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&lt;div class=“</a:t>
            </a:r>
            <a:r>
              <a:rPr lang="nl-NL" sz="1600" dirty="0"/>
              <a:t>s</a:t>
            </a:r>
            <a:r>
              <a:rPr lang="nl-NL" sz="1600" dirty="0" smtClean="0"/>
              <a:t>idebar”&gt;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570878" y="4035110"/>
            <a:ext cx="2076211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&lt;div class=“news”&gt;</a:t>
            </a:r>
            <a:endParaRPr lang="nl-NL" sz="1600" dirty="0"/>
          </a:p>
        </p:txBody>
      </p:sp>
      <p:sp>
        <p:nvSpPr>
          <p:cNvPr id="12" name="Afgeronde rechthoek 11"/>
          <p:cNvSpPr/>
          <p:nvPr/>
        </p:nvSpPr>
        <p:spPr>
          <a:xfrm>
            <a:off x="1058195" y="4672617"/>
            <a:ext cx="1099712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&lt;/div&gt;</a:t>
            </a:r>
            <a:endParaRPr lang="nl-NL" sz="1600" dirty="0"/>
          </a:p>
        </p:txBody>
      </p:sp>
      <p:sp>
        <p:nvSpPr>
          <p:cNvPr id="13" name="Afgeronde rechthoek 12"/>
          <p:cNvSpPr/>
          <p:nvPr/>
        </p:nvSpPr>
        <p:spPr>
          <a:xfrm>
            <a:off x="3825224" y="2769419"/>
            <a:ext cx="1112870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&lt;/div&gt;</a:t>
            </a:r>
            <a:endParaRPr lang="nl-NL" sz="1600" dirty="0"/>
          </a:p>
        </p:txBody>
      </p:sp>
      <p:sp>
        <p:nvSpPr>
          <p:cNvPr id="14" name="Afgeronde rechthoek 13"/>
          <p:cNvSpPr/>
          <p:nvPr/>
        </p:nvSpPr>
        <p:spPr>
          <a:xfrm>
            <a:off x="3835547" y="3406959"/>
            <a:ext cx="1112870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&lt;/div&gt;</a:t>
            </a:r>
            <a:endParaRPr lang="nl-NL" sz="1600" dirty="0"/>
          </a:p>
        </p:txBody>
      </p:sp>
      <p:sp>
        <p:nvSpPr>
          <p:cNvPr id="15" name="Afgeronde rechthoek 14"/>
          <p:cNvSpPr/>
          <p:nvPr/>
        </p:nvSpPr>
        <p:spPr>
          <a:xfrm>
            <a:off x="3850925" y="4035110"/>
            <a:ext cx="1099712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&lt;/div&gt;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2982534" y="149005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&lt;/div&gt;</a:t>
            </a:r>
            <a:endParaRPr lang="nl-NL" sz="1600" dirty="0"/>
          </a:p>
        </p:txBody>
      </p:sp>
      <p:sp>
        <p:nvSpPr>
          <p:cNvPr id="17" name="Ovaal 16"/>
          <p:cNvSpPr/>
          <p:nvPr/>
        </p:nvSpPr>
        <p:spPr>
          <a:xfrm>
            <a:off x="6298197" y="299408"/>
            <a:ext cx="1641660" cy="119064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Volgens HTML &lt; 5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5679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46643" y="1180594"/>
            <a:ext cx="75888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 err="1">
                <a:latin typeface="Courier New"/>
                <a:cs typeface="Courier New"/>
              </a:rPr>
              <a:t>nav</a:t>
            </a:r>
            <a:r>
              <a:rPr lang="nl-NL" sz="1600" b="1" dirty="0" smtClean="0">
                <a:latin typeface="Courier New"/>
                <a:cs typeface="Courier New"/>
              </a:rPr>
              <a:t>&gt; 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 err="1">
                <a:latin typeface="Courier New"/>
                <a:cs typeface="Courier New"/>
              </a:rPr>
              <a:t>nav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 err="1">
                <a:latin typeface="Courier New"/>
                <a:cs typeface="Courier New"/>
              </a:rPr>
              <a:t>section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latin typeface="Courier New"/>
                <a:cs typeface="Courier New"/>
              </a:rPr>
              <a:t>wrapper</a:t>
            </a:r>
            <a:r>
              <a:rPr lang="nl-NL" sz="1600" b="1" dirty="0">
                <a:latin typeface="Courier New"/>
                <a:cs typeface="Courier New"/>
              </a:rPr>
              <a:t>"&gt;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&lt;</a:t>
            </a:r>
            <a:r>
              <a:rPr lang="nl-NL" sz="1600" b="1" dirty="0">
                <a:latin typeface="Courier New"/>
                <a:cs typeface="Courier New"/>
              </a:rPr>
              <a:t>header</a:t>
            </a:r>
            <a:r>
              <a:rPr lang="nl-NL" sz="1600" b="1" dirty="0" smtClean="0">
                <a:latin typeface="Courier New"/>
                <a:cs typeface="Courier New"/>
              </a:rPr>
              <a:t>&gt; &lt;</a:t>
            </a:r>
            <a:r>
              <a:rPr lang="nl-NL" sz="1600" b="1" dirty="0">
                <a:latin typeface="Courier New"/>
                <a:cs typeface="Courier New"/>
              </a:rPr>
              <a:t>/header&gt;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b="1" dirty="0" smtClean="0">
                <a:latin typeface="Courier New"/>
                <a:cs typeface="Courier New"/>
              </a:rPr>
              <a:t>		&lt;</a:t>
            </a:r>
            <a:r>
              <a:rPr lang="nl-NL" sz="1600" b="1" dirty="0" err="1">
                <a:latin typeface="Courier New"/>
                <a:cs typeface="Courier New"/>
              </a:rPr>
              <a:t>aside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="contact-</a:t>
            </a:r>
            <a:r>
              <a:rPr lang="nl-NL" sz="1600" b="1" dirty="0" smtClean="0">
                <a:latin typeface="Courier New"/>
                <a:cs typeface="Courier New"/>
              </a:rPr>
              <a:t>info”&gt; 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 err="1">
                <a:latin typeface="Courier New"/>
                <a:cs typeface="Courier New"/>
              </a:rPr>
              <a:t>aside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</a:p>
          <a:p>
            <a:r>
              <a:rPr lang="nl-NL" sz="1600" b="1" dirty="0">
                <a:latin typeface="Courier New"/>
                <a:cs typeface="Courier New"/>
              </a:rPr>
              <a:t>		&lt;</a:t>
            </a:r>
            <a:r>
              <a:rPr lang="nl-NL" sz="1600" b="1" dirty="0" err="1">
                <a:latin typeface="Courier New"/>
                <a:cs typeface="Courier New"/>
              </a:rPr>
              <a:t>section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 smtClean="0">
                <a:latin typeface="Courier New"/>
                <a:cs typeface="Courier New"/>
              </a:rPr>
              <a:t>news</a:t>
            </a:r>
            <a:r>
              <a:rPr lang="nl-NL" sz="1600" b="1" dirty="0" smtClean="0">
                <a:latin typeface="Courier New"/>
                <a:cs typeface="Courier New"/>
              </a:rPr>
              <a:t>”&gt; 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 err="1">
                <a:latin typeface="Courier New"/>
                <a:cs typeface="Courier New"/>
              </a:rPr>
              <a:t>section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 err="1">
                <a:latin typeface="Courier New"/>
                <a:cs typeface="Courier New"/>
              </a:rPr>
              <a:t>section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/body&gt;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46643" y="777576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8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Herhaling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188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46643" y="819446"/>
            <a:ext cx="75888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latin typeface="Courier New"/>
                <a:cs typeface="Courier New"/>
              </a:rPr>
              <a:t>section </a:t>
            </a:r>
            <a:r>
              <a:rPr lang="nl-NL" sz="1600" dirty="0" smtClean="0">
                <a:latin typeface="Courier New"/>
                <a:cs typeface="Courier New"/>
              </a:rPr>
              <a:t>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width: 600px; margin: 0 </a:t>
            </a:r>
            <a:r>
              <a:rPr lang="nl-NL" sz="1600" dirty="0">
                <a:latin typeface="Courier New"/>
                <a:cs typeface="Courier New"/>
              </a:rPr>
              <a:t>auto;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 smtClean="0">
                <a:latin typeface="Courier New"/>
                <a:cs typeface="Courier New"/>
              </a:rPr>
              <a:t>nav </a:t>
            </a:r>
            <a:r>
              <a:rPr lang="nl-NL" sz="1600" dirty="0" smtClean="0">
                <a:latin typeface="Courier New"/>
                <a:cs typeface="Courier New"/>
              </a:rPr>
              <a:t>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background-color</a:t>
            </a:r>
            <a:r>
              <a:rPr lang="nl-NL" sz="1600" dirty="0">
                <a:latin typeface="Courier New"/>
                <a:cs typeface="Courier New"/>
              </a:rPr>
              <a:t>: #000</a:t>
            </a:r>
            <a:r>
              <a:rPr lang="nl-NL" sz="1600" dirty="0" smtClean="0">
                <a:latin typeface="Courier New"/>
                <a:cs typeface="Courier New"/>
              </a:rPr>
              <a:t>; padding: 5px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/* header instellingen*/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header </a:t>
            </a:r>
            <a:r>
              <a:rPr lang="nl-NL" sz="1600" dirty="0" smtClean="0">
                <a:latin typeface="Courier New"/>
                <a:cs typeface="Courier New"/>
              </a:rPr>
              <a:t>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padding</a:t>
            </a:r>
            <a:r>
              <a:rPr lang="nl-NL" sz="1600" dirty="0">
                <a:latin typeface="Courier New"/>
                <a:cs typeface="Courier New"/>
              </a:rPr>
              <a:t>: 30px 0</a:t>
            </a:r>
            <a:r>
              <a:rPr lang="nl-NL" sz="1600" dirty="0" smtClean="0">
                <a:latin typeface="Courier New"/>
                <a:cs typeface="Courier New"/>
              </a:rPr>
              <a:t>;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 smtClean="0">
                <a:latin typeface="Courier New"/>
                <a:cs typeface="Courier New"/>
              </a:rPr>
              <a:t>aside </a:t>
            </a:r>
            <a:r>
              <a:rPr lang="nl-NL" sz="1600" dirty="0" smtClean="0">
                <a:latin typeface="Courier New"/>
                <a:cs typeface="Courier New"/>
              </a:rPr>
              <a:t>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width: 200px; 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	float: left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/* 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 instellingen*/</a:t>
            </a:r>
          </a:p>
          <a:p>
            <a:r>
              <a:rPr lang="nl-NL" sz="1600" b="1" dirty="0">
                <a:latin typeface="Courier New"/>
                <a:cs typeface="Courier New"/>
              </a:rPr>
              <a:t>.</a:t>
            </a:r>
            <a:r>
              <a:rPr lang="nl-NL" sz="1600" b="1" dirty="0" smtClean="0">
                <a:latin typeface="Courier New"/>
                <a:cs typeface="Courier New"/>
              </a:rPr>
              <a:t>news </a:t>
            </a:r>
            <a:r>
              <a:rPr lang="nl-NL" sz="1600" dirty="0" smtClean="0">
                <a:latin typeface="Courier New"/>
                <a:cs typeface="Courier New"/>
              </a:rPr>
              <a:t>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padding: 5px;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width: 350px; 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	float: left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46643" y="370324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0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Menu’s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2042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8-24 at 10.34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6"/>
          <a:stretch/>
        </p:blipFill>
        <p:spPr>
          <a:xfrm>
            <a:off x="1852010" y="341361"/>
            <a:ext cx="5390480" cy="6175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68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545511" y="83964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55618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058195" y="1333375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nav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058195" y="4979186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nav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570879" y="1924515"/>
            <a:ext cx="1112870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ul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21" name="Afgeronde rechthoek 20"/>
          <p:cNvSpPr/>
          <p:nvPr/>
        </p:nvSpPr>
        <p:spPr>
          <a:xfrm>
            <a:off x="1570879" y="4360134"/>
            <a:ext cx="1112870" cy="451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ul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22" name="Afgeronde rechthoek 21"/>
          <p:cNvSpPr/>
          <p:nvPr/>
        </p:nvSpPr>
        <p:spPr>
          <a:xfrm>
            <a:off x="2083563" y="2528254"/>
            <a:ext cx="1112870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&lt;li&gt;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339998" y="2528254"/>
            <a:ext cx="1232002" cy="4513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&lt;a </a:t>
            </a:r>
            <a:r>
              <a:rPr lang="nl-NL" sz="1600" dirty="0" err="1" smtClean="0"/>
              <a:t>href</a:t>
            </a:r>
            <a:r>
              <a:rPr lang="nl-NL" sz="1600" dirty="0" smtClean="0"/>
              <a:t>=“”&gt;</a:t>
            </a:r>
            <a:endParaRPr lang="nl-NL" sz="1600" dirty="0"/>
          </a:p>
        </p:txBody>
      </p:sp>
      <p:sp>
        <p:nvSpPr>
          <p:cNvPr id="27" name="Afgeronde rechthoek 26"/>
          <p:cNvSpPr/>
          <p:nvPr/>
        </p:nvSpPr>
        <p:spPr>
          <a:xfrm>
            <a:off x="6321239" y="2528254"/>
            <a:ext cx="1112870" cy="4513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&lt;/a&gt;</a:t>
            </a:r>
            <a:endParaRPr lang="nl-NL" sz="1600" dirty="0"/>
          </a:p>
        </p:txBody>
      </p:sp>
      <p:sp>
        <p:nvSpPr>
          <p:cNvPr id="32" name="Afgeronde rechthoek 31"/>
          <p:cNvSpPr/>
          <p:nvPr/>
        </p:nvSpPr>
        <p:spPr>
          <a:xfrm>
            <a:off x="4692862" y="2528254"/>
            <a:ext cx="1414181" cy="451339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tekst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7581006" y="2528254"/>
            <a:ext cx="1112870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&lt;/li&gt;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2083563" y="3131993"/>
            <a:ext cx="1112870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&lt;li&gt;</a:t>
            </a:r>
            <a:endParaRPr lang="nl-NL" sz="1600" dirty="0"/>
          </a:p>
        </p:txBody>
      </p:sp>
      <p:sp>
        <p:nvSpPr>
          <p:cNvPr id="35" name="Afgeronde rechthoek 34"/>
          <p:cNvSpPr/>
          <p:nvPr/>
        </p:nvSpPr>
        <p:spPr>
          <a:xfrm>
            <a:off x="3339998" y="3131993"/>
            <a:ext cx="1232002" cy="4513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&lt;a </a:t>
            </a:r>
            <a:r>
              <a:rPr lang="nl-NL" sz="1600" dirty="0" err="1" smtClean="0"/>
              <a:t>href</a:t>
            </a:r>
            <a:r>
              <a:rPr lang="nl-NL" sz="1600" dirty="0" smtClean="0"/>
              <a:t>=“”&gt;</a:t>
            </a:r>
            <a:endParaRPr lang="nl-NL" sz="1600" dirty="0"/>
          </a:p>
        </p:txBody>
      </p:sp>
      <p:sp>
        <p:nvSpPr>
          <p:cNvPr id="36" name="Afgeronde rechthoek 35"/>
          <p:cNvSpPr/>
          <p:nvPr/>
        </p:nvSpPr>
        <p:spPr>
          <a:xfrm>
            <a:off x="6321239" y="3131993"/>
            <a:ext cx="1112870" cy="4513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&lt;/a&gt;</a:t>
            </a:r>
            <a:endParaRPr lang="nl-NL" sz="1600" dirty="0"/>
          </a:p>
        </p:txBody>
      </p:sp>
      <p:sp>
        <p:nvSpPr>
          <p:cNvPr id="37" name="Afgeronde rechthoek 36"/>
          <p:cNvSpPr/>
          <p:nvPr/>
        </p:nvSpPr>
        <p:spPr>
          <a:xfrm>
            <a:off x="4692862" y="3131993"/>
            <a:ext cx="1414181" cy="451339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tekst</a:t>
            </a:r>
            <a:endParaRPr lang="nl-NL" sz="1600" dirty="0"/>
          </a:p>
        </p:txBody>
      </p:sp>
      <p:sp>
        <p:nvSpPr>
          <p:cNvPr id="38" name="Afgeronde rechthoek 37"/>
          <p:cNvSpPr/>
          <p:nvPr/>
        </p:nvSpPr>
        <p:spPr>
          <a:xfrm>
            <a:off x="7581006" y="3131993"/>
            <a:ext cx="1112870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&lt;/li&gt;</a:t>
            </a:r>
            <a:endParaRPr lang="nl-NL" sz="1600" dirty="0"/>
          </a:p>
        </p:txBody>
      </p:sp>
      <p:sp>
        <p:nvSpPr>
          <p:cNvPr id="39" name="Afgeronde rechthoek 38"/>
          <p:cNvSpPr/>
          <p:nvPr/>
        </p:nvSpPr>
        <p:spPr>
          <a:xfrm>
            <a:off x="2083563" y="3718741"/>
            <a:ext cx="1112870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&lt;li&gt;</a:t>
            </a:r>
            <a:endParaRPr lang="nl-NL" sz="1600" dirty="0"/>
          </a:p>
        </p:txBody>
      </p:sp>
      <p:sp>
        <p:nvSpPr>
          <p:cNvPr id="40" name="Afgeronde rechthoek 39"/>
          <p:cNvSpPr/>
          <p:nvPr/>
        </p:nvSpPr>
        <p:spPr>
          <a:xfrm>
            <a:off x="3339998" y="3718741"/>
            <a:ext cx="1232002" cy="4513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&lt;a </a:t>
            </a:r>
            <a:r>
              <a:rPr lang="nl-NL" sz="1600" dirty="0" err="1" smtClean="0"/>
              <a:t>href</a:t>
            </a:r>
            <a:r>
              <a:rPr lang="nl-NL" sz="1600" dirty="0" smtClean="0"/>
              <a:t>=“”&gt;</a:t>
            </a:r>
            <a:endParaRPr lang="nl-NL" sz="1600" dirty="0"/>
          </a:p>
        </p:txBody>
      </p:sp>
      <p:sp>
        <p:nvSpPr>
          <p:cNvPr id="41" name="Afgeronde rechthoek 40"/>
          <p:cNvSpPr/>
          <p:nvPr/>
        </p:nvSpPr>
        <p:spPr>
          <a:xfrm>
            <a:off x="6321239" y="3718741"/>
            <a:ext cx="1112870" cy="4513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&lt;/a&gt;</a:t>
            </a:r>
            <a:endParaRPr lang="nl-NL" sz="1600" dirty="0"/>
          </a:p>
        </p:txBody>
      </p:sp>
      <p:sp>
        <p:nvSpPr>
          <p:cNvPr id="42" name="Afgeronde rechthoek 41"/>
          <p:cNvSpPr/>
          <p:nvPr/>
        </p:nvSpPr>
        <p:spPr>
          <a:xfrm>
            <a:off x="4692862" y="3718741"/>
            <a:ext cx="1414181" cy="451339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tekst</a:t>
            </a:r>
            <a:endParaRPr lang="nl-NL" sz="1600" dirty="0"/>
          </a:p>
        </p:txBody>
      </p:sp>
      <p:sp>
        <p:nvSpPr>
          <p:cNvPr id="43" name="Afgeronde rechthoek 42"/>
          <p:cNvSpPr/>
          <p:nvPr/>
        </p:nvSpPr>
        <p:spPr>
          <a:xfrm>
            <a:off x="7581006" y="3718741"/>
            <a:ext cx="1112870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&lt;/li&gt;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12532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093129" y="2960881"/>
            <a:ext cx="741556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 smtClean="0"/>
              <a:t>Breidt  de vorige uitwerking uit met een menu.</a:t>
            </a:r>
          </a:p>
          <a:p>
            <a:endParaRPr lang="nl-NL" sz="2800" dirty="0"/>
          </a:p>
          <a:p>
            <a:r>
              <a:rPr lang="nl-NL" sz="2800" dirty="0" smtClean="0"/>
              <a:t>Voeg zowel HTML als CSS toe zodat het er precies</a:t>
            </a:r>
          </a:p>
          <a:p>
            <a:r>
              <a:rPr lang="nl-NL" sz="2800" dirty="0"/>
              <a:t>z</a:t>
            </a:r>
            <a:r>
              <a:rPr lang="nl-NL" sz="2800" dirty="0" smtClean="0"/>
              <a:t>o uit ziet als de volgende dia.</a:t>
            </a:r>
            <a:endParaRPr lang="nl-NL" sz="2800" dirty="0"/>
          </a:p>
        </p:txBody>
      </p:sp>
      <p:sp>
        <p:nvSpPr>
          <p:cNvPr id="4" name="Afgeronde rechthoek 3"/>
          <p:cNvSpPr/>
          <p:nvPr/>
        </p:nvSpPr>
        <p:spPr>
          <a:xfrm>
            <a:off x="2942782" y="953915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/>
              <a:t>opdracht</a:t>
            </a:r>
            <a:endParaRPr lang="nl-NL" sz="3600" dirty="0"/>
          </a:p>
        </p:txBody>
      </p:sp>
    </p:spTree>
    <p:extLst>
      <p:ext uri="{BB962C8B-B14F-4D97-AF65-F5344CB8AC3E}">
        <p14:creationId xmlns="" xmlns:p14="http://schemas.microsoft.com/office/powerpoint/2010/main" val="6891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8-24 at 10.34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6"/>
          <a:stretch/>
        </p:blipFill>
        <p:spPr>
          <a:xfrm>
            <a:off x="1852010" y="341361"/>
            <a:ext cx="5390480" cy="6175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43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46643" y="1180594"/>
            <a:ext cx="75888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&lt;body&gt;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endParaRPr lang="nl-NL" sz="1600" b="1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 err="1">
                <a:latin typeface="Courier New"/>
                <a:cs typeface="Courier New"/>
              </a:rPr>
              <a:t>nav</a:t>
            </a:r>
            <a:r>
              <a:rPr lang="nl-NL" sz="1600" dirty="0" smtClean="0">
                <a:latin typeface="Courier New"/>
                <a:cs typeface="Courier New"/>
              </a:rPr>
              <a:t>&gt; </a:t>
            </a:r>
          </a:p>
          <a:p>
            <a:endParaRPr lang="nl-NL" sz="1600" b="1" dirty="0">
              <a:latin typeface="Courier New"/>
              <a:cs typeface="Courier New"/>
            </a:endParaRPr>
          </a:p>
          <a:p>
            <a:r>
              <a:rPr lang="is-IS" sz="1600" b="1" dirty="0" smtClean="0">
                <a:latin typeface="Courier New"/>
                <a:cs typeface="Courier New"/>
              </a:rPr>
              <a:t>		&lt;</a:t>
            </a:r>
            <a:r>
              <a:rPr lang="is-IS" sz="1600" b="1" dirty="0">
                <a:latin typeface="Courier New"/>
                <a:cs typeface="Courier New"/>
              </a:rPr>
              <a:t>ul id="nav-main"&gt;</a:t>
            </a:r>
          </a:p>
          <a:p>
            <a:r>
              <a:rPr lang="is-IS" sz="1600" b="1" dirty="0">
                <a:latin typeface="Courier New"/>
                <a:cs typeface="Courier New"/>
              </a:rPr>
              <a:t>			&lt;li&gt;&lt;a href="#1"&gt;home&lt;/a&gt;&lt;/li&gt;</a:t>
            </a:r>
          </a:p>
          <a:p>
            <a:r>
              <a:rPr lang="is-IS" sz="1600" b="1" dirty="0">
                <a:latin typeface="Courier New"/>
                <a:cs typeface="Courier New"/>
              </a:rPr>
              <a:t>			</a:t>
            </a:r>
            <a:r>
              <a:rPr lang="is-IS" sz="1600" b="1" dirty="0" smtClean="0">
                <a:latin typeface="Courier New"/>
                <a:cs typeface="Courier New"/>
              </a:rPr>
              <a:t>&lt;</a:t>
            </a:r>
            <a:r>
              <a:rPr lang="is-IS" sz="1600" b="1" dirty="0">
                <a:latin typeface="Courier New"/>
                <a:cs typeface="Courier New"/>
              </a:rPr>
              <a:t>li&gt;&lt;a href="#2"&gt;contact&lt;/a&gt;&lt;/li&gt;</a:t>
            </a:r>
          </a:p>
          <a:p>
            <a:r>
              <a:rPr lang="is-IS" sz="1600" b="1" dirty="0">
                <a:latin typeface="Courier New"/>
                <a:cs typeface="Courier New"/>
              </a:rPr>
              <a:t>			&lt;li&gt;&lt;a href="#3"&gt;about&lt;/a&gt;&lt;/li&gt;</a:t>
            </a:r>
          </a:p>
          <a:p>
            <a:r>
              <a:rPr lang="is-IS" sz="1600" b="1" dirty="0">
                <a:latin typeface="Courier New"/>
                <a:cs typeface="Courier New"/>
              </a:rPr>
              <a:t>		</a:t>
            </a:r>
            <a:r>
              <a:rPr lang="is-IS" sz="1600" b="1" dirty="0" smtClean="0">
                <a:latin typeface="Courier New"/>
                <a:cs typeface="Courier New"/>
              </a:rPr>
              <a:t>&lt;</a:t>
            </a:r>
            <a:r>
              <a:rPr lang="is-IS" sz="1600" b="1" dirty="0">
                <a:latin typeface="Courier New"/>
                <a:cs typeface="Courier New"/>
              </a:rPr>
              <a:t>/</a:t>
            </a:r>
            <a:r>
              <a:rPr lang="is-IS" sz="1600" b="1" dirty="0" smtClean="0">
                <a:latin typeface="Courier New"/>
                <a:cs typeface="Courier New"/>
              </a:rPr>
              <a:t>ul&gt;</a:t>
            </a:r>
            <a:endParaRPr lang="nl-NL" sz="1600" b="1" dirty="0" smtClean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endParaRPr lang="nl-NL" sz="1600" b="1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nav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/body&gt;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46643" y="777576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545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46643" y="1180594"/>
            <a:ext cx="7588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latin typeface="Courier New"/>
                <a:cs typeface="Courier New"/>
              </a:rPr>
              <a:t>nav</a:t>
            </a:r>
            <a:r>
              <a:rPr lang="nl-NL" sz="1600" dirty="0" smtClean="0">
                <a:latin typeface="Courier New"/>
                <a:cs typeface="Courier New"/>
              </a:rPr>
              <a:t> a:link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text-decoration</a:t>
            </a:r>
            <a:r>
              <a:rPr lang="nl-NL" sz="1600" dirty="0">
                <a:latin typeface="Courier New"/>
                <a:cs typeface="Courier New"/>
              </a:rPr>
              <a:t>: none;</a:t>
            </a:r>
          </a:p>
          <a:p>
            <a:r>
              <a:rPr lang="nl-NL" sz="1600" dirty="0">
                <a:latin typeface="Courier New"/>
                <a:cs typeface="Courier New"/>
              </a:rPr>
              <a:t>	color</a:t>
            </a:r>
            <a:r>
              <a:rPr lang="nl-NL" sz="1600" dirty="0" smtClean="0">
                <a:latin typeface="Courier New"/>
                <a:cs typeface="Courier New"/>
              </a:rPr>
              <a:t>: #</a:t>
            </a:r>
            <a:r>
              <a:rPr lang="nl-NL" sz="1600" dirty="0">
                <a:latin typeface="Courier New"/>
                <a:cs typeface="Courier New"/>
              </a:rPr>
              <a:t>fff;</a:t>
            </a:r>
          </a:p>
          <a:p>
            <a:r>
              <a:rPr lang="nl-NL" sz="1600" dirty="0">
                <a:latin typeface="Courier New"/>
                <a:cs typeface="Courier New"/>
              </a:rPr>
              <a:t>	padding</a:t>
            </a:r>
            <a:r>
              <a:rPr lang="nl-NL" sz="1600" dirty="0" smtClean="0">
                <a:latin typeface="Courier New"/>
                <a:cs typeface="Courier New"/>
              </a:rPr>
              <a:t>: 3px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nav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smtClean="0">
                <a:latin typeface="Courier New"/>
                <a:cs typeface="Courier New"/>
              </a:rPr>
              <a:t>a:visited 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color: red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nav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smtClean="0">
                <a:latin typeface="Courier New"/>
                <a:cs typeface="Courier New"/>
              </a:rPr>
              <a:t>a:hover {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color</a:t>
            </a:r>
            <a:r>
              <a:rPr lang="nl-NL" sz="1600" dirty="0">
                <a:latin typeface="Courier New"/>
                <a:cs typeface="Courier New"/>
              </a:rPr>
              <a:t>: #383838;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#</a:t>
            </a:r>
            <a:r>
              <a:rPr lang="nl-NL" sz="1600" b="1" dirty="0" smtClean="0">
                <a:latin typeface="Courier New"/>
                <a:cs typeface="Courier New"/>
              </a:rPr>
              <a:t>nav-main </a:t>
            </a:r>
            <a:r>
              <a:rPr lang="nl-NL" sz="1600" dirty="0" smtClean="0">
                <a:latin typeface="Courier New"/>
                <a:cs typeface="Courier New"/>
              </a:rPr>
              <a:t>{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width</a:t>
            </a:r>
            <a:r>
              <a:rPr lang="nl-NL" sz="1600" dirty="0">
                <a:latin typeface="Courier New"/>
                <a:cs typeface="Courier New"/>
              </a:rPr>
              <a:t>: 600px</a:t>
            </a:r>
            <a:r>
              <a:rPr lang="nl-NL" sz="1600" dirty="0" smtClean="0">
                <a:latin typeface="Courier New"/>
                <a:cs typeface="Courier New"/>
              </a:rPr>
              <a:t>; 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margin: 0 </a:t>
            </a:r>
            <a:r>
              <a:rPr lang="nl-NL" sz="1600" dirty="0">
                <a:latin typeface="Courier New"/>
                <a:cs typeface="Courier New"/>
              </a:rPr>
              <a:t>auto;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46643" y="777576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318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46643" y="1180594"/>
            <a:ext cx="7588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latin typeface="Courier New"/>
                <a:cs typeface="Courier New"/>
              </a:rPr>
              <a:t>ul </a:t>
            </a:r>
            <a:r>
              <a:rPr lang="nl-NL" sz="1600" dirty="0" smtClean="0">
                <a:latin typeface="Courier New"/>
                <a:cs typeface="Courier New"/>
              </a:rPr>
              <a:t>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list-</a:t>
            </a:r>
            <a:r>
              <a:rPr lang="nl-NL" sz="1600" dirty="0" err="1">
                <a:latin typeface="Courier New"/>
                <a:cs typeface="Courier New"/>
              </a:rPr>
              <a:t>style</a:t>
            </a:r>
            <a:r>
              <a:rPr lang="nl-NL" sz="1600" dirty="0">
                <a:latin typeface="Courier New"/>
                <a:cs typeface="Courier New"/>
              </a:rPr>
              <a:t>: none;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 smtClean="0">
                <a:latin typeface="Courier New"/>
                <a:cs typeface="Courier New"/>
              </a:rPr>
              <a:t>li </a:t>
            </a:r>
            <a:r>
              <a:rPr lang="nl-NL" sz="1600" dirty="0" smtClean="0">
                <a:latin typeface="Courier New"/>
                <a:cs typeface="Courier New"/>
              </a:rPr>
              <a:t>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display</a:t>
            </a:r>
            <a:r>
              <a:rPr lang="nl-NL" sz="1600" dirty="0" smtClean="0">
                <a:latin typeface="Courier New"/>
                <a:cs typeface="Courier New"/>
              </a:rPr>
              <a:t>: inline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46643" y="777576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05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Weekopdracht </a:t>
            </a:r>
            <a:r>
              <a:rPr lang="nl-N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Eindelijk mag ik nog eens wat maken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8337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hte verbindingslijn met pijl 16"/>
          <p:cNvCxnSpPr/>
          <p:nvPr/>
        </p:nvCxnSpPr>
        <p:spPr>
          <a:xfrm flipH="1">
            <a:off x="3477189" y="3769821"/>
            <a:ext cx="967566" cy="6148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endCxn id="2" idx="4"/>
          </p:cNvCxnSpPr>
          <p:nvPr/>
        </p:nvCxnSpPr>
        <p:spPr>
          <a:xfrm flipV="1">
            <a:off x="4444755" y="3045068"/>
            <a:ext cx="15118" cy="72475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444755" y="3769821"/>
            <a:ext cx="1007881" cy="6148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3386479" y="89828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/>
        </p:nvSpPr>
        <p:spPr>
          <a:xfrm>
            <a:off x="1573511" y="396254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5210742" y="396254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930736" y="1522039"/>
            <a:ext cx="11398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structuur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091997" y="1999832"/>
            <a:ext cx="7617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552174" y="4647961"/>
            <a:ext cx="14514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presentatie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937637" y="5125754"/>
            <a:ext cx="60226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CSS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165137" y="4647961"/>
            <a:ext cx="1030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gedrag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258871" y="5125754"/>
            <a:ext cx="8899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ECMA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930736" y="3593209"/>
            <a:ext cx="104803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website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37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876819" y="1998162"/>
            <a:ext cx="52883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Maak weekopdracht 3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latin typeface="Century Gothic"/>
                <a:cs typeface="Century Gothic"/>
              </a:rPr>
              <a:t>Deadline volgende week maandag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latin typeface="Century Gothic"/>
                <a:cs typeface="Century Gothic"/>
              </a:rPr>
              <a:t>Zet de opdracht online op je </a:t>
            </a:r>
            <a:r>
              <a:rPr lang="nl-NL" dirty="0" err="1" smtClean="0">
                <a:latin typeface="Century Gothic"/>
                <a:cs typeface="Century Gothic"/>
              </a:rPr>
              <a:t>studentenspace</a:t>
            </a:r>
            <a:endParaRPr lang="nl-NL" dirty="0" smtClean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latin typeface="Century Gothic"/>
                <a:cs typeface="Century Gothic"/>
              </a:rPr>
              <a:t>Stel vragen via de </a:t>
            </a:r>
            <a:r>
              <a:rPr lang="nl-NL" dirty="0" err="1" smtClean="0">
                <a:latin typeface="Century Gothic"/>
                <a:cs typeface="Century Gothic"/>
              </a:rPr>
              <a:t>facebook</a:t>
            </a:r>
            <a:r>
              <a:rPr lang="nl-NL" dirty="0" smtClean="0">
                <a:latin typeface="Century Gothic"/>
                <a:cs typeface="Century Gothic"/>
              </a:rPr>
              <a:t> groep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Donderdag 25/09 09.00 uur</a:t>
            </a: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Deadline voor beoordelingsopdracht 1</a:t>
            </a:r>
            <a:endParaRPr lang="nl-NL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BEOORDEEL OPDRACHT 1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, maar maak eerste de oefenopdrachten.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5230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4-08-28 at 15.50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9144000" cy="4773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89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Best practices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5230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751500" y="1384205"/>
            <a:ext cx="771884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&lt;!</a:t>
            </a:r>
            <a:r>
              <a:rPr lang="nl-NL" sz="1600" dirty="0" err="1" smtClean="0">
                <a:latin typeface="Courier New"/>
                <a:cs typeface="Courier New"/>
              </a:rPr>
              <a:t>doctype</a:t>
            </a:r>
            <a:r>
              <a:rPr lang="nl-NL" sz="1600" dirty="0" smtClean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&gt;...&lt;/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 err="1" smtClean="0">
                <a:latin typeface="Courier New"/>
                <a:cs typeface="Courier New"/>
              </a:rPr>
              <a:t>style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body {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	color: red;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}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&lt;/</a:t>
            </a:r>
            <a:r>
              <a:rPr lang="nl-NL" sz="1600" b="1" dirty="0" err="1" smtClean="0">
                <a:latin typeface="Courier New"/>
                <a:cs typeface="Courier New"/>
              </a:rPr>
              <a:t>style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&lt;body </a:t>
            </a:r>
            <a:r>
              <a:rPr lang="nl-NL" sz="1600" b="1" dirty="0" err="1" smtClean="0">
                <a:latin typeface="Courier New"/>
                <a:cs typeface="Courier New"/>
              </a:rPr>
              <a:t>bgcolor</a:t>
            </a:r>
            <a:r>
              <a:rPr lang="nl-NL" sz="1600" b="1" dirty="0" smtClean="0">
                <a:latin typeface="Courier New"/>
                <a:cs typeface="Courier New"/>
              </a:rPr>
              <a:t>=blue;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&lt;h1&gt;</a:t>
            </a:r>
            <a:r>
              <a:rPr lang="nl-NL" sz="1600" b="1" dirty="0" smtClean="0">
                <a:latin typeface="Courier New"/>
                <a:cs typeface="Courier New"/>
              </a:rPr>
              <a:t>&lt;center&gt;</a:t>
            </a:r>
            <a:r>
              <a:rPr lang="nl-NL" sz="1600" dirty="0" smtClean="0">
                <a:latin typeface="Courier New"/>
                <a:cs typeface="Courier New"/>
              </a:rPr>
              <a:t>Heading</a:t>
            </a:r>
            <a:r>
              <a:rPr lang="nl-NL" sz="1600" b="1" dirty="0" smtClean="0">
                <a:latin typeface="Courier New"/>
                <a:cs typeface="Courier New"/>
              </a:rPr>
              <a:t>&lt;/center&gt;</a:t>
            </a:r>
            <a:r>
              <a:rPr lang="nl-NL" sz="1600" dirty="0" smtClean="0">
                <a:latin typeface="Courier New"/>
                <a:cs typeface="Courier New"/>
              </a:rPr>
              <a:t>&lt;/h1&gt;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&lt;/body&gt;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&lt;/html&gt;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795803" y="664441"/>
            <a:ext cx="1910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Niet doen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751500" y="1384205"/>
            <a:ext cx="385363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body {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color: red;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background-color: blue;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font-family: Arial;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text-align: center;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914892" y="1384205"/>
            <a:ext cx="385363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&lt;!</a:t>
            </a:r>
            <a:r>
              <a:rPr lang="nl-NL" sz="1600" dirty="0" err="1" smtClean="0">
                <a:latin typeface="Courier New"/>
                <a:cs typeface="Courier New"/>
              </a:rPr>
              <a:t>doctype</a:t>
            </a:r>
            <a:r>
              <a:rPr lang="nl-NL" sz="1600" dirty="0" smtClean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 </a:t>
            </a:r>
            <a:r>
              <a:rPr lang="nl-NL" sz="1600" dirty="0">
                <a:latin typeface="Courier New"/>
                <a:cs typeface="Courier New"/>
              </a:rPr>
              <a:t>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&lt;link rel=‘</a:t>
            </a:r>
            <a:r>
              <a:rPr lang="nl-NL" sz="1600" dirty="0" err="1" smtClean="0">
                <a:latin typeface="Courier New"/>
                <a:cs typeface="Courier New"/>
              </a:rPr>
              <a:t>stylesheet</a:t>
            </a:r>
            <a:r>
              <a:rPr lang="nl-NL" sz="1600" dirty="0" smtClean="0">
                <a:latin typeface="Courier New"/>
                <a:cs typeface="Courier New"/>
              </a:rPr>
              <a:t>’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</a:t>
            </a:r>
            <a:r>
              <a:rPr lang="nl-NL" sz="1600" dirty="0" err="1" smtClean="0">
                <a:latin typeface="Courier New"/>
                <a:cs typeface="Courier New"/>
              </a:rPr>
              <a:t>href</a:t>
            </a:r>
            <a:r>
              <a:rPr lang="nl-NL" sz="1600" dirty="0" smtClean="0">
                <a:latin typeface="Courier New"/>
                <a:cs typeface="Courier New"/>
              </a:rPr>
              <a:t>=‘</a:t>
            </a:r>
            <a:r>
              <a:rPr lang="nl-NL" sz="1600" dirty="0" err="1" smtClean="0">
                <a:latin typeface="Courier New"/>
                <a:cs typeface="Courier New"/>
              </a:rPr>
              <a:t>style.css</a:t>
            </a:r>
            <a:r>
              <a:rPr lang="nl-NL" sz="1600" dirty="0" smtClean="0">
                <a:latin typeface="Courier New"/>
                <a:cs typeface="Courier New"/>
              </a:rPr>
              <a:t>’ /&gt;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</a:t>
            </a:r>
            <a:r>
              <a:rPr lang="nl-NL" sz="1600" dirty="0">
                <a:latin typeface="Courier New"/>
                <a:cs typeface="Courier New"/>
              </a:rPr>
              <a:t>&lt;/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&lt;h1&gt;</a:t>
            </a:r>
            <a:r>
              <a:rPr lang="nl-NL" sz="1600" dirty="0" err="1" smtClean="0">
                <a:latin typeface="Courier New"/>
                <a:cs typeface="Courier New"/>
              </a:rPr>
              <a:t>Heading</a:t>
            </a:r>
            <a:r>
              <a:rPr lang="nl-NL" sz="1600" dirty="0" smtClean="0">
                <a:latin typeface="Courier New"/>
                <a:cs typeface="Courier New"/>
              </a:rPr>
              <a:t>&lt;/h1&gt;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&lt;/body&gt;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&lt;/html&gt;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795803" y="664441"/>
            <a:ext cx="185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Wel doen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05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751500" y="1384205"/>
            <a:ext cx="771884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&gt;...&lt;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>
                <a:latin typeface="Courier New"/>
                <a:cs typeface="Courier New"/>
              </a:rPr>
              <a:t>&lt;</a:t>
            </a:r>
            <a:r>
              <a:rPr lang="nl-NL" sz="1600" b="1" dirty="0" err="1">
                <a:latin typeface="Courier New"/>
                <a:cs typeface="Courier New"/>
              </a:rPr>
              <a:t>section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 smtClean="0">
                <a:latin typeface="Courier New"/>
                <a:cs typeface="Courier New"/>
              </a:rPr>
              <a:t>=”section1"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b="1" dirty="0">
                <a:latin typeface="Courier New"/>
                <a:cs typeface="Courier New"/>
              </a:rPr>
              <a:t>&lt;div class</a:t>
            </a:r>
            <a:r>
              <a:rPr lang="nl-NL" sz="1600" b="1" dirty="0" smtClean="0">
                <a:latin typeface="Courier New"/>
                <a:cs typeface="Courier New"/>
              </a:rPr>
              <a:t>=”blok1"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&lt;/div&gt;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b="1" dirty="0">
                <a:latin typeface="Courier New"/>
                <a:cs typeface="Courier New"/>
              </a:rPr>
              <a:t>&lt;div class</a:t>
            </a:r>
            <a:r>
              <a:rPr lang="nl-NL" sz="1600" b="1" dirty="0" smtClean="0">
                <a:latin typeface="Courier New"/>
                <a:cs typeface="Courier New"/>
              </a:rPr>
              <a:t>=”blok2"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&lt;/div&gt;		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795803" y="664441"/>
            <a:ext cx="1910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Niet doen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2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751500" y="1384205"/>
            <a:ext cx="771884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&gt;...&lt;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	&lt;</a:t>
            </a:r>
            <a:r>
              <a:rPr lang="nl-NL" sz="1600" b="1" dirty="0" err="1">
                <a:latin typeface="Courier New"/>
                <a:cs typeface="Courier New"/>
              </a:rPr>
              <a:t>section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"&gt;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		&lt;div class="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-item"&gt;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&lt;/div&gt;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		&lt;div class="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-item"&gt;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&lt;/div&gt;		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795803" y="664441"/>
            <a:ext cx="177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</a:rPr>
              <a:t>Wel </a:t>
            </a:r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doen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751500" y="1384205"/>
            <a:ext cx="771884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&gt;...&lt;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				&lt;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"&gt;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div class="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-item"&gt;</a:t>
            </a:r>
          </a:p>
          <a:p>
            <a:r>
              <a:rPr lang="nl-NL" sz="1600" dirty="0">
                <a:latin typeface="Courier New"/>
                <a:cs typeface="Courier New"/>
              </a:rPr>
              <a:t>				</a:t>
            </a:r>
            <a:r>
              <a:rPr lang="nl-NL" sz="1600" dirty="0" smtClean="0">
                <a:latin typeface="Courier New"/>
                <a:cs typeface="Courier New"/>
              </a:rPr>
              <a:t>			&lt;</a:t>
            </a:r>
            <a:r>
              <a:rPr lang="nl-NL" sz="1600" dirty="0">
                <a:latin typeface="Courier New"/>
                <a:cs typeface="Courier New"/>
              </a:rPr>
              <a:t>h3&gt;&lt;/h3&gt;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/div&gt;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div class="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-item"&gt;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		&lt;</a:t>
            </a:r>
            <a:r>
              <a:rPr lang="nl-NL" sz="1600" dirty="0">
                <a:latin typeface="Courier New"/>
                <a:cs typeface="Courier New"/>
              </a:rPr>
              <a:t>/div&gt;	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 smtClean="0">
                <a:latin typeface="Courier New"/>
                <a:cs typeface="Courier New"/>
              </a:rPr>
              <a:t>&gt;&lt;</a:t>
            </a:r>
            <a:r>
              <a:rPr lang="nl-NL" sz="1600" dirty="0">
                <a:latin typeface="Courier New"/>
                <a:cs typeface="Courier New"/>
              </a:rPr>
              <a:t>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795803" y="664441"/>
            <a:ext cx="1910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Niet doen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751500" y="1384205"/>
            <a:ext cx="771884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&gt;...&lt;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"&gt;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&lt;div class="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-item"&gt;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&lt;/div&gt;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&lt;div class="</a:t>
            </a:r>
            <a:r>
              <a:rPr lang="nl-NL" sz="1600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-item"&gt;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&lt;h3&gt;&lt;/h3&gt;</a:t>
            </a:r>
          </a:p>
          <a:p>
            <a:r>
              <a:rPr lang="nl-NL" sz="1600" dirty="0">
                <a:latin typeface="Courier New"/>
                <a:cs typeface="Courier New"/>
              </a:rPr>
              <a:t>				&lt;p&gt;&lt;/p&gt;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&lt;/div&gt;		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795803" y="664441"/>
            <a:ext cx="185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Wel doen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06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28096" y="1144093"/>
            <a:ext cx="1081449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&lt;html&gt;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428096" y="6229739"/>
            <a:ext cx="1081449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&lt;/html&gt;</a:t>
            </a:r>
            <a:endParaRPr lang="nl-NL" sz="1600" dirty="0"/>
          </a:p>
        </p:txBody>
      </p:sp>
      <p:sp>
        <p:nvSpPr>
          <p:cNvPr id="3" name="Rechthoek 2"/>
          <p:cNvSpPr/>
          <p:nvPr/>
        </p:nvSpPr>
        <p:spPr>
          <a:xfrm>
            <a:off x="703183" y="1788785"/>
            <a:ext cx="6853408" cy="1941810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/>
          <p:cNvSpPr/>
          <p:nvPr/>
        </p:nvSpPr>
        <p:spPr>
          <a:xfrm>
            <a:off x="983309" y="1946226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head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2782918" y="2492439"/>
            <a:ext cx="3287425" cy="456386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Simpele pagina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983309" y="3022300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head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698660" y="2497486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title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7" name="Afgeronde rechthoek 16"/>
          <p:cNvSpPr/>
          <p:nvPr/>
        </p:nvSpPr>
        <p:spPr>
          <a:xfrm>
            <a:off x="6152446" y="2481948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title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26" name="Rechthoek 25"/>
          <p:cNvSpPr/>
          <p:nvPr/>
        </p:nvSpPr>
        <p:spPr>
          <a:xfrm>
            <a:off x="7651048" y="1788785"/>
            <a:ext cx="1259432" cy="1941810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head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703183" y="3746141"/>
            <a:ext cx="6853408" cy="235980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968821" y="3807677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968821" y="5387559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2782918" y="4296365"/>
            <a:ext cx="3287425" cy="456386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Een kop</a:t>
            </a:r>
            <a:endParaRPr lang="nl-NL" sz="16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698660" y="4301412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&lt;h1&gt;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6152446" y="4285874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&lt;/h1&gt;</a:t>
            </a:r>
            <a:endParaRPr lang="nl-NL" sz="1600" dirty="0"/>
          </a:p>
        </p:txBody>
      </p:sp>
      <p:sp>
        <p:nvSpPr>
          <p:cNvPr id="21" name="Afgeronde rechthoek 20"/>
          <p:cNvSpPr/>
          <p:nvPr/>
        </p:nvSpPr>
        <p:spPr>
          <a:xfrm>
            <a:off x="2782918" y="4842993"/>
            <a:ext cx="3287425" cy="456386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Een paragraaf</a:t>
            </a:r>
            <a:endParaRPr lang="nl-NL" sz="1600" dirty="0"/>
          </a:p>
        </p:txBody>
      </p:sp>
      <p:sp>
        <p:nvSpPr>
          <p:cNvPr id="22" name="Afgeronde rechthoek 21"/>
          <p:cNvSpPr/>
          <p:nvPr/>
        </p:nvSpPr>
        <p:spPr>
          <a:xfrm>
            <a:off x="1698660" y="4848040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&lt;p&gt;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6152446" y="4832502"/>
            <a:ext cx="1025368" cy="451339"/>
          </a:xfrm>
          <a:prstGeom prst="round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&lt;/p&gt;</a:t>
            </a:r>
            <a:endParaRPr lang="nl-NL" sz="1600" dirty="0"/>
          </a:p>
        </p:txBody>
      </p:sp>
      <p:sp>
        <p:nvSpPr>
          <p:cNvPr id="28" name="Rechthoek 27"/>
          <p:cNvSpPr/>
          <p:nvPr/>
        </p:nvSpPr>
        <p:spPr>
          <a:xfrm>
            <a:off x="7651048" y="3746141"/>
            <a:ext cx="1259432" cy="235980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body</a:t>
            </a:r>
            <a:endParaRPr lang="nl-NL" dirty="0"/>
          </a:p>
        </p:txBody>
      </p:sp>
      <p:sp>
        <p:nvSpPr>
          <p:cNvPr id="47" name="Afgeronde rechthoek 46"/>
          <p:cNvSpPr/>
          <p:nvPr/>
        </p:nvSpPr>
        <p:spPr>
          <a:xfrm>
            <a:off x="428096" y="593243"/>
            <a:ext cx="2069777" cy="4513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&lt;!</a:t>
            </a:r>
            <a:r>
              <a:rPr lang="nl-NL" sz="1600" dirty="0" err="1" smtClean="0"/>
              <a:t>doctype</a:t>
            </a:r>
            <a:r>
              <a:rPr lang="nl-NL" sz="1600" dirty="0" smtClean="0"/>
              <a:t> html&gt;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41212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 43"/>
          <p:cNvSpPr/>
          <p:nvPr/>
        </p:nvSpPr>
        <p:spPr>
          <a:xfrm>
            <a:off x="105409" y="881554"/>
            <a:ext cx="3068096" cy="21939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34" name="Groeperen 35"/>
          <p:cNvGrpSpPr/>
          <p:nvPr/>
        </p:nvGrpSpPr>
        <p:grpSpPr>
          <a:xfrm>
            <a:off x="193551" y="919976"/>
            <a:ext cx="2860276" cy="2105440"/>
            <a:chOff x="1116972" y="2186998"/>
            <a:chExt cx="2860276" cy="2105440"/>
          </a:xfrm>
        </p:grpSpPr>
        <p:sp>
          <p:nvSpPr>
            <p:cNvPr id="35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label</a:t>
              </a:r>
              <a:endParaRPr lang="nl-NL" sz="1600" dirty="0"/>
            </a:p>
          </p:txBody>
        </p:sp>
        <p:sp>
          <p:nvSpPr>
            <p:cNvPr id="36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37" name="Afgeronde rechthoek 8"/>
            <p:cNvSpPr/>
            <p:nvPr/>
          </p:nvSpPr>
          <p:spPr>
            <a:xfrm>
              <a:off x="1149948" y="3841099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38" name="Tekstvak 14"/>
            <p:cNvSpPr txBox="1"/>
            <p:nvPr/>
          </p:nvSpPr>
          <p:spPr>
            <a:xfrm>
              <a:off x="1753727" y="2785994"/>
              <a:ext cx="840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</a:t>
              </a:r>
              <a:endParaRPr lang="nl-NL" dirty="0"/>
            </a:p>
          </p:txBody>
        </p:sp>
        <p:sp>
          <p:nvSpPr>
            <p:cNvPr id="39" name="Tekstvak 15"/>
            <p:cNvSpPr txBox="1"/>
            <p:nvPr/>
          </p:nvSpPr>
          <p:spPr>
            <a:xfrm>
              <a:off x="2941317" y="2823713"/>
              <a:ext cx="68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10px 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40" name="Afgeronde rechthoek 16"/>
            <p:cNvSpPr/>
            <p:nvPr/>
          </p:nvSpPr>
          <p:spPr>
            <a:xfrm>
              <a:off x="258851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41" name="Afgeronde rechthoek 17"/>
            <p:cNvSpPr/>
            <p:nvPr/>
          </p:nvSpPr>
          <p:spPr>
            <a:xfrm>
              <a:off x="3629519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43" name="Rechthoek 43"/>
          <p:cNvSpPr/>
          <p:nvPr/>
        </p:nvSpPr>
        <p:spPr>
          <a:xfrm>
            <a:off x="92273" y="3217268"/>
            <a:ext cx="3081232" cy="16419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44" name="Groeperen 35"/>
          <p:cNvGrpSpPr/>
          <p:nvPr/>
        </p:nvGrpSpPr>
        <p:grpSpPr>
          <a:xfrm>
            <a:off x="165047" y="3255689"/>
            <a:ext cx="2866110" cy="1559876"/>
            <a:chOff x="1116972" y="2186998"/>
            <a:chExt cx="2866110" cy="1559876"/>
          </a:xfrm>
        </p:grpSpPr>
        <p:sp>
          <p:nvSpPr>
            <p:cNvPr id="45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p</a:t>
              </a:r>
              <a:endParaRPr lang="nl-NL" sz="1600" dirty="0"/>
            </a:p>
          </p:txBody>
        </p:sp>
        <p:sp>
          <p:nvSpPr>
            <p:cNvPr id="46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47" name="Afgeronde rechthoek 8"/>
            <p:cNvSpPr/>
            <p:nvPr/>
          </p:nvSpPr>
          <p:spPr>
            <a:xfrm>
              <a:off x="1149948" y="3295535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48" name="Tekstvak 14"/>
            <p:cNvSpPr txBox="1"/>
            <p:nvPr/>
          </p:nvSpPr>
          <p:spPr>
            <a:xfrm>
              <a:off x="1753727" y="2785994"/>
              <a:ext cx="840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</a:t>
              </a:r>
              <a:endParaRPr lang="nl-NL" dirty="0"/>
            </a:p>
          </p:txBody>
        </p:sp>
        <p:sp>
          <p:nvSpPr>
            <p:cNvPr id="49" name="Tekstvak 15"/>
            <p:cNvSpPr txBox="1"/>
            <p:nvPr/>
          </p:nvSpPr>
          <p:spPr>
            <a:xfrm>
              <a:off x="2941317" y="2823713"/>
              <a:ext cx="68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10px 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50" name="Afgeronde rechthoek 16"/>
            <p:cNvSpPr/>
            <p:nvPr/>
          </p:nvSpPr>
          <p:spPr>
            <a:xfrm>
              <a:off x="258851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51" name="Afgeronde rechthoek 17"/>
            <p:cNvSpPr/>
            <p:nvPr/>
          </p:nvSpPr>
          <p:spPr>
            <a:xfrm>
              <a:off x="3635353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52" name="Rechthoek 43"/>
          <p:cNvSpPr/>
          <p:nvPr/>
        </p:nvSpPr>
        <p:spPr>
          <a:xfrm>
            <a:off x="92272" y="5022651"/>
            <a:ext cx="3081233" cy="17162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53" name="Groeperen 35"/>
          <p:cNvGrpSpPr/>
          <p:nvPr/>
        </p:nvGrpSpPr>
        <p:grpSpPr>
          <a:xfrm>
            <a:off x="180415" y="5061072"/>
            <a:ext cx="2889162" cy="1559876"/>
            <a:chOff x="1116972" y="2186998"/>
            <a:chExt cx="2889162" cy="1559876"/>
          </a:xfrm>
        </p:grpSpPr>
        <p:sp>
          <p:nvSpPr>
            <p:cNvPr id="54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input</a:t>
              </a:r>
              <a:endParaRPr lang="nl-NL" sz="1600" dirty="0"/>
            </a:p>
          </p:txBody>
        </p:sp>
        <p:sp>
          <p:nvSpPr>
            <p:cNvPr id="55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56" name="Afgeronde rechthoek 8"/>
            <p:cNvSpPr/>
            <p:nvPr/>
          </p:nvSpPr>
          <p:spPr>
            <a:xfrm>
              <a:off x="1149948" y="3295535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57" name="Tekstvak 14"/>
            <p:cNvSpPr txBox="1"/>
            <p:nvPr/>
          </p:nvSpPr>
          <p:spPr>
            <a:xfrm>
              <a:off x="1753727" y="2785994"/>
              <a:ext cx="840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</a:t>
              </a:r>
              <a:endParaRPr lang="nl-NL" dirty="0"/>
            </a:p>
          </p:txBody>
        </p:sp>
        <p:sp>
          <p:nvSpPr>
            <p:cNvPr id="58" name="Tekstvak 15"/>
            <p:cNvSpPr txBox="1"/>
            <p:nvPr/>
          </p:nvSpPr>
          <p:spPr>
            <a:xfrm>
              <a:off x="2941317" y="2823713"/>
              <a:ext cx="68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10px 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59" name="Afgeronde rechthoek 16"/>
            <p:cNvSpPr/>
            <p:nvPr/>
          </p:nvSpPr>
          <p:spPr>
            <a:xfrm>
              <a:off x="258851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60" name="Afgeronde rechthoek 17"/>
            <p:cNvSpPr/>
            <p:nvPr/>
          </p:nvSpPr>
          <p:spPr>
            <a:xfrm>
              <a:off x="3658405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70" name="Afgeronde rechthoek 16"/>
          <p:cNvSpPr/>
          <p:nvPr/>
        </p:nvSpPr>
        <p:spPr>
          <a:xfrm>
            <a:off x="1665120" y="2091975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:</a:t>
            </a:r>
          </a:p>
        </p:txBody>
      </p:sp>
      <p:sp>
        <p:nvSpPr>
          <p:cNvPr id="71" name="Afgeronde rechthoek 17"/>
          <p:cNvSpPr/>
          <p:nvPr/>
        </p:nvSpPr>
        <p:spPr>
          <a:xfrm>
            <a:off x="2706098" y="2089141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;</a:t>
            </a:r>
            <a:endParaRPr lang="nl-NL" sz="1600" dirty="0"/>
          </a:p>
        </p:txBody>
      </p:sp>
      <p:sp>
        <p:nvSpPr>
          <p:cNvPr id="72" name="Tekstvak 14"/>
          <p:cNvSpPr txBox="1"/>
          <p:nvPr/>
        </p:nvSpPr>
        <p:spPr>
          <a:xfrm>
            <a:off x="829026" y="209399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display</a:t>
            </a:r>
            <a:endParaRPr lang="nl-NL" dirty="0"/>
          </a:p>
        </p:txBody>
      </p:sp>
      <p:sp>
        <p:nvSpPr>
          <p:cNvPr id="73" name="Tekstvak 14"/>
          <p:cNvSpPr txBox="1"/>
          <p:nvPr/>
        </p:nvSpPr>
        <p:spPr>
          <a:xfrm>
            <a:off x="1984321" y="209399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block</a:t>
            </a:r>
            <a:endParaRPr lang="nl-NL" dirty="0"/>
          </a:p>
        </p:txBody>
      </p:sp>
      <p:sp>
        <p:nvSpPr>
          <p:cNvPr id="74" name="Rechthoek 43"/>
          <p:cNvSpPr/>
          <p:nvPr/>
        </p:nvSpPr>
        <p:spPr>
          <a:xfrm>
            <a:off x="5249524" y="891956"/>
            <a:ext cx="3068096" cy="28150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75" name="Groeperen 35"/>
          <p:cNvGrpSpPr/>
          <p:nvPr/>
        </p:nvGrpSpPr>
        <p:grpSpPr>
          <a:xfrm>
            <a:off x="5314481" y="1000188"/>
            <a:ext cx="2797756" cy="2629610"/>
            <a:chOff x="1116972" y="1633750"/>
            <a:chExt cx="2797756" cy="2629610"/>
          </a:xfrm>
        </p:grpSpPr>
        <p:sp>
          <p:nvSpPr>
            <p:cNvPr id="76" name="Afgeronde rechthoek 2"/>
            <p:cNvSpPr/>
            <p:nvPr/>
          </p:nvSpPr>
          <p:spPr>
            <a:xfrm>
              <a:off x="1116972" y="1633750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label,</a:t>
              </a:r>
              <a:endParaRPr lang="nl-NL" sz="1600" dirty="0"/>
            </a:p>
          </p:txBody>
        </p:sp>
        <p:sp>
          <p:nvSpPr>
            <p:cNvPr id="78" name="Afgeronde rechthoek 8"/>
            <p:cNvSpPr/>
            <p:nvPr/>
          </p:nvSpPr>
          <p:spPr>
            <a:xfrm>
              <a:off x="1149948" y="3812021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79" name="Tekstvak 14"/>
            <p:cNvSpPr txBox="1"/>
            <p:nvPr/>
          </p:nvSpPr>
          <p:spPr>
            <a:xfrm>
              <a:off x="1691207" y="3349153"/>
              <a:ext cx="840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margin</a:t>
              </a:r>
              <a:endParaRPr lang="nl-NL" dirty="0"/>
            </a:p>
          </p:txBody>
        </p:sp>
        <p:sp>
          <p:nvSpPr>
            <p:cNvPr id="80" name="Tekstvak 15"/>
            <p:cNvSpPr txBox="1"/>
            <p:nvPr/>
          </p:nvSpPr>
          <p:spPr>
            <a:xfrm>
              <a:off x="2878797" y="3355133"/>
              <a:ext cx="68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10px 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81" name="Afgeronde rechthoek 16"/>
            <p:cNvSpPr/>
            <p:nvPr/>
          </p:nvSpPr>
          <p:spPr>
            <a:xfrm>
              <a:off x="2525997" y="331073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82" name="Afgeronde rechthoek 17"/>
            <p:cNvSpPr/>
            <p:nvPr/>
          </p:nvSpPr>
          <p:spPr>
            <a:xfrm>
              <a:off x="3566999" y="3356489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88" name="Afgeronde rechthoek 7"/>
          <p:cNvSpPr/>
          <p:nvPr/>
        </p:nvSpPr>
        <p:spPr>
          <a:xfrm>
            <a:off x="6593407" y="2068339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89" name="Afgeronde rechthoek 2"/>
          <p:cNvSpPr/>
          <p:nvPr/>
        </p:nvSpPr>
        <p:spPr>
          <a:xfrm>
            <a:off x="5314481" y="2057201"/>
            <a:ext cx="1156052" cy="451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input</a:t>
            </a:r>
            <a:endParaRPr lang="nl-NL" sz="1600" dirty="0"/>
          </a:p>
        </p:txBody>
      </p:sp>
      <p:sp>
        <p:nvSpPr>
          <p:cNvPr id="90" name="Afgeronde rechthoek 2"/>
          <p:cNvSpPr/>
          <p:nvPr/>
        </p:nvSpPr>
        <p:spPr>
          <a:xfrm>
            <a:off x="5328569" y="1521289"/>
            <a:ext cx="1156052" cy="451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p,</a:t>
            </a:r>
            <a:endParaRPr lang="nl-NL" sz="1600" dirty="0"/>
          </a:p>
        </p:txBody>
      </p:sp>
      <p:sp>
        <p:nvSpPr>
          <p:cNvPr id="91" name="Rechthoek 43"/>
          <p:cNvSpPr/>
          <p:nvPr/>
        </p:nvSpPr>
        <p:spPr>
          <a:xfrm>
            <a:off x="5251729" y="3868393"/>
            <a:ext cx="3068096" cy="15902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92" name="Groeperen 35"/>
          <p:cNvGrpSpPr/>
          <p:nvPr/>
        </p:nvGrpSpPr>
        <p:grpSpPr>
          <a:xfrm>
            <a:off x="5339871" y="3906814"/>
            <a:ext cx="1653118" cy="1450159"/>
            <a:chOff x="1116972" y="2186998"/>
            <a:chExt cx="1653118" cy="1450159"/>
          </a:xfrm>
        </p:grpSpPr>
        <p:sp>
          <p:nvSpPr>
            <p:cNvPr id="93" name="Afgeronde rechthoek 2"/>
            <p:cNvSpPr/>
            <p:nvPr/>
          </p:nvSpPr>
          <p:spPr>
            <a:xfrm>
              <a:off x="1116972" y="218699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label</a:t>
              </a:r>
              <a:endParaRPr lang="nl-NL" sz="1600" dirty="0"/>
            </a:p>
          </p:txBody>
        </p:sp>
        <p:sp>
          <p:nvSpPr>
            <p:cNvPr id="94" name="Afgeronde rechthoek 7"/>
            <p:cNvSpPr/>
            <p:nvPr/>
          </p:nvSpPr>
          <p:spPr>
            <a:xfrm>
              <a:off x="2422361" y="2194682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95" name="Afgeronde rechthoek 8"/>
            <p:cNvSpPr/>
            <p:nvPr/>
          </p:nvSpPr>
          <p:spPr>
            <a:xfrm>
              <a:off x="1149948" y="3185818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</p:grpSp>
      <p:sp>
        <p:nvSpPr>
          <p:cNvPr id="100" name="Afgeronde rechthoek 16"/>
          <p:cNvSpPr/>
          <p:nvPr/>
        </p:nvSpPr>
        <p:spPr>
          <a:xfrm>
            <a:off x="6811440" y="4477058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:</a:t>
            </a:r>
          </a:p>
        </p:txBody>
      </p:sp>
      <p:sp>
        <p:nvSpPr>
          <p:cNvPr id="101" name="Afgeronde rechthoek 17"/>
          <p:cNvSpPr/>
          <p:nvPr/>
        </p:nvSpPr>
        <p:spPr>
          <a:xfrm>
            <a:off x="7852418" y="4474224"/>
            <a:ext cx="347729" cy="4513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;</a:t>
            </a:r>
            <a:endParaRPr lang="nl-NL" sz="1600" dirty="0"/>
          </a:p>
        </p:txBody>
      </p:sp>
      <p:sp>
        <p:nvSpPr>
          <p:cNvPr id="102" name="Tekstvak 14"/>
          <p:cNvSpPr txBox="1"/>
          <p:nvPr/>
        </p:nvSpPr>
        <p:spPr>
          <a:xfrm>
            <a:off x="5975346" y="4479075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display</a:t>
            </a:r>
            <a:endParaRPr lang="nl-NL" dirty="0"/>
          </a:p>
        </p:txBody>
      </p:sp>
      <p:sp>
        <p:nvSpPr>
          <p:cNvPr id="103" name="Tekstvak 14"/>
          <p:cNvSpPr txBox="1"/>
          <p:nvPr/>
        </p:nvSpPr>
        <p:spPr>
          <a:xfrm>
            <a:off x="7130641" y="447907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block</a:t>
            </a:r>
            <a:endParaRPr lang="nl-NL" dirty="0"/>
          </a:p>
        </p:txBody>
      </p:sp>
      <p:sp>
        <p:nvSpPr>
          <p:cNvPr id="104" name="Tekstvak 3"/>
          <p:cNvSpPr txBox="1"/>
          <p:nvPr/>
        </p:nvSpPr>
        <p:spPr>
          <a:xfrm>
            <a:off x="1805645" y="261257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  <a:latin typeface="Century Gothic"/>
                <a:cs typeface="Century Gothic"/>
              </a:rPr>
              <a:t>DRY – Don’t repeat yourself</a:t>
            </a:r>
            <a:endParaRPr lang="nl-NL" sz="2800" dirty="0">
              <a:solidFill>
                <a:srgbClr val="1C88DA"/>
              </a:solidFill>
              <a:latin typeface="Century Gothic"/>
              <a:cs typeface="Century Gothic"/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3350239" y="1098817"/>
            <a:ext cx="1736591" cy="4103274"/>
          </a:xfrm>
          <a:prstGeom prst="rightArrow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28096" y="1144093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&lt;html&gt;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428096" y="5737963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&lt;/html&gt;</a:t>
            </a:r>
            <a:endParaRPr lang="nl-NL" sz="1600" dirty="0"/>
          </a:p>
        </p:txBody>
      </p:sp>
      <p:grpSp>
        <p:nvGrpSpPr>
          <p:cNvPr id="2" name="Groeperen 31754"/>
          <p:cNvGrpSpPr/>
          <p:nvPr/>
        </p:nvGrpSpPr>
        <p:grpSpPr>
          <a:xfrm>
            <a:off x="703183" y="1788784"/>
            <a:ext cx="8207297" cy="2329857"/>
            <a:chOff x="703183" y="1070618"/>
            <a:chExt cx="8207297" cy="2329857"/>
          </a:xfrm>
        </p:grpSpPr>
        <p:sp>
          <p:nvSpPr>
            <p:cNvPr id="3" name="Rechthoek 2"/>
            <p:cNvSpPr/>
            <p:nvPr/>
          </p:nvSpPr>
          <p:spPr>
            <a:xfrm>
              <a:off x="703183" y="1070618"/>
              <a:ext cx="6853408" cy="2329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983309" y="1228060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</a:t>
              </a:r>
              <a:r>
                <a:rPr lang="nl-NL" sz="1600" dirty="0" err="1" smtClean="0"/>
                <a:t>head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782918" y="1774273"/>
              <a:ext cx="3287425" cy="456386"/>
            </a:xfrm>
            <a:prstGeom prst="roundRect">
              <a:avLst/>
            </a:prstGeom>
            <a:solidFill>
              <a:srgbClr val="1C88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Simpele pagina</a:t>
              </a:r>
              <a:endParaRPr lang="nl-NL" sz="1600" dirty="0"/>
            </a:p>
          </p:txBody>
        </p:sp>
        <p:sp>
          <p:nvSpPr>
            <p:cNvPr id="7" name="Afgeronde rechthoek 6"/>
            <p:cNvSpPr/>
            <p:nvPr/>
          </p:nvSpPr>
          <p:spPr>
            <a:xfrm>
              <a:off x="996861" y="2839997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</a:t>
              </a:r>
              <a:r>
                <a:rPr lang="nl-NL" sz="1600" dirty="0" err="1" smtClean="0"/>
                <a:t>head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16" name="Afgeronde rechthoek 15"/>
            <p:cNvSpPr/>
            <p:nvPr/>
          </p:nvSpPr>
          <p:spPr>
            <a:xfrm>
              <a:off x="1698660" y="1779320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</a:t>
              </a:r>
              <a:r>
                <a:rPr lang="nl-NL" sz="1600" dirty="0" err="1" smtClean="0"/>
                <a:t>title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6152446" y="1763782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</a:t>
              </a:r>
              <a:r>
                <a:rPr lang="nl-NL" sz="1600" dirty="0" err="1" smtClean="0"/>
                <a:t>title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7651048" y="1070619"/>
              <a:ext cx="1259432" cy="2329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/>
                <a:t>head</a:t>
              </a:r>
              <a:endParaRPr lang="nl-NL" dirty="0"/>
            </a:p>
          </p:txBody>
        </p:sp>
      </p:grpSp>
      <p:grpSp>
        <p:nvGrpSpPr>
          <p:cNvPr id="10" name="Groeperen 31755"/>
          <p:cNvGrpSpPr/>
          <p:nvPr/>
        </p:nvGrpSpPr>
        <p:grpSpPr>
          <a:xfrm>
            <a:off x="703183" y="4245600"/>
            <a:ext cx="8207297" cy="1317639"/>
            <a:chOff x="703183" y="3171730"/>
            <a:chExt cx="8207297" cy="2359804"/>
          </a:xfrm>
          <a:solidFill>
            <a:schemeClr val="tx1">
              <a:alpha val="10000"/>
            </a:schemeClr>
          </a:solidFill>
        </p:grpSpPr>
        <p:sp>
          <p:nvSpPr>
            <p:cNvPr id="25" name="Rechthoek 24"/>
            <p:cNvSpPr/>
            <p:nvPr/>
          </p:nvSpPr>
          <p:spPr>
            <a:xfrm>
              <a:off x="703183" y="3171730"/>
              <a:ext cx="6853408" cy="235980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7651048" y="3171730"/>
              <a:ext cx="1259432" cy="235980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body</a:t>
              </a:r>
              <a:endParaRPr lang="nl-NL" dirty="0"/>
            </a:p>
          </p:txBody>
        </p:sp>
      </p:grpSp>
      <p:sp>
        <p:nvSpPr>
          <p:cNvPr id="24" name="Afgeronde rechthoek 23"/>
          <p:cNvSpPr/>
          <p:nvPr/>
        </p:nvSpPr>
        <p:spPr>
          <a:xfrm>
            <a:off x="428096" y="593243"/>
            <a:ext cx="2069777" cy="4513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&lt;!</a:t>
            </a:r>
            <a:r>
              <a:rPr lang="nl-NL" sz="1600" dirty="0" err="1" smtClean="0"/>
              <a:t>doctype</a:t>
            </a:r>
            <a:r>
              <a:rPr lang="nl-NL" sz="1600" dirty="0" smtClean="0"/>
              <a:t> html&gt;</a:t>
            </a:r>
            <a:endParaRPr lang="nl-NL" sz="1600" dirty="0"/>
          </a:p>
        </p:txBody>
      </p:sp>
      <p:sp>
        <p:nvSpPr>
          <p:cNvPr id="27" name="Afgeronde rechthoek 7"/>
          <p:cNvSpPr/>
          <p:nvPr/>
        </p:nvSpPr>
        <p:spPr>
          <a:xfrm>
            <a:off x="1713278" y="3030283"/>
            <a:ext cx="5464536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&lt;link rel=“stylesheet” href=“style.css” /&gt;</a:t>
            </a:r>
            <a:endParaRPr lang="nl-NL" sz="1600" dirty="0"/>
          </a:p>
        </p:txBody>
      </p:sp>
      <p:sp>
        <p:nvSpPr>
          <p:cNvPr id="29" name="Afgeronde rechthoek 8"/>
          <p:cNvSpPr/>
          <p:nvPr/>
        </p:nvSpPr>
        <p:spPr>
          <a:xfrm>
            <a:off x="872588" y="5007156"/>
            <a:ext cx="1025368" cy="451339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30" name="Afgeronde rechthoek 7"/>
          <p:cNvSpPr/>
          <p:nvPr/>
        </p:nvSpPr>
        <p:spPr>
          <a:xfrm>
            <a:off x="872588" y="4248457"/>
            <a:ext cx="1025368" cy="451339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29643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28096" y="1144093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&lt;html&gt;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428096" y="6229739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&lt;/html&gt;</a:t>
            </a:r>
            <a:endParaRPr lang="nl-NL" sz="1600" dirty="0"/>
          </a:p>
        </p:txBody>
      </p:sp>
      <p:grpSp>
        <p:nvGrpSpPr>
          <p:cNvPr id="2" name="Groeperen 31754"/>
          <p:cNvGrpSpPr/>
          <p:nvPr/>
        </p:nvGrpSpPr>
        <p:grpSpPr>
          <a:xfrm>
            <a:off x="703183" y="1788785"/>
            <a:ext cx="8207297" cy="1941810"/>
            <a:chOff x="703183" y="1070619"/>
            <a:chExt cx="8207297" cy="1941810"/>
          </a:xfrm>
          <a:solidFill>
            <a:schemeClr val="tx1">
              <a:alpha val="10000"/>
            </a:schemeClr>
          </a:solidFill>
        </p:grpSpPr>
        <p:sp>
          <p:nvSpPr>
            <p:cNvPr id="3" name="Rechthoek 2"/>
            <p:cNvSpPr/>
            <p:nvPr/>
          </p:nvSpPr>
          <p:spPr>
            <a:xfrm>
              <a:off x="703183" y="1070619"/>
              <a:ext cx="6853408" cy="19418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983309" y="1228060"/>
              <a:ext cx="1025368" cy="45133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</a:t>
              </a:r>
              <a:r>
                <a:rPr lang="nl-NL" sz="1600" dirty="0" err="1" smtClean="0"/>
                <a:t>head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782918" y="1774273"/>
              <a:ext cx="3287425" cy="45638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Simpele pagina</a:t>
              </a:r>
              <a:endParaRPr lang="nl-NL" sz="1600" dirty="0"/>
            </a:p>
          </p:txBody>
        </p:sp>
        <p:sp>
          <p:nvSpPr>
            <p:cNvPr id="7" name="Afgeronde rechthoek 6"/>
            <p:cNvSpPr/>
            <p:nvPr/>
          </p:nvSpPr>
          <p:spPr>
            <a:xfrm>
              <a:off x="983309" y="2304134"/>
              <a:ext cx="1025368" cy="45133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</a:t>
              </a:r>
              <a:r>
                <a:rPr lang="nl-NL" sz="1600" dirty="0" err="1" smtClean="0"/>
                <a:t>head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16" name="Afgeronde rechthoek 15"/>
            <p:cNvSpPr/>
            <p:nvPr/>
          </p:nvSpPr>
          <p:spPr>
            <a:xfrm>
              <a:off x="1698660" y="1779320"/>
              <a:ext cx="1025368" cy="45133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</a:t>
              </a:r>
              <a:r>
                <a:rPr lang="nl-NL" sz="1600" dirty="0" err="1" smtClean="0"/>
                <a:t>title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6152446" y="1763782"/>
              <a:ext cx="1025368" cy="45133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</a:t>
              </a:r>
              <a:r>
                <a:rPr lang="nl-NL" sz="1600" dirty="0" err="1" smtClean="0"/>
                <a:t>title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7651048" y="1070619"/>
              <a:ext cx="1259432" cy="19418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/>
                <a:t>head</a:t>
              </a:r>
              <a:endParaRPr lang="nl-NL" dirty="0"/>
            </a:p>
          </p:txBody>
        </p:sp>
      </p:grpSp>
      <p:grpSp>
        <p:nvGrpSpPr>
          <p:cNvPr id="10" name="Groeperen 31755"/>
          <p:cNvGrpSpPr/>
          <p:nvPr/>
        </p:nvGrpSpPr>
        <p:grpSpPr>
          <a:xfrm>
            <a:off x="703183" y="3746141"/>
            <a:ext cx="8207297" cy="2359804"/>
            <a:chOff x="703183" y="3171730"/>
            <a:chExt cx="8207297" cy="2359804"/>
          </a:xfrm>
        </p:grpSpPr>
        <p:sp>
          <p:nvSpPr>
            <p:cNvPr id="25" name="Rechthoek 24"/>
            <p:cNvSpPr/>
            <p:nvPr/>
          </p:nvSpPr>
          <p:spPr>
            <a:xfrm>
              <a:off x="703183" y="3171730"/>
              <a:ext cx="6853408" cy="23598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968821" y="3233266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&lt;body&gt;</a:t>
              </a:r>
              <a:endParaRPr lang="nl-NL" sz="1600" dirty="0"/>
            </a:p>
          </p:txBody>
        </p:sp>
        <p:sp>
          <p:nvSpPr>
            <p:cNvPr id="9" name="Afgeronde rechthoek 8"/>
            <p:cNvSpPr/>
            <p:nvPr/>
          </p:nvSpPr>
          <p:spPr>
            <a:xfrm>
              <a:off x="968821" y="4813148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&lt;/body&gt;</a:t>
              </a:r>
              <a:endParaRPr lang="nl-NL" sz="1600" dirty="0"/>
            </a:p>
          </p:txBody>
        </p:sp>
        <p:sp>
          <p:nvSpPr>
            <p:cNvPr id="18" name="Afgeronde rechthoek 17"/>
            <p:cNvSpPr/>
            <p:nvPr/>
          </p:nvSpPr>
          <p:spPr>
            <a:xfrm>
              <a:off x="2782918" y="3721954"/>
              <a:ext cx="3287425" cy="456386"/>
            </a:xfrm>
            <a:prstGeom prst="roundRect">
              <a:avLst/>
            </a:prstGeom>
            <a:solidFill>
              <a:srgbClr val="1C88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Een kop</a:t>
              </a:r>
              <a:endParaRPr lang="nl-NL" sz="1600" dirty="0"/>
            </a:p>
          </p:txBody>
        </p:sp>
        <p:sp>
          <p:nvSpPr>
            <p:cNvPr id="19" name="Afgeronde rechthoek 18"/>
            <p:cNvSpPr/>
            <p:nvPr/>
          </p:nvSpPr>
          <p:spPr>
            <a:xfrm>
              <a:off x="1698660" y="3727001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&lt;h1&gt;</a:t>
              </a:r>
              <a:endParaRPr lang="nl-NL" sz="1600" dirty="0"/>
            </a:p>
          </p:txBody>
        </p:sp>
        <p:sp>
          <p:nvSpPr>
            <p:cNvPr id="20" name="Afgeronde rechthoek 19"/>
            <p:cNvSpPr/>
            <p:nvPr/>
          </p:nvSpPr>
          <p:spPr>
            <a:xfrm>
              <a:off x="6152446" y="3711463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&lt;/h1&gt;</a:t>
              </a:r>
              <a:endParaRPr lang="nl-NL" sz="1600" dirty="0"/>
            </a:p>
          </p:txBody>
        </p:sp>
        <p:sp>
          <p:nvSpPr>
            <p:cNvPr id="21" name="Afgeronde rechthoek 20"/>
            <p:cNvSpPr/>
            <p:nvPr/>
          </p:nvSpPr>
          <p:spPr>
            <a:xfrm>
              <a:off x="2782918" y="4268582"/>
              <a:ext cx="3287425" cy="456386"/>
            </a:xfrm>
            <a:prstGeom prst="roundRect">
              <a:avLst/>
            </a:prstGeom>
            <a:solidFill>
              <a:srgbClr val="1C88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Een paragraaf</a:t>
              </a:r>
              <a:endParaRPr lang="nl-NL" sz="1600" dirty="0"/>
            </a:p>
          </p:txBody>
        </p:sp>
        <p:sp>
          <p:nvSpPr>
            <p:cNvPr id="22" name="Afgeronde rechthoek 21"/>
            <p:cNvSpPr/>
            <p:nvPr/>
          </p:nvSpPr>
          <p:spPr>
            <a:xfrm>
              <a:off x="1698660" y="4273629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&lt;p&gt;</a:t>
              </a:r>
              <a:endParaRPr lang="nl-NL" sz="1600" dirty="0"/>
            </a:p>
          </p:txBody>
        </p:sp>
        <p:sp>
          <p:nvSpPr>
            <p:cNvPr id="23" name="Afgeronde rechthoek 22"/>
            <p:cNvSpPr/>
            <p:nvPr/>
          </p:nvSpPr>
          <p:spPr>
            <a:xfrm>
              <a:off x="6152446" y="4258091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&lt;/p&gt;</a:t>
              </a:r>
              <a:endParaRPr lang="nl-NL" sz="1600" dirty="0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7651048" y="3171730"/>
              <a:ext cx="1259432" cy="23598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body</a:t>
              </a:r>
              <a:endParaRPr lang="nl-NL" dirty="0"/>
            </a:p>
          </p:txBody>
        </p:sp>
      </p:grpSp>
      <p:sp>
        <p:nvSpPr>
          <p:cNvPr id="24" name="Afgeronde rechthoek 23"/>
          <p:cNvSpPr/>
          <p:nvPr/>
        </p:nvSpPr>
        <p:spPr>
          <a:xfrm>
            <a:off x="428096" y="593243"/>
            <a:ext cx="2069777" cy="4513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&lt;!</a:t>
            </a:r>
            <a:r>
              <a:rPr lang="nl-NL" sz="1600" dirty="0" err="1" smtClean="0"/>
              <a:t>doctype</a:t>
            </a:r>
            <a:r>
              <a:rPr lang="nl-NL" sz="1600" dirty="0" smtClean="0"/>
              <a:t> html&gt;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25276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hoek 44"/>
          <p:cNvSpPr/>
          <p:nvPr/>
        </p:nvSpPr>
        <p:spPr>
          <a:xfrm>
            <a:off x="2242270" y="4419262"/>
            <a:ext cx="5006242" cy="21361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2214501" y="2083798"/>
            <a:ext cx="5006242" cy="21361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214501" y="125955"/>
            <a:ext cx="5006242" cy="18788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5" name="Groeperen 35"/>
          <p:cNvGrpSpPr/>
          <p:nvPr/>
        </p:nvGrpSpPr>
        <p:grpSpPr>
          <a:xfrm>
            <a:off x="2577493" y="279514"/>
            <a:ext cx="4262525" cy="6275929"/>
            <a:chOff x="1116972" y="344293"/>
            <a:chExt cx="4262525" cy="6275929"/>
          </a:xfrm>
        </p:grpSpPr>
        <p:sp>
          <p:nvSpPr>
            <p:cNvPr id="2" name="Afgeronde rechthoek 1"/>
            <p:cNvSpPr/>
            <p:nvPr/>
          </p:nvSpPr>
          <p:spPr>
            <a:xfrm>
              <a:off x="1120035" y="344293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body</a:t>
              </a:r>
              <a:endParaRPr lang="nl-NL" sz="1600" dirty="0"/>
            </a:p>
          </p:txBody>
        </p:sp>
        <p:sp>
          <p:nvSpPr>
            <p:cNvPr id="3" name="Afgeronde rechthoek 2"/>
            <p:cNvSpPr/>
            <p:nvPr/>
          </p:nvSpPr>
          <p:spPr>
            <a:xfrm>
              <a:off x="1116972" y="214857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h1</a:t>
              </a:r>
              <a:endParaRPr lang="nl-NL" sz="1600" dirty="0"/>
            </a:p>
          </p:txBody>
        </p:sp>
        <p:sp>
          <p:nvSpPr>
            <p:cNvPr id="4" name="Afgeronde rechthoek 3"/>
            <p:cNvSpPr/>
            <p:nvPr/>
          </p:nvSpPr>
          <p:spPr>
            <a:xfrm>
              <a:off x="1149948" y="4517639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err="1" smtClean="0"/>
                <a:t>section</a:t>
              </a:r>
              <a:endParaRPr lang="nl-NL" sz="1600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273024" y="344293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7" name="Afgeronde rechthoek 6"/>
            <p:cNvSpPr/>
            <p:nvPr/>
          </p:nvSpPr>
          <p:spPr>
            <a:xfrm>
              <a:off x="1120035" y="1525327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2422361" y="2148578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9" name="Afgeronde rechthoek 8"/>
            <p:cNvSpPr/>
            <p:nvPr/>
          </p:nvSpPr>
          <p:spPr>
            <a:xfrm>
              <a:off x="1149948" y="3833420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1753727" y="99092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b</a:t>
              </a:r>
              <a:r>
                <a:rPr lang="nl-NL" dirty="0" smtClean="0"/>
                <a:t>ackground-</a:t>
              </a:r>
              <a:r>
                <a:rPr lang="nl-NL" dirty="0" err="1" smtClean="0"/>
                <a:t>color</a:t>
              </a:r>
              <a:endParaRPr lang="nl-NL" dirty="0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4068155" y="990928"/>
              <a:ext cx="96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#</a:t>
              </a:r>
              <a:r>
                <a:rPr lang="nl-NL" dirty="0">
                  <a:latin typeface="Calibri"/>
                  <a:cs typeface="Calibri"/>
                </a:rPr>
                <a:t>f20b0b</a:t>
              </a:r>
            </a:p>
          </p:txBody>
        </p:sp>
        <p:sp>
          <p:nvSpPr>
            <p:cNvPr id="13" name="Afgeronde rechthoek 12"/>
            <p:cNvSpPr/>
            <p:nvPr/>
          </p:nvSpPr>
          <p:spPr>
            <a:xfrm>
              <a:off x="3643349" y="990928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14" name="Afgeronde rechthoek 13"/>
            <p:cNvSpPr/>
            <p:nvPr/>
          </p:nvSpPr>
          <p:spPr>
            <a:xfrm>
              <a:off x="5031768" y="953209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1753727" y="2785994"/>
              <a:ext cx="99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</a:t>
              </a:r>
              <a:r>
                <a:rPr lang="nl-NL" dirty="0" smtClean="0"/>
                <a:t>ont-</a:t>
              </a:r>
              <a:r>
                <a:rPr lang="nl-NL" dirty="0" err="1" smtClean="0"/>
                <a:t>size</a:t>
              </a:r>
              <a:endParaRPr lang="nl-NL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3249524" y="2823713"/>
              <a:ext cx="776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1.2em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2826721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18" name="Afgeronde rechthoek 17"/>
            <p:cNvSpPr/>
            <p:nvPr/>
          </p:nvSpPr>
          <p:spPr>
            <a:xfrm>
              <a:off x="421313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1748702" y="3311213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</a:t>
              </a:r>
              <a:r>
                <a:rPr lang="nl-NL" dirty="0" smtClean="0"/>
                <a:t>ont-family</a:t>
              </a:r>
              <a:endParaRPr lang="nl-NL" dirty="0"/>
            </a:p>
          </p:txBody>
        </p:sp>
        <p:sp>
          <p:nvSpPr>
            <p:cNvPr id="23" name="Tekstvak 22"/>
            <p:cNvSpPr txBox="1"/>
            <p:nvPr/>
          </p:nvSpPr>
          <p:spPr>
            <a:xfrm>
              <a:off x="3443904" y="3348932"/>
              <a:ext cx="86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fantasy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24" name="Afgeronde rechthoek 23"/>
            <p:cNvSpPr/>
            <p:nvPr/>
          </p:nvSpPr>
          <p:spPr>
            <a:xfrm>
              <a:off x="3021101" y="331121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25" name="Afgeronde rechthoek 24"/>
            <p:cNvSpPr/>
            <p:nvPr/>
          </p:nvSpPr>
          <p:spPr>
            <a:xfrm>
              <a:off x="4407517" y="331121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26" name="Afgeronde rechthoek 25"/>
            <p:cNvSpPr/>
            <p:nvPr/>
          </p:nvSpPr>
          <p:spPr>
            <a:xfrm>
              <a:off x="2250378" y="4517639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27" name="Afgeronde rechthoek 26"/>
            <p:cNvSpPr/>
            <p:nvPr/>
          </p:nvSpPr>
          <p:spPr>
            <a:xfrm>
              <a:off x="1149948" y="6168883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1753727" y="5228668"/>
              <a:ext cx="7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w</a:t>
              </a:r>
              <a:r>
                <a:rPr lang="nl-NL" dirty="0" err="1" smtClean="0"/>
                <a:t>idth</a:t>
              </a:r>
              <a:endParaRPr lang="nl-NL" dirty="0"/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3070634" y="526638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600px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30" name="Afgeronde rechthoek 29"/>
            <p:cNvSpPr/>
            <p:nvPr/>
          </p:nvSpPr>
          <p:spPr>
            <a:xfrm>
              <a:off x="2596225" y="5228668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31" name="Afgeronde rechthoek 30"/>
            <p:cNvSpPr/>
            <p:nvPr/>
          </p:nvSpPr>
          <p:spPr>
            <a:xfrm>
              <a:off x="3918802" y="5228668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1757409" y="5779927"/>
              <a:ext cx="843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margin</a:t>
              </a:r>
              <a:endParaRPr lang="nl-NL" dirty="0"/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3137286" y="5817646"/>
              <a:ext cx="78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0 auto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34" name="Afgeronde rechthoek 33"/>
            <p:cNvSpPr/>
            <p:nvPr/>
          </p:nvSpPr>
          <p:spPr>
            <a:xfrm>
              <a:off x="2662877" y="5779927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35" name="Afgeronde rechthoek 34"/>
            <p:cNvSpPr/>
            <p:nvPr/>
          </p:nvSpPr>
          <p:spPr>
            <a:xfrm>
              <a:off x="4100899" y="5779927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37" name="Ovaal 36"/>
          <p:cNvSpPr/>
          <p:nvPr/>
        </p:nvSpPr>
        <p:spPr>
          <a:xfrm>
            <a:off x="461790" y="246998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tag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38" name="Ovaal 37"/>
          <p:cNvSpPr/>
          <p:nvPr/>
        </p:nvSpPr>
        <p:spPr>
          <a:xfrm>
            <a:off x="6639222" y="2459952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waarde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614190" y="2459952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tx1"/>
                </a:solidFill>
              </a:rPr>
              <a:t>Eigen-schap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40" name="Vrije vorm 39"/>
          <p:cNvSpPr/>
          <p:nvPr/>
        </p:nvSpPr>
        <p:spPr>
          <a:xfrm>
            <a:off x="1889148" y="661265"/>
            <a:ext cx="776649" cy="386080"/>
          </a:xfrm>
          <a:custGeom>
            <a:avLst/>
            <a:gdLst>
              <a:gd name="connsiteX0" fmla="*/ 776649 w 776649"/>
              <a:gd name="connsiteY0" fmla="*/ 0 h 386080"/>
              <a:gd name="connsiteX1" fmla="*/ 388325 w 776649"/>
              <a:gd name="connsiteY1" fmla="*/ 367369 h 386080"/>
              <a:gd name="connsiteX2" fmla="*/ 0 w 776649"/>
              <a:gd name="connsiteY2" fmla="*/ 335881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649" h="386080">
                <a:moveTo>
                  <a:pt x="776649" y="0"/>
                </a:moveTo>
                <a:cubicBezTo>
                  <a:pt x="647207" y="155694"/>
                  <a:pt x="517766" y="311389"/>
                  <a:pt x="388325" y="367369"/>
                </a:cubicBezTo>
                <a:cubicBezTo>
                  <a:pt x="258883" y="423349"/>
                  <a:pt x="0" y="335881"/>
                  <a:pt x="0" y="335881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Vrije vorm 40"/>
          <p:cNvSpPr/>
          <p:nvPr/>
        </p:nvSpPr>
        <p:spPr>
          <a:xfrm>
            <a:off x="5174166" y="2224862"/>
            <a:ext cx="1655584" cy="567146"/>
          </a:xfrm>
          <a:custGeom>
            <a:avLst/>
            <a:gdLst>
              <a:gd name="connsiteX0" fmla="*/ 0 w 1655584"/>
              <a:gd name="connsiteY0" fmla="*/ 567146 h 567146"/>
              <a:gd name="connsiteX1" fmla="*/ 692687 w 1655584"/>
              <a:gd name="connsiteY1" fmla="*/ 347 h 567146"/>
              <a:gd name="connsiteX2" fmla="*/ 1574290 w 1655584"/>
              <a:gd name="connsiteY2" fmla="*/ 483175 h 567146"/>
              <a:gd name="connsiteX3" fmla="*/ 1616271 w 1655584"/>
              <a:gd name="connsiteY3" fmla="*/ 504168 h 56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5584" h="567146">
                <a:moveTo>
                  <a:pt x="0" y="567146"/>
                </a:moveTo>
                <a:cubicBezTo>
                  <a:pt x="215152" y="290744"/>
                  <a:pt x="430305" y="14342"/>
                  <a:pt x="692687" y="347"/>
                </a:cubicBezTo>
                <a:cubicBezTo>
                  <a:pt x="955069" y="-13648"/>
                  <a:pt x="1420359" y="399205"/>
                  <a:pt x="1574290" y="483175"/>
                </a:cubicBezTo>
                <a:cubicBezTo>
                  <a:pt x="1728221" y="567145"/>
                  <a:pt x="1616271" y="504168"/>
                  <a:pt x="1616271" y="504168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 41"/>
          <p:cNvSpPr/>
          <p:nvPr/>
        </p:nvSpPr>
        <p:spPr>
          <a:xfrm>
            <a:off x="1773700" y="3001933"/>
            <a:ext cx="1563794" cy="540715"/>
          </a:xfrm>
          <a:custGeom>
            <a:avLst/>
            <a:gdLst>
              <a:gd name="connsiteX0" fmla="*/ 0 w 1563794"/>
              <a:gd name="connsiteY0" fmla="*/ 419851 h 540715"/>
              <a:gd name="connsiteX1" fmla="*/ 902593 w 1563794"/>
              <a:gd name="connsiteY1" fmla="*/ 514317 h 540715"/>
              <a:gd name="connsiteX2" fmla="*/ 1563794 w 1563794"/>
              <a:gd name="connsiteY2" fmla="*/ 0 h 5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94" h="540715">
                <a:moveTo>
                  <a:pt x="0" y="419851"/>
                </a:moveTo>
                <a:cubicBezTo>
                  <a:pt x="320980" y="502071"/>
                  <a:pt x="641961" y="584292"/>
                  <a:pt x="902593" y="514317"/>
                </a:cubicBezTo>
                <a:cubicBezTo>
                  <a:pt x="1163225" y="444342"/>
                  <a:pt x="1563794" y="0"/>
                  <a:pt x="1563794" y="0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317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4270294" y="151493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5423283" y="151493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6400833" y="151493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37" name="Ovaal 36"/>
          <p:cNvSpPr/>
          <p:nvPr/>
        </p:nvSpPr>
        <p:spPr>
          <a:xfrm>
            <a:off x="2051767" y="1206764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Type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919330" y="15949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46" name="Afgeronde rechthoek 45"/>
          <p:cNvSpPr/>
          <p:nvPr/>
        </p:nvSpPr>
        <p:spPr>
          <a:xfrm>
            <a:off x="4270294" y="3008884"/>
            <a:ext cx="1025368" cy="451339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#</a:t>
            </a:r>
            <a:r>
              <a:rPr lang="nl-NL" sz="1600" dirty="0" err="1" smtClean="0"/>
              <a:t>news</a:t>
            </a:r>
            <a:endParaRPr lang="nl-NL" sz="1600" dirty="0"/>
          </a:p>
        </p:txBody>
      </p:sp>
      <p:sp>
        <p:nvSpPr>
          <p:cNvPr id="47" name="Afgeronde rechthoek 46"/>
          <p:cNvSpPr/>
          <p:nvPr/>
        </p:nvSpPr>
        <p:spPr>
          <a:xfrm>
            <a:off x="5423283" y="301549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48" name="Afgeronde rechthoek 47"/>
          <p:cNvSpPr/>
          <p:nvPr/>
        </p:nvSpPr>
        <p:spPr>
          <a:xfrm>
            <a:off x="6400833" y="301549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49" name="Tekstvak 48"/>
          <p:cNvSpPr txBox="1"/>
          <p:nvPr/>
        </p:nvSpPr>
        <p:spPr>
          <a:xfrm>
            <a:off x="5919330" y="309553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50" name="Afgeronde rechthoek 49"/>
          <p:cNvSpPr/>
          <p:nvPr/>
        </p:nvSpPr>
        <p:spPr>
          <a:xfrm>
            <a:off x="4270294" y="4605707"/>
            <a:ext cx="1500718" cy="4513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.</a:t>
            </a:r>
            <a:r>
              <a:rPr lang="nl-NL" sz="1600" dirty="0" err="1" smtClean="0">
                <a:solidFill>
                  <a:schemeClr val="tx1"/>
                </a:solidFill>
              </a:rPr>
              <a:t>news</a:t>
            </a:r>
            <a:r>
              <a:rPr lang="nl-NL" sz="1600" dirty="0" smtClean="0">
                <a:solidFill>
                  <a:schemeClr val="tx1"/>
                </a:solidFill>
              </a:rPr>
              <a:t>-item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1" name="Afgeronde rechthoek 50"/>
          <p:cNvSpPr/>
          <p:nvPr/>
        </p:nvSpPr>
        <p:spPr>
          <a:xfrm>
            <a:off x="5985365" y="4605707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52" name="Afgeronde rechthoek 51"/>
          <p:cNvSpPr/>
          <p:nvPr/>
        </p:nvSpPr>
        <p:spPr>
          <a:xfrm>
            <a:off x="6962915" y="4605707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53" name="Tekstvak 52"/>
          <p:cNvSpPr txBox="1"/>
          <p:nvPr/>
        </p:nvSpPr>
        <p:spPr>
          <a:xfrm>
            <a:off x="6481412" y="468575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54" name="Ovaal 53"/>
          <p:cNvSpPr/>
          <p:nvPr/>
        </p:nvSpPr>
        <p:spPr>
          <a:xfrm>
            <a:off x="2051767" y="2711101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ID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55" name="Ovaal 54"/>
          <p:cNvSpPr/>
          <p:nvPr/>
        </p:nvSpPr>
        <p:spPr>
          <a:xfrm>
            <a:off x="2051767" y="4286931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Class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</TotalTime>
  <Words>1083</Words>
  <Application>Microsoft Office PowerPoint</Application>
  <PresentationFormat>Diavoorstelling (4:3)</PresentationFormat>
  <Paragraphs>575</Paragraphs>
  <Slides>50</Slides>
  <Notes>35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1" baseType="lpstr">
      <vt:lpstr>Office-thema</vt:lpstr>
      <vt:lpstr>Frontend development</vt:lpstr>
      <vt:lpstr>Dia 2</vt:lpstr>
      <vt:lpstr>Herhaling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Weekopdracht 2</vt:lpstr>
      <vt:lpstr>Dia 15</vt:lpstr>
      <vt:lpstr>fLOATS</vt:lpstr>
      <vt:lpstr>Dia 17</vt:lpstr>
      <vt:lpstr>Dia 18</vt:lpstr>
      <vt:lpstr>Dia 19</vt:lpstr>
      <vt:lpstr>Lay-outs</vt:lpstr>
      <vt:lpstr>Dia 21</vt:lpstr>
      <vt:lpstr>Dia 22</vt:lpstr>
      <vt:lpstr>Dia 23</vt:lpstr>
      <vt:lpstr>positioneren</vt:lpstr>
      <vt:lpstr>Dia 25</vt:lpstr>
      <vt:lpstr>Dia 26</vt:lpstr>
      <vt:lpstr>Dia 27</vt:lpstr>
      <vt:lpstr>Dia 28</vt:lpstr>
      <vt:lpstr>Dia 29</vt:lpstr>
      <vt:lpstr>Dia 30</vt:lpstr>
      <vt:lpstr>Menu’s</vt:lpstr>
      <vt:lpstr>Dia 32</vt:lpstr>
      <vt:lpstr>Dia 33</vt:lpstr>
      <vt:lpstr>Dia 34</vt:lpstr>
      <vt:lpstr>Dia 35</vt:lpstr>
      <vt:lpstr>Dia 36</vt:lpstr>
      <vt:lpstr>Dia 37</vt:lpstr>
      <vt:lpstr>Dia 38</vt:lpstr>
      <vt:lpstr>Weekopdracht 3</vt:lpstr>
      <vt:lpstr>Dia 40</vt:lpstr>
      <vt:lpstr>BEOORDEEL OPDRACHT 1</vt:lpstr>
      <vt:lpstr>Dia 42</vt:lpstr>
      <vt:lpstr>Best practices</vt:lpstr>
      <vt:lpstr>Dia 44</vt:lpstr>
      <vt:lpstr>Dia 45</vt:lpstr>
      <vt:lpstr>Dia 46</vt:lpstr>
      <vt:lpstr>Dia 47</vt:lpstr>
      <vt:lpstr>Dia 48</vt:lpstr>
      <vt:lpstr>Dia 49</vt:lpstr>
      <vt:lpstr>Dia 50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623</cp:revision>
  <cp:lastPrinted>2014-09-09T13:52:24Z</cp:lastPrinted>
  <dcterms:created xsi:type="dcterms:W3CDTF">2012-08-13T08:45:24Z</dcterms:created>
  <dcterms:modified xsi:type="dcterms:W3CDTF">2014-09-17T12:13:46Z</dcterms:modified>
</cp:coreProperties>
</file>