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348" r:id="rId3"/>
    <p:sldId id="333" r:id="rId4"/>
    <p:sldId id="362" r:id="rId5"/>
    <p:sldId id="363" r:id="rId6"/>
    <p:sldId id="410" r:id="rId7"/>
    <p:sldId id="411" r:id="rId8"/>
    <p:sldId id="413" r:id="rId9"/>
    <p:sldId id="415" r:id="rId10"/>
    <p:sldId id="416" r:id="rId11"/>
    <p:sldId id="412" r:id="rId12"/>
    <p:sldId id="400" r:id="rId13"/>
    <p:sldId id="322" r:id="rId14"/>
    <p:sldId id="408" r:id="rId15"/>
    <p:sldId id="359" r:id="rId16"/>
    <p:sldId id="345" r:id="rId17"/>
    <p:sldId id="409" r:id="rId18"/>
    <p:sldId id="417" r:id="rId19"/>
    <p:sldId id="347" r:id="rId20"/>
    <p:sldId id="351" r:id="rId21"/>
    <p:sldId id="352" r:id="rId22"/>
    <p:sldId id="399" r:id="rId23"/>
    <p:sldId id="373" r:id="rId24"/>
    <p:sldId id="350" r:id="rId25"/>
    <p:sldId id="375" r:id="rId26"/>
    <p:sldId id="355" r:id="rId27"/>
    <p:sldId id="378" r:id="rId28"/>
    <p:sldId id="376" r:id="rId29"/>
    <p:sldId id="383" r:id="rId30"/>
    <p:sldId id="358" r:id="rId31"/>
    <p:sldId id="402" r:id="rId32"/>
    <p:sldId id="384" r:id="rId33"/>
    <p:sldId id="385" r:id="rId34"/>
    <p:sldId id="386" r:id="rId35"/>
    <p:sldId id="387" r:id="rId36"/>
    <p:sldId id="403" r:id="rId37"/>
    <p:sldId id="379" r:id="rId38"/>
    <p:sldId id="320" r:id="rId39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8DA"/>
    <a:srgbClr val="CD24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9001" autoAdjust="0"/>
  </p:normalViewPr>
  <p:slideViewPr>
    <p:cSldViewPr snapToGrid="0" snapToObjects="1">
      <p:cViewPr varScale="1">
        <p:scale>
          <a:sx n="81" d="100"/>
          <a:sy n="81" d="100"/>
        </p:scale>
        <p:origin x="-15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BFEAA-5427-1D4A-A9F6-53E7800DCEDE}" type="datetimeFigureOut">
              <a:rPr lang="nl-NL" smtClean="0"/>
              <a:pPr/>
              <a:t>3-10-2014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75BC8-9B54-074D-AB05-EEC369B5EB1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23041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Zie</a:t>
            </a:r>
            <a:r>
              <a:rPr lang="nl-NL" baseline="0" dirty="0" smtClean="0"/>
              <a:t> code-in-les/week5/assignment-in-class/array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985902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985902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Het</a:t>
            </a:r>
            <a:r>
              <a:rPr lang="nl-NL" baseline="0" dirty="0" smtClean="0"/>
              <a:t> is slim om de code uit de volgende dia’s voor te doen in </a:t>
            </a:r>
            <a:r>
              <a:rPr lang="nl-NL" baseline="0" dirty="0" err="1" smtClean="0"/>
              <a:t>phpstorm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345336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Document</a:t>
            </a:r>
            <a:r>
              <a:rPr lang="nl-NL" baseline="0" dirty="0" smtClean="0"/>
              <a:t> object model (boomstructuur)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70127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Document</a:t>
            </a:r>
            <a:r>
              <a:rPr lang="nl-NL" baseline="0" dirty="0" smtClean="0"/>
              <a:t> object model (boomstructuur)</a:t>
            </a:r>
          </a:p>
          <a:p>
            <a:r>
              <a:rPr lang="nl-NL" baseline="0" dirty="0" smtClean="0"/>
              <a:t>Zelfs als er 1 element terug wordt gegeven dan nog wordt er een array terug gegeven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70127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531556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Document</a:t>
            </a:r>
            <a:r>
              <a:rPr lang="nl-NL" baseline="0" dirty="0" smtClean="0"/>
              <a:t> object model (boomstructuur)</a:t>
            </a:r>
          </a:p>
          <a:p>
            <a:r>
              <a:rPr lang="nl-NL" baseline="0" dirty="0" err="1" smtClean="0"/>
              <a:t>Firstchild</a:t>
            </a:r>
            <a:r>
              <a:rPr lang="nl-NL" baseline="0" dirty="0" smtClean="0"/>
              <a:t> staat hier omdat tekst ook een node (</a:t>
            </a:r>
            <a:r>
              <a:rPr lang="nl-NL" baseline="0" dirty="0" err="1" smtClean="0"/>
              <a:t>tekstnode</a:t>
            </a:r>
            <a:r>
              <a:rPr lang="nl-NL" baseline="0" dirty="0" smtClean="0"/>
              <a:t>) is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70127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Document</a:t>
            </a:r>
            <a:r>
              <a:rPr lang="nl-NL" baseline="0" dirty="0" smtClean="0"/>
              <a:t> object model (boomstructuur)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70127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29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70127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Document</a:t>
            </a:r>
            <a:r>
              <a:rPr lang="nl-NL" baseline="0" dirty="0" smtClean="0"/>
              <a:t> object model (boomstructuur)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70127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Zie</a:t>
            </a:r>
            <a:r>
              <a:rPr lang="nl-NL" baseline="0" dirty="0" smtClean="0"/>
              <a:t> code-in-les/week5/</a:t>
            </a:r>
            <a:r>
              <a:rPr lang="nl-NL" baseline="0" dirty="0" err="1" smtClean="0"/>
              <a:t>assignment</a:t>
            </a:r>
            <a:r>
              <a:rPr lang="nl-NL" baseline="0" dirty="0" smtClean="0"/>
              <a:t>-in-class/reading-dom-elements-part2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985902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Document</a:t>
            </a:r>
            <a:r>
              <a:rPr lang="nl-NL" baseline="0" dirty="0" smtClean="0"/>
              <a:t> object model (boomstructuur)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70127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Document</a:t>
            </a:r>
            <a:r>
              <a:rPr lang="nl-NL" baseline="0" dirty="0" smtClean="0"/>
              <a:t> object model (boomstructuur)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70127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Document</a:t>
            </a:r>
            <a:r>
              <a:rPr lang="nl-NL" baseline="0" dirty="0" smtClean="0"/>
              <a:t> object model (boomstructuur)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70127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Document</a:t>
            </a:r>
            <a:r>
              <a:rPr lang="nl-NL" baseline="0" dirty="0" smtClean="0"/>
              <a:t> object model (boomstructuur)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701272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Zie</a:t>
            </a:r>
            <a:r>
              <a:rPr lang="nl-NL" baseline="0" dirty="0" smtClean="0"/>
              <a:t> code-in-les/week5/</a:t>
            </a:r>
            <a:r>
              <a:rPr lang="nl-NL" baseline="0" dirty="0" err="1" smtClean="0"/>
              <a:t>assignment</a:t>
            </a:r>
            <a:r>
              <a:rPr lang="nl-NL" baseline="0" dirty="0" smtClean="0"/>
              <a:t>-in-class/manipilating-dom-basics-part1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9859020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Heeft iemand nog een site die hij/zij erg</a:t>
            </a:r>
            <a:r>
              <a:rPr lang="nl-NL" baseline="0" dirty="0" smtClean="0"/>
              <a:t> mooi vindt?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38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55429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255636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531556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531556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Document</a:t>
            </a:r>
            <a:r>
              <a:rPr lang="nl-NL" baseline="0" dirty="0" smtClean="0"/>
              <a:t> object model (boomstructuur)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70127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In de</a:t>
            </a:r>
            <a:r>
              <a:rPr lang="nl-NL" baseline="0" dirty="0" smtClean="0"/>
              <a:t> voorbeelden die hier volgen kun je ook goed maken in </a:t>
            </a:r>
            <a:r>
              <a:rPr lang="nl-NL" baseline="0" dirty="0" err="1" smtClean="0"/>
              <a:t>php</a:t>
            </a:r>
            <a:r>
              <a:rPr lang="nl-NL" baseline="0" dirty="0" smtClean="0"/>
              <a:t> storm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689505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Document</a:t>
            </a:r>
            <a:r>
              <a:rPr lang="nl-NL" baseline="0" dirty="0" smtClean="0"/>
              <a:t> object model (boomstructuur)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70127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53155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60962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29554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5964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52988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5044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3-10-2014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9855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3-10-2014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89270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3-10-2014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770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3-10-2014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1501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3-10-2014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7875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3-10-2014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82858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BEE5-94E6-E445-95DA-CAD88A30EC74}" type="datetimeFigureOut">
              <a:rPr lang="nl-NL" smtClean="0"/>
              <a:pPr/>
              <a:t>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238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2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Frontend</a:t>
            </a:r>
            <a:r>
              <a:rPr lang="nl-NL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nl-NL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development</a:t>
            </a:r>
            <a:endParaRPr lang="nl-NL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latin typeface="Century Gothic"/>
                <a:cs typeface="Century Gothic"/>
              </a:rPr>
              <a:t>o</a:t>
            </a:r>
            <a:r>
              <a:rPr lang="nl-NL" dirty="0" smtClean="0">
                <a:latin typeface="Century Gothic"/>
                <a:cs typeface="Century Gothic"/>
              </a:rPr>
              <a:t>ftewel IMP011</a:t>
            </a:r>
            <a:endParaRPr lang="nl-NL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83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2290225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Gas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2164210" y="1594454"/>
            <a:ext cx="5631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rgbClr val="CD2400"/>
                </a:solidFill>
                <a:latin typeface="Century Gothic"/>
                <a:cs typeface="Century Gothic"/>
              </a:rPr>
              <a:t>a</a:t>
            </a:r>
            <a:r>
              <a:rPr lang="nl-NL" sz="2800" dirty="0" smtClean="0">
                <a:solidFill>
                  <a:srgbClr val="CD2400"/>
                </a:solidFill>
                <a:latin typeface="Century Gothic"/>
                <a:cs typeface="Century Gothic"/>
              </a:rPr>
              <a:t>rray – Laatste waarde uitlezen</a:t>
            </a:r>
            <a:endParaRPr lang="nl-NL" sz="2800" dirty="0">
              <a:solidFill>
                <a:srgbClr val="CD2400"/>
              </a:solidFill>
              <a:latin typeface="Century Gothic"/>
              <a:cs typeface="Century Gothic"/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3153311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Diesel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4014556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rgbClr val="FFFFFF"/>
                </a:solidFill>
              </a:rPr>
              <a:t>Gasoline</a:t>
            </a:r>
            <a:endParaRPr lang="nl-NL" sz="1400" dirty="0">
              <a:solidFill>
                <a:srgbClr val="FFFFFF"/>
              </a:solidFill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4881006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FFFFFF"/>
                </a:solidFill>
              </a:rPr>
              <a:t>Electricity</a:t>
            </a:r>
            <a:endParaRPr lang="nl-NL" sz="1200" dirty="0">
              <a:solidFill>
                <a:srgbClr val="FFFFFF"/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582967" y="248046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fuelTypes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3367789" y="3115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4247095" y="30842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5132190" y="31023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3</a:t>
            </a:r>
            <a:endParaRPr lang="nl-NL" dirty="0"/>
          </a:p>
        </p:txBody>
      </p:sp>
      <p:sp>
        <p:nvSpPr>
          <p:cNvPr id="30" name="Tekstvak 29"/>
          <p:cNvSpPr txBox="1"/>
          <p:nvPr/>
        </p:nvSpPr>
        <p:spPr>
          <a:xfrm>
            <a:off x="2555795" y="3115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</a:t>
            </a:r>
          </a:p>
        </p:txBody>
      </p:sp>
      <p:sp>
        <p:nvSpPr>
          <p:cNvPr id="102401" name="Rectangle 1"/>
          <p:cNvSpPr>
            <a:spLocks noChangeArrowheads="1"/>
          </p:cNvSpPr>
          <p:nvPr/>
        </p:nvSpPr>
        <p:spPr bwMode="auto">
          <a:xfrm>
            <a:off x="306106" y="3976877"/>
            <a:ext cx="8731878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Filling the array</a:t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[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"Diesel"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"Gasoline"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"Electricity"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endParaRPr kumimoji="0" lang="nl-N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545" name="Rectangle 1"/>
          <p:cNvSpPr>
            <a:spLocks noChangeArrowheads="1"/>
          </p:cNvSpPr>
          <p:nvPr/>
        </p:nvSpPr>
        <p:spPr bwMode="auto">
          <a:xfrm>
            <a:off x="372575" y="5326583"/>
            <a:ext cx="5974713" cy="9233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Get last value</a:t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lastIndex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length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lang="nl-NL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 3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lastIndex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lang="nl-NL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 Electricity</a:t>
            </a:r>
            <a:endParaRPr kumimoji="0" lang="nl-N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63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2290225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Gas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2164210" y="1594454"/>
            <a:ext cx="5915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rgbClr val="CD2400"/>
                </a:solidFill>
                <a:latin typeface="Century Gothic"/>
                <a:cs typeface="Century Gothic"/>
              </a:rPr>
              <a:t>a</a:t>
            </a:r>
            <a:r>
              <a:rPr lang="nl-NL" sz="2800" dirty="0" smtClean="0">
                <a:solidFill>
                  <a:srgbClr val="CD2400"/>
                </a:solidFill>
                <a:latin typeface="Century Gothic"/>
                <a:cs typeface="Century Gothic"/>
              </a:rPr>
              <a:t>rray – over alle waardes loopen</a:t>
            </a:r>
            <a:endParaRPr lang="nl-NL" sz="2800" dirty="0">
              <a:solidFill>
                <a:srgbClr val="CD2400"/>
              </a:solidFill>
              <a:latin typeface="Century Gothic"/>
              <a:cs typeface="Century Gothic"/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3153311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Diesel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4014556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rgbClr val="FFFFFF"/>
                </a:solidFill>
              </a:rPr>
              <a:t>Gasoline</a:t>
            </a:r>
            <a:endParaRPr lang="nl-NL" sz="1400" dirty="0">
              <a:solidFill>
                <a:srgbClr val="FFFFFF"/>
              </a:solidFill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4881006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FFFFFF"/>
                </a:solidFill>
              </a:rPr>
              <a:t>Electricity</a:t>
            </a:r>
            <a:endParaRPr lang="nl-NL" sz="1200" dirty="0">
              <a:solidFill>
                <a:srgbClr val="FFFFFF"/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582967" y="248046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fuelTypes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3367789" y="3115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4247095" y="30842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5132190" y="31023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3</a:t>
            </a:r>
            <a:endParaRPr lang="nl-NL" dirty="0"/>
          </a:p>
        </p:txBody>
      </p:sp>
      <p:sp>
        <p:nvSpPr>
          <p:cNvPr id="30" name="Tekstvak 29"/>
          <p:cNvSpPr txBox="1"/>
          <p:nvPr/>
        </p:nvSpPr>
        <p:spPr>
          <a:xfrm>
            <a:off x="2555795" y="3115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</a:t>
            </a:r>
          </a:p>
        </p:txBody>
      </p:sp>
      <p:sp>
        <p:nvSpPr>
          <p:cNvPr id="102401" name="Rectangle 1"/>
          <p:cNvSpPr>
            <a:spLocks noChangeArrowheads="1"/>
          </p:cNvSpPr>
          <p:nvPr/>
        </p:nvSpPr>
        <p:spPr bwMode="auto">
          <a:xfrm>
            <a:off x="306106" y="3976877"/>
            <a:ext cx="8731878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Filling the array</a:t>
            </a:r>
            <a:b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[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"Diesel"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"Gasoline"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"Electricity"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25" name="Rectangle 1"/>
          <p:cNvSpPr>
            <a:spLocks noChangeArrowheads="1"/>
          </p:cNvSpPr>
          <p:nvPr/>
        </p:nvSpPr>
        <p:spPr bwMode="auto">
          <a:xfrm>
            <a:off x="397439" y="5066534"/>
            <a:ext cx="6801862" cy="13234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Do something with all elements</a:t>
            </a:r>
            <a:br>
              <a:rPr kumimoji="0" lang="nl-NL" sz="20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 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 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 </a:t>
            </a:r>
            <a:r>
              <a:rPr kumimoji="0" lang="nl-NL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length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++) {</a:t>
            </a:r>
            <a:b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nl-N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63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1345099" y="2604305"/>
            <a:ext cx="6821549" cy="319536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endParaRPr lang="nl-NL" sz="2800" dirty="0" smtClean="0">
              <a:latin typeface="Century Gothic"/>
              <a:cs typeface="Century Gothic"/>
            </a:endParaRPr>
          </a:p>
        </p:txBody>
      </p:sp>
      <p:sp>
        <p:nvSpPr>
          <p:cNvPr id="4" name="Afgeronde rechthoek 3"/>
          <p:cNvSpPr/>
          <p:nvPr/>
        </p:nvSpPr>
        <p:spPr>
          <a:xfrm>
            <a:off x="2942782" y="633168"/>
            <a:ext cx="3263238" cy="1436388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 smtClean="0">
                <a:latin typeface="Century Gothic"/>
                <a:cs typeface="Century Gothic"/>
              </a:rPr>
              <a:t>Opdracht</a:t>
            </a:r>
            <a:endParaRPr lang="nl-NL" sz="3600" dirty="0">
              <a:latin typeface="Century Gothic"/>
              <a:cs typeface="Century Gothic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1497499" y="2756705"/>
            <a:ext cx="6821549" cy="3195362"/>
          </a:xfrm>
          <a:prstGeom prst="rect">
            <a:avLst/>
          </a:prstGeom>
        </p:spPr>
        <p:txBody>
          <a:bodyPr wrap="square">
            <a:normAutofit fontScale="77500" lnSpcReduction="20000"/>
          </a:bodyPr>
          <a:lstStyle/>
          <a:p>
            <a:r>
              <a:rPr lang="nl-NL" sz="2800" dirty="0" smtClean="0">
                <a:latin typeface="Century Gothic"/>
                <a:cs typeface="Century Gothic"/>
              </a:rPr>
              <a:t>Gegeven is een array met rondetijden. </a:t>
            </a:r>
            <a:endParaRPr lang="nl-NL" sz="2800" dirty="0">
              <a:latin typeface="Century Gothic"/>
              <a:cs typeface="Century Gothic"/>
            </a:endParaRPr>
          </a:p>
          <a:p>
            <a:pPr marL="457200" indent="-457200">
              <a:buFont typeface="Arial"/>
              <a:buChar char="•"/>
            </a:pPr>
            <a:endParaRPr lang="nl-NL" sz="2800" dirty="0" smtClean="0">
              <a:latin typeface="Century Gothic"/>
              <a:cs typeface="Century Gothic"/>
            </a:endParaRPr>
          </a:p>
          <a:p>
            <a:pPr marL="457200" indent="-457200">
              <a:buFont typeface="Arial"/>
              <a:buChar char="•"/>
            </a:pPr>
            <a:r>
              <a:rPr lang="nl-NL" sz="2800" dirty="0" smtClean="0">
                <a:latin typeface="Century Gothic"/>
                <a:cs typeface="Century Gothic"/>
              </a:rPr>
              <a:t>Toon de 3</a:t>
            </a:r>
            <a:r>
              <a:rPr lang="nl-NL" sz="2800" baseline="30000" dirty="0" smtClean="0">
                <a:latin typeface="Century Gothic"/>
                <a:cs typeface="Century Gothic"/>
              </a:rPr>
              <a:t>e</a:t>
            </a:r>
            <a:r>
              <a:rPr lang="nl-NL" sz="2800" dirty="0" smtClean="0">
                <a:latin typeface="Century Gothic"/>
                <a:cs typeface="Century Gothic"/>
              </a:rPr>
              <a:t> rondetijd.</a:t>
            </a:r>
          </a:p>
          <a:p>
            <a:pPr marL="457200" indent="-457200">
              <a:buFont typeface="Arial"/>
              <a:buChar char="•"/>
            </a:pPr>
            <a:endParaRPr lang="nl-NL" sz="2800" dirty="0" smtClean="0">
              <a:latin typeface="Century Gothic"/>
              <a:cs typeface="Century Gothic"/>
            </a:endParaRPr>
          </a:p>
          <a:p>
            <a:pPr marL="457200" indent="-457200">
              <a:buFont typeface="Arial"/>
              <a:buChar char="•"/>
            </a:pPr>
            <a:r>
              <a:rPr lang="nl-NL" sz="2800" dirty="0" smtClean="0">
                <a:latin typeface="Century Gothic"/>
                <a:cs typeface="Century Gothic"/>
              </a:rPr>
              <a:t>Voeg een nieuwe rondetijd toe.</a:t>
            </a:r>
          </a:p>
          <a:p>
            <a:pPr marL="457200" indent="-457200">
              <a:buFont typeface="Arial"/>
              <a:buChar char="•"/>
            </a:pPr>
            <a:endParaRPr lang="nl-NL" sz="2800" dirty="0">
              <a:latin typeface="Century Gothic"/>
              <a:cs typeface="Century Gothic"/>
            </a:endParaRPr>
          </a:p>
          <a:p>
            <a:pPr marL="457200" indent="-457200">
              <a:buFont typeface="Arial"/>
              <a:buChar char="•"/>
            </a:pPr>
            <a:r>
              <a:rPr lang="nl-NL" sz="2800" dirty="0" smtClean="0">
                <a:latin typeface="Century Gothic"/>
                <a:cs typeface="Century Gothic"/>
              </a:rPr>
              <a:t>Toon het verschil tussen de eerste en laatste rondetijd</a:t>
            </a:r>
          </a:p>
          <a:p>
            <a:pPr marL="457200" indent="-457200">
              <a:buFont typeface="Arial"/>
              <a:buChar char="•"/>
            </a:pPr>
            <a:endParaRPr lang="nl-NL" sz="2800" dirty="0">
              <a:latin typeface="Century Gothic"/>
              <a:cs typeface="Century Gothic"/>
            </a:endParaRPr>
          </a:p>
          <a:p>
            <a:pPr marL="457200" indent="-457200">
              <a:buFont typeface="Arial"/>
              <a:buChar char="•"/>
            </a:pPr>
            <a:r>
              <a:rPr lang="nl-NL" sz="2800" dirty="0" smtClean="0">
                <a:latin typeface="Century Gothic"/>
                <a:cs typeface="Century Gothic"/>
              </a:rPr>
              <a:t>Toon alleen rondetijden onder de 10 seconden </a:t>
            </a:r>
            <a:r>
              <a:rPr lang="nl-NL" dirty="0" smtClean="0">
                <a:latin typeface="Century Gothic"/>
                <a:cs typeface="Century Gothic"/>
              </a:rPr>
              <a:t>(Tip: Combineer een loop met een if statement)</a:t>
            </a:r>
          </a:p>
        </p:txBody>
      </p:sp>
    </p:spTree>
    <p:extLst>
      <p:ext uri="{BB962C8B-B14F-4D97-AF65-F5344CB8AC3E}">
        <p14:creationId xmlns="" xmlns:p14="http://schemas.microsoft.com/office/powerpoint/2010/main" val="183149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3317266" y="3121671"/>
            <a:ext cx="23279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DOM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Tekstvak 2"/>
          <p:cNvSpPr txBox="1"/>
          <p:nvPr/>
        </p:nvSpPr>
        <p:spPr>
          <a:xfrm rot="19431109">
            <a:off x="2696039" y="3103574"/>
            <a:ext cx="1242460" cy="369332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BE SMART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136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3892321" y="249609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document</a:t>
            </a:r>
            <a:endParaRPr lang="nl-NL" sz="1600" dirty="0"/>
          </a:p>
        </p:txBody>
      </p:sp>
      <p:sp>
        <p:nvSpPr>
          <p:cNvPr id="3" name="Afgeronde rechthoek 2"/>
          <p:cNvSpPr/>
          <p:nvPr/>
        </p:nvSpPr>
        <p:spPr>
          <a:xfrm>
            <a:off x="2598029" y="3425044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h1</a:t>
            </a:r>
            <a:endParaRPr lang="nl-NL" sz="1600" dirty="0"/>
          </a:p>
        </p:txBody>
      </p:sp>
      <p:sp>
        <p:nvSpPr>
          <p:cNvPr id="5" name="Afgeronde rechthoek 4"/>
          <p:cNvSpPr/>
          <p:nvPr/>
        </p:nvSpPr>
        <p:spPr>
          <a:xfrm>
            <a:off x="4574988" y="3425044"/>
            <a:ext cx="1686442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ul</a:t>
            </a:r>
            <a:endParaRPr lang="nl-NL" sz="1600" dirty="0"/>
          </a:p>
        </p:txBody>
      </p:sp>
      <p:cxnSp>
        <p:nvCxnSpPr>
          <p:cNvPr id="14" name="Rechte verbindingslijn met pijl 13"/>
          <p:cNvCxnSpPr>
            <a:endCxn id="24" idx="0"/>
          </p:cNvCxnSpPr>
          <p:nvPr/>
        </p:nvCxnSpPr>
        <p:spPr>
          <a:xfrm>
            <a:off x="3915014" y="4149080"/>
            <a:ext cx="0" cy="643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endCxn id="25" idx="0"/>
          </p:cNvCxnSpPr>
          <p:nvPr/>
        </p:nvCxnSpPr>
        <p:spPr>
          <a:xfrm>
            <a:off x="5293028" y="4140383"/>
            <a:ext cx="0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>
            <a:off x="3104021" y="3206473"/>
            <a:ext cx="23141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4062304" y="2564091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body</a:t>
            </a:r>
            <a:endParaRPr lang="nl-NL" sz="1600" dirty="0"/>
          </a:p>
        </p:txBody>
      </p:sp>
      <p:sp>
        <p:nvSpPr>
          <p:cNvPr id="23" name="Afgeronde rechthoek 22"/>
          <p:cNvSpPr/>
          <p:nvPr/>
        </p:nvSpPr>
        <p:spPr>
          <a:xfrm>
            <a:off x="3898317" y="905403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html</a:t>
            </a:r>
            <a:endParaRPr lang="nl-NL" sz="1600" dirty="0"/>
          </a:p>
        </p:txBody>
      </p:sp>
      <p:sp>
        <p:nvSpPr>
          <p:cNvPr id="24" name="Afgeronde rechthoek 23"/>
          <p:cNvSpPr/>
          <p:nvPr/>
        </p:nvSpPr>
        <p:spPr>
          <a:xfrm>
            <a:off x="3402330" y="479241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5" name="Afgeronde rechthoek 24"/>
          <p:cNvSpPr/>
          <p:nvPr/>
        </p:nvSpPr>
        <p:spPr>
          <a:xfrm>
            <a:off x="4780344" y="479241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6" name="Afgeronde rechthoek 25"/>
          <p:cNvSpPr/>
          <p:nvPr/>
        </p:nvSpPr>
        <p:spPr>
          <a:xfrm>
            <a:off x="6104550" y="479241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cxnSp>
        <p:nvCxnSpPr>
          <p:cNvPr id="49" name="Rechte verbindingslijn met pijl 48"/>
          <p:cNvCxnSpPr>
            <a:stCxn id="2" idx="2"/>
            <a:endCxn id="23" idx="0"/>
          </p:cNvCxnSpPr>
          <p:nvPr/>
        </p:nvCxnSpPr>
        <p:spPr>
          <a:xfrm>
            <a:off x="4562517" y="700948"/>
            <a:ext cx="5996" cy="204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stCxn id="23" idx="2"/>
            <a:endCxn id="19" idx="0"/>
          </p:cNvCxnSpPr>
          <p:nvPr/>
        </p:nvCxnSpPr>
        <p:spPr>
          <a:xfrm>
            <a:off x="4568513" y="1356742"/>
            <a:ext cx="6475" cy="1207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3905601" y="4140383"/>
            <a:ext cx="27170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5" idx="2"/>
          </p:cNvCxnSpPr>
          <p:nvPr/>
        </p:nvCxnSpPr>
        <p:spPr>
          <a:xfrm>
            <a:off x="5418209" y="3876383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>
            <a:endCxn id="26" idx="0"/>
          </p:cNvCxnSpPr>
          <p:nvPr/>
        </p:nvCxnSpPr>
        <p:spPr>
          <a:xfrm flipH="1">
            <a:off x="6617234" y="4140383"/>
            <a:ext cx="5412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/>
          <p:cNvCxnSpPr>
            <a:endCxn id="3" idx="0"/>
          </p:cNvCxnSpPr>
          <p:nvPr/>
        </p:nvCxnSpPr>
        <p:spPr>
          <a:xfrm>
            <a:off x="3110713" y="3206473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met pijl 75"/>
          <p:cNvCxnSpPr>
            <a:endCxn id="5" idx="0"/>
          </p:cNvCxnSpPr>
          <p:nvPr/>
        </p:nvCxnSpPr>
        <p:spPr>
          <a:xfrm>
            <a:off x="5418209" y="3206473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met pijl 80"/>
          <p:cNvCxnSpPr>
            <a:stCxn id="19" idx="2"/>
          </p:cNvCxnSpPr>
          <p:nvPr/>
        </p:nvCxnSpPr>
        <p:spPr>
          <a:xfrm>
            <a:off x="4574988" y="3015430"/>
            <a:ext cx="2034" cy="208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kstvak 83"/>
          <p:cNvSpPr txBox="1"/>
          <p:nvPr/>
        </p:nvSpPr>
        <p:spPr>
          <a:xfrm>
            <a:off x="200644" y="228003"/>
            <a:ext cx="1239738" cy="1323439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DOM</a:t>
            </a:r>
          </a:p>
          <a:p>
            <a:r>
              <a:rPr lang="nl-NL" sz="1600" dirty="0" smtClean="0">
                <a:solidFill>
                  <a:schemeClr val="bg1"/>
                </a:solidFill>
                <a:latin typeface="Century Gothic"/>
                <a:cs typeface="Century Gothic"/>
              </a:rPr>
              <a:t>Document object model</a:t>
            </a:r>
            <a:endParaRPr lang="nl-NL" sz="1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103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09-28 at 10.06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00" y="1841500"/>
            <a:ext cx="4089400" cy="3175000"/>
          </a:xfrm>
          <a:prstGeom prst="rect">
            <a:avLst/>
          </a:prstGeom>
        </p:spPr>
      </p:pic>
      <p:sp>
        <p:nvSpPr>
          <p:cNvPr id="3" name="Ovaal 2"/>
          <p:cNvSpPr/>
          <p:nvPr/>
        </p:nvSpPr>
        <p:spPr>
          <a:xfrm>
            <a:off x="3266045" y="4622318"/>
            <a:ext cx="1150585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Pak input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6" name="Ovaal 5"/>
          <p:cNvSpPr/>
          <p:nvPr/>
        </p:nvSpPr>
        <p:spPr>
          <a:xfrm>
            <a:off x="6041407" y="2307400"/>
            <a:ext cx="1150585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Plaats input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7" name="Vrije vorm 6"/>
          <p:cNvSpPr/>
          <p:nvPr/>
        </p:nvSpPr>
        <p:spPr>
          <a:xfrm>
            <a:off x="4851122" y="3050313"/>
            <a:ext cx="1218570" cy="541353"/>
          </a:xfrm>
          <a:custGeom>
            <a:avLst/>
            <a:gdLst>
              <a:gd name="connsiteX0" fmla="*/ 1217985 w 1218570"/>
              <a:gd name="connsiteY0" fmla="*/ 0 h 541353"/>
              <a:gd name="connsiteX1" fmla="*/ 1020193 w 1218570"/>
              <a:gd name="connsiteY1" fmla="*/ 301909 h 541353"/>
              <a:gd name="connsiteX2" fmla="*/ 0 w 1218570"/>
              <a:gd name="connsiteY2" fmla="*/ 541353 h 54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8570" h="541353">
                <a:moveTo>
                  <a:pt x="1217985" y="0"/>
                </a:moveTo>
                <a:cubicBezTo>
                  <a:pt x="1220587" y="105842"/>
                  <a:pt x="1223190" y="211684"/>
                  <a:pt x="1020193" y="301909"/>
                </a:cubicBezTo>
                <a:cubicBezTo>
                  <a:pt x="817196" y="392134"/>
                  <a:pt x="0" y="541353"/>
                  <a:pt x="0" y="541353"/>
                </a:cubicBezTo>
              </a:path>
            </a:pathLst>
          </a:custGeom>
          <a:ln w="952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Vrije vorm 7"/>
          <p:cNvSpPr/>
          <p:nvPr/>
        </p:nvSpPr>
        <p:spPr>
          <a:xfrm>
            <a:off x="4424306" y="3872753"/>
            <a:ext cx="322721" cy="1228454"/>
          </a:xfrm>
          <a:custGeom>
            <a:avLst/>
            <a:gdLst>
              <a:gd name="connsiteX0" fmla="*/ 0 w 322721"/>
              <a:gd name="connsiteY0" fmla="*/ 1228454 h 1228454"/>
              <a:gd name="connsiteX1" fmla="*/ 322714 w 322721"/>
              <a:gd name="connsiteY1" fmla="*/ 989009 h 1228454"/>
              <a:gd name="connsiteX2" fmla="*/ 10410 w 322721"/>
              <a:gd name="connsiteY2" fmla="*/ 10411 h 1228454"/>
              <a:gd name="connsiteX3" fmla="*/ 10410 w 322721"/>
              <a:gd name="connsiteY3" fmla="*/ 10411 h 1228454"/>
              <a:gd name="connsiteX4" fmla="*/ 20821 w 322721"/>
              <a:gd name="connsiteY4" fmla="*/ 0 h 1228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721" h="1228454">
                <a:moveTo>
                  <a:pt x="0" y="1228454"/>
                </a:moveTo>
                <a:cubicBezTo>
                  <a:pt x="160489" y="1210235"/>
                  <a:pt x="320979" y="1192016"/>
                  <a:pt x="322714" y="989009"/>
                </a:cubicBezTo>
                <a:cubicBezTo>
                  <a:pt x="324449" y="786002"/>
                  <a:pt x="10410" y="10411"/>
                  <a:pt x="10410" y="10411"/>
                </a:cubicBezTo>
                <a:lnTo>
                  <a:pt x="10410" y="10411"/>
                </a:lnTo>
                <a:lnTo>
                  <a:pt x="20821" y="0"/>
                </a:lnTo>
              </a:path>
            </a:pathLst>
          </a:custGeom>
          <a:ln w="952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 rot="19431109">
            <a:off x="3655774" y="5415052"/>
            <a:ext cx="1275034" cy="646331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Volgende</a:t>
            </a:r>
          </a:p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week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5736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/>
          <p:cNvSpPr txBox="1"/>
          <p:nvPr/>
        </p:nvSpPr>
        <p:spPr>
          <a:xfrm>
            <a:off x="200643" y="228003"/>
            <a:ext cx="1197611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HTML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78849" name="Rectangle 1"/>
          <p:cNvSpPr>
            <a:spLocks noChangeArrowheads="1"/>
          </p:cNvSpPr>
          <p:nvPr/>
        </p:nvSpPr>
        <p:spPr bwMode="auto">
          <a:xfrm>
            <a:off x="218484" y="1012833"/>
            <a:ext cx="8594019" cy="480131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&lt;!doctype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html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html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head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title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&gt;Oefenen met het DOM&lt;/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title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meta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name=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"description"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content=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"Oefenen met het DOM"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meta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charset=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"utf-8"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head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body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h1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&gt;What todo today&lt;/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h1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ul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id=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'todo'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&gt;Finish reading the syllabus&lt;/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&gt;Clean my room&lt;/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&gt;Buy a card&lt;/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ul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script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src=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"scripts/script.js"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script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body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html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nl-N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52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/>
          <p:cNvSpPr txBox="1"/>
          <p:nvPr/>
        </p:nvSpPr>
        <p:spPr>
          <a:xfrm>
            <a:off x="200643" y="228003"/>
            <a:ext cx="1197611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HTML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99329" name="Rectangle 1"/>
          <p:cNvSpPr>
            <a:spLocks noChangeArrowheads="1"/>
          </p:cNvSpPr>
          <p:nvPr/>
        </p:nvSpPr>
        <p:spPr bwMode="auto">
          <a:xfrm>
            <a:off x="202300" y="1104283"/>
            <a:ext cx="8594019" cy="5078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&lt;!doctype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html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html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head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title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&gt;Oefenen met het DOM&lt;/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title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meta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name=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"description"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content=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"Oefenen met het DOM"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meta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charset=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"utf-8"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head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body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h1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&gt;What todo today&lt;/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h1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ul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id=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'todo'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&gt;Finish reading the syllabus&lt;/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&gt;Clean my room&lt;/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&gt;Buy a card&lt;/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&lt;!-- NEW ELEMENT HERE --&gt;</a:t>
            </a: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ul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script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src=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"scripts/script.js"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script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body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html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nl-N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52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3892321" y="249609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document</a:t>
            </a:r>
            <a:endParaRPr lang="nl-NL" sz="1600" dirty="0"/>
          </a:p>
        </p:txBody>
      </p:sp>
      <p:sp>
        <p:nvSpPr>
          <p:cNvPr id="3" name="Afgeronde rechthoek 2"/>
          <p:cNvSpPr/>
          <p:nvPr/>
        </p:nvSpPr>
        <p:spPr>
          <a:xfrm>
            <a:off x="2598029" y="3425044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h1</a:t>
            </a:r>
            <a:endParaRPr lang="nl-NL" sz="1600" dirty="0"/>
          </a:p>
        </p:txBody>
      </p:sp>
      <p:sp>
        <p:nvSpPr>
          <p:cNvPr id="5" name="Afgeronde rechthoek 4"/>
          <p:cNvSpPr/>
          <p:nvPr/>
        </p:nvSpPr>
        <p:spPr>
          <a:xfrm>
            <a:off x="4574988" y="3425044"/>
            <a:ext cx="1686442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ul</a:t>
            </a:r>
            <a:r>
              <a:rPr lang="nl-NL" sz="1600" dirty="0" smtClean="0"/>
              <a:t> </a:t>
            </a:r>
            <a:r>
              <a:rPr lang="nl-NL" sz="1600" dirty="0" err="1" smtClean="0"/>
              <a:t>id</a:t>
            </a:r>
            <a:r>
              <a:rPr lang="nl-NL" sz="1600" dirty="0" smtClean="0"/>
              <a:t>=</a:t>
            </a:r>
            <a:r>
              <a:rPr lang="nl-NL" sz="1600" dirty="0" err="1" smtClean="0"/>
              <a:t>todo</a:t>
            </a:r>
            <a:endParaRPr lang="nl-NL" sz="1600" dirty="0"/>
          </a:p>
        </p:txBody>
      </p:sp>
      <p:cxnSp>
        <p:nvCxnSpPr>
          <p:cNvPr id="14" name="Rechte verbindingslijn met pijl 13"/>
          <p:cNvCxnSpPr>
            <a:endCxn id="24" idx="0"/>
          </p:cNvCxnSpPr>
          <p:nvPr/>
        </p:nvCxnSpPr>
        <p:spPr>
          <a:xfrm>
            <a:off x="3915014" y="4149080"/>
            <a:ext cx="0" cy="643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endCxn id="25" idx="0"/>
          </p:cNvCxnSpPr>
          <p:nvPr/>
        </p:nvCxnSpPr>
        <p:spPr>
          <a:xfrm>
            <a:off x="5293028" y="4140383"/>
            <a:ext cx="0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>
            <a:off x="3104021" y="3206473"/>
            <a:ext cx="23141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4062304" y="2564091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body</a:t>
            </a:r>
            <a:endParaRPr lang="nl-NL" sz="1600" dirty="0"/>
          </a:p>
        </p:txBody>
      </p:sp>
      <p:sp>
        <p:nvSpPr>
          <p:cNvPr id="23" name="Afgeronde rechthoek 22"/>
          <p:cNvSpPr/>
          <p:nvPr/>
        </p:nvSpPr>
        <p:spPr>
          <a:xfrm>
            <a:off x="3898317" y="905403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html</a:t>
            </a:r>
            <a:endParaRPr lang="nl-NL" sz="1600" dirty="0"/>
          </a:p>
        </p:txBody>
      </p:sp>
      <p:sp>
        <p:nvSpPr>
          <p:cNvPr id="24" name="Afgeronde rechthoek 23"/>
          <p:cNvSpPr/>
          <p:nvPr/>
        </p:nvSpPr>
        <p:spPr>
          <a:xfrm>
            <a:off x="3402330" y="479241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5" name="Afgeronde rechthoek 24"/>
          <p:cNvSpPr/>
          <p:nvPr/>
        </p:nvSpPr>
        <p:spPr>
          <a:xfrm>
            <a:off x="4780344" y="479241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6" name="Afgeronde rechthoek 25"/>
          <p:cNvSpPr/>
          <p:nvPr/>
        </p:nvSpPr>
        <p:spPr>
          <a:xfrm>
            <a:off x="6104550" y="479241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cxnSp>
        <p:nvCxnSpPr>
          <p:cNvPr id="49" name="Rechte verbindingslijn met pijl 48"/>
          <p:cNvCxnSpPr>
            <a:stCxn id="2" idx="2"/>
            <a:endCxn id="23" idx="0"/>
          </p:cNvCxnSpPr>
          <p:nvPr/>
        </p:nvCxnSpPr>
        <p:spPr>
          <a:xfrm>
            <a:off x="4562517" y="700948"/>
            <a:ext cx="5996" cy="204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stCxn id="23" idx="2"/>
            <a:endCxn id="19" idx="0"/>
          </p:cNvCxnSpPr>
          <p:nvPr/>
        </p:nvCxnSpPr>
        <p:spPr>
          <a:xfrm>
            <a:off x="4568513" y="1356742"/>
            <a:ext cx="6475" cy="1207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3905601" y="4140383"/>
            <a:ext cx="27170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5" idx="2"/>
          </p:cNvCxnSpPr>
          <p:nvPr/>
        </p:nvCxnSpPr>
        <p:spPr>
          <a:xfrm>
            <a:off x="5418209" y="3876383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>
            <a:endCxn id="26" idx="0"/>
          </p:cNvCxnSpPr>
          <p:nvPr/>
        </p:nvCxnSpPr>
        <p:spPr>
          <a:xfrm flipH="1">
            <a:off x="6617234" y="4140383"/>
            <a:ext cx="5412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/>
          <p:cNvCxnSpPr>
            <a:endCxn id="3" idx="0"/>
          </p:cNvCxnSpPr>
          <p:nvPr/>
        </p:nvCxnSpPr>
        <p:spPr>
          <a:xfrm>
            <a:off x="3110713" y="3206473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met pijl 75"/>
          <p:cNvCxnSpPr>
            <a:endCxn id="5" idx="0"/>
          </p:cNvCxnSpPr>
          <p:nvPr/>
        </p:nvCxnSpPr>
        <p:spPr>
          <a:xfrm>
            <a:off x="5418209" y="3206473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met pijl 80"/>
          <p:cNvCxnSpPr>
            <a:stCxn id="19" idx="2"/>
          </p:cNvCxnSpPr>
          <p:nvPr/>
        </p:nvCxnSpPr>
        <p:spPr>
          <a:xfrm>
            <a:off x="4574988" y="3015430"/>
            <a:ext cx="2034" cy="208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kstvak 83"/>
          <p:cNvSpPr txBox="1"/>
          <p:nvPr/>
        </p:nvSpPr>
        <p:spPr>
          <a:xfrm>
            <a:off x="200644" y="228003"/>
            <a:ext cx="1891794" cy="1077218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DOM</a:t>
            </a:r>
          </a:p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Relaties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2" name="Ovaal 84"/>
          <p:cNvSpPr/>
          <p:nvPr/>
        </p:nvSpPr>
        <p:spPr>
          <a:xfrm>
            <a:off x="5315222" y="5477402"/>
            <a:ext cx="1150585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latin typeface="Century Gothic"/>
                <a:cs typeface="Century Gothic"/>
              </a:rPr>
              <a:t>Element</a:t>
            </a:r>
          </a:p>
          <a:p>
            <a:pPr algn="ctr"/>
            <a:r>
              <a:rPr lang="nl-NL" sz="1200" dirty="0" smtClean="0">
                <a:latin typeface="Century Gothic"/>
                <a:cs typeface="Century Gothic"/>
              </a:rPr>
              <a:t>toevoegen</a:t>
            </a:r>
            <a:endParaRPr lang="nl-NL" sz="1200" dirty="0">
              <a:latin typeface="Century Gothic"/>
              <a:cs typeface="Century Gothic"/>
            </a:endParaRPr>
          </a:p>
        </p:txBody>
      </p:sp>
      <p:sp>
        <p:nvSpPr>
          <p:cNvPr id="33" name="Vrije vorm 87"/>
          <p:cNvSpPr/>
          <p:nvPr/>
        </p:nvSpPr>
        <p:spPr>
          <a:xfrm>
            <a:off x="6314303" y="5243752"/>
            <a:ext cx="1457418" cy="1482994"/>
          </a:xfrm>
          <a:custGeom>
            <a:avLst/>
            <a:gdLst>
              <a:gd name="connsiteX0" fmla="*/ 0 w 1457418"/>
              <a:gd name="connsiteY0" fmla="*/ 1176401 h 1482994"/>
              <a:gd name="connsiteX1" fmla="*/ 510096 w 1457418"/>
              <a:gd name="connsiteY1" fmla="*/ 1405434 h 1482994"/>
              <a:gd name="connsiteX2" fmla="*/ 1457418 w 1457418"/>
              <a:gd name="connsiteY2" fmla="*/ 0 h 148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7418" h="1482994">
                <a:moveTo>
                  <a:pt x="0" y="1176401"/>
                </a:moveTo>
                <a:cubicBezTo>
                  <a:pt x="133596" y="1388951"/>
                  <a:pt x="267193" y="1601501"/>
                  <a:pt x="510096" y="1405434"/>
                </a:cubicBezTo>
                <a:cubicBezTo>
                  <a:pt x="752999" y="1209367"/>
                  <a:pt x="1457418" y="0"/>
                  <a:pt x="1457418" y="0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68103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651018" y="3121671"/>
            <a:ext cx="5718532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ELEMENTEN</a:t>
            </a:r>
          </a:p>
          <a:p>
            <a:r>
              <a:rPr lang="nl-NL" sz="4000" dirty="0" smtClean="0">
                <a:solidFill>
                  <a:schemeClr val="bg1"/>
                </a:solidFill>
                <a:latin typeface="Century Gothic"/>
                <a:cs typeface="Century Gothic"/>
              </a:rPr>
              <a:t>[elementen uitlezen 1]</a:t>
            </a:r>
            <a:endParaRPr lang="nl-NL" sz="40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Tekstvak 2"/>
          <p:cNvSpPr txBox="1"/>
          <p:nvPr/>
        </p:nvSpPr>
        <p:spPr>
          <a:xfrm rot="19431109">
            <a:off x="1890026" y="2937004"/>
            <a:ext cx="1521984" cy="369332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manipulatie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6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3129884" y="3121671"/>
            <a:ext cx="28618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ARRAY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Tekstvak 2"/>
          <p:cNvSpPr txBox="1"/>
          <p:nvPr/>
        </p:nvSpPr>
        <p:spPr>
          <a:xfrm rot="19431109">
            <a:off x="2638108" y="2937005"/>
            <a:ext cx="1129298" cy="369332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uitstapje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328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3561784" y="711358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document</a:t>
            </a:r>
            <a:endParaRPr lang="nl-NL" sz="1600" dirty="0"/>
          </a:p>
        </p:txBody>
      </p:sp>
      <p:sp>
        <p:nvSpPr>
          <p:cNvPr id="3" name="Afgeronde rechthoek 2"/>
          <p:cNvSpPr/>
          <p:nvPr/>
        </p:nvSpPr>
        <p:spPr>
          <a:xfrm>
            <a:off x="2267492" y="388679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h1</a:t>
            </a:r>
            <a:endParaRPr lang="nl-NL" sz="1600" dirty="0"/>
          </a:p>
        </p:txBody>
      </p:sp>
      <p:sp>
        <p:nvSpPr>
          <p:cNvPr id="5" name="Afgeronde rechthoek 4"/>
          <p:cNvSpPr/>
          <p:nvPr/>
        </p:nvSpPr>
        <p:spPr>
          <a:xfrm>
            <a:off x="4244451" y="3886793"/>
            <a:ext cx="1686442" cy="4513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ul</a:t>
            </a:r>
            <a:r>
              <a:rPr lang="nl-NL" sz="1600" dirty="0" smtClean="0"/>
              <a:t> </a:t>
            </a:r>
            <a:r>
              <a:rPr lang="nl-NL" sz="1600" dirty="0" err="1" smtClean="0"/>
              <a:t>id</a:t>
            </a:r>
            <a:r>
              <a:rPr lang="nl-NL" sz="1600" dirty="0" smtClean="0"/>
              <a:t>=</a:t>
            </a:r>
            <a:r>
              <a:rPr lang="nl-NL" sz="1600" dirty="0" err="1" smtClean="0"/>
              <a:t>todo</a:t>
            </a:r>
            <a:endParaRPr lang="nl-NL" sz="1600" dirty="0"/>
          </a:p>
        </p:txBody>
      </p:sp>
      <p:cxnSp>
        <p:nvCxnSpPr>
          <p:cNvPr id="14" name="Rechte verbindingslijn met pijl 13"/>
          <p:cNvCxnSpPr>
            <a:endCxn id="24" idx="0"/>
          </p:cNvCxnSpPr>
          <p:nvPr/>
        </p:nvCxnSpPr>
        <p:spPr>
          <a:xfrm>
            <a:off x="3584477" y="4610829"/>
            <a:ext cx="0" cy="643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endCxn id="25" idx="0"/>
          </p:cNvCxnSpPr>
          <p:nvPr/>
        </p:nvCxnSpPr>
        <p:spPr>
          <a:xfrm>
            <a:off x="4962491" y="4602132"/>
            <a:ext cx="0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>
            <a:off x="2773484" y="3668222"/>
            <a:ext cx="23141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3731767" y="3025840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body</a:t>
            </a:r>
            <a:endParaRPr lang="nl-NL" sz="1600" dirty="0"/>
          </a:p>
        </p:txBody>
      </p:sp>
      <p:sp>
        <p:nvSpPr>
          <p:cNvPr id="23" name="Afgeronde rechthoek 22"/>
          <p:cNvSpPr/>
          <p:nvPr/>
        </p:nvSpPr>
        <p:spPr>
          <a:xfrm>
            <a:off x="3567780" y="1367152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html</a:t>
            </a:r>
            <a:endParaRPr lang="nl-NL" sz="1600" dirty="0"/>
          </a:p>
        </p:txBody>
      </p:sp>
      <p:sp>
        <p:nvSpPr>
          <p:cNvPr id="24" name="Afgeronde rechthoek 23"/>
          <p:cNvSpPr/>
          <p:nvPr/>
        </p:nvSpPr>
        <p:spPr>
          <a:xfrm>
            <a:off x="3071793" y="5254162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5" name="Afgeronde rechthoek 24"/>
          <p:cNvSpPr/>
          <p:nvPr/>
        </p:nvSpPr>
        <p:spPr>
          <a:xfrm>
            <a:off x="4449807" y="5254162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6" name="Afgeronde rechthoek 25"/>
          <p:cNvSpPr/>
          <p:nvPr/>
        </p:nvSpPr>
        <p:spPr>
          <a:xfrm>
            <a:off x="5774013" y="5254162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cxnSp>
        <p:nvCxnSpPr>
          <p:cNvPr id="49" name="Rechte verbindingslijn met pijl 48"/>
          <p:cNvCxnSpPr>
            <a:stCxn id="2" idx="2"/>
            <a:endCxn id="23" idx="0"/>
          </p:cNvCxnSpPr>
          <p:nvPr/>
        </p:nvCxnSpPr>
        <p:spPr>
          <a:xfrm>
            <a:off x="4231980" y="1162697"/>
            <a:ext cx="5996" cy="204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stCxn id="23" idx="2"/>
            <a:endCxn id="19" idx="0"/>
          </p:cNvCxnSpPr>
          <p:nvPr/>
        </p:nvCxnSpPr>
        <p:spPr>
          <a:xfrm>
            <a:off x="4237976" y="1818491"/>
            <a:ext cx="6475" cy="1207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3575064" y="4602132"/>
            <a:ext cx="27170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5" idx="2"/>
          </p:cNvCxnSpPr>
          <p:nvPr/>
        </p:nvCxnSpPr>
        <p:spPr>
          <a:xfrm>
            <a:off x="5087672" y="4338132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>
            <a:endCxn id="26" idx="0"/>
          </p:cNvCxnSpPr>
          <p:nvPr/>
        </p:nvCxnSpPr>
        <p:spPr>
          <a:xfrm flipH="1">
            <a:off x="6286697" y="4602132"/>
            <a:ext cx="5412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/>
          <p:cNvCxnSpPr>
            <a:endCxn id="3" idx="0"/>
          </p:cNvCxnSpPr>
          <p:nvPr/>
        </p:nvCxnSpPr>
        <p:spPr>
          <a:xfrm>
            <a:off x="2780176" y="3668222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met pijl 75"/>
          <p:cNvCxnSpPr>
            <a:endCxn id="5" idx="0"/>
          </p:cNvCxnSpPr>
          <p:nvPr/>
        </p:nvCxnSpPr>
        <p:spPr>
          <a:xfrm>
            <a:off x="5087672" y="3668222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met pijl 80"/>
          <p:cNvCxnSpPr>
            <a:stCxn id="19" idx="2"/>
          </p:cNvCxnSpPr>
          <p:nvPr/>
        </p:nvCxnSpPr>
        <p:spPr>
          <a:xfrm>
            <a:off x="4244451" y="3477179"/>
            <a:ext cx="2034" cy="208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6453405" y="3175242"/>
            <a:ext cx="1531165" cy="1408542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Dit element</a:t>
            </a:r>
          </a:p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‘pakken’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7" name="Vrije vorm 26"/>
          <p:cNvSpPr/>
          <p:nvPr/>
        </p:nvSpPr>
        <p:spPr>
          <a:xfrm>
            <a:off x="5634469" y="3514869"/>
            <a:ext cx="853631" cy="361565"/>
          </a:xfrm>
          <a:custGeom>
            <a:avLst/>
            <a:gdLst>
              <a:gd name="connsiteX0" fmla="*/ 853631 w 853631"/>
              <a:gd name="connsiteY0" fmla="*/ 153353 h 361565"/>
              <a:gd name="connsiteX1" fmla="*/ 541327 w 853631"/>
              <a:gd name="connsiteY1" fmla="*/ 7604 h 361565"/>
              <a:gd name="connsiteX2" fmla="*/ 0 w 853631"/>
              <a:gd name="connsiteY2" fmla="*/ 361565 h 36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631" h="361565">
                <a:moveTo>
                  <a:pt x="853631" y="153353"/>
                </a:moveTo>
                <a:cubicBezTo>
                  <a:pt x="768615" y="63127"/>
                  <a:pt x="683599" y="-27098"/>
                  <a:pt x="541327" y="7604"/>
                </a:cubicBezTo>
                <a:cubicBezTo>
                  <a:pt x="399055" y="42306"/>
                  <a:pt x="0" y="361565"/>
                  <a:pt x="0" y="361565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1707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/>
          <p:cNvSpPr txBox="1"/>
          <p:nvPr/>
        </p:nvSpPr>
        <p:spPr>
          <a:xfrm>
            <a:off x="200643" y="228003"/>
            <a:ext cx="1197611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HTML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23361" y="4593765"/>
            <a:ext cx="8084264" cy="10772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3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script.js</a:t>
            </a:r>
            <a:br>
              <a:rPr kumimoji="0" lang="nl-NL" sz="3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3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nl-NL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32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getElementById</a:t>
            </a:r>
            <a:r>
              <a:rPr kumimoji="0" lang="nl-NL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"todo"</a:t>
            </a:r>
            <a:r>
              <a:rPr kumimoji="0" lang="nl-NL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3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nl-NL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380005" y="1299747"/>
            <a:ext cx="7558479" cy="23083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&lt;!-- index.html --&gt;</a:t>
            </a:r>
            <a:br>
              <a:rPr kumimoji="0" lang="nl-NL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ul 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id=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'todo'</a:t>
            </a:r>
            <a: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&gt;Finish reading the syllabus&lt;/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&gt;Clean my room&lt;/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&gt;Buy a card&lt;/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ul</a:t>
            </a:r>
            <a: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nl-N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74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1345099" y="2604305"/>
            <a:ext cx="6821549" cy="278261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nl-NL" sz="2800" dirty="0" smtClean="0">
                <a:latin typeface="Century Gothic"/>
                <a:cs typeface="Century Gothic"/>
              </a:rPr>
              <a:t>Gegeven is een lijst met linkjes. </a:t>
            </a:r>
          </a:p>
          <a:p>
            <a:endParaRPr lang="nl-NL" sz="2800" dirty="0" smtClean="0">
              <a:latin typeface="Century Gothic"/>
              <a:cs typeface="Century Gothic"/>
            </a:endParaRPr>
          </a:p>
          <a:p>
            <a:pPr marL="457200" indent="-457200">
              <a:buFont typeface="Arial"/>
              <a:buChar char="•"/>
            </a:pPr>
            <a:r>
              <a:rPr lang="nl-NL" sz="2800" dirty="0" smtClean="0">
                <a:latin typeface="Century Gothic"/>
                <a:cs typeface="Century Gothic"/>
              </a:rPr>
              <a:t>Console.log eens de lijst. </a:t>
            </a:r>
          </a:p>
          <a:p>
            <a:pPr marL="457200" indent="-457200">
              <a:buFont typeface="Arial"/>
              <a:buChar char="•"/>
            </a:pPr>
            <a:r>
              <a:rPr lang="nl-NL" sz="2800" dirty="0" smtClean="0">
                <a:latin typeface="Century Gothic"/>
                <a:cs typeface="Century Gothic"/>
              </a:rPr>
              <a:t>Console.log de tweede link.</a:t>
            </a:r>
          </a:p>
          <a:p>
            <a:pPr marL="457200" indent="-457200">
              <a:buFont typeface="Arial"/>
              <a:buChar char="•"/>
            </a:pPr>
            <a:r>
              <a:rPr lang="nl-NL" sz="2800" dirty="0" smtClean="0">
                <a:latin typeface="Century Gothic"/>
                <a:cs typeface="Century Gothic"/>
              </a:rPr>
              <a:t>Console.log de href van de derde link</a:t>
            </a:r>
          </a:p>
        </p:txBody>
      </p:sp>
      <p:sp>
        <p:nvSpPr>
          <p:cNvPr id="4" name="Afgeronde rechthoek 3"/>
          <p:cNvSpPr/>
          <p:nvPr/>
        </p:nvSpPr>
        <p:spPr>
          <a:xfrm>
            <a:off x="2942782" y="633168"/>
            <a:ext cx="3263238" cy="1436388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 smtClean="0">
                <a:latin typeface="Century Gothic"/>
                <a:cs typeface="Century Gothic"/>
              </a:rPr>
              <a:t>Opdracht</a:t>
            </a:r>
            <a:endParaRPr lang="nl-NL" sz="36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27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115959" y="3025625"/>
            <a:ext cx="516514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ELEMENTEN</a:t>
            </a:r>
          </a:p>
          <a:p>
            <a:r>
              <a:rPr lang="nl-NL" sz="3600" dirty="0">
                <a:solidFill>
                  <a:schemeClr val="bg1"/>
                </a:solidFill>
                <a:latin typeface="Century Gothic"/>
                <a:cs typeface="Century Gothic"/>
              </a:rPr>
              <a:t>[elementen uitlezen </a:t>
            </a:r>
            <a:r>
              <a:rPr lang="nl-NL" sz="3600" dirty="0" smtClean="0">
                <a:solidFill>
                  <a:schemeClr val="bg1"/>
                </a:solidFill>
                <a:latin typeface="Century Gothic"/>
                <a:cs typeface="Century Gothic"/>
              </a:rPr>
              <a:t>2]</a:t>
            </a:r>
            <a:endParaRPr lang="nl-NL" sz="3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Tekstvak 2"/>
          <p:cNvSpPr txBox="1"/>
          <p:nvPr/>
        </p:nvSpPr>
        <p:spPr>
          <a:xfrm rot="19431109">
            <a:off x="1682510" y="2840959"/>
            <a:ext cx="1012642" cy="369332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vervolg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4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3892321" y="249609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document</a:t>
            </a:r>
            <a:endParaRPr lang="nl-NL" sz="1600" dirty="0"/>
          </a:p>
        </p:txBody>
      </p:sp>
      <p:sp>
        <p:nvSpPr>
          <p:cNvPr id="3" name="Afgeronde rechthoek 2"/>
          <p:cNvSpPr/>
          <p:nvPr/>
        </p:nvSpPr>
        <p:spPr>
          <a:xfrm>
            <a:off x="2598029" y="3425044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h1</a:t>
            </a:r>
            <a:endParaRPr lang="nl-NL" sz="1600" dirty="0"/>
          </a:p>
        </p:txBody>
      </p:sp>
      <p:sp>
        <p:nvSpPr>
          <p:cNvPr id="5" name="Afgeronde rechthoek 4"/>
          <p:cNvSpPr/>
          <p:nvPr/>
        </p:nvSpPr>
        <p:spPr>
          <a:xfrm>
            <a:off x="4574988" y="3425044"/>
            <a:ext cx="1686442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ul</a:t>
            </a:r>
            <a:r>
              <a:rPr lang="nl-NL" sz="1600" dirty="0" smtClean="0"/>
              <a:t> </a:t>
            </a:r>
            <a:r>
              <a:rPr lang="nl-NL" sz="1600" dirty="0" err="1" smtClean="0"/>
              <a:t>id</a:t>
            </a:r>
            <a:r>
              <a:rPr lang="nl-NL" sz="1600" dirty="0" smtClean="0"/>
              <a:t>=</a:t>
            </a:r>
            <a:r>
              <a:rPr lang="nl-NL" sz="1600" dirty="0" err="1" smtClean="0"/>
              <a:t>todo</a:t>
            </a:r>
            <a:endParaRPr lang="nl-NL" sz="1600" dirty="0"/>
          </a:p>
        </p:txBody>
      </p:sp>
      <p:cxnSp>
        <p:nvCxnSpPr>
          <p:cNvPr id="14" name="Rechte verbindingslijn met pijl 13"/>
          <p:cNvCxnSpPr>
            <a:endCxn id="24" idx="0"/>
          </p:cNvCxnSpPr>
          <p:nvPr/>
        </p:nvCxnSpPr>
        <p:spPr>
          <a:xfrm>
            <a:off x="3915014" y="4149080"/>
            <a:ext cx="0" cy="643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endCxn id="25" idx="0"/>
          </p:cNvCxnSpPr>
          <p:nvPr/>
        </p:nvCxnSpPr>
        <p:spPr>
          <a:xfrm>
            <a:off x="5293028" y="4140383"/>
            <a:ext cx="0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>
            <a:off x="3104021" y="3206473"/>
            <a:ext cx="23141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4062304" y="2564091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body</a:t>
            </a:r>
            <a:endParaRPr lang="nl-NL" sz="1600" dirty="0"/>
          </a:p>
        </p:txBody>
      </p:sp>
      <p:sp>
        <p:nvSpPr>
          <p:cNvPr id="23" name="Afgeronde rechthoek 22"/>
          <p:cNvSpPr/>
          <p:nvPr/>
        </p:nvSpPr>
        <p:spPr>
          <a:xfrm>
            <a:off x="3898317" y="905403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html</a:t>
            </a:r>
            <a:endParaRPr lang="nl-NL" sz="1600" dirty="0"/>
          </a:p>
        </p:txBody>
      </p:sp>
      <p:sp>
        <p:nvSpPr>
          <p:cNvPr id="24" name="Afgeronde rechthoek 23"/>
          <p:cNvSpPr/>
          <p:nvPr/>
        </p:nvSpPr>
        <p:spPr>
          <a:xfrm>
            <a:off x="3402330" y="479241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5" name="Afgeronde rechthoek 24"/>
          <p:cNvSpPr/>
          <p:nvPr/>
        </p:nvSpPr>
        <p:spPr>
          <a:xfrm>
            <a:off x="4780344" y="479241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6" name="Afgeronde rechthoek 25"/>
          <p:cNvSpPr/>
          <p:nvPr/>
        </p:nvSpPr>
        <p:spPr>
          <a:xfrm>
            <a:off x="6104550" y="479241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cxnSp>
        <p:nvCxnSpPr>
          <p:cNvPr id="49" name="Rechte verbindingslijn met pijl 48"/>
          <p:cNvCxnSpPr>
            <a:stCxn id="2" idx="2"/>
            <a:endCxn id="23" idx="0"/>
          </p:cNvCxnSpPr>
          <p:nvPr/>
        </p:nvCxnSpPr>
        <p:spPr>
          <a:xfrm>
            <a:off x="4562517" y="700948"/>
            <a:ext cx="5996" cy="204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stCxn id="23" idx="2"/>
            <a:endCxn id="19" idx="0"/>
          </p:cNvCxnSpPr>
          <p:nvPr/>
        </p:nvCxnSpPr>
        <p:spPr>
          <a:xfrm>
            <a:off x="4568513" y="1356742"/>
            <a:ext cx="6475" cy="1207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3905601" y="4140383"/>
            <a:ext cx="27170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5" idx="2"/>
          </p:cNvCxnSpPr>
          <p:nvPr/>
        </p:nvCxnSpPr>
        <p:spPr>
          <a:xfrm>
            <a:off x="5418209" y="3876383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>
            <a:endCxn id="26" idx="0"/>
          </p:cNvCxnSpPr>
          <p:nvPr/>
        </p:nvCxnSpPr>
        <p:spPr>
          <a:xfrm flipH="1">
            <a:off x="6617234" y="4140383"/>
            <a:ext cx="5412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/>
          <p:cNvCxnSpPr>
            <a:endCxn id="3" idx="0"/>
          </p:cNvCxnSpPr>
          <p:nvPr/>
        </p:nvCxnSpPr>
        <p:spPr>
          <a:xfrm>
            <a:off x="3110713" y="3206473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met pijl 75"/>
          <p:cNvCxnSpPr>
            <a:endCxn id="5" idx="0"/>
          </p:cNvCxnSpPr>
          <p:nvPr/>
        </p:nvCxnSpPr>
        <p:spPr>
          <a:xfrm>
            <a:off x="5418209" y="3206473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met pijl 80"/>
          <p:cNvCxnSpPr>
            <a:stCxn id="19" idx="2"/>
          </p:cNvCxnSpPr>
          <p:nvPr/>
        </p:nvCxnSpPr>
        <p:spPr>
          <a:xfrm>
            <a:off x="4574988" y="3015430"/>
            <a:ext cx="2034" cy="208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kstvak 83"/>
          <p:cNvSpPr txBox="1"/>
          <p:nvPr/>
        </p:nvSpPr>
        <p:spPr>
          <a:xfrm>
            <a:off x="200644" y="228003"/>
            <a:ext cx="1891794" cy="1077218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DOM</a:t>
            </a:r>
          </a:p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Relaties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6" name="Ovaal 5"/>
          <p:cNvSpPr/>
          <p:nvPr/>
        </p:nvSpPr>
        <p:spPr>
          <a:xfrm>
            <a:off x="6104550" y="243696"/>
            <a:ext cx="1150585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err="1" smtClean="0">
                <a:latin typeface="Century Gothic"/>
                <a:cs typeface="Century Gothic"/>
              </a:rPr>
              <a:t>parent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38" name="Ovaal 37"/>
          <p:cNvSpPr/>
          <p:nvPr/>
        </p:nvSpPr>
        <p:spPr>
          <a:xfrm>
            <a:off x="5686137" y="1688059"/>
            <a:ext cx="1150585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err="1" smtClean="0">
                <a:latin typeface="Century Gothic"/>
                <a:cs typeface="Century Gothic"/>
              </a:rPr>
              <a:t>child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39" name="Ovaal 38"/>
          <p:cNvSpPr/>
          <p:nvPr/>
        </p:nvSpPr>
        <p:spPr>
          <a:xfrm>
            <a:off x="6891507" y="5254163"/>
            <a:ext cx="1421709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lastChild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40" name="Ovaal 39"/>
          <p:cNvSpPr/>
          <p:nvPr/>
        </p:nvSpPr>
        <p:spPr>
          <a:xfrm>
            <a:off x="1208036" y="3117393"/>
            <a:ext cx="1150585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err="1" smtClean="0">
                <a:latin typeface="Century Gothic"/>
                <a:cs typeface="Century Gothic"/>
              </a:rPr>
              <a:t>sibling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41" name="Ovaal 40"/>
          <p:cNvSpPr/>
          <p:nvPr/>
        </p:nvSpPr>
        <p:spPr>
          <a:xfrm>
            <a:off x="6679842" y="3015430"/>
            <a:ext cx="1150585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err="1" smtClean="0">
                <a:latin typeface="Century Gothic"/>
                <a:cs typeface="Century Gothic"/>
              </a:rPr>
              <a:t>sibling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7" name="Vrije vorm 6"/>
          <p:cNvSpPr/>
          <p:nvPr/>
        </p:nvSpPr>
        <p:spPr>
          <a:xfrm>
            <a:off x="5225886" y="280896"/>
            <a:ext cx="968143" cy="229225"/>
          </a:xfrm>
          <a:custGeom>
            <a:avLst/>
            <a:gdLst>
              <a:gd name="connsiteX0" fmla="*/ 0 w 968143"/>
              <a:gd name="connsiteY0" fmla="*/ 229225 h 229225"/>
              <a:gd name="connsiteX1" fmla="*/ 395585 w 968143"/>
              <a:gd name="connsiteY1" fmla="*/ 191 h 229225"/>
              <a:gd name="connsiteX2" fmla="*/ 968143 w 968143"/>
              <a:gd name="connsiteY2" fmla="*/ 197993 h 22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8143" h="229225">
                <a:moveTo>
                  <a:pt x="0" y="229225"/>
                </a:moveTo>
                <a:cubicBezTo>
                  <a:pt x="117114" y="117310"/>
                  <a:pt x="234228" y="5396"/>
                  <a:pt x="395585" y="191"/>
                </a:cubicBezTo>
                <a:cubicBezTo>
                  <a:pt x="556942" y="-5014"/>
                  <a:pt x="762542" y="96489"/>
                  <a:pt x="968143" y="197993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Vrije vorm 7"/>
          <p:cNvSpPr/>
          <p:nvPr/>
        </p:nvSpPr>
        <p:spPr>
          <a:xfrm>
            <a:off x="5225886" y="1124348"/>
            <a:ext cx="645429" cy="707922"/>
          </a:xfrm>
          <a:custGeom>
            <a:avLst/>
            <a:gdLst>
              <a:gd name="connsiteX0" fmla="*/ 0 w 645429"/>
              <a:gd name="connsiteY0" fmla="*/ 0 h 707922"/>
              <a:gd name="connsiteX1" fmla="*/ 437226 w 645429"/>
              <a:gd name="connsiteY1" fmla="*/ 187391 h 707922"/>
              <a:gd name="connsiteX2" fmla="*/ 645429 w 645429"/>
              <a:gd name="connsiteY2" fmla="*/ 707922 h 70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5429" h="707922">
                <a:moveTo>
                  <a:pt x="0" y="0"/>
                </a:moveTo>
                <a:cubicBezTo>
                  <a:pt x="164827" y="34702"/>
                  <a:pt x="329655" y="69404"/>
                  <a:pt x="437226" y="187391"/>
                </a:cubicBezTo>
                <a:cubicBezTo>
                  <a:pt x="544798" y="305378"/>
                  <a:pt x="595113" y="506650"/>
                  <a:pt x="645429" y="707922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1998745" y="3893574"/>
            <a:ext cx="1093064" cy="521249"/>
          </a:xfrm>
          <a:custGeom>
            <a:avLst/>
            <a:gdLst>
              <a:gd name="connsiteX0" fmla="*/ 0 w 1093064"/>
              <a:gd name="connsiteY0" fmla="*/ 301908 h 521249"/>
              <a:gd name="connsiteX1" fmla="*/ 260254 w 1093064"/>
              <a:gd name="connsiteY1" fmla="*/ 510121 h 521249"/>
              <a:gd name="connsiteX2" fmla="*/ 1093064 w 1093064"/>
              <a:gd name="connsiteY2" fmla="*/ 0 h 521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3064" h="521249">
                <a:moveTo>
                  <a:pt x="0" y="301908"/>
                </a:moveTo>
                <a:cubicBezTo>
                  <a:pt x="39038" y="431173"/>
                  <a:pt x="78077" y="560439"/>
                  <a:pt x="260254" y="510121"/>
                </a:cubicBezTo>
                <a:cubicBezTo>
                  <a:pt x="442431" y="459803"/>
                  <a:pt x="1093064" y="0"/>
                  <a:pt x="1093064" y="0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5965006" y="3053120"/>
            <a:ext cx="853631" cy="361565"/>
          </a:xfrm>
          <a:custGeom>
            <a:avLst/>
            <a:gdLst>
              <a:gd name="connsiteX0" fmla="*/ 853631 w 853631"/>
              <a:gd name="connsiteY0" fmla="*/ 153353 h 361565"/>
              <a:gd name="connsiteX1" fmla="*/ 541327 w 853631"/>
              <a:gd name="connsiteY1" fmla="*/ 7604 h 361565"/>
              <a:gd name="connsiteX2" fmla="*/ 0 w 853631"/>
              <a:gd name="connsiteY2" fmla="*/ 361565 h 36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631" h="361565">
                <a:moveTo>
                  <a:pt x="853631" y="153353"/>
                </a:moveTo>
                <a:cubicBezTo>
                  <a:pt x="768615" y="63127"/>
                  <a:pt x="683599" y="-27098"/>
                  <a:pt x="541327" y="7604"/>
                </a:cubicBezTo>
                <a:cubicBezTo>
                  <a:pt x="399055" y="42306"/>
                  <a:pt x="0" y="361565"/>
                  <a:pt x="0" y="361565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Vrije vorm 12"/>
          <p:cNvSpPr/>
          <p:nvPr/>
        </p:nvSpPr>
        <p:spPr>
          <a:xfrm>
            <a:off x="6394408" y="5257366"/>
            <a:ext cx="517920" cy="687102"/>
          </a:xfrm>
          <a:custGeom>
            <a:avLst/>
            <a:gdLst>
              <a:gd name="connsiteX0" fmla="*/ 517920 w 517920"/>
              <a:gd name="connsiteY0" fmla="*/ 687102 h 687102"/>
              <a:gd name="connsiteX1" fmla="*/ 7823 w 517920"/>
              <a:gd name="connsiteY1" fmla="*/ 520532 h 687102"/>
              <a:gd name="connsiteX2" fmla="*/ 195206 w 517920"/>
              <a:gd name="connsiteY2" fmla="*/ 0 h 68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920" h="687102">
                <a:moveTo>
                  <a:pt x="517920" y="687102"/>
                </a:moveTo>
                <a:cubicBezTo>
                  <a:pt x="289764" y="661075"/>
                  <a:pt x="61609" y="635049"/>
                  <a:pt x="7823" y="520532"/>
                </a:cubicBezTo>
                <a:cubicBezTo>
                  <a:pt x="-45963" y="406015"/>
                  <a:pt x="195206" y="0"/>
                  <a:pt x="195206" y="0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68103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1750826" y="937027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document</a:t>
            </a:r>
            <a:endParaRPr lang="nl-NL" sz="1600" dirty="0"/>
          </a:p>
        </p:txBody>
      </p:sp>
      <p:sp>
        <p:nvSpPr>
          <p:cNvPr id="3" name="Afgeronde rechthoek 2"/>
          <p:cNvSpPr/>
          <p:nvPr/>
        </p:nvSpPr>
        <p:spPr>
          <a:xfrm>
            <a:off x="456534" y="4112462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h1</a:t>
            </a:r>
            <a:endParaRPr lang="nl-NL" sz="1600" dirty="0"/>
          </a:p>
        </p:txBody>
      </p:sp>
      <p:sp>
        <p:nvSpPr>
          <p:cNvPr id="5" name="Afgeronde rechthoek 4"/>
          <p:cNvSpPr/>
          <p:nvPr/>
        </p:nvSpPr>
        <p:spPr>
          <a:xfrm>
            <a:off x="2433493" y="4112462"/>
            <a:ext cx="1686442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ul</a:t>
            </a:r>
            <a:r>
              <a:rPr lang="nl-NL" sz="1600" dirty="0" smtClean="0"/>
              <a:t> </a:t>
            </a:r>
            <a:r>
              <a:rPr lang="nl-NL" sz="1600" dirty="0" err="1" smtClean="0"/>
              <a:t>id</a:t>
            </a:r>
            <a:r>
              <a:rPr lang="nl-NL" sz="1600" dirty="0" smtClean="0"/>
              <a:t>=</a:t>
            </a:r>
            <a:r>
              <a:rPr lang="nl-NL" sz="1600" dirty="0" err="1" smtClean="0"/>
              <a:t>todo</a:t>
            </a:r>
            <a:endParaRPr lang="nl-NL" sz="1600" dirty="0"/>
          </a:p>
        </p:txBody>
      </p:sp>
      <p:cxnSp>
        <p:nvCxnSpPr>
          <p:cNvPr id="14" name="Rechte verbindingslijn met pijl 13"/>
          <p:cNvCxnSpPr>
            <a:endCxn id="24" idx="0"/>
          </p:cNvCxnSpPr>
          <p:nvPr/>
        </p:nvCxnSpPr>
        <p:spPr>
          <a:xfrm>
            <a:off x="1773519" y="4836498"/>
            <a:ext cx="0" cy="643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endCxn id="25" idx="0"/>
          </p:cNvCxnSpPr>
          <p:nvPr/>
        </p:nvCxnSpPr>
        <p:spPr>
          <a:xfrm>
            <a:off x="3151533" y="4827801"/>
            <a:ext cx="0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>
            <a:off x="962526" y="3893891"/>
            <a:ext cx="23141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1920809" y="3251509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body</a:t>
            </a:r>
            <a:endParaRPr lang="nl-NL" sz="1600" dirty="0"/>
          </a:p>
        </p:txBody>
      </p:sp>
      <p:sp>
        <p:nvSpPr>
          <p:cNvPr id="23" name="Afgeronde rechthoek 22"/>
          <p:cNvSpPr/>
          <p:nvPr/>
        </p:nvSpPr>
        <p:spPr>
          <a:xfrm>
            <a:off x="1756822" y="1592821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html</a:t>
            </a:r>
            <a:endParaRPr lang="nl-NL" sz="1600" dirty="0"/>
          </a:p>
        </p:txBody>
      </p:sp>
      <p:sp>
        <p:nvSpPr>
          <p:cNvPr id="24" name="Afgeronde rechthoek 23"/>
          <p:cNvSpPr/>
          <p:nvPr/>
        </p:nvSpPr>
        <p:spPr>
          <a:xfrm>
            <a:off x="1260835" y="5479831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5" name="Afgeronde rechthoek 24"/>
          <p:cNvSpPr/>
          <p:nvPr/>
        </p:nvSpPr>
        <p:spPr>
          <a:xfrm>
            <a:off x="2638849" y="5479831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6" name="Afgeronde rechthoek 25"/>
          <p:cNvSpPr/>
          <p:nvPr/>
        </p:nvSpPr>
        <p:spPr>
          <a:xfrm>
            <a:off x="3963055" y="5479831"/>
            <a:ext cx="1025368" cy="4513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cxnSp>
        <p:nvCxnSpPr>
          <p:cNvPr id="49" name="Rechte verbindingslijn met pijl 48"/>
          <p:cNvCxnSpPr>
            <a:stCxn id="2" idx="2"/>
            <a:endCxn id="23" idx="0"/>
          </p:cNvCxnSpPr>
          <p:nvPr/>
        </p:nvCxnSpPr>
        <p:spPr>
          <a:xfrm>
            <a:off x="2421022" y="1388366"/>
            <a:ext cx="5996" cy="204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stCxn id="23" idx="2"/>
            <a:endCxn id="19" idx="0"/>
          </p:cNvCxnSpPr>
          <p:nvPr/>
        </p:nvCxnSpPr>
        <p:spPr>
          <a:xfrm>
            <a:off x="2427018" y="2044160"/>
            <a:ext cx="6475" cy="1207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1764106" y="4827801"/>
            <a:ext cx="27170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5" idx="2"/>
          </p:cNvCxnSpPr>
          <p:nvPr/>
        </p:nvCxnSpPr>
        <p:spPr>
          <a:xfrm>
            <a:off x="3276714" y="4563801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>
            <a:endCxn id="26" idx="0"/>
          </p:cNvCxnSpPr>
          <p:nvPr/>
        </p:nvCxnSpPr>
        <p:spPr>
          <a:xfrm flipH="1">
            <a:off x="4475739" y="4827801"/>
            <a:ext cx="5412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/>
          <p:cNvCxnSpPr>
            <a:endCxn id="3" idx="0"/>
          </p:cNvCxnSpPr>
          <p:nvPr/>
        </p:nvCxnSpPr>
        <p:spPr>
          <a:xfrm>
            <a:off x="969218" y="3893891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met pijl 75"/>
          <p:cNvCxnSpPr>
            <a:endCxn id="5" idx="0"/>
          </p:cNvCxnSpPr>
          <p:nvPr/>
        </p:nvCxnSpPr>
        <p:spPr>
          <a:xfrm>
            <a:off x="3276714" y="3893891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met pijl 80"/>
          <p:cNvCxnSpPr>
            <a:stCxn id="19" idx="2"/>
          </p:cNvCxnSpPr>
          <p:nvPr/>
        </p:nvCxnSpPr>
        <p:spPr>
          <a:xfrm>
            <a:off x="2433493" y="3702848"/>
            <a:ext cx="2034" cy="208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5801877" y="4993736"/>
            <a:ext cx="1531165" cy="1408542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Dit element</a:t>
            </a:r>
          </a:p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‘pakken’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7" name="Vrije vorm 26"/>
          <p:cNvSpPr/>
          <p:nvPr/>
        </p:nvSpPr>
        <p:spPr>
          <a:xfrm>
            <a:off x="4982941" y="5333363"/>
            <a:ext cx="853631" cy="361565"/>
          </a:xfrm>
          <a:custGeom>
            <a:avLst/>
            <a:gdLst>
              <a:gd name="connsiteX0" fmla="*/ 853631 w 853631"/>
              <a:gd name="connsiteY0" fmla="*/ 153353 h 361565"/>
              <a:gd name="connsiteX1" fmla="*/ 541327 w 853631"/>
              <a:gd name="connsiteY1" fmla="*/ 7604 h 361565"/>
              <a:gd name="connsiteX2" fmla="*/ 0 w 853631"/>
              <a:gd name="connsiteY2" fmla="*/ 361565 h 36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631" h="361565">
                <a:moveTo>
                  <a:pt x="853631" y="153353"/>
                </a:moveTo>
                <a:cubicBezTo>
                  <a:pt x="768615" y="63127"/>
                  <a:pt x="683599" y="-27098"/>
                  <a:pt x="541327" y="7604"/>
                </a:cubicBezTo>
                <a:cubicBezTo>
                  <a:pt x="399055" y="42306"/>
                  <a:pt x="0" y="361565"/>
                  <a:pt x="0" y="361565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5060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/>
          <p:cNvSpPr txBox="1"/>
          <p:nvPr/>
        </p:nvSpPr>
        <p:spPr>
          <a:xfrm>
            <a:off x="200643" y="228003"/>
            <a:ext cx="1197611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HTML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31496" y="1313487"/>
            <a:ext cx="8594019" cy="517064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&lt;!doctype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html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html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head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title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&gt;Oefenen met het DOM&lt;/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title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meta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name=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"description"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content=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"Oefenen met het DOM"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meta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charset=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"utf-8"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head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body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h1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&gt;What todo today&lt;/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h1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ul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id=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'todo'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&gt;Finish reading the syllabus&lt;/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&gt;Clean my room&lt;/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&gt;Buy a card&lt;/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ul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script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src=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“scripts/script.js"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script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body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html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nl-N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67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1807919" y="1215228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document</a:t>
            </a:r>
            <a:endParaRPr lang="nl-NL" sz="1600" dirty="0"/>
          </a:p>
        </p:txBody>
      </p:sp>
      <p:sp>
        <p:nvSpPr>
          <p:cNvPr id="3" name="Afgeronde rechthoek 2"/>
          <p:cNvSpPr/>
          <p:nvPr/>
        </p:nvSpPr>
        <p:spPr>
          <a:xfrm>
            <a:off x="513627" y="439066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h1</a:t>
            </a:r>
            <a:endParaRPr lang="nl-NL" sz="1600" dirty="0"/>
          </a:p>
        </p:txBody>
      </p:sp>
      <p:sp>
        <p:nvSpPr>
          <p:cNvPr id="5" name="Afgeronde rechthoek 4"/>
          <p:cNvSpPr/>
          <p:nvPr/>
        </p:nvSpPr>
        <p:spPr>
          <a:xfrm>
            <a:off x="2490586" y="4390663"/>
            <a:ext cx="1686442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ul</a:t>
            </a:r>
            <a:r>
              <a:rPr lang="nl-NL" sz="1600" dirty="0" smtClean="0"/>
              <a:t> </a:t>
            </a:r>
            <a:r>
              <a:rPr lang="nl-NL" sz="1600" dirty="0" err="1" smtClean="0"/>
              <a:t>id</a:t>
            </a:r>
            <a:r>
              <a:rPr lang="nl-NL" sz="1600" dirty="0" smtClean="0"/>
              <a:t>=</a:t>
            </a:r>
            <a:r>
              <a:rPr lang="nl-NL" sz="1600" dirty="0" err="1" smtClean="0"/>
              <a:t>todo</a:t>
            </a:r>
            <a:endParaRPr lang="nl-NL" sz="1600" dirty="0"/>
          </a:p>
        </p:txBody>
      </p:sp>
      <p:cxnSp>
        <p:nvCxnSpPr>
          <p:cNvPr id="14" name="Rechte verbindingslijn met pijl 13"/>
          <p:cNvCxnSpPr>
            <a:endCxn id="24" idx="0"/>
          </p:cNvCxnSpPr>
          <p:nvPr/>
        </p:nvCxnSpPr>
        <p:spPr>
          <a:xfrm>
            <a:off x="1830612" y="5114699"/>
            <a:ext cx="0" cy="643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endCxn id="25" idx="0"/>
          </p:cNvCxnSpPr>
          <p:nvPr/>
        </p:nvCxnSpPr>
        <p:spPr>
          <a:xfrm>
            <a:off x="3208626" y="5106002"/>
            <a:ext cx="0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>
            <a:off x="1019619" y="4172092"/>
            <a:ext cx="23141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1977902" y="3529710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body</a:t>
            </a:r>
            <a:endParaRPr lang="nl-NL" sz="1600" dirty="0"/>
          </a:p>
        </p:txBody>
      </p:sp>
      <p:sp>
        <p:nvSpPr>
          <p:cNvPr id="23" name="Afgeronde rechthoek 22"/>
          <p:cNvSpPr/>
          <p:nvPr/>
        </p:nvSpPr>
        <p:spPr>
          <a:xfrm>
            <a:off x="1813915" y="1871022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html</a:t>
            </a:r>
            <a:endParaRPr lang="nl-NL" sz="1600" dirty="0"/>
          </a:p>
        </p:txBody>
      </p:sp>
      <p:sp>
        <p:nvSpPr>
          <p:cNvPr id="24" name="Afgeronde rechthoek 23"/>
          <p:cNvSpPr/>
          <p:nvPr/>
        </p:nvSpPr>
        <p:spPr>
          <a:xfrm>
            <a:off x="1317928" y="5758032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5" name="Afgeronde rechthoek 24"/>
          <p:cNvSpPr/>
          <p:nvPr/>
        </p:nvSpPr>
        <p:spPr>
          <a:xfrm>
            <a:off x="2695942" y="5758032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6" name="Afgeronde rechthoek 25"/>
          <p:cNvSpPr/>
          <p:nvPr/>
        </p:nvSpPr>
        <p:spPr>
          <a:xfrm>
            <a:off x="4020148" y="5758032"/>
            <a:ext cx="1025368" cy="4513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cxnSp>
        <p:nvCxnSpPr>
          <p:cNvPr id="49" name="Rechte verbindingslijn met pijl 48"/>
          <p:cNvCxnSpPr>
            <a:stCxn id="2" idx="2"/>
            <a:endCxn id="23" idx="0"/>
          </p:cNvCxnSpPr>
          <p:nvPr/>
        </p:nvCxnSpPr>
        <p:spPr>
          <a:xfrm>
            <a:off x="2478115" y="1666567"/>
            <a:ext cx="5996" cy="204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stCxn id="23" idx="2"/>
            <a:endCxn id="19" idx="0"/>
          </p:cNvCxnSpPr>
          <p:nvPr/>
        </p:nvCxnSpPr>
        <p:spPr>
          <a:xfrm>
            <a:off x="2484111" y="2322361"/>
            <a:ext cx="6475" cy="1207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1821199" y="5106002"/>
            <a:ext cx="27170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5" idx="2"/>
          </p:cNvCxnSpPr>
          <p:nvPr/>
        </p:nvCxnSpPr>
        <p:spPr>
          <a:xfrm>
            <a:off x="3333807" y="4842002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>
            <a:endCxn id="26" idx="0"/>
          </p:cNvCxnSpPr>
          <p:nvPr/>
        </p:nvCxnSpPr>
        <p:spPr>
          <a:xfrm flipH="1">
            <a:off x="4532832" y="5106002"/>
            <a:ext cx="5412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/>
          <p:cNvCxnSpPr>
            <a:endCxn id="3" idx="0"/>
          </p:cNvCxnSpPr>
          <p:nvPr/>
        </p:nvCxnSpPr>
        <p:spPr>
          <a:xfrm>
            <a:off x="1026311" y="4172092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met pijl 75"/>
          <p:cNvCxnSpPr>
            <a:endCxn id="5" idx="0"/>
          </p:cNvCxnSpPr>
          <p:nvPr/>
        </p:nvCxnSpPr>
        <p:spPr>
          <a:xfrm>
            <a:off x="3333807" y="4172092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met pijl 80"/>
          <p:cNvCxnSpPr>
            <a:stCxn id="19" idx="2"/>
          </p:cNvCxnSpPr>
          <p:nvPr/>
        </p:nvCxnSpPr>
        <p:spPr>
          <a:xfrm>
            <a:off x="2490586" y="3981049"/>
            <a:ext cx="2034" cy="208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5858970" y="5271937"/>
            <a:ext cx="1531165" cy="1408542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Dit element</a:t>
            </a:r>
          </a:p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‘pakken’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7" name="Vrije vorm 26"/>
          <p:cNvSpPr/>
          <p:nvPr/>
        </p:nvSpPr>
        <p:spPr>
          <a:xfrm>
            <a:off x="5040034" y="5611564"/>
            <a:ext cx="853631" cy="361565"/>
          </a:xfrm>
          <a:custGeom>
            <a:avLst/>
            <a:gdLst>
              <a:gd name="connsiteX0" fmla="*/ 853631 w 853631"/>
              <a:gd name="connsiteY0" fmla="*/ 153353 h 361565"/>
              <a:gd name="connsiteX1" fmla="*/ 541327 w 853631"/>
              <a:gd name="connsiteY1" fmla="*/ 7604 h 361565"/>
              <a:gd name="connsiteX2" fmla="*/ 0 w 853631"/>
              <a:gd name="connsiteY2" fmla="*/ 361565 h 36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631" h="361565">
                <a:moveTo>
                  <a:pt x="853631" y="153353"/>
                </a:moveTo>
                <a:cubicBezTo>
                  <a:pt x="768615" y="63127"/>
                  <a:pt x="683599" y="-27098"/>
                  <a:pt x="541327" y="7604"/>
                </a:cubicBezTo>
                <a:cubicBezTo>
                  <a:pt x="399055" y="42306"/>
                  <a:pt x="0" y="361565"/>
                  <a:pt x="0" y="361565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27"/>
          <p:cNvSpPr txBox="1"/>
          <p:nvPr/>
        </p:nvSpPr>
        <p:spPr>
          <a:xfrm>
            <a:off x="200643" y="228003"/>
            <a:ext cx="1197611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JS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0" name="Ovaal 29"/>
          <p:cNvSpPr/>
          <p:nvPr/>
        </p:nvSpPr>
        <p:spPr>
          <a:xfrm>
            <a:off x="1813915" y="108508"/>
            <a:ext cx="1369962" cy="704271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Array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4" name="Vrije vorm 3"/>
          <p:cNvSpPr/>
          <p:nvPr/>
        </p:nvSpPr>
        <p:spPr>
          <a:xfrm>
            <a:off x="2946067" y="429259"/>
            <a:ext cx="1592751" cy="309895"/>
          </a:xfrm>
          <a:custGeom>
            <a:avLst/>
            <a:gdLst>
              <a:gd name="connsiteX0" fmla="*/ 0 w 1592751"/>
              <a:gd name="connsiteY0" fmla="*/ 309895 h 309895"/>
              <a:gd name="connsiteX1" fmla="*/ 676659 w 1592751"/>
              <a:gd name="connsiteY1" fmla="*/ 7987 h 309895"/>
              <a:gd name="connsiteX2" fmla="*/ 1592751 w 1592751"/>
              <a:gd name="connsiteY2" fmla="*/ 80862 h 30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2751" h="309895">
                <a:moveTo>
                  <a:pt x="0" y="309895"/>
                </a:moveTo>
                <a:cubicBezTo>
                  <a:pt x="205600" y="178027"/>
                  <a:pt x="411201" y="46159"/>
                  <a:pt x="676659" y="7987"/>
                </a:cubicBezTo>
                <a:cubicBezTo>
                  <a:pt x="942117" y="-30185"/>
                  <a:pt x="1592751" y="80862"/>
                  <a:pt x="1592751" y="80862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hthoek 30"/>
          <p:cNvSpPr/>
          <p:nvPr/>
        </p:nvSpPr>
        <p:spPr>
          <a:xfrm>
            <a:off x="5693871" y="1449483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LI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32" name="Rechthoek 31"/>
          <p:cNvSpPr/>
          <p:nvPr/>
        </p:nvSpPr>
        <p:spPr>
          <a:xfrm>
            <a:off x="6556957" y="1449483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LI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33" name="Rechthoek 32"/>
          <p:cNvSpPr/>
          <p:nvPr/>
        </p:nvSpPr>
        <p:spPr>
          <a:xfrm>
            <a:off x="7418202" y="1449483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LI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38" name="Tekstvak 37"/>
          <p:cNvSpPr txBox="1"/>
          <p:nvPr/>
        </p:nvSpPr>
        <p:spPr>
          <a:xfrm>
            <a:off x="3986613" y="1654019"/>
            <a:ext cx="163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latin typeface="Century Gothic"/>
                <a:cs typeface="Century Gothic"/>
              </a:rPr>
              <a:t>todoListItems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40" name="Tekstvak 39"/>
          <p:cNvSpPr txBox="1"/>
          <p:nvPr/>
        </p:nvSpPr>
        <p:spPr>
          <a:xfrm>
            <a:off x="6813075" y="22890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41" name="Tekstvak 40"/>
          <p:cNvSpPr txBox="1"/>
          <p:nvPr/>
        </p:nvSpPr>
        <p:spPr>
          <a:xfrm>
            <a:off x="7692381" y="228906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43" name="Tekstvak 42"/>
          <p:cNvSpPr txBox="1"/>
          <p:nvPr/>
        </p:nvSpPr>
        <p:spPr>
          <a:xfrm>
            <a:off x="6001081" y="22890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</a:t>
            </a:r>
          </a:p>
        </p:txBody>
      </p:sp>
      <p:cxnSp>
        <p:nvCxnSpPr>
          <p:cNvPr id="7" name="Rechte verbindingslijn met pijl 6"/>
          <p:cNvCxnSpPr/>
          <p:nvPr/>
        </p:nvCxnSpPr>
        <p:spPr>
          <a:xfrm flipV="1">
            <a:off x="6912328" y="2023351"/>
            <a:ext cx="780053" cy="115189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3391686" y="755198"/>
            <a:ext cx="5639024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todoListItems </a:t>
            </a:r>
            <a:r>
              <a:rPr kumimoji="0" lang="nl-N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nl-N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2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getElementsByTagName</a:t>
            </a:r>
            <a:r>
              <a:rPr kumimoji="0" lang="nl-N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'li'</a:t>
            </a:r>
            <a:r>
              <a:rPr kumimoji="0" lang="nl-N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nl-N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752447" y="2844779"/>
            <a:ext cx="4180678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console.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todoListItems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nl-N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752446" y="3177919"/>
            <a:ext cx="5124517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console.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todoListItems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innerHTML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nl-N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11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1807919" y="1215228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document</a:t>
            </a:r>
            <a:endParaRPr lang="nl-NL" sz="1600" dirty="0"/>
          </a:p>
        </p:txBody>
      </p:sp>
      <p:sp>
        <p:nvSpPr>
          <p:cNvPr id="3" name="Afgeronde rechthoek 2"/>
          <p:cNvSpPr/>
          <p:nvPr/>
        </p:nvSpPr>
        <p:spPr>
          <a:xfrm>
            <a:off x="513627" y="439066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h1</a:t>
            </a:r>
            <a:endParaRPr lang="nl-NL" sz="1600" dirty="0"/>
          </a:p>
        </p:txBody>
      </p:sp>
      <p:sp>
        <p:nvSpPr>
          <p:cNvPr id="5" name="Afgeronde rechthoek 4"/>
          <p:cNvSpPr/>
          <p:nvPr/>
        </p:nvSpPr>
        <p:spPr>
          <a:xfrm>
            <a:off x="2490586" y="4390663"/>
            <a:ext cx="1686442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ul</a:t>
            </a:r>
            <a:r>
              <a:rPr lang="nl-NL" sz="1600" dirty="0" smtClean="0"/>
              <a:t> </a:t>
            </a:r>
            <a:r>
              <a:rPr lang="nl-NL" sz="1600" dirty="0" err="1" smtClean="0"/>
              <a:t>id</a:t>
            </a:r>
            <a:r>
              <a:rPr lang="nl-NL" sz="1600" dirty="0" smtClean="0"/>
              <a:t>=</a:t>
            </a:r>
            <a:r>
              <a:rPr lang="nl-NL" sz="1600" dirty="0" err="1" smtClean="0"/>
              <a:t>todo</a:t>
            </a:r>
            <a:endParaRPr lang="nl-NL" sz="1600" dirty="0"/>
          </a:p>
        </p:txBody>
      </p:sp>
      <p:cxnSp>
        <p:nvCxnSpPr>
          <p:cNvPr id="14" name="Rechte verbindingslijn met pijl 13"/>
          <p:cNvCxnSpPr>
            <a:endCxn id="24" idx="0"/>
          </p:cNvCxnSpPr>
          <p:nvPr/>
        </p:nvCxnSpPr>
        <p:spPr>
          <a:xfrm>
            <a:off x="1830612" y="5114699"/>
            <a:ext cx="0" cy="643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endCxn id="25" idx="0"/>
          </p:cNvCxnSpPr>
          <p:nvPr/>
        </p:nvCxnSpPr>
        <p:spPr>
          <a:xfrm>
            <a:off x="3208626" y="5106002"/>
            <a:ext cx="0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>
            <a:off x="1019619" y="4172092"/>
            <a:ext cx="23141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1977902" y="3529710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body</a:t>
            </a:r>
            <a:endParaRPr lang="nl-NL" sz="1600" dirty="0"/>
          </a:p>
        </p:txBody>
      </p:sp>
      <p:sp>
        <p:nvSpPr>
          <p:cNvPr id="23" name="Afgeronde rechthoek 22"/>
          <p:cNvSpPr/>
          <p:nvPr/>
        </p:nvSpPr>
        <p:spPr>
          <a:xfrm>
            <a:off x="1813915" y="1871022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html</a:t>
            </a:r>
            <a:endParaRPr lang="nl-NL" sz="1600" dirty="0"/>
          </a:p>
        </p:txBody>
      </p:sp>
      <p:sp>
        <p:nvSpPr>
          <p:cNvPr id="24" name="Afgeronde rechthoek 23"/>
          <p:cNvSpPr/>
          <p:nvPr/>
        </p:nvSpPr>
        <p:spPr>
          <a:xfrm>
            <a:off x="1317928" y="5758032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5" name="Afgeronde rechthoek 24"/>
          <p:cNvSpPr/>
          <p:nvPr/>
        </p:nvSpPr>
        <p:spPr>
          <a:xfrm>
            <a:off x="2695942" y="5758032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6" name="Afgeronde rechthoek 25"/>
          <p:cNvSpPr/>
          <p:nvPr/>
        </p:nvSpPr>
        <p:spPr>
          <a:xfrm>
            <a:off x="4020148" y="5758032"/>
            <a:ext cx="1025368" cy="4513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cxnSp>
        <p:nvCxnSpPr>
          <p:cNvPr id="49" name="Rechte verbindingslijn met pijl 48"/>
          <p:cNvCxnSpPr>
            <a:stCxn id="2" idx="2"/>
            <a:endCxn id="23" idx="0"/>
          </p:cNvCxnSpPr>
          <p:nvPr/>
        </p:nvCxnSpPr>
        <p:spPr>
          <a:xfrm>
            <a:off x="2478115" y="1666567"/>
            <a:ext cx="5996" cy="204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stCxn id="23" idx="2"/>
            <a:endCxn id="19" idx="0"/>
          </p:cNvCxnSpPr>
          <p:nvPr/>
        </p:nvCxnSpPr>
        <p:spPr>
          <a:xfrm>
            <a:off x="2484111" y="2322361"/>
            <a:ext cx="6475" cy="1207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1821199" y="5106002"/>
            <a:ext cx="27170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5" idx="2"/>
          </p:cNvCxnSpPr>
          <p:nvPr/>
        </p:nvCxnSpPr>
        <p:spPr>
          <a:xfrm>
            <a:off x="3333807" y="4842002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>
            <a:endCxn id="26" idx="0"/>
          </p:cNvCxnSpPr>
          <p:nvPr/>
        </p:nvCxnSpPr>
        <p:spPr>
          <a:xfrm flipH="1">
            <a:off x="4532832" y="5106002"/>
            <a:ext cx="5412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/>
          <p:cNvCxnSpPr>
            <a:endCxn id="3" idx="0"/>
          </p:cNvCxnSpPr>
          <p:nvPr/>
        </p:nvCxnSpPr>
        <p:spPr>
          <a:xfrm>
            <a:off x="1026311" y="4172092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met pijl 75"/>
          <p:cNvCxnSpPr>
            <a:endCxn id="5" idx="0"/>
          </p:cNvCxnSpPr>
          <p:nvPr/>
        </p:nvCxnSpPr>
        <p:spPr>
          <a:xfrm>
            <a:off x="3333807" y="4172092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met pijl 80"/>
          <p:cNvCxnSpPr>
            <a:stCxn id="19" idx="2"/>
          </p:cNvCxnSpPr>
          <p:nvPr/>
        </p:nvCxnSpPr>
        <p:spPr>
          <a:xfrm>
            <a:off x="2490586" y="3981049"/>
            <a:ext cx="2034" cy="208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5858970" y="5271937"/>
            <a:ext cx="1531165" cy="1408542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2. Dit element</a:t>
            </a:r>
          </a:p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‘pakken’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7" name="Vrije vorm 26"/>
          <p:cNvSpPr/>
          <p:nvPr/>
        </p:nvSpPr>
        <p:spPr>
          <a:xfrm>
            <a:off x="5040034" y="5611564"/>
            <a:ext cx="853631" cy="361565"/>
          </a:xfrm>
          <a:custGeom>
            <a:avLst/>
            <a:gdLst>
              <a:gd name="connsiteX0" fmla="*/ 853631 w 853631"/>
              <a:gd name="connsiteY0" fmla="*/ 153353 h 361565"/>
              <a:gd name="connsiteX1" fmla="*/ 541327 w 853631"/>
              <a:gd name="connsiteY1" fmla="*/ 7604 h 361565"/>
              <a:gd name="connsiteX2" fmla="*/ 0 w 853631"/>
              <a:gd name="connsiteY2" fmla="*/ 361565 h 36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631" h="361565">
                <a:moveTo>
                  <a:pt x="853631" y="153353"/>
                </a:moveTo>
                <a:cubicBezTo>
                  <a:pt x="768615" y="63127"/>
                  <a:pt x="683599" y="-27098"/>
                  <a:pt x="541327" y="7604"/>
                </a:cubicBezTo>
                <a:cubicBezTo>
                  <a:pt x="399055" y="42306"/>
                  <a:pt x="0" y="361565"/>
                  <a:pt x="0" y="361565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27"/>
          <p:cNvSpPr txBox="1"/>
          <p:nvPr/>
        </p:nvSpPr>
        <p:spPr>
          <a:xfrm>
            <a:off x="200643" y="228003"/>
            <a:ext cx="1197611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JS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2" name="Ovaal 31"/>
          <p:cNvSpPr/>
          <p:nvPr/>
        </p:nvSpPr>
        <p:spPr>
          <a:xfrm>
            <a:off x="4782975" y="3498879"/>
            <a:ext cx="1531165" cy="1408542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1. Haal dit element op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33" name="Vrije vorm 32"/>
          <p:cNvSpPr/>
          <p:nvPr/>
        </p:nvSpPr>
        <p:spPr>
          <a:xfrm>
            <a:off x="3929344" y="4029098"/>
            <a:ext cx="853631" cy="361565"/>
          </a:xfrm>
          <a:custGeom>
            <a:avLst/>
            <a:gdLst>
              <a:gd name="connsiteX0" fmla="*/ 853631 w 853631"/>
              <a:gd name="connsiteY0" fmla="*/ 153353 h 361565"/>
              <a:gd name="connsiteX1" fmla="*/ 541327 w 853631"/>
              <a:gd name="connsiteY1" fmla="*/ 7604 h 361565"/>
              <a:gd name="connsiteX2" fmla="*/ 0 w 853631"/>
              <a:gd name="connsiteY2" fmla="*/ 361565 h 36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631" h="361565">
                <a:moveTo>
                  <a:pt x="853631" y="153353"/>
                </a:moveTo>
                <a:cubicBezTo>
                  <a:pt x="768615" y="63127"/>
                  <a:pt x="683599" y="-27098"/>
                  <a:pt x="541327" y="7604"/>
                </a:cubicBezTo>
                <a:cubicBezTo>
                  <a:pt x="399055" y="42306"/>
                  <a:pt x="0" y="361565"/>
                  <a:pt x="0" y="361565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3973549" y="622169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lastElementChild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34" name="Tekstvak 33"/>
          <p:cNvSpPr txBox="1"/>
          <p:nvPr/>
        </p:nvSpPr>
        <p:spPr>
          <a:xfrm>
            <a:off x="1448780" y="6215535"/>
            <a:ext cx="76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Chil</a:t>
            </a:r>
            <a:r>
              <a:rPr lang="nl-NL" dirty="0">
                <a:latin typeface="Century Gothic"/>
                <a:cs typeface="Century Gothic"/>
              </a:rPr>
              <a:t>d</a:t>
            </a:r>
          </a:p>
        </p:txBody>
      </p:sp>
      <p:sp>
        <p:nvSpPr>
          <p:cNvPr id="35" name="Tekstvak 34"/>
          <p:cNvSpPr txBox="1"/>
          <p:nvPr/>
        </p:nvSpPr>
        <p:spPr>
          <a:xfrm>
            <a:off x="2826794" y="6221699"/>
            <a:ext cx="76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Child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333807" y="347550"/>
            <a:ext cx="5535780" cy="224676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1. Get the todo list</a:t>
            </a:r>
            <a:br>
              <a:rPr kumimoji="0" lang="nl-NL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 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getElementById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"todo"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2. Get and log the last element child</a:t>
            </a:r>
            <a:br>
              <a:rPr kumimoji="0" lang="nl-NL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lastElementChild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400" b="1" dirty="0" smtClean="0">
              <a:solidFill>
                <a:srgbClr val="CC7832"/>
              </a:solidFill>
              <a:latin typeface="Courier New" pitchFamily="49" charset="0"/>
              <a:cs typeface="Courier New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1400" b="1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 Get the text from the element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1400" b="1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nl-NL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nl-NL" sz="1400" b="1" dirty="0" smtClean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NL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1400" b="1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todoList</a:t>
            </a:r>
            <a:r>
              <a:rPr lang="nl-NL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nl-NL" sz="1400" b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lastElementChild.innerHTML</a:t>
            </a:r>
            <a:r>
              <a:rPr lang="nl-NL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nl-NL" sz="1400" b="1" dirty="0" smtClean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kumimoji="0" lang="nl-NL" sz="1400" b="1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400" b="1" dirty="0" smtClean="0">
              <a:solidFill>
                <a:srgbClr val="CC7832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77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1807919" y="1215228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document</a:t>
            </a:r>
            <a:endParaRPr lang="nl-NL" sz="1600" dirty="0"/>
          </a:p>
        </p:txBody>
      </p:sp>
      <p:sp>
        <p:nvSpPr>
          <p:cNvPr id="3" name="Afgeronde rechthoek 2"/>
          <p:cNvSpPr/>
          <p:nvPr/>
        </p:nvSpPr>
        <p:spPr>
          <a:xfrm>
            <a:off x="513627" y="439066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h1</a:t>
            </a:r>
            <a:endParaRPr lang="nl-NL" sz="1600" dirty="0"/>
          </a:p>
        </p:txBody>
      </p:sp>
      <p:sp>
        <p:nvSpPr>
          <p:cNvPr id="5" name="Afgeronde rechthoek 4"/>
          <p:cNvSpPr/>
          <p:nvPr/>
        </p:nvSpPr>
        <p:spPr>
          <a:xfrm>
            <a:off x="2490586" y="4390663"/>
            <a:ext cx="1686442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ul</a:t>
            </a:r>
            <a:r>
              <a:rPr lang="nl-NL" sz="1600" dirty="0" smtClean="0"/>
              <a:t> </a:t>
            </a:r>
            <a:r>
              <a:rPr lang="nl-NL" sz="1600" dirty="0" err="1" smtClean="0"/>
              <a:t>id</a:t>
            </a:r>
            <a:r>
              <a:rPr lang="nl-NL" sz="1600" dirty="0" smtClean="0"/>
              <a:t>=</a:t>
            </a:r>
            <a:r>
              <a:rPr lang="nl-NL" sz="1600" dirty="0" err="1" smtClean="0"/>
              <a:t>todo</a:t>
            </a:r>
            <a:endParaRPr lang="nl-NL" sz="1600" dirty="0"/>
          </a:p>
        </p:txBody>
      </p:sp>
      <p:cxnSp>
        <p:nvCxnSpPr>
          <p:cNvPr id="14" name="Rechte verbindingslijn met pijl 13"/>
          <p:cNvCxnSpPr>
            <a:endCxn id="24" idx="0"/>
          </p:cNvCxnSpPr>
          <p:nvPr/>
        </p:nvCxnSpPr>
        <p:spPr>
          <a:xfrm>
            <a:off x="1830612" y="5114699"/>
            <a:ext cx="0" cy="643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endCxn id="25" idx="0"/>
          </p:cNvCxnSpPr>
          <p:nvPr/>
        </p:nvCxnSpPr>
        <p:spPr>
          <a:xfrm>
            <a:off x="3208626" y="5106002"/>
            <a:ext cx="0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>
            <a:off x="1019619" y="4172092"/>
            <a:ext cx="23141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1977902" y="3529710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body</a:t>
            </a:r>
            <a:endParaRPr lang="nl-NL" sz="1600" dirty="0"/>
          </a:p>
        </p:txBody>
      </p:sp>
      <p:sp>
        <p:nvSpPr>
          <p:cNvPr id="23" name="Afgeronde rechthoek 22"/>
          <p:cNvSpPr/>
          <p:nvPr/>
        </p:nvSpPr>
        <p:spPr>
          <a:xfrm>
            <a:off x="1813915" y="1871022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html</a:t>
            </a:r>
            <a:endParaRPr lang="nl-NL" sz="1600" dirty="0"/>
          </a:p>
        </p:txBody>
      </p:sp>
      <p:sp>
        <p:nvSpPr>
          <p:cNvPr id="24" name="Afgeronde rechthoek 23"/>
          <p:cNvSpPr/>
          <p:nvPr/>
        </p:nvSpPr>
        <p:spPr>
          <a:xfrm>
            <a:off x="1317928" y="5758032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5" name="Afgeronde rechthoek 24"/>
          <p:cNvSpPr/>
          <p:nvPr/>
        </p:nvSpPr>
        <p:spPr>
          <a:xfrm>
            <a:off x="2695942" y="5758032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6" name="Afgeronde rechthoek 25"/>
          <p:cNvSpPr/>
          <p:nvPr/>
        </p:nvSpPr>
        <p:spPr>
          <a:xfrm>
            <a:off x="4020148" y="5758032"/>
            <a:ext cx="1025368" cy="4513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cxnSp>
        <p:nvCxnSpPr>
          <p:cNvPr id="49" name="Rechte verbindingslijn met pijl 48"/>
          <p:cNvCxnSpPr>
            <a:stCxn id="2" idx="2"/>
            <a:endCxn id="23" idx="0"/>
          </p:cNvCxnSpPr>
          <p:nvPr/>
        </p:nvCxnSpPr>
        <p:spPr>
          <a:xfrm>
            <a:off x="2478115" y="1666567"/>
            <a:ext cx="5996" cy="204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stCxn id="23" idx="2"/>
            <a:endCxn id="19" idx="0"/>
          </p:cNvCxnSpPr>
          <p:nvPr/>
        </p:nvCxnSpPr>
        <p:spPr>
          <a:xfrm>
            <a:off x="2484111" y="2322361"/>
            <a:ext cx="6475" cy="1207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1821199" y="5106002"/>
            <a:ext cx="27170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5" idx="2"/>
          </p:cNvCxnSpPr>
          <p:nvPr/>
        </p:nvCxnSpPr>
        <p:spPr>
          <a:xfrm>
            <a:off x="3333807" y="4842002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>
            <a:endCxn id="26" idx="0"/>
          </p:cNvCxnSpPr>
          <p:nvPr/>
        </p:nvCxnSpPr>
        <p:spPr>
          <a:xfrm flipH="1">
            <a:off x="4532832" y="5106002"/>
            <a:ext cx="5412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/>
          <p:cNvCxnSpPr>
            <a:endCxn id="3" idx="0"/>
          </p:cNvCxnSpPr>
          <p:nvPr/>
        </p:nvCxnSpPr>
        <p:spPr>
          <a:xfrm>
            <a:off x="1026311" y="4172092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met pijl 75"/>
          <p:cNvCxnSpPr>
            <a:endCxn id="5" idx="0"/>
          </p:cNvCxnSpPr>
          <p:nvPr/>
        </p:nvCxnSpPr>
        <p:spPr>
          <a:xfrm>
            <a:off x="3333807" y="4172092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met pijl 80"/>
          <p:cNvCxnSpPr>
            <a:stCxn id="19" idx="2"/>
          </p:cNvCxnSpPr>
          <p:nvPr/>
        </p:nvCxnSpPr>
        <p:spPr>
          <a:xfrm>
            <a:off x="2490586" y="3981049"/>
            <a:ext cx="2034" cy="208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200643" y="228003"/>
            <a:ext cx="1197611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JS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973549" y="622169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lastElementChild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34" name="Tekstvak 33"/>
          <p:cNvSpPr txBox="1"/>
          <p:nvPr/>
        </p:nvSpPr>
        <p:spPr>
          <a:xfrm>
            <a:off x="1448780" y="6215535"/>
            <a:ext cx="76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Chil</a:t>
            </a:r>
            <a:r>
              <a:rPr lang="nl-NL" dirty="0">
                <a:latin typeface="Century Gothic"/>
                <a:cs typeface="Century Gothic"/>
              </a:rPr>
              <a:t>d</a:t>
            </a:r>
          </a:p>
        </p:txBody>
      </p:sp>
      <p:sp>
        <p:nvSpPr>
          <p:cNvPr id="35" name="Tekstvak 34"/>
          <p:cNvSpPr txBox="1"/>
          <p:nvPr/>
        </p:nvSpPr>
        <p:spPr>
          <a:xfrm>
            <a:off x="2826794" y="6221699"/>
            <a:ext cx="76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Child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771249" y="260258"/>
            <a:ext cx="5033357" cy="20621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getElementById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"todo"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Get the innerHTML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innerHTML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Set the innerHTML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innerHTML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"&lt;p&gt;Hellow?&lt;/p&gt;"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94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2269193" y="2275925"/>
            <a:ext cx="530086" cy="530086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2164210" y="1594454"/>
            <a:ext cx="1083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>
                <a:solidFill>
                  <a:srgbClr val="CD2400"/>
                </a:solidFill>
                <a:latin typeface="Century Gothic"/>
                <a:cs typeface="Century Gothic"/>
              </a:rPr>
              <a:t>array</a:t>
            </a:r>
            <a:endParaRPr lang="nl-NL" sz="2800" dirty="0">
              <a:solidFill>
                <a:srgbClr val="CD2400"/>
              </a:solidFill>
              <a:latin typeface="Century Gothic"/>
              <a:cs typeface="Century Gothic"/>
            </a:endParaRPr>
          </a:p>
        </p:txBody>
      </p:sp>
      <p:sp>
        <p:nvSpPr>
          <p:cNvPr id="22" name="Rechthoek 21"/>
          <p:cNvSpPr/>
          <p:nvPr/>
        </p:nvSpPr>
        <p:spPr>
          <a:xfrm>
            <a:off x="2826506" y="2275925"/>
            <a:ext cx="530086" cy="530086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23" name="Rechthoek 22"/>
          <p:cNvSpPr/>
          <p:nvPr/>
        </p:nvSpPr>
        <p:spPr>
          <a:xfrm>
            <a:off x="3383015" y="2275925"/>
            <a:ext cx="530086" cy="530086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24" name="Rechthoek 23"/>
          <p:cNvSpPr/>
          <p:nvPr/>
        </p:nvSpPr>
        <p:spPr>
          <a:xfrm>
            <a:off x="3941729" y="2275925"/>
            <a:ext cx="530086" cy="533755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25" name="Rechthoek 24"/>
          <p:cNvSpPr/>
          <p:nvPr/>
        </p:nvSpPr>
        <p:spPr>
          <a:xfrm>
            <a:off x="4499048" y="2275925"/>
            <a:ext cx="530086" cy="530086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5048269" y="2275925"/>
            <a:ext cx="530086" cy="534509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27" name="Rechthoek 26"/>
          <p:cNvSpPr/>
          <p:nvPr/>
        </p:nvSpPr>
        <p:spPr>
          <a:xfrm>
            <a:off x="5598891" y="2275925"/>
            <a:ext cx="530086" cy="534509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47" name="Tekstvak 46"/>
          <p:cNvSpPr txBox="1"/>
          <p:nvPr/>
        </p:nvSpPr>
        <p:spPr>
          <a:xfrm flipH="1">
            <a:off x="2976509" y="2801588"/>
            <a:ext cx="34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3504740" y="280158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49" name="Tekstvak 48"/>
          <p:cNvSpPr txBox="1"/>
          <p:nvPr/>
        </p:nvSpPr>
        <p:spPr>
          <a:xfrm>
            <a:off x="4063886" y="28104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3</a:t>
            </a:r>
            <a:endParaRPr lang="nl-NL" dirty="0"/>
          </a:p>
        </p:txBody>
      </p:sp>
      <p:sp>
        <p:nvSpPr>
          <p:cNvPr id="50" name="Tekstvak 49"/>
          <p:cNvSpPr txBox="1"/>
          <p:nvPr/>
        </p:nvSpPr>
        <p:spPr>
          <a:xfrm>
            <a:off x="2404965" y="28104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</a:t>
            </a:r>
          </a:p>
        </p:txBody>
      </p:sp>
      <p:sp>
        <p:nvSpPr>
          <p:cNvPr id="51" name="Tekstvak 50"/>
          <p:cNvSpPr txBox="1"/>
          <p:nvPr/>
        </p:nvSpPr>
        <p:spPr>
          <a:xfrm>
            <a:off x="4620945" y="280158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4</a:t>
            </a:r>
            <a:endParaRPr lang="nl-NL" dirty="0"/>
          </a:p>
        </p:txBody>
      </p:sp>
      <p:sp>
        <p:nvSpPr>
          <p:cNvPr id="52" name="Tekstvak 51"/>
          <p:cNvSpPr txBox="1"/>
          <p:nvPr/>
        </p:nvSpPr>
        <p:spPr>
          <a:xfrm>
            <a:off x="5159085" y="28104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5</a:t>
            </a:r>
            <a:endParaRPr lang="nl-NL" dirty="0"/>
          </a:p>
        </p:txBody>
      </p:sp>
      <p:sp>
        <p:nvSpPr>
          <p:cNvPr id="53" name="Tekstvak 52"/>
          <p:cNvSpPr txBox="1"/>
          <p:nvPr/>
        </p:nvSpPr>
        <p:spPr>
          <a:xfrm>
            <a:off x="5720950" y="28016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6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404046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1807919" y="1215228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document</a:t>
            </a:r>
            <a:endParaRPr lang="nl-NL" sz="1600" dirty="0"/>
          </a:p>
        </p:txBody>
      </p:sp>
      <p:sp>
        <p:nvSpPr>
          <p:cNvPr id="3" name="Afgeronde rechthoek 2"/>
          <p:cNvSpPr/>
          <p:nvPr/>
        </p:nvSpPr>
        <p:spPr>
          <a:xfrm>
            <a:off x="513627" y="439066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h1</a:t>
            </a:r>
            <a:endParaRPr lang="nl-NL" sz="1600" dirty="0"/>
          </a:p>
        </p:txBody>
      </p:sp>
      <p:sp>
        <p:nvSpPr>
          <p:cNvPr id="5" name="Afgeronde rechthoek 4"/>
          <p:cNvSpPr/>
          <p:nvPr/>
        </p:nvSpPr>
        <p:spPr>
          <a:xfrm>
            <a:off x="2490586" y="4390663"/>
            <a:ext cx="1686442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ul</a:t>
            </a:r>
            <a:r>
              <a:rPr lang="nl-NL" sz="1600" dirty="0" smtClean="0"/>
              <a:t> </a:t>
            </a:r>
            <a:r>
              <a:rPr lang="nl-NL" sz="1600" dirty="0" err="1" smtClean="0"/>
              <a:t>id</a:t>
            </a:r>
            <a:r>
              <a:rPr lang="nl-NL" sz="1600" dirty="0" smtClean="0"/>
              <a:t>=</a:t>
            </a:r>
            <a:r>
              <a:rPr lang="nl-NL" sz="1600" dirty="0" err="1" smtClean="0"/>
              <a:t>todo</a:t>
            </a:r>
            <a:endParaRPr lang="nl-NL" sz="1600" dirty="0"/>
          </a:p>
        </p:txBody>
      </p:sp>
      <p:cxnSp>
        <p:nvCxnSpPr>
          <p:cNvPr id="14" name="Rechte verbindingslijn met pijl 13"/>
          <p:cNvCxnSpPr>
            <a:endCxn id="24" idx="0"/>
          </p:cNvCxnSpPr>
          <p:nvPr/>
        </p:nvCxnSpPr>
        <p:spPr>
          <a:xfrm>
            <a:off x="1830612" y="5114699"/>
            <a:ext cx="0" cy="643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endCxn id="25" idx="0"/>
          </p:cNvCxnSpPr>
          <p:nvPr/>
        </p:nvCxnSpPr>
        <p:spPr>
          <a:xfrm>
            <a:off x="3208626" y="5106002"/>
            <a:ext cx="0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>
            <a:off x="1019619" y="4172092"/>
            <a:ext cx="23141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1977902" y="3529710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body</a:t>
            </a:r>
            <a:endParaRPr lang="nl-NL" sz="1600" dirty="0"/>
          </a:p>
        </p:txBody>
      </p:sp>
      <p:sp>
        <p:nvSpPr>
          <p:cNvPr id="23" name="Afgeronde rechthoek 22"/>
          <p:cNvSpPr/>
          <p:nvPr/>
        </p:nvSpPr>
        <p:spPr>
          <a:xfrm>
            <a:off x="1813915" y="1871022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html</a:t>
            </a:r>
            <a:endParaRPr lang="nl-NL" sz="1600" dirty="0"/>
          </a:p>
        </p:txBody>
      </p:sp>
      <p:sp>
        <p:nvSpPr>
          <p:cNvPr id="24" name="Afgeronde rechthoek 23"/>
          <p:cNvSpPr/>
          <p:nvPr/>
        </p:nvSpPr>
        <p:spPr>
          <a:xfrm>
            <a:off x="1317928" y="5758032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5" name="Afgeronde rechthoek 24"/>
          <p:cNvSpPr/>
          <p:nvPr/>
        </p:nvSpPr>
        <p:spPr>
          <a:xfrm>
            <a:off x="2695942" y="5758032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6" name="Afgeronde rechthoek 25"/>
          <p:cNvSpPr/>
          <p:nvPr/>
        </p:nvSpPr>
        <p:spPr>
          <a:xfrm>
            <a:off x="4020148" y="5758032"/>
            <a:ext cx="1025368" cy="4513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cxnSp>
        <p:nvCxnSpPr>
          <p:cNvPr id="49" name="Rechte verbindingslijn met pijl 48"/>
          <p:cNvCxnSpPr>
            <a:stCxn id="2" idx="2"/>
            <a:endCxn id="23" idx="0"/>
          </p:cNvCxnSpPr>
          <p:nvPr/>
        </p:nvCxnSpPr>
        <p:spPr>
          <a:xfrm>
            <a:off x="2478115" y="1666567"/>
            <a:ext cx="5996" cy="204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1821199" y="5106002"/>
            <a:ext cx="27170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5" idx="2"/>
          </p:cNvCxnSpPr>
          <p:nvPr/>
        </p:nvCxnSpPr>
        <p:spPr>
          <a:xfrm>
            <a:off x="3333807" y="4842002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>
            <a:endCxn id="26" idx="0"/>
          </p:cNvCxnSpPr>
          <p:nvPr/>
        </p:nvCxnSpPr>
        <p:spPr>
          <a:xfrm flipH="1">
            <a:off x="4532832" y="5106002"/>
            <a:ext cx="5412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/>
          <p:cNvCxnSpPr>
            <a:endCxn id="3" idx="0"/>
          </p:cNvCxnSpPr>
          <p:nvPr/>
        </p:nvCxnSpPr>
        <p:spPr>
          <a:xfrm>
            <a:off x="1026311" y="4172092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met pijl 75"/>
          <p:cNvCxnSpPr>
            <a:endCxn id="5" idx="0"/>
          </p:cNvCxnSpPr>
          <p:nvPr/>
        </p:nvCxnSpPr>
        <p:spPr>
          <a:xfrm>
            <a:off x="3333807" y="4172092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met pijl 80"/>
          <p:cNvCxnSpPr>
            <a:stCxn id="19" idx="2"/>
          </p:cNvCxnSpPr>
          <p:nvPr/>
        </p:nvCxnSpPr>
        <p:spPr>
          <a:xfrm>
            <a:off x="2490586" y="3981049"/>
            <a:ext cx="2034" cy="208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5858970" y="5271937"/>
            <a:ext cx="1531165" cy="1408542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Alle element</a:t>
            </a:r>
          </a:p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‘uitlezen’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7" name="Vrije vorm 26"/>
          <p:cNvSpPr/>
          <p:nvPr/>
        </p:nvSpPr>
        <p:spPr>
          <a:xfrm>
            <a:off x="5040034" y="5611564"/>
            <a:ext cx="853631" cy="361565"/>
          </a:xfrm>
          <a:custGeom>
            <a:avLst/>
            <a:gdLst>
              <a:gd name="connsiteX0" fmla="*/ 853631 w 853631"/>
              <a:gd name="connsiteY0" fmla="*/ 153353 h 361565"/>
              <a:gd name="connsiteX1" fmla="*/ 541327 w 853631"/>
              <a:gd name="connsiteY1" fmla="*/ 7604 h 361565"/>
              <a:gd name="connsiteX2" fmla="*/ 0 w 853631"/>
              <a:gd name="connsiteY2" fmla="*/ 361565 h 36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631" h="361565">
                <a:moveTo>
                  <a:pt x="853631" y="153353"/>
                </a:moveTo>
                <a:cubicBezTo>
                  <a:pt x="768615" y="63127"/>
                  <a:pt x="683599" y="-27098"/>
                  <a:pt x="541327" y="7604"/>
                </a:cubicBezTo>
                <a:cubicBezTo>
                  <a:pt x="399055" y="42306"/>
                  <a:pt x="0" y="361565"/>
                  <a:pt x="0" y="361565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27"/>
          <p:cNvSpPr txBox="1"/>
          <p:nvPr/>
        </p:nvSpPr>
        <p:spPr>
          <a:xfrm>
            <a:off x="200643" y="228003"/>
            <a:ext cx="1197611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JS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" name="Ovaal 3"/>
          <p:cNvSpPr/>
          <p:nvPr/>
        </p:nvSpPr>
        <p:spPr>
          <a:xfrm>
            <a:off x="1114043" y="5438671"/>
            <a:ext cx="4189165" cy="1068915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619915" y="459907"/>
            <a:ext cx="7096815" cy="20621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Grab all li's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todoListItems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getElementsByTagName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'li'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Loop through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todoListItems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length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++) {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Console.log innerHTML of item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todoListItems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innerHTML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72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1345099" y="2604305"/>
            <a:ext cx="6821549" cy="3195362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/>
          <a:p>
            <a:r>
              <a:rPr lang="nl-NL" sz="2800" dirty="0" smtClean="0">
                <a:latin typeface="Century Gothic"/>
                <a:cs typeface="Century Gothic"/>
              </a:rPr>
              <a:t>Gegeven is een lijst met links. </a:t>
            </a:r>
          </a:p>
          <a:p>
            <a:endParaRPr lang="nl-NL" sz="2800" dirty="0" smtClean="0">
              <a:latin typeface="Century Gothic"/>
              <a:cs typeface="Century Gothic"/>
            </a:endParaRPr>
          </a:p>
          <a:p>
            <a:pPr marL="457200" indent="-457200">
              <a:buFont typeface="Arial"/>
              <a:buChar char="•"/>
            </a:pPr>
            <a:r>
              <a:rPr lang="nl-NL" sz="2800" dirty="0" smtClean="0">
                <a:latin typeface="Century Gothic"/>
                <a:cs typeface="Century Gothic"/>
              </a:rPr>
              <a:t>Haal de inhoud van de derde link op.</a:t>
            </a:r>
          </a:p>
          <a:p>
            <a:pPr marL="457200" indent="-457200">
              <a:buFont typeface="Arial"/>
              <a:buChar char="•"/>
            </a:pPr>
            <a:endParaRPr lang="nl-NL" sz="2800" dirty="0">
              <a:latin typeface="Century Gothic"/>
              <a:cs typeface="Century Gothic"/>
            </a:endParaRPr>
          </a:p>
          <a:p>
            <a:pPr marL="457200" indent="-457200">
              <a:buFont typeface="Arial"/>
              <a:buChar char="•"/>
            </a:pPr>
            <a:r>
              <a:rPr lang="nl-NL" sz="2800" dirty="0" smtClean="0">
                <a:latin typeface="Century Gothic"/>
                <a:cs typeface="Century Gothic"/>
              </a:rPr>
              <a:t>Toon de inhoud (innerHTML) en href van alle linkjes.</a:t>
            </a:r>
          </a:p>
          <a:p>
            <a:pPr marL="457200" indent="-457200">
              <a:buFont typeface="Arial"/>
              <a:buChar char="•"/>
            </a:pPr>
            <a:endParaRPr lang="nl-NL" sz="2800" dirty="0" smtClean="0">
              <a:latin typeface="Century Gothic"/>
              <a:cs typeface="Century Gothic"/>
            </a:endParaRPr>
          </a:p>
          <a:p>
            <a:pPr marL="457200" indent="-457200">
              <a:buFont typeface="Arial"/>
              <a:buChar char="•"/>
            </a:pPr>
            <a:r>
              <a:rPr lang="nl-NL" sz="2800" dirty="0" smtClean="0">
                <a:latin typeface="Century Gothic"/>
                <a:cs typeface="Century Gothic"/>
              </a:rPr>
              <a:t>Kijk of er een link is naar google.com</a:t>
            </a:r>
          </a:p>
          <a:p>
            <a:pPr marL="457200" indent="-457200">
              <a:buFont typeface="Arial"/>
              <a:buChar char="•"/>
            </a:pPr>
            <a:endParaRPr lang="nl-NL" sz="2800" dirty="0" smtClean="0">
              <a:latin typeface="Century Gothic"/>
              <a:cs typeface="Century Gothic"/>
            </a:endParaRPr>
          </a:p>
          <a:p>
            <a:pPr marL="457200" indent="-457200">
              <a:buFont typeface="Arial"/>
              <a:buChar char="•"/>
            </a:pPr>
            <a:endParaRPr lang="nl-NL" dirty="0" smtClean="0">
              <a:latin typeface="Century Gothic"/>
              <a:cs typeface="Century Gothic"/>
            </a:endParaRPr>
          </a:p>
        </p:txBody>
      </p:sp>
      <p:sp>
        <p:nvSpPr>
          <p:cNvPr id="4" name="Afgeronde rechthoek 3"/>
          <p:cNvSpPr/>
          <p:nvPr/>
        </p:nvSpPr>
        <p:spPr>
          <a:xfrm>
            <a:off x="2942782" y="633168"/>
            <a:ext cx="3263238" cy="1436388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 smtClean="0">
                <a:latin typeface="Century Gothic"/>
                <a:cs typeface="Century Gothic"/>
              </a:rPr>
              <a:t>Opdracht</a:t>
            </a:r>
            <a:endParaRPr lang="nl-NL" sz="36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31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369944" y="2538676"/>
            <a:ext cx="4781101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ELEMENTEN</a:t>
            </a:r>
          </a:p>
          <a:p>
            <a:r>
              <a:rPr lang="nl-NL" sz="4000" dirty="0" smtClean="0">
                <a:solidFill>
                  <a:schemeClr val="bg1"/>
                </a:solidFill>
                <a:latin typeface="Century Gothic"/>
                <a:cs typeface="Century Gothic"/>
              </a:rPr>
              <a:t>[toevoegen]</a:t>
            </a:r>
            <a:endParaRPr lang="nl-NL" sz="40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Tekstvak 2"/>
          <p:cNvSpPr txBox="1"/>
          <p:nvPr/>
        </p:nvSpPr>
        <p:spPr>
          <a:xfrm rot="19431109">
            <a:off x="1936495" y="2354010"/>
            <a:ext cx="1012642" cy="369332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vervolg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484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2576228" y="851574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document</a:t>
            </a:r>
            <a:endParaRPr lang="nl-NL" sz="1600" dirty="0"/>
          </a:p>
        </p:txBody>
      </p:sp>
      <p:sp>
        <p:nvSpPr>
          <p:cNvPr id="3" name="Afgeronde rechthoek 2"/>
          <p:cNvSpPr/>
          <p:nvPr/>
        </p:nvSpPr>
        <p:spPr>
          <a:xfrm>
            <a:off x="1281936" y="4027009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h1</a:t>
            </a:r>
            <a:endParaRPr lang="nl-NL" sz="1600" dirty="0"/>
          </a:p>
        </p:txBody>
      </p:sp>
      <p:sp>
        <p:nvSpPr>
          <p:cNvPr id="5" name="Afgeronde rechthoek 4"/>
          <p:cNvSpPr/>
          <p:nvPr/>
        </p:nvSpPr>
        <p:spPr>
          <a:xfrm>
            <a:off x="3258895" y="4027009"/>
            <a:ext cx="1686442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ul</a:t>
            </a:r>
            <a:r>
              <a:rPr lang="nl-NL" sz="1600" dirty="0" smtClean="0"/>
              <a:t> </a:t>
            </a:r>
            <a:r>
              <a:rPr lang="nl-NL" sz="1600" dirty="0" err="1" smtClean="0"/>
              <a:t>id</a:t>
            </a:r>
            <a:r>
              <a:rPr lang="nl-NL" sz="1600" dirty="0" smtClean="0"/>
              <a:t>=</a:t>
            </a:r>
            <a:r>
              <a:rPr lang="nl-NL" sz="1600" dirty="0" err="1" smtClean="0"/>
              <a:t>todo</a:t>
            </a:r>
            <a:endParaRPr lang="nl-NL" sz="1600" dirty="0"/>
          </a:p>
        </p:txBody>
      </p:sp>
      <p:cxnSp>
        <p:nvCxnSpPr>
          <p:cNvPr id="14" name="Rechte verbindingslijn met pijl 13"/>
          <p:cNvCxnSpPr>
            <a:endCxn id="24" idx="0"/>
          </p:cNvCxnSpPr>
          <p:nvPr/>
        </p:nvCxnSpPr>
        <p:spPr>
          <a:xfrm>
            <a:off x="2598921" y="4751045"/>
            <a:ext cx="0" cy="643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endCxn id="25" idx="0"/>
          </p:cNvCxnSpPr>
          <p:nvPr/>
        </p:nvCxnSpPr>
        <p:spPr>
          <a:xfrm>
            <a:off x="3976935" y="4742348"/>
            <a:ext cx="0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>
            <a:off x="1787928" y="3808438"/>
            <a:ext cx="23141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2746211" y="3166056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body</a:t>
            </a:r>
            <a:endParaRPr lang="nl-NL" sz="1600" dirty="0"/>
          </a:p>
        </p:txBody>
      </p:sp>
      <p:sp>
        <p:nvSpPr>
          <p:cNvPr id="23" name="Afgeronde rechthoek 22"/>
          <p:cNvSpPr/>
          <p:nvPr/>
        </p:nvSpPr>
        <p:spPr>
          <a:xfrm>
            <a:off x="2582224" y="1507368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html</a:t>
            </a:r>
            <a:endParaRPr lang="nl-NL" sz="1600" dirty="0"/>
          </a:p>
        </p:txBody>
      </p:sp>
      <p:sp>
        <p:nvSpPr>
          <p:cNvPr id="24" name="Afgeronde rechthoek 23"/>
          <p:cNvSpPr/>
          <p:nvPr/>
        </p:nvSpPr>
        <p:spPr>
          <a:xfrm>
            <a:off x="2086237" y="5394378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5" name="Afgeronde rechthoek 24"/>
          <p:cNvSpPr/>
          <p:nvPr/>
        </p:nvSpPr>
        <p:spPr>
          <a:xfrm>
            <a:off x="3464251" y="5394378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6" name="Afgeronde rechthoek 25"/>
          <p:cNvSpPr/>
          <p:nvPr/>
        </p:nvSpPr>
        <p:spPr>
          <a:xfrm>
            <a:off x="4788457" y="5394378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cxnSp>
        <p:nvCxnSpPr>
          <p:cNvPr id="49" name="Rechte verbindingslijn met pijl 48"/>
          <p:cNvCxnSpPr>
            <a:stCxn id="2" idx="2"/>
            <a:endCxn id="23" idx="0"/>
          </p:cNvCxnSpPr>
          <p:nvPr/>
        </p:nvCxnSpPr>
        <p:spPr>
          <a:xfrm>
            <a:off x="3246424" y="1302913"/>
            <a:ext cx="5996" cy="204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2589508" y="4742348"/>
            <a:ext cx="27170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5" idx="2"/>
          </p:cNvCxnSpPr>
          <p:nvPr/>
        </p:nvCxnSpPr>
        <p:spPr>
          <a:xfrm>
            <a:off x="4102116" y="4478348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>
            <a:endCxn id="26" idx="0"/>
          </p:cNvCxnSpPr>
          <p:nvPr/>
        </p:nvCxnSpPr>
        <p:spPr>
          <a:xfrm flipH="1">
            <a:off x="5301141" y="4742348"/>
            <a:ext cx="5412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/>
          <p:cNvCxnSpPr>
            <a:endCxn id="3" idx="0"/>
          </p:cNvCxnSpPr>
          <p:nvPr/>
        </p:nvCxnSpPr>
        <p:spPr>
          <a:xfrm>
            <a:off x="1794620" y="3808438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met pijl 75"/>
          <p:cNvCxnSpPr>
            <a:endCxn id="5" idx="0"/>
          </p:cNvCxnSpPr>
          <p:nvPr/>
        </p:nvCxnSpPr>
        <p:spPr>
          <a:xfrm>
            <a:off x="4102116" y="3808438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met pijl 80"/>
          <p:cNvCxnSpPr>
            <a:stCxn id="19" idx="2"/>
          </p:cNvCxnSpPr>
          <p:nvPr/>
        </p:nvCxnSpPr>
        <p:spPr>
          <a:xfrm>
            <a:off x="3258895" y="3617395"/>
            <a:ext cx="2034" cy="208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200643" y="228003"/>
            <a:ext cx="1197611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JS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7" name="Afgeronde rechthoek 26"/>
          <p:cNvSpPr/>
          <p:nvPr/>
        </p:nvSpPr>
        <p:spPr>
          <a:xfrm>
            <a:off x="6134257" y="5385884"/>
            <a:ext cx="1025368" cy="4513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30" name="Ovaal 29"/>
          <p:cNvSpPr/>
          <p:nvPr/>
        </p:nvSpPr>
        <p:spPr>
          <a:xfrm>
            <a:off x="7214633" y="4382081"/>
            <a:ext cx="1709393" cy="1541572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Extra element toevoegen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31" name="Vrije vorm 30"/>
          <p:cNvSpPr/>
          <p:nvPr/>
        </p:nvSpPr>
        <p:spPr>
          <a:xfrm>
            <a:off x="6573925" y="4523899"/>
            <a:ext cx="853631" cy="361565"/>
          </a:xfrm>
          <a:custGeom>
            <a:avLst/>
            <a:gdLst>
              <a:gd name="connsiteX0" fmla="*/ 853631 w 853631"/>
              <a:gd name="connsiteY0" fmla="*/ 153353 h 361565"/>
              <a:gd name="connsiteX1" fmla="*/ 541327 w 853631"/>
              <a:gd name="connsiteY1" fmla="*/ 7604 h 361565"/>
              <a:gd name="connsiteX2" fmla="*/ 0 w 853631"/>
              <a:gd name="connsiteY2" fmla="*/ 361565 h 36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631" h="361565">
                <a:moveTo>
                  <a:pt x="853631" y="153353"/>
                </a:moveTo>
                <a:cubicBezTo>
                  <a:pt x="768615" y="63127"/>
                  <a:pt x="683599" y="-27098"/>
                  <a:pt x="541327" y="7604"/>
                </a:cubicBezTo>
                <a:cubicBezTo>
                  <a:pt x="399055" y="42306"/>
                  <a:pt x="0" y="361565"/>
                  <a:pt x="0" y="361565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Rechte verbindingslijn met pijl 6"/>
          <p:cNvCxnSpPr/>
          <p:nvPr/>
        </p:nvCxnSpPr>
        <p:spPr>
          <a:xfrm>
            <a:off x="5301141" y="4742348"/>
            <a:ext cx="1345800" cy="8697"/>
          </a:xfrm>
          <a:prstGeom prst="straightConnector1">
            <a:avLst/>
          </a:prstGeom>
          <a:ln w="12700" cmpd="sng">
            <a:solidFill>
              <a:schemeClr val="tx1"/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>
            <a:endCxn id="27" idx="0"/>
          </p:cNvCxnSpPr>
          <p:nvPr/>
        </p:nvCxnSpPr>
        <p:spPr>
          <a:xfrm>
            <a:off x="6646941" y="4721526"/>
            <a:ext cx="0" cy="66435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2086237" y="812779"/>
            <a:ext cx="5368777" cy="181588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1. Create a new list item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2. Set it's innerHTML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3. Get the element we want to add it to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4. Add the list item to the element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91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kstvak 27"/>
          <p:cNvSpPr txBox="1"/>
          <p:nvPr/>
        </p:nvSpPr>
        <p:spPr>
          <a:xfrm>
            <a:off x="200643" y="228003"/>
            <a:ext cx="2526812" cy="1569660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ELEMENT MAKEN EN VULLEN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2" name="Afgeronde rechthoek 31"/>
          <p:cNvSpPr/>
          <p:nvPr/>
        </p:nvSpPr>
        <p:spPr>
          <a:xfrm>
            <a:off x="1167394" y="3816440"/>
            <a:ext cx="1686442" cy="669754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>
                <a:latin typeface="Century Gothic"/>
                <a:cs typeface="Century Gothic"/>
              </a:rPr>
              <a:t>Cooking </a:t>
            </a:r>
            <a:r>
              <a:rPr lang="nl-NL" sz="1600" dirty="0" err="1" smtClean="0">
                <a:latin typeface="Century Gothic"/>
                <a:cs typeface="Century Gothic"/>
              </a:rPr>
              <a:t>for</a:t>
            </a:r>
            <a:r>
              <a:rPr lang="nl-NL" sz="1600" dirty="0" smtClean="0">
                <a:latin typeface="Century Gothic"/>
                <a:cs typeface="Century Gothic"/>
              </a:rPr>
              <a:t> </a:t>
            </a:r>
            <a:r>
              <a:rPr lang="nl-NL" sz="1600" dirty="0" err="1" smtClean="0">
                <a:latin typeface="Century Gothic"/>
                <a:cs typeface="Century Gothic"/>
              </a:rPr>
              <a:t>parents</a:t>
            </a:r>
            <a:endParaRPr lang="nl-NL" sz="1600" dirty="0">
              <a:latin typeface="Century Gothic"/>
              <a:cs typeface="Century Gothic"/>
            </a:endParaRPr>
          </a:p>
        </p:txBody>
      </p:sp>
      <p:cxnSp>
        <p:nvCxnSpPr>
          <p:cNvPr id="33" name="Rechte verbindingslijn met pijl 32"/>
          <p:cNvCxnSpPr>
            <a:endCxn id="32" idx="0"/>
          </p:cNvCxnSpPr>
          <p:nvPr/>
        </p:nvCxnSpPr>
        <p:spPr>
          <a:xfrm>
            <a:off x="2010615" y="3132814"/>
            <a:ext cx="0" cy="683626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fgeronde rechthoek 35"/>
          <p:cNvSpPr/>
          <p:nvPr/>
        </p:nvSpPr>
        <p:spPr>
          <a:xfrm>
            <a:off x="1514277" y="2681475"/>
            <a:ext cx="1025368" cy="4513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4" name="Tekstvak 3"/>
          <p:cNvSpPr txBox="1"/>
          <p:nvPr/>
        </p:nvSpPr>
        <p:spPr>
          <a:xfrm>
            <a:off x="3279192" y="2680564"/>
            <a:ext cx="406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ourier New"/>
                <a:cs typeface="Courier New"/>
              </a:rPr>
              <a:t>&lt;li&gt;Cooking </a:t>
            </a:r>
            <a:r>
              <a:rPr lang="nl-NL" dirty="0" err="1" smtClean="0">
                <a:latin typeface="Courier New"/>
                <a:cs typeface="Courier New"/>
              </a:rPr>
              <a:t>for</a:t>
            </a:r>
            <a:r>
              <a:rPr lang="nl-NL" dirty="0" smtClean="0">
                <a:latin typeface="Courier New"/>
                <a:cs typeface="Courier New"/>
              </a:rPr>
              <a:t> </a:t>
            </a:r>
            <a:r>
              <a:rPr lang="nl-NL" dirty="0" err="1" smtClean="0">
                <a:latin typeface="Courier New"/>
                <a:cs typeface="Courier New"/>
              </a:rPr>
              <a:t>parents</a:t>
            </a:r>
            <a:r>
              <a:rPr lang="nl-NL" dirty="0" smtClean="0">
                <a:latin typeface="Courier New"/>
                <a:cs typeface="Courier New"/>
              </a:rPr>
              <a:t>&lt;/li&gt;</a:t>
            </a:r>
            <a:endParaRPr lang="nl-NL" dirty="0">
              <a:latin typeface="Courier New"/>
              <a:cs typeface="Courier New"/>
            </a:endParaRPr>
          </a:p>
        </p:txBody>
      </p:sp>
      <p:sp>
        <p:nvSpPr>
          <p:cNvPr id="37" name="Ovaal 36"/>
          <p:cNvSpPr/>
          <p:nvPr/>
        </p:nvSpPr>
        <p:spPr>
          <a:xfrm>
            <a:off x="924773" y="4965070"/>
            <a:ext cx="1531165" cy="1408542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DOM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38" name="Ovaal 37"/>
          <p:cNvSpPr/>
          <p:nvPr/>
        </p:nvSpPr>
        <p:spPr>
          <a:xfrm>
            <a:off x="4495091" y="3913596"/>
            <a:ext cx="1531165" cy="1408542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HTML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39" name="Vrije vorm 38"/>
          <p:cNvSpPr/>
          <p:nvPr/>
        </p:nvSpPr>
        <p:spPr>
          <a:xfrm>
            <a:off x="5758935" y="3132814"/>
            <a:ext cx="368079" cy="949795"/>
          </a:xfrm>
          <a:custGeom>
            <a:avLst/>
            <a:gdLst>
              <a:gd name="connsiteX0" fmla="*/ 0 w 368079"/>
              <a:gd name="connsiteY0" fmla="*/ 949795 h 949795"/>
              <a:gd name="connsiteX1" fmla="*/ 362878 w 368079"/>
              <a:gd name="connsiteY1" fmla="*/ 469562 h 949795"/>
              <a:gd name="connsiteX2" fmla="*/ 224131 w 368079"/>
              <a:gd name="connsiteY2" fmla="*/ 0 h 94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079" h="949795">
                <a:moveTo>
                  <a:pt x="0" y="949795"/>
                </a:moveTo>
                <a:cubicBezTo>
                  <a:pt x="162761" y="788828"/>
                  <a:pt x="325523" y="627861"/>
                  <a:pt x="362878" y="469562"/>
                </a:cubicBezTo>
                <a:cubicBezTo>
                  <a:pt x="400233" y="311263"/>
                  <a:pt x="224131" y="0"/>
                  <a:pt x="224131" y="0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Vrije vorm 39"/>
          <p:cNvSpPr/>
          <p:nvPr/>
        </p:nvSpPr>
        <p:spPr>
          <a:xfrm>
            <a:off x="2355605" y="4372343"/>
            <a:ext cx="368079" cy="949795"/>
          </a:xfrm>
          <a:custGeom>
            <a:avLst/>
            <a:gdLst>
              <a:gd name="connsiteX0" fmla="*/ 0 w 368079"/>
              <a:gd name="connsiteY0" fmla="*/ 949795 h 949795"/>
              <a:gd name="connsiteX1" fmla="*/ 362878 w 368079"/>
              <a:gd name="connsiteY1" fmla="*/ 469562 h 949795"/>
              <a:gd name="connsiteX2" fmla="*/ 224131 w 368079"/>
              <a:gd name="connsiteY2" fmla="*/ 0 h 94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079" h="949795">
                <a:moveTo>
                  <a:pt x="0" y="949795"/>
                </a:moveTo>
                <a:cubicBezTo>
                  <a:pt x="162761" y="788828"/>
                  <a:pt x="325523" y="627861"/>
                  <a:pt x="362878" y="469562"/>
                </a:cubicBezTo>
                <a:cubicBezTo>
                  <a:pt x="400233" y="311263"/>
                  <a:pt x="224131" y="0"/>
                  <a:pt x="224131" y="0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951115" y="720445"/>
            <a:ext cx="5615640" cy="10772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1. Create a new list item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listItem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createElement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"li"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2. Set it's innerHTML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listItem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innerHTML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"Cook for parents"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118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kstvak 27"/>
          <p:cNvSpPr txBox="1"/>
          <p:nvPr/>
        </p:nvSpPr>
        <p:spPr>
          <a:xfrm>
            <a:off x="200642" y="228003"/>
            <a:ext cx="2943217" cy="1077218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ELEMENT TOEVOEGEN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cxnSp>
        <p:nvCxnSpPr>
          <p:cNvPr id="33" name="Rechte verbindingslijn met pijl 32"/>
          <p:cNvCxnSpPr/>
          <p:nvPr/>
        </p:nvCxnSpPr>
        <p:spPr>
          <a:xfrm flipH="1">
            <a:off x="3310262" y="5303250"/>
            <a:ext cx="5412" cy="34972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kstvak 3"/>
          <p:cNvSpPr txBox="1"/>
          <p:nvPr/>
        </p:nvSpPr>
        <p:spPr>
          <a:xfrm>
            <a:off x="3822946" y="2404945"/>
            <a:ext cx="5000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urier New"/>
                <a:cs typeface="Courier New"/>
              </a:rPr>
              <a:t>&lt;</a:t>
            </a:r>
            <a:r>
              <a:rPr lang="nl-NL" sz="1600" dirty="0" err="1">
                <a:latin typeface="Courier New"/>
                <a:cs typeface="Courier New"/>
              </a:rPr>
              <a:t>ul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id</a:t>
            </a:r>
            <a:r>
              <a:rPr lang="nl-NL" sz="1600" dirty="0">
                <a:latin typeface="Courier New"/>
                <a:cs typeface="Courier New"/>
              </a:rPr>
              <a:t>='</a:t>
            </a:r>
            <a:r>
              <a:rPr lang="nl-NL" sz="1600" dirty="0" err="1">
                <a:latin typeface="Courier New"/>
                <a:cs typeface="Courier New"/>
              </a:rPr>
              <a:t>todo</a:t>
            </a:r>
            <a:r>
              <a:rPr lang="nl-NL" sz="1600" dirty="0">
                <a:latin typeface="Courier New"/>
                <a:cs typeface="Courier New"/>
              </a:rPr>
              <a:t>'</a:t>
            </a:r>
            <a:r>
              <a:rPr lang="nl-NL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	&lt;</a:t>
            </a:r>
            <a:r>
              <a:rPr lang="nl-NL" sz="1600" dirty="0">
                <a:latin typeface="Courier New"/>
                <a:cs typeface="Courier New"/>
              </a:rPr>
              <a:t>li&gt;Finish reading the syllabus&lt;/li</a:t>
            </a:r>
            <a:r>
              <a:rPr lang="nl-NL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	&lt;</a:t>
            </a:r>
            <a:r>
              <a:rPr lang="nl-NL" sz="1600" dirty="0">
                <a:latin typeface="Courier New"/>
                <a:cs typeface="Courier New"/>
              </a:rPr>
              <a:t>li&gt;Clean </a:t>
            </a:r>
            <a:r>
              <a:rPr lang="nl-NL" sz="1600" dirty="0" err="1">
                <a:latin typeface="Courier New"/>
                <a:cs typeface="Courier New"/>
              </a:rPr>
              <a:t>my</a:t>
            </a:r>
            <a:r>
              <a:rPr lang="nl-NL" sz="1600" dirty="0">
                <a:latin typeface="Courier New"/>
                <a:cs typeface="Courier New"/>
              </a:rPr>
              <a:t> room&lt;/li</a:t>
            </a:r>
            <a:r>
              <a:rPr lang="nl-NL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	&lt;</a:t>
            </a:r>
            <a:r>
              <a:rPr lang="nl-NL" sz="1600" dirty="0">
                <a:latin typeface="Courier New"/>
                <a:cs typeface="Courier New"/>
              </a:rPr>
              <a:t>li&gt;</a:t>
            </a:r>
            <a:r>
              <a:rPr lang="nl-NL" sz="1600" dirty="0" err="1">
                <a:latin typeface="Courier New"/>
                <a:cs typeface="Courier New"/>
              </a:rPr>
              <a:t>Buy</a:t>
            </a:r>
            <a:r>
              <a:rPr lang="nl-NL" sz="1600" dirty="0">
                <a:latin typeface="Courier New"/>
                <a:cs typeface="Courier New"/>
              </a:rPr>
              <a:t> a card&lt;/li&gt;&lt;/</a:t>
            </a:r>
            <a:r>
              <a:rPr lang="nl-NL" sz="1600" dirty="0" err="1">
                <a:latin typeface="Courier New"/>
                <a:cs typeface="Courier New"/>
              </a:rPr>
              <a:t>ul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	&lt;li&gt;Cooking </a:t>
            </a:r>
            <a:r>
              <a:rPr lang="nl-NL" sz="1600" dirty="0" err="1" smtClean="0">
                <a:latin typeface="Courier New"/>
                <a:cs typeface="Courier New"/>
              </a:rPr>
              <a:t>for</a:t>
            </a:r>
            <a:r>
              <a:rPr lang="nl-NL" sz="1600" dirty="0" smtClean="0">
                <a:latin typeface="Courier New"/>
                <a:cs typeface="Courier New"/>
              </a:rPr>
              <a:t> </a:t>
            </a:r>
            <a:r>
              <a:rPr lang="nl-NL" sz="1600" dirty="0" err="1" smtClean="0">
                <a:latin typeface="Courier New"/>
                <a:cs typeface="Courier New"/>
              </a:rPr>
              <a:t>parents</a:t>
            </a:r>
            <a:r>
              <a:rPr lang="nl-NL" sz="1600" dirty="0" smtClean="0">
                <a:latin typeface="Courier New"/>
                <a:cs typeface="Courier New"/>
              </a:rPr>
              <a:t>&lt;/li&gt;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&lt;/</a:t>
            </a:r>
            <a:r>
              <a:rPr lang="nl-NL" sz="1600" dirty="0" err="1" smtClean="0">
                <a:latin typeface="Courier New"/>
                <a:cs typeface="Courier New"/>
              </a:rPr>
              <a:t>ul</a:t>
            </a:r>
            <a:r>
              <a:rPr lang="nl-NL" sz="1600" dirty="0" smtClean="0">
                <a:latin typeface="Courier New"/>
                <a:cs typeface="Courier New"/>
              </a:rPr>
              <a:t>&gt;</a:t>
            </a:r>
            <a:endParaRPr lang="nl-NL" sz="1600" dirty="0">
              <a:latin typeface="Courier New"/>
              <a:cs typeface="Courier New"/>
            </a:endParaRPr>
          </a:p>
        </p:txBody>
      </p:sp>
      <p:sp>
        <p:nvSpPr>
          <p:cNvPr id="37" name="Ovaal 36"/>
          <p:cNvSpPr/>
          <p:nvPr/>
        </p:nvSpPr>
        <p:spPr>
          <a:xfrm>
            <a:off x="967575" y="1831471"/>
            <a:ext cx="1531165" cy="1408542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DOM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38" name="Ovaal 37"/>
          <p:cNvSpPr/>
          <p:nvPr/>
        </p:nvSpPr>
        <p:spPr>
          <a:xfrm>
            <a:off x="6002496" y="4794739"/>
            <a:ext cx="1531165" cy="1408542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HTML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0" name="Afgeronde rechthoek 9"/>
          <p:cNvSpPr/>
          <p:nvPr/>
        </p:nvSpPr>
        <p:spPr>
          <a:xfrm>
            <a:off x="1268016" y="3484542"/>
            <a:ext cx="1686442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ul</a:t>
            </a:r>
            <a:r>
              <a:rPr lang="nl-NL" sz="1600" dirty="0" smtClean="0"/>
              <a:t> </a:t>
            </a:r>
            <a:r>
              <a:rPr lang="nl-NL" sz="1600" dirty="0" err="1" smtClean="0"/>
              <a:t>id</a:t>
            </a:r>
            <a:r>
              <a:rPr lang="nl-NL" sz="1600" dirty="0" smtClean="0"/>
              <a:t>=</a:t>
            </a:r>
            <a:r>
              <a:rPr lang="nl-NL" sz="1600" dirty="0" err="1" smtClean="0"/>
              <a:t>todo</a:t>
            </a:r>
            <a:endParaRPr lang="nl-NL" sz="1600" dirty="0"/>
          </a:p>
        </p:txBody>
      </p:sp>
      <p:cxnSp>
        <p:nvCxnSpPr>
          <p:cNvPr id="11" name="Rechte verbindingslijn met pijl 10"/>
          <p:cNvCxnSpPr>
            <a:endCxn id="13" idx="0"/>
          </p:cNvCxnSpPr>
          <p:nvPr/>
        </p:nvCxnSpPr>
        <p:spPr>
          <a:xfrm>
            <a:off x="608042" y="4208578"/>
            <a:ext cx="0" cy="643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>
            <a:endCxn id="14" idx="0"/>
          </p:cNvCxnSpPr>
          <p:nvPr/>
        </p:nvCxnSpPr>
        <p:spPr>
          <a:xfrm>
            <a:off x="1986056" y="4199881"/>
            <a:ext cx="0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fgeronde rechthoek 12"/>
          <p:cNvSpPr/>
          <p:nvPr/>
        </p:nvSpPr>
        <p:spPr>
          <a:xfrm>
            <a:off x="95358" y="4851911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14" name="Afgeronde rechthoek 13"/>
          <p:cNvSpPr/>
          <p:nvPr/>
        </p:nvSpPr>
        <p:spPr>
          <a:xfrm>
            <a:off x="1473372" y="4851911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15" name="Afgeronde rechthoek 14"/>
          <p:cNvSpPr/>
          <p:nvPr/>
        </p:nvSpPr>
        <p:spPr>
          <a:xfrm>
            <a:off x="2797578" y="4851911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cxnSp>
        <p:nvCxnSpPr>
          <p:cNvPr id="16" name="Rechte verbindingslijn 15"/>
          <p:cNvCxnSpPr/>
          <p:nvPr/>
        </p:nvCxnSpPr>
        <p:spPr>
          <a:xfrm>
            <a:off x="598629" y="4199881"/>
            <a:ext cx="27170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stCxn id="10" idx="2"/>
          </p:cNvCxnSpPr>
          <p:nvPr/>
        </p:nvCxnSpPr>
        <p:spPr>
          <a:xfrm>
            <a:off x="2111237" y="3935881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>
            <a:endCxn id="15" idx="0"/>
          </p:cNvCxnSpPr>
          <p:nvPr/>
        </p:nvCxnSpPr>
        <p:spPr>
          <a:xfrm flipH="1">
            <a:off x="3310262" y="4199881"/>
            <a:ext cx="5412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fgeronde rechthoek 20"/>
          <p:cNvSpPr/>
          <p:nvPr/>
        </p:nvSpPr>
        <p:spPr>
          <a:xfrm>
            <a:off x="4143378" y="4843417"/>
            <a:ext cx="1025368" cy="4513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cxnSp>
        <p:nvCxnSpPr>
          <p:cNvPr id="24" name="Rechte verbindingslijn met pijl 23"/>
          <p:cNvCxnSpPr/>
          <p:nvPr/>
        </p:nvCxnSpPr>
        <p:spPr>
          <a:xfrm>
            <a:off x="3310262" y="4199881"/>
            <a:ext cx="1345800" cy="8697"/>
          </a:xfrm>
          <a:prstGeom prst="straightConnector1">
            <a:avLst/>
          </a:prstGeom>
          <a:ln w="12700" cmpd="sng">
            <a:solidFill>
              <a:schemeClr val="tx1"/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>
            <a:endCxn id="21" idx="0"/>
          </p:cNvCxnSpPr>
          <p:nvPr/>
        </p:nvCxnSpPr>
        <p:spPr>
          <a:xfrm>
            <a:off x="4656062" y="4179059"/>
            <a:ext cx="0" cy="66435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/>
          <p:cNvCxnSpPr/>
          <p:nvPr/>
        </p:nvCxnSpPr>
        <p:spPr>
          <a:xfrm>
            <a:off x="4656062" y="5294756"/>
            <a:ext cx="0" cy="35821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/>
          <p:nvPr/>
        </p:nvCxnSpPr>
        <p:spPr>
          <a:xfrm>
            <a:off x="1986056" y="5303250"/>
            <a:ext cx="0" cy="34972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/>
          <p:nvPr/>
        </p:nvCxnSpPr>
        <p:spPr>
          <a:xfrm>
            <a:off x="598629" y="5294756"/>
            <a:ext cx="0" cy="35821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Afgeronde rechthoek 34"/>
          <p:cNvSpPr/>
          <p:nvPr/>
        </p:nvSpPr>
        <p:spPr>
          <a:xfrm>
            <a:off x="95358" y="5652969"/>
            <a:ext cx="1025368" cy="10514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200" dirty="0" smtClean="0">
                <a:latin typeface="Century Gothic"/>
                <a:cs typeface="Century Gothic"/>
              </a:rPr>
              <a:t>Finish reading the syllabus</a:t>
            </a:r>
            <a:endParaRPr lang="nl-NL" sz="1200" dirty="0">
              <a:latin typeface="Century Gothic"/>
              <a:cs typeface="Century Gothic"/>
            </a:endParaRPr>
          </a:p>
        </p:txBody>
      </p:sp>
      <p:sp>
        <p:nvSpPr>
          <p:cNvPr id="39" name="Afgeronde rechthoek 38"/>
          <p:cNvSpPr/>
          <p:nvPr/>
        </p:nvSpPr>
        <p:spPr>
          <a:xfrm>
            <a:off x="1473372" y="5652969"/>
            <a:ext cx="1025368" cy="10514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200" dirty="0" smtClean="0">
                <a:latin typeface="Century Gothic"/>
                <a:cs typeface="Century Gothic"/>
              </a:rPr>
              <a:t>Clean </a:t>
            </a:r>
            <a:r>
              <a:rPr lang="nl-NL" sz="1200" dirty="0" err="1" smtClean="0">
                <a:latin typeface="Century Gothic"/>
                <a:cs typeface="Century Gothic"/>
              </a:rPr>
              <a:t>my</a:t>
            </a:r>
            <a:r>
              <a:rPr lang="nl-NL" sz="1200" dirty="0" smtClean="0">
                <a:latin typeface="Century Gothic"/>
                <a:cs typeface="Century Gothic"/>
              </a:rPr>
              <a:t> room</a:t>
            </a:r>
            <a:endParaRPr lang="nl-NL" sz="1200" dirty="0">
              <a:latin typeface="Century Gothic"/>
              <a:cs typeface="Century Gothic"/>
            </a:endParaRPr>
          </a:p>
        </p:txBody>
      </p:sp>
      <p:sp>
        <p:nvSpPr>
          <p:cNvPr id="40" name="Afgeronde rechthoek 39"/>
          <p:cNvSpPr/>
          <p:nvPr/>
        </p:nvSpPr>
        <p:spPr>
          <a:xfrm>
            <a:off x="2797578" y="5677544"/>
            <a:ext cx="1025368" cy="10514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200" dirty="0" err="1" smtClean="0">
                <a:latin typeface="Century Gothic"/>
                <a:cs typeface="Century Gothic"/>
              </a:rPr>
              <a:t>Buy</a:t>
            </a:r>
            <a:r>
              <a:rPr lang="nl-NL" sz="1200" dirty="0" smtClean="0">
                <a:latin typeface="Century Gothic"/>
                <a:cs typeface="Century Gothic"/>
              </a:rPr>
              <a:t> a card</a:t>
            </a:r>
            <a:endParaRPr lang="nl-NL" sz="1200" dirty="0">
              <a:latin typeface="Century Gothic"/>
              <a:cs typeface="Century Gothic"/>
            </a:endParaRPr>
          </a:p>
        </p:txBody>
      </p:sp>
      <p:sp>
        <p:nvSpPr>
          <p:cNvPr id="41" name="Afgeronde rechthoek 40"/>
          <p:cNvSpPr/>
          <p:nvPr/>
        </p:nvSpPr>
        <p:spPr>
          <a:xfrm>
            <a:off x="4143378" y="5677544"/>
            <a:ext cx="1025368" cy="10514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200" dirty="0" smtClean="0">
                <a:latin typeface="Century Gothic"/>
                <a:cs typeface="Century Gothic"/>
              </a:rPr>
              <a:t>Cooking </a:t>
            </a:r>
            <a:r>
              <a:rPr lang="nl-NL" sz="1200" dirty="0" err="1" smtClean="0">
                <a:latin typeface="Century Gothic"/>
                <a:cs typeface="Century Gothic"/>
              </a:rPr>
              <a:t>for</a:t>
            </a:r>
            <a:r>
              <a:rPr lang="nl-NL" sz="1200" dirty="0" smtClean="0">
                <a:latin typeface="Century Gothic"/>
                <a:cs typeface="Century Gothic"/>
              </a:rPr>
              <a:t> </a:t>
            </a:r>
            <a:r>
              <a:rPr lang="nl-NL" sz="1200" dirty="0" err="1" smtClean="0">
                <a:latin typeface="Century Gothic"/>
                <a:cs typeface="Century Gothic"/>
              </a:rPr>
              <a:t>parents</a:t>
            </a:r>
            <a:endParaRPr lang="nl-NL" sz="1200" dirty="0">
              <a:latin typeface="Century Gothic"/>
              <a:cs typeface="Century Gothic"/>
            </a:endParaRPr>
          </a:p>
        </p:txBody>
      </p:sp>
      <p:sp>
        <p:nvSpPr>
          <p:cNvPr id="8" name="Vrije vorm 7"/>
          <p:cNvSpPr/>
          <p:nvPr/>
        </p:nvSpPr>
        <p:spPr>
          <a:xfrm>
            <a:off x="2433419" y="2750646"/>
            <a:ext cx="779121" cy="920472"/>
          </a:xfrm>
          <a:custGeom>
            <a:avLst/>
            <a:gdLst>
              <a:gd name="connsiteX0" fmla="*/ 0 w 779121"/>
              <a:gd name="connsiteY0" fmla="*/ 45380 h 920472"/>
              <a:gd name="connsiteX1" fmla="*/ 565664 w 779121"/>
              <a:gd name="connsiteY1" fmla="*/ 98739 h 920472"/>
              <a:gd name="connsiteX2" fmla="*/ 779121 w 779121"/>
              <a:gd name="connsiteY2" fmla="*/ 920472 h 920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121" h="920472">
                <a:moveTo>
                  <a:pt x="0" y="45380"/>
                </a:moveTo>
                <a:cubicBezTo>
                  <a:pt x="217905" y="-865"/>
                  <a:pt x="435811" y="-47110"/>
                  <a:pt x="565664" y="98739"/>
                </a:cubicBezTo>
                <a:cubicBezTo>
                  <a:pt x="695518" y="244588"/>
                  <a:pt x="779121" y="920472"/>
                  <a:pt x="779121" y="920472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Vrije vorm 8"/>
          <p:cNvSpPr/>
          <p:nvPr/>
        </p:nvSpPr>
        <p:spPr>
          <a:xfrm>
            <a:off x="7086800" y="3852539"/>
            <a:ext cx="368079" cy="949795"/>
          </a:xfrm>
          <a:custGeom>
            <a:avLst/>
            <a:gdLst>
              <a:gd name="connsiteX0" fmla="*/ 0 w 368079"/>
              <a:gd name="connsiteY0" fmla="*/ 949795 h 949795"/>
              <a:gd name="connsiteX1" fmla="*/ 362878 w 368079"/>
              <a:gd name="connsiteY1" fmla="*/ 469562 h 949795"/>
              <a:gd name="connsiteX2" fmla="*/ 224131 w 368079"/>
              <a:gd name="connsiteY2" fmla="*/ 0 h 94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079" h="949795">
                <a:moveTo>
                  <a:pt x="0" y="949795"/>
                </a:moveTo>
                <a:cubicBezTo>
                  <a:pt x="162761" y="788828"/>
                  <a:pt x="325523" y="627861"/>
                  <a:pt x="362878" y="469562"/>
                </a:cubicBezTo>
                <a:cubicBezTo>
                  <a:pt x="400233" y="311263"/>
                  <a:pt x="224131" y="0"/>
                  <a:pt x="224131" y="0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3331359" y="616420"/>
            <a:ext cx="5492209" cy="10772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3. Get the element we want to add it to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getElementById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"todo"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4. Add the list item to the element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appendChild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listItem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912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1345099" y="2604305"/>
            <a:ext cx="6821549" cy="319536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nl-NL" sz="2800" dirty="0" smtClean="0">
                <a:latin typeface="Century Gothic"/>
                <a:cs typeface="Century Gothic"/>
              </a:rPr>
              <a:t>Gegeven is een lijst met rondetijden. </a:t>
            </a:r>
          </a:p>
          <a:p>
            <a:pPr marL="457200" indent="-457200">
              <a:buFont typeface="Arial"/>
              <a:buChar char="•"/>
            </a:pPr>
            <a:endParaRPr lang="nl-NL" sz="2800" dirty="0">
              <a:latin typeface="Century Gothic"/>
              <a:cs typeface="Century Gothic"/>
            </a:endParaRPr>
          </a:p>
          <a:p>
            <a:pPr marL="457200" indent="-457200">
              <a:buFont typeface="Arial"/>
              <a:buChar char="•"/>
            </a:pPr>
            <a:r>
              <a:rPr lang="nl-NL" sz="2800" dirty="0" smtClean="0">
                <a:latin typeface="Century Gothic"/>
                <a:cs typeface="Century Gothic"/>
              </a:rPr>
              <a:t>Haal de gegevens op.</a:t>
            </a:r>
          </a:p>
          <a:p>
            <a:pPr marL="457200" indent="-457200">
              <a:buFont typeface="Arial"/>
              <a:buChar char="•"/>
            </a:pPr>
            <a:endParaRPr lang="nl-NL" sz="2800" dirty="0">
              <a:latin typeface="Century Gothic"/>
              <a:cs typeface="Century Gothic"/>
            </a:endParaRPr>
          </a:p>
          <a:p>
            <a:pPr marL="457200" indent="-457200">
              <a:buFont typeface="Arial"/>
              <a:buChar char="•"/>
            </a:pPr>
            <a:r>
              <a:rPr lang="nl-NL" sz="2800" dirty="0" smtClean="0">
                <a:latin typeface="Century Gothic"/>
                <a:cs typeface="Century Gothic"/>
              </a:rPr>
              <a:t>Tel de bonnetjes bij elkaar op en zet het totaal in de </a:t>
            </a:r>
            <a:r>
              <a:rPr lang="nl-NL" sz="2800" dirty="0" smtClean="0">
                <a:latin typeface="Courier New"/>
                <a:cs typeface="Courier New"/>
              </a:rPr>
              <a:t>&lt;div&gt; </a:t>
            </a:r>
            <a:r>
              <a:rPr lang="nl-NL" sz="2800" dirty="0" smtClean="0">
                <a:latin typeface="Century Gothic"/>
                <a:cs typeface="Century Gothic"/>
              </a:rPr>
              <a:t>met </a:t>
            </a:r>
            <a:r>
              <a:rPr lang="nl-NL" sz="2800" dirty="0" err="1" smtClean="0">
                <a:latin typeface="Courier New"/>
                <a:cs typeface="Courier New"/>
              </a:rPr>
              <a:t>id</a:t>
            </a:r>
            <a:r>
              <a:rPr lang="nl-NL" sz="2800" dirty="0" smtClean="0">
                <a:latin typeface="Courier New"/>
                <a:cs typeface="Courier New"/>
              </a:rPr>
              <a:t>=‘</a:t>
            </a:r>
            <a:r>
              <a:rPr lang="nl-NL" sz="2800" dirty="0" err="1" smtClean="0">
                <a:latin typeface="Courier New"/>
                <a:cs typeface="Courier New"/>
              </a:rPr>
              <a:t>total</a:t>
            </a:r>
            <a:r>
              <a:rPr lang="nl-NL" sz="2800" dirty="0" smtClean="0">
                <a:latin typeface="Courier New"/>
                <a:cs typeface="Courier New"/>
              </a:rPr>
              <a:t>’</a:t>
            </a:r>
          </a:p>
        </p:txBody>
      </p:sp>
      <p:sp>
        <p:nvSpPr>
          <p:cNvPr id="4" name="Afgeronde rechthoek 3"/>
          <p:cNvSpPr/>
          <p:nvPr/>
        </p:nvSpPr>
        <p:spPr>
          <a:xfrm>
            <a:off x="2942782" y="633168"/>
            <a:ext cx="3263238" cy="1436388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 smtClean="0">
                <a:latin typeface="Century Gothic"/>
                <a:cs typeface="Century Gothic"/>
              </a:rPr>
              <a:t>Opdracht</a:t>
            </a:r>
            <a:endParaRPr lang="nl-NL" sz="36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31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632527" y="3091198"/>
            <a:ext cx="36471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huiswerk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24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vak 7"/>
          <p:cNvSpPr txBox="1"/>
          <p:nvPr/>
        </p:nvSpPr>
        <p:spPr>
          <a:xfrm>
            <a:off x="1778607" y="2104862"/>
            <a:ext cx="556434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dirty="0" smtClean="0">
                <a:latin typeface="Century Gothic"/>
                <a:cs typeface="Century Gothic"/>
              </a:rPr>
              <a:t>Maak het vervolg</a:t>
            </a:r>
          </a:p>
          <a:p>
            <a:r>
              <a:rPr lang="nl-NL" sz="4800" dirty="0">
                <a:latin typeface="Century Gothic"/>
                <a:cs typeface="Century Gothic"/>
              </a:rPr>
              <a:t>v</a:t>
            </a:r>
            <a:r>
              <a:rPr lang="nl-NL" sz="4800" dirty="0" smtClean="0">
                <a:latin typeface="Century Gothic"/>
                <a:cs typeface="Century Gothic"/>
              </a:rPr>
              <a:t>an </a:t>
            </a:r>
            <a:r>
              <a:rPr lang="nl-NL" sz="4800" dirty="0" smtClean="0">
                <a:solidFill>
                  <a:srgbClr val="CD2400"/>
                </a:solidFill>
                <a:latin typeface="Century Gothic"/>
                <a:cs typeface="Century Gothic"/>
              </a:rPr>
              <a:t>opdracht 4</a:t>
            </a:r>
          </a:p>
          <a:p>
            <a:r>
              <a:rPr lang="nl-NL" sz="4800" dirty="0" smtClean="0">
                <a:solidFill>
                  <a:srgbClr val="000000"/>
                </a:solidFill>
                <a:latin typeface="Century Gothic"/>
                <a:cs typeface="Century Gothic"/>
              </a:rPr>
              <a:t>‘The machine’</a:t>
            </a:r>
          </a:p>
          <a:p>
            <a:r>
              <a:rPr lang="nl-NL" sz="4800" i="1" dirty="0" smtClean="0">
                <a:solidFill>
                  <a:schemeClr val="accent6">
                    <a:lumMod val="75000"/>
                  </a:schemeClr>
                </a:solidFill>
                <a:latin typeface="Century Gothic"/>
                <a:cs typeface="Century Gothic"/>
              </a:rPr>
              <a:t>+ start met opdr2!</a:t>
            </a:r>
          </a:p>
        </p:txBody>
      </p:sp>
    </p:spTree>
    <p:extLst>
      <p:ext uri="{BB962C8B-B14F-4D97-AF65-F5344CB8AC3E}">
        <p14:creationId xmlns="" xmlns:p14="http://schemas.microsoft.com/office/powerpoint/2010/main" val="154327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2285377" y="2275925"/>
            <a:ext cx="530086" cy="530086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2164210" y="1594454"/>
            <a:ext cx="321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rgbClr val="CD2400"/>
                </a:solidFill>
                <a:latin typeface="Century Gothic"/>
                <a:cs typeface="Century Gothic"/>
              </a:rPr>
              <a:t>a</a:t>
            </a:r>
            <a:r>
              <a:rPr lang="nl-NL" sz="2800" dirty="0" smtClean="0">
                <a:solidFill>
                  <a:srgbClr val="CD2400"/>
                </a:solidFill>
                <a:latin typeface="Century Gothic"/>
                <a:cs typeface="Century Gothic"/>
              </a:rPr>
              <a:t>rray - declaratie</a:t>
            </a:r>
            <a:endParaRPr lang="nl-NL" sz="2800" dirty="0">
              <a:solidFill>
                <a:srgbClr val="CD2400"/>
              </a:solidFill>
              <a:latin typeface="Century Gothic"/>
              <a:cs typeface="Century Gothic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593377" y="234511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fuelTypes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406875" y="3858254"/>
            <a:ext cx="4480714" cy="9541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8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Creating an array</a:t>
            </a:r>
            <a:br>
              <a:rPr kumimoji="0" lang="nl-NL" sz="28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2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 </a:t>
            </a:r>
            <a:r>
              <a:rPr kumimoji="0" lang="nl-NL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[]</a:t>
            </a:r>
            <a:r>
              <a:rPr kumimoji="0" lang="nl-NL" sz="2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endParaRPr kumimoji="0" lang="nl-NL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98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2290225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Gas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2164210" y="1594454"/>
            <a:ext cx="3320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rgbClr val="CD2400"/>
                </a:solidFill>
                <a:latin typeface="Century Gothic"/>
                <a:cs typeface="Century Gothic"/>
              </a:rPr>
              <a:t>a</a:t>
            </a:r>
            <a:r>
              <a:rPr lang="nl-NL" sz="2800" dirty="0" smtClean="0">
                <a:solidFill>
                  <a:srgbClr val="CD2400"/>
                </a:solidFill>
                <a:latin typeface="Century Gothic"/>
                <a:cs typeface="Century Gothic"/>
              </a:rPr>
              <a:t>rray – initialisatie</a:t>
            </a:r>
            <a:endParaRPr lang="nl-NL" sz="2800" dirty="0">
              <a:solidFill>
                <a:srgbClr val="CD2400"/>
              </a:solidFill>
              <a:latin typeface="Century Gothic"/>
              <a:cs typeface="Century Gothic"/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3153311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Diesel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4014556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rgbClr val="FFFFFF"/>
                </a:solidFill>
              </a:rPr>
              <a:t>Gasoline</a:t>
            </a:r>
            <a:endParaRPr lang="nl-NL" sz="1400" dirty="0">
              <a:solidFill>
                <a:srgbClr val="FFFFFF"/>
              </a:solidFill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4881006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FFFFFF"/>
                </a:solidFill>
              </a:rPr>
              <a:t>Electricity</a:t>
            </a:r>
            <a:endParaRPr lang="nl-NL" sz="1200" dirty="0">
              <a:solidFill>
                <a:srgbClr val="FFFFFF"/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582967" y="248046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fuelTypes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3367789" y="3115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4247095" y="30842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5132190" y="31023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3</a:t>
            </a:r>
            <a:endParaRPr lang="nl-NL" dirty="0"/>
          </a:p>
        </p:txBody>
      </p:sp>
      <p:sp>
        <p:nvSpPr>
          <p:cNvPr id="30" name="Tekstvak 29"/>
          <p:cNvSpPr txBox="1"/>
          <p:nvPr/>
        </p:nvSpPr>
        <p:spPr>
          <a:xfrm>
            <a:off x="2555795" y="3115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</a:t>
            </a:r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602448" y="3903932"/>
            <a:ext cx="5530681" cy="19389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Filling the array</a:t>
            </a:r>
            <a:br>
              <a:rPr kumimoji="0" lang="nl-NL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 = 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"Gas"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 = 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"Diesel"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 = 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"Gasoline"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 = 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"Electricity"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63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2290225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Gas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2164210" y="1594454"/>
            <a:ext cx="568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rgbClr val="CD2400"/>
                </a:solidFill>
                <a:latin typeface="Century Gothic"/>
                <a:cs typeface="Century Gothic"/>
              </a:rPr>
              <a:t>a</a:t>
            </a:r>
            <a:r>
              <a:rPr lang="nl-NL" sz="2800" dirty="0" smtClean="0">
                <a:solidFill>
                  <a:srgbClr val="CD2400"/>
                </a:solidFill>
                <a:latin typeface="Century Gothic"/>
                <a:cs typeface="Century Gothic"/>
              </a:rPr>
              <a:t>rray – initialisatie en declaratie</a:t>
            </a:r>
            <a:endParaRPr lang="nl-NL" sz="2800" dirty="0">
              <a:solidFill>
                <a:srgbClr val="CD2400"/>
              </a:solidFill>
              <a:latin typeface="Century Gothic"/>
              <a:cs typeface="Century Gothic"/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3153311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Diesel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4014556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rgbClr val="FFFFFF"/>
                </a:solidFill>
              </a:rPr>
              <a:t>Gasoline</a:t>
            </a:r>
            <a:endParaRPr lang="nl-NL" sz="1400" dirty="0">
              <a:solidFill>
                <a:srgbClr val="FFFFFF"/>
              </a:solidFill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4881006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FFFFFF"/>
                </a:solidFill>
              </a:rPr>
              <a:t>Electricity</a:t>
            </a:r>
            <a:endParaRPr lang="nl-NL" sz="1200" dirty="0">
              <a:solidFill>
                <a:srgbClr val="FFFFFF"/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582967" y="248046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fuelTypes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3367789" y="3115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4247095" y="30842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5132190" y="31023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3</a:t>
            </a:r>
            <a:endParaRPr lang="nl-NL" dirty="0"/>
          </a:p>
        </p:txBody>
      </p:sp>
      <p:sp>
        <p:nvSpPr>
          <p:cNvPr id="30" name="Tekstvak 29"/>
          <p:cNvSpPr txBox="1"/>
          <p:nvPr/>
        </p:nvSpPr>
        <p:spPr>
          <a:xfrm>
            <a:off x="2555795" y="3115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</a:t>
            </a:r>
          </a:p>
        </p:txBody>
      </p:sp>
      <p:sp>
        <p:nvSpPr>
          <p:cNvPr id="102401" name="Rectangle 1"/>
          <p:cNvSpPr>
            <a:spLocks noChangeArrowheads="1"/>
          </p:cNvSpPr>
          <p:nvPr/>
        </p:nvSpPr>
        <p:spPr bwMode="auto">
          <a:xfrm>
            <a:off x="306106" y="3976877"/>
            <a:ext cx="8731878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Create</a:t>
            </a:r>
            <a:r>
              <a:rPr kumimoji="0" lang="nl-NL" b="1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and f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ill the array</a:t>
            </a:r>
            <a:b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[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"Diesel"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"Gasoline"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"Electricity"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63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2290225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Gas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2164210" y="1011366"/>
            <a:ext cx="5638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rgbClr val="CD2400"/>
                </a:solidFill>
                <a:latin typeface="Century Gothic"/>
                <a:cs typeface="Century Gothic"/>
              </a:rPr>
              <a:t>a</a:t>
            </a:r>
            <a:r>
              <a:rPr lang="nl-NL" sz="2800" dirty="0" smtClean="0">
                <a:solidFill>
                  <a:srgbClr val="CD2400"/>
                </a:solidFill>
                <a:latin typeface="Century Gothic"/>
                <a:cs typeface="Century Gothic"/>
              </a:rPr>
              <a:t>rray – Enkele waarde ophalen</a:t>
            </a:r>
            <a:endParaRPr lang="nl-NL" sz="2800" dirty="0">
              <a:solidFill>
                <a:srgbClr val="CD2400"/>
              </a:solidFill>
              <a:latin typeface="Century Gothic"/>
              <a:cs typeface="Century Gothic"/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3153310" y="1681750"/>
            <a:ext cx="1457585" cy="1420617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Diesel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4637400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rgbClr val="FFFFFF"/>
                </a:solidFill>
              </a:rPr>
              <a:t>Gasoline</a:t>
            </a:r>
            <a:endParaRPr lang="nl-NL" sz="1400" dirty="0">
              <a:solidFill>
                <a:srgbClr val="FFFFFF"/>
              </a:solidFill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5503850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FFFFFF"/>
                </a:solidFill>
              </a:rPr>
              <a:t>Electricity</a:t>
            </a:r>
            <a:endParaRPr lang="nl-NL" sz="1200" dirty="0">
              <a:solidFill>
                <a:srgbClr val="FFFFFF"/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582967" y="248046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fuelTypes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3752097" y="3115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4869939" y="30842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5755034" y="31023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3</a:t>
            </a:r>
            <a:endParaRPr lang="nl-NL" dirty="0"/>
          </a:p>
        </p:txBody>
      </p:sp>
      <p:sp>
        <p:nvSpPr>
          <p:cNvPr id="30" name="Tekstvak 29"/>
          <p:cNvSpPr txBox="1"/>
          <p:nvPr/>
        </p:nvSpPr>
        <p:spPr>
          <a:xfrm>
            <a:off x="2555795" y="3115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</a:t>
            </a:r>
          </a:p>
        </p:txBody>
      </p:sp>
      <p:sp>
        <p:nvSpPr>
          <p:cNvPr id="104449" name="Rectangle 1"/>
          <p:cNvSpPr>
            <a:spLocks noChangeArrowheads="1"/>
          </p:cNvSpPr>
          <p:nvPr/>
        </p:nvSpPr>
        <p:spPr bwMode="auto">
          <a:xfrm>
            <a:off x="416588" y="4994699"/>
            <a:ext cx="5161991" cy="8309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2400" b="1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 Get one value from array</a:t>
            </a:r>
            <a:endParaRPr kumimoji="0" lang="nl-NL" sz="2400" b="1" i="1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Diesel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306106" y="3976877"/>
            <a:ext cx="8731878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Create</a:t>
            </a:r>
            <a:r>
              <a:rPr kumimoji="0" lang="nl-NL" b="1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and f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ill the array</a:t>
            </a:r>
            <a:b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[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"Diesel"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"Gasoline"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"Electricity"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63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2290225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Gas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2164210" y="1594454"/>
            <a:ext cx="5208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rgbClr val="CD2400"/>
                </a:solidFill>
                <a:latin typeface="Century Gothic"/>
                <a:cs typeface="Century Gothic"/>
              </a:rPr>
              <a:t>a</a:t>
            </a:r>
            <a:r>
              <a:rPr lang="nl-NL" sz="2800" dirty="0" smtClean="0">
                <a:solidFill>
                  <a:srgbClr val="CD2400"/>
                </a:solidFill>
                <a:latin typeface="Century Gothic"/>
                <a:cs typeface="Century Gothic"/>
              </a:rPr>
              <a:t>rray – waarde overschrijven</a:t>
            </a:r>
            <a:endParaRPr lang="nl-NL" sz="2800" dirty="0">
              <a:solidFill>
                <a:srgbClr val="CD2400"/>
              </a:solidFill>
              <a:latin typeface="Century Gothic"/>
              <a:cs typeface="Century Gothic"/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3153311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Diesel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4014556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rgbClr val="FFFFFF"/>
                </a:solidFill>
              </a:rPr>
              <a:t>Bunnies</a:t>
            </a:r>
            <a:endParaRPr lang="nl-NL" sz="1400" dirty="0">
              <a:solidFill>
                <a:srgbClr val="FFFFFF"/>
              </a:solidFill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4881006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FFFFFF"/>
                </a:solidFill>
              </a:rPr>
              <a:t>Electricity</a:t>
            </a:r>
            <a:endParaRPr lang="nl-NL" sz="1200" dirty="0">
              <a:solidFill>
                <a:srgbClr val="FFFFFF"/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582967" y="248046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fuelTypes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3367789" y="3115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4247095" y="30842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5132190" y="31023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3</a:t>
            </a:r>
            <a:endParaRPr lang="nl-NL" dirty="0"/>
          </a:p>
        </p:txBody>
      </p:sp>
      <p:sp>
        <p:nvSpPr>
          <p:cNvPr id="30" name="Tekstvak 29"/>
          <p:cNvSpPr txBox="1"/>
          <p:nvPr/>
        </p:nvSpPr>
        <p:spPr>
          <a:xfrm>
            <a:off x="2555795" y="3115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</a:t>
            </a:r>
          </a:p>
        </p:txBody>
      </p:sp>
      <p:sp>
        <p:nvSpPr>
          <p:cNvPr id="102401" name="Rectangle 1"/>
          <p:cNvSpPr>
            <a:spLocks noChangeArrowheads="1"/>
          </p:cNvSpPr>
          <p:nvPr/>
        </p:nvSpPr>
        <p:spPr bwMode="auto">
          <a:xfrm>
            <a:off x="306106" y="3976877"/>
            <a:ext cx="8731878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Filling the array</a:t>
            </a:r>
            <a:b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[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"Diesel"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"Gasoline"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"Electricity"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473" name="Rectangle 1"/>
          <p:cNvSpPr>
            <a:spLocks noChangeArrowheads="1"/>
          </p:cNvSpPr>
          <p:nvPr/>
        </p:nvSpPr>
        <p:spPr bwMode="auto">
          <a:xfrm>
            <a:off x="356391" y="4993455"/>
            <a:ext cx="7491153" cy="12003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Override values</a:t>
            </a:r>
            <a:b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 =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"Bunnies"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Bunnies</a:t>
            </a:r>
            <a:b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Diesel (still the same)</a:t>
            </a: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63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2290225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Gas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2164210" y="1594454"/>
            <a:ext cx="4891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rgbClr val="CD2400"/>
                </a:solidFill>
                <a:latin typeface="Century Gothic"/>
                <a:cs typeface="Century Gothic"/>
              </a:rPr>
              <a:t>a</a:t>
            </a:r>
            <a:r>
              <a:rPr lang="nl-NL" sz="2800" dirty="0" smtClean="0">
                <a:solidFill>
                  <a:srgbClr val="CD2400"/>
                </a:solidFill>
                <a:latin typeface="Century Gothic"/>
                <a:cs typeface="Century Gothic"/>
              </a:rPr>
              <a:t>rray – waarde toevoegen</a:t>
            </a:r>
            <a:endParaRPr lang="nl-NL" sz="2800" dirty="0">
              <a:solidFill>
                <a:srgbClr val="CD2400"/>
              </a:solidFill>
              <a:latin typeface="Century Gothic"/>
              <a:cs typeface="Century Gothic"/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3153311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Diesel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4014556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rgbClr val="FFFFFF"/>
                </a:solidFill>
              </a:rPr>
              <a:t>Gasoline</a:t>
            </a:r>
            <a:endParaRPr lang="nl-NL" sz="1400" dirty="0">
              <a:solidFill>
                <a:srgbClr val="FFFFFF"/>
              </a:solidFill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4881006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FFFFFF"/>
                </a:solidFill>
              </a:rPr>
              <a:t>Electricity</a:t>
            </a:r>
            <a:endParaRPr lang="nl-NL" sz="1200" dirty="0">
              <a:solidFill>
                <a:srgbClr val="FFFFFF"/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582967" y="248046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fuelTypes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3367789" y="3115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4247095" y="30842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5132190" y="31023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3</a:t>
            </a:r>
            <a:endParaRPr lang="nl-NL" dirty="0"/>
          </a:p>
        </p:txBody>
      </p:sp>
      <p:sp>
        <p:nvSpPr>
          <p:cNvPr id="30" name="Tekstvak 29"/>
          <p:cNvSpPr txBox="1"/>
          <p:nvPr/>
        </p:nvSpPr>
        <p:spPr>
          <a:xfrm>
            <a:off x="2555795" y="3115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</a:t>
            </a:r>
          </a:p>
        </p:txBody>
      </p:sp>
      <p:sp>
        <p:nvSpPr>
          <p:cNvPr id="102401" name="Rectangle 1"/>
          <p:cNvSpPr>
            <a:spLocks noChangeArrowheads="1"/>
          </p:cNvSpPr>
          <p:nvPr/>
        </p:nvSpPr>
        <p:spPr bwMode="auto">
          <a:xfrm>
            <a:off x="306106" y="3976877"/>
            <a:ext cx="8731878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Filling the array</a:t>
            </a:r>
            <a:b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[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"Diesel"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"Gasoline"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"Electricity"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497" name="Rectangle 1"/>
          <p:cNvSpPr>
            <a:spLocks noChangeArrowheads="1"/>
          </p:cNvSpPr>
          <p:nvPr/>
        </p:nvSpPr>
        <p:spPr bwMode="auto">
          <a:xfrm>
            <a:off x="330467" y="4864918"/>
            <a:ext cx="4240263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push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"Air"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hoek 13"/>
          <p:cNvSpPr/>
          <p:nvPr/>
        </p:nvSpPr>
        <p:spPr>
          <a:xfrm>
            <a:off x="5745502" y="2274577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FFFFFF"/>
                </a:solidFill>
              </a:rPr>
              <a:t>Air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16" name="Tekstvak 28"/>
          <p:cNvSpPr txBox="1"/>
          <p:nvPr/>
        </p:nvSpPr>
        <p:spPr>
          <a:xfrm>
            <a:off x="5996686" y="3101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4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31663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6350" cmpd="sng">
          <a:solidFill>
            <a:schemeClr val="tx1"/>
          </a:solidFill>
          <a:prstDash val="lgDash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16604</TotalTime>
  <Words>813</Words>
  <Application>Microsoft Office PowerPoint</Application>
  <PresentationFormat>Diavoorstelling (4:3)</PresentationFormat>
  <Paragraphs>363</Paragraphs>
  <Slides>38</Slides>
  <Notes>24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38</vt:i4>
      </vt:variant>
    </vt:vector>
  </HeadingPairs>
  <TitlesOfParts>
    <vt:vector size="39" baseType="lpstr">
      <vt:lpstr>Office-thema</vt:lpstr>
      <vt:lpstr>Frontend development</vt:lpstr>
      <vt:lpstr>Dia 2</vt:lpstr>
      <vt:lpstr>Dia 3</vt:lpstr>
      <vt:lpstr>Dia 4</vt:lpstr>
      <vt:lpstr>Dia 5</vt:lpstr>
      <vt:lpstr>Dia 6</vt:lpstr>
      <vt:lpstr>Dia 7</vt:lpstr>
      <vt:lpstr>Dia 8</vt:lpstr>
      <vt:lpstr>Dia 9</vt:lpstr>
      <vt:lpstr>Dia 10</vt:lpstr>
      <vt:lpstr>Dia 11</vt:lpstr>
      <vt:lpstr>Dia 12</vt:lpstr>
      <vt:lpstr>Dia 13</vt:lpstr>
      <vt:lpstr>Dia 14</vt:lpstr>
      <vt:lpstr>Dia 15</vt:lpstr>
      <vt:lpstr>Dia 16</vt:lpstr>
      <vt:lpstr>Dia 17</vt:lpstr>
      <vt:lpstr>Dia 18</vt:lpstr>
      <vt:lpstr>Dia 19</vt:lpstr>
      <vt:lpstr>Dia 20</vt:lpstr>
      <vt:lpstr>Dia 21</vt:lpstr>
      <vt:lpstr>Dia 22</vt:lpstr>
      <vt:lpstr>Dia 23</vt:lpstr>
      <vt:lpstr>Dia 24</vt:lpstr>
      <vt:lpstr>Dia 25</vt:lpstr>
      <vt:lpstr>Dia 26</vt:lpstr>
      <vt:lpstr>Dia 27</vt:lpstr>
      <vt:lpstr>Dia 28</vt:lpstr>
      <vt:lpstr>Dia 29</vt:lpstr>
      <vt:lpstr>Dia 30</vt:lpstr>
      <vt:lpstr>Dia 31</vt:lpstr>
      <vt:lpstr>Dia 32</vt:lpstr>
      <vt:lpstr>Dia 33</vt:lpstr>
      <vt:lpstr>Dia 34</vt:lpstr>
      <vt:lpstr>Dia 35</vt:lpstr>
      <vt:lpstr>Dia 36</vt:lpstr>
      <vt:lpstr>Dia 37</vt:lpstr>
      <vt:lpstr>Dia 38</vt:lpstr>
    </vt:vector>
  </TitlesOfParts>
  <Company>Hogeschool Rotterdam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IMP01</dc:title>
  <dc:creator>HRS HRS</dc:creator>
  <cp:lastModifiedBy>Boyd</cp:lastModifiedBy>
  <cp:revision>885</cp:revision>
  <dcterms:created xsi:type="dcterms:W3CDTF">2012-08-13T08:45:24Z</dcterms:created>
  <dcterms:modified xsi:type="dcterms:W3CDTF">2014-10-03T11:02:17Z</dcterms:modified>
</cp:coreProperties>
</file>