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85" r:id="rId3"/>
    <p:sldId id="394" r:id="rId4"/>
    <p:sldId id="452" r:id="rId5"/>
    <p:sldId id="457" r:id="rId6"/>
    <p:sldId id="458" r:id="rId7"/>
    <p:sldId id="459" r:id="rId8"/>
    <p:sldId id="461" r:id="rId9"/>
    <p:sldId id="463" r:id="rId10"/>
    <p:sldId id="464" r:id="rId11"/>
    <p:sldId id="470" r:id="rId12"/>
    <p:sldId id="469" r:id="rId13"/>
    <p:sldId id="468" r:id="rId14"/>
    <p:sldId id="467" r:id="rId15"/>
    <p:sldId id="465" r:id="rId16"/>
    <p:sldId id="474" r:id="rId17"/>
    <p:sldId id="472" r:id="rId18"/>
    <p:sldId id="487" r:id="rId19"/>
    <p:sldId id="379" r:id="rId20"/>
    <p:sldId id="380" r:id="rId21"/>
    <p:sldId id="320" r:id="rId22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frameSlides="1"/>
  <p:showPr loop="1" showNarration="1">
    <p:kiosk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C88DA"/>
    <a:srgbClr val="CD24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89001" autoAdjust="0"/>
  </p:normalViewPr>
  <p:slideViewPr>
    <p:cSldViewPr snapToGrid="0" snapToObjects="1">
      <p:cViewPr varScale="1">
        <p:scale>
          <a:sx n="95" d="100"/>
          <a:sy n="95" d="100"/>
        </p:scale>
        <p:origin x="-7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E6FA0-05CA-4E42-BA7C-2127FD778739}" type="datetimeFigureOut">
              <a:rPr lang="nl-NL" smtClean="0"/>
              <a:pPr/>
              <a:t>28-10-2014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EB686-59C4-6546-A04A-FE6DD47AD5F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161731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BFEAA-5427-1D4A-A9F6-53E7800DCEDE}" type="datetimeFigureOut">
              <a:rPr lang="nl-NL" smtClean="0"/>
              <a:pPr/>
              <a:t>28-10-2014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75BC8-9B54-074D-AB05-EEC369B5EB13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23041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98365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Heeft iemand nog een site die hij/zij erg</a:t>
            </a:r>
            <a:r>
              <a:rPr lang="nl-NL" baseline="0" dirty="0" smtClean="0"/>
              <a:t> mooi vindt?</a:t>
            </a: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554293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28-10-2014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60962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28-10-2014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29554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28-10-2014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59644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981200"/>
            <a:ext cx="3810000" cy="35814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24400" y="1981200"/>
            <a:ext cx="3810000" cy="35814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57369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28-10-2014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52988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28-10-2014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50442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28-10-2014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9855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28-10-2014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89270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28-10-2014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770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28-10-2014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1501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28-10-2014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7875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28-10-2014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82858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3BEE5-94E6-E445-95DA-CAD88A30EC74}" type="datetimeFigureOut">
              <a:rPr lang="nl-NL" smtClean="0"/>
              <a:pPr/>
              <a:t>28-10-2014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BD6EF-DFBF-244C-B9AC-84EA73E0F73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238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2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Frontend</a:t>
            </a:r>
            <a:r>
              <a:rPr lang="nl-NL" dirty="0" smtClean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nl-NL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development</a:t>
            </a:r>
            <a:endParaRPr lang="nl-NL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latin typeface="Century Gothic"/>
                <a:cs typeface="Century Gothic"/>
              </a:rPr>
              <a:t>o</a:t>
            </a:r>
            <a:r>
              <a:rPr lang="nl-NL" dirty="0" smtClean="0">
                <a:latin typeface="Century Gothic"/>
                <a:cs typeface="Century Gothic"/>
              </a:rPr>
              <a:t>ftewel IMP011</a:t>
            </a:r>
            <a:endParaRPr lang="nl-NL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835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creen Shot 2012-10-16 at 8.11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" y="1219200"/>
            <a:ext cx="5054600" cy="4419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78984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creen Shot 2012-10-16 at 8.13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355600"/>
            <a:ext cx="8801100" cy="6134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7291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creen Shot 2012-10-16 at 8.13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752600"/>
            <a:ext cx="8483600" cy="3340100"/>
          </a:xfrm>
          <a:prstGeom prst="rect">
            <a:avLst/>
          </a:prstGeom>
        </p:spPr>
      </p:pic>
      <p:sp>
        <p:nvSpPr>
          <p:cNvPr id="3" name="Rechthoek 2"/>
          <p:cNvSpPr/>
          <p:nvPr/>
        </p:nvSpPr>
        <p:spPr>
          <a:xfrm>
            <a:off x="5805714" y="3006271"/>
            <a:ext cx="3141133" cy="2552095"/>
          </a:xfrm>
          <a:prstGeom prst="rect">
            <a:avLst/>
          </a:prstGeom>
          <a:solidFill>
            <a:schemeClr val="bg1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4910666" y="4668762"/>
            <a:ext cx="2794000" cy="1487714"/>
          </a:xfrm>
          <a:prstGeom prst="rect">
            <a:avLst/>
          </a:prstGeom>
          <a:solidFill>
            <a:schemeClr val="bg1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290335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creen Shot 2012-10-16 at 8.13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044700"/>
            <a:ext cx="7073900" cy="276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76459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creen Shot 2012-10-16 at 8.13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2006600"/>
            <a:ext cx="7645400" cy="2832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63652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creen Shot 2012-10-16 at 8.13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689100"/>
            <a:ext cx="8610600" cy="3479800"/>
          </a:xfrm>
          <a:prstGeom prst="rect">
            <a:avLst/>
          </a:prstGeom>
        </p:spPr>
      </p:pic>
      <p:sp>
        <p:nvSpPr>
          <p:cNvPr id="3" name="Rechthoek 2"/>
          <p:cNvSpPr/>
          <p:nvPr/>
        </p:nvSpPr>
        <p:spPr>
          <a:xfrm>
            <a:off x="931333" y="568476"/>
            <a:ext cx="6531429" cy="1717524"/>
          </a:xfrm>
          <a:prstGeom prst="rect">
            <a:avLst/>
          </a:prstGeom>
          <a:solidFill>
            <a:schemeClr val="bg1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390726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8"/>
          <p:cNvSpPr>
            <a:spLocks noChangeArrowheads="1"/>
          </p:cNvSpPr>
          <p:nvPr/>
        </p:nvSpPr>
        <p:spPr bwMode="auto">
          <a:xfrm>
            <a:off x="505287" y="1423988"/>
            <a:ext cx="2095500" cy="3095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nl-NL" sz="1100" b="1" dirty="0" smtClean="0">
                <a:latin typeface="Century Gothic"/>
                <a:cs typeface="Century Gothic"/>
              </a:rPr>
              <a:t>Document</a:t>
            </a:r>
            <a:endParaRPr lang="nl-NL" b="1" dirty="0">
              <a:latin typeface="Century Gothic"/>
              <a:cs typeface="Century Gothic"/>
            </a:endParaRPr>
          </a:p>
        </p:txBody>
      </p:sp>
      <p:sp>
        <p:nvSpPr>
          <p:cNvPr id="28677" name="Rectangle 9"/>
          <p:cNvSpPr>
            <a:spLocks noChangeArrowheads="1"/>
          </p:cNvSpPr>
          <p:nvPr/>
        </p:nvSpPr>
        <p:spPr bwMode="auto">
          <a:xfrm>
            <a:off x="505287" y="1690688"/>
            <a:ext cx="2095500" cy="619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nl-NL" sz="1100" dirty="0">
                <a:latin typeface="Century Gothic"/>
                <a:cs typeface="Century Gothic"/>
              </a:rPr>
              <a:t>- body</a:t>
            </a:r>
          </a:p>
          <a:p>
            <a:pPr>
              <a:spcAft>
                <a:spcPts val="1000"/>
              </a:spcAft>
            </a:pPr>
            <a:r>
              <a:rPr lang="nl-NL" sz="1100" dirty="0">
                <a:latin typeface="Century Gothic"/>
                <a:cs typeface="Century Gothic"/>
              </a:rPr>
              <a:t>- </a:t>
            </a:r>
            <a:r>
              <a:rPr lang="nl-NL" sz="1100" dirty="0" err="1">
                <a:latin typeface="Century Gothic"/>
                <a:cs typeface="Century Gothic"/>
              </a:rPr>
              <a:t>documentElement</a:t>
            </a:r>
            <a:endParaRPr lang="nl-NL" sz="1100" dirty="0">
              <a:latin typeface="Century Gothic"/>
              <a:cs typeface="Century Gothic"/>
            </a:endParaRPr>
          </a:p>
          <a:p>
            <a:pPr>
              <a:spcAft>
                <a:spcPts val="1000"/>
              </a:spcAft>
            </a:pPr>
            <a:r>
              <a:rPr lang="nl-NL" sz="1100" dirty="0">
                <a:latin typeface="Century Gothic"/>
                <a:cs typeface="Century Gothic"/>
              </a:rPr>
              <a:t>- </a:t>
            </a:r>
            <a:r>
              <a:rPr lang="nl-NL" sz="1100" dirty="0" err="1">
                <a:latin typeface="Century Gothic"/>
                <a:cs typeface="Century Gothic"/>
              </a:rPr>
              <a:t>implementation</a:t>
            </a:r>
            <a:endParaRPr lang="nl-NL" dirty="0">
              <a:latin typeface="Century Gothic"/>
              <a:cs typeface="Century Gothic"/>
            </a:endParaRPr>
          </a:p>
        </p:txBody>
      </p:sp>
      <p:sp>
        <p:nvSpPr>
          <p:cNvPr id="28678" name="Rectangle 10"/>
          <p:cNvSpPr>
            <a:spLocks noChangeArrowheads="1"/>
          </p:cNvSpPr>
          <p:nvPr/>
        </p:nvSpPr>
        <p:spPr bwMode="auto">
          <a:xfrm>
            <a:off x="505287" y="2309813"/>
            <a:ext cx="2095500" cy="1543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1100" b="1" dirty="0">
                <a:latin typeface="Century Gothic"/>
                <a:cs typeface="Century Gothic"/>
              </a:rPr>
              <a:t>+ </a:t>
            </a:r>
            <a:r>
              <a:rPr lang="en-US" sz="1100" b="1" dirty="0" err="1">
                <a:latin typeface="Century Gothic"/>
                <a:cs typeface="Century Gothic"/>
              </a:rPr>
              <a:t>createElement</a:t>
            </a:r>
            <a:r>
              <a:rPr lang="en-US" sz="1100" b="1" dirty="0">
                <a:latin typeface="Century Gothic"/>
                <a:cs typeface="Century Gothic"/>
              </a:rPr>
              <a:t>()</a:t>
            </a:r>
          </a:p>
          <a:p>
            <a:pPr>
              <a:spcAft>
                <a:spcPts val="1000"/>
              </a:spcAft>
            </a:pPr>
            <a:r>
              <a:rPr lang="en-US" sz="1100" dirty="0">
                <a:latin typeface="Century Gothic"/>
                <a:cs typeface="Century Gothic"/>
              </a:rPr>
              <a:t>+ </a:t>
            </a:r>
            <a:r>
              <a:rPr lang="en-US" sz="1100" dirty="0" err="1">
                <a:latin typeface="Century Gothic"/>
                <a:cs typeface="Century Gothic"/>
              </a:rPr>
              <a:t>createTextNode</a:t>
            </a:r>
            <a:r>
              <a:rPr lang="en-US" sz="1100" dirty="0">
                <a:latin typeface="Century Gothic"/>
                <a:cs typeface="Century Gothic"/>
              </a:rPr>
              <a:t>()</a:t>
            </a:r>
          </a:p>
          <a:p>
            <a:pPr>
              <a:spcAft>
                <a:spcPts val="1000"/>
              </a:spcAft>
            </a:pPr>
            <a:r>
              <a:rPr lang="en-US" sz="1100" b="1" dirty="0">
                <a:latin typeface="Century Gothic"/>
                <a:cs typeface="Century Gothic"/>
              </a:rPr>
              <a:t>+ </a:t>
            </a:r>
            <a:r>
              <a:rPr lang="en-US" sz="1100" b="1" dirty="0" err="1">
                <a:latin typeface="Century Gothic"/>
                <a:cs typeface="Century Gothic"/>
              </a:rPr>
              <a:t>getElementById</a:t>
            </a:r>
            <a:r>
              <a:rPr lang="en-US" sz="1100" b="1" dirty="0">
                <a:latin typeface="Century Gothic"/>
                <a:cs typeface="Century Gothic"/>
              </a:rPr>
              <a:t>()</a:t>
            </a:r>
          </a:p>
          <a:p>
            <a:pPr>
              <a:spcAft>
                <a:spcPts val="1000"/>
              </a:spcAft>
            </a:pPr>
            <a:r>
              <a:rPr lang="en-US" sz="1100" dirty="0">
                <a:latin typeface="Century Gothic"/>
                <a:cs typeface="Century Gothic"/>
              </a:rPr>
              <a:t>+ </a:t>
            </a:r>
            <a:r>
              <a:rPr lang="en-US" sz="1100" dirty="0" err="1">
                <a:latin typeface="Century Gothic"/>
                <a:cs typeface="Century Gothic"/>
              </a:rPr>
              <a:t>getElementsByTagName</a:t>
            </a:r>
            <a:r>
              <a:rPr lang="en-US" sz="1100" dirty="0">
                <a:latin typeface="Century Gothic"/>
                <a:cs typeface="Century Gothic"/>
              </a:rPr>
              <a:t>()</a:t>
            </a:r>
          </a:p>
          <a:p>
            <a:pPr>
              <a:spcAft>
                <a:spcPts val="1000"/>
              </a:spcAft>
            </a:pPr>
            <a:r>
              <a:rPr lang="en-US" sz="1100" b="1" dirty="0">
                <a:latin typeface="Century Gothic"/>
                <a:cs typeface="Century Gothic"/>
              </a:rPr>
              <a:t>+ </a:t>
            </a:r>
            <a:r>
              <a:rPr lang="en-US" sz="1100" b="1" dirty="0" err="1">
                <a:latin typeface="Century Gothic"/>
                <a:cs typeface="Century Gothic"/>
              </a:rPr>
              <a:t>appendChild</a:t>
            </a:r>
            <a:r>
              <a:rPr lang="en-US" sz="1100" b="1" dirty="0">
                <a:latin typeface="Century Gothic"/>
                <a:cs typeface="Century Gothic"/>
              </a:rPr>
              <a:t>()</a:t>
            </a:r>
            <a:endParaRPr lang="nl-NL" b="1" dirty="0">
              <a:latin typeface="Century Gothic"/>
              <a:cs typeface="Century Gothic"/>
            </a:endParaRPr>
          </a:p>
        </p:txBody>
      </p:sp>
      <p:sp>
        <p:nvSpPr>
          <p:cNvPr id="28679" name="Rectangle 11"/>
          <p:cNvSpPr>
            <a:spLocks noChangeArrowheads="1"/>
          </p:cNvSpPr>
          <p:nvPr/>
        </p:nvSpPr>
        <p:spPr bwMode="auto">
          <a:xfrm>
            <a:off x="4533900" y="344273"/>
            <a:ext cx="1905000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nl-NL" sz="1100" b="1" dirty="0" err="1">
                <a:latin typeface="Century Gothic"/>
                <a:cs typeface="Century Gothic"/>
              </a:rPr>
              <a:t>DOMNode</a:t>
            </a:r>
            <a:endParaRPr lang="nl-NL" b="1" dirty="0">
              <a:latin typeface="Century Gothic"/>
              <a:cs typeface="Century Gothic"/>
            </a:endParaRPr>
          </a:p>
        </p:txBody>
      </p:sp>
      <p:sp>
        <p:nvSpPr>
          <p:cNvPr id="28680" name="Rectangle 12"/>
          <p:cNvSpPr>
            <a:spLocks noChangeArrowheads="1"/>
          </p:cNvSpPr>
          <p:nvPr/>
        </p:nvSpPr>
        <p:spPr bwMode="auto">
          <a:xfrm>
            <a:off x="4533900" y="610973"/>
            <a:ext cx="1905000" cy="4972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1100" dirty="0">
                <a:latin typeface="Century Gothic"/>
                <a:cs typeface="Century Gothic"/>
              </a:rPr>
              <a:t>- </a:t>
            </a:r>
            <a:r>
              <a:rPr lang="en-US" sz="1100" dirty="0" err="1">
                <a:latin typeface="Century Gothic"/>
                <a:cs typeface="Century Gothic"/>
              </a:rPr>
              <a:t>parentNode</a:t>
            </a:r>
            <a:endParaRPr lang="en-US" sz="1100" dirty="0">
              <a:latin typeface="Century Gothic"/>
              <a:cs typeface="Century Gothic"/>
            </a:endParaRPr>
          </a:p>
          <a:p>
            <a:pPr>
              <a:spcAft>
                <a:spcPts val="1000"/>
              </a:spcAft>
              <a:buFontTx/>
              <a:buChar char="-"/>
            </a:pPr>
            <a:r>
              <a:rPr lang="en-US" sz="1100" dirty="0">
                <a:latin typeface="Century Gothic"/>
                <a:cs typeface="Century Gothic"/>
              </a:rPr>
              <a:t> </a:t>
            </a:r>
            <a:r>
              <a:rPr lang="en-US" sz="1100" b="1" dirty="0" err="1">
                <a:latin typeface="Century Gothic"/>
                <a:cs typeface="Century Gothic"/>
              </a:rPr>
              <a:t>firstChild</a:t>
            </a:r>
            <a:endParaRPr lang="en-US" sz="1100" b="1" dirty="0">
              <a:latin typeface="Century Gothic"/>
              <a:cs typeface="Century Gothic"/>
            </a:endParaRPr>
          </a:p>
          <a:p>
            <a:pPr>
              <a:spcAft>
                <a:spcPts val="1000"/>
              </a:spcAft>
              <a:buFontTx/>
              <a:buChar char="-"/>
            </a:pPr>
            <a:r>
              <a:rPr lang="en-US" sz="1100" dirty="0">
                <a:latin typeface="Century Gothic"/>
                <a:cs typeface="Century Gothic"/>
              </a:rPr>
              <a:t> </a:t>
            </a:r>
            <a:r>
              <a:rPr lang="en-US" sz="1100" dirty="0" err="1">
                <a:latin typeface="Century Gothic"/>
                <a:cs typeface="Century Gothic"/>
              </a:rPr>
              <a:t>childList</a:t>
            </a:r>
            <a:endParaRPr lang="en-US" sz="1100" dirty="0">
              <a:latin typeface="Century Gothic"/>
              <a:cs typeface="Century Gothic"/>
            </a:endParaRPr>
          </a:p>
          <a:p>
            <a:pPr>
              <a:spcAft>
                <a:spcPts val="1000"/>
              </a:spcAft>
            </a:pPr>
            <a:r>
              <a:rPr lang="en-US" sz="1100" dirty="0">
                <a:latin typeface="Century Gothic"/>
                <a:cs typeface="Century Gothic"/>
              </a:rPr>
              <a:t>- </a:t>
            </a:r>
            <a:r>
              <a:rPr lang="en-US" sz="1100" dirty="0" err="1">
                <a:latin typeface="Century Gothic"/>
                <a:cs typeface="Century Gothic"/>
              </a:rPr>
              <a:t>lastChild</a:t>
            </a:r>
            <a:endParaRPr lang="en-US" sz="1100" dirty="0">
              <a:latin typeface="Century Gothic"/>
              <a:cs typeface="Century Gothic"/>
            </a:endParaRPr>
          </a:p>
          <a:p>
            <a:pPr>
              <a:spcAft>
                <a:spcPts val="1000"/>
              </a:spcAft>
            </a:pPr>
            <a:r>
              <a:rPr lang="en-US" sz="1100" dirty="0">
                <a:latin typeface="Century Gothic"/>
                <a:cs typeface="Century Gothic"/>
              </a:rPr>
              <a:t>- </a:t>
            </a:r>
            <a:r>
              <a:rPr lang="en-US" sz="1100" dirty="0" err="1">
                <a:latin typeface="Century Gothic"/>
                <a:cs typeface="Century Gothic"/>
              </a:rPr>
              <a:t>nextSibling</a:t>
            </a:r>
            <a:endParaRPr lang="en-US" sz="1100" dirty="0">
              <a:latin typeface="Century Gothic"/>
              <a:cs typeface="Century Gothic"/>
            </a:endParaRPr>
          </a:p>
          <a:p>
            <a:pPr>
              <a:spcAft>
                <a:spcPts val="1000"/>
              </a:spcAft>
            </a:pPr>
            <a:r>
              <a:rPr lang="en-US" sz="1100" b="1" dirty="0">
                <a:latin typeface="Century Gothic"/>
                <a:cs typeface="Century Gothic"/>
              </a:rPr>
              <a:t>- </a:t>
            </a:r>
            <a:r>
              <a:rPr lang="en-US" sz="1100" b="1" dirty="0" err="1" smtClean="0">
                <a:latin typeface="Century Gothic"/>
                <a:cs typeface="Century Gothic"/>
              </a:rPr>
              <a:t>innerHTML</a:t>
            </a:r>
            <a:endParaRPr lang="en-US" sz="1100" b="1" dirty="0">
              <a:latin typeface="Century Gothic"/>
              <a:cs typeface="Century Gothic"/>
            </a:endParaRPr>
          </a:p>
          <a:p>
            <a:pPr>
              <a:spcAft>
                <a:spcPts val="1000"/>
              </a:spcAft>
            </a:pPr>
            <a:r>
              <a:rPr lang="en-US" sz="1100" dirty="0">
                <a:latin typeface="Century Gothic"/>
                <a:cs typeface="Century Gothic"/>
              </a:rPr>
              <a:t>- data</a:t>
            </a:r>
          </a:p>
          <a:p>
            <a:pPr>
              <a:spcAft>
                <a:spcPts val="1000"/>
              </a:spcAft>
            </a:pPr>
            <a:r>
              <a:rPr lang="en-US" sz="1100" dirty="0">
                <a:latin typeface="Century Gothic"/>
                <a:cs typeface="Century Gothic"/>
              </a:rPr>
              <a:t>- id</a:t>
            </a:r>
          </a:p>
          <a:p>
            <a:pPr>
              <a:spcAft>
                <a:spcPts val="1000"/>
              </a:spcAft>
            </a:pPr>
            <a:r>
              <a:rPr lang="en-US" sz="1100" dirty="0">
                <a:latin typeface="Century Gothic"/>
                <a:cs typeface="Century Gothic"/>
              </a:rPr>
              <a:t>- </a:t>
            </a:r>
            <a:r>
              <a:rPr lang="en-US" sz="1100" dirty="0" err="1">
                <a:latin typeface="Century Gothic"/>
                <a:cs typeface="Century Gothic"/>
              </a:rPr>
              <a:t>nodeName</a:t>
            </a:r>
            <a:endParaRPr lang="en-US" sz="1100" dirty="0">
              <a:latin typeface="Century Gothic"/>
              <a:cs typeface="Century Gothic"/>
            </a:endParaRPr>
          </a:p>
          <a:p>
            <a:pPr>
              <a:spcAft>
                <a:spcPts val="1000"/>
              </a:spcAft>
            </a:pPr>
            <a:r>
              <a:rPr lang="en-US" sz="1100" dirty="0">
                <a:latin typeface="Century Gothic"/>
                <a:cs typeface="Century Gothic"/>
              </a:rPr>
              <a:t>- </a:t>
            </a:r>
            <a:r>
              <a:rPr lang="en-US" sz="1100" b="1" dirty="0" err="1">
                <a:latin typeface="Century Gothic"/>
                <a:cs typeface="Century Gothic"/>
              </a:rPr>
              <a:t>nodeValue</a:t>
            </a:r>
            <a:endParaRPr lang="en-US" sz="1100" b="1" dirty="0">
              <a:latin typeface="Century Gothic"/>
              <a:cs typeface="Century Gothic"/>
            </a:endParaRPr>
          </a:p>
          <a:p>
            <a:pPr>
              <a:spcAft>
                <a:spcPts val="1000"/>
              </a:spcAft>
            </a:pPr>
            <a:r>
              <a:rPr lang="en-US" sz="1100" dirty="0">
                <a:latin typeface="Century Gothic"/>
                <a:cs typeface="Century Gothic"/>
              </a:rPr>
              <a:t>- </a:t>
            </a:r>
            <a:r>
              <a:rPr lang="en-US" sz="1100" dirty="0" err="1">
                <a:latin typeface="Century Gothic"/>
                <a:cs typeface="Century Gothic"/>
              </a:rPr>
              <a:t>nodeType</a:t>
            </a:r>
            <a:endParaRPr lang="en-US" sz="1100" dirty="0">
              <a:latin typeface="Century Gothic"/>
              <a:cs typeface="Century Gothic"/>
            </a:endParaRPr>
          </a:p>
          <a:p>
            <a:pPr>
              <a:spcAft>
                <a:spcPts val="1000"/>
              </a:spcAft>
            </a:pPr>
            <a:r>
              <a:rPr lang="en-US" sz="1100" dirty="0">
                <a:latin typeface="Century Gothic"/>
                <a:cs typeface="Century Gothic"/>
              </a:rPr>
              <a:t>- specified</a:t>
            </a:r>
          </a:p>
          <a:p>
            <a:pPr>
              <a:spcAft>
                <a:spcPts val="1000"/>
              </a:spcAft>
            </a:pPr>
            <a:r>
              <a:rPr lang="en-US" sz="1100" dirty="0">
                <a:latin typeface="Century Gothic"/>
                <a:cs typeface="Century Gothic"/>
              </a:rPr>
              <a:t>- </a:t>
            </a:r>
            <a:r>
              <a:rPr lang="en-US" sz="1100" dirty="0" err="1">
                <a:latin typeface="Century Gothic"/>
                <a:cs typeface="Century Gothic"/>
              </a:rPr>
              <a:t>tagName</a:t>
            </a:r>
            <a:endParaRPr lang="en-US" sz="1100" dirty="0">
              <a:latin typeface="Century Gothic"/>
              <a:cs typeface="Century Gothic"/>
            </a:endParaRPr>
          </a:p>
          <a:p>
            <a:pPr>
              <a:spcAft>
                <a:spcPts val="1000"/>
              </a:spcAft>
            </a:pPr>
            <a:r>
              <a:rPr lang="en-US" sz="1100" dirty="0">
                <a:latin typeface="Century Gothic"/>
                <a:cs typeface="Century Gothic"/>
              </a:rPr>
              <a:t>- title</a:t>
            </a:r>
          </a:p>
          <a:p>
            <a:pPr>
              <a:spcAft>
                <a:spcPts val="1000"/>
              </a:spcAft>
            </a:pPr>
            <a:r>
              <a:rPr lang="en-US" sz="1100" dirty="0">
                <a:latin typeface="Century Gothic"/>
                <a:cs typeface="Century Gothic"/>
              </a:rPr>
              <a:t>- </a:t>
            </a:r>
            <a:r>
              <a:rPr lang="en-US" sz="1100" dirty="0" err="1">
                <a:latin typeface="Century Gothic"/>
                <a:cs typeface="Century Gothic"/>
              </a:rPr>
              <a:t>className</a:t>
            </a:r>
            <a:endParaRPr lang="en-US" sz="1100" dirty="0">
              <a:latin typeface="Century Gothic"/>
              <a:cs typeface="Century Gothic"/>
            </a:endParaRPr>
          </a:p>
          <a:p>
            <a:pPr>
              <a:spcAft>
                <a:spcPts val="1000"/>
              </a:spcAft>
            </a:pPr>
            <a:r>
              <a:rPr lang="en-US" sz="1100" dirty="0">
                <a:latin typeface="Century Gothic"/>
                <a:cs typeface="Century Gothic"/>
              </a:rPr>
              <a:t>- </a:t>
            </a:r>
            <a:r>
              <a:rPr lang="en-US" sz="1100" dirty="0" err="1">
                <a:latin typeface="Century Gothic"/>
                <a:cs typeface="Century Gothic"/>
              </a:rPr>
              <a:t>currentStyle</a:t>
            </a:r>
            <a:endParaRPr lang="en-US" sz="1100" dirty="0">
              <a:latin typeface="Century Gothic"/>
              <a:cs typeface="Century Gothic"/>
            </a:endParaRPr>
          </a:p>
          <a:p>
            <a:pPr>
              <a:spcAft>
                <a:spcPts val="1000"/>
              </a:spcAft>
            </a:pPr>
            <a:r>
              <a:rPr lang="en-US" sz="1100" dirty="0">
                <a:latin typeface="Century Gothic"/>
                <a:cs typeface="Century Gothic"/>
              </a:rPr>
              <a:t>- style</a:t>
            </a:r>
            <a:endParaRPr lang="nl-NL" dirty="0">
              <a:latin typeface="Century Gothic"/>
              <a:cs typeface="Century Gothic"/>
            </a:endParaRPr>
          </a:p>
        </p:txBody>
      </p:sp>
      <p:sp>
        <p:nvSpPr>
          <p:cNvPr id="28681" name="Rectangle 13"/>
          <p:cNvSpPr>
            <a:spLocks noChangeArrowheads="1"/>
          </p:cNvSpPr>
          <p:nvPr/>
        </p:nvSpPr>
        <p:spPr bwMode="auto">
          <a:xfrm>
            <a:off x="6651027" y="344273"/>
            <a:ext cx="2207996" cy="4455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1100" b="1" dirty="0">
                <a:latin typeface="Century Gothic"/>
                <a:cs typeface="Century Gothic"/>
              </a:rPr>
              <a:t>+ </a:t>
            </a:r>
            <a:r>
              <a:rPr lang="en-US" sz="1100" b="1" dirty="0" err="1">
                <a:latin typeface="Century Gothic"/>
                <a:cs typeface="Century Gothic"/>
              </a:rPr>
              <a:t>createElement</a:t>
            </a:r>
            <a:r>
              <a:rPr lang="en-US" sz="1100" b="1" dirty="0">
                <a:latin typeface="Century Gothic"/>
                <a:cs typeface="Century Gothic"/>
              </a:rPr>
              <a:t>()</a:t>
            </a:r>
          </a:p>
          <a:p>
            <a:pPr>
              <a:spcAft>
                <a:spcPts val="1000"/>
              </a:spcAft>
            </a:pPr>
            <a:r>
              <a:rPr lang="en-US" sz="1100" dirty="0">
                <a:latin typeface="Century Gothic"/>
                <a:cs typeface="Century Gothic"/>
              </a:rPr>
              <a:t>+ </a:t>
            </a:r>
            <a:r>
              <a:rPr lang="en-US" sz="1100" dirty="0" err="1">
                <a:latin typeface="Century Gothic"/>
                <a:cs typeface="Century Gothic"/>
              </a:rPr>
              <a:t>cloneNode</a:t>
            </a:r>
            <a:r>
              <a:rPr lang="en-US" sz="1100" dirty="0">
                <a:latin typeface="Century Gothic"/>
                <a:cs typeface="Century Gothic"/>
              </a:rPr>
              <a:t>()</a:t>
            </a:r>
          </a:p>
          <a:p>
            <a:pPr>
              <a:spcAft>
                <a:spcPts val="1000"/>
              </a:spcAft>
            </a:pPr>
            <a:r>
              <a:rPr lang="en-US" sz="1100" dirty="0">
                <a:latin typeface="Century Gothic"/>
                <a:cs typeface="Century Gothic"/>
              </a:rPr>
              <a:t>+ </a:t>
            </a:r>
            <a:r>
              <a:rPr lang="en-US" sz="1100" dirty="0" err="1">
                <a:latin typeface="Century Gothic"/>
                <a:cs typeface="Century Gothic"/>
              </a:rPr>
              <a:t>getElementsByTagName</a:t>
            </a:r>
            <a:r>
              <a:rPr lang="en-US" sz="1100" dirty="0">
                <a:latin typeface="Century Gothic"/>
                <a:cs typeface="Century Gothic"/>
              </a:rPr>
              <a:t>()</a:t>
            </a:r>
          </a:p>
          <a:p>
            <a:pPr>
              <a:spcAft>
                <a:spcPts val="1000"/>
              </a:spcAft>
            </a:pPr>
            <a:r>
              <a:rPr lang="en-US" sz="1100" b="1" dirty="0">
                <a:latin typeface="Century Gothic"/>
                <a:cs typeface="Century Gothic"/>
              </a:rPr>
              <a:t>+ </a:t>
            </a:r>
            <a:r>
              <a:rPr lang="en-US" sz="1100" b="1" dirty="0" err="1">
                <a:latin typeface="Century Gothic"/>
                <a:cs typeface="Century Gothic"/>
              </a:rPr>
              <a:t>appendChild</a:t>
            </a:r>
            <a:r>
              <a:rPr lang="en-US" sz="1100" b="1" dirty="0">
                <a:latin typeface="Century Gothic"/>
                <a:cs typeface="Century Gothic"/>
              </a:rPr>
              <a:t>()</a:t>
            </a:r>
          </a:p>
          <a:p>
            <a:pPr>
              <a:spcAft>
                <a:spcPts val="1000"/>
              </a:spcAft>
            </a:pPr>
            <a:r>
              <a:rPr lang="en-US" sz="1100" dirty="0">
                <a:latin typeface="Century Gothic"/>
                <a:cs typeface="Century Gothic"/>
              </a:rPr>
              <a:t>+ </a:t>
            </a:r>
            <a:r>
              <a:rPr lang="en-US" sz="1100" dirty="0" err="1">
                <a:latin typeface="Century Gothic"/>
                <a:cs typeface="Century Gothic"/>
              </a:rPr>
              <a:t>insertBefore</a:t>
            </a:r>
            <a:r>
              <a:rPr lang="en-US" sz="1100" dirty="0">
                <a:latin typeface="Century Gothic"/>
                <a:cs typeface="Century Gothic"/>
              </a:rPr>
              <a:t>()</a:t>
            </a:r>
          </a:p>
          <a:p>
            <a:pPr>
              <a:spcAft>
                <a:spcPts val="1000"/>
              </a:spcAft>
            </a:pPr>
            <a:r>
              <a:rPr lang="en-US" sz="1100" b="1" dirty="0">
                <a:latin typeface="Century Gothic"/>
                <a:cs typeface="Century Gothic"/>
              </a:rPr>
              <a:t>+ </a:t>
            </a:r>
            <a:r>
              <a:rPr lang="en-US" sz="1100" b="1" dirty="0" err="1">
                <a:latin typeface="Century Gothic"/>
                <a:cs typeface="Century Gothic"/>
              </a:rPr>
              <a:t>removeChild</a:t>
            </a:r>
            <a:r>
              <a:rPr lang="en-US" sz="1100" b="1" dirty="0">
                <a:latin typeface="Century Gothic"/>
                <a:cs typeface="Century Gothic"/>
              </a:rPr>
              <a:t>()</a:t>
            </a:r>
          </a:p>
          <a:p>
            <a:pPr>
              <a:spcAft>
                <a:spcPts val="1000"/>
              </a:spcAft>
            </a:pPr>
            <a:r>
              <a:rPr lang="en-US" sz="1100" dirty="0">
                <a:latin typeface="Century Gothic"/>
                <a:cs typeface="Century Gothic"/>
              </a:rPr>
              <a:t>+ </a:t>
            </a:r>
            <a:r>
              <a:rPr lang="en-US" sz="1100" dirty="0" err="1">
                <a:latin typeface="Century Gothic"/>
                <a:cs typeface="Century Gothic"/>
              </a:rPr>
              <a:t>replaceChild</a:t>
            </a:r>
            <a:r>
              <a:rPr lang="en-US" sz="1100" dirty="0">
                <a:latin typeface="Century Gothic"/>
                <a:cs typeface="Century Gothic"/>
              </a:rPr>
              <a:t>()</a:t>
            </a:r>
          </a:p>
          <a:p>
            <a:pPr>
              <a:spcAft>
                <a:spcPts val="1000"/>
              </a:spcAft>
            </a:pPr>
            <a:r>
              <a:rPr lang="en-US" sz="1100" dirty="0">
                <a:latin typeface="Century Gothic"/>
                <a:cs typeface="Century Gothic"/>
              </a:rPr>
              <a:t>+ </a:t>
            </a:r>
            <a:r>
              <a:rPr lang="en-US" sz="1100" dirty="0" err="1">
                <a:latin typeface="Century Gothic"/>
                <a:cs typeface="Century Gothic"/>
              </a:rPr>
              <a:t>hasChildNodes</a:t>
            </a:r>
            <a:r>
              <a:rPr lang="en-US" sz="1100" dirty="0">
                <a:latin typeface="Century Gothic"/>
                <a:cs typeface="Century Gothic"/>
              </a:rPr>
              <a:t>()</a:t>
            </a:r>
          </a:p>
          <a:p>
            <a:pPr>
              <a:spcAft>
                <a:spcPts val="1000"/>
              </a:spcAft>
            </a:pPr>
            <a:r>
              <a:rPr lang="en-US" sz="1100" dirty="0">
                <a:latin typeface="Century Gothic"/>
                <a:cs typeface="Century Gothic"/>
              </a:rPr>
              <a:t>+ </a:t>
            </a:r>
            <a:r>
              <a:rPr lang="en-US" sz="1100" dirty="0" err="1">
                <a:latin typeface="Century Gothic"/>
                <a:cs typeface="Century Gothic"/>
              </a:rPr>
              <a:t>getAttributes</a:t>
            </a:r>
            <a:r>
              <a:rPr lang="en-US" sz="1100" dirty="0">
                <a:latin typeface="Century Gothic"/>
                <a:cs typeface="Century Gothic"/>
              </a:rPr>
              <a:t>)()</a:t>
            </a:r>
          </a:p>
          <a:p>
            <a:pPr>
              <a:spcAft>
                <a:spcPts val="1000"/>
              </a:spcAft>
            </a:pPr>
            <a:r>
              <a:rPr lang="en-US" sz="1100" dirty="0">
                <a:latin typeface="Century Gothic"/>
                <a:cs typeface="Century Gothic"/>
              </a:rPr>
              <a:t>+ </a:t>
            </a:r>
            <a:r>
              <a:rPr lang="en-US" sz="1100" dirty="0" err="1">
                <a:latin typeface="Century Gothic"/>
                <a:cs typeface="Century Gothic"/>
              </a:rPr>
              <a:t>removeAttributes</a:t>
            </a:r>
            <a:r>
              <a:rPr lang="en-US" sz="1100" dirty="0">
                <a:latin typeface="Century Gothic"/>
                <a:cs typeface="Century Gothic"/>
              </a:rPr>
              <a:t>()</a:t>
            </a:r>
          </a:p>
          <a:p>
            <a:pPr>
              <a:spcAft>
                <a:spcPts val="1000"/>
              </a:spcAft>
            </a:pPr>
            <a:r>
              <a:rPr lang="en-US" sz="1100" dirty="0">
                <a:latin typeface="Century Gothic"/>
                <a:cs typeface="Century Gothic"/>
              </a:rPr>
              <a:t>+ </a:t>
            </a:r>
            <a:r>
              <a:rPr lang="en-US" sz="1100" dirty="0" err="1">
                <a:latin typeface="Century Gothic"/>
                <a:cs typeface="Century Gothic"/>
              </a:rPr>
              <a:t>setAttributes</a:t>
            </a:r>
            <a:r>
              <a:rPr lang="en-US" sz="1100" dirty="0">
                <a:latin typeface="Century Gothic"/>
                <a:cs typeface="Century Gothic"/>
              </a:rPr>
              <a:t>()</a:t>
            </a:r>
          </a:p>
          <a:p>
            <a:pPr>
              <a:spcAft>
                <a:spcPts val="1000"/>
              </a:spcAft>
            </a:pPr>
            <a:r>
              <a:rPr lang="en-US" sz="1100" dirty="0">
                <a:latin typeface="Century Gothic"/>
                <a:cs typeface="Century Gothic"/>
              </a:rPr>
              <a:t>+ </a:t>
            </a:r>
            <a:r>
              <a:rPr lang="en-US" sz="1100" dirty="0" err="1">
                <a:latin typeface="Century Gothic"/>
                <a:cs typeface="Century Gothic"/>
              </a:rPr>
              <a:t>addEventListener</a:t>
            </a:r>
            <a:r>
              <a:rPr lang="en-US" sz="1100" dirty="0">
                <a:latin typeface="Century Gothic"/>
                <a:cs typeface="Century Gothic"/>
              </a:rPr>
              <a:t>()</a:t>
            </a:r>
          </a:p>
          <a:p>
            <a:pPr>
              <a:spcAft>
                <a:spcPts val="1000"/>
              </a:spcAft>
            </a:pPr>
            <a:r>
              <a:rPr lang="en-US" sz="1100" dirty="0">
                <a:latin typeface="Century Gothic"/>
                <a:cs typeface="Century Gothic"/>
              </a:rPr>
              <a:t>+ </a:t>
            </a:r>
            <a:r>
              <a:rPr lang="en-US" sz="1100" dirty="0" err="1">
                <a:latin typeface="Century Gothic"/>
                <a:cs typeface="Century Gothic"/>
              </a:rPr>
              <a:t>addEvent</a:t>
            </a:r>
            <a:r>
              <a:rPr lang="en-US" sz="1100" dirty="0">
                <a:latin typeface="Century Gothic"/>
                <a:cs typeface="Century Gothic"/>
              </a:rPr>
              <a:t>()</a:t>
            </a:r>
          </a:p>
          <a:p>
            <a:pPr>
              <a:spcAft>
                <a:spcPts val="1000"/>
              </a:spcAft>
            </a:pPr>
            <a:r>
              <a:rPr lang="en-US" sz="1100" dirty="0">
                <a:latin typeface="Century Gothic"/>
                <a:cs typeface="Century Gothic"/>
              </a:rPr>
              <a:t>+ </a:t>
            </a:r>
            <a:r>
              <a:rPr lang="en-US" sz="1100" dirty="0" err="1">
                <a:latin typeface="Century Gothic"/>
                <a:cs typeface="Century Gothic"/>
              </a:rPr>
              <a:t>removeEvent</a:t>
            </a:r>
            <a:r>
              <a:rPr lang="en-US" sz="1100" dirty="0">
                <a:latin typeface="Century Gothic"/>
                <a:cs typeface="Century Gothic"/>
              </a:rPr>
              <a:t>()</a:t>
            </a:r>
          </a:p>
          <a:p>
            <a:pPr>
              <a:spcAft>
                <a:spcPts val="1000"/>
              </a:spcAft>
            </a:pPr>
            <a:r>
              <a:rPr lang="en-US" sz="1100" dirty="0">
                <a:latin typeface="Century Gothic"/>
                <a:cs typeface="Century Gothic"/>
              </a:rPr>
              <a:t>+ </a:t>
            </a:r>
            <a:r>
              <a:rPr lang="en-US" sz="1100" dirty="0" err="1">
                <a:latin typeface="Century Gothic"/>
                <a:cs typeface="Century Gothic"/>
              </a:rPr>
              <a:t>removeEventListener</a:t>
            </a:r>
            <a:r>
              <a:rPr lang="en-US" sz="1100" dirty="0">
                <a:latin typeface="Century Gothic"/>
                <a:cs typeface="Century Gothic"/>
              </a:rPr>
              <a:t>()</a:t>
            </a:r>
            <a:endParaRPr lang="nl-NL" dirty="0">
              <a:latin typeface="Century Gothic"/>
              <a:cs typeface="Century Gothic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200644" y="228003"/>
            <a:ext cx="3838488" cy="584776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OBJECTEN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200643" y="5740794"/>
            <a:ext cx="877148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CD2400"/>
                </a:solidFill>
                <a:latin typeface="Courier New"/>
                <a:cs typeface="Courier New"/>
              </a:rPr>
              <a:t>//VOORBEELD PROGRAMMA</a:t>
            </a:r>
          </a:p>
          <a:p>
            <a:endParaRPr lang="nl-NL" dirty="0" smtClean="0">
              <a:latin typeface="Courier New"/>
              <a:cs typeface="Courier New"/>
            </a:endParaRPr>
          </a:p>
          <a:p>
            <a:r>
              <a:rPr lang="nl-NL" dirty="0" err="1">
                <a:latin typeface="Courier New"/>
                <a:cs typeface="Courier New"/>
              </a:rPr>
              <a:t>d</a:t>
            </a:r>
            <a:r>
              <a:rPr lang="nl-NL" dirty="0" err="1" smtClean="0">
                <a:latin typeface="Courier New"/>
                <a:cs typeface="Courier New"/>
              </a:rPr>
              <a:t>ocument.getElementById</a:t>
            </a:r>
            <a:r>
              <a:rPr lang="nl-NL" dirty="0" smtClean="0">
                <a:latin typeface="Courier New"/>
                <a:cs typeface="Courier New"/>
              </a:rPr>
              <a:t>(‘</a:t>
            </a:r>
            <a:r>
              <a:rPr lang="nl-NL" dirty="0" err="1" smtClean="0">
                <a:latin typeface="Courier New"/>
                <a:cs typeface="Courier New"/>
              </a:rPr>
              <a:t>todo</a:t>
            </a:r>
            <a:r>
              <a:rPr lang="nl-NL" dirty="0" smtClean="0">
                <a:latin typeface="Courier New"/>
                <a:cs typeface="Courier New"/>
              </a:rPr>
              <a:t>’).</a:t>
            </a:r>
            <a:r>
              <a:rPr lang="nl-NL" dirty="0" err="1" smtClean="0">
                <a:latin typeface="Courier New"/>
                <a:cs typeface="Courier New"/>
              </a:rPr>
              <a:t>innerHTML</a:t>
            </a:r>
            <a:endParaRPr lang="nl-NL" dirty="0" smtClean="0">
              <a:latin typeface="Courier New"/>
              <a:cs typeface="Courier New"/>
            </a:endParaRPr>
          </a:p>
        </p:txBody>
      </p:sp>
      <p:sp>
        <p:nvSpPr>
          <p:cNvPr id="4" name="Vrije vorm 3"/>
          <p:cNvSpPr/>
          <p:nvPr/>
        </p:nvSpPr>
        <p:spPr>
          <a:xfrm>
            <a:off x="64691" y="1572005"/>
            <a:ext cx="466226" cy="4820119"/>
          </a:xfrm>
          <a:custGeom>
            <a:avLst/>
            <a:gdLst>
              <a:gd name="connsiteX0" fmla="*/ 403765 w 466226"/>
              <a:gd name="connsiteY0" fmla="*/ 4820119 h 4820119"/>
              <a:gd name="connsiteX1" fmla="*/ 60231 w 466226"/>
              <a:gd name="connsiteY1" fmla="*/ 3758236 h 4820119"/>
              <a:gd name="connsiteX2" fmla="*/ 39410 w 466226"/>
              <a:gd name="connsiteY2" fmla="*/ 1155579 h 4820119"/>
              <a:gd name="connsiteX3" fmla="*/ 466226 w 466226"/>
              <a:gd name="connsiteY3" fmla="*/ 0 h 482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226" h="4820119">
                <a:moveTo>
                  <a:pt x="403765" y="4820119"/>
                </a:moveTo>
                <a:cubicBezTo>
                  <a:pt x="262361" y="4594556"/>
                  <a:pt x="120957" y="4368993"/>
                  <a:pt x="60231" y="3758236"/>
                </a:cubicBezTo>
                <a:cubicBezTo>
                  <a:pt x="-495" y="3147479"/>
                  <a:pt x="-28256" y="1781952"/>
                  <a:pt x="39410" y="1155579"/>
                </a:cubicBezTo>
                <a:cubicBezTo>
                  <a:pt x="107076" y="529206"/>
                  <a:pt x="286651" y="264603"/>
                  <a:pt x="466226" y="0"/>
                </a:cubicBezTo>
              </a:path>
            </a:pathLst>
          </a:custGeom>
          <a:ln w="12700" cmpd="sng">
            <a:solidFill>
              <a:schemeClr val="tx1"/>
            </a:solidFill>
            <a:prstDash val="lg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Vrije vorm 4"/>
          <p:cNvSpPr/>
          <p:nvPr/>
        </p:nvSpPr>
        <p:spPr>
          <a:xfrm>
            <a:off x="1967515" y="2987775"/>
            <a:ext cx="1910554" cy="3393939"/>
          </a:xfrm>
          <a:custGeom>
            <a:avLst/>
            <a:gdLst>
              <a:gd name="connsiteX0" fmla="*/ 1249216 w 1910554"/>
              <a:gd name="connsiteY0" fmla="*/ 3393939 h 3393939"/>
              <a:gd name="connsiteX1" fmla="*/ 1707262 w 1910554"/>
              <a:gd name="connsiteY1" fmla="*/ 2623553 h 3393939"/>
              <a:gd name="connsiteX2" fmla="*/ 1905054 w 1910554"/>
              <a:gd name="connsiteY2" fmla="*/ 957852 h 3393939"/>
              <a:gd name="connsiteX3" fmla="*/ 1509469 w 1910554"/>
              <a:gd name="connsiteY3" fmla="*/ 72949 h 3393939"/>
              <a:gd name="connsiteX4" fmla="*/ 0 w 1910554"/>
              <a:gd name="connsiteY4" fmla="*/ 52128 h 3393939"/>
              <a:gd name="connsiteX5" fmla="*/ 0 w 1910554"/>
              <a:gd name="connsiteY5" fmla="*/ 52128 h 339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0554" h="3393939">
                <a:moveTo>
                  <a:pt x="1249216" y="3393939"/>
                </a:moveTo>
                <a:cubicBezTo>
                  <a:pt x="1423586" y="3211753"/>
                  <a:pt x="1597956" y="3029567"/>
                  <a:pt x="1707262" y="2623553"/>
                </a:cubicBezTo>
                <a:cubicBezTo>
                  <a:pt x="1816568" y="2217539"/>
                  <a:pt x="1938019" y="1382953"/>
                  <a:pt x="1905054" y="957852"/>
                </a:cubicBezTo>
                <a:cubicBezTo>
                  <a:pt x="1872089" y="532751"/>
                  <a:pt x="1826978" y="223903"/>
                  <a:pt x="1509469" y="72949"/>
                </a:cubicBezTo>
                <a:cubicBezTo>
                  <a:pt x="1191960" y="-78005"/>
                  <a:pt x="0" y="52128"/>
                  <a:pt x="0" y="52128"/>
                </a:cubicBezTo>
                <a:lnTo>
                  <a:pt x="0" y="52128"/>
                </a:lnTo>
              </a:path>
            </a:pathLst>
          </a:custGeom>
          <a:ln w="12700" cmpd="sng">
            <a:solidFill>
              <a:schemeClr val="tx1"/>
            </a:solidFill>
            <a:prstDash val="lg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Vrije vorm 5"/>
          <p:cNvSpPr/>
          <p:nvPr/>
        </p:nvSpPr>
        <p:spPr>
          <a:xfrm>
            <a:off x="5319578" y="2259106"/>
            <a:ext cx="906416" cy="4049733"/>
          </a:xfrm>
          <a:custGeom>
            <a:avLst/>
            <a:gdLst>
              <a:gd name="connsiteX0" fmla="*/ 0 w 906416"/>
              <a:gd name="connsiteY0" fmla="*/ 4049733 h 4049733"/>
              <a:gd name="connsiteX1" fmla="*/ 905681 w 906416"/>
              <a:gd name="connsiteY1" fmla="*/ 2071714 h 4049733"/>
              <a:gd name="connsiteX2" fmla="*/ 166562 w 906416"/>
              <a:gd name="connsiteY2" fmla="*/ 0 h 404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6416" h="4049733">
                <a:moveTo>
                  <a:pt x="0" y="4049733"/>
                </a:moveTo>
                <a:cubicBezTo>
                  <a:pt x="438960" y="3398201"/>
                  <a:pt x="877921" y="2746669"/>
                  <a:pt x="905681" y="2071714"/>
                </a:cubicBezTo>
                <a:cubicBezTo>
                  <a:pt x="933441" y="1396759"/>
                  <a:pt x="166562" y="0"/>
                  <a:pt x="166562" y="0"/>
                </a:cubicBezTo>
              </a:path>
            </a:pathLst>
          </a:custGeom>
          <a:ln w="12700" cmpd="sng">
            <a:solidFill>
              <a:schemeClr val="tx1"/>
            </a:solidFill>
            <a:prstDash val="lg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16399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Screen Shot 2012-10-16 at 8.24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0"/>
            <a:ext cx="7882625" cy="6858000"/>
          </a:xfrm>
          <a:prstGeom prst="rect">
            <a:avLst/>
          </a:prstGeom>
        </p:spPr>
      </p:pic>
      <p:sp>
        <p:nvSpPr>
          <p:cNvPr id="4" name="Rechthoek 3"/>
          <p:cNvSpPr/>
          <p:nvPr/>
        </p:nvSpPr>
        <p:spPr>
          <a:xfrm>
            <a:off x="622300" y="0"/>
            <a:ext cx="3792462" cy="653143"/>
          </a:xfrm>
          <a:prstGeom prst="rect">
            <a:avLst/>
          </a:prstGeom>
          <a:solidFill>
            <a:schemeClr val="bg1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040473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391478" y="1656522"/>
            <a:ext cx="6493565" cy="3693319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algn="ctr"/>
            <a:r>
              <a:rPr lang="nl-NL" sz="2800" dirty="0" smtClean="0">
                <a:solidFill>
                  <a:srgbClr val="FF0000"/>
                </a:solidFill>
                <a:latin typeface="Century Gothic"/>
                <a:cs typeface="Century Gothic"/>
              </a:rPr>
              <a:t>OPDRACHT</a:t>
            </a:r>
          </a:p>
          <a:p>
            <a:pPr algn="ctr"/>
            <a:endParaRPr lang="nl-NL" dirty="0" smtClean="0">
              <a:latin typeface="Century Gothic"/>
              <a:cs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Century Gothic"/>
                <a:cs typeface="Century Gothic"/>
              </a:rPr>
              <a:t>Maak een object </a:t>
            </a:r>
            <a:r>
              <a:rPr lang="nl-NL" dirty="0" smtClean="0">
                <a:latin typeface="Courier New"/>
                <a:cs typeface="Courier New"/>
              </a:rPr>
              <a:t>Mercedes</a:t>
            </a:r>
            <a:r>
              <a:rPr lang="nl-NL" dirty="0" smtClean="0">
                <a:latin typeface="Century Gothic"/>
                <a:cs typeface="Century Gothic"/>
              </a:rPr>
              <a:t> met daarin twee attributen; type met waarde ‘a1’ en aanschafprijs 18.750</a:t>
            </a:r>
            <a:r>
              <a:rPr lang="nl-NL" dirty="0">
                <a:latin typeface="Century Gothic"/>
                <a:cs typeface="Century Gothic"/>
              </a:rPr>
              <a:t>.</a:t>
            </a:r>
            <a:endParaRPr lang="nl-NL" dirty="0" smtClean="0">
              <a:latin typeface="Century Gothic"/>
              <a:cs typeface="Century Gothic"/>
            </a:endParaRPr>
          </a:p>
          <a:p>
            <a:pPr marL="285750" indent="-285750">
              <a:buFont typeface="Arial"/>
              <a:buChar char="•"/>
            </a:pPr>
            <a:endParaRPr lang="nl-NL" dirty="0">
              <a:latin typeface="Century Gothic"/>
              <a:cs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Century Gothic"/>
                <a:cs typeface="Century Gothic"/>
              </a:rPr>
              <a:t>Voeg een </a:t>
            </a:r>
            <a:r>
              <a:rPr lang="nl-NL" dirty="0" smtClean="0">
                <a:latin typeface="Courier New"/>
                <a:cs typeface="Courier New"/>
              </a:rPr>
              <a:t>Opel</a:t>
            </a:r>
            <a:r>
              <a:rPr lang="nl-NL" dirty="0" smtClean="0">
                <a:latin typeface="Century Gothic"/>
                <a:cs typeface="Century Gothic"/>
              </a:rPr>
              <a:t> Adam toe met de prijs 13.450 en ook nog een </a:t>
            </a:r>
            <a:r>
              <a:rPr lang="nl-NL" dirty="0" smtClean="0">
                <a:latin typeface="Courier New"/>
                <a:cs typeface="Courier New"/>
              </a:rPr>
              <a:t>Ford</a:t>
            </a:r>
            <a:r>
              <a:rPr lang="nl-NL" dirty="0" smtClean="0">
                <a:latin typeface="Century Gothic"/>
                <a:cs typeface="Century Gothic"/>
              </a:rPr>
              <a:t> Focus van 23.000. (beide zelfde object als Mercedes)</a:t>
            </a:r>
          </a:p>
          <a:p>
            <a:pPr marL="285750" indent="-285750">
              <a:buFont typeface="Arial"/>
              <a:buChar char="•"/>
            </a:pPr>
            <a:endParaRPr lang="nl-NL" dirty="0">
              <a:latin typeface="Century Gothic"/>
              <a:cs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Century Gothic"/>
                <a:cs typeface="Century Gothic"/>
              </a:rPr>
              <a:t>Voeg de objecten </a:t>
            </a:r>
            <a:r>
              <a:rPr lang="nl-NL" dirty="0" smtClean="0">
                <a:latin typeface="Courier New"/>
                <a:cs typeface="Courier New"/>
              </a:rPr>
              <a:t>Mercedes</a:t>
            </a:r>
            <a:r>
              <a:rPr lang="nl-NL" dirty="0" smtClean="0">
                <a:latin typeface="Century Gothic"/>
                <a:cs typeface="Century Gothic"/>
              </a:rPr>
              <a:t>, </a:t>
            </a:r>
            <a:r>
              <a:rPr lang="nl-NL" dirty="0" smtClean="0">
                <a:latin typeface="Courier New"/>
                <a:cs typeface="Courier New"/>
              </a:rPr>
              <a:t>Opel</a:t>
            </a:r>
            <a:r>
              <a:rPr lang="nl-NL" dirty="0" smtClean="0">
                <a:latin typeface="Century Gothic"/>
                <a:cs typeface="Century Gothic"/>
              </a:rPr>
              <a:t> en </a:t>
            </a:r>
            <a:r>
              <a:rPr lang="nl-NL" dirty="0" smtClean="0">
                <a:latin typeface="Courier New"/>
                <a:cs typeface="Courier New"/>
              </a:rPr>
              <a:t>Ford</a:t>
            </a:r>
            <a:r>
              <a:rPr lang="nl-NL" dirty="0" smtClean="0">
                <a:latin typeface="Century Gothic"/>
                <a:cs typeface="Century Gothic"/>
              </a:rPr>
              <a:t> toe aan een array </a:t>
            </a:r>
            <a:r>
              <a:rPr lang="nl-NL" dirty="0" err="1" smtClean="0">
                <a:latin typeface="Courier New"/>
                <a:cs typeface="Courier New"/>
              </a:rPr>
              <a:t>cars</a:t>
            </a:r>
            <a:r>
              <a:rPr lang="nl-NL" dirty="0" smtClean="0">
                <a:latin typeface="Century Gothic"/>
                <a:cs typeface="Century Gothic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nl-NL" dirty="0">
              <a:latin typeface="Century Gothic"/>
              <a:cs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Century Gothic"/>
                <a:cs typeface="Century Gothic"/>
              </a:rPr>
              <a:t>Maak een </a:t>
            </a:r>
            <a:r>
              <a:rPr lang="nl-NL" dirty="0" err="1" smtClean="0">
                <a:latin typeface="Century Gothic"/>
                <a:cs typeface="Century Gothic"/>
              </a:rPr>
              <a:t>forloop</a:t>
            </a:r>
            <a:r>
              <a:rPr lang="nl-NL" dirty="0" smtClean="0">
                <a:latin typeface="Century Gothic"/>
                <a:cs typeface="Century Gothic"/>
              </a:rPr>
              <a:t> om van alle 3 de auto’s de prijs naar de console te schrijven</a:t>
            </a:r>
          </a:p>
        </p:txBody>
      </p:sp>
    </p:spTree>
    <p:extLst>
      <p:ext uri="{BB962C8B-B14F-4D97-AF65-F5344CB8AC3E}">
        <p14:creationId xmlns="" xmlns:p14="http://schemas.microsoft.com/office/powerpoint/2010/main" val="747187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095230" y="2994437"/>
            <a:ext cx="45704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Voorbeeld</a:t>
            </a:r>
            <a:endParaRPr lang="nl-NL" sz="66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3" name="Tekstvak 2"/>
          <p:cNvSpPr txBox="1"/>
          <p:nvPr/>
        </p:nvSpPr>
        <p:spPr>
          <a:xfrm rot="19431109">
            <a:off x="1605132" y="2809771"/>
            <a:ext cx="1333305" cy="369332"/>
          </a:xfrm>
          <a:prstGeom prst="rect">
            <a:avLst/>
          </a:prstGeom>
          <a:solidFill>
            <a:srgbClr val="CD24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OBJECTEN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248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949874" y="2695595"/>
            <a:ext cx="7265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Multidimensional </a:t>
            </a:r>
          </a:p>
          <a:p>
            <a:pPr algn="ctr"/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arrays</a:t>
            </a:r>
          </a:p>
          <a:p>
            <a:pPr algn="ctr"/>
            <a:endParaRPr lang="nl-NL" sz="66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402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632527" y="3091198"/>
            <a:ext cx="41851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afronding</a:t>
            </a:r>
            <a:endParaRPr lang="nl-NL" sz="66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95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vak 7"/>
          <p:cNvSpPr txBox="1"/>
          <p:nvPr/>
        </p:nvSpPr>
        <p:spPr>
          <a:xfrm>
            <a:off x="2276275" y="2270677"/>
            <a:ext cx="45846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800" dirty="0" smtClean="0">
                <a:latin typeface="Century Gothic"/>
                <a:cs typeface="Century Gothic"/>
              </a:rPr>
              <a:t>Vrijdag week 9</a:t>
            </a:r>
          </a:p>
          <a:p>
            <a:r>
              <a:rPr lang="nl-NL" sz="2400" dirty="0" smtClean="0">
                <a:solidFill>
                  <a:srgbClr val="000000"/>
                </a:solidFill>
                <a:latin typeface="Century Gothic"/>
                <a:cs typeface="Century Gothic"/>
              </a:rPr>
              <a:t>(7 november)</a:t>
            </a:r>
          </a:p>
          <a:p>
            <a:r>
              <a:rPr lang="nl-NL" sz="4800" dirty="0" smtClean="0">
                <a:solidFill>
                  <a:srgbClr val="000000"/>
                </a:solidFill>
                <a:latin typeface="Century Gothic"/>
                <a:cs typeface="Century Gothic"/>
              </a:rPr>
              <a:t>Opdracht 3.</a:t>
            </a:r>
          </a:p>
          <a:p>
            <a:r>
              <a:rPr lang="nl-NL" sz="2400" dirty="0" smtClean="0">
                <a:solidFill>
                  <a:srgbClr val="000000"/>
                </a:solidFill>
                <a:latin typeface="Century Gothic"/>
                <a:cs typeface="Century Gothic"/>
              </a:rPr>
              <a:t>(klaslokaal in rooster)</a:t>
            </a:r>
          </a:p>
        </p:txBody>
      </p:sp>
    </p:spTree>
    <p:extLst>
      <p:ext uri="{BB962C8B-B14F-4D97-AF65-F5344CB8AC3E}">
        <p14:creationId xmlns="" xmlns:p14="http://schemas.microsoft.com/office/powerpoint/2010/main" val="154327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565953" y="2851754"/>
            <a:ext cx="37379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OBJECTS</a:t>
            </a:r>
            <a:endParaRPr lang="nl-NL" sz="66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3" name="Tekstvak 2"/>
          <p:cNvSpPr txBox="1"/>
          <p:nvPr/>
        </p:nvSpPr>
        <p:spPr>
          <a:xfrm rot="19431109">
            <a:off x="1873771" y="2667088"/>
            <a:ext cx="1384363" cy="369332"/>
          </a:xfrm>
          <a:prstGeom prst="rect">
            <a:avLst/>
          </a:prstGeom>
          <a:solidFill>
            <a:srgbClr val="CD24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advanced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574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Screen Shot 2012-10-16 at 8.09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714500"/>
            <a:ext cx="7721600" cy="34163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0926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creen Shot 2012-10-16 at 8.10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574800"/>
            <a:ext cx="8737600" cy="3695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3314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creen Shot 2012-10-16 at 8.10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752600"/>
            <a:ext cx="8318500" cy="3352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5581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creen Shot 2012-10-16 at 8.10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2400300"/>
            <a:ext cx="8585200" cy="2057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63044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creen Shot 2012-10-16 at 8.10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2260600"/>
            <a:ext cx="8394700" cy="2324100"/>
          </a:xfrm>
          <a:prstGeom prst="rect">
            <a:avLst/>
          </a:prstGeom>
        </p:spPr>
      </p:pic>
      <p:sp>
        <p:nvSpPr>
          <p:cNvPr id="3" name="Rechthoek 2"/>
          <p:cNvSpPr/>
          <p:nvPr/>
        </p:nvSpPr>
        <p:spPr>
          <a:xfrm>
            <a:off x="5866190" y="1516743"/>
            <a:ext cx="2515810" cy="1487714"/>
          </a:xfrm>
          <a:prstGeom prst="rect">
            <a:avLst/>
          </a:prstGeom>
          <a:solidFill>
            <a:schemeClr val="bg1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321654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creen Shot 2012-10-16 at 8.10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511300"/>
            <a:ext cx="5245100" cy="3835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10695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6350" cmpd="sng">
          <a:solidFill>
            <a:schemeClr val="tx1"/>
          </a:solidFill>
          <a:prstDash val="lgDash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20785</TotalTime>
  <Words>225</Words>
  <Application>Microsoft Office PowerPoint</Application>
  <PresentationFormat>On-screen Show (4:3)</PresentationFormat>
  <Paragraphs>71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Office-thema</vt:lpstr>
      <vt:lpstr>Frontend development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Hogeschool Rotterdam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IMP01</dc:title>
  <dc:creator>HRS HRS</dc:creator>
  <cp:lastModifiedBy>Boyd</cp:lastModifiedBy>
  <cp:revision>1266</cp:revision>
  <cp:lastPrinted>2012-10-18T05:50:30Z</cp:lastPrinted>
  <dcterms:created xsi:type="dcterms:W3CDTF">2012-08-13T08:45:24Z</dcterms:created>
  <dcterms:modified xsi:type="dcterms:W3CDTF">2014-10-28T23:17:22Z</dcterms:modified>
</cp:coreProperties>
</file>