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7" r:id="rId2"/>
    <p:sldId id="258" r:id="rId3"/>
    <p:sldId id="259" r:id="rId4"/>
    <p:sldId id="260" r:id="rId5"/>
    <p:sldId id="287" r:id="rId6"/>
    <p:sldId id="266" r:id="rId7"/>
    <p:sldId id="288" r:id="rId8"/>
    <p:sldId id="289" r:id="rId9"/>
    <p:sldId id="290" r:id="rId10"/>
    <p:sldId id="291" r:id="rId11"/>
    <p:sldId id="292" r:id="rId12"/>
    <p:sldId id="293" r:id="rId13"/>
    <p:sldId id="294" r:id="rId14"/>
    <p:sldId id="295" r:id="rId15"/>
    <p:sldId id="296" r:id="rId16"/>
    <p:sldId id="300" r:id="rId17"/>
    <p:sldId id="299" r:id="rId18"/>
    <p:sldId id="298" r:id="rId19"/>
    <p:sldId id="297" r:id="rId20"/>
    <p:sldId id="283" r:id="rId21"/>
    <p:sldId id="285" r:id="rId22"/>
    <p:sldId id="271" r:id="rId23"/>
    <p:sldId id="282"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A9B9"/>
    <a:srgbClr val="95BC95"/>
    <a:srgbClr val="BEAE98"/>
    <a:srgbClr val="02549D"/>
    <a:srgbClr val="920A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37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___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___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___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___12.xlsx"/><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___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1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209981347430734"/>
          <c:y val="0.28268931022449689"/>
          <c:w val="0.87457949212453723"/>
          <c:h val="0.71731058611710474"/>
        </c:manualLayout>
      </c:layout>
      <c:pie3DChart>
        <c:varyColors val="1"/>
        <c:ser>
          <c:idx val="0"/>
          <c:order val="0"/>
          <c:tx>
            <c:strRef>
              <c:f>Sheet1!$B$1</c:f>
              <c:strCache>
                <c:ptCount val="1"/>
                <c:pt idx="0">
                  <c:v>DATASET</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E218-41A8-B08B-A9B7A9D42BCF}"/>
              </c:ext>
            </c:extLst>
          </c:dPt>
          <c:dPt>
            <c:idx val="1"/>
            <c:bubble3D val="0"/>
            <c:explosion val="9"/>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E218-41A8-B08B-A9B7A9D42BCF}"/>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E218-41A8-B08B-A9B7A9D42BCF}"/>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E218-41A8-B08B-A9B7A9D42BCF}"/>
              </c:ext>
            </c:extLst>
          </c:dPt>
          <c:dLbls>
            <c:dLbl>
              <c:idx val="0"/>
              <c:layout/>
              <c:tx>
                <c:rich>
                  <a:bodyPr/>
                  <a:lstStyle/>
                  <a:p>
                    <a:r>
                      <a:rPr lang="en-US" altLang="zh-CN" dirty="0" smtClean="0">
                        <a:latin typeface="微软雅黑 Light" panose="020B0502040204020203" pitchFamily="34" charset="-122"/>
                        <a:ea typeface="微软雅黑 Light" panose="020B0502040204020203" pitchFamily="34" charset="-122"/>
                      </a:rPr>
                      <a:t>80%</a:t>
                    </a:r>
                    <a:endParaRPr lang="en-US" altLang="zh-CN" dirty="0">
                      <a:latin typeface="微软雅黑 Light" panose="020B0502040204020203" pitchFamily="34" charset="-122"/>
                      <a:ea typeface="微软雅黑 Light" panose="020B0502040204020203" pitchFamily="34" charset="-122"/>
                    </a:endParaRPr>
                  </a:p>
                </c:rich>
              </c:tx>
              <c:dLblPos val="ctr"/>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E218-41A8-B08B-A9B7A9D42BCF}"/>
                </c:ext>
              </c:extLst>
            </c:dLbl>
            <c:dLbl>
              <c:idx val="1"/>
              <c:layout>
                <c:manualLayout>
                  <c:x val="-8.3596849586695693E-2"/>
                  <c:y val="-0.1391190127039785"/>
                </c:manualLayout>
              </c:layout>
              <c:tx>
                <c:rich>
                  <a:bodyPr/>
                  <a:lstStyle/>
                  <a:p>
                    <a:r>
                      <a:rPr lang="en-US" altLang="zh-CN" dirty="0" smtClean="0">
                        <a:latin typeface="微软雅黑 Light" panose="020B0502040204020203" pitchFamily="34" charset="-122"/>
                        <a:ea typeface="微软雅黑 Light" panose="020B0502040204020203" pitchFamily="34" charset="-122"/>
                      </a:rPr>
                      <a:t>10%</a:t>
                    </a:r>
                    <a:endParaRPr lang="en-US" altLang="zh-CN" dirty="0">
                      <a:latin typeface="微软雅黑 Light" panose="020B0502040204020203" pitchFamily="34" charset="-122"/>
                      <a:ea typeface="微软雅黑 Light" panose="020B0502040204020203" pitchFamily="34" charset="-122"/>
                    </a:endParaRPr>
                  </a:p>
                </c:rich>
              </c:tx>
              <c:dLblPos val="bestFi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E218-41A8-B08B-A9B7A9D42BCF}"/>
                </c:ext>
              </c:extLst>
            </c:dLbl>
            <c:dLbl>
              <c:idx val="2"/>
              <c:layout>
                <c:manualLayout>
                  <c:x val="-5.6711185614386136E-2"/>
                  <c:y val="-0.19315826015978174"/>
                </c:manualLayout>
              </c:layout>
              <c:tx>
                <c:rich>
                  <a:bodyPr/>
                  <a:lstStyle/>
                  <a:p>
                    <a:r>
                      <a:rPr lang="en-US" altLang="zh-CN" dirty="0" smtClean="0">
                        <a:latin typeface="微软雅黑 Light" panose="020B0502040204020203" pitchFamily="34" charset="-122"/>
                        <a:ea typeface="微软雅黑 Light" panose="020B0502040204020203" pitchFamily="34" charset="-122"/>
                      </a:rPr>
                      <a:t>10%</a:t>
                    </a:r>
                    <a:endParaRPr lang="en-US" altLang="zh-CN" dirty="0">
                      <a:latin typeface="微软雅黑 Light" panose="020B0502040204020203" pitchFamily="34" charset="-122"/>
                      <a:ea typeface="微软雅黑 Light" panose="020B0502040204020203" pitchFamily="34" charset="-122"/>
                    </a:endParaRPr>
                  </a:p>
                </c:rich>
              </c:tx>
              <c:dLblPos val="bestFi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5-E218-41A8-B08B-A9B7A9D42BCF}"/>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zh-CN"/>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3"/>
                <c:pt idx="0">
                  <c:v>Train</c:v>
                </c:pt>
                <c:pt idx="1">
                  <c:v>Validation</c:v>
                </c:pt>
                <c:pt idx="2">
                  <c:v>Test</c:v>
                </c:pt>
              </c:strCache>
            </c:strRef>
          </c:cat>
          <c:val>
            <c:numRef>
              <c:f>Sheet1!$B$2:$B$5</c:f>
              <c:numCache>
                <c:formatCode>General</c:formatCode>
                <c:ptCount val="4"/>
                <c:pt idx="0">
                  <c:v>8</c:v>
                </c:pt>
                <c:pt idx="1">
                  <c:v>1</c:v>
                </c:pt>
                <c:pt idx="2">
                  <c:v>1</c:v>
                </c:pt>
              </c:numCache>
            </c:numRef>
          </c:val>
          <c:extLst>
            <c:ext xmlns:c16="http://schemas.microsoft.com/office/drawing/2014/chart" uri="{C3380CC4-5D6E-409C-BE32-E72D297353CC}">
              <c16:uniqueId val="{00000008-E218-41A8-B08B-A9B7A9D42BCF}"/>
            </c:ext>
          </c:extLst>
        </c:ser>
        <c:dLbls>
          <c:dLblPos val="ctr"/>
          <c:showLegendKey val="0"/>
          <c:showVal val="0"/>
          <c:showCatName val="0"/>
          <c:showSerName val="0"/>
          <c:showPercent val="1"/>
          <c:showBubbleSize val="0"/>
          <c:showLeaderLines val="1"/>
        </c:dLbls>
      </c:pie3DChart>
      <c:spPr>
        <a:noFill/>
        <a:ln>
          <a:noFill/>
        </a:ln>
        <a:effectLst/>
      </c:spPr>
    </c:plotArea>
    <c:legend>
      <c:legendPos val="r"/>
      <c:legendEntry>
        <c:idx val="0"/>
        <c:txPr>
          <a:bodyPr rot="0" spcFirstLastPara="1" vertOverflow="ellipsis" vert="horz" wrap="square" anchor="ctr" anchorCtr="1"/>
          <a:lstStyle/>
          <a:p>
            <a:pPr>
              <a:defRPr sz="2000" b="0" i="0" u="none" strike="noStrike" kern="1200" baseline="0">
                <a:solidFill>
                  <a:schemeClr val="dk1">
                    <a:lumMod val="75000"/>
                    <a:lumOff val="25000"/>
                  </a:schemeClr>
                </a:solidFill>
                <a:latin typeface="+mn-lt"/>
                <a:ea typeface="+mn-ea"/>
                <a:cs typeface="+mn-cs"/>
              </a:defRPr>
            </a:pPr>
            <a:endParaRPr lang="zh-CN"/>
          </a:p>
        </c:txPr>
      </c:legendEntry>
      <c:legendEntry>
        <c:idx val="1"/>
        <c:txPr>
          <a:bodyPr rot="0" spcFirstLastPara="1" vertOverflow="ellipsis" vert="horz" wrap="square" anchor="ctr" anchorCtr="1"/>
          <a:lstStyle/>
          <a:p>
            <a:pPr>
              <a:defRPr sz="2000" b="0" i="0" u="none" strike="noStrike" kern="1200" baseline="0">
                <a:solidFill>
                  <a:schemeClr val="dk1">
                    <a:lumMod val="75000"/>
                    <a:lumOff val="25000"/>
                  </a:schemeClr>
                </a:solidFill>
                <a:latin typeface="+mn-lt"/>
                <a:ea typeface="+mn-ea"/>
                <a:cs typeface="+mn-cs"/>
              </a:defRPr>
            </a:pPr>
            <a:endParaRPr lang="zh-CN"/>
          </a:p>
        </c:txPr>
      </c:legendEntry>
      <c:legendEntry>
        <c:idx val="2"/>
        <c:txPr>
          <a:bodyPr rot="0" spcFirstLastPara="1" vertOverflow="ellipsis" vert="horz" wrap="square" anchor="ctr" anchorCtr="1"/>
          <a:lstStyle/>
          <a:p>
            <a:pPr>
              <a:defRPr sz="2000" b="0" i="0" u="none" strike="noStrike" kern="1200" baseline="0">
                <a:solidFill>
                  <a:schemeClr val="dk1">
                    <a:lumMod val="75000"/>
                    <a:lumOff val="25000"/>
                  </a:schemeClr>
                </a:solidFill>
                <a:latin typeface="+mn-lt"/>
                <a:ea typeface="+mn-ea"/>
                <a:cs typeface="+mn-cs"/>
              </a:defRPr>
            </a:pPr>
            <a:endParaRPr lang="zh-CN"/>
          </a:p>
        </c:txPr>
      </c:legendEntry>
      <c:legendEntry>
        <c:idx val="3"/>
        <c:delete val="1"/>
      </c:legendEntry>
      <c:layout>
        <c:manualLayout>
          <c:xMode val="edge"/>
          <c:yMode val="edge"/>
          <c:x val="0.75165813819342131"/>
          <c:y val="0.35109427707339769"/>
          <c:w val="0.24310134301521344"/>
          <c:h val="0.46203478473059578"/>
        </c:manualLayout>
      </c:layout>
      <c:overlay val="0"/>
      <c:spPr>
        <a:solidFill>
          <a:schemeClr val="bg1">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legend>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1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209981347430734"/>
          <c:y val="0.28268931022449689"/>
          <c:w val="0.87457949212453723"/>
          <c:h val="0.71731058611710474"/>
        </c:manualLayout>
      </c:layout>
      <c:pie3DChart>
        <c:varyColors val="1"/>
        <c:dLbls>
          <c:dLblPos val="ctr"/>
          <c:showLegendKey val="0"/>
          <c:showVal val="0"/>
          <c:showCatName val="0"/>
          <c:showSerName val="0"/>
          <c:showPercent val="1"/>
          <c:showBubbleSize val="0"/>
          <c:showLeaderLines val="0"/>
        </c:dLbls>
      </c:pie3DChart>
      <c:spPr>
        <a:noFill/>
        <a:ln>
          <a:noFill/>
        </a:ln>
        <a:effectLst/>
      </c:spPr>
    </c:plotArea>
    <c:legend>
      <c:legendPos val="r"/>
      <c:layout>
        <c:manualLayout>
          <c:xMode val="edge"/>
          <c:yMode val="edge"/>
          <c:x val="0.75165813819342131"/>
          <c:y val="0.35109427707339769"/>
          <c:w val="0.24310134301521344"/>
          <c:h val="0.46203478473059578"/>
        </c:manualLayout>
      </c:layout>
      <c:overlay val="0"/>
      <c:spPr>
        <a:solidFill>
          <a:schemeClr val="bg1">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legend>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1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209981347430734"/>
          <c:y val="0.28268931022449689"/>
          <c:w val="0.87457949212453723"/>
          <c:h val="0.71731058611710474"/>
        </c:manualLayout>
      </c:layout>
      <c:pie3DChart>
        <c:varyColors val="1"/>
        <c:dLbls>
          <c:dLblPos val="ctr"/>
          <c:showLegendKey val="0"/>
          <c:showVal val="0"/>
          <c:showCatName val="0"/>
          <c:showSerName val="0"/>
          <c:showPercent val="1"/>
          <c:showBubbleSize val="0"/>
          <c:showLeaderLines val="0"/>
        </c:dLbls>
      </c:pie3DChart>
      <c:spPr>
        <a:noFill/>
        <a:ln>
          <a:noFill/>
        </a:ln>
        <a:effectLst/>
      </c:spPr>
    </c:plotArea>
    <c:legend>
      <c:legendPos val="r"/>
      <c:layout>
        <c:manualLayout>
          <c:xMode val="edge"/>
          <c:yMode val="edge"/>
          <c:x val="0.75165813819342131"/>
          <c:y val="0.35109427707339769"/>
          <c:w val="0.24310134301521344"/>
          <c:h val="0.46203478473059578"/>
        </c:manualLayout>
      </c:layout>
      <c:overlay val="0"/>
      <c:spPr>
        <a:solidFill>
          <a:schemeClr val="bg1">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legend>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1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209981347430734"/>
          <c:y val="0.28268931022449689"/>
          <c:w val="0.87457949212453723"/>
          <c:h val="0.71731058611710474"/>
        </c:manualLayout>
      </c:layout>
      <c:pie3DChart>
        <c:varyColors val="1"/>
        <c:dLbls>
          <c:dLblPos val="ctr"/>
          <c:showLegendKey val="0"/>
          <c:showVal val="0"/>
          <c:showCatName val="0"/>
          <c:showSerName val="0"/>
          <c:showPercent val="1"/>
          <c:showBubbleSize val="0"/>
          <c:showLeaderLines val="0"/>
        </c:dLbls>
      </c:pie3DChart>
      <c:spPr>
        <a:noFill/>
        <a:ln>
          <a:noFill/>
        </a:ln>
        <a:effectLst/>
      </c:spPr>
    </c:plotArea>
    <c:legend>
      <c:legendPos val="r"/>
      <c:layout>
        <c:manualLayout>
          <c:xMode val="edge"/>
          <c:yMode val="edge"/>
          <c:x val="0.75165813819342131"/>
          <c:y val="0.35109427707339769"/>
          <c:w val="0.24310134301521344"/>
          <c:h val="0.46203478473059578"/>
        </c:manualLayout>
      </c:layout>
      <c:overlay val="0"/>
      <c:spPr>
        <a:solidFill>
          <a:schemeClr val="bg1">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legend>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1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209981347430734"/>
          <c:y val="0.28268931022449689"/>
          <c:w val="0.87457949212453723"/>
          <c:h val="0.71731058611710474"/>
        </c:manualLayout>
      </c:layout>
      <c:pie3DChart>
        <c:varyColors val="1"/>
        <c:dLbls>
          <c:dLblPos val="ctr"/>
          <c:showLegendKey val="0"/>
          <c:showVal val="0"/>
          <c:showCatName val="0"/>
          <c:showSerName val="0"/>
          <c:showPercent val="1"/>
          <c:showBubbleSize val="0"/>
          <c:showLeaderLines val="0"/>
        </c:dLbls>
      </c:pie3DChart>
      <c:spPr>
        <a:noFill/>
        <a:ln>
          <a:noFill/>
        </a:ln>
        <a:effectLst/>
      </c:spPr>
    </c:plotArea>
    <c:legend>
      <c:legendPos val="r"/>
      <c:layout>
        <c:manualLayout>
          <c:xMode val="edge"/>
          <c:yMode val="edge"/>
          <c:x val="0.75165813819342131"/>
          <c:y val="0.35109427707339769"/>
          <c:w val="0.24310134301521344"/>
          <c:h val="0.46203478473059578"/>
        </c:manualLayout>
      </c:layout>
      <c:overlay val="0"/>
      <c:spPr>
        <a:solidFill>
          <a:schemeClr val="bg1">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legend>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1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209981347430734"/>
          <c:y val="0.28268931022449689"/>
          <c:w val="0.87457949212453723"/>
          <c:h val="0.71731058611710474"/>
        </c:manualLayout>
      </c:layout>
      <c:pie3DChart>
        <c:varyColors val="1"/>
        <c:dLbls>
          <c:dLblPos val="ctr"/>
          <c:showLegendKey val="0"/>
          <c:showVal val="0"/>
          <c:showCatName val="0"/>
          <c:showSerName val="0"/>
          <c:showPercent val="1"/>
          <c:showBubbleSize val="0"/>
          <c:showLeaderLines val="0"/>
        </c:dLbls>
      </c:pie3DChart>
      <c:spPr>
        <a:noFill/>
        <a:ln>
          <a:noFill/>
        </a:ln>
        <a:effectLst/>
      </c:spPr>
    </c:plotArea>
    <c:legend>
      <c:legendPos val="r"/>
      <c:layout>
        <c:manualLayout>
          <c:xMode val="edge"/>
          <c:yMode val="edge"/>
          <c:x val="0.75165813819342131"/>
          <c:y val="0.35109427707339769"/>
          <c:w val="0.24310134301521344"/>
          <c:h val="0.46203478473059578"/>
        </c:manualLayout>
      </c:layout>
      <c:overlay val="0"/>
      <c:spPr>
        <a:solidFill>
          <a:schemeClr val="bg1">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legend>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1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209981347430734"/>
          <c:y val="0.28268931022449689"/>
          <c:w val="0.87457949212453723"/>
          <c:h val="0.71731058611710474"/>
        </c:manualLayout>
      </c:layout>
      <c:pie3DChart>
        <c:varyColors val="1"/>
        <c:dLbls>
          <c:dLblPos val="ctr"/>
          <c:showLegendKey val="0"/>
          <c:showVal val="0"/>
          <c:showCatName val="0"/>
          <c:showSerName val="0"/>
          <c:showPercent val="1"/>
          <c:showBubbleSize val="0"/>
          <c:showLeaderLines val="0"/>
        </c:dLbls>
      </c:pie3DChart>
      <c:spPr>
        <a:noFill/>
        <a:ln>
          <a:noFill/>
        </a:ln>
        <a:effectLst/>
      </c:spPr>
    </c:plotArea>
    <c:legend>
      <c:legendPos val="r"/>
      <c:layout>
        <c:manualLayout>
          <c:xMode val="edge"/>
          <c:yMode val="edge"/>
          <c:x val="0.75165813819342131"/>
          <c:y val="0.35109427707339769"/>
          <c:w val="0.24310134301521344"/>
          <c:h val="0.46203478473059578"/>
        </c:manualLayout>
      </c:layout>
      <c:overlay val="0"/>
      <c:spPr>
        <a:solidFill>
          <a:schemeClr val="bg1">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legend>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1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209981347430734"/>
          <c:y val="0.28268931022449689"/>
          <c:w val="0.87457949212453723"/>
          <c:h val="0.71731058611710474"/>
        </c:manualLayout>
      </c:layout>
      <c:pie3DChart>
        <c:varyColors val="1"/>
        <c:dLbls>
          <c:dLblPos val="ctr"/>
          <c:showLegendKey val="0"/>
          <c:showVal val="0"/>
          <c:showCatName val="0"/>
          <c:showSerName val="0"/>
          <c:showPercent val="1"/>
          <c:showBubbleSize val="0"/>
          <c:showLeaderLines val="0"/>
        </c:dLbls>
      </c:pie3DChart>
      <c:spPr>
        <a:noFill/>
        <a:ln>
          <a:noFill/>
        </a:ln>
        <a:effectLst/>
      </c:spPr>
    </c:plotArea>
    <c:legend>
      <c:legendPos val="r"/>
      <c:layout>
        <c:manualLayout>
          <c:xMode val="edge"/>
          <c:yMode val="edge"/>
          <c:x val="0.75165813819342131"/>
          <c:y val="0.35109427707339769"/>
          <c:w val="0.24310134301521344"/>
          <c:h val="0.46203478473059578"/>
        </c:manualLayout>
      </c:layout>
      <c:overlay val="0"/>
      <c:spPr>
        <a:solidFill>
          <a:schemeClr val="bg1">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legend>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1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209981347430734"/>
          <c:y val="0.28268931022449689"/>
          <c:w val="0.87457949212453723"/>
          <c:h val="0.71731058611710474"/>
        </c:manualLayout>
      </c:layout>
      <c:pie3DChart>
        <c:varyColors val="1"/>
        <c:dLbls>
          <c:dLblPos val="ctr"/>
          <c:showLegendKey val="0"/>
          <c:showVal val="0"/>
          <c:showCatName val="0"/>
          <c:showSerName val="0"/>
          <c:showPercent val="1"/>
          <c:showBubbleSize val="0"/>
          <c:showLeaderLines val="0"/>
        </c:dLbls>
      </c:pie3DChart>
      <c:spPr>
        <a:noFill/>
        <a:ln>
          <a:noFill/>
        </a:ln>
        <a:effectLst/>
      </c:spPr>
    </c:plotArea>
    <c:legend>
      <c:legendPos val="r"/>
      <c:layout>
        <c:manualLayout>
          <c:xMode val="edge"/>
          <c:yMode val="edge"/>
          <c:x val="0.75165813819342131"/>
          <c:y val="0.35109427707339769"/>
          <c:w val="0.24310134301521344"/>
          <c:h val="0.46203478473059578"/>
        </c:manualLayout>
      </c:layout>
      <c:overlay val="0"/>
      <c:spPr>
        <a:solidFill>
          <a:schemeClr val="bg1">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legend>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1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209981347430734"/>
          <c:y val="0.28268931022449689"/>
          <c:w val="0.87457949212453723"/>
          <c:h val="0.71731058611710474"/>
        </c:manualLayout>
      </c:layout>
      <c:pie3DChart>
        <c:varyColors val="1"/>
        <c:dLbls>
          <c:dLblPos val="ctr"/>
          <c:showLegendKey val="0"/>
          <c:showVal val="0"/>
          <c:showCatName val="0"/>
          <c:showSerName val="0"/>
          <c:showPercent val="1"/>
          <c:showBubbleSize val="0"/>
          <c:showLeaderLines val="0"/>
        </c:dLbls>
      </c:pie3DChart>
      <c:spPr>
        <a:noFill/>
        <a:ln>
          <a:noFill/>
        </a:ln>
        <a:effectLst/>
      </c:spPr>
    </c:plotArea>
    <c:legend>
      <c:legendPos val="r"/>
      <c:layout>
        <c:manualLayout>
          <c:xMode val="edge"/>
          <c:yMode val="edge"/>
          <c:x val="0.75165813819342131"/>
          <c:y val="0.35109427707339769"/>
          <c:w val="0.24310134301521344"/>
          <c:h val="0.46203478473059578"/>
        </c:manualLayout>
      </c:layout>
      <c:overlay val="0"/>
      <c:spPr>
        <a:solidFill>
          <a:schemeClr val="bg1">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legend>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1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209981347430734"/>
          <c:y val="0.28268931022449689"/>
          <c:w val="0.87457949212453723"/>
          <c:h val="0.71731058611710474"/>
        </c:manualLayout>
      </c:layout>
      <c:pie3DChart>
        <c:varyColors val="1"/>
        <c:dLbls>
          <c:dLblPos val="ctr"/>
          <c:showLegendKey val="0"/>
          <c:showVal val="0"/>
          <c:showCatName val="0"/>
          <c:showSerName val="0"/>
          <c:showPercent val="1"/>
          <c:showBubbleSize val="0"/>
          <c:showLeaderLines val="0"/>
        </c:dLbls>
      </c:pie3DChart>
      <c:spPr>
        <a:noFill/>
        <a:ln>
          <a:noFill/>
        </a:ln>
        <a:effectLst/>
      </c:spPr>
    </c:plotArea>
    <c:legend>
      <c:legendPos val="r"/>
      <c:layout>
        <c:manualLayout>
          <c:xMode val="edge"/>
          <c:yMode val="edge"/>
          <c:x val="0.75165813819342131"/>
          <c:y val="0.35109427707339769"/>
          <c:w val="0.24310134301521344"/>
          <c:h val="0.46203478473059578"/>
        </c:manualLayout>
      </c:layout>
      <c:overlay val="0"/>
      <c:spPr>
        <a:solidFill>
          <a:schemeClr val="bg1">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legend>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1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209981347430734"/>
          <c:y val="0.28268931022449689"/>
          <c:w val="0.87457949212453723"/>
          <c:h val="0.71731058611710474"/>
        </c:manualLayout>
      </c:layout>
      <c:pie3DChart>
        <c:varyColors val="1"/>
        <c:dLbls>
          <c:dLblPos val="ctr"/>
          <c:showLegendKey val="0"/>
          <c:showVal val="0"/>
          <c:showCatName val="0"/>
          <c:showSerName val="0"/>
          <c:showPercent val="1"/>
          <c:showBubbleSize val="0"/>
          <c:showLeaderLines val="0"/>
        </c:dLbls>
      </c:pie3DChart>
      <c:spPr>
        <a:noFill/>
        <a:ln>
          <a:noFill/>
        </a:ln>
        <a:effectLst/>
      </c:spPr>
    </c:plotArea>
    <c:legend>
      <c:legendPos val="r"/>
      <c:layout>
        <c:manualLayout>
          <c:xMode val="edge"/>
          <c:yMode val="edge"/>
          <c:x val="0.75165813819342131"/>
          <c:y val="0.35109427707339769"/>
          <c:w val="0.24310134301521344"/>
          <c:h val="0.46203478473059578"/>
        </c:manualLayout>
      </c:layout>
      <c:overlay val="0"/>
      <c:spPr>
        <a:solidFill>
          <a:schemeClr val="bg1">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legend>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18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209981347430734"/>
          <c:y val="0.28268931022449689"/>
          <c:w val="0.87457949212453723"/>
          <c:h val="0.71731058611710474"/>
        </c:manualLayout>
      </c:layout>
      <c:pie3DChart>
        <c:varyColors val="1"/>
        <c:dLbls>
          <c:dLblPos val="ctr"/>
          <c:showLegendKey val="0"/>
          <c:showVal val="0"/>
          <c:showCatName val="0"/>
          <c:showSerName val="0"/>
          <c:showPercent val="1"/>
          <c:showBubbleSize val="0"/>
          <c:showLeaderLines val="0"/>
        </c:dLbls>
      </c:pie3DChart>
      <c:spPr>
        <a:noFill/>
        <a:ln>
          <a:noFill/>
        </a:ln>
        <a:effectLst/>
      </c:spPr>
    </c:plotArea>
    <c:legend>
      <c:legendPos val="r"/>
      <c:layout>
        <c:manualLayout>
          <c:xMode val="edge"/>
          <c:yMode val="edge"/>
          <c:x val="0.75165813819342131"/>
          <c:y val="0.35109427707339769"/>
          <c:w val="0.24310134301521344"/>
          <c:h val="0.46203478473059578"/>
        </c:manualLayout>
      </c:layout>
      <c:overlay val="0"/>
      <c:spPr>
        <a:solidFill>
          <a:schemeClr val="bg1">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CN"/>
        </a:p>
      </c:txPr>
    </c:legend>
    <c:plotVisOnly val="1"/>
    <c:dispBlanksAs val="gap"/>
    <c:showDLblsOverMax val="0"/>
  </c:chart>
  <c:spPr>
    <a:noFill/>
    <a:ln w="9525" cap="flat" cmpd="sng" algn="ctr">
      <a:no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07959F-57B3-4C77-ABCD-9C19E4BD765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6942FB99-C3D1-426D-867E-B834966CDFB7}">
      <dgm:prSet phldrT="[文本]" custT="1"/>
      <dgm:spPr>
        <a:solidFill>
          <a:srgbClr val="BEAE98"/>
        </a:solidFill>
      </dgm:spPr>
      <dgm:t>
        <a:bodyPr/>
        <a:lstStyle/>
        <a:p>
          <a:r>
            <a:rPr lang="zh-CN" altLang="en-US" sz="1800" dirty="0" smtClean="0">
              <a:solidFill>
                <a:schemeClr val="tx1"/>
              </a:solidFill>
              <a:latin typeface="微软雅黑 Light" panose="020B0502040204020203" pitchFamily="34" charset="-122"/>
              <a:ea typeface="微软雅黑 Light" panose="020B0502040204020203" pitchFamily="34" charset="-122"/>
            </a:rPr>
            <a:t>决策是人类的高级认知功能，人类时时刻刻都离不开决策，研究大脑在决策中的作用机制在认知神经心理学，脑科学都有着重要的意义。</a:t>
          </a:r>
          <a:endParaRPr lang="zh-CN" altLang="en-US" sz="1800" dirty="0">
            <a:solidFill>
              <a:schemeClr val="tx1"/>
            </a:solidFill>
            <a:latin typeface="微软雅黑 Light" panose="020B0502040204020203" pitchFamily="34" charset="-122"/>
            <a:ea typeface="微软雅黑 Light" panose="020B0502040204020203" pitchFamily="34" charset="-122"/>
          </a:endParaRPr>
        </a:p>
      </dgm:t>
    </dgm:pt>
    <dgm:pt modelId="{EE7C14FB-54F9-4D2E-9711-3B36E393C29D}" type="parTrans" cxnId="{E1876AE7-2326-4462-A8E5-585FA94F8DEB}">
      <dgm:prSet/>
      <dgm:spPr/>
      <dgm:t>
        <a:bodyPr/>
        <a:lstStyle/>
        <a:p>
          <a:endParaRPr lang="zh-CN" altLang="en-US"/>
        </a:p>
      </dgm:t>
    </dgm:pt>
    <dgm:pt modelId="{E33E8A1C-6358-433A-9EC8-C6C06C951634}" type="sibTrans" cxnId="{E1876AE7-2326-4462-A8E5-585FA94F8DEB}">
      <dgm:prSet/>
      <dgm:spPr/>
      <dgm:t>
        <a:bodyPr/>
        <a:lstStyle/>
        <a:p>
          <a:endParaRPr lang="zh-CN" altLang="en-US"/>
        </a:p>
      </dgm:t>
    </dgm:pt>
    <dgm:pt modelId="{6565F191-0595-4F40-9D3B-16BB4DF0C252}">
      <dgm:prSet phldrT="[文本]" custT="1"/>
      <dgm:spPr>
        <a:solidFill>
          <a:srgbClr val="95BC95"/>
        </a:solidFill>
      </dgm:spPr>
      <dgm:t>
        <a:bodyPr/>
        <a:lstStyle/>
        <a:p>
          <a:r>
            <a:rPr lang="zh-CN" altLang="en-US" sz="1800" dirty="0" smtClean="0">
              <a:solidFill>
                <a:schemeClr val="tx1"/>
              </a:solidFill>
              <a:latin typeface="微软雅黑 Light" panose="020B0502040204020203" pitchFamily="34" charset="-122"/>
              <a:ea typeface="微软雅黑 Light" panose="020B0502040204020203" pitchFamily="34" charset="-122"/>
            </a:rPr>
            <a:t>爱荷华博弈任务 </a:t>
          </a:r>
          <a:r>
            <a:rPr lang="en-US" altLang="en-US" sz="1800" dirty="0" smtClean="0">
              <a:solidFill>
                <a:schemeClr val="tx1"/>
              </a:solidFill>
              <a:latin typeface="微软雅黑 Light" panose="020B0502040204020203" pitchFamily="34" charset="-122"/>
              <a:ea typeface="微软雅黑 Light" panose="020B0502040204020203" pitchFamily="34" charset="-122"/>
            </a:rPr>
            <a:t>(Iowa Gambling Task, IGT)</a:t>
          </a:r>
          <a:r>
            <a:rPr lang="zh-CN" altLang="en-US" sz="1800" dirty="0" smtClean="0">
              <a:solidFill>
                <a:schemeClr val="tx1"/>
              </a:solidFill>
              <a:latin typeface="微软雅黑 Light" panose="020B0502040204020203" pitchFamily="34" charset="-122"/>
              <a:ea typeface="微软雅黑 Light" panose="020B0502040204020203" pitchFamily="34" charset="-122"/>
            </a:rPr>
            <a:t>是一项研究情感性决策机制的经典实验范式。对与被试来说，其最开始不知道不同选择与对应的结果的关联性，被试为了做出收益最大的决策，唯有通过学习才能实现。</a:t>
          </a:r>
        </a:p>
      </dgm:t>
    </dgm:pt>
    <dgm:pt modelId="{6EC125AE-B869-4B48-897C-3DF7A3E771CE}" type="parTrans" cxnId="{13513823-2B58-4693-A333-03B076204E41}">
      <dgm:prSet/>
      <dgm:spPr/>
      <dgm:t>
        <a:bodyPr/>
        <a:lstStyle/>
        <a:p>
          <a:endParaRPr lang="zh-CN" altLang="en-US"/>
        </a:p>
      </dgm:t>
    </dgm:pt>
    <dgm:pt modelId="{3E55774B-EFAD-4020-8F68-5E0E4A19E123}" type="sibTrans" cxnId="{13513823-2B58-4693-A333-03B076204E41}">
      <dgm:prSet/>
      <dgm:spPr/>
      <dgm:t>
        <a:bodyPr/>
        <a:lstStyle/>
        <a:p>
          <a:endParaRPr lang="zh-CN" altLang="en-US"/>
        </a:p>
      </dgm:t>
    </dgm:pt>
    <dgm:pt modelId="{E204FF8A-553E-425B-B8D7-33723420B06E}">
      <dgm:prSet custT="1"/>
      <dgm:spPr>
        <a:solidFill>
          <a:srgbClr val="92A9B9"/>
        </a:solidFill>
      </dgm:spPr>
      <dgm:t>
        <a:bodyPr/>
        <a:lstStyle/>
        <a:p>
          <a:r>
            <a:rPr lang="zh-CN" altLang="en-US" sz="1800" dirty="0" smtClean="0">
              <a:solidFill>
                <a:schemeClr val="tx1"/>
              </a:solidFill>
              <a:latin typeface="微软雅黑 Light" panose="020B0502040204020203" pitchFamily="34" charset="-122"/>
              <a:ea typeface="微软雅黑 Light" panose="020B0502040204020203" pitchFamily="34" charset="-122"/>
            </a:rPr>
            <a:t>具有</a:t>
          </a:r>
          <a:r>
            <a:rPr lang="en-US" altLang="en-US" sz="1800" dirty="0" smtClean="0">
              <a:solidFill>
                <a:schemeClr val="tx1"/>
              </a:solidFill>
              <a:latin typeface="微软雅黑 Light" panose="020B0502040204020203" pitchFamily="34" charset="-122"/>
              <a:ea typeface="微软雅黑 Light" panose="020B0502040204020203" pitchFamily="34" charset="-122"/>
            </a:rPr>
            <a:t>3</a:t>
          </a:r>
          <a:r>
            <a:rPr lang="zh-CN" altLang="en-US" sz="1800" dirty="0" smtClean="0">
              <a:solidFill>
                <a:schemeClr val="tx1"/>
              </a:solidFill>
              <a:latin typeface="微软雅黑 Light" panose="020B0502040204020203" pitchFamily="34" charset="-122"/>
              <a:ea typeface="微软雅黑 Light" panose="020B0502040204020203" pitchFamily="34" charset="-122"/>
            </a:rPr>
            <a:t>维</a:t>
          </a:r>
          <a:r>
            <a:rPr lang="zh-CN" altLang="en-US" sz="1800" dirty="0">
              <a:solidFill>
                <a:schemeClr val="tx1"/>
              </a:solidFill>
              <a:latin typeface="微软雅黑 Light" panose="020B0502040204020203" pitchFamily="34" charset="-122"/>
              <a:ea typeface="微软雅黑 Light" panose="020B0502040204020203" pitchFamily="34" charset="-122"/>
            </a:rPr>
            <a:t>卷积能力的 </a:t>
          </a:r>
          <a:r>
            <a:rPr lang="en-US" altLang="en-US" sz="1800" dirty="0">
              <a:solidFill>
                <a:schemeClr val="tx1"/>
              </a:solidFill>
              <a:latin typeface="微软雅黑 Light" panose="020B0502040204020203" pitchFamily="34" charset="-122"/>
              <a:ea typeface="微软雅黑 Light" panose="020B0502040204020203" pitchFamily="34" charset="-122"/>
            </a:rPr>
            <a:t>3DCNN </a:t>
          </a:r>
          <a:r>
            <a:rPr lang="zh-CN" altLang="en-US" sz="1800" dirty="0">
              <a:solidFill>
                <a:schemeClr val="tx1"/>
              </a:solidFill>
              <a:latin typeface="微软雅黑 Light" panose="020B0502040204020203" pitchFamily="34" charset="-122"/>
              <a:ea typeface="微软雅黑 Light" panose="020B0502040204020203" pitchFamily="34" charset="-122"/>
            </a:rPr>
            <a:t>网络结构，由于其</a:t>
          </a:r>
          <a:r>
            <a:rPr lang="zh-CN" altLang="en-US" sz="1800" dirty="0" smtClean="0">
              <a:solidFill>
                <a:schemeClr val="tx1"/>
              </a:solidFill>
              <a:latin typeface="微软雅黑 Light" panose="020B0502040204020203" pitchFamily="34" charset="-122"/>
              <a:ea typeface="微软雅黑 Light" panose="020B0502040204020203" pitchFamily="34" charset="-122"/>
            </a:rPr>
            <a:t>能够实现</a:t>
          </a:r>
          <a:r>
            <a:rPr lang="zh-CN" altLang="en-US" sz="1800" dirty="0">
              <a:solidFill>
                <a:schemeClr val="tx1"/>
              </a:solidFill>
              <a:latin typeface="微软雅黑 Light" panose="020B0502040204020203" pitchFamily="34" charset="-122"/>
              <a:ea typeface="微软雅黑 Light" panose="020B0502040204020203" pitchFamily="34" charset="-122"/>
            </a:rPr>
            <a:t>端到端的一种训练模型，</a:t>
          </a:r>
          <a:r>
            <a:rPr lang="zh-CN" altLang="en-US" sz="1800" dirty="0" smtClean="0">
              <a:solidFill>
                <a:schemeClr val="tx1"/>
              </a:solidFill>
              <a:latin typeface="微软雅黑 Light" panose="020B0502040204020203" pitchFamily="34" charset="-122"/>
              <a:ea typeface="微软雅黑 Light" panose="020B0502040204020203" pitchFamily="34" charset="-122"/>
            </a:rPr>
            <a:t>使得人们</a:t>
          </a:r>
          <a:r>
            <a:rPr lang="zh-CN" altLang="en-US" sz="1800" dirty="0">
              <a:solidFill>
                <a:schemeClr val="tx1"/>
              </a:solidFill>
              <a:latin typeface="微软雅黑 Light" panose="020B0502040204020203" pitchFamily="34" charset="-122"/>
              <a:ea typeface="微软雅黑 Light" panose="020B0502040204020203" pitchFamily="34" charset="-122"/>
            </a:rPr>
            <a:t>更关注于研究本身而不是模型的构建</a:t>
          </a:r>
          <a:r>
            <a:rPr lang="zh-CN" altLang="en-US" sz="1800" dirty="0" smtClean="0">
              <a:solidFill>
                <a:schemeClr val="tx1"/>
              </a:solidFill>
              <a:latin typeface="微软雅黑 Light" panose="020B0502040204020203" pitchFamily="34" charset="-122"/>
              <a:ea typeface="微软雅黑 Light" panose="020B0502040204020203" pitchFamily="34" charset="-122"/>
            </a:rPr>
            <a:t>上面。</a:t>
          </a:r>
          <a:endParaRPr lang="zh-CN" altLang="en-US" sz="1800" dirty="0">
            <a:solidFill>
              <a:schemeClr val="tx1"/>
            </a:solidFill>
            <a:latin typeface="微软雅黑 Light" panose="020B0502040204020203" pitchFamily="34" charset="-122"/>
            <a:ea typeface="微软雅黑 Light" panose="020B0502040204020203" pitchFamily="34" charset="-122"/>
          </a:endParaRPr>
        </a:p>
      </dgm:t>
    </dgm:pt>
    <dgm:pt modelId="{4F6C8578-DAE1-4F02-BA86-053AA9B3D2EC}" type="parTrans" cxnId="{504B3424-3D2E-4FAE-A753-FB433E7F7ADC}">
      <dgm:prSet/>
      <dgm:spPr/>
      <dgm:t>
        <a:bodyPr/>
        <a:lstStyle/>
        <a:p>
          <a:endParaRPr lang="zh-CN" altLang="en-US"/>
        </a:p>
      </dgm:t>
    </dgm:pt>
    <dgm:pt modelId="{E4153519-D0AD-4EFB-879E-BD4C11099F6D}" type="sibTrans" cxnId="{504B3424-3D2E-4FAE-A753-FB433E7F7ADC}">
      <dgm:prSet/>
      <dgm:spPr/>
      <dgm:t>
        <a:bodyPr/>
        <a:lstStyle/>
        <a:p>
          <a:endParaRPr lang="zh-CN" altLang="en-US"/>
        </a:p>
      </dgm:t>
    </dgm:pt>
    <dgm:pt modelId="{62B14A1F-E4D4-4AED-98A0-95D4AD6CA0FB}" type="pres">
      <dgm:prSet presAssocID="{C907959F-57B3-4C77-ABCD-9C19E4BD7651}" presName="Name0" presStyleCnt="0">
        <dgm:presLayoutVars>
          <dgm:chMax val="7"/>
          <dgm:chPref val="7"/>
          <dgm:dir/>
        </dgm:presLayoutVars>
      </dgm:prSet>
      <dgm:spPr/>
      <dgm:t>
        <a:bodyPr/>
        <a:lstStyle/>
        <a:p>
          <a:endParaRPr lang="zh-CN" altLang="en-US"/>
        </a:p>
      </dgm:t>
    </dgm:pt>
    <dgm:pt modelId="{880EC5BD-EC81-4F1C-825E-91BC9E6D8DF0}" type="pres">
      <dgm:prSet presAssocID="{C907959F-57B3-4C77-ABCD-9C19E4BD7651}" presName="Name1" presStyleCnt="0"/>
      <dgm:spPr/>
      <dgm:t>
        <a:bodyPr/>
        <a:lstStyle/>
        <a:p>
          <a:endParaRPr lang="zh-CN" altLang="en-US"/>
        </a:p>
      </dgm:t>
    </dgm:pt>
    <dgm:pt modelId="{E0B703F4-CA42-47E8-A15A-7B90775C4C32}" type="pres">
      <dgm:prSet presAssocID="{C907959F-57B3-4C77-ABCD-9C19E4BD7651}" presName="cycle" presStyleCnt="0"/>
      <dgm:spPr/>
      <dgm:t>
        <a:bodyPr/>
        <a:lstStyle/>
        <a:p>
          <a:endParaRPr lang="zh-CN" altLang="en-US"/>
        </a:p>
      </dgm:t>
    </dgm:pt>
    <dgm:pt modelId="{2D6D47B9-A84C-4CF1-859C-D3859FB0E95F}" type="pres">
      <dgm:prSet presAssocID="{C907959F-57B3-4C77-ABCD-9C19E4BD7651}" presName="srcNode" presStyleLbl="node1" presStyleIdx="0" presStyleCnt="3"/>
      <dgm:spPr/>
      <dgm:t>
        <a:bodyPr/>
        <a:lstStyle/>
        <a:p>
          <a:endParaRPr lang="zh-CN" altLang="en-US"/>
        </a:p>
      </dgm:t>
    </dgm:pt>
    <dgm:pt modelId="{678CA32C-DDFA-4E90-8F5A-1A73E7114307}" type="pres">
      <dgm:prSet presAssocID="{C907959F-57B3-4C77-ABCD-9C19E4BD7651}" presName="conn" presStyleLbl="parChTrans1D2" presStyleIdx="0" presStyleCnt="1"/>
      <dgm:spPr/>
      <dgm:t>
        <a:bodyPr/>
        <a:lstStyle/>
        <a:p>
          <a:endParaRPr lang="zh-CN" altLang="en-US"/>
        </a:p>
      </dgm:t>
    </dgm:pt>
    <dgm:pt modelId="{DF607011-CB18-4D0A-806C-DC08D32490EA}" type="pres">
      <dgm:prSet presAssocID="{C907959F-57B3-4C77-ABCD-9C19E4BD7651}" presName="extraNode" presStyleLbl="node1" presStyleIdx="0" presStyleCnt="3"/>
      <dgm:spPr/>
      <dgm:t>
        <a:bodyPr/>
        <a:lstStyle/>
        <a:p>
          <a:endParaRPr lang="zh-CN" altLang="en-US"/>
        </a:p>
      </dgm:t>
    </dgm:pt>
    <dgm:pt modelId="{3C7066D6-3D33-4E73-9B76-5612C57CB80F}" type="pres">
      <dgm:prSet presAssocID="{C907959F-57B3-4C77-ABCD-9C19E4BD7651}" presName="dstNode" presStyleLbl="node1" presStyleIdx="0" presStyleCnt="3"/>
      <dgm:spPr/>
      <dgm:t>
        <a:bodyPr/>
        <a:lstStyle/>
        <a:p>
          <a:endParaRPr lang="zh-CN" altLang="en-US"/>
        </a:p>
      </dgm:t>
    </dgm:pt>
    <dgm:pt modelId="{A5BD8118-7451-407F-B5EA-CE17CB99301A}" type="pres">
      <dgm:prSet presAssocID="{6942FB99-C3D1-426D-867E-B834966CDFB7}" presName="text_1" presStyleLbl="node1" presStyleIdx="0" presStyleCnt="3">
        <dgm:presLayoutVars>
          <dgm:bulletEnabled val="1"/>
        </dgm:presLayoutVars>
      </dgm:prSet>
      <dgm:spPr/>
      <dgm:t>
        <a:bodyPr/>
        <a:lstStyle/>
        <a:p>
          <a:endParaRPr lang="zh-CN" altLang="en-US"/>
        </a:p>
      </dgm:t>
    </dgm:pt>
    <dgm:pt modelId="{992B9B34-16C7-472D-9BFF-38A23F6676CB}" type="pres">
      <dgm:prSet presAssocID="{6942FB99-C3D1-426D-867E-B834966CDFB7}" presName="accent_1" presStyleCnt="0"/>
      <dgm:spPr/>
      <dgm:t>
        <a:bodyPr/>
        <a:lstStyle/>
        <a:p>
          <a:endParaRPr lang="zh-CN" altLang="en-US"/>
        </a:p>
      </dgm:t>
    </dgm:pt>
    <dgm:pt modelId="{D6A2F149-BF6F-4F97-8722-F1DD07C3F5E0}" type="pres">
      <dgm:prSet presAssocID="{6942FB99-C3D1-426D-867E-B834966CDFB7}" presName="accentRepeatNode" presStyleLbl="solidFgAcc1" presStyleIdx="0" presStyleCnt="3"/>
      <dgm:spPr/>
      <dgm:t>
        <a:bodyPr/>
        <a:lstStyle/>
        <a:p>
          <a:endParaRPr lang="zh-CN" altLang="en-US"/>
        </a:p>
      </dgm:t>
    </dgm:pt>
    <dgm:pt modelId="{3352AB08-8002-4233-9620-35E8D52AE5CA}" type="pres">
      <dgm:prSet presAssocID="{6565F191-0595-4F40-9D3B-16BB4DF0C252}" presName="text_2" presStyleLbl="node1" presStyleIdx="1" presStyleCnt="3" custScaleY="116581">
        <dgm:presLayoutVars>
          <dgm:bulletEnabled val="1"/>
        </dgm:presLayoutVars>
      </dgm:prSet>
      <dgm:spPr/>
      <dgm:t>
        <a:bodyPr/>
        <a:lstStyle/>
        <a:p>
          <a:endParaRPr lang="zh-CN" altLang="en-US"/>
        </a:p>
      </dgm:t>
    </dgm:pt>
    <dgm:pt modelId="{94A3E163-0777-4D15-8B22-DA6DD56058CC}" type="pres">
      <dgm:prSet presAssocID="{6565F191-0595-4F40-9D3B-16BB4DF0C252}" presName="accent_2" presStyleCnt="0"/>
      <dgm:spPr/>
      <dgm:t>
        <a:bodyPr/>
        <a:lstStyle/>
        <a:p>
          <a:endParaRPr lang="zh-CN" altLang="en-US"/>
        </a:p>
      </dgm:t>
    </dgm:pt>
    <dgm:pt modelId="{1E11FFEB-ECEE-4D91-A670-13EBC1779E4A}" type="pres">
      <dgm:prSet presAssocID="{6565F191-0595-4F40-9D3B-16BB4DF0C252}" presName="accentRepeatNode" presStyleLbl="solidFgAcc1" presStyleIdx="1" presStyleCnt="3"/>
      <dgm:spPr/>
      <dgm:t>
        <a:bodyPr/>
        <a:lstStyle/>
        <a:p>
          <a:endParaRPr lang="zh-CN" altLang="en-US"/>
        </a:p>
      </dgm:t>
    </dgm:pt>
    <dgm:pt modelId="{EF136680-03B8-447C-85F5-218C8E5C3545}" type="pres">
      <dgm:prSet presAssocID="{E204FF8A-553E-425B-B8D7-33723420B06E}" presName="text_3" presStyleLbl="node1" presStyleIdx="2" presStyleCnt="3">
        <dgm:presLayoutVars>
          <dgm:bulletEnabled val="1"/>
        </dgm:presLayoutVars>
      </dgm:prSet>
      <dgm:spPr/>
      <dgm:t>
        <a:bodyPr/>
        <a:lstStyle/>
        <a:p>
          <a:endParaRPr lang="zh-CN" altLang="en-US"/>
        </a:p>
      </dgm:t>
    </dgm:pt>
    <dgm:pt modelId="{0FD54AD8-6E91-4749-8153-EF070023336A}" type="pres">
      <dgm:prSet presAssocID="{E204FF8A-553E-425B-B8D7-33723420B06E}" presName="accent_3" presStyleCnt="0"/>
      <dgm:spPr/>
      <dgm:t>
        <a:bodyPr/>
        <a:lstStyle/>
        <a:p>
          <a:endParaRPr lang="zh-CN" altLang="en-US"/>
        </a:p>
      </dgm:t>
    </dgm:pt>
    <dgm:pt modelId="{5BFCFA6F-06CA-42F8-B44B-C01CA23C66EF}" type="pres">
      <dgm:prSet presAssocID="{E204FF8A-553E-425B-B8D7-33723420B06E}" presName="accentRepeatNode" presStyleLbl="solidFgAcc1" presStyleIdx="2" presStyleCnt="3"/>
      <dgm:spPr/>
      <dgm:t>
        <a:bodyPr/>
        <a:lstStyle/>
        <a:p>
          <a:endParaRPr lang="zh-CN" altLang="en-US"/>
        </a:p>
      </dgm:t>
    </dgm:pt>
  </dgm:ptLst>
  <dgm:cxnLst>
    <dgm:cxn modelId="{756944B6-A8C1-42ED-9DFA-DC5EE44B1762}" type="presOf" srcId="{E204FF8A-553E-425B-B8D7-33723420B06E}" destId="{EF136680-03B8-447C-85F5-218C8E5C3545}" srcOrd="0" destOrd="0" presId="urn:microsoft.com/office/officeart/2008/layout/VerticalCurvedList"/>
    <dgm:cxn modelId="{E1876AE7-2326-4462-A8E5-585FA94F8DEB}" srcId="{C907959F-57B3-4C77-ABCD-9C19E4BD7651}" destId="{6942FB99-C3D1-426D-867E-B834966CDFB7}" srcOrd="0" destOrd="0" parTransId="{EE7C14FB-54F9-4D2E-9711-3B36E393C29D}" sibTransId="{E33E8A1C-6358-433A-9EC8-C6C06C951634}"/>
    <dgm:cxn modelId="{13513823-2B58-4693-A333-03B076204E41}" srcId="{C907959F-57B3-4C77-ABCD-9C19E4BD7651}" destId="{6565F191-0595-4F40-9D3B-16BB4DF0C252}" srcOrd="1" destOrd="0" parTransId="{6EC125AE-B869-4B48-897C-3DF7A3E771CE}" sibTransId="{3E55774B-EFAD-4020-8F68-5E0E4A19E123}"/>
    <dgm:cxn modelId="{C410F36E-97FA-46CC-A368-C95F9043A965}" type="presOf" srcId="{6942FB99-C3D1-426D-867E-B834966CDFB7}" destId="{A5BD8118-7451-407F-B5EA-CE17CB99301A}" srcOrd="0" destOrd="0" presId="urn:microsoft.com/office/officeart/2008/layout/VerticalCurvedList"/>
    <dgm:cxn modelId="{211C080A-41A7-412D-B17D-C974AC89AFF3}" type="presOf" srcId="{E33E8A1C-6358-433A-9EC8-C6C06C951634}" destId="{678CA32C-DDFA-4E90-8F5A-1A73E7114307}" srcOrd="0" destOrd="0" presId="urn:microsoft.com/office/officeart/2008/layout/VerticalCurvedList"/>
    <dgm:cxn modelId="{4B8FCEF2-5772-42E0-A75F-88E9C3EA47B9}" type="presOf" srcId="{6565F191-0595-4F40-9D3B-16BB4DF0C252}" destId="{3352AB08-8002-4233-9620-35E8D52AE5CA}" srcOrd="0" destOrd="0" presId="urn:microsoft.com/office/officeart/2008/layout/VerticalCurvedList"/>
    <dgm:cxn modelId="{504B3424-3D2E-4FAE-A753-FB433E7F7ADC}" srcId="{C907959F-57B3-4C77-ABCD-9C19E4BD7651}" destId="{E204FF8A-553E-425B-B8D7-33723420B06E}" srcOrd="2" destOrd="0" parTransId="{4F6C8578-DAE1-4F02-BA86-053AA9B3D2EC}" sibTransId="{E4153519-D0AD-4EFB-879E-BD4C11099F6D}"/>
    <dgm:cxn modelId="{64F28D0D-6039-48FA-82C5-3C1165CCF97E}" type="presOf" srcId="{C907959F-57B3-4C77-ABCD-9C19E4BD7651}" destId="{62B14A1F-E4D4-4AED-98A0-95D4AD6CA0FB}" srcOrd="0" destOrd="0" presId="urn:microsoft.com/office/officeart/2008/layout/VerticalCurvedList"/>
    <dgm:cxn modelId="{DDC01D94-7A0D-4046-8F2D-06ED7390D478}" type="presParOf" srcId="{62B14A1F-E4D4-4AED-98A0-95D4AD6CA0FB}" destId="{880EC5BD-EC81-4F1C-825E-91BC9E6D8DF0}" srcOrd="0" destOrd="0" presId="urn:microsoft.com/office/officeart/2008/layout/VerticalCurvedList"/>
    <dgm:cxn modelId="{A4CB06BC-EF61-4DA6-AED9-39705616129E}" type="presParOf" srcId="{880EC5BD-EC81-4F1C-825E-91BC9E6D8DF0}" destId="{E0B703F4-CA42-47E8-A15A-7B90775C4C32}" srcOrd="0" destOrd="0" presId="urn:microsoft.com/office/officeart/2008/layout/VerticalCurvedList"/>
    <dgm:cxn modelId="{4BFB2B1B-9072-497B-AE6B-BE996DD75B2B}" type="presParOf" srcId="{E0B703F4-CA42-47E8-A15A-7B90775C4C32}" destId="{2D6D47B9-A84C-4CF1-859C-D3859FB0E95F}" srcOrd="0" destOrd="0" presId="urn:microsoft.com/office/officeart/2008/layout/VerticalCurvedList"/>
    <dgm:cxn modelId="{5662A942-CC50-4F8C-A22C-1ED127158E2A}" type="presParOf" srcId="{E0B703F4-CA42-47E8-A15A-7B90775C4C32}" destId="{678CA32C-DDFA-4E90-8F5A-1A73E7114307}" srcOrd="1" destOrd="0" presId="urn:microsoft.com/office/officeart/2008/layout/VerticalCurvedList"/>
    <dgm:cxn modelId="{67C49B69-D12C-4E3C-86FB-732A5A929B14}" type="presParOf" srcId="{E0B703F4-CA42-47E8-A15A-7B90775C4C32}" destId="{DF607011-CB18-4D0A-806C-DC08D32490EA}" srcOrd="2" destOrd="0" presId="urn:microsoft.com/office/officeart/2008/layout/VerticalCurvedList"/>
    <dgm:cxn modelId="{0F13DD55-292B-4AD2-9719-D6F1AD4EE41A}" type="presParOf" srcId="{E0B703F4-CA42-47E8-A15A-7B90775C4C32}" destId="{3C7066D6-3D33-4E73-9B76-5612C57CB80F}" srcOrd="3" destOrd="0" presId="urn:microsoft.com/office/officeart/2008/layout/VerticalCurvedList"/>
    <dgm:cxn modelId="{FC8654F9-E94D-4094-A5FC-433C2B20E887}" type="presParOf" srcId="{880EC5BD-EC81-4F1C-825E-91BC9E6D8DF0}" destId="{A5BD8118-7451-407F-B5EA-CE17CB99301A}" srcOrd="1" destOrd="0" presId="urn:microsoft.com/office/officeart/2008/layout/VerticalCurvedList"/>
    <dgm:cxn modelId="{8A52C9DF-AE6A-4303-9D08-8AA5D2D555F6}" type="presParOf" srcId="{880EC5BD-EC81-4F1C-825E-91BC9E6D8DF0}" destId="{992B9B34-16C7-472D-9BFF-38A23F6676CB}" srcOrd="2" destOrd="0" presId="urn:microsoft.com/office/officeart/2008/layout/VerticalCurvedList"/>
    <dgm:cxn modelId="{BA70E3C8-F8F7-4A66-9888-5FF07C084589}" type="presParOf" srcId="{992B9B34-16C7-472D-9BFF-38A23F6676CB}" destId="{D6A2F149-BF6F-4F97-8722-F1DD07C3F5E0}" srcOrd="0" destOrd="0" presId="urn:microsoft.com/office/officeart/2008/layout/VerticalCurvedList"/>
    <dgm:cxn modelId="{C86A2790-BCAD-4D9B-9BD0-9562CB7FD858}" type="presParOf" srcId="{880EC5BD-EC81-4F1C-825E-91BC9E6D8DF0}" destId="{3352AB08-8002-4233-9620-35E8D52AE5CA}" srcOrd="3" destOrd="0" presId="urn:microsoft.com/office/officeart/2008/layout/VerticalCurvedList"/>
    <dgm:cxn modelId="{6C4369EB-9B84-4B41-974E-D77E75FAEEEF}" type="presParOf" srcId="{880EC5BD-EC81-4F1C-825E-91BC9E6D8DF0}" destId="{94A3E163-0777-4D15-8B22-DA6DD56058CC}" srcOrd="4" destOrd="0" presId="urn:microsoft.com/office/officeart/2008/layout/VerticalCurvedList"/>
    <dgm:cxn modelId="{9E03E86C-9BBA-482F-AE0D-6412A0B639A2}" type="presParOf" srcId="{94A3E163-0777-4D15-8B22-DA6DD56058CC}" destId="{1E11FFEB-ECEE-4D91-A670-13EBC1779E4A}" srcOrd="0" destOrd="0" presId="urn:microsoft.com/office/officeart/2008/layout/VerticalCurvedList"/>
    <dgm:cxn modelId="{B056A509-E604-4258-A252-0CBAC5563E30}" type="presParOf" srcId="{880EC5BD-EC81-4F1C-825E-91BC9E6D8DF0}" destId="{EF136680-03B8-447C-85F5-218C8E5C3545}" srcOrd="5" destOrd="0" presId="urn:microsoft.com/office/officeart/2008/layout/VerticalCurvedList"/>
    <dgm:cxn modelId="{3463C32F-0639-4604-801F-FACAFBAEB414}" type="presParOf" srcId="{880EC5BD-EC81-4F1C-825E-91BC9E6D8DF0}" destId="{0FD54AD8-6E91-4749-8153-EF070023336A}" srcOrd="6" destOrd="0" presId="urn:microsoft.com/office/officeart/2008/layout/VerticalCurvedList"/>
    <dgm:cxn modelId="{62561145-302B-47E0-BB81-B2B48EAADB97}" type="presParOf" srcId="{0FD54AD8-6E91-4749-8153-EF070023336A}" destId="{5BFCFA6F-06CA-42F8-B44B-C01CA23C66E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3F4FA6-EC3D-4D16-932D-771B4D8B21A6}" type="doc">
      <dgm:prSet loTypeId="urn:microsoft.com/office/officeart/2005/8/layout/hierarchy2" loCatId="hierarchy" qsTypeId="urn:microsoft.com/office/officeart/2005/8/quickstyle/simple1" qsCatId="simple" csTypeId="urn:microsoft.com/office/officeart/2005/8/colors/colorful4" csCatId="colorful" phldr="1"/>
      <dgm:spPr/>
      <dgm:t>
        <a:bodyPr/>
        <a:lstStyle/>
        <a:p>
          <a:endParaRPr lang="zh-CN" altLang="en-US"/>
        </a:p>
      </dgm:t>
    </dgm:pt>
    <dgm:pt modelId="{EF6268B0-7046-4211-95D1-96DC4B560364}">
      <dgm:prSet phldrT="[文本]" custT="1"/>
      <dgm:spPr/>
      <dgm:t>
        <a:bodyPr/>
        <a:lstStyle/>
        <a:p>
          <a:pPr algn="ctr"/>
          <a:r>
            <a:rPr lang="zh-CN" altLang="en-US" sz="2400" dirty="0" smtClean="0">
              <a:solidFill>
                <a:schemeClr val="tx1"/>
              </a:solidFill>
              <a:latin typeface="微软雅黑 Light" panose="020B0502040204020203" pitchFamily="34" charset="-122"/>
              <a:ea typeface="微软雅黑 Light" panose="020B0502040204020203" pitchFamily="34" charset="-122"/>
            </a:rPr>
            <a:t>生院认知神经心理学实验室采集</a:t>
          </a:r>
          <a:endParaRPr lang="en-US" altLang="zh-CN" sz="2400" dirty="0" smtClean="0">
            <a:solidFill>
              <a:schemeClr val="tx1"/>
            </a:solidFill>
            <a:latin typeface="微软雅黑 Light" panose="020B0502040204020203" pitchFamily="34" charset="-122"/>
            <a:ea typeface="微软雅黑 Light" panose="020B0502040204020203" pitchFamily="34" charset="-122"/>
          </a:endParaRPr>
        </a:p>
      </dgm:t>
    </dgm:pt>
    <dgm:pt modelId="{37B217E1-4785-418D-90F1-7ED7338B210E}" type="parTrans" cxnId="{167C710A-989F-42AE-A37A-432BF3A47B79}">
      <dgm:prSet/>
      <dgm:spPr/>
      <dgm:t>
        <a:bodyPr/>
        <a:lstStyle/>
        <a:p>
          <a:endParaRPr lang="zh-CN" altLang="en-US"/>
        </a:p>
      </dgm:t>
    </dgm:pt>
    <dgm:pt modelId="{BCD09A96-94B8-4BF0-BA8A-3BC64135604D}" type="sibTrans" cxnId="{167C710A-989F-42AE-A37A-432BF3A47B79}">
      <dgm:prSet/>
      <dgm:spPr/>
      <dgm:t>
        <a:bodyPr/>
        <a:lstStyle/>
        <a:p>
          <a:endParaRPr lang="zh-CN" altLang="en-US"/>
        </a:p>
      </dgm:t>
    </dgm:pt>
    <dgm:pt modelId="{F89D7474-2015-42ED-A322-C153F3D868E2}" type="asst">
      <dgm:prSet phldrT="[文本]" custT="1"/>
      <dgm:spPr/>
      <dgm:t>
        <a:bodyPr/>
        <a:lstStyle/>
        <a:p>
          <a:r>
            <a:rPr lang="en-US" altLang="zh-CN" sz="2400" dirty="0" smtClean="0">
              <a:solidFill>
                <a:schemeClr val="tx1"/>
              </a:solidFill>
              <a:latin typeface="微软雅黑 Light" panose="020B0502040204020203" pitchFamily="34" charset="-122"/>
              <a:ea typeface="微软雅黑 Light" panose="020B0502040204020203" pitchFamily="34" charset="-122"/>
            </a:rPr>
            <a:t>59</a:t>
          </a:r>
          <a:r>
            <a:rPr lang="zh-CN" altLang="en-US" sz="2400" dirty="0" smtClean="0">
              <a:solidFill>
                <a:schemeClr val="tx1"/>
              </a:solidFill>
              <a:latin typeface="微软雅黑 Light" panose="020B0502040204020203" pitchFamily="34" charset="-122"/>
              <a:ea typeface="微软雅黑 Light" panose="020B0502040204020203" pitchFamily="34" charset="-122"/>
            </a:rPr>
            <a:t>名健康被试</a:t>
          </a:r>
          <a:endParaRPr lang="zh-CN" altLang="en-US" sz="2400" dirty="0">
            <a:solidFill>
              <a:schemeClr val="tx1"/>
            </a:solidFill>
            <a:latin typeface="微软雅黑 Light" panose="020B0502040204020203" pitchFamily="34" charset="-122"/>
            <a:ea typeface="微软雅黑 Light" panose="020B0502040204020203" pitchFamily="34" charset="-122"/>
          </a:endParaRPr>
        </a:p>
      </dgm:t>
    </dgm:pt>
    <dgm:pt modelId="{16CC3744-C068-4A46-B211-3A7C27646E6E}" type="parTrans" cxnId="{465AAFFC-C1A2-4AEC-BE01-FA60D4256FB3}">
      <dgm:prSet/>
      <dgm:spPr/>
      <dgm:t>
        <a:bodyPr/>
        <a:lstStyle/>
        <a:p>
          <a:endParaRPr lang="zh-CN" altLang="en-US"/>
        </a:p>
      </dgm:t>
    </dgm:pt>
    <dgm:pt modelId="{DDF36668-3BF9-48EA-9E93-5F6509A22720}" type="sibTrans" cxnId="{465AAFFC-C1A2-4AEC-BE01-FA60D4256FB3}">
      <dgm:prSet/>
      <dgm:spPr/>
      <dgm:t>
        <a:bodyPr/>
        <a:lstStyle/>
        <a:p>
          <a:endParaRPr lang="zh-CN" altLang="en-US"/>
        </a:p>
      </dgm:t>
    </dgm:pt>
    <dgm:pt modelId="{3CA392F7-91D7-4AA4-8364-5E8B5D4B3540}">
      <dgm:prSet phldrT="[文本]" custT="1"/>
      <dgm:spPr/>
      <dgm:t>
        <a:bodyPr/>
        <a:lstStyle/>
        <a:p>
          <a:r>
            <a:rPr lang="en-US" altLang="zh-CN" sz="2400" dirty="0" smtClean="0">
              <a:solidFill>
                <a:schemeClr val="tx1"/>
              </a:solidFill>
              <a:latin typeface="微软雅黑 Light" panose="020B0502040204020203" pitchFamily="34" charset="-122"/>
              <a:ea typeface="微软雅黑 Light" panose="020B0502040204020203" pitchFamily="34" charset="-122"/>
            </a:rPr>
            <a:t>3</a:t>
          </a:r>
          <a:r>
            <a:rPr lang="zh-CN" altLang="en-US" sz="2400" dirty="0" smtClean="0">
              <a:solidFill>
                <a:schemeClr val="tx1"/>
              </a:solidFill>
              <a:latin typeface="微软雅黑 Light" panose="020B0502040204020203" pitchFamily="34" charset="-122"/>
              <a:ea typeface="微软雅黑 Light" panose="020B0502040204020203" pitchFamily="34" charset="-122"/>
            </a:rPr>
            <a:t>次扫描</a:t>
          </a:r>
          <a:endParaRPr lang="zh-CN" altLang="en-US" sz="2400" dirty="0">
            <a:solidFill>
              <a:schemeClr val="tx1"/>
            </a:solidFill>
            <a:latin typeface="微软雅黑 Light" panose="020B0502040204020203" pitchFamily="34" charset="-122"/>
            <a:ea typeface="微软雅黑 Light" panose="020B0502040204020203" pitchFamily="34" charset="-122"/>
          </a:endParaRPr>
        </a:p>
      </dgm:t>
    </dgm:pt>
    <dgm:pt modelId="{B579A3BC-3838-47FB-A3B2-0D2A95B315CE}" type="parTrans" cxnId="{F5DB2DAD-DC81-4DB5-B79F-D00CB692FF80}">
      <dgm:prSet/>
      <dgm:spPr/>
      <dgm:t>
        <a:bodyPr/>
        <a:lstStyle/>
        <a:p>
          <a:endParaRPr lang="zh-CN" altLang="en-US"/>
        </a:p>
      </dgm:t>
    </dgm:pt>
    <dgm:pt modelId="{B0E4993C-6BC2-46AD-A679-5C4D9735A4B5}" type="sibTrans" cxnId="{F5DB2DAD-DC81-4DB5-B79F-D00CB692FF80}">
      <dgm:prSet/>
      <dgm:spPr/>
      <dgm:t>
        <a:bodyPr/>
        <a:lstStyle/>
        <a:p>
          <a:endParaRPr lang="zh-CN" altLang="en-US"/>
        </a:p>
      </dgm:t>
    </dgm:pt>
    <dgm:pt modelId="{A7E83255-0273-4071-B274-A9E0CAE9C24E}">
      <dgm:prSet custT="1"/>
      <dgm:spPr/>
      <dgm:t>
        <a:bodyPr/>
        <a:lstStyle/>
        <a:p>
          <a:r>
            <a:rPr lang="zh-CN" altLang="en-US" sz="2400" dirty="0" smtClean="0">
              <a:solidFill>
                <a:schemeClr val="tx1"/>
              </a:solidFill>
              <a:latin typeface="微软雅黑 Light" panose="020B0502040204020203" pitchFamily="34" charset="-122"/>
              <a:ea typeface="微软雅黑 Light" panose="020B0502040204020203" pitchFamily="34" charset="-122"/>
            </a:rPr>
            <a:t>数据不均衡</a:t>
          </a:r>
          <a:endParaRPr lang="zh-CN" altLang="en-US" sz="2400" dirty="0">
            <a:solidFill>
              <a:schemeClr val="tx1"/>
            </a:solidFill>
            <a:latin typeface="微软雅黑 Light" panose="020B0502040204020203" pitchFamily="34" charset="-122"/>
            <a:ea typeface="微软雅黑 Light" panose="020B0502040204020203" pitchFamily="34" charset="-122"/>
          </a:endParaRPr>
        </a:p>
      </dgm:t>
    </dgm:pt>
    <dgm:pt modelId="{249DE95A-B9C6-4B1E-AD76-02BA705A1E90}" type="parTrans" cxnId="{1FC56286-FB03-4846-9DC7-8A3205A234E0}">
      <dgm:prSet/>
      <dgm:spPr/>
      <dgm:t>
        <a:bodyPr/>
        <a:lstStyle/>
        <a:p>
          <a:endParaRPr lang="zh-CN" altLang="en-US"/>
        </a:p>
      </dgm:t>
    </dgm:pt>
    <dgm:pt modelId="{2821A681-76B6-48FC-9FF1-31DF2EB928B2}" type="sibTrans" cxnId="{1FC56286-FB03-4846-9DC7-8A3205A234E0}">
      <dgm:prSet/>
      <dgm:spPr/>
      <dgm:t>
        <a:bodyPr/>
        <a:lstStyle/>
        <a:p>
          <a:endParaRPr lang="zh-CN" altLang="en-US"/>
        </a:p>
      </dgm:t>
    </dgm:pt>
    <dgm:pt modelId="{CBD17B5C-16A8-4C92-A78D-9990FAF8D22D}">
      <dgm:prSet custT="1"/>
      <dgm:spPr/>
      <dgm:t>
        <a:bodyPr/>
        <a:lstStyle/>
        <a:p>
          <a:pPr algn="l"/>
          <a:r>
            <a:rPr lang="zh-CN" altLang="en-US" sz="2000" dirty="0" smtClean="0">
              <a:solidFill>
                <a:schemeClr val="tx1"/>
              </a:solidFill>
              <a:latin typeface="微软雅黑 Light" panose="020B0502040204020203" pitchFamily="34" charset="-122"/>
              <a:ea typeface="微软雅黑 Light" panose="020B0502040204020203" pitchFamily="34" charset="-122"/>
            </a:rPr>
            <a:t>每次扫描有</a:t>
          </a:r>
          <a:r>
            <a:rPr lang="en-US" altLang="zh-CN" sz="2000" dirty="0" smtClean="0">
              <a:solidFill>
                <a:schemeClr val="tx1"/>
              </a:solidFill>
              <a:latin typeface="微软雅黑 Light" panose="020B0502040204020203" pitchFamily="34" charset="-122"/>
              <a:ea typeface="微软雅黑 Light" panose="020B0502040204020203" pitchFamily="34" charset="-122"/>
            </a:rPr>
            <a:t>210</a:t>
          </a:r>
          <a:r>
            <a:rPr lang="zh-CN" altLang="en-US" sz="2000" dirty="0" smtClean="0">
              <a:solidFill>
                <a:schemeClr val="tx1"/>
              </a:solidFill>
              <a:latin typeface="微软雅黑 Light" panose="020B0502040204020203" pitchFamily="34" charset="-122"/>
              <a:ea typeface="微软雅黑 Light" panose="020B0502040204020203" pitchFamily="34" charset="-122"/>
            </a:rPr>
            <a:t>帧，被试约做出</a:t>
          </a:r>
          <a:r>
            <a:rPr lang="en-US" altLang="zh-CN" sz="2000" dirty="0" smtClean="0">
              <a:solidFill>
                <a:schemeClr val="tx1"/>
              </a:solidFill>
              <a:latin typeface="微软雅黑 Light" panose="020B0502040204020203" pitchFamily="34" charset="-122"/>
              <a:ea typeface="微软雅黑 Light" panose="020B0502040204020203" pitchFamily="34" charset="-122"/>
            </a:rPr>
            <a:t>60</a:t>
          </a:r>
          <a:r>
            <a:rPr lang="zh-CN" altLang="en-US" sz="2000" dirty="0" smtClean="0">
              <a:solidFill>
                <a:schemeClr val="tx1"/>
              </a:solidFill>
              <a:latin typeface="微软雅黑 Light" panose="020B0502040204020203" pitchFamily="34" charset="-122"/>
              <a:ea typeface="微软雅黑 Light" panose="020B0502040204020203" pitchFamily="34" charset="-122"/>
            </a:rPr>
            <a:t>次选择</a:t>
          </a:r>
          <a:endParaRPr lang="zh-CN" altLang="en-US" sz="2000" dirty="0">
            <a:solidFill>
              <a:schemeClr val="tx1"/>
            </a:solidFill>
            <a:latin typeface="微软雅黑 Light" panose="020B0502040204020203" pitchFamily="34" charset="-122"/>
            <a:ea typeface="微软雅黑 Light" panose="020B0502040204020203" pitchFamily="34" charset="-122"/>
          </a:endParaRPr>
        </a:p>
      </dgm:t>
    </dgm:pt>
    <dgm:pt modelId="{2F3B71F1-B509-4FBD-8059-8A475AD7F34D}" type="parTrans" cxnId="{2DCE6D9B-A1B9-43B1-8F70-068B251A29E9}">
      <dgm:prSet/>
      <dgm:spPr/>
      <dgm:t>
        <a:bodyPr/>
        <a:lstStyle/>
        <a:p>
          <a:endParaRPr lang="zh-CN" altLang="en-US"/>
        </a:p>
      </dgm:t>
    </dgm:pt>
    <dgm:pt modelId="{CFC91337-66AC-485F-BAB4-301B1F03CD87}" type="sibTrans" cxnId="{2DCE6D9B-A1B9-43B1-8F70-068B251A29E9}">
      <dgm:prSet/>
      <dgm:spPr/>
      <dgm:t>
        <a:bodyPr/>
        <a:lstStyle/>
        <a:p>
          <a:endParaRPr lang="zh-CN" altLang="en-US"/>
        </a:p>
      </dgm:t>
    </dgm:pt>
    <dgm:pt modelId="{ED607388-9969-4835-B60E-0CC9B6C5E156}">
      <dgm:prSet custT="1"/>
      <dgm:spPr/>
      <dgm:t>
        <a:bodyPr/>
        <a:lstStyle/>
        <a:p>
          <a:pPr algn="l"/>
          <a:r>
            <a:rPr lang="zh-CN" altLang="en-US" sz="2000" dirty="0" smtClean="0">
              <a:solidFill>
                <a:schemeClr val="tx1"/>
              </a:solidFill>
              <a:latin typeface="微软雅黑 Light" panose="020B0502040204020203" pitchFamily="34" charset="-122"/>
              <a:ea typeface="微软雅黑 Light" panose="020B0502040204020203" pitchFamily="34" charset="-122"/>
            </a:rPr>
            <a:t>取全部被试选择</a:t>
          </a:r>
          <a:r>
            <a:rPr lang="en-US" altLang="zh-CN" sz="2000" dirty="0" smtClean="0">
              <a:solidFill>
                <a:schemeClr val="tx1"/>
              </a:solidFill>
              <a:latin typeface="微软雅黑 Light" panose="020B0502040204020203" pitchFamily="34" charset="-122"/>
              <a:ea typeface="微软雅黑 Light" panose="020B0502040204020203" pitchFamily="34" charset="-122"/>
            </a:rPr>
            <a:t>A</a:t>
          </a:r>
          <a:r>
            <a:rPr lang="zh-CN" altLang="en-US" sz="2000" dirty="0" smtClean="0">
              <a:solidFill>
                <a:schemeClr val="tx1"/>
              </a:solidFill>
              <a:latin typeface="微软雅黑 Light" panose="020B0502040204020203" pitchFamily="34" charset="-122"/>
              <a:ea typeface="微软雅黑 Light" panose="020B0502040204020203" pitchFamily="34" charset="-122"/>
            </a:rPr>
            <a:t>、</a:t>
          </a:r>
          <a:r>
            <a:rPr lang="en-US" altLang="zh-CN" sz="2000" dirty="0" smtClean="0">
              <a:solidFill>
                <a:schemeClr val="tx1"/>
              </a:solidFill>
              <a:latin typeface="微软雅黑 Light" panose="020B0502040204020203" pitchFamily="34" charset="-122"/>
              <a:ea typeface="微软雅黑 Light" panose="020B0502040204020203" pitchFamily="34" charset="-122"/>
            </a:rPr>
            <a:t>B</a:t>
          </a:r>
          <a:r>
            <a:rPr lang="zh-CN" altLang="en-US" sz="2000" dirty="0" smtClean="0">
              <a:solidFill>
                <a:schemeClr val="tx1"/>
              </a:solidFill>
              <a:latin typeface="微软雅黑 Light" panose="020B0502040204020203" pitchFamily="34" charset="-122"/>
              <a:ea typeface="微软雅黑 Light" panose="020B0502040204020203" pitchFamily="34" charset="-122"/>
            </a:rPr>
            <a:t>的</a:t>
          </a:r>
          <a:r>
            <a:rPr lang="en-US" altLang="zh-CN" sz="2000" dirty="0" smtClean="0">
              <a:solidFill>
                <a:schemeClr val="tx1"/>
              </a:solidFill>
              <a:latin typeface="微软雅黑 Light" panose="020B0502040204020203" pitchFamily="34" charset="-122"/>
              <a:ea typeface="微软雅黑 Light" panose="020B0502040204020203" pitchFamily="34" charset="-122"/>
            </a:rPr>
            <a:t>fMRI</a:t>
          </a:r>
          <a:r>
            <a:rPr lang="zh-CN" altLang="en-US" sz="2000" dirty="0" smtClean="0">
              <a:solidFill>
                <a:schemeClr val="tx1"/>
              </a:solidFill>
              <a:latin typeface="微软雅黑 Light" panose="020B0502040204020203" pitchFamily="34" charset="-122"/>
              <a:ea typeface="微软雅黑 Light" panose="020B0502040204020203" pitchFamily="34" charset="-122"/>
            </a:rPr>
            <a:t>数据并随机取等量的</a:t>
          </a:r>
          <a:r>
            <a:rPr lang="en-US" altLang="zh-CN" sz="2000" dirty="0" smtClean="0">
              <a:solidFill>
                <a:schemeClr val="tx1"/>
              </a:solidFill>
              <a:latin typeface="微软雅黑 Light" panose="020B0502040204020203" pitchFamily="34" charset="-122"/>
              <a:ea typeface="微软雅黑 Light" panose="020B0502040204020203" pitchFamily="34" charset="-122"/>
            </a:rPr>
            <a:t>C</a:t>
          </a:r>
          <a:r>
            <a:rPr lang="zh-CN" altLang="en-US" sz="2000" dirty="0" smtClean="0">
              <a:solidFill>
                <a:schemeClr val="tx1"/>
              </a:solidFill>
              <a:latin typeface="微软雅黑 Light" panose="020B0502040204020203" pitchFamily="34" charset="-122"/>
              <a:ea typeface="微软雅黑 Light" panose="020B0502040204020203" pitchFamily="34" charset="-122"/>
            </a:rPr>
            <a:t>、</a:t>
          </a:r>
          <a:r>
            <a:rPr lang="en-US" altLang="zh-CN" sz="2000" dirty="0" smtClean="0">
              <a:solidFill>
                <a:schemeClr val="tx1"/>
              </a:solidFill>
              <a:latin typeface="微软雅黑 Light" panose="020B0502040204020203" pitchFamily="34" charset="-122"/>
              <a:ea typeface="微软雅黑 Light" panose="020B0502040204020203" pitchFamily="34" charset="-122"/>
            </a:rPr>
            <a:t>D</a:t>
          </a:r>
          <a:r>
            <a:rPr lang="zh-CN" altLang="en-US" sz="2000" dirty="0" smtClean="0">
              <a:solidFill>
                <a:schemeClr val="tx1"/>
              </a:solidFill>
              <a:latin typeface="微软雅黑 Light" panose="020B0502040204020203" pitchFamily="34" charset="-122"/>
              <a:ea typeface="微软雅黑 Light" panose="020B0502040204020203" pitchFamily="34" charset="-122"/>
            </a:rPr>
            <a:t>数据</a:t>
          </a:r>
          <a:endParaRPr lang="zh-CN" altLang="en-US" sz="2000" dirty="0">
            <a:solidFill>
              <a:schemeClr val="tx1"/>
            </a:solidFill>
            <a:latin typeface="微软雅黑 Light" panose="020B0502040204020203" pitchFamily="34" charset="-122"/>
            <a:ea typeface="微软雅黑 Light" panose="020B0502040204020203" pitchFamily="34" charset="-122"/>
          </a:endParaRPr>
        </a:p>
      </dgm:t>
    </dgm:pt>
    <dgm:pt modelId="{7F9B6854-8200-47DD-9D3C-AAE354589A17}" type="parTrans" cxnId="{B579A896-8CD9-46B4-91D7-EDD7BDF86E3C}">
      <dgm:prSet/>
      <dgm:spPr/>
      <dgm:t>
        <a:bodyPr/>
        <a:lstStyle/>
        <a:p>
          <a:endParaRPr lang="zh-CN" altLang="en-US"/>
        </a:p>
      </dgm:t>
    </dgm:pt>
    <dgm:pt modelId="{8444336E-BDDA-4783-A2C0-159A8A4DD691}" type="sibTrans" cxnId="{B579A896-8CD9-46B4-91D7-EDD7BDF86E3C}">
      <dgm:prSet/>
      <dgm:spPr/>
      <dgm:t>
        <a:bodyPr/>
        <a:lstStyle/>
        <a:p>
          <a:endParaRPr lang="zh-CN" altLang="en-US"/>
        </a:p>
      </dgm:t>
    </dgm:pt>
    <dgm:pt modelId="{AE8BE22F-2EBE-4FC5-8E91-5D15D4E93B22}" type="pres">
      <dgm:prSet presAssocID="{433F4FA6-EC3D-4D16-932D-771B4D8B21A6}" presName="diagram" presStyleCnt="0">
        <dgm:presLayoutVars>
          <dgm:chPref val="1"/>
          <dgm:dir/>
          <dgm:animOne val="branch"/>
          <dgm:animLvl val="lvl"/>
          <dgm:resizeHandles val="exact"/>
        </dgm:presLayoutVars>
      </dgm:prSet>
      <dgm:spPr/>
      <dgm:t>
        <a:bodyPr/>
        <a:lstStyle/>
        <a:p>
          <a:endParaRPr lang="zh-CN" altLang="en-US"/>
        </a:p>
      </dgm:t>
    </dgm:pt>
    <dgm:pt modelId="{B71ADBF0-6844-4491-9C73-CF13874A2170}" type="pres">
      <dgm:prSet presAssocID="{EF6268B0-7046-4211-95D1-96DC4B560364}" presName="root1" presStyleCnt="0"/>
      <dgm:spPr/>
      <dgm:t>
        <a:bodyPr/>
        <a:lstStyle/>
        <a:p>
          <a:endParaRPr lang="zh-CN" altLang="en-US"/>
        </a:p>
      </dgm:t>
    </dgm:pt>
    <dgm:pt modelId="{68036206-EDCC-45CC-91E1-955C81784E3D}" type="pres">
      <dgm:prSet presAssocID="{EF6268B0-7046-4211-95D1-96DC4B560364}" presName="LevelOneTextNode" presStyleLbl="node0" presStyleIdx="0" presStyleCnt="1" custScaleX="96288" custScaleY="84250" custLinFactNeighborX="935" custLinFactNeighborY="-49451">
        <dgm:presLayoutVars>
          <dgm:chPref val="3"/>
        </dgm:presLayoutVars>
      </dgm:prSet>
      <dgm:spPr/>
      <dgm:t>
        <a:bodyPr/>
        <a:lstStyle/>
        <a:p>
          <a:endParaRPr lang="zh-CN" altLang="en-US"/>
        </a:p>
      </dgm:t>
    </dgm:pt>
    <dgm:pt modelId="{B50F9703-8D66-43F0-8097-D1B9FD8927DF}" type="pres">
      <dgm:prSet presAssocID="{EF6268B0-7046-4211-95D1-96DC4B560364}" presName="level2hierChild" presStyleCnt="0"/>
      <dgm:spPr/>
      <dgm:t>
        <a:bodyPr/>
        <a:lstStyle/>
        <a:p>
          <a:endParaRPr lang="zh-CN" altLang="en-US"/>
        </a:p>
      </dgm:t>
    </dgm:pt>
    <dgm:pt modelId="{8BD7CA7C-B82E-41F0-AB3C-C73674DB658D}" type="pres">
      <dgm:prSet presAssocID="{16CC3744-C068-4A46-B211-3A7C27646E6E}" presName="conn2-1" presStyleLbl="parChTrans1D2" presStyleIdx="0" presStyleCnt="3"/>
      <dgm:spPr/>
      <dgm:t>
        <a:bodyPr/>
        <a:lstStyle/>
        <a:p>
          <a:endParaRPr lang="zh-CN" altLang="en-US"/>
        </a:p>
      </dgm:t>
    </dgm:pt>
    <dgm:pt modelId="{C4B20B7F-B501-4EC7-A17A-80DC365BE191}" type="pres">
      <dgm:prSet presAssocID="{16CC3744-C068-4A46-B211-3A7C27646E6E}" presName="connTx" presStyleLbl="parChTrans1D2" presStyleIdx="0" presStyleCnt="3"/>
      <dgm:spPr/>
      <dgm:t>
        <a:bodyPr/>
        <a:lstStyle/>
        <a:p>
          <a:endParaRPr lang="zh-CN" altLang="en-US"/>
        </a:p>
      </dgm:t>
    </dgm:pt>
    <dgm:pt modelId="{7C4B601A-2981-4DA7-A1E6-799766AAA5D3}" type="pres">
      <dgm:prSet presAssocID="{F89D7474-2015-42ED-A322-C153F3D868E2}" presName="root2" presStyleCnt="0"/>
      <dgm:spPr/>
      <dgm:t>
        <a:bodyPr/>
        <a:lstStyle/>
        <a:p>
          <a:endParaRPr lang="zh-CN" altLang="en-US"/>
        </a:p>
      </dgm:t>
    </dgm:pt>
    <dgm:pt modelId="{49B2E9FA-9818-4A80-819E-6A0275C67804}" type="pres">
      <dgm:prSet presAssocID="{F89D7474-2015-42ED-A322-C153F3D868E2}" presName="LevelTwoTextNode" presStyleLbl="asst1" presStyleIdx="0" presStyleCnt="1" custScaleX="112959" custScaleY="73272" custLinFactNeighborX="-5994" custLinFactNeighborY="-46365">
        <dgm:presLayoutVars>
          <dgm:chPref val="3"/>
        </dgm:presLayoutVars>
      </dgm:prSet>
      <dgm:spPr/>
      <dgm:t>
        <a:bodyPr/>
        <a:lstStyle/>
        <a:p>
          <a:endParaRPr lang="zh-CN" altLang="en-US"/>
        </a:p>
      </dgm:t>
    </dgm:pt>
    <dgm:pt modelId="{2CBEDDCC-C499-4227-955C-E470881FA70F}" type="pres">
      <dgm:prSet presAssocID="{F89D7474-2015-42ED-A322-C153F3D868E2}" presName="level3hierChild" presStyleCnt="0"/>
      <dgm:spPr/>
      <dgm:t>
        <a:bodyPr/>
        <a:lstStyle/>
        <a:p>
          <a:endParaRPr lang="zh-CN" altLang="en-US"/>
        </a:p>
      </dgm:t>
    </dgm:pt>
    <dgm:pt modelId="{F0D08596-B798-4D14-BB14-5404720A38B0}" type="pres">
      <dgm:prSet presAssocID="{249DE95A-B9C6-4B1E-AD76-02BA705A1E90}" presName="conn2-1" presStyleLbl="parChTrans1D2" presStyleIdx="1" presStyleCnt="3"/>
      <dgm:spPr/>
      <dgm:t>
        <a:bodyPr/>
        <a:lstStyle/>
        <a:p>
          <a:endParaRPr lang="zh-CN" altLang="en-US"/>
        </a:p>
      </dgm:t>
    </dgm:pt>
    <dgm:pt modelId="{59D1E9B4-44EB-4497-824B-6D56EE96A3E4}" type="pres">
      <dgm:prSet presAssocID="{249DE95A-B9C6-4B1E-AD76-02BA705A1E90}" presName="connTx" presStyleLbl="parChTrans1D2" presStyleIdx="1" presStyleCnt="3"/>
      <dgm:spPr/>
      <dgm:t>
        <a:bodyPr/>
        <a:lstStyle/>
        <a:p>
          <a:endParaRPr lang="zh-CN" altLang="en-US"/>
        </a:p>
      </dgm:t>
    </dgm:pt>
    <dgm:pt modelId="{586494BD-517D-4F39-950A-120E6D2AE529}" type="pres">
      <dgm:prSet presAssocID="{A7E83255-0273-4071-B274-A9E0CAE9C24E}" presName="root2" presStyleCnt="0"/>
      <dgm:spPr/>
      <dgm:t>
        <a:bodyPr/>
        <a:lstStyle/>
        <a:p>
          <a:endParaRPr lang="zh-CN" altLang="en-US"/>
        </a:p>
      </dgm:t>
    </dgm:pt>
    <dgm:pt modelId="{1C8DCE58-6572-47FB-891D-C9F07B1FF5FA}" type="pres">
      <dgm:prSet presAssocID="{A7E83255-0273-4071-B274-A9E0CAE9C24E}" presName="LevelTwoTextNode" presStyleLbl="node2" presStyleIdx="0" presStyleCnt="2" custScaleX="98447" custScaleY="68724" custLinFactNeighborX="-4857" custLinFactNeighborY="59530">
        <dgm:presLayoutVars>
          <dgm:chPref val="3"/>
        </dgm:presLayoutVars>
      </dgm:prSet>
      <dgm:spPr/>
      <dgm:t>
        <a:bodyPr/>
        <a:lstStyle/>
        <a:p>
          <a:endParaRPr lang="zh-CN" altLang="en-US"/>
        </a:p>
      </dgm:t>
    </dgm:pt>
    <dgm:pt modelId="{2C2C7461-4F94-4838-BBB2-A367C55823E3}" type="pres">
      <dgm:prSet presAssocID="{A7E83255-0273-4071-B274-A9E0CAE9C24E}" presName="level3hierChild" presStyleCnt="0"/>
      <dgm:spPr/>
      <dgm:t>
        <a:bodyPr/>
        <a:lstStyle/>
        <a:p>
          <a:endParaRPr lang="zh-CN" altLang="en-US"/>
        </a:p>
      </dgm:t>
    </dgm:pt>
    <dgm:pt modelId="{684C8248-E3E1-4001-9961-1D56D8F9CDB5}" type="pres">
      <dgm:prSet presAssocID="{7F9B6854-8200-47DD-9D3C-AAE354589A17}" presName="conn2-1" presStyleLbl="parChTrans1D3" presStyleIdx="0" presStyleCnt="2"/>
      <dgm:spPr/>
      <dgm:t>
        <a:bodyPr/>
        <a:lstStyle/>
        <a:p>
          <a:endParaRPr lang="zh-CN" altLang="en-US"/>
        </a:p>
      </dgm:t>
    </dgm:pt>
    <dgm:pt modelId="{BFEE0B75-E5A9-4985-A08E-EB269FE9B470}" type="pres">
      <dgm:prSet presAssocID="{7F9B6854-8200-47DD-9D3C-AAE354589A17}" presName="connTx" presStyleLbl="parChTrans1D3" presStyleIdx="0" presStyleCnt="2"/>
      <dgm:spPr/>
      <dgm:t>
        <a:bodyPr/>
        <a:lstStyle/>
        <a:p>
          <a:endParaRPr lang="zh-CN" altLang="en-US"/>
        </a:p>
      </dgm:t>
    </dgm:pt>
    <dgm:pt modelId="{B6ED011D-673E-450E-8C22-5FBEBB52A85B}" type="pres">
      <dgm:prSet presAssocID="{ED607388-9969-4835-B60E-0CC9B6C5E156}" presName="root2" presStyleCnt="0"/>
      <dgm:spPr/>
      <dgm:t>
        <a:bodyPr/>
        <a:lstStyle/>
        <a:p>
          <a:endParaRPr lang="zh-CN" altLang="en-US"/>
        </a:p>
      </dgm:t>
    </dgm:pt>
    <dgm:pt modelId="{4020A91C-CA7D-42DC-8F81-5054B56711EB}" type="pres">
      <dgm:prSet presAssocID="{ED607388-9969-4835-B60E-0CC9B6C5E156}" presName="LevelTwoTextNode" presStyleLbl="node3" presStyleIdx="0" presStyleCnt="2" custScaleX="158252" custScaleY="78232" custLinFactNeighborX="-13937" custLinFactNeighborY="-7533">
        <dgm:presLayoutVars>
          <dgm:chPref val="3"/>
        </dgm:presLayoutVars>
      </dgm:prSet>
      <dgm:spPr/>
      <dgm:t>
        <a:bodyPr/>
        <a:lstStyle/>
        <a:p>
          <a:endParaRPr lang="zh-CN" altLang="en-US"/>
        </a:p>
      </dgm:t>
    </dgm:pt>
    <dgm:pt modelId="{77968057-B2FB-4732-B95E-9E59B8FACC1D}" type="pres">
      <dgm:prSet presAssocID="{ED607388-9969-4835-B60E-0CC9B6C5E156}" presName="level3hierChild" presStyleCnt="0"/>
      <dgm:spPr/>
      <dgm:t>
        <a:bodyPr/>
        <a:lstStyle/>
        <a:p>
          <a:endParaRPr lang="zh-CN" altLang="en-US"/>
        </a:p>
      </dgm:t>
    </dgm:pt>
    <dgm:pt modelId="{D75702EE-A6C9-480C-A6A4-708358EFC7F8}" type="pres">
      <dgm:prSet presAssocID="{B579A3BC-3838-47FB-A3B2-0D2A95B315CE}" presName="conn2-1" presStyleLbl="parChTrans1D2" presStyleIdx="2" presStyleCnt="3"/>
      <dgm:spPr/>
      <dgm:t>
        <a:bodyPr/>
        <a:lstStyle/>
        <a:p>
          <a:endParaRPr lang="zh-CN" altLang="en-US"/>
        </a:p>
      </dgm:t>
    </dgm:pt>
    <dgm:pt modelId="{B620966D-E2B2-4C05-9320-D9C5D4232660}" type="pres">
      <dgm:prSet presAssocID="{B579A3BC-3838-47FB-A3B2-0D2A95B315CE}" presName="connTx" presStyleLbl="parChTrans1D2" presStyleIdx="2" presStyleCnt="3"/>
      <dgm:spPr/>
      <dgm:t>
        <a:bodyPr/>
        <a:lstStyle/>
        <a:p>
          <a:endParaRPr lang="zh-CN" altLang="en-US"/>
        </a:p>
      </dgm:t>
    </dgm:pt>
    <dgm:pt modelId="{8BB33E7E-1FEC-40BD-9253-FA7BD3D3F717}" type="pres">
      <dgm:prSet presAssocID="{3CA392F7-91D7-4AA4-8364-5E8B5D4B3540}" presName="root2" presStyleCnt="0"/>
      <dgm:spPr/>
      <dgm:t>
        <a:bodyPr/>
        <a:lstStyle/>
        <a:p>
          <a:endParaRPr lang="zh-CN" altLang="en-US"/>
        </a:p>
      </dgm:t>
    </dgm:pt>
    <dgm:pt modelId="{08FE2CDB-46BE-4F59-951D-998B41BE8BB8}" type="pres">
      <dgm:prSet presAssocID="{3CA392F7-91D7-4AA4-8364-5E8B5D4B3540}" presName="LevelTwoTextNode" presStyleLbl="node2" presStyleIdx="1" presStyleCnt="2" custScaleX="85157" custScaleY="68674" custLinFactY="-42900" custLinFactNeighborX="-6532" custLinFactNeighborY="-100000">
        <dgm:presLayoutVars>
          <dgm:chPref val="3"/>
        </dgm:presLayoutVars>
      </dgm:prSet>
      <dgm:spPr/>
      <dgm:t>
        <a:bodyPr/>
        <a:lstStyle/>
        <a:p>
          <a:endParaRPr lang="zh-CN" altLang="en-US"/>
        </a:p>
      </dgm:t>
    </dgm:pt>
    <dgm:pt modelId="{A03B67F8-6D2A-4EA7-9898-0D3AD8ACF5A4}" type="pres">
      <dgm:prSet presAssocID="{3CA392F7-91D7-4AA4-8364-5E8B5D4B3540}" presName="level3hierChild" presStyleCnt="0"/>
      <dgm:spPr/>
      <dgm:t>
        <a:bodyPr/>
        <a:lstStyle/>
        <a:p>
          <a:endParaRPr lang="zh-CN" altLang="en-US"/>
        </a:p>
      </dgm:t>
    </dgm:pt>
    <dgm:pt modelId="{6FB41A16-EB3A-44EF-80CB-4F583E08B2F4}" type="pres">
      <dgm:prSet presAssocID="{2F3B71F1-B509-4FBD-8059-8A475AD7F34D}" presName="conn2-1" presStyleLbl="parChTrans1D3" presStyleIdx="1" presStyleCnt="2"/>
      <dgm:spPr/>
      <dgm:t>
        <a:bodyPr/>
        <a:lstStyle/>
        <a:p>
          <a:endParaRPr lang="zh-CN" altLang="en-US"/>
        </a:p>
      </dgm:t>
    </dgm:pt>
    <dgm:pt modelId="{667686A5-48E4-4793-A4E8-F2B004ED7214}" type="pres">
      <dgm:prSet presAssocID="{2F3B71F1-B509-4FBD-8059-8A475AD7F34D}" presName="connTx" presStyleLbl="parChTrans1D3" presStyleIdx="1" presStyleCnt="2"/>
      <dgm:spPr/>
      <dgm:t>
        <a:bodyPr/>
        <a:lstStyle/>
        <a:p>
          <a:endParaRPr lang="zh-CN" altLang="en-US"/>
        </a:p>
      </dgm:t>
    </dgm:pt>
    <dgm:pt modelId="{012B381A-985C-4E6D-A8E8-6A5C918E6801}" type="pres">
      <dgm:prSet presAssocID="{CBD17B5C-16A8-4C92-A78D-9990FAF8D22D}" presName="root2" presStyleCnt="0"/>
      <dgm:spPr/>
      <dgm:t>
        <a:bodyPr/>
        <a:lstStyle/>
        <a:p>
          <a:endParaRPr lang="zh-CN" altLang="en-US"/>
        </a:p>
      </dgm:t>
    </dgm:pt>
    <dgm:pt modelId="{F69FC6D2-D899-4865-90AF-4E300E8F9800}" type="pres">
      <dgm:prSet presAssocID="{CBD17B5C-16A8-4C92-A78D-9990FAF8D22D}" presName="LevelTwoTextNode" presStyleLbl="node3" presStyleIdx="1" presStyleCnt="2" custScaleX="118622" custScaleY="86334" custLinFactY="-100000" custLinFactNeighborX="1570" custLinFactNeighborY="-117629">
        <dgm:presLayoutVars>
          <dgm:chPref val="3"/>
        </dgm:presLayoutVars>
      </dgm:prSet>
      <dgm:spPr/>
      <dgm:t>
        <a:bodyPr/>
        <a:lstStyle/>
        <a:p>
          <a:endParaRPr lang="zh-CN" altLang="en-US"/>
        </a:p>
      </dgm:t>
    </dgm:pt>
    <dgm:pt modelId="{D786D826-3594-4795-87B7-BA0A60EF685A}" type="pres">
      <dgm:prSet presAssocID="{CBD17B5C-16A8-4C92-A78D-9990FAF8D22D}" presName="level3hierChild" presStyleCnt="0"/>
      <dgm:spPr/>
      <dgm:t>
        <a:bodyPr/>
        <a:lstStyle/>
        <a:p>
          <a:endParaRPr lang="zh-CN" altLang="en-US"/>
        </a:p>
      </dgm:t>
    </dgm:pt>
  </dgm:ptLst>
  <dgm:cxnLst>
    <dgm:cxn modelId="{9AF04632-6A06-4060-A5C5-A8C0AF2652D1}" type="presOf" srcId="{CBD17B5C-16A8-4C92-A78D-9990FAF8D22D}" destId="{F69FC6D2-D899-4865-90AF-4E300E8F9800}" srcOrd="0" destOrd="0" presId="urn:microsoft.com/office/officeart/2005/8/layout/hierarchy2"/>
    <dgm:cxn modelId="{F5DB2DAD-DC81-4DB5-B79F-D00CB692FF80}" srcId="{EF6268B0-7046-4211-95D1-96DC4B560364}" destId="{3CA392F7-91D7-4AA4-8364-5E8B5D4B3540}" srcOrd="2" destOrd="0" parTransId="{B579A3BC-3838-47FB-A3B2-0D2A95B315CE}" sibTransId="{B0E4993C-6BC2-46AD-A679-5C4D9735A4B5}"/>
    <dgm:cxn modelId="{07703DC3-8B24-46DE-BFFD-734B8930EF8D}" type="presOf" srcId="{F89D7474-2015-42ED-A322-C153F3D868E2}" destId="{49B2E9FA-9818-4A80-819E-6A0275C67804}" srcOrd="0" destOrd="0" presId="urn:microsoft.com/office/officeart/2005/8/layout/hierarchy2"/>
    <dgm:cxn modelId="{F61965D6-2847-46A7-9DFF-8456EB5FAA2C}" type="presOf" srcId="{7F9B6854-8200-47DD-9D3C-AAE354589A17}" destId="{BFEE0B75-E5A9-4985-A08E-EB269FE9B470}" srcOrd="1" destOrd="0" presId="urn:microsoft.com/office/officeart/2005/8/layout/hierarchy2"/>
    <dgm:cxn modelId="{BB9980F6-E315-4C5A-A769-CEDEDE70039A}" type="presOf" srcId="{EF6268B0-7046-4211-95D1-96DC4B560364}" destId="{68036206-EDCC-45CC-91E1-955C81784E3D}" srcOrd="0" destOrd="0" presId="urn:microsoft.com/office/officeart/2005/8/layout/hierarchy2"/>
    <dgm:cxn modelId="{A5862494-8EFE-4505-AB46-7BAEB5FE7AD4}" type="presOf" srcId="{3CA392F7-91D7-4AA4-8364-5E8B5D4B3540}" destId="{08FE2CDB-46BE-4F59-951D-998B41BE8BB8}" srcOrd="0" destOrd="0" presId="urn:microsoft.com/office/officeart/2005/8/layout/hierarchy2"/>
    <dgm:cxn modelId="{4CBEF803-50F8-4C87-BEAB-CBD8F5B10B16}" type="presOf" srcId="{2F3B71F1-B509-4FBD-8059-8A475AD7F34D}" destId="{6FB41A16-EB3A-44EF-80CB-4F583E08B2F4}" srcOrd="0" destOrd="0" presId="urn:microsoft.com/office/officeart/2005/8/layout/hierarchy2"/>
    <dgm:cxn modelId="{BD2AB2AE-6D47-4562-81F5-DC55CDDE43F6}" type="presOf" srcId="{7F9B6854-8200-47DD-9D3C-AAE354589A17}" destId="{684C8248-E3E1-4001-9961-1D56D8F9CDB5}" srcOrd="0" destOrd="0" presId="urn:microsoft.com/office/officeart/2005/8/layout/hierarchy2"/>
    <dgm:cxn modelId="{5D03DD6B-31B4-484D-AF48-8DD064F251C6}" type="presOf" srcId="{A7E83255-0273-4071-B274-A9E0CAE9C24E}" destId="{1C8DCE58-6572-47FB-891D-C9F07B1FF5FA}" srcOrd="0" destOrd="0" presId="urn:microsoft.com/office/officeart/2005/8/layout/hierarchy2"/>
    <dgm:cxn modelId="{465AAFFC-C1A2-4AEC-BE01-FA60D4256FB3}" srcId="{EF6268B0-7046-4211-95D1-96DC4B560364}" destId="{F89D7474-2015-42ED-A322-C153F3D868E2}" srcOrd="0" destOrd="0" parTransId="{16CC3744-C068-4A46-B211-3A7C27646E6E}" sibTransId="{DDF36668-3BF9-48EA-9E93-5F6509A22720}"/>
    <dgm:cxn modelId="{00A898A8-9F3F-45FA-87CD-B7AB1DFCE00B}" type="presOf" srcId="{16CC3744-C068-4A46-B211-3A7C27646E6E}" destId="{C4B20B7F-B501-4EC7-A17A-80DC365BE191}" srcOrd="1" destOrd="0" presId="urn:microsoft.com/office/officeart/2005/8/layout/hierarchy2"/>
    <dgm:cxn modelId="{635A67B5-04A3-4D21-93B1-DF6DB3FB4CF0}" type="presOf" srcId="{433F4FA6-EC3D-4D16-932D-771B4D8B21A6}" destId="{AE8BE22F-2EBE-4FC5-8E91-5D15D4E93B22}" srcOrd="0" destOrd="0" presId="urn:microsoft.com/office/officeart/2005/8/layout/hierarchy2"/>
    <dgm:cxn modelId="{8EE594A3-3982-4983-94FA-7180DD749E73}" type="presOf" srcId="{249DE95A-B9C6-4B1E-AD76-02BA705A1E90}" destId="{59D1E9B4-44EB-4497-824B-6D56EE96A3E4}" srcOrd="1" destOrd="0" presId="urn:microsoft.com/office/officeart/2005/8/layout/hierarchy2"/>
    <dgm:cxn modelId="{EE64E93C-42BA-4FF1-9D36-73533804B560}" type="presOf" srcId="{ED607388-9969-4835-B60E-0CC9B6C5E156}" destId="{4020A91C-CA7D-42DC-8F81-5054B56711EB}" srcOrd="0" destOrd="0" presId="urn:microsoft.com/office/officeart/2005/8/layout/hierarchy2"/>
    <dgm:cxn modelId="{00985F30-C6F1-4BC9-B04D-14F04BB96FFF}" type="presOf" srcId="{B579A3BC-3838-47FB-A3B2-0D2A95B315CE}" destId="{D75702EE-A6C9-480C-A6A4-708358EFC7F8}" srcOrd="0" destOrd="0" presId="urn:microsoft.com/office/officeart/2005/8/layout/hierarchy2"/>
    <dgm:cxn modelId="{7B0D597B-C002-46E1-84D6-D4F71DCC730F}" type="presOf" srcId="{B579A3BC-3838-47FB-A3B2-0D2A95B315CE}" destId="{B620966D-E2B2-4C05-9320-D9C5D4232660}" srcOrd="1" destOrd="0" presId="urn:microsoft.com/office/officeart/2005/8/layout/hierarchy2"/>
    <dgm:cxn modelId="{2DCE6D9B-A1B9-43B1-8F70-068B251A29E9}" srcId="{3CA392F7-91D7-4AA4-8364-5E8B5D4B3540}" destId="{CBD17B5C-16A8-4C92-A78D-9990FAF8D22D}" srcOrd="0" destOrd="0" parTransId="{2F3B71F1-B509-4FBD-8059-8A475AD7F34D}" sibTransId="{CFC91337-66AC-485F-BAB4-301B1F03CD87}"/>
    <dgm:cxn modelId="{7AC16460-B1C4-4B6D-9947-198183081351}" type="presOf" srcId="{2F3B71F1-B509-4FBD-8059-8A475AD7F34D}" destId="{667686A5-48E4-4793-A4E8-F2B004ED7214}" srcOrd="1" destOrd="0" presId="urn:microsoft.com/office/officeart/2005/8/layout/hierarchy2"/>
    <dgm:cxn modelId="{8344FCA2-3A8A-4B12-94AA-8A29BFEE63D2}" type="presOf" srcId="{249DE95A-B9C6-4B1E-AD76-02BA705A1E90}" destId="{F0D08596-B798-4D14-BB14-5404720A38B0}" srcOrd="0" destOrd="0" presId="urn:microsoft.com/office/officeart/2005/8/layout/hierarchy2"/>
    <dgm:cxn modelId="{167C710A-989F-42AE-A37A-432BF3A47B79}" srcId="{433F4FA6-EC3D-4D16-932D-771B4D8B21A6}" destId="{EF6268B0-7046-4211-95D1-96DC4B560364}" srcOrd="0" destOrd="0" parTransId="{37B217E1-4785-418D-90F1-7ED7338B210E}" sibTransId="{BCD09A96-94B8-4BF0-BA8A-3BC64135604D}"/>
    <dgm:cxn modelId="{B579A896-8CD9-46B4-91D7-EDD7BDF86E3C}" srcId="{A7E83255-0273-4071-B274-A9E0CAE9C24E}" destId="{ED607388-9969-4835-B60E-0CC9B6C5E156}" srcOrd="0" destOrd="0" parTransId="{7F9B6854-8200-47DD-9D3C-AAE354589A17}" sibTransId="{8444336E-BDDA-4783-A2C0-159A8A4DD691}"/>
    <dgm:cxn modelId="{8B53EF49-9CD5-4349-9080-3AE9ADA37C21}" type="presOf" srcId="{16CC3744-C068-4A46-B211-3A7C27646E6E}" destId="{8BD7CA7C-B82E-41F0-AB3C-C73674DB658D}" srcOrd="0" destOrd="0" presId="urn:microsoft.com/office/officeart/2005/8/layout/hierarchy2"/>
    <dgm:cxn modelId="{1FC56286-FB03-4846-9DC7-8A3205A234E0}" srcId="{EF6268B0-7046-4211-95D1-96DC4B560364}" destId="{A7E83255-0273-4071-B274-A9E0CAE9C24E}" srcOrd="1" destOrd="0" parTransId="{249DE95A-B9C6-4B1E-AD76-02BA705A1E90}" sibTransId="{2821A681-76B6-48FC-9FF1-31DF2EB928B2}"/>
    <dgm:cxn modelId="{5564230C-F0D4-42C5-9E32-4FD844383D4C}" type="presParOf" srcId="{AE8BE22F-2EBE-4FC5-8E91-5D15D4E93B22}" destId="{B71ADBF0-6844-4491-9C73-CF13874A2170}" srcOrd="0" destOrd="0" presId="urn:microsoft.com/office/officeart/2005/8/layout/hierarchy2"/>
    <dgm:cxn modelId="{C46A9298-3DB1-4234-9464-06B3E7587D6A}" type="presParOf" srcId="{B71ADBF0-6844-4491-9C73-CF13874A2170}" destId="{68036206-EDCC-45CC-91E1-955C81784E3D}" srcOrd="0" destOrd="0" presId="urn:microsoft.com/office/officeart/2005/8/layout/hierarchy2"/>
    <dgm:cxn modelId="{1C06A33B-E28A-4E6B-B876-750BF7C8832F}" type="presParOf" srcId="{B71ADBF0-6844-4491-9C73-CF13874A2170}" destId="{B50F9703-8D66-43F0-8097-D1B9FD8927DF}" srcOrd="1" destOrd="0" presId="urn:microsoft.com/office/officeart/2005/8/layout/hierarchy2"/>
    <dgm:cxn modelId="{20D3EA1C-E49B-4C3C-9F6F-1080CBD09093}" type="presParOf" srcId="{B50F9703-8D66-43F0-8097-D1B9FD8927DF}" destId="{8BD7CA7C-B82E-41F0-AB3C-C73674DB658D}" srcOrd="0" destOrd="0" presId="urn:microsoft.com/office/officeart/2005/8/layout/hierarchy2"/>
    <dgm:cxn modelId="{D3526D6D-7152-4AFC-B358-C5887C31D228}" type="presParOf" srcId="{8BD7CA7C-B82E-41F0-AB3C-C73674DB658D}" destId="{C4B20B7F-B501-4EC7-A17A-80DC365BE191}" srcOrd="0" destOrd="0" presId="urn:microsoft.com/office/officeart/2005/8/layout/hierarchy2"/>
    <dgm:cxn modelId="{2135E60E-51F9-4512-8798-30EF44EAD035}" type="presParOf" srcId="{B50F9703-8D66-43F0-8097-D1B9FD8927DF}" destId="{7C4B601A-2981-4DA7-A1E6-799766AAA5D3}" srcOrd="1" destOrd="0" presId="urn:microsoft.com/office/officeart/2005/8/layout/hierarchy2"/>
    <dgm:cxn modelId="{36EDA035-930D-4F56-AD4F-026FAED851A2}" type="presParOf" srcId="{7C4B601A-2981-4DA7-A1E6-799766AAA5D3}" destId="{49B2E9FA-9818-4A80-819E-6A0275C67804}" srcOrd="0" destOrd="0" presId="urn:microsoft.com/office/officeart/2005/8/layout/hierarchy2"/>
    <dgm:cxn modelId="{1A1BB658-80CE-46CF-8D62-952F580DFED6}" type="presParOf" srcId="{7C4B601A-2981-4DA7-A1E6-799766AAA5D3}" destId="{2CBEDDCC-C499-4227-955C-E470881FA70F}" srcOrd="1" destOrd="0" presId="urn:microsoft.com/office/officeart/2005/8/layout/hierarchy2"/>
    <dgm:cxn modelId="{778DD8EE-9D3F-4B37-B126-409A4DD0EFCE}" type="presParOf" srcId="{B50F9703-8D66-43F0-8097-D1B9FD8927DF}" destId="{F0D08596-B798-4D14-BB14-5404720A38B0}" srcOrd="2" destOrd="0" presId="urn:microsoft.com/office/officeart/2005/8/layout/hierarchy2"/>
    <dgm:cxn modelId="{B9B6A3BC-C777-4620-A028-CFFAA47BC3F0}" type="presParOf" srcId="{F0D08596-B798-4D14-BB14-5404720A38B0}" destId="{59D1E9B4-44EB-4497-824B-6D56EE96A3E4}" srcOrd="0" destOrd="0" presId="urn:microsoft.com/office/officeart/2005/8/layout/hierarchy2"/>
    <dgm:cxn modelId="{BC18505C-0DF8-40F5-98AB-6B3C7DB79810}" type="presParOf" srcId="{B50F9703-8D66-43F0-8097-D1B9FD8927DF}" destId="{586494BD-517D-4F39-950A-120E6D2AE529}" srcOrd="3" destOrd="0" presId="urn:microsoft.com/office/officeart/2005/8/layout/hierarchy2"/>
    <dgm:cxn modelId="{250E991C-0801-4A37-8A48-4F4DEBBAE113}" type="presParOf" srcId="{586494BD-517D-4F39-950A-120E6D2AE529}" destId="{1C8DCE58-6572-47FB-891D-C9F07B1FF5FA}" srcOrd="0" destOrd="0" presId="urn:microsoft.com/office/officeart/2005/8/layout/hierarchy2"/>
    <dgm:cxn modelId="{ADFF51BB-0338-494E-86F2-96B1321C8E1D}" type="presParOf" srcId="{586494BD-517D-4F39-950A-120E6D2AE529}" destId="{2C2C7461-4F94-4838-BBB2-A367C55823E3}" srcOrd="1" destOrd="0" presId="urn:microsoft.com/office/officeart/2005/8/layout/hierarchy2"/>
    <dgm:cxn modelId="{D6FD8DAB-0B82-4BC4-9E31-42FDB185D65C}" type="presParOf" srcId="{2C2C7461-4F94-4838-BBB2-A367C55823E3}" destId="{684C8248-E3E1-4001-9961-1D56D8F9CDB5}" srcOrd="0" destOrd="0" presId="urn:microsoft.com/office/officeart/2005/8/layout/hierarchy2"/>
    <dgm:cxn modelId="{6F2B9644-ECBF-4F0B-A162-EBA9FB556F49}" type="presParOf" srcId="{684C8248-E3E1-4001-9961-1D56D8F9CDB5}" destId="{BFEE0B75-E5A9-4985-A08E-EB269FE9B470}" srcOrd="0" destOrd="0" presId="urn:microsoft.com/office/officeart/2005/8/layout/hierarchy2"/>
    <dgm:cxn modelId="{383CCC08-D2F8-404D-B139-0C7B625DF529}" type="presParOf" srcId="{2C2C7461-4F94-4838-BBB2-A367C55823E3}" destId="{B6ED011D-673E-450E-8C22-5FBEBB52A85B}" srcOrd="1" destOrd="0" presId="urn:microsoft.com/office/officeart/2005/8/layout/hierarchy2"/>
    <dgm:cxn modelId="{F961B7E6-18CA-4E88-8876-D74E6B36CF02}" type="presParOf" srcId="{B6ED011D-673E-450E-8C22-5FBEBB52A85B}" destId="{4020A91C-CA7D-42DC-8F81-5054B56711EB}" srcOrd="0" destOrd="0" presId="urn:microsoft.com/office/officeart/2005/8/layout/hierarchy2"/>
    <dgm:cxn modelId="{3B42AFFC-2E26-4D51-9BE5-1FD7B90BD6AA}" type="presParOf" srcId="{B6ED011D-673E-450E-8C22-5FBEBB52A85B}" destId="{77968057-B2FB-4732-B95E-9E59B8FACC1D}" srcOrd="1" destOrd="0" presId="urn:microsoft.com/office/officeart/2005/8/layout/hierarchy2"/>
    <dgm:cxn modelId="{E56E37E6-487A-4223-8D1A-AB406B3C772F}" type="presParOf" srcId="{B50F9703-8D66-43F0-8097-D1B9FD8927DF}" destId="{D75702EE-A6C9-480C-A6A4-708358EFC7F8}" srcOrd="4" destOrd="0" presId="urn:microsoft.com/office/officeart/2005/8/layout/hierarchy2"/>
    <dgm:cxn modelId="{72FF6D99-B892-481A-88B5-968252F6FB2F}" type="presParOf" srcId="{D75702EE-A6C9-480C-A6A4-708358EFC7F8}" destId="{B620966D-E2B2-4C05-9320-D9C5D4232660}" srcOrd="0" destOrd="0" presId="urn:microsoft.com/office/officeart/2005/8/layout/hierarchy2"/>
    <dgm:cxn modelId="{ACAFEF9F-568D-4DBA-AE3C-47A57DE102FB}" type="presParOf" srcId="{B50F9703-8D66-43F0-8097-D1B9FD8927DF}" destId="{8BB33E7E-1FEC-40BD-9253-FA7BD3D3F717}" srcOrd="5" destOrd="0" presId="urn:microsoft.com/office/officeart/2005/8/layout/hierarchy2"/>
    <dgm:cxn modelId="{EE6C869D-BCF9-4FDF-8413-CFDD916F3A41}" type="presParOf" srcId="{8BB33E7E-1FEC-40BD-9253-FA7BD3D3F717}" destId="{08FE2CDB-46BE-4F59-951D-998B41BE8BB8}" srcOrd="0" destOrd="0" presId="urn:microsoft.com/office/officeart/2005/8/layout/hierarchy2"/>
    <dgm:cxn modelId="{9668BD58-9762-480A-9BBF-41792FB14B67}" type="presParOf" srcId="{8BB33E7E-1FEC-40BD-9253-FA7BD3D3F717}" destId="{A03B67F8-6D2A-4EA7-9898-0D3AD8ACF5A4}" srcOrd="1" destOrd="0" presId="urn:microsoft.com/office/officeart/2005/8/layout/hierarchy2"/>
    <dgm:cxn modelId="{85B86E51-74F2-44B3-A7F5-20E1F88D8E3B}" type="presParOf" srcId="{A03B67F8-6D2A-4EA7-9898-0D3AD8ACF5A4}" destId="{6FB41A16-EB3A-44EF-80CB-4F583E08B2F4}" srcOrd="0" destOrd="0" presId="urn:microsoft.com/office/officeart/2005/8/layout/hierarchy2"/>
    <dgm:cxn modelId="{D83CA031-CC6B-4919-8FDB-9419EED0B2EF}" type="presParOf" srcId="{6FB41A16-EB3A-44EF-80CB-4F583E08B2F4}" destId="{667686A5-48E4-4793-A4E8-F2B004ED7214}" srcOrd="0" destOrd="0" presId="urn:microsoft.com/office/officeart/2005/8/layout/hierarchy2"/>
    <dgm:cxn modelId="{4747CD4F-981F-4257-A40F-A31904076DBC}" type="presParOf" srcId="{A03B67F8-6D2A-4EA7-9898-0D3AD8ACF5A4}" destId="{012B381A-985C-4E6D-A8E8-6A5C918E6801}" srcOrd="1" destOrd="0" presId="urn:microsoft.com/office/officeart/2005/8/layout/hierarchy2"/>
    <dgm:cxn modelId="{337204AA-9138-4A2C-9103-12375EB022A5}" type="presParOf" srcId="{012B381A-985C-4E6D-A8E8-6A5C918E6801}" destId="{F69FC6D2-D899-4865-90AF-4E300E8F9800}" srcOrd="0" destOrd="0" presId="urn:microsoft.com/office/officeart/2005/8/layout/hierarchy2"/>
    <dgm:cxn modelId="{232D11C9-0944-461A-B712-E6329A1B75AC}" type="presParOf" srcId="{012B381A-985C-4E6D-A8E8-6A5C918E6801}" destId="{D786D826-3594-4795-87B7-BA0A60EF685A}" srcOrd="1" destOrd="0" presId="urn:microsoft.com/office/officeart/2005/8/layout/hierarchy2"/>
  </dgm:cxnLst>
  <dgm:bg>
    <a:effectLst>
      <a:glow rad="139700">
        <a:schemeClr val="accent3">
          <a:satMod val="175000"/>
          <a:alpha val="40000"/>
        </a:schemeClr>
      </a:glow>
      <a:softEdge rad="31750"/>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8CA32C-DDFA-4E90-8F5A-1A73E7114307}">
      <dsp:nvSpPr>
        <dsp:cNvPr id="0" name=""/>
        <dsp:cNvSpPr/>
      </dsp:nvSpPr>
      <dsp:spPr>
        <a:xfrm>
          <a:off x="-4839090" y="-741617"/>
          <a:ext cx="5763567" cy="5763567"/>
        </a:xfrm>
        <a:prstGeom prst="blockArc">
          <a:avLst>
            <a:gd name="adj1" fmla="val 18900000"/>
            <a:gd name="adj2" fmla="val 2700000"/>
            <a:gd name="adj3" fmla="val 375"/>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BD8118-7451-407F-B5EA-CE17CB99301A}">
      <dsp:nvSpPr>
        <dsp:cNvPr id="0" name=""/>
        <dsp:cNvSpPr/>
      </dsp:nvSpPr>
      <dsp:spPr>
        <a:xfrm>
          <a:off x="594575" y="428033"/>
          <a:ext cx="9405221" cy="856066"/>
        </a:xfrm>
        <a:prstGeom prst="rect">
          <a:avLst/>
        </a:prstGeom>
        <a:solidFill>
          <a:srgbClr val="BEAE9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9503"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solidFill>
                <a:schemeClr val="tx1"/>
              </a:solidFill>
              <a:latin typeface="微软雅黑 Light" panose="020B0502040204020203" pitchFamily="34" charset="-122"/>
              <a:ea typeface="微软雅黑 Light" panose="020B0502040204020203" pitchFamily="34" charset="-122"/>
            </a:rPr>
            <a:t>决策是人类的高级认知功能，人类时时刻刻都离不开决策，研究大脑在决策中的作用机制在认知神经心理学，脑科学都有着重要的意义。</a:t>
          </a:r>
          <a:endParaRPr lang="zh-CN" altLang="en-US" sz="1800" kern="1200" dirty="0">
            <a:solidFill>
              <a:schemeClr val="tx1"/>
            </a:solidFill>
            <a:latin typeface="微软雅黑 Light" panose="020B0502040204020203" pitchFamily="34" charset="-122"/>
            <a:ea typeface="微软雅黑 Light" panose="020B0502040204020203" pitchFamily="34" charset="-122"/>
          </a:endParaRPr>
        </a:p>
      </dsp:txBody>
      <dsp:txXfrm>
        <a:off x="594575" y="428033"/>
        <a:ext cx="9405221" cy="856066"/>
      </dsp:txXfrm>
    </dsp:sp>
    <dsp:sp modelId="{D6A2F149-BF6F-4F97-8722-F1DD07C3F5E0}">
      <dsp:nvSpPr>
        <dsp:cNvPr id="0" name=""/>
        <dsp:cNvSpPr/>
      </dsp:nvSpPr>
      <dsp:spPr>
        <a:xfrm>
          <a:off x="59533" y="321024"/>
          <a:ext cx="1070083" cy="1070083"/>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52AB08-8002-4233-9620-35E8D52AE5CA}">
      <dsp:nvSpPr>
        <dsp:cNvPr id="0" name=""/>
        <dsp:cNvSpPr/>
      </dsp:nvSpPr>
      <dsp:spPr>
        <a:xfrm>
          <a:off x="905755" y="1641160"/>
          <a:ext cx="9094040" cy="998011"/>
        </a:xfrm>
        <a:prstGeom prst="rect">
          <a:avLst/>
        </a:prstGeom>
        <a:solidFill>
          <a:srgbClr val="95BC9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9503"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solidFill>
                <a:schemeClr val="tx1"/>
              </a:solidFill>
              <a:latin typeface="微软雅黑 Light" panose="020B0502040204020203" pitchFamily="34" charset="-122"/>
              <a:ea typeface="微软雅黑 Light" panose="020B0502040204020203" pitchFamily="34" charset="-122"/>
            </a:rPr>
            <a:t>爱荷华博弈任务 </a:t>
          </a:r>
          <a:r>
            <a:rPr lang="en-US" altLang="en-US" sz="1800" kern="1200" dirty="0" smtClean="0">
              <a:solidFill>
                <a:schemeClr val="tx1"/>
              </a:solidFill>
              <a:latin typeface="微软雅黑 Light" panose="020B0502040204020203" pitchFamily="34" charset="-122"/>
              <a:ea typeface="微软雅黑 Light" panose="020B0502040204020203" pitchFamily="34" charset="-122"/>
            </a:rPr>
            <a:t>(Iowa Gambling Task, IGT)</a:t>
          </a:r>
          <a:r>
            <a:rPr lang="zh-CN" altLang="en-US" sz="1800" kern="1200" dirty="0" smtClean="0">
              <a:solidFill>
                <a:schemeClr val="tx1"/>
              </a:solidFill>
              <a:latin typeface="微软雅黑 Light" panose="020B0502040204020203" pitchFamily="34" charset="-122"/>
              <a:ea typeface="微软雅黑 Light" panose="020B0502040204020203" pitchFamily="34" charset="-122"/>
            </a:rPr>
            <a:t>是一项研究情感性决策机制的经典实验范式。对与被试来说，其最开始不知道不同选择与对应的结果的关联性，被试为了做出收益最大的决策，唯有通过学习才能实现。</a:t>
          </a:r>
        </a:p>
      </dsp:txBody>
      <dsp:txXfrm>
        <a:off x="905755" y="1641160"/>
        <a:ext cx="9094040" cy="998011"/>
      </dsp:txXfrm>
    </dsp:sp>
    <dsp:sp modelId="{1E11FFEB-ECEE-4D91-A670-13EBC1779E4A}">
      <dsp:nvSpPr>
        <dsp:cNvPr id="0" name=""/>
        <dsp:cNvSpPr/>
      </dsp:nvSpPr>
      <dsp:spPr>
        <a:xfrm>
          <a:off x="370714" y="1605124"/>
          <a:ext cx="1070083" cy="1070083"/>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136680-03B8-447C-85F5-218C8E5C3545}">
      <dsp:nvSpPr>
        <dsp:cNvPr id="0" name=""/>
        <dsp:cNvSpPr/>
      </dsp:nvSpPr>
      <dsp:spPr>
        <a:xfrm>
          <a:off x="594575" y="2996233"/>
          <a:ext cx="9405221" cy="856066"/>
        </a:xfrm>
        <a:prstGeom prst="rect">
          <a:avLst/>
        </a:prstGeom>
        <a:solidFill>
          <a:srgbClr val="92A9B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9503"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smtClean="0">
              <a:solidFill>
                <a:schemeClr val="tx1"/>
              </a:solidFill>
              <a:latin typeface="微软雅黑 Light" panose="020B0502040204020203" pitchFamily="34" charset="-122"/>
              <a:ea typeface="微软雅黑 Light" panose="020B0502040204020203" pitchFamily="34" charset="-122"/>
            </a:rPr>
            <a:t>具有</a:t>
          </a:r>
          <a:r>
            <a:rPr lang="en-US" altLang="en-US" sz="1800" kern="1200" dirty="0" smtClean="0">
              <a:solidFill>
                <a:schemeClr val="tx1"/>
              </a:solidFill>
              <a:latin typeface="微软雅黑 Light" panose="020B0502040204020203" pitchFamily="34" charset="-122"/>
              <a:ea typeface="微软雅黑 Light" panose="020B0502040204020203" pitchFamily="34" charset="-122"/>
            </a:rPr>
            <a:t>3</a:t>
          </a:r>
          <a:r>
            <a:rPr lang="zh-CN" altLang="en-US" sz="1800" kern="1200" dirty="0" smtClean="0">
              <a:solidFill>
                <a:schemeClr val="tx1"/>
              </a:solidFill>
              <a:latin typeface="微软雅黑 Light" panose="020B0502040204020203" pitchFamily="34" charset="-122"/>
              <a:ea typeface="微软雅黑 Light" panose="020B0502040204020203" pitchFamily="34" charset="-122"/>
            </a:rPr>
            <a:t>维</a:t>
          </a:r>
          <a:r>
            <a:rPr lang="zh-CN" altLang="en-US" sz="1800" kern="1200" dirty="0">
              <a:solidFill>
                <a:schemeClr val="tx1"/>
              </a:solidFill>
              <a:latin typeface="微软雅黑 Light" panose="020B0502040204020203" pitchFamily="34" charset="-122"/>
              <a:ea typeface="微软雅黑 Light" panose="020B0502040204020203" pitchFamily="34" charset="-122"/>
            </a:rPr>
            <a:t>卷积能力的 </a:t>
          </a:r>
          <a:r>
            <a:rPr lang="en-US" altLang="en-US" sz="1800" kern="1200" dirty="0">
              <a:solidFill>
                <a:schemeClr val="tx1"/>
              </a:solidFill>
              <a:latin typeface="微软雅黑 Light" panose="020B0502040204020203" pitchFamily="34" charset="-122"/>
              <a:ea typeface="微软雅黑 Light" panose="020B0502040204020203" pitchFamily="34" charset="-122"/>
            </a:rPr>
            <a:t>3DCNN </a:t>
          </a:r>
          <a:r>
            <a:rPr lang="zh-CN" altLang="en-US" sz="1800" kern="1200" dirty="0">
              <a:solidFill>
                <a:schemeClr val="tx1"/>
              </a:solidFill>
              <a:latin typeface="微软雅黑 Light" panose="020B0502040204020203" pitchFamily="34" charset="-122"/>
              <a:ea typeface="微软雅黑 Light" panose="020B0502040204020203" pitchFamily="34" charset="-122"/>
            </a:rPr>
            <a:t>网络结构，由于其</a:t>
          </a:r>
          <a:r>
            <a:rPr lang="zh-CN" altLang="en-US" sz="1800" kern="1200" dirty="0" smtClean="0">
              <a:solidFill>
                <a:schemeClr val="tx1"/>
              </a:solidFill>
              <a:latin typeface="微软雅黑 Light" panose="020B0502040204020203" pitchFamily="34" charset="-122"/>
              <a:ea typeface="微软雅黑 Light" panose="020B0502040204020203" pitchFamily="34" charset="-122"/>
            </a:rPr>
            <a:t>能够实现</a:t>
          </a:r>
          <a:r>
            <a:rPr lang="zh-CN" altLang="en-US" sz="1800" kern="1200" dirty="0">
              <a:solidFill>
                <a:schemeClr val="tx1"/>
              </a:solidFill>
              <a:latin typeface="微软雅黑 Light" panose="020B0502040204020203" pitchFamily="34" charset="-122"/>
              <a:ea typeface="微软雅黑 Light" panose="020B0502040204020203" pitchFamily="34" charset="-122"/>
            </a:rPr>
            <a:t>端到端的一种训练模型，</a:t>
          </a:r>
          <a:r>
            <a:rPr lang="zh-CN" altLang="en-US" sz="1800" kern="1200" dirty="0" smtClean="0">
              <a:solidFill>
                <a:schemeClr val="tx1"/>
              </a:solidFill>
              <a:latin typeface="微软雅黑 Light" panose="020B0502040204020203" pitchFamily="34" charset="-122"/>
              <a:ea typeface="微软雅黑 Light" panose="020B0502040204020203" pitchFamily="34" charset="-122"/>
            </a:rPr>
            <a:t>使得人们</a:t>
          </a:r>
          <a:r>
            <a:rPr lang="zh-CN" altLang="en-US" sz="1800" kern="1200" dirty="0">
              <a:solidFill>
                <a:schemeClr val="tx1"/>
              </a:solidFill>
              <a:latin typeface="微软雅黑 Light" panose="020B0502040204020203" pitchFamily="34" charset="-122"/>
              <a:ea typeface="微软雅黑 Light" panose="020B0502040204020203" pitchFamily="34" charset="-122"/>
            </a:rPr>
            <a:t>更关注于研究本身而不是模型的构建</a:t>
          </a:r>
          <a:r>
            <a:rPr lang="zh-CN" altLang="en-US" sz="1800" kern="1200" dirty="0" smtClean="0">
              <a:solidFill>
                <a:schemeClr val="tx1"/>
              </a:solidFill>
              <a:latin typeface="微软雅黑 Light" panose="020B0502040204020203" pitchFamily="34" charset="-122"/>
              <a:ea typeface="微软雅黑 Light" panose="020B0502040204020203" pitchFamily="34" charset="-122"/>
            </a:rPr>
            <a:t>上面。</a:t>
          </a:r>
          <a:endParaRPr lang="zh-CN" altLang="en-US" sz="1800" kern="1200" dirty="0">
            <a:solidFill>
              <a:schemeClr val="tx1"/>
            </a:solidFill>
            <a:latin typeface="微软雅黑 Light" panose="020B0502040204020203" pitchFamily="34" charset="-122"/>
            <a:ea typeface="微软雅黑 Light" panose="020B0502040204020203" pitchFamily="34" charset="-122"/>
          </a:endParaRPr>
        </a:p>
      </dsp:txBody>
      <dsp:txXfrm>
        <a:off x="594575" y="2996233"/>
        <a:ext cx="9405221" cy="856066"/>
      </dsp:txXfrm>
    </dsp:sp>
    <dsp:sp modelId="{5BFCFA6F-06CA-42F8-B44B-C01CA23C66EF}">
      <dsp:nvSpPr>
        <dsp:cNvPr id="0" name=""/>
        <dsp:cNvSpPr/>
      </dsp:nvSpPr>
      <dsp:spPr>
        <a:xfrm>
          <a:off x="59533" y="2889224"/>
          <a:ext cx="1070083" cy="1070083"/>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36206-EDCC-45CC-91E1-955C81784E3D}">
      <dsp:nvSpPr>
        <dsp:cNvPr id="0" name=""/>
        <dsp:cNvSpPr/>
      </dsp:nvSpPr>
      <dsp:spPr>
        <a:xfrm>
          <a:off x="31818" y="1361164"/>
          <a:ext cx="2373177" cy="103824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tx1"/>
              </a:solidFill>
              <a:latin typeface="微软雅黑 Light" panose="020B0502040204020203" pitchFamily="34" charset="-122"/>
              <a:ea typeface="微软雅黑 Light" panose="020B0502040204020203" pitchFamily="34" charset="-122"/>
            </a:rPr>
            <a:t>生院认知神经心理学实验室采集</a:t>
          </a:r>
          <a:endParaRPr lang="en-US" altLang="zh-CN" sz="2400" kern="1200" dirty="0" smtClean="0">
            <a:solidFill>
              <a:schemeClr val="tx1"/>
            </a:solidFill>
            <a:latin typeface="微软雅黑 Light" panose="020B0502040204020203" pitchFamily="34" charset="-122"/>
            <a:ea typeface="微软雅黑 Light" panose="020B0502040204020203" pitchFamily="34" charset="-122"/>
          </a:endParaRPr>
        </a:p>
      </dsp:txBody>
      <dsp:txXfrm>
        <a:off x="62227" y="1391573"/>
        <a:ext cx="2312359" cy="977422"/>
      </dsp:txXfrm>
    </dsp:sp>
    <dsp:sp modelId="{8BD7CA7C-B82E-41F0-AB3C-C73674DB658D}">
      <dsp:nvSpPr>
        <dsp:cNvPr id="0" name=""/>
        <dsp:cNvSpPr/>
      </dsp:nvSpPr>
      <dsp:spPr>
        <a:xfrm rot="18426954">
          <a:off x="2137159" y="1319927"/>
          <a:ext cx="1350762" cy="43595"/>
        </a:xfrm>
        <a:custGeom>
          <a:avLst/>
          <a:gdLst/>
          <a:ahLst/>
          <a:cxnLst/>
          <a:rect l="0" t="0" r="0" b="0"/>
          <a:pathLst>
            <a:path>
              <a:moveTo>
                <a:pt x="0" y="21797"/>
              </a:moveTo>
              <a:lnTo>
                <a:pt x="1350762" y="2179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778771" y="1307955"/>
        <a:ext cx="67538" cy="67538"/>
      </dsp:txXfrm>
    </dsp:sp>
    <dsp:sp modelId="{49B2E9FA-9818-4A80-819E-6A0275C67804}">
      <dsp:nvSpPr>
        <dsp:cNvPr id="0" name=""/>
        <dsp:cNvSpPr/>
      </dsp:nvSpPr>
      <dsp:spPr>
        <a:xfrm>
          <a:off x="3220085" y="351687"/>
          <a:ext cx="2784061" cy="902954"/>
        </a:xfrm>
        <a:prstGeom prst="roundRect">
          <a:avLst>
            <a:gd name="adj" fmla="val 10000"/>
          </a:avLst>
        </a:prstGeom>
        <a:solidFill>
          <a:schemeClr val="accent5">
            <a:hueOff val="0"/>
            <a:satOff val="0"/>
            <a:lumOff val="0"/>
            <a:alphaOff val="0"/>
          </a:schemeClr>
        </a:solidFill>
        <a:ln w="12700" cap="flat" cmpd="sng" algn="ctr">
          <a:solidFill>
            <a:schemeClr val="l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solidFill>
                <a:schemeClr val="tx1"/>
              </a:solidFill>
              <a:latin typeface="微软雅黑 Light" panose="020B0502040204020203" pitchFamily="34" charset="-122"/>
              <a:ea typeface="微软雅黑 Light" panose="020B0502040204020203" pitchFamily="34" charset="-122"/>
            </a:rPr>
            <a:t>59</a:t>
          </a:r>
          <a:r>
            <a:rPr lang="zh-CN" altLang="en-US" sz="2400" kern="1200" dirty="0" smtClean="0">
              <a:solidFill>
                <a:schemeClr val="tx1"/>
              </a:solidFill>
              <a:latin typeface="微软雅黑 Light" panose="020B0502040204020203" pitchFamily="34" charset="-122"/>
              <a:ea typeface="微软雅黑 Light" panose="020B0502040204020203" pitchFamily="34" charset="-122"/>
            </a:rPr>
            <a:t>名健康被试</a:t>
          </a:r>
          <a:endParaRPr lang="zh-CN" altLang="en-US" sz="2400" kern="1200" dirty="0">
            <a:solidFill>
              <a:schemeClr val="tx1"/>
            </a:solidFill>
            <a:latin typeface="微软雅黑 Light" panose="020B0502040204020203" pitchFamily="34" charset="-122"/>
            <a:ea typeface="微软雅黑 Light" panose="020B0502040204020203" pitchFamily="34" charset="-122"/>
          </a:endParaRPr>
        </a:p>
      </dsp:txBody>
      <dsp:txXfrm>
        <a:off x="3246532" y="378134"/>
        <a:ext cx="2731167" cy="850060"/>
      </dsp:txXfrm>
    </dsp:sp>
    <dsp:sp modelId="{F0D08596-B798-4D14-BB14-5404720A38B0}">
      <dsp:nvSpPr>
        <dsp:cNvPr id="0" name=""/>
        <dsp:cNvSpPr/>
      </dsp:nvSpPr>
      <dsp:spPr>
        <a:xfrm rot="3407056">
          <a:off x="2056997" y="2502307"/>
          <a:ext cx="1539108" cy="43595"/>
        </a:xfrm>
        <a:custGeom>
          <a:avLst/>
          <a:gdLst/>
          <a:ahLst/>
          <a:cxnLst/>
          <a:rect l="0" t="0" r="0" b="0"/>
          <a:pathLst>
            <a:path>
              <a:moveTo>
                <a:pt x="0" y="21797"/>
              </a:moveTo>
              <a:lnTo>
                <a:pt x="1539108" y="2179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788074" y="2485627"/>
        <a:ext cx="76955" cy="76955"/>
      </dsp:txXfrm>
    </dsp:sp>
    <dsp:sp modelId="{1C8DCE58-6572-47FB-891D-C9F07B1FF5FA}">
      <dsp:nvSpPr>
        <dsp:cNvPr id="0" name=""/>
        <dsp:cNvSpPr/>
      </dsp:nvSpPr>
      <dsp:spPr>
        <a:xfrm>
          <a:off x="3248108" y="2744470"/>
          <a:ext cx="2426389" cy="84690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tx1"/>
              </a:solidFill>
              <a:latin typeface="微软雅黑 Light" panose="020B0502040204020203" pitchFamily="34" charset="-122"/>
              <a:ea typeface="微软雅黑 Light" panose="020B0502040204020203" pitchFamily="34" charset="-122"/>
            </a:rPr>
            <a:t>数据不均衡</a:t>
          </a:r>
          <a:endParaRPr lang="zh-CN" altLang="en-US" sz="2400" kern="1200" dirty="0">
            <a:solidFill>
              <a:schemeClr val="tx1"/>
            </a:solidFill>
            <a:latin typeface="微软雅黑 Light" panose="020B0502040204020203" pitchFamily="34" charset="-122"/>
            <a:ea typeface="微软雅黑 Light" panose="020B0502040204020203" pitchFamily="34" charset="-122"/>
          </a:endParaRPr>
        </a:p>
      </dsp:txBody>
      <dsp:txXfrm>
        <a:off x="3272913" y="2769275"/>
        <a:ext cx="2376779" cy="797298"/>
      </dsp:txXfrm>
    </dsp:sp>
    <dsp:sp modelId="{684C8248-E3E1-4001-9961-1D56D8F9CDB5}">
      <dsp:nvSpPr>
        <dsp:cNvPr id="0" name=""/>
        <dsp:cNvSpPr/>
      </dsp:nvSpPr>
      <dsp:spPr>
        <a:xfrm rot="18760783">
          <a:off x="5493450" y="2732907"/>
          <a:ext cx="1124170" cy="43595"/>
        </a:xfrm>
        <a:custGeom>
          <a:avLst/>
          <a:gdLst/>
          <a:ahLst/>
          <a:cxnLst/>
          <a:rect l="0" t="0" r="0" b="0"/>
          <a:pathLst>
            <a:path>
              <a:moveTo>
                <a:pt x="0" y="21797"/>
              </a:moveTo>
              <a:lnTo>
                <a:pt x="1124170" y="2179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6027431" y="2726601"/>
        <a:ext cx="56208" cy="56208"/>
      </dsp:txXfrm>
    </dsp:sp>
    <dsp:sp modelId="{4020A91C-CA7D-42DC-8F81-5054B56711EB}">
      <dsp:nvSpPr>
        <dsp:cNvPr id="0" name=""/>
        <dsp:cNvSpPr/>
      </dsp:nvSpPr>
      <dsp:spPr>
        <a:xfrm>
          <a:off x="6436572" y="1859446"/>
          <a:ext cx="3900382" cy="96407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1"/>
              </a:solidFill>
              <a:latin typeface="微软雅黑 Light" panose="020B0502040204020203" pitchFamily="34" charset="-122"/>
              <a:ea typeface="微软雅黑 Light" panose="020B0502040204020203" pitchFamily="34" charset="-122"/>
            </a:rPr>
            <a:t>取全部被试选择</a:t>
          </a:r>
          <a:r>
            <a:rPr lang="en-US" altLang="zh-CN" sz="2000" kern="1200" dirty="0" smtClean="0">
              <a:solidFill>
                <a:schemeClr val="tx1"/>
              </a:solidFill>
              <a:latin typeface="微软雅黑 Light" panose="020B0502040204020203" pitchFamily="34" charset="-122"/>
              <a:ea typeface="微软雅黑 Light" panose="020B0502040204020203" pitchFamily="34" charset="-122"/>
            </a:rPr>
            <a:t>A</a:t>
          </a:r>
          <a:r>
            <a:rPr lang="zh-CN" altLang="en-US" sz="2000" kern="1200" dirty="0" smtClean="0">
              <a:solidFill>
                <a:schemeClr val="tx1"/>
              </a:solidFill>
              <a:latin typeface="微软雅黑 Light" panose="020B0502040204020203" pitchFamily="34" charset="-122"/>
              <a:ea typeface="微软雅黑 Light" panose="020B0502040204020203" pitchFamily="34" charset="-122"/>
            </a:rPr>
            <a:t>、</a:t>
          </a:r>
          <a:r>
            <a:rPr lang="en-US" altLang="zh-CN" sz="2000" kern="1200" dirty="0" smtClean="0">
              <a:solidFill>
                <a:schemeClr val="tx1"/>
              </a:solidFill>
              <a:latin typeface="微软雅黑 Light" panose="020B0502040204020203" pitchFamily="34" charset="-122"/>
              <a:ea typeface="微软雅黑 Light" panose="020B0502040204020203" pitchFamily="34" charset="-122"/>
            </a:rPr>
            <a:t>B</a:t>
          </a:r>
          <a:r>
            <a:rPr lang="zh-CN" altLang="en-US" sz="2000" kern="1200" dirty="0" smtClean="0">
              <a:solidFill>
                <a:schemeClr val="tx1"/>
              </a:solidFill>
              <a:latin typeface="微软雅黑 Light" panose="020B0502040204020203" pitchFamily="34" charset="-122"/>
              <a:ea typeface="微软雅黑 Light" panose="020B0502040204020203" pitchFamily="34" charset="-122"/>
            </a:rPr>
            <a:t>的</a:t>
          </a:r>
          <a:r>
            <a:rPr lang="en-US" altLang="zh-CN" sz="2000" kern="1200" dirty="0" smtClean="0">
              <a:solidFill>
                <a:schemeClr val="tx1"/>
              </a:solidFill>
              <a:latin typeface="微软雅黑 Light" panose="020B0502040204020203" pitchFamily="34" charset="-122"/>
              <a:ea typeface="微软雅黑 Light" panose="020B0502040204020203" pitchFamily="34" charset="-122"/>
            </a:rPr>
            <a:t>fMRI</a:t>
          </a:r>
          <a:r>
            <a:rPr lang="zh-CN" altLang="en-US" sz="2000" kern="1200" dirty="0" smtClean="0">
              <a:solidFill>
                <a:schemeClr val="tx1"/>
              </a:solidFill>
              <a:latin typeface="微软雅黑 Light" panose="020B0502040204020203" pitchFamily="34" charset="-122"/>
              <a:ea typeface="微软雅黑 Light" panose="020B0502040204020203" pitchFamily="34" charset="-122"/>
            </a:rPr>
            <a:t>数据并随机取等量的</a:t>
          </a:r>
          <a:r>
            <a:rPr lang="en-US" altLang="zh-CN" sz="2000" kern="1200" dirty="0" smtClean="0">
              <a:solidFill>
                <a:schemeClr val="tx1"/>
              </a:solidFill>
              <a:latin typeface="微软雅黑 Light" panose="020B0502040204020203" pitchFamily="34" charset="-122"/>
              <a:ea typeface="微软雅黑 Light" panose="020B0502040204020203" pitchFamily="34" charset="-122"/>
            </a:rPr>
            <a:t>C</a:t>
          </a:r>
          <a:r>
            <a:rPr lang="zh-CN" altLang="en-US" sz="2000" kern="1200" dirty="0" smtClean="0">
              <a:solidFill>
                <a:schemeClr val="tx1"/>
              </a:solidFill>
              <a:latin typeface="微软雅黑 Light" panose="020B0502040204020203" pitchFamily="34" charset="-122"/>
              <a:ea typeface="微软雅黑 Light" panose="020B0502040204020203" pitchFamily="34" charset="-122"/>
            </a:rPr>
            <a:t>、</a:t>
          </a:r>
          <a:r>
            <a:rPr lang="en-US" altLang="zh-CN" sz="2000" kern="1200" dirty="0" smtClean="0">
              <a:solidFill>
                <a:schemeClr val="tx1"/>
              </a:solidFill>
              <a:latin typeface="微软雅黑 Light" panose="020B0502040204020203" pitchFamily="34" charset="-122"/>
              <a:ea typeface="微软雅黑 Light" panose="020B0502040204020203" pitchFamily="34" charset="-122"/>
            </a:rPr>
            <a:t>D</a:t>
          </a:r>
          <a:r>
            <a:rPr lang="zh-CN" altLang="en-US" sz="2000" kern="1200" dirty="0" smtClean="0">
              <a:solidFill>
                <a:schemeClr val="tx1"/>
              </a:solidFill>
              <a:latin typeface="微软雅黑 Light" panose="020B0502040204020203" pitchFamily="34" charset="-122"/>
              <a:ea typeface="微软雅黑 Light" panose="020B0502040204020203" pitchFamily="34" charset="-122"/>
            </a:rPr>
            <a:t>数据</a:t>
          </a:r>
          <a:endParaRPr lang="zh-CN" altLang="en-US" sz="2000" kern="1200" dirty="0">
            <a:solidFill>
              <a:schemeClr val="tx1"/>
            </a:solidFill>
            <a:latin typeface="微软雅黑 Light" panose="020B0502040204020203" pitchFamily="34" charset="-122"/>
            <a:ea typeface="微软雅黑 Light" panose="020B0502040204020203" pitchFamily="34" charset="-122"/>
          </a:endParaRPr>
        </a:p>
      </dsp:txBody>
      <dsp:txXfrm>
        <a:off x="6464809" y="1887683"/>
        <a:ext cx="3843908" cy="907604"/>
      </dsp:txXfrm>
    </dsp:sp>
    <dsp:sp modelId="{D75702EE-A6C9-480C-A6A4-708358EFC7F8}">
      <dsp:nvSpPr>
        <dsp:cNvPr id="0" name=""/>
        <dsp:cNvSpPr/>
      </dsp:nvSpPr>
      <dsp:spPr>
        <a:xfrm rot="21565183">
          <a:off x="2404975" y="1854426"/>
          <a:ext cx="801870" cy="43595"/>
        </a:xfrm>
        <a:custGeom>
          <a:avLst/>
          <a:gdLst/>
          <a:ahLst/>
          <a:cxnLst/>
          <a:rect l="0" t="0" r="0" b="0"/>
          <a:pathLst>
            <a:path>
              <a:moveTo>
                <a:pt x="0" y="21797"/>
              </a:moveTo>
              <a:lnTo>
                <a:pt x="801870" y="21797"/>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785863" y="1856177"/>
        <a:ext cx="40093" cy="40093"/>
      </dsp:txXfrm>
    </dsp:sp>
    <dsp:sp modelId="{08FE2CDB-46BE-4F59-951D-998B41BE8BB8}">
      <dsp:nvSpPr>
        <dsp:cNvPr id="0" name=""/>
        <dsp:cNvSpPr/>
      </dsp:nvSpPr>
      <dsp:spPr>
        <a:xfrm>
          <a:off x="3206825" y="1449017"/>
          <a:ext cx="2098835" cy="84629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altLang="zh-CN" sz="2400" kern="1200" dirty="0" smtClean="0">
              <a:solidFill>
                <a:schemeClr val="tx1"/>
              </a:solidFill>
              <a:latin typeface="微软雅黑 Light" panose="020B0502040204020203" pitchFamily="34" charset="-122"/>
              <a:ea typeface="微软雅黑 Light" panose="020B0502040204020203" pitchFamily="34" charset="-122"/>
            </a:rPr>
            <a:t>3</a:t>
          </a:r>
          <a:r>
            <a:rPr lang="zh-CN" altLang="en-US" sz="2400" kern="1200" dirty="0" smtClean="0">
              <a:solidFill>
                <a:schemeClr val="tx1"/>
              </a:solidFill>
              <a:latin typeface="微软雅黑 Light" panose="020B0502040204020203" pitchFamily="34" charset="-122"/>
              <a:ea typeface="微软雅黑 Light" panose="020B0502040204020203" pitchFamily="34" charset="-122"/>
            </a:rPr>
            <a:t>次扫描</a:t>
          </a:r>
          <a:endParaRPr lang="zh-CN" altLang="en-US" sz="2400" kern="1200" dirty="0">
            <a:solidFill>
              <a:schemeClr val="tx1"/>
            </a:solidFill>
            <a:latin typeface="微软雅黑 Light" panose="020B0502040204020203" pitchFamily="34" charset="-122"/>
            <a:ea typeface="微软雅黑 Light" panose="020B0502040204020203" pitchFamily="34" charset="-122"/>
          </a:endParaRPr>
        </a:p>
      </dsp:txBody>
      <dsp:txXfrm>
        <a:off x="3231612" y="1473804"/>
        <a:ext cx="2049261" cy="796718"/>
      </dsp:txXfrm>
    </dsp:sp>
    <dsp:sp modelId="{6FB41A16-EB3A-44EF-80CB-4F583E08B2F4}">
      <dsp:nvSpPr>
        <dsp:cNvPr id="0" name=""/>
        <dsp:cNvSpPr/>
      </dsp:nvSpPr>
      <dsp:spPr>
        <a:xfrm rot="19329647">
          <a:off x="5147835" y="1389911"/>
          <a:ext cx="1501203" cy="43595"/>
        </a:xfrm>
        <a:custGeom>
          <a:avLst/>
          <a:gdLst/>
          <a:ahLst/>
          <a:cxnLst/>
          <a:rect l="0" t="0" r="0" b="0"/>
          <a:pathLst>
            <a:path>
              <a:moveTo>
                <a:pt x="0" y="21797"/>
              </a:moveTo>
              <a:lnTo>
                <a:pt x="1501203" y="21797"/>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860907" y="1374178"/>
        <a:ext cx="75060" cy="75060"/>
      </dsp:txXfrm>
    </dsp:sp>
    <dsp:sp modelId="{F69FC6D2-D899-4865-90AF-4E300E8F9800}">
      <dsp:nvSpPr>
        <dsp:cNvPr id="0" name=""/>
        <dsp:cNvSpPr/>
      </dsp:nvSpPr>
      <dsp:spPr>
        <a:xfrm>
          <a:off x="6491214" y="419292"/>
          <a:ext cx="2923635" cy="106392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1"/>
              </a:solidFill>
              <a:latin typeface="微软雅黑 Light" panose="020B0502040204020203" pitchFamily="34" charset="-122"/>
              <a:ea typeface="微软雅黑 Light" panose="020B0502040204020203" pitchFamily="34" charset="-122"/>
            </a:rPr>
            <a:t>每次扫描有</a:t>
          </a:r>
          <a:r>
            <a:rPr lang="en-US" altLang="zh-CN" sz="2000" kern="1200" dirty="0" smtClean="0">
              <a:solidFill>
                <a:schemeClr val="tx1"/>
              </a:solidFill>
              <a:latin typeface="微软雅黑 Light" panose="020B0502040204020203" pitchFamily="34" charset="-122"/>
              <a:ea typeface="微软雅黑 Light" panose="020B0502040204020203" pitchFamily="34" charset="-122"/>
            </a:rPr>
            <a:t>210</a:t>
          </a:r>
          <a:r>
            <a:rPr lang="zh-CN" altLang="en-US" sz="2000" kern="1200" dirty="0" smtClean="0">
              <a:solidFill>
                <a:schemeClr val="tx1"/>
              </a:solidFill>
              <a:latin typeface="微软雅黑 Light" panose="020B0502040204020203" pitchFamily="34" charset="-122"/>
              <a:ea typeface="微软雅黑 Light" panose="020B0502040204020203" pitchFamily="34" charset="-122"/>
            </a:rPr>
            <a:t>帧，被试约做出</a:t>
          </a:r>
          <a:r>
            <a:rPr lang="en-US" altLang="zh-CN" sz="2000" kern="1200" dirty="0" smtClean="0">
              <a:solidFill>
                <a:schemeClr val="tx1"/>
              </a:solidFill>
              <a:latin typeface="微软雅黑 Light" panose="020B0502040204020203" pitchFamily="34" charset="-122"/>
              <a:ea typeface="微软雅黑 Light" panose="020B0502040204020203" pitchFamily="34" charset="-122"/>
            </a:rPr>
            <a:t>60</a:t>
          </a:r>
          <a:r>
            <a:rPr lang="zh-CN" altLang="en-US" sz="2000" kern="1200" dirty="0" smtClean="0">
              <a:solidFill>
                <a:schemeClr val="tx1"/>
              </a:solidFill>
              <a:latin typeface="微软雅黑 Light" panose="020B0502040204020203" pitchFamily="34" charset="-122"/>
              <a:ea typeface="微软雅黑 Light" panose="020B0502040204020203" pitchFamily="34" charset="-122"/>
            </a:rPr>
            <a:t>次选择</a:t>
          </a:r>
          <a:endParaRPr lang="zh-CN" altLang="en-US" sz="2000" kern="1200" dirty="0">
            <a:solidFill>
              <a:schemeClr val="tx1"/>
            </a:solidFill>
            <a:latin typeface="微软雅黑 Light" panose="020B0502040204020203" pitchFamily="34" charset="-122"/>
            <a:ea typeface="微软雅黑 Light" panose="020B0502040204020203" pitchFamily="34" charset="-122"/>
          </a:endParaRPr>
        </a:p>
      </dsp:txBody>
      <dsp:txXfrm>
        <a:off x="6522375" y="450453"/>
        <a:ext cx="2861313" cy="100160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Light" panose="020B0502040204020203" pitchFamily="34" charset="-122"/>
                <a:ea typeface="微软雅黑 Light" panose="020B0502040204020203"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Light" panose="020B0502040204020203" pitchFamily="34" charset="-122"/>
                <a:ea typeface="微软雅黑 Light" panose="020B0502040204020203" pitchFamily="34" charset="-122"/>
              </a:defRPr>
            </a:lvl1pPr>
          </a:lstStyle>
          <a:p>
            <a:fld id="{B6D13256-3C44-4A97-93A5-E7F605AF5969}" type="datetimeFigureOut">
              <a:rPr lang="zh-CN" altLang="en-US" smtClean="0"/>
              <a:pPr/>
              <a:t>2019/6/3</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Light" panose="020B0502040204020203" pitchFamily="34" charset="-122"/>
                <a:ea typeface="微软雅黑 Light" panose="020B0502040204020203"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Light" panose="020B0502040204020203" pitchFamily="34" charset="-122"/>
                <a:ea typeface="微软雅黑 Light" panose="020B0502040204020203" pitchFamily="34" charset="-122"/>
              </a:defRPr>
            </a:lvl1pPr>
          </a:lstStyle>
          <a:p>
            <a:fld id="{E0DF0F4D-CFE1-4B4D-AADB-3F21944D2C02}" type="slidenum">
              <a:rPr lang="zh-CN" altLang="en-US" smtClean="0"/>
              <a:pPr/>
              <a:t>‹#›</a:t>
            </a:fld>
            <a:endParaRPr lang="zh-CN" altLang="en-US" dirty="0"/>
          </a:p>
        </p:txBody>
      </p:sp>
    </p:spTree>
    <p:extLst>
      <p:ext uri="{BB962C8B-B14F-4D97-AF65-F5344CB8AC3E}">
        <p14:creationId xmlns:p14="http://schemas.microsoft.com/office/powerpoint/2010/main" val="328166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1pPr>
    <a:lvl2pPr marL="4572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2pPr>
    <a:lvl3pPr marL="9144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3pPr>
    <a:lvl4pPr marL="13716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4pPr>
    <a:lvl5pPr marL="1828800" algn="l" defTabSz="914400" rtl="0" eaLnBrk="1" latinLnBrk="0" hangingPunct="1">
      <a:defRPr sz="1200" kern="1200">
        <a:solidFill>
          <a:schemeClr val="tx1"/>
        </a:solidFill>
        <a:latin typeface="微软雅黑 Light" panose="020B0502040204020203" pitchFamily="34" charset="-122"/>
        <a:ea typeface="微软雅黑 Light" panose="020B0502040204020203"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914AD0-4BA5-487D-B23A-63B70FC8032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057008D-8A83-4D4E-AC9F-A1AB750FB5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5DA1DE4-4F5E-4F9E-9785-5217A8B7430D}"/>
              </a:ext>
            </a:extLst>
          </p:cNvPr>
          <p:cNvSpPr>
            <a:spLocks noGrp="1"/>
          </p:cNvSpPr>
          <p:nvPr>
            <p:ph type="dt" sz="half" idx="10"/>
          </p:nvPr>
        </p:nvSpPr>
        <p:spPr/>
        <p:txBody>
          <a:bodyPr/>
          <a:lstStyle/>
          <a:p>
            <a:fld id="{7FEBF6D7-EC43-4E00-B3F2-A43C98D52A48}" type="datetime1">
              <a:rPr lang="zh-CN" altLang="en-US" smtClean="0"/>
              <a:t>2019/6/3</a:t>
            </a:fld>
            <a:endParaRPr lang="zh-CN" altLang="en-US"/>
          </a:p>
        </p:txBody>
      </p:sp>
      <p:sp>
        <p:nvSpPr>
          <p:cNvPr id="5" name="页脚占位符 4">
            <a:extLst>
              <a:ext uri="{FF2B5EF4-FFF2-40B4-BE49-F238E27FC236}">
                <a16:creationId xmlns:a16="http://schemas.microsoft.com/office/drawing/2014/main" id="{68E4E8EF-14C1-4DCC-B573-6158541095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F6F376-C93B-468A-BF2E-24AC40F0A425}"/>
              </a:ext>
            </a:extLst>
          </p:cNvPr>
          <p:cNvSpPr>
            <a:spLocks noGrp="1"/>
          </p:cNvSpPr>
          <p:nvPr>
            <p:ph type="sldNum" sz="quarter" idx="12"/>
          </p:nvPr>
        </p:nvSpPr>
        <p:spPr/>
        <p:txBody>
          <a:bodyPr/>
          <a:lstStyle/>
          <a:p>
            <a:fld id="{9FEE17DF-CAFC-4AFC-B771-88ED72882AC4}" type="slidenum">
              <a:rPr lang="zh-CN" altLang="en-US" smtClean="0"/>
              <a:t>‹#›</a:t>
            </a:fld>
            <a:endParaRPr lang="zh-CN" altLang="en-US"/>
          </a:p>
        </p:txBody>
      </p:sp>
    </p:spTree>
    <p:extLst>
      <p:ext uri="{BB962C8B-B14F-4D97-AF65-F5344CB8AC3E}">
        <p14:creationId xmlns:p14="http://schemas.microsoft.com/office/powerpoint/2010/main" val="3166315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0473B-26A8-42E1-9A9A-78E18A23E25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CEA8F29-403D-444C-8E4F-119BC025CBBE}"/>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B654441-45B1-4F90-A74B-E47B98ED264C}"/>
              </a:ext>
            </a:extLst>
          </p:cNvPr>
          <p:cNvSpPr>
            <a:spLocks noGrp="1"/>
          </p:cNvSpPr>
          <p:nvPr>
            <p:ph type="dt" sz="half" idx="10"/>
          </p:nvPr>
        </p:nvSpPr>
        <p:spPr/>
        <p:txBody>
          <a:bodyPr/>
          <a:lstStyle/>
          <a:p>
            <a:fld id="{6E8C6D13-1DED-4B0C-8C34-7E2B1627676E}" type="datetime1">
              <a:rPr lang="zh-CN" altLang="en-US" smtClean="0"/>
              <a:t>2019/6/3</a:t>
            </a:fld>
            <a:endParaRPr lang="zh-CN" altLang="en-US"/>
          </a:p>
        </p:txBody>
      </p:sp>
      <p:sp>
        <p:nvSpPr>
          <p:cNvPr id="5" name="页脚占位符 4">
            <a:extLst>
              <a:ext uri="{FF2B5EF4-FFF2-40B4-BE49-F238E27FC236}">
                <a16:creationId xmlns:a16="http://schemas.microsoft.com/office/drawing/2014/main" id="{2C238F90-5D57-4BDE-AAC8-9F1D5858E3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BA02AA-6264-4C3B-ABAB-C17AD95FA088}"/>
              </a:ext>
            </a:extLst>
          </p:cNvPr>
          <p:cNvSpPr>
            <a:spLocks noGrp="1"/>
          </p:cNvSpPr>
          <p:nvPr>
            <p:ph type="sldNum" sz="quarter" idx="12"/>
          </p:nvPr>
        </p:nvSpPr>
        <p:spPr/>
        <p:txBody>
          <a:bodyPr/>
          <a:lstStyle/>
          <a:p>
            <a:fld id="{9FEE17DF-CAFC-4AFC-B771-88ED72882AC4}" type="slidenum">
              <a:rPr lang="zh-CN" altLang="en-US" smtClean="0"/>
              <a:t>‹#›</a:t>
            </a:fld>
            <a:endParaRPr lang="zh-CN" altLang="en-US"/>
          </a:p>
        </p:txBody>
      </p:sp>
    </p:spTree>
    <p:extLst>
      <p:ext uri="{BB962C8B-B14F-4D97-AF65-F5344CB8AC3E}">
        <p14:creationId xmlns:p14="http://schemas.microsoft.com/office/powerpoint/2010/main" val="1274436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B64709F-6F3B-49DB-8078-D84A9B9E896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79055E2-4E01-4ADB-AE20-ED090F84057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0E34445-E441-417F-A8D7-55685576733B}"/>
              </a:ext>
            </a:extLst>
          </p:cNvPr>
          <p:cNvSpPr>
            <a:spLocks noGrp="1"/>
          </p:cNvSpPr>
          <p:nvPr>
            <p:ph type="dt" sz="half" idx="10"/>
          </p:nvPr>
        </p:nvSpPr>
        <p:spPr/>
        <p:txBody>
          <a:bodyPr/>
          <a:lstStyle/>
          <a:p>
            <a:fld id="{3C6EA60B-B1B9-410F-9052-5CC20D7D8DD9}" type="datetime1">
              <a:rPr lang="zh-CN" altLang="en-US" smtClean="0"/>
              <a:t>2019/6/3</a:t>
            </a:fld>
            <a:endParaRPr lang="zh-CN" altLang="en-US"/>
          </a:p>
        </p:txBody>
      </p:sp>
      <p:sp>
        <p:nvSpPr>
          <p:cNvPr id="5" name="页脚占位符 4">
            <a:extLst>
              <a:ext uri="{FF2B5EF4-FFF2-40B4-BE49-F238E27FC236}">
                <a16:creationId xmlns:a16="http://schemas.microsoft.com/office/drawing/2014/main" id="{EDAC88D3-6530-4615-9358-98C084F816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99B166-943D-462E-B9F6-191B2537D2E8}"/>
              </a:ext>
            </a:extLst>
          </p:cNvPr>
          <p:cNvSpPr>
            <a:spLocks noGrp="1"/>
          </p:cNvSpPr>
          <p:nvPr>
            <p:ph type="sldNum" sz="quarter" idx="12"/>
          </p:nvPr>
        </p:nvSpPr>
        <p:spPr/>
        <p:txBody>
          <a:bodyPr/>
          <a:lstStyle/>
          <a:p>
            <a:fld id="{9FEE17DF-CAFC-4AFC-B771-88ED72882AC4}" type="slidenum">
              <a:rPr lang="zh-CN" altLang="en-US" smtClean="0"/>
              <a:t>‹#›</a:t>
            </a:fld>
            <a:endParaRPr lang="zh-CN" altLang="en-US"/>
          </a:p>
        </p:txBody>
      </p:sp>
    </p:spTree>
    <p:extLst>
      <p:ext uri="{BB962C8B-B14F-4D97-AF65-F5344CB8AC3E}">
        <p14:creationId xmlns:p14="http://schemas.microsoft.com/office/powerpoint/2010/main" val="238769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CF4482-D311-4A8C-9F69-744C5355D2E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5621C22-9A7F-4FA2-A77D-91C71D81B57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469F612-D7CA-4543-866A-751BB73BC07A}"/>
              </a:ext>
            </a:extLst>
          </p:cNvPr>
          <p:cNvSpPr>
            <a:spLocks noGrp="1"/>
          </p:cNvSpPr>
          <p:nvPr>
            <p:ph type="dt" sz="half" idx="10"/>
          </p:nvPr>
        </p:nvSpPr>
        <p:spPr/>
        <p:txBody>
          <a:bodyPr/>
          <a:lstStyle/>
          <a:p>
            <a:fld id="{0114A927-321C-4F72-BB60-B117A594DBCE}" type="datetime1">
              <a:rPr lang="zh-CN" altLang="en-US" smtClean="0"/>
              <a:t>2019/6/3</a:t>
            </a:fld>
            <a:endParaRPr lang="zh-CN" altLang="en-US"/>
          </a:p>
        </p:txBody>
      </p:sp>
      <p:sp>
        <p:nvSpPr>
          <p:cNvPr id="5" name="页脚占位符 4">
            <a:extLst>
              <a:ext uri="{FF2B5EF4-FFF2-40B4-BE49-F238E27FC236}">
                <a16:creationId xmlns:a16="http://schemas.microsoft.com/office/drawing/2014/main" id="{FFBED42E-7E46-4A94-A263-CD783AC8AF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996106-696A-41D1-B3D4-4E640CE60D2E}"/>
              </a:ext>
            </a:extLst>
          </p:cNvPr>
          <p:cNvSpPr>
            <a:spLocks noGrp="1"/>
          </p:cNvSpPr>
          <p:nvPr>
            <p:ph type="sldNum" sz="quarter" idx="12"/>
          </p:nvPr>
        </p:nvSpPr>
        <p:spPr/>
        <p:txBody>
          <a:bodyPr/>
          <a:lstStyle/>
          <a:p>
            <a:fld id="{9FEE17DF-CAFC-4AFC-B771-88ED72882AC4}" type="slidenum">
              <a:rPr lang="zh-CN" altLang="en-US" smtClean="0"/>
              <a:t>‹#›</a:t>
            </a:fld>
            <a:endParaRPr lang="zh-CN" altLang="en-US"/>
          </a:p>
        </p:txBody>
      </p:sp>
    </p:spTree>
    <p:extLst>
      <p:ext uri="{BB962C8B-B14F-4D97-AF65-F5344CB8AC3E}">
        <p14:creationId xmlns:p14="http://schemas.microsoft.com/office/powerpoint/2010/main" val="2228733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C64863-298D-4DB8-A3D4-3F421A2D08B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622144B-1D34-42C2-AAB7-49C10CBF6F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A1BC12E6-7F60-41EC-A7AA-40D3849FCFEA}"/>
              </a:ext>
            </a:extLst>
          </p:cNvPr>
          <p:cNvSpPr>
            <a:spLocks noGrp="1"/>
          </p:cNvSpPr>
          <p:nvPr>
            <p:ph type="dt" sz="half" idx="10"/>
          </p:nvPr>
        </p:nvSpPr>
        <p:spPr/>
        <p:txBody>
          <a:bodyPr/>
          <a:lstStyle/>
          <a:p>
            <a:fld id="{3451C116-A579-417C-954D-C3ED9BF694E6}" type="datetime1">
              <a:rPr lang="zh-CN" altLang="en-US" smtClean="0"/>
              <a:t>2019/6/3</a:t>
            </a:fld>
            <a:endParaRPr lang="zh-CN" altLang="en-US"/>
          </a:p>
        </p:txBody>
      </p:sp>
      <p:sp>
        <p:nvSpPr>
          <p:cNvPr id="5" name="页脚占位符 4">
            <a:extLst>
              <a:ext uri="{FF2B5EF4-FFF2-40B4-BE49-F238E27FC236}">
                <a16:creationId xmlns:a16="http://schemas.microsoft.com/office/drawing/2014/main" id="{D732C5AF-B471-418B-9EFF-421121D9DE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A6C8CB-F0E8-4BB7-83F6-60D5B54E5049}"/>
              </a:ext>
            </a:extLst>
          </p:cNvPr>
          <p:cNvSpPr>
            <a:spLocks noGrp="1"/>
          </p:cNvSpPr>
          <p:nvPr>
            <p:ph type="sldNum" sz="quarter" idx="12"/>
          </p:nvPr>
        </p:nvSpPr>
        <p:spPr/>
        <p:txBody>
          <a:bodyPr/>
          <a:lstStyle/>
          <a:p>
            <a:fld id="{9FEE17DF-CAFC-4AFC-B771-88ED72882AC4}" type="slidenum">
              <a:rPr lang="zh-CN" altLang="en-US" smtClean="0"/>
              <a:t>‹#›</a:t>
            </a:fld>
            <a:endParaRPr lang="zh-CN" altLang="en-US"/>
          </a:p>
        </p:txBody>
      </p:sp>
    </p:spTree>
    <p:extLst>
      <p:ext uri="{BB962C8B-B14F-4D97-AF65-F5344CB8AC3E}">
        <p14:creationId xmlns:p14="http://schemas.microsoft.com/office/powerpoint/2010/main" val="3875061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A080DE-F9D5-4D04-885D-528F99B36B7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4BF3358-8555-48D6-BB1E-A194E029406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E7568EA-CF22-4FD1-9C00-79D851986F4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03FE260-C125-4A27-A559-0522CDB16BE1}"/>
              </a:ext>
            </a:extLst>
          </p:cNvPr>
          <p:cNvSpPr>
            <a:spLocks noGrp="1"/>
          </p:cNvSpPr>
          <p:nvPr>
            <p:ph type="dt" sz="half" idx="10"/>
          </p:nvPr>
        </p:nvSpPr>
        <p:spPr/>
        <p:txBody>
          <a:bodyPr/>
          <a:lstStyle/>
          <a:p>
            <a:fld id="{0AA20611-AAFB-486A-8F60-83A437A83AFD}" type="datetime1">
              <a:rPr lang="zh-CN" altLang="en-US" smtClean="0"/>
              <a:t>2019/6/3</a:t>
            </a:fld>
            <a:endParaRPr lang="zh-CN" altLang="en-US"/>
          </a:p>
        </p:txBody>
      </p:sp>
      <p:sp>
        <p:nvSpPr>
          <p:cNvPr id="6" name="页脚占位符 5">
            <a:extLst>
              <a:ext uri="{FF2B5EF4-FFF2-40B4-BE49-F238E27FC236}">
                <a16:creationId xmlns:a16="http://schemas.microsoft.com/office/drawing/2014/main" id="{ED26DA0A-2C3D-4731-9EF3-D3FF177905B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310D277-D1DF-43D0-8621-131A6C46CC9C}"/>
              </a:ext>
            </a:extLst>
          </p:cNvPr>
          <p:cNvSpPr>
            <a:spLocks noGrp="1"/>
          </p:cNvSpPr>
          <p:nvPr>
            <p:ph type="sldNum" sz="quarter" idx="12"/>
          </p:nvPr>
        </p:nvSpPr>
        <p:spPr/>
        <p:txBody>
          <a:bodyPr/>
          <a:lstStyle/>
          <a:p>
            <a:fld id="{9FEE17DF-CAFC-4AFC-B771-88ED72882AC4}" type="slidenum">
              <a:rPr lang="zh-CN" altLang="en-US" smtClean="0"/>
              <a:t>‹#›</a:t>
            </a:fld>
            <a:endParaRPr lang="zh-CN" altLang="en-US"/>
          </a:p>
        </p:txBody>
      </p:sp>
    </p:spTree>
    <p:extLst>
      <p:ext uri="{BB962C8B-B14F-4D97-AF65-F5344CB8AC3E}">
        <p14:creationId xmlns:p14="http://schemas.microsoft.com/office/powerpoint/2010/main" val="4120107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572A0-7036-4272-A546-197D5AA9D68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F679F11-0C34-4F6A-BB96-B94B684BD6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DEAC065-64B4-4F82-8627-6C1104AA97F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CA7F8B4-DBB9-4CD5-9335-7D57436F08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12DEA8F9-66F6-4039-8C09-8E771E479EE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F80F971-4163-4650-B28B-31C3D4D47CAE}"/>
              </a:ext>
            </a:extLst>
          </p:cNvPr>
          <p:cNvSpPr>
            <a:spLocks noGrp="1"/>
          </p:cNvSpPr>
          <p:nvPr>
            <p:ph type="dt" sz="half" idx="10"/>
          </p:nvPr>
        </p:nvSpPr>
        <p:spPr/>
        <p:txBody>
          <a:bodyPr/>
          <a:lstStyle/>
          <a:p>
            <a:fld id="{125D1FA5-DE05-4D72-AC04-3FB03554BD40}" type="datetime1">
              <a:rPr lang="zh-CN" altLang="en-US" smtClean="0"/>
              <a:t>2019/6/3</a:t>
            </a:fld>
            <a:endParaRPr lang="zh-CN" altLang="en-US"/>
          </a:p>
        </p:txBody>
      </p:sp>
      <p:sp>
        <p:nvSpPr>
          <p:cNvPr id="8" name="页脚占位符 7">
            <a:extLst>
              <a:ext uri="{FF2B5EF4-FFF2-40B4-BE49-F238E27FC236}">
                <a16:creationId xmlns:a16="http://schemas.microsoft.com/office/drawing/2014/main" id="{C0B27B71-3DF6-4FC0-BAE9-D15999A6BAD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E2EA5BB-C628-40EB-A0F3-CCD0164ED8D7}"/>
              </a:ext>
            </a:extLst>
          </p:cNvPr>
          <p:cNvSpPr>
            <a:spLocks noGrp="1"/>
          </p:cNvSpPr>
          <p:nvPr>
            <p:ph type="sldNum" sz="quarter" idx="12"/>
          </p:nvPr>
        </p:nvSpPr>
        <p:spPr/>
        <p:txBody>
          <a:bodyPr/>
          <a:lstStyle/>
          <a:p>
            <a:fld id="{9FEE17DF-CAFC-4AFC-B771-88ED72882AC4}" type="slidenum">
              <a:rPr lang="zh-CN" altLang="en-US" smtClean="0"/>
              <a:t>‹#›</a:t>
            </a:fld>
            <a:endParaRPr lang="zh-CN" altLang="en-US"/>
          </a:p>
        </p:txBody>
      </p:sp>
    </p:spTree>
    <p:extLst>
      <p:ext uri="{BB962C8B-B14F-4D97-AF65-F5344CB8AC3E}">
        <p14:creationId xmlns:p14="http://schemas.microsoft.com/office/powerpoint/2010/main" val="389697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3D244-7208-439C-88B4-BC5CAE9E382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130A986-151E-4AD6-BB35-019E81C7C401}"/>
              </a:ext>
            </a:extLst>
          </p:cNvPr>
          <p:cNvSpPr>
            <a:spLocks noGrp="1"/>
          </p:cNvSpPr>
          <p:nvPr>
            <p:ph type="dt" sz="half" idx="10"/>
          </p:nvPr>
        </p:nvSpPr>
        <p:spPr/>
        <p:txBody>
          <a:bodyPr/>
          <a:lstStyle/>
          <a:p>
            <a:fld id="{1BEFD534-B8C4-4120-A500-F09B9E8F7AA1}" type="datetime1">
              <a:rPr lang="zh-CN" altLang="en-US" smtClean="0"/>
              <a:t>2019/6/3</a:t>
            </a:fld>
            <a:endParaRPr lang="zh-CN" altLang="en-US"/>
          </a:p>
        </p:txBody>
      </p:sp>
      <p:sp>
        <p:nvSpPr>
          <p:cNvPr id="4" name="页脚占位符 3">
            <a:extLst>
              <a:ext uri="{FF2B5EF4-FFF2-40B4-BE49-F238E27FC236}">
                <a16:creationId xmlns:a16="http://schemas.microsoft.com/office/drawing/2014/main" id="{100FF80B-3786-4CAB-8588-EA748E71386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13DF7EC-0018-4602-92B1-701F5961F2EA}"/>
              </a:ext>
            </a:extLst>
          </p:cNvPr>
          <p:cNvSpPr>
            <a:spLocks noGrp="1"/>
          </p:cNvSpPr>
          <p:nvPr>
            <p:ph type="sldNum" sz="quarter" idx="12"/>
          </p:nvPr>
        </p:nvSpPr>
        <p:spPr/>
        <p:txBody>
          <a:bodyPr/>
          <a:lstStyle/>
          <a:p>
            <a:fld id="{9FEE17DF-CAFC-4AFC-B771-88ED72882AC4}" type="slidenum">
              <a:rPr lang="zh-CN" altLang="en-US" smtClean="0"/>
              <a:t>‹#›</a:t>
            </a:fld>
            <a:endParaRPr lang="zh-CN" altLang="en-US"/>
          </a:p>
        </p:txBody>
      </p:sp>
    </p:spTree>
    <p:extLst>
      <p:ext uri="{BB962C8B-B14F-4D97-AF65-F5344CB8AC3E}">
        <p14:creationId xmlns:p14="http://schemas.microsoft.com/office/powerpoint/2010/main" val="3581193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7D17B1D-B0B8-45C1-AF50-E70F07C6C4F9}"/>
              </a:ext>
            </a:extLst>
          </p:cNvPr>
          <p:cNvSpPr>
            <a:spLocks noGrp="1"/>
          </p:cNvSpPr>
          <p:nvPr>
            <p:ph type="dt" sz="half" idx="10"/>
          </p:nvPr>
        </p:nvSpPr>
        <p:spPr/>
        <p:txBody>
          <a:bodyPr/>
          <a:lstStyle/>
          <a:p>
            <a:fld id="{7F112BC0-82C9-4EB4-9CA0-702EC9B318CB}" type="datetime1">
              <a:rPr lang="zh-CN" altLang="en-US" smtClean="0"/>
              <a:t>2019/6/3</a:t>
            </a:fld>
            <a:endParaRPr lang="zh-CN" altLang="en-US"/>
          </a:p>
        </p:txBody>
      </p:sp>
      <p:sp>
        <p:nvSpPr>
          <p:cNvPr id="3" name="页脚占位符 2">
            <a:extLst>
              <a:ext uri="{FF2B5EF4-FFF2-40B4-BE49-F238E27FC236}">
                <a16:creationId xmlns:a16="http://schemas.microsoft.com/office/drawing/2014/main" id="{F3A34516-BC1C-4750-8E78-FE2B37D9796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7F3A9BB-726C-4F39-980E-8593F85E4266}"/>
              </a:ext>
            </a:extLst>
          </p:cNvPr>
          <p:cNvSpPr>
            <a:spLocks noGrp="1"/>
          </p:cNvSpPr>
          <p:nvPr>
            <p:ph type="sldNum" sz="quarter" idx="12"/>
          </p:nvPr>
        </p:nvSpPr>
        <p:spPr/>
        <p:txBody>
          <a:bodyPr/>
          <a:lstStyle/>
          <a:p>
            <a:fld id="{9FEE17DF-CAFC-4AFC-B771-88ED72882AC4}" type="slidenum">
              <a:rPr lang="zh-CN" altLang="en-US" smtClean="0"/>
              <a:t>‹#›</a:t>
            </a:fld>
            <a:endParaRPr lang="zh-CN" altLang="en-US"/>
          </a:p>
        </p:txBody>
      </p:sp>
    </p:spTree>
    <p:extLst>
      <p:ext uri="{BB962C8B-B14F-4D97-AF65-F5344CB8AC3E}">
        <p14:creationId xmlns:p14="http://schemas.microsoft.com/office/powerpoint/2010/main" val="881299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8D9F11-D6FF-4163-821C-55137F3FFF9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258B9DA-2E99-4FA1-83C0-416066C58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AFA746D-B859-4D0D-894D-FC6913C60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3B64ACD-9EFB-4C32-9ACB-0BA8B0366404}"/>
              </a:ext>
            </a:extLst>
          </p:cNvPr>
          <p:cNvSpPr>
            <a:spLocks noGrp="1"/>
          </p:cNvSpPr>
          <p:nvPr>
            <p:ph type="dt" sz="half" idx="10"/>
          </p:nvPr>
        </p:nvSpPr>
        <p:spPr/>
        <p:txBody>
          <a:bodyPr/>
          <a:lstStyle/>
          <a:p>
            <a:fld id="{82832703-2005-44A1-AFE4-AAFBD5883C3F}" type="datetime1">
              <a:rPr lang="zh-CN" altLang="en-US" smtClean="0"/>
              <a:t>2019/6/3</a:t>
            </a:fld>
            <a:endParaRPr lang="zh-CN" altLang="en-US"/>
          </a:p>
        </p:txBody>
      </p:sp>
      <p:sp>
        <p:nvSpPr>
          <p:cNvPr id="6" name="页脚占位符 5">
            <a:extLst>
              <a:ext uri="{FF2B5EF4-FFF2-40B4-BE49-F238E27FC236}">
                <a16:creationId xmlns:a16="http://schemas.microsoft.com/office/drawing/2014/main" id="{AF095FA3-1DDE-4C7B-B620-3B41AC3ED4C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641EE31-FC90-487B-B59D-0C7BCB325F3F}"/>
              </a:ext>
            </a:extLst>
          </p:cNvPr>
          <p:cNvSpPr>
            <a:spLocks noGrp="1"/>
          </p:cNvSpPr>
          <p:nvPr>
            <p:ph type="sldNum" sz="quarter" idx="12"/>
          </p:nvPr>
        </p:nvSpPr>
        <p:spPr/>
        <p:txBody>
          <a:bodyPr/>
          <a:lstStyle/>
          <a:p>
            <a:fld id="{9FEE17DF-CAFC-4AFC-B771-88ED72882AC4}" type="slidenum">
              <a:rPr lang="zh-CN" altLang="en-US" smtClean="0"/>
              <a:t>‹#›</a:t>
            </a:fld>
            <a:endParaRPr lang="zh-CN" altLang="en-US"/>
          </a:p>
        </p:txBody>
      </p:sp>
    </p:spTree>
    <p:extLst>
      <p:ext uri="{BB962C8B-B14F-4D97-AF65-F5344CB8AC3E}">
        <p14:creationId xmlns:p14="http://schemas.microsoft.com/office/powerpoint/2010/main" val="1327539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4D1655-B2C0-4745-89F4-0CC5B5E2845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E824092-D742-47CB-B69C-4B5964A117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0DB6604-903D-4EED-B79C-AAED1C085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B5FD7A6-D0FA-454F-9B53-D2EC37A4221A}"/>
              </a:ext>
            </a:extLst>
          </p:cNvPr>
          <p:cNvSpPr>
            <a:spLocks noGrp="1"/>
          </p:cNvSpPr>
          <p:nvPr>
            <p:ph type="dt" sz="half" idx="10"/>
          </p:nvPr>
        </p:nvSpPr>
        <p:spPr/>
        <p:txBody>
          <a:bodyPr/>
          <a:lstStyle/>
          <a:p>
            <a:fld id="{30D0E19D-49D8-4FB2-8B96-6A81932614B9}" type="datetime1">
              <a:rPr lang="zh-CN" altLang="en-US" smtClean="0"/>
              <a:t>2019/6/3</a:t>
            </a:fld>
            <a:endParaRPr lang="zh-CN" altLang="en-US"/>
          </a:p>
        </p:txBody>
      </p:sp>
      <p:sp>
        <p:nvSpPr>
          <p:cNvPr id="6" name="页脚占位符 5">
            <a:extLst>
              <a:ext uri="{FF2B5EF4-FFF2-40B4-BE49-F238E27FC236}">
                <a16:creationId xmlns:a16="http://schemas.microsoft.com/office/drawing/2014/main" id="{77907859-CD63-46E2-B98B-C8F2BC79C8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03D16D-4CCC-40F5-8EB2-7B3E626027CB}"/>
              </a:ext>
            </a:extLst>
          </p:cNvPr>
          <p:cNvSpPr>
            <a:spLocks noGrp="1"/>
          </p:cNvSpPr>
          <p:nvPr>
            <p:ph type="sldNum" sz="quarter" idx="12"/>
          </p:nvPr>
        </p:nvSpPr>
        <p:spPr/>
        <p:txBody>
          <a:bodyPr/>
          <a:lstStyle/>
          <a:p>
            <a:fld id="{9FEE17DF-CAFC-4AFC-B771-88ED72882AC4}" type="slidenum">
              <a:rPr lang="zh-CN" altLang="en-US" smtClean="0"/>
              <a:t>‹#›</a:t>
            </a:fld>
            <a:endParaRPr lang="zh-CN" altLang="en-US"/>
          </a:p>
        </p:txBody>
      </p:sp>
    </p:spTree>
    <p:extLst>
      <p:ext uri="{BB962C8B-B14F-4D97-AF65-F5344CB8AC3E}">
        <p14:creationId xmlns:p14="http://schemas.microsoft.com/office/powerpoint/2010/main" val="1566470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8681506-3CCF-4DC6-A2CC-79A6D50D3E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A1083D8-FA8E-4EAD-A1FE-BAD5C5C9C0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8A00EB79-491E-4981-8786-5C178D7753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pitchFamily="34" charset="-122"/>
                <a:ea typeface="微软雅黑 Light" panose="020B0502040204020203" pitchFamily="34" charset="-122"/>
              </a:defRPr>
            </a:lvl1pPr>
          </a:lstStyle>
          <a:p>
            <a:fld id="{A72E698F-D562-4E79-8E36-D61821225A22}" type="datetime1">
              <a:rPr lang="zh-CN" altLang="en-US" smtClean="0"/>
              <a:t>2019/6/3</a:t>
            </a:fld>
            <a:endParaRPr lang="zh-CN" altLang="en-US" dirty="0"/>
          </a:p>
        </p:txBody>
      </p:sp>
      <p:sp>
        <p:nvSpPr>
          <p:cNvPr id="5" name="页脚占位符 4">
            <a:extLst>
              <a:ext uri="{FF2B5EF4-FFF2-40B4-BE49-F238E27FC236}">
                <a16:creationId xmlns:a16="http://schemas.microsoft.com/office/drawing/2014/main" id="{5DAAE8AD-CE9A-4973-BED9-0A54F40494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pitchFamily="34" charset="-122"/>
                <a:ea typeface="微软雅黑 Light" panose="020B0502040204020203" pitchFamily="34" charset="-122"/>
              </a:defRPr>
            </a:lvl1pPr>
          </a:lstStyle>
          <a:p>
            <a:endParaRPr lang="zh-CN" altLang="en-US" dirty="0"/>
          </a:p>
        </p:txBody>
      </p:sp>
      <p:sp>
        <p:nvSpPr>
          <p:cNvPr id="6" name="灯片编号占位符 5">
            <a:extLst>
              <a:ext uri="{FF2B5EF4-FFF2-40B4-BE49-F238E27FC236}">
                <a16:creationId xmlns:a16="http://schemas.microsoft.com/office/drawing/2014/main" id="{65AAA004-0151-4340-B3FD-C1DA9E5C50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pitchFamily="34" charset="-122"/>
                <a:ea typeface="微软雅黑 Light" panose="020B0502040204020203" pitchFamily="34" charset="-122"/>
              </a:defRPr>
            </a:lvl1pPr>
          </a:lstStyle>
          <a:p>
            <a:fld id="{9FEE17DF-CAFC-4AFC-B771-88ED72882AC4}" type="slidenum">
              <a:rPr lang="zh-CN" altLang="en-US" smtClean="0"/>
              <a:pPr/>
              <a:t>‹#›</a:t>
            </a:fld>
            <a:endParaRPr lang="zh-CN" altLang="en-US" dirty="0"/>
          </a:p>
        </p:txBody>
      </p:sp>
    </p:spTree>
    <p:extLst>
      <p:ext uri="{BB962C8B-B14F-4D97-AF65-F5344CB8AC3E}">
        <p14:creationId xmlns:p14="http://schemas.microsoft.com/office/powerpoint/2010/main" val="1400461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6.xml"/><Relationship Id="rId1" Type="http://schemas.openxmlformats.org/officeDocument/2006/relationships/slideLayout" Target="../slideLayouts/slideLayout7.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chart" Target="../charts/chart1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chart" Target="../charts/chart11.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1.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chart" Target="../charts/chart12.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1.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chart" Target="../charts/chart13.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11.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chart" Target="../charts/chart1.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2.xml"/><Relationship Id="rId1" Type="http://schemas.openxmlformats.org/officeDocument/2006/relationships/slideLayout" Target="../slideLayouts/slideLayout7.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A92FF408-54D2-4A6B-9F11-14C55B4A9E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6" name="等腰三角形 5">
            <a:extLst>
              <a:ext uri="{FF2B5EF4-FFF2-40B4-BE49-F238E27FC236}">
                <a16:creationId xmlns:a16="http://schemas.microsoft.com/office/drawing/2014/main" id="{6CA3D2CA-6D03-4433-9B91-461F7FF1D41B}"/>
              </a:ext>
            </a:extLst>
          </p:cNvPr>
          <p:cNvSpPr/>
          <p:nvPr/>
        </p:nvSpPr>
        <p:spPr>
          <a:xfrm rot="10800000">
            <a:off x="-6081487" y="-1179873"/>
            <a:ext cx="24354974" cy="3430515"/>
          </a:xfrm>
          <a:prstGeom prst="triangle">
            <a:avLst>
              <a:gd name="adj" fmla="val 49394"/>
            </a:avLst>
          </a:prstGeom>
          <a:gradFill>
            <a:gsLst>
              <a:gs pos="100000">
                <a:srgbClr val="02549D"/>
              </a:gs>
              <a:gs pos="0">
                <a:schemeClr val="accent5">
                  <a:lumMod val="75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5" name="椭圆 4">
            <a:extLst>
              <a:ext uri="{FF2B5EF4-FFF2-40B4-BE49-F238E27FC236}">
                <a16:creationId xmlns:a16="http://schemas.microsoft.com/office/drawing/2014/main" id="{A3836217-55A1-4558-B433-FA994E14B2E6}"/>
              </a:ext>
            </a:extLst>
          </p:cNvPr>
          <p:cNvSpPr/>
          <p:nvPr/>
        </p:nvSpPr>
        <p:spPr>
          <a:xfrm>
            <a:off x="5370554" y="1026836"/>
            <a:ext cx="1450892" cy="1450892"/>
          </a:xfrm>
          <a:prstGeom prst="ellipse">
            <a:avLst/>
          </a:prstGeom>
          <a:solidFill>
            <a:schemeClr val="bg1"/>
          </a:solidFill>
          <a:ln>
            <a:noFill/>
          </a:ln>
          <a:effectLst>
            <a:outerShdw blurRad="50800" dist="38100" dir="5400000" sx="101000" sy="101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1FE74261-2CF8-4275-9513-34991290F499}"/>
              </a:ext>
            </a:extLst>
          </p:cNvPr>
          <p:cNvSpPr txBox="1"/>
          <p:nvPr/>
        </p:nvSpPr>
        <p:spPr>
          <a:xfrm>
            <a:off x="841133" y="3176445"/>
            <a:ext cx="10557828" cy="584775"/>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rPr>
              <a:t>使用深度学习解码爱荷华博弈任务的 </a:t>
            </a:r>
            <a:r>
              <a:rPr lang="en-US" altLang="zh-CN" sz="3200" dirty="0">
                <a:latin typeface="微软雅黑" panose="020B0503020204020204" pitchFamily="34" charset="-122"/>
                <a:ea typeface="微软雅黑" panose="020B0503020204020204" pitchFamily="34" charset="-122"/>
                <a:cs typeface="Calibri Light" panose="020F0302020204030204" pitchFamily="34" charset="0"/>
              </a:rPr>
              <a:t>fMRI </a:t>
            </a:r>
            <a:r>
              <a:rPr lang="zh-CN" altLang="en-US" sz="3200" dirty="0">
                <a:latin typeface="微软雅黑" panose="020B0503020204020204" pitchFamily="34" charset="-122"/>
                <a:ea typeface="微软雅黑" panose="020B0503020204020204" pitchFamily="34" charset="-122"/>
              </a:rPr>
              <a:t>数据</a:t>
            </a:r>
            <a:endParaRPr lang="zh-CN" altLang="en-US" sz="3200" b="1"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8" name="直接连接符 7">
            <a:extLst>
              <a:ext uri="{FF2B5EF4-FFF2-40B4-BE49-F238E27FC236}">
                <a16:creationId xmlns:a16="http://schemas.microsoft.com/office/drawing/2014/main" id="{969F5FCD-B23C-4E4E-9327-BA9B0EA8A5AB}"/>
              </a:ext>
            </a:extLst>
          </p:cNvPr>
          <p:cNvCxnSpPr>
            <a:cxnSpLocks/>
          </p:cNvCxnSpPr>
          <p:nvPr/>
        </p:nvCxnSpPr>
        <p:spPr>
          <a:xfrm>
            <a:off x="1600200" y="4149080"/>
            <a:ext cx="2077453" cy="0"/>
          </a:xfrm>
          <a:prstGeom prst="line">
            <a:avLst/>
          </a:prstGeom>
          <a:ln w="12700">
            <a:gradFill flip="none" rotWithShape="1">
              <a:gsLst>
                <a:gs pos="100000">
                  <a:schemeClr val="tx1">
                    <a:lumMod val="85000"/>
                    <a:lumOff val="15000"/>
                  </a:schemeClr>
                </a:gs>
                <a:gs pos="0">
                  <a:schemeClr val="tx1">
                    <a:lumMod val="75000"/>
                    <a:lumOff val="25000"/>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C14D8A0-B50A-40D2-9F34-E3C4AC3C7098}"/>
              </a:ext>
            </a:extLst>
          </p:cNvPr>
          <p:cNvCxnSpPr>
            <a:cxnSpLocks/>
          </p:cNvCxnSpPr>
          <p:nvPr/>
        </p:nvCxnSpPr>
        <p:spPr>
          <a:xfrm flipH="1">
            <a:off x="8465457" y="4149080"/>
            <a:ext cx="2077453" cy="0"/>
          </a:xfrm>
          <a:prstGeom prst="line">
            <a:avLst/>
          </a:prstGeom>
          <a:ln w="12700">
            <a:gradFill flip="none" rotWithShape="1">
              <a:gsLst>
                <a:gs pos="100000">
                  <a:schemeClr val="tx1">
                    <a:lumMod val="85000"/>
                    <a:lumOff val="15000"/>
                  </a:schemeClr>
                </a:gs>
                <a:gs pos="0">
                  <a:schemeClr val="tx1">
                    <a:lumMod val="75000"/>
                    <a:lumOff val="25000"/>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34143" y="922911"/>
            <a:ext cx="1517534" cy="1560349"/>
          </a:xfrm>
          <a:prstGeom prst="rect">
            <a:avLst/>
          </a:prstGeom>
        </p:spPr>
      </p:pic>
      <p:grpSp>
        <p:nvGrpSpPr>
          <p:cNvPr id="35" name="组合 34">
            <a:extLst>
              <a:ext uri="{FF2B5EF4-FFF2-40B4-BE49-F238E27FC236}">
                <a16:creationId xmlns:a16="http://schemas.microsoft.com/office/drawing/2014/main" id="{B3977DD1-4D12-4CDA-94E6-ED9D677E05CD}"/>
              </a:ext>
            </a:extLst>
          </p:cNvPr>
          <p:cNvGrpSpPr/>
          <p:nvPr/>
        </p:nvGrpSpPr>
        <p:grpSpPr>
          <a:xfrm>
            <a:off x="4115948" y="5799082"/>
            <a:ext cx="3903768" cy="459764"/>
            <a:chOff x="2013634" y="4937736"/>
            <a:chExt cx="2557393" cy="459764"/>
          </a:xfrm>
        </p:grpSpPr>
        <p:sp>
          <p:nvSpPr>
            <p:cNvPr id="36" name="矩形: 圆角 18">
              <a:extLst>
                <a:ext uri="{FF2B5EF4-FFF2-40B4-BE49-F238E27FC236}">
                  <a16:creationId xmlns:a16="http://schemas.microsoft.com/office/drawing/2014/main" id="{62124386-94F5-44D0-8DD5-79BC60489262}"/>
                </a:ext>
              </a:extLst>
            </p:cNvPr>
            <p:cNvSpPr/>
            <p:nvPr/>
          </p:nvSpPr>
          <p:spPr>
            <a:xfrm>
              <a:off x="3023284" y="4937736"/>
              <a:ext cx="1495192" cy="459764"/>
            </a:xfrm>
            <a:prstGeom prst="roundRect">
              <a:avLst>
                <a:gd name="adj" fmla="val 5000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37" name="矩形: 圆角 12">
              <a:extLst>
                <a:ext uri="{FF2B5EF4-FFF2-40B4-BE49-F238E27FC236}">
                  <a16:creationId xmlns:a16="http://schemas.microsoft.com/office/drawing/2014/main" id="{B5725C42-720E-4DD4-9527-00A369AF8ED9}"/>
                </a:ext>
              </a:extLst>
            </p:cNvPr>
            <p:cNvSpPr/>
            <p:nvPr/>
          </p:nvSpPr>
          <p:spPr>
            <a:xfrm>
              <a:off x="2013634" y="4937736"/>
              <a:ext cx="1288366" cy="459764"/>
            </a:xfrm>
            <a:prstGeom prst="roundRect">
              <a:avLst>
                <a:gd name="adj" fmla="val 50000"/>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38" name="文本框 37">
              <a:extLst>
                <a:ext uri="{FF2B5EF4-FFF2-40B4-BE49-F238E27FC236}">
                  <a16:creationId xmlns:a16="http://schemas.microsoft.com/office/drawing/2014/main" id="{05F9E65B-8510-482F-9F97-E70F0851772E}"/>
                </a:ext>
              </a:extLst>
            </p:cNvPr>
            <p:cNvSpPr txBox="1"/>
            <p:nvPr/>
          </p:nvSpPr>
          <p:spPr>
            <a:xfrm>
              <a:off x="2380035" y="4975707"/>
              <a:ext cx="668273" cy="369332"/>
            </a:xfrm>
            <a:prstGeom prst="rect">
              <a:avLst/>
            </a:prstGeom>
            <a:noFill/>
          </p:spPr>
          <p:txBody>
            <a:bodyPr wrap="none" rtlCol="0">
              <a:spAutoFit/>
            </a:bodyPr>
            <a:lstStyle/>
            <a:p>
              <a:pPr algn="ctr"/>
              <a:r>
                <a:rPr lang="zh-CN" altLang="en-US" spc="200" dirty="0" smtClean="0">
                  <a:solidFill>
                    <a:schemeClr val="bg1"/>
                  </a:solidFill>
                  <a:latin typeface="微软雅黑" panose="020B0503020204020204" pitchFamily="34" charset="-122"/>
                  <a:ea typeface="微软雅黑" panose="020B0503020204020204" pitchFamily="34" charset="-122"/>
                </a:rPr>
                <a:t>学号：</a:t>
              </a:r>
              <a:endParaRPr lang="zh-CN" altLang="en-US" spc="200" dirty="0">
                <a:solidFill>
                  <a:schemeClr val="bg1"/>
                </a:solidFill>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1550D344-6645-4BA9-A448-37FB1FEDE051}"/>
                </a:ext>
              </a:extLst>
            </p:cNvPr>
            <p:cNvSpPr txBox="1"/>
            <p:nvPr/>
          </p:nvSpPr>
          <p:spPr>
            <a:xfrm>
              <a:off x="3217186" y="4995664"/>
              <a:ext cx="1353841" cy="369332"/>
            </a:xfrm>
            <a:prstGeom prst="rect">
              <a:avLst/>
            </a:prstGeom>
            <a:noFill/>
          </p:spPr>
          <p:txBody>
            <a:bodyPr wrap="square" rtlCol="0">
              <a:spAutoFit/>
            </a:bodyPr>
            <a:lstStyle/>
            <a:p>
              <a:pPr algn="ctr"/>
              <a:r>
                <a:rPr lang="en-US" altLang="zh-CN" spc="200" dirty="0" smtClean="0">
                  <a:solidFill>
                    <a:schemeClr val="tx1">
                      <a:lumMod val="85000"/>
                      <a:lumOff val="15000"/>
                    </a:schemeClr>
                  </a:solidFill>
                  <a:latin typeface="微软雅黑" panose="020B0503020204020204" pitchFamily="34" charset="-122"/>
                  <a:ea typeface="微软雅黑" panose="020B0503020204020204" pitchFamily="34" charset="-122"/>
                </a:rPr>
                <a:t>PB15061237</a:t>
              </a:r>
              <a:endParaRPr lang="zh-CN" altLang="en-US" spc="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23" name="组合 22">
            <a:extLst>
              <a:ext uri="{FF2B5EF4-FFF2-40B4-BE49-F238E27FC236}">
                <a16:creationId xmlns:a16="http://schemas.microsoft.com/office/drawing/2014/main" id="{B3977DD1-4D12-4CDA-94E6-ED9D677E05CD}"/>
              </a:ext>
            </a:extLst>
          </p:cNvPr>
          <p:cNvGrpSpPr/>
          <p:nvPr/>
        </p:nvGrpSpPr>
        <p:grpSpPr>
          <a:xfrm>
            <a:off x="4115948" y="5108967"/>
            <a:ext cx="4205283" cy="459764"/>
            <a:chOff x="2013634" y="4937736"/>
            <a:chExt cx="2754918" cy="459764"/>
          </a:xfrm>
        </p:grpSpPr>
        <p:sp>
          <p:nvSpPr>
            <p:cNvPr id="24" name="矩形: 圆角 18">
              <a:extLst>
                <a:ext uri="{FF2B5EF4-FFF2-40B4-BE49-F238E27FC236}">
                  <a16:creationId xmlns:a16="http://schemas.microsoft.com/office/drawing/2014/main" id="{62124386-94F5-44D0-8DD5-79BC60489262}"/>
                </a:ext>
              </a:extLst>
            </p:cNvPr>
            <p:cNvSpPr/>
            <p:nvPr/>
          </p:nvSpPr>
          <p:spPr>
            <a:xfrm>
              <a:off x="3023284" y="4937736"/>
              <a:ext cx="1495192" cy="459764"/>
            </a:xfrm>
            <a:prstGeom prst="roundRect">
              <a:avLst>
                <a:gd name="adj" fmla="val 5000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25" name="矩形: 圆角 12">
              <a:extLst>
                <a:ext uri="{FF2B5EF4-FFF2-40B4-BE49-F238E27FC236}">
                  <a16:creationId xmlns:a16="http://schemas.microsoft.com/office/drawing/2014/main" id="{B5725C42-720E-4DD4-9527-00A369AF8ED9}"/>
                </a:ext>
              </a:extLst>
            </p:cNvPr>
            <p:cNvSpPr/>
            <p:nvPr/>
          </p:nvSpPr>
          <p:spPr>
            <a:xfrm>
              <a:off x="2013634" y="4937736"/>
              <a:ext cx="1288366" cy="459764"/>
            </a:xfrm>
            <a:prstGeom prst="roundRect">
              <a:avLst>
                <a:gd name="adj" fmla="val 50000"/>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30" name="文本框 29">
              <a:extLst>
                <a:ext uri="{FF2B5EF4-FFF2-40B4-BE49-F238E27FC236}">
                  <a16:creationId xmlns:a16="http://schemas.microsoft.com/office/drawing/2014/main" id="{05F9E65B-8510-482F-9F97-E70F0851772E}"/>
                </a:ext>
              </a:extLst>
            </p:cNvPr>
            <p:cNvSpPr txBox="1"/>
            <p:nvPr/>
          </p:nvSpPr>
          <p:spPr>
            <a:xfrm>
              <a:off x="2233628" y="4975707"/>
              <a:ext cx="961089" cy="369332"/>
            </a:xfrm>
            <a:prstGeom prst="rect">
              <a:avLst/>
            </a:prstGeom>
            <a:noFill/>
          </p:spPr>
          <p:txBody>
            <a:bodyPr wrap="none" rtlCol="0">
              <a:spAutoFit/>
            </a:bodyPr>
            <a:lstStyle/>
            <a:p>
              <a:pPr algn="ctr"/>
              <a:r>
                <a:rPr lang="zh-CN" altLang="en-US" spc="200" dirty="0" smtClean="0">
                  <a:solidFill>
                    <a:schemeClr val="bg1"/>
                  </a:solidFill>
                  <a:latin typeface="微软雅黑" panose="020B0503020204020204" pitchFamily="34" charset="-122"/>
                  <a:ea typeface="微软雅黑" panose="020B0503020204020204" pitchFamily="34" charset="-122"/>
                </a:rPr>
                <a:t>答辩学生：</a:t>
              </a:r>
              <a:endParaRPr lang="zh-CN" altLang="en-US" spc="200" dirty="0">
                <a:solidFill>
                  <a:schemeClr val="bg1"/>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1550D344-6645-4BA9-A448-37FB1FEDE051}"/>
                </a:ext>
              </a:extLst>
            </p:cNvPr>
            <p:cNvSpPr txBox="1"/>
            <p:nvPr/>
          </p:nvSpPr>
          <p:spPr>
            <a:xfrm>
              <a:off x="3414711" y="4965931"/>
              <a:ext cx="1353841" cy="369332"/>
            </a:xfrm>
            <a:prstGeom prst="rect">
              <a:avLst/>
            </a:prstGeom>
            <a:noFill/>
          </p:spPr>
          <p:txBody>
            <a:bodyPr wrap="square" rtlCol="0">
              <a:spAutoFit/>
            </a:bodyPr>
            <a:lstStyle/>
            <a:p>
              <a:r>
                <a:rPr lang="zh-CN" altLang="en-US" spc="200" dirty="0" smtClean="0">
                  <a:solidFill>
                    <a:schemeClr val="tx1">
                      <a:lumMod val="85000"/>
                      <a:lumOff val="15000"/>
                    </a:schemeClr>
                  </a:solidFill>
                  <a:latin typeface="微软雅黑" panose="020B0503020204020204" pitchFamily="34" charset="-122"/>
                  <a:ea typeface="微软雅黑" panose="020B0503020204020204" pitchFamily="34" charset="-122"/>
                </a:rPr>
                <a:t>李豹</a:t>
              </a:r>
              <a:endParaRPr lang="zh-CN" altLang="en-US" spc="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2" name="组合 31">
            <a:extLst>
              <a:ext uri="{FF2B5EF4-FFF2-40B4-BE49-F238E27FC236}">
                <a16:creationId xmlns:a16="http://schemas.microsoft.com/office/drawing/2014/main" id="{B3977DD1-4D12-4CDA-94E6-ED9D677E05CD}"/>
              </a:ext>
            </a:extLst>
          </p:cNvPr>
          <p:cNvGrpSpPr/>
          <p:nvPr/>
        </p:nvGrpSpPr>
        <p:grpSpPr>
          <a:xfrm>
            <a:off x="4115948" y="4389119"/>
            <a:ext cx="3903768" cy="459764"/>
            <a:chOff x="2013634" y="4937736"/>
            <a:chExt cx="2557393" cy="459764"/>
          </a:xfrm>
        </p:grpSpPr>
        <p:sp>
          <p:nvSpPr>
            <p:cNvPr id="33" name="矩形: 圆角 18">
              <a:extLst>
                <a:ext uri="{FF2B5EF4-FFF2-40B4-BE49-F238E27FC236}">
                  <a16:creationId xmlns:a16="http://schemas.microsoft.com/office/drawing/2014/main" id="{62124386-94F5-44D0-8DD5-79BC60489262}"/>
                </a:ext>
              </a:extLst>
            </p:cNvPr>
            <p:cNvSpPr/>
            <p:nvPr/>
          </p:nvSpPr>
          <p:spPr>
            <a:xfrm>
              <a:off x="3023284" y="4937736"/>
              <a:ext cx="1495192" cy="459764"/>
            </a:xfrm>
            <a:prstGeom prst="roundRect">
              <a:avLst>
                <a:gd name="adj" fmla="val 5000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34" name="矩形: 圆角 12">
              <a:extLst>
                <a:ext uri="{FF2B5EF4-FFF2-40B4-BE49-F238E27FC236}">
                  <a16:creationId xmlns:a16="http://schemas.microsoft.com/office/drawing/2014/main" id="{B5725C42-720E-4DD4-9527-00A369AF8ED9}"/>
                </a:ext>
              </a:extLst>
            </p:cNvPr>
            <p:cNvSpPr/>
            <p:nvPr/>
          </p:nvSpPr>
          <p:spPr>
            <a:xfrm>
              <a:off x="2013634" y="4937736"/>
              <a:ext cx="1288366" cy="459764"/>
            </a:xfrm>
            <a:prstGeom prst="roundRect">
              <a:avLst>
                <a:gd name="adj" fmla="val 50000"/>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45" name="文本框 44">
              <a:extLst>
                <a:ext uri="{FF2B5EF4-FFF2-40B4-BE49-F238E27FC236}">
                  <a16:creationId xmlns:a16="http://schemas.microsoft.com/office/drawing/2014/main" id="{05F9E65B-8510-482F-9F97-E70F0851772E}"/>
                </a:ext>
              </a:extLst>
            </p:cNvPr>
            <p:cNvSpPr txBox="1"/>
            <p:nvPr/>
          </p:nvSpPr>
          <p:spPr>
            <a:xfrm>
              <a:off x="2233630" y="4975707"/>
              <a:ext cx="961089" cy="369332"/>
            </a:xfrm>
            <a:prstGeom prst="rect">
              <a:avLst/>
            </a:prstGeom>
            <a:noFill/>
          </p:spPr>
          <p:txBody>
            <a:bodyPr wrap="none" rtlCol="0">
              <a:spAutoFit/>
            </a:bodyPr>
            <a:lstStyle/>
            <a:p>
              <a:pPr algn="ctr"/>
              <a:r>
                <a:rPr lang="zh-CN" altLang="en-US" spc="200" dirty="0" smtClean="0">
                  <a:solidFill>
                    <a:schemeClr val="bg1"/>
                  </a:solidFill>
                  <a:latin typeface="微软雅黑" panose="020B0503020204020204" pitchFamily="34" charset="-122"/>
                  <a:ea typeface="微软雅黑" panose="020B0503020204020204" pitchFamily="34" charset="-122"/>
                </a:rPr>
                <a:t>指导老师：</a:t>
              </a:r>
              <a:endParaRPr lang="zh-CN" altLang="en-US" spc="200" dirty="0">
                <a:solidFill>
                  <a:schemeClr val="bg1"/>
                </a:solidFill>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1550D344-6645-4BA9-A448-37FB1FEDE051}"/>
                </a:ext>
              </a:extLst>
            </p:cNvPr>
            <p:cNvSpPr txBox="1"/>
            <p:nvPr/>
          </p:nvSpPr>
          <p:spPr>
            <a:xfrm>
              <a:off x="3217186" y="4995664"/>
              <a:ext cx="1353841" cy="369332"/>
            </a:xfrm>
            <a:prstGeom prst="rect">
              <a:avLst/>
            </a:prstGeom>
            <a:noFill/>
          </p:spPr>
          <p:txBody>
            <a:bodyPr wrap="square" rtlCol="0">
              <a:spAutoFit/>
            </a:bodyPr>
            <a:lstStyle/>
            <a:p>
              <a:pPr algn="ctr"/>
              <a:r>
                <a:rPr lang="zh-CN" altLang="en-US" spc="200" dirty="0" smtClean="0">
                  <a:solidFill>
                    <a:schemeClr val="tx1">
                      <a:lumMod val="85000"/>
                      <a:lumOff val="15000"/>
                    </a:schemeClr>
                  </a:solidFill>
                  <a:latin typeface="微软雅黑" panose="020B0503020204020204" pitchFamily="34" charset="-122"/>
                  <a:ea typeface="微软雅黑" panose="020B0503020204020204" pitchFamily="34" charset="-122"/>
                </a:rPr>
                <a:t>邱本胜 教授</a:t>
              </a:r>
              <a:endParaRPr lang="zh-CN" altLang="en-US" spc="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2" name="灯片编号占位符 1"/>
          <p:cNvSpPr>
            <a:spLocks noGrp="1"/>
          </p:cNvSpPr>
          <p:nvPr>
            <p:ph type="sldNum" sz="quarter" idx="12"/>
          </p:nvPr>
        </p:nvSpPr>
        <p:spPr/>
        <p:txBody>
          <a:bodyPr/>
          <a:lstStyle/>
          <a:p>
            <a:fld id="{9FEE17DF-CAFC-4AFC-B771-88ED72882AC4}" type="slidenum">
              <a:rPr lang="zh-CN" altLang="en-US" smtClean="0"/>
              <a:t>1</a:t>
            </a:fld>
            <a:endParaRPr lang="zh-CN" altLang="en-US" dirty="0"/>
          </a:p>
        </p:txBody>
      </p:sp>
    </p:spTree>
    <p:extLst>
      <p:ext uri="{BB962C8B-B14F-4D97-AF65-F5344CB8AC3E}">
        <p14:creationId xmlns:p14="http://schemas.microsoft.com/office/powerpoint/2010/main" val="28062554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FA19EE2-7B17-4247-AB9C-4A7518DD74F5}"/>
              </a:ext>
            </a:extLst>
          </p:cNvPr>
          <p:cNvSpPr/>
          <p:nvPr/>
        </p:nvSpPr>
        <p:spPr>
          <a:xfrm>
            <a:off x="-600744" y="-27508"/>
            <a:ext cx="13393488" cy="776808"/>
          </a:xfrm>
          <a:prstGeom prst="rect">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5" name="文本框 4">
            <a:extLst>
              <a:ext uri="{FF2B5EF4-FFF2-40B4-BE49-F238E27FC236}">
                <a16:creationId xmlns:a16="http://schemas.microsoft.com/office/drawing/2014/main" id="{C4905631-BF44-458C-AF83-784C8D32BE1F}"/>
              </a:ext>
            </a:extLst>
          </p:cNvPr>
          <p:cNvSpPr txBox="1"/>
          <p:nvPr/>
        </p:nvSpPr>
        <p:spPr>
          <a:xfrm>
            <a:off x="971574" y="150637"/>
            <a:ext cx="2576289" cy="461664"/>
          </a:xfrm>
          <a:prstGeom prst="rect">
            <a:avLst/>
          </a:prstGeom>
          <a:noFill/>
        </p:spPr>
        <p:txBody>
          <a:bodyPr wrap="square" rtlCol="0">
            <a:spAutoFit/>
          </a:bodyPr>
          <a:lstStyle/>
          <a:p>
            <a:pPr algn="just"/>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背景</a:t>
            </a:r>
            <a:endParaRPr lang="zh-CN" altLang="en-US" sz="2400" spc="200"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968D5CA0-28C8-418D-ACD7-2A8684DB8B02}"/>
              </a:ext>
            </a:extLst>
          </p:cNvPr>
          <p:cNvCxnSpPr>
            <a:cxnSpLocks/>
          </p:cNvCxnSpPr>
          <p:nvPr/>
        </p:nvCxnSpPr>
        <p:spPr>
          <a:xfrm flipH="1">
            <a:off x="42330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9636E821-4727-4928-BF81-29D55B52604A}"/>
              </a:ext>
            </a:extLst>
          </p:cNvPr>
          <p:cNvSpPr txBox="1"/>
          <p:nvPr/>
        </p:nvSpPr>
        <p:spPr>
          <a:xfrm>
            <a:off x="5096484" y="150637"/>
            <a:ext cx="1999032" cy="461665"/>
          </a:xfrm>
          <a:prstGeom prst="rect">
            <a:avLst/>
          </a:prstGeom>
          <a:noFill/>
        </p:spPr>
        <p:txBody>
          <a:bodyPr wrap="square" rtlCol="0">
            <a:spAutoFit/>
          </a:bodyPr>
          <a:lstStyle/>
          <a:p>
            <a:pPr algn="ctr"/>
            <a:r>
              <a:rPr lang="zh-CN" altLang="en-US" sz="2400" kern="100" dirty="0" smtClean="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主要内容</a:t>
            </a:r>
            <a:endParaRPr lang="en-US" altLang="zh-CN" sz="2400" kern="100" dirty="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endParaRPr>
          </a:p>
        </p:txBody>
      </p:sp>
      <p:cxnSp>
        <p:nvCxnSpPr>
          <p:cNvPr id="10" name="直接连接符 9">
            <a:extLst>
              <a:ext uri="{FF2B5EF4-FFF2-40B4-BE49-F238E27FC236}">
                <a16:creationId xmlns:a16="http://schemas.microsoft.com/office/drawing/2014/main" id="{79939CAD-7882-4B37-80C9-650B234873A9}"/>
              </a:ext>
            </a:extLst>
          </p:cNvPr>
          <p:cNvCxnSpPr>
            <a:cxnSpLocks/>
          </p:cNvCxnSpPr>
          <p:nvPr/>
        </p:nvCxnSpPr>
        <p:spPr>
          <a:xfrm flipH="1">
            <a:off x="78906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57A2B53-218A-4FEB-AB3A-C17205E34B8D}"/>
              </a:ext>
            </a:extLst>
          </p:cNvPr>
          <p:cNvSpPr txBox="1"/>
          <p:nvPr/>
        </p:nvSpPr>
        <p:spPr>
          <a:xfrm>
            <a:off x="9225721" y="150637"/>
            <a:ext cx="1999032" cy="461664"/>
          </a:xfrm>
          <a:prstGeom prst="rect">
            <a:avLst/>
          </a:prstGeom>
          <a:noFill/>
        </p:spPr>
        <p:txBody>
          <a:bodyPr wrap="square" rtlCol="0">
            <a:spAutoFit/>
          </a:bodyPr>
          <a:lstStyle/>
          <a:p>
            <a:pPr algn="just"/>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结论</a:t>
            </a:r>
            <a:endParaRPr lang="zh-CN" altLang="en-US" sz="2400" spc="20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F3EE600A-51E0-4D88-ADEB-0FB37F8954D3}"/>
              </a:ext>
            </a:extLst>
          </p:cNvPr>
          <p:cNvSpPr txBox="1"/>
          <p:nvPr/>
        </p:nvSpPr>
        <p:spPr>
          <a:xfrm>
            <a:off x="2162048" y="3745289"/>
            <a:ext cx="184731" cy="369332"/>
          </a:xfrm>
          <a:prstGeom prst="rect">
            <a:avLst/>
          </a:prstGeom>
          <a:noFill/>
        </p:spPr>
        <p:txBody>
          <a:bodyPr wrap="none" rtlCol="0">
            <a:spAutoFit/>
          </a:bodyPr>
          <a:lstStyle/>
          <a:p>
            <a:pPr algn="ctr"/>
            <a:endParaRPr lang="zh-CN" altLang="en-US" spc="200" dirty="0">
              <a:solidFill>
                <a:schemeClr val="bg1"/>
              </a:solidFill>
              <a:latin typeface="微软雅黑 Light" panose="020B0502040204020203" pitchFamily="34" charset="-122"/>
              <a:ea typeface="微软雅黑" panose="020B0503020204020204" pitchFamily="34" charset="-122"/>
              <a:cs typeface="Times New Roman" panose="02020603050405020304" pitchFamily="18" charset="0"/>
            </a:endParaRPr>
          </a:p>
        </p:txBody>
      </p:sp>
      <p:sp>
        <p:nvSpPr>
          <p:cNvPr id="26" name="文本框 25">
            <a:extLst>
              <a:ext uri="{FF2B5EF4-FFF2-40B4-BE49-F238E27FC236}">
                <a16:creationId xmlns:a16="http://schemas.microsoft.com/office/drawing/2014/main" id="{721CA81F-830A-4634-BEC4-DB1252AA79C5}"/>
              </a:ext>
            </a:extLst>
          </p:cNvPr>
          <p:cNvSpPr txBox="1"/>
          <p:nvPr/>
        </p:nvSpPr>
        <p:spPr>
          <a:xfrm>
            <a:off x="1767865" y="3873459"/>
            <a:ext cx="2576289" cy="369331"/>
          </a:xfrm>
          <a:prstGeom prst="rect">
            <a:avLst/>
          </a:prstGeom>
          <a:noFill/>
        </p:spPr>
        <p:txBody>
          <a:bodyPr wrap="square" rtlCol="0">
            <a:spAutoFit/>
          </a:bodyPr>
          <a:lstStyle/>
          <a:p>
            <a:pPr algn="just"/>
            <a:r>
              <a:rPr lang="en-US" altLang="zh-CN" kern="100" dirty="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Your title</a:t>
            </a:r>
            <a:endParaRPr lang="zh-CN" altLang="en-US" spc="200" dirty="0">
              <a:solidFill>
                <a:schemeClr val="bg1"/>
              </a:solidFill>
              <a:latin typeface="微软雅黑" panose="020B0503020204020204" pitchFamily="34" charset="-122"/>
              <a:ea typeface="微软雅黑" panose="020B0503020204020204" pitchFamily="34" charset="-122"/>
            </a:endParaRPr>
          </a:p>
        </p:txBody>
      </p:sp>
      <p:sp>
        <p:nvSpPr>
          <p:cNvPr id="31" name="标题 1"/>
          <p:cNvSpPr txBox="1">
            <a:spLocks/>
          </p:cNvSpPr>
          <p:nvPr/>
        </p:nvSpPr>
        <p:spPr>
          <a:xfrm>
            <a:off x="1097280" y="286605"/>
            <a:ext cx="10058400" cy="14507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dirty="0"/>
          </a:p>
        </p:txBody>
      </p:sp>
      <p:sp>
        <p:nvSpPr>
          <p:cNvPr id="41" name="梯形 40">
            <a:extLst>
              <a:ext uri="{FF2B5EF4-FFF2-40B4-BE49-F238E27FC236}">
                <a16:creationId xmlns:a16="http://schemas.microsoft.com/office/drawing/2014/main" id="{C2302A7A-A7D7-4D60-9B4E-011BCCFCD767}"/>
              </a:ext>
            </a:extLst>
          </p:cNvPr>
          <p:cNvSpPr/>
          <p:nvPr/>
        </p:nvSpPr>
        <p:spPr>
          <a:xfrm flipV="1">
            <a:off x="4608285" y="698204"/>
            <a:ext cx="2975430" cy="622595"/>
          </a:xfrm>
          <a:prstGeom prst="trapezoid">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Light" panose="020B0502040204020203" pitchFamily="34" charset="-122"/>
              <a:ea typeface="微软雅黑 Light" panose="020B0502040204020203" pitchFamily="34" charset="-122"/>
              <a:cs typeface="Times New Roman" panose="02020603050405020304" pitchFamily="18" charset="0"/>
            </a:endParaRPr>
          </a:p>
        </p:txBody>
      </p:sp>
      <p:graphicFrame>
        <p:nvGraphicFramePr>
          <p:cNvPr id="21" name="图表 20"/>
          <p:cNvGraphicFramePr/>
          <p:nvPr>
            <p:extLst>
              <p:ext uri="{D42A27DB-BD31-4B8C-83A1-F6EECF244321}">
                <p14:modId xmlns:p14="http://schemas.microsoft.com/office/powerpoint/2010/main" val="2377059349"/>
              </p:ext>
            </p:extLst>
          </p:nvPr>
        </p:nvGraphicFramePr>
        <p:xfrm>
          <a:off x="5725880" y="3631475"/>
          <a:ext cx="6193977" cy="2828312"/>
        </p:xfrm>
        <a:graphic>
          <a:graphicData uri="http://schemas.openxmlformats.org/drawingml/2006/chart">
            <c:chart xmlns:c="http://schemas.openxmlformats.org/drawingml/2006/chart" xmlns:r="http://schemas.openxmlformats.org/officeDocument/2006/relationships" r:id="rId2"/>
          </a:graphicData>
        </a:graphic>
      </p:graphicFrame>
      <p:sp>
        <p:nvSpPr>
          <p:cNvPr id="27" name="文本框 26">
            <a:extLst>
              <a:ext uri="{FF2B5EF4-FFF2-40B4-BE49-F238E27FC236}">
                <a16:creationId xmlns:a16="http://schemas.microsoft.com/office/drawing/2014/main" id="{A395EDF7-5FCA-44DA-B2FF-ED03903DE461}"/>
              </a:ext>
            </a:extLst>
          </p:cNvPr>
          <p:cNvSpPr txBox="1"/>
          <p:nvPr/>
        </p:nvSpPr>
        <p:spPr>
          <a:xfrm>
            <a:off x="5478408" y="818909"/>
            <a:ext cx="1296144" cy="400110"/>
          </a:xfrm>
          <a:prstGeom prst="rect">
            <a:avLst/>
          </a:prstGeom>
          <a:noFill/>
        </p:spPr>
        <p:txBody>
          <a:bodyPr wrap="square" rtlCol="0">
            <a:spAutoFit/>
          </a:bodyPr>
          <a:lstStyle/>
          <a:p>
            <a:r>
              <a:rPr lang="zh-CN" altLang="en-US" sz="2000" dirty="0">
                <a:latin typeface="微软雅黑 Light" panose="020B0502040204020203" pitchFamily="34" charset="-122"/>
                <a:ea typeface="微软雅黑 Light" panose="020B0502040204020203" pitchFamily="34" charset="-122"/>
              </a:rPr>
              <a:t>模型结果</a:t>
            </a:r>
          </a:p>
        </p:txBody>
      </p:sp>
      <p:pic>
        <p:nvPicPr>
          <p:cNvPr id="28" name="图片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2023966"/>
            <a:ext cx="7417745" cy="3893546"/>
          </a:xfrm>
          <a:prstGeom prst="rect">
            <a:avLst/>
          </a:prstGeom>
        </p:spPr>
      </p:pic>
      <p:sp>
        <p:nvSpPr>
          <p:cNvPr id="29" name="文本框 28"/>
          <p:cNvSpPr txBox="1"/>
          <p:nvPr/>
        </p:nvSpPr>
        <p:spPr>
          <a:xfrm>
            <a:off x="8647792" y="3509074"/>
            <a:ext cx="3056528" cy="646331"/>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第</a:t>
            </a:r>
            <a:r>
              <a:rPr lang="en-US" altLang="zh-CN" dirty="0" smtClean="0">
                <a:latin typeface="微软雅黑 Light" panose="020B0502040204020203" pitchFamily="34" charset="-122"/>
                <a:ea typeface="微软雅黑 Light" panose="020B0502040204020203" pitchFamily="34" charset="-122"/>
              </a:rPr>
              <a:t>52</a:t>
            </a:r>
            <a:r>
              <a:rPr lang="zh-CN" altLang="en-US" dirty="0" smtClean="0">
                <a:latin typeface="微软雅黑 Light" panose="020B0502040204020203" pitchFamily="34" charset="-122"/>
                <a:ea typeface="微软雅黑 Light" panose="020B0502040204020203" pitchFamily="34" charset="-122"/>
              </a:rPr>
              <a:t>个</a:t>
            </a:r>
            <a:r>
              <a:rPr lang="en-US" altLang="zh-CN" dirty="0" smtClean="0">
                <a:latin typeface="微软雅黑 Light" panose="020B0502040204020203" pitchFamily="34" charset="-122"/>
                <a:ea typeface="微软雅黑 Light" panose="020B0502040204020203" pitchFamily="34" charset="-122"/>
              </a:rPr>
              <a:t>epoch</a:t>
            </a:r>
            <a:r>
              <a:rPr lang="zh-CN" altLang="en-US" dirty="0" smtClean="0">
                <a:latin typeface="微软雅黑 Light" panose="020B0502040204020203" pitchFamily="34" charset="-122"/>
                <a:ea typeface="微软雅黑 Light" panose="020B0502040204020203" pitchFamily="34" charset="-122"/>
              </a:rPr>
              <a:t>，模型在验证集上</a:t>
            </a:r>
            <a:r>
              <a:rPr lang="en-US" altLang="zh-CN" dirty="0" smtClean="0">
                <a:latin typeface="微软雅黑 Light" panose="020B0502040204020203" pitchFamily="34" charset="-122"/>
                <a:ea typeface="微软雅黑 Light" panose="020B0502040204020203" pitchFamily="34" charset="-122"/>
              </a:rPr>
              <a:t>loss</a:t>
            </a:r>
            <a:r>
              <a:rPr lang="zh-CN" altLang="en-US" dirty="0" smtClean="0">
                <a:latin typeface="微软雅黑 Light" panose="020B0502040204020203" pitchFamily="34" charset="-122"/>
                <a:ea typeface="微软雅黑 Light" panose="020B0502040204020203" pitchFamily="34" charset="-122"/>
              </a:rPr>
              <a:t>值最低，模型最优</a:t>
            </a:r>
            <a:endParaRPr lang="en-US" altLang="zh-CN" dirty="0" smtClean="0">
              <a:latin typeface="微软雅黑 Light" panose="020B0502040204020203" pitchFamily="34" charset="-122"/>
              <a:ea typeface="微软雅黑 Light" panose="020B0502040204020203" pitchFamily="34" charset="-122"/>
            </a:endParaRPr>
          </a:p>
        </p:txBody>
      </p:sp>
      <p:sp>
        <p:nvSpPr>
          <p:cNvPr id="16" name="文本框 15"/>
          <p:cNvSpPr txBox="1"/>
          <p:nvPr/>
        </p:nvSpPr>
        <p:spPr>
          <a:xfrm>
            <a:off x="2674360" y="6039913"/>
            <a:ext cx="4263584" cy="369332"/>
          </a:xfrm>
          <a:prstGeom prst="rect">
            <a:avLst/>
          </a:prstGeom>
          <a:noFill/>
        </p:spPr>
        <p:txBody>
          <a:bodyPr wrap="square" rtlCol="0">
            <a:spAutoFit/>
          </a:bodyPr>
          <a:lstStyle/>
          <a:p>
            <a:pPr algn="ctr"/>
            <a:r>
              <a:rPr lang="zh-CN" altLang="en-US" dirty="0" smtClean="0">
                <a:latin typeface="微软雅黑 Light" panose="020B0502040204020203" pitchFamily="34" charset="-122"/>
                <a:ea typeface="微软雅黑 Light" panose="020B0502040204020203" pitchFamily="34" charset="-122"/>
              </a:rPr>
              <a:t>图</a:t>
            </a:r>
            <a:r>
              <a:rPr lang="en-US" altLang="zh-CN" dirty="0" smtClean="0">
                <a:latin typeface="微软雅黑 Light" panose="020B0502040204020203" pitchFamily="34" charset="-122"/>
                <a:ea typeface="微软雅黑 Light" panose="020B0502040204020203" pitchFamily="34" charset="-122"/>
              </a:rPr>
              <a:t>3</a:t>
            </a:r>
            <a:r>
              <a:rPr lang="zh-CN" altLang="en-US" dirty="0" smtClean="0">
                <a:latin typeface="微软雅黑 Light" panose="020B0502040204020203" pitchFamily="34" charset="-122"/>
                <a:ea typeface="微软雅黑 Light" panose="020B0502040204020203" pitchFamily="34" charset="-122"/>
              </a:rPr>
              <a:t>：</a:t>
            </a:r>
            <a:r>
              <a:rPr lang="en-US" altLang="zh-CN" dirty="0" smtClean="0">
                <a:latin typeface="微软雅黑 Light" panose="020B0502040204020203" pitchFamily="34" charset="-122"/>
                <a:ea typeface="微软雅黑 Light" panose="020B0502040204020203" pitchFamily="34" charset="-122"/>
              </a:rPr>
              <a:t>3DCNN</a:t>
            </a:r>
            <a:r>
              <a:rPr lang="zh-CN" altLang="en-US" dirty="0" smtClean="0">
                <a:latin typeface="微软雅黑 Light" panose="020B0502040204020203" pitchFamily="34" charset="-122"/>
                <a:ea typeface="微软雅黑 Light" panose="020B0502040204020203" pitchFamily="34" charset="-122"/>
              </a:rPr>
              <a:t>模型训练过程</a:t>
            </a:r>
            <a:endParaRPr lang="zh-CN" altLang="en-US" dirty="0">
              <a:latin typeface="微软雅黑 Light" panose="020B0502040204020203" pitchFamily="34" charset="-122"/>
              <a:ea typeface="微软雅黑 Light" panose="020B0502040204020203" pitchFamily="34" charset="-122"/>
            </a:endParaRPr>
          </a:p>
        </p:txBody>
      </p:sp>
      <p:sp>
        <p:nvSpPr>
          <p:cNvPr id="2" name="灯片编号占位符 1"/>
          <p:cNvSpPr>
            <a:spLocks noGrp="1"/>
          </p:cNvSpPr>
          <p:nvPr>
            <p:ph type="sldNum" sz="quarter" idx="12"/>
          </p:nvPr>
        </p:nvSpPr>
        <p:spPr/>
        <p:txBody>
          <a:bodyPr/>
          <a:lstStyle/>
          <a:p>
            <a:fld id="{9FEE17DF-CAFC-4AFC-B771-88ED72882AC4}" type="slidenum">
              <a:rPr lang="zh-CN" altLang="en-US" smtClean="0"/>
              <a:t>10</a:t>
            </a:fld>
            <a:endParaRPr lang="zh-CN" altLang="en-US"/>
          </a:p>
        </p:txBody>
      </p:sp>
    </p:spTree>
    <p:extLst>
      <p:ext uri="{BB962C8B-B14F-4D97-AF65-F5344CB8AC3E}">
        <p14:creationId xmlns:p14="http://schemas.microsoft.com/office/powerpoint/2010/main" val="1160932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FA19EE2-7B17-4247-AB9C-4A7518DD74F5}"/>
              </a:ext>
            </a:extLst>
          </p:cNvPr>
          <p:cNvSpPr/>
          <p:nvPr/>
        </p:nvSpPr>
        <p:spPr>
          <a:xfrm>
            <a:off x="-600744" y="-27508"/>
            <a:ext cx="13393488" cy="776808"/>
          </a:xfrm>
          <a:prstGeom prst="rect">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5" name="文本框 4">
            <a:extLst>
              <a:ext uri="{FF2B5EF4-FFF2-40B4-BE49-F238E27FC236}">
                <a16:creationId xmlns:a16="http://schemas.microsoft.com/office/drawing/2014/main" id="{C4905631-BF44-458C-AF83-784C8D32BE1F}"/>
              </a:ext>
            </a:extLst>
          </p:cNvPr>
          <p:cNvSpPr txBox="1"/>
          <p:nvPr/>
        </p:nvSpPr>
        <p:spPr>
          <a:xfrm>
            <a:off x="971574" y="150637"/>
            <a:ext cx="2576289" cy="461664"/>
          </a:xfrm>
          <a:prstGeom prst="rect">
            <a:avLst/>
          </a:prstGeom>
          <a:noFill/>
        </p:spPr>
        <p:txBody>
          <a:bodyPr wrap="square" rtlCol="0">
            <a:spAutoFit/>
          </a:bodyPr>
          <a:lstStyle/>
          <a:p>
            <a:pPr algn="just"/>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背景</a:t>
            </a:r>
            <a:endParaRPr lang="zh-CN" altLang="en-US" sz="2400" spc="200"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968D5CA0-28C8-418D-ACD7-2A8684DB8B02}"/>
              </a:ext>
            </a:extLst>
          </p:cNvPr>
          <p:cNvCxnSpPr>
            <a:cxnSpLocks/>
          </p:cNvCxnSpPr>
          <p:nvPr/>
        </p:nvCxnSpPr>
        <p:spPr>
          <a:xfrm flipH="1">
            <a:off x="42330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9636E821-4727-4928-BF81-29D55B52604A}"/>
              </a:ext>
            </a:extLst>
          </p:cNvPr>
          <p:cNvSpPr txBox="1"/>
          <p:nvPr/>
        </p:nvSpPr>
        <p:spPr>
          <a:xfrm>
            <a:off x="5096484" y="150637"/>
            <a:ext cx="1999032" cy="461665"/>
          </a:xfrm>
          <a:prstGeom prst="rect">
            <a:avLst/>
          </a:prstGeom>
          <a:noFill/>
        </p:spPr>
        <p:txBody>
          <a:bodyPr wrap="square" rtlCol="0">
            <a:spAutoFit/>
          </a:bodyPr>
          <a:lstStyle/>
          <a:p>
            <a:pPr algn="ctr"/>
            <a:r>
              <a:rPr lang="zh-CN" altLang="en-US" sz="2400" kern="100" dirty="0" smtClean="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主要内容</a:t>
            </a:r>
            <a:endParaRPr lang="en-US" altLang="zh-CN" sz="2400" kern="100" dirty="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endParaRPr>
          </a:p>
        </p:txBody>
      </p:sp>
      <p:cxnSp>
        <p:nvCxnSpPr>
          <p:cNvPr id="10" name="直接连接符 9">
            <a:extLst>
              <a:ext uri="{FF2B5EF4-FFF2-40B4-BE49-F238E27FC236}">
                <a16:creationId xmlns:a16="http://schemas.microsoft.com/office/drawing/2014/main" id="{79939CAD-7882-4B37-80C9-650B234873A9}"/>
              </a:ext>
            </a:extLst>
          </p:cNvPr>
          <p:cNvCxnSpPr>
            <a:cxnSpLocks/>
          </p:cNvCxnSpPr>
          <p:nvPr/>
        </p:nvCxnSpPr>
        <p:spPr>
          <a:xfrm flipH="1">
            <a:off x="78906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57A2B53-218A-4FEB-AB3A-C17205E34B8D}"/>
              </a:ext>
            </a:extLst>
          </p:cNvPr>
          <p:cNvSpPr txBox="1"/>
          <p:nvPr/>
        </p:nvSpPr>
        <p:spPr>
          <a:xfrm>
            <a:off x="9225721" y="150637"/>
            <a:ext cx="1999032" cy="461664"/>
          </a:xfrm>
          <a:prstGeom prst="rect">
            <a:avLst/>
          </a:prstGeom>
          <a:noFill/>
        </p:spPr>
        <p:txBody>
          <a:bodyPr wrap="square" rtlCol="0">
            <a:spAutoFit/>
          </a:bodyPr>
          <a:lstStyle/>
          <a:p>
            <a:pPr algn="just"/>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结论</a:t>
            </a:r>
            <a:endParaRPr lang="zh-CN" altLang="en-US" sz="2400" spc="20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F3EE600A-51E0-4D88-ADEB-0FB37F8954D3}"/>
              </a:ext>
            </a:extLst>
          </p:cNvPr>
          <p:cNvSpPr txBox="1"/>
          <p:nvPr/>
        </p:nvSpPr>
        <p:spPr>
          <a:xfrm>
            <a:off x="2162048" y="3745289"/>
            <a:ext cx="184731" cy="369332"/>
          </a:xfrm>
          <a:prstGeom prst="rect">
            <a:avLst/>
          </a:prstGeom>
          <a:noFill/>
        </p:spPr>
        <p:txBody>
          <a:bodyPr wrap="none" rtlCol="0">
            <a:spAutoFit/>
          </a:bodyPr>
          <a:lstStyle/>
          <a:p>
            <a:pPr algn="ctr"/>
            <a:endParaRPr lang="zh-CN" altLang="en-US" spc="200" dirty="0">
              <a:solidFill>
                <a:schemeClr val="bg1"/>
              </a:solidFill>
              <a:latin typeface="微软雅黑 Light" panose="020B0502040204020203" pitchFamily="34" charset="-122"/>
              <a:ea typeface="微软雅黑" panose="020B0503020204020204" pitchFamily="34" charset="-122"/>
              <a:cs typeface="Times New Roman" panose="02020603050405020304" pitchFamily="18" charset="0"/>
            </a:endParaRPr>
          </a:p>
        </p:txBody>
      </p:sp>
      <p:sp>
        <p:nvSpPr>
          <p:cNvPr id="26" name="文本框 25">
            <a:extLst>
              <a:ext uri="{FF2B5EF4-FFF2-40B4-BE49-F238E27FC236}">
                <a16:creationId xmlns:a16="http://schemas.microsoft.com/office/drawing/2014/main" id="{721CA81F-830A-4634-BEC4-DB1252AA79C5}"/>
              </a:ext>
            </a:extLst>
          </p:cNvPr>
          <p:cNvSpPr txBox="1"/>
          <p:nvPr/>
        </p:nvSpPr>
        <p:spPr>
          <a:xfrm>
            <a:off x="1767865" y="3873459"/>
            <a:ext cx="2576289" cy="369331"/>
          </a:xfrm>
          <a:prstGeom prst="rect">
            <a:avLst/>
          </a:prstGeom>
          <a:noFill/>
        </p:spPr>
        <p:txBody>
          <a:bodyPr wrap="square" rtlCol="0">
            <a:spAutoFit/>
          </a:bodyPr>
          <a:lstStyle/>
          <a:p>
            <a:pPr algn="just"/>
            <a:r>
              <a:rPr lang="en-US" altLang="zh-CN" kern="100" dirty="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Your title</a:t>
            </a:r>
            <a:endParaRPr lang="zh-CN" altLang="en-US" spc="200" dirty="0">
              <a:solidFill>
                <a:schemeClr val="bg1"/>
              </a:solidFill>
              <a:latin typeface="微软雅黑" panose="020B0503020204020204" pitchFamily="34" charset="-122"/>
              <a:ea typeface="微软雅黑" panose="020B0503020204020204" pitchFamily="34" charset="-122"/>
            </a:endParaRPr>
          </a:p>
        </p:txBody>
      </p:sp>
      <p:sp>
        <p:nvSpPr>
          <p:cNvPr id="31" name="标题 1"/>
          <p:cNvSpPr txBox="1">
            <a:spLocks/>
          </p:cNvSpPr>
          <p:nvPr/>
        </p:nvSpPr>
        <p:spPr>
          <a:xfrm>
            <a:off x="1097280" y="286605"/>
            <a:ext cx="10058400" cy="14507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dirty="0"/>
          </a:p>
        </p:txBody>
      </p:sp>
      <p:sp>
        <p:nvSpPr>
          <p:cNvPr id="41" name="梯形 40">
            <a:extLst>
              <a:ext uri="{FF2B5EF4-FFF2-40B4-BE49-F238E27FC236}">
                <a16:creationId xmlns:a16="http://schemas.microsoft.com/office/drawing/2014/main" id="{C2302A7A-A7D7-4D60-9B4E-011BCCFCD767}"/>
              </a:ext>
            </a:extLst>
          </p:cNvPr>
          <p:cNvSpPr/>
          <p:nvPr/>
        </p:nvSpPr>
        <p:spPr>
          <a:xfrm flipV="1">
            <a:off x="4608285" y="698204"/>
            <a:ext cx="2975430" cy="622595"/>
          </a:xfrm>
          <a:prstGeom prst="trapezoid">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Light" panose="020B0502040204020203" pitchFamily="34" charset="-122"/>
              <a:ea typeface="微软雅黑 Light" panose="020B0502040204020203" pitchFamily="34" charset="-122"/>
              <a:cs typeface="Times New Roman" panose="02020603050405020304" pitchFamily="18" charset="0"/>
            </a:endParaRPr>
          </a:p>
        </p:txBody>
      </p:sp>
      <p:graphicFrame>
        <p:nvGraphicFramePr>
          <p:cNvPr id="21" name="图表 20"/>
          <p:cNvGraphicFramePr/>
          <p:nvPr>
            <p:extLst>
              <p:ext uri="{D42A27DB-BD31-4B8C-83A1-F6EECF244321}">
                <p14:modId xmlns:p14="http://schemas.microsoft.com/office/powerpoint/2010/main" val="2377059349"/>
              </p:ext>
            </p:extLst>
          </p:nvPr>
        </p:nvGraphicFramePr>
        <p:xfrm>
          <a:off x="5725880" y="3631475"/>
          <a:ext cx="6193977" cy="2828312"/>
        </p:xfrm>
        <a:graphic>
          <a:graphicData uri="http://schemas.openxmlformats.org/drawingml/2006/chart">
            <c:chart xmlns:c="http://schemas.openxmlformats.org/drawingml/2006/chart" xmlns:r="http://schemas.openxmlformats.org/officeDocument/2006/relationships" r:id="rId2"/>
          </a:graphicData>
        </a:graphic>
      </p:graphicFrame>
      <p:sp>
        <p:nvSpPr>
          <p:cNvPr id="27" name="文本框 26">
            <a:extLst>
              <a:ext uri="{FF2B5EF4-FFF2-40B4-BE49-F238E27FC236}">
                <a16:creationId xmlns:a16="http://schemas.microsoft.com/office/drawing/2014/main" id="{A395EDF7-5FCA-44DA-B2FF-ED03903DE461}"/>
              </a:ext>
            </a:extLst>
          </p:cNvPr>
          <p:cNvSpPr txBox="1"/>
          <p:nvPr/>
        </p:nvSpPr>
        <p:spPr>
          <a:xfrm>
            <a:off x="5478408" y="818909"/>
            <a:ext cx="1296144" cy="400110"/>
          </a:xfrm>
          <a:prstGeom prst="rect">
            <a:avLst/>
          </a:prstGeom>
          <a:noFill/>
        </p:spPr>
        <p:txBody>
          <a:bodyPr wrap="square" rtlCol="0">
            <a:spAutoFit/>
          </a:bodyPr>
          <a:lstStyle/>
          <a:p>
            <a:r>
              <a:rPr lang="zh-CN" altLang="en-US" sz="2000" dirty="0" smtClean="0">
                <a:latin typeface="微软雅黑 Light" panose="020B0502040204020203" pitchFamily="34" charset="-122"/>
                <a:ea typeface="微软雅黑 Light" panose="020B0502040204020203" pitchFamily="34" charset="-122"/>
              </a:rPr>
              <a:t>模型对比</a:t>
            </a:r>
            <a:endParaRPr lang="zh-CN" altLang="en-US" sz="2000" dirty="0">
              <a:latin typeface="微软雅黑 Light" panose="020B0502040204020203" pitchFamily="34" charset="-122"/>
              <a:ea typeface="微软雅黑 Light" panose="020B0502040204020203" pitchFamily="34" charset="-122"/>
            </a:endParaRPr>
          </a:p>
        </p:txBody>
      </p:sp>
      <p:graphicFrame>
        <p:nvGraphicFramePr>
          <p:cNvPr id="16" name="内容占位符 6"/>
          <p:cNvGraphicFramePr>
            <a:graphicFrameLocks/>
          </p:cNvGraphicFramePr>
          <p:nvPr>
            <p:extLst>
              <p:ext uri="{D42A27DB-BD31-4B8C-83A1-F6EECF244321}">
                <p14:modId xmlns:p14="http://schemas.microsoft.com/office/powerpoint/2010/main" val="3004501718"/>
              </p:ext>
            </p:extLst>
          </p:nvPr>
        </p:nvGraphicFramePr>
        <p:xfrm>
          <a:off x="2011683" y="2023966"/>
          <a:ext cx="8046720" cy="3639155"/>
        </p:xfrm>
        <a:graphic>
          <a:graphicData uri="http://schemas.openxmlformats.org/drawingml/2006/table">
            <a:tbl>
              <a:tblPr firstRow="1" bandRow="1">
                <a:tableStyleId>{5C22544A-7EE6-4342-B048-85BDC9FD1C3A}</a:tableStyleId>
              </a:tblPr>
              <a:tblGrid>
                <a:gridCol w="1005840">
                  <a:extLst>
                    <a:ext uri="{9D8B030D-6E8A-4147-A177-3AD203B41FA5}">
                      <a16:colId xmlns:a16="http://schemas.microsoft.com/office/drawing/2014/main" val="3814835491"/>
                    </a:ext>
                  </a:extLst>
                </a:gridCol>
                <a:gridCol w="1005840">
                  <a:extLst>
                    <a:ext uri="{9D8B030D-6E8A-4147-A177-3AD203B41FA5}">
                      <a16:colId xmlns:a16="http://schemas.microsoft.com/office/drawing/2014/main" val="885706539"/>
                    </a:ext>
                  </a:extLst>
                </a:gridCol>
                <a:gridCol w="1005840">
                  <a:extLst>
                    <a:ext uri="{9D8B030D-6E8A-4147-A177-3AD203B41FA5}">
                      <a16:colId xmlns:a16="http://schemas.microsoft.com/office/drawing/2014/main" val="2147148422"/>
                    </a:ext>
                  </a:extLst>
                </a:gridCol>
                <a:gridCol w="1005840">
                  <a:extLst>
                    <a:ext uri="{9D8B030D-6E8A-4147-A177-3AD203B41FA5}">
                      <a16:colId xmlns:a16="http://schemas.microsoft.com/office/drawing/2014/main" val="4074386"/>
                    </a:ext>
                  </a:extLst>
                </a:gridCol>
                <a:gridCol w="1005840">
                  <a:extLst>
                    <a:ext uri="{9D8B030D-6E8A-4147-A177-3AD203B41FA5}">
                      <a16:colId xmlns:a16="http://schemas.microsoft.com/office/drawing/2014/main" val="3020090932"/>
                    </a:ext>
                  </a:extLst>
                </a:gridCol>
                <a:gridCol w="1005840">
                  <a:extLst>
                    <a:ext uri="{9D8B030D-6E8A-4147-A177-3AD203B41FA5}">
                      <a16:colId xmlns:a16="http://schemas.microsoft.com/office/drawing/2014/main" val="1274260890"/>
                    </a:ext>
                  </a:extLst>
                </a:gridCol>
                <a:gridCol w="1005840">
                  <a:extLst>
                    <a:ext uri="{9D8B030D-6E8A-4147-A177-3AD203B41FA5}">
                      <a16:colId xmlns:a16="http://schemas.microsoft.com/office/drawing/2014/main" val="697557605"/>
                    </a:ext>
                  </a:extLst>
                </a:gridCol>
                <a:gridCol w="1005840">
                  <a:extLst>
                    <a:ext uri="{9D8B030D-6E8A-4147-A177-3AD203B41FA5}">
                      <a16:colId xmlns:a16="http://schemas.microsoft.com/office/drawing/2014/main" val="1035563424"/>
                    </a:ext>
                  </a:extLst>
                </a:gridCol>
              </a:tblGrid>
              <a:tr h="727831">
                <a:tc>
                  <a:txBody>
                    <a:bodyPr/>
                    <a:lstStyle/>
                    <a:p>
                      <a:pPr algn="l"/>
                      <a:r>
                        <a:rPr lang="zh-CN" altLang="en-US" sz="2800" dirty="0" smtClean="0">
                          <a:latin typeface="微软雅黑 Light" panose="020B0502040204020203" pitchFamily="34" charset="-122"/>
                          <a:ea typeface="微软雅黑 Light" panose="020B0502040204020203" pitchFamily="34" charset="-122"/>
                        </a:rPr>
                        <a:t>模型</a:t>
                      </a:r>
                      <a:endParaRPr lang="zh-CN" altLang="en-US" sz="4400" b="0" dirty="0">
                        <a:solidFill>
                          <a:schemeClr val="tx1"/>
                        </a:solidFill>
                        <a:latin typeface="微软雅黑 Light" panose="020B0502040204020203" pitchFamily="34" charset="-122"/>
                        <a:ea typeface="微软雅黑 Light" panose="020B0502040204020203" pitchFamily="34" charset="-122"/>
                      </a:endParaRPr>
                    </a:p>
                  </a:txBody>
                  <a:tcPr/>
                </a:tc>
                <a:tc gridSpan="4">
                  <a:txBody>
                    <a:bodyPr/>
                    <a:lstStyle/>
                    <a:p>
                      <a:pPr algn="ctr"/>
                      <a:r>
                        <a:rPr lang="en-US" altLang="zh-CN" sz="2800" dirty="0" smtClean="0">
                          <a:latin typeface="微软雅黑 Light" panose="020B0502040204020203" pitchFamily="34" charset="-122"/>
                          <a:ea typeface="微软雅黑 Light" panose="020B0502040204020203" pitchFamily="34" charset="-122"/>
                        </a:rPr>
                        <a:t>3DCNN</a:t>
                      </a:r>
                      <a:endParaRPr lang="zh-CN" altLang="en-US" sz="2800" b="0" dirty="0">
                        <a:solidFill>
                          <a:schemeClr val="tx1"/>
                        </a:solidFill>
                        <a:latin typeface="微软雅黑 Light" panose="020B0502040204020203" pitchFamily="34" charset="-122"/>
                        <a:ea typeface="微软雅黑 Light" panose="020B0502040204020203" pitchFamily="34" charset="-122"/>
                      </a:endParaRPr>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gridSpan="3">
                  <a:txBody>
                    <a:bodyPr/>
                    <a:lstStyle/>
                    <a:p>
                      <a:pPr algn="ctr"/>
                      <a:r>
                        <a:rPr lang="en-US" altLang="zh-CN" sz="2800" dirty="0" smtClean="0">
                          <a:latin typeface="微软雅黑 Light" panose="020B0502040204020203" pitchFamily="34" charset="-122"/>
                          <a:ea typeface="微软雅黑 Light" panose="020B0502040204020203" pitchFamily="34" charset="-122"/>
                        </a:rPr>
                        <a:t>SVM</a:t>
                      </a:r>
                      <a:endParaRPr lang="zh-CN" altLang="en-US" b="0" dirty="0">
                        <a:solidFill>
                          <a:schemeClr val="tx1"/>
                        </a:solidFill>
                        <a:latin typeface="微软雅黑 Light" panose="020B0502040204020203" pitchFamily="34" charset="-122"/>
                        <a:ea typeface="微软雅黑 Light" panose="020B0502040204020203" pitchFamily="34" charset="-122"/>
                      </a:endParaRPr>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358792609"/>
                  </a:ext>
                </a:extLst>
              </a:tr>
              <a:tr h="727831">
                <a:tc>
                  <a:txBody>
                    <a:bodyPr/>
                    <a:lstStyle/>
                    <a:p>
                      <a:pPr algn="l"/>
                      <a:r>
                        <a:rPr lang="zh-CN" altLang="en-US" dirty="0" smtClean="0">
                          <a:latin typeface="微软雅黑 Light" panose="020B0502040204020203" pitchFamily="34" charset="-122"/>
                          <a:ea typeface="微软雅黑 Light" panose="020B0502040204020203" pitchFamily="34" charset="-122"/>
                        </a:rPr>
                        <a:t>数据集</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dirty="0" smtClean="0">
                          <a:latin typeface="微软雅黑 Light" panose="020B0502040204020203" pitchFamily="34" charset="-122"/>
                          <a:ea typeface="微软雅黑 Light" panose="020B0502040204020203" pitchFamily="34" charset="-122"/>
                        </a:rPr>
                        <a:t>loss</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dirty="0" err="1" smtClean="0">
                          <a:latin typeface="微软雅黑 Light" panose="020B0502040204020203" pitchFamily="34" charset="-122"/>
                          <a:ea typeface="微软雅黑 Light" panose="020B0502040204020203" pitchFamily="34" charset="-122"/>
                        </a:rPr>
                        <a:t>acc</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dirty="0" err="1" smtClean="0">
                          <a:latin typeface="微软雅黑 Light" panose="020B0502040204020203" pitchFamily="34" charset="-122"/>
                          <a:ea typeface="微软雅黑 Light" panose="020B0502040204020203" pitchFamily="34" charset="-122"/>
                        </a:rPr>
                        <a:t>tp</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dirty="0" err="1" smtClean="0">
                          <a:latin typeface="微软雅黑 Light" panose="020B0502040204020203" pitchFamily="34" charset="-122"/>
                          <a:ea typeface="微软雅黑 Light" panose="020B0502040204020203" pitchFamily="34" charset="-122"/>
                        </a:rPr>
                        <a:t>tn</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dirty="0" err="1" smtClean="0">
                          <a:latin typeface="微软雅黑 Light" panose="020B0502040204020203" pitchFamily="34" charset="-122"/>
                          <a:ea typeface="微软雅黑 Light" panose="020B0502040204020203" pitchFamily="34" charset="-122"/>
                        </a:rPr>
                        <a:t>acc</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dirty="0" err="1" smtClean="0">
                          <a:latin typeface="微软雅黑 Light" panose="020B0502040204020203" pitchFamily="34" charset="-122"/>
                          <a:ea typeface="微软雅黑 Light" panose="020B0502040204020203" pitchFamily="34" charset="-122"/>
                        </a:rPr>
                        <a:t>tp</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dirty="0" err="1" smtClean="0">
                          <a:latin typeface="微软雅黑 Light" panose="020B0502040204020203" pitchFamily="34" charset="-122"/>
                          <a:ea typeface="微软雅黑 Light" panose="020B0502040204020203" pitchFamily="34" charset="-122"/>
                        </a:rPr>
                        <a:t>tn</a:t>
                      </a:r>
                      <a:endParaRPr lang="zh-CN" altLang="en-US" dirty="0">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val="608053217"/>
                  </a:ext>
                </a:extLst>
              </a:tr>
              <a:tr h="727831">
                <a:tc>
                  <a:txBody>
                    <a:bodyPr/>
                    <a:lstStyle/>
                    <a:p>
                      <a:pPr algn="l"/>
                      <a:r>
                        <a:rPr lang="zh-CN" altLang="en-US" dirty="0" smtClean="0">
                          <a:latin typeface="微软雅黑 Light" panose="020B0502040204020203" pitchFamily="34" charset="-122"/>
                          <a:ea typeface="微软雅黑 Light" panose="020B0502040204020203" pitchFamily="34" charset="-122"/>
                        </a:rPr>
                        <a:t>训练集</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dirty="0" smtClean="0">
                          <a:latin typeface="微软雅黑 Light" panose="020B0502040204020203" pitchFamily="34" charset="-122"/>
                          <a:ea typeface="微软雅黑 Light" panose="020B0502040204020203" pitchFamily="34" charset="-122"/>
                        </a:rPr>
                        <a:t>0.5571</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dirty="0" smtClean="0">
                          <a:latin typeface="微软雅黑 Light" panose="020B0502040204020203" pitchFamily="34" charset="-122"/>
                          <a:ea typeface="微软雅黑 Light" panose="020B0502040204020203" pitchFamily="34" charset="-122"/>
                        </a:rPr>
                        <a:t>72.30%</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dirty="0" smtClean="0">
                          <a:latin typeface="微软雅黑 Light" panose="020B0502040204020203" pitchFamily="34" charset="-122"/>
                          <a:ea typeface="微软雅黑 Light" panose="020B0502040204020203" pitchFamily="34" charset="-122"/>
                        </a:rPr>
                        <a:t>0.3836</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dirty="0" smtClean="0">
                          <a:latin typeface="微软雅黑 Light" panose="020B0502040204020203" pitchFamily="34" charset="-122"/>
                          <a:ea typeface="微软雅黑 Light" panose="020B0502040204020203" pitchFamily="34" charset="-122"/>
                        </a:rPr>
                        <a:t>0.3394</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dirty="0" smtClean="0">
                          <a:latin typeface="微软雅黑 Light" panose="020B0502040204020203" pitchFamily="34" charset="-122"/>
                          <a:ea typeface="微软雅黑 Light" panose="020B0502040204020203" pitchFamily="34" charset="-122"/>
                        </a:rPr>
                        <a:t>80.06%</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dirty="0" smtClean="0">
                          <a:latin typeface="微软雅黑 Light" panose="020B0502040204020203" pitchFamily="34" charset="-122"/>
                          <a:ea typeface="微软雅黑 Light" panose="020B0502040204020203" pitchFamily="34" charset="-122"/>
                        </a:rPr>
                        <a:t>0.3976</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dirty="0" smtClean="0">
                          <a:latin typeface="微软雅黑 Light" panose="020B0502040204020203" pitchFamily="34" charset="-122"/>
                          <a:ea typeface="微软雅黑 Light" panose="020B0502040204020203" pitchFamily="34" charset="-122"/>
                        </a:rPr>
                        <a:t>0.4030</a:t>
                      </a:r>
                      <a:endParaRPr lang="zh-CN" altLang="en-US" dirty="0">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val="2682811456"/>
                  </a:ext>
                </a:extLst>
              </a:tr>
              <a:tr h="727831">
                <a:tc>
                  <a:txBody>
                    <a:bodyPr/>
                    <a:lstStyle/>
                    <a:p>
                      <a:pPr algn="l"/>
                      <a:r>
                        <a:rPr lang="zh-CN" altLang="en-US" dirty="0" smtClean="0">
                          <a:latin typeface="微软雅黑 Light" panose="020B0502040204020203" pitchFamily="34" charset="-122"/>
                          <a:ea typeface="微软雅黑 Light" panose="020B0502040204020203" pitchFamily="34" charset="-122"/>
                        </a:rPr>
                        <a:t>验证集</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dirty="0" smtClean="0">
                          <a:latin typeface="微软雅黑 Light" panose="020B0502040204020203" pitchFamily="34" charset="-122"/>
                          <a:ea typeface="微软雅黑 Light" panose="020B0502040204020203" pitchFamily="34" charset="-122"/>
                        </a:rPr>
                        <a:t>0.6225</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dirty="0" smtClean="0">
                          <a:latin typeface="微软雅黑 Light" panose="020B0502040204020203" pitchFamily="34" charset="-122"/>
                          <a:ea typeface="微软雅黑 Light" panose="020B0502040204020203" pitchFamily="34" charset="-122"/>
                        </a:rPr>
                        <a:t>66.96%</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dirty="0" smtClean="0">
                          <a:latin typeface="微软雅黑 Light" panose="020B0502040204020203" pitchFamily="34" charset="-122"/>
                          <a:ea typeface="微软雅黑 Light" panose="020B0502040204020203" pitchFamily="34" charset="-122"/>
                        </a:rPr>
                        <a:t>0.3647</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dirty="0" smtClean="0">
                          <a:latin typeface="微软雅黑 Light" panose="020B0502040204020203" pitchFamily="34" charset="-122"/>
                          <a:ea typeface="微软雅黑 Light" panose="020B0502040204020203" pitchFamily="34" charset="-122"/>
                        </a:rPr>
                        <a:t>0.3049</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dirty="0" smtClean="0">
                          <a:latin typeface="微软雅黑 Light" panose="020B0502040204020203" pitchFamily="34" charset="-122"/>
                          <a:ea typeface="微软雅黑 Light" panose="020B0502040204020203" pitchFamily="34" charset="-122"/>
                        </a:rPr>
                        <a:t>55.04%</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dirty="0" smtClean="0">
                          <a:latin typeface="微软雅黑 Light" panose="020B0502040204020203" pitchFamily="34" charset="-122"/>
                          <a:ea typeface="微软雅黑 Light" panose="020B0502040204020203" pitchFamily="34" charset="-122"/>
                        </a:rPr>
                        <a:t>0.2614</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dirty="0" smtClean="0">
                          <a:latin typeface="微软雅黑 Light" panose="020B0502040204020203" pitchFamily="34" charset="-122"/>
                          <a:ea typeface="微软雅黑 Light" panose="020B0502040204020203" pitchFamily="34" charset="-122"/>
                        </a:rPr>
                        <a:t>0.2889</a:t>
                      </a:r>
                      <a:endParaRPr lang="zh-CN" altLang="en-US" dirty="0">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val="2315955088"/>
                  </a:ext>
                </a:extLst>
              </a:tr>
              <a:tr h="727831">
                <a:tc>
                  <a:txBody>
                    <a:bodyPr/>
                    <a:lstStyle/>
                    <a:p>
                      <a:pPr algn="l"/>
                      <a:r>
                        <a:rPr lang="zh-CN" altLang="en-US" dirty="0" smtClean="0">
                          <a:latin typeface="微软雅黑 Light" panose="020B0502040204020203" pitchFamily="34" charset="-122"/>
                          <a:ea typeface="微软雅黑 Light" panose="020B0502040204020203" pitchFamily="34" charset="-122"/>
                        </a:rPr>
                        <a:t>测试集</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dirty="0" smtClean="0">
                          <a:latin typeface="微软雅黑 Light" panose="020B0502040204020203" pitchFamily="34" charset="-122"/>
                          <a:ea typeface="微软雅黑 Light" panose="020B0502040204020203" pitchFamily="34" charset="-122"/>
                        </a:rPr>
                        <a:t>0.6701</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dirty="0" smtClean="0">
                          <a:latin typeface="微软雅黑 Light" panose="020B0502040204020203" pitchFamily="34" charset="-122"/>
                          <a:ea typeface="微软雅黑 Light" panose="020B0502040204020203" pitchFamily="34" charset="-122"/>
                        </a:rPr>
                        <a:t>60.86%</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dirty="0" smtClean="0">
                          <a:latin typeface="微软雅黑 Light" panose="020B0502040204020203" pitchFamily="34" charset="-122"/>
                          <a:ea typeface="微软雅黑 Light" panose="020B0502040204020203" pitchFamily="34" charset="-122"/>
                        </a:rPr>
                        <a:t>0.3454</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dirty="0" smtClean="0">
                          <a:latin typeface="微软雅黑 Light" panose="020B0502040204020203" pitchFamily="34" charset="-122"/>
                          <a:ea typeface="微软雅黑 Light" panose="020B0502040204020203" pitchFamily="34" charset="-122"/>
                        </a:rPr>
                        <a:t>0.2632</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dirty="0" smtClean="0">
                          <a:latin typeface="微软雅黑 Light" panose="020B0502040204020203" pitchFamily="34" charset="-122"/>
                          <a:ea typeface="微软雅黑 Light" panose="020B0502040204020203" pitchFamily="34" charset="-122"/>
                        </a:rPr>
                        <a:t>56.08%</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dirty="0" smtClean="0">
                          <a:latin typeface="微软雅黑 Light" panose="020B0502040204020203" pitchFamily="34" charset="-122"/>
                          <a:ea typeface="微软雅黑 Light" panose="020B0502040204020203" pitchFamily="34" charset="-122"/>
                        </a:rPr>
                        <a:t>0.2648</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pPr algn="ctr"/>
                      <a:r>
                        <a:rPr lang="en-US" altLang="zh-CN" dirty="0" smtClean="0">
                          <a:latin typeface="微软雅黑 Light" panose="020B0502040204020203" pitchFamily="34" charset="-122"/>
                          <a:ea typeface="微软雅黑 Light" panose="020B0502040204020203" pitchFamily="34" charset="-122"/>
                        </a:rPr>
                        <a:t>0.2960</a:t>
                      </a:r>
                      <a:endParaRPr lang="zh-CN" altLang="en-US" dirty="0">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val="742641456"/>
                  </a:ext>
                </a:extLst>
              </a:tr>
            </a:tbl>
          </a:graphicData>
        </a:graphic>
      </p:graphicFrame>
      <p:sp>
        <p:nvSpPr>
          <p:cNvPr id="15" name="文本框 14"/>
          <p:cNvSpPr txBox="1"/>
          <p:nvPr/>
        </p:nvSpPr>
        <p:spPr>
          <a:xfrm>
            <a:off x="3445465" y="5949725"/>
            <a:ext cx="5179155" cy="369332"/>
          </a:xfrm>
          <a:prstGeom prst="rect">
            <a:avLst/>
          </a:prstGeom>
          <a:noFill/>
        </p:spPr>
        <p:txBody>
          <a:bodyPr wrap="square" rtlCol="0">
            <a:spAutoFit/>
          </a:bodyPr>
          <a:lstStyle/>
          <a:p>
            <a:pPr algn="ctr"/>
            <a:r>
              <a:rPr lang="zh-CN" altLang="en-US" dirty="0" smtClean="0">
                <a:latin typeface="微软雅黑 Light" panose="020B0502040204020203" pitchFamily="34" charset="-122"/>
                <a:ea typeface="微软雅黑 Light" panose="020B0502040204020203" pitchFamily="34" charset="-122"/>
              </a:rPr>
              <a:t>表</a:t>
            </a:r>
            <a:r>
              <a:rPr lang="en-US" altLang="zh-CN" dirty="0">
                <a:latin typeface="微软雅黑 Light" panose="020B0502040204020203" pitchFamily="34" charset="-122"/>
                <a:ea typeface="微软雅黑 Light" panose="020B0502040204020203" pitchFamily="34" charset="-122"/>
              </a:rPr>
              <a:t>2</a:t>
            </a:r>
            <a:r>
              <a:rPr lang="zh-CN" altLang="en-US" dirty="0" smtClean="0">
                <a:latin typeface="微软雅黑 Light" panose="020B0502040204020203" pitchFamily="34" charset="-122"/>
                <a:ea typeface="微软雅黑 Light" panose="020B0502040204020203" pitchFamily="34" charset="-122"/>
              </a:rPr>
              <a:t>：</a:t>
            </a:r>
            <a:r>
              <a:rPr lang="en-US" altLang="zh-CN" dirty="0" smtClean="0">
                <a:latin typeface="微软雅黑 Light" panose="020B0502040204020203" pitchFamily="34" charset="-122"/>
                <a:ea typeface="微软雅黑 Light" panose="020B0502040204020203" pitchFamily="34" charset="-122"/>
              </a:rPr>
              <a:t>3DCNN</a:t>
            </a:r>
            <a:r>
              <a:rPr lang="zh-CN" altLang="en-US" dirty="0" smtClean="0">
                <a:latin typeface="微软雅黑 Light" panose="020B0502040204020203" pitchFamily="34" charset="-122"/>
                <a:ea typeface="微软雅黑 Light" panose="020B0502040204020203" pitchFamily="34" charset="-122"/>
              </a:rPr>
              <a:t>与</a:t>
            </a:r>
            <a:r>
              <a:rPr lang="en-US" altLang="zh-CN" dirty="0" smtClean="0">
                <a:latin typeface="微软雅黑 Light" panose="020B0502040204020203" pitchFamily="34" charset="-122"/>
                <a:ea typeface="微软雅黑 Light" panose="020B0502040204020203" pitchFamily="34" charset="-122"/>
              </a:rPr>
              <a:t>SVM</a:t>
            </a:r>
            <a:r>
              <a:rPr lang="zh-CN" altLang="en-US" dirty="0" smtClean="0">
                <a:latin typeface="微软雅黑 Light" panose="020B0502040204020203" pitchFamily="34" charset="-122"/>
                <a:ea typeface="微软雅黑 Light" panose="020B0502040204020203" pitchFamily="34" charset="-122"/>
              </a:rPr>
              <a:t>模型对比</a:t>
            </a:r>
            <a:endParaRPr lang="zh-CN" altLang="en-US" dirty="0">
              <a:latin typeface="微软雅黑 Light" panose="020B0502040204020203" pitchFamily="34" charset="-122"/>
              <a:ea typeface="微软雅黑 Light" panose="020B0502040204020203" pitchFamily="34" charset="-122"/>
            </a:endParaRPr>
          </a:p>
        </p:txBody>
      </p:sp>
      <p:sp>
        <p:nvSpPr>
          <p:cNvPr id="2" name="灯片编号占位符 1"/>
          <p:cNvSpPr>
            <a:spLocks noGrp="1"/>
          </p:cNvSpPr>
          <p:nvPr>
            <p:ph type="sldNum" sz="quarter" idx="12"/>
          </p:nvPr>
        </p:nvSpPr>
        <p:spPr/>
        <p:txBody>
          <a:bodyPr/>
          <a:lstStyle/>
          <a:p>
            <a:fld id="{9FEE17DF-CAFC-4AFC-B771-88ED72882AC4}" type="slidenum">
              <a:rPr lang="zh-CN" altLang="en-US" smtClean="0"/>
              <a:t>11</a:t>
            </a:fld>
            <a:endParaRPr lang="zh-CN" altLang="en-US"/>
          </a:p>
        </p:txBody>
      </p:sp>
    </p:spTree>
    <p:extLst>
      <p:ext uri="{BB962C8B-B14F-4D97-AF65-F5344CB8AC3E}">
        <p14:creationId xmlns:p14="http://schemas.microsoft.com/office/powerpoint/2010/main" val="165565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FA19EE2-7B17-4247-AB9C-4A7518DD74F5}"/>
              </a:ext>
            </a:extLst>
          </p:cNvPr>
          <p:cNvSpPr/>
          <p:nvPr/>
        </p:nvSpPr>
        <p:spPr>
          <a:xfrm>
            <a:off x="-600744" y="-27508"/>
            <a:ext cx="13393488" cy="776808"/>
          </a:xfrm>
          <a:prstGeom prst="rect">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5" name="文本框 4">
            <a:extLst>
              <a:ext uri="{FF2B5EF4-FFF2-40B4-BE49-F238E27FC236}">
                <a16:creationId xmlns:a16="http://schemas.microsoft.com/office/drawing/2014/main" id="{C4905631-BF44-458C-AF83-784C8D32BE1F}"/>
              </a:ext>
            </a:extLst>
          </p:cNvPr>
          <p:cNvSpPr txBox="1"/>
          <p:nvPr/>
        </p:nvSpPr>
        <p:spPr>
          <a:xfrm>
            <a:off x="971574" y="150637"/>
            <a:ext cx="2576289" cy="461664"/>
          </a:xfrm>
          <a:prstGeom prst="rect">
            <a:avLst/>
          </a:prstGeom>
          <a:noFill/>
        </p:spPr>
        <p:txBody>
          <a:bodyPr wrap="square" rtlCol="0">
            <a:spAutoFit/>
          </a:bodyPr>
          <a:lstStyle/>
          <a:p>
            <a:pPr algn="just"/>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背景</a:t>
            </a:r>
            <a:endParaRPr lang="zh-CN" altLang="en-US" sz="2400" spc="200"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968D5CA0-28C8-418D-ACD7-2A8684DB8B02}"/>
              </a:ext>
            </a:extLst>
          </p:cNvPr>
          <p:cNvCxnSpPr>
            <a:cxnSpLocks/>
          </p:cNvCxnSpPr>
          <p:nvPr/>
        </p:nvCxnSpPr>
        <p:spPr>
          <a:xfrm flipH="1">
            <a:off x="42330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9636E821-4727-4928-BF81-29D55B52604A}"/>
              </a:ext>
            </a:extLst>
          </p:cNvPr>
          <p:cNvSpPr txBox="1"/>
          <p:nvPr/>
        </p:nvSpPr>
        <p:spPr>
          <a:xfrm>
            <a:off x="5096484" y="150637"/>
            <a:ext cx="1999032" cy="461665"/>
          </a:xfrm>
          <a:prstGeom prst="rect">
            <a:avLst/>
          </a:prstGeom>
          <a:noFill/>
        </p:spPr>
        <p:txBody>
          <a:bodyPr wrap="square" rtlCol="0">
            <a:spAutoFit/>
          </a:bodyPr>
          <a:lstStyle/>
          <a:p>
            <a:pPr algn="ctr"/>
            <a:r>
              <a:rPr lang="zh-CN" altLang="en-US" sz="2400" kern="100" dirty="0" smtClean="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主要内容</a:t>
            </a:r>
            <a:endParaRPr lang="en-US" altLang="zh-CN" sz="2400" kern="100" dirty="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endParaRPr>
          </a:p>
        </p:txBody>
      </p:sp>
      <p:cxnSp>
        <p:nvCxnSpPr>
          <p:cNvPr id="10" name="直接连接符 9">
            <a:extLst>
              <a:ext uri="{FF2B5EF4-FFF2-40B4-BE49-F238E27FC236}">
                <a16:creationId xmlns:a16="http://schemas.microsoft.com/office/drawing/2014/main" id="{79939CAD-7882-4B37-80C9-650B234873A9}"/>
              </a:ext>
            </a:extLst>
          </p:cNvPr>
          <p:cNvCxnSpPr>
            <a:cxnSpLocks/>
          </p:cNvCxnSpPr>
          <p:nvPr/>
        </p:nvCxnSpPr>
        <p:spPr>
          <a:xfrm flipH="1">
            <a:off x="78906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57A2B53-218A-4FEB-AB3A-C17205E34B8D}"/>
              </a:ext>
            </a:extLst>
          </p:cNvPr>
          <p:cNvSpPr txBox="1"/>
          <p:nvPr/>
        </p:nvSpPr>
        <p:spPr>
          <a:xfrm>
            <a:off x="9225721" y="150637"/>
            <a:ext cx="1999032" cy="461664"/>
          </a:xfrm>
          <a:prstGeom prst="rect">
            <a:avLst/>
          </a:prstGeom>
          <a:noFill/>
        </p:spPr>
        <p:txBody>
          <a:bodyPr wrap="square" rtlCol="0">
            <a:spAutoFit/>
          </a:bodyPr>
          <a:lstStyle/>
          <a:p>
            <a:pPr algn="just"/>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结论</a:t>
            </a:r>
            <a:endParaRPr lang="zh-CN" altLang="en-US" sz="2400" spc="20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F3EE600A-51E0-4D88-ADEB-0FB37F8954D3}"/>
              </a:ext>
            </a:extLst>
          </p:cNvPr>
          <p:cNvSpPr txBox="1"/>
          <p:nvPr/>
        </p:nvSpPr>
        <p:spPr>
          <a:xfrm>
            <a:off x="2162048" y="3745289"/>
            <a:ext cx="184731" cy="369332"/>
          </a:xfrm>
          <a:prstGeom prst="rect">
            <a:avLst/>
          </a:prstGeom>
          <a:noFill/>
        </p:spPr>
        <p:txBody>
          <a:bodyPr wrap="none" rtlCol="0">
            <a:spAutoFit/>
          </a:bodyPr>
          <a:lstStyle/>
          <a:p>
            <a:pPr algn="ctr"/>
            <a:endParaRPr lang="zh-CN" altLang="en-US" spc="200" dirty="0">
              <a:solidFill>
                <a:schemeClr val="bg1"/>
              </a:solidFill>
              <a:latin typeface="微软雅黑 Light" panose="020B0502040204020203" pitchFamily="34" charset="-122"/>
              <a:ea typeface="微软雅黑" panose="020B0503020204020204" pitchFamily="34" charset="-122"/>
              <a:cs typeface="Times New Roman" panose="02020603050405020304" pitchFamily="18" charset="0"/>
            </a:endParaRPr>
          </a:p>
        </p:txBody>
      </p:sp>
      <p:sp>
        <p:nvSpPr>
          <p:cNvPr id="26" name="文本框 25">
            <a:extLst>
              <a:ext uri="{FF2B5EF4-FFF2-40B4-BE49-F238E27FC236}">
                <a16:creationId xmlns:a16="http://schemas.microsoft.com/office/drawing/2014/main" id="{721CA81F-830A-4634-BEC4-DB1252AA79C5}"/>
              </a:ext>
            </a:extLst>
          </p:cNvPr>
          <p:cNvSpPr txBox="1"/>
          <p:nvPr/>
        </p:nvSpPr>
        <p:spPr>
          <a:xfrm>
            <a:off x="1767865" y="3873459"/>
            <a:ext cx="2576289" cy="369331"/>
          </a:xfrm>
          <a:prstGeom prst="rect">
            <a:avLst/>
          </a:prstGeom>
          <a:noFill/>
        </p:spPr>
        <p:txBody>
          <a:bodyPr wrap="square" rtlCol="0">
            <a:spAutoFit/>
          </a:bodyPr>
          <a:lstStyle/>
          <a:p>
            <a:pPr algn="just"/>
            <a:r>
              <a:rPr lang="en-US" altLang="zh-CN" kern="100" dirty="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Your title</a:t>
            </a:r>
            <a:endParaRPr lang="zh-CN" altLang="en-US" spc="200" dirty="0">
              <a:solidFill>
                <a:schemeClr val="bg1"/>
              </a:solidFill>
              <a:latin typeface="微软雅黑" panose="020B0503020204020204" pitchFamily="34" charset="-122"/>
              <a:ea typeface="微软雅黑" panose="020B0503020204020204" pitchFamily="34" charset="-122"/>
            </a:endParaRPr>
          </a:p>
        </p:txBody>
      </p:sp>
      <p:sp>
        <p:nvSpPr>
          <p:cNvPr id="31" name="标题 1"/>
          <p:cNvSpPr txBox="1">
            <a:spLocks/>
          </p:cNvSpPr>
          <p:nvPr/>
        </p:nvSpPr>
        <p:spPr>
          <a:xfrm>
            <a:off x="1097280" y="286605"/>
            <a:ext cx="10058400" cy="14507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dirty="0"/>
          </a:p>
        </p:txBody>
      </p:sp>
      <p:sp>
        <p:nvSpPr>
          <p:cNvPr id="41" name="梯形 40">
            <a:extLst>
              <a:ext uri="{FF2B5EF4-FFF2-40B4-BE49-F238E27FC236}">
                <a16:creationId xmlns:a16="http://schemas.microsoft.com/office/drawing/2014/main" id="{C2302A7A-A7D7-4D60-9B4E-011BCCFCD767}"/>
              </a:ext>
            </a:extLst>
          </p:cNvPr>
          <p:cNvSpPr/>
          <p:nvPr/>
        </p:nvSpPr>
        <p:spPr>
          <a:xfrm flipV="1">
            <a:off x="4608285" y="698204"/>
            <a:ext cx="2975430" cy="622595"/>
          </a:xfrm>
          <a:prstGeom prst="trapezoid">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Light" panose="020B0502040204020203" pitchFamily="34" charset="-122"/>
              <a:ea typeface="微软雅黑 Light" panose="020B0502040204020203" pitchFamily="34" charset="-122"/>
              <a:cs typeface="Times New Roman" panose="02020603050405020304" pitchFamily="18" charset="0"/>
            </a:endParaRPr>
          </a:p>
        </p:txBody>
      </p:sp>
      <p:graphicFrame>
        <p:nvGraphicFramePr>
          <p:cNvPr id="21" name="图表 20"/>
          <p:cNvGraphicFramePr/>
          <p:nvPr>
            <p:extLst>
              <p:ext uri="{D42A27DB-BD31-4B8C-83A1-F6EECF244321}">
                <p14:modId xmlns:p14="http://schemas.microsoft.com/office/powerpoint/2010/main" val="2377059349"/>
              </p:ext>
            </p:extLst>
          </p:nvPr>
        </p:nvGraphicFramePr>
        <p:xfrm>
          <a:off x="5725880" y="3631475"/>
          <a:ext cx="6193977" cy="2828312"/>
        </p:xfrm>
        <a:graphic>
          <a:graphicData uri="http://schemas.openxmlformats.org/drawingml/2006/chart">
            <c:chart xmlns:c="http://schemas.openxmlformats.org/drawingml/2006/chart" xmlns:r="http://schemas.openxmlformats.org/officeDocument/2006/relationships" r:id="rId2"/>
          </a:graphicData>
        </a:graphic>
      </p:graphicFrame>
      <p:sp>
        <p:nvSpPr>
          <p:cNvPr id="27" name="文本框 26">
            <a:extLst>
              <a:ext uri="{FF2B5EF4-FFF2-40B4-BE49-F238E27FC236}">
                <a16:creationId xmlns:a16="http://schemas.microsoft.com/office/drawing/2014/main" id="{A395EDF7-5FCA-44DA-B2FF-ED03903DE461}"/>
              </a:ext>
            </a:extLst>
          </p:cNvPr>
          <p:cNvSpPr txBox="1"/>
          <p:nvPr/>
        </p:nvSpPr>
        <p:spPr>
          <a:xfrm>
            <a:off x="5478408" y="818909"/>
            <a:ext cx="1296144" cy="400110"/>
          </a:xfrm>
          <a:prstGeom prst="rect">
            <a:avLst/>
          </a:prstGeom>
          <a:noFill/>
        </p:spPr>
        <p:txBody>
          <a:bodyPr wrap="square" rtlCol="0">
            <a:spAutoFit/>
          </a:bodyPr>
          <a:lstStyle/>
          <a:p>
            <a:r>
              <a:rPr lang="zh-CN" altLang="en-US" sz="2000" dirty="0" smtClean="0">
                <a:latin typeface="微软雅黑 Light" panose="020B0502040204020203" pitchFamily="34" charset="-122"/>
                <a:ea typeface="微软雅黑 Light" panose="020B0502040204020203" pitchFamily="34" charset="-122"/>
              </a:rPr>
              <a:t>模型对比</a:t>
            </a:r>
            <a:endParaRPr lang="zh-CN" altLang="en-US" sz="2000" dirty="0">
              <a:latin typeface="微软雅黑 Light" panose="020B0502040204020203" pitchFamily="34" charset="-122"/>
              <a:ea typeface="微软雅黑 Light" panose="020B0502040204020203" pitchFamily="34" charset="-122"/>
            </a:endParaRPr>
          </a:p>
        </p:txBody>
      </p:sp>
      <p:pic>
        <p:nvPicPr>
          <p:cNvPr id="15" name="图片 14"/>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266841" y="1265499"/>
            <a:ext cx="6562043" cy="4959580"/>
          </a:xfrm>
          <a:prstGeom prst="rect">
            <a:avLst/>
          </a:prstGeom>
        </p:spPr>
      </p:pic>
      <p:sp>
        <p:nvSpPr>
          <p:cNvPr id="17" name="矩形 16"/>
          <p:cNvSpPr/>
          <p:nvPr/>
        </p:nvSpPr>
        <p:spPr>
          <a:xfrm>
            <a:off x="6965273" y="3214912"/>
            <a:ext cx="5294864" cy="1477328"/>
          </a:xfrm>
          <a:prstGeom prst="rect">
            <a:avLst/>
          </a:prstGeom>
        </p:spPr>
        <p:txBody>
          <a:bodyPr wrap="square">
            <a:spAutoFit/>
          </a:bodyPr>
          <a:lstStyle/>
          <a:p>
            <a:pPr>
              <a:buFont typeface="Wingdings" panose="05000000000000000000" pitchFamily="2" charset="2"/>
              <a:buChar char="Ø"/>
            </a:pPr>
            <a:r>
              <a:rPr lang="en-US" altLang="zh-CN" b="1" dirty="0" smtClean="0">
                <a:latin typeface="微软雅黑 Light" panose="020B0502040204020203" pitchFamily="34" charset="-122"/>
                <a:ea typeface="微软雅黑 Light" panose="020B0502040204020203" pitchFamily="34" charset="-122"/>
              </a:rPr>
              <a:t> 3DCNN </a:t>
            </a:r>
            <a:r>
              <a:rPr lang="zh-CN" altLang="en-US" b="1" dirty="0">
                <a:latin typeface="微软雅黑 Light" panose="020B0502040204020203" pitchFamily="34" charset="-122"/>
                <a:ea typeface="微软雅黑 Light" panose="020B0502040204020203" pitchFamily="34" charset="-122"/>
              </a:rPr>
              <a:t>模型在决策预测</a:t>
            </a:r>
            <a:r>
              <a:rPr lang="zh-CN" altLang="en-US" b="1" dirty="0" smtClean="0">
                <a:latin typeface="微软雅黑 Light" panose="020B0502040204020203" pitchFamily="34" charset="-122"/>
                <a:ea typeface="微软雅黑 Light" panose="020B0502040204020203" pitchFamily="34" charset="-122"/>
              </a:rPr>
              <a:t>方面优于</a:t>
            </a:r>
            <a:r>
              <a:rPr lang="en-US" altLang="zh-CN" b="1" dirty="0" smtClean="0">
                <a:latin typeface="微软雅黑 Light" panose="020B0502040204020203" pitchFamily="34" charset="-122"/>
                <a:ea typeface="微软雅黑 Light" panose="020B0502040204020203" pitchFamily="34" charset="-122"/>
              </a:rPr>
              <a:t>SVM </a:t>
            </a:r>
            <a:r>
              <a:rPr lang="zh-CN" altLang="en-US" b="1" dirty="0" smtClean="0">
                <a:latin typeface="微软雅黑 Light" panose="020B0502040204020203" pitchFamily="34" charset="-122"/>
                <a:ea typeface="微软雅黑 Light" panose="020B0502040204020203" pitchFamily="34" charset="-122"/>
              </a:rPr>
              <a:t>模型</a:t>
            </a:r>
            <a:r>
              <a:rPr lang="en-US" altLang="zh-CN" b="1" dirty="0" smtClean="0">
                <a:latin typeface="微软雅黑 Light" panose="020B0502040204020203" pitchFamily="34" charset="-122"/>
                <a:ea typeface="微软雅黑 Light" panose="020B0502040204020203" pitchFamily="34" charset="-122"/>
              </a:rPr>
              <a:t>;</a:t>
            </a:r>
          </a:p>
          <a:p>
            <a:pPr>
              <a:buFont typeface="Wingdings" panose="05000000000000000000" pitchFamily="2" charset="2"/>
              <a:buChar char="Ø"/>
            </a:pPr>
            <a:endParaRPr lang="en-US" altLang="zh-CN" b="1" dirty="0" smtClean="0">
              <a:latin typeface="微软雅黑 Light" panose="020B0502040204020203" pitchFamily="34" charset="-122"/>
              <a:ea typeface="微软雅黑 Light" panose="020B0502040204020203" pitchFamily="34" charset="-122"/>
            </a:endParaRPr>
          </a:p>
          <a:p>
            <a:pPr>
              <a:buFont typeface="Wingdings" panose="05000000000000000000" pitchFamily="2" charset="2"/>
              <a:buChar char="Ø"/>
            </a:pPr>
            <a:r>
              <a:rPr lang="en-US" altLang="zh-CN" dirty="0" smtClean="0">
                <a:latin typeface="微软雅黑 Light" panose="020B0502040204020203" pitchFamily="34" charset="-122"/>
                <a:ea typeface="微软雅黑 Light" panose="020B0502040204020203" pitchFamily="34" charset="-122"/>
              </a:rPr>
              <a:t> 3DCNN </a:t>
            </a:r>
            <a:r>
              <a:rPr lang="zh-CN" altLang="en-US" dirty="0" smtClean="0">
                <a:latin typeface="微软雅黑 Light" panose="020B0502040204020203" pitchFamily="34" charset="-122"/>
                <a:ea typeface="微软雅黑 Light" panose="020B0502040204020203" pitchFamily="34" charset="-122"/>
              </a:rPr>
              <a:t>模型</a:t>
            </a:r>
            <a:r>
              <a:rPr lang="zh-CN" altLang="en-US" dirty="0">
                <a:latin typeface="微软雅黑 Light" panose="020B0502040204020203" pitchFamily="34" charset="-122"/>
                <a:ea typeface="微软雅黑 Light" panose="020B0502040204020203" pitchFamily="34" charset="-122"/>
              </a:rPr>
              <a:t>的 </a:t>
            </a:r>
            <a:r>
              <a:rPr lang="en-US" altLang="zh-CN" dirty="0">
                <a:latin typeface="微软雅黑 Light" panose="020B0502040204020203" pitchFamily="34" charset="-122"/>
                <a:ea typeface="微软雅黑 Light" panose="020B0502040204020203" pitchFamily="34" charset="-122"/>
              </a:rPr>
              <a:t>ROC </a:t>
            </a:r>
            <a:r>
              <a:rPr lang="zh-CN" altLang="en-US" dirty="0">
                <a:latin typeface="微软雅黑 Light" panose="020B0502040204020203" pitchFamily="34" charset="-122"/>
                <a:ea typeface="微软雅黑 Light" panose="020B0502040204020203" pitchFamily="34" charset="-122"/>
              </a:rPr>
              <a:t>曲线面积为 </a:t>
            </a:r>
            <a:r>
              <a:rPr lang="en-US" altLang="zh-CN" dirty="0" smtClean="0">
                <a:latin typeface="微软雅黑 Light" panose="020B0502040204020203" pitchFamily="34" charset="-122"/>
                <a:ea typeface="微软雅黑 Light" panose="020B0502040204020203" pitchFamily="34" charset="-122"/>
              </a:rPr>
              <a:t>0.66</a:t>
            </a:r>
            <a:r>
              <a:rPr lang="zh-CN" altLang="en-US" dirty="0" smtClean="0">
                <a:latin typeface="微软雅黑 Light" panose="020B0502040204020203" pitchFamily="34" charset="-122"/>
                <a:ea typeface="微软雅黑 Light" panose="020B0502040204020203" pitchFamily="34" charset="-122"/>
              </a:rPr>
              <a:t>；</a:t>
            </a:r>
            <a:endParaRPr lang="en-US" altLang="zh-CN" dirty="0" smtClean="0">
              <a:latin typeface="微软雅黑 Light" panose="020B0502040204020203" pitchFamily="34" charset="-122"/>
              <a:ea typeface="微软雅黑 Light" panose="020B0502040204020203" pitchFamily="34" charset="-122"/>
            </a:endParaRPr>
          </a:p>
          <a:p>
            <a:pPr>
              <a:buFont typeface="Wingdings" panose="05000000000000000000" pitchFamily="2" charset="2"/>
              <a:buChar char="Ø"/>
            </a:pPr>
            <a:endParaRPr lang="en-US" altLang="zh-CN" dirty="0" smtClean="0">
              <a:latin typeface="微软雅黑 Light" panose="020B0502040204020203" pitchFamily="34" charset="-122"/>
              <a:ea typeface="微软雅黑 Light" panose="020B0502040204020203" pitchFamily="34" charset="-122"/>
            </a:endParaRPr>
          </a:p>
          <a:p>
            <a:pPr>
              <a:buFont typeface="Wingdings" panose="05000000000000000000" pitchFamily="2" charset="2"/>
              <a:buChar char="Ø"/>
            </a:pPr>
            <a:r>
              <a:rPr lang="en-US" altLang="zh-CN" dirty="0" smtClean="0">
                <a:latin typeface="微软雅黑 Light" panose="020B0502040204020203" pitchFamily="34" charset="-122"/>
                <a:ea typeface="微软雅黑 Light" panose="020B0502040204020203" pitchFamily="34" charset="-122"/>
              </a:rPr>
              <a:t> SVM </a:t>
            </a:r>
            <a:r>
              <a:rPr lang="zh-CN" altLang="en-US" dirty="0">
                <a:latin typeface="微软雅黑 Light" panose="020B0502040204020203" pitchFamily="34" charset="-122"/>
                <a:ea typeface="微软雅黑 Light" panose="020B0502040204020203" pitchFamily="34" charset="-122"/>
              </a:rPr>
              <a:t>模型的 </a:t>
            </a:r>
            <a:r>
              <a:rPr lang="en-US" altLang="zh-CN" dirty="0">
                <a:latin typeface="微软雅黑 Light" panose="020B0502040204020203" pitchFamily="34" charset="-122"/>
                <a:ea typeface="微软雅黑 Light" panose="020B0502040204020203" pitchFamily="34" charset="-122"/>
              </a:rPr>
              <a:t>ROC </a:t>
            </a:r>
            <a:r>
              <a:rPr lang="zh-CN" altLang="en-US" dirty="0">
                <a:latin typeface="微软雅黑 Light" panose="020B0502040204020203" pitchFamily="34" charset="-122"/>
                <a:ea typeface="微软雅黑 Light" panose="020B0502040204020203" pitchFamily="34" charset="-122"/>
              </a:rPr>
              <a:t>曲线面积为 </a:t>
            </a:r>
            <a:r>
              <a:rPr lang="en-US" altLang="zh-CN" dirty="0" smtClean="0">
                <a:latin typeface="微软雅黑 Light" panose="020B0502040204020203" pitchFamily="34" charset="-122"/>
                <a:ea typeface="微软雅黑 Light" panose="020B0502040204020203" pitchFamily="34" charset="-122"/>
              </a:rPr>
              <a:t>0.60;</a:t>
            </a:r>
            <a:endParaRPr lang="en-US" altLang="zh-CN" b="1" dirty="0">
              <a:latin typeface="微软雅黑 Light" panose="020B0502040204020203" pitchFamily="34" charset="-122"/>
              <a:ea typeface="微软雅黑 Light" panose="020B0502040204020203" pitchFamily="34" charset="-122"/>
            </a:endParaRPr>
          </a:p>
        </p:txBody>
      </p:sp>
      <p:sp>
        <p:nvSpPr>
          <p:cNvPr id="16" name="文本框 15"/>
          <p:cNvSpPr txBox="1"/>
          <p:nvPr/>
        </p:nvSpPr>
        <p:spPr>
          <a:xfrm>
            <a:off x="1416070" y="6232238"/>
            <a:ext cx="4263584" cy="369332"/>
          </a:xfrm>
          <a:prstGeom prst="rect">
            <a:avLst/>
          </a:prstGeom>
          <a:noFill/>
        </p:spPr>
        <p:txBody>
          <a:bodyPr wrap="square" rtlCol="0">
            <a:spAutoFit/>
          </a:bodyPr>
          <a:lstStyle/>
          <a:p>
            <a:pPr algn="ctr"/>
            <a:r>
              <a:rPr lang="zh-CN" altLang="en-US" dirty="0" smtClean="0">
                <a:latin typeface="微软雅黑 Light" panose="020B0502040204020203" pitchFamily="34" charset="-122"/>
                <a:ea typeface="微软雅黑 Light" panose="020B0502040204020203" pitchFamily="34" charset="-122"/>
              </a:rPr>
              <a:t>图</a:t>
            </a:r>
            <a:r>
              <a:rPr lang="en-US" altLang="zh-CN" dirty="0">
                <a:latin typeface="微软雅黑 Light" panose="020B0502040204020203" pitchFamily="34" charset="-122"/>
                <a:ea typeface="微软雅黑 Light" panose="020B0502040204020203" pitchFamily="34" charset="-122"/>
              </a:rPr>
              <a:t>4</a:t>
            </a:r>
            <a:r>
              <a:rPr lang="zh-CN" altLang="en-US" dirty="0" smtClean="0">
                <a:latin typeface="微软雅黑 Light" panose="020B0502040204020203" pitchFamily="34" charset="-122"/>
                <a:ea typeface="微软雅黑 Light" panose="020B0502040204020203" pitchFamily="34" charset="-122"/>
              </a:rPr>
              <a:t>：</a:t>
            </a:r>
            <a:r>
              <a:rPr lang="en-US" altLang="zh-CN" dirty="0" smtClean="0">
                <a:latin typeface="微软雅黑 Light" panose="020B0502040204020203" pitchFamily="34" charset="-122"/>
                <a:ea typeface="微软雅黑 Light" panose="020B0502040204020203" pitchFamily="34" charset="-122"/>
              </a:rPr>
              <a:t>3DCNN</a:t>
            </a:r>
            <a:r>
              <a:rPr lang="zh-CN" altLang="en-US" dirty="0" smtClean="0">
                <a:latin typeface="微软雅黑 Light" panose="020B0502040204020203" pitchFamily="34" charset="-122"/>
                <a:ea typeface="微软雅黑 Light" panose="020B0502040204020203" pitchFamily="34" charset="-122"/>
              </a:rPr>
              <a:t>与</a:t>
            </a:r>
            <a:r>
              <a:rPr lang="en-US" altLang="zh-CN" dirty="0" smtClean="0">
                <a:latin typeface="微软雅黑 Light" panose="020B0502040204020203" pitchFamily="34" charset="-122"/>
                <a:ea typeface="微软雅黑 Light" panose="020B0502040204020203" pitchFamily="34" charset="-122"/>
              </a:rPr>
              <a:t>SVM</a:t>
            </a:r>
            <a:r>
              <a:rPr lang="zh-CN" altLang="en-US" dirty="0" smtClean="0">
                <a:latin typeface="微软雅黑 Light" panose="020B0502040204020203" pitchFamily="34" charset="-122"/>
                <a:ea typeface="微软雅黑 Light" panose="020B0502040204020203" pitchFamily="34" charset="-122"/>
              </a:rPr>
              <a:t>的</a:t>
            </a:r>
            <a:r>
              <a:rPr lang="en-US" altLang="zh-CN" dirty="0" smtClean="0">
                <a:latin typeface="微软雅黑 Light" panose="020B0502040204020203" pitchFamily="34" charset="-122"/>
                <a:ea typeface="微软雅黑 Light" panose="020B0502040204020203" pitchFamily="34" charset="-122"/>
              </a:rPr>
              <a:t>ROC</a:t>
            </a:r>
            <a:r>
              <a:rPr lang="zh-CN" altLang="en-US" dirty="0" smtClean="0">
                <a:latin typeface="微软雅黑 Light" panose="020B0502040204020203" pitchFamily="34" charset="-122"/>
                <a:ea typeface="微软雅黑 Light" panose="020B0502040204020203" pitchFamily="34" charset="-122"/>
              </a:rPr>
              <a:t>曲线</a:t>
            </a:r>
            <a:endParaRPr lang="zh-CN" altLang="en-US" dirty="0">
              <a:latin typeface="微软雅黑 Light" panose="020B0502040204020203" pitchFamily="34" charset="-122"/>
              <a:ea typeface="微软雅黑 Light" panose="020B0502040204020203" pitchFamily="34" charset="-122"/>
            </a:endParaRPr>
          </a:p>
        </p:txBody>
      </p:sp>
      <p:sp>
        <p:nvSpPr>
          <p:cNvPr id="2" name="灯片编号占位符 1"/>
          <p:cNvSpPr>
            <a:spLocks noGrp="1"/>
          </p:cNvSpPr>
          <p:nvPr>
            <p:ph type="sldNum" sz="quarter" idx="12"/>
          </p:nvPr>
        </p:nvSpPr>
        <p:spPr/>
        <p:txBody>
          <a:bodyPr/>
          <a:lstStyle/>
          <a:p>
            <a:fld id="{9FEE17DF-CAFC-4AFC-B771-88ED72882AC4}" type="slidenum">
              <a:rPr lang="zh-CN" altLang="en-US" smtClean="0"/>
              <a:t>12</a:t>
            </a:fld>
            <a:endParaRPr lang="zh-CN" altLang="en-US"/>
          </a:p>
        </p:txBody>
      </p:sp>
    </p:spTree>
    <p:extLst>
      <p:ext uri="{BB962C8B-B14F-4D97-AF65-F5344CB8AC3E}">
        <p14:creationId xmlns:p14="http://schemas.microsoft.com/office/powerpoint/2010/main" val="1962584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FA19EE2-7B17-4247-AB9C-4A7518DD74F5}"/>
              </a:ext>
            </a:extLst>
          </p:cNvPr>
          <p:cNvSpPr/>
          <p:nvPr/>
        </p:nvSpPr>
        <p:spPr>
          <a:xfrm>
            <a:off x="-600744" y="-27508"/>
            <a:ext cx="13393488" cy="776808"/>
          </a:xfrm>
          <a:prstGeom prst="rect">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5" name="文本框 4">
            <a:extLst>
              <a:ext uri="{FF2B5EF4-FFF2-40B4-BE49-F238E27FC236}">
                <a16:creationId xmlns:a16="http://schemas.microsoft.com/office/drawing/2014/main" id="{C4905631-BF44-458C-AF83-784C8D32BE1F}"/>
              </a:ext>
            </a:extLst>
          </p:cNvPr>
          <p:cNvSpPr txBox="1"/>
          <p:nvPr/>
        </p:nvSpPr>
        <p:spPr>
          <a:xfrm>
            <a:off x="971574" y="150637"/>
            <a:ext cx="2576289" cy="461664"/>
          </a:xfrm>
          <a:prstGeom prst="rect">
            <a:avLst/>
          </a:prstGeom>
          <a:noFill/>
        </p:spPr>
        <p:txBody>
          <a:bodyPr wrap="square" rtlCol="0">
            <a:spAutoFit/>
          </a:bodyPr>
          <a:lstStyle/>
          <a:p>
            <a:pPr algn="just"/>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背景</a:t>
            </a:r>
            <a:endParaRPr lang="zh-CN" altLang="en-US" sz="2400" spc="200"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968D5CA0-28C8-418D-ACD7-2A8684DB8B02}"/>
              </a:ext>
            </a:extLst>
          </p:cNvPr>
          <p:cNvCxnSpPr>
            <a:cxnSpLocks/>
          </p:cNvCxnSpPr>
          <p:nvPr/>
        </p:nvCxnSpPr>
        <p:spPr>
          <a:xfrm flipH="1">
            <a:off x="42330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9636E821-4727-4928-BF81-29D55B52604A}"/>
              </a:ext>
            </a:extLst>
          </p:cNvPr>
          <p:cNvSpPr txBox="1"/>
          <p:nvPr/>
        </p:nvSpPr>
        <p:spPr>
          <a:xfrm>
            <a:off x="5096484" y="150637"/>
            <a:ext cx="1999032" cy="461665"/>
          </a:xfrm>
          <a:prstGeom prst="rect">
            <a:avLst/>
          </a:prstGeom>
          <a:noFill/>
        </p:spPr>
        <p:txBody>
          <a:bodyPr wrap="square" rtlCol="0">
            <a:spAutoFit/>
          </a:bodyPr>
          <a:lstStyle/>
          <a:p>
            <a:pPr algn="ctr"/>
            <a:r>
              <a:rPr lang="zh-CN" altLang="en-US" sz="2400" kern="100" dirty="0" smtClean="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主要内容</a:t>
            </a:r>
            <a:endParaRPr lang="en-US" altLang="zh-CN" sz="2400" kern="100" dirty="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endParaRPr>
          </a:p>
        </p:txBody>
      </p:sp>
      <p:cxnSp>
        <p:nvCxnSpPr>
          <p:cNvPr id="10" name="直接连接符 9">
            <a:extLst>
              <a:ext uri="{FF2B5EF4-FFF2-40B4-BE49-F238E27FC236}">
                <a16:creationId xmlns:a16="http://schemas.microsoft.com/office/drawing/2014/main" id="{79939CAD-7882-4B37-80C9-650B234873A9}"/>
              </a:ext>
            </a:extLst>
          </p:cNvPr>
          <p:cNvCxnSpPr>
            <a:cxnSpLocks/>
          </p:cNvCxnSpPr>
          <p:nvPr/>
        </p:nvCxnSpPr>
        <p:spPr>
          <a:xfrm flipH="1">
            <a:off x="78906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57A2B53-218A-4FEB-AB3A-C17205E34B8D}"/>
              </a:ext>
            </a:extLst>
          </p:cNvPr>
          <p:cNvSpPr txBox="1"/>
          <p:nvPr/>
        </p:nvSpPr>
        <p:spPr>
          <a:xfrm>
            <a:off x="9225721" y="150637"/>
            <a:ext cx="1999032" cy="461664"/>
          </a:xfrm>
          <a:prstGeom prst="rect">
            <a:avLst/>
          </a:prstGeom>
          <a:noFill/>
        </p:spPr>
        <p:txBody>
          <a:bodyPr wrap="square" rtlCol="0">
            <a:spAutoFit/>
          </a:bodyPr>
          <a:lstStyle/>
          <a:p>
            <a:pPr algn="just"/>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结论</a:t>
            </a:r>
            <a:endParaRPr lang="zh-CN" altLang="en-US" sz="2400" spc="20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F3EE600A-51E0-4D88-ADEB-0FB37F8954D3}"/>
              </a:ext>
            </a:extLst>
          </p:cNvPr>
          <p:cNvSpPr txBox="1"/>
          <p:nvPr/>
        </p:nvSpPr>
        <p:spPr>
          <a:xfrm>
            <a:off x="2162048" y="3745289"/>
            <a:ext cx="184731" cy="369332"/>
          </a:xfrm>
          <a:prstGeom prst="rect">
            <a:avLst/>
          </a:prstGeom>
          <a:noFill/>
        </p:spPr>
        <p:txBody>
          <a:bodyPr wrap="none" rtlCol="0">
            <a:spAutoFit/>
          </a:bodyPr>
          <a:lstStyle/>
          <a:p>
            <a:pPr algn="ctr"/>
            <a:endParaRPr lang="zh-CN" altLang="en-US" spc="200" dirty="0">
              <a:solidFill>
                <a:schemeClr val="bg1"/>
              </a:solidFill>
              <a:latin typeface="微软雅黑 Light" panose="020B0502040204020203" pitchFamily="34" charset="-122"/>
              <a:ea typeface="微软雅黑" panose="020B0503020204020204" pitchFamily="34" charset="-122"/>
              <a:cs typeface="Times New Roman" panose="02020603050405020304" pitchFamily="18" charset="0"/>
            </a:endParaRPr>
          </a:p>
        </p:txBody>
      </p:sp>
      <p:sp>
        <p:nvSpPr>
          <p:cNvPr id="26" name="文本框 25">
            <a:extLst>
              <a:ext uri="{FF2B5EF4-FFF2-40B4-BE49-F238E27FC236}">
                <a16:creationId xmlns:a16="http://schemas.microsoft.com/office/drawing/2014/main" id="{721CA81F-830A-4634-BEC4-DB1252AA79C5}"/>
              </a:ext>
            </a:extLst>
          </p:cNvPr>
          <p:cNvSpPr txBox="1"/>
          <p:nvPr/>
        </p:nvSpPr>
        <p:spPr>
          <a:xfrm>
            <a:off x="1767865" y="3873459"/>
            <a:ext cx="2576289" cy="369331"/>
          </a:xfrm>
          <a:prstGeom prst="rect">
            <a:avLst/>
          </a:prstGeom>
          <a:noFill/>
        </p:spPr>
        <p:txBody>
          <a:bodyPr wrap="square" rtlCol="0">
            <a:spAutoFit/>
          </a:bodyPr>
          <a:lstStyle/>
          <a:p>
            <a:pPr algn="just"/>
            <a:r>
              <a:rPr lang="en-US" altLang="zh-CN" kern="100" dirty="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Your title</a:t>
            </a:r>
            <a:endParaRPr lang="zh-CN" altLang="en-US" spc="200" dirty="0">
              <a:solidFill>
                <a:schemeClr val="bg1"/>
              </a:solidFill>
              <a:latin typeface="微软雅黑" panose="020B0503020204020204" pitchFamily="34" charset="-122"/>
              <a:ea typeface="微软雅黑" panose="020B0503020204020204" pitchFamily="34" charset="-122"/>
            </a:endParaRPr>
          </a:p>
        </p:txBody>
      </p:sp>
      <p:sp>
        <p:nvSpPr>
          <p:cNvPr id="31" name="标题 1"/>
          <p:cNvSpPr txBox="1">
            <a:spLocks/>
          </p:cNvSpPr>
          <p:nvPr/>
        </p:nvSpPr>
        <p:spPr>
          <a:xfrm>
            <a:off x="1097280" y="286605"/>
            <a:ext cx="10058400" cy="14507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dirty="0"/>
          </a:p>
        </p:txBody>
      </p:sp>
      <p:sp>
        <p:nvSpPr>
          <p:cNvPr id="41" name="梯形 40">
            <a:extLst>
              <a:ext uri="{FF2B5EF4-FFF2-40B4-BE49-F238E27FC236}">
                <a16:creationId xmlns:a16="http://schemas.microsoft.com/office/drawing/2014/main" id="{C2302A7A-A7D7-4D60-9B4E-011BCCFCD767}"/>
              </a:ext>
            </a:extLst>
          </p:cNvPr>
          <p:cNvSpPr/>
          <p:nvPr/>
        </p:nvSpPr>
        <p:spPr>
          <a:xfrm flipV="1">
            <a:off x="4608285" y="698204"/>
            <a:ext cx="2975430" cy="622595"/>
          </a:xfrm>
          <a:prstGeom prst="trapezoid">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Light" panose="020B0502040204020203" pitchFamily="34" charset="-122"/>
              <a:ea typeface="微软雅黑 Light" panose="020B0502040204020203" pitchFamily="34" charset="-122"/>
              <a:cs typeface="Times New Roman" panose="02020603050405020304" pitchFamily="18" charset="0"/>
            </a:endParaRPr>
          </a:p>
        </p:txBody>
      </p:sp>
      <p:graphicFrame>
        <p:nvGraphicFramePr>
          <p:cNvPr id="21" name="图表 20"/>
          <p:cNvGraphicFramePr/>
          <p:nvPr>
            <p:extLst>
              <p:ext uri="{D42A27DB-BD31-4B8C-83A1-F6EECF244321}">
                <p14:modId xmlns:p14="http://schemas.microsoft.com/office/powerpoint/2010/main" val="2377059349"/>
              </p:ext>
            </p:extLst>
          </p:nvPr>
        </p:nvGraphicFramePr>
        <p:xfrm>
          <a:off x="5725880" y="3631475"/>
          <a:ext cx="6193977" cy="2828312"/>
        </p:xfrm>
        <a:graphic>
          <a:graphicData uri="http://schemas.openxmlformats.org/drawingml/2006/chart">
            <c:chart xmlns:c="http://schemas.openxmlformats.org/drawingml/2006/chart" xmlns:r="http://schemas.openxmlformats.org/officeDocument/2006/relationships" r:id="rId2"/>
          </a:graphicData>
        </a:graphic>
      </p:graphicFrame>
      <p:sp>
        <p:nvSpPr>
          <p:cNvPr id="27" name="文本框 26">
            <a:extLst>
              <a:ext uri="{FF2B5EF4-FFF2-40B4-BE49-F238E27FC236}">
                <a16:creationId xmlns:a16="http://schemas.microsoft.com/office/drawing/2014/main" id="{A395EDF7-5FCA-44DA-B2FF-ED03903DE461}"/>
              </a:ext>
            </a:extLst>
          </p:cNvPr>
          <p:cNvSpPr txBox="1"/>
          <p:nvPr/>
        </p:nvSpPr>
        <p:spPr>
          <a:xfrm>
            <a:off x="5478408" y="818909"/>
            <a:ext cx="1296144" cy="400110"/>
          </a:xfrm>
          <a:prstGeom prst="rect">
            <a:avLst/>
          </a:prstGeom>
          <a:noFill/>
        </p:spPr>
        <p:txBody>
          <a:bodyPr wrap="square" rtlCol="0">
            <a:spAutoFit/>
          </a:bodyPr>
          <a:lstStyle/>
          <a:p>
            <a:r>
              <a:rPr lang="zh-CN" altLang="en-US" sz="2000" dirty="0" smtClean="0">
                <a:latin typeface="微软雅黑 Light" panose="020B0502040204020203" pitchFamily="34" charset="-122"/>
                <a:ea typeface="微软雅黑 Light" panose="020B0502040204020203" pitchFamily="34" charset="-122"/>
              </a:rPr>
              <a:t>模型对比</a:t>
            </a:r>
            <a:endParaRPr lang="zh-CN" altLang="en-US" sz="2000" dirty="0">
              <a:latin typeface="微软雅黑 Light" panose="020B0502040204020203" pitchFamily="34" charset="-122"/>
              <a:ea typeface="微软雅黑 Light" panose="020B0502040204020203" pitchFamily="34" charset="-122"/>
            </a:endParaRPr>
          </a:p>
        </p:txBody>
      </p:sp>
      <p:grpSp>
        <p:nvGrpSpPr>
          <p:cNvPr id="33" name="组合 32">
            <a:extLst>
              <a:ext uri="{FF2B5EF4-FFF2-40B4-BE49-F238E27FC236}">
                <a16:creationId xmlns:a16="http://schemas.microsoft.com/office/drawing/2014/main" id="{020BAACD-025E-4B40-AD69-E5B831FABBEA}"/>
              </a:ext>
            </a:extLst>
          </p:cNvPr>
          <p:cNvGrpSpPr/>
          <p:nvPr/>
        </p:nvGrpSpPr>
        <p:grpSpPr>
          <a:xfrm>
            <a:off x="724508" y="1421604"/>
            <a:ext cx="10742984" cy="5273040"/>
            <a:chOff x="724508" y="1239520"/>
            <a:chExt cx="10742984" cy="5273040"/>
          </a:xfrm>
        </p:grpSpPr>
        <p:grpSp>
          <p:nvGrpSpPr>
            <p:cNvPr id="34" name="组合 33">
              <a:extLst>
                <a:ext uri="{FF2B5EF4-FFF2-40B4-BE49-F238E27FC236}">
                  <a16:creationId xmlns:a16="http://schemas.microsoft.com/office/drawing/2014/main" id="{9B4E97BF-677F-42F8-9543-A2DD47828D5A}"/>
                </a:ext>
              </a:extLst>
            </p:cNvPr>
            <p:cNvGrpSpPr/>
            <p:nvPr/>
          </p:nvGrpSpPr>
          <p:grpSpPr>
            <a:xfrm>
              <a:off x="758736" y="1802408"/>
              <a:ext cx="10674528" cy="2017752"/>
              <a:chOff x="758736" y="1802408"/>
              <a:chExt cx="10674528" cy="2017752"/>
            </a:xfrm>
          </p:grpSpPr>
          <p:sp>
            <p:nvSpPr>
              <p:cNvPr id="44" name="矩形: 圆角 22">
                <a:extLst>
                  <a:ext uri="{FF2B5EF4-FFF2-40B4-BE49-F238E27FC236}">
                    <a16:creationId xmlns:a16="http://schemas.microsoft.com/office/drawing/2014/main" id="{02D3AD02-ABAE-45BD-A564-F47290CDFA1F}"/>
                  </a:ext>
                </a:extLst>
              </p:cNvPr>
              <p:cNvSpPr/>
              <p:nvPr/>
            </p:nvSpPr>
            <p:spPr>
              <a:xfrm>
                <a:off x="758736" y="1802408"/>
                <a:ext cx="10674528" cy="2017752"/>
              </a:xfrm>
              <a:prstGeom prst="roundRect">
                <a:avLst>
                  <a:gd name="adj" fmla="val 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45" name="文本框 44">
                <a:extLst>
                  <a:ext uri="{FF2B5EF4-FFF2-40B4-BE49-F238E27FC236}">
                    <a16:creationId xmlns:a16="http://schemas.microsoft.com/office/drawing/2014/main" id="{7AE049A3-F446-4BC5-A8F7-B76F11323B21}"/>
                  </a:ext>
                </a:extLst>
              </p:cNvPr>
              <p:cNvSpPr txBox="1"/>
              <p:nvPr/>
            </p:nvSpPr>
            <p:spPr>
              <a:xfrm>
                <a:off x="1315759" y="2487986"/>
                <a:ext cx="9621442" cy="1015663"/>
              </a:xfrm>
              <a:prstGeom prst="rect">
                <a:avLst/>
              </a:prstGeom>
              <a:noFill/>
            </p:spPr>
            <p:txBody>
              <a:bodyPr wrap="square" rtlCol="0">
                <a:spAutoFit/>
              </a:bodyPr>
              <a:lstStyle/>
              <a:p>
                <a:r>
                  <a:rPr lang="zh-CN" altLang="en-US" sz="2000" dirty="0" smtClean="0">
                    <a:latin typeface="微软雅黑 Light" panose="020B0502040204020203" pitchFamily="34" charset="-122"/>
                    <a:ea typeface="微软雅黑 Light" panose="020B0502040204020203" pitchFamily="34" charset="-122"/>
                  </a:rPr>
                  <a:t>直接</a:t>
                </a:r>
                <a:r>
                  <a:rPr lang="zh-CN" altLang="en-US" sz="2000" dirty="0">
                    <a:latin typeface="微软雅黑 Light" panose="020B0502040204020203" pitchFamily="34" charset="-122"/>
                    <a:ea typeface="微软雅黑 Light" panose="020B0502040204020203" pitchFamily="34" charset="-122"/>
                  </a:rPr>
                  <a:t>考虑全脑信息会增加过多噪声，使得信噪比增加，不利于模型的准确分类，但通过 </a:t>
                </a:r>
                <a:r>
                  <a:rPr lang="en-US" altLang="zh-CN" sz="2000" dirty="0">
                    <a:latin typeface="微软雅黑 Light" panose="020B0502040204020203" pitchFamily="34" charset="-122"/>
                    <a:ea typeface="微软雅黑 Light" panose="020B0502040204020203" pitchFamily="34" charset="-122"/>
                  </a:rPr>
                  <a:t>3DCNN </a:t>
                </a:r>
                <a:r>
                  <a:rPr lang="zh-CN" altLang="en-US" sz="2000" dirty="0" smtClean="0">
                    <a:latin typeface="微软雅黑 Light" panose="020B0502040204020203" pitchFamily="34" charset="-122"/>
                    <a:ea typeface="微软雅黑 Light" panose="020B0502040204020203" pitchFamily="34" charset="-122"/>
                  </a:rPr>
                  <a:t>模型的表现得知其能够</a:t>
                </a:r>
                <a:r>
                  <a:rPr lang="zh-CN" altLang="en-US" sz="2000" dirty="0">
                    <a:latin typeface="微软雅黑 Light" panose="020B0502040204020203" pitchFamily="34" charset="-122"/>
                    <a:ea typeface="微软雅黑 Light" panose="020B0502040204020203" pitchFamily="34" charset="-122"/>
                  </a:rPr>
                  <a:t>从高噪声的数据中获取有用信息，从而尽可能对数据准确</a:t>
                </a:r>
                <a:r>
                  <a:rPr lang="zh-CN" altLang="en-US" sz="2000" dirty="0" smtClean="0">
                    <a:latin typeface="微软雅黑 Light" panose="020B0502040204020203" pitchFamily="34" charset="-122"/>
                    <a:ea typeface="微软雅黑 Light" panose="020B0502040204020203" pitchFamily="34" charset="-122"/>
                  </a:rPr>
                  <a:t>分类</a:t>
                </a:r>
                <a:r>
                  <a:rPr lang="zh-CN" altLang="en-US" sz="2000" dirty="0">
                    <a:latin typeface="微软雅黑 Light" panose="020B0502040204020203" pitchFamily="34" charset="-122"/>
                    <a:ea typeface="微软雅黑 Light" panose="020B0502040204020203" pitchFamily="34" charset="-122"/>
                  </a:rPr>
                  <a:t>。</a:t>
                </a:r>
                <a:r>
                  <a:rPr lang="en-US" altLang="zh-CN" sz="2000" kern="100" dirty="0" smtClean="0">
                    <a:solidFill>
                      <a:schemeClr val="tx1">
                        <a:lumMod val="75000"/>
                        <a:lumOff val="25000"/>
                      </a:schemeClr>
                    </a:solidFill>
                    <a:latin typeface="Times New Roman" panose="02020603050405020304" pitchFamily="18" charset="0"/>
                    <a:ea typeface="宋体" panose="02010600030101010101" pitchFamily="2" charset="-122"/>
                    <a:cs typeface="黑体" panose="02010609060101010101" pitchFamily="49" charset="-122"/>
                  </a:rPr>
                  <a:t> </a:t>
                </a:r>
                <a:endParaRPr lang="en-US" altLang="zh-CN" sz="2000" kern="100" dirty="0">
                  <a:solidFill>
                    <a:schemeClr val="tx1">
                      <a:lumMod val="75000"/>
                      <a:lumOff val="25000"/>
                    </a:schemeClr>
                  </a:solidFill>
                  <a:latin typeface="Times New Roman" panose="02020603050405020304" pitchFamily="18" charset="0"/>
                  <a:ea typeface="宋体" panose="02010600030101010101" pitchFamily="2" charset="-122"/>
                  <a:cs typeface="黑体" panose="02010609060101010101" pitchFamily="49" charset="-122"/>
                </a:endParaRPr>
              </a:p>
            </p:txBody>
          </p:sp>
        </p:grpSp>
        <p:sp>
          <p:nvSpPr>
            <p:cNvPr id="35" name="矩形: 圆角 12">
              <a:extLst>
                <a:ext uri="{FF2B5EF4-FFF2-40B4-BE49-F238E27FC236}">
                  <a16:creationId xmlns:a16="http://schemas.microsoft.com/office/drawing/2014/main" id="{C2302A7A-A7D7-4D60-9B4E-011BCCFCD767}"/>
                </a:ext>
              </a:extLst>
            </p:cNvPr>
            <p:cNvSpPr/>
            <p:nvPr/>
          </p:nvSpPr>
          <p:spPr>
            <a:xfrm flipV="1">
              <a:off x="724508" y="1239520"/>
              <a:ext cx="10742984" cy="843280"/>
            </a:xfrm>
            <a:prstGeom prst="roundRect">
              <a:avLst>
                <a:gd name="adj" fmla="val 49305"/>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Times New Roman" panose="02020603050405020304" pitchFamily="18" charset="0"/>
                <a:ea typeface="微软雅黑 Light" panose="020B0502040204020203" pitchFamily="34" charset="-122"/>
                <a:cs typeface="Times New Roman" panose="02020603050405020304" pitchFamily="18" charset="0"/>
              </a:endParaRPr>
            </a:p>
          </p:txBody>
        </p:sp>
        <p:sp>
          <p:nvSpPr>
            <p:cNvPr id="36" name="文本框 35">
              <a:extLst>
                <a:ext uri="{FF2B5EF4-FFF2-40B4-BE49-F238E27FC236}">
                  <a16:creationId xmlns:a16="http://schemas.microsoft.com/office/drawing/2014/main" id="{A395EDF7-5FCA-44DA-B2FF-ED03903DE461}"/>
                </a:ext>
              </a:extLst>
            </p:cNvPr>
            <p:cNvSpPr txBox="1"/>
            <p:nvPr/>
          </p:nvSpPr>
          <p:spPr>
            <a:xfrm>
              <a:off x="4237534" y="1444042"/>
              <a:ext cx="3716933" cy="400110"/>
            </a:xfrm>
            <a:prstGeom prst="rect">
              <a:avLst/>
            </a:prstGeom>
            <a:noFill/>
          </p:spPr>
          <p:txBody>
            <a:bodyPr wrap="square" rtlCol="0">
              <a:spAutoFit/>
            </a:bodyPr>
            <a:lstStyle/>
            <a:p>
              <a:pPr algn="ctr"/>
              <a:r>
                <a:rPr lang="en-US" altLang="zh-CN" sz="2000" b="1" dirty="0">
                  <a:solidFill>
                    <a:schemeClr val="bg1"/>
                  </a:solidFill>
                  <a:latin typeface="微软雅黑 Light" panose="020B0502040204020203" pitchFamily="34" charset="-122"/>
                  <a:ea typeface="微软雅黑 Light" panose="020B0502040204020203" pitchFamily="34" charset="-122"/>
                </a:rPr>
                <a:t>3DCNN </a:t>
              </a:r>
              <a:r>
                <a:rPr lang="zh-CN" altLang="en-US" sz="2000" b="1" dirty="0">
                  <a:solidFill>
                    <a:schemeClr val="bg1"/>
                  </a:solidFill>
                  <a:latin typeface="微软雅黑 Light" panose="020B0502040204020203" pitchFamily="34" charset="-122"/>
                  <a:ea typeface="微软雅黑 Light" panose="020B0502040204020203" pitchFamily="34" charset="-122"/>
                </a:rPr>
                <a:t>模型能够考虑全脑信息</a:t>
              </a:r>
              <a:endParaRPr lang="en-US" altLang="zh-CN" sz="2000"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endParaRPr>
            </a:p>
          </p:txBody>
        </p:sp>
        <p:sp>
          <p:nvSpPr>
            <p:cNvPr id="37" name="文本框 36">
              <a:extLst>
                <a:ext uri="{FF2B5EF4-FFF2-40B4-BE49-F238E27FC236}">
                  <a16:creationId xmlns:a16="http://schemas.microsoft.com/office/drawing/2014/main" id="{E8A414B5-8DB9-4479-80E3-740A7540FC3C}"/>
                </a:ext>
              </a:extLst>
            </p:cNvPr>
            <p:cNvSpPr txBox="1"/>
            <p:nvPr/>
          </p:nvSpPr>
          <p:spPr>
            <a:xfrm>
              <a:off x="4237534" y="4110316"/>
              <a:ext cx="3716933" cy="400110"/>
            </a:xfrm>
            <a:prstGeom prst="rect">
              <a:avLst/>
            </a:prstGeom>
            <a:noFill/>
          </p:spPr>
          <p:txBody>
            <a:bodyPr wrap="square" rtlCol="0">
              <a:spAutoFit/>
            </a:bodyPr>
            <a:lstStyle/>
            <a:p>
              <a:pPr algn="ctr"/>
              <a:r>
                <a:rPr lang="en-US" altLang="zh-CN" sz="2000"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Examples</a:t>
              </a:r>
              <a:endParaRPr lang="zh-CN" altLang="en-US" sz="2000"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endParaRPr>
            </a:p>
          </p:txBody>
        </p:sp>
        <p:grpSp>
          <p:nvGrpSpPr>
            <p:cNvPr id="38" name="组合 37">
              <a:extLst>
                <a:ext uri="{FF2B5EF4-FFF2-40B4-BE49-F238E27FC236}">
                  <a16:creationId xmlns:a16="http://schemas.microsoft.com/office/drawing/2014/main" id="{CC61CCFC-14B2-4F95-A994-834E01265F5D}"/>
                </a:ext>
              </a:extLst>
            </p:cNvPr>
            <p:cNvGrpSpPr/>
            <p:nvPr/>
          </p:nvGrpSpPr>
          <p:grpSpPr>
            <a:xfrm>
              <a:off x="758736" y="4494808"/>
              <a:ext cx="10674528" cy="2017752"/>
              <a:chOff x="758736" y="1802408"/>
              <a:chExt cx="10674528" cy="2017752"/>
            </a:xfrm>
          </p:grpSpPr>
          <p:sp>
            <p:nvSpPr>
              <p:cNvPr id="42" name="矩形: 圆角 25">
                <a:extLst>
                  <a:ext uri="{FF2B5EF4-FFF2-40B4-BE49-F238E27FC236}">
                    <a16:creationId xmlns:a16="http://schemas.microsoft.com/office/drawing/2014/main" id="{5503AD33-D5FB-47D5-923F-4A1A22E335AD}"/>
                  </a:ext>
                </a:extLst>
              </p:cNvPr>
              <p:cNvSpPr/>
              <p:nvPr/>
            </p:nvSpPr>
            <p:spPr>
              <a:xfrm>
                <a:off x="758736" y="1802408"/>
                <a:ext cx="10674528" cy="2017752"/>
              </a:xfrm>
              <a:prstGeom prst="roundRect">
                <a:avLst>
                  <a:gd name="adj" fmla="val 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43" name="文本框 42">
                <a:extLst>
                  <a:ext uri="{FF2B5EF4-FFF2-40B4-BE49-F238E27FC236}">
                    <a16:creationId xmlns:a16="http://schemas.microsoft.com/office/drawing/2014/main" id="{20C29763-2F78-4B23-9865-CD06226C94AB}"/>
                  </a:ext>
                </a:extLst>
              </p:cNvPr>
              <p:cNvSpPr txBox="1"/>
              <p:nvPr/>
            </p:nvSpPr>
            <p:spPr>
              <a:xfrm>
                <a:off x="1276375" y="2579031"/>
                <a:ext cx="9660826" cy="1015663"/>
              </a:xfrm>
              <a:prstGeom prst="rect">
                <a:avLst/>
              </a:prstGeom>
              <a:noFill/>
            </p:spPr>
            <p:txBody>
              <a:bodyPr wrap="square" rtlCol="0">
                <a:spAutoFit/>
              </a:bodyPr>
              <a:lstStyle/>
              <a:p>
                <a:pPr algn="just"/>
                <a:r>
                  <a:rPr lang="en-US" altLang="zh-CN" sz="2000" dirty="0" smtClean="0">
                    <a:latin typeface="微软雅黑 Light" panose="020B0502040204020203" pitchFamily="34" charset="-122"/>
                    <a:ea typeface="微软雅黑 Light" panose="020B0502040204020203" pitchFamily="34" charset="-122"/>
                  </a:rPr>
                  <a:t>3DCNN</a:t>
                </a:r>
                <a:r>
                  <a:rPr lang="zh-CN" altLang="en-US" sz="2000" dirty="0" smtClean="0">
                    <a:latin typeface="微软雅黑 Light" panose="020B0502040204020203" pitchFamily="34" charset="-122"/>
                    <a:ea typeface="微软雅黑 Light" panose="020B0502040204020203" pitchFamily="34" charset="-122"/>
                  </a:rPr>
                  <a:t>可</a:t>
                </a:r>
                <a:r>
                  <a:rPr lang="zh-CN" altLang="en-US" sz="2000" dirty="0">
                    <a:latin typeface="微软雅黑 Light" panose="020B0502040204020203" pitchFamily="34" charset="-122"/>
                    <a:ea typeface="微软雅黑 Light" panose="020B0502040204020203" pitchFamily="34" charset="-122"/>
                  </a:rPr>
                  <a:t>直接从原始数据中获取有用信息，而构建 </a:t>
                </a:r>
                <a:r>
                  <a:rPr lang="en-US" altLang="zh-CN" sz="2000" dirty="0">
                    <a:latin typeface="微软雅黑 Light" panose="020B0502040204020203" pitchFamily="34" charset="-122"/>
                    <a:ea typeface="微软雅黑 Light" panose="020B0502040204020203" pitchFamily="34" charset="-122"/>
                  </a:rPr>
                  <a:t>SVM </a:t>
                </a:r>
                <a:r>
                  <a:rPr lang="zh-CN" altLang="en-US" sz="2000" dirty="0">
                    <a:latin typeface="微软雅黑 Light" panose="020B0502040204020203" pitchFamily="34" charset="-122"/>
                    <a:ea typeface="微软雅黑 Light" panose="020B0502040204020203" pitchFamily="34" charset="-122"/>
                  </a:rPr>
                  <a:t>模型需要已有的先验</a:t>
                </a:r>
                <a:r>
                  <a:rPr lang="zh-CN" altLang="en-US" sz="2000" dirty="0" smtClean="0">
                    <a:latin typeface="微软雅黑 Light" panose="020B0502040204020203" pitchFamily="34" charset="-122"/>
                    <a:ea typeface="微软雅黑 Light" panose="020B0502040204020203" pitchFamily="34" charset="-122"/>
                  </a:rPr>
                  <a:t>知识</a:t>
                </a:r>
                <a:r>
                  <a:rPr lang="zh-CN" altLang="en-US" sz="2000" dirty="0">
                    <a:latin typeface="微软雅黑 Light" panose="020B0502040204020203" pitchFamily="34" charset="-122"/>
                    <a:ea typeface="微软雅黑 Light" panose="020B0502040204020203" pitchFamily="34" charset="-122"/>
                  </a:rPr>
                  <a:t>，本文中选取眶额叶作为数据</a:t>
                </a:r>
                <a:r>
                  <a:rPr lang="zh-CN" altLang="en-US" sz="2000" dirty="0" smtClean="0">
                    <a:latin typeface="微软雅黑 Light" panose="020B0502040204020203" pitchFamily="34" charset="-122"/>
                    <a:ea typeface="微软雅黑 Light" panose="020B0502040204020203" pitchFamily="34" charset="-122"/>
                  </a:rPr>
                  <a:t>的</a:t>
                </a:r>
                <a:r>
                  <a:rPr lang="en-US" altLang="zh-CN" sz="2000" dirty="0" smtClean="0">
                    <a:latin typeface="微软雅黑 Light" panose="020B0502040204020203" pitchFamily="34" charset="-122"/>
                    <a:ea typeface="微软雅黑 Light" panose="020B0502040204020203" pitchFamily="34" charset="-122"/>
                  </a:rPr>
                  <a:t>mask</a:t>
                </a:r>
                <a:r>
                  <a:rPr lang="zh-CN" altLang="en-US" sz="2000" dirty="0" smtClean="0">
                    <a:latin typeface="微软雅黑 Light" panose="020B0502040204020203" pitchFamily="34" charset="-122"/>
                    <a:ea typeface="微软雅黑 Light" panose="020B0502040204020203" pitchFamily="34" charset="-122"/>
                  </a:rPr>
                  <a:t>就</a:t>
                </a:r>
                <a:r>
                  <a:rPr lang="zh-CN" altLang="en-US" sz="2000" dirty="0">
                    <a:latin typeface="微软雅黑 Light" panose="020B0502040204020203" pitchFamily="34" charset="-122"/>
                    <a:ea typeface="微软雅黑 Light" panose="020B0502040204020203" pitchFamily="34" charset="-122"/>
                  </a:rPr>
                  <a:t>用到了专家知识：眶额皮层是已知与行为抑制、行为决策等功能相关的脑</a:t>
                </a:r>
                <a:r>
                  <a:rPr lang="zh-CN" altLang="en-US" sz="2000" dirty="0" smtClean="0">
                    <a:latin typeface="微软雅黑 Light" panose="020B0502040204020203" pitchFamily="34" charset="-122"/>
                    <a:ea typeface="微软雅黑 Light" panose="020B0502040204020203" pitchFamily="34" charset="-122"/>
                  </a:rPr>
                  <a:t>区。</a:t>
                </a:r>
                <a:endParaRPr lang="en-US" altLang="zh-CN" sz="2000" kern="100" dirty="0">
                  <a:solidFill>
                    <a:schemeClr val="tx1">
                      <a:lumMod val="75000"/>
                      <a:lumOff val="25000"/>
                    </a:schemeClr>
                  </a:solidFill>
                  <a:latin typeface="Times New Roman" panose="02020603050405020304" pitchFamily="18" charset="0"/>
                  <a:ea typeface="宋体" panose="02010600030101010101" pitchFamily="2" charset="-122"/>
                  <a:cs typeface="黑体" panose="02010609060101010101" pitchFamily="49" charset="-122"/>
                </a:endParaRPr>
              </a:p>
            </p:txBody>
          </p:sp>
        </p:grpSp>
        <p:sp>
          <p:nvSpPr>
            <p:cNvPr id="39" name="矩形: 圆角 27">
              <a:extLst>
                <a:ext uri="{FF2B5EF4-FFF2-40B4-BE49-F238E27FC236}">
                  <a16:creationId xmlns:a16="http://schemas.microsoft.com/office/drawing/2014/main" id="{6CA3A3E1-C8D3-4CA0-8B66-30591F3101C9}"/>
                </a:ext>
              </a:extLst>
            </p:cNvPr>
            <p:cNvSpPr/>
            <p:nvPr/>
          </p:nvSpPr>
          <p:spPr>
            <a:xfrm flipV="1">
              <a:off x="724508" y="3931920"/>
              <a:ext cx="10742984" cy="843280"/>
            </a:xfrm>
            <a:prstGeom prst="roundRect">
              <a:avLst>
                <a:gd name="adj" fmla="val 49305"/>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Times New Roman" panose="02020603050405020304" pitchFamily="18" charset="0"/>
                <a:ea typeface="微软雅黑 Light" panose="020B0502040204020203" pitchFamily="34" charset="-122"/>
                <a:cs typeface="Times New Roman" panose="02020603050405020304" pitchFamily="18" charset="0"/>
              </a:endParaRPr>
            </a:p>
          </p:txBody>
        </p:sp>
        <p:sp>
          <p:nvSpPr>
            <p:cNvPr id="40" name="文本框 39">
              <a:extLst>
                <a:ext uri="{FF2B5EF4-FFF2-40B4-BE49-F238E27FC236}">
                  <a16:creationId xmlns:a16="http://schemas.microsoft.com/office/drawing/2014/main" id="{57C2704E-784C-4C47-982B-997BF71B4C21}"/>
                </a:ext>
              </a:extLst>
            </p:cNvPr>
            <p:cNvSpPr txBox="1"/>
            <p:nvPr/>
          </p:nvSpPr>
          <p:spPr>
            <a:xfrm>
              <a:off x="4081123" y="4179731"/>
              <a:ext cx="4090714" cy="400110"/>
            </a:xfrm>
            <a:prstGeom prst="rect">
              <a:avLst/>
            </a:prstGeom>
            <a:noFill/>
          </p:spPr>
          <p:txBody>
            <a:bodyPr wrap="square" rtlCol="0">
              <a:spAutoFit/>
            </a:bodyPr>
            <a:lstStyle/>
            <a:p>
              <a:pPr algn="ctr"/>
              <a:r>
                <a:rPr lang="en-US" altLang="zh-CN" sz="2000" b="1" dirty="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3DCNN</a:t>
              </a:r>
              <a:r>
                <a:rPr lang="zh-CN" altLang="en-US" sz="2000" b="1" dirty="0" smtClean="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rPr>
                <a:t>模型对先验知识依赖较少</a:t>
              </a:r>
              <a:endParaRPr lang="en-US" altLang="zh-CN" sz="2000" b="1" dirty="0">
                <a:solidFill>
                  <a:schemeClr val="bg1"/>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grpSp>
      <p:sp>
        <p:nvSpPr>
          <p:cNvPr id="2" name="灯片编号占位符 1"/>
          <p:cNvSpPr>
            <a:spLocks noGrp="1"/>
          </p:cNvSpPr>
          <p:nvPr>
            <p:ph type="sldNum" sz="quarter" idx="12"/>
          </p:nvPr>
        </p:nvSpPr>
        <p:spPr/>
        <p:txBody>
          <a:bodyPr/>
          <a:lstStyle/>
          <a:p>
            <a:fld id="{9FEE17DF-CAFC-4AFC-B771-88ED72882AC4}" type="slidenum">
              <a:rPr lang="zh-CN" altLang="en-US" smtClean="0"/>
              <a:t>13</a:t>
            </a:fld>
            <a:endParaRPr lang="zh-CN" altLang="en-US"/>
          </a:p>
        </p:txBody>
      </p:sp>
    </p:spTree>
    <p:extLst>
      <p:ext uri="{BB962C8B-B14F-4D97-AF65-F5344CB8AC3E}">
        <p14:creationId xmlns:p14="http://schemas.microsoft.com/office/powerpoint/2010/main" val="3316655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FA19EE2-7B17-4247-AB9C-4A7518DD74F5}"/>
              </a:ext>
            </a:extLst>
          </p:cNvPr>
          <p:cNvSpPr/>
          <p:nvPr/>
        </p:nvSpPr>
        <p:spPr>
          <a:xfrm>
            <a:off x="-600744" y="-27508"/>
            <a:ext cx="13393488" cy="776808"/>
          </a:xfrm>
          <a:prstGeom prst="rect">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5" name="文本框 4">
            <a:extLst>
              <a:ext uri="{FF2B5EF4-FFF2-40B4-BE49-F238E27FC236}">
                <a16:creationId xmlns:a16="http://schemas.microsoft.com/office/drawing/2014/main" id="{C4905631-BF44-458C-AF83-784C8D32BE1F}"/>
              </a:ext>
            </a:extLst>
          </p:cNvPr>
          <p:cNvSpPr txBox="1"/>
          <p:nvPr/>
        </p:nvSpPr>
        <p:spPr>
          <a:xfrm>
            <a:off x="971574" y="150637"/>
            <a:ext cx="2576289" cy="461664"/>
          </a:xfrm>
          <a:prstGeom prst="rect">
            <a:avLst/>
          </a:prstGeom>
          <a:noFill/>
        </p:spPr>
        <p:txBody>
          <a:bodyPr wrap="square" rtlCol="0">
            <a:spAutoFit/>
          </a:bodyPr>
          <a:lstStyle/>
          <a:p>
            <a:pPr algn="just"/>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背景</a:t>
            </a:r>
            <a:endParaRPr lang="zh-CN" altLang="en-US" sz="2400" spc="200"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968D5CA0-28C8-418D-ACD7-2A8684DB8B02}"/>
              </a:ext>
            </a:extLst>
          </p:cNvPr>
          <p:cNvCxnSpPr>
            <a:cxnSpLocks/>
          </p:cNvCxnSpPr>
          <p:nvPr/>
        </p:nvCxnSpPr>
        <p:spPr>
          <a:xfrm flipH="1">
            <a:off x="42330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9636E821-4727-4928-BF81-29D55B52604A}"/>
              </a:ext>
            </a:extLst>
          </p:cNvPr>
          <p:cNvSpPr txBox="1"/>
          <p:nvPr/>
        </p:nvSpPr>
        <p:spPr>
          <a:xfrm>
            <a:off x="5096484" y="150637"/>
            <a:ext cx="1999032" cy="461665"/>
          </a:xfrm>
          <a:prstGeom prst="rect">
            <a:avLst/>
          </a:prstGeom>
          <a:noFill/>
        </p:spPr>
        <p:txBody>
          <a:bodyPr wrap="square" rtlCol="0">
            <a:spAutoFit/>
          </a:bodyPr>
          <a:lstStyle/>
          <a:p>
            <a:pPr algn="ctr"/>
            <a:r>
              <a:rPr lang="zh-CN" altLang="en-US" sz="2400" kern="100" dirty="0" smtClean="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主要内容</a:t>
            </a:r>
            <a:endParaRPr lang="en-US" altLang="zh-CN" sz="2400" kern="100" dirty="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endParaRPr>
          </a:p>
        </p:txBody>
      </p:sp>
      <p:cxnSp>
        <p:nvCxnSpPr>
          <p:cNvPr id="10" name="直接连接符 9">
            <a:extLst>
              <a:ext uri="{FF2B5EF4-FFF2-40B4-BE49-F238E27FC236}">
                <a16:creationId xmlns:a16="http://schemas.microsoft.com/office/drawing/2014/main" id="{79939CAD-7882-4B37-80C9-650B234873A9}"/>
              </a:ext>
            </a:extLst>
          </p:cNvPr>
          <p:cNvCxnSpPr>
            <a:cxnSpLocks/>
          </p:cNvCxnSpPr>
          <p:nvPr/>
        </p:nvCxnSpPr>
        <p:spPr>
          <a:xfrm flipH="1">
            <a:off x="78906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57A2B53-218A-4FEB-AB3A-C17205E34B8D}"/>
              </a:ext>
            </a:extLst>
          </p:cNvPr>
          <p:cNvSpPr txBox="1"/>
          <p:nvPr/>
        </p:nvSpPr>
        <p:spPr>
          <a:xfrm>
            <a:off x="9225721" y="150637"/>
            <a:ext cx="1999032" cy="461664"/>
          </a:xfrm>
          <a:prstGeom prst="rect">
            <a:avLst/>
          </a:prstGeom>
          <a:noFill/>
        </p:spPr>
        <p:txBody>
          <a:bodyPr wrap="square" rtlCol="0">
            <a:spAutoFit/>
          </a:bodyPr>
          <a:lstStyle/>
          <a:p>
            <a:pPr algn="just"/>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结论</a:t>
            </a:r>
            <a:endParaRPr lang="zh-CN" altLang="en-US" sz="2400" spc="20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F3EE600A-51E0-4D88-ADEB-0FB37F8954D3}"/>
              </a:ext>
            </a:extLst>
          </p:cNvPr>
          <p:cNvSpPr txBox="1"/>
          <p:nvPr/>
        </p:nvSpPr>
        <p:spPr>
          <a:xfrm>
            <a:off x="2162048" y="3745289"/>
            <a:ext cx="184731" cy="369332"/>
          </a:xfrm>
          <a:prstGeom prst="rect">
            <a:avLst/>
          </a:prstGeom>
          <a:noFill/>
        </p:spPr>
        <p:txBody>
          <a:bodyPr wrap="none" rtlCol="0">
            <a:spAutoFit/>
          </a:bodyPr>
          <a:lstStyle/>
          <a:p>
            <a:pPr algn="ctr"/>
            <a:endParaRPr lang="zh-CN" altLang="en-US" spc="200" dirty="0">
              <a:solidFill>
                <a:schemeClr val="bg1"/>
              </a:solidFill>
              <a:latin typeface="微软雅黑 Light" panose="020B0502040204020203" pitchFamily="34" charset="-122"/>
              <a:ea typeface="微软雅黑" panose="020B0503020204020204" pitchFamily="34" charset="-122"/>
              <a:cs typeface="Times New Roman" panose="02020603050405020304" pitchFamily="18" charset="0"/>
            </a:endParaRPr>
          </a:p>
        </p:txBody>
      </p:sp>
      <p:sp>
        <p:nvSpPr>
          <p:cNvPr id="26" name="文本框 25">
            <a:extLst>
              <a:ext uri="{FF2B5EF4-FFF2-40B4-BE49-F238E27FC236}">
                <a16:creationId xmlns:a16="http://schemas.microsoft.com/office/drawing/2014/main" id="{721CA81F-830A-4634-BEC4-DB1252AA79C5}"/>
              </a:ext>
            </a:extLst>
          </p:cNvPr>
          <p:cNvSpPr txBox="1"/>
          <p:nvPr/>
        </p:nvSpPr>
        <p:spPr>
          <a:xfrm>
            <a:off x="1767865" y="3873459"/>
            <a:ext cx="2576289" cy="369331"/>
          </a:xfrm>
          <a:prstGeom prst="rect">
            <a:avLst/>
          </a:prstGeom>
          <a:noFill/>
        </p:spPr>
        <p:txBody>
          <a:bodyPr wrap="square" rtlCol="0">
            <a:spAutoFit/>
          </a:bodyPr>
          <a:lstStyle/>
          <a:p>
            <a:pPr algn="just"/>
            <a:r>
              <a:rPr lang="en-US" altLang="zh-CN" kern="100" dirty="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Your title</a:t>
            </a:r>
            <a:endParaRPr lang="zh-CN" altLang="en-US" spc="200" dirty="0">
              <a:solidFill>
                <a:schemeClr val="bg1"/>
              </a:solidFill>
              <a:latin typeface="微软雅黑" panose="020B0503020204020204" pitchFamily="34" charset="-122"/>
              <a:ea typeface="微软雅黑" panose="020B0503020204020204" pitchFamily="34" charset="-122"/>
            </a:endParaRPr>
          </a:p>
        </p:txBody>
      </p:sp>
      <p:sp>
        <p:nvSpPr>
          <p:cNvPr id="31" name="标题 1"/>
          <p:cNvSpPr txBox="1">
            <a:spLocks/>
          </p:cNvSpPr>
          <p:nvPr/>
        </p:nvSpPr>
        <p:spPr>
          <a:xfrm>
            <a:off x="1097280" y="286605"/>
            <a:ext cx="10058400" cy="14507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dirty="0"/>
          </a:p>
        </p:txBody>
      </p:sp>
      <p:sp>
        <p:nvSpPr>
          <p:cNvPr id="41" name="梯形 40">
            <a:extLst>
              <a:ext uri="{FF2B5EF4-FFF2-40B4-BE49-F238E27FC236}">
                <a16:creationId xmlns:a16="http://schemas.microsoft.com/office/drawing/2014/main" id="{C2302A7A-A7D7-4D60-9B4E-011BCCFCD767}"/>
              </a:ext>
            </a:extLst>
          </p:cNvPr>
          <p:cNvSpPr/>
          <p:nvPr/>
        </p:nvSpPr>
        <p:spPr>
          <a:xfrm flipV="1">
            <a:off x="4608285" y="698204"/>
            <a:ext cx="2975430" cy="622595"/>
          </a:xfrm>
          <a:prstGeom prst="trapezoid">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Light" panose="020B0502040204020203" pitchFamily="34" charset="-122"/>
              <a:ea typeface="微软雅黑 Light" panose="020B0502040204020203" pitchFamily="34" charset="-122"/>
              <a:cs typeface="Times New Roman" panose="02020603050405020304" pitchFamily="18" charset="0"/>
            </a:endParaRPr>
          </a:p>
        </p:txBody>
      </p:sp>
      <p:graphicFrame>
        <p:nvGraphicFramePr>
          <p:cNvPr id="21" name="图表 20"/>
          <p:cNvGraphicFramePr/>
          <p:nvPr>
            <p:extLst>
              <p:ext uri="{D42A27DB-BD31-4B8C-83A1-F6EECF244321}">
                <p14:modId xmlns:p14="http://schemas.microsoft.com/office/powerpoint/2010/main" val="2377059349"/>
              </p:ext>
            </p:extLst>
          </p:nvPr>
        </p:nvGraphicFramePr>
        <p:xfrm>
          <a:off x="5725880" y="3631475"/>
          <a:ext cx="6193977" cy="2828312"/>
        </p:xfrm>
        <a:graphic>
          <a:graphicData uri="http://schemas.openxmlformats.org/drawingml/2006/chart">
            <c:chart xmlns:c="http://schemas.openxmlformats.org/drawingml/2006/chart" xmlns:r="http://schemas.openxmlformats.org/officeDocument/2006/relationships" r:id="rId2"/>
          </a:graphicData>
        </a:graphic>
      </p:graphicFrame>
      <p:sp>
        <p:nvSpPr>
          <p:cNvPr id="27" name="文本框 26">
            <a:extLst>
              <a:ext uri="{FF2B5EF4-FFF2-40B4-BE49-F238E27FC236}">
                <a16:creationId xmlns:a16="http://schemas.microsoft.com/office/drawing/2014/main" id="{A395EDF7-5FCA-44DA-B2FF-ED03903DE461}"/>
              </a:ext>
            </a:extLst>
          </p:cNvPr>
          <p:cNvSpPr txBox="1"/>
          <p:nvPr/>
        </p:nvSpPr>
        <p:spPr>
          <a:xfrm>
            <a:off x="5010973" y="794415"/>
            <a:ext cx="2231013" cy="400110"/>
          </a:xfrm>
          <a:prstGeom prst="rect">
            <a:avLst/>
          </a:prstGeom>
          <a:noFill/>
        </p:spPr>
        <p:txBody>
          <a:bodyPr wrap="square" rtlCol="0">
            <a:spAutoFit/>
          </a:bodyPr>
          <a:lstStyle/>
          <a:p>
            <a:r>
              <a:rPr lang="en-US" altLang="zh-CN" sz="2000" dirty="0">
                <a:latin typeface="微软雅黑 Light" panose="020B0502040204020203" pitchFamily="34" charset="-122"/>
                <a:ea typeface="微软雅黑 Light" panose="020B0502040204020203" pitchFamily="34" charset="-122"/>
              </a:rPr>
              <a:t>Grad-CAM</a:t>
            </a:r>
            <a:r>
              <a:rPr lang="zh-CN" altLang="en-US" sz="2000" dirty="0">
                <a:latin typeface="微软雅黑 Light" panose="020B0502040204020203" pitchFamily="34" charset="-122"/>
                <a:ea typeface="微软雅黑 Light" panose="020B0502040204020203" pitchFamily="34" charset="-122"/>
              </a:rPr>
              <a:t>可视化</a:t>
            </a:r>
          </a:p>
        </p:txBody>
      </p:sp>
      <p:pic>
        <p:nvPicPr>
          <p:cNvPr id="15" name="内容占位符 5"/>
          <p:cNvPicPr>
            <a:picLocks noChangeAspect="1"/>
          </p:cNvPicPr>
          <p:nvPr/>
        </p:nvPicPr>
        <p:blipFill rotWithShape="1">
          <a:blip r:embed="rId3">
            <a:extLst>
              <a:ext uri="{28A0092B-C50C-407E-A947-70E740481C1C}">
                <a14:useLocalDpi xmlns:a14="http://schemas.microsoft.com/office/drawing/2010/main" val="0"/>
              </a:ext>
            </a:extLst>
          </a:blip>
          <a:srcRect l="3490" r="8195"/>
          <a:stretch/>
        </p:blipFill>
        <p:spPr>
          <a:xfrm>
            <a:off x="841829" y="2023966"/>
            <a:ext cx="7649029" cy="3627994"/>
          </a:xfrm>
          <a:prstGeom prst="rect">
            <a:avLst/>
          </a:prstGeom>
        </p:spPr>
      </p:pic>
      <p:sp>
        <p:nvSpPr>
          <p:cNvPr id="17" name="矩形 16"/>
          <p:cNvSpPr/>
          <p:nvPr/>
        </p:nvSpPr>
        <p:spPr>
          <a:xfrm>
            <a:off x="8490858" y="2925070"/>
            <a:ext cx="3556002" cy="1754326"/>
          </a:xfrm>
          <a:prstGeom prst="rect">
            <a:avLst/>
          </a:prstGeom>
        </p:spPr>
        <p:txBody>
          <a:bodyPr wrap="square">
            <a:spAutoFit/>
          </a:bodyPr>
          <a:lstStyle/>
          <a:p>
            <a:pPr marL="285750" indent="-285750">
              <a:buFont typeface="Wingdings" panose="05000000000000000000" pitchFamily="2" charset="2"/>
              <a:buChar char="Ø"/>
            </a:pPr>
            <a:r>
              <a:rPr lang="zh-CN" altLang="en-US" dirty="0" smtClean="0">
                <a:latin typeface="微软雅黑 Light" panose="020B0502040204020203" pitchFamily="34" charset="-122"/>
                <a:ea typeface="微软雅黑 Light" panose="020B0502040204020203" pitchFamily="34" charset="-122"/>
              </a:rPr>
              <a:t>Grad</a:t>
            </a:r>
            <a:r>
              <a:rPr lang="en-US" altLang="zh-CN" dirty="0" smtClean="0">
                <a:latin typeface="微软雅黑 Light" panose="020B0502040204020203" pitchFamily="34" charset="-122"/>
                <a:ea typeface="微软雅黑 Light" panose="020B0502040204020203" pitchFamily="34" charset="-122"/>
              </a:rPr>
              <a:t>-</a:t>
            </a:r>
            <a:r>
              <a:rPr lang="zh-CN" altLang="en-US" dirty="0" smtClean="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CAM 可视化</a:t>
            </a:r>
            <a:r>
              <a:rPr lang="zh-CN" altLang="en-US" dirty="0" smtClean="0">
                <a:latin typeface="微软雅黑 Light" panose="020B0502040204020203" pitchFamily="34" charset="-122"/>
                <a:ea typeface="微软雅黑 Light" panose="020B0502040204020203" pitchFamily="34" charset="-122"/>
              </a:rPr>
              <a:t>方法可从3</a:t>
            </a:r>
            <a:r>
              <a:rPr lang="zh-CN" altLang="en-US" dirty="0">
                <a:latin typeface="微软雅黑 Light" panose="020B0502040204020203" pitchFamily="34" charset="-122"/>
                <a:ea typeface="微软雅黑 Light" panose="020B0502040204020203" pitchFamily="34" charset="-122"/>
              </a:rPr>
              <a:t>D 卷积神经网络获取</a:t>
            </a:r>
            <a:r>
              <a:rPr lang="zh-CN" altLang="en-US" dirty="0" smtClean="0">
                <a:latin typeface="微软雅黑 Light" panose="020B0502040204020203" pitchFamily="34" charset="-122"/>
                <a:ea typeface="微软雅黑 Light" panose="020B0502040204020203" pitchFamily="34" charset="-122"/>
              </a:rPr>
              <a:t>输入数据的类激活图</a:t>
            </a:r>
            <a:endParaRPr lang="en-US" altLang="zh-CN" dirty="0" smtClean="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Ø"/>
            </a:pPr>
            <a:endParaRPr lang="en-US" altLang="zh-CN"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Ø"/>
            </a:pPr>
            <a:r>
              <a:rPr lang="zh-CN" altLang="en-US" dirty="0">
                <a:latin typeface="微软雅黑 Light" panose="020B0502040204020203" pitchFamily="34" charset="-122"/>
                <a:ea typeface="微软雅黑 Light" panose="020B0502040204020203" pitchFamily="34" charset="-122"/>
              </a:rPr>
              <a:t>类激活</a:t>
            </a:r>
            <a:r>
              <a:rPr lang="zh-CN" altLang="en-US" dirty="0" smtClean="0">
                <a:latin typeface="微软雅黑 Light" panose="020B0502040204020203" pitchFamily="34" charset="-122"/>
                <a:ea typeface="微软雅黑 Light" panose="020B0502040204020203" pitchFamily="34" charset="-122"/>
              </a:rPr>
              <a:t>图的含义为fMRI数据</a:t>
            </a:r>
            <a:r>
              <a:rPr lang="zh-CN" altLang="en-US" dirty="0">
                <a:latin typeface="微软雅黑 Light" panose="020B0502040204020203" pitchFamily="34" charset="-122"/>
                <a:ea typeface="微软雅黑 Light" panose="020B0502040204020203" pitchFamily="34" charset="-122"/>
              </a:rPr>
              <a:t>各个位置对分类器贡献的权重</a:t>
            </a:r>
          </a:p>
        </p:txBody>
      </p:sp>
      <p:sp>
        <p:nvSpPr>
          <p:cNvPr id="2" name="矩形 1"/>
          <p:cNvSpPr/>
          <p:nvPr/>
        </p:nvSpPr>
        <p:spPr>
          <a:xfrm>
            <a:off x="8490858" y="5201135"/>
            <a:ext cx="2114681" cy="307777"/>
          </a:xfrm>
          <a:prstGeom prst="rect">
            <a:avLst/>
          </a:prstGeom>
        </p:spPr>
        <p:txBody>
          <a:bodyPr wrap="none">
            <a:spAutoFit/>
          </a:bodyPr>
          <a:lstStyle/>
          <a:p>
            <a:r>
              <a:rPr lang="en-US" altLang="zh-CN" sz="1400" dirty="0">
                <a:solidFill>
                  <a:srgbClr val="222222"/>
                </a:solidFill>
                <a:latin typeface="微软雅黑 Light" panose="020B0502040204020203" pitchFamily="34" charset="-122"/>
                <a:ea typeface="微软雅黑 Light" panose="020B0502040204020203" pitchFamily="34" charset="-122"/>
              </a:rPr>
              <a:t>Zhou, </a:t>
            </a:r>
            <a:r>
              <a:rPr lang="en-US" altLang="zh-CN" sz="1400" dirty="0" smtClean="0">
                <a:solidFill>
                  <a:srgbClr val="222222"/>
                </a:solidFill>
                <a:latin typeface="微软雅黑 Light" panose="020B0502040204020203" pitchFamily="34" charset="-122"/>
                <a:ea typeface="微软雅黑 Light" panose="020B0502040204020203" pitchFamily="34" charset="-122"/>
              </a:rPr>
              <a:t>Bo lei</a:t>
            </a:r>
            <a:r>
              <a:rPr lang="en-US" altLang="zh-CN" sz="1400" dirty="0">
                <a:solidFill>
                  <a:srgbClr val="222222"/>
                </a:solidFill>
                <a:latin typeface="微软雅黑 Light" panose="020B0502040204020203" pitchFamily="34" charset="-122"/>
                <a:ea typeface="微软雅黑 Light" panose="020B0502040204020203" pitchFamily="34" charset="-122"/>
              </a:rPr>
              <a:t>, et al</a:t>
            </a:r>
            <a:r>
              <a:rPr lang="en-US" altLang="zh-CN" sz="1400" dirty="0" smtClean="0">
                <a:solidFill>
                  <a:srgbClr val="222222"/>
                </a:solidFill>
                <a:latin typeface="微软雅黑 Light" panose="020B0502040204020203" pitchFamily="34" charset="-122"/>
                <a:ea typeface="微软雅黑 Light" panose="020B0502040204020203" pitchFamily="34" charset="-122"/>
              </a:rPr>
              <a:t>.(2016)</a:t>
            </a:r>
            <a:endParaRPr lang="zh-CN" altLang="en-US" sz="1400" dirty="0">
              <a:latin typeface="微软雅黑 Light" panose="020B0502040204020203" pitchFamily="34" charset="-122"/>
              <a:ea typeface="微软雅黑 Light" panose="020B0502040204020203" pitchFamily="34" charset="-122"/>
            </a:endParaRPr>
          </a:p>
        </p:txBody>
      </p:sp>
      <p:sp>
        <p:nvSpPr>
          <p:cNvPr id="18" name="文本框 17"/>
          <p:cNvSpPr txBox="1"/>
          <p:nvPr/>
        </p:nvSpPr>
        <p:spPr>
          <a:xfrm>
            <a:off x="2534551" y="5799522"/>
            <a:ext cx="4263584" cy="369332"/>
          </a:xfrm>
          <a:prstGeom prst="rect">
            <a:avLst/>
          </a:prstGeom>
          <a:noFill/>
        </p:spPr>
        <p:txBody>
          <a:bodyPr wrap="square" rtlCol="0">
            <a:spAutoFit/>
          </a:bodyPr>
          <a:lstStyle/>
          <a:p>
            <a:pPr algn="ctr"/>
            <a:r>
              <a:rPr lang="zh-CN" altLang="en-US" dirty="0" smtClean="0">
                <a:latin typeface="微软雅黑 Light" panose="020B0502040204020203" pitchFamily="34" charset="-122"/>
                <a:ea typeface="微软雅黑 Light" panose="020B0502040204020203" pitchFamily="34" charset="-122"/>
              </a:rPr>
              <a:t>图</a:t>
            </a:r>
            <a:r>
              <a:rPr lang="en-US" altLang="zh-CN" dirty="0" smtClean="0">
                <a:latin typeface="微软雅黑 Light" panose="020B0502040204020203" pitchFamily="34" charset="-122"/>
                <a:ea typeface="微软雅黑 Light" panose="020B0502040204020203" pitchFamily="34" charset="-122"/>
              </a:rPr>
              <a:t>5</a:t>
            </a:r>
            <a:r>
              <a:rPr lang="zh-CN" altLang="en-US" dirty="0" smtClean="0">
                <a:latin typeface="微软雅黑 Light" panose="020B0502040204020203" pitchFamily="34" charset="-122"/>
                <a:ea typeface="微软雅黑 Light" panose="020B0502040204020203" pitchFamily="34" charset="-122"/>
              </a:rPr>
              <a:t>：</a:t>
            </a:r>
            <a:r>
              <a:rPr lang="en-US" altLang="zh-CN" dirty="0" smtClean="0">
                <a:latin typeface="微软雅黑 Light" panose="020B0502040204020203" pitchFamily="34" charset="-122"/>
                <a:ea typeface="微软雅黑 Light" panose="020B0502040204020203" pitchFamily="34" charset="-122"/>
              </a:rPr>
              <a:t>CAM</a:t>
            </a:r>
            <a:r>
              <a:rPr lang="zh-CN" altLang="en-US" dirty="0" smtClean="0">
                <a:latin typeface="微软雅黑 Light" panose="020B0502040204020203" pitchFamily="34" charset="-122"/>
                <a:ea typeface="微软雅黑 Light" panose="020B0502040204020203" pitchFamily="34" charset="-122"/>
              </a:rPr>
              <a:t>可视化示意图</a:t>
            </a:r>
            <a:endParaRPr lang="zh-CN" altLang="en-US" dirty="0">
              <a:latin typeface="微软雅黑 Light" panose="020B0502040204020203" pitchFamily="34" charset="-122"/>
              <a:ea typeface="微软雅黑 Light" panose="020B0502040204020203" pitchFamily="34" charset="-122"/>
            </a:endParaRPr>
          </a:p>
        </p:txBody>
      </p:sp>
      <p:sp>
        <p:nvSpPr>
          <p:cNvPr id="3" name="矩形 2"/>
          <p:cNvSpPr/>
          <p:nvPr/>
        </p:nvSpPr>
        <p:spPr>
          <a:xfrm>
            <a:off x="407368" y="6501204"/>
            <a:ext cx="12148865" cy="369332"/>
          </a:xfrm>
          <a:prstGeom prst="rect">
            <a:avLst/>
          </a:prstGeom>
        </p:spPr>
        <p:txBody>
          <a:bodyPr wrap="square">
            <a:spAutoFit/>
          </a:bodyPr>
          <a:lstStyle/>
          <a:p>
            <a:r>
              <a:rPr lang="zh-CN" altLang="en-US" dirty="0">
                <a:latin typeface="微软雅黑 Light" panose="020B0502040204020203" pitchFamily="34" charset="-122"/>
                <a:ea typeface="微软雅黑 Light" panose="020B0502040204020203" pitchFamily="34" charset="-122"/>
              </a:rPr>
              <a:t> </a:t>
            </a:r>
            <a:r>
              <a:rPr lang="zh-CN" altLang="en-US" sz="1100" dirty="0">
                <a:latin typeface="微软雅黑 Light" panose="020B0502040204020203" pitchFamily="34" charset="-122"/>
                <a:ea typeface="微软雅黑 Light" panose="020B0502040204020203" pitchFamily="34" charset="-122"/>
              </a:rPr>
              <a:t>Zhou B, Khosla A, Lapedriza A, et al. Learning deep features for discriminative localization//ProceedingsoftheIEEEconferenceoncomputervisionandpattern recognition. 2016: 2921­2929. </a:t>
            </a:r>
          </a:p>
        </p:txBody>
      </p:sp>
      <p:sp>
        <p:nvSpPr>
          <p:cNvPr id="6" name="灯片编号占位符 5"/>
          <p:cNvSpPr>
            <a:spLocks noGrp="1"/>
          </p:cNvSpPr>
          <p:nvPr>
            <p:ph type="sldNum" sz="quarter" idx="12"/>
          </p:nvPr>
        </p:nvSpPr>
        <p:spPr/>
        <p:txBody>
          <a:bodyPr/>
          <a:lstStyle/>
          <a:p>
            <a:fld id="{9FEE17DF-CAFC-4AFC-B771-88ED72882AC4}" type="slidenum">
              <a:rPr lang="zh-CN" altLang="en-US" smtClean="0"/>
              <a:t>14</a:t>
            </a:fld>
            <a:endParaRPr lang="zh-CN" altLang="en-US"/>
          </a:p>
        </p:txBody>
      </p:sp>
    </p:spTree>
    <p:extLst>
      <p:ext uri="{BB962C8B-B14F-4D97-AF65-F5344CB8AC3E}">
        <p14:creationId xmlns:p14="http://schemas.microsoft.com/office/powerpoint/2010/main" val="9277114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FA19EE2-7B17-4247-AB9C-4A7518DD74F5}"/>
              </a:ext>
            </a:extLst>
          </p:cNvPr>
          <p:cNvSpPr/>
          <p:nvPr/>
        </p:nvSpPr>
        <p:spPr>
          <a:xfrm>
            <a:off x="-600744" y="-27508"/>
            <a:ext cx="13393488" cy="776808"/>
          </a:xfrm>
          <a:prstGeom prst="rect">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5" name="文本框 4">
            <a:extLst>
              <a:ext uri="{FF2B5EF4-FFF2-40B4-BE49-F238E27FC236}">
                <a16:creationId xmlns:a16="http://schemas.microsoft.com/office/drawing/2014/main" id="{C4905631-BF44-458C-AF83-784C8D32BE1F}"/>
              </a:ext>
            </a:extLst>
          </p:cNvPr>
          <p:cNvSpPr txBox="1"/>
          <p:nvPr/>
        </p:nvSpPr>
        <p:spPr>
          <a:xfrm>
            <a:off x="971574" y="150637"/>
            <a:ext cx="2576289" cy="461664"/>
          </a:xfrm>
          <a:prstGeom prst="rect">
            <a:avLst/>
          </a:prstGeom>
          <a:noFill/>
        </p:spPr>
        <p:txBody>
          <a:bodyPr wrap="square" rtlCol="0">
            <a:spAutoFit/>
          </a:bodyPr>
          <a:lstStyle/>
          <a:p>
            <a:pPr algn="just"/>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背景</a:t>
            </a:r>
            <a:endParaRPr lang="zh-CN" altLang="en-US" sz="2400" spc="200"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968D5CA0-28C8-418D-ACD7-2A8684DB8B02}"/>
              </a:ext>
            </a:extLst>
          </p:cNvPr>
          <p:cNvCxnSpPr>
            <a:cxnSpLocks/>
          </p:cNvCxnSpPr>
          <p:nvPr/>
        </p:nvCxnSpPr>
        <p:spPr>
          <a:xfrm flipH="1">
            <a:off x="42330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9636E821-4727-4928-BF81-29D55B52604A}"/>
              </a:ext>
            </a:extLst>
          </p:cNvPr>
          <p:cNvSpPr txBox="1"/>
          <p:nvPr/>
        </p:nvSpPr>
        <p:spPr>
          <a:xfrm>
            <a:off x="5096484" y="150637"/>
            <a:ext cx="1999032" cy="461665"/>
          </a:xfrm>
          <a:prstGeom prst="rect">
            <a:avLst/>
          </a:prstGeom>
          <a:noFill/>
        </p:spPr>
        <p:txBody>
          <a:bodyPr wrap="square" rtlCol="0">
            <a:spAutoFit/>
          </a:bodyPr>
          <a:lstStyle/>
          <a:p>
            <a:pPr algn="ctr"/>
            <a:r>
              <a:rPr lang="zh-CN" altLang="en-US" sz="2400" kern="100" dirty="0" smtClean="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主要内容</a:t>
            </a:r>
            <a:endParaRPr lang="en-US" altLang="zh-CN" sz="2400" kern="100" dirty="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endParaRPr>
          </a:p>
        </p:txBody>
      </p:sp>
      <p:cxnSp>
        <p:nvCxnSpPr>
          <p:cNvPr id="10" name="直接连接符 9">
            <a:extLst>
              <a:ext uri="{FF2B5EF4-FFF2-40B4-BE49-F238E27FC236}">
                <a16:creationId xmlns:a16="http://schemas.microsoft.com/office/drawing/2014/main" id="{79939CAD-7882-4B37-80C9-650B234873A9}"/>
              </a:ext>
            </a:extLst>
          </p:cNvPr>
          <p:cNvCxnSpPr>
            <a:cxnSpLocks/>
          </p:cNvCxnSpPr>
          <p:nvPr/>
        </p:nvCxnSpPr>
        <p:spPr>
          <a:xfrm flipH="1">
            <a:off x="78906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57A2B53-218A-4FEB-AB3A-C17205E34B8D}"/>
              </a:ext>
            </a:extLst>
          </p:cNvPr>
          <p:cNvSpPr txBox="1"/>
          <p:nvPr/>
        </p:nvSpPr>
        <p:spPr>
          <a:xfrm>
            <a:off x="9225721" y="150637"/>
            <a:ext cx="1999032" cy="461664"/>
          </a:xfrm>
          <a:prstGeom prst="rect">
            <a:avLst/>
          </a:prstGeom>
          <a:noFill/>
        </p:spPr>
        <p:txBody>
          <a:bodyPr wrap="square" rtlCol="0">
            <a:spAutoFit/>
          </a:bodyPr>
          <a:lstStyle/>
          <a:p>
            <a:pPr algn="just"/>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结论</a:t>
            </a:r>
            <a:endParaRPr lang="zh-CN" altLang="en-US" sz="2400" spc="20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F3EE600A-51E0-4D88-ADEB-0FB37F8954D3}"/>
              </a:ext>
            </a:extLst>
          </p:cNvPr>
          <p:cNvSpPr txBox="1"/>
          <p:nvPr/>
        </p:nvSpPr>
        <p:spPr>
          <a:xfrm>
            <a:off x="2162048" y="3745289"/>
            <a:ext cx="184731" cy="369332"/>
          </a:xfrm>
          <a:prstGeom prst="rect">
            <a:avLst/>
          </a:prstGeom>
          <a:noFill/>
        </p:spPr>
        <p:txBody>
          <a:bodyPr wrap="none" rtlCol="0">
            <a:spAutoFit/>
          </a:bodyPr>
          <a:lstStyle/>
          <a:p>
            <a:pPr algn="ctr"/>
            <a:endParaRPr lang="zh-CN" altLang="en-US" spc="200" dirty="0">
              <a:solidFill>
                <a:schemeClr val="bg1"/>
              </a:solidFill>
              <a:latin typeface="微软雅黑 Light" panose="020B0502040204020203" pitchFamily="34" charset="-122"/>
              <a:ea typeface="微软雅黑" panose="020B0503020204020204" pitchFamily="34" charset="-122"/>
              <a:cs typeface="Times New Roman" panose="02020603050405020304" pitchFamily="18" charset="0"/>
            </a:endParaRPr>
          </a:p>
        </p:txBody>
      </p:sp>
      <p:sp>
        <p:nvSpPr>
          <p:cNvPr id="26" name="文本框 25">
            <a:extLst>
              <a:ext uri="{FF2B5EF4-FFF2-40B4-BE49-F238E27FC236}">
                <a16:creationId xmlns:a16="http://schemas.microsoft.com/office/drawing/2014/main" id="{721CA81F-830A-4634-BEC4-DB1252AA79C5}"/>
              </a:ext>
            </a:extLst>
          </p:cNvPr>
          <p:cNvSpPr txBox="1"/>
          <p:nvPr/>
        </p:nvSpPr>
        <p:spPr>
          <a:xfrm>
            <a:off x="1767865" y="3873459"/>
            <a:ext cx="2576289" cy="369331"/>
          </a:xfrm>
          <a:prstGeom prst="rect">
            <a:avLst/>
          </a:prstGeom>
          <a:noFill/>
        </p:spPr>
        <p:txBody>
          <a:bodyPr wrap="square" rtlCol="0">
            <a:spAutoFit/>
          </a:bodyPr>
          <a:lstStyle/>
          <a:p>
            <a:pPr algn="just"/>
            <a:r>
              <a:rPr lang="en-US" altLang="zh-CN" kern="100" dirty="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Your title</a:t>
            </a:r>
            <a:endParaRPr lang="zh-CN" altLang="en-US" spc="200" dirty="0">
              <a:solidFill>
                <a:schemeClr val="bg1"/>
              </a:solidFill>
              <a:latin typeface="微软雅黑" panose="020B0503020204020204" pitchFamily="34" charset="-122"/>
              <a:ea typeface="微软雅黑" panose="020B0503020204020204" pitchFamily="34" charset="-122"/>
            </a:endParaRPr>
          </a:p>
        </p:txBody>
      </p:sp>
      <p:sp>
        <p:nvSpPr>
          <p:cNvPr id="31" name="标题 1"/>
          <p:cNvSpPr txBox="1">
            <a:spLocks/>
          </p:cNvSpPr>
          <p:nvPr/>
        </p:nvSpPr>
        <p:spPr>
          <a:xfrm>
            <a:off x="1097280" y="286605"/>
            <a:ext cx="10058400" cy="14507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dirty="0"/>
          </a:p>
        </p:txBody>
      </p:sp>
      <p:sp>
        <p:nvSpPr>
          <p:cNvPr id="41" name="梯形 40">
            <a:extLst>
              <a:ext uri="{FF2B5EF4-FFF2-40B4-BE49-F238E27FC236}">
                <a16:creationId xmlns:a16="http://schemas.microsoft.com/office/drawing/2014/main" id="{C2302A7A-A7D7-4D60-9B4E-011BCCFCD767}"/>
              </a:ext>
            </a:extLst>
          </p:cNvPr>
          <p:cNvSpPr/>
          <p:nvPr/>
        </p:nvSpPr>
        <p:spPr>
          <a:xfrm flipV="1">
            <a:off x="4608285" y="698204"/>
            <a:ext cx="2975430" cy="622595"/>
          </a:xfrm>
          <a:prstGeom prst="trapezoid">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Light" panose="020B0502040204020203" pitchFamily="34" charset="-122"/>
              <a:ea typeface="微软雅黑 Light" panose="020B0502040204020203" pitchFamily="34" charset="-122"/>
              <a:cs typeface="Times New Roman" panose="02020603050405020304" pitchFamily="18" charset="0"/>
            </a:endParaRPr>
          </a:p>
        </p:txBody>
      </p:sp>
      <p:graphicFrame>
        <p:nvGraphicFramePr>
          <p:cNvPr id="21" name="图表 20"/>
          <p:cNvGraphicFramePr/>
          <p:nvPr>
            <p:extLst>
              <p:ext uri="{D42A27DB-BD31-4B8C-83A1-F6EECF244321}">
                <p14:modId xmlns:p14="http://schemas.microsoft.com/office/powerpoint/2010/main" val="2377059349"/>
              </p:ext>
            </p:extLst>
          </p:nvPr>
        </p:nvGraphicFramePr>
        <p:xfrm>
          <a:off x="5725880" y="3631475"/>
          <a:ext cx="6193977" cy="2828312"/>
        </p:xfrm>
        <a:graphic>
          <a:graphicData uri="http://schemas.openxmlformats.org/drawingml/2006/chart">
            <c:chart xmlns:c="http://schemas.openxmlformats.org/drawingml/2006/chart" xmlns:r="http://schemas.openxmlformats.org/officeDocument/2006/relationships" r:id="rId2"/>
          </a:graphicData>
        </a:graphic>
      </p:graphicFrame>
      <p:grpSp>
        <p:nvGrpSpPr>
          <p:cNvPr id="15" name="组合 14">
            <a:extLst>
              <a:ext uri="{FF2B5EF4-FFF2-40B4-BE49-F238E27FC236}">
                <a16:creationId xmlns:a16="http://schemas.microsoft.com/office/drawing/2014/main" id="{DCBD098F-ADD0-4CB7-B492-12B0A088D729}"/>
              </a:ext>
            </a:extLst>
          </p:cNvPr>
          <p:cNvGrpSpPr/>
          <p:nvPr/>
        </p:nvGrpSpPr>
        <p:grpSpPr>
          <a:xfrm>
            <a:off x="925864" y="1654628"/>
            <a:ext cx="10340272" cy="1172195"/>
            <a:chOff x="2013634" y="4924892"/>
            <a:chExt cx="2229680" cy="362845"/>
          </a:xfrm>
        </p:grpSpPr>
        <p:sp>
          <p:nvSpPr>
            <p:cNvPr id="17" name="矩形: 圆角 15">
              <a:extLst>
                <a:ext uri="{FF2B5EF4-FFF2-40B4-BE49-F238E27FC236}">
                  <a16:creationId xmlns:a16="http://schemas.microsoft.com/office/drawing/2014/main" id="{30732AB5-B1F1-4C49-BC35-62CB74C32A4F}"/>
                </a:ext>
              </a:extLst>
            </p:cNvPr>
            <p:cNvSpPr/>
            <p:nvPr/>
          </p:nvSpPr>
          <p:spPr>
            <a:xfrm>
              <a:off x="2450364" y="4924892"/>
              <a:ext cx="1792950" cy="362845"/>
            </a:xfrm>
            <a:prstGeom prst="roundRect">
              <a:avLst>
                <a:gd name="adj" fmla="val 5000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18" name="矩形: 圆角 16">
              <a:extLst>
                <a:ext uri="{FF2B5EF4-FFF2-40B4-BE49-F238E27FC236}">
                  <a16:creationId xmlns:a16="http://schemas.microsoft.com/office/drawing/2014/main" id="{6C2A8763-039D-4F6A-AF50-E5BCA6518CDC}"/>
                </a:ext>
              </a:extLst>
            </p:cNvPr>
            <p:cNvSpPr/>
            <p:nvPr/>
          </p:nvSpPr>
          <p:spPr>
            <a:xfrm>
              <a:off x="2013634" y="5002824"/>
              <a:ext cx="605558" cy="224192"/>
            </a:xfrm>
            <a:prstGeom prst="roundRect">
              <a:avLst>
                <a:gd name="adj" fmla="val 50000"/>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19" name="文本框 18">
              <a:extLst>
                <a:ext uri="{FF2B5EF4-FFF2-40B4-BE49-F238E27FC236}">
                  <a16:creationId xmlns:a16="http://schemas.microsoft.com/office/drawing/2014/main" id="{06D3A1BC-0CA1-472C-9D28-092C2E8D555E}"/>
                </a:ext>
              </a:extLst>
            </p:cNvPr>
            <p:cNvSpPr txBox="1"/>
            <p:nvPr/>
          </p:nvSpPr>
          <p:spPr>
            <a:xfrm>
              <a:off x="2280193" y="5017743"/>
              <a:ext cx="39834" cy="94326"/>
            </a:xfrm>
            <a:prstGeom prst="rect">
              <a:avLst/>
            </a:prstGeom>
            <a:noFill/>
          </p:spPr>
          <p:txBody>
            <a:bodyPr wrap="none" rtlCol="0">
              <a:spAutoFit/>
            </a:bodyPr>
            <a:lstStyle/>
            <a:p>
              <a:pPr algn="ctr"/>
              <a:endParaRPr lang="zh-CN" altLang="en-US" spc="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文本框 19">
              <a:extLst>
                <a:ext uri="{FF2B5EF4-FFF2-40B4-BE49-F238E27FC236}">
                  <a16:creationId xmlns:a16="http://schemas.microsoft.com/office/drawing/2014/main" id="{C7AE06DF-55FC-4579-A62E-22550A5306F3}"/>
                </a:ext>
              </a:extLst>
            </p:cNvPr>
            <p:cNvSpPr txBox="1"/>
            <p:nvPr/>
          </p:nvSpPr>
          <p:spPr>
            <a:xfrm>
              <a:off x="2636614" y="5056976"/>
              <a:ext cx="1597777" cy="114324"/>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在可视化前将 </a:t>
              </a:r>
              <a:r>
                <a:rPr lang="en-US" altLang="zh-CN" dirty="0" err="1">
                  <a:latin typeface="微软雅黑 Light" panose="020B0502040204020203" pitchFamily="34" charset="-122"/>
                  <a:ea typeface="微软雅黑 Light" panose="020B0502040204020203" pitchFamily="34" charset="-122"/>
                </a:rPr>
                <a:t>softmax</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层去除</a:t>
              </a:r>
              <a:r>
                <a:rPr lang="zh-CN" altLang="en-US" dirty="0" smtClean="0">
                  <a:latin typeface="微软雅黑 Light" panose="020B0502040204020203" pitchFamily="34" charset="-122"/>
                  <a:ea typeface="微软雅黑 Light" panose="020B0502040204020203" pitchFamily="34" charset="-122"/>
                </a:rPr>
                <a:t>，以</a:t>
              </a:r>
              <a:r>
                <a:rPr lang="zh-CN" altLang="en-US" dirty="0">
                  <a:latin typeface="微软雅黑 Light" panose="020B0502040204020203" pitchFamily="34" charset="-122"/>
                  <a:ea typeface="微软雅黑 Light" panose="020B0502040204020203" pitchFamily="34" charset="-122"/>
                </a:rPr>
                <a:t>消除</a:t>
              </a:r>
              <a:r>
                <a:rPr lang="en-US" altLang="zh-CN" dirty="0" err="1">
                  <a:latin typeface="微软雅黑 Light" panose="020B0502040204020203" pitchFamily="34" charset="-122"/>
                  <a:ea typeface="微软雅黑 Light" panose="020B0502040204020203" pitchFamily="34" charset="-122"/>
                </a:rPr>
                <a:t>softmax</a:t>
              </a: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函数存在梯度消失</a:t>
              </a:r>
              <a:r>
                <a:rPr lang="zh-CN" altLang="en-US" dirty="0" smtClean="0">
                  <a:latin typeface="微软雅黑 Light" panose="020B0502040204020203" pitchFamily="34" charset="-122"/>
                  <a:ea typeface="微软雅黑 Light" panose="020B0502040204020203" pitchFamily="34" charset="-122"/>
                </a:rPr>
                <a:t>情况</a:t>
              </a:r>
              <a:endParaRPr lang="en-US" altLang="zh-CN" dirty="0">
                <a:latin typeface="微软雅黑 Light" panose="020B0502040204020203" pitchFamily="34" charset="-122"/>
                <a:ea typeface="微软雅黑 Light" panose="020B0502040204020203" pitchFamily="34" charset="-122"/>
              </a:endParaRPr>
            </a:p>
          </p:txBody>
        </p:sp>
        <p:sp>
          <p:nvSpPr>
            <p:cNvPr id="22" name="文本框 21">
              <a:extLst>
                <a:ext uri="{FF2B5EF4-FFF2-40B4-BE49-F238E27FC236}">
                  <a16:creationId xmlns:a16="http://schemas.microsoft.com/office/drawing/2014/main" id="{42D0718C-1207-4DE3-9CC3-6917C1564E21}"/>
                </a:ext>
              </a:extLst>
            </p:cNvPr>
            <p:cNvSpPr txBox="1"/>
            <p:nvPr/>
          </p:nvSpPr>
          <p:spPr>
            <a:xfrm>
              <a:off x="2204095" y="5057417"/>
              <a:ext cx="555527" cy="114324"/>
            </a:xfrm>
            <a:prstGeom prst="rect">
              <a:avLst/>
            </a:prstGeom>
            <a:noFill/>
          </p:spPr>
          <p:txBody>
            <a:bodyPr wrap="square" rtlCol="0">
              <a:spAutoFit/>
            </a:bodyPr>
            <a:lstStyle/>
            <a:p>
              <a:pPr algn="just"/>
              <a:r>
                <a:rPr lang="zh-CN" altLang="en-US" kern="100" dirty="0" smtClean="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步骤一</a:t>
              </a:r>
              <a:endParaRPr lang="zh-CN" altLang="en-US" spc="200" dirty="0">
                <a:solidFill>
                  <a:schemeClr val="bg1"/>
                </a:solidFill>
                <a:latin typeface="微软雅黑 Light" panose="020B0502040204020203" pitchFamily="34" charset="-122"/>
                <a:ea typeface="微软雅黑 Light" panose="020B0502040204020203" pitchFamily="34" charset="-122"/>
              </a:endParaRPr>
            </a:p>
          </p:txBody>
        </p:sp>
      </p:grpSp>
      <p:sp>
        <p:nvSpPr>
          <p:cNvPr id="23" name="矩形: 圆角 21">
            <a:extLst>
              <a:ext uri="{FF2B5EF4-FFF2-40B4-BE49-F238E27FC236}">
                <a16:creationId xmlns:a16="http://schemas.microsoft.com/office/drawing/2014/main" id="{2B52C63F-B8F5-4EA1-8884-148F03AE4AA8}"/>
              </a:ext>
            </a:extLst>
          </p:cNvPr>
          <p:cNvSpPr/>
          <p:nvPr/>
        </p:nvSpPr>
        <p:spPr>
          <a:xfrm>
            <a:off x="2951225" y="3445328"/>
            <a:ext cx="8314911" cy="1172195"/>
          </a:xfrm>
          <a:prstGeom prst="roundRect">
            <a:avLst>
              <a:gd name="adj" fmla="val 5000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25" name="矩形: 圆角 22">
            <a:extLst>
              <a:ext uri="{FF2B5EF4-FFF2-40B4-BE49-F238E27FC236}">
                <a16:creationId xmlns:a16="http://schemas.microsoft.com/office/drawing/2014/main" id="{1D469DDE-92EC-4346-BAAF-F48F2C92AA95}"/>
              </a:ext>
            </a:extLst>
          </p:cNvPr>
          <p:cNvSpPr/>
          <p:nvPr/>
        </p:nvSpPr>
        <p:spPr>
          <a:xfrm>
            <a:off x="925864" y="3697093"/>
            <a:ext cx="2808311" cy="724267"/>
          </a:xfrm>
          <a:prstGeom prst="roundRect">
            <a:avLst>
              <a:gd name="adj" fmla="val 50000"/>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28" name="文本框 27">
            <a:extLst>
              <a:ext uri="{FF2B5EF4-FFF2-40B4-BE49-F238E27FC236}">
                <a16:creationId xmlns:a16="http://schemas.microsoft.com/office/drawing/2014/main" id="{F3EE600A-51E0-4D88-ADEB-0FB37F8954D3}"/>
              </a:ext>
            </a:extLst>
          </p:cNvPr>
          <p:cNvSpPr txBox="1"/>
          <p:nvPr/>
        </p:nvSpPr>
        <p:spPr>
          <a:xfrm>
            <a:off x="2162047" y="3745289"/>
            <a:ext cx="184733" cy="304726"/>
          </a:xfrm>
          <a:prstGeom prst="rect">
            <a:avLst/>
          </a:prstGeom>
          <a:noFill/>
        </p:spPr>
        <p:txBody>
          <a:bodyPr wrap="none" rtlCol="0">
            <a:spAutoFit/>
          </a:bodyPr>
          <a:lstStyle/>
          <a:p>
            <a:pPr algn="ctr"/>
            <a:endParaRPr lang="zh-CN" altLang="en-US" spc="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文本框 28">
            <a:extLst>
              <a:ext uri="{FF2B5EF4-FFF2-40B4-BE49-F238E27FC236}">
                <a16:creationId xmlns:a16="http://schemas.microsoft.com/office/drawing/2014/main" id="{850A3D1C-B24E-421D-933E-045B30852CB3}"/>
              </a:ext>
            </a:extLst>
          </p:cNvPr>
          <p:cNvSpPr txBox="1"/>
          <p:nvPr/>
        </p:nvSpPr>
        <p:spPr>
          <a:xfrm>
            <a:off x="3779815" y="3745289"/>
            <a:ext cx="7444938" cy="861774"/>
          </a:xfrm>
          <a:prstGeom prst="rect">
            <a:avLst/>
          </a:prstGeom>
          <a:noFill/>
        </p:spPr>
        <p:txBody>
          <a:bodyPr wrap="square" rtlCol="0">
            <a:spAutoFit/>
          </a:bodyPr>
          <a:lstStyle/>
          <a:p>
            <a:r>
              <a:rPr lang="zh-CN" altLang="en-US" dirty="0" smtClean="0">
                <a:latin typeface="微软雅黑 Light" panose="020B0502040204020203" pitchFamily="34" charset="-122"/>
                <a:ea typeface="微软雅黑 Light" panose="020B0502040204020203" pitchFamily="34" charset="-122"/>
              </a:rPr>
              <a:t>模型</a:t>
            </a:r>
            <a:r>
              <a:rPr lang="zh-CN" altLang="en-US" dirty="0">
                <a:latin typeface="微软雅黑 Light" panose="020B0502040204020203" pitchFamily="34" charset="-122"/>
                <a:ea typeface="微软雅黑 Light" panose="020B0502040204020203" pitchFamily="34" charset="-122"/>
              </a:rPr>
              <a:t>对数据错误的预测会干扰可视化结果，引入噪声，本文在对输入数据的可视化过程中采取只对测试集上正确分类的数据进行</a:t>
            </a:r>
            <a:r>
              <a:rPr lang="zh-CN" altLang="en-US" dirty="0" smtClean="0">
                <a:latin typeface="微软雅黑 Light" panose="020B0502040204020203" pitchFamily="34" charset="-122"/>
                <a:ea typeface="微软雅黑 Light" panose="020B0502040204020203" pitchFamily="34" charset="-122"/>
              </a:rPr>
              <a:t>可视化</a:t>
            </a:r>
            <a:endParaRPr lang="en-US" altLang="zh-CN" dirty="0">
              <a:latin typeface="微软雅黑 Light" panose="020B0502040204020203" pitchFamily="34" charset="-122"/>
              <a:ea typeface="微软雅黑 Light" panose="020B0502040204020203" pitchFamily="34" charset="-122"/>
            </a:endParaRPr>
          </a:p>
          <a:p>
            <a:pPr algn="just"/>
            <a:r>
              <a:rPr lang="en-US" altLang="zh-CN" sz="1400" kern="100" dirty="0" smtClean="0">
                <a:solidFill>
                  <a:schemeClr val="tx1">
                    <a:lumMod val="75000"/>
                    <a:lumOff val="25000"/>
                  </a:schemeClr>
                </a:solidFill>
                <a:latin typeface="Times New Roman" panose="02020603050405020304" pitchFamily="18" charset="0"/>
                <a:ea typeface="宋体" panose="02010600030101010101" pitchFamily="2" charset="-122"/>
                <a:cs typeface="黑体" panose="02010609060101010101" pitchFamily="49" charset="-122"/>
              </a:rPr>
              <a:t> </a:t>
            </a:r>
            <a:endParaRPr lang="en-US" altLang="zh-CN" sz="1400" kern="100" dirty="0">
              <a:solidFill>
                <a:schemeClr val="tx1">
                  <a:lumMod val="75000"/>
                  <a:lumOff val="25000"/>
                </a:schemeClr>
              </a:solidFill>
              <a:latin typeface="Times New Roman" panose="02020603050405020304" pitchFamily="18" charset="0"/>
              <a:ea typeface="宋体" panose="02010600030101010101" pitchFamily="2" charset="-122"/>
              <a:cs typeface="黑体" panose="02010609060101010101" pitchFamily="49" charset="-122"/>
            </a:endParaRPr>
          </a:p>
        </p:txBody>
      </p:sp>
      <p:sp>
        <p:nvSpPr>
          <p:cNvPr id="30" name="文本框 29">
            <a:extLst>
              <a:ext uri="{FF2B5EF4-FFF2-40B4-BE49-F238E27FC236}">
                <a16:creationId xmlns:a16="http://schemas.microsoft.com/office/drawing/2014/main" id="{721CA81F-830A-4634-BEC4-DB1252AA79C5}"/>
              </a:ext>
            </a:extLst>
          </p:cNvPr>
          <p:cNvSpPr txBox="1"/>
          <p:nvPr/>
        </p:nvSpPr>
        <p:spPr>
          <a:xfrm>
            <a:off x="1767865" y="3873459"/>
            <a:ext cx="2576289" cy="369331"/>
          </a:xfrm>
          <a:prstGeom prst="rect">
            <a:avLst/>
          </a:prstGeom>
          <a:noFill/>
        </p:spPr>
        <p:txBody>
          <a:bodyPr wrap="square" rtlCol="0">
            <a:spAutoFit/>
          </a:bodyPr>
          <a:lstStyle/>
          <a:p>
            <a:pPr algn="just"/>
            <a:r>
              <a:rPr lang="zh-CN" altLang="en-US" kern="100" dirty="0" smtClean="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步骤二</a:t>
            </a:r>
            <a:endParaRPr lang="zh-CN" altLang="en-US" spc="200" dirty="0">
              <a:solidFill>
                <a:schemeClr val="bg1"/>
              </a:solidFill>
              <a:latin typeface="微软雅黑 Light" panose="020B0502040204020203" pitchFamily="34" charset="-122"/>
              <a:ea typeface="微软雅黑 Light" panose="020B0502040204020203" pitchFamily="34" charset="-122"/>
            </a:endParaRPr>
          </a:p>
        </p:txBody>
      </p:sp>
      <p:grpSp>
        <p:nvGrpSpPr>
          <p:cNvPr id="32" name="组合 31">
            <a:extLst>
              <a:ext uri="{FF2B5EF4-FFF2-40B4-BE49-F238E27FC236}">
                <a16:creationId xmlns:a16="http://schemas.microsoft.com/office/drawing/2014/main" id="{A95BB80A-3FF6-40B0-A285-1B8F444F1CB5}"/>
              </a:ext>
            </a:extLst>
          </p:cNvPr>
          <p:cNvGrpSpPr/>
          <p:nvPr/>
        </p:nvGrpSpPr>
        <p:grpSpPr>
          <a:xfrm>
            <a:off x="911424" y="5229200"/>
            <a:ext cx="10340272" cy="1172195"/>
            <a:chOff x="2013634" y="4924892"/>
            <a:chExt cx="2229680" cy="362845"/>
          </a:xfrm>
        </p:grpSpPr>
        <p:sp>
          <p:nvSpPr>
            <p:cNvPr id="33" name="矩形: 圆角 27">
              <a:extLst>
                <a:ext uri="{FF2B5EF4-FFF2-40B4-BE49-F238E27FC236}">
                  <a16:creationId xmlns:a16="http://schemas.microsoft.com/office/drawing/2014/main" id="{83FC7457-0BE6-46ED-A03B-881A6671D20C}"/>
                </a:ext>
              </a:extLst>
            </p:cNvPr>
            <p:cNvSpPr/>
            <p:nvPr/>
          </p:nvSpPr>
          <p:spPr>
            <a:xfrm>
              <a:off x="2450364" y="4924892"/>
              <a:ext cx="1792950" cy="362845"/>
            </a:xfrm>
            <a:prstGeom prst="roundRect">
              <a:avLst>
                <a:gd name="adj" fmla="val 5000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34" name="矩形: 圆角 28">
              <a:extLst>
                <a:ext uri="{FF2B5EF4-FFF2-40B4-BE49-F238E27FC236}">
                  <a16:creationId xmlns:a16="http://schemas.microsoft.com/office/drawing/2014/main" id="{CD0DBEAF-130C-4DE0-AF86-C648DA35F372}"/>
                </a:ext>
              </a:extLst>
            </p:cNvPr>
            <p:cNvSpPr/>
            <p:nvPr/>
          </p:nvSpPr>
          <p:spPr>
            <a:xfrm>
              <a:off x="2013634" y="5002824"/>
              <a:ext cx="605558" cy="224192"/>
            </a:xfrm>
            <a:prstGeom prst="roundRect">
              <a:avLst>
                <a:gd name="adj" fmla="val 50000"/>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35" name="文本框 34">
              <a:extLst>
                <a:ext uri="{FF2B5EF4-FFF2-40B4-BE49-F238E27FC236}">
                  <a16:creationId xmlns:a16="http://schemas.microsoft.com/office/drawing/2014/main" id="{838312ED-5587-415B-B1AF-48AE1BC1BD71}"/>
                </a:ext>
              </a:extLst>
            </p:cNvPr>
            <p:cNvSpPr txBox="1"/>
            <p:nvPr/>
          </p:nvSpPr>
          <p:spPr>
            <a:xfrm>
              <a:off x="2280193" y="5017743"/>
              <a:ext cx="39834" cy="94326"/>
            </a:xfrm>
            <a:prstGeom prst="rect">
              <a:avLst/>
            </a:prstGeom>
            <a:noFill/>
          </p:spPr>
          <p:txBody>
            <a:bodyPr wrap="none" rtlCol="0">
              <a:spAutoFit/>
            </a:bodyPr>
            <a:lstStyle/>
            <a:p>
              <a:pPr algn="ctr"/>
              <a:endParaRPr lang="zh-CN" altLang="en-US" spc="20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 name="文本框 35">
              <a:extLst>
                <a:ext uri="{FF2B5EF4-FFF2-40B4-BE49-F238E27FC236}">
                  <a16:creationId xmlns:a16="http://schemas.microsoft.com/office/drawing/2014/main" id="{5F13861D-3712-4829-8C99-F93C14277CCC}"/>
                </a:ext>
              </a:extLst>
            </p:cNvPr>
            <p:cNvSpPr txBox="1"/>
            <p:nvPr/>
          </p:nvSpPr>
          <p:spPr>
            <a:xfrm>
              <a:off x="2199440" y="5059971"/>
              <a:ext cx="672359" cy="114324"/>
            </a:xfrm>
            <a:prstGeom prst="rect">
              <a:avLst/>
            </a:prstGeom>
            <a:noFill/>
          </p:spPr>
          <p:txBody>
            <a:bodyPr wrap="square" rtlCol="0">
              <a:spAutoFit/>
            </a:bodyPr>
            <a:lstStyle/>
            <a:p>
              <a:pPr algn="just"/>
              <a:r>
                <a:rPr lang="zh-CN" altLang="en-US" kern="100" dirty="0" smtClean="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步骤三</a:t>
              </a:r>
              <a:endParaRPr lang="zh-CN" altLang="en-US" spc="200" dirty="0">
                <a:solidFill>
                  <a:schemeClr val="bg1"/>
                </a:solidFill>
                <a:latin typeface="微软雅黑 Light" panose="020B0502040204020203" pitchFamily="34" charset="-122"/>
                <a:ea typeface="微软雅黑 Light" panose="020B0502040204020203" pitchFamily="34" charset="-122"/>
              </a:endParaRPr>
            </a:p>
          </p:txBody>
        </p:sp>
      </p:grpSp>
      <p:sp>
        <p:nvSpPr>
          <p:cNvPr id="37" name="文本框 36">
            <a:extLst>
              <a:ext uri="{FF2B5EF4-FFF2-40B4-BE49-F238E27FC236}">
                <a16:creationId xmlns:a16="http://schemas.microsoft.com/office/drawing/2014/main" id="{6BB9AE00-C7F2-49D8-8565-BACAE452B63F}"/>
              </a:ext>
            </a:extLst>
          </p:cNvPr>
          <p:cNvSpPr txBox="1"/>
          <p:nvPr/>
        </p:nvSpPr>
        <p:spPr>
          <a:xfrm>
            <a:off x="3794249" y="5388582"/>
            <a:ext cx="7248034" cy="923330"/>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通过上述步骤，每个输入数据均能由 </a:t>
            </a:r>
            <a:r>
              <a:rPr lang="en-US" altLang="zh-CN" dirty="0">
                <a:latin typeface="微软雅黑 Light" panose="020B0502040204020203" pitchFamily="34" charset="-122"/>
                <a:ea typeface="微软雅黑 Light" panose="020B0502040204020203" pitchFamily="34" charset="-122"/>
              </a:rPr>
              <a:t>Grad­-CAM </a:t>
            </a:r>
            <a:r>
              <a:rPr lang="zh-CN" altLang="en-US" dirty="0">
                <a:latin typeface="微软雅黑 Light" panose="020B0502040204020203" pitchFamily="34" charset="-122"/>
                <a:ea typeface="微软雅黑 Light" panose="020B0502040204020203" pitchFamily="34" charset="-122"/>
              </a:rPr>
              <a:t>可视化得到对应的类</a:t>
            </a:r>
            <a:r>
              <a:rPr lang="zh-CN" altLang="en-US" dirty="0" smtClean="0">
                <a:latin typeface="微软雅黑 Light" panose="020B0502040204020203" pitchFamily="34" charset="-122"/>
                <a:ea typeface="微软雅黑 Light" panose="020B0502040204020203" pitchFamily="34" charset="-122"/>
              </a:rPr>
              <a:t>激活图</a:t>
            </a:r>
            <a:r>
              <a:rPr lang="zh-CN" altLang="en-US" dirty="0">
                <a:latin typeface="微软雅黑 Light" panose="020B0502040204020203" pitchFamily="34" charset="-122"/>
                <a:ea typeface="微软雅黑 Light" panose="020B0502040204020203" pitchFamily="34" charset="-122"/>
              </a:rPr>
              <a:t>，即有多少输入数据就有多少可视化结果。对于可视化结果</a:t>
            </a:r>
            <a:r>
              <a:rPr lang="zh-CN" altLang="en-US" dirty="0" smtClean="0">
                <a:latin typeface="微软雅黑 Light" panose="020B0502040204020203" pitchFamily="34" charset="-122"/>
                <a:ea typeface="微软雅黑 Light" panose="020B0502040204020203" pitchFamily="34" charset="-122"/>
              </a:rPr>
              <a:t>的，</a:t>
            </a:r>
            <a:r>
              <a:rPr lang="zh-CN" altLang="en-US" dirty="0">
                <a:latin typeface="微软雅黑 Light" panose="020B0502040204020203" pitchFamily="34" charset="-122"/>
                <a:ea typeface="微软雅黑 Light" panose="020B0502040204020203" pitchFamily="34" charset="-122"/>
              </a:rPr>
              <a:t>本文</a:t>
            </a:r>
            <a:r>
              <a:rPr lang="zh-CN" altLang="en-US" dirty="0" smtClean="0">
                <a:latin typeface="微软雅黑 Light" panose="020B0502040204020203" pitchFamily="34" charset="-122"/>
                <a:ea typeface="微软雅黑 Light" panose="020B0502040204020203" pitchFamily="34" charset="-122"/>
              </a:rPr>
              <a:t>采用单样本</a:t>
            </a:r>
            <a:r>
              <a:rPr lang="en-US" altLang="zh-CN" dirty="0" smtClean="0">
                <a:latin typeface="微软雅黑 Light" panose="020B0502040204020203" pitchFamily="34" charset="-122"/>
                <a:ea typeface="微软雅黑 Light" panose="020B0502040204020203" pitchFamily="34" charset="-122"/>
              </a:rPr>
              <a:t>T</a:t>
            </a:r>
            <a:r>
              <a:rPr lang="zh-CN" altLang="en-US" dirty="0" smtClean="0">
                <a:latin typeface="微软雅黑 Light" panose="020B0502040204020203" pitchFamily="34" charset="-122"/>
                <a:ea typeface="微软雅黑 Light" panose="020B0502040204020203" pitchFamily="34" charset="-122"/>
              </a:rPr>
              <a:t>检验</a:t>
            </a:r>
            <a:r>
              <a:rPr lang="zh-CN" altLang="en-US" dirty="0">
                <a:latin typeface="微软雅黑 Light" panose="020B0502040204020203" pitchFamily="34" charset="-122"/>
                <a:ea typeface="微软雅黑 Light" panose="020B0502040204020203" pitchFamily="34" charset="-122"/>
              </a:rPr>
              <a:t>进行</a:t>
            </a:r>
            <a:r>
              <a:rPr lang="zh-CN" altLang="en-US" dirty="0" smtClean="0">
                <a:latin typeface="微软雅黑 Light" panose="020B0502040204020203" pitchFamily="34" charset="-122"/>
                <a:ea typeface="微软雅黑 Light" panose="020B0502040204020203" pitchFamily="34" charset="-122"/>
              </a:rPr>
              <a:t>分析</a:t>
            </a:r>
            <a:endParaRPr lang="en-US" altLang="zh-CN" kern="100" dirty="0">
              <a:solidFill>
                <a:schemeClr val="tx1">
                  <a:lumMod val="75000"/>
                  <a:lumOff val="25000"/>
                </a:schemeClr>
              </a:solidFill>
              <a:latin typeface="Times New Roman" panose="02020603050405020304" pitchFamily="18" charset="0"/>
              <a:ea typeface="宋体" panose="02010600030101010101" pitchFamily="2" charset="-122"/>
              <a:cs typeface="黑体" panose="02010609060101010101" pitchFamily="49" charset="-122"/>
            </a:endParaRPr>
          </a:p>
        </p:txBody>
      </p:sp>
      <p:sp>
        <p:nvSpPr>
          <p:cNvPr id="39" name="文本框 38">
            <a:extLst>
              <a:ext uri="{FF2B5EF4-FFF2-40B4-BE49-F238E27FC236}">
                <a16:creationId xmlns:a16="http://schemas.microsoft.com/office/drawing/2014/main" id="{A395EDF7-5FCA-44DA-B2FF-ED03903DE461}"/>
              </a:ext>
            </a:extLst>
          </p:cNvPr>
          <p:cNvSpPr txBox="1"/>
          <p:nvPr/>
        </p:nvSpPr>
        <p:spPr>
          <a:xfrm>
            <a:off x="5010973" y="794415"/>
            <a:ext cx="2231013" cy="400110"/>
          </a:xfrm>
          <a:prstGeom prst="rect">
            <a:avLst/>
          </a:prstGeom>
          <a:noFill/>
        </p:spPr>
        <p:txBody>
          <a:bodyPr wrap="square" rtlCol="0">
            <a:spAutoFit/>
          </a:bodyPr>
          <a:lstStyle/>
          <a:p>
            <a:r>
              <a:rPr lang="en-US" altLang="zh-CN" sz="2000" dirty="0">
                <a:latin typeface="微软雅黑 Light" panose="020B0502040204020203" pitchFamily="34" charset="-122"/>
                <a:ea typeface="微软雅黑 Light" panose="020B0502040204020203" pitchFamily="34" charset="-122"/>
              </a:rPr>
              <a:t>Grad-CAM</a:t>
            </a:r>
            <a:r>
              <a:rPr lang="zh-CN" altLang="en-US" sz="2000" dirty="0">
                <a:latin typeface="微软雅黑 Light" panose="020B0502040204020203" pitchFamily="34" charset="-122"/>
                <a:ea typeface="微软雅黑 Light" panose="020B0502040204020203" pitchFamily="34" charset="-122"/>
              </a:rPr>
              <a:t>可视化</a:t>
            </a:r>
          </a:p>
        </p:txBody>
      </p:sp>
      <p:sp>
        <p:nvSpPr>
          <p:cNvPr id="2" name="灯片编号占位符 1"/>
          <p:cNvSpPr>
            <a:spLocks noGrp="1"/>
          </p:cNvSpPr>
          <p:nvPr>
            <p:ph type="sldNum" sz="quarter" idx="12"/>
          </p:nvPr>
        </p:nvSpPr>
        <p:spPr/>
        <p:txBody>
          <a:bodyPr/>
          <a:lstStyle/>
          <a:p>
            <a:fld id="{9FEE17DF-CAFC-4AFC-B771-88ED72882AC4}" type="slidenum">
              <a:rPr lang="zh-CN" altLang="en-US" smtClean="0"/>
              <a:t>15</a:t>
            </a:fld>
            <a:endParaRPr lang="zh-CN" altLang="en-US"/>
          </a:p>
        </p:txBody>
      </p:sp>
    </p:spTree>
    <p:extLst>
      <p:ext uri="{BB962C8B-B14F-4D97-AF65-F5344CB8AC3E}">
        <p14:creationId xmlns:p14="http://schemas.microsoft.com/office/powerpoint/2010/main" val="642247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FA19EE2-7B17-4247-AB9C-4A7518DD74F5}"/>
              </a:ext>
            </a:extLst>
          </p:cNvPr>
          <p:cNvSpPr/>
          <p:nvPr/>
        </p:nvSpPr>
        <p:spPr>
          <a:xfrm>
            <a:off x="-600744" y="-27508"/>
            <a:ext cx="13393488" cy="776808"/>
          </a:xfrm>
          <a:prstGeom prst="rect">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5" name="文本框 4">
            <a:extLst>
              <a:ext uri="{FF2B5EF4-FFF2-40B4-BE49-F238E27FC236}">
                <a16:creationId xmlns:a16="http://schemas.microsoft.com/office/drawing/2014/main" id="{C4905631-BF44-458C-AF83-784C8D32BE1F}"/>
              </a:ext>
            </a:extLst>
          </p:cNvPr>
          <p:cNvSpPr txBox="1"/>
          <p:nvPr/>
        </p:nvSpPr>
        <p:spPr>
          <a:xfrm>
            <a:off x="971574" y="150637"/>
            <a:ext cx="2576289" cy="461664"/>
          </a:xfrm>
          <a:prstGeom prst="rect">
            <a:avLst/>
          </a:prstGeom>
          <a:noFill/>
        </p:spPr>
        <p:txBody>
          <a:bodyPr wrap="square" rtlCol="0">
            <a:spAutoFit/>
          </a:bodyPr>
          <a:lstStyle/>
          <a:p>
            <a:pPr algn="just"/>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背景</a:t>
            </a:r>
            <a:endParaRPr lang="zh-CN" altLang="en-US" sz="2400" spc="200"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968D5CA0-28C8-418D-ACD7-2A8684DB8B02}"/>
              </a:ext>
            </a:extLst>
          </p:cNvPr>
          <p:cNvCxnSpPr>
            <a:cxnSpLocks/>
          </p:cNvCxnSpPr>
          <p:nvPr/>
        </p:nvCxnSpPr>
        <p:spPr>
          <a:xfrm flipH="1">
            <a:off x="42330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9636E821-4727-4928-BF81-29D55B52604A}"/>
              </a:ext>
            </a:extLst>
          </p:cNvPr>
          <p:cNvSpPr txBox="1"/>
          <p:nvPr/>
        </p:nvSpPr>
        <p:spPr>
          <a:xfrm>
            <a:off x="5096484" y="150637"/>
            <a:ext cx="1999032" cy="461665"/>
          </a:xfrm>
          <a:prstGeom prst="rect">
            <a:avLst/>
          </a:prstGeom>
          <a:noFill/>
        </p:spPr>
        <p:txBody>
          <a:bodyPr wrap="square" rtlCol="0">
            <a:spAutoFit/>
          </a:bodyPr>
          <a:lstStyle/>
          <a:p>
            <a:pPr algn="ctr"/>
            <a:r>
              <a:rPr lang="zh-CN" altLang="en-US" sz="2400" kern="100" dirty="0" smtClean="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主要内容</a:t>
            </a:r>
            <a:endParaRPr lang="en-US" altLang="zh-CN" sz="2400" kern="100" dirty="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endParaRPr>
          </a:p>
        </p:txBody>
      </p:sp>
      <p:cxnSp>
        <p:nvCxnSpPr>
          <p:cNvPr id="10" name="直接连接符 9">
            <a:extLst>
              <a:ext uri="{FF2B5EF4-FFF2-40B4-BE49-F238E27FC236}">
                <a16:creationId xmlns:a16="http://schemas.microsoft.com/office/drawing/2014/main" id="{79939CAD-7882-4B37-80C9-650B234873A9}"/>
              </a:ext>
            </a:extLst>
          </p:cNvPr>
          <p:cNvCxnSpPr>
            <a:cxnSpLocks/>
          </p:cNvCxnSpPr>
          <p:nvPr/>
        </p:nvCxnSpPr>
        <p:spPr>
          <a:xfrm flipH="1">
            <a:off x="78906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57A2B53-218A-4FEB-AB3A-C17205E34B8D}"/>
              </a:ext>
            </a:extLst>
          </p:cNvPr>
          <p:cNvSpPr txBox="1"/>
          <p:nvPr/>
        </p:nvSpPr>
        <p:spPr>
          <a:xfrm>
            <a:off x="9225721" y="150637"/>
            <a:ext cx="1999032" cy="461664"/>
          </a:xfrm>
          <a:prstGeom prst="rect">
            <a:avLst/>
          </a:prstGeom>
          <a:noFill/>
        </p:spPr>
        <p:txBody>
          <a:bodyPr wrap="square" rtlCol="0">
            <a:spAutoFit/>
          </a:bodyPr>
          <a:lstStyle/>
          <a:p>
            <a:pPr algn="just"/>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结论</a:t>
            </a:r>
            <a:endParaRPr lang="zh-CN" altLang="en-US" sz="2400" spc="20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F3EE600A-51E0-4D88-ADEB-0FB37F8954D3}"/>
              </a:ext>
            </a:extLst>
          </p:cNvPr>
          <p:cNvSpPr txBox="1"/>
          <p:nvPr/>
        </p:nvSpPr>
        <p:spPr>
          <a:xfrm>
            <a:off x="2162048" y="3745289"/>
            <a:ext cx="184731" cy="369332"/>
          </a:xfrm>
          <a:prstGeom prst="rect">
            <a:avLst/>
          </a:prstGeom>
          <a:noFill/>
        </p:spPr>
        <p:txBody>
          <a:bodyPr wrap="none" rtlCol="0">
            <a:spAutoFit/>
          </a:bodyPr>
          <a:lstStyle/>
          <a:p>
            <a:pPr algn="ctr"/>
            <a:endParaRPr lang="zh-CN" altLang="en-US" spc="200" dirty="0">
              <a:solidFill>
                <a:schemeClr val="bg1"/>
              </a:solidFill>
              <a:latin typeface="微软雅黑 Light" panose="020B0502040204020203" pitchFamily="34" charset="-122"/>
              <a:ea typeface="微软雅黑" panose="020B0503020204020204" pitchFamily="34" charset="-122"/>
              <a:cs typeface="Times New Roman" panose="02020603050405020304" pitchFamily="18" charset="0"/>
            </a:endParaRPr>
          </a:p>
        </p:txBody>
      </p:sp>
      <p:sp>
        <p:nvSpPr>
          <p:cNvPr id="26" name="文本框 25">
            <a:extLst>
              <a:ext uri="{FF2B5EF4-FFF2-40B4-BE49-F238E27FC236}">
                <a16:creationId xmlns:a16="http://schemas.microsoft.com/office/drawing/2014/main" id="{721CA81F-830A-4634-BEC4-DB1252AA79C5}"/>
              </a:ext>
            </a:extLst>
          </p:cNvPr>
          <p:cNvSpPr txBox="1"/>
          <p:nvPr/>
        </p:nvSpPr>
        <p:spPr>
          <a:xfrm>
            <a:off x="1767865" y="3873459"/>
            <a:ext cx="2576289" cy="369331"/>
          </a:xfrm>
          <a:prstGeom prst="rect">
            <a:avLst/>
          </a:prstGeom>
          <a:noFill/>
        </p:spPr>
        <p:txBody>
          <a:bodyPr wrap="square" rtlCol="0">
            <a:spAutoFit/>
          </a:bodyPr>
          <a:lstStyle/>
          <a:p>
            <a:pPr algn="just"/>
            <a:r>
              <a:rPr lang="en-US" altLang="zh-CN" kern="100" dirty="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Your title</a:t>
            </a:r>
            <a:endParaRPr lang="zh-CN" altLang="en-US" spc="200" dirty="0">
              <a:solidFill>
                <a:schemeClr val="bg1"/>
              </a:solidFill>
              <a:latin typeface="微软雅黑" panose="020B0503020204020204" pitchFamily="34" charset="-122"/>
              <a:ea typeface="微软雅黑" panose="020B0503020204020204" pitchFamily="34" charset="-122"/>
            </a:endParaRPr>
          </a:p>
        </p:txBody>
      </p:sp>
      <p:sp>
        <p:nvSpPr>
          <p:cNvPr id="31" name="标题 1"/>
          <p:cNvSpPr txBox="1">
            <a:spLocks/>
          </p:cNvSpPr>
          <p:nvPr/>
        </p:nvSpPr>
        <p:spPr>
          <a:xfrm>
            <a:off x="1097280" y="286605"/>
            <a:ext cx="10058400" cy="14507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dirty="0"/>
          </a:p>
        </p:txBody>
      </p:sp>
      <p:sp>
        <p:nvSpPr>
          <p:cNvPr id="41" name="梯形 40">
            <a:extLst>
              <a:ext uri="{FF2B5EF4-FFF2-40B4-BE49-F238E27FC236}">
                <a16:creationId xmlns:a16="http://schemas.microsoft.com/office/drawing/2014/main" id="{C2302A7A-A7D7-4D60-9B4E-011BCCFCD767}"/>
              </a:ext>
            </a:extLst>
          </p:cNvPr>
          <p:cNvSpPr/>
          <p:nvPr/>
        </p:nvSpPr>
        <p:spPr>
          <a:xfrm flipV="1">
            <a:off x="4608285" y="698204"/>
            <a:ext cx="2975430" cy="622595"/>
          </a:xfrm>
          <a:prstGeom prst="trapezoid">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Light" panose="020B0502040204020203" pitchFamily="34" charset="-122"/>
              <a:ea typeface="微软雅黑 Light" panose="020B0502040204020203" pitchFamily="34" charset="-122"/>
              <a:cs typeface="Times New Roman" panose="02020603050405020304" pitchFamily="18" charset="0"/>
            </a:endParaRPr>
          </a:p>
        </p:txBody>
      </p:sp>
      <p:graphicFrame>
        <p:nvGraphicFramePr>
          <p:cNvPr id="21" name="图表 20"/>
          <p:cNvGraphicFramePr/>
          <p:nvPr>
            <p:extLst>
              <p:ext uri="{D42A27DB-BD31-4B8C-83A1-F6EECF244321}">
                <p14:modId xmlns:p14="http://schemas.microsoft.com/office/powerpoint/2010/main" val="2377059349"/>
              </p:ext>
            </p:extLst>
          </p:nvPr>
        </p:nvGraphicFramePr>
        <p:xfrm>
          <a:off x="5725880" y="3631475"/>
          <a:ext cx="6193977" cy="2828312"/>
        </p:xfrm>
        <a:graphic>
          <a:graphicData uri="http://schemas.openxmlformats.org/drawingml/2006/chart">
            <c:chart xmlns:c="http://schemas.openxmlformats.org/drawingml/2006/chart" xmlns:r="http://schemas.openxmlformats.org/officeDocument/2006/relationships" r:id="rId2"/>
          </a:graphicData>
        </a:graphic>
      </p:graphicFrame>
      <p:sp>
        <p:nvSpPr>
          <p:cNvPr id="27" name="文本框 26">
            <a:extLst>
              <a:ext uri="{FF2B5EF4-FFF2-40B4-BE49-F238E27FC236}">
                <a16:creationId xmlns:a16="http://schemas.microsoft.com/office/drawing/2014/main" id="{A395EDF7-5FCA-44DA-B2FF-ED03903DE461}"/>
              </a:ext>
            </a:extLst>
          </p:cNvPr>
          <p:cNvSpPr txBox="1"/>
          <p:nvPr/>
        </p:nvSpPr>
        <p:spPr>
          <a:xfrm>
            <a:off x="4783288" y="805102"/>
            <a:ext cx="2834964" cy="400110"/>
          </a:xfrm>
          <a:prstGeom prst="rect">
            <a:avLst/>
          </a:prstGeom>
          <a:noFill/>
        </p:spPr>
        <p:txBody>
          <a:bodyPr wrap="square" rtlCol="0">
            <a:spAutoFit/>
          </a:bodyPr>
          <a:lstStyle/>
          <a:p>
            <a:r>
              <a:rPr lang="en-US" altLang="zh-CN" sz="2000" dirty="0">
                <a:latin typeface="微软雅黑 Light" panose="020B0502040204020203" pitchFamily="34" charset="-122"/>
                <a:ea typeface="微软雅黑 Light" panose="020B0502040204020203" pitchFamily="34" charset="-122"/>
              </a:rPr>
              <a:t>Grad-CAM</a:t>
            </a:r>
            <a:r>
              <a:rPr lang="zh-CN" altLang="en-US" sz="2000" dirty="0" smtClean="0">
                <a:latin typeface="微软雅黑 Light" panose="020B0502040204020203" pitchFamily="34" charset="-122"/>
                <a:ea typeface="微软雅黑 Light" panose="020B0502040204020203" pitchFamily="34" charset="-122"/>
              </a:rPr>
              <a:t>可视化结果</a:t>
            </a:r>
            <a:endParaRPr lang="zh-CN" altLang="en-US" sz="2000" dirty="0">
              <a:latin typeface="微软雅黑 Light" panose="020B0502040204020203" pitchFamily="34" charset="-122"/>
              <a:ea typeface="微软雅黑 Light" panose="020B0502040204020203" pitchFamily="34" charset="-122"/>
            </a:endParaRPr>
          </a:p>
        </p:txBody>
      </p:sp>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r="18166" b="11647"/>
          <a:stretch/>
        </p:blipFill>
        <p:spPr>
          <a:xfrm>
            <a:off x="444137" y="2000694"/>
            <a:ext cx="5682343" cy="3038031"/>
          </a:xfrm>
          <a:prstGeom prst="rect">
            <a:avLst/>
          </a:prstGeom>
        </p:spPr>
      </p:pic>
      <p:sp>
        <p:nvSpPr>
          <p:cNvPr id="15" name="矩形 14"/>
          <p:cNvSpPr/>
          <p:nvPr/>
        </p:nvSpPr>
        <p:spPr>
          <a:xfrm>
            <a:off x="1362854" y="5714958"/>
            <a:ext cx="4812536" cy="369332"/>
          </a:xfrm>
          <a:prstGeom prst="rect">
            <a:avLst/>
          </a:prstGeom>
        </p:spPr>
        <p:txBody>
          <a:bodyPr wrap="none">
            <a:spAutoFit/>
          </a:bodyPr>
          <a:lstStyle/>
          <a:p>
            <a:r>
              <a:rPr lang="zh-CN" altLang="en-US" dirty="0" smtClean="0">
                <a:latin typeface="微软雅黑 Light" panose="020B0502040204020203" pitchFamily="34" charset="-122"/>
                <a:ea typeface="微软雅黑 Light" panose="020B0502040204020203" pitchFamily="34" charset="-122"/>
              </a:rPr>
              <a:t>图</a:t>
            </a:r>
            <a:r>
              <a:rPr lang="en-US" altLang="zh-CN" dirty="0" smtClean="0">
                <a:latin typeface="微软雅黑 Light" panose="020B0502040204020203" pitchFamily="34" charset="-122"/>
                <a:ea typeface="微软雅黑 Light" panose="020B0502040204020203" pitchFamily="34" charset="-122"/>
              </a:rPr>
              <a:t>6.1  A</a:t>
            </a:r>
            <a:r>
              <a:rPr lang="zh-CN" altLang="en-US" dirty="0" smtClean="0">
                <a:latin typeface="微软雅黑 Light" panose="020B0502040204020203" pitchFamily="34" charset="-122"/>
                <a:ea typeface="微软雅黑 Light" panose="020B0502040204020203" pitchFamily="34" charset="-122"/>
              </a:rPr>
              <a:t>、</a:t>
            </a:r>
            <a:r>
              <a:rPr lang="en-US" altLang="zh-CN" dirty="0" smtClean="0">
                <a:latin typeface="微软雅黑 Light" panose="020B0502040204020203" pitchFamily="34" charset="-122"/>
                <a:ea typeface="微软雅黑 Light" panose="020B0502040204020203" pitchFamily="34" charset="-122"/>
              </a:rPr>
              <a:t>B</a:t>
            </a:r>
            <a:r>
              <a:rPr lang="zh-CN" altLang="en-US" dirty="0" smtClean="0">
                <a:latin typeface="微软雅黑 Light" panose="020B0502040204020203" pitchFamily="34" charset="-122"/>
                <a:ea typeface="微软雅黑 Light" panose="020B0502040204020203" pitchFamily="34" charset="-122"/>
              </a:rPr>
              <a:t>选择对应的左侧</a:t>
            </a:r>
            <a:r>
              <a:rPr lang="zh-CN" altLang="en-US" dirty="0">
                <a:latin typeface="微软雅黑 Light" panose="020B0502040204020203" pitchFamily="34" charset="-122"/>
                <a:ea typeface="微软雅黑 Light" panose="020B0502040204020203" pitchFamily="34" charset="-122"/>
              </a:rPr>
              <a:t>额内侧回激活区域</a:t>
            </a:r>
          </a:p>
        </p:txBody>
      </p:sp>
      <p:pic>
        <p:nvPicPr>
          <p:cNvPr id="16" name="图片 15"/>
          <p:cNvPicPr>
            <a:picLocks noChangeAspect="1"/>
          </p:cNvPicPr>
          <p:nvPr/>
        </p:nvPicPr>
        <p:blipFill rotWithShape="1">
          <a:blip r:embed="rId4">
            <a:extLst>
              <a:ext uri="{28A0092B-C50C-407E-A947-70E740481C1C}">
                <a14:useLocalDpi xmlns:a14="http://schemas.microsoft.com/office/drawing/2010/main" val="0"/>
              </a:ext>
            </a:extLst>
          </a:blip>
          <a:srcRect l="19850" r="19535" b="12889"/>
          <a:stretch/>
        </p:blipFill>
        <p:spPr>
          <a:xfrm>
            <a:off x="6453851" y="2000695"/>
            <a:ext cx="4191571" cy="3028506"/>
          </a:xfrm>
          <a:prstGeom prst="rect">
            <a:avLst/>
          </a:prstGeom>
        </p:spPr>
      </p:pic>
      <p:sp>
        <p:nvSpPr>
          <p:cNvPr id="17" name="矩形 16"/>
          <p:cNvSpPr/>
          <p:nvPr/>
        </p:nvSpPr>
        <p:spPr>
          <a:xfrm>
            <a:off x="6546868" y="5714958"/>
            <a:ext cx="4883068" cy="369332"/>
          </a:xfrm>
          <a:prstGeom prst="rect">
            <a:avLst/>
          </a:prstGeom>
        </p:spPr>
        <p:txBody>
          <a:bodyPr wrap="none">
            <a:spAutoFit/>
          </a:bodyPr>
          <a:lstStyle/>
          <a:p>
            <a:r>
              <a:rPr lang="zh-CN" altLang="en-US" dirty="0">
                <a:latin typeface="微软雅黑 Light" panose="020B0502040204020203" pitchFamily="34" charset="-122"/>
                <a:ea typeface="微软雅黑 Light" panose="020B0502040204020203" pitchFamily="34" charset="-122"/>
              </a:rPr>
              <a:t>图</a:t>
            </a:r>
            <a:r>
              <a:rPr lang="en-US" altLang="zh-CN" dirty="0" smtClean="0">
                <a:latin typeface="微软雅黑 Light" panose="020B0502040204020203" pitchFamily="34" charset="-122"/>
                <a:ea typeface="微软雅黑 Light" panose="020B0502040204020203" pitchFamily="34" charset="-122"/>
              </a:rPr>
              <a:t>6.2  C</a:t>
            </a:r>
            <a:r>
              <a:rPr lang="zh-CN" altLang="en-US" dirty="0" smtClean="0">
                <a:latin typeface="微软雅黑 Light" panose="020B0502040204020203" pitchFamily="34" charset="-122"/>
                <a:ea typeface="微软雅黑 Light" panose="020B0502040204020203" pitchFamily="34" charset="-122"/>
              </a:rPr>
              <a:t>、</a:t>
            </a:r>
            <a:r>
              <a:rPr lang="en-US" altLang="zh-CN" dirty="0" smtClean="0">
                <a:latin typeface="微软雅黑 Light" panose="020B0502040204020203" pitchFamily="34" charset="-122"/>
                <a:ea typeface="微软雅黑 Light" panose="020B0502040204020203" pitchFamily="34" charset="-122"/>
              </a:rPr>
              <a:t>D</a:t>
            </a:r>
            <a:r>
              <a:rPr lang="zh-CN" altLang="en-US" dirty="0" smtClean="0">
                <a:latin typeface="微软雅黑 Light" panose="020B0502040204020203" pitchFamily="34" charset="-122"/>
                <a:ea typeface="微软雅黑 Light" panose="020B0502040204020203" pitchFamily="34" charset="-122"/>
              </a:rPr>
              <a:t>选择对应的左侧</a:t>
            </a:r>
            <a:r>
              <a:rPr lang="zh-CN" altLang="en-US" dirty="0">
                <a:latin typeface="微软雅黑 Light" panose="020B0502040204020203" pitchFamily="34" charset="-122"/>
                <a:ea typeface="微软雅黑 Light" panose="020B0502040204020203" pitchFamily="34" charset="-122"/>
              </a:rPr>
              <a:t>额内侧回激活区域</a:t>
            </a:r>
          </a:p>
        </p:txBody>
      </p:sp>
      <p:pic>
        <p:nvPicPr>
          <p:cNvPr id="18" name="图片 17"/>
          <p:cNvPicPr>
            <a:picLocks noChangeAspect="1"/>
          </p:cNvPicPr>
          <p:nvPr/>
        </p:nvPicPr>
        <p:blipFill>
          <a:blip r:embed="rId5"/>
          <a:stretch>
            <a:fillRect/>
          </a:stretch>
        </p:blipFill>
        <p:spPr>
          <a:xfrm>
            <a:off x="10515650" y="2112859"/>
            <a:ext cx="914286" cy="3171429"/>
          </a:xfrm>
          <a:prstGeom prst="rect">
            <a:avLst/>
          </a:prstGeom>
        </p:spPr>
      </p:pic>
      <p:pic>
        <p:nvPicPr>
          <p:cNvPr id="19" name="图片 18"/>
          <p:cNvPicPr>
            <a:picLocks noChangeAspect="1"/>
          </p:cNvPicPr>
          <p:nvPr/>
        </p:nvPicPr>
        <p:blipFill>
          <a:blip r:embed="rId6">
            <a:clrChange>
              <a:clrFrom>
                <a:srgbClr val="FFFFFF"/>
              </a:clrFrom>
              <a:clrTo>
                <a:srgbClr val="FFFFFF">
                  <a:alpha val="0"/>
                </a:srgbClr>
              </a:clrTo>
            </a:clrChange>
          </a:blip>
          <a:stretch>
            <a:fillRect/>
          </a:stretch>
        </p:blipFill>
        <p:spPr>
          <a:xfrm>
            <a:off x="1812364" y="4997779"/>
            <a:ext cx="4479216" cy="573017"/>
          </a:xfrm>
          <a:prstGeom prst="rect">
            <a:avLst/>
          </a:prstGeom>
        </p:spPr>
      </p:pic>
      <p:pic>
        <p:nvPicPr>
          <p:cNvPr id="20" name="图片 19"/>
          <p:cNvPicPr>
            <a:picLocks noChangeAspect="1"/>
          </p:cNvPicPr>
          <p:nvPr/>
        </p:nvPicPr>
        <p:blipFill>
          <a:blip r:embed="rId7">
            <a:clrChange>
              <a:clrFrom>
                <a:srgbClr val="FFFFFF"/>
              </a:clrFrom>
              <a:clrTo>
                <a:srgbClr val="FFFFFF">
                  <a:alpha val="0"/>
                </a:srgbClr>
              </a:clrTo>
            </a:clrChange>
          </a:blip>
          <a:stretch>
            <a:fillRect/>
          </a:stretch>
        </p:blipFill>
        <p:spPr>
          <a:xfrm>
            <a:off x="6291580" y="5067223"/>
            <a:ext cx="4614315" cy="371456"/>
          </a:xfrm>
          <a:prstGeom prst="rect">
            <a:avLst/>
          </a:prstGeom>
        </p:spPr>
      </p:pic>
      <p:sp>
        <p:nvSpPr>
          <p:cNvPr id="2" name="灯片编号占位符 1"/>
          <p:cNvSpPr>
            <a:spLocks noGrp="1"/>
          </p:cNvSpPr>
          <p:nvPr>
            <p:ph type="sldNum" sz="quarter" idx="12"/>
          </p:nvPr>
        </p:nvSpPr>
        <p:spPr/>
        <p:txBody>
          <a:bodyPr/>
          <a:lstStyle/>
          <a:p>
            <a:fld id="{9FEE17DF-CAFC-4AFC-B771-88ED72882AC4}" type="slidenum">
              <a:rPr lang="zh-CN" altLang="en-US" smtClean="0"/>
              <a:t>16</a:t>
            </a:fld>
            <a:endParaRPr lang="zh-CN" altLang="en-US"/>
          </a:p>
        </p:txBody>
      </p:sp>
    </p:spTree>
    <p:extLst>
      <p:ext uri="{BB962C8B-B14F-4D97-AF65-F5344CB8AC3E}">
        <p14:creationId xmlns:p14="http://schemas.microsoft.com/office/powerpoint/2010/main" val="19994398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FA19EE2-7B17-4247-AB9C-4A7518DD74F5}"/>
              </a:ext>
            </a:extLst>
          </p:cNvPr>
          <p:cNvSpPr/>
          <p:nvPr/>
        </p:nvSpPr>
        <p:spPr>
          <a:xfrm>
            <a:off x="-600744" y="-27508"/>
            <a:ext cx="13393488" cy="776808"/>
          </a:xfrm>
          <a:prstGeom prst="rect">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5" name="文本框 4">
            <a:extLst>
              <a:ext uri="{FF2B5EF4-FFF2-40B4-BE49-F238E27FC236}">
                <a16:creationId xmlns:a16="http://schemas.microsoft.com/office/drawing/2014/main" id="{C4905631-BF44-458C-AF83-784C8D32BE1F}"/>
              </a:ext>
            </a:extLst>
          </p:cNvPr>
          <p:cNvSpPr txBox="1"/>
          <p:nvPr/>
        </p:nvSpPr>
        <p:spPr>
          <a:xfrm>
            <a:off x="971574" y="150637"/>
            <a:ext cx="2576289" cy="461664"/>
          </a:xfrm>
          <a:prstGeom prst="rect">
            <a:avLst/>
          </a:prstGeom>
          <a:noFill/>
        </p:spPr>
        <p:txBody>
          <a:bodyPr wrap="square" rtlCol="0">
            <a:spAutoFit/>
          </a:bodyPr>
          <a:lstStyle/>
          <a:p>
            <a:pPr algn="just"/>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背景</a:t>
            </a:r>
            <a:endParaRPr lang="zh-CN" altLang="en-US" sz="2400" spc="200"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968D5CA0-28C8-418D-ACD7-2A8684DB8B02}"/>
              </a:ext>
            </a:extLst>
          </p:cNvPr>
          <p:cNvCxnSpPr>
            <a:cxnSpLocks/>
          </p:cNvCxnSpPr>
          <p:nvPr/>
        </p:nvCxnSpPr>
        <p:spPr>
          <a:xfrm flipH="1">
            <a:off x="42330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9636E821-4727-4928-BF81-29D55B52604A}"/>
              </a:ext>
            </a:extLst>
          </p:cNvPr>
          <p:cNvSpPr txBox="1"/>
          <p:nvPr/>
        </p:nvSpPr>
        <p:spPr>
          <a:xfrm>
            <a:off x="5096484" y="150637"/>
            <a:ext cx="1999032" cy="461665"/>
          </a:xfrm>
          <a:prstGeom prst="rect">
            <a:avLst/>
          </a:prstGeom>
          <a:noFill/>
        </p:spPr>
        <p:txBody>
          <a:bodyPr wrap="square" rtlCol="0">
            <a:spAutoFit/>
          </a:bodyPr>
          <a:lstStyle/>
          <a:p>
            <a:pPr algn="ctr"/>
            <a:r>
              <a:rPr lang="zh-CN" altLang="en-US" sz="2400" kern="100" dirty="0" smtClean="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主要内容</a:t>
            </a:r>
            <a:endParaRPr lang="en-US" altLang="zh-CN" sz="2400" kern="100" dirty="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endParaRPr>
          </a:p>
        </p:txBody>
      </p:sp>
      <p:cxnSp>
        <p:nvCxnSpPr>
          <p:cNvPr id="10" name="直接连接符 9">
            <a:extLst>
              <a:ext uri="{FF2B5EF4-FFF2-40B4-BE49-F238E27FC236}">
                <a16:creationId xmlns:a16="http://schemas.microsoft.com/office/drawing/2014/main" id="{79939CAD-7882-4B37-80C9-650B234873A9}"/>
              </a:ext>
            </a:extLst>
          </p:cNvPr>
          <p:cNvCxnSpPr>
            <a:cxnSpLocks/>
          </p:cNvCxnSpPr>
          <p:nvPr/>
        </p:nvCxnSpPr>
        <p:spPr>
          <a:xfrm flipH="1">
            <a:off x="78906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57A2B53-218A-4FEB-AB3A-C17205E34B8D}"/>
              </a:ext>
            </a:extLst>
          </p:cNvPr>
          <p:cNvSpPr txBox="1"/>
          <p:nvPr/>
        </p:nvSpPr>
        <p:spPr>
          <a:xfrm>
            <a:off x="9225721" y="150637"/>
            <a:ext cx="1999032" cy="461664"/>
          </a:xfrm>
          <a:prstGeom prst="rect">
            <a:avLst/>
          </a:prstGeom>
          <a:noFill/>
        </p:spPr>
        <p:txBody>
          <a:bodyPr wrap="square" rtlCol="0">
            <a:spAutoFit/>
          </a:bodyPr>
          <a:lstStyle/>
          <a:p>
            <a:pPr algn="just"/>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结论</a:t>
            </a:r>
            <a:endParaRPr lang="zh-CN" altLang="en-US" sz="2400" spc="20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F3EE600A-51E0-4D88-ADEB-0FB37F8954D3}"/>
              </a:ext>
            </a:extLst>
          </p:cNvPr>
          <p:cNvSpPr txBox="1"/>
          <p:nvPr/>
        </p:nvSpPr>
        <p:spPr>
          <a:xfrm>
            <a:off x="2162048" y="3745289"/>
            <a:ext cx="184731" cy="369332"/>
          </a:xfrm>
          <a:prstGeom prst="rect">
            <a:avLst/>
          </a:prstGeom>
          <a:noFill/>
        </p:spPr>
        <p:txBody>
          <a:bodyPr wrap="none" rtlCol="0">
            <a:spAutoFit/>
          </a:bodyPr>
          <a:lstStyle/>
          <a:p>
            <a:pPr algn="ctr"/>
            <a:endParaRPr lang="zh-CN" altLang="en-US" spc="200" dirty="0">
              <a:solidFill>
                <a:schemeClr val="bg1"/>
              </a:solidFill>
              <a:latin typeface="微软雅黑 Light" panose="020B0502040204020203" pitchFamily="34" charset="-122"/>
              <a:ea typeface="微软雅黑" panose="020B0503020204020204" pitchFamily="34" charset="-122"/>
              <a:cs typeface="Times New Roman" panose="02020603050405020304" pitchFamily="18" charset="0"/>
            </a:endParaRPr>
          </a:p>
        </p:txBody>
      </p:sp>
      <p:sp>
        <p:nvSpPr>
          <p:cNvPr id="26" name="文本框 25">
            <a:extLst>
              <a:ext uri="{FF2B5EF4-FFF2-40B4-BE49-F238E27FC236}">
                <a16:creationId xmlns:a16="http://schemas.microsoft.com/office/drawing/2014/main" id="{721CA81F-830A-4634-BEC4-DB1252AA79C5}"/>
              </a:ext>
            </a:extLst>
          </p:cNvPr>
          <p:cNvSpPr txBox="1"/>
          <p:nvPr/>
        </p:nvSpPr>
        <p:spPr>
          <a:xfrm>
            <a:off x="1767865" y="3873459"/>
            <a:ext cx="2576289" cy="369331"/>
          </a:xfrm>
          <a:prstGeom prst="rect">
            <a:avLst/>
          </a:prstGeom>
          <a:noFill/>
        </p:spPr>
        <p:txBody>
          <a:bodyPr wrap="square" rtlCol="0">
            <a:spAutoFit/>
          </a:bodyPr>
          <a:lstStyle/>
          <a:p>
            <a:pPr algn="just"/>
            <a:r>
              <a:rPr lang="en-US" altLang="zh-CN" kern="100" dirty="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Your title</a:t>
            </a:r>
            <a:endParaRPr lang="zh-CN" altLang="en-US" spc="200" dirty="0">
              <a:solidFill>
                <a:schemeClr val="bg1"/>
              </a:solidFill>
              <a:latin typeface="微软雅黑" panose="020B0503020204020204" pitchFamily="34" charset="-122"/>
              <a:ea typeface="微软雅黑" panose="020B0503020204020204" pitchFamily="34" charset="-122"/>
            </a:endParaRPr>
          </a:p>
        </p:txBody>
      </p:sp>
      <p:sp>
        <p:nvSpPr>
          <p:cNvPr id="31" name="标题 1"/>
          <p:cNvSpPr txBox="1">
            <a:spLocks/>
          </p:cNvSpPr>
          <p:nvPr/>
        </p:nvSpPr>
        <p:spPr>
          <a:xfrm>
            <a:off x="1097280" y="286605"/>
            <a:ext cx="10058400" cy="14507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dirty="0"/>
          </a:p>
        </p:txBody>
      </p:sp>
      <p:sp>
        <p:nvSpPr>
          <p:cNvPr id="41" name="梯形 40">
            <a:extLst>
              <a:ext uri="{FF2B5EF4-FFF2-40B4-BE49-F238E27FC236}">
                <a16:creationId xmlns:a16="http://schemas.microsoft.com/office/drawing/2014/main" id="{C2302A7A-A7D7-4D60-9B4E-011BCCFCD767}"/>
              </a:ext>
            </a:extLst>
          </p:cNvPr>
          <p:cNvSpPr/>
          <p:nvPr/>
        </p:nvSpPr>
        <p:spPr>
          <a:xfrm flipV="1">
            <a:off x="4608285" y="698204"/>
            <a:ext cx="2975430" cy="622595"/>
          </a:xfrm>
          <a:prstGeom prst="trapezoid">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Light" panose="020B0502040204020203" pitchFamily="34" charset="-122"/>
              <a:ea typeface="微软雅黑 Light" panose="020B0502040204020203" pitchFamily="34" charset="-122"/>
              <a:cs typeface="Times New Roman" panose="02020603050405020304" pitchFamily="18" charset="0"/>
            </a:endParaRPr>
          </a:p>
        </p:txBody>
      </p:sp>
      <p:graphicFrame>
        <p:nvGraphicFramePr>
          <p:cNvPr id="21" name="图表 20"/>
          <p:cNvGraphicFramePr/>
          <p:nvPr>
            <p:extLst>
              <p:ext uri="{D42A27DB-BD31-4B8C-83A1-F6EECF244321}">
                <p14:modId xmlns:p14="http://schemas.microsoft.com/office/powerpoint/2010/main" val="2377059349"/>
              </p:ext>
            </p:extLst>
          </p:nvPr>
        </p:nvGraphicFramePr>
        <p:xfrm>
          <a:off x="5725880" y="3631475"/>
          <a:ext cx="6193977" cy="2828312"/>
        </p:xfrm>
        <a:graphic>
          <a:graphicData uri="http://schemas.openxmlformats.org/drawingml/2006/chart">
            <c:chart xmlns:c="http://schemas.openxmlformats.org/drawingml/2006/chart" xmlns:r="http://schemas.openxmlformats.org/officeDocument/2006/relationships" r:id="rId2"/>
          </a:graphicData>
        </a:graphic>
      </p:graphicFrame>
      <p:pic>
        <p:nvPicPr>
          <p:cNvPr id="14" name="内容占位符 5"/>
          <p:cNvPicPr>
            <a:picLocks noChangeAspect="1"/>
          </p:cNvPicPr>
          <p:nvPr/>
        </p:nvPicPr>
        <p:blipFill rotWithShape="1">
          <a:blip r:embed="rId3">
            <a:extLst>
              <a:ext uri="{28A0092B-C50C-407E-A947-70E740481C1C}">
                <a14:useLocalDpi xmlns:a14="http://schemas.microsoft.com/office/drawing/2010/main" val="0"/>
              </a:ext>
            </a:extLst>
          </a:blip>
          <a:srcRect r="18206" b="13076"/>
          <a:stretch/>
        </p:blipFill>
        <p:spPr>
          <a:xfrm>
            <a:off x="466420" y="1925995"/>
            <a:ext cx="5656217" cy="2988906"/>
          </a:xfrm>
          <a:prstGeom prst="rect">
            <a:avLst/>
          </a:prstGeom>
        </p:spPr>
      </p:pic>
      <p:sp>
        <p:nvSpPr>
          <p:cNvPr id="15" name="矩形 14"/>
          <p:cNvSpPr/>
          <p:nvPr/>
        </p:nvSpPr>
        <p:spPr>
          <a:xfrm>
            <a:off x="1761431" y="5727487"/>
            <a:ext cx="4120039" cy="369332"/>
          </a:xfrm>
          <a:prstGeom prst="rect">
            <a:avLst/>
          </a:prstGeom>
        </p:spPr>
        <p:txBody>
          <a:bodyPr wrap="none">
            <a:spAutoFit/>
          </a:bodyPr>
          <a:lstStyle/>
          <a:p>
            <a:r>
              <a:rPr lang="zh-CN" altLang="en-US" dirty="0" smtClean="0">
                <a:latin typeface="微软雅黑 Light" panose="020B0502040204020203" pitchFamily="34" charset="-122"/>
                <a:ea typeface="微软雅黑 Light" panose="020B0502040204020203" pitchFamily="34" charset="-122"/>
              </a:rPr>
              <a:t>图</a:t>
            </a:r>
            <a:r>
              <a:rPr lang="en-US" altLang="zh-CN" dirty="0" smtClean="0">
                <a:latin typeface="微软雅黑 Light" panose="020B0502040204020203" pitchFamily="34" charset="-122"/>
                <a:ea typeface="微软雅黑 Light" panose="020B0502040204020203" pitchFamily="34" charset="-122"/>
              </a:rPr>
              <a:t>7.1  A</a:t>
            </a:r>
            <a:r>
              <a:rPr lang="zh-CN" altLang="en-US" dirty="0" smtClean="0">
                <a:latin typeface="微软雅黑 Light" panose="020B0502040204020203" pitchFamily="34" charset="-122"/>
                <a:ea typeface="微软雅黑 Light" panose="020B0502040204020203" pitchFamily="34" charset="-122"/>
              </a:rPr>
              <a:t>、</a:t>
            </a:r>
            <a:r>
              <a:rPr lang="en-US" altLang="zh-CN" dirty="0" smtClean="0">
                <a:latin typeface="微软雅黑 Light" panose="020B0502040204020203" pitchFamily="34" charset="-122"/>
                <a:ea typeface="微软雅黑 Light" panose="020B0502040204020203" pitchFamily="34" charset="-122"/>
              </a:rPr>
              <a:t>B</a:t>
            </a:r>
            <a:r>
              <a:rPr lang="zh-CN" altLang="en-US" dirty="0" smtClean="0">
                <a:latin typeface="微软雅黑 Light" panose="020B0502040204020203" pitchFamily="34" charset="-122"/>
                <a:ea typeface="微软雅黑 Light" panose="020B0502040204020203" pitchFamily="34" charset="-122"/>
              </a:rPr>
              <a:t>选择对应的眶</a:t>
            </a:r>
            <a:r>
              <a:rPr lang="zh-CN" altLang="en-US" dirty="0">
                <a:latin typeface="微软雅黑 Light" panose="020B0502040204020203" pitchFamily="34" charset="-122"/>
                <a:ea typeface="微软雅黑 Light" panose="020B0502040204020203" pitchFamily="34" charset="-122"/>
              </a:rPr>
              <a:t>额叶激活区域</a:t>
            </a:r>
          </a:p>
        </p:txBody>
      </p:sp>
      <p:pic>
        <p:nvPicPr>
          <p:cNvPr id="16" name="图片 15"/>
          <p:cNvPicPr>
            <a:picLocks noChangeAspect="1"/>
          </p:cNvPicPr>
          <p:nvPr/>
        </p:nvPicPr>
        <p:blipFill rotWithShape="1">
          <a:blip r:embed="rId4">
            <a:extLst>
              <a:ext uri="{28A0092B-C50C-407E-A947-70E740481C1C}">
                <a14:useLocalDpi xmlns:a14="http://schemas.microsoft.com/office/drawing/2010/main" val="0"/>
              </a:ext>
            </a:extLst>
          </a:blip>
          <a:srcRect l="16816" r="20040" b="13930"/>
          <a:stretch/>
        </p:blipFill>
        <p:spPr>
          <a:xfrm>
            <a:off x="6491968" y="1954569"/>
            <a:ext cx="4366532" cy="2934931"/>
          </a:xfrm>
          <a:prstGeom prst="rect">
            <a:avLst/>
          </a:prstGeom>
        </p:spPr>
      </p:pic>
      <p:sp>
        <p:nvSpPr>
          <p:cNvPr id="17" name="矩形 16"/>
          <p:cNvSpPr/>
          <p:nvPr/>
        </p:nvSpPr>
        <p:spPr>
          <a:xfrm>
            <a:off x="6865764" y="5727487"/>
            <a:ext cx="4150495" cy="369332"/>
          </a:xfrm>
          <a:prstGeom prst="rect">
            <a:avLst/>
          </a:prstGeom>
        </p:spPr>
        <p:txBody>
          <a:bodyPr wrap="none">
            <a:spAutoFit/>
          </a:bodyPr>
          <a:lstStyle/>
          <a:p>
            <a:r>
              <a:rPr lang="zh-CN" altLang="en-US" dirty="0" smtClean="0">
                <a:latin typeface="微软雅黑 Light" panose="020B0502040204020203" pitchFamily="34" charset="-122"/>
                <a:ea typeface="微软雅黑 Light" panose="020B0502040204020203" pitchFamily="34" charset="-122"/>
              </a:rPr>
              <a:t>图</a:t>
            </a:r>
            <a:r>
              <a:rPr lang="en-US" altLang="zh-CN" dirty="0" smtClean="0">
                <a:latin typeface="微软雅黑 Light" panose="020B0502040204020203" pitchFamily="34" charset="-122"/>
                <a:ea typeface="微软雅黑 Light" panose="020B0502040204020203" pitchFamily="34" charset="-122"/>
              </a:rPr>
              <a:t>7.2  C</a:t>
            </a:r>
            <a:r>
              <a:rPr lang="zh-CN" altLang="en-US" dirty="0" smtClean="0">
                <a:latin typeface="微软雅黑 Light" panose="020B0502040204020203" pitchFamily="34" charset="-122"/>
                <a:ea typeface="微软雅黑 Light" panose="020B0502040204020203" pitchFamily="34" charset="-122"/>
              </a:rPr>
              <a:t>、</a:t>
            </a:r>
            <a:r>
              <a:rPr lang="en-US" altLang="zh-CN" dirty="0" smtClean="0">
                <a:latin typeface="微软雅黑 Light" panose="020B0502040204020203" pitchFamily="34" charset="-122"/>
                <a:ea typeface="微软雅黑 Light" panose="020B0502040204020203" pitchFamily="34" charset="-122"/>
              </a:rPr>
              <a:t>D</a:t>
            </a:r>
            <a:r>
              <a:rPr lang="zh-CN" altLang="en-US" dirty="0" smtClean="0">
                <a:latin typeface="微软雅黑 Light" panose="020B0502040204020203" pitchFamily="34" charset="-122"/>
                <a:ea typeface="微软雅黑 Light" panose="020B0502040204020203" pitchFamily="34" charset="-122"/>
              </a:rPr>
              <a:t>选择对应的眶</a:t>
            </a:r>
            <a:r>
              <a:rPr lang="zh-CN" altLang="en-US" dirty="0">
                <a:latin typeface="微软雅黑 Light" panose="020B0502040204020203" pitchFamily="34" charset="-122"/>
                <a:ea typeface="微软雅黑 Light" panose="020B0502040204020203" pitchFamily="34" charset="-122"/>
              </a:rPr>
              <a:t>额叶激活区域</a:t>
            </a:r>
          </a:p>
        </p:txBody>
      </p:sp>
      <p:pic>
        <p:nvPicPr>
          <p:cNvPr id="18" name="图片 17"/>
          <p:cNvPicPr>
            <a:picLocks noChangeAspect="1"/>
          </p:cNvPicPr>
          <p:nvPr/>
        </p:nvPicPr>
        <p:blipFill>
          <a:blip r:embed="rId5"/>
          <a:stretch>
            <a:fillRect/>
          </a:stretch>
        </p:blipFill>
        <p:spPr>
          <a:xfrm>
            <a:off x="10556472" y="2023966"/>
            <a:ext cx="914286" cy="3171429"/>
          </a:xfrm>
          <a:prstGeom prst="rect">
            <a:avLst/>
          </a:prstGeom>
        </p:spPr>
      </p:pic>
      <p:pic>
        <p:nvPicPr>
          <p:cNvPr id="19" name="图片 18"/>
          <p:cNvPicPr>
            <a:picLocks noChangeAspect="1"/>
          </p:cNvPicPr>
          <p:nvPr/>
        </p:nvPicPr>
        <p:blipFill>
          <a:blip r:embed="rId6">
            <a:clrChange>
              <a:clrFrom>
                <a:srgbClr val="FFFFFF"/>
              </a:clrFrom>
              <a:clrTo>
                <a:srgbClr val="FFFFFF">
                  <a:alpha val="0"/>
                </a:srgbClr>
              </a:clrTo>
            </a:clrChange>
          </a:blip>
          <a:stretch>
            <a:fillRect/>
          </a:stretch>
        </p:blipFill>
        <p:spPr>
          <a:xfrm>
            <a:off x="2144532" y="4925735"/>
            <a:ext cx="3978105" cy="424225"/>
          </a:xfrm>
          <a:prstGeom prst="rect">
            <a:avLst/>
          </a:prstGeom>
        </p:spPr>
      </p:pic>
      <p:pic>
        <p:nvPicPr>
          <p:cNvPr id="20" name="图片 19"/>
          <p:cNvPicPr>
            <a:picLocks noChangeAspect="1"/>
          </p:cNvPicPr>
          <p:nvPr/>
        </p:nvPicPr>
        <p:blipFill>
          <a:blip r:embed="rId7">
            <a:clrChange>
              <a:clrFrom>
                <a:srgbClr val="FFFFFF"/>
              </a:clrFrom>
              <a:clrTo>
                <a:srgbClr val="FFFFFF">
                  <a:alpha val="0"/>
                </a:srgbClr>
              </a:clrTo>
            </a:clrChange>
          </a:blip>
          <a:stretch>
            <a:fillRect/>
          </a:stretch>
        </p:blipFill>
        <p:spPr>
          <a:xfrm>
            <a:off x="6861253" y="4954307"/>
            <a:ext cx="3997247" cy="399724"/>
          </a:xfrm>
          <a:prstGeom prst="rect">
            <a:avLst/>
          </a:prstGeom>
        </p:spPr>
      </p:pic>
      <p:sp>
        <p:nvSpPr>
          <p:cNvPr id="22" name="文本框 21">
            <a:extLst>
              <a:ext uri="{FF2B5EF4-FFF2-40B4-BE49-F238E27FC236}">
                <a16:creationId xmlns:a16="http://schemas.microsoft.com/office/drawing/2014/main" id="{A395EDF7-5FCA-44DA-B2FF-ED03903DE461}"/>
              </a:ext>
            </a:extLst>
          </p:cNvPr>
          <p:cNvSpPr txBox="1"/>
          <p:nvPr/>
        </p:nvSpPr>
        <p:spPr>
          <a:xfrm>
            <a:off x="4783288" y="805102"/>
            <a:ext cx="2834964" cy="400110"/>
          </a:xfrm>
          <a:prstGeom prst="rect">
            <a:avLst/>
          </a:prstGeom>
          <a:noFill/>
        </p:spPr>
        <p:txBody>
          <a:bodyPr wrap="square" rtlCol="0">
            <a:spAutoFit/>
          </a:bodyPr>
          <a:lstStyle/>
          <a:p>
            <a:r>
              <a:rPr lang="en-US" altLang="zh-CN" sz="2000" dirty="0">
                <a:latin typeface="微软雅黑 Light" panose="020B0502040204020203" pitchFamily="34" charset="-122"/>
                <a:ea typeface="微软雅黑 Light" panose="020B0502040204020203" pitchFamily="34" charset="-122"/>
              </a:rPr>
              <a:t>Grad-CAM</a:t>
            </a:r>
            <a:r>
              <a:rPr lang="zh-CN" altLang="en-US" sz="2000" dirty="0" smtClean="0">
                <a:latin typeface="微软雅黑 Light" panose="020B0502040204020203" pitchFamily="34" charset="-122"/>
                <a:ea typeface="微软雅黑 Light" panose="020B0502040204020203" pitchFamily="34" charset="-122"/>
              </a:rPr>
              <a:t>可视化结果</a:t>
            </a:r>
            <a:endParaRPr lang="zh-CN" altLang="en-US" sz="2000" dirty="0">
              <a:latin typeface="微软雅黑 Light" panose="020B0502040204020203" pitchFamily="34" charset="-122"/>
              <a:ea typeface="微软雅黑 Light" panose="020B0502040204020203" pitchFamily="34" charset="-122"/>
            </a:endParaRPr>
          </a:p>
        </p:txBody>
      </p:sp>
      <p:sp>
        <p:nvSpPr>
          <p:cNvPr id="2" name="灯片编号占位符 1"/>
          <p:cNvSpPr>
            <a:spLocks noGrp="1"/>
          </p:cNvSpPr>
          <p:nvPr>
            <p:ph type="sldNum" sz="quarter" idx="12"/>
          </p:nvPr>
        </p:nvSpPr>
        <p:spPr/>
        <p:txBody>
          <a:bodyPr/>
          <a:lstStyle/>
          <a:p>
            <a:fld id="{9FEE17DF-CAFC-4AFC-B771-88ED72882AC4}" type="slidenum">
              <a:rPr lang="zh-CN" altLang="en-US" smtClean="0"/>
              <a:t>17</a:t>
            </a:fld>
            <a:endParaRPr lang="zh-CN" altLang="en-US"/>
          </a:p>
        </p:txBody>
      </p:sp>
    </p:spTree>
    <p:extLst>
      <p:ext uri="{BB962C8B-B14F-4D97-AF65-F5344CB8AC3E}">
        <p14:creationId xmlns:p14="http://schemas.microsoft.com/office/powerpoint/2010/main" val="13488860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FA19EE2-7B17-4247-AB9C-4A7518DD74F5}"/>
              </a:ext>
            </a:extLst>
          </p:cNvPr>
          <p:cNvSpPr/>
          <p:nvPr/>
        </p:nvSpPr>
        <p:spPr>
          <a:xfrm>
            <a:off x="-600744" y="-27508"/>
            <a:ext cx="13393488" cy="776808"/>
          </a:xfrm>
          <a:prstGeom prst="rect">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5" name="文本框 4">
            <a:extLst>
              <a:ext uri="{FF2B5EF4-FFF2-40B4-BE49-F238E27FC236}">
                <a16:creationId xmlns:a16="http://schemas.microsoft.com/office/drawing/2014/main" id="{C4905631-BF44-458C-AF83-784C8D32BE1F}"/>
              </a:ext>
            </a:extLst>
          </p:cNvPr>
          <p:cNvSpPr txBox="1"/>
          <p:nvPr/>
        </p:nvSpPr>
        <p:spPr>
          <a:xfrm>
            <a:off x="971574" y="150637"/>
            <a:ext cx="2576289" cy="461664"/>
          </a:xfrm>
          <a:prstGeom prst="rect">
            <a:avLst/>
          </a:prstGeom>
          <a:noFill/>
        </p:spPr>
        <p:txBody>
          <a:bodyPr wrap="square" rtlCol="0">
            <a:spAutoFit/>
          </a:bodyPr>
          <a:lstStyle/>
          <a:p>
            <a:pPr algn="just"/>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背景</a:t>
            </a:r>
            <a:endParaRPr lang="zh-CN" altLang="en-US" sz="2400" spc="200"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968D5CA0-28C8-418D-ACD7-2A8684DB8B02}"/>
              </a:ext>
            </a:extLst>
          </p:cNvPr>
          <p:cNvCxnSpPr>
            <a:cxnSpLocks/>
          </p:cNvCxnSpPr>
          <p:nvPr/>
        </p:nvCxnSpPr>
        <p:spPr>
          <a:xfrm flipH="1">
            <a:off x="42330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9636E821-4727-4928-BF81-29D55B52604A}"/>
              </a:ext>
            </a:extLst>
          </p:cNvPr>
          <p:cNvSpPr txBox="1"/>
          <p:nvPr/>
        </p:nvSpPr>
        <p:spPr>
          <a:xfrm>
            <a:off x="5096484" y="150637"/>
            <a:ext cx="1999032" cy="461665"/>
          </a:xfrm>
          <a:prstGeom prst="rect">
            <a:avLst/>
          </a:prstGeom>
          <a:noFill/>
        </p:spPr>
        <p:txBody>
          <a:bodyPr wrap="square" rtlCol="0">
            <a:spAutoFit/>
          </a:bodyPr>
          <a:lstStyle/>
          <a:p>
            <a:pPr algn="ctr"/>
            <a:r>
              <a:rPr lang="zh-CN" altLang="en-US" sz="2400" kern="100" dirty="0" smtClean="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主要内容</a:t>
            </a:r>
            <a:endParaRPr lang="en-US" altLang="zh-CN" sz="2400" kern="100" dirty="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endParaRPr>
          </a:p>
        </p:txBody>
      </p:sp>
      <p:cxnSp>
        <p:nvCxnSpPr>
          <p:cNvPr id="10" name="直接连接符 9">
            <a:extLst>
              <a:ext uri="{FF2B5EF4-FFF2-40B4-BE49-F238E27FC236}">
                <a16:creationId xmlns:a16="http://schemas.microsoft.com/office/drawing/2014/main" id="{79939CAD-7882-4B37-80C9-650B234873A9}"/>
              </a:ext>
            </a:extLst>
          </p:cNvPr>
          <p:cNvCxnSpPr>
            <a:cxnSpLocks/>
          </p:cNvCxnSpPr>
          <p:nvPr/>
        </p:nvCxnSpPr>
        <p:spPr>
          <a:xfrm flipH="1">
            <a:off x="78906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57A2B53-218A-4FEB-AB3A-C17205E34B8D}"/>
              </a:ext>
            </a:extLst>
          </p:cNvPr>
          <p:cNvSpPr txBox="1"/>
          <p:nvPr/>
        </p:nvSpPr>
        <p:spPr>
          <a:xfrm>
            <a:off x="9225721" y="150637"/>
            <a:ext cx="1999032" cy="461664"/>
          </a:xfrm>
          <a:prstGeom prst="rect">
            <a:avLst/>
          </a:prstGeom>
          <a:noFill/>
        </p:spPr>
        <p:txBody>
          <a:bodyPr wrap="square" rtlCol="0">
            <a:spAutoFit/>
          </a:bodyPr>
          <a:lstStyle/>
          <a:p>
            <a:pPr algn="just"/>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结论</a:t>
            </a:r>
            <a:endParaRPr lang="zh-CN" altLang="en-US" sz="2400" spc="20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F3EE600A-51E0-4D88-ADEB-0FB37F8954D3}"/>
              </a:ext>
            </a:extLst>
          </p:cNvPr>
          <p:cNvSpPr txBox="1"/>
          <p:nvPr/>
        </p:nvSpPr>
        <p:spPr>
          <a:xfrm>
            <a:off x="2162048" y="3745289"/>
            <a:ext cx="184731" cy="369332"/>
          </a:xfrm>
          <a:prstGeom prst="rect">
            <a:avLst/>
          </a:prstGeom>
          <a:noFill/>
        </p:spPr>
        <p:txBody>
          <a:bodyPr wrap="none" rtlCol="0">
            <a:spAutoFit/>
          </a:bodyPr>
          <a:lstStyle/>
          <a:p>
            <a:pPr algn="ctr"/>
            <a:endParaRPr lang="zh-CN" altLang="en-US" spc="200" dirty="0">
              <a:solidFill>
                <a:schemeClr val="bg1"/>
              </a:solidFill>
              <a:latin typeface="微软雅黑 Light" panose="020B0502040204020203" pitchFamily="34" charset="-122"/>
              <a:ea typeface="微软雅黑" panose="020B0503020204020204" pitchFamily="34" charset="-122"/>
              <a:cs typeface="Times New Roman" panose="02020603050405020304" pitchFamily="18" charset="0"/>
            </a:endParaRPr>
          </a:p>
        </p:txBody>
      </p:sp>
      <p:sp>
        <p:nvSpPr>
          <p:cNvPr id="26" name="文本框 25">
            <a:extLst>
              <a:ext uri="{FF2B5EF4-FFF2-40B4-BE49-F238E27FC236}">
                <a16:creationId xmlns:a16="http://schemas.microsoft.com/office/drawing/2014/main" id="{721CA81F-830A-4634-BEC4-DB1252AA79C5}"/>
              </a:ext>
            </a:extLst>
          </p:cNvPr>
          <p:cNvSpPr txBox="1"/>
          <p:nvPr/>
        </p:nvSpPr>
        <p:spPr>
          <a:xfrm>
            <a:off x="1767865" y="3873459"/>
            <a:ext cx="2576289" cy="369331"/>
          </a:xfrm>
          <a:prstGeom prst="rect">
            <a:avLst/>
          </a:prstGeom>
          <a:noFill/>
        </p:spPr>
        <p:txBody>
          <a:bodyPr wrap="square" rtlCol="0">
            <a:spAutoFit/>
          </a:bodyPr>
          <a:lstStyle/>
          <a:p>
            <a:pPr algn="just"/>
            <a:r>
              <a:rPr lang="en-US" altLang="zh-CN" kern="100" dirty="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Your title</a:t>
            </a:r>
            <a:endParaRPr lang="zh-CN" altLang="en-US" spc="200" dirty="0">
              <a:solidFill>
                <a:schemeClr val="bg1"/>
              </a:solidFill>
              <a:latin typeface="微软雅黑" panose="020B0503020204020204" pitchFamily="34" charset="-122"/>
              <a:ea typeface="微软雅黑" panose="020B0503020204020204" pitchFamily="34" charset="-122"/>
            </a:endParaRPr>
          </a:p>
        </p:txBody>
      </p:sp>
      <p:sp>
        <p:nvSpPr>
          <p:cNvPr id="31" name="标题 1"/>
          <p:cNvSpPr txBox="1">
            <a:spLocks/>
          </p:cNvSpPr>
          <p:nvPr/>
        </p:nvSpPr>
        <p:spPr>
          <a:xfrm>
            <a:off x="1097280" y="286605"/>
            <a:ext cx="10058400" cy="14507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dirty="0"/>
          </a:p>
        </p:txBody>
      </p:sp>
      <p:sp>
        <p:nvSpPr>
          <p:cNvPr id="41" name="梯形 40">
            <a:extLst>
              <a:ext uri="{FF2B5EF4-FFF2-40B4-BE49-F238E27FC236}">
                <a16:creationId xmlns:a16="http://schemas.microsoft.com/office/drawing/2014/main" id="{C2302A7A-A7D7-4D60-9B4E-011BCCFCD767}"/>
              </a:ext>
            </a:extLst>
          </p:cNvPr>
          <p:cNvSpPr/>
          <p:nvPr/>
        </p:nvSpPr>
        <p:spPr>
          <a:xfrm flipV="1">
            <a:off x="4608285" y="698204"/>
            <a:ext cx="2975430" cy="622595"/>
          </a:xfrm>
          <a:prstGeom prst="trapezoid">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Light" panose="020B0502040204020203" pitchFamily="34" charset="-122"/>
              <a:ea typeface="微软雅黑 Light" panose="020B0502040204020203" pitchFamily="34" charset="-122"/>
              <a:cs typeface="Times New Roman" panose="02020603050405020304" pitchFamily="18" charset="0"/>
            </a:endParaRPr>
          </a:p>
        </p:txBody>
      </p:sp>
      <p:graphicFrame>
        <p:nvGraphicFramePr>
          <p:cNvPr id="21" name="图表 20"/>
          <p:cNvGraphicFramePr/>
          <p:nvPr>
            <p:extLst>
              <p:ext uri="{D42A27DB-BD31-4B8C-83A1-F6EECF244321}">
                <p14:modId xmlns:p14="http://schemas.microsoft.com/office/powerpoint/2010/main" val="2377059349"/>
              </p:ext>
            </p:extLst>
          </p:nvPr>
        </p:nvGraphicFramePr>
        <p:xfrm>
          <a:off x="5725880" y="3631475"/>
          <a:ext cx="6193977" cy="2828312"/>
        </p:xfrm>
        <a:graphic>
          <a:graphicData uri="http://schemas.openxmlformats.org/drawingml/2006/chart">
            <c:chart xmlns:c="http://schemas.openxmlformats.org/drawingml/2006/chart" xmlns:r="http://schemas.openxmlformats.org/officeDocument/2006/relationships" r:id="rId2"/>
          </a:graphicData>
        </a:graphic>
      </p:graphicFrame>
      <p:pic>
        <p:nvPicPr>
          <p:cNvPr id="14" name="内容占位符 5"/>
          <p:cNvPicPr>
            <a:picLocks noChangeAspect="1"/>
          </p:cNvPicPr>
          <p:nvPr/>
        </p:nvPicPr>
        <p:blipFill rotWithShape="1">
          <a:blip r:embed="rId3">
            <a:extLst>
              <a:ext uri="{28A0092B-C50C-407E-A947-70E740481C1C}">
                <a14:useLocalDpi xmlns:a14="http://schemas.microsoft.com/office/drawing/2010/main" val="0"/>
              </a:ext>
            </a:extLst>
          </a:blip>
          <a:srcRect l="20118" r="16177" b="12047"/>
          <a:stretch/>
        </p:blipFill>
        <p:spPr>
          <a:xfrm>
            <a:off x="6217921" y="2004917"/>
            <a:ext cx="4399280" cy="3024284"/>
          </a:xfrm>
          <a:prstGeom prst="rect">
            <a:avLst/>
          </a:prstGeom>
        </p:spPr>
      </p:pic>
      <p:sp>
        <p:nvSpPr>
          <p:cNvPr id="15" name="矩形 14"/>
          <p:cNvSpPr/>
          <p:nvPr/>
        </p:nvSpPr>
        <p:spPr>
          <a:xfrm>
            <a:off x="2056355" y="5732476"/>
            <a:ext cx="4120039" cy="369332"/>
          </a:xfrm>
          <a:prstGeom prst="rect">
            <a:avLst/>
          </a:prstGeom>
        </p:spPr>
        <p:txBody>
          <a:bodyPr wrap="none">
            <a:spAutoFit/>
          </a:bodyPr>
          <a:lstStyle/>
          <a:p>
            <a:r>
              <a:rPr lang="zh-CN" altLang="en-US" dirty="0" smtClean="0">
                <a:latin typeface="微软雅黑 Light" panose="020B0502040204020203" pitchFamily="34" charset="-122"/>
                <a:ea typeface="微软雅黑 Light" panose="020B0502040204020203" pitchFamily="34" charset="-122"/>
              </a:rPr>
              <a:t>图</a:t>
            </a:r>
            <a:r>
              <a:rPr lang="en-US" altLang="zh-CN" dirty="0" smtClean="0">
                <a:latin typeface="微软雅黑 Light" panose="020B0502040204020203" pitchFamily="34" charset="-122"/>
                <a:ea typeface="微软雅黑 Light" panose="020B0502040204020203" pitchFamily="34" charset="-122"/>
              </a:rPr>
              <a:t>8.1  A</a:t>
            </a:r>
            <a:r>
              <a:rPr lang="zh-CN" altLang="en-US" dirty="0" smtClean="0">
                <a:latin typeface="微软雅黑 Light" panose="020B0502040204020203" pitchFamily="34" charset="-122"/>
                <a:ea typeface="微软雅黑 Light" panose="020B0502040204020203" pitchFamily="34" charset="-122"/>
              </a:rPr>
              <a:t>、</a:t>
            </a:r>
            <a:r>
              <a:rPr lang="en-US" altLang="zh-CN" dirty="0" smtClean="0">
                <a:latin typeface="微软雅黑 Light" panose="020B0502040204020203" pitchFamily="34" charset="-122"/>
                <a:ea typeface="微软雅黑 Light" panose="020B0502040204020203" pitchFamily="34" charset="-122"/>
              </a:rPr>
              <a:t>B</a:t>
            </a:r>
            <a:r>
              <a:rPr lang="zh-CN" altLang="en-US" dirty="0" smtClean="0">
                <a:latin typeface="微软雅黑 Light" panose="020B0502040204020203" pitchFamily="34" charset="-122"/>
                <a:ea typeface="微软雅黑 Light" panose="020B0502040204020203" pitchFamily="34" charset="-122"/>
              </a:rPr>
              <a:t>选择对应的梭</a:t>
            </a:r>
            <a:r>
              <a:rPr lang="zh-CN" altLang="en-US" dirty="0">
                <a:latin typeface="微软雅黑 Light" panose="020B0502040204020203" pitchFamily="34" charset="-122"/>
                <a:ea typeface="微软雅黑 Light" panose="020B0502040204020203" pitchFamily="34" charset="-122"/>
              </a:rPr>
              <a:t>状回激活区域</a:t>
            </a:r>
          </a:p>
        </p:txBody>
      </p:sp>
      <p:pic>
        <p:nvPicPr>
          <p:cNvPr id="16" name="图片 15"/>
          <p:cNvPicPr>
            <a:picLocks noChangeAspect="1"/>
          </p:cNvPicPr>
          <p:nvPr/>
        </p:nvPicPr>
        <p:blipFill rotWithShape="1">
          <a:blip r:embed="rId4">
            <a:extLst>
              <a:ext uri="{28A0092B-C50C-407E-A947-70E740481C1C}">
                <a14:useLocalDpi xmlns:a14="http://schemas.microsoft.com/office/drawing/2010/main" val="0"/>
              </a:ext>
            </a:extLst>
          </a:blip>
          <a:srcRect r="17712" b="14303"/>
          <a:stretch/>
        </p:blipFill>
        <p:spPr>
          <a:xfrm>
            <a:off x="519744" y="2014441"/>
            <a:ext cx="5698176" cy="2938559"/>
          </a:xfrm>
          <a:prstGeom prst="rect">
            <a:avLst/>
          </a:prstGeom>
        </p:spPr>
      </p:pic>
      <p:sp>
        <p:nvSpPr>
          <p:cNvPr id="17" name="矩形 16"/>
          <p:cNvSpPr/>
          <p:nvPr/>
        </p:nvSpPr>
        <p:spPr>
          <a:xfrm>
            <a:off x="6484219" y="5751939"/>
            <a:ext cx="4190571" cy="369332"/>
          </a:xfrm>
          <a:prstGeom prst="rect">
            <a:avLst/>
          </a:prstGeom>
        </p:spPr>
        <p:txBody>
          <a:bodyPr wrap="none">
            <a:spAutoFit/>
          </a:bodyPr>
          <a:lstStyle/>
          <a:p>
            <a:r>
              <a:rPr lang="zh-CN" altLang="en-US" dirty="0" smtClean="0">
                <a:latin typeface="微软雅黑 Light" panose="020B0502040204020203" pitchFamily="34" charset="-122"/>
                <a:ea typeface="微软雅黑 Light" panose="020B0502040204020203" pitchFamily="34" charset="-122"/>
              </a:rPr>
              <a:t>图</a:t>
            </a:r>
            <a:r>
              <a:rPr lang="en-US" altLang="zh-CN" dirty="0" smtClean="0">
                <a:latin typeface="微软雅黑 Light" panose="020B0502040204020203" pitchFamily="34" charset="-122"/>
                <a:ea typeface="微软雅黑 Light" panose="020B0502040204020203" pitchFamily="34" charset="-122"/>
              </a:rPr>
              <a:t>8.2  </a:t>
            </a:r>
            <a:r>
              <a:rPr lang="en-US" altLang="zh-CN" dirty="0">
                <a:latin typeface="微软雅黑 Light" panose="020B0502040204020203" pitchFamily="34" charset="-122"/>
                <a:ea typeface="微软雅黑 Light" panose="020B0502040204020203" pitchFamily="34" charset="-122"/>
              </a:rPr>
              <a:t>C</a:t>
            </a:r>
            <a:r>
              <a:rPr lang="zh-CN" altLang="en-US" dirty="0" smtClean="0">
                <a:latin typeface="微软雅黑 Light" panose="020B0502040204020203" pitchFamily="34" charset="-122"/>
                <a:ea typeface="微软雅黑 Light" panose="020B0502040204020203" pitchFamily="34" charset="-122"/>
              </a:rPr>
              <a:t>、</a:t>
            </a:r>
            <a:r>
              <a:rPr lang="en-US" altLang="zh-CN" dirty="0" smtClean="0">
                <a:latin typeface="微软雅黑 Light" panose="020B0502040204020203" pitchFamily="34" charset="-122"/>
                <a:ea typeface="微软雅黑 Light" panose="020B0502040204020203" pitchFamily="34" charset="-122"/>
              </a:rPr>
              <a:t>D</a:t>
            </a:r>
            <a:r>
              <a:rPr lang="zh-CN" altLang="en-US" dirty="0" smtClean="0">
                <a:latin typeface="微软雅黑 Light" panose="020B0502040204020203" pitchFamily="34" charset="-122"/>
                <a:ea typeface="微软雅黑 Light" panose="020B0502040204020203" pitchFamily="34" charset="-122"/>
              </a:rPr>
              <a:t>选择对应的梭</a:t>
            </a:r>
            <a:r>
              <a:rPr lang="zh-CN" altLang="en-US" dirty="0">
                <a:latin typeface="微软雅黑 Light" panose="020B0502040204020203" pitchFamily="34" charset="-122"/>
                <a:ea typeface="微软雅黑 Light" panose="020B0502040204020203" pitchFamily="34" charset="-122"/>
              </a:rPr>
              <a:t>状回激活区域</a:t>
            </a:r>
          </a:p>
        </p:txBody>
      </p:sp>
      <p:pic>
        <p:nvPicPr>
          <p:cNvPr id="18" name="图片 17"/>
          <p:cNvPicPr>
            <a:picLocks noChangeAspect="1"/>
          </p:cNvPicPr>
          <p:nvPr/>
        </p:nvPicPr>
        <p:blipFill>
          <a:blip r:embed="rId5"/>
          <a:stretch>
            <a:fillRect/>
          </a:stretch>
        </p:blipFill>
        <p:spPr>
          <a:xfrm>
            <a:off x="10416772" y="2138463"/>
            <a:ext cx="914286" cy="3171429"/>
          </a:xfrm>
          <a:prstGeom prst="rect">
            <a:avLst/>
          </a:prstGeom>
        </p:spPr>
      </p:pic>
      <p:pic>
        <p:nvPicPr>
          <p:cNvPr id="19" name="图片 18"/>
          <p:cNvPicPr>
            <a:picLocks noChangeAspect="1"/>
          </p:cNvPicPr>
          <p:nvPr/>
        </p:nvPicPr>
        <p:blipFill>
          <a:blip r:embed="rId6">
            <a:clrChange>
              <a:clrFrom>
                <a:srgbClr val="FFFFFF"/>
              </a:clrFrom>
              <a:clrTo>
                <a:srgbClr val="FFFFFF">
                  <a:alpha val="0"/>
                </a:srgbClr>
              </a:clrTo>
            </a:clrChange>
          </a:blip>
          <a:stretch>
            <a:fillRect/>
          </a:stretch>
        </p:blipFill>
        <p:spPr>
          <a:xfrm>
            <a:off x="2106270" y="5041420"/>
            <a:ext cx="4020210" cy="402021"/>
          </a:xfrm>
          <a:prstGeom prst="rect">
            <a:avLst/>
          </a:prstGeom>
        </p:spPr>
      </p:pic>
      <p:pic>
        <p:nvPicPr>
          <p:cNvPr id="20" name="图片 19"/>
          <p:cNvPicPr>
            <a:picLocks noChangeAspect="1"/>
          </p:cNvPicPr>
          <p:nvPr/>
        </p:nvPicPr>
        <p:blipFill>
          <a:blip r:embed="rId7">
            <a:clrChange>
              <a:clrFrom>
                <a:srgbClr val="FFFFFF"/>
              </a:clrFrom>
              <a:clrTo>
                <a:srgbClr val="FFFFFF">
                  <a:alpha val="0"/>
                </a:srgbClr>
              </a:clrTo>
            </a:clrChange>
          </a:blip>
          <a:stretch>
            <a:fillRect/>
          </a:stretch>
        </p:blipFill>
        <p:spPr>
          <a:xfrm>
            <a:off x="6484219" y="5039231"/>
            <a:ext cx="3931555" cy="393155"/>
          </a:xfrm>
          <a:prstGeom prst="rect">
            <a:avLst/>
          </a:prstGeom>
        </p:spPr>
      </p:pic>
      <p:sp>
        <p:nvSpPr>
          <p:cNvPr id="22" name="文本框 21">
            <a:extLst>
              <a:ext uri="{FF2B5EF4-FFF2-40B4-BE49-F238E27FC236}">
                <a16:creationId xmlns:a16="http://schemas.microsoft.com/office/drawing/2014/main" id="{A395EDF7-5FCA-44DA-B2FF-ED03903DE461}"/>
              </a:ext>
            </a:extLst>
          </p:cNvPr>
          <p:cNvSpPr txBox="1"/>
          <p:nvPr/>
        </p:nvSpPr>
        <p:spPr>
          <a:xfrm>
            <a:off x="4783288" y="805102"/>
            <a:ext cx="2834964" cy="400110"/>
          </a:xfrm>
          <a:prstGeom prst="rect">
            <a:avLst/>
          </a:prstGeom>
          <a:noFill/>
        </p:spPr>
        <p:txBody>
          <a:bodyPr wrap="square" rtlCol="0">
            <a:spAutoFit/>
          </a:bodyPr>
          <a:lstStyle/>
          <a:p>
            <a:r>
              <a:rPr lang="en-US" altLang="zh-CN" sz="2000" dirty="0">
                <a:latin typeface="微软雅黑 Light" panose="020B0502040204020203" pitchFamily="34" charset="-122"/>
                <a:ea typeface="微软雅黑 Light" panose="020B0502040204020203" pitchFamily="34" charset="-122"/>
              </a:rPr>
              <a:t>Grad-CAM</a:t>
            </a:r>
            <a:r>
              <a:rPr lang="zh-CN" altLang="en-US" sz="2000" dirty="0" smtClean="0">
                <a:latin typeface="微软雅黑 Light" panose="020B0502040204020203" pitchFamily="34" charset="-122"/>
                <a:ea typeface="微软雅黑 Light" panose="020B0502040204020203" pitchFamily="34" charset="-122"/>
              </a:rPr>
              <a:t>可视化结果</a:t>
            </a:r>
            <a:endParaRPr lang="zh-CN" altLang="en-US" sz="2000" dirty="0">
              <a:latin typeface="微软雅黑 Light" panose="020B0502040204020203" pitchFamily="34" charset="-122"/>
              <a:ea typeface="微软雅黑 Light" panose="020B0502040204020203" pitchFamily="34" charset="-122"/>
            </a:endParaRPr>
          </a:p>
        </p:txBody>
      </p:sp>
      <p:sp>
        <p:nvSpPr>
          <p:cNvPr id="2" name="灯片编号占位符 1"/>
          <p:cNvSpPr>
            <a:spLocks noGrp="1"/>
          </p:cNvSpPr>
          <p:nvPr>
            <p:ph type="sldNum" sz="quarter" idx="12"/>
          </p:nvPr>
        </p:nvSpPr>
        <p:spPr/>
        <p:txBody>
          <a:bodyPr/>
          <a:lstStyle/>
          <a:p>
            <a:fld id="{9FEE17DF-CAFC-4AFC-B771-88ED72882AC4}" type="slidenum">
              <a:rPr lang="zh-CN" altLang="en-US" smtClean="0"/>
              <a:t>18</a:t>
            </a:fld>
            <a:endParaRPr lang="zh-CN" altLang="en-US"/>
          </a:p>
        </p:txBody>
      </p:sp>
    </p:spTree>
    <p:extLst>
      <p:ext uri="{BB962C8B-B14F-4D97-AF65-F5344CB8AC3E}">
        <p14:creationId xmlns:p14="http://schemas.microsoft.com/office/powerpoint/2010/main" val="7900359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FA19EE2-7B17-4247-AB9C-4A7518DD74F5}"/>
              </a:ext>
            </a:extLst>
          </p:cNvPr>
          <p:cNvSpPr/>
          <p:nvPr/>
        </p:nvSpPr>
        <p:spPr>
          <a:xfrm>
            <a:off x="-600744" y="-27508"/>
            <a:ext cx="13393488" cy="776808"/>
          </a:xfrm>
          <a:prstGeom prst="rect">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5" name="文本框 4">
            <a:extLst>
              <a:ext uri="{FF2B5EF4-FFF2-40B4-BE49-F238E27FC236}">
                <a16:creationId xmlns:a16="http://schemas.microsoft.com/office/drawing/2014/main" id="{C4905631-BF44-458C-AF83-784C8D32BE1F}"/>
              </a:ext>
            </a:extLst>
          </p:cNvPr>
          <p:cNvSpPr txBox="1"/>
          <p:nvPr/>
        </p:nvSpPr>
        <p:spPr>
          <a:xfrm>
            <a:off x="971574" y="150637"/>
            <a:ext cx="2576289" cy="461664"/>
          </a:xfrm>
          <a:prstGeom prst="rect">
            <a:avLst/>
          </a:prstGeom>
          <a:noFill/>
        </p:spPr>
        <p:txBody>
          <a:bodyPr wrap="square" rtlCol="0">
            <a:spAutoFit/>
          </a:bodyPr>
          <a:lstStyle/>
          <a:p>
            <a:pPr algn="just"/>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背景</a:t>
            </a:r>
            <a:endParaRPr lang="zh-CN" altLang="en-US" sz="2400" spc="200"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968D5CA0-28C8-418D-ACD7-2A8684DB8B02}"/>
              </a:ext>
            </a:extLst>
          </p:cNvPr>
          <p:cNvCxnSpPr>
            <a:cxnSpLocks/>
          </p:cNvCxnSpPr>
          <p:nvPr/>
        </p:nvCxnSpPr>
        <p:spPr>
          <a:xfrm flipH="1">
            <a:off x="42330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9636E821-4727-4928-BF81-29D55B52604A}"/>
              </a:ext>
            </a:extLst>
          </p:cNvPr>
          <p:cNvSpPr txBox="1"/>
          <p:nvPr/>
        </p:nvSpPr>
        <p:spPr>
          <a:xfrm>
            <a:off x="5096484" y="150637"/>
            <a:ext cx="1999032" cy="461665"/>
          </a:xfrm>
          <a:prstGeom prst="rect">
            <a:avLst/>
          </a:prstGeom>
          <a:noFill/>
        </p:spPr>
        <p:txBody>
          <a:bodyPr wrap="square" rtlCol="0">
            <a:spAutoFit/>
          </a:bodyPr>
          <a:lstStyle/>
          <a:p>
            <a:pPr algn="ctr"/>
            <a:r>
              <a:rPr lang="zh-CN" altLang="en-US" sz="2400" kern="100" dirty="0" smtClean="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主要内容</a:t>
            </a:r>
            <a:endParaRPr lang="en-US" altLang="zh-CN" sz="2400" kern="100" dirty="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endParaRPr>
          </a:p>
        </p:txBody>
      </p:sp>
      <p:cxnSp>
        <p:nvCxnSpPr>
          <p:cNvPr id="10" name="直接连接符 9">
            <a:extLst>
              <a:ext uri="{FF2B5EF4-FFF2-40B4-BE49-F238E27FC236}">
                <a16:creationId xmlns:a16="http://schemas.microsoft.com/office/drawing/2014/main" id="{79939CAD-7882-4B37-80C9-650B234873A9}"/>
              </a:ext>
            </a:extLst>
          </p:cNvPr>
          <p:cNvCxnSpPr>
            <a:cxnSpLocks/>
          </p:cNvCxnSpPr>
          <p:nvPr/>
        </p:nvCxnSpPr>
        <p:spPr>
          <a:xfrm flipH="1">
            <a:off x="78906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57A2B53-218A-4FEB-AB3A-C17205E34B8D}"/>
              </a:ext>
            </a:extLst>
          </p:cNvPr>
          <p:cNvSpPr txBox="1"/>
          <p:nvPr/>
        </p:nvSpPr>
        <p:spPr>
          <a:xfrm>
            <a:off x="9225721" y="150637"/>
            <a:ext cx="1999032" cy="461664"/>
          </a:xfrm>
          <a:prstGeom prst="rect">
            <a:avLst/>
          </a:prstGeom>
          <a:noFill/>
        </p:spPr>
        <p:txBody>
          <a:bodyPr wrap="square" rtlCol="0">
            <a:spAutoFit/>
          </a:bodyPr>
          <a:lstStyle/>
          <a:p>
            <a:pPr algn="just"/>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结论</a:t>
            </a:r>
            <a:endParaRPr lang="zh-CN" altLang="en-US" sz="2400" spc="20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F3EE600A-51E0-4D88-ADEB-0FB37F8954D3}"/>
              </a:ext>
            </a:extLst>
          </p:cNvPr>
          <p:cNvSpPr txBox="1"/>
          <p:nvPr/>
        </p:nvSpPr>
        <p:spPr>
          <a:xfrm>
            <a:off x="2162048" y="3745289"/>
            <a:ext cx="184731" cy="369332"/>
          </a:xfrm>
          <a:prstGeom prst="rect">
            <a:avLst/>
          </a:prstGeom>
          <a:noFill/>
        </p:spPr>
        <p:txBody>
          <a:bodyPr wrap="none" rtlCol="0">
            <a:spAutoFit/>
          </a:bodyPr>
          <a:lstStyle/>
          <a:p>
            <a:pPr algn="ctr"/>
            <a:endParaRPr lang="zh-CN" altLang="en-US" spc="200" dirty="0">
              <a:solidFill>
                <a:schemeClr val="bg1"/>
              </a:solidFill>
              <a:latin typeface="微软雅黑 Light" panose="020B0502040204020203" pitchFamily="34" charset="-122"/>
              <a:ea typeface="微软雅黑" panose="020B0503020204020204" pitchFamily="34" charset="-122"/>
              <a:cs typeface="Times New Roman" panose="02020603050405020304" pitchFamily="18" charset="0"/>
            </a:endParaRPr>
          </a:p>
        </p:txBody>
      </p:sp>
      <p:sp>
        <p:nvSpPr>
          <p:cNvPr id="26" name="文本框 25">
            <a:extLst>
              <a:ext uri="{FF2B5EF4-FFF2-40B4-BE49-F238E27FC236}">
                <a16:creationId xmlns:a16="http://schemas.microsoft.com/office/drawing/2014/main" id="{721CA81F-830A-4634-BEC4-DB1252AA79C5}"/>
              </a:ext>
            </a:extLst>
          </p:cNvPr>
          <p:cNvSpPr txBox="1"/>
          <p:nvPr/>
        </p:nvSpPr>
        <p:spPr>
          <a:xfrm>
            <a:off x="1767865" y="3873459"/>
            <a:ext cx="2576289" cy="369331"/>
          </a:xfrm>
          <a:prstGeom prst="rect">
            <a:avLst/>
          </a:prstGeom>
          <a:noFill/>
        </p:spPr>
        <p:txBody>
          <a:bodyPr wrap="square" rtlCol="0">
            <a:spAutoFit/>
          </a:bodyPr>
          <a:lstStyle/>
          <a:p>
            <a:pPr algn="just"/>
            <a:r>
              <a:rPr lang="en-US" altLang="zh-CN" kern="100" dirty="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Your title</a:t>
            </a:r>
            <a:endParaRPr lang="zh-CN" altLang="en-US" spc="200" dirty="0">
              <a:solidFill>
                <a:schemeClr val="bg1"/>
              </a:solidFill>
              <a:latin typeface="微软雅黑" panose="020B0503020204020204" pitchFamily="34" charset="-122"/>
              <a:ea typeface="微软雅黑" panose="020B0503020204020204" pitchFamily="34" charset="-122"/>
            </a:endParaRPr>
          </a:p>
        </p:txBody>
      </p:sp>
      <p:sp>
        <p:nvSpPr>
          <p:cNvPr id="31" name="标题 1"/>
          <p:cNvSpPr txBox="1">
            <a:spLocks/>
          </p:cNvSpPr>
          <p:nvPr/>
        </p:nvSpPr>
        <p:spPr>
          <a:xfrm>
            <a:off x="1097280" y="286605"/>
            <a:ext cx="10058400" cy="14507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dirty="0"/>
          </a:p>
        </p:txBody>
      </p:sp>
      <p:sp>
        <p:nvSpPr>
          <p:cNvPr id="41" name="梯形 40">
            <a:extLst>
              <a:ext uri="{FF2B5EF4-FFF2-40B4-BE49-F238E27FC236}">
                <a16:creationId xmlns:a16="http://schemas.microsoft.com/office/drawing/2014/main" id="{C2302A7A-A7D7-4D60-9B4E-011BCCFCD767}"/>
              </a:ext>
            </a:extLst>
          </p:cNvPr>
          <p:cNvSpPr/>
          <p:nvPr/>
        </p:nvSpPr>
        <p:spPr>
          <a:xfrm flipV="1">
            <a:off x="4608285" y="698204"/>
            <a:ext cx="2975430" cy="622595"/>
          </a:xfrm>
          <a:prstGeom prst="trapezoid">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Light" panose="020B0502040204020203" pitchFamily="34" charset="-122"/>
              <a:ea typeface="微软雅黑 Light" panose="020B0502040204020203" pitchFamily="34" charset="-122"/>
              <a:cs typeface="Times New Roman" panose="02020603050405020304" pitchFamily="18" charset="0"/>
            </a:endParaRPr>
          </a:p>
        </p:txBody>
      </p:sp>
      <p:graphicFrame>
        <p:nvGraphicFramePr>
          <p:cNvPr id="21" name="图表 20"/>
          <p:cNvGraphicFramePr/>
          <p:nvPr>
            <p:extLst>
              <p:ext uri="{D42A27DB-BD31-4B8C-83A1-F6EECF244321}">
                <p14:modId xmlns:p14="http://schemas.microsoft.com/office/powerpoint/2010/main" val="2377059349"/>
              </p:ext>
            </p:extLst>
          </p:nvPr>
        </p:nvGraphicFramePr>
        <p:xfrm>
          <a:off x="5725880" y="3631475"/>
          <a:ext cx="6193977" cy="2828312"/>
        </p:xfrm>
        <a:graphic>
          <a:graphicData uri="http://schemas.openxmlformats.org/drawingml/2006/chart">
            <c:chart xmlns:c="http://schemas.openxmlformats.org/drawingml/2006/chart" xmlns:r="http://schemas.openxmlformats.org/officeDocument/2006/relationships" r:id="rId2"/>
          </a:graphicData>
        </a:graphic>
      </p:graphicFrame>
      <p:pic>
        <p:nvPicPr>
          <p:cNvPr id="14" name="内容占位符 4"/>
          <p:cNvPicPr>
            <a:picLocks noChangeAspect="1"/>
          </p:cNvPicPr>
          <p:nvPr/>
        </p:nvPicPr>
        <p:blipFill rotWithShape="1">
          <a:blip r:embed="rId3">
            <a:extLst>
              <a:ext uri="{28A0092B-C50C-407E-A947-70E740481C1C}">
                <a14:useLocalDpi xmlns:a14="http://schemas.microsoft.com/office/drawing/2010/main" val="0"/>
              </a:ext>
            </a:extLst>
          </a:blip>
          <a:srcRect l="-1" r="19016" b="13063"/>
          <a:stretch/>
        </p:blipFill>
        <p:spPr>
          <a:xfrm>
            <a:off x="494429" y="2014441"/>
            <a:ext cx="5600200" cy="2989359"/>
          </a:xfrm>
          <a:prstGeom prst="rect">
            <a:avLst/>
          </a:prstGeom>
        </p:spPr>
      </p:pic>
      <p:sp>
        <p:nvSpPr>
          <p:cNvPr id="15" name="矩形 14"/>
          <p:cNvSpPr/>
          <p:nvPr/>
        </p:nvSpPr>
        <p:spPr>
          <a:xfrm>
            <a:off x="1663514" y="5730045"/>
            <a:ext cx="4581703" cy="369332"/>
          </a:xfrm>
          <a:prstGeom prst="rect">
            <a:avLst/>
          </a:prstGeom>
        </p:spPr>
        <p:txBody>
          <a:bodyPr wrap="none">
            <a:spAutoFit/>
          </a:bodyPr>
          <a:lstStyle/>
          <a:p>
            <a:r>
              <a:rPr lang="zh-CN" altLang="en-US" dirty="0" smtClean="0">
                <a:latin typeface="微软雅黑 Light" panose="020B0502040204020203" pitchFamily="34" charset="-122"/>
                <a:ea typeface="微软雅黑 Light" panose="020B0502040204020203" pitchFamily="34" charset="-122"/>
              </a:rPr>
              <a:t>图</a:t>
            </a:r>
            <a:r>
              <a:rPr lang="en-US" altLang="zh-CN" dirty="0" smtClean="0">
                <a:latin typeface="微软雅黑 Light" panose="020B0502040204020203" pitchFamily="34" charset="-122"/>
                <a:ea typeface="微软雅黑 Light" panose="020B0502040204020203" pitchFamily="34" charset="-122"/>
              </a:rPr>
              <a:t>9.1  A</a:t>
            </a:r>
            <a:r>
              <a:rPr lang="zh-CN" altLang="en-US" dirty="0" smtClean="0">
                <a:latin typeface="微软雅黑 Light" panose="020B0502040204020203" pitchFamily="34" charset="-122"/>
                <a:ea typeface="微软雅黑 Light" panose="020B0502040204020203" pitchFamily="34" charset="-122"/>
              </a:rPr>
              <a:t>、</a:t>
            </a:r>
            <a:r>
              <a:rPr lang="en-US" altLang="zh-CN" dirty="0" smtClean="0">
                <a:latin typeface="微软雅黑 Light" panose="020B0502040204020203" pitchFamily="34" charset="-122"/>
                <a:ea typeface="微软雅黑 Light" panose="020B0502040204020203" pitchFamily="34" charset="-122"/>
              </a:rPr>
              <a:t>B</a:t>
            </a:r>
            <a:r>
              <a:rPr lang="zh-CN" altLang="en-US" dirty="0" smtClean="0">
                <a:latin typeface="微软雅黑 Light" panose="020B0502040204020203" pitchFamily="34" charset="-122"/>
                <a:ea typeface="微软雅黑 Light" panose="020B0502040204020203" pitchFamily="34" charset="-122"/>
              </a:rPr>
              <a:t>选择对应的右侧</a:t>
            </a:r>
            <a:r>
              <a:rPr lang="zh-CN" altLang="en-US" dirty="0">
                <a:latin typeface="微软雅黑 Light" panose="020B0502040204020203" pitchFamily="34" charset="-122"/>
                <a:ea typeface="微软雅黑 Light" panose="020B0502040204020203" pitchFamily="34" charset="-122"/>
              </a:rPr>
              <a:t>额下回激活区域</a:t>
            </a:r>
          </a:p>
        </p:txBody>
      </p:sp>
      <p:pic>
        <p:nvPicPr>
          <p:cNvPr id="16" name="图片 15"/>
          <p:cNvPicPr>
            <a:picLocks noChangeAspect="1"/>
          </p:cNvPicPr>
          <p:nvPr/>
        </p:nvPicPr>
        <p:blipFill rotWithShape="1">
          <a:blip r:embed="rId4">
            <a:extLst>
              <a:ext uri="{28A0092B-C50C-407E-A947-70E740481C1C}">
                <a14:useLocalDpi xmlns:a14="http://schemas.microsoft.com/office/drawing/2010/main" val="0"/>
              </a:ext>
            </a:extLst>
          </a:blip>
          <a:srcRect l="18834" r="21175" b="12451"/>
          <a:stretch/>
        </p:blipFill>
        <p:spPr>
          <a:xfrm>
            <a:off x="6400800" y="2014441"/>
            <a:ext cx="4165600" cy="3002059"/>
          </a:xfrm>
          <a:prstGeom prst="rect">
            <a:avLst/>
          </a:prstGeom>
        </p:spPr>
      </p:pic>
      <p:sp>
        <p:nvSpPr>
          <p:cNvPr id="17" name="矩形 16"/>
          <p:cNvSpPr/>
          <p:nvPr/>
        </p:nvSpPr>
        <p:spPr>
          <a:xfrm>
            <a:off x="6594669" y="5730045"/>
            <a:ext cx="4612160" cy="369332"/>
          </a:xfrm>
          <a:prstGeom prst="rect">
            <a:avLst/>
          </a:prstGeom>
        </p:spPr>
        <p:txBody>
          <a:bodyPr wrap="none">
            <a:spAutoFit/>
          </a:bodyPr>
          <a:lstStyle/>
          <a:p>
            <a:r>
              <a:rPr lang="zh-CN" altLang="en-US" dirty="0" smtClean="0">
                <a:latin typeface="微软雅黑 Light" panose="020B0502040204020203" pitchFamily="34" charset="-122"/>
                <a:ea typeface="微软雅黑 Light" panose="020B0502040204020203" pitchFamily="34" charset="-122"/>
              </a:rPr>
              <a:t>图</a:t>
            </a:r>
            <a:r>
              <a:rPr lang="en-US" altLang="zh-CN" dirty="0" smtClean="0">
                <a:latin typeface="微软雅黑 Light" panose="020B0502040204020203" pitchFamily="34" charset="-122"/>
                <a:ea typeface="微软雅黑 Light" panose="020B0502040204020203" pitchFamily="34" charset="-122"/>
              </a:rPr>
              <a:t>9.2  C</a:t>
            </a:r>
            <a:r>
              <a:rPr lang="zh-CN" altLang="en-US" dirty="0" smtClean="0">
                <a:latin typeface="微软雅黑 Light" panose="020B0502040204020203" pitchFamily="34" charset="-122"/>
                <a:ea typeface="微软雅黑 Light" panose="020B0502040204020203" pitchFamily="34" charset="-122"/>
              </a:rPr>
              <a:t>、</a:t>
            </a:r>
            <a:r>
              <a:rPr lang="en-US" altLang="zh-CN" dirty="0" smtClean="0">
                <a:latin typeface="微软雅黑 Light" panose="020B0502040204020203" pitchFamily="34" charset="-122"/>
                <a:ea typeface="微软雅黑 Light" panose="020B0502040204020203" pitchFamily="34" charset="-122"/>
              </a:rPr>
              <a:t>D</a:t>
            </a:r>
            <a:r>
              <a:rPr lang="zh-CN" altLang="en-US" dirty="0" smtClean="0">
                <a:latin typeface="微软雅黑 Light" panose="020B0502040204020203" pitchFamily="34" charset="-122"/>
                <a:ea typeface="微软雅黑 Light" panose="020B0502040204020203" pitchFamily="34" charset="-122"/>
              </a:rPr>
              <a:t>选择对应的右侧</a:t>
            </a:r>
            <a:r>
              <a:rPr lang="zh-CN" altLang="en-US" dirty="0">
                <a:latin typeface="微软雅黑 Light" panose="020B0502040204020203" pitchFamily="34" charset="-122"/>
                <a:ea typeface="微软雅黑 Light" panose="020B0502040204020203" pitchFamily="34" charset="-122"/>
              </a:rPr>
              <a:t>额下回激活区域</a:t>
            </a:r>
          </a:p>
        </p:txBody>
      </p:sp>
      <p:pic>
        <p:nvPicPr>
          <p:cNvPr id="18" name="图片 17"/>
          <p:cNvPicPr>
            <a:picLocks noChangeAspect="1"/>
          </p:cNvPicPr>
          <p:nvPr/>
        </p:nvPicPr>
        <p:blipFill>
          <a:blip r:embed="rId5"/>
          <a:stretch>
            <a:fillRect/>
          </a:stretch>
        </p:blipFill>
        <p:spPr>
          <a:xfrm>
            <a:off x="10416772" y="2138463"/>
            <a:ext cx="914286" cy="3171429"/>
          </a:xfrm>
          <a:prstGeom prst="rect">
            <a:avLst/>
          </a:prstGeom>
        </p:spPr>
      </p:pic>
      <p:pic>
        <p:nvPicPr>
          <p:cNvPr id="19" name="图片 18"/>
          <p:cNvPicPr>
            <a:picLocks noChangeAspect="1"/>
          </p:cNvPicPr>
          <p:nvPr/>
        </p:nvPicPr>
        <p:blipFill>
          <a:blip r:embed="rId6">
            <a:clrChange>
              <a:clrFrom>
                <a:srgbClr val="FFFFFF"/>
              </a:clrFrom>
              <a:clrTo>
                <a:srgbClr val="FFFFFF">
                  <a:alpha val="0"/>
                </a:srgbClr>
              </a:clrTo>
            </a:clrChange>
          </a:blip>
          <a:stretch>
            <a:fillRect/>
          </a:stretch>
        </p:blipFill>
        <p:spPr>
          <a:xfrm>
            <a:off x="1921430" y="5037666"/>
            <a:ext cx="4065872" cy="405775"/>
          </a:xfrm>
          <a:prstGeom prst="rect">
            <a:avLst/>
          </a:prstGeom>
        </p:spPr>
      </p:pic>
      <p:pic>
        <p:nvPicPr>
          <p:cNvPr id="20" name="图片 19"/>
          <p:cNvPicPr>
            <a:picLocks noChangeAspect="1"/>
          </p:cNvPicPr>
          <p:nvPr/>
        </p:nvPicPr>
        <p:blipFill>
          <a:blip r:embed="rId7">
            <a:clrChange>
              <a:clrFrom>
                <a:srgbClr val="FFFFFF"/>
              </a:clrFrom>
              <a:clrTo>
                <a:srgbClr val="FFFFFF">
                  <a:alpha val="0"/>
                </a:srgbClr>
              </a:clrTo>
            </a:clrChange>
          </a:blip>
          <a:stretch>
            <a:fillRect/>
          </a:stretch>
        </p:blipFill>
        <p:spPr>
          <a:xfrm>
            <a:off x="6543403" y="5046952"/>
            <a:ext cx="4022997" cy="402299"/>
          </a:xfrm>
          <a:prstGeom prst="rect">
            <a:avLst/>
          </a:prstGeom>
        </p:spPr>
      </p:pic>
      <p:sp>
        <p:nvSpPr>
          <p:cNvPr id="22" name="文本框 21">
            <a:extLst>
              <a:ext uri="{FF2B5EF4-FFF2-40B4-BE49-F238E27FC236}">
                <a16:creationId xmlns:a16="http://schemas.microsoft.com/office/drawing/2014/main" id="{A395EDF7-5FCA-44DA-B2FF-ED03903DE461}"/>
              </a:ext>
            </a:extLst>
          </p:cNvPr>
          <p:cNvSpPr txBox="1"/>
          <p:nvPr/>
        </p:nvSpPr>
        <p:spPr>
          <a:xfrm>
            <a:off x="4783288" y="805102"/>
            <a:ext cx="2834964" cy="400110"/>
          </a:xfrm>
          <a:prstGeom prst="rect">
            <a:avLst/>
          </a:prstGeom>
          <a:noFill/>
        </p:spPr>
        <p:txBody>
          <a:bodyPr wrap="square" rtlCol="0">
            <a:spAutoFit/>
          </a:bodyPr>
          <a:lstStyle/>
          <a:p>
            <a:r>
              <a:rPr lang="en-US" altLang="zh-CN" sz="2000" dirty="0">
                <a:latin typeface="微软雅黑 Light" panose="020B0502040204020203" pitchFamily="34" charset="-122"/>
                <a:ea typeface="微软雅黑 Light" panose="020B0502040204020203" pitchFamily="34" charset="-122"/>
              </a:rPr>
              <a:t>Grad-CAM</a:t>
            </a:r>
            <a:r>
              <a:rPr lang="zh-CN" altLang="en-US" sz="2000" dirty="0" smtClean="0">
                <a:latin typeface="微软雅黑 Light" panose="020B0502040204020203" pitchFamily="34" charset="-122"/>
                <a:ea typeface="微软雅黑 Light" panose="020B0502040204020203" pitchFamily="34" charset="-122"/>
              </a:rPr>
              <a:t>可视化结果</a:t>
            </a:r>
            <a:endParaRPr lang="zh-CN" altLang="en-US" sz="2000" dirty="0">
              <a:latin typeface="微软雅黑 Light" panose="020B0502040204020203" pitchFamily="34" charset="-122"/>
              <a:ea typeface="微软雅黑 Light" panose="020B0502040204020203" pitchFamily="34" charset="-122"/>
            </a:endParaRPr>
          </a:p>
        </p:txBody>
      </p:sp>
      <p:sp>
        <p:nvSpPr>
          <p:cNvPr id="2" name="灯片编号占位符 1"/>
          <p:cNvSpPr>
            <a:spLocks noGrp="1"/>
          </p:cNvSpPr>
          <p:nvPr>
            <p:ph type="sldNum" sz="quarter" idx="12"/>
          </p:nvPr>
        </p:nvSpPr>
        <p:spPr/>
        <p:txBody>
          <a:bodyPr/>
          <a:lstStyle/>
          <a:p>
            <a:fld id="{9FEE17DF-CAFC-4AFC-B771-88ED72882AC4}" type="slidenum">
              <a:rPr lang="zh-CN" altLang="en-US" smtClean="0"/>
              <a:t>19</a:t>
            </a:fld>
            <a:endParaRPr lang="zh-CN" altLang="en-US"/>
          </a:p>
        </p:txBody>
      </p:sp>
    </p:spTree>
    <p:extLst>
      <p:ext uri="{BB962C8B-B14F-4D97-AF65-F5344CB8AC3E}">
        <p14:creationId xmlns:p14="http://schemas.microsoft.com/office/powerpoint/2010/main" val="20214450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梯形 4">
            <a:extLst>
              <a:ext uri="{FF2B5EF4-FFF2-40B4-BE49-F238E27FC236}">
                <a16:creationId xmlns:a16="http://schemas.microsoft.com/office/drawing/2014/main" id="{89E6C158-F865-41AD-8E85-4CF03D881621}"/>
              </a:ext>
            </a:extLst>
          </p:cNvPr>
          <p:cNvSpPr/>
          <p:nvPr/>
        </p:nvSpPr>
        <p:spPr>
          <a:xfrm rot="10800000">
            <a:off x="4994150" y="-18312"/>
            <a:ext cx="2203700" cy="786408"/>
          </a:xfrm>
          <a:prstGeom prst="trapezoid">
            <a:avLst>
              <a:gd name="adj" fmla="val 29651"/>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6" name="文本框 5">
            <a:extLst>
              <a:ext uri="{FF2B5EF4-FFF2-40B4-BE49-F238E27FC236}">
                <a16:creationId xmlns:a16="http://schemas.microsoft.com/office/drawing/2014/main" id="{80F5E614-C124-49DA-9F3E-8CF10E99DDD1}"/>
              </a:ext>
            </a:extLst>
          </p:cNvPr>
          <p:cNvSpPr txBox="1"/>
          <p:nvPr/>
        </p:nvSpPr>
        <p:spPr>
          <a:xfrm>
            <a:off x="5758117" y="184251"/>
            <a:ext cx="748923" cy="400110"/>
          </a:xfrm>
          <a:prstGeom prst="rect">
            <a:avLst/>
          </a:prstGeom>
          <a:noFill/>
        </p:spPr>
        <p:txBody>
          <a:bodyPr wrap="none" rtlCol="0">
            <a:spAutoFit/>
          </a:bodyPr>
          <a:lstStyle/>
          <a:p>
            <a:pPr algn="ctr"/>
            <a:r>
              <a:rPr lang="zh-CN" altLang="en-US" sz="2000" b="1" spc="200" dirty="0" smtClean="0">
                <a:solidFill>
                  <a:schemeClr val="bg1"/>
                </a:solidFill>
                <a:latin typeface="微软雅黑 Light" panose="020B0502040204020203" pitchFamily="34" charset="-122"/>
                <a:ea typeface="微软雅黑" panose="020B0503020204020204" pitchFamily="34" charset="-122"/>
                <a:cs typeface="Times New Roman" panose="02020603050405020304" pitchFamily="18" charset="0"/>
              </a:rPr>
              <a:t>内容</a:t>
            </a:r>
            <a:endParaRPr lang="zh-CN" altLang="en-US" sz="2000" b="1" spc="200" dirty="0">
              <a:solidFill>
                <a:schemeClr val="bg1"/>
              </a:solidFill>
              <a:latin typeface="微软雅黑 Light" panose="020B0502040204020203" pitchFamily="34" charset="-122"/>
              <a:ea typeface="微软雅黑" panose="020B0503020204020204" pitchFamily="34" charset="-122"/>
              <a:cs typeface="Times New Roman" panose="02020603050405020304" pitchFamily="18" charset="0"/>
            </a:endParaRPr>
          </a:p>
        </p:txBody>
      </p:sp>
      <p:grpSp>
        <p:nvGrpSpPr>
          <p:cNvPr id="12" name="组合 11">
            <a:extLst>
              <a:ext uri="{FF2B5EF4-FFF2-40B4-BE49-F238E27FC236}">
                <a16:creationId xmlns:a16="http://schemas.microsoft.com/office/drawing/2014/main" id="{32EC9BD0-695B-4708-BFFA-F0E1CB48567F}"/>
              </a:ext>
            </a:extLst>
          </p:cNvPr>
          <p:cNvGrpSpPr/>
          <p:nvPr/>
        </p:nvGrpSpPr>
        <p:grpSpPr>
          <a:xfrm>
            <a:off x="925864" y="1231937"/>
            <a:ext cx="10340272" cy="1420716"/>
            <a:chOff x="2013634" y="4924892"/>
            <a:chExt cx="2229680" cy="362845"/>
          </a:xfrm>
        </p:grpSpPr>
        <p:sp>
          <p:nvSpPr>
            <p:cNvPr id="13" name="矩形: 圆角 12">
              <a:extLst>
                <a:ext uri="{FF2B5EF4-FFF2-40B4-BE49-F238E27FC236}">
                  <a16:creationId xmlns:a16="http://schemas.microsoft.com/office/drawing/2014/main" id="{6A0B70E2-5E9F-4D05-881A-2F8DAAD5351E}"/>
                </a:ext>
              </a:extLst>
            </p:cNvPr>
            <p:cNvSpPr/>
            <p:nvPr/>
          </p:nvSpPr>
          <p:spPr>
            <a:xfrm>
              <a:off x="2450364" y="4924892"/>
              <a:ext cx="1792950" cy="362845"/>
            </a:xfrm>
            <a:prstGeom prst="roundRect">
              <a:avLst>
                <a:gd name="adj" fmla="val 5000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14" name="矩形: 圆角 13">
              <a:extLst>
                <a:ext uri="{FF2B5EF4-FFF2-40B4-BE49-F238E27FC236}">
                  <a16:creationId xmlns:a16="http://schemas.microsoft.com/office/drawing/2014/main" id="{1BAA3CA9-6D3D-4452-A221-BFF00366D5C9}"/>
                </a:ext>
              </a:extLst>
            </p:cNvPr>
            <p:cNvSpPr/>
            <p:nvPr/>
          </p:nvSpPr>
          <p:spPr>
            <a:xfrm>
              <a:off x="2013634" y="5002824"/>
              <a:ext cx="605558" cy="224192"/>
            </a:xfrm>
            <a:prstGeom prst="roundRect">
              <a:avLst>
                <a:gd name="adj" fmla="val 50000"/>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15" name="文本框 14">
              <a:extLst>
                <a:ext uri="{FF2B5EF4-FFF2-40B4-BE49-F238E27FC236}">
                  <a16:creationId xmlns:a16="http://schemas.microsoft.com/office/drawing/2014/main" id="{672B5635-931A-4804-BD46-3DD9621A5E68}"/>
                </a:ext>
              </a:extLst>
            </p:cNvPr>
            <p:cNvSpPr txBox="1"/>
            <p:nvPr/>
          </p:nvSpPr>
          <p:spPr>
            <a:xfrm>
              <a:off x="2280193" y="5017743"/>
              <a:ext cx="39834" cy="94326"/>
            </a:xfrm>
            <a:prstGeom prst="rect">
              <a:avLst/>
            </a:prstGeom>
            <a:noFill/>
          </p:spPr>
          <p:txBody>
            <a:bodyPr wrap="none" rtlCol="0">
              <a:spAutoFit/>
            </a:bodyPr>
            <a:lstStyle/>
            <a:p>
              <a:pPr algn="ctr"/>
              <a:endParaRPr lang="zh-CN" altLang="en-US" spc="200" dirty="0">
                <a:solidFill>
                  <a:schemeClr val="bg1"/>
                </a:solidFill>
                <a:latin typeface="微软雅黑 Light" panose="020B0502040204020203" pitchFamily="34" charset="-122"/>
                <a:ea typeface="微软雅黑" panose="020B0503020204020204" pitchFamily="34" charset="-122"/>
                <a:cs typeface="Times New Roman" panose="02020603050405020304" pitchFamily="18" charset="0"/>
              </a:endParaRPr>
            </a:p>
          </p:txBody>
        </p:sp>
        <p:sp>
          <p:nvSpPr>
            <p:cNvPr id="16" name="文本框 15">
              <a:extLst>
                <a:ext uri="{FF2B5EF4-FFF2-40B4-BE49-F238E27FC236}">
                  <a16:creationId xmlns:a16="http://schemas.microsoft.com/office/drawing/2014/main" id="{75523DF7-A6BF-4FD9-817B-38FB933E8008}"/>
                </a:ext>
              </a:extLst>
            </p:cNvPr>
            <p:cNvSpPr txBox="1"/>
            <p:nvPr/>
          </p:nvSpPr>
          <p:spPr>
            <a:xfrm>
              <a:off x="2678344" y="5047361"/>
              <a:ext cx="1459551" cy="117907"/>
            </a:xfrm>
            <a:prstGeom prst="rect">
              <a:avLst/>
            </a:prstGeom>
            <a:noFill/>
          </p:spPr>
          <p:txBody>
            <a:bodyPr wrap="square" rtlCol="0">
              <a:spAutoFit/>
            </a:bodyPr>
            <a:lstStyle/>
            <a:p>
              <a:pPr algn="just"/>
              <a:r>
                <a:rPr lang="zh-CN" altLang="en-US" sz="2400" b="1" kern="100" dirty="0" smtClean="0">
                  <a:solidFill>
                    <a:schemeClr val="tx1">
                      <a:lumMod val="75000"/>
                      <a:lumOff val="25000"/>
                    </a:schemeClr>
                  </a:solidFill>
                  <a:latin typeface="微软雅黑 Light" panose="020B0502040204020203" pitchFamily="34" charset="-122"/>
                  <a:ea typeface="微软雅黑 Light" panose="020B0502040204020203" pitchFamily="34" charset="-122"/>
                  <a:cs typeface="黑体" panose="02010609060101010101" pitchFamily="49" charset="-122"/>
                </a:rPr>
                <a:t>介绍毕业设计的背景知识</a:t>
              </a:r>
              <a:endParaRPr lang="en-US" altLang="zh-CN" sz="2400" b="1" kern="100" dirty="0">
                <a:solidFill>
                  <a:schemeClr val="tx1">
                    <a:lumMod val="75000"/>
                    <a:lumOff val="25000"/>
                  </a:schemeClr>
                </a:solidFill>
                <a:latin typeface="微软雅黑 Light" panose="020B0502040204020203" pitchFamily="34" charset="-122"/>
                <a:ea typeface="微软雅黑 Light" panose="020B0502040204020203" pitchFamily="34" charset="-122"/>
                <a:cs typeface="黑体" panose="02010609060101010101" pitchFamily="49" charset="-122"/>
              </a:endParaRPr>
            </a:p>
          </p:txBody>
        </p:sp>
        <p:sp>
          <p:nvSpPr>
            <p:cNvPr id="17" name="文本框 16">
              <a:extLst>
                <a:ext uri="{FF2B5EF4-FFF2-40B4-BE49-F238E27FC236}">
                  <a16:creationId xmlns:a16="http://schemas.microsoft.com/office/drawing/2014/main" id="{61BA6AFD-9FFA-487E-997D-ED06EC2418F6}"/>
                </a:ext>
              </a:extLst>
            </p:cNvPr>
            <p:cNvSpPr txBox="1"/>
            <p:nvPr/>
          </p:nvSpPr>
          <p:spPr>
            <a:xfrm>
              <a:off x="2226864" y="5055967"/>
              <a:ext cx="186326" cy="117907"/>
            </a:xfrm>
            <a:prstGeom prst="rect">
              <a:avLst/>
            </a:prstGeom>
            <a:noFill/>
          </p:spPr>
          <p:txBody>
            <a:bodyPr wrap="square" rtlCol="0">
              <a:spAutoFit/>
            </a:bodyPr>
            <a:lstStyle/>
            <a:p>
              <a:r>
                <a:rPr lang="zh-CN" altLang="en-US" sz="2400" kern="100" dirty="0" smtClean="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背景</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grpSp>
      <p:grpSp>
        <p:nvGrpSpPr>
          <p:cNvPr id="18" name="组合 17">
            <a:extLst>
              <a:ext uri="{FF2B5EF4-FFF2-40B4-BE49-F238E27FC236}">
                <a16:creationId xmlns:a16="http://schemas.microsoft.com/office/drawing/2014/main" id="{E282CB5B-81D9-47E3-9876-0C73167D8BFA}"/>
              </a:ext>
            </a:extLst>
          </p:cNvPr>
          <p:cNvGrpSpPr/>
          <p:nvPr/>
        </p:nvGrpSpPr>
        <p:grpSpPr>
          <a:xfrm>
            <a:off x="925864" y="3022637"/>
            <a:ext cx="10340272" cy="1420716"/>
            <a:chOff x="2013634" y="4924892"/>
            <a:chExt cx="2229680" cy="362845"/>
          </a:xfrm>
        </p:grpSpPr>
        <p:sp>
          <p:nvSpPr>
            <p:cNvPr id="19" name="矩形: 圆角 18">
              <a:extLst>
                <a:ext uri="{FF2B5EF4-FFF2-40B4-BE49-F238E27FC236}">
                  <a16:creationId xmlns:a16="http://schemas.microsoft.com/office/drawing/2014/main" id="{6D638B1A-D54D-4547-BBD8-B62D811B5F0F}"/>
                </a:ext>
              </a:extLst>
            </p:cNvPr>
            <p:cNvSpPr/>
            <p:nvPr/>
          </p:nvSpPr>
          <p:spPr>
            <a:xfrm>
              <a:off x="2450364" y="4924892"/>
              <a:ext cx="1792950" cy="362845"/>
            </a:xfrm>
            <a:prstGeom prst="roundRect">
              <a:avLst>
                <a:gd name="adj" fmla="val 5000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20" name="矩形: 圆角 19">
              <a:extLst>
                <a:ext uri="{FF2B5EF4-FFF2-40B4-BE49-F238E27FC236}">
                  <a16:creationId xmlns:a16="http://schemas.microsoft.com/office/drawing/2014/main" id="{947133F4-B687-47DC-A156-9512599E0506}"/>
                </a:ext>
              </a:extLst>
            </p:cNvPr>
            <p:cNvSpPr/>
            <p:nvPr/>
          </p:nvSpPr>
          <p:spPr>
            <a:xfrm>
              <a:off x="2013634" y="5002824"/>
              <a:ext cx="605558" cy="224192"/>
            </a:xfrm>
            <a:prstGeom prst="roundRect">
              <a:avLst>
                <a:gd name="adj" fmla="val 50000"/>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21" name="文本框 20">
              <a:extLst>
                <a:ext uri="{FF2B5EF4-FFF2-40B4-BE49-F238E27FC236}">
                  <a16:creationId xmlns:a16="http://schemas.microsoft.com/office/drawing/2014/main" id="{8F77D3AD-F4DD-4871-A654-6A950A2066DB}"/>
                </a:ext>
              </a:extLst>
            </p:cNvPr>
            <p:cNvSpPr txBox="1"/>
            <p:nvPr/>
          </p:nvSpPr>
          <p:spPr>
            <a:xfrm>
              <a:off x="2280193" y="5017743"/>
              <a:ext cx="39834" cy="94326"/>
            </a:xfrm>
            <a:prstGeom prst="rect">
              <a:avLst/>
            </a:prstGeom>
            <a:noFill/>
          </p:spPr>
          <p:txBody>
            <a:bodyPr wrap="none" rtlCol="0">
              <a:spAutoFit/>
            </a:bodyPr>
            <a:lstStyle/>
            <a:p>
              <a:pPr algn="ctr"/>
              <a:endParaRPr lang="zh-CN" altLang="en-US" spc="200" dirty="0">
                <a:solidFill>
                  <a:schemeClr val="bg1"/>
                </a:solidFill>
                <a:latin typeface="微软雅黑 Light" panose="020B0502040204020203" pitchFamily="34" charset="-122"/>
                <a:ea typeface="微软雅黑" panose="020B0503020204020204" pitchFamily="34" charset="-122"/>
                <a:cs typeface="Times New Roman" panose="02020603050405020304" pitchFamily="18" charset="0"/>
              </a:endParaRPr>
            </a:p>
          </p:txBody>
        </p:sp>
        <p:sp>
          <p:nvSpPr>
            <p:cNvPr id="22" name="文本框 21">
              <a:extLst>
                <a:ext uri="{FF2B5EF4-FFF2-40B4-BE49-F238E27FC236}">
                  <a16:creationId xmlns:a16="http://schemas.microsoft.com/office/drawing/2014/main" id="{3CB3145C-F78E-42B8-998A-68792C757FDE}"/>
                </a:ext>
              </a:extLst>
            </p:cNvPr>
            <p:cNvSpPr txBox="1"/>
            <p:nvPr/>
          </p:nvSpPr>
          <p:spPr>
            <a:xfrm>
              <a:off x="2678344" y="5047361"/>
              <a:ext cx="1459551" cy="117907"/>
            </a:xfrm>
            <a:prstGeom prst="rect">
              <a:avLst/>
            </a:prstGeom>
            <a:noFill/>
          </p:spPr>
          <p:txBody>
            <a:bodyPr wrap="square" rtlCol="0">
              <a:spAutoFit/>
            </a:bodyPr>
            <a:lstStyle/>
            <a:p>
              <a:pPr algn="just"/>
              <a:r>
                <a:rPr lang="en-US" altLang="zh-CN" sz="2400" b="1" kern="100" dirty="0" smtClean="0">
                  <a:solidFill>
                    <a:schemeClr val="tx1">
                      <a:lumMod val="75000"/>
                      <a:lumOff val="25000"/>
                    </a:schemeClr>
                  </a:solidFill>
                  <a:latin typeface="微软雅黑 Light" panose="020B0502040204020203" pitchFamily="34" charset="-122"/>
                  <a:ea typeface="微软雅黑 Light" panose="020B0502040204020203" pitchFamily="34" charset="-122"/>
                  <a:cs typeface="黑体" panose="02010609060101010101" pitchFamily="49" charset="-122"/>
                </a:rPr>
                <a:t>3DCNN</a:t>
              </a:r>
              <a:r>
                <a:rPr lang="zh-CN" altLang="en-US" sz="2400" b="1" kern="100" dirty="0" smtClean="0">
                  <a:solidFill>
                    <a:schemeClr val="tx1">
                      <a:lumMod val="75000"/>
                      <a:lumOff val="25000"/>
                    </a:schemeClr>
                  </a:solidFill>
                  <a:latin typeface="微软雅黑 Light" panose="020B0502040204020203" pitchFamily="34" charset="-122"/>
                  <a:ea typeface="微软雅黑 Light" panose="020B0502040204020203" pitchFamily="34" charset="-122"/>
                  <a:cs typeface="黑体" panose="02010609060101010101" pitchFamily="49" charset="-122"/>
                </a:rPr>
                <a:t>模型与</a:t>
              </a:r>
              <a:r>
                <a:rPr lang="en-US" altLang="zh-CN" sz="2400" b="1" kern="100" dirty="0" smtClean="0">
                  <a:solidFill>
                    <a:schemeClr val="tx1">
                      <a:lumMod val="75000"/>
                      <a:lumOff val="25000"/>
                    </a:schemeClr>
                  </a:solidFill>
                  <a:latin typeface="微软雅黑 Light" panose="020B0502040204020203" pitchFamily="34" charset="-122"/>
                  <a:ea typeface="微软雅黑 Light" panose="020B0502040204020203" pitchFamily="34" charset="-122"/>
                  <a:cs typeface="黑体" panose="02010609060101010101" pitchFamily="49" charset="-122"/>
                </a:rPr>
                <a:t>Grad-CAM</a:t>
              </a:r>
              <a:r>
                <a:rPr lang="zh-CN" altLang="en-US" sz="2400" b="1" kern="100" dirty="0" smtClean="0">
                  <a:solidFill>
                    <a:schemeClr val="tx1">
                      <a:lumMod val="75000"/>
                      <a:lumOff val="25000"/>
                    </a:schemeClr>
                  </a:solidFill>
                  <a:latin typeface="微软雅黑 Light" panose="020B0502040204020203" pitchFamily="34" charset="-122"/>
                  <a:ea typeface="微软雅黑 Light" panose="020B0502040204020203" pitchFamily="34" charset="-122"/>
                  <a:cs typeface="黑体" panose="02010609060101010101" pitchFamily="49" charset="-122"/>
                </a:rPr>
                <a:t>可视化</a:t>
              </a:r>
              <a:r>
                <a:rPr lang="en-US" altLang="zh-CN" kern="100" dirty="0" smtClean="0">
                  <a:solidFill>
                    <a:schemeClr val="tx1">
                      <a:lumMod val="75000"/>
                      <a:lumOff val="25000"/>
                    </a:schemeClr>
                  </a:solidFill>
                  <a:latin typeface="微软雅黑 Light" panose="020B0502040204020203" pitchFamily="34" charset="-122"/>
                  <a:ea typeface="微软雅黑 Light" panose="020B0502040204020203" pitchFamily="34" charset="-122"/>
                  <a:cs typeface="黑体" panose="02010609060101010101" pitchFamily="49" charset="-122"/>
                </a:rPr>
                <a:t> </a:t>
              </a:r>
              <a:endParaRPr lang="en-US" altLang="zh-CN" kern="100" dirty="0">
                <a:solidFill>
                  <a:schemeClr val="tx1">
                    <a:lumMod val="75000"/>
                    <a:lumOff val="25000"/>
                  </a:schemeClr>
                </a:solidFill>
                <a:latin typeface="微软雅黑 Light" panose="020B0502040204020203" pitchFamily="34" charset="-122"/>
                <a:ea typeface="微软雅黑 Light" panose="020B0502040204020203" pitchFamily="34" charset="-122"/>
                <a:cs typeface="黑体" panose="02010609060101010101" pitchFamily="49" charset="-122"/>
              </a:endParaRPr>
            </a:p>
          </p:txBody>
        </p:sp>
        <p:sp>
          <p:nvSpPr>
            <p:cNvPr id="23" name="文本框 22">
              <a:extLst>
                <a:ext uri="{FF2B5EF4-FFF2-40B4-BE49-F238E27FC236}">
                  <a16:creationId xmlns:a16="http://schemas.microsoft.com/office/drawing/2014/main" id="{EF6009BB-A0A8-4955-A786-1B800D0ABED3}"/>
                </a:ext>
              </a:extLst>
            </p:cNvPr>
            <p:cNvSpPr txBox="1"/>
            <p:nvPr/>
          </p:nvSpPr>
          <p:spPr>
            <a:xfrm>
              <a:off x="2175219" y="5046631"/>
              <a:ext cx="334038" cy="117907"/>
            </a:xfrm>
            <a:prstGeom prst="rect">
              <a:avLst/>
            </a:prstGeom>
            <a:noFill/>
          </p:spPr>
          <p:txBody>
            <a:bodyPr wrap="square" rtlCol="0">
              <a:spAutoFit/>
            </a:bodyPr>
            <a:lstStyle/>
            <a:p>
              <a:pPr algn="just"/>
              <a:r>
                <a:rPr lang="zh-CN" altLang="en-US" sz="2400" kern="100" dirty="0" smtClean="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主要内容</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grpSp>
      <p:grpSp>
        <p:nvGrpSpPr>
          <p:cNvPr id="24" name="组合 23">
            <a:extLst>
              <a:ext uri="{FF2B5EF4-FFF2-40B4-BE49-F238E27FC236}">
                <a16:creationId xmlns:a16="http://schemas.microsoft.com/office/drawing/2014/main" id="{8E72C170-EC47-44FF-888F-178969810BB8}"/>
              </a:ext>
            </a:extLst>
          </p:cNvPr>
          <p:cNvGrpSpPr/>
          <p:nvPr/>
        </p:nvGrpSpPr>
        <p:grpSpPr>
          <a:xfrm>
            <a:off x="925864" y="4851437"/>
            <a:ext cx="10340272" cy="1420716"/>
            <a:chOff x="2013634" y="4924892"/>
            <a:chExt cx="2229680" cy="362845"/>
          </a:xfrm>
        </p:grpSpPr>
        <p:sp>
          <p:nvSpPr>
            <p:cNvPr id="25" name="矩形: 圆角 24">
              <a:extLst>
                <a:ext uri="{FF2B5EF4-FFF2-40B4-BE49-F238E27FC236}">
                  <a16:creationId xmlns:a16="http://schemas.microsoft.com/office/drawing/2014/main" id="{BCC7904A-C139-4F9E-87EE-00D8806F108D}"/>
                </a:ext>
              </a:extLst>
            </p:cNvPr>
            <p:cNvSpPr/>
            <p:nvPr/>
          </p:nvSpPr>
          <p:spPr>
            <a:xfrm>
              <a:off x="2450364" y="4924892"/>
              <a:ext cx="1792950" cy="362845"/>
            </a:xfrm>
            <a:prstGeom prst="roundRect">
              <a:avLst>
                <a:gd name="adj" fmla="val 5000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26" name="矩形: 圆角 25">
              <a:extLst>
                <a:ext uri="{FF2B5EF4-FFF2-40B4-BE49-F238E27FC236}">
                  <a16:creationId xmlns:a16="http://schemas.microsoft.com/office/drawing/2014/main" id="{56B70662-A432-4476-AC34-88867031F2AB}"/>
                </a:ext>
              </a:extLst>
            </p:cNvPr>
            <p:cNvSpPr/>
            <p:nvPr/>
          </p:nvSpPr>
          <p:spPr>
            <a:xfrm>
              <a:off x="2013634" y="5002824"/>
              <a:ext cx="605558" cy="224192"/>
            </a:xfrm>
            <a:prstGeom prst="roundRect">
              <a:avLst>
                <a:gd name="adj" fmla="val 50000"/>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a16="http://schemas.microsoft.com/office/drawing/2014/main" id="{D0EAD96A-4056-4C62-B62E-DDC90CE8E776}"/>
                </a:ext>
              </a:extLst>
            </p:cNvPr>
            <p:cNvSpPr txBox="1"/>
            <p:nvPr/>
          </p:nvSpPr>
          <p:spPr>
            <a:xfrm>
              <a:off x="2280193" y="5017743"/>
              <a:ext cx="39834" cy="94326"/>
            </a:xfrm>
            <a:prstGeom prst="rect">
              <a:avLst/>
            </a:prstGeom>
            <a:noFill/>
          </p:spPr>
          <p:txBody>
            <a:bodyPr wrap="none" rtlCol="0">
              <a:spAutoFit/>
            </a:bodyPr>
            <a:lstStyle/>
            <a:p>
              <a:pPr algn="ctr"/>
              <a:endParaRPr lang="zh-CN" altLang="en-US" spc="200" dirty="0">
                <a:solidFill>
                  <a:schemeClr val="bg1"/>
                </a:solidFill>
                <a:latin typeface="微软雅黑 Light" panose="020B0502040204020203" pitchFamily="34" charset="-122"/>
                <a:ea typeface="微软雅黑" panose="020B0503020204020204" pitchFamily="34" charset="-122"/>
                <a:cs typeface="Times New Roman" panose="02020603050405020304" pitchFamily="18" charset="0"/>
              </a:endParaRPr>
            </a:p>
          </p:txBody>
        </p:sp>
        <p:sp>
          <p:nvSpPr>
            <p:cNvPr id="28" name="文本框 27">
              <a:extLst>
                <a:ext uri="{FF2B5EF4-FFF2-40B4-BE49-F238E27FC236}">
                  <a16:creationId xmlns:a16="http://schemas.microsoft.com/office/drawing/2014/main" id="{2BBF207A-D35B-412A-AE33-701A218D7B4D}"/>
                </a:ext>
              </a:extLst>
            </p:cNvPr>
            <p:cNvSpPr txBox="1"/>
            <p:nvPr/>
          </p:nvSpPr>
          <p:spPr>
            <a:xfrm>
              <a:off x="2681552" y="5055967"/>
              <a:ext cx="1459551" cy="117907"/>
            </a:xfrm>
            <a:prstGeom prst="rect">
              <a:avLst/>
            </a:prstGeom>
            <a:noFill/>
          </p:spPr>
          <p:txBody>
            <a:bodyPr wrap="square" rtlCol="0">
              <a:spAutoFit/>
            </a:bodyPr>
            <a:lstStyle/>
            <a:p>
              <a:pPr algn="just"/>
              <a:r>
                <a:rPr lang="zh-CN" altLang="en-US" sz="2400" b="1" kern="100" dirty="0" smtClean="0">
                  <a:solidFill>
                    <a:schemeClr val="tx1">
                      <a:lumMod val="75000"/>
                      <a:lumOff val="25000"/>
                    </a:schemeClr>
                  </a:solidFill>
                  <a:latin typeface="微软雅黑 Light" panose="020B0502040204020203" pitchFamily="34" charset="-122"/>
                  <a:ea typeface="微软雅黑 Light" panose="020B0502040204020203" pitchFamily="34" charset="-122"/>
                  <a:cs typeface="黑体" panose="02010609060101010101" pitchFamily="49" charset="-122"/>
                </a:rPr>
                <a:t>可视化结论与总结</a:t>
              </a:r>
              <a:endParaRPr lang="en-US" altLang="zh-CN" sz="2400" b="1" kern="100" dirty="0">
                <a:solidFill>
                  <a:schemeClr val="tx1">
                    <a:lumMod val="75000"/>
                    <a:lumOff val="25000"/>
                  </a:schemeClr>
                </a:solidFill>
                <a:latin typeface="微软雅黑 Light" panose="020B0502040204020203" pitchFamily="34" charset="-122"/>
                <a:ea typeface="微软雅黑 Light" panose="020B0502040204020203" pitchFamily="34" charset="-122"/>
                <a:cs typeface="黑体" panose="02010609060101010101" pitchFamily="49" charset="-122"/>
              </a:endParaRPr>
            </a:p>
          </p:txBody>
        </p:sp>
        <p:sp>
          <p:nvSpPr>
            <p:cNvPr id="29" name="文本框 28">
              <a:extLst>
                <a:ext uri="{FF2B5EF4-FFF2-40B4-BE49-F238E27FC236}">
                  <a16:creationId xmlns:a16="http://schemas.microsoft.com/office/drawing/2014/main" id="{2B53BF18-AB6C-4E01-9964-03B0B8D4D51E}"/>
                </a:ext>
              </a:extLst>
            </p:cNvPr>
            <p:cNvSpPr txBox="1"/>
            <p:nvPr/>
          </p:nvSpPr>
          <p:spPr>
            <a:xfrm>
              <a:off x="2226864" y="5059446"/>
              <a:ext cx="214180" cy="117907"/>
            </a:xfrm>
            <a:prstGeom prst="rect">
              <a:avLst/>
            </a:prstGeom>
            <a:noFill/>
          </p:spPr>
          <p:txBody>
            <a:bodyPr wrap="square" rtlCol="0">
              <a:spAutoFit/>
            </a:bodyPr>
            <a:lstStyle/>
            <a:p>
              <a:pPr algn="just"/>
              <a:r>
                <a:rPr lang="zh-CN" altLang="en-US" sz="2400" kern="100" dirty="0" smtClean="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结论</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grpSp>
      <p:pic>
        <p:nvPicPr>
          <p:cNvPr id="30" name="图片 29"/>
          <p:cNvPicPr>
            <a:picLocks noChangeAspect="1"/>
          </p:cNvPicPr>
          <p:nvPr/>
        </p:nvPicPr>
        <p:blipFill>
          <a:blip r:embed="rId2"/>
          <a:stretch>
            <a:fillRect/>
          </a:stretch>
        </p:blipFill>
        <p:spPr>
          <a:xfrm>
            <a:off x="0" y="1"/>
            <a:ext cx="3294529" cy="690660"/>
          </a:xfrm>
          <a:prstGeom prst="rect">
            <a:avLst/>
          </a:prstGeom>
        </p:spPr>
      </p:pic>
      <p:sp>
        <p:nvSpPr>
          <p:cNvPr id="2" name="灯片编号占位符 1"/>
          <p:cNvSpPr>
            <a:spLocks noGrp="1"/>
          </p:cNvSpPr>
          <p:nvPr>
            <p:ph type="sldNum" sz="quarter" idx="12"/>
          </p:nvPr>
        </p:nvSpPr>
        <p:spPr/>
        <p:txBody>
          <a:bodyPr/>
          <a:lstStyle/>
          <a:p>
            <a:fld id="{9FEE17DF-CAFC-4AFC-B771-88ED72882AC4}" type="slidenum">
              <a:rPr lang="zh-CN" altLang="en-US" smtClean="0"/>
              <a:t>2</a:t>
            </a:fld>
            <a:endParaRPr lang="zh-CN" altLang="en-US"/>
          </a:p>
        </p:txBody>
      </p:sp>
    </p:spTree>
    <p:extLst>
      <p:ext uri="{BB962C8B-B14F-4D97-AF65-F5344CB8AC3E}">
        <p14:creationId xmlns:p14="http://schemas.microsoft.com/office/powerpoint/2010/main" val="20223381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92FF408-54D2-4A6B-9F11-14C55B4A9E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等腰三角形 1">
            <a:extLst>
              <a:ext uri="{FF2B5EF4-FFF2-40B4-BE49-F238E27FC236}">
                <a16:creationId xmlns:a16="http://schemas.microsoft.com/office/drawing/2014/main" id="{AD74F147-F5E5-4EEF-B5EA-E5BFAB646041}"/>
              </a:ext>
            </a:extLst>
          </p:cNvPr>
          <p:cNvSpPr/>
          <p:nvPr/>
        </p:nvSpPr>
        <p:spPr>
          <a:xfrm rot="5400000">
            <a:off x="-9853010" y="1068403"/>
            <a:ext cx="24354974" cy="4725159"/>
          </a:xfrm>
          <a:prstGeom prst="triangle">
            <a:avLst>
              <a:gd name="adj" fmla="val 49394"/>
            </a:avLst>
          </a:prstGeom>
          <a:gradFill>
            <a:gsLst>
              <a:gs pos="100000">
                <a:srgbClr val="02549D"/>
              </a:gs>
              <a:gs pos="0">
                <a:schemeClr val="accent5">
                  <a:lumMod val="75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4" name="椭圆 3">
            <a:extLst>
              <a:ext uri="{FF2B5EF4-FFF2-40B4-BE49-F238E27FC236}">
                <a16:creationId xmlns:a16="http://schemas.microsoft.com/office/drawing/2014/main" id="{83535CFE-40CB-4F30-88B3-7A17CCB229CB}"/>
              </a:ext>
            </a:extLst>
          </p:cNvPr>
          <p:cNvSpPr/>
          <p:nvPr/>
        </p:nvSpPr>
        <p:spPr>
          <a:xfrm>
            <a:off x="3922754" y="2703554"/>
            <a:ext cx="1450892" cy="1450892"/>
          </a:xfrm>
          <a:prstGeom prst="ellipse">
            <a:avLst/>
          </a:prstGeom>
          <a:solidFill>
            <a:schemeClr val="bg1"/>
          </a:solidFill>
          <a:ln>
            <a:noFill/>
          </a:ln>
          <a:effectLst>
            <a:outerShdw blurRad="50800" dist="381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6" name="文本框 5">
            <a:extLst>
              <a:ext uri="{FF2B5EF4-FFF2-40B4-BE49-F238E27FC236}">
                <a16:creationId xmlns:a16="http://schemas.microsoft.com/office/drawing/2014/main" id="{ED03D9BF-7D11-4569-A226-44D81EE8CE69}"/>
              </a:ext>
            </a:extLst>
          </p:cNvPr>
          <p:cNvSpPr txBox="1"/>
          <p:nvPr/>
        </p:nvSpPr>
        <p:spPr>
          <a:xfrm>
            <a:off x="4200692" y="3013502"/>
            <a:ext cx="944489" cy="830997"/>
          </a:xfrm>
          <a:prstGeom prst="rect">
            <a:avLst/>
          </a:prstGeom>
          <a:noFill/>
        </p:spPr>
        <p:txBody>
          <a:bodyPr wrap="none" rtlCol="0">
            <a:spAutoFit/>
          </a:bodyPr>
          <a:lstStyle/>
          <a:p>
            <a:r>
              <a:rPr lang="en-US" altLang="zh-CN" sz="4800" b="1" dirty="0">
                <a:solidFill>
                  <a:srgbClr val="02549D"/>
                </a:solidFill>
                <a:latin typeface="微软雅黑" panose="020B0503020204020204" pitchFamily="34" charset="-122"/>
                <a:ea typeface="微软雅黑" panose="020B0503020204020204" pitchFamily="34" charset="-122"/>
              </a:rPr>
              <a:t>03</a:t>
            </a:r>
            <a:endParaRPr lang="zh-CN" altLang="en-US" sz="4800" b="1" dirty="0">
              <a:solidFill>
                <a:srgbClr val="02549D"/>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96EA6145-7CA8-402E-975E-9BFEA9D70B1A}"/>
              </a:ext>
            </a:extLst>
          </p:cNvPr>
          <p:cNvSpPr txBox="1"/>
          <p:nvPr/>
        </p:nvSpPr>
        <p:spPr>
          <a:xfrm>
            <a:off x="784920" y="2872829"/>
            <a:ext cx="2304092" cy="1200329"/>
          </a:xfrm>
          <a:prstGeom prst="rect">
            <a:avLst/>
          </a:prstGeom>
          <a:noFill/>
        </p:spPr>
        <p:txBody>
          <a:bodyPr wrap="none" rtlCol="0">
            <a:spAutoFit/>
          </a:bodyPr>
          <a:lstStyle/>
          <a:p>
            <a:r>
              <a:rPr lang="en-US" altLang="zh-CN" sz="7200" b="1" dirty="0">
                <a:solidFill>
                  <a:schemeClr val="accent5">
                    <a:lumMod val="50000"/>
                  </a:schemeClr>
                </a:solidFill>
                <a:latin typeface="微软雅黑 Light" panose="020B0502040204020203" pitchFamily="34" charset="-122"/>
                <a:ea typeface="微软雅黑" panose="020B0503020204020204" pitchFamily="34" charset="-122"/>
                <a:cs typeface="Times New Roman" panose="02020603050405020304" pitchFamily="18" charset="0"/>
              </a:rPr>
              <a:t>PART</a:t>
            </a:r>
            <a:endParaRPr lang="zh-CN" altLang="en-US" sz="7200" b="1" dirty="0">
              <a:solidFill>
                <a:schemeClr val="accent5">
                  <a:lumMod val="50000"/>
                </a:schemeClr>
              </a:solidFill>
              <a:latin typeface="微软雅黑 Light" panose="020B0502040204020203"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7AE92D28-1E48-4557-9520-074881899805}"/>
              </a:ext>
            </a:extLst>
          </p:cNvPr>
          <p:cNvSpPr txBox="1"/>
          <p:nvPr/>
        </p:nvSpPr>
        <p:spPr>
          <a:xfrm>
            <a:off x="6977151" y="2911352"/>
            <a:ext cx="4997896" cy="923330"/>
          </a:xfrm>
          <a:prstGeom prst="rect">
            <a:avLst/>
          </a:prstGeom>
          <a:noFill/>
        </p:spPr>
        <p:txBody>
          <a:bodyPr wrap="square" rtlCol="0">
            <a:spAutoFit/>
          </a:bodyPr>
          <a:lstStyle/>
          <a:p>
            <a:pPr algn="just"/>
            <a:r>
              <a:rPr lang="zh-CN" altLang="en-US" sz="5400" kern="100" dirty="0" smtClean="0">
                <a:solidFill>
                  <a:schemeClr val="tx1">
                    <a:lumMod val="75000"/>
                    <a:lumOff val="25000"/>
                  </a:schemeClr>
                </a:solidFill>
                <a:latin typeface="微软雅黑 Light" panose="020B0502040204020203" pitchFamily="34" charset="-122"/>
                <a:ea typeface="微软雅黑 Light" panose="020B0502040204020203" pitchFamily="34" charset="-122"/>
                <a:cs typeface="黑体" panose="02010609060101010101" pitchFamily="49" charset="-122"/>
              </a:rPr>
              <a:t>结论</a:t>
            </a:r>
            <a:endParaRPr lang="en-US" altLang="zh-CN" sz="5400" kern="100" dirty="0">
              <a:solidFill>
                <a:schemeClr val="tx1">
                  <a:lumMod val="75000"/>
                  <a:lumOff val="25000"/>
                </a:schemeClr>
              </a:solidFill>
              <a:latin typeface="微软雅黑 Light" panose="020B0502040204020203" pitchFamily="34" charset="-122"/>
              <a:ea typeface="微软雅黑 Light" panose="020B0502040204020203" pitchFamily="34" charset="-122"/>
              <a:cs typeface="黑体" panose="02010609060101010101" pitchFamily="49" charset="-122"/>
            </a:endParaRPr>
          </a:p>
        </p:txBody>
      </p:sp>
      <p:sp>
        <p:nvSpPr>
          <p:cNvPr id="3" name="灯片编号占位符 2"/>
          <p:cNvSpPr>
            <a:spLocks noGrp="1"/>
          </p:cNvSpPr>
          <p:nvPr>
            <p:ph type="sldNum" sz="quarter" idx="12"/>
          </p:nvPr>
        </p:nvSpPr>
        <p:spPr/>
        <p:txBody>
          <a:bodyPr/>
          <a:lstStyle/>
          <a:p>
            <a:fld id="{9FEE17DF-CAFC-4AFC-B771-88ED72882AC4}" type="slidenum">
              <a:rPr lang="zh-CN" altLang="en-US" smtClean="0"/>
              <a:t>20</a:t>
            </a:fld>
            <a:endParaRPr lang="zh-CN" altLang="en-US"/>
          </a:p>
        </p:txBody>
      </p:sp>
    </p:spTree>
    <p:extLst>
      <p:ext uri="{BB962C8B-B14F-4D97-AF65-F5344CB8AC3E}">
        <p14:creationId xmlns:p14="http://schemas.microsoft.com/office/powerpoint/2010/main" val="28352815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FA19EE2-7B17-4247-AB9C-4A7518DD74F5}"/>
              </a:ext>
            </a:extLst>
          </p:cNvPr>
          <p:cNvSpPr/>
          <p:nvPr/>
        </p:nvSpPr>
        <p:spPr>
          <a:xfrm>
            <a:off x="-600744" y="-27508"/>
            <a:ext cx="13393488" cy="776808"/>
          </a:xfrm>
          <a:prstGeom prst="rect">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5" name="文本框 4">
            <a:extLst>
              <a:ext uri="{FF2B5EF4-FFF2-40B4-BE49-F238E27FC236}">
                <a16:creationId xmlns:a16="http://schemas.microsoft.com/office/drawing/2014/main" id="{C4905631-BF44-458C-AF83-784C8D32BE1F}"/>
              </a:ext>
            </a:extLst>
          </p:cNvPr>
          <p:cNvSpPr txBox="1"/>
          <p:nvPr/>
        </p:nvSpPr>
        <p:spPr>
          <a:xfrm>
            <a:off x="971574" y="150637"/>
            <a:ext cx="2576289" cy="461664"/>
          </a:xfrm>
          <a:prstGeom prst="rect">
            <a:avLst/>
          </a:prstGeom>
          <a:noFill/>
        </p:spPr>
        <p:txBody>
          <a:bodyPr wrap="square" rtlCol="0">
            <a:spAutoFit/>
          </a:bodyPr>
          <a:lstStyle/>
          <a:p>
            <a:pPr algn="just"/>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背景</a:t>
            </a:r>
            <a:endParaRPr lang="zh-CN" altLang="en-US" sz="2400" spc="200"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968D5CA0-28C8-418D-ACD7-2A8684DB8B02}"/>
              </a:ext>
            </a:extLst>
          </p:cNvPr>
          <p:cNvCxnSpPr>
            <a:cxnSpLocks/>
          </p:cNvCxnSpPr>
          <p:nvPr/>
        </p:nvCxnSpPr>
        <p:spPr>
          <a:xfrm flipH="1">
            <a:off x="42330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9636E821-4727-4928-BF81-29D55B52604A}"/>
              </a:ext>
            </a:extLst>
          </p:cNvPr>
          <p:cNvSpPr txBox="1"/>
          <p:nvPr/>
        </p:nvSpPr>
        <p:spPr>
          <a:xfrm>
            <a:off x="5096484" y="150637"/>
            <a:ext cx="1999032" cy="461665"/>
          </a:xfrm>
          <a:prstGeom prst="rect">
            <a:avLst/>
          </a:prstGeom>
          <a:noFill/>
        </p:spPr>
        <p:txBody>
          <a:bodyPr wrap="square" rtlCol="0">
            <a:spAutoFit/>
          </a:bodyPr>
          <a:lstStyle/>
          <a:p>
            <a:pPr algn="ctr"/>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主要内容</a:t>
            </a:r>
            <a:endParaRPr lang="en-US" altLang="zh-CN" sz="2400" kern="100" dirty="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endParaRPr>
          </a:p>
        </p:txBody>
      </p:sp>
      <p:cxnSp>
        <p:nvCxnSpPr>
          <p:cNvPr id="10" name="直接连接符 9">
            <a:extLst>
              <a:ext uri="{FF2B5EF4-FFF2-40B4-BE49-F238E27FC236}">
                <a16:creationId xmlns:a16="http://schemas.microsoft.com/office/drawing/2014/main" id="{79939CAD-7882-4B37-80C9-650B234873A9}"/>
              </a:ext>
            </a:extLst>
          </p:cNvPr>
          <p:cNvCxnSpPr>
            <a:cxnSpLocks/>
          </p:cNvCxnSpPr>
          <p:nvPr/>
        </p:nvCxnSpPr>
        <p:spPr>
          <a:xfrm flipH="1">
            <a:off x="78906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57A2B53-218A-4FEB-AB3A-C17205E34B8D}"/>
              </a:ext>
            </a:extLst>
          </p:cNvPr>
          <p:cNvSpPr txBox="1"/>
          <p:nvPr/>
        </p:nvSpPr>
        <p:spPr>
          <a:xfrm>
            <a:off x="9225721" y="150637"/>
            <a:ext cx="1999032" cy="461664"/>
          </a:xfrm>
          <a:prstGeom prst="rect">
            <a:avLst/>
          </a:prstGeom>
          <a:noFill/>
        </p:spPr>
        <p:txBody>
          <a:bodyPr wrap="square" rtlCol="0">
            <a:spAutoFit/>
          </a:bodyPr>
          <a:lstStyle/>
          <a:p>
            <a:pPr algn="just"/>
            <a:r>
              <a:rPr lang="zh-CN" altLang="en-US" sz="2400" kern="100" dirty="0" smtClean="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结论</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
        <p:nvSpPr>
          <p:cNvPr id="22" name="椭圆 21">
            <a:extLst>
              <a:ext uri="{FF2B5EF4-FFF2-40B4-BE49-F238E27FC236}">
                <a16:creationId xmlns:a16="http://schemas.microsoft.com/office/drawing/2014/main" id="{FF865973-2CCE-4E93-B796-D97AFFD39B38}"/>
              </a:ext>
            </a:extLst>
          </p:cNvPr>
          <p:cNvSpPr/>
          <p:nvPr/>
        </p:nvSpPr>
        <p:spPr>
          <a:xfrm>
            <a:off x="4601458" y="2186138"/>
            <a:ext cx="2939436" cy="2939436"/>
          </a:xfrm>
          <a:prstGeom prst="ellipse">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15" name="文本框 14">
            <a:extLst>
              <a:ext uri="{FF2B5EF4-FFF2-40B4-BE49-F238E27FC236}">
                <a16:creationId xmlns:a16="http://schemas.microsoft.com/office/drawing/2014/main" id="{EFD48FBE-7EE6-4521-8CE0-48F79059A254}"/>
              </a:ext>
            </a:extLst>
          </p:cNvPr>
          <p:cNvSpPr txBox="1"/>
          <p:nvPr/>
        </p:nvSpPr>
        <p:spPr>
          <a:xfrm>
            <a:off x="5356083" y="3158229"/>
            <a:ext cx="1430186" cy="1077218"/>
          </a:xfrm>
          <a:prstGeom prst="rect">
            <a:avLst/>
          </a:prstGeom>
          <a:noFill/>
        </p:spPr>
        <p:txBody>
          <a:bodyPr wrap="square" rtlCol="0">
            <a:spAutoFit/>
          </a:bodyPr>
          <a:lstStyle/>
          <a:p>
            <a:pPr algn="ctr"/>
            <a:r>
              <a:rPr lang="zh-CN" altLang="en-US" sz="3200" kern="100" dirty="0" smtClean="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可视化结论</a:t>
            </a:r>
            <a:endParaRPr lang="zh-CN" altLang="en-US" sz="3200" spc="200" dirty="0">
              <a:solidFill>
                <a:schemeClr val="bg1"/>
              </a:solidFill>
              <a:latin typeface="微软雅黑" panose="020B0503020204020204" pitchFamily="34" charset="-122"/>
              <a:ea typeface="微软雅黑" panose="020B0503020204020204" pitchFamily="34" charset="-122"/>
            </a:endParaRPr>
          </a:p>
        </p:txBody>
      </p:sp>
      <p:sp>
        <p:nvSpPr>
          <p:cNvPr id="21" name="椭圆 20">
            <a:extLst>
              <a:ext uri="{FF2B5EF4-FFF2-40B4-BE49-F238E27FC236}">
                <a16:creationId xmlns:a16="http://schemas.microsoft.com/office/drawing/2014/main" id="{78854645-94CB-42F5-982F-3B05C6F77C95}"/>
              </a:ext>
            </a:extLst>
          </p:cNvPr>
          <p:cNvSpPr/>
          <p:nvPr/>
        </p:nvSpPr>
        <p:spPr>
          <a:xfrm>
            <a:off x="6817169" y="2187064"/>
            <a:ext cx="613777" cy="596102"/>
          </a:xfrm>
          <a:prstGeom prst="ellipse">
            <a:avLst/>
          </a:prstGeom>
          <a:solidFill>
            <a:schemeClr val="bg1">
              <a:lumMod val="95000"/>
            </a:schemeClr>
          </a:solidFill>
          <a:ln>
            <a:solidFill>
              <a:srgbClr val="02549D"/>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23" name="椭圆 22">
            <a:extLst>
              <a:ext uri="{FF2B5EF4-FFF2-40B4-BE49-F238E27FC236}">
                <a16:creationId xmlns:a16="http://schemas.microsoft.com/office/drawing/2014/main" id="{B2339A07-5E94-4D6C-83A8-1948ADB49CF9}"/>
              </a:ext>
            </a:extLst>
          </p:cNvPr>
          <p:cNvSpPr/>
          <p:nvPr/>
        </p:nvSpPr>
        <p:spPr>
          <a:xfrm>
            <a:off x="4710576" y="2187064"/>
            <a:ext cx="613777" cy="596102"/>
          </a:xfrm>
          <a:prstGeom prst="ellipse">
            <a:avLst/>
          </a:prstGeom>
          <a:solidFill>
            <a:schemeClr val="bg1">
              <a:lumMod val="95000"/>
            </a:schemeClr>
          </a:solidFill>
          <a:ln>
            <a:solidFill>
              <a:srgbClr val="02549D"/>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28" name="椭圆 27">
            <a:extLst>
              <a:ext uri="{FF2B5EF4-FFF2-40B4-BE49-F238E27FC236}">
                <a16:creationId xmlns:a16="http://schemas.microsoft.com/office/drawing/2014/main" id="{9150B73A-0AD5-4A4A-9E22-757485714214}"/>
              </a:ext>
            </a:extLst>
          </p:cNvPr>
          <p:cNvSpPr/>
          <p:nvPr/>
        </p:nvSpPr>
        <p:spPr>
          <a:xfrm>
            <a:off x="4710576" y="4490426"/>
            <a:ext cx="613777" cy="596102"/>
          </a:xfrm>
          <a:prstGeom prst="ellipse">
            <a:avLst/>
          </a:prstGeom>
          <a:solidFill>
            <a:schemeClr val="bg1">
              <a:lumMod val="95000"/>
            </a:schemeClr>
          </a:solidFill>
          <a:ln>
            <a:solidFill>
              <a:srgbClr val="02549D"/>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29" name="椭圆 28">
            <a:extLst>
              <a:ext uri="{FF2B5EF4-FFF2-40B4-BE49-F238E27FC236}">
                <a16:creationId xmlns:a16="http://schemas.microsoft.com/office/drawing/2014/main" id="{5062BFAF-2D6A-4708-9766-64D1E950F286}"/>
              </a:ext>
            </a:extLst>
          </p:cNvPr>
          <p:cNvSpPr/>
          <p:nvPr/>
        </p:nvSpPr>
        <p:spPr>
          <a:xfrm>
            <a:off x="6805593" y="4490426"/>
            <a:ext cx="613777" cy="596102"/>
          </a:xfrm>
          <a:prstGeom prst="ellipse">
            <a:avLst/>
          </a:prstGeom>
          <a:solidFill>
            <a:schemeClr val="bg1">
              <a:lumMod val="95000"/>
            </a:schemeClr>
          </a:solidFill>
          <a:ln>
            <a:solidFill>
              <a:srgbClr val="02549D"/>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30" name="文本框 29">
            <a:extLst>
              <a:ext uri="{FF2B5EF4-FFF2-40B4-BE49-F238E27FC236}">
                <a16:creationId xmlns:a16="http://schemas.microsoft.com/office/drawing/2014/main" id="{D5613F3A-6C8F-4992-A4FD-FDC3AB3607FE}"/>
              </a:ext>
            </a:extLst>
          </p:cNvPr>
          <p:cNvSpPr txBox="1"/>
          <p:nvPr/>
        </p:nvSpPr>
        <p:spPr>
          <a:xfrm>
            <a:off x="7617832" y="1736522"/>
            <a:ext cx="4310816" cy="923330"/>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在激活的脑区中，额内侧回与大脑的高级执行功能和决策相关过程有关，眶额叶皮层</a:t>
            </a:r>
            <a:r>
              <a:rPr lang="zh-CN" altLang="en-US" dirty="0" smtClean="0">
                <a:latin typeface="微软雅黑 Light" panose="020B0502040204020203" pitchFamily="34" charset="-122"/>
                <a:ea typeface="微软雅黑 Light" panose="020B0502040204020203" pitchFamily="34" charset="-122"/>
              </a:rPr>
              <a:t>主要</a:t>
            </a:r>
            <a:r>
              <a:rPr lang="zh-CN" altLang="en-US" dirty="0">
                <a:latin typeface="微软雅黑 Light" panose="020B0502040204020203" pitchFamily="34" charset="-122"/>
                <a:ea typeface="微软雅黑 Light" panose="020B0502040204020203" pitchFamily="34" charset="-122"/>
              </a:rPr>
              <a:t>是</a:t>
            </a:r>
            <a:r>
              <a:rPr lang="zh-CN" altLang="en-US" dirty="0" smtClean="0">
                <a:latin typeface="微软雅黑 Light" panose="020B0502040204020203" pitchFamily="34" charset="-122"/>
                <a:ea typeface="微软雅黑 Light" panose="020B0502040204020203" pitchFamily="34" charset="-122"/>
              </a:rPr>
              <a:t>与</a:t>
            </a:r>
            <a:r>
              <a:rPr lang="zh-CN" altLang="en-US" dirty="0">
                <a:latin typeface="微软雅黑 Light" panose="020B0502040204020203" pitchFamily="34" charset="-122"/>
                <a:ea typeface="微软雅黑 Light" panose="020B0502040204020203" pitchFamily="34" charset="-122"/>
              </a:rPr>
              <a:t>决策的认知过程相关的脑区。</a:t>
            </a:r>
            <a:endParaRPr lang="en-US" altLang="zh-CN" dirty="0">
              <a:latin typeface="微软雅黑 Light" panose="020B0502040204020203" pitchFamily="34" charset="-122"/>
              <a:ea typeface="微软雅黑 Light" panose="020B0502040204020203" pitchFamily="34" charset="-122"/>
            </a:endParaRPr>
          </a:p>
        </p:txBody>
      </p:sp>
      <p:sp>
        <p:nvSpPr>
          <p:cNvPr id="34" name="文本框 33">
            <a:extLst>
              <a:ext uri="{FF2B5EF4-FFF2-40B4-BE49-F238E27FC236}">
                <a16:creationId xmlns:a16="http://schemas.microsoft.com/office/drawing/2014/main" id="{04A6C6C9-59E0-4BA1-9E32-02282B14F30B}"/>
              </a:ext>
            </a:extLst>
          </p:cNvPr>
          <p:cNvSpPr txBox="1"/>
          <p:nvPr/>
        </p:nvSpPr>
        <p:spPr>
          <a:xfrm>
            <a:off x="4748653" y="2220227"/>
            <a:ext cx="841919" cy="523220"/>
          </a:xfrm>
          <a:prstGeom prst="rect">
            <a:avLst/>
          </a:prstGeom>
          <a:noFill/>
        </p:spPr>
        <p:txBody>
          <a:bodyPr wrap="square" rtlCol="0">
            <a:spAutoFit/>
          </a:bodyPr>
          <a:lstStyle/>
          <a:p>
            <a:pPr algn="just"/>
            <a:r>
              <a:rPr lang="en-US" altLang="zh-CN" sz="2800" kern="100" dirty="0">
                <a:solidFill>
                  <a:srgbClr val="02549D"/>
                </a:solidFill>
                <a:latin typeface="微软雅黑 Light" panose="020B0502040204020203" pitchFamily="34" charset="-122"/>
                <a:ea typeface="微软雅黑 Light" panose="020B0502040204020203" pitchFamily="34" charset="-122"/>
                <a:cs typeface="黑体" panose="02010609060101010101" pitchFamily="49" charset="-122"/>
              </a:rPr>
              <a:t>01</a:t>
            </a:r>
            <a:endParaRPr lang="zh-CN" altLang="en-US" sz="2800" spc="200" dirty="0">
              <a:solidFill>
                <a:srgbClr val="02549D"/>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7991D3EF-02DF-47C3-87E8-ECCFA3AEE8E6}"/>
              </a:ext>
            </a:extLst>
          </p:cNvPr>
          <p:cNvSpPr txBox="1"/>
          <p:nvPr/>
        </p:nvSpPr>
        <p:spPr>
          <a:xfrm>
            <a:off x="6855245" y="2220227"/>
            <a:ext cx="841919" cy="523220"/>
          </a:xfrm>
          <a:prstGeom prst="rect">
            <a:avLst/>
          </a:prstGeom>
          <a:noFill/>
        </p:spPr>
        <p:txBody>
          <a:bodyPr wrap="square" rtlCol="0">
            <a:spAutoFit/>
          </a:bodyPr>
          <a:lstStyle/>
          <a:p>
            <a:pPr algn="just"/>
            <a:r>
              <a:rPr lang="en-US" altLang="zh-CN" sz="2800" kern="100" dirty="0">
                <a:solidFill>
                  <a:srgbClr val="02549D"/>
                </a:solidFill>
                <a:latin typeface="微软雅黑 Light" panose="020B0502040204020203" pitchFamily="34" charset="-122"/>
                <a:ea typeface="微软雅黑 Light" panose="020B0502040204020203" pitchFamily="34" charset="-122"/>
                <a:cs typeface="黑体" panose="02010609060101010101" pitchFamily="49" charset="-122"/>
              </a:rPr>
              <a:t>02</a:t>
            </a:r>
            <a:endParaRPr lang="zh-CN" altLang="en-US" sz="2800" spc="200" dirty="0">
              <a:solidFill>
                <a:srgbClr val="02549D"/>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732E6094-2C4E-422A-B51E-B5F8C6652BC4}"/>
              </a:ext>
            </a:extLst>
          </p:cNvPr>
          <p:cNvSpPr txBox="1"/>
          <p:nvPr/>
        </p:nvSpPr>
        <p:spPr>
          <a:xfrm>
            <a:off x="6855245" y="4523589"/>
            <a:ext cx="841919" cy="523220"/>
          </a:xfrm>
          <a:prstGeom prst="rect">
            <a:avLst/>
          </a:prstGeom>
          <a:noFill/>
        </p:spPr>
        <p:txBody>
          <a:bodyPr wrap="square" rtlCol="0">
            <a:spAutoFit/>
          </a:bodyPr>
          <a:lstStyle/>
          <a:p>
            <a:pPr algn="just"/>
            <a:r>
              <a:rPr lang="en-US" altLang="zh-CN" sz="2800" kern="100" dirty="0">
                <a:solidFill>
                  <a:srgbClr val="02549D"/>
                </a:solidFill>
                <a:latin typeface="微软雅黑 Light" panose="020B0502040204020203" pitchFamily="34" charset="-122"/>
                <a:ea typeface="微软雅黑 Light" panose="020B0502040204020203" pitchFamily="34" charset="-122"/>
                <a:cs typeface="黑体" panose="02010609060101010101" pitchFamily="49" charset="-122"/>
              </a:rPr>
              <a:t>03</a:t>
            </a:r>
            <a:endParaRPr lang="zh-CN" altLang="en-US" sz="2800" spc="200" dirty="0">
              <a:solidFill>
                <a:srgbClr val="02549D"/>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9427CE54-7DE4-4574-92BD-A933D9E1AA66}"/>
              </a:ext>
            </a:extLst>
          </p:cNvPr>
          <p:cNvSpPr txBox="1"/>
          <p:nvPr/>
        </p:nvSpPr>
        <p:spPr>
          <a:xfrm>
            <a:off x="4737078" y="4523589"/>
            <a:ext cx="841919" cy="523220"/>
          </a:xfrm>
          <a:prstGeom prst="rect">
            <a:avLst/>
          </a:prstGeom>
          <a:noFill/>
        </p:spPr>
        <p:txBody>
          <a:bodyPr wrap="square" rtlCol="0">
            <a:spAutoFit/>
          </a:bodyPr>
          <a:lstStyle/>
          <a:p>
            <a:pPr algn="just"/>
            <a:r>
              <a:rPr lang="en-US" altLang="zh-CN" sz="2800" kern="100" dirty="0">
                <a:solidFill>
                  <a:srgbClr val="02549D"/>
                </a:solidFill>
                <a:latin typeface="微软雅黑 Light" panose="020B0502040204020203" pitchFamily="34" charset="-122"/>
                <a:ea typeface="微软雅黑 Light" panose="020B0502040204020203" pitchFamily="34" charset="-122"/>
                <a:cs typeface="黑体" panose="02010609060101010101" pitchFamily="49" charset="-122"/>
              </a:rPr>
              <a:t>04</a:t>
            </a:r>
            <a:endParaRPr lang="zh-CN" altLang="en-US" sz="2800" spc="200" dirty="0">
              <a:solidFill>
                <a:srgbClr val="02549D"/>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59E677F0-DFC1-4469-9808-1818A4E626FE}"/>
              </a:ext>
            </a:extLst>
          </p:cNvPr>
          <p:cNvSpPr txBox="1"/>
          <p:nvPr/>
        </p:nvSpPr>
        <p:spPr>
          <a:xfrm>
            <a:off x="7746816" y="4490426"/>
            <a:ext cx="4494836" cy="923330"/>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对于激活的右侧额下回，其主要与复杂行为的实现相关</a:t>
            </a:r>
            <a:r>
              <a:rPr lang="zh-CN" altLang="en-US" dirty="0" smtClean="0">
                <a:latin typeface="微软雅黑 Light" panose="020B0502040204020203" pitchFamily="34" charset="-122"/>
                <a:ea typeface="微软雅黑 Light" panose="020B0502040204020203" pitchFamily="34" charset="-122"/>
              </a:rPr>
              <a:t>。在反应抑制任务</a:t>
            </a:r>
            <a:r>
              <a:rPr lang="zh-CN" altLang="en-US" dirty="0">
                <a:latin typeface="微软雅黑 Light" panose="020B0502040204020203" pitchFamily="34" charset="-122"/>
                <a:ea typeface="微软雅黑 Light" panose="020B0502040204020203" pitchFamily="34" charset="-122"/>
              </a:rPr>
              <a:t>中，右侧额下回在被试选择风险选项是有较强激活</a:t>
            </a:r>
          </a:p>
        </p:txBody>
      </p:sp>
      <p:sp>
        <p:nvSpPr>
          <p:cNvPr id="39" name="文本框 38">
            <a:extLst>
              <a:ext uri="{FF2B5EF4-FFF2-40B4-BE49-F238E27FC236}">
                <a16:creationId xmlns:a16="http://schemas.microsoft.com/office/drawing/2014/main" id="{98F74264-6CE8-468F-A9BD-3B1CBB56A2E0}"/>
              </a:ext>
            </a:extLst>
          </p:cNvPr>
          <p:cNvSpPr txBox="1"/>
          <p:nvPr/>
        </p:nvSpPr>
        <p:spPr>
          <a:xfrm>
            <a:off x="766082" y="4490426"/>
            <a:ext cx="3539440" cy="646331"/>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左右脑的梭状回均得到激活，此脑区与物体认知与分类辨识有关。</a:t>
            </a:r>
            <a:endParaRPr lang="en-US" altLang="zh-CN" dirty="0">
              <a:latin typeface="微软雅黑 Light" panose="020B0502040204020203" pitchFamily="34" charset="-122"/>
              <a:ea typeface="微软雅黑 Light" panose="020B0502040204020203" pitchFamily="34" charset="-122"/>
            </a:endParaRPr>
          </a:p>
        </p:txBody>
      </p:sp>
      <p:sp>
        <p:nvSpPr>
          <p:cNvPr id="41" name="文本框 40">
            <a:extLst>
              <a:ext uri="{FF2B5EF4-FFF2-40B4-BE49-F238E27FC236}">
                <a16:creationId xmlns:a16="http://schemas.microsoft.com/office/drawing/2014/main" id="{543EC9FB-F29B-4F6F-B029-A7644ED4814E}"/>
              </a:ext>
            </a:extLst>
          </p:cNvPr>
          <p:cNvSpPr txBox="1"/>
          <p:nvPr/>
        </p:nvSpPr>
        <p:spPr>
          <a:xfrm>
            <a:off x="545527" y="1758562"/>
            <a:ext cx="3978993" cy="1477328"/>
          </a:xfrm>
          <a:prstGeom prst="rect">
            <a:avLst/>
          </a:prstGeom>
          <a:noFill/>
        </p:spPr>
        <p:txBody>
          <a:bodyPr wrap="square" rtlCol="0">
            <a:spAutoFit/>
          </a:bodyPr>
          <a:lstStyle/>
          <a:p>
            <a:r>
              <a:rPr lang="zh-CN" altLang="en-US" dirty="0">
                <a:latin typeface="微软雅黑 Light" panose="020B0502040204020203" pitchFamily="34" charset="-122"/>
                <a:ea typeface="微软雅黑 Light" panose="020B0502040204020203" pitchFamily="34" charset="-122"/>
              </a:rPr>
              <a:t>被</a:t>
            </a:r>
            <a:r>
              <a:rPr lang="zh-CN" altLang="en-US" dirty="0" smtClean="0">
                <a:latin typeface="微软雅黑 Light" panose="020B0502040204020203" pitchFamily="34" charset="-122"/>
                <a:ea typeface="微软雅黑 Light" panose="020B0502040204020203" pitchFamily="34" charset="-122"/>
              </a:rPr>
              <a:t>试选择 </a:t>
            </a:r>
            <a:r>
              <a:rPr lang="en-US" altLang="zh-CN" dirty="0">
                <a:latin typeface="微软雅黑 Light" panose="020B0502040204020203" pitchFamily="34" charset="-122"/>
                <a:ea typeface="微软雅黑 Light" panose="020B0502040204020203" pitchFamily="34" charset="-122"/>
              </a:rPr>
              <a:t>A</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B </a:t>
            </a:r>
            <a:r>
              <a:rPr lang="zh-CN" altLang="en-US" dirty="0" smtClean="0">
                <a:latin typeface="微软雅黑 Light" panose="020B0502040204020203" pitchFamily="34" charset="-122"/>
                <a:ea typeface="微软雅黑 Light" panose="020B0502040204020203" pitchFamily="34" charset="-122"/>
              </a:rPr>
              <a:t>与选择 </a:t>
            </a:r>
            <a:r>
              <a:rPr lang="en-US" altLang="zh-CN" dirty="0">
                <a:latin typeface="微软雅黑 Light" panose="020B0502040204020203" pitchFamily="34" charset="-122"/>
                <a:ea typeface="微软雅黑 Light" panose="020B0502040204020203" pitchFamily="34" charset="-122"/>
              </a:rPr>
              <a:t>C</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D </a:t>
            </a:r>
            <a:r>
              <a:rPr lang="zh-CN" altLang="en-US" dirty="0">
                <a:latin typeface="微软雅黑 Light" panose="020B0502040204020203" pitchFamily="34" charset="-122"/>
                <a:ea typeface="微软雅黑 Light" panose="020B0502040204020203" pitchFamily="34" charset="-122"/>
              </a:rPr>
              <a:t>的可视化</a:t>
            </a:r>
            <a:r>
              <a:rPr lang="zh-CN" altLang="en-US" dirty="0" smtClean="0">
                <a:latin typeface="微软雅黑 Light" panose="020B0502040204020203" pitchFamily="34" charset="-122"/>
                <a:ea typeface="微软雅黑 Light" panose="020B0502040204020203" pitchFamily="34" charset="-122"/>
              </a:rPr>
              <a:t>结果类似。</a:t>
            </a:r>
            <a:r>
              <a:rPr lang="zh-CN" altLang="en-US" dirty="0">
                <a:latin typeface="微软雅黑 Light" panose="020B0502040204020203" pitchFamily="34" charset="-122"/>
                <a:ea typeface="微软雅黑 Light" panose="020B0502040204020203" pitchFamily="34" charset="-122"/>
              </a:rPr>
              <a:t>均包含</a:t>
            </a:r>
            <a:r>
              <a:rPr lang="zh-CN" altLang="en-US" dirty="0" smtClean="0">
                <a:latin typeface="微软雅黑 Light" panose="020B0502040204020203" pitchFamily="34" charset="-122"/>
                <a:ea typeface="微软雅黑 Light" panose="020B0502040204020203" pitchFamily="34" charset="-122"/>
              </a:rPr>
              <a:t>左侧额内侧回，</a:t>
            </a:r>
            <a:r>
              <a:rPr lang="zh-CN" altLang="en-US" dirty="0">
                <a:latin typeface="微软雅黑 Light" panose="020B0502040204020203" pitchFamily="34" charset="-122"/>
                <a:ea typeface="微软雅黑 Light" panose="020B0502040204020203" pitchFamily="34" charset="-122"/>
              </a:rPr>
              <a:t>眶额叶</a:t>
            </a:r>
            <a:r>
              <a:rPr lang="zh-CN" altLang="en-US" dirty="0" smtClean="0">
                <a:latin typeface="微软雅黑 Light" panose="020B0502040204020203" pitchFamily="34" charset="-122"/>
                <a:ea typeface="微软雅黑 Light" panose="020B0502040204020203" pitchFamily="34" charset="-122"/>
              </a:rPr>
              <a:t>皮层</a:t>
            </a:r>
            <a:r>
              <a:rPr lang="en-US" altLang="zh-CN" dirty="0" smtClean="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梭状</a:t>
            </a:r>
            <a:r>
              <a:rPr lang="zh-CN" altLang="en-US" dirty="0" smtClean="0">
                <a:latin typeface="微软雅黑 Light" panose="020B0502040204020203" pitchFamily="34" charset="-122"/>
                <a:ea typeface="微软雅黑 Light" panose="020B0502040204020203" pitchFamily="34" charset="-122"/>
              </a:rPr>
              <a:t>回和</a:t>
            </a:r>
            <a:r>
              <a:rPr lang="zh-CN" altLang="en-US" dirty="0">
                <a:latin typeface="微软雅黑 Light" panose="020B0502040204020203" pitchFamily="34" charset="-122"/>
                <a:ea typeface="微软雅黑 Light" panose="020B0502040204020203" pitchFamily="34" charset="-122"/>
              </a:rPr>
              <a:t>右侧额下回</a:t>
            </a:r>
            <a:r>
              <a:rPr lang="zh-CN" altLang="en-US" dirty="0" smtClean="0">
                <a:latin typeface="微软雅黑 Light" panose="020B0502040204020203" pitchFamily="34" charset="-122"/>
                <a:ea typeface="微软雅黑 Light" panose="020B0502040204020203" pitchFamily="34" charset="-122"/>
              </a:rPr>
              <a:t>区域</a:t>
            </a:r>
            <a:r>
              <a:rPr lang="en-US" altLang="zh-CN" dirty="0">
                <a:latin typeface="微软雅黑 Light" panose="020B0502040204020203" pitchFamily="34" charset="-122"/>
                <a:ea typeface="微软雅黑 Light" panose="020B0502040204020203" pitchFamily="34" charset="-122"/>
              </a:rPr>
              <a:t>(Lawrence N S, et al. </a:t>
            </a:r>
            <a:r>
              <a:rPr lang="en-US" altLang="zh-CN" dirty="0" smtClean="0">
                <a:latin typeface="微软雅黑 Light" panose="020B0502040204020203" pitchFamily="34" charset="-122"/>
                <a:ea typeface="微软雅黑 Light" panose="020B0502040204020203" pitchFamily="34" charset="-122"/>
              </a:rPr>
              <a:t>2008; Kano </a:t>
            </a:r>
            <a:r>
              <a:rPr lang="en-US" altLang="zh-CN" dirty="0">
                <a:latin typeface="微软雅黑 Light" panose="020B0502040204020203" pitchFamily="34" charset="-122"/>
                <a:ea typeface="微软雅黑 Light" panose="020B0502040204020203" pitchFamily="34" charset="-122"/>
              </a:rPr>
              <a:t>M, et al</a:t>
            </a:r>
            <a:r>
              <a:rPr lang="en-US" altLang="zh-CN" dirty="0" smtClean="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2011; </a:t>
            </a:r>
            <a:r>
              <a:rPr lang="en-US" altLang="zh-CN" dirty="0" err="1" smtClean="0">
                <a:latin typeface="微软雅黑 Light" panose="020B0502040204020203" pitchFamily="34" charset="-122"/>
                <a:ea typeface="微软雅黑 Light" panose="020B0502040204020203" pitchFamily="34" charset="-122"/>
              </a:rPr>
              <a:t>Dippel</a:t>
            </a:r>
            <a:r>
              <a:rPr lang="en-US" altLang="zh-CN" dirty="0" smtClean="0">
                <a:latin typeface="微软雅黑 Light" panose="020B0502040204020203" pitchFamily="34" charset="-122"/>
                <a:ea typeface="微软雅黑 Light" panose="020B0502040204020203" pitchFamily="34" charset="-122"/>
              </a:rPr>
              <a:t> G, et al. 2015)</a:t>
            </a:r>
            <a:r>
              <a:rPr lang="zh-CN" altLang="en-US" dirty="0" smtClean="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p:txBody>
      </p:sp>
      <p:sp>
        <p:nvSpPr>
          <p:cNvPr id="2" name="矩形 1"/>
          <p:cNvSpPr/>
          <p:nvPr/>
        </p:nvSpPr>
        <p:spPr>
          <a:xfrm>
            <a:off x="521903" y="5884409"/>
            <a:ext cx="11635882" cy="600164"/>
          </a:xfrm>
          <a:prstGeom prst="rect">
            <a:avLst/>
          </a:prstGeom>
        </p:spPr>
        <p:txBody>
          <a:bodyPr wrap="square">
            <a:spAutoFit/>
          </a:bodyPr>
          <a:lstStyle/>
          <a:p>
            <a:pPr marL="285750" indent="-285750">
              <a:buFont typeface="Wingdings" panose="05000000000000000000" pitchFamily="2" charset="2"/>
              <a:buChar char="Ø"/>
            </a:pPr>
            <a:r>
              <a:rPr lang="zh-CN" altLang="en-US" sz="1100" dirty="0">
                <a:latin typeface="微软雅黑 Light" panose="020B0502040204020203" pitchFamily="34" charset="-122"/>
                <a:ea typeface="微软雅黑 Light" panose="020B0502040204020203" pitchFamily="34" charset="-122"/>
              </a:rPr>
              <a:t>Lawrence N S, Jollant F, O’daly O, et al. Distinct roles of prefrontal cortical </a:t>
            </a:r>
            <a:r>
              <a:rPr lang="zh-CN" altLang="en-US" sz="1100" dirty="0" smtClean="0">
                <a:latin typeface="微软雅黑 Light" panose="020B0502040204020203" pitchFamily="34" charset="-122"/>
                <a:ea typeface="微软雅黑 Light" panose="020B0502040204020203" pitchFamily="34" charset="-122"/>
              </a:rPr>
              <a:t>subregions in the iowa gambling task</a:t>
            </a:r>
            <a:r>
              <a:rPr lang="zh-CN" altLang="en-US" sz="1100" dirty="0">
                <a:latin typeface="微软雅黑 Light" panose="020B0502040204020203" pitchFamily="34" charset="-122"/>
                <a:ea typeface="微软雅黑 Light" panose="020B0502040204020203" pitchFamily="34" charset="-122"/>
              </a:rPr>
              <a:t>. Cerebralcortex,2008,19(5):1134-1143</a:t>
            </a:r>
            <a:r>
              <a:rPr lang="zh-CN" altLang="en-US" sz="1100" dirty="0" smtClean="0">
                <a:latin typeface="微软雅黑 Light" panose="020B0502040204020203" pitchFamily="34" charset="-122"/>
                <a:ea typeface="微软雅黑 Light" panose="020B0502040204020203" pitchFamily="34" charset="-122"/>
              </a:rPr>
              <a:t>. </a:t>
            </a:r>
            <a:endParaRPr lang="en-US" altLang="zh-CN" sz="1100" dirty="0" smtClean="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Ø"/>
            </a:pPr>
            <a:r>
              <a:rPr lang="en-US" altLang="zh-CN" sz="1100" dirty="0" smtClean="0">
                <a:latin typeface="微软雅黑 Light" panose="020B0502040204020203" pitchFamily="34" charset="-122"/>
                <a:ea typeface="微软雅黑 Light" panose="020B0502040204020203" pitchFamily="34" charset="-122"/>
              </a:rPr>
              <a:t>Kano M, Ito M, </a:t>
            </a:r>
            <a:r>
              <a:rPr lang="en-US" altLang="zh-CN" sz="1100" dirty="0" err="1" smtClean="0">
                <a:latin typeface="微软雅黑 Light" panose="020B0502040204020203" pitchFamily="34" charset="-122"/>
                <a:ea typeface="微软雅黑 Light" panose="020B0502040204020203" pitchFamily="34" charset="-122"/>
              </a:rPr>
              <a:t>Fukudo</a:t>
            </a:r>
            <a:r>
              <a:rPr lang="en-US" altLang="zh-CN" sz="1100" dirty="0" smtClean="0">
                <a:latin typeface="微软雅黑 Light" panose="020B0502040204020203" pitchFamily="34" charset="-122"/>
                <a:ea typeface="微软雅黑 Light" panose="020B0502040204020203" pitchFamily="34" charset="-122"/>
              </a:rPr>
              <a:t> S</a:t>
            </a:r>
            <a:r>
              <a:rPr lang="en-US" altLang="zh-CN" sz="1100" dirty="0">
                <a:latin typeface="微软雅黑 Light" panose="020B0502040204020203" pitchFamily="34" charset="-122"/>
                <a:ea typeface="微软雅黑 Light" panose="020B0502040204020203" pitchFamily="34" charset="-122"/>
              </a:rPr>
              <a:t>. </a:t>
            </a:r>
            <a:r>
              <a:rPr lang="en-US" altLang="zh-CN" sz="1100" dirty="0" smtClean="0">
                <a:latin typeface="微软雅黑 Light" panose="020B0502040204020203" pitchFamily="34" charset="-122"/>
                <a:ea typeface="微软雅黑 Light" panose="020B0502040204020203" pitchFamily="34" charset="-122"/>
              </a:rPr>
              <a:t>Neural substrates of decision making as measured with the </a:t>
            </a:r>
            <a:r>
              <a:rPr lang="en-US" altLang="zh-CN" sz="1100" dirty="0" err="1" smtClean="0">
                <a:latin typeface="微软雅黑 Light" panose="020B0502040204020203" pitchFamily="34" charset="-122"/>
                <a:ea typeface="微软雅黑 Light" panose="020B0502040204020203" pitchFamily="34" charset="-122"/>
              </a:rPr>
              <a:t>iowa</a:t>
            </a:r>
            <a:r>
              <a:rPr lang="en-US" altLang="zh-CN" sz="1100" dirty="0" smtClean="0">
                <a:latin typeface="微软雅黑 Light" panose="020B0502040204020203" pitchFamily="34" charset="-122"/>
                <a:ea typeface="微软雅黑 Light" panose="020B0502040204020203" pitchFamily="34" charset="-122"/>
              </a:rPr>
              <a:t> gambling task in men with alexithymia</a:t>
            </a:r>
            <a:r>
              <a:rPr lang="en-US" altLang="zh-CN" sz="1100" dirty="0">
                <a:latin typeface="微软雅黑 Light" panose="020B0502040204020203" pitchFamily="34" charset="-122"/>
                <a:ea typeface="微软雅黑 Light" panose="020B0502040204020203" pitchFamily="34" charset="-122"/>
              </a:rPr>
              <a:t>. </a:t>
            </a:r>
            <a:r>
              <a:rPr lang="en-US" altLang="zh-CN" sz="1100" dirty="0" smtClean="0">
                <a:latin typeface="微软雅黑 Light" panose="020B0502040204020203" pitchFamily="34" charset="-122"/>
                <a:ea typeface="微软雅黑 Light" panose="020B0502040204020203" pitchFamily="34" charset="-122"/>
              </a:rPr>
              <a:t>Psychosomatic medicine,2011</a:t>
            </a:r>
            <a:r>
              <a:rPr lang="en-US" altLang="zh-CN" sz="1100" dirty="0">
                <a:latin typeface="微软雅黑 Light" panose="020B0502040204020203" pitchFamily="34" charset="-122"/>
                <a:ea typeface="微软雅黑 Light" panose="020B0502040204020203" pitchFamily="34" charset="-122"/>
              </a:rPr>
              <a:t>, 73(7):588-597</a:t>
            </a:r>
            <a:r>
              <a:rPr lang="en-US" altLang="zh-CN" sz="1100" dirty="0" smtClean="0">
                <a:latin typeface="微软雅黑 Light" panose="020B0502040204020203" pitchFamily="34" charset="-122"/>
                <a:ea typeface="微软雅黑 Light" panose="020B0502040204020203" pitchFamily="34" charset="-122"/>
              </a:rPr>
              <a:t>.</a:t>
            </a:r>
          </a:p>
          <a:p>
            <a:pPr marL="285750" indent="-285750">
              <a:buFont typeface="Wingdings" panose="05000000000000000000" pitchFamily="2" charset="2"/>
              <a:buChar char="Ø"/>
            </a:pPr>
            <a:r>
              <a:rPr lang="en-US" altLang="zh-CN" sz="1100" dirty="0" err="1" smtClean="0">
                <a:latin typeface="微软雅黑 Light" panose="020B0502040204020203" pitchFamily="34" charset="-122"/>
                <a:ea typeface="微软雅黑 Light" panose="020B0502040204020203" pitchFamily="34" charset="-122"/>
              </a:rPr>
              <a:t>Dippel</a:t>
            </a:r>
            <a:r>
              <a:rPr lang="en-US" altLang="zh-CN" sz="1100" dirty="0" smtClean="0">
                <a:latin typeface="微软雅黑 Light" panose="020B0502040204020203" pitchFamily="34" charset="-122"/>
                <a:ea typeface="微软雅黑 Light" panose="020B0502040204020203" pitchFamily="34" charset="-122"/>
              </a:rPr>
              <a:t> G, </a:t>
            </a:r>
            <a:r>
              <a:rPr lang="en-US" altLang="zh-CN" sz="1100" dirty="0" err="1" smtClean="0">
                <a:latin typeface="微软雅黑 Light" panose="020B0502040204020203" pitchFamily="34" charset="-122"/>
                <a:ea typeface="微软雅黑 Light" panose="020B0502040204020203" pitchFamily="34" charset="-122"/>
              </a:rPr>
              <a:t>Beste</a:t>
            </a:r>
            <a:r>
              <a:rPr lang="en-US" altLang="zh-CN" sz="1100" dirty="0" smtClean="0">
                <a:latin typeface="微软雅黑 Light" panose="020B0502040204020203" pitchFamily="34" charset="-122"/>
                <a:ea typeface="微软雅黑 Light" panose="020B0502040204020203" pitchFamily="34" charset="-122"/>
              </a:rPr>
              <a:t> C. A causal role of the right inferior frontal cortex in implementing strategies for multi-component </a:t>
            </a:r>
            <a:r>
              <a:rPr lang="en-US" altLang="zh-CN" sz="1100" dirty="0" err="1" smtClean="0">
                <a:latin typeface="微软雅黑 Light" panose="020B0502040204020203" pitchFamily="34" charset="-122"/>
                <a:ea typeface="微软雅黑 Light" panose="020B0502040204020203" pitchFamily="34" charset="-122"/>
              </a:rPr>
              <a:t>behaviour</a:t>
            </a:r>
            <a:r>
              <a:rPr lang="en-US" altLang="zh-CN" sz="1100" dirty="0">
                <a:latin typeface="微软雅黑 Light" panose="020B0502040204020203" pitchFamily="34" charset="-122"/>
                <a:ea typeface="微软雅黑 Light" panose="020B0502040204020203" pitchFamily="34" charset="-122"/>
              </a:rPr>
              <a:t>. Naturecommunications,2015,6:6587</a:t>
            </a:r>
            <a:endParaRPr lang="zh-CN" altLang="en-US" sz="1100" dirty="0">
              <a:latin typeface="微软雅黑 Light" panose="020B0502040204020203" pitchFamily="34" charset="-122"/>
              <a:ea typeface="微软雅黑 Light" panose="020B0502040204020203" pitchFamily="34" charset="-122"/>
            </a:endParaRPr>
          </a:p>
        </p:txBody>
      </p:sp>
      <p:sp>
        <p:nvSpPr>
          <p:cNvPr id="3" name="灯片编号占位符 2"/>
          <p:cNvSpPr>
            <a:spLocks noGrp="1"/>
          </p:cNvSpPr>
          <p:nvPr>
            <p:ph type="sldNum" sz="quarter" idx="12"/>
          </p:nvPr>
        </p:nvSpPr>
        <p:spPr/>
        <p:txBody>
          <a:bodyPr/>
          <a:lstStyle/>
          <a:p>
            <a:fld id="{9FEE17DF-CAFC-4AFC-B771-88ED72882AC4}" type="slidenum">
              <a:rPr lang="zh-CN" altLang="en-US" smtClean="0"/>
              <a:t>21</a:t>
            </a:fld>
            <a:endParaRPr lang="zh-CN" altLang="en-US"/>
          </a:p>
        </p:txBody>
      </p:sp>
    </p:spTree>
    <p:extLst>
      <p:ext uri="{BB962C8B-B14F-4D97-AF65-F5344CB8AC3E}">
        <p14:creationId xmlns:p14="http://schemas.microsoft.com/office/powerpoint/2010/main" val="25222600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FA19EE2-7B17-4247-AB9C-4A7518DD74F5}"/>
              </a:ext>
            </a:extLst>
          </p:cNvPr>
          <p:cNvSpPr/>
          <p:nvPr/>
        </p:nvSpPr>
        <p:spPr>
          <a:xfrm>
            <a:off x="-600744" y="-27508"/>
            <a:ext cx="13393488" cy="776808"/>
          </a:xfrm>
          <a:prstGeom prst="rect">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5" name="文本框 4">
            <a:extLst>
              <a:ext uri="{FF2B5EF4-FFF2-40B4-BE49-F238E27FC236}">
                <a16:creationId xmlns:a16="http://schemas.microsoft.com/office/drawing/2014/main" id="{C4905631-BF44-458C-AF83-784C8D32BE1F}"/>
              </a:ext>
            </a:extLst>
          </p:cNvPr>
          <p:cNvSpPr txBox="1"/>
          <p:nvPr/>
        </p:nvSpPr>
        <p:spPr>
          <a:xfrm>
            <a:off x="971574" y="150637"/>
            <a:ext cx="2576289" cy="461664"/>
          </a:xfrm>
          <a:prstGeom prst="rect">
            <a:avLst/>
          </a:prstGeom>
          <a:noFill/>
        </p:spPr>
        <p:txBody>
          <a:bodyPr wrap="square" rtlCol="0">
            <a:spAutoFit/>
          </a:bodyPr>
          <a:lstStyle/>
          <a:p>
            <a:pPr algn="just"/>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背景</a:t>
            </a:r>
            <a:endParaRPr lang="zh-CN" altLang="en-US" sz="2400" spc="200"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968D5CA0-28C8-418D-ACD7-2A8684DB8B02}"/>
              </a:ext>
            </a:extLst>
          </p:cNvPr>
          <p:cNvCxnSpPr>
            <a:cxnSpLocks/>
          </p:cNvCxnSpPr>
          <p:nvPr/>
        </p:nvCxnSpPr>
        <p:spPr>
          <a:xfrm flipH="1">
            <a:off x="42330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9636E821-4727-4928-BF81-29D55B52604A}"/>
              </a:ext>
            </a:extLst>
          </p:cNvPr>
          <p:cNvSpPr txBox="1"/>
          <p:nvPr/>
        </p:nvSpPr>
        <p:spPr>
          <a:xfrm>
            <a:off x="5096484" y="150637"/>
            <a:ext cx="1999032" cy="461665"/>
          </a:xfrm>
          <a:prstGeom prst="rect">
            <a:avLst/>
          </a:prstGeom>
          <a:noFill/>
        </p:spPr>
        <p:txBody>
          <a:bodyPr wrap="square" rtlCol="0">
            <a:spAutoFit/>
          </a:bodyPr>
          <a:lstStyle/>
          <a:p>
            <a:pPr algn="ctr"/>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主要内容</a:t>
            </a:r>
            <a:endParaRPr lang="en-US" altLang="zh-CN" sz="2400" kern="100" dirty="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endParaRPr>
          </a:p>
        </p:txBody>
      </p:sp>
      <p:cxnSp>
        <p:nvCxnSpPr>
          <p:cNvPr id="10" name="直接连接符 9">
            <a:extLst>
              <a:ext uri="{FF2B5EF4-FFF2-40B4-BE49-F238E27FC236}">
                <a16:creationId xmlns:a16="http://schemas.microsoft.com/office/drawing/2014/main" id="{79939CAD-7882-4B37-80C9-650B234873A9}"/>
              </a:ext>
            </a:extLst>
          </p:cNvPr>
          <p:cNvCxnSpPr>
            <a:cxnSpLocks/>
          </p:cNvCxnSpPr>
          <p:nvPr/>
        </p:nvCxnSpPr>
        <p:spPr>
          <a:xfrm flipH="1">
            <a:off x="78906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57A2B53-218A-4FEB-AB3A-C17205E34B8D}"/>
              </a:ext>
            </a:extLst>
          </p:cNvPr>
          <p:cNvSpPr txBox="1"/>
          <p:nvPr/>
        </p:nvSpPr>
        <p:spPr>
          <a:xfrm>
            <a:off x="9225721" y="150637"/>
            <a:ext cx="1999032" cy="461664"/>
          </a:xfrm>
          <a:prstGeom prst="rect">
            <a:avLst/>
          </a:prstGeom>
          <a:noFill/>
        </p:spPr>
        <p:txBody>
          <a:bodyPr wrap="square" rtlCol="0">
            <a:spAutoFit/>
          </a:bodyPr>
          <a:lstStyle/>
          <a:p>
            <a:pPr algn="just"/>
            <a:r>
              <a:rPr lang="zh-CN" altLang="en-US" sz="2400" kern="100" dirty="0" smtClean="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结论</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1E45D752-DA1F-4A3A-A214-DC96C5724091}"/>
              </a:ext>
            </a:extLst>
          </p:cNvPr>
          <p:cNvGrpSpPr/>
          <p:nvPr/>
        </p:nvGrpSpPr>
        <p:grpSpPr>
          <a:xfrm>
            <a:off x="728324" y="2186138"/>
            <a:ext cx="2939436" cy="2939436"/>
            <a:chOff x="-1984396" y="2623018"/>
            <a:chExt cx="2372494" cy="2372494"/>
          </a:xfrm>
        </p:grpSpPr>
        <p:sp>
          <p:nvSpPr>
            <p:cNvPr id="22" name="椭圆 21">
              <a:extLst>
                <a:ext uri="{FF2B5EF4-FFF2-40B4-BE49-F238E27FC236}">
                  <a16:creationId xmlns:a16="http://schemas.microsoft.com/office/drawing/2014/main" id="{FF865973-2CCE-4E93-B796-D97AFFD39B38}"/>
                </a:ext>
              </a:extLst>
            </p:cNvPr>
            <p:cNvSpPr/>
            <p:nvPr/>
          </p:nvSpPr>
          <p:spPr>
            <a:xfrm>
              <a:off x="-1984396" y="2623018"/>
              <a:ext cx="2372494" cy="2372494"/>
            </a:xfrm>
            <a:prstGeom prst="ellipse">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15" name="文本框 14">
              <a:extLst>
                <a:ext uri="{FF2B5EF4-FFF2-40B4-BE49-F238E27FC236}">
                  <a16:creationId xmlns:a16="http://schemas.microsoft.com/office/drawing/2014/main" id="{EFD48FBE-7EE6-4521-8CE0-48F79059A254}"/>
                </a:ext>
              </a:extLst>
            </p:cNvPr>
            <p:cNvSpPr txBox="1"/>
            <p:nvPr/>
          </p:nvSpPr>
          <p:spPr>
            <a:xfrm>
              <a:off x="-1242831" y="3546395"/>
              <a:ext cx="889364" cy="471987"/>
            </a:xfrm>
            <a:prstGeom prst="rect">
              <a:avLst/>
            </a:prstGeom>
            <a:noFill/>
          </p:spPr>
          <p:txBody>
            <a:bodyPr wrap="square" rtlCol="0">
              <a:spAutoFit/>
            </a:bodyPr>
            <a:lstStyle/>
            <a:p>
              <a:pPr algn="just"/>
              <a:r>
                <a:rPr lang="zh-CN" altLang="en-US" sz="3200" kern="100" dirty="0" smtClean="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总结</a:t>
              </a:r>
              <a:endParaRPr lang="zh-CN" altLang="en-US" sz="3200" spc="200" dirty="0">
                <a:solidFill>
                  <a:schemeClr val="bg1"/>
                </a:solidFill>
                <a:latin typeface="微软雅黑" panose="020B0503020204020204" pitchFamily="34" charset="-122"/>
                <a:ea typeface="微软雅黑" panose="020B0503020204020204" pitchFamily="34" charset="-122"/>
              </a:endParaRPr>
            </a:p>
          </p:txBody>
        </p:sp>
      </p:grpSp>
      <p:grpSp>
        <p:nvGrpSpPr>
          <p:cNvPr id="6" name="组合 5">
            <a:extLst>
              <a:ext uri="{FF2B5EF4-FFF2-40B4-BE49-F238E27FC236}">
                <a16:creationId xmlns:a16="http://schemas.microsoft.com/office/drawing/2014/main" id="{CC892BDE-7C5B-4EB7-9524-CFE7FFF12470}"/>
              </a:ext>
            </a:extLst>
          </p:cNvPr>
          <p:cNvGrpSpPr/>
          <p:nvPr/>
        </p:nvGrpSpPr>
        <p:grpSpPr>
          <a:xfrm>
            <a:off x="2584376" y="1616473"/>
            <a:ext cx="8314911" cy="1168728"/>
            <a:chOff x="2675816" y="1514873"/>
            <a:chExt cx="8314911" cy="1168728"/>
          </a:xfrm>
        </p:grpSpPr>
        <p:sp>
          <p:nvSpPr>
            <p:cNvPr id="24" name="矩形: 圆角 23">
              <a:extLst>
                <a:ext uri="{FF2B5EF4-FFF2-40B4-BE49-F238E27FC236}">
                  <a16:creationId xmlns:a16="http://schemas.microsoft.com/office/drawing/2014/main" id="{26139207-7973-4AC2-A610-54341343940E}"/>
                </a:ext>
              </a:extLst>
            </p:cNvPr>
            <p:cNvSpPr/>
            <p:nvPr/>
          </p:nvSpPr>
          <p:spPr>
            <a:xfrm>
              <a:off x="2675816" y="1514873"/>
              <a:ext cx="8314911" cy="954008"/>
            </a:xfrm>
            <a:prstGeom prst="roundRect">
              <a:avLst>
                <a:gd name="adj" fmla="val 5000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20" name="文本框 19">
              <a:extLst>
                <a:ext uri="{FF2B5EF4-FFF2-40B4-BE49-F238E27FC236}">
                  <a16:creationId xmlns:a16="http://schemas.microsoft.com/office/drawing/2014/main" id="{A4F48F71-3CF0-40A8-8ADB-E19D4970DBE0}"/>
                </a:ext>
              </a:extLst>
            </p:cNvPr>
            <p:cNvSpPr txBox="1"/>
            <p:nvPr/>
          </p:nvSpPr>
          <p:spPr>
            <a:xfrm>
              <a:off x="3196100" y="1606383"/>
              <a:ext cx="7342434" cy="1077218"/>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本文</a:t>
              </a:r>
              <a:r>
                <a:rPr lang="zh-CN" altLang="en-US" sz="1600" dirty="0" smtClean="0">
                  <a:latin typeface="微软雅黑 Light" panose="020B0502040204020203" pitchFamily="34" charset="-122"/>
                  <a:ea typeface="微软雅黑 Light" panose="020B0502040204020203" pitchFamily="34" charset="-122"/>
                </a:rPr>
                <a:t>采取</a:t>
              </a:r>
              <a:r>
                <a:rPr lang="en-US" altLang="zh-CN" sz="1600" dirty="0" smtClean="0">
                  <a:latin typeface="微软雅黑 Light" panose="020B0502040204020203" pitchFamily="34" charset="-122"/>
                  <a:ea typeface="微软雅黑 Light" panose="020B0502040204020203" pitchFamily="34" charset="-122"/>
                </a:rPr>
                <a:t>3DCNN </a:t>
              </a:r>
              <a:r>
                <a:rPr lang="zh-CN" altLang="en-US" sz="1600" dirty="0">
                  <a:latin typeface="微软雅黑 Light" panose="020B0502040204020203" pitchFamily="34" charset="-122"/>
                  <a:ea typeface="微软雅黑 Light" panose="020B0502040204020203" pitchFamily="34" charset="-122"/>
                </a:rPr>
                <a:t>网络，基于被试执行</a:t>
              </a:r>
              <a:r>
                <a:rPr lang="zh-CN" altLang="en-US" sz="1600" dirty="0" smtClean="0">
                  <a:latin typeface="微软雅黑 Light" panose="020B0502040204020203" pitchFamily="34" charset="-122"/>
                  <a:ea typeface="微软雅黑 Light" panose="020B0502040204020203" pitchFamily="34" charset="-122"/>
                </a:rPr>
                <a:t>爱荷</a:t>
              </a:r>
              <a:r>
                <a:rPr lang="zh-CN" altLang="en-US" sz="1600" dirty="0">
                  <a:latin typeface="微软雅黑 Light" panose="020B0502040204020203" pitchFamily="34" charset="-122"/>
                  <a:ea typeface="微软雅黑 Light" panose="020B0502040204020203" pitchFamily="34" charset="-122"/>
                </a:rPr>
                <a:t>华博弈任务的 </a:t>
              </a:r>
              <a:r>
                <a:rPr lang="en-US" altLang="zh-CN" sz="1600" dirty="0" smtClean="0">
                  <a:latin typeface="微软雅黑 Light" panose="020B0502040204020203" pitchFamily="34" charset="-122"/>
                  <a:ea typeface="微软雅黑 Light" panose="020B0502040204020203" pitchFamily="34" charset="-122"/>
                </a:rPr>
                <a:t>fMRI </a:t>
              </a:r>
              <a:r>
                <a:rPr lang="zh-CN" altLang="en-US" sz="1600" dirty="0" smtClean="0">
                  <a:latin typeface="微软雅黑 Light" panose="020B0502040204020203" pitchFamily="34" charset="-122"/>
                  <a:ea typeface="微软雅黑 Light" panose="020B0502040204020203" pitchFamily="34" charset="-122"/>
                </a:rPr>
                <a:t>数据</a:t>
              </a:r>
              <a:r>
                <a:rPr lang="zh-CN" altLang="en-US" sz="1600" dirty="0">
                  <a:latin typeface="微软雅黑 Light" panose="020B0502040204020203" pitchFamily="34" charset="-122"/>
                  <a:ea typeface="微软雅黑 Light" panose="020B0502040204020203" pitchFamily="34" charset="-122"/>
                </a:rPr>
                <a:t>对其选择进行预测。在测试集上面能够</a:t>
              </a:r>
              <a:r>
                <a:rPr lang="zh-CN" altLang="en-US" sz="1600" dirty="0" smtClean="0">
                  <a:latin typeface="微软雅黑 Light" panose="020B0502040204020203" pitchFamily="34" charset="-122"/>
                  <a:ea typeface="微软雅黑 Light" panose="020B0502040204020203" pitchFamily="34" charset="-122"/>
                </a:rPr>
                <a:t>达到</a:t>
              </a:r>
              <a:r>
                <a:rPr lang="en-US" altLang="zh-CN" sz="1600" dirty="0" smtClean="0">
                  <a:latin typeface="微软雅黑 Light" panose="020B0502040204020203" pitchFamily="34" charset="-122"/>
                  <a:ea typeface="微软雅黑 Light" panose="020B0502040204020203" pitchFamily="34" charset="-122"/>
                </a:rPr>
                <a:t>60%</a:t>
              </a:r>
              <a:r>
                <a:rPr lang="zh-CN" altLang="en-US" sz="1600" dirty="0" smtClean="0">
                  <a:latin typeface="微软雅黑 Light" panose="020B0502040204020203" pitchFamily="34" charset="-122"/>
                  <a:ea typeface="微软雅黑 Light" panose="020B0502040204020203" pitchFamily="34" charset="-122"/>
                </a:rPr>
                <a:t>准确率</a:t>
              </a:r>
              <a:r>
                <a:rPr lang="zh-CN" altLang="en-US" sz="1600" dirty="0">
                  <a:latin typeface="微软雅黑 Light" panose="020B0502040204020203" pitchFamily="34" charset="-122"/>
                  <a:ea typeface="微软雅黑 Light" panose="020B0502040204020203" pitchFamily="34" charset="-122"/>
                </a:rPr>
                <a:t>，高于平均水平且优于根据先验知识构建的 </a:t>
              </a:r>
              <a:r>
                <a:rPr lang="en-US" altLang="zh-CN" sz="1600" dirty="0">
                  <a:latin typeface="微软雅黑 Light" panose="020B0502040204020203" pitchFamily="34" charset="-122"/>
                  <a:ea typeface="微软雅黑 Light" panose="020B0502040204020203" pitchFamily="34" charset="-122"/>
                </a:rPr>
                <a:t>SVM </a:t>
              </a:r>
              <a:r>
                <a:rPr lang="zh-CN" altLang="en-US" sz="1600" dirty="0">
                  <a:latin typeface="微软雅黑 Light" panose="020B0502040204020203" pitchFamily="34" charset="-122"/>
                  <a:ea typeface="微软雅黑 Light" panose="020B0502040204020203" pitchFamily="34" charset="-122"/>
                </a:rPr>
                <a:t>模型。 </a:t>
              </a:r>
              <a:endParaRPr lang="en-US" altLang="zh-CN" sz="1600" dirty="0">
                <a:latin typeface="微软雅黑 Light" panose="020B0502040204020203" pitchFamily="34" charset="-122"/>
                <a:ea typeface="微软雅黑 Light" panose="020B0502040204020203" pitchFamily="34" charset="-122"/>
              </a:endParaRPr>
            </a:p>
            <a:p>
              <a:pPr algn="just"/>
              <a:r>
                <a:rPr lang="en-US" altLang="zh-CN" sz="1600" kern="100" dirty="0" smtClean="0">
                  <a:solidFill>
                    <a:schemeClr val="tx1">
                      <a:lumMod val="75000"/>
                      <a:lumOff val="25000"/>
                    </a:schemeClr>
                  </a:solidFill>
                  <a:latin typeface="微软雅黑 Light" panose="020B0502040204020203" pitchFamily="34" charset="-122"/>
                  <a:ea typeface="微软雅黑 Light" panose="020B0502040204020203" pitchFamily="34" charset="-122"/>
                  <a:cs typeface="黑体" panose="02010609060101010101" pitchFamily="49" charset="-122"/>
                </a:rPr>
                <a:t> </a:t>
              </a:r>
              <a:endParaRPr lang="en-US" altLang="zh-CN" sz="1600" kern="100" dirty="0">
                <a:solidFill>
                  <a:schemeClr val="tx1">
                    <a:lumMod val="75000"/>
                    <a:lumOff val="25000"/>
                  </a:schemeClr>
                </a:solidFill>
                <a:latin typeface="微软雅黑 Light" panose="020B0502040204020203" pitchFamily="34" charset="-122"/>
                <a:ea typeface="微软雅黑 Light" panose="020B0502040204020203" pitchFamily="34" charset="-122"/>
                <a:cs typeface="黑体" panose="02010609060101010101" pitchFamily="49" charset="-122"/>
              </a:endParaRPr>
            </a:p>
          </p:txBody>
        </p:sp>
      </p:grpSp>
      <p:grpSp>
        <p:nvGrpSpPr>
          <p:cNvPr id="25" name="组合 24">
            <a:extLst>
              <a:ext uri="{FF2B5EF4-FFF2-40B4-BE49-F238E27FC236}">
                <a16:creationId xmlns:a16="http://schemas.microsoft.com/office/drawing/2014/main" id="{7FD20DBD-85C8-4F1B-AB0F-0B834B7654EF}"/>
              </a:ext>
            </a:extLst>
          </p:cNvPr>
          <p:cNvGrpSpPr/>
          <p:nvPr/>
        </p:nvGrpSpPr>
        <p:grpSpPr>
          <a:xfrm>
            <a:off x="2960296" y="3140473"/>
            <a:ext cx="8314911" cy="1167186"/>
            <a:chOff x="2675816" y="1514873"/>
            <a:chExt cx="8314911" cy="1167186"/>
          </a:xfrm>
        </p:grpSpPr>
        <p:sp>
          <p:nvSpPr>
            <p:cNvPr id="26" name="矩形: 圆角 25">
              <a:extLst>
                <a:ext uri="{FF2B5EF4-FFF2-40B4-BE49-F238E27FC236}">
                  <a16:creationId xmlns:a16="http://schemas.microsoft.com/office/drawing/2014/main" id="{ED6D91AC-47F6-45D1-B43A-8B418C1E343B}"/>
                </a:ext>
              </a:extLst>
            </p:cNvPr>
            <p:cNvSpPr/>
            <p:nvPr/>
          </p:nvSpPr>
          <p:spPr>
            <a:xfrm>
              <a:off x="2675816" y="1514873"/>
              <a:ext cx="8314911" cy="954008"/>
            </a:xfrm>
            <a:prstGeom prst="roundRect">
              <a:avLst>
                <a:gd name="adj" fmla="val 5000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27" name="文本框 26">
              <a:extLst>
                <a:ext uri="{FF2B5EF4-FFF2-40B4-BE49-F238E27FC236}">
                  <a16:creationId xmlns:a16="http://schemas.microsoft.com/office/drawing/2014/main" id="{F328BE4E-CDE8-448C-A969-EB5F4D4B687E}"/>
                </a:ext>
              </a:extLst>
            </p:cNvPr>
            <p:cNvSpPr txBox="1"/>
            <p:nvPr/>
          </p:nvSpPr>
          <p:spPr>
            <a:xfrm>
              <a:off x="3263383" y="1604841"/>
              <a:ext cx="7342434" cy="1077218"/>
            </a:xfrm>
            <a:prstGeom prst="rect">
              <a:avLst/>
            </a:prstGeom>
            <a:noFill/>
          </p:spPr>
          <p:txBody>
            <a:bodyPr wrap="square" rtlCol="0">
              <a:spAutoFit/>
            </a:bodyPr>
            <a:lstStyle/>
            <a:p>
              <a:r>
                <a:rPr lang="zh-CN" altLang="en-US" sz="1600" dirty="0" smtClean="0">
                  <a:latin typeface="微软雅黑 Light" panose="020B0502040204020203" pitchFamily="34" charset="-122"/>
                  <a:ea typeface="微软雅黑 Light" panose="020B0502040204020203" pitchFamily="34" charset="-122"/>
                </a:rPr>
                <a:t>将</a:t>
              </a:r>
              <a:r>
                <a:rPr lang="en-US" altLang="zh-CN" sz="1600" dirty="0" smtClean="0">
                  <a:latin typeface="微软雅黑 Light" panose="020B0502040204020203" pitchFamily="34" charset="-122"/>
                  <a:ea typeface="微软雅黑 Light" panose="020B0502040204020203" pitchFamily="34" charset="-122"/>
                </a:rPr>
                <a:t>CNN </a:t>
              </a:r>
              <a:r>
                <a:rPr lang="zh-CN" altLang="en-US" sz="1600" dirty="0">
                  <a:latin typeface="微软雅黑 Light" panose="020B0502040204020203" pitchFamily="34" charset="-122"/>
                  <a:ea typeface="微软雅黑 Light" panose="020B0502040204020203" pitchFamily="34" charset="-122"/>
                </a:rPr>
                <a:t>模型</a:t>
              </a:r>
              <a:r>
                <a:rPr lang="zh-CN" altLang="en-US" sz="1600" dirty="0" smtClean="0">
                  <a:latin typeface="微软雅黑 Light" panose="020B0502040204020203" pitchFamily="34" charset="-122"/>
                  <a:ea typeface="微软雅黑 Light" panose="020B0502040204020203" pitchFamily="34" charset="-122"/>
                </a:rPr>
                <a:t>的</a:t>
              </a:r>
              <a:r>
                <a:rPr lang="en-US" altLang="zh-CN" sz="1600" dirty="0" smtClean="0">
                  <a:latin typeface="微软雅黑 Light" panose="020B0502040204020203" pitchFamily="34" charset="-122"/>
                  <a:ea typeface="微软雅黑 Light" panose="020B0502040204020203" pitchFamily="34" charset="-122"/>
                </a:rPr>
                <a:t>Grad-CAM</a:t>
              </a:r>
              <a:r>
                <a:rPr lang="zh-CN" altLang="en-US" sz="1600" dirty="0" smtClean="0">
                  <a:latin typeface="微软雅黑 Light" panose="020B0502040204020203" pitchFamily="34" charset="-122"/>
                  <a:ea typeface="微软雅黑 Light" panose="020B0502040204020203" pitchFamily="34" charset="-122"/>
                </a:rPr>
                <a:t>可视化</a:t>
              </a:r>
              <a:r>
                <a:rPr lang="zh-CN" altLang="en-US" sz="1600" dirty="0">
                  <a:latin typeface="微软雅黑 Light" panose="020B0502040204020203" pitchFamily="34" charset="-122"/>
                  <a:ea typeface="微软雅黑 Light" panose="020B0502040204020203" pitchFamily="34" charset="-122"/>
                </a:rPr>
                <a:t>方法用来分析爱荷华博弈任务的 </a:t>
              </a:r>
              <a:r>
                <a:rPr lang="en-US" altLang="zh-CN" sz="1600" dirty="0">
                  <a:latin typeface="微软雅黑 Light" panose="020B0502040204020203" pitchFamily="34" charset="-122"/>
                  <a:ea typeface="微软雅黑 Light" panose="020B0502040204020203" pitchFamily="34" charset="-122"/>
                </a:rPr>
                <a:t>fMRI </a:t>
              </a:r>
              <a:r>
                <a:rPr lang="zh-CN" altLang="en-US" sz="1600" dirty="0">
                  <a:latin typeface="微软雅黑 Light" panose="020B0502040204020203" pitchFamily="34" charset="-122"/>
                  <a:ea typeface="微软雅黑 Light" panose="020B0502040204020203" pitchFamily="34" charset="-122"/>
                </a:rPr>
                <a:t>数据。其可视化结果与已有研究在多个脑区均</a:t>
              </a:r>
              <a:r>
                <a:rPr lang="zh-CN" altLang="en-US" sz="1600" dirty="0" smtClean="0">
                  <a:latin typeface="微软雅黑 Light" panose="020B0502040204020203" pitchFamily="34" charset="-122"/>
                  <a:ea typeface="微软雅黑 Light" panose="020B0502040204020203" pitchFamily="34" charset="-122"/>
                </a:rPr>
                <a:t>有重合，</a:t>
              </a:r>
              <a:r>
                <a:rPr lang="zh-CN" altLang="en-US" sz="1600" dirty="0">
                  <a:latin typeface="微软雅黑 Light" panose="020B0502040204020203" pitchFamily="34" charset="-122"/>
                  <a:ea typeface="微软雅黑 Light" panose="020B0502040204020203" pitchFamily="34" charset="-122"/>
                </a:rPr>
                <a:t>在左侧额内侧回，眶额叶皮层</a:t>
              </a:r>
              <a:r>
                <a:rPr lang="en-US" altLang="zh-CN" sz="1600" dirty="0">
                  <a:latin typeface="微软雅黑 Light" panose="020B0502040204020203" pitchFamily="34" charset="-122"/>
                  <a:ea typeface="微软雅黑 Light" panose="020B0502040204020203" pitchFamily="34" charset="-122"/>
                </a:rPr>
                <a:t>, </a:t>
              </a:r>
              <a:r>
                <a:rPr lang="zh-CN" altLang="en-US" sz="1600" dirty="0">
                  <a:latin typeface="微软雅黑 Light" panose="020B0502040204020203" pitchFamily="34" charset="-122"/>
                  <a:ea typeface="微软雅黑 Light" panose="020B0502040204020203" pitchFamily="34" charset="-122"/>
                </a:rPr>
                <a:t>梭状回和右侧额下回四个区域与其它区域</a:t>
              </a:r>
              <a:r>
                <a:rPr lang="zh-CN" altLang="en-US" sz="1600" dirty="0" smtClean="0">
                  <a:latin typeface="微软雅黑 Light" panose="020B0502040204020203" pitchFamily="34" charset="-122"/>
                  <a:ea typeface="微软雅黑 Light" panose="020B0502040204020203" pitchFamily="34" charset="-122"/>
                </a:rPr>
                <a:t>相比</a:t>
              </a:r>
              <a:r>
                <a:rPr lang="zh-CN" altLang="en-US" sz="1600" dirty="0">
                  <a:latin typeface="微软雅黑 Light" panose="020B0502040204020203" pitchFamily="34" charset="-122"/>
                  <a:ea typeface="微软雅黑 Light" panose="020B0502040204020203" pitchFamily="34" charset="-122"/>
                </a:rPr>
                <a:t>激活程度较强。</a:t>
              </a:r>
              <a:endParaRPr lang="en-US" altLang="zh-CN" sz="1600" dirty="0">
                <a:latin typeface="微软雅黑 Light" panose="020B0502040204020203" pitchFamily="34" charset="-122"/>
                <a:ea typeface="微软雅黑 Light" panose="020B0502040204020203" pitchFamily="34" charset="-122"/>
              </a:endParaRPr>
            </a:p>
            <a:p>
              <a:pPr algn="just"/>
              <a:r>
                <a:rPr lang="en-US" altLang="zh-CN" sz="1600" kern="100" dirty="0" smtClean="0">
                  <a:solidFill>
                    <a:schemeClr val="tx1">
                      <a:lumMod val="75000"/>
                      <a:lumOff val="25000"/>
                    </a:schemeClr>
                  </a:solidFill>
                  <a:latin typeface="微软雅黑 Light" panose="020B0502040204020203" pitchFamily="34" charset="-122"/>
                  <a:ea typeface="微软雅黑 Light" panose="020B0502040204020203" pitchFamily="34" charset="-122"/>
                  <a:cs typeface="黑体" panose="02010609060101010101" pitchFamily="49" charset="-122"/>
                </a:rPr>
                <a:t> </a:t>
              </a:r>
              <a:endParaRPr lang="en-US" altLang="zh-CN" sz="1600" kern="100" dirty="0">
                <a:solidFill>
                  <a:schemeClr val="tx1">
                    <a:lumMod val="75000"/>
                    <a:lumOff val="25000"/>
                  </a:schemeClr>
                </a:solidFill>
                <a:latin typeface="微软雅黑 Light" panose="020B0502040204020203" pitchFamily="34" charset="-122"/>
                <a:ea typeface="微软雅黑 Light" panose="020B0502040204020203" pitchFamily="34" charset="-122"/>
                <a:cs typeface="黑体" panose="02010609060101010101" pitchFamily="49" charset="-122"/>
              </a:endParaRPr>
            </a:p>
          </p:txBody>
        </p:sp>
      </p:grpSp>
      <p:grpSp>
        <p:nvGrpSpPr>
          <p:cNvPr id="31" name="组合 30">
            <a:extLst>
              <a:ext uri="{FF2B5EF4-FFF2-40B4-BE49-F238E27FC236}">
                <a16:creationId xmlns:a16="http://schemas.microsoft.com/office/drawing/2014/main" id="{E9D38A76-13C8-41C2-A2E0-5B2C301E4784}"/>
              </a:ext>
            </a:extLst>
          </p:cNvPr>
          <p:cNvGrpSpPr/>
          <p:nvPr/>
        </p:nvGrpSpPr>
        <p:grpSpPr>
          <a:xfrm>
            <a:off x="2584376" y="4674633"/>
            <a:ext cx="8314911" cy="954008"/>
            <a:chOff x="2675816" y="1514873"/>
            <a:chExt cx="8314911" cy="954008"/>
          </a:xfrm>
        </p:grpSpPr>
        <p:sp>
          <p:nvSpPr>
            <p:cNvPr id="32" name="矩形: 圆角 31">
              <a:extLst>
                <a:ext uri="{FF2B5EF4-FFF2-40B4-BE49-F238E27FC236}">
                  <a16:creationId xmlns:a16="http://schemas.microsoft.com/office/drawing/2014/main" id="{596B9A81-292F-400D-98CF-2D8408DD7FC0}"/>
                </a:ext>
              </a:extLst>
            </p:cNvPr>
            <p:cNvSpPr/>
            <p:nvPr/>
          </p:nvSpPr>
          <p:spPr>
            <a:xfrm>
              <a:off x="2675816" y="1514873"/>
              <a:ext cx="8314911" cy="954008"/>
            </a:xfrm>
            <a:prstGeom prst="roundRect">
              <a:avLst>
                <a:gd name="adj" fmla="val 50000"/>
              </a:avLst>
            </a:prstGeom>
            <a:solidFill>
              <a:schemeClr val="bg1">
                <a:lumMod val="95000"/>
              </a:schemeClr>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33" name="文本框 32">
              <a:extLst>
                <a:ext uri="{FF2B5EF4-FFF2-40B4-BE49-F238E27FC236}">
                  <a16:creationId xmlns:a16="http://schemas.microsoft.com/office/drawing/2014/main" id="{73169433-EDE5-4C1A-9A7B-51794055D2F4}"/>
                </a:ext>
              </a:extLst>
            </p:cNvPr>
            <p:cNvSpPr txBox="1"/>
            <p:nvPr/>
          </p:nvSpPr>
          <p:spPr>
            <a:xfrm>
              <a:off x="3162054" y="1601115"/>
              <a:ext cx="7342434" cy="830997"/>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如果深度学习模型能够考虑功能磁共振数据的先验知识，预计效果及模型解释性会更好。</a:t>
              </a:r>
              <a:r>
                <a:rPr lang="zh-CN" altLang="en-US" sz="1600" dirty="0" smtClean="0">
                  <a:latin typeface="微软雅黑 Light" panose="020B0502040204020203" pitchFamily="34" charset="-122"/>
                  <a:ea typeface="微软雅黑 Light" panose="020B0502040204020203" pitchFamily="34" charset="-122"/>
                </a:rPr>
                <a:t>如可使用</a:t>
              </a:r>
              <a:r>
                <a:rPr lang="en-US" altLang="zh-CN" sz="1600" dirty="0">
                  <a:latin typeface="微软雅黑 Light" panose="020B0502040204020203" pitchFamily="34" charset="-122"/>
                  <a:ea typeface="微软雅黑 Light" panose="020B0502040204020203" pitchFamily="34" charset="-122"/>
                </a:rPr>
                <a:t>GNN(</a:t>
              </a:r>
              <a:r>
                <a:rPr lang="zh-CN" altLang="en-US" sz="1600" dirty="0">
                  <a:latin typeface="微软雅黑 Light" panose="020B0502040204020203" pitchFamily="34" charset="-122"/>
                  <a:ea typeface="微软雅黑 Light" panose="020B0502040204020203" pitchFamily="34" charset="-122"/>
                </a:rPr>
                <a:t>图卷积神经网络</a:t>
              </a:r>
              <a:r>
                <a:rPr lang="en-US" altLang="zh-CN" sz="1600" dirty="0" smtClean="0">
                  <a:latin typeface="微软雅黑 Light" panose="020B0502040204020203" pitchFamily="34" charset="-122"/>
                  <a:ea typeface="微软雅黑 Light" panose="020B0502040204020203" pitchFamily="34" charset="-122"/>
                </a:rPr>
                <a:t>)</a:t>
              </a:r>
              <a:r>
                <a:rPr lang="zh-CN" altLang="en-US" sz="1600" dirty="0" smtClean="0">
                  <a:latin typeface="微软雅黑 Light" panose="020B0502040204020203" pitchFamily="34" charset="-122"/>
                  <a:ea typeface="微软雅黑 Light" panose="020B0502040204020203" pitchFamily="34" charset="-122"/>
                </a:rPr>
                <a:t> ，</a:t>
              </a:r>
              <a:r>
                <a:rPr lang="zh-CN" altLang="en-US" sz="1600" dirty="0">
                  <a:latin typeface="微软雅黑 Light" panose="020B0502040204020203" pitchFamily="34" charset="-122"/>
                  <a:ea typeface="微软雅黑 Light" panose="020B0502040204020203" pitchFamily="34" charset="-122"/>
                </a:rPr>
                <a:t>结合深度</a:t>
              </a:r>
              <a:r>
                <a:rPr lang="zh-CN" altLang="en-US" sz="1600" dirty="0" smtClean="0">
                  <a:latin typeface="微软雅黑 Light" panose="020B0502040204020203" pitchFamily="34" charset="-122"/>
                  <a:ea typeface="微软雅黑 Light" panose="020B0502040204020203" pitchFamily="34" charset="-122"/>
                </a:rPr>
                <a:t>学习与大脑</a:t>
              </a:r>
              <a:r>
                <a:rPr lang="zh-CN" altLang="en-US" sz="1600" dirty="0">
                  <a:latin typeface="微软雅黑 Light" panose="020B0502040204020203" pitchFamily="34" charset="-122"/>
                  <a:ea typeface="微软雅黑 Light" panose="020B0502040204020203" pitchFamily="34" charset="-122"/>
                </a:rPr>
                <a:t>的脑区功能连接的先验知识。</a:t>
              </a:r>
            </a:p>
          </p:txBody>
        </p:sp>
      </p:grpSp>
      <p:sp>
        <p:nvSpPr>
          <p:cNvPr id="3" name="灯片编号占位符 2"/>
          <p:cNvSpPr>
            <a:spLocks noGrp="1"/>
          </p:cNvSpPr>
          <p:nvPr>
            <p:ph type="sldNum" sz="quarter" idx="12"/>
          </p:nvPr>
        </p:nvSpPr>
        <p:spPr/>
        <p:txBody>
          <a:bodyPr/>
          <a:lstStyle/>
          <a:p>
            <a:fld id="{9FEE17DF-CAFC-4AFC-B771-88ED72882AC4}" type="slidenum">
              <a:rPr lang="zh-CN" altLang="en-US" smtClean="0"/>
              <a:t>22</a:t>
            </a:fld>
            <a:endParaRPr lang="zh-CN" altLang="en-US"/>
          </a:p>
        </p:txBody>
      </p:sp>
    </p:spTree>
    <p:extLst>
      <p:ext uri="{BB962C8B-B14F-4D97-AF65-F5344CB8AC3E}">
        <p14:creationId xmlns:p14="http://schemas.microsoft.com/office/powerpoint/2010/main" val="5776148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78F503B1-B4BD-4B81-9FBE-8534845E6D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6" name="等腰三角形 5">
            <a:extLst>
              <a:ext uri="{FF2B5EF4-FFF2-40B4-BE49-F238E27FC236}">
                <a16:creationId xmlns:a16="http://schemas.microsoft.com/office/drawing/2014/main" id="{6CA3D2CA-6D03-4433-9B91-461F7FF1D41B}"/>
              </a:ext>
            </a:extLst>
          </p:cNvPr>
          <p:cNvSpPr/>
          <p:nvPr/>
        </p:nvSpPr>
        <p:spPr>
          <a:xfrm rot="10800000">
            <a:off x="-6081487" y="-1179873"/>
            <a:ext cx="24354974" cy="3430515"/>
          </a:xfrm>
          <a:prstGeom prst="triangle">
            <a:avLst>
              <a:gd name="adj" fmla="val 49394"/>
            </a:avLst>
          </a:prstGeom>
          <a:gradFill>
            <a:gsLst>
              <a:gs pos="100000">
                <a:srgbClr val="02549D"/>
              </a:gs>
              <a:gs pos="0">
                <a:schemeClr val="accent5">
                  <a:lumMod val="75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5" name="椭圆 4">
            <a:extLst>
              <a:ext uri="{FF2B5EF4-FFF2-40B4-BE49-F238E27FC236}">
                <a16:creationId xmlns:a16="http://schemas.microsoft.com/office/drawing/2014/main" id="{A3836217-55A1-4558-B433-FA994E14B2E6}"/>
              </a:ext>
            </a:extLst>
          </p:cNvPr>
          <p:cNvSpPr/>
          <p:nvPr/>
        </p:nvSpPr>
        <p:spPr>
          <a:xfrm>
            <a:off x="5370554" y="1026836"/>
            <a:ext cx="1450892" cy="1450892"/>
          </a:xfrm>
          <a:prstGeom prst="ellipse">
            <a:avLst/>
          </a:prstGeom>
          <a:solidFill>
            <a:schemeClr val="bg1"/>
          </a:solidFill>
          <a:ln>
            <a:noFill/>
          </a:ln>
          <a:effectLst>
            <a:outerShdw blurRad="50800" dist="38100" dir="5400000" sx="101000" sy="101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14" name="文本框 13">
            <a:extLst>
              <a:ext uri="{FF2B5EF4-FFF2-40B4-BE49-F238E27FC236}">
                <a16:creationId xmlns:a16="http://schemas.microsoft.com/office/drawing/2014/main" id="{1FE74261-2CF8-4275-9513-34991290F499}"/>
              </a:ext>
            </a:extLst>
          </p:cNvPr>
          <p:cNvSpPr txBox="1"/>
          <p:nvPr/>
        </p:nvSpPr>
        <p:spPr>
          <a:xfrm>
            <a:off x="613886" y="3470036"/>
            <a:ext cx="10557828" cy="923330"/>
          </a:xfrm>
          <a:prstGeom prst="rect">
            <a:avLst/>
          </a:prstGeom>
          <a:noFill/>
        </p:spPr>
        <p:txBody>
          <a:bodyPr wrap="square" rtlCol="0">
            <a:spAutoFit/>
          </a:bodyPr>
          <a:lstStyle/>
          <a:p>
            <a:pPr indent="407035" algn="ctr">
              <a:spcAft>
                <a:spcPts val="0"/>
              </a:spcAft>
            </a:pPr>
            <a:r>
              <a:rPr lang="zh-CN" altLang="en-US" sz="5400" b="1" kern="0" dirty="0" smtClean="0">
                <a:latin typeface="微软雅黑 Light" panose="020B0502040204020203" pitchFamily="34" charset="-122"/>
                <a:ea typeface="微软雅黑 Light" panose="020B0502040204020203" pitchFamily="34" charset="-122"/>
                <a:cs typeface="Times New Roman" panose="02020603050405020304" pitchFamily="18" charset="0"/>
              </a:rPr>
              <a:t>谢谢聆听！</a:t>
            </a:r>
            <a:endParaRPr lang="zh-CN" altLang="en-US" sz="5400" b="1" dirty="0">
              <a:latin typeface="微软雅黑 Light" panose="020B0502040204020203" pitchFamily="34" charset="-122"/>
              <a:ea typeface="微软雅黑 Light" panose="020B0502040204020203" pitchFamily="34" charset="-122"/>
              <a:cs typeface="Times New Roman" panose="02020603050405020304" pitchFamily="18" charset="0"/>
            </a:endParaRPr>
          </a:p>
        </p:txBody>
      </p:sp>
      <p:pic>
        <p:nvPicPr>
          <p:cNvPr id="7" name="图片 6"/>
          <p:cNvPicPr>
            <a:picLocks noChangeAspect="1"/>
          </p:cNvPicPr>
          <p:nvPr/>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34143" y="922911"/>
            <a:ext cx="1517534" cy="1560349"/>
          </a:xfrm>
          <a:prstGeom prst="rect">
            <a:avLst/>
          </a:prstGeom>
        </p:spPr>
      </p:pic>
      <p:sp>
        <p:nvSpPr>
          <p:cNvPr id="2" name="灯片编号占位符 1"/>
          <p:cNvSpPr>
            <a:spLocks noGrp="1"/>
          </p:cNvSpPr>
          <p:nvPr>
            <p:ph type="sldNum" sz="quarter" idx="12"/>
          </p:nvPr>
        </p:nvSpPr>
        <p:spPr/>
        <p:txBody>
          <a:bodyPr/>
          <a:lstStyle/>
          <a:p>
            <a:fld id="{9FEE17DF-CAFC-4AFC-B771-88ED72882AC4}" type="slidenum">
              <a:rPr lang="zh-CN" altLang="en-US" smtClean="0"/>
              <a:t>23</a:t>
            </a:fld>
            <a:endParaRPr lang="zh-CN" altLang="en-US"/>
          </a:p>
        </p:txBody>
      </p:sp>
    </p:spTree>
    <p:extLst>
      <p:ext uri="{BB962C8B-B14F-4D97-AF65-F5344CB8AC3E}">
        <p14:creationId xmlns:p14="http://schemas.microsoft.com/office/powerpoint/2010/main" val="3067947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92FF408-54D2-4A6B-9F11-14C55B4A9E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等腰三角形 1">
            <a:extLst>
              <a:ext uri="{FF2B5EF4-FFF2-40B4-BE49-F238E27FC236}">
                <a16:creationId xmlns:a16="http://schemas.microsoft.com/office/drawing/2014/main" id="{AD74F147-F5E5-4EEF-B5EA-E5BFAB646041}"/>
              </a:ext>
            </a:extLst>
          </p:cNvPr>
          <p:cNvSpPr/>
          <p:nvPr/>
        </p:nvSpPr>
        <p:spPr>
          <a:xfrm rot="5400000">
            <a:off x="-9853010" y="1068403"/>
            <a:ext cx="24354974" cy="4725159"/>
          </a:xfrm>
          <a:prstGeom prst="triangle">
            <a:avLst>
              <a:gd name="adj" fmla="val 49394"/>
            </a:avLst>
          </a:prstGeom>
          <a:gradFill>
            <a:gsLst>
              <a:gs pos="100000">
                <a:srgbClr val="02549D"/>
              </a:gs>
              <a:gs pos="0">
                <a:schemeClr val="accent5">
                  <a:lumMod val="75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4" name="椭圆 3">
            <a:extLst>
              <a:ext uri="{FF2B5EF4-FFF2-40B4-BE49-F238E27FC236}">
                <a16:creationId xmlns:a16="http://schemas.microsoft.com/office/drawing/2014/main" id="{83535CFE-40CB-4F30-88B3-7A17CCB229CB}"/>
              </a:ext>
            </a:extLst>
          </p:cNvPr>
          <p:cNvSpPr/>
          <p:nvPr/>
        </p:nvSpPr>
        <p:spPr>
          <a:xfrm>
            <a:off x="3922754" y="2703554"/>
            <a:ext cx="1450892" cy="1450892"/>
          </a:xfrm>
          <a:prstGeom prst="ellipse">
            <a:avLst/>
          </a:prstGeom>
          <a:solidFill>
            <a:schemeClr val="bg1"/>
          </a:solidFill>
          <a:ln>
            <a:noFill/>
          </a:ln>
          <a:effectLst>
            <a:outerShdw blurRad="50800" dist="381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6" name="文本框 5">
            <a:extLst>
              <a:ext uri="{FF2B5EF4-FFF2-40B4-BE49-F238E27FC236}">
                <a16:creationId xmlns:a16="http://schemas.microsoft.com/office/drawing/2014/main" id="{ED03D9BF-7D11-4569-A226-44D81EE8CE69}"/>
              </a:ext>
            </a:extLst>
          </p:cNvPr>
          <p:cNvSpPr txBox="1"/>
          <p:nvPr/>
        </p:nvSpPr>
        <p:spPr>
          <a:xfrm>
            <a:off x="4200692" y="3013502"/>
            <a:ext cx="944489" cy="830997"/>
          </a:xfrm>
          <a:prstGeom prst="rect">
            <a:avLst/>
          </a:prstGeom>
          <a:noFill/>
        </p:spPr>
        <p:txBody>
          <a:bodyPr wrap="none" rtlCol="0">
            <a:spAutoFit/>
          </a:bodyPr>
          <a:lstStyle/>
          <a:p>
            <a:r>
              <a:rPr lang="en-US" altLang="zh-CN" sz="4800" b="1" dirty="0">
                <a:solidFill>
                  <a:srgbClr val="02549D"/>
                </a:solidFill>
                <a:latin typeface="微软雅黑" panose="020B0503020204020204" pitchFamily="34" charset="-122"/>
                <a:ea typeface="微软雅黑" panose="020B0503020204020204" pitchFamily="34" charset="-122"/>
              </a:rPr>
              <a:t>01</a:t>
            </a:r>
            <a:endParaRPr lang="zh-CN" altLang="en-US" sz="4800" b="1" dirty="0">
              <a:solidFill>
                <a:srgbClr val="02549D"/>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96EA6145-7CA8-402E-975E-9BFEA9D70B1A}"/>
              </a:ext>
            </a:extLst>
          </p:cNvPr>
          <p:cNvSpPr txBox="1"/>
          <p:nvPr/>
        </p:nvSpPr>
        <p:spPr>
          <a:xfrm>
            <a:off x="784920" y="2872829"/>
            <a:ext cx="2304092" cy="1200329"/>
          </a:xfrm>
          <a:prstGeom prst="rect">
            <a:avLst/>
          </a:prstGeom>
          <a:noFill/>
        </p:spPr>
        <p:txBody>
          <a:bodyPr wrap="none" rtlCol="0">
            <a:spAutoFit/>
          </a:bodyPr>
          <a:lstStyle/>
          <a:p>
            <a:r>
              <a:rPr lang="en-US" altLang="zh-CN" sz="7200" b="1" dirty="0">
                <a:solidFill>
                  <a:schemeClr val="accent5">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rPr>
              <a:t>PART</a:t>
            </a:r>
            <a:endParaRPr lang="zh-CN" altLang="en-US" sz="7200" b="1" dirty="0">
              <a:solidFill>
                <a:schemeClr val="accent5">
                  <a:lumMod val="50000"/>
                </a:schemeClr>
              </a:solidFill>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7AE92D28-1E48-4557-9520-074881899805}"/>
              </a:ext>
            </a:extLst>
          </p:cNvPr>
          <p:cNvSpPr txBox="1"/>
          <p:nvPr/>
        </p:nvSpPr>
        <p:spPr>
          <a:xfrm>
            <a:off x="6312396" y="2911352"/>
            <a:ext cx="4997896" cy="923330"/>
          </a:xfrm>
          <a:prstGeom prst="rect">
            <a:avLst/>
          </a:prstGeom>
          <a:noFill/>
        </p:spPr>
        <p:txBody>
          <a:bodyPr wrap="square" rtlCol="0">
            <a:spAutoFit/>
          </a:bodyPr>
          <a:lstStyle/>
          <a:p>
            <a:pPr algn="just"/>
            <a:r>
              <a:rPr lang="zh-CN" altLang="en-US" sz="5400" kern="100" dirty="0" smtClean="0">
                <a:solidFill>
                  <a:schemeClr val="tx1">
                    <a:lumMod val="75000"/>
                    <a:lumOff val="25000"/>
                  </a:schemeClr>
                </a:solidFill>
                <a:latin typeface="微软雅黑 Light" panose="020B0502040204020203" pitchFamily="34" charset="-122"/>
                <a:ea typeface="微软雅黑 Light" panose="020B0502040204020203" pitchFamily="34" charset="-122"/>
                <a:cs typeface="黑体" panose="02010609060101010101" pitchFamily="49" charset="-122"/>
              </a:rPr>
              <a:t>背景</a:t>
            </a:r>
            <a:endParaRPr lang="zh-CN" altLang="en-US" sz="5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9FEE17DF-CAFC-4AFC-B771-88ED72882AC4}" type="slidenum">
              <a:rPr lang="zh-CN" altLang="en-US" smtClean="0"/>
              <a:t>3</a:t>
            </a:fld>
            <a:endParaRPr lang="zh-CN" altLang="en-US"/>
          </a:p>
        </p:txBody>
      </p:sp>
    </p:spTree>
    <p:extLst>
      <p:ext uri="{BB962C8B-B14F-4D97-AF65-F5344CB8AC3E}">
        <p14:creationId xmlns:p14="http://schemas.microsoft.com/office/powerpoint/2010/main" val="2727196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FA19EE2-7B17-4247-AB9C-4A7518DD74F5}"/>
              </a:ext>
            </a:extLst>
          </p:cNvPr>
          <p:cNvSpPr/>
          <p:nvPr/>
        </p:nvSpPr>
        <p:spPr>
          <a:xfrm>
            <a:off x="-600744" y="-27508"/>
            <a:ext cx="13393488" cy="776808"/>
          </a:xfrm>
          <a:prstGeom prst="rect">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5" name="文本框 4">
            <a:extLst>
              <a:ext uri="{FF2B5EF4-FFF2-40B4-BE49-F238E27FC236}">
                <a16:creationId xmlns:a16="http://schemas.microsoft.com/office/drawing/2014/main" id="{C4905631-BF44-458C-AF83-784C8D32BE1F}"/>
              </a:ext>
            </a:extLst>
          </p:cNvPr>
          <p:cNvSpPr txBox="1"/>
          <p:nvPr/>
        </p:nvSpPr>
        <p:spPr>
          <a:xfrm>
            <a:off x="971574" y="150637"/>
            <a:ext cx="2576289" cy="461664"/>
          </a:xfrm>
          <a:prstGeom prst="rect">
            <a:avLst/>
          </a:prstGeom>
          <a:noFill/>
        </p:spPr>
        <p:txBody>
          <a:bodyPr wrap="square" rtlCol="0">
            <a:spAutoFit/>
          </a:bodyPr>
          <a:lstStyle/>
          <a:p>
            <a:pPr algn="just"/>
            <a:r>
              <a:rPr lang="zh-CN" altLang="en-US" sz="2400" spc="200" dirty="0" smtClean="0">
                <a:solidFill>
                  <a:schemeClr val="bg1"/>
                </a:solidFill>
                <a:latin typeface="微软雅黑" panose="020B0503020204020204" pitchFamily="34" charset="-122"/>
                <a:ea typeface="微软雅黑" panose="020B0503020204020204" pitchFamily="34" charset="-122"/>
              </a:rPr>
              <a:t>背景</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968D5CA0-28C8-418D-ACD7-2A8684DB8B02}"/>
              </a:ext>
            </a:extLst>
          </p:cNvPr>
          <p:cNvCxnSpPr>
            <a:cxnSpLocks/>
          </p:cNvCxnSpPr>
          <p:nvPr/>
        </p:nvCxnSpPr>
        <p:spPr>
          <a:xfrm flipH="1">
            <a:off x="42330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9636E821-4727-4928-BF81-29D55B52604A}"/>
              </a:ext>
            </a:extLst>
          </p:cNvPr>
          <p:cNvSpPr txBox="1"/>
          <p:nvPr/>
        </p:nvSpPr>
        <p:spPr>
          <a:xfrm>
            <a:off x="5096484" y="150637"/>
            <a:ext cx="1999032" cy="461665"/>
          </a:xfrm>
          <a:prstGeom prst="rect">
            <a:avLst/>
          </a:prstGeom>
          <a:noFill/>
        </p:spPr>
        <p:txBody>
          <a:bodyPr wrap="square" rtlCol="0">
            <a:spAutoFit/>
          </a:bodyPr>
          <a:lstStyle/>
          <a:p>
            <a:pPr algn="ctr"/>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主要内容</a:t>
            </a:r>
            <a:endParaRPr lang="en-US" altLang="zh-CN" sz="2400" kern="100" dirty="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endParaRPr>
          </a:p>
        </p:txBody>
      </p:sp>
      <p:cxnSp>
        <p:nvCxnSpPr>
          <p:cNvPr id="10" name="直接连接符 9">
            <a:extLst>
              <a:ext uri="{FF2B5EF4-FFF2-40B4-BE49-F238E27FC236}">
                <a16:creationId xmlns:a16="http://schemas.microsoft.com/office/drawing/2014/main" id="{79939CAD-7882-4B37-80C9-650B234873A9}"/>
              </a:ext>
            </a:extLst>
          </p:cNvPr>
          <p:cNvCxnSpPr>
            <a:cxnSpLocks/>
          </p:cNvCxnSpPr>
          <p:nvPr/>
        </p:nvCxnSpPr>
        <p:spPr>
          <a:xfrm flipH="1">
            <a:off x="78906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57A2B53-218A-4FEB-AB3A-C17205E34B8D}"/>
              </a:ext>
            </a:extLst>
          </p:cNvPr>
          <p:cNvSpPr txBox="1"/>
          <p:nvPr/>
        </p:nvSpPr>
        <p:spPr>
          <a:xfrm>
            <a:off x="9225721" y="150637"/>
            <a:ext cx="1999032" cy="461664"/>
          </a:xfrm>
          <a:prstGeom prst="rect">
            <a:avLst/>
          </a:prstGeom>
          <a:noFill/>
        </p:spPr>
        <p:txBody>
          <a:bodyPr wrap="square" rtlCol="0">
            <a:spAutoFit/>
          </a:bodyPr>
          <a:lstStyle/>
          <a:p>
            <a:pPr algn="just"/>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结论</a:t>
            </a:r>
            <a:endParaRPr lang="zh-CN" altLang="en-US" sz="2400" spc="200" dirty="0">
              <a:solidFill>
                <a:schemeClr val="accent5">
                  <a:lumMod val="50000"/>
                </a:schemeClr>
              </a:solidFill>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16627C64-968D-46FD-8614-FC2201ED02B2}"/>
              </a:ext>
            </a:extLst>
          </p:cNvPr>
          <p:cNvGrpSpPr/>
          <p:nvPr/>
        </p:nvGrpSpPr>
        <p:grpSpPr>
          <a:xfrm>
            <a:off x="144921" y="2755372"/>
            <a:ext cx="2074383" cy="2046211"/>
            <a:chOff x="1966574" y="2440138"/>
            <a:chExt cx="2372494" cy="2372494"/>
          </a:xfrm>
        </p:grpSpPr>
        <p:sp>
          <p:nvSpPr>
            <p:cNvPr id="13" name="椭圆 12">
              <a:extLst>
                <a:ext uri="{FF2B5EF4-FFF2-40B4-BE49-F238E27FC236}">
                  <a16:creationId xmlns:a16="http://schemas.microsoft.com/office/drawing/2014/main" id="{960EE422-427C-44DE-BEC0-D9C9B6A829CF}"/>
                </a:ext>
              </a:extLst>
            </p:cNvPr>
            <p:cNvSpPr/>
            <p:nvPr/>
          </p:nvSpPr>
          <p:spPr>
            <a:xfrm>
              <a:off x="1966574" y="2440138"/>
              <a:ext cx="2372494" cy="2372494"/>
            </a:xfrm>
            <a:prstGeom prst="ellipse">
              <a:avLst/>
            </a:prstGeom>
            <a:solidFill>
              <a:srgbClr val="02549D"/>
            </a:solidFill>
            <a:ln>
              <a:solidFill>
                <a:schemeClr val="bg1"/>
              </a:solid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17" name="Shape 2532">
              <a:extLst>
                <a:ext uri="{FF2B5EF4-FFF2-40B4-BE49-F238E27FC236}">
                  <a16:creationId xmlns:a16="http://schemas.microsoft.com/office/drawing/2014/main" id="{9712EAD4-515D-493A-A710-1705A2C5A700}"/>
                </a:ext>
              </a:extLst>
            </p:cNvPr>
            <p:cNvSpPr/>
            <p:nvPr/>
          </p:nvSpPr>
          <p:spPr>
            <a:xfrm>
              <a:off x="2667381" y="2984883"/>
              <a:ext cx="1010201" cy="1234691"/>
            </a:xfrm>
            <a:custGeom>
              <a:avLst/>
              <a:gdLst/>
              <a:ahLst/>
              <a:cxnLst>
                <a:cxn ang="0">
                  <a:pos x="wd2" y="hd2"/>
                </a:cxn>
                <a:cxn ang="5400000">
                  <a:pos x="wd2" y="hd2"/>
                </a:cxn>
                <a:cxn ang="10800000">
                  <a:pos x="wd2" y="hd2"/>
                </a:cxn>
                <a:cxn ang="16200000">
                  <a:pos x="wd2" y="hd2"/>
                </a:cxn>
              </a:cxnLst>
              <a:rect l="0" t="0" r="r" b="b"/>
              <a:pathLst>
                <a:path w="21600" h="21600" extrusionOk="0">
                  <a:moveTo>
                    <a:pt x="14400" y="5891"/>
                  </a:moveTo>
                  <a:lnTo>
                    <a:pt x="14400" y="982"/>
                  </a:lnTo>
                  <a:lnTo>
                    <a:pt x="15000" y="982"/>
                  </a:lnTo>
                  <a:lnTo>
                    <a:pt x="20400" y="5891"/>
                  </a:lnTo>
                  <a:cubicBezTo>
                    <a:pt x="20400" y="5891"/>
                    <a:pt x="14400" y="5891"/>
                    <a:pt x="14400" y="5891"/>
                  </a:cubicBezTo>
                  <a:close/>
                  <a:moveTo>
                    <a:pt x="20400" y="19636"/>
                  </a:moveTo>
                  <a:cubicBezTo>
                    <a:pt x="20400" y="20179"/>
                    <a:pt x="19862" y="20618"/>
                    <a:pt x="19200" y="20618"/>
                  </a:cubicBezTo>
                  <a:lnTo>
                    <a:pt x="2400" y="20618"/>
                  </a:lnTo>
                  <a:cubicBezTo>
                    <a:pt x="1737" y="20618"/>
                    <a:pt x="1200" y="20179"/>
                    <a:pt x="1200" y="19636"/>
                  </a:cubicBezTo>
                  <a:lnTo>
                    <a:pt x="1200" y="1964"/>
                  </a:lnTo>
                  <a:cubicBezTo>
                    <a:pt x="1200" y="1422"/>
                    <a:pt x="1737" y="982"/>
                    <a:pt x="2400" y="982"/>
                  </a:cubicBezTo>
                  <a:lnTo>
                    <a:pt x="13200" y="982"/>
                  </a:lnTo>
                  <a:lnTo>
                    <a:pt x="13200" y="5891"/>
                  </a:lnTo>
                  <a:cubicBezTo>
                    <a:pt x="13200" y="6433"/>
                    <a:pt x="13738" y="6873"/>
                    <a:pt x="14400" y="6873"/>
                  </a:cubicBezTo>
                  <a:lnTo>
                    <a:pt x="20400" y="6873"/>
                  </a:lnTo>
                  <a:cubicBezTo>
                    <a:pt x="20400" y="6873"/>
                    <a:pt x="20400" y="19636"/>
                    <a:pt x="20400" y="19636"/>
                  </a:cubicBezTo>
                  <a:close/>
                  <a:moveTo>
                    <a:pt x="15600" y="0"/>
                  </a:moveTo>
                  <a:lnTo>
                    <a:pt x="2400" y="0"/>
                  </a:lnTo>
                  <a:cubicBezTo>
                    <a:pt x="1075" y="0"/>
                    <a:pt x="0" y="879"/>
                    <a:pt x="0" y="1964"/>
                  </a:cubicBezTo>
                  <a:lnTo>
                    <a:pt x="0" y="19636"/>
                  </a:lnTo>
                  <a:cubicBezTo>
                    <a:pt x="0" y="20721"/>
                    <a:pt x="1075" y="21600"/>
                    <a:pt x="2400" y="21600"/>
                  </a:cubicBezTo>
                  <a:lnTo>
                    <a:pt x="19200" y="21600"/>
                  </a:lnTo>
                  <a:cubicBezTo>
                    <a:pt x="20525" y="21600"/>
                    <a:pt x="21600" y="20721"/>
                    <a:pt x="21600" y="19636"/>
                  </a:cubicBezTo>
                  <a:lnTo>
                    <a:pt x="21600" y="5400"/>
                  </a:lnTo>
                  <a:cubicBezTo>
                    <a:pt x="21600" y="5400"/>
                    <a:pt x="15600" y="0"/>
                    <a:pt x="15600" y="0"/>
                  </a:cubicBezTo>
                  <a:close/>
                  <a:moveTo>
                    <a:pt x="4800" y="8836"/>
                  </a:moveTo>
                  <a:cubicBezTo>
                    <a:pt x="4800" y="9108"/>
                    <a:pt x="5068" y="9327"/>
                    <a:pt x="5400" y="9327"/>
                  </a:cubicBezTo>
                  <a:lnTo>
                    <a:pt x="16200" y="9327"/>
                  </a:lnTo>
                  <a:cubicBezTo>
                    <a:pt x="16532" y="9327"/>
                    <a:pt x="16800" y="9108"/>
                    <a:pt x="16800" y="8836"/>
                  </a:cubicBezTo>
                  <a:cubicBezTo>
                    <a:pt x="16800" y="8566"/>
                    <a:pt x="16532" y="8345"/>
                    <a:pt x="16200" y="8345"/>
                  </a:cubicBezTo>
                  <a:lnTo>
                    <a:pt x="5400" y="8345"/>
                  </a:lnTo>
                  <a:cubicBezTo>
                    <a:pt x="5068" y="8345"/>
                    <a:pt x="4800" y="8566"/>
                    <a:pt x="4800" y="8836"/>
                  </a:cubicBezTo>
                  <a:moveTo>
                    <a:pt x="16200" y="12273"/>
                  </a:moveTo>
                  <a:lnTo>
                    <a:pt x="5400" y="12273"/>
                  </a:lnTo>
                  <a:cubicBezTo>
                    <a:pt x="5068" y="12273"/>
                    <a:pt x="4800" y="12493"/>
                    <a:pt x="4800" y="12764"/>
                  </a:cubicBezTo>
                  <a:cubicBezTo>
                    <a:pt x="4800" y="13035"/>
                    <a:pt x="5068" y="13255"/>
                    <a:pt x="5400" y="13255"/>
                  </a:cubicBezTo>
                  <a:lnTo>
                    <a:pt x="16200" y="13255"/>
                  </a:lnTo>
                  <a:cubicBezTo>
                    <a:pt x="16532" y="13255"/>
                    <a:pt x="16800" y="13035"/>
                    <a:pt x="16800" y="12764"/>
                  </a:cubicBezTo>
                  <a:cubicBezTo>
                    <a:pt x="16800" y="12493"/>
                    <a:pt x="16532" y="12273"/>
                    <a:pt x="16200" y="12273"/>
                  </a:cubicBezTo>
                  <a:moveTo>
                    <a:pt x="5400" y="5400"/>
                  </a:moveTo>
                  <a:lnTo>
                    <a:pt x="8400" y="5400"/>
                  </a:lnTo>
                  <a:cubicBezTo>
                    <a:pt x="8732" y="5400"/>
                    <a:pt x="9000" y="5181"/>
                    <a:pt x="9000" y="4909"/>
                  </a:cubicBezTo>
                  <a:cubicBezTo>
                    <a:pt x="9000" y="4638"/>
                    <a:pt x="8732" y="4418"/>
                    <a:pt x="8400" y="4418"/>
                  </a:cubicBezTo>
                  <a:lnTo>
                    <a:pt x="5400" y="4418"/>
                  </a:lnTo>
                  <a:cubicBezTo>
                    <a:pt x="5068" y="4418"/>
                    <a:pt x="4800" y="4638"/>
                    <a:pt x="4800" y="4909"/>
                  </a:cubicBezTo>
                  <a:cubicBezTo>
                    <a:pt x="4800" y="5181"/>
                    <a:pt x="5068" y="5400"/>
                    <a:pt x="5400" y="5400"/>
                  </a:cubicBezTo>
                  <a:moveTo>
                    <a:pt x="12600" y="16200"/>
                  </a:moveTo>
                  <a:lnTo>
                    <a:pt x="5400" y="16200"/>
                  </a:lnTo>
                  <a:cubicBezTo>
                    <a:pt x="5068" y="16200"/>
                    <a:pt x="4800" y="16420"/>
                    <a:pt x="4800" y="16691"/>
                  </a:cubicBezTo>
                  <a:cubicBezTo>
                    <a:pt x="4800" y="16962"/>
                    <a:pt x="5068" y="17182"/>
                    <a:pt x="5400" y="17182"/>
                  </a:cubicBezTo>
                  <a:lnTo>
                    <a:pt x="12600" y="17182"/>
                  </a:lnTo>
                  <a:cubicBezTo>
                    <a:pt x="12932" y="17182"/>
                    <a:pt x="13200" y="16962"/>
                    <a:pt x="13200" y="16691"/>
                  </a:cubicBezTo>
                  <a:cubicBezTo>
                    <a:pt x="13200" y="16420"/>
                    <a:pt x="12932" y="16200"/>
                    <a:pt x="12600" y="16200"/>
                  </a:cubicBezTo>
                </a:path>
              </a:pathLst>
            </a:custGeom>
            <a:solidFill>
              <a:schemeClr val="bg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sp>
        <p:nvSpPr>
          <p:cNvPr id="21" name="文本框 20">
            <a:extLst>
              <a:ext uri="{FF2B5EF4-FFF2-40B4-BE49-F238E27FC236}">
                <a16:creationId xmlns:a16="http://schemas.microsoft.com/office/drawing/2014/main" id="{FD1E0E66-2C02-4612-B743-DC4DB5E79018}"/>
              </a:ext>
            </a:extLst>
          </p:cNvPr>
          <p:cNvSpPr txBox="1"/>
          <p:nvPr/>
        </p:nvSpPr>
        <p:spPr>
          <a:xfrm>
            <a:off x="2919022" y="5222441"/>
            <a:ext cx="589375" cy="461665"/>
          </a:xfrm>
          <a:prstGeom prst="rect">
            <a:avLst/>
          </a:prstGeom>
          <a:noFill/>
        </p:spPr>
        <p:txBody>
          <a:bodyPr wrap="square" rtlCol="0">
            <a:spAutoFit/>
          </a:bodyPr>
          <a:lstStyle/>
          <a:p>
            <a:pPr algn="just"/>
            <a:r>
              <a:rPr lang="en-US" altLang="zh-CN" sz="2400" kern="100" dirty="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03</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graphicFrame>
        <p:nvGraphicFramePr>
          <p:cNvPr id="32" name="内容占位符 5"/>
          <p:cNvGraphicFramePr>
            <a:graphicFrameLocks/>
          </p:cNvGraphicFramePr>
          <p:nvPr>
            <p:extLst>
              <p:ext uri="{D42A27DB-BD31-4B8C-83A1-F6EECF244321}">
                <p14:modId xmlns:p14="http://schemas.microsoft.com/office/powerpoint/2010/main" val="945412508"/>
              </p:ext>
            </p:extLst>
          </p:nvPr>
        </p:nvGraphicFramePr>
        <p:xfrm>
          <a:off x="1919536" y="1700808"/>
          <a:ext cx="10058400" cy="4280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3" name="文本框 32"/>
          <p:cNvSpPr txBox="1"/>
          <p:nvPr/>
        </p:nvSpPr>
        <p:spPr>
          <a:xfrm>
            <a:off x="2063552" y="2281344"/>
            <a:ext cx="936104" cy="523220"/>
          </a:xfrm>
          <a:prstGeom prst="rect">
            <a:avLst/>
          </a:prstGeom>
          <a:noFill/>
        </p:spPr>
        <p:txBody>
          <a:bodyPr wrap="square" rtlCol="0">
            <a:spAutoFit/>
          </a:bodyPr>
          <a:lstStyle/>
          <a:p>
            <a:r>
              <a:rPr lang="zh-CN" altLang="en-US" sz="2800" dirty="0" smtClean="0">
                <a:latin typeface="微软雅黑 Light" panose="020B0502040204020203" pitchFamily="34" charset="-122"/>
                <a:ea typeface="微软雅黑 Light" panose="020B0502040204020203" pitchFamily="34" charset="-122"/>
              </a:rPr>
              <a:t>决策</a:t>
            </a:r>
            <a:endParaRPr lang="zh-CN" altLang="en-US" sz="2800" dirty="0">
              <a:latin typeface="微软雅黑 Light" panose="020B0502040204020203" pitchFamily="34" charset="-122"/>
              <a:ea typeface="微软雅黑 Light" panose="020B0502040204020203" pitchFamily="34" charset="-122"/>
            </a:endParaRPr>
          </a:p>
        </p:txBody>
      </p:sp>
      <p:sp>
        <p:nvSpPr>
          <p:cNvPr id="34" name="文本框 33"/>
          <p:cNvSpPr txBox="1"/>
          <p:nvPr/>
        </p:nvSpPr>
        <p:spPr>
          <a:xfrm>
            <a:off x="2469519" y="3570257"/>
            <a:ext cx="921765" cy="523220"/>
          </a:xfrm>
          <a:prstGeom prst="rect">
            <a:avLst/>
          </a:prstGeom>
          <a:noFill/>
        </p:spPr>
        <p:txBody>
          <a:bodyPr wrap="square" rtlCol="0">
            <a:spAutoFit/>
          </a:bodyPr>
          <a:lstStyle/>
          <a:p>
            <a:r>
              <a:rPr lang="en-US" altLang="zh-CN" sz="2800" dirty="0" smtClean="0">
                <a:latin typeface="+mj-ea"/>
                <a:ea typeface="+mj-ea"/>
              </a:rPr>
              <a:t>IGT</a:t>
            </a:r>
            <a:endParaRPr lang="zh-CN" altLang="en-US" sz="2800" dirty="0">
              <a:latin typeface="+mj-ea"/>
              <a:ea typeface="+mj-ea"/>
            </a:endParaRPr>
          </a:p>
        </p:txBody>
      </p:sp>
      <p:sp>
        <p:nvSpPr>
          <p:cNvPr id="35" name="文本框 34"/>
          <p:cNvSpPr txBox="1"/>
          <p:nvPr/>
        </p:nvSpPr>
        <p:spPr>
          <a:xfrm>
            <a:off x="2063552" y="4665638"/>
            <a:ext cx="1080654" cy="954107"/>
          </a:xfrm>
          <a:prstGeom prst="rect">
            <a:avLst/>
          </a:prstGeom>
          <a:noFill/>
        </p:spPr>
        <p:txBody>
          <a:bodyPr wrap="square" rtlCol="0">
            <a:spAutoFit/>
          </a:bodyPr>
          <a:lstStyle/>
          <a:p>
            <a:r>
              <a:rPr lang="zh-CN" altLang="en-US" sz="2800" dirty="0">
                <a:latin typeface="微软雅黑 Light" panose="020B0502040204020203" pitchFamily="34" charset="-122"/>
                <a:ea typeface="微软雅黑 Light" panose="020B0502040204020203" pitchFamily="34" charset="-122"/>
              </a:rPr>
              <a:t>深度学习</a:t>
            </a:r>
          </a:p>
        </p:txBody>
      </p:sp>
      <p:sp>
        <p:nvSpPr>
          <p:cNvPr id="2" name="灯片编号占位符 1"/>
          <p:cNvSpPr>
            <a:spLocks noGrp="1"/>
          </p:cNvSpPr>
          <p:nvPr>
            <p:ph type="sldNum" sz="quarter" idx="12"/>
          </p:nvPr>
        </p:nvSpPr>
        <p:spPr/>
        <p:txBody>
          <a:bodyPr/>
          <a:lstStyle/>
          <a:p>
            <a:fld id="{9FEE17DF-CAFC-4AFC-B771-88ED72882AC4}" type="slidenum">
              <a:rPr lang="zh-CN" altLang="en-US" smtClean="0"/>
              <a:t>4</a:t>
            </a:fld>
            <a:endParaRPr lang="zh-CN" altLang="en-US"/>
          </a:p>
        </p:txBody>
      </p:sp>
    </p:spTree>
    <p:extLst>
      <p:ext uri="{BB962C8B-B14F-4D97-AF65-F5344CB8AC3E}">
        <p14:creationId xmlns:p14="http://schemas.microsoft.com/office/powerpoint/2010/main" val="13806028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FA19EE2-7B17-4247-AB9C-4A7518DD74F5}"/>
              </a:ext>
            </a:extLst>
          </p:cNvPr>
          <p:cNvSpPr/>
          <p:nvPr/>
        </p:nvSpPr>
        <p:spPr>
          <a:xfrm>
            <a:off x="-600744" y="-27508"/>
            <a:ext cx="13393488" cy="776808"/>
          </a:xfrm>
          <a:prstGeom prst="rect">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5" name="文本框 4">
            <a:extLst>
              <a:ext uri="{FF2B5EF4-FFF2-40B4-BE49-F238E27FC236}">
                <a16:creationId xmlns:a16="http://schemas.microsoft.com/office/drawing/2014/main" id="{C4905631-BF44-458C-AF83-784C8D32BE1F}"/>
              </a:ext>
            </a:extLst>
          </p:cNvPr>
          <p:cNvSpPr txBox="1"/>
          <p:nvPr/>
        </p:nvSpPr>
        <p:spPr>
          <a:xfrm>
            <a:off x="971574" y="150637"/>
            <a:ext cx="2576289" cy="461664"/>
          </a:xfrm>
          <a:prstGeom prst="rect">
            <a:avLst/>
          </a:prstGeom>
          <a:noFill/>
        </p:spPr>
        <p:txBody>
          <a:bodyPr wrap="square" rtlCol="0">
            <a:spAutoFit/>
          </a:bodyPr>
          <a:lstStyle/>
          <a:p>
            <a:pPr algn="just"/>
            <a:r>
              <a:rPr lang="zh-CN" altLang="en-US" sz="2400" spc="200" dirty="0" smtClean="0">
                <a:solidFill>
                  <a:schemeClr val="bg1"/>
                </a:solidFill>
                <a:latin typeface="微软雅黑" panose="020B0503020204020204" pitchFamily="34" charset="-122"/>
                <a:ea typeface="微软雅黑" panose="020B0503020204020204" pitchFamily="34" charset="-122"/>
              </a:rPr>
              <a:t>背景</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968D5CA0-28C8-418D-ACD7-2A8684DB8B02}"/>
              </a:ext>
            </a:extLst>
          </p:cNvPr>
          <p:cNvCxnSpPr>
            <a:cxnSpLocks/>
          </p:cNvCxnSpPr>
          <p:nvPr/>
        </p:nvCxnSpPr>
        <p:spPr>
          <a:xfrm flipH="1">
            <a:off x="42330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9636E821-4727-4928-BF81-29D55B52604A}"/>
              </a:ext>
            </a:extLst>
          </p:cNvPr>
          <p:cNvSpPr txBox="1"/>
          <p:nvPr/>
        </p:nvSpPr>
        <p:spPr>
          <a:xfrm>
            <a:off x="5096484" y="150637"/>
            <a:ext cx="1999032" cy="461665"/>
          </a:xfrm>
          <a:prstGeom prst="rect">
            <a:avLst/>
          </a:prstGeom>
          <a:noFill/>
        </p:spPr>
        <p:txBody>
          <a:bodyPr wrap="square" rtlCol="0">
            <a:spAutoFit/>
          </a:bodyPr>
          <a:lstStyle/>
          <a:p>
            <a:pPr algn="ctr"/>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主要内容</a:t>
            </a:r>
            <a:endParaRPr lang="en-US" altLang="zh-CN" sz="2400" kern="100" dirty="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endParaRPr>
          </a:p>
        </p:txBody>
      </p:sp>
      <p:cxnSp>
        <p:nvCxnSpPr>
          <p:cNvPr id="10" name="直接连接符 9">
            <a:extLst>
              <a:ext uri="{FF2B5EF4-FFF2-40B4-BE49-F238E27FC236}">
                <a16:creationId xmlns:a16="http://schemas.microsoft.com/office/drawing/2014/main" id="{79939CAD-7882-4B37-80C9-650B234873A9}"/>
              </a:ext>
            </a:extLst>
          </p:cNvPr>
          <p:cNvCxnSpPr>
            <a:cxnSpLocks/>
          </p:cNvCxnSpPr>
          <p:nvPr/>
        </p:nvCxnSpPr>
        <p:spPr>
          <a:xfrm flipH="1">
            <a:off x="78906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57A2B53-218A-4FEB-AB3A-C17205E34B8D}"/>
              </a:ext>
            </a:extLst>
          </p:cNvPr>
          <p:cNvSpPr txBox="1"/>
          <p:nvPr/>
        </p:nvSpPr>
        <p:spPr>
          <a:xfrm>
            <a:off x="9225721" y="150637"/>
            <a:ext cx="1999032" cy="461664"/>
          </a:xfrm>
          <a:prstGeom prst="rect">
            <a:avLst/>
          </a:prstGeom>
          <a:noFill/>
        </p:spPr>
        <p:txBody>
          <a:bodyPr wrap="square" rtlCol="0">
            <a:spAutoFit/>
          </a:bodyPr>
          <a:lstStyle/>
          <a:p>
            <a:pPr algn="just"/>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结论</a:t>
            </a:r>
            <a:endParaRPr lang="zh-CN" altLang="en-US" sz="2400" spc="20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FD1E0E66-2C02-4612-B743-DC4DB5E79018}"/>
              </a:ext>
            </a:extLst>
          </p:cNvPr>
          <p:cNvSpPr txBox="1"/>
          <p:nvPr/>
        </p:nvSpPr>
        <p:spPr>
          <a:xfrm>
            <a:off x="2919022" y="5222441"/>
            <a:ext cx="589375" cy="461665"/>
          </a:xfrm>
          <a:prstGeom prst="rect">
            <a:avLst/>
          </a:prstGeom>
          <a:noFill/>
        </p:spPr>
        <p:txBody>
          <a:bodyPr wrap="square" rtlCol="0">
            <a:spAutoFit/>
          </a:bodyPr>
          <a:lstStyle/>
          <a:p>
            <a:pPr algn="just"/>
            <a:r>
              <a:rPr lang="en-US" altLang="zh-CN" sz="2400" kern="100" dirty="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03</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5794904" y="4525501"/>
            <a:ext cx="4263584" cy="1200329"/>
          </a:xfrm>
          <a:prstGeom prst="rect">
            <a:avLst/>
          </a:prstGeom>
          <a:noFill/>
        </p:spPr>
        <p:txBody>
          <a:bodyPr wrap="square" rtlCol="0">
            <a:spAutoFit/>
          </a:bodyPr>
          <a:lstStyle/>
          <a:p>
            <a:pPr algn="ctr"/>
            <a:endParaRPr lang="en-US" altLang="zh-CN" dirty="0" smtClean="0">
              <a:latin typeface="微软雅黑 Light" panose="020B0502040204020203" pitchFamily="34" charset="-122"/>
              <a:ea typeface="微软雅黑 Light" panose="020B0502040204020203" pitchFamily="34" charset="-122"/>
            </a:endParaRPr>
          </a:p>
          <a:p>
            <a:pPr marL="285750" indent="-285750" algn="ctr">
              <a:buFont typeface="Wingdings" panose="05000000000000000000" pitchFamily="2" charset="2"/>
              <a:buChar char="Ø"/>
            </a:pPr>
            <a:r>
              <a:rPr lang="en-US" altLang="zh-CN" dirty="0" smtClean="0">
                <a:latin typeface="微软雅黑 Light" panose="020B0502040204020203" pitchFamily="34" charset="-122"/>
                <a:ea typeface="微软雅黑 Light" panose="020B0502040204020203" pitchFamily="34" charset="-122"/>
              </a:rPr>
              <a:t>A</a:t>
            </a:r>
            <a:r>
              <a:rPr lang="zh-CN" altLang="en-US" dirty="0" smtClean="0">
                <a:latin typeface="微软雅黑 Light" panose="020B0502040204020203" pitchFamily="34" charset="-122"/>
                <a:ea typeface="微软雅黑 Light" panose="020B0502040204020203" pitchFamily="34" charset="-122"/>
              </a:rPr>
              <a:t>，</a:t>
            </a:r>
            <a:r>
              <a:rPr lang="en-US" altLang="zh-CN" dirty="0" smtClean="0">
                <a:latin typeface="微软雅黑 Light" panose="020B0502040204020203" pitchFamily="34" charset="-122"/>
                <a:ea typeface="微软雅黑 Light" panose="020B0502040204020203" pitchFamily="34" charset="-122"/>
              </a:rPr>
              <a:t>B</a:t>
            </a:r>
            <a:r>
              <a:rPr lang="zh-CN" altLang="en-US" dirty="0" smtClean="0">
                <a:latin typeface="微软雅黑 Light" panose="020B0502040204020203" pitchFamily="34" charset="-122"/>
                <a:ea typeface="微软雅黑 Light" panose="020B0502040204020203" pitchFamily="34" charset="-122"/>
              </a:rPr>
              <a:t>牌高收益高风险，为不利牌；</a:t>
            </a:r>
            <a:endParaRPr lang="en-US" altLang="zh-CN" dirty="0" smtClean="0">
              <a:latin typeface="微软雅黑 Light" panose="020B0502040204020203" pitchFamily="34" charset="-122"/>
              <a:ea typeface="微软雅黑 Light" panose="020B0502040204020203" pitchFamily="34" charset="-122"/>
            </a:endParaRPr>
          </a:p>
          <a:p>
            <a:pPr marL="285750" indent="-285750" algn="ctr">
              <a:buFont typeface="Wingdings" panose="05000000000000000000" pitchFamily="2" charset="2"/>
              <a:buChar char="Ø"/>
            </a:pPr>
            <a:endParaRPr lang="en-US" altLang="zh-CN" dirty="0" smtClean="0">
              <a:latin typeface="微软雅黑 Light" panose="020B0502040204020203" pitchFamily="34" charset="-122"/>
              <a:ea typeface="微软雅黑 Light" panose="020B0502040204020203" pitchFamily="34" charset="-122"/>
            </a:endParaRPr>
          </a:p>
          <a:p>
            <a:pPr marL="285750" indent="-285750" algn="ctr">
              <a:buFont typeface="Wingdings" panose="05000000000000000000" pitchFamily="2" charset="2"/>
              <a:buChar char="Ø"/>
            </a:pPr>
            <a:r>
              <a:rPr lang="en-US" altLang="zh-CN" dirty="0" smtClean="0">
                <a:latin typeface="微软雅黑 Light" panose="020B0502040204020203" pitchFamily="34" charset="-122"/>
                <a:ea typeface="微软雅黑 Light" panose="020B0502040204020203" pitchFamily="34" charset="-122"/>
              </a:rPr>
              <a:t>C</a:t>
            </a:r>
            <a:r>
              <a:rPr lang="zh-CN" altLang="en-US" dirty="0" smtClean="0">
                <a:latin typeface="微软雅黑 Light" panose="020B0502040204020203" pitchFamily="34" charset="-122"/>
                <a:ea typeface="微软雅黑 Light" panose="020B0502040204020203" pitchFamily="34" charset="-122"/>
              </a:rPr>
              <a:t>，</a:t>
            </a:r>
            <a:r>
              <a:rPr lang="en-US" altLang="zh-CN" dirty="0" smtClean="0">
                <a:latin typeface="微软雅黑 Light" panose="020B0502040204020203" pitchFamily="34" charset="-122"/>
                <a:ea typeface="微软雅黑 Light" panose="020B0502040204020203" pitchFamily="34" charset="-122"/>
              </a:rPr>
              <a:t>D</a:t>
            </a:r>
            <a:r>
              <a:rPr lang="zh-CN" altLang="en-US" dirty="0" smtClean="0">
                <a:latin typeface="微软雅黑 Light" panose="020B0502040204020203" pitchFamily="34" charset="-122"/>
                <a:ea typeface="微软雅黑 Light" panose="020B0502040204020203" pitchFamily="34" charset="-122"/>
              </a:rPr>
              <a:t>牌低收益低风险，为有利牌；</a:t>
            </a:r>
            <a:endParaRPr lang="zh-CN" altLang="en-US" dirty="0">
              <a:latin typeface="微软雅黑 Light" panose="020B0502040204020203" pitchFamily="34" charset="-122"/>
              <a:ea typeface="微软雅黑 Light" panose="020B0502040204020203" pitchFamily="34" charset="-122"/>
            </a:endParaRPr>
          </a:p>
        </p:txBody>
      </p:sp>
      <p:pic>
        <p:nvPicPr>
          <p:cNvPr id="18" name="Picture 2" descr="âiowa gambling taskâçå¾çæç´¢ç»æ"/>
          <p:cNvPicPr>
            <a:picLocks noChangeAspect="1" noChangeArrowheads="1"/>
          </p:cNvPicPr>
          <p:nvPr/>
        </p:nvPicPr>
        <p:blipFill rotWithShape="1">
          <a:blip r:embed="rId2">
            <a:extLst>
              <a:ext uri="{28A0092B-C50C-407E-A947-70E740481C1C}">
                <a14:useLocalDpi xmlns:a14="http://schemas.microsoft.com/office/drawing/2010/main" val="0"/>
              </a:ext>
            </a:extLst>
          </a:blip>
          <a:srcRect t="8417"/>
          <a:stretch/>
        </p:blipFill>
        <p:spPr bwMode="auto">
          <a:xfrm>
            <a:off x="151931" y="1895975"/>
            <a:ext cx="5534182" cy="38012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表格 18"/>
          <p:cNvGraphicFramePr>
            <a:graphicFrameLocks noGrp="1"/>
          </p:cNvGraphicFramePr>
          <p:nvPr>
            <p:extLst>
              <p:ext uri="{D42A27DB-BD31-4B8C-83A1-F6EECF244321}">
                <p14:modId xmlns:p14="http://schemas.microsoft.com/office/powerpoint/2010/main" val="4020147406"/>
              </p:ext>
            </p:extLst>
          </p:nvPr>
        </p:nvGraphicFramePr>
        <p:xfrm>
          <a:off x="5859937" y="1864074"/>
          <a:ext cx="6314545" cy="1854200"/>
        </p:xfrm>
        <a:graphic>
          <a:graphicData uri="http://schemas.openxmlformats.org/drawingml/2006/table">
            <a:tbl>
              <a:tblPr firstRow="1" bandRow="1">
                <a:tableStyleId>{7DF18680-E054-41AD-8BC1-D1AEF772440D}</a:tableStyleId>
              </a:tblPr>
              <a:tblGrid>
                <a:gridCol w="1262909">
                  <a:extLst>
                    <a:ext uri="{9D8B030D-6E8A-4147-A177-3AD203B41FA5}">
                      <a16:colId xmlns:a16="http://schemas.microsoft.com/office/drawing/2014/main" val="3754043085"/>
                    </a:ext>
                  </a:extLst>
                </a:gridCol>
                <a:gridCol w="1262909">
                  <a:extLst>
                    <a:ext uri="{9D8B030D-6E8A-4147-A177-3AD203B41FA5}">
                      <a16:colId xmlns:a16="http://schemas.microsoft.com/office/drawing/2014/main" val="2568019486"/>
                    </a:ext>
                  </a:extLst>
                </a:gridCol>
                <a:gridCol w="1262909">
                  <a:extLst>
                    <a:ext uri="{9D8B030D-6E8A-4147-A177-3AD203B41FA5}">
                      <a16:colId xmlns:a16="http://schemas.microsoft.com/office/drawing/2014/main" val="2102787264"/>
                    </a:ext>
                  </a:extLst>
                </a:gridCol>
                <a:gridCol w="1262909">
                  <a:extLst>
                    <a:ext uri="{9D8B030D-6E8A-4147-A177-3AD203B41FA5}">
                      <a16:colId xmlns:a16="http://schemas.microsoft.com/office/drawing/2014/main" val="2159998211"/>
                    </a:ext>
                  </a:extLst>
                </a:gridCol>
                <a:gridCol w="1262909">
                  <a:extLst>
                    <a:ext uri="{9D8B030D-6E8A-4147-A177-3AD203B41FA5}">
                      <a16:colId xmlns:a16="http://schemas.microsoft.com/office/drawing/2014/main" val="2946555251"/>
                    </a:ext>
                  </a:extLst>
                </a:gridCol>
              </a:tblGrid>
              <a:tr h="370840">
                <a:tc>
                  <a:txBody>
                    <a:bodyPr/>
                    <a:lstStyle/>
                    <a:p>
                      <a:r>
                        <a:rPr lang="zh-CN" altLang="en-US" dirty="0" smtClean="0">
                          <a:latin typeface="微软雅黑 Light" panose="020B0502040204020203" pitchFamily="34" charset="-122"/>
                          <a:ea typeface="微软雅黑 Light" panose="020B0502040204020203" pitchFamily="34" charset="-122"/>
                        </a:rPr>
                        <a:t>选项</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r>
                        <a:rPr lang="en-US" altLang="zh-CN" dirty="0" smtClean="0">
                          <a:latin typeface="微软雅黑 Light" panose="020B0502040204020203" pitchFamily="34" charset="-122"/>
                          <a:ea typeface="微软雅黑 Light" panose="020B0502040204020203" pitchFamily="34" charset="-122"/>
                        </a:rPr>
                        <a:t>A</a:t>
                      </a:r>
                      <a:endParaRPr lang="zh-CN" altLang="en-US" dirty="0">
                        <a:solidFill>
                          <a:schemeClr val="tx1"/>
                        </a:solidFill>
                        <a:latin typeface="微软雅黑 Light" panose="020B0502040204020203" pitchFamily="34" charset="-122"/>
                        <a:ea typeface="微软雅黑 Light" panose="020B0502040204020203" pitchFamily="34" charset="-122"/>
                      </a:endParaRPr>
                    </a:p>
                  </a:txBody>
                  <a:tcPr/>
                </a:tc>
                <a:tc>
                  <a:txBody>
                    <a:bodyPr/>
                    <a:lstStyle/>
                    <a:p>
                      <a:r>
                        <a:rPr lang="en-US" altLang="zh-CN" dirty="0" smtClean="0">
                          <a:latin typeface="微软雅黑 Light" panose="020B0502040204020203" pitchFamily="34" charset="-122"/>
                          <a:ea typeface="微软雅黑 Light" panose="020B0502040204020203" pitchFamily="34" charset="-122"/>
                        </a:rPr>
                        <a:t>B</a:t>
                      </a:r>
                      <a:endParaRPr lang="zh-CN" altLang="en-US" dirty="0">
                        <a:solidFill>
                          <a:schemeClr val="tx1"/>
                        </a:solidFill>
                        <a:latin typeface="微软雅黑 Light" panose="020B0502040204020203" pitchFamily="34" charset="-122"/>
                        <a:ea typeface="微软雅黑 Light" panose="020B0502040204020203" pitchFamily="34" charset="-122"/>
                      </a:endParaRPr>
                    </a:p>
                  </a:txBody>
                  <a:tcPr/>
                </a:tc>
                <a:tc>
                  <a:txBody>
                    <a:bodyPr/>
                    <a:lstStyle/>
                    <a:p>
                      <a:r>
                        <a:rPr lang="en-US" altLang="zh-CN" dirty="0" smtClean="0">
                          <a:latin typeface="微软雅黑 Light" panose="020B0502040204020203" pitchFamily="34" charset="-122"/>
                          <a:ea typeface="微软雅黑 Light" panose="020B0502040204020203" pitchFamily="34" charset="-122"/>
                        </a:rPr>
                        <a:t>C</a:t>
                      </a:r>
                      <a:endParaRPr lang="zh-CN" altLang="en-US" dirty="0">
                        <a:solidFill>
                          <a:schemeClr val="tx1"/>
                        </a:solidFill>
                        <a:latin typeface="微软雅黑 Light" panose="020B0502040204020203" pitchFamily="34" charset="-122"/>
                        <a:ea typeface="微软雅黑 Light" panose="020B0502040204020203" pitchFamily="34" charset="-122"/>
                      </a:endParaRPr>
                    </a:p>
                  </a:txBody>
                  <a:tcPr/>
                </a:tc>
                <a:tc>
                  <a:txBody>
                    <a:bodyPr/>
                    <a:lstStyle/>
                    <a:p>
                      <a:r>
                        <a:rPr lang="en-US" altLang="zh-CN" dirty="0" smtClean="0">
                          <a:latin typeface="微软雅黑 Light" panose="020B0502040204020203" pitchFamily="34" charset="-122"/>
                          <a:ea typeface="微软雅黑 Light" panose="020B0502040204020203" pitchFamily="34" charset="-122"/>
                        </a:rPr>
                        <a:t>D</a:t>
                      </a:r>
                      <a:endParaRPr lang="zh-CN" altLang="en-US" dirty="0">
                        <a:solidFill>
                          <a:schemeClr val="tx1"/>
                        </a:solidFill>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val="1915132344"/>
                  </a:ext>
                </a:extLst>
              </a:tr>
              <a:tr h="370840">
                <a:tc>
                  <a:txBody>
                    <a:bodyPr/>
                    <a:lstStyle/>
                    <a:p>
                      <a:r>
                        <a:rPr lang="zh-CN" altLang="en-US" dirty="0" smtClean="0">
                          <a:latin typeface="微软雅黑 Light" panose="020B0502040204020203" pitchFamily="34" charset="-122"/>
                          <a:ea typeface="微软雅黑 Light" panose="020B0502040204020203" pitchFamily="34" charset="-122"/>
                        </a:rPr>
                        <a:t>收益</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r>
                        <a:rPr lang="en-US" altLang="zh-CN" dirty="0" smtClean="0">
                          <a:latin typeface="微软雅黑 Light" panose="020B0502040204020203" pitchFamily="34" charset="-122"/>
                          <a:ea typeface="微软雅黑 Light" panose="020B0502040204020203" pitchFamily="34" charset="-122"/>
                        </a:rPr>
                        <a:t>100</a:t>
                      </a:r>
                      <a:r>
                        <a:rPr lang="zh-CN" altLang="en-US" dirty="0" smtClean="0">
                          <a:latin typeface="微软雅黑 Light" panose="020B0502040204020203" pitchFamily="34" charset="-122"/>
                          <a:ea typeface="微软雅黑 Light" panose="020B0502040204020203" pitchFamily="34" charset="-122"/>
                        </a:rPr>
                        <a:t>元</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r>
                        <a:rPr lang="en-US" altLang="zh-CN" dirty="0" smtClean="0">
                          <a:latin typeface="微软雅黑 Light" panose="020B0502040204020203" pitchFamily="34" charset="-122"/>
                          <a:ea typeface="微软雅黑 Light" panose="020B0502040204020203" pitchFamily="34" charset="-122"/>
                        </a:rPr>
                        <a:t>100</a:t>
                      </a:r>
                      <a:r>
                        <a:rPr lang="zh-CN" altLang="en-US" dirty="0" smtClean="0">
                          <a:latin typeface="微软雅黑 Light" panose="020B0502040204020203" pitchFamily="34" charset="-122"/>
                          <a:ea typeface="微软雅黑 Light" panose="020B0502040204020203" pitchFamily="34" charset="-122"/>
                        </a:rPr>
                        <a:t>元</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r>
                        <a:rPr lang="en-US" altLang="zh-CN" dirty="0" smtClean="0">
                          <a:latin typeface="微软雅黑 Light" panose="020B0502040204020203" pitchFamily="34" charset="-122"/>
                          <a:ea typeface="微软雅黑 Light" panose="020B0502040204020203" pitchFamily="34" charset="-122"/>
                        </a:rPr>
                        <a:t>50</a:t>
                      </a:r>
                      <a:r>
                        <a:rPr lang="zh-CN" altLang="en-US" dirty="0" smtClean="0">
                          <a:latin typeface="微软雅黑 Light" panose="020B0502040204020203" pitchFamily="34" charset="-122"/>
                          <a:ea typeface="微软雅黑 Light" panose="020B0502040204020203" pitchFamily="34" charset="-122"/>
                        </a:rPr>
                        <a:t>元</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r>
                        <a:rPr lang="en-US" altLang="zh-CN" dirty="0" smtClean="0">
                          <a:latin typeface="微软雅黑 Light" panose="020B0502040204020203" pitchFamily="34" charset="-122"/>
                          <a:ea typeface="微软雅黑 Light" panose="020B0502040204020203" pitchFamily="34" charset="-122"/>
                        </a:rPr>
                        <a:t>50</a:t>
                      </a:r>
                      <a:r>
                        <a:rPr lang="zh-CN" altLang="en-US" dirty="0" smtClean="0">
                          <a:latin typeface="微软雅黑 Light" panose="020B0502040204020203" pitchFamily="34" charset="-122"/>
                          <a:ea typeface="微软雅黑 Light" panose="020B0502040204020203" pitchFamily="34" charset="-122"/>
                        </a:rPr>
                        <a:t>元</a:t>
                      </a:r>
                      <a:endParaRPr lang="zh-CN" altLang="en-US" dirty="0">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val="2103257500"/>
                  </a:ext>
                </a:extLst>
              </a:tr>
              <a:tr h="370840">
                <a:tc>
                  <a:txBody>
                    <a:bodyPr/>
                    <a:lstStyle/>
                    <a:p>
                      <a:r>
                        <a:rPr lang="zh-CN" altLang="en-US" dirty="0" smtClean="0">
                          <a:latin typeface="微软雅黑 Light" panose="020B0502040204020203" pitchFamily="34" charset="-122"/>
                          <a:ea typeface="微软雅黑 Light" panose="020B0502040204020203" pitchFamily="34" charset="-122"/>
                        </a:rPr>
                        <a:t>惩罚</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r>
                        <a:rPr lang="en-US" altLang="zh-CN" dirty="0" smtClean="0">
                          <a:latin typeface="微软雅黑 Light" panose="020B0502040204020203" pitchFamily="34" charset="-122"/>
                          <a:ea typeface="微软雅黑 Light" panose="020B0502040204020203" pitchFamily="34" charset="-122"/>
                        </a:rPr>
                        <a:t>150-350</a:t>
                      </a:r>
                      <a:r>
                        <a:rPr lang="zh-CN" altLang="en-US" dirty="0" smtClean="0">
                          <a:latin typeface="微软雅黑 Light" panose="020B0502040204020203" pitchFamily="34" charset="-122"/>
                          <a:ea typeface="微软雅黑 Light" panose="020B0502040204020203" pitchFamily="34" charset="-122"/>
                        </a:rPr>
                        <a:t>元</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r>
                        <a:rPr lang="en-US" altLang="zh-CN" dirty="0" smtClean="0">
                          <a:latin typeface="微软雅黑 Light" panose="020B0502040204020203" pitchFamily="34" charset="-122"/>
                          <a:ea typeface="微软雅黑 Light" panose="020B0502040204020203" pitchFamily="34" charset="-122"/>
                        </a:rPr>
                        <a:t>1250</a:t>
                      </a:r>
                      <a:r>
                        <a:rPr lang="zh-CN" altLang="en-US" dirty="0" smtClean="0">
                          <a:latin typeface="微软雅黑 Light" panose="020B0502040204020203" pitchFamily="34" charset="-122"/>
                          <a:ea typeface="微软雅黑 Light" panose="020B0502040204020203" pitchFamily="34" charset="-122"/>
                        </a:rPr>
                        <a:t>元</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r>
                        <a:rPr lang="en-US" altLang="zh-CN" dirty="0" smtClean="0">
                          <a:latin typeface="微软雅黑 Light" panose="020B0502040204020203" pitchFamily="34" charset="-122"/>
                          <a:ea typeface="微软雅黑 Light" panose="020B0502040204020203" pitchFamily="34" charset="-122"/>
                        </a:rPr>
                        <a:t>25-75</a:t>
                      </a:r>
                      <a:r>
                        <a:rPr lang="zh-CN" altLang="en-US" dirty="0" smtClean="0">
                          <a:latin typeface="微软雅黑 Light" panose="020B0502040204020203" pitchFamily="34" charset="-122"/>
                          <a:ea typeface="微软雅黑 Light" panose="020B0502040204020203" pitchFamily="34" charset="-122"/>
                        </a:rPr>
                        <a:t>元</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r>
                        <a:rPr lang="en-US" altLang="zh-CN" dirty="0" smtClean="0">
                          <a:latin typeface="微软雅黑 Light" panose="020B0502040204020203" pitchFamily="34" charset="-122"/>
                          <a:ea typeface="微软雅黑 Light" panose="020B0502040204020203" pitchFamily="34" charset="-122"/>
                        </a:rPr>
                        <a:t>250</a:t>
                      </a:r>
                      <a:r>
                        <a:rPr lang="zh-CN" altLang="en-US" dirty="0" smtClean="0">
                          <a:latin typeface="微软雅黑 Light" panose="020B0502040204020203" pitchFamily="34" charset="-122"/>
                          <a:ea typeface="微软雅黑 Light" panose="020B0502040204020203" pitchFamily="34" charset="-122"/>
                        </a:rPr>
                        <a:t>元</a:t>
                      </a:r>
                      <a:endParaRPr lang="zh-CN" altLang="en-US" dirty="0">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val="3782028674"/>
                  </a:ext>
                </a:extLst>
              </a:tr>
              <a:tr h="370840">
                <a:tc>
                  <a:txBody>
                    <a:bodyPr/>
                    <a:lstStyle/>
                    <a:p>
                      <a:r>
                        <a:rPr lang="zh-CN" altLang="en-US" dirty="0" smtClean="0">
                          <a:latin typeface="微软雅黑 Light" panose="020B0502040204020203" pitchFamily="34" charset="-122"/>
                          <a:ea typeface="微软雅黑 Light" panose="020B0502040204020203" pitchFamily="34" charset="-122"/>
                        </a:rPr>
                        <a:t>惩罚概率</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r>
                        <a:rPr lang="en-US" altLang="zh-CN" dirty="0" smtClean="0">
                          <a:latin typeface="微软雅黑 Light" panose="020B0502040204020203" pitchFamily="34" charset="-122"/>
                          <a:ea typeface="微软雅黑 Light" panose="020B0502040204020203" pitchFamily="34" charset="-122"/>
                        </a:rPr>
                        <a:t>1/2</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r>
                        <a:rPr lang="en-US" altLang="zh-CN" dirty="0" smtClean="0">
                          <a:latin typeface="微软雅黑 Light" panose="020B0502040204020203" pitchFamily="34" charset="-122"/>
                          <a:ea typeface="微软雅黑 Light" panose="020B0502040204020203" pitchFamily="34" charset="-122"/>
                        </a:rPr>
                        <a:t>1/10</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r>
                        <a:rPr lang="en-US" altLang="zh-CN" dirty="0" smtClean="0">
                          <a:latin typeface="微软雅黑 Light" panose="020B0502040204020203" pitchFamily="34" charset="-122"/>
                          <a:ea typeface="微软雅黑 Light" panose="020B0502040204020203" pitchFamily="34" charset="-122"/>
                        </a:rPr>
                        <a:t>1/2</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r>
                        <a:rPr lang="en-US" altLang="zh-CN" dirty="0" smtClean="0">
                          <a:latin typeface="微软雅黑 Light" panose="020B0502040204020203" pitchFamily="34" charset="-122"/>
                          <a:ea typeface="微软雅黑 Light" panose="020B0502040204020203" pitchFamily="34" charset="-122"/>
                        </a:rPr>
                        <a:t>1/10</a:t>
                      </a:r>
                      <a:endParaRPr lang="zh-CN" altLang="en-US" dirty="0">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val="1970720156"/>
                  </a:ext>
                </a:extLst>
              </a:tr>
              <a:tr h="370840">
                <a:tc>
                  <a:txBody>
                    <a:bodyPr/>
                    <a:lstStyle/>
                    <a:p>
                      <a:r>
                        <a:rPr lang="zh-CN" altLang="en-US" dirty="0" smtClean="0">
                          <a:latin typeface="微软雅黑 Light" panose="020B0502040204020203" pitchFamily="34" charset="-122"/>
                          <a:ea typeface="微软雅黑 Light" panose="020B0502040204020203" pitchFamily="34" charset="-122"/>
                        </a:rPr>
                        <a:t>期望</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r>
                        <a:rPr lang="en-US" altLang="zh-CN" dirty="0" smtClean="0">
                          <a:latin typeface="微软雅黑 Light" panose="020B0502040204020203" pitchFamily="34" charset="-122"/>
                          <a:ea typeface="微软雅黑 Light" panose="020B0502040204020203" pitchFamily="34" charset="-122"/>
                        </a:rPr>
                        <a:t>-25</a:t>
                      </a:r>
                      <a:r>
                        <a:rPr lang="zh-CN" altLang="en-US" dirty="0" smtClean="0">
                          <a:latin typeface="微软雅黑 Light" panose="020B0502040204020203" pitchFamily="34" charset="-122"/>
                          <a:ea typeface="微软雅黑 Light" panose="020B0502040204020203" pitchFamily="34" charset="-122"/>
                        </a:rPr>
                        <a:t>元</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r>
                        <a:rPr lang="en-US" altLang="zh-CN" dirty="0" smtClean="0">
                          <a:latin typeface="微软雅黑 Light" panose="020B0502040204020203" pitchFamily="34" charset="-122"/>
                          <a:ea typeface="微软雅黑 Light" panose="020B0502040204020203" pitchFamily="34" charset="-122"/>
                        </a:rPr>
                        <a:t>-25</a:t>
                      </a:r>
                      <a:r>
                        <a:rPr lang="zh-CN" altLang="en-US" dirty="0" smtClean="0">
                          <a:latin typeface="微软雅黑 Light" panose="020B0502040204020203" pitchFamily="34" charset="-122"/>
                          <a:ea typeface="微软雅黑 Light" panose="020B0502040204020203" pitchFamily="34" charset="-122"/>
                        </a:rPr>
                        <a:t>元</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r>
                        <a:rPr lang="en-US" altLang="zh-CN" dirty="0" smtClean="0">
                          <a:latin typeface="微软雅黑 Light" panose="020B0502040204020203" pitchFamily="34" charset="-122"/>
                          <a:ea typeface="微软雅黑 Light" panose="020B0502040204020203" pitchFamily="34" charset="-122"/>
                        </a:rPr>
                        <a:t>25</a:t>
                      </a:r>
                      <a:r>
                        <a:rPr lang="zh-CN" altLang="en-US" dirty="0" smtClean="0">
                          <a:latin typeface="微软雅黑 Light" panose="020B0502040204020203" pitchFamily="34" charset="-122"/>
                          <a:ea typeface="微软雅黑 Light" panose="020B0502040204020203" pitchFamily="34" charset="-122"/>
                        </a:rPr>
                        <a:t>元</a:t>
                      </a:r>
                      <a:endParaRPr lang="zh-CN" altLang="en-US" dirty="0">
                        <a:latin typeface="微软雅黑 Light" panose="020B0502040204020203" pitchFamily="34" charset="-122"/>
                        <a:ea typeface="微软雅黑 Light" panose="020B0502040204020203" pitchFamily="34" charset="-122"/>
                      </a:endParaRPr>
                    </a:p>
                  </a:txBody>
                  <a:tcPr/>
                </a:tc>
                <a:tc>
                  <a:txBody>
                    <a:bodyPr/>
                    <a:lstStyle/>
                    <a:p>
                      <a:r>
                        <a:rPr lang="en-US" altLang="zh-CN" dirty="0" smtClean="0">
                          <a:latin typeface="微软雅黑 Light" panose="020B0502040204020203" pitchFamily="34" charset="-122"/>
                          <a:ea typeface="微软雅黑 Light" panose="020B0502040204020203" pitchFamily="34" charset="-122"/>
                        </a:rPr>
                        <a:t>25</a:t>
                      </a:r>
                      <a:r>
                        <a:rPr lang="zh-CN" altLang="en-US" dirty="0" smtClean="0">
                          <a:latin typeface="微软雅黑 Light" panose="020B0502040204020203" pitchFamily="34" charset="-122"/>
                          <a:ea typeface="微软雅黑 Light" panose="020B0502040204020203" pitchFamily="34" charset="-122"/>
                        </a:rPr>
                        <a:t>元</a:t>
                      </a:r>
                      <a:endParaRPr lang="zh-CN" altLang="en-US" dirty="0">
                        <a:latin typeface="微软雅黑 Light" panose="020B0502040204020203" pitchFamily="34" charset="-122"/>
                        <a:ea typeface="微软雅黑 Light" panose="020B0502040204020203" pitchFamily="34" charset="-122"/>
                      </a:endParaRPr>
                    </a:p>
                  </a:txBody>
                  <a:tcPr/>
                </a:tc>
                <a:extLst>
                  <a:ext uri="{0D108BD9-81ED-4DB2-BD59-A6C34878D82A}">
                    <a16:rowId xmlns:a16="http://schemas.microsoft.com/office/drawing/2014/main" val="3573113"/>
                  </a:ext>
                </a:extLst>
              </a:tr>
            </a:tbl>
          </a:graphicData>
        </a:graphic>
      </p:graphicFrame>
      <p:sp>
        <p:nvSpPr>
          <p:cNvPr id="20" name="梯形 19">
            <a:extLst>
              <a:ext uri="{FF2B5EF4-FFF2-40B4-BE49-F238E27FC236}">
                <a16:creationId xmlns:a16="http://schemas.microsoft.com/office/drawing/2014/main" id="{C2302A7A-A7D7-4D60-9B4E-011BCCFCD767}"/>
              </a:ext>
            </a:extLst>
          </p:cNvPr>
          <p:cNvSpPr/>
          <p:nvPr/>
        </p:nvSpPr>
        <p:spPr>
          <a:xfrm flipV="1">
            <a:off x="4608285" y="698204"/>
            <a:ext cx="2975430" cy="622595"/>
          </a:xfrm>
          <a:prstGeom prst="trapezoid">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22" name="文本框 21">
            <a:extLst>
              <a:ext uri="{FF2B5EF4-FFF2-40B4-BE49-F238E27FC236}">
                <a16:creationId xmlns:a16="http://schemas.microsoft.com/office/drawing/2014/main" id="{A395EDF7-5FCA-44DA-B2FF-ED03903DE461}"/>
              </a:ext>
            </a:extLst>
          </p:cNvPr>
          <p:cNvSpPr txBox="1"/>
          <p:nvPr/>
        </p:nvSpPr>
        <p:spPr>
          <a:xfrm>
            <a:off x="4980370" y="818295"/>
            <a:ext cx="2295660" cy="400110"/>
          </a:xfrm>
          <a:prstGeom prst="rect">
            <a:avLst/>
          </a:prstGeom>
          <a:noFill/>
        </p:spPr>
        <p:txBody>
          <a:bodyPr wrap="square" rtlCol="0">
            <a:spAutoFit/>
          </a:bodyPr>
          <a:lstStyle/>
          <a:p>
            <a:pPr algn="ctr"/>
            <a:r>
              <a:rPr lang="zh-CN" altLang="en-US" sz="2000" dirty="0" smtClean="0">
                <a:latin typeface="微软雅黑 Light" panose="020B0502040204020203" pitchFamily="34" charset="-122"/>
                <a:ea typeface="微软雅黑 Light" panose="020B0502040204020203" pitchFamily="34" charset="-122"/>
                <a:cs typeface="Times New Roman" panose="02020603050405020304" pitchFamily="18" charset="0"/>
              </a:rPr>
              <a:t>爱荷华博弈任务</a:t>
            </a:r>
            <a:endParaRPr lang="zh-CN" altLang="en-US" sz="2000" dirty="0">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14" name="文本框 13"/>
          <p:cNvSpPr txBox="1"/>
          <p:nvPr/>
        </p:nvSpPr>
        <p:spPr>
          <a:xfrm>
            <a:off x="970860" y="5903108"/>
            <a:ext cx="4263584" cy="369332"/>
          </a:xfrm>
          <a:prstGeom prst="rect">
            <a:avLst/>
          </a:prstGeom>
          <a:noFill/>
        </p:spPr>
        <p:txBody>
          <a:bodyPr wrap="square" rtlCol="0">
            <a:spAutoFit/>
          </a:bodyPr>
          <a:lstStyle/>
          <a:p>
            <a:pPr algn="ctr"/>
            <a:r>
              <a:rPr lang="zh-CN" altLang="en-US" dirty="0" smtClean="0">
                <a:latin typeface="微软雅黑 Light" panose="020B0502040204020203" pitchFamily="34" charset="-122"/>
                <a:ea typeface="微软雅黑 Light" panose="020B0502040204020203" pitchFamily="34" charset="-122"/>
              </a:rPr>
              <a:t>图</a:t>
            </a:r>
            <a:r>
              <a:rPr lang="en-US" altLang="zh-CN" dirty="0" smtClean="0">
                <a:latin typeface="微软雅黑 Light" panose="020B0502040204020203" pitchFamily="34" charset="-122"/>
                <a:ea typeface="微软雅黑 Light" panose="020B0502040204020203" pitchFamily="34" charset="-122"/>
              </a:rPr>
              <a:t>1</a:t>
            </a:r>
            <a:r>
              <a:rPr lang="zh-CN" altLang="en-US" dirty="0" smtClean="0">
                <a:latin typeface="微软雅黑 Light" panose="020B0502040204020203" pitchFamily="34" charset="-122"/>
                <a:ea typeface="微软雅黑 Light" panose="020B0502040204020203" pitchFamily="34" charset="-122"/>
              </a:rPr>
              <a:t>：爱荷华博弈任务示意图</a:t>
            </a:r>
            <a:endParaRPr lang="zh-CN" altLang="en-US" dirty="0">
              <a:latin typeface="微软雅黑 Light" panose="020B0502040204020203" pitchFamily="34" charset="-122"/>
              <a:ea typeface="微软雅黑 Light" panose="020B0502040204020203" pitchFamily="34" charset="-122"/>
            </a:endParaRPr>
          </a:p>
        </p:txBody>
      </p:sp>
      <p:sp>
        <p:nvSpPr>
          <p:cNvPr id="15" name="文本框 14"/>
          <p:cNvSpPr txBox="1"/>
          <p:nvPr/>
        </p:nvSpPr>
        <p:spPr>
          <a:xfrm>
            <a:off x="6427631" y="3920848"/>
            <a:ext cx="5179155" cy="369332"/>
          </a:xfrm>
          <a:prstGeom prst="rect">
            <a:avLst/>
          </a:prstGeom>
          <a:noFill/>
        </p:spPr>
        <p:txBody>
          <a:bodyPr wrap="square" rtlCol="0">
            <a:spAutoFit/>
          </a:bodyPr>
          <a:lstStyle/>
          <a:p>
            <a:pPr algn="ctr"/>
            <a:r>
              <a:rPr lang="zh-CN" altLang="en-US" dirty="0">
                <a:latin typeface="微软雅黑 Light" panose="020B0502040204020203" pitchFamily="34" charset="-122"/>
                <a:ea typeface="微软雅黑 Light" panose="020B0502040204020203" pitchFamily="34" charset="-122"/>
              </a:rPr>
              <a:t>表</a:t>
            </a:r>
            <a:r>
              <a:rPr lang="en-US" altLang="zh-CN" dirty="0" smtClean="0">
                <a:latin typeface="微软雅黑 Light" panose="020B0502040204020203" pitchFamily="34" charset="-122"/>
                <a:ea typeface="微软雅黑 Light" panose="020B0502040204020203" pitchFamily="34" charset="-122"/>
              </a:rPr>
              <a:t>1</a:t>
            </a:r>
            <a:r>
              <a:rPr lang="zh-CN" altLang="en-US" dirty="0" smtClean="0">
                <a:latin typeface="微软雅黑 Light" panose="020B0502040204020203" pitchFamily="34" charset="-122"/>
                <a:ea typeface="微软雅黑 Light" panose="020B0502040204020203" pitchFamily="34" charset="-122"/>
              </a:rPr>
              <a:t>：爱荷华博弈任务各项选择与收益惩罚关系</a:t>
            </a:r>
            <a:endParaRPr lang="zh-CN" altLang="en-US" dirty="0">
              <a:latin typeface="微软雅黑 Light" panose="020B0502040204020203" pitchFamily="34" charset="-122"/>
              <a:ea typeface="微软雅黑 Light" panose="020B0502040204020203" pitchFamily="34" charset="-122"/>
            </a:endParaRPr>
          </a:p>
        </p:txBody>
      </p:sp>
      <p:sp>
        <p:nvSpPr>
          <p:cNvPr id="2" name="灯片编号占位符 1"/>
          <p:cNvSpPr>
            <a:spLocks noGrp="1"/>
          </p:cNvSpPr>
          <p:nvPr>
            <p:ph type="sldNum" sz="quarter" idx="12"/>
          </p:nvPr>
        </p:nvSpPr>
        <p:spPr/>
        <p:txBody>
          <a:bodyPr/>
          <a:lstStyle/>
          <a:p>
            <a:fld id="{9FEE17DF-CAFC-4AFC-B771-88ED72882AC4}" type="slidenum">
              <a:rPr lang="zh-CN" altLang="en-US" smtClean="0"/>
              <a:t>5</a:t>
            </a:fld>
            <a:endParaRPr lang="zh-CN" altLang="en-US"/>
          </a:p>
        </p:txBody>
      </p:sp>
    </p:spTree>
    <p:extLst>
      <p:ext uri="{BB962C8B-B14F-4D97-AF65-F5344CB8AC3E}">
        <p14:creationId xmlns:p14="http://schemas.microsoft.com/office/powerpoint/2010/main" val="2591838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92FF408-54D2-4A6B-9F11-14C55B4A9E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 y="-12299"/>
            <a:ext cx="12274379" cy="6848346"/>
          </a:xfrm>
          <a:prstGeom prst="rect">
            <a:avLst/>
          </a:prstGeom>
          <a:solidFill>
            <a:schemeClr val="bg1"/>
          </a:solidFill>
        </p:spPr>
      </p:pic>
      <p:sp>
        <p:nvSpPr>
          <p:cNvPr id="2" name="等腰三角形 1">
            <a:extLst>
              <a:ext uri="{FF2B5EF4-FFF2-40B4-BE49-F238E27FC236}">
                <a16:creationId xmlns:a16="http://schemas.microsoft.com/office/drawing/2014/main" id="{AD74F147-F5E5-4EEF-B5EA-E5BFAB646041}"/>
              </a:ext>
            </a:extLst>
          </p:cNvPr>
          <p:cNvSpPr/>
          <p:nvPr/>
        </p:nvSpPr>
        <p:spPr>
          <a:xfrm rot="5400000">
            <a:off x="-9853010" y="1068403"/>
            <a:ext cx="24354974" cy="4725159"/>
          </a:xfrm>
          <a:prstGeom prst="triangle">
            <a:avLst>
              <a:gd name="adj" fmla="val 49394"/>
            </a:avLst>
          </a:prstGeom>
          <a:gradFill>
            <a:gsLst>
              <a:gs pos="100000">
                <a:srgbClr val="02549D"/>
              </a:gs>
              <a:gs pos="0">
                <a:schemeClr val="accent5">
                  <a:lumMod val="75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4" name="椭圆 3">
            <a:extLst>
              <a:ext uri="{FF2B5EF4-FFF2-40B4-BE49-F238E27FC236}">
                <a16:creationId xmlns:a16="http://schemas.microsoft.com/office/drawing/2014/main" id="{83535CFE-40CB-4F30-88B3-7A17CCB229CB}"/>
              </a:ext>
            </a:extLst>
          </p:cNvPr>
          <p:cNvSpPr/>
          <p:nvPr/>
        </p:nvSpPr>
        <p:spPr>
          <a:xfrm>
            <a:off x="3922754" y="2703554"/>
            <a:ext cx="1450892" cy="1450892"/>
          </a:xfrm>
          <a:prstGeom prst="ellipse">
            <a:avLst/>
          </a:prstGeom>
          <a:solidFill>
            <a:schemeClr val="bg1"/>
          </a:solidFill>
          <a:ln>
            <a:noFill/>
          </a:ln>
          <a:effectLst>
            <a:outerShdw blurRad="50800" dist="381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6" name="文本框 5">
            <a:extLst>
              <a:ext uri="{FF2B5EF4-FFF2-40B4-BE49-F238E27FC236}">
                <a16:creationId xmlns:a16="http://schemas.microsoft.com/office/drawing/2014/main" id="{ED03D9BF-7D11-4569-A226-44D81EE8CE69}"/>
              </a:ext>
            </a:extLst>
          </p:cNvPr>
          <p:cNvSpPr txBox="1"/>
          <p:nvPr/>
        </p:nvSpPr>
        <p:spPr>
          <a:xfrm>
            <a:off x="4200692" y="3013502"/>
            <a:ext cx="944489" cy="830997"/>
          </a:xfrm>
          <a:prstGeom prst="rect">
            <a:avLst/>
          </a:prstGeom>
          <a:noFill/>
        </p:spPr>
        <p:txBody>
          <a:bodyPr wrap="none" rtlCol="0">
            <a:spAutoFit/>
          </a:bodyPr>
          <a:lstStyle/>
          <a:p>
            <a:r>
              <a:rPr lang="en-US" altLang="zh-CN" sz="4800" b="1">
                <a:solidFill>
                  <a:srgbClr val="02549D"/>
                </a:solidFill>
                <a:latin typeface="微软雅黑" panose="020B0503020204020204" pitchFamily="34" charset="-122"/>
                <a:ea typeface="微软雅黑" panose="020B0503020204020204" pitchFamily="34" charset="-122"/>
              </a:rPr>
              <a:t>02</a:t>
            </a:r>
            <a:endParaRPr lang="zh-CN" altLang="en-US" sz="4800" b="1">
              <a:solidFill>
                <a:srgbClr val="02549D"/>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96EA6145-7CA8-402E-975E-9BFEA9D70B1A}"/>
              </a:ext>
            </a:extLst>
          </p:cNvPr>
          <p:cNvSpPr txBox="1"/>
          <p:nvPr/>
        </p:nvSpPr>
        <p:spPr>
          <a:xfrm>
            <a:off x="784920" y="2872829"/>
            <a:ext cx="2304092" cy="1200329"/>
          </a:xfrm>
          <a:prstGeom prst="rect">
            <a:avLst/>
          </a:prstGeom>
          <a:noFill/>
        </p:spPr>
        <p:txBody>
          <a:bodyPr wrap="none" rtlCol="0">
            <a:spAutoFit/>
          </a:bodyPr>
          <a:lstStyle/>
          <a:p>
            <a:r>
              <a:rPr lang="en-US" altLang="zh-CN" sz="7200" b="1" dirty="0">
                <a:solidFill>
                  <a:schemeClr val="accent5">
                    <a:lumMod val="50000"/>
                  </a:schemeClr>
                </a:solidFill>
                <a:latin typeface="微软雅黑 Light" panose="020B0502040204020203" pitchFamily="34" charset="-122"/>
                <a:ea typeface="微软雅黑" panose="020B0503020204020204" pitchFamily="34" charset="-122"/>
                <a:cs typeface="Times New Roman" panose="02020603050405020304" pitchFamily="18" charset="0"/>
              </a:rPr>
              <a:t>PART</a:t>
            </a:r>
            <a:endParaRPr lang="zh-CN" altLang="en-US" sz="7200" b="1" dirty="0">
              <a:solidFill>
                <a:schemeClr val="accent5">
                  <a:lumMod val="50000"/>
                </a:schemeClr>
              </a:solidFill>
              <a:latin typeface="微软雅黑 Light" panose="020B0502040204020203"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7AE92D28-1E48-4557-9520-074881899805}"/>
              </a:ext>
            </a:extLst>
          </p:cNvPr>
          <p:cNvSpPr txBox="1"/>
          <p:nvPr/>
        </p:nvSpPr>
        <p:spPr>
          <a:xfrm>
            <a:off x="6733311" y="2911352"/>
            <a:ext cx="4997896" cy="923330"/>
          </a:xfrm>
          <a:prstGeom prst="rect">
            <a:avLst/>
          </a:prstGeom>
          <a:noFill/>
        </p:spPr>
        <p:txBody>
          <a:bodyPr wrap="square" rtlCol="0">
            <a:spAutoFit/>
          </a:bodyPr>
          <a:lstStyle/>
          <a:p>
            <a:pPr algn="just"/>
            <a:r>
              <a:rPr lang="zh-CN" altLang="en-US" sz="5400" kern="100" dirty="0" smtClean="0">
                <a:solidFill>
                  <a:schemeClr val="tx1">
                    <a:lumMod val="75000"/>
                    <a:lumOff val="25000"/>
                  </a:schemeClr>
                </a:solidFill>
                <a:latin typeface="微软雅黑 Light" panose="020B0502040204020203" pitchFamily="34" charset="-122"/>
                <a:ea typeface="微软雅黑 Light" panose="020B0502040204020203" pitchFamily="34" charset="-122"/>
                <a:cs typeface="黑体" panose="02010609060101010101" pitchFamily="49" charset="-122"/>
              </a:rPr>
              <a:t>主要内容</a:t>
            </a:r>
            <a:endParaRPr lang="en-US" altLang="zh-CN" sz="5400" kern="100" dirty="0">
              <a:solidFill>
                <a:schemeClr val="tx1">
                  <a:lumMod val="75000"/>
                  <a:lumOff val="25000"/>
                </a:schemeClr>
              </a:solidFill>
              <a:latin typeface="微软雅黑 Light" panose="020B0502040204020203" pitchFamily="34" charset="-122"/>
              <a:ea typeface="微软雅黑 Light" panose="020B0502040204020203" pitchFamily="34" charset="-122"/>
              <a:cs typeface="黑体" panose="02010609060101010101" pitchFamily="49" charset="-122"/>
            </a:endParaRPr>
          </a:p>
        </p:txBody>
      </p:sp>
      <p:sp>
        <p:nvSpPr>
          <p:cNvPr id="3" name="灯片编号占位符 2"/>
          <p:cNvSpPr>
            <a:spLocks noGrp="1"/>
          </p:cNvSpPr>
          <p:nvPr>
            <p:ph type="sldNum" sz="quarter" idx="12"/>
          </p:nvPr>
        </p:nvSpPr>
        <p:spPr/>
        <p:txBody>
          <a:bodyPr/>
          <a:lstStyle/>
          <a:p>
            <a:fld id="{9FEE17DF-CAFC-4AFC-B771-88ED72882AC4}" type="slidenum">
              <a:rPr lang="zh-CN" altLang="en-US" smtClean="0"/>
              <a:t>6</a:t>
            </a:fld>
            <a:endParaRPr lang="zh-CN" altLang="en-US"/>
          </a:p>
        </p:txBody>
      </p:sp>
    </p:spTree>
    <p:extLst>
      <p:ext uri="{BB962C8B-B14F-4D97-AF65-F5344CB8AC3E}">
        <p14:creationId xmlns:p14="http://schemas.microsoft.com/office/powerpoint/2010/main" val="1504826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FA19EE2-7B17-4247-AB9C-4A7518DD74F5}"/>
              </a:ext>
            </a:extLst>
          </p:cNvPr>
          <p:cNvSpPr/>
          <p:nvPr/>
        </p:nvSpPr>
        <p:spPr>
          <a:xfrm>
            <a:off x="-600744" y="-27508"/>
            <a:ext cx="13393488" cy="776808"/>
          </a:xfrm>
          <a:prstGeom prst="rect">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5" name="文本框 4">
            <a:extLst>
              <a:ext uri="{FF2B5EF4-FFF2-40B4-BE49-F238E27FC236}">
                <a16:creationId xmlns:a16="http://schemas.microsoft.com/office/drawing/2014/main" id="{C4905631-BF44-458C-AF83-784C8D32BE1F}"/>
              </a:ext>
            </a:extLst>
          </p:cNvPr>
          <p:cNvSpPr txBox="1"/>
          <p:nvPr/>
        </p:nvSpPr>
        <p:spPr>
          <a:xfrm>
            <a:off x="971574" y="150637"/>
            <a:ext cx="2576289" cy="461664"/>
          </a:xfrm>
          <a:prstGeom prst="rect">
            <a:avLst/>
          </a:prstGeom>
          <a:noFill/>
        </p:spPr>
        <p:txBody>
          <a:bodyPr wrap="square" rtlCol="0">
            <a:spAutoFit/>
          </a:bodyPr>
          <a:lstStyle/>
          <a:p>
            <a:pPr algn="just"/>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背景</a:t>
            </a:r>
            <a:endParaRPr lang="zh-CN" altLang="en-US" sz="2400" spc="200"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968D5CA0-28C8-418D-ACD7-2A8684DB8B02}"/>
              </a:ext>
            </a:extLst>
          </p:cNvPr>
          <p:cNvCxnSpPr>
            <a:cxnSpLocks/>
          </p:cNvCxnSpPr>
          <p:nvPr/>
        </p:nvCxnSpPr>
        <p:spPr>
          <a:xfrm flipH="1">
            <a:off x="42330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9636E821-4727-4928-BF81-29D55B52604A}"/>
              </a:ext>
            </a:extLst>
          </p:cNvPr>
          <p:cNvSpPr txBox="1"/>
          <p:nvPr/>
        </p:nvSpPr>
        <p:spPr>
          <a:xfrm>
            <a:off x="5096484" y="150637"/>
            <a:ext cx="1999032" cy="461665"/>
          </a:xfrm>
          <a:prstGeom prst="rect">
            <a:avLst/>
          </a:prstGeom>
          <a:noFill/>
        </p:spPr>
        <p:txBody>
          <a:bodyPr wrap="square" rtlCol="0">
            <a:spAutoFit/>
          </a:bodyPr>
          <a:lstStyle/>
          <a:p>
            <a:pPr algn="ctr"/>
            <a:r>
              <a:rPr lang="zh-CN" altLang="en-US" sz="2400" kern="100" dirty="0" smtClean="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主要内容</a:t>
            </a:r>
            <a:endParaRPr lang="en-US" altLang="zh-CN" sz="2400" kern="100" dirty="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endParaRPr>
          </a:p>
        </p:txBody>
      </p:sp>
      <p:cxnSp>
        <p:nvCxnSpPr>
          <p:cNvPr id="10" name="直接连接符 9">
            <a:extLst>
              <a:ext uri="{FF2B5EF4-FFF2-40B4-BE49-F238E27FC236}">
                <a16:creationId xmlns:a16="http://schemas.microsoft.com/office/drawing/2014/main" id="{79939CAD-7882-4B37-80C9-650B234873A9}"/>
              </a:ext>
            </a:extLst>
          </p:cNvPr>
          <p:cNvCxnSpPr>
            <a:cxnSpLocks/>
          </p:cNvCxnSpPr>
          <p:nvPr/>
        </p:nvCxnSpPr>
        <p:spPr>
          <a:xfrm flipH="1">
            <a:off x="78906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57A2B53-218A-4FEB-AB3A-C17205E34B8D}"/>
              </a:ext>
            </a:extLst>
          </p:cNvPr>
          <p:cNvSpPr txBox="1"/>
          <p:nvPr/>
        </p:nvSpPr>
        <p:spPr>
          <a:xfrm>
            <a:off x="9225721" y="150637"/>
            <a:ext cx="1999032" cy="461664"/>
          </a:xfrm>
          <a:prstGeom prst="rect">
            <a:avLst/>
          </a:prstGeom>
          <a:noFill/>
        </p:spPr>
        <p:txBody>
          <a:bodyPr wrap="square" rtlCol="0">
            <a:spAutoFit/>
          </a:bodyPr>
          <a:lstStyle/>
          <a:p>
            <a:pPr algn="just"/>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结论</a:t>
            </a:r>
            <a:endParaRPr lang="zh-CN" altLang="en-US" sz="2400" spc="20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F3EE600A-51E0-4D88-ADEB-0FB37F8954D3}"/>
              </a:ext>
            </a:extLst>
          </p:cNvPr>
          <p:cNvSpPr txBox="1"/>
          <p:nvPr/>
        </p:nvSpPr>
        <p:spPr>
          <a:xfrm>
            <a:off x="2162048" y="3745289"/>
            <a:ext cx="184731" cy="369332"/>
          </a:xfrm>
          <a:prstGeom prst="rect">
            <a:avLst/>
          </a:prstGeom>
          <a:noFill/>
        </p:spPr>
        <p:txBody>
          <a:bodyPr wrap="none" rtlCol="0">
            <a:spAutoFit/>
          </a:bodyPr>
          <a:lstStyle/>
          <a:p>
            <a:pPr algn="ctr"/>
            <a:endParaRPr lang="zh-CN" altLang="en-US" spc="200" dirty="0">
              <a:solidFill>
                <a:schemeClr val="bg1"/>
              </a:solidFill>
              <a:latin typeface="微软雅黑 Light" panose="020B0502040204020203" pitchFamily="34" charset="-122"/>
              <a:ea typeface="微软雅黑" panose="020B0503020204020204" pitchFamily="34" charset="-122"/>
              <a:cs typeface="Times New Roman" panose="02020603050405020304" pitchFamily="18" charset="0"/>
            </a:endParaRPr>
          </a:p>
        </p:txBody>
      </p:sp>
      <p:sp>
        <p:nvSpPr>
          <p:cNvPr id="26" name="文本框 25">
            <a:extLst>
              <a:ext uri="{FF2B5EF4-FFF2-40B4-BE49-F238E27FC236}">
                <a16:creationId xmlns:a16="http://schemas.microsoft.com/office/drawing/2014/main" id="{721CA81F-830A-4634-BEC4-DB1252AA79C5}"/>
              </a:ext>
            </a:extLst>
          </p:cNvPr>
          <p:cNvSpPr txBox="1"/>
          <p:nvPr/>
        </p:nvSpPr>
        <p:spPr>
          <a:xfrm>
            <a:off x="1767865" y="3873459"/>
            <a:ext cx="2576289" cy="369331"/>
          </a:xfrm>
          <a:prstGeom prst="rect">
            <a:avLst/>
          </a:prstGeom>
          <a:noFill/>
        </p:spPr>
        <p:txBody>
          <a:bodyPr wrap="square" rtlCol="0">
            <a:spAutoFit/>
          </a:bodyPr>
          <a:lstStyle/>
          <a:p>
            <a:pPr algn="just"/>
            <a:r>
              <a:rPr lang="en-US" altLang="zh-CN" kern="100" dirty="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Your title</a:t>
            </a:r>
            <a:endParaRPr lang="zh-CN" altLang="en-US" spc="200" dirty="0">
              <a:solidFill>
                <a:schemeClr val="bg1"/>
              </a:solidFill>
              <a:latin typeface="微软雅黑" panose="020B0503020204020204" pitchFamily="34" charset="-122"/>
              <a:ea typeface="微软雅黑" panose="020B0503020204020204" pitchFamily="34" charset="-122"/>
            </a:endParaRPr>
          </a:p>
        </p:txBody>
      </p:sp>
      <p:sp>
        <p:nvSpPr>
          <p:cNvPr id="31" name="标题 1"/>
          <p:cNvSpPr txBox="1">
            <a:spLocks/>
          </p:cNvSpPr>
          <p:nvPr/>
        </p:nvSpPr>
        <p:spPr>
          <a:xfrm>
            <a:off x="1097280" y="286605"/>
            <a:ext cx="10058400" cy="14507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dirty="0"/>
          </a:p>
        </p:txBody>
      </p:sp>
      <p:sp>
        <p:nvSpPr>
          <p:cNvPr id="41" name="梯形 40">
            <a:extLst>
              <a:ext uri="{FF2B5EF4-FFF2-40B4-BE49-F238E27FC236}">
                <a16:creationId xmlns:a16="http://schemas.microsoft.com/office/drawing/2014/main" id="{C2302A7A-A7D7-4D60-9B4E-011BCCFCD767}"/>
              </a:ext>
            </a:extLst>
          </p:cNvPr>
          <p:cNvSpPr/>
          <p:nvPr/>
        </p:nvSpPr>
        <p:spPr>
          <a:xfrm flipV="1">
            <a:off x="4608285" y="698204"/>
            <a:ext cx="2975430" cy="622595"/>
          </a:xfrm>
          <a:prstGeom prst="trapezoid">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42" name="文本框 41">
            <a:extLst>
              <a:ext uri="{FF2B5EF4-FFF2-40B4-BE49-F238E27FC236}">
                <a16:creationId xmlns:a16="http://schemas.microsoft.com/office/drawing/2014/main" id="{A395EDF7-5FCA-44DA-B2FF-ED03903DE461}"/>
              </a:ext>
            </a:extLst>
          </p:cNvPr>
          <p:cNvSpPr txBox="1"/>
          <p:nvPr/>
        </p:nvSpPr>
        <p:spPr>
          <a:xfrm>
            <a:off x="5568697" y="834994"/>
            <a:ext cx="1115565" cy="400110"/>
          </a:xfrm>
          <a:prstGeom prst="rect">
            <a:avLst/>
          </a:prstGeom>
          <a:noFill/>
        </p:spPr>
        <p:txBody>
          <a:bodyPr wrap="square" rtlCol="0">
            <a:spAutoFit/>
          </a:bodyPr>
          <a:lstStyle/>
          <a:p>
            <a:r>
              <a:rPr lang="zh-CN" altLang="en-US" sz="2000" dirty="0" smtClean="0">
                <a:latin typeface="微软雅黑 Light" panose="020B0502040204020203" pitchFamily="34" charset="-122"/>
                <a:ea typeface="微软雅黑 Light" panose="020B0502040204020203" pitchFamily="34" charset="-122"/>
              </a:rPr>
              <a:t>数据集</a:t>
            </a:r>
            <a:endParaRPr lang="zh-CN" altLang="en-US" sz="2000" dirty="0">
              <a:latin typeface="微软雅黑 Light" panose="020B0502040204020203" pitchFamily="34" charset="-122"/>
              <a:ea typeface="微软雅黑 Light" panose="020B0502040204020203" pitchFamily="34" charset="-122"/>
            </a:endParaRPr>
          </a:p>
        </p:txBody>
      </p:sp>
      <p:graphicFrame>
        <p:nvGraphicFramePr>
          <p:cNvPr id="20" name="图示 19"/>
          <p:cNvGraphicFramePr/>
          <p:nvPr>
            <p:extLst>
              <p:ext uri="{D42A27DB-BD31-4B8C-83A1-F6EECF244321}">
                <p14:modId xmlns:p14="http://schemas.microsoft.com/office/powerpoint/2010/main" val="3126199509"/>
              </p:ext>
            </p:extLst>
          </p:nvPr>
        </p:nvGraphicFramePr>
        <p:xfrm>
          <a:off x="270933" y="1554162"/>
          <a:ext cx="10689230" cy="5088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1" name="图表 20"/>
          <p:cNvGraphicFramePr/>
          <p:nvPr>
            <p:extLst>
              <p:ext uri="{D42A27DB-BD31-4B8C-83A1-F6EECF244321}">
                <p14:modId xmlns:p14="http://schemas.microsoft.com/office/powerpoint/2010/main" val="2377059349"/>
              </p:ext>
            </p:extLst>
          </p:nvPr>
        </p:nvGraphicFramePr>
        <p:xfrm>
          <a:off x="5725880" y="3631475"/>
          <a:ext cx="6193977" cy="2828312"/>
        </p:xfrm>
        <a:graphic>
          <a:graphicData uri="http://schemas.openxmlformats.org/drawingml/2006/chart">
            <c:chart xmlns:c="http://schemas.openxmlformats.org/drawingml/2006/chart" xmlns:r="http://schemas.openxmlformats.org/officeDocument/2006/relationships" r:id="rId7"/>
          </a:graphicData>
        </a:graphic>
      </p:graphicFrame>
      <p:sp>
        <p:nvSpPr>
          <p:cNvPr id="2" name="灯片编号占位符 1"/>
          <p:cNvSpPr>
            <a:spLocks noGrp="1"/>
          </p:cNvSpPr>
          <p:nvPr>
            <p:ph type="sldNum" sz="quarter" idx="12"/>
          </p:nvPr>
        </p:nvSpPr>
        <p:spPr/>
        <p:txBody>
          <a:bodyPr/>
          <a:lstStyle/>
          <a:p>
            <a:fld id="{9FEE17DF-CAFC-4AFC-B771-88ED72882AC4}" type="slidenum">
              <a:rPr lang="zh-CN" altLang="en-US" smtClean="0"/>
              <a:t>7</a:t>
            </a:fld>
            <a:endParaRPr lang="zh-CN" altLang="en-US"/>
          </a:p>
        </p:txBody>
      </p:sp>
    </p:spTree>
    <p:extLst>
      <p:ext uri="{BB962C8B-B14F-4D97-AF65-F5344CB8AC3E}">
        <p14:creationId xmlns:p14="http://schemas.microsoft.com/office/powerpoint/2010/main" val="1708170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FA19EE2-7B17-4247-AB9C-4A7518DD74F5}"/>
              </a:ext>
            </a:extLst>
          </p:cNvPr>
          <p:cNvSpPr/>
          <p:nvPr/>
        </p:nvSpPr>
        <p:spPr>
          <a:xfrm>
            <a:off x="-600744" y="-27508"/>
            <a:ext cx="13393488" cy="776808"/>
          </a:xfrm>
          <a:prstGeom prst="rect">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5" name="文本框 4">
            <a:extLst>
              <a:ext uri="{FF2B5EF4-FFF2-40B4-BE49-F238E27FC236}">
                <a16:creationId xmlns:a16="http://schemas.microsoft.com/office/drawing/2014/main" id="{C4905631-BF44-458C-AF83-784C8D32BE1F}"/>
              </a:ext>
            </a:extLst>
          </p:cNvPr>
          <p:cNvSpPr txBox="1"/>
          <p:nvPr/>
        </p:nvSpPr>
        <p:spPr>
          <a:xfrm>
            <a:off x="971574" y="150637"/>
            <a:ext cx="2576289" cy="461664"/>
          </a:xfrm>
          <a:prstGeom prst="rect">
            <a:avLst/>
          </a:prstGeom>
          <a:noFill/>
        </p:spPr>
        <p:txBody>
          <a:bodyPr wrap="square" rtlCol="0">
            <a:spAutoFit/>
          </a:bodyPr>
          <a:lstStyle/>
          <a:p>
            <a:pPr algn="just"/>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背景</a:t>
            </a:r>
            <a:endParaRPr lang="zh-CN" altLang="en-US" sz="2400" spc="200"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968D5CA0-28C8-418D-ACD7-2A8684DB8B02}"/>
              </a:ext>
            </a:extLst>
          </p:cNvPr>
          <p:cNvCxnSpPr>
            <a:cxnSpLocks/>
          </p:cNvCxnSpPr>
          <p:nvPr/>
        </p:nvCxnSpPr>
        <p:spPr>
          <a:xfrm flipH="1">
            <a:off x="42330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9636E821-4727-4928-BF81-29D55B52604A}"/>
              </a:ext>
            </a:extLst>
          </p:cNvPr>
          <p:cNvSpPr txBox="1"/>
          <p:nvPr/>
        </p:nvSpPr>
        <p:spPr>
          <a:xfrm>
            <a:off x="5096484" y="150637"/>
            <a:ext cx="1999032" cy="461665"/>
          </a:xfrm>
          <a:prstGeom prst="rect">
            <a:avLst/>
          </a:prstGeom>
          <a:noFill/>
        </p:spPr>
        <p:txBody>
          <a:bodyPr wrap="square" rtlCol="0">
            <a:spAutoFit/>
          </a:bodyPr>
          <a:lstStyle/>
          <a:p>
            <a:pPr algn="ctr"/>
            <a:r>
              <a:rPr lang="zh-CN" altLang="en-US" sz="2400" kern="100" dirty="0" smtClean="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主要内容</a:t>
            </a:r>
            <a:endParaRPr lang="en-US" altLang="zh-CN" sz="2400" kern="100" dirty="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endParaRPr>
          </a:p>
        </p:txBody>
      </p:sp>
      <p:cxnSp>
        <p:nvCxnSpPr>
          <p:cNvPr id="10" name="直接连接符 9">
            <a:extLst>
              <a:ext uri="{FF2B5EF4-FFF2-40B4-BE49-F238E27FC236}">
                <a16:creationId xmlns:a16="http://schemas.microsoft.com/office/drawing/2014/main" id="{79939CAD-7882-4B37-80C9-650B234873A9}"/>
              </a:ext>
            </a:extLst>
          </p:cNvPr>
          <p:cNvCxnSpPr>
            <a:cxnSpLocks/>
          </p:cNvCxnSpPr>
          <p:nvPr/>
        </p:nvCxnSpPr>
        <p:spPr>
          <a:xfrm flipH="1">
            <a:off x="78906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57A2B53-218A-4FEB-AB3A-C17205E34B8D}"/>
              </a:ext>
            </a:extLst>
          </p:cNvPr>
          <p:cNvSpPr txBox="1"/>
          <p:nvPr/>
        </p:nvSpPr>
        <p:spPr>
          <a:xfrm>
            <a:off x="9225721" y="150637"/>
            <a:ext cx="1999032" cy="461664"/>
          </a:xfrm>
          <a:prstGeom prst="rect">
            <a:avLst/>
          </a:prstGeom>
          <a:noFill/>
        </p:spPr>
        <p:txBody>
          <a:bodyPr wrap="square" rtlCol="0">
            <a:spAutoFit/>
          </a:bodyPr>
          <a:lstStyle/>
          <a:p>
            <a:pPr algn="just"/>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结论</a:t>
            </a:r>
            <a:endParaRPr lang="zh-CN" altLang="en-US" sz="2400" spc="20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F3EE600A-51E0-4D88-ADEB-0FB37F8954D3}"/>
              </a:ext>
            </a:extLst>
          </p:cNvPr>
          <p:cNvSpPr txBox="1"/>
          <p:nvPr/>
        </p:nvSpPr>
        <p:spPr>
          <a:xfrm>
            <a:off x="2162048" y="3745289"/>
            <a:ext cx="184731" cy="369332"/>
          </a:xfrm>
          <a:prstGeom prst="rect">
            <a:avLst/>
          </a:prstGeom>
          <a:noFill/>
        </p:spPr>
        <p:txBody>
          <a:bodyPr wrap="none" rtlCol="0">
            <a:spAutoFit/>
          </a:bodyPr>
          <a:lstStyle/>
          <a:p>
            <a:pPr algn="ctr"/>
            <a:endParaRPr lang="zh-CN" altLang="en-US" spc="200" dirty="0">
              <a:solidFill>
                <a:schemeClr val="bg1"/>
              </a:solidFill>
              <a:latin typeface="微软雅黑 Light" panose="020B0502040204020203" pitchFamily="34" charset="-122"/>
              <a:ea typeface="微软雅黑" panose="020B0503020204020204" pitchFamily="34" charset="-122"/>
              <a:cs typeface="Times New Roman" panose="02020603050405020304" pitchFamily="18" charset="0"/>
            </a:endParaRPr>
          </a:p>
        </p:txBody>
      </p:sp>
      <p:sp>
        <p:nvSpPr>
          <p:cNvPr id="26" name="文本框 25">
            <a:extLst>
              <a:ext uri="{FF2B5EF4-FFF2-40B4-BE49-F238E27FC236}">
                <a16:creationId xmlns:a16="http://schemas.microsoft.com/office/drawing/2014/main" id="{721CA81F-830A-4634-BEC4-DB1252AA79C5}"/>
              </a:ext>
            </a:extLst>
          </p:cNvPr>
          <p:cNvSpPr txBox="1"/>
          <p:nvPr/>
        </p:nvSpPr>
        <p:spPr>
          <a:xfrm>
            <a:off x="1767865" y="3873459"/>
            <a:ext cx="2576289" cy="369331"/>
          </a:xfrm>
          <a:prstGeom prst="rect">
            <a:avLst/>
          </a:prstGeom>
          <a:noFill/>
        </p:spPr>
        <p:txBody>
          <a:bodyPr wrap="square" rtlCol="0">
            <a:spAutoFit/>
          </a:bodyPr>
          <a:lstStyle/>
          <a:p>
            <a:pPr algn="just"/>
            <a:r>
              <a:rPr lang="en-US" altLang="zh-CN" kern="100" dirty="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Your title</a:t>
            </a:r>
            <a:endParaRPr lang="zh-CN" altLang="en-US" spc="200" dirty="0">
              <a:solidFill>
                <a:schemeClr val="bg1"/>
              </a:solidFill>
              <a:latin typeface="微软雅黑" panose="020B0503020204020204" pitchFamily="34" charset="-122"/>
              <a:ea typeface="微软雅黑" panose="020B0503020204020204" pitchFamily="34" charset="-122"/>
            </a:endParaRPr>
          </a:p>
        </p:txBody>
      </p:sp>
      <p:sp>
        <p:nvSpPr>
          <p:cNvPr id="31" name="标题 1"/>
          <p:cNvSpPr txBox="1">
            <a:spLocks/>
          </p:cNvSpPr>
          <p:nvPr/>
        </p:nvSpPr>
        <p:spPr>
          <a:xfrm>
            <a:off x="1097280" y="286605"/>
            <a:ext cx="10058400" cy="14507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dirty="0"/>
          </a:p>
        </p:txBody>
      </p:sp>
      <p:sp>
        <p:nvSpPr>
          <p:cNvPr id="41" name="梯形 40">
            <a:extLst>
              <a:ext uri="{FF2B5EF4-FFF2-40B4-BE49-F238E27FC236}">
                <a16:creationId xmlns:a16="http://schemas.microsoft.com/office/drawing/2014/main" id="{C2302A7A-A7D7-4D60-9B4E-011BCCFCD767}"/>
              </a:ext>
            </a:extLst>
          </p:cNvPr>
          <p:cNvSpPr/>
          <p:nvPr/>
        </p:nvSpPr>
        <p:spPr>
          <a:xfrm flipV="1">
            <a:off x="4608285" y="698204"/>
            <a:ext cx="2975430" cy="622595"/>
          </a:xfrm>
          <a:prstGeom prst="trapezoid">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Light" panose="020B0502040204020203" pitchFamily="34" charset="-122"/>
              <a:ea typeface="微软雅黑 Light" panose="020B0502040204020203" pitchFamily="34" charset="-122"/>
              <a:cs typeface="Times New Roman" panose="02020603050405020304" pitchFamily="18" charset="0"/>
            </a:endParaRPr>
          </a:p>
        </p:txBody>
      </p:sp>
      <p:sp>
        <p:nvSpPr>
          <p:cNvPr id="42" name="文本框 41">
            <a:extLst>
              <a:ext uri="{FF2B5EF4-FFF2-40B4-BE49-F238E27FC236}">
                <a16:creationId xmlns:a16="http://schemas.microsoft.com/office/drawing/2014/main" id="{A395EDF7-5FCA-44DA-B2FF-ED03903DE461}"/>
              </a:ext>
            </a:extLst>
          </p:cNvPr>
          <p:cNvSpPr txBox="1"/>
          <p:nvPr/>
        </p:nvSpPr>
        <p:spPr>
          <a:xfrm>
            <a:off x="5538217" y="834994"/>
            <a:ext cx="1115565" cy="400110"/>
          </a:xfrm>
          <a:prstGeom prst="rect">
            <a:avLst/>
          </a:prstGeom>
          <a:noFill/>
        </p:spPr>
        <p:txBody>
          <a:bodyPr wrap="square" rtlCol="0">
            <a:spAutoFit/>
          </a:bodyPr>
          <a:lstStyle/>
          <a:p>
            <a:r>
              <a:rPr lang="en-US" altLang="zh-CN" sz="2000" dirty="0" smtClean="0">
                <a:latin typeface="微软雅黑 Light" panose="020B0502040204020203" pitchFamily="34" charset="-122"/>
                <a:ea typeface="微软雅黑 Light" panose="020B0502040204020203" pitchFamily="34" charset="-122"/>
              </a:rPr>
              <a:t>3DCNN</a:t>
            </a:r>
            <a:endParaRPr lang="zh-CN" altLang="en-US" sz="2000" dirty="0">
              <a:latin typeface="微软雅黑 Light" panose="020B0502040204020203" pitchFamily="34" charset="-122"/>
              <a:ea typeface="微软雅黑 Light" panose="020B0502040204020203" pitchFamily="34" charset="-122"/>
            </a:endParaRPr>
          </a:p>
        </p:txBody>
      </p:sp>
      <p:graphicFrame>
        <p:nvGraphicFramePr>
          <p:cNvPr id="21" name="图表 20"/>
          <p:cNvGraphicFramePr/>
          <p:nvPr>
            <p:extLst>
              <p:ext uri="{D42A27DB-BD31-4B8C-83A1-F6EECF244321}">
                <p14:modId xmlns:p14="http://schemas.microsoft.com/office/powerpoint/2010/main" val="2377059349"/>
              </p:ext>
            </p:extLst>
          </p:nvPr>
        </p:nvGraphicFramePr>
        <p:xfrm>
          <a:off x="5725880" y="3631475"/>
          <a:ext cx="6193977" cy="2828312"/>
        </p:xfrm>
        <a:graphic>
          <a:graphicData uri="http://schemas.openxmlformats.org/drawingml/2006/chart">
            <c:chart xmlns:c="http://schemas.openxmlformats.org/drawingml/2006/chart" xmlns:r="http://schemas.openxmlformats.org/officeDocument/2006/relationships" r:id="rId2"/>
          </a:graphicData>
        </a:graphic>
      </p:graphicFrame>
      <p:pic>
        <p:nvPicPr>
          <p:cNvPr id="15" name="内容占位符 6"/>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aturation sat="300000"/>
                    </a14:imgEffect>
                  </a14:imgLayer>
                </a14:imgProps>
              </a:ext>
              <a:ext uri="{28A0092B-C50C-407E-A947-70E740481C1C}">
                <a14:useLocalDpi xmlns:a14="http://schemas.microsoft.com/office/drawing/2010/main" val="0"/>
              </a:ext>
            </a:extLst>
          </a:blip>
          <a:stretch>
            <a:fillRect/>
          </a:stretch>
        </p:blipFill>
        <p:spPr>
          <a:xfrm>
            <a:off x="184967" y="2025350"/>
            <a:ext cx="8096250" cy="3648075"/>
          </a:xfrm>
          <a:prstGeom prst="rect">
            <a:avLst/>
          </a:prstGeom>
        </p:spPr>
      </p:pic>
      <p:sp>
        <p:nvSpPr>
          <p:cNvPr id="16" name="文本框 15"/>
          <p:cNvSpPr txBox="1"/>
          <p:nvPr/>
        </p:nvSpPr>
        <p:spPr>
          <a:xfrm>
            <a:off x="8251833" y="2314128"/>
            <a:ext cx="3790950" cy="286232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latin typeface="微软雅黑 Light" panose="020B0502040204020203" pitchFamily="34" charset="-122"/>
                <a:ea typeface="微软雅黑 Light" panose="020B0502040204020203" pitchFamily="34" charset="-122"/>
              </a:rPr>
              <a:t>选取</a:t>
            </a:r>
            <a:r>
              <a:rPr lang="zh-CN" altLang="en-US" dirty="0">
                <a:latin typeface="微软雅黑 Light" panose="020B0502040204020203" pitchFamily="34" charset="-122"/>
                <a:ea typeface="微软雅黑 Light" panose="020B0502040204020203" pitchFamily="34" charset="-122"/>
              </a:rPr>
              <a:t>被试</a:t>
            </a:r>
            <a:r>
              <a:rPr lang="zh-CN" altLang="en-US" dirty="0" smtClean="0">
                <a:latin typeface="微软雅黑 Light" panose="020B0502040204020203" pitchFamily="34" charset="-122"/>
                <a:ea typeface="微软雅黑 Light" panose="020B0502040204020203" pitchFamily="34" charset="-122"/>
              </a:rPr>
              <a:t>作出</a:t>
            </a:r>
            <a:r>
              <a:rPr lang="zh-CN" altLang="en-US" dirty="0">
                <a:latin typeface="微软雅黑 Light" panose="020B0502040204020203" pitchFamily="34" charset="-122"/>
                <a:ea typeface="微软雅黑 Light" panose="020B0502040204020203" pitchFamily="34" charset="-122"/>
              </a:rPr>
              <a:t>选择后的第二帧</a:t>
            </a:r>
            <a:r>
              <a:rPr lang="en-US" altLang="zh-CN" dirty="0">
                <a:latin typeface="微软雅黑 Light" panose="020B0502040204020203" pitchFamily="34" charset="-122"/>
                <a:ea typeface="微软雅黑 Light" panose="020B0502040204020203" pitchFamily="34" charset="-122"/>
              </a:rPr>
              <a:t>fMRI</a:t>
            </a:r>
            <a:r>
              <a:rPr lang="zh-CN" altLang="en-US" dirty="0">
                <a:latin typeface="微软雅黑 Light" panose="020B0502040204020203" pitchFamily="34" charset="-122"/>
                <a:ea typeface="微软雅黑 Light" panose="020B0502040204020203" pitchFamily="34" charset="-122"/>
              </a:rPr>
              <a:t>数据作为</a:t>
            </a:r>
            <a:r>
              <a:rPr lang="zh-CN" altLang="en-US" dirty="0" smtClean="0">
                <a:latin typeface="微软雅黑 Light" panose="020B0502040204020203" pitchFamily="34" charset="-122"/>
                <a:ea typeface="微软雅黑 Light" panose="020B0502040204020203" pitchFamily="34" charset="-122"/>
              </a:rPr>
              <a:t>输入</a:t>
            </a:r>
            <a:endParaRPr lang="en-US" altLang="zh-CN" dirty="0" smtClean="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Ø"/>
            </a:pPr>
            <a:endParaRPr lang="en-US" altLang="zh-CN"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Ø"/>
            </a:pPr>
            <a:r>
              <a:rPr lang="en-US" altLang="zh-CN" dirty="0" smtClean="0">
                <a:latin typeface="微软雅黑 Light" panose="020B0502040204020203" pitchFamily="34" charset="-122"/>
                <a:ea typeface="微软雅黑 Light" panose="020B0502040204020203" pitchFamily="34" charset="-122"/>
              </a:rPr>
              <a:t>L2</a:t>
            </a:r>
            <a:r>
              <a:rPr lang="zh-CN" altLang="en-US" dirty="0" smtClean="0">
                <a:latin typeface="微软雅黑 Light" panose="020B0502040204020203" pitchFamily="34" charset="-122"/>
                <a:ea typeface="微软雅黑 Light" panose="020B0502040204020203" pitchFamily="34" charset="-122"/>
              </a:rPr>
              <a:t>正则化和</a:t>
            </a:r>
            <a:r>
              <a:rPr lang="en-US" altLang="zh-CN" dirty="0" smtClean="0">
                <a:latin typeface="微软雅黑 Light" panose="020B0502040204020203" pitchFamily="34" charset="-122"/>
                <a:ea typeface="微软雅黑 Light" panose="020B0502040204020203" pitchFamily="34" charset="-122"/>
              </a:rPr>
              <a:t>Dropout</a:t>
            </a:r>
            <a:r>
              <a:rPr lang="zh-CN" altLang="en-US" dirty="0" smtClean="0">
                <a:latin typeface="微软雅黑 Light" panose="020B0502040204020203" pitchFamily="34" charset="-122"/>
                <a:ea typeface="微软雅黑 Light" panose="020B0502040204020203" pitchFamily="34" charset="-122"/>
              </a:rPr>
              <a:t>策略被用于防止过拟合</a:t>
            </a:r>
            <a:endParaRPr lang="en-US" altLang="zh-CN" dirty="0" smtClean="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Ø"/>
            </a:pPr>
            <a:endParaRPr lang="en-US" altLang="zh-CN"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Ø"/>
            </a:pPr>
            <a:r>
              <a:rPr lang="en-US" altLang="zh-CN" dirty="0" smtClean="0">
                <a:latin typeface="微软雅黑 Light" panose="020B0502040204020203" pitchFamily="34" charset="-122"/>
                <a:ea typeface="微软雅黑 Light" panose="020B0502040204020203" pitchFamily="34" charset="-122"/>
              </a:rPr>
              <a:t>Batch size</a:t>
            </a:r>
            <a:r>
              <a:rPr lang="zh-CN" altLang="en-US" dirty="0" smtClean="0">
                <a:latin typeface="微软雅黑 Light" panose="020B0502040204020203" pitchFamily="34" charset="-122"/>
                <a:ea typeface="微软雅黑 Light" panose="020B0502040204020203" pitchFamily="34" charset="-122"/>
              </a:rPr>
              <a:t>设为</a:t>
            </a:r>
            <a:r>
              <a:rPr lang="en-US" altLang="zh-CN" dirty="0" smtClean="0">
                <a:latin typeface="微软雅黑 Light" panose="020B0502040204020203" pitchFamily="34" charset="-122"/>
                <a:ea typeface="微软雅黑 Light" panose="020B0502040204020203" pitchFamily="34" charset="-122"/>
              </a:rPr>
              <a:t>32</a:t>
            </a:r>
            <a:r>
              <a:rPr lang="zh-CN" altLang="en-US" dirty="0" smtClean="0">
                <a:latin typeface="微软雅黑 Light" panose="020B0502040204020203" pitchFamily="34" charset="-122"/>
                <a:ea typeface="微软雅黑 Light" panose="020B0502040204020203" pitchFamily="34" charset="-122"/>
              </a:rPr>
              <a:t>，使得模型较为稳定</a:t>
            </a:r>
            <a:endParaRPr lang="en-US" altLang="zh-CN" dirty="0" smtClean="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Ø"/>
            </a:pPr>
            <a:endParaRPr lang="en-US" altLang="zh-CN" dirty="0">
              <a:latin typeface="微软雅黑 Light" panose="020B0502040204020203" pitchFamily="34" charset="-122"/>
              <a:ea typeface="微软雅黑 Light" panose="020B0502040204020203" pitchFamily="34" charset="-122"/>
            </a:endParaRPr>
          </a:p>
          <a:p>
            <a:pPr marL="285750" indent="-285750">
              <a:buFont typeface="Wingdings" panose="05000000000000000000" pitchFamily="2" charset="2"/>
              <a:buChar char="Ø"/>
            </a:pPr>
            <a:r>
              <a:rPr lang="zh-CN" altLang="en-US" dirty="0" smtClean="0">
                <a:latin typeface="微软雅黑 Light" panose="020B0502040204020203" pitchFamily="34" charset="-122"/>
                <a:ea typeface="微软雅黑 Light" panose="020B0502040204020203" pitchFamily="34" charset="-122"/>
              </a:rPr>
              <a:t>选取在验证集上损失最小的模型</a:t>
            </a:r>
            <a:endParaRPr lang="zh-CN" altLang="en-US" dirty="0">
              <a:latin typeface="微软雅黑 Light" panose="020B0502040204020203" pitchFamily="34" charset="-122"/>
              <a:ea typeface="微软雅黑 Light" panose="020B0502040204020203" pitchFamily="34" charset="-122"/>
            </a:endParaRPr>
          </a:p>
        </p:txBody>
      </p:sp>
      <p:sp>
        <p:nvSpPr>
          <p:cNvPr id="17" name="文本框 16"/>
          <p:cNvSpPr txBox="1"/>
          <p:nvPr/>
        </p:nvSpPr>
        <p:spPr>
          <a:xfrm>
            <a:off x="2101300" y="5664247"/>
            <a:ext cx="4263584" cy="369332"/>
          </a:xfrm>
          <a:prstGeom prst="rect">
            <a:avLst/>
          </a:prstGeom>
          <a:noFill/>
        </p:spPr>
        <p:txBody>
          <a:bodyPr wrap="square" rtlCol="0">
            <a:spAutoFit/>
          </a:bodyPr>
          <a:lstStyle/>
          <a:p>
            <a:pPr algn="ctr"/>
            <a:r>
              <a:rPr lang="zh-CN" altLang="en-US" dirty="0" smtClean="0">
                <a:latin typeface="微软雅黑 Light" panose="020B0502040204020203" pitchFamily="34" charset="-122"/>
                <a:ea typeface="微软雅黑 Light" panose="020B0502040204020203" pitchFamily="34" charset="-122"/>
              </a:rPr>
              <a:t>图</a:t>
            </a:r>
            <a:r>
              <a:rPr lang="en-US" altLang="zh-CN" dirty="0">
                <a:latin typeface="微软雅黑 Light" panose="020B0502040204020203" pitchFamily="34" charset="-122"/>
                <a:ea typeface="微软雅黑 Light" panose="020B0502040204020203" pitchFamily="34" charset="-122"/>
              </a:rPr>
              <a:t>2</a:t>
            </a:r>
            <a:r>
              <a:rPr lang="zh-CN" altLang="en-US" dirty="0" smtClean="0">
                <a:latin typeface="微软雅黑 Light" panose="020B0502040204020203" pitchFamily="34" charset="-122"/>
                <a:ea typeface="微软雅黑 Light" panose="020B0502040204020203" pitchFamily="34" charset="-122"/>
              </a:rPr>
              <a:t>：</a:t>
            </a:r>
            <a:r>
              <a:rPr lang="en-US" altLang="zh-CN" dirty="0" smtClean="0">
                <a:latin typeface="微软雅黑 Light" panose="020B0502040204020203" pitchFamily="34" charset="-122"/>
                <a:ea typeface="微软雅黑 Light" panose="020B0502040204020203" pitchFamily="34" charset="-122"/>
              </a:rPr>
              <a:t>3DCNN</a:t>
            </a:r>
            <a:r>
              <a:rPr lang="zh-CN" altLang="en-US" dirty="0" smtClean="0">
                <a:latin typeface="微软雅黑 Light" panose="020B0502040204020203" pitchFamily="34" charset="-122"/>
                <a:ea typeface="微软雅黑 Light" panose="020B0502040204020203" pitchFamily="34" charset="-122"/>
              </a:rPr>
              <a:t>模型结构图</a:t>
            </a:r>
            <a:endParaRPr lang="zh-CN" altLang="en-US" dirty="0">
              <a:latin typeface="微软雅黑 Light" panose="020B0502040204020203" pitchFamily="34" charset="-122"/>
              <a:ea typeface="微软雅黑 Light" panose="020B0502040204020203" pitchFamily="34" charset="-122"/>
            </a:endParaRPr>
          </a:p>
        </p:txBody>
      </p:sp>
      <p:sp>
        <p:nvSpPr>
          <p:cNvPr id="2" name="灯片编号占位符 1"/>
          <p:cNvSpPr>
            <a:spLocks noGrp="1"/>
          </p:cNvSpPr>
          <p:nvPr>
            <p:ph type="sldNum" sz="quarter" idx="12"/>
          </p:nvPr>
        </p:nvSpPr>
        <p:spPr/>
        <p:txBody>
          <a:bodyPr/>
          <a:lstStyle/>
          <a:p>
            <a:fld id="{9FEE17DF-CAFC-4AFC-B771-88ED72882AC4}" type="slidenum">
              <a:rPr lang="zh-CN" altLang="en-US" smtClean="0"/>
              <a:t>8</a:t>
            </a:fld>
            <a:endParaRPr lang="zh-CN" altLang="en-US"/>
          </a:p>
        </p:txBody>
      </p:sp>
    </p:spTree>
    <p:extLst>
      <p:ext uri="{BB962C8B-B14F-4D97-AF65-F5344CB8AC3E}">
        <p14:creationId xmlns:p14="http://schemas.microsoft.com/office/powerpoint/2010/main" val="3070600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FA19EE2-7B17-4247-AB9C-4A7518DD74F5}"/>
              </a:ext>
            </a:extLst>
          </p:cNvPr>
          <p:cNvSpPr/>
          <p:nvPr/>
        </p:nvSpPr>
        <p:spPr>
          <a:xfrm>
            <a:off x="-600744" y="-27508"/>
            <a:ext cx="13393488" cy="776808"/>
          </a:xfrm>
          <a:prstGeom prst="rect">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
        <p:nvSpPr>
          <p:cNvPr id="5" name="文本框 4">
            <a:extLst>
              <a:ext uri="{FF2B5EF4-FFF2-40B4-BE49-F238E27FC236}">
                <a16:creationId xmlns:a16="http://schemas.microsoft.com/office/drawing/2014/main" id="{C4905631-BF44-458C-AF83-784C8D32BE1F}"/>
              </a:ext>
            </a:extLst>
          </p:cNvPr>
          <p:cNvSpPr txBox="1"/>
          <p:nvPr/>
        </p:nvSpPr>
        <p:spPr>
          <a:xfrm>
            <a:off x="971574" y="150637"/>
            <a:ext cx="2576289" cy="461664"/>
          </a:xfrm>
          <a:prstGeom prst="rect">
            <a:avLst/>
          </a:prstGeom>
          <a:noFill/>
        </p:spPr>
        <p:txBody>
          <a:bodyPr wrap="square" rtlCol="0">
            <a:spAutoFit/>
          </a:bodyPr>
          <a:lstStyle/>
          <a:p>
            <a:pPr algn="just"/>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背景</a:t>
            </a:r>
            <a:endParaRPr lang="zh-CN" altLang="en-US" sz="2400" spc="200" dirty="0">
              <a:solidFill>
                <a:schemeClr val="accent5">
                  <a:lumMod val="50000"/>
                </a:schemeClr>
              </a:solidFill>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968D5CA0-28C8-418D-ACD7-2A8684DB8B02}"/>
              </a:ext>
            </a:extLst>
          </p:cNvPr>
          <p:cNvCxnSpPr>
            <a:cxnSpLocks/>
          </p:cNvCxnSpPr>
          <p:nvPr/>
        </p:nvCxnSpPr>
        <p:spPr>
          <a:xfrm flipH="1">
            <a:off x="42330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9636E821-4727-4928-BF81-29D55B52604A}"/>
              </a:ext>
            </a:extLst>
          </p:cNvPr>
          <p:cNvSpPr txBox="1"/>
          <p:nvPr/>
        </p:nvSpPr>
        <p:spPr>
          <a:xfrm>
            <a:off x="5096484" y="150637"/>
            <a:ext cx="1999032" cy="461665"/>
          </a:xfrm>
          <a:prstGeom prst="rect">
            <a:avLst/>
          </a:prstGeom>
          <a:noFill/>
        </p:spPr>
        <p:txBody>
          <a:bodyPr wrap="square" rtlCol="0">
            <a:spAutoFit/>
          </a:bodyPr>
          <a:lstStyle/>
          <a:p>
            <a:pPr algn="ctr"/>
            <a:r>
              <a:rPr lang="zh-CN" altLang="en-US" sz="2400" kern="100" dirty="0" smtClean="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主要内容</a:t>
            </a:r>
            <a:endParaRPr lang="en-US" altLang="zh-CN" sz="2400" kern="100" dirty="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endParaRPr>
          </a:p>
        </p:txBody>
      </p:sp>
      <p:cxnSp>
        <p:nvCxnSpPr>
          <p:cNvPr id="10" name="直接连接符 9">
            <a:extLst>
              <a:ext uri="{FF2B5EF4-FFF2-40B4-BE49-F238E27FC236}">
                <a16:creationId xmlns:a16="http://schemas.microsoft.com/office/drawing/2014/main" id="{79939CAD-7882-4B37-80C9-650B234873A9}"/>
              </a:ext>
            </a:extLst>
          </p:cNvPr>
          <p:cNvCxnSpPr>
            <a:cxnSpLocks/>
          </p:cNvCxnSpPr>
          <p:nvPr/>
        </p:nvCxnSpPr>
        <p:spPr>
          <a:xfrm flipH="1">
            <a:off x="7890692" y="253028"/>
            <a:ext cx="72008" cy="288032"/>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57A2B53-218A-4FEB-AB3A-C17205E34B8D}"/>
              </a:ext>
            </a:extLst>
          </p:cNvPr>
          <p:cNvSpPr txBox="1"/>
          <p:nvPr/>
        </p:nvSpPr>
        <p:spPr>
          <a:xfrm>
            <a:off x="9225721" y="150637"/>
            <a:ext cx="1999032" cy="461664"/>
          </a:xfrm>
          <a:prstGeom prst="rect">
            <a:avLst/>
          </a:prstGeom>
          <a:noFill/>
        </p:spPr>
        <p:txBody>
          <a:bodyPr wrap="square" rtlCol="0">
            <a:spAutoFit/>
          </a:bodyPr>
          <a:lstStyle/>
          <a:p>
            <a:pPr algn="just"/>
            <a:r>
              <a:rPr lang="zh-CN" altLang="en-US" sz="2400" kern="100" dirty="0" smtClean="0">
                <a:solidFill>
                  <a:schemeClr val="accent5">
                    <a:lumMod val="50000"/>
                  </a:schemeClr>
                </a:solidFill>
                <a:latin typeface="微软雅黑 Light" panose="020B0502040204020203" pitchFamily="34" charset="-122"/>
                <a:ea typeface="微软雅黑 Light" panose="020B0502040204020203" pitchFamily="34" charset="-122"/>
                <a:cs typeface="黑体" panose="02010609060101010101" pitchFamily="49" charset="-122"/>
              </a:rPr>
              <a:t>结论</a:t>
            </a:r>
            <a:endParaRPr lang="zh-CN" altLang="en-US" sz="2400" spc="200" dirty="0">
              <a:solidFill>
                <a:schemeClr val="accent5">
                  <a:lumMod val="50000"/>
                </a:schemeClr>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F3EE600A-51E0-4D88-ADEB-0FB37F8954D3}"/>
              </a:ext>
            </a:extLst>
          </p:cNvPr>
          <p:cNvSpPr txBox="1"/>
          <p:nvPr/>
        </p:nvSpPr>
        <p:spPr>
          <a:xfrm>
            <a:off x="2162048" y="3745289"/>
            <a:ext cx="184731" cy="369332"/>
          </a:xfrm>
          <a:prstGeom prst="rect">
            <a:avLst/>
          </a:prstGeom>
          <a:noFill/>
        </p:spPr>
        <p:txBody>
          <a:bodyPr wrap="none" rtlCol="0">
            <a:spAutoFit/>
          </a:bodyPr>
          <a:lstStyle/>
          <a:p>
            <a:pPr algn="ctr"/>
            <a:endParaRPr lang="zh-CN" altLang="en-US" spc="200" dirty="0">
              <a:solidFill>
                <a:schemeClr val="bg1"/>
              </a:solidFill>
              <a:latin typeface="微软雅黑 Light" panose="020B0502040204020203" pitchFamily="34" charset="-122"/>
              <a:ea typeface="微软雅黑" panose="020B0503020204020204" pitchFamily="34" charset="-122"/>
              <a:cs typeface="Times New Roman" panose="02020603050405020304" pitchFamily="18" charset="0"/>
            </a:endParaRPr>
          </a:p>
        </p:txBody>
      </p:sp>
      <p:sp>
        <p:nvSpPr>
          <p:cNvPr id="26" name="文本框 25">
            <a:extLst>
              <a:ext uri="{FF2B5EF4-FFF2-40B4-BE49-F238E27FC236}">
                <a16:creationId xmlns:a16="http://schemas.microsoft.com/office/drawing/2014/main" id="{721CA81F-830A-4634-BEC4-DB1252AA79C5}"/>
              </a:ext>
            </a:extLst>
          </p:cNvPr>
          <p:cNvSpPr txBox="1"/>
          <p:nvPr/>
        </p:nvSpPr>
        <p:spPr>
          <a:xfrm>
            <a:off x="1767865" y="3873459"/>
            <a:ext cx="2576289" cy="369331"/>
          </a:xfrm>
          <a:prstGeom prst="rect">
            <a:avLst/>
          </a:prstGeom>
          <a:noFill/>
        </p:spPr>
        <p:txBody>
          <a:bodyPr wrap="square" rtlCol="0">
            <a:spAutoFit/>
          </a:bodyPr>
          <a:lstStyle/>
          <a:p>
            <a:pPr algn="just"/>
            <a:r>
              <a:rPr lang="en-US" altLang="zh-CN" kern="100" dirty="0">
                <a:solidFill>
                  <a:schemeClr val="bg1"/>
                </a:solidFill>
                <a:latin typeface="微软雅黑 Light" panose="020B0502040204020203" pitchFamily="34" charset="-122"/>
                <a:ea typeface="微软雅黑 Light" panose="020B0502040204020203" pitchFamily="34" charset="-122"/>
                <a:cs typeface="黑体" panose="02010609060101010101" pitchFamily="49" charset="-122"/>
              </a:rPr>
              <a:t>Your title</a:t>
            </a:r>
            <a:endParaRPr lang="zh-CN" altLang="en-US" spc="200" dirty="0">
              <a:solidFill>
                <a:schemeClr val="bg1"/>
              </a:solidFill>
              <a:latin typeface="微软雅黑" panose="020B0503020204020204" pitchFamily="34" charset="-122"/>
              <a:ea typeface="微软雅黑" panose="020B0503020204020204" pitchFamily="34" charset="-122"/>
            </a:endParaRPr>
          </a:p>
        </p:txBody>
      </p:sp>
      <p:sp>
        <p:nvSpPr>
          <p:cNvPr id="31" name="标题 1"/>
          <p:cNvSpPr txBox="1">
            <a:spLocks/>
          </p:cNvSpPr>
          <p:nvPr/>
        </p:nvSpPr>
        <p:spPr>
          <a:xfrm>
            <a:off x="1097280" y="286605"/>
            <a:ext cx="10058400" cy="14507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dirty="0"/>
          </a:p>
        </p:txBody>
      </p:sp>
      <p:sp>
        <p:nvSpPr>
          <p:cNvPr id="41" name="梯形 40">
            <a:extLst>
              <a:ext uri="{FF2B5EF4-FFF2-40B4-BE49-F238E27FC236}">
                <a16:creationId xmlns:a16="http://schemas.microsoft.com/office/drawing/2014/main" id="{C2302A7A-A7D7-4D60-9B4E-011BCCFCD767}"/>
              </a:ext>
            </a:extLst>
          </p:cNvPr>
          <p:cNvSpPr/>
          <p:nvPr/>
        </p:nvSpPr>
        <p:spPr>
          <a:xfrm flipV="1">
            <a:off x="4608285" y="698204"/>
            <a:ext cx="2975430" cy="622595"/>
          </a:xfrm>
          <a:prstGeom prst="trapezoid">
            <a:avLst/>
          </a:prstGeom>
          <a:gradFill>
            <a:gsLst>
              <a:gs pos="100000">
                <a:srgbClr val="02549D"/>
              </a:gs>
              <a:gs pos="0">
                <a:schemeClr val="accent5">
                  <a:lumMod val="75000"/>
                </a:schemeClr>
              </a:gs>
            </a:gsLst>
            <a:lin ang="8100000" scaled="1"/>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Light" panose="020B0502040204020203" pitchFamily="34" charset="-122"/>
              <a:ea typeface="微软雅黑 Light" panose="020B0502040204020203" pitchFamily="34" charset="-122"/>
              <a:cs typeface="Times New Roman" panose="02020603050405020304" pitchFamily="18" charset="0"/>
            </a:endParaRPr>
          </a:p>
        </p:txBody>
      </p:sp>
      <p:graphicFrame>
        <p:nvGraphicFramePr>
          <p:cNvPr id="21" name="图表 20"/>
          <p:cNvGraphicFramePr/>
          <p:nvPr>
            <p:extLst>
              <p:ext uri="{D42A27DB-BD31-4B8C-83A1-F6EECF244321}">
                <p14:modId xmlns:p14="http://schemas.microsoft.com/office/powerpoint/2010/main" val="2377059349"/>
              </p:ext>
            </p:extLst>
          </p:nvPr>
        </p:nvGraphicFramePr>
        <p:xfrm>
          <a:off x="5725880" y="3631475"/>
          <a:ext cx="6193977" cy="2828312"/>
        </p:xfrm>
        <a:graphic>
          <a:graphicData uri="http://schemas.openxmlformats.org/drawingml/2006/chart">
            <c:chart xmlns:c="http://schemas.openxmlformats.org/drawingml/2006/chart" xmlns:r="http://schemas.openxmlformats.org/officeDocument/2006/relationships" r:id="rId2"/>
          </a:graphicData>
        </a:graphic>
      </p:graphicFrame>
      <p:grpSp>
        <p:nvGrpSpPr>
          <p:cNvPr id="17" name="组合 16"/>
          <p:cNvGrpSpPr/>
          <p:nvPr/>
        </p:nvGrpSpPr>
        <p:grpSpPr>
          <a:xfrm>
            <a:off x="1097466" y="1954528"/>
            <a:ext cx="10759174" cy="4006214"/>
            <a:chOff x="1097466" y="1954528"/>
            <a:chExt cx="10759174" cy="4006214"/>
          </a:xfrm>
        </p:grpSpPr>
        <p:sp>
          <p:nvSpPr>
            <p:cNvPr id="18" name="任意多边形 17"/>
            <p:cNvSpPr/>
            <p:nvPr/>
          </p:nvSpPr>
          <p:spPr>
            <a:xfrm>
              <a:off x="2324397" y="1971139"/>
              <a:ext cx="9175580" cy="1251942"/>
            </a:xfrm>
            <a:custGeom>
              <a:avLst/>
              <a:gdLst>
                <a:gd name="connsiteX0" fmla="*/ 0 w 9175580"/>
                <a:gd name="connsiteY0" fmla="*/ 156493 h 1251942"/>
                <a:gd name="connsiteX1" fmla="*/ 8549609 w 9175580"/>
                <a:gd name="connsiteY1" fmla="*/ 156493 h 1251942"/>
                <a:gd name="connsiteX2" fmla="*/ 8549609 w 9175580"/>
                <a:gd name="connsiteY2" fmla="*/ 0 h 1251942"/>
                <a:gd name="connsiteX3" fmla="*/ 9175580 w 9175580"/>
                <a:gd name="connsiteY3" fmla="*/ 625971 h 1251942"/>
                <a:gd name="connsiteX4" fmla="*/ 8549609 w 9175580"/>
                <a:gd name="connsiteY4" fmla="*/ 1251942 h 1251942"/>
                <a:gd name="connsiteX5" fmla="*/ 8549609 w 9175580"/>
                <a:gd name="connsiteY5" fmla="*/ 1095449 h 1251942"/>
                <a:gd name="connsiteX6" fmla="*/ 0 w 9175580"/>
                <a:gd name="connsiteY6" fmla="*/ 1095449 h 1251942"/>
                <a:gd name="connsiteX7" fmla="*/ 0 w 9175580"/>
                <a:gd name="connsiteY7" fmla="*/ 156493 h 1251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75580" h="1251942">
                  <a:moveTo>
                    <a:pt x="0" y="156493"/>
                  </a:moveTo>
                  <a:lnTo>
                    <a:pt x="8549609" y="156493"/>
                  </a:lnTo>
                  <a:lnTo>
                    <a:pt x="8549609" y="0"/>
                  </a:lnTo>
                  <a:lnTo>
                    <a:pt x="9175580" y="625971"/>
                  </a:lnTo>
                  <a:lnTo>
                    <a:pt x="8549609" y="1251942"/>
                  </a:lnTo>
                  <a:lnTo>
                    <a:pt x="8549609" y="1095449"/>
                  </a:lnTo>
                  <a:lnTo>
                    <a:pt x="0" y="1095449"/>
                  </a:lnTo>
                  <a:lnTo>
                    <a:pt x="0" y="156493"/>
                  </a:lnTo>
                  <a:close/>
                </a:path>
              </a:pathLst>
            </a:custGeom>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5240" tIns="171733" rIns="484718" bIns="171733" numCol="1" spcCol="1270" anchor="t" anchorCtr="0">
              <a:noAutofit/>
            </a:bodyPr>
            <a:lstStyle/>
            <a:p>
              <a:pPr marL="228600" lvl="1" indent="-228600" algn="l" defTabSz="1066800">
                <a:lnSpc>
                  <a:spcPct val="90000"/>
                </a:lnSpc>
                <a:spcBef>
                  <a:spcPct val="0"/>
                </a:spcBef>
                <a:spcAft>
                  <a:spcPct val="15000"/>
                </a:spcAft>
                <a:buChar char="••"/>
              </a:pPr>
              <a:endParaRPr lang="en-US" altLang="zh-CN" sz="2400" kern="1200" dirty="0" smtClean="0">
                <a:latin typeface="微软雅黑 Light" panose="020B0502040204020203" pitchFamily="34" charset="-122"/>
                <a:ea typeface="微软雅黑 Light" panose="020B0502040204020203" pitchFamily="34" charset="-122"/>
              </a:endParaRPr>
            </a:p>
            <a:p>
              <a:pPr marL="228600" lvl="1" indent="-228600" algn="l" defTabSz="1066800">
                <a:lnSpc>
                  <a:spcPct val="90000"/>
                </a:lnSpc>
                <a:spcBef>
                  <a:spcPct val="0"/>
                </a:spcBef>
                <a:spcAft>
                  <a:spcPct val="15000"/>
                </a:spcAft>
                <a:buChar char="••"/>
              </a:pPr>
              <a:r>
                <a:rPr lang="zh-CN" altLang="en-US" sz="2000" kern="1200" dirty="0" smtClean="0">
                  <a:latin typeface="微软雅黑 Light" panose="020B0502040204020203" pitchFamily="34" charset="-122"/>
                  <a:ea typeface="微软雅黑 Light" panose="020B0502040204020203" pitchFamily="34" charset="-122"/>
                </a:rPr>
                <a:t>选取与</a:t>
              </a:r>
              <a:r>
                <a:rPr lang="en-US" altLang="zh-CN" sz="2000" kern="1200" dirty="0" smtClean="0">
                  <a:latin typeface="微软雅黑 Light" panose="020B0502040204020203" pitchFamily="34" charset="-122"/>
                  <a:ea typeface="微软雅黑 Light" panose="020B0502040204020203" pitchFamily="34" charset="-122"/>
                </a:rPr>
                <a:t>3DCNN</a:t>
              </a:r>
              <a:r>
                <a:rPr lang="zh-CN" altLang="en-US" sz="2000" kern="1200" dirty="0" smtClean="0">
                  <a:latin typeface="微软雅黑 Light" panose="020B0502040204020203" pitchFamily="34" charset="-122"/>
                  <a:ea typeface="微软雅黑 Light" panose="020B0502040204020203" pitchFamily="34" charset="-122"/>
                </a:rPr>
                <a:t>一致的输入数据</a:t>
              </a:r>
              <a:endParaRPr lang="zh-CN" altLang="en-US" sz="2000" kern="1200" dirty="0">
                <a:latin typeface="微软雅黑 Light" panose="020B0502040204020203" pitchFamily="34" charset="-122"/>
                <a:ea typeface="微软雅黑 Light" panose="020B0502040204020203" pitchFamily="34" charset="-122"/>
              </a:endParaRPr>
            </a:p>
          </p:txBody>
        </p:sp>
        <p:sp>
          <p:nvSpPr>
            <p:cNvPr id="19" name="任意多边形 18"/>
            <p:cNvSpPr/>
            <p:nvPr/>
          </p:nvSpPr>
          <p:spPr>
            <a:xfrm>
              <a:off x="1100336" y="1954528"/>
              <a:ext cx="1255530" cy="1251942"/>
            </a:xfrm>
            <a:custGeom>
              <a:avLst/>
              <a:gdLst>
                <a:gd name="connsiteX0" fmla="*/ 0 w 1255530"/>
                <a:gd name="connsiteY0" fmla="*/ 208661 h 1251942"/>
                <a:gd name="connsiteX1" fmla="*/ 208661 w 1255530"/>
                <a:gd name="connsiteY1" fmla="*/ 0 h 1251942"/>
                <a:gd name="connsiteX2" fmla="*/ 1046869 w 1255530"/>
                <a:gd name="connsiteY2" fmla="*/ 0 h 1251942"/>
                <a:gd name="connsiteX3" fmla="*/ 1255530 w 1255530"/>
                <a:gd name="connsiteY3" fmla="*/ 208661 h 1251942"/>
                <a:gd name="connsiteX4" fmla="*/ 1255530 w 1255530"/>
                <a:gd name="connsiteY4" fmla="*/ 1043281 h 1251942"/>
                <a:gd name="connsiteX5" fmla="*/ 1046869 w 1255530"/>
                <a:gd name="connsiteY5" fmla="*/ 1251942 h 1251942"/>
                <a:gd name="connsiteX6" fmla="*/ 208661 w 1255530"/>
                <a:gd name="connsiteY6" fmla="*/ 1251942 h 1251942"/>
                <a:gd name="connsiteX7" fmla="*/ 0 w 1255530"/>
                <a:gd name="connsiteY7" fmla="*/ 1043281 h 1251942"/>
                <a:gd name="connsiteX8" fmla="*/ 0 w 1255530"/>
                <a:gd name="connsiteY8" fmla="*/ 208661 h 1251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5530" h="1251942">
                  <a:moveTo>
                    <a:pt x="0" y="208661"/>
                  </a:moveTo>
                  <a:cubicBezTo>
                    <a:pt x="0" y="93421"/>
                    <a:pt x="93421" y="0"/>
                    <a:pt x="208661" y="0"/>
                  </a:cubicBezTo>
                  <a:lnTo>
                    <a:pt x="1046869" y="0"/>
                  </a:lnTo>
                  <a:cubicBezTo>
                    <a:pt x="1162109" y="0"/>
                    <a:pt x="1255530" y="93421"/>
                    <a:pt x="1255530" y="208661"/>
                  </a:cubicBezTo>
                  <a:lnTo>
                    <a:pt x="1255530" y="1043281"/>
                  </a:lnTo>
                  <a:cubicBezTo>
                    <a:pt x="1255530" y="1158521"/>
                    <a:pt x="1162109" y="1251942"/>
                    <a:pt x="1046869" y="1251942"/>
                  </a:cubicBezTo>
                  <a:lnTo>
                    <a:pt x="208661" y="1251942"/>
                  </a:lnTo>
                  <a:cubicBezTo>
                    <a:pt x="93421" y="1251942"/>
                    <a:pt x="0" y="1158521"/>
                    <a:pt x="0" y="1043281"/>
                  </a:cubicBezTo>
                  <a:lnTo>
                    <a:pt x="0" y="208661"/>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60175" tIns="110645" rIns="160175" bIns="110645" numCol="1" spcCol="1270" anchor="ctr" anchorCtr="0">
              <a:noAutofit/>
            </a:bodyPr>
            <a:lstStyle/>
            <a:p>
              <a:pPr lvl="0" algn="ctr" defTabSz="1155700">
                <a:lnSpc>
                  <a:spcPct val="90000"/>
                </a:lnSpc>
                <a:spcBef>
                  <a:spcPct val="0"/>
                </a:spcBef>
                <a:spcAft>
                  <a:spcPct val="35000"/>
                </a:spcAft>
              </a:pPr>
              <a:r>
                <a:rPr lang="zh-CN" altLang="en-US" sz="2600" kern="1200" dirty="0" smtClean="0">
                  <a:latin typeface="微软雅黑 Light" panose="020B0502040204020203" pitchFamily="34" charset="-122"/>
                  <a:ea typeface="微软雅黑 Light" panose="020B0502040204020203" pitchFamily="34" charset="-122"/>
                </a:rPr>
                <a:t>数据</a:t>
              </a:r>
              <a:endParaRPr lang="en-US" altLang="zh-CN" sz="2600" kern="1200" dirty="0" smtClean="0">
                <a:latin typeface="微软雅黑 Light" panose="020B0502040204020203" pitchFamily="34" charset="-122"/>
                <a:ea typeface="微软雅黑 Light" panose="020B0502040204020203" pitchFamily="34" charset="-122"/>
              </a:endParaRPr>
            </a:p>
          </p:txBody>
        </p:sp>
        <p:sp>
          <p:nvSpPr>
            <p:cNvPr id="20" name="任意多边形 19"/>
            <p:cNvSpPr/>
            <p:nvPr/>
          </p:nvSpPr>
          <p:spPr>
            <a:xfrm>
              <a:off x="2303460" y="3331664"/>
              <a:ext cx="9553180" cy="1251942"/>
            </a:xfrm>
            <a:custGeom>
              <a:avLst/>
              <a:gdLst>
                <a:gd name="connsiteX0" fmla="*/ 0 w 9222902"/>
                <a:gd name="connsiteY0" fmla="*/ 156493 h 1251942"/>
                <a:gd name="connsiteX1" fmla="*/ 8596931 w 9222902"/>
                <a:gd name="connsiteY1" fmla="*/ 156493 h 1251942"/>
                <a:gd name="connsiteX2" fmla="*/ 8596931 w 9222902"/>
                <a:gd name="connsiteY2" fmla="*/ 0 h 1251942"/>
                <a:gd name="connsiteX3" fmla="*/ 9222902 w 9222902"/>
                <a:gd name="connsiteY3" fmla="*/ 625971 h 1251942"/>
                <a:gd name="connsiteX4" fmla="*/ 8596931 w 9222902"/>
                <a:gd name="connsiteY4" fmla="*/ 1251942 h 1251942"/>
                <a:gd name="connsiteX5" fmla="*/ 8596931 w 9222902"/>
                <a:gd name="connsiteY5" fmla="*/ 1095449 h 1251942"/>
                <a:gd name="connsiteX6" fmla="*/ 0 w 9222902"/>
                <a:gd name="connsiteY6" fmla="*/ 1095449 h 1251942"/>
                <a:gd name="connsiteX7" fmla="*/ 0 w 9222902"/>
                <a:gd name="connsiteY7" fmla="*/ 156493 h 1251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2902" h="1251942">
                  <a:moveTo>
                    <a:pt x="0" y="156493"/>
                  </a:moveTo>
                  <a:lnTo>
                    <a:pt x="8596931" y="156493"/>
                  </a:lnTo>
                  <a:lnTo>
                    <a:pt x="8596931" y="0"/>
                  </a:lnTo>
                  <a:lnTo>
                    <a:pt x="9222902" y="625971"/>
                  </a:lnTo>
                  <a:lnTo>
                    <a:pt x="8596931" y="1251942"/>
                  </a:lnTo>
                  <a:lnTo>
                    <a:pt x="8596931" y="1095449"/>
                  </a:lnTo>
                  <a:lnTo>
                    <a:pt x="0" y="1095449"/>
                  </a:lnTo>
                  <a:lnTo>
                    <a:pt x="0" y="156493"/>
                  </a:lnTo>
                  <a:close/>
                </a:path>
              </a:pathLst>
            </a:custGeom>
            <a:solidFill>
              <a:schemeClr val="accent2"/>
            </a:solidFill>
          </p:spPr>
          <p:style>
            <a:lnRef idx="2">
              <a:schemeClr val="accent5">
                <a:tint val="40000"/>
                <a:alpha val="90000"/>
                <a:hueOff val="9468376"/>
                <a:satOff val="-2931"/>
                <a:lumOff val="-290"/>
                <a:alphaOff val="0"/>
              </a:schemeClr>
            </a:lnRef>
            <a:fillRef idx="1">
              <a:scrgbClr r="0" g="0" b="0"/>
            </a:fillRef>
            <a:effectRef idx="0">
              <a:schemeClr val="accent5">
                <a:tint val="40000"/>
                <a:alpha val="90000"/>
                <a:hueOff val="9468376"/>
                <a:satOff val="-2931"/>
                <a:lumOff val="-290"/>
                <a:alphaOff val="0"/>
              </a:schemeClr>
            </a:effectRef>
            <a:fontRef idx="minor">
              <a:schemeClr val="dk1">
                <a:hueOff val="0"/>
                <a:satOff val="0"/>
                <a:lumOff val="0"/>
                <a:alphaOff val="0"/>
              </a:schemeClr>
            </a:fontRef>
          </p:style>
          <p:txBody>
            <a:bodyPr spcFirstLastPara="0" vert="horz" wrap="square" lIns="10160" tIns="166653" rIns="479638" bIns="166653" numCol="1" spcCol="1270" anchor="t" anchorCtr="0">
              <a:noAutofit/>
            </a:bodyPr>
            <a:lstStyle/>
            <a:p>
              <a:pPr marL="228600" lvl="1" indent="-228600" algn="l" defTabSz="1066800">
                <a:lnSpc>
                  <a:spcPct val="90000"/>
                </a:lnSpc>
                <a:spcBef>
                  <a:spcPct val="0"/>
                </a:spcBef>
                <a:spcAft>
                  <a:spcPct val="15000"/>
                </a:spcAft>
                <a:buChar char="••"/>
              </a:pPr>
              <a:endParaRPr lang="en-US" altLang="zh-CN" sz="2000" kern="1200" dirty="0" smtClean="0">
                <a:latin typeface="微软雅黑 Light" panose="020B0502040204020203" pitchFamily="34" charset="-122"/>
                <a:ea typeface="微软雅黑 Light" panose="020B0502040204020203" pitchFamily="34" charset="-122"/>
              </a:endParaRPr>
            </a:p>
            <a:p>
              <a:pPr marL="228600" lvl="1" indent="-228600" defTabSz="1066800">
                <a:lnSpc>
                  <a:spcPct val="90000"/>
                </a:lnSpc>
                <a:spcBef>
                  <a:spcPct val="0"/>
                </a:spcBef>
                <a:spcAft>
                  <a:spcPct val="15000"/>
                </a:spcAft>
                <a:buChar char="••"/>
              </a:pPr>
              <a:r>
                <a:rPr lang="zh-CN" altLang="en-US" sz="2000" kern="1200" dirty="0" smtClean="0">
                  <a:latin typeface="微软雅黑 Light" panose="020B0502040204020203" pitchFamily="34" charset="-122"/>
                  <a:ea typeface="微软雅黑 Light" panose="020B0502040204020203" pitchFamily="34" charset="-122"/>
                </a:rPr>
                <a:t>利用先验知识，只选取</a:t>
              </a:r>
              <a:r>
                <a:rPr lang="en-US" altLang="zh-CN" sz="2000" kern="1200" dirty="0" smtClean="0">
                  <a:latin typeface="微软雅黑 Light" panose="020B0502040204020203" pitchFamily="34" charset="-122"/>
                  <a:ea typeface="微软雅黑 Light" panose="020B0502040204020203" pitchFamily="34" charset="-122"/>
                </a:rPr>
                <a:t>fMRI</a:t>
              </a:r>
              <a:r>
                <a:rPr lang="zh-CN" altLang="en-US" sz="2000" kern="1200" dirty="0" smtClean="0">
                  <a:latin typeface="微软雅黑 Light" panose="020B0502040204020203" pitchFamily="34" charset="-122"/>
                  <a:ea typeface="微软雅黑 Light" panose="020B0502040204020203" pitchFamily="34" charset="-122"/>
                </a:rPr>
                <a:t>数据的眶额叶皮层部位</a:t>
              </a:r>
              <a:r>
                <a:rPr lang="en-US" altLang="zh-CN" sz="2000" kern="1200" dirty="0" smtClean="0">
                  <a:latin typeface="微软雅黑 Light" panose="020B0502040204020203" pitchFamily="34" charset="-122"/>
                  <a:ea typeface="微软雅黑 Light" panose="020B0502040204020203" pitchFamily="34" charset="-122"/>
                </a:rPr>
                <a:t>(</a:t>
              </a:r>
              <a:r>
                <a:rPr lang="zh-CN" altLang="en-US" sz="2000" dirty="0">
                  <a:latin typeface="微软雅黑 Light" panose="020B0502040204020203" pitchFamily="34" charset="-122"/>
                  <a:ea typeface="微软雅黑 Light" panose="020B0502040204020203" pitchFamily="34" charset="-122"/>
                </a:rPr>
                <a:t>Lawrence N S, </a:t>
              </a:r>
              <a:r>
                <a:rPr lang="zh-CN" altLang="en-US" sz="2000" dirty="0" smtClean="0">
                  <a:latin typeface="微软雅黑 Light" panose="020B0502040204020203" pitchFamily="34" charset="-122"/>
                  <a:ea typeface="微软雅黑 Light" panose="020B0502040204020203" pitchFamily="34" charset="-122"/>
                </a:rPr>
                <a:t>et </a:t>
              </a:r>
              <a:r>
                <a:rPr lang="zh-CN" altLang="en-US" sz="2000" dirty="0">
                  <a:latin typeface="微软雅黑 Light" panose="020B0502040204020203" pitchFamily="34" charset="-122"/>
                  <a:ea typeface="微软雅黑 Light" panose="020B0502040204020203" pitchFamily="34" charset="-122"/>
                </a:rPr>
                <a:t>al. </a:t>
              </a:r>
              <a:r>
                <a:rPr lang="en-US" altLang="zh-CN" sz="2000" dirty="0" smtClean="0">
                  <a:latin typeface="微软雅黑 Light" panose="020B0502040204020203" pitchFamily="34" charset="-122"/>
                  <a:ea typeface="微软雅黑 Light" panose="020B0502040204020203" pitchFamily="34" charset="-122"/>
                </a:rPr>
                <a:t>2008</a:t>
              </a:r>
              <a:r>
                <a:rPr lang="en-US" altLang="zh-CN" sz="2000" kern="1200" dirty="0" smtClean="0">
                  <a:latin typeface="微软雅黑 Light" panose="020B0502040204020203" pitchFamily="34" charset="-122"/>
                  <a:ea typeface="微软雅黑 Light" panose="020B0502040204020203" pitchFamily="34" charset="-122"/>
                </a:rPr>
                <a:t>)</a:t>
              </a:r>
              <a:endParaRPr lang="zh-CN" altLang="en-US" sz="1400" kern="1200" dirty="0">
                <a:latin typeface="幼圆" panose="02010509060101010101" pitchFamily="49" charset="-122"/>
                <a:ea typeface="幼圆" panose="02010509060101010101" pitchFamily="49" charset="-122"/>
              </a:endParaRPr>
            </a:p>
          </p:txBody>
        </p:sp>
        <p:sp>
          <p:nvSpPr>
            <p:cNvPr id="22" name="任意多边形 21"/>
            <p:cNvSpPr/>
            <p:nvPr/>
          </p:nvSpPr>
          <p:spPr>
            <a:xfrm>
              <a:off x="1105421" y="3331664"/>
              <a:ext cx="1198038" cy="1251942"/>
            </a:xfrm>
            <a:custGeom>
              <a:avLst/>
              <a:gdLst>
                <a:gd name="connsiteX0" fmla="*/ 0 w 1198038"/>
                <a:gd name="connsiteY0" fmla="*/ 199677 h 1251942"/>
                <a:gd name="connsiteX1" fmla="*/ 199677 w 1198038"/>
                <a:gd name="connsiteY1" fmla="*/ 0 h 1251942"/>
                <a:gd name="connsiteX2" fmla="*/ 998361 w 1198038"/>
                <a:gd name="connsiteY2" fmla="*/ 0 h 1251942"/>
                <a:gd name="connsiteX3" fmla="*/ 1198038 w 1198038"/>
                <a:gd name="connsiteY3" fmla="*/ 199677 h 1251942"/>
                <a:gd name="connsiteX4" fmla="*/ 1198038 w 1198038"/>
                <a:gd name="connsiteY4" fmla="*/ 1052265 h 1251942"/>
                <a:gd name="connsiteX5" fmla="*/ 998361 w 1198038"/>
                <a:gd name="connsiteY5" fmla="*/ 1251942 h 1251942"/>
                <a:gd name="connsiteX6" fmla="*/ 199677 w 1198038"/>
                <a:gd name="connsiteY6" fmla="*/ 1251942 h 1251942"/>
                <a:gd name="connsiteX7" fmla="*/ 0 w 1198038"/>
                <a:gd name="connsiteY7" fmla="*/ 1052265 h 1251942"/>
                <a:gd name="connsiteX8" fmla="*/ 0 w 1198038"/>
                <a:gd name="connsiteY8" fmla="*/ 199677 h 1251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8038" h="1251942">
                  <a:moveTo>
                    <a:pt x="0" y="199677"/>
                  </a:moveTo>
                  <a:cubicBezTo>
                    <a:pt x="0" y="89398"/>
                    <a:pt x="89398" y="0"/>
                    <a:pt x="199677" y="0"/>
                  </a:cubicBezTo>
                  <a:lnTo>
                    <a:pt x="998361" y="0"/>
                  </a:lnTo>
                  <a:cubicBezTo>
                    <a:pt x="1108640" y="0"/>
                    <a:pt x="1198038" y="89398"/>
                    <a:pt x="1198038" y="199677"/>
                  </a:cubicBezTo>
                  <a:lnTo>
                    <a:pt x="1198038" y="1052265"/>
                  </a:lnTo>
                  <a:cubicBezTo>
                    <a:pt x="1198038" y="1162544"/>
                    <a:pt x="1108640" y="1251942"/>
                    <a:pt x="998361" y="1251942"/>
                  </a:cubicBezTo>
                  <a:lnTo>
                    <a:pt x="199677" y="1251942"/>
                  </a:lnTo>
                  <a:cubicBezTo>
                    <a:pt x="89398" y="1251942"/>
                    <a:pt x="0" y="1162544"/>
                    <a:pt x="0" y="1052265"/>
                  </a:cubicBezTo>
                  <a:lnTo>
                    <a:pt x="0" y="199677"/>
                  </a:lnTo>
                  <a:close/>
                </a:path>
              </a:pathLst>
            </a:custGeom>
          </p:spPr>
          <p:style>
            <a:lnRef idx="2">
              <a:schemeClr val="lt1">
                <a:hueOff val="0"/>
                <a:satOff val="0"/>
                <a:lumOff val="0"/>
                <a:alphaOff val="0"/>
              </a:schemeClr>
            </a:lnRef>
            <a:fillRef idx="1">
              <a:schemeClr val="accent5">
                <a:hueOff val="9300841"/>
                <a:satOff val="-3552"/>
                <a:lumOff val="-1079"/>
                <a:alphaOff val="0"/>
              </a:schemeClr>
            </a:fillRef>
            <a:effectRef idx="0">
              <a:schemeClr val="accent5">
                <a:hueOff val="9300841"/>
                <a:satOff val="-3552"/>
                <a:lumOff val="-1079"/>
                <a:alphaOff val="0"/>
              </a:schemeClr>
            </a:effectRef>
            <a:fontRef idx="minor">
              <a:schemeClr val="lt1"/>
            </a:fontRef>
          </p:style>
          <p:txBody>
            <a:bodyPr spcFirstLastPara="0" vert="horz" wrap="square" lIns="157543" tIns="108013" rIns="157543" bIns="108013" numCol="1" spcCol="1270" anchor="ctr" anchorCtr="0">
              <a:noAutofit/>
            </a:bodyPr>
            <a:lstStyle/>
            <a:p>
              <a:pPr lvl="0" algn="ctr" defTabSz="1155700">
                <a:lnSpc>
                  <a:spcPct val="90000"/>
                </a:lnSpc>
                <a:spcBef>
                  <a:spcPct val="0"/>
                </a:spcBef>
                <a:spcAft>
                  <a:spcPct val="35000"/>
                </a:spcAft>
              </a:pPr>
              <a:r>
                <a:rPr lang="zh-CN" altLang="en-US" sz="2600" kern="1200" dirty="0" smtClean="0">
                  <a:latin typeface="微软雅黑 Light" panose="020B0502040204020203" pitchFamily="34" charset="-122"/>
                  <a:ea typeface="微软雅黑 Light" panose="020B0502040204020203" pitchFamily="34" charset="-122"/>
                </a:rPr>
                <a:t>模型输入</a:t>
              </a:r>
              <a:endParaRPr lang="zh-CN" altLang="en-US" sz="2600" kern="1200" dirty="0">
                <a:latin typeface="微软雅黑 Light" panose="020B0502040204020203" pitchFamily="34" charset="-122"/>
                <a:ea typeface="微软雅黑 Light" panose="020B0502040204020203" pitchFamily="34" charset="-122"/>
              </a:endParaRPr>
            </a:p>
          </p:txBody>
        </p:sp>
        <p:sp>
          <p:nvSpPr>
            <p:cNvPr id="23" name="任意多边形 22"/>
            <p:cNvSpPr/>
            <p:nvPr/>
          </p:nvSpPr>
          <p:spPr>
            <a:xfrm>
              <a:off x="2290057" y="4708800"/>
              <a:ext cx="9244260" cy="1251942"/>
            </a:xfrm>
            <a:custGeom>
              <a:avLst/>
              <a:gdLst>
                <a:gd name="connsiteX0" fmla="*/ 0 w 9244260"/>
                <a:gd name="connsiteY0" fmla="*/ 156493 h 1251942"/>
                <a:gd name="connsiteX1" fmla="*/ 8618289 w 9244260"/>
                <a:gd name="connsiteY1" fmla="*/ 156493 h 1251942"/>
                <a:gd name="connsiteX2" fmla="*/ 8618289 w 9244260"/>
                <a:gd name="connsiteY2" fmla="*/ 0 h 1251942"/>
                <a:gd name="connsiteX3" fmla="*/ 9244260 w 9244260"/>
                <a:gd name="connsiteY3" fmla="*/ 625971 h 1251942"/>
                <a:gd name="connsiteX4" fmla="*/ 8618289 w 9244260"/>
                <a:gd name="connsiteY4" fmla="*/ 1251942 h 1251942"/>
                <a:gd name="connsiteX5" fmla="*/ 8618289 w 9244260"/>
                <a:gd name="connsiteY5" fmla="*/ 1095449 h 1251942"/>
                <a:gd name="connsiteX6" fmla="*/ 0 w 9244260"/>
                <a:gd name="connsiteY6" fmla="*/ 1095449 h 1251942"/>
                <a:gd name="connsiteX7" fmla="*/ 0 w 9244260"/>
                <a:gd name="connsiteY7" fmla="*/ 156493 h 1251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44260" h="1251942">
                  <a:moveTo>
                    <a:pt x="0" y="156493"/>
                  </a:moveTo>
                  <a:lnTo>
                    <a:pt x="8618289" y="156493"/>
                  </a:lnTo>
                  <a:lnTo>
                    <a:pt x="8618289" y="0"/>
                  </a:lnTo>
                  <a:lnTo>
                    <a:pt x="9244260" y="625971"/>
                  </a:lnTo>
                  <a:lnTo>
                    <a:pt x="8618289" y="1251942"/>
                  </a:lnTo>
                  <a:lnTo>
                    <a:pt x="8618289" y="1095449"/>
                  </a:lnTo>
                  <a:lnTo>
                    <a:pt x="0" y="1095449"/>
                  </a:lnTo>
                  <a:lnTo>
                    <a:pt x="0" y="156493"/>
                  </a:lnTo>
                  <a:close/>
                </a:path>
              </a:pathLst>
            </a:custGeom>
          </p:spPr>
          <p:style>
            <a:lnRef idx="2">
              <a:schemeClr val="accent5">
                <a:tint val="40000"/>
                <a:alpha val="90000"/>
                <a:hueOff val="18936751"/>
                <a:satOff val="-5862"/>
                <a:lumOff val="-579"/>
                <a:alphaOff val="0"/>
              </a:schemeClr>
            </a:lnRef>
            <a:fillRef idx="1">
              <a:schemeClr val="accent5">
                <a:tint val="40000"/>
                <a:alpha val="90000"/>
                <a:hueOff val="18936751"/>
                <a:satOff val="-5862"/>
                <a:lumOff val="-579"/>
                <a:alphaOff val="0"/>
              </a:schemeClr>
            </a:fillRef>
            <a:effectRef idx="0">
              <a:schemeClr val="accent5">
                <a:tint val="40000"/>
                <a:alpha val="90000"/>
                <a:hueOff val="18936751"/>
                <a:satOff val="-5862"/>
                <a:lumOff val="-579"/>
                <a:alphaOff val="0"/>
              </a:schemeClr>
            </a:effectRef>
            <a:fontRef idx="minor">
              <a:schemeClr val="dk1">
                <a:hueOff val="0"/>
                <a:satOff val="0"/>
                <a:lumOff val="0"/>
                <a:alphaOff val="0"/>
              </a:schemeClr>
            </a:fontRef>
          </p:style>
          <p:txBody>
            <a:bodyPr spcFirstLastPara="0" vert="horz" wrap="square" lIns="15240" tIns="171733" rIns="484718" bIns="171733" numCol="1" spcCol="1270" anchor="t" anchorCtr="0">
              <a:noAutofit/>
            </a:bodyPr>
            <a:lstStyle/>
            <a:p>
              <a:pPr marL="228600" lvl="1" indent="-228600" algn="l" defTabSz="1066800">
                <a:lnSpc>
                  <a:spcPct val="90000"/>
                </a:lnSpc>
                <a:spcBef>
                  <a:spcPct val="0"/>
                </a:spcBef>
                <a:spcAft>
                  <a:spcPct val="15000"/>
                </a:spcAft>
                <a:buChar char="••"/>
              </a:pPr>
              <a:endParaRPr lang="en-US" altLang="zh-CN" sz="2400" kern="1200" dirty="0" smtClean="0">
                <a:latin typeface="微软雅黑 Light" panose="020B0502040204020203" pitchFamily="34" charset="-122"/>
                <a:ea typeface="微软雅黑 Light" panose="020B0502040204020203" pitchFamily="34" charset="-122"/>
              </a:endParaRPr>
            </a:p>
            <a:p>
              <a:pPr marL="228600" lvl="1" indent="-228600" algn="l" defTabSz="1066800">
                <a:lnSpc>
                  <a:spcPct val="90000"/>
                </a:lnSpc>
                <a:spcBef>
                  <a:spcPct val="0"/>
                </a:spcBef>
                <a:spcAft>
                  <a:spcPct val="15000"/>
                </a:spcAft>
                <a:buChar char="••"/>
              </a:pPr>
              <a:r>
                <a:rPr lang="zh-CN" altLang="en-US" sz="2000" kern="1200" dirty="0" smtClean="0">
                  <a:latin typeface="微软雅黑 Light" panose="020B0502040204020203" pitchFamily="34" charset="-122"/>
                  <a:ea typeface="微软雅黑 Light" panose="020B0502040204020203" pitchFamily="34" charset="-122"/>
                </a:rPr>
                <a:t>选择在验证集上效果最好的模型</a:t>
              </a:r>
              <a:endParaRPr lang="zh-CN" altLang="en-US" sz="2400" kern="1200" dirty="0">
                <a:latin typeface="微软雅黑 Light" panose="020B0502040204020203" pitchFamily="34" charset="-122"/>
                <a:ea typeface="微软雅黑 Light" panose="020B0502040204020203" pitchFamily="34" charset="-122"/>
              </a:endParaRPr>
            </a:p>
          </p:txBody>
        </p:sp>
        <p:sp>
          <p:nvSpPr>
            <p:cNvPr id="25" name="任意多边形 24"/>
            <p:cNvSpPr/>
            <p:nvPr/>
          </p:nvSpPr>
          <p:spPr>
            <a:xfrm>
              <a:off x="1097466" y="4708800"/>
              <a:ext cx="1192591" cy="1251942"/>
            </a:xfrm>
            <a:custGeom>
              <a:avLst/>
              <a:gdLst>
                <a:gd name="connsiteX0" fmla="*/ 0 w 1192591"/>
                <a:gd name="connsiteY0" fmla="*/ 198769 h 1251942"/>
                <a:gd name="connsiteX1" fmla="*/ 198769 w 1192591"/>
                <a:gd name="connsiteY1" fmla="*/ 0 h 1251942"/>
                <a:gd name="connsiteX2" fmla="*/ 993822 w 1192591"/>
                <a:gd name="connsiteY2" fmla="*/ 0 h 1251942"/>
                <a:gd name="connsiteX3" fmla="*/ 1192591 w 1192591"/>
                <a:gd name="connsiteY3" fmla="*/ 198769 h 1251942"/>
                <a:gd name="connsiteX4" fmla="*/ 1192591 w 1192591"/>
                <a:gd name="connsiteY4" fmla="*/ 1053173 h 1251942"/>
                <a:gd name="connsiteX5" fmla="*/ 993822 w 1192591"/>
                <a:gd name="connsiteY5" fmla="*/ 1251942 h 1251942"/>
                <a:gd name="connsiteX6" fmla="*/ 198769 w 1192591"/>
                <a:gd name="connsiteY6" fmla="*/ 1251942 h 1251942"/>
                <a:gd name="connsiteX7" fmla="*/ 0 w 1192591"/>
                <a:gd name="connsiteY7" fmla="*/ 1053173 h 1251942"/>
                <a:gd name="connsiteX8" fmla="*/ 0 w 1192591"/>
                <a:gd name="connsiteY8" fmla="*/ 198769 h 1251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2591" h="1251942">
                  <a:moveTo>
                    <a:pt x="0" y="198769"/>
                  </a:moveTo>
                  <a:cubicBezTo>
                    <a:pt x="0" y="88992"/>
                    <a:pt x="88992" y="0"/>
                    <a:pt x="198769" y="0"/>
                  </a:cubicBezTo>
                  <a:lnTo>
                    <a:pt x="993822" y="0"/>
                  </a:lnTo>
                  <a:cubicBezTo>
                    <a:pt x="1103599" y="0"/>
                    <a:pt x="1192591" y="88992"/>
                    <a:pt x="1192591" y="198769"/>
                  </a:cubicBezTo>
                  <a:lnTo>
                    <a:pt x="1192591" y="1053173"/>
                  </a:lnTo>
                  <a:cubicBezTo>
                    <a:pt x="1192591" y="1162950"/>
                    <a:pt x="1103599" y="1251942"/>
                    <a:pt x="993822" y="1251942"/>
                  </a:cubicBezTo>
                  <a:lnTo>
                    <a:pt x="198769" y="1251942"/>
                  </a:lnTo>
                  <a:cubicBezTo>
                    <a:pt x="88992" y="1251942"/>
                    <a:pt x="0" y="1162950"/>
                    <a:pt x="0" y="1053173"/>
                  </a:cubicBezTo>
                  <a:lnTo>
                    <a:pt x="0" y="198769"/>
                  </a:lnTo>
                  <a:close/>
                </a:path>
              </a:pathLst>
            </a:custGeom>
          </p:spPr>
          <p:style>
            <a:lnRef idx="2">
              <a:schemeClr val="lt1">
                <a:hueOff val="0"/>
                <a:satOff val="0"/>
                <a:lumOff val="0"/>
                <a:alphaOff val="0"/>
              </a:schemeClr>
            </a:lnRef>
            <a:fillRef idx="1">
              <a:schemeClr val="accent5">
                <a:hueOff val="18601683"/>
                <a:satOff val="-7104"/>
                <a:lumOff val="-2157"/>
                <a:alphaOff val="0"/>
              </a:schemeClr>
            </a:fillRef>
            <a:effectRef idx="0">
              <a:schemeClr val="accent5">
                <a:hueOff val="18601683"/>
                <a:satOff val="-7104"/>
                <a:lumOff val="-2157"/>
                <a:alphaOff val="0"/>
              </a:schemeClr>
            </a:effectRef>
            <a:fontRef idx="minor">
              <a:schemeClr val="lt1"/>
            </a:fontRef>
          </p:style>
          <p:txBody>
            <a:bodyPr spcFirstLastPara="0" vert="horz" wrap="square" lIns="157277" tIns="107747" rIns="157277" bIns="107747" numCol="1" spcCol="1270" anchor="ctr" anchorCtr="0">
              <a:noAutofit/>
            </a:bodyPr>
            <a:lstStyle/>
            <a:p>
              <a:pPr lvl="0" algn="ctr" defTabSz="1155700">
                <a:lnSpc>
                  <a:spcPct val="90000"/>
                </a:lnSpc>
                <a:spcBef>
                  <a:spcPct val="0"/>
                </a:spcBef>
                <a:spcAft>
                  <a:spcPct val="35000"/>
                </a:spcAft>
              </a:pPr>
              <a:r>
                <a:rPr lang="zh-CN" altLang="en-US" sz="2600" kern="1200" dirty="0" smtClean="0">
                  <a:latin typeface="微软雅黑 Light" panose="020B0502040204020203" pitchFamily="34" charset="-122"/>
                  <a:ea typeface="微软雅黑 Light" panose="020B0502040204020203" pitchFamily="34" charset="-122"/>
                </a:rPr>
                <a:t>模型选择</a:t>
              </a:r>
              <a:endParaRPr lang="zh-CN" altLang="en-US" sz="2600" kern="1200" dirty="0">
                <a:latin typeface="微软雅黑 Light" panose="020B0502040204020203" pitchFamily="34" charset="-122"/>
                <a:ea typeface="微软雅黑 Light" panose="020B0502040204020203" pitchFamily="34" charset="-122"/>
              </a:endParaRPr>
            </a:p>
          </p:txBody>
        </p:sp>
      </p:grpSp>
      <p:sp>
        <p:nvSpPr>
          <p:cNvPr id="27" name="文本框 26">
            <a:extLst>
              <a:ext uri="{FF2B5EF4-FFF2-40B4-BE49-F238E27FC236}">
                <a16:creationId xmlns:a16="http://schemas.microsoft.com/office/drawing/2014/main" id="{A395EDF7-5FCA-44DA-B2FF-ED03903DE461}"/>
              </a:ext>
            </a:extLst>
          </p:cNvPr>
          <p:cNvSpPr txBox="1"/>
          <p:nvPr/>
        </p:nvSpPr>
        <p:spPr>
          <a:xfrm>
            <a:off x="5663952" y="809446"/>
            <a:ext cx="1115565" cy="400110"/>
          </a:xfrm>
          <a:prstGeom prst="rect">
            <a:avLst/>
          </a:prstGeom>
          <a:noFill/>
        </p:spPr>
        <p:txBody>
          <a:bodyPr wrap="square" rtlCol="0">
            <a:spAutoFit/>
          </a:bodyPr>
          <a:lstStyle/>
          <a:p>
            <a:r>
              <a:rPr lang="en-US" altLang="zh-CN" sz="2000" dirty="0" smtClean="0">
                <a:latin typeface="微软雅黑 Light" panose="020B0502040204020203" pitchFamily="34" charset="-122"/>
                <a:ea typeface="微软雅黑 Light" panose="020B0502040204020203" pitchFamily="34" charset="-122"/>
              </a:rPr>
              <a:t>SVM</a:t>
            </a:r>
            <a:endParaRPr lang="zh-CN" altLang="en-US" sz="2000" dirty="0">
              <a:latin typeface="微软雅黑 Light" panose="020B0502040204020203" pitchFamily="34" charset="-122"/>
              <a:ea typeface="微软雅黑 Light" panose="020B0502040204020203" pitchFamily="34" charset="-122"/>
            </a:endParaRPr>
          </a:p>
        </p:txBody>
      </p:sp>
      <p:sp>
        <p:nvSpPr>
          <p:cNvPr id="2" name="矩形 1"/>
          <p:cNvSpPr/>
          <p:nvPr/>
        </p:nvSpPr>
        <p:spPr>
          <a:xfrm>
            <a:off x="1283015" y="6575388"/>
            <a:ext cx="12601400" cy="261610"/>
          </a:xfrm>
          <a:prstGeom prst="rect">
            <a:avLst/>
          </a:prstGeom>
        </p:spPr>
        <p:txBody>
          <a:bodyPr wrap="square">
            <a:spAutoFit/>
          </a:bodyPr>
          <a:lstStyle/>
          <a:p>
            <a:r>
              <a:rPr lang="zh-CN" altLang="en-US" sz="1100" dirty="0">
                <a:latin typeface="微软雅黑 Light" panose="020B0502040204020203" pitchFamily="34" charset="-122"/>
                <a:ea typeface="微软雅黑 Light" panose="020B0502040204020203" pitchFamily="34" charset="-122"/>
              </a:rPr>
              <a:t>Lawrence N S, Jollant F, O’daly O, et al. Distinct roles of prefrontal </a:t>
            </a:r>
            <a:r>
              <a:rPr lang="zh-CN" altLang="en-US" sz="1100" dirty="0" smtClean="0">
                <a:latin typeface="微软雅黑 Light" panose="020B0502040204020203" pitchFamily="34" charset="-122"/>
                <a:ea typeface="微软雅黑 Light" panose="020B0502040204020203" pitchFamily="34" charset="-122"/>
              </a:rPr>
              <a:t>cortical subregions in the iowa gambling task.Cerebralcortex</a:t>
            </a:r>
            <a:r>
              <a:rPr lang="zh-CN" altLang="en-US" sz="1100" dirty="0">
                <a:latin typeface="微软雅黑 Light" panose="020B0502040204020203" pitchFamily="34" charset="-122"/>
                <a:ea typeface="微软雅黑 Light" panose="020B0502040204020203" pitchFamily="34" charset="-122"/>
              </a:rPr>
              <a:t>,2008,19(5):1134-1143.</a:t>
            </a:r>
          </a:p>
        </p:txBody>
      </p:sp>
      <p:sp>
        <p:nvSpPr>
          <p:cNvPr id="3" name="灯片编号占位符 2"/>
          <p:cNvSpPr>
            <a:spLocks noGrp="1"/>
          </p:cNvSpPr>
          <p:nvPr>
            <p:ph type="sldNum" sz="quarter" idx="12"/>
          </p:nvPr>
        </p:nvSpPr>
        <p:spPr/>
        <p:txBody>
          <a:bodyPr/>
          <a:lstStyle/>
          <a:p>
            <a:fld id="{9FEE17DF-CAFC-4AFC-B771-88ED72882AC4}" type="slidenum">
              <a:rPr lang="zh-CN" altLang="en-US" smtClean="0"/>
              <a:t>9</a:t>
            </a:fld>
            <a:endParaRPr lang="zh-CN" altLang="en-US"/>
          </a:p>
        </p:txBody>
      </p:sp>
    </p:spTree>
    <p:extLst>
      <p:ext uri="{BB962C8B-B14F-4D97-AF65-F5344CB8AC3E}">
        <p14:creationId xmlns:p14="http://schemas.microsoft.com/office/powerpoint/2010/main" val="6265254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5561</TotalTime>
  <Words>1529</Words>
  <Application>Microsoft Office PowerPoint</Application>
  <PresentationFormat>宽屏</PresentationFormat>
  <Paragraphs>279</Paragraphs>
  <Slides>23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Gill Sans</vt:lpstr>
      <vt:lpstr>宋体</vt:lpstr>
      <vt:lpstr>幼圆</vt:lpstr>
      <vt:lpstr>微软雅黑</vt:lpstr>
      <vt:lpstr>微软雅黑 Light</vt:lpstr>
      <vt:lpstr>等线 Light</vt:lpstr>
      <vt:lpstr>黑体</vt:lpstr>
      <vt:lpstr>Arial</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李 豹</cp:lastModifiedBy>
  <cp:revision>150</cp:revision>
  <dcterms:created xsi:type="dcterms:W3CDTF">2018-04-08T13:27:32Z</dcterms:created>
  <dcterms:modified xsi:type="dcterms:W3CDTF">2019-06-03T13:08:22Z</dcterms:modified>
</cp:coreProperties>
</file>