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2" r:id="rId3"/>
    <p:sldId id="273" r:id="rId4"/>
    <p:sldId id="274" r:id="rId5"/>
    <p:sldId id="276" r:id="rId6"/>
    <p:sldId id="262" r:id="rId7"/>
    <p:sldId id="277" r:id="rId8"/>
    <p:sldId id="278" r:id="rId9"/>
    <p:sldId id="263" r:id="rId10"/>
    <p:sldId id="279" r:id="rId11"/>
    <p:sldId id="258" r:id="rId12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85"/>
    <a:srgbClr val="1ABA8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793" autoAdjust="0"/>
  </p:normalViewPr>
  <p:slideViewPr>
    <p:cSldViewPr snapToGrid="0">
      <p:cViewPr>
        <p:scale>
          <a:sx n="68" d="100"/>
          <a:sy n="68" d="100"/>
        </p:scale>
        <p:origin x="412" y="3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96" y="499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5C751-FD89-491A-862D-D524E1575655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398E-F2F1-4515-BC3D-755ED1EC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C2DC-0977-4E02-837D-236FFB5E8C5D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53A4-4A7F-4896-8799-A580246A7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2"/>
            <a:ext cx="9145588" cy="40417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4763" y="1936750"/>
            <a:ext cx="9150353" cy="2744788"/>
          </a:xfrm>
          <a:custGeom>
            <a:avLst/>
            <a:gdLst/>
            <a:ahLst/>
            <a:cxnLst>
              <a:cxn ang="0">
                <a:pos x="3" y="563"/>
              </a:cxn>
              <a:cxn ang="0">
                <a:pos x="2890" y="7"/>
              </a:cxn>
              <a:cxn ang="0">
                <a:pos x="5763" y="583"/>
              </a:cxn>
              <a:cxn ang="0">
                <a:pos x="5760" y="1729"/>
              </a:cxn>
              <a:cxn ang="0">
                <a:pos x="0" y="1729"/>
              </a:cxn>
              <a:cxn ang="0">
                <a:pos x="3" y="563"/>
              </a:cxn>
            </a:cxnLst>
            <a:rect l="0" t="0" r="r" b="b"/>
            <a:pathLst>
              <a:path w="5763" h="1729">
                <a:moveTo>
                  <a:pt x="3" y="563"/>
                </a:moveTo>
                <a:cubicBezTo>
                  <a:pt x="725" y="326"/>
                  <a:pt x="1498" y="14"/>
                  <a:pt x="2890" y="7"/>
                </a:cubicBezTo>
                <a:cubicBezTo>
                  <a:pt x="4282" y="0"/>
                  <a:pt x="5342" y="355"/>
                  <a:pt x="5763" y="583"/>
                </a:cubicBezTo>
                <a:lnTo>
                  <a:pt x="5760" y="1729"/>
                </a:lnTo>
                <a:lnTo>
                  <a:pt x="0" y="1729"/>
                </a:lnTo>
                <a:lnTo>
                  <a:pt x="3" y="563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75686"/>
                  <a:invGamma/>
                </a:schemeClr>
              </a:gs>
            </a:gsLst>
            <a:lin ang="0" scaled="1"/>
          </a:gra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1" y="4933954"/>
            <a:ext cx="9164641" cy="1941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4826004"/>
            <a:ext cx="9158290" cy="1682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Freeform 6" descr="b"/>
          <p:cNvSpPr>
            <a:spLocks/>
          </p:cNvSpPr>
          <p:nvPr/>
        </p:nvSpPr>
        <p:spPr bwMode="gray">
          <a:xfrm>
            <a:off x="-11114" y="2438400"/>
            <a:ext cx="9156703" cy="2387600"/>
          </a:xfrm>
          <a:custGeom>
            <a:avLst/>
            <a:gdLst>
              <a:gd name="T0" fmla="*/ 0 w 5767"/>
              <a:gd name="T1" fmla="*/ 2147483646 h 1644"/>
              <a:gd name="T2" fmla="*/ 2147483646 w 5767"/>
              <a:gd name="T3" fmla="*/ 2147483646 h 1644"/>
              <a:gd name="T4" fmla="*/ 2147483646 w 5767"/>
              <a:gd name="T5" fmla="*/ 2147483646 h 1644"/>
              <a:gd name="T6" fmla="*/ 2147483646 w 5767"/>
              <a:gd name="T7" fmla="*/ 2147483646 h 1644"/>
              <a:gd name="T8" fmla="*/ 2147483646 w 5767"/>
              <a:gd name="T9" fmla="*/ 2147483646 h 1644"/>
              <a:gd name="T10" fmla="*/ 0 w 5767"/>
              <a:gd name="T11" fmla="*/ 2147483646 h 16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7" h="1644">
                <a:moveTo>
                  <a:pt x="0" y="569"/>
                </a:moveTo>
                <a:cubicBezTo>
                  <a:pt x="722" y="332"/>
                  <a:pt x="1460" y="42"/>
                  <a:pt x="2818" y="21"/>
                </a:cubicBezTo>
                <a:cubicBezTo>
                  <a:pt x="4176" y="0"/>
                  <a:pt x="5346" y="355"/>
                  <a:pt x="5767" y="583"/>
                </a:cubicBezTo>
                <a:lnTo>
                  <a:pt x="5764" y="1644"/>
                </a:lnTo>
                <a:lnTo>
                  <a:pt x="4" y="1644"/>
                </a:lnTo>
                <a:lnTo>
                  <a:pt x="0" y="569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ctrTitle"/>
          </p:nvPr>
        </p:nvSpPr>
        <p:spPr bwMode="black">
          <a:xfrm>
            <a:off x="762133" y="1143000"/>
            <a:ext cx="7468897" cy="1219200"/>
          </a:xfrm>
        </p:spPr>
        <p:txBody>
          <a:bodyPr/>
          <a:lstStyle>
            <a:lvl1pPr algn="ctr">
              <a:defRPr sz="3200" b="1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05063" y="5334000"/>
            <a:ext cx="7087831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256538" y="184572"/>
            <a:ext cx="3191741" cy="669600"/>
            <a:chOff x="2687141" y="4142133"/>
            <a:chExt cx="3188590" cy="669600"/>
          </a:xfrm>
        </p:grpSpPr>
        <p:pic>
          <p:nvPicPr>
            <p:cNvPr id="24" name="Picture 4" descr="C:\Users\zkdjtq\Desktop\TMM-0128\最近资料\P020110719406765130805 (1)\ustcxhjpg\ustcblue6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7141" y="4142133"/>
              <a:ext cx="651226" cy="669600"/>
            </a:xfrm>
            <a:prstGeom prst="rect">
              <a:avLst/>
            </a:prstGeom>
            <a:noFill/>
          </p:spPr>
        </p:pic>
        <p:pic>
          <p:nvPicPr>
            <p:cNvPr id="25" name="Picture 5" descr="C:\Users\zkdjtq\Desktop\TMM-0128\最近资料\P020110719406274775883\ustcnamejpe\ustcnameblue11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78497" y="4178494"/>
              <a:ext cx="2398785" cy="3600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332270" y="4551307"/>
              <a:ext cx="2543461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" dirty="0">
                  <a:solidFill>
                    <a:schemeClr val="bg1"/>
                  </a:solidFill>
                  <a:latin typeface="Times New Roman" pitchFamily="18" charset="0"/>
                </a:rPr>
                <a:t>University of Science and Technology of China</a:t>
              </a:r>
              <a:endParaRPr lang="zh-CN" altLang="en-US" sz="96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2" y="304800"/>
            <a:ext cx="2057757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79" y="304800"/>
            <a:ext cx="6020846" cy="6019800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20" y="2130429"/>
            <a:ext cx="777375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9" y="3886200"/>
            <a:ext cx="6401912" cy="1752600"/>
          </a:xfrm>
        </p:spPr>
        <p:txBody>
          <a:bodyPr/>
          <a:lstStyle>
            <a:lvl1pPr marL="0" indent="0" algn="ctr"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1pPr>
            <a:lvl2pPr>
              <a:defRPr sz="20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2pPr>
            <a:lvl3pPr>
              <a:defRPr sz="20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4pPr>
            <a:lvl5pPr>
              <a:defRPr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(</a:t>
            </a:r>
            <a:r>
              <a:rPr lang="zh-CN" altLang="en-US" dirty="0"/>
              <a:t>不要超过两级</a:t>
            </a:r>
            <a:r>
              <a:rPr lang="en-US" altLang="zh-CN" dirty="0"/>
              <a:t>)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2019/4/24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9" y="4406904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9" y="2906713"/>
            <a:ext cx="777375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371600"/>
            <a:ext cx="4039301" cy="4953000"/>
          </a:xfrm>
        </p:spPr>
        <p:txBody>
          <a:bodyPr/>
          <a:lstStyle>
            <a:lvl1pPr>
              <a:defRPr sz="2400">
                <a:latin typeface="+mn-ea"/>
                <a:ea typeface="+mn-ea"/>
                <a:cs typeface="Times New Roman" pitchFamily="18" charset="0"/>
              </a:defRPr>
            </a:lvl1pPr>
            <a:lvl2pPr>
              <a:defRPr sz="2000">
                <a:latin typeface="+mn-ea"/>
                <a:ea typeface="+mn-ea"/>
                <a:cs typeface="Times New Roman" pitchFamily="18" charset="0"/>
              </a:defRPr>
            </a:lvl2pPr>
            <a:lvl3pPr>
              <a:defRPr sz="1800">
                <a:latin typeface="+mn-ea"/>
                <a:ea typeface="+mn-ea"/>
                <a:cs typeface="Times New Roman" pitchFamily="18" charset="0"/>
              </a:defRPr>
            </a:lvl3pPr>
            <a:lvl4pPr>
              <a:defRPr sz="1600">
                <a:latin typeface="+mn-ea"/>
                <a:ea typeface="+mn-ea"/>
                <a:cs typeface="Times New Roman" pitchFamily="18" charset="0"/>
              </a:defRPr>
            </a:lvl4pPr>
            <a:lvl5pPr>
              <a:defRPr sz="1400">
                <a:latin typeface="+mn-ea"/>
                <a:ea typeface="+mn-ea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371600"/>
            <a:ext cx="4039301" cy="4953000"/>
          </a:xfrm>
        </p:spPr>
        <p:txBody>
          <a:bodyPr/>
          <a:lstStyle>
            <a:lvl1pPr>
              <a:defRPr sz="2400">
                <a:latin typeface="+mn-ea"/>
                <a:ea typeface="+mn-ea"/>
                <a:cs typeface="Times New Roman" pitchFamily="18" charset="0"/>
              </a:defRPr>
            </a:lvl1pPr>
            <a:lvl2pPr>
              <a:defRPr sz="2000">
                <a:latin typeface="+mn-ea"/>
                <a:ea typeface="+mn-ea"/>
                <a:cs typeface="Times New Roman" pitchFamily="18" charset="0"/>
              </a:defRPr>
            </a:lvl2pPr>
            <a:lvl3pPr>
              <a:defRPr sz="1800">
                <a:latin typeface="+mn-ea"/>
                <a:ea typeface="+mn-ea"/>
                <a:cs typeface="Times New Roman" pitchFamily="18" charset="0"/>
              </a:defRPr>
            </a:lvl3pPr>
            <a:lvl4pPr>
              <a:defRPr sz="1800">
                <a:latin typeface="+mn-ea"/>
                <a:ea typeface="+mn-ea"/>
                <a:cs typeface="Times New Roman" pitchFamily="18" charset="0"/>
              </a:defRPr>
            </a:lvl4pPr>
            <a:lvl5pPr>
              <a:defRPr sz="1400">
                <a:latin typeface="+mn-ea"/>
                <a:ea typeface="+mn-ea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57281" y="1535113"/>
            <a:ext cx="4040889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457281" y="2174875"/>
            <a:ext cx="4040889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4" y="1535113"/>
            <a:ext cx="4042476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>
          <a:xfrm>
            <a:off x="4645834" y="2174875"/>
            <a:ext cx="4042476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7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73050"/>
            <a:ext cx="30088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2" y="273052"/>
            <a:ext cx="5112638" cy="5853113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0" y="1435102"/>
            <a:ext cx="3008835" cy="4691063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600" y="4800600"/>
            <a:ext cx="54873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600" y="612775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600" y="5367338"/>
            <a:ext cx="5487353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2019/4/24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38125"/>
            <a:ext cx="9145588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white">
          <a:xfrm>
            <a:off x="0" y="0"/>
            <a:ext cx="9145588" cy="24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0" y="6524629"/>
            <a:ext cx="9145588" cy="333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79" y="6537329"/>
            <a:ext cx="2133971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2019/4/24</a:t>
            </a:r>
            <a:endParaRPr lang="zh-CN" alt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35165" y="-14288"/>
            <a:ext cx="2896103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457280" y="304800"/>
            <a:ext cx="823102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white">
          <a:xfrm>
            <a:off x="3176" y="963613"/>
            <a:ext cx="9142413" cy="461962"/>
          </a:xfrm>
          <a:custGeom>
            <a:avLst/>
            <a:gdLst>
              <a:gd name="T0" fmla="*/ 0 w 5764"/>
              <a:gd name="T1" fmla="*/ 2147483646 h 291"/>
              <a:gd name="T2" fmla="*/ 2147483646 w 5764"/>
              <a:gd name="T3" fmla="*/ 2147483646 h 291"/>
              <a:gd name="T4" fmla="*/ 2147483646 w 5764"/>
              <a:gd name="T5" fmla="*/ 2147483646 h 291"/>
              <a:gd name="T6" fmla="*/ 2147483646 w 5764"/>
              <a:gd name="T7" fmla="*/ 2147483646 h 291"/>
              <a:gd name="T8" fmla="*/ 2147483646 w 5764"/>
              <a:gd name="T9" fmla="*/ 2147483646 h 291"/>
              <a:gd name="T10" fmla="*/ 2147483646 w 5764"/>
              <a:gd name="T11" fmla="*/ 2147483646 h 291"/>
              <a:gd name="T12" fmla="*/ 0 w 5764"/>
              <a:gd name="T13" fmla="*/ 2147483646 h 2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80" y="1371600"/>
            <a:ext cx="82310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第三级（不要超过两级）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8203881" y="6559166"/>
            <a:ext cx="484428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A797B09-F794-4826-BB0B-9DBE1DA2A74E}" type="slidenum">
              <a:rPr lang="en-US" altLang="zh-CN" sz="1200" b="1" smtClean="0">
                <a:solidFill>
                  <a:schemeClr val="bg1"/>
                </a:solidFill>
                <a:latin typeface="Verdana" panose="020B0604030504040204" pitchFamily="34" charset="0"/>
              </a:rPr>
              <a:t>‹#›</a:t>
            </a:fld>
            <a:endParaRPr lang="en-US" altLang="zh-CN" sz="1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6350124" y="317218"/>
            <a:ext cx="2738793" cy="543601"/>
            <a:chOff x="2639856" y="4158971"/>
            <a:chExt cx="3931370" cy="779343"/>
          </a:xfrm>
        </p:grpSpPr>
        <p:pic>
          <p:nvPicPr>
            <p:cNvPr id="12" name="Picture 4" descr="C:\Users\zkdjtq\Desktop\TMM-0128\最近资料\P020110719406765130805 (1)\ustcxhjpg\ustcblue68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639856" y="4158971"/>
              <a:ext cx="759329" cy="779343"/>
            </a:xfrm>
            <a:prstGeom prst="rect">
              <a:avLst/>
            </a:prstGeom>
            <a:noFill/>
          </p:spPr>
        </p:pic>
        <p:pic>
          <p:nvPicPr>
            <p:cNvPr id="13" name="Picture 5" descr="C:\Users\zkdjtq\Desktop\TMM-0128\最近资料\P020110719406274775883\ustcnamejpe\ustcnameblue111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407565" y="4178491"/>
              <a:ext cx="3001186" cy="4438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343660" y="4606694"/>
              <a:ext cx="3227566" cy="31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50" dirty="0">
                  <a:solidFill>
                    <a:schemeClr val="bg1"/>
                  </a:solidFill>
                  <a:latin typeface="Times New Roman" pitchFamily="18" charset="0"/>
                </a:rPr>
                <a:t>University of Science and Technology of China</a:t>
              </a:r>
              <a:endParaRPr lang="zh-CN" altLang="en-US" sz="85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7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/>
              <a:t>5-2 </a:t>
            </a:r>
            <a:r>
              <a:rPr lang="zh-CN" altLang="en-US"/>
              <a:t>最小长度电路板排列问题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1191"/>
          <a:stretch/>
        </p:blipFill>
        <p:spPr>
          <a:xfrm>
            <a:off x="4736930" y="2068262"/>
            <a:ext cx="4408658" cy="12091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9" y="1957395"/>
            <a:ext cx="4413770" cy="13661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79821" y="206073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Times New Roman" pitchFamily="18" charset="0"/>
                <a:ea typeface="华文新魏" pitchFamily="2" charset="-122"/>
              </a:rPr>
              <a:t>连接块</a:t>
            </a:r>
            <a:endParaRPr lang="zh-CN" altLang="en-US" sz="20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25596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Times New Roman" pitchFamily="18" charset="0"/>
                <a:ea typeface="华文新魏" pitchFamily="2" charset="-122"/>
              </a:rPr>
              <a:t>插槽</a:t>
            </a:r>
            <a:endParaRPr lang="zh-CN" altLang="en-US" sz="20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79821" y="28887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Times New Roman" pitchFamily="18" charset="0"/>
                <a:ea typeface="华文新魏" pitchFamily="2" charset="-122"/>
              </a:rPr>
              <a:t>电路板</a:t>
            </a:r>
            <a:endParaRPr lang="zh-CN" altLang="en-US" sz="2000" dirty="0">
              <a:latin typeface="Times New Roman" pitchFamily="18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48813" y="3928415"/>
                <a:ext cx="817141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问题描述：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在最小长度电路板排列问题中，连接块的长度是指该连接块中第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块电路板到最后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块电路板之间的距离。例如在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左图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的电路板排列中，连接块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的第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块电路板在插槽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3 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中，它的最后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块电路板在插槽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6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中，因此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的长度为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3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。同理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的长度为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2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。图中连接块最大长度为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3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。试找出所给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个电路板的最佳排列，使得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个连接块中，最大长度达到最小</a:t>
                </a:r>
                <a:endParaRPr lang="zh-CN" altLang="en-US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13" y="3928415"/>
                <a:ext cx="8171410" cy="1938992"/>
              </a:xfrm>
              <a:prstGeom prst="rect">
                <a:avLst/>
              </a:prstGeom>
              <a:blipFill>
                <a:blip r:embed="rId4"/>
                <a:stretch>
                  <a:fillRect l="-746" t="-1567" r="-746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弧形箭头 14"/>
          <p:cNvSpPr/>
          <p:nvPr/>
        </p:nvSpPr>
        <p:spPr>
          <a:xfrm>
            <a:off x="2591250" y="3338073"/>
            <a:ext cx="3601732" cy="413426"/>
          </a:xfrm>
          <a:prstGeom prst="curvedUp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45621" y="33235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itchFamily="18" charset="0"/>
                <a:ea typeface="华文新魏" pitchFamily="2" charset="-122"/>
              </a:rPr>
              <a:t>交换电路板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>
                <a:latin typeface="Times New Roman" pitchFamily="18" charset="0"/>
                <a:ea typeface="华文新魏" pitchFamily="2" charset="-122"/>
              </a:rPr>
              <a:t>和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>
                <a:latin typeface="Times New Roman" pitchFamily="18" charset="0"/>
                <a:ea typeface="华文新魏" pitchFamily="2" charset="-122"/>
              </a:rPr>
              <a:t>的位置</a:t>
            </a:r>
            <a:endParaRPr lang="zh-CN" altLang="en-US" dirty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17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/>
              <a:t>5-13 </a:t>
            </a:r>
            <a:r>
              <a:rPr lang="zh-CN" altLang="en-US"/>
              <a:t>工作分配问题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25030" y="1961639"/>
                <a:ext cx="8495528" cy="3531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剪枝函数：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下界约束：当前的最小费用为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C,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如果当前节点加入到集合之后的费用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&gt;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，则进行剪枝。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一个更紧的下界：当前节点的费用之和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+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未分配任务的最小费用之和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算法流程：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当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t &lt; n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时，工作未分配完，根据剪枝函数确定是否将任务分配给当前工人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  <a:endParaRPr lang="zh-CN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当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t = n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时，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件工作全部完成，且当前的费用一定优于上一个最优费用，更新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best price.</a:t>
                </a:r>
                <a:endParaRPr lang="zh-CN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zh-CN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0" y="1961639"/>
                <a:ext cx="8495528" cy="3531416"/>
              </a:xfrm>
              <a:prstGeom prst="rect">
                <a:avLst/>
              </a:prstGeom>
              <a:blipFill>
                <a:blip r:embed="rId2"/>
                <a:stretch>
                  <a:fillRect l="-4376" t="-1036" r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29990" y="2809702"/>
            <a:ext cx="437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Times New Roman" pitchFamily="18" charset="0"/>
                <a:ea typeface="华文新魏" pitchFamily="2" charset="-122"/>
              </a:rPr>
              <a:t>Thanks!</a:t>
            </a:r>
            <a:endParaRPr lang="zh-CN" altLang="en-US" sz="5400" dirty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83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/>
              <a:t>5-2 </a:t>
            </a:r>
            <a:r>
              <a:rPr lang="zh-CN" altLang="en-US"/>
              <a:t>最小长度电路板排列问题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4493" y="1841920"/>
                <a:ext cx="8171410" cy="442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问题分析：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该问题是一颗排列树，将电路板按不同的顺序排列，会导致连接块之间的最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大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长度发生变化。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解向量：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的取值为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1,2,…n,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表示第</a:t>
                </a:r>
                <a:r>
                  <a:rPr lang="en-US" altLang="zh-CN" sz="2000" dirty="0" err="1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个位置放置的电路板的编号。</a:t>
                </a:r>
              </a:p>
              <a:p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目标函数：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‘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‘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=1,2,..</m:t>
                              </m:r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{|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|}</m:t>
                          </m:r>
                        </m:e>
                      </m:func>
                    </m:oMath>
                  </m:oMathPara>
                </a14:m>
                <a:endParaRPr lang="zh-CN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表示第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个连接块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内部的最大长度，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‘</m:t>
                        </m:r>
                      </m:sup>
                    </m:sSup>
                    <m:d>
                      <m:d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是获取不同连接块的最大长度的最大值，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m</a:t>
                </a:r>
                <a:r>
                  <a: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表示连接块的数量。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zh-CN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" y="1841920"/>
                <a:ext cx="8171410" cy="4425570"/>
              </a:xfrm>
              <a:prstGeom prst="rect">
                <a:avLst/>
              </a:prstGeom>
              <a:blipFill>
                <a:blip r:embed="rId2"/>
                <a:stretch>
                  <a:fillRect l="-746" t="-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6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/>
              <a:t>5-2 </a:t>
            </a:r>
            <a:r>
              <a:rPr lang="zh-CN" altLang="en-US"/>
              <a:t>最小长度电路板排列问题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4493" y="1841920"/>
                <a:ext cx="4298002" cy="1641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目标函数：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‘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‘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=1,2,..</m:t>
                              </m:r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{|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|}</m:t>
                          </m:r>
                        </m:e>
                      </m:func>
                    </m:oMath>
                  </m:oMathPara>
                </a14:m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" y="1841920"/>
                <a:ext cx="4298002" cy="1641219"/>
              </a:xfrm>
              <a:prstGeom prst="rect">
                <a:avLst/>
              </a:prstGeom>
              <a:blipFill>
                <a:blip r:embed="rId2"/>
                <a:stretch>
                  <a:fillRect l="-1418" t="-1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39" y="1938765"/>
            <a:ext cx="4413770" cy="13661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94934" y="212438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>
                <a:latin typeface="Times New Roman" pitchFamily="18" charset="0"/>
                <a:ea typeface="华文新魏" pitchFamily="2" charset="-122"/>
              </a:rPr>
              <a:t>）</a:t>
            </a:r>
            <a:endParaRPr lang="zh-CN" altLang="en-US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4933" y="24653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>
                <a:latin typeface="Times New Roman" pitchFamily="18" charset="0"/>
                <a:ea typeface="华文新魏" pitchFamily="2" charset="-122"/>
              </a:rPr>
              <a:t>）</a:t>
            </a:r>
            <a:endParaRPr lang="zh-CN" altLang="en-US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94933" y="2868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>
                <a:latin typeface="Times New Roman" pitchFamily="18" charset="0"/>
                <a:ea typeface="华文新魏" pitchFamily="2" charset="-122"/>
              </a:rPr>
              <a:t>）</a:t>
            </a:r>
            <a:endParaRPr lang="zh-CN" altLang="en-US" dirty="0">
              <a:latin typeface="Times New Roman" pitchFamily="18" charset="0"/>
              <a:ea typeface="华文新魏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59290" y="3647978"/>
                <a:ext cx="83480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剪枝函数：限界函数，在没有搜索到最后一个插槽的时候，预估最优解，并且和已知的解做比较，确定是否继续搜索。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例如：已经搜索到第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5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个插槽，可以确定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=1,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=2</m:t>
                    </m:r>
                    <m: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需要估计，取决于电路板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6,7,8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的排列顺序</a:t>
                </a:r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 dirty="0">
                  <a:latin typeface="Times New Roman" pitchFamily="18" charset="0"/>
                  <a:ea typeface="华文新魏" pitchFamily="2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0" y="3647978"/>
                <a:ext cx="8348098" cy="2554545"/>
              </a:xfrm>
              <a:prstGeom prst="rect">
                <a:avLst/>
              </a:prstGeom>
              <a:blipFill>
                <a:blip r:embed="rId4"/>
                <a:stretch>
                  <a:fillRect l="-730" t="-1193" r="-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3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38" y="1371600"/>
            <a:ext cx="8652972" cy="7799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最优解估计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39" y="1938765"/>
            <a:ext cx="4413770" cy="136616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5337" y="1727568"/>
            <a:ext cx="4298002" cy="1641988"/>
            <a:chOff x="35337" y="1727568"/>
            <a:chExt cx="4298002" cy="16419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5337" y="1727568"/>
                  <a:ext cx="4298002" cy="1641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Times New Roman" pitchFamily="18" charset="0"/>
                    </a:rPr>
                    <a:t>目标函数：</a:t>
                  </a:r>
                  <a:endParaRPr lang="en-US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min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‘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=1,2,..</m:t>
                                </m:r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𝑚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{|</m:t>
                            </m:r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|}</m:t>
                            </m:r>
                          </m:e>
                        </m:func>
                      </m:oMath>
                    </m:oMathPara>
                  </a14:m>
                  <a:endParaRPr lang="zh-CN" altLang="zh-CN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7" y="1727568"/>
                  <a:ext cx="4298002" cy="1641988"/>
                </a:xfrm>
                <a:prstGeom prst="rect">
                  <a:avLst/>
                </a:prstGeom>
                <a:blipFill>
                  <a:blip r:embed="rId3"/>
                  <a:stretch>
                    <a:fillRect l="-1560" t="-1852" b="-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294933" y="206048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华文新魏" pitchFamily="2" charset="-122"/>
                </a:rPr>
                <a:t>（</a:t>
              </a:r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1</a:t>
              </a:r>
              <a:r>
                <a:rPr lang="zh-CN" altLang="en-US">
                  <a:latin typeface="Times New Roman" pitchFamily="18" charset="0"/>
                  <a:ea typeface="华文新魏" pitchFamily="2" charset="-122"/>
                </a:rPr>
                <a:t>）</a:t>
              </a:r>
              <a:endParaRPr lang="zh-CN" altLang="en-US" dirty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94933" y="240185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华文新魏" pitchFamily="2" charset="-122"/>
                </a:rPr>
                <a:t>（</a:t>
              </a:r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2</a:t>
              </a:r>
              <a:r>
                <a:rPr lang="zh-CN" altLang="en-US">
                  <a:latin typeface="Times New Roman" pitchFamily="18" charset="0"/>
                  <a:ea typeface="华文新魏" pitchFamily="2" charset="-122"/>
                </a:rPr>
                <a:t>）</a:t>
              </a:r>
              <a:endParaRPr lang="zh-CN" altLang="en-US" dirty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94933" y="280057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华文新魏" pitchFamily="2" charset="-122"/>
                </a:rPr>
                <a:t>（</a:t>
              </a:r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3</a:t>
              </a:r>
              <a:r>
                <a:rPr lang="zh-CN" altLang="en-US">
                  <a:latin typeface="Times New Roman" pitchFamily="18" charset="0"/>
                  <a:ea typeface="华文新魏" pitchFamily="2" charset="-122"/>
                </a:rPr>
                <a:t>）</a:t>
              </a:r>
              <a:endParaRPr lang="zh-CN" altLang="en-US" dirty="0"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9280" y="430693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5337" y="3244970"/>
                <a:ext cx="8801380" cy="123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分析：假设有两种电路板排列方式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,</a:t>
                </a:r>
                <a:r>
                  <a:rPr lang="en-US" altLang="zh-CN" dirty="0">
                    <a:ea typeface="华文新魏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,</a:t>
                </a:r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对应的连接块长度是</a:t>
                </a:r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,</a:t>
                </a:r>
                <a:r>
                  <a:rPr lang="en-US" altLang="zh-CN" dirty="0">
                    <a:ea typeface="华文新魏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𝑎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itchFamily="2" charset="-122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},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,</a:t>
                </a:r>
                <a:r>
                  <a:rPr lang="en-US" altLang="zh-CN" dirty="0">
                    <a:ea typeface="华文新魏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𝑏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华文新魏" pitchFamily="2" charset="-122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}</a:t>
                </a:r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，最大电路板长度分别是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 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如果</a:t>
                </a:r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为最优解，则由</a:t>
                </a:r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(1)</a:t>
                </a:r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，由</a:t>
                </a:r>
                <a:r>
                  <a:rPr lang="en-US" altLang="zh-CN" dirty="0">
                    <a:latin typeface="Times New Roman" pitchFamily="18" charset="0"/>
                    <a:ea typeface="华文新魏" pitchFamily="2" charset="-122"/>
                  </a:rPr>
                  <a:t>(2)</a:t>
                </a:r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可得</a:t>
                </a:r>
                <a:endParaRPr lang="en-US" altLang="zh-CN" dirty="0">
                  <a:latin typeface="Times New Roman" pitchFamily="18" charset="0"/>
                  <a:ea typeface="华文新魏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zh-CN" altLang="zh-CN" dirty="0">
                    <a:solidFill>
                      <a:schemeClr val="tx2"/>
                    </a:solidFill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a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，因此对于最优解的每一个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itchFamily="18" charset="0"/>
                    <a:ea typeface="华文新魏" pitchFamily="2" charset="-122"/>
                  </a:rPr>
                  <a:t>，应该</a:t>
                </a:r>
                <a:r>
                  <a:rPr lang="zh-CN" altLang="en-US" dirty="0">
                    <a:solidFill>
                      <a:schemeClr val="tx2"/>
                    </a:solidFill>
                    <a:latin typeface="Times New Roman" pitchFamily="18" charset="0"/>
                    <a:ea typeface="华文新魏" pitchFamily="2" charset="-122"/>
                  </a:rPr>
                  <a:t>尽量小</a:t>
                </a: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" y="3244970"/>
                <a:ext cx="8801380" cy="1239185"/>
              </a:xfrm>
              <a:prstGeom prst="rect">
                <a:avLst/>
              </a:prstGeom>
              <a:blipFill>
                <a:blip r:embed="rId4"/>
                <a:stretch>
                  <a:fillRect l="-623" t="-1961" b="-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79280" y="4487151"/>
                <a:ext cx="8773527" cy="19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假设当前搜索到了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，则对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的下界估计为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{|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|}</m:t>
                          </m:r>
                        </m:e>
                      </m:func>
                    </m:oMath>
                  </m:oMathPara>
                </a14:m>
                <a:endParaRPr lang="zh-CN" altLang="zh-CN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即</a:t>
                </a:r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只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考虑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}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的连线长度，未搜索到的情况都认为是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0</a:t>
                </a: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剪枝条件：假设已知的最优解为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bestd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若对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𝑏𝑒𝑠𝑡𝑑</m:t>
                    </m:r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则继续搜索，若无法满足，则剪枝</a:t>
                </a:r>
                <a:endParaRPr lang="en-US" altLang="zh-CN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zh-CN" altLang="zh-CN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0" y="4487151"/>
                <a:ext cx="8773527" cy="1946623"/>
              </a:xfrm>
              <a:prstGeom prst="rect">
                <a:avLst/>
              </a:prstGeom>
              <a:blipFill>
                <a:blip r:embed="rId5"/>
                <a:stretch>
                  <a:fillRect l="-556" t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9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/>
              <a:t>5-2 </a:t>
            </a:r>
            <a:r>
              <a:rPr lang="zh-CN" altLang="en-US"/>
              <a:t>最小长度电路板排列问题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280" y="430693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9280" y="1847723"/>
            <a:ext cx="8098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还有</a:t>
            </a:r>
            <a:r>
              <a: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一种更紧的下界估计，主要针对未搜索到的情况进行分析，得到比</a:t>
            </a:r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0</a:t>
            </a:r>
            <a:r>
              <a: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大的电路板长度的估计</a:t>
            </a:r>
            <a:endParaRPr lang="zh-CN" altLang="en-US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28687" y="2345339"/>
                <a:ext cx="6749935" cy="1425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/>
                  <a:t>  </a:t>
                </a:r>
                <a:r>
                  <a:rPr lang="en-US" altLang="zh-CN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87" y="2345339"/>
                <a:ext cx="6749935" cy="1425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29925" y="3897011"/>
                <a:ext cx="774746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式</a:t>
                </a:r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子分为三种情况：</a:t>
                </a:r>
                <a:endParaRPr lang="en-US" altLang="zh-CN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第一种情况是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全部在遍历过的插槽里，这时的结果</a:t>
                </a:r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和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之前一样</a:t>
                </a:r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（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B</a:t>
                </a:r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表示所有的插槽）</a:t>
                </a:r>
                <a:endParaRPr lang="en-US" altLang="zh-CN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第二种情况是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全部在未遍历的插槽里，这时最</a:t>
                </a:r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小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的长度和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本身包含的电路板数量一样的</a:t>
                </a:r>
                <a:endParaRPr lang="en-US" altLang="zh-CN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第三种情况是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包含的电路板跨越了当前插槽，这时的最理想的安排方式是把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剩余的节点紧密地排列在后面。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如果当前的最大长度小于小于最优最大长度，则继续搜索，否则回溯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.</a:t>
                </a:r>
                <a:endParaRPr lang="zh-CN" altLang="zh-CN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5" y="3897011"/>
                <a:ext cx="7747461" cy="2308324"/>
              </a:xfrm>
              <a:prstGeom prst="rect">
                <a:avLst/>
              </a:prstGeom>
              <a:blipFill>
                <a:blip r:embed="rId3"/>
                <a:stretch>
                  <a:fillRect l="-708" t="-1055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86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/>
              <a:t>5-2 </a:t>
            </a:r>
            <a:r>
              <a:rPr lang="zh-CN" altLang="en-US"/>
              <a:t>无和集问题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90995" y="2166038"/>
                <a:ext cx="734013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问题描述：</a:t>
                </a:r>
              </a:p>
              <a:p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设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S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是正整数集合。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S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是一个无和集，当且仅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 ,y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属于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S,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且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 +y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不属于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S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 对于任意正整数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，如果可将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{ 1,2,...,k}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划分为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n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个无和子集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、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.........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，称正整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k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可分的。记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F(n)=max{ k | k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可分的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}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。试设计一个算法，对任意给定的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，计算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F (n )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 值。</a:t>
                </a:r>
                <a:endParaRPr lang="zh-CN" altLang="en-US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5" y="2166038"/>
                <a:ext cx="7340139" cy="1477328"/>
              </a:xfrm>
              <a:prstGeom prst="rect">
                <a:avLst/>
              </a:prstGeom>
              <a:blipFill>
                <a:blip r:embed="rId2"/>
                <a:stretch>
                  <a:fillRect l="-664" t="-1646" r="-3821" b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977309" y="3651658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 2 3 4 5 6 7 8 9……k</a:t>
            </a:r>
            <a:endParaRPr lang="zh-CN" altLang="en-US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19107" y="4663194"/>
                <a:ext cx="458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07" y="4663194"/>
                <a:ext cx="458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72140" y="4663194"/>
                <a:ext cx="463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140" y="4663194"/>
                <a:ext cx="4635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149235" y="4662948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35" y="4662948"/>
                <a:ext cx="4715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 flipH="1">
            <a:off x="2748208" y="4020990"/>
            <a:ext cx="1405866" cy="64220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 flipH="1">
            <a:off x="3603903" y="4020990"/>
            <a:ext cx="550171" cy="64220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4154074" y="4020990"/>
            <a:ext cx="1230931" cy="6419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6218" y="4573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itchFamily="18" charset="0"/>
                <a:ea typeface="华文新魏" pitchFamily="2" charset="-122"/>
              </a:rPr>
              <a:t>……</a:t>
            </a:r>
            <a:endParaRPr lang="zh-CN" altLang="en-US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71322" y="5273041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固定</a:t>
            </a:r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的个数，求最大的</a:t>
            </a:r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k</a:t>
            </a:r>
            <a:endParaRPr lang="zh-CN" altLang="en-US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2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/>
              <a:t>5-2 </a:t>
            </a:r>
            <a:r>
              <a:rPr lang="zh-CN" altLang="en-US"/>
              <a:t>无和集问题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48145" y="2050395"/>
                <a:ext cx="7340139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</a:t>
                </a:r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理解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：</a:t>
                </a:r>
              </a:p>
              <a:p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对于任意给定的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n,F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(n)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表示最大的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可分的正整数，也就是说，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(1,2,….,F(n))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这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个正整数可以划分成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个无和子集。因此，解向量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的取值范围是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{1,2,…n}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表示整数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被分配到哪个集合。</a:t>
                </a:r>
              </a:p>
              <a:p>
                <a:r>
                  <a:rPr lang="zh-CN" altLang="en-US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解空间结构：</a:t>
                </a:r>
                <a:endParaRPr lang="en-US" altLang="zh-CN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对从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到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的正整数，需要将其中的每一个元素分散到固定的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个子集中，因此，解空间是一颗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叉子集树，第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层的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个分支表示将第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个元素（即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本身）分配到</a:t>
                </a:r>
                <a:r>
                  <a:rPr lang="en-US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个子集中的一个</a:t>
                </a:r>
                <a:endParaRPr lang="zh-CN" altLang="en-US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2050395"/>
                <a:ext cx="7340139" cy="2585323"/>
              </a:xfrm>
              <a:prstGeom prst="rect">
                <a:avLst/>
              </a:prstGeom>
              <a:blipFill>
                <a:blip r:embed="rId2"/>
                <a:stretch>
                  <a:fillRect l="-748" t="-943" r="-1080" b="-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35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/>
              <a:t>5-2 </a:t>
            </a:r>
            <a:r>
              <a:rPr lang="zh-CN" altLang="en-US"/>
              <a:t>无和集问题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2029" y="1904999"/>
            <a:ext cx="80866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剪枝函数：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可行性约束：当前节点一共有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个子节点，如果选择第</a:t>
            </a:r>
            <a:r>
              <a:rPr lang="en-US" altLang="zh-CN" sz="20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个节点，表示树的深度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对应的值放入到集合</a:t>
            </a:r>
            <a:r>
              <a:rPr lang="en-US" altLang="zh-CN" sz="20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中。允许放入的条件是：集合</a:t>
            </a:r>
            <a:r>
              <a:rPr lang="en-US" altLang="zh-CN" sz="20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中已有的任意两个元素之和不等于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deep,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否则进行剪枝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.</a:t>
            </a:r>
            <a:endParaRPr lang="zh-CN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边界约束：对于当前的深度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，如果遍历了所有的子集分配方案，都不合适，即整数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被所有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个集合都拒绝时，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F(n)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就找到了，为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deep-1,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程序结束。这一约束条件的合理性在于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{1,2,…k+1}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所构建的子集树是在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{1,2,…k}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子集树的基础上增加了一层，如果后者所有的叶子节点都是不能拓展的，则层数更大的树一定也不是可行解。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搜索深度约束：当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zh-CN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很大时，搜索很耗时，因此需要给定一个运行时间约束。</a:t>
            </a:r>
          </a:p>
        </p:txBody>
      </p:sp>
    </p:spTree>
    <p:extLst>
      <p:ext uri="{BB962C8B-B14F-4D97-AF65-F5344CB8AC3E}">
        <p14:creationId xmlns:p14="http://schemas.microsoft.com/office/powerpoint/2010/main" val="17962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/>
              <a:t>5-13 </a:t>
            </a:r>
            <a:r>
              <a:rPr lang="zh-CN" altLang="en-US"/>
              <a:t>工作分配问题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56951" y="1947660"/>
                <a:ext cx="8237913" cy="13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问题描述：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设有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件工作分配给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个工人。将工作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分配给第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j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个工人所需的费用是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试设计一个算法，为每一个人都分配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件不同的工作，并使总费用达到最小。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1" y="1947660"/>
                <a:ext cx="8237913" cy="1352486"/>
              </a:xfrm>
              <a:prstGeom prst="rect">
                <a:avLst/>
              </a:prstGeom>
              <a:blipFill>
                <a:blip r:embed="rId2"/>
                <a:stretch>
                  <a:fillRect l="-740" t="-2252" b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7115" y="3791122"/>
                <a:ext cx="8131358" cy="1348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问题理解：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该问题是一个排列树问题。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解向量定义：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的取值为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{1,2,….n}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项工作，被分配给的工人编号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将工作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分配给第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j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个人所需的费用为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5" y="3791122"/>
                <a:ext cx="8131358" cy="1348126"/>
              </a:xfrm>
              <a:prstGeom prst="rect">
                <a:avLst/>
              </a:prstGeom>
              <a:blipFill>
                <a:blip r:embed="rId3"/>
                <a:stretch>
                  <a:fillRect l="-750" t="-2715" r="-3898" b="-6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6012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666">
  <a:themeElements>
    <a:clrScheme name="sample 4">
      <a:dk1>
        <a:srgbClr val="004386"/>
      </a:dk1>
      <a:lt1>
        <a:srgbClr val="FFFFFF"/>
      </a:lt1>
      <a:dk2>
        <a:srgbClr val="000000"/>
      </a:dk2>
      <a:lt2>
        <a:srgbClr val="B2B2B2"/>
      </a:lt2>
      <a:accent1>
        <a:srgbClr val="1ABA81"/>
      </a:accent1>
      <a:accent2>
        <a:srgbClr val="E4A800"/>
      </a:accent2>
      <a:accent3>
        <a:srgbClr val="FFFFFF"/>
      </a:accent3>
      <a:accent4>
        <a:srgbClr val="003872"/>
      </a:accent4>
      <a:accent5>
        <a:srgbClr val="ABD9C1"/>
      </a:accent5>
      <a:accent6>
        <a:srgbClr val="CF9800"/>
      </a:accent6>
      <a:hlink>
        <a:srgbClr val="3191F1"/>
      </a:hlink>
      <a:folHlink>
        <a:srgbClr val="83A6A7"/>
      </a:folHlink>
    </a:clrScheme>
    <a:fontScheme name="vim">
      <a:majorFont>
        <a:latin typeface="Times New Roman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Times New Roman" pitchFamily="18" charset="0"/>
            <a:ea typeface="华文新魏" pitchFamily="2" charset="-122"/>
          </a:defRPr>
        </a:defPPr>
      </a:lstStyle>
    </a:txDef>
  </a:objectDefaults>
  <a:extraClrSchemeLst>
    <a:extraClrScheme>
      <a:clrScheme name="sample 1">
        <a:dk1>
          <a:srgbClr val="0F349B"/>
        </a:dk1>
        <a:lt1>
          <a:srgbClr val="FFFFFF"/>
        </a:lt1>
        <a:dk2>
          <a:srgbClr val="333333"/>
        </a:dk2>
        <a:lt2>
          <a:srgbClr val="B2B2B2"/>
        </a:lt2>
        <a:accent1>
          <a:srgbClr val="57B3E1"/>
        </a:accent1>
        <a:accent2>
          <a:srgbClr val="009999"/>
        </a:accent2>
        <a:accent3>
          <a:srgbClr val="FFFFFF"/>
        </a:accent3>
        <a:accent4>
          <a:srgbClr val="0B2B84"/>
        </a:accent4>
        <a:accent5>
          <a:srgbClr val="B4D6EE"/>
        </a:accent5>
        <a:accent6>
          <a:srgbClr val="008A8A"/>
        </a:accent6>
        <a:hlink>
          <a:srgbClr val="999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FB5"/>
        </a:dk1>
        <a:lt1>
          <a:srgbClr val="FFFFFF"/>
        </a:lt1>
        <a:dk2>
          <a:srgbClr val="000000"/>
        </a:dk2>
        <a:lt2>
          <a:srgbClr val="B2B2B2"/>
        </a:lt2>
        <a:accent1>
          <a:srgbClr val="EAA22C"/>
        </a:accent1>
        <a:accent2>
          <a:srgbClr val="96D1E6"/>
        </a:accent2>
        <a:accent3>
          <a:srgbClr val="FFFFFF"/>
        </a:accent3>
        <a:accent4>
          <a:srgbClr val="12429A"/>
        </a:accent4>
        <a:accent5>
          <a:srgbClr val="F3CEAC"/>
        </a:accent5>
        <a:accent6>
          <a:srgbClr val="87BDD0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4386"/>
        </a:dk1>
        <a:lt1>
          <a:srgbClr val="FFFFFF"/>
        </a:lt1>
        <a:dk2>
          <a:srgbClr val="003366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4386"/>
        </a:dk1>
        <a:lt1>
          <a:srgbClr val="FFFFFF"/>
        </a:lt1>
        <a:dk2>
          <a:srgbClr val="000000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毕业答辩_容圣海.pptx" id="{0B53C1F7-007D-48D5-901F-36EB295B6114}" vid="{DED420A5-952F-47FB-BC54-AAC2E0182FD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1410</Words>
  <Application>Microsoft Office PowerPoint</Application>
  <PresentationFormat>自定义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华文新魏</vt:lpstr>
      <vt:lpstr>Arial</vt:lpstr>
      <vt:lpstr>Calibri</vt:lpstr>
      <vt:lpstr>Cambria Math</vt:lpstr>
      <vt:lpstr>Times New Roman</vt:lpstr>
      <vt:lpstr>Verdana</vt:lpstr>
      <vt:lpstr>Wingdings</vt:lpstr>
      <vt:lpstr>主题1666</vt:lpstr>
      <vt:lpstr>回溯法</vt:lpstr>
      <vt:lpstr>回溯法</vt:lpstr>
      <vt:lpstr>回溯法</vt:lpstr>
      <vt:lpstr>回溯法</vt:lpstr>
      <vt:lpstr>回溯法</vt:lpstr>
      <vt:lpstr>回溯法</vt:lpstr>
      <vt:lpstr>回溯法</vt:lpstr>
      <vt:lpstr>回溯法</vt:lpstr>
      <vt:lpstr>回溯法</vt:lpstr>
      <vt:lpstr>回溯法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硕士转博申请报告</dc:title>
  <dc:creator>rsh</dc:creator>
  <cp:lastModifiedBy>YL</cp:lastModifiedBy>
  <cp:revision>116</cp:revision>
  <dcterms:created xsi:type="dcterms:W3CDTF">2019-04-24T01:16:24Z</dcterms:created>
  <dcterms:modified xsi:type="dcterms:W3CDTF">2020-05-15T02:54:27Z</dcterms:modified>
</cp:coreProperties>
</file>