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57" r:id="rId4"/>
    <p:sldId id="264" r:id="rId5"/>
    <p:sldId id="259" r:id="rId6"/>
    <p:sldId id="265" r:id="rId7"/>
    <p:sldId id="267" r:id="rId8"/>
    <p:sldId id="268" r:id="rId9"/>
    <p:sldId id="282" r:id="rId10"/>
    <p:sldId id="269" r:id="rId11"/>
    <p:sldId id="270" r:id="rId12"/>
    <p:sldId id="258" r:id="rId13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85"/>
    <a:srgbClr val="1ABA8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2793" autoAdjust="0"/>
  </p:normalViewPr>
  <p:slideViewPr>
    <p:cSldViewPr snapToGrid="0">
      <p:cViewPr varScale="1">
        <p:scale>
          <a:sx n="50" d="100"/>
          <a:sy n="50" d="100"/>
        </p:scale>
        <p:origin x="1660" y="3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96" y="499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C751-FD89-491A-862D-D524E1575655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398E-F2F1-4515-BC3D-755ED1EC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C2DC-0977-4E02-837D-236FFB5E8C5D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53A4-4A7F-4896-8799-A580246A7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7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8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2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4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6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4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7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53A4-4A7F-4896-8799-A580246A734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2"/>
            <a:ext cx="9145588" cy="4041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4763" y="1936750"/>
            <a:ext cx="9150353" cy="2744788"/>
          </a:xfrm>
          <a:custGeom>
            <a:avLst/>
            <a:gdLst/>
            <a:ahLst/>
            <a:cxnLst>
              <a:cxn ang="0">
                <a:pos x="3" y="563"/>
              </a:cxn>
              <a:cxn ang="0">
                <a:pos x="2890" y="7"/>
              </a:cxn>
              <a:cxn ang="0">
                <a:pos x="5763" y="583"/>
              </a:cxn>
              <a:cxn ang="0">
                <a:pos x="5760" y="1729"/>
              </a:cxn>
              <a:cxn ang="0">
                <a:pos x="0" y="1729"/>
              </a:cxn>
              <a:cxn ang="0">
                <a:pos x="3" y="563"/>
              </a:cxn>
            </a:cxnLst>
            <a:rect l="0" t="0" r="r" b="b"/>
            <a:pathLst>
              <a:path w="5763" h="1729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5686"/>
                  <a:invGamma/>
                </a:schemeClr>
              </a:gs>
            </a:gsLst>
            <a:lin ang="0" scaled="1"/>
          </a:gra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1" y="4933954"/>
            <a:ext cx="9164641" cy="194151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4826004"/>
            <a:ext cx="9158290" cy="168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Freeform 6" descr="b"/>
          <p:cNvSpPr>
            <a:spLocks/>
          </p:cNvSpPr>
          <p:nvPr/>
        </p:nvSpPr>
        <p:spPr bwMode="gray">
          <a:xfrm>
            <a:off x="-11114" y="2438400"/>
            <a:ext cx="9156703" cy="2387600"/>
          </a:xfrm>
          <a:custGeom>
            <a:avLst/>
            <a:gdLst>
              <a:gd name="T0" fmla="*/ 0 w 5767"/>
              <a:gd name="T1" fmla="*/ 2147483646 h 1644"/>
              <a:gd name="T2" fmla="*/ 2147483646 w 5767"/>
              <a:gd name="T3" fmla="*/ 2147483646 h 1644"/>
              <a:gd name="T4" fmla="*/ 2147483646 w 5767"/>
              <a:gd name="T5" fmla="*/ 2147483646 h 1644"/>
              <a:gd name="T6" fmla="*/ 2147483646 w 5767"/>
              <a:gd name="T7" fmla="*/ 2147483646 h 1644"/>
              <a:gd name="T8" fmla="*/ 2147483646 w 5767"/>
              <a:gd name="T9" fmla="*/ 2147483646 h 1644"/>
              <a:gd name="T10" fmla="*/ 0 w 5767"/>
              <a:gd name="T11" fmla="*/ 2147483646 h 16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7" h="1644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 bwMode="black">
          <a:xfrm>
            <a:off x="762133" y="1143000"/>
            <a:ext cx="7468897" cy="1219200"/>
          </a:xfrm>
        </p:spPr>
        <p:txBody>
          <a:bodyPr/>
          <a:lstStyle>
            <a:lvl1pPr algn="ctr">
              <a:defRPr sz="3200" b="1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5063" y="5334000"/>
            <a:ext cx="7087831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256538" y="184572"/>
            <a:ext cx="3191741" cy="669600"/>
            <a:chOff x="2687141" y="4142133"/>
            <a:chExt cx="3188590" cy="669600"/>
          </a:xfrm>
        </p:grpSpPr>
        <p:pic>
          <p:nvPicPr>
            <p:cNvPr id="24" name="Picture 4" descr="C:\Users\zkdjtq\Desktop\TMM-0128\最近资料\P020110719406765130805 (1)\ustcxhjpg\ustcblue6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7141" y="4142133"/>
              <a:ext cx="651226" cy="669600"/>
            </a:xfrm>
            <a:prstGeom prst="rect">
              <a:avLst/>
            </a:prstGeom>
            <a:noFill/>
          </p:spPr>
        </p:pic>
        <p:pic>
          <p:nvPicPr>
            <p:cNvPr id="25" name="Picture 5" descr="C:\Users\zkdjtq\Desktop\TMM-0128\最近资料\P020110719406274775883\ustcnamejpe\ustcnameblue11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8497" y="4178494"/>
              <a:ext cx="2398785" cy="3600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332270" y="4551307"/>
              <a:ext cx="2543461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" dirty="0" smtClean="0">
                  <a:solidFill>
                    <a:schemeClr val="bg1"/>
                  </a:solidFill>
                  <a:latin typeface="Times New Roman" pitchFamily="18" charset="0"/>
                </a:rPr>
                <a:t>University of Science and Technology of China</a:t>
              </a:r>
              <a:endParaRPr lang="zh-CN" altLang="en-US" sz="96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304800"/>
            <a:ext cx="2057757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79" y="304800"/>
            <a:ext cx="6020846" cy="6019800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20" y="2130429"/>
            <a:ext cx="777375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9" y="3886200"/>
            <a:ext cx="6401912" cy="1752600"/>
          </a:xfrm>
        </p:spPr>
        <p:txBody>
          <a:bodyPr/>
          <a:lstStyle>
            <a:lvl1pPr marL="0" indent="0" algn="ctr"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1pPr>
            <a:lvl2pPr>
              <a:defRPr sz="20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2pPr>
            <a:lvl3pPr>
              <a:defRPr sz="20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4pPr>
            <a:lvl5pPr>
              <a:defRPr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不要超过两级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mtClean="0"/>
              <a:t>2019/4/24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9" y="4406904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9" y="2906713"/>
            <a:ext cx="777375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371600"/>
            <a:ext cx="4039301" cy="4953000"/>
          </a:xfrm>
        </p:spPr>
        <p:txBody>
          <a:bodyPr/>
          <a:lstStyle>
            <a:lvl1pPr>
              <a:defRPr sz="2400">
                <a:latin typeface="+mn-ea"/>
                <a:ea typeface="+mn-ea"/>
                <a:cs typeface="Times New Roman" pitchFamily="18" charset="0"/>
              </a:defRPr>
            </a:lvl1pPr>
            <a:lvl2pPr>
              <a:defRPr sz="2000">
                <a:latin typeface="+mn-ea"/>
                <a:ea typeface="+mn-ea"/>
                <a:cs typeface="Times New Roman" pitchFamily="18" charset="0"/>
              </a:defRPr>
            </a:lvl2pPr>
            <a:lvl3pPr>
              <a:defRPr sz="1800">
                <a:latin typeface="+mn-ea"/>
                <a:ea typeface="+mn-ea"/>
                <a:cs typeface="Times New Roman" pitchFamily="18" charset="0"/>
              </a:defRPr>
            </a:lvl3pPr>
            <a:lvl4pPr>
              <a:defRPr sz="1600">
                <a:latin typeface="+mn-ea"/>
                <a:ea typeface="+mn-ea"/>
                <a:cs typeface="Times New Roman" pitchFamily="18" charset="0"/>
              </a:defRPr>
            </a:lvl4pPr>
            <a:lvl5pPr>
              <a:defRPr sz="1400">
                <a:latin typeface="+mn-ea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1600"/>
            <a:ext cx="4039301" cy="4953000"/>
          </a:xfrm>
        </p:spPr>
        <p:txBody>
          <a:bodyPr/>
          <a:lstStyle>
            <a:lvl1pPr>
              <a:defRPr sz="2400">
                <a:latin typeface="+mn-ea"/>
                <a:ea typeface="+mn-ea"/>
                <a:cs typeface="Times New Roman" pitchFamily="18" charset="0"/>
              </a:defRPr>
            </a:lvl1pPr>
            <a:lvl2pPr>
              <a:defRPr sz="2000">
                <a:latin typeface="+mn-ea"/>
                <a:ea typeface="+mn-ea"/>
                <a:cs typeface="Times New Roman" pitchFamily="18" charset="0"/>
              </a:defRPr>
            </a:lvl2pPr>
            <a:lvl3pPr>
              <a:defRPr sz="1800">
                <a:latin typeface="+mn-ea"/>
                <a:ea typeface="+mn-ea"/>
                <a:cs typeface="Times New Roman" pitchFamily="18" charset="0"/>
              </a:defRPr>
            </a:lvl3pPr>
            <a:lvl4pPr>
              <a:defRPr sz="1800">
                <a:latin typeface="+mn-ea"/>
                <a:ea typeface="+mn-ea"/>
                <a:cs typeface="Times New Roman" pitchFamily="18" charset="0"/>
              </a:defRPr>
            </a:lvl4pPr>
            <a:lvl5pPr>
              <a:defRPr sz="1400">
                <a:latin typeface="+mn-ea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57281" y="1535113"/>
            <a:ext cx="4040889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457281" y="2174875"/>
            <a:ext cx="4040889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4" y="1535113"/>
            <a:ext cx="4042476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4645834" y="2174875"/>
            <a:ext cx="4042476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2" y="273052"/>
            <a:ext cx="5112638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435102"/>
            <a:ext cx="3008835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00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00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00" y="5367338"/>
            <a:ext cx="5487353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38125"/>
            <a:ext cx="91455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0" y="0"/>
            <a:ext cx="9145588" cy="2413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0" y="6524629"/>
            <a:ext cx="9145588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79" y="6537329"/>
            <a:ext cx="2133971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2019/4/24</a:t>
            </a:r>
            <a:endParaRPr lang="zh-CN" alt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35165" y="-14288"/>
            <a:ext cx="2896103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457280" y="304800"/>
            <a:ext cx="823102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3176" y="963613"/>
            <a:ext cx="9142413" cy="461962"/>
          </a:xfrm>
          <a:custGeom>
            <a:avLst/>
            <a:gdLst>
              <a:gd name="T0" fmla="*/ 0 w 5764"/>
              <a:gd name="T1" fmla="*/ 2147483646 h 291"/>
              <a:gd name="T2" fmla="*/ 2147483646 w 5764"/>
              <a:gd name="T3" fmla="*/ 2147483646 h 291"/>
              <a:gd name="T4" fmla="*/ 2147483646 w 5764"/>
              <a:gd name="T5" fmla="*/ 2147483646 h 291"/>
              <a:gd name="T6" fmla="*/ 2147483646 w 5764"/>
              <a:gd name="T7" fmla="*/ 2147483646 h 291"/>
              <a:gd name="T8" fmla="*/ 2147483646 w 5764"/>
              <a:gd name="T9" fmla="*/ 2147483646 h 291"/>
              <a:gd name="T10" fmla="*/ 2147483646 w 5764"/>
              <a:gd name="T11" fmla="*/ 2147483646 h 291"/>
              <a:gd name="T12" fmla="*/ 0 w 5764"/>
              <a:gd name="T13" fmla="*/ 2147483646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80" y="1371600"/>
            <a:ext cx="82310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第三级（不要超过两级）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8203881" y="6559166"/>
            <a:ext cx="48442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A797B09-F794-4826-BB0B-9DBE1DA2A74E}" type="slidenum">
              <a:rPr lang="en-US" altLang="zh-CN" sz="1200" b="1" smtClean="0">
                <a:solidFill>
                  <a:schemeClr val="bg1"/>
                </a:solidFill>
                <a:latin typeface="Verdana" panose="020B0604030504040204" pitchFamily="34" charset="0"/>
              </a:rPr>
              <a:t>‹#›</a:t>
            </a:fld>
            <a:endParaRPr lang="en-US" altLang="zh-CN" sz="1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350124" y="317218"/>
            <a:ext cx="2738793" cy="543601"/>
            <a:chOff x="2639856" y="4158971"/>
            <a:chExt cx="3931370" cy="779343"/>
          </a:xfrm>
        </p:grpSpPr>
        <p:pic>
          <p:nvPicPr>
            <p:cNvPr id="12" name="Picture 4" descr="C:\Users\zkdjtq\Desktop\TMM-0128\最近资料\P020110719406765130805 (1)\ustcxhjpg\ustcblue68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639856" y="4158971"/>
              <a:ext cx="759329" cy="779343"/>
            </a:xfrm>
            <a:prstGeom prst="rect">
              <a:avLst/>
            </a:prstGeom>
            <a:noFill/>
          </p:spPr>
        </p:pic>
        <p:pic>
          <p:nvPicPr>
            <p:cNvPr id="13" name="Picture 5" descr="C:\Users\zkdjtq\Desktop\TMM-0128\最近资料\P020110719406274775883\ustcnamejpe\ustcnameblue111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407565" y="4178491"/>
              <a:ext cx="3001186" cy="4438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343660" y="4606694"/>
              <a:ext cx="3227566" cy="31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50" dirty="0" smtClean="0">
                  <a:solidFill>
                    <a:schemeClr val="bg1"/>
                  </a:solidFill>
                  <a:latin typeface="Times New Roman" pitchFamily="18" charset="0"/>
                </a:rPr>
                <a:t>University of Science and Technology of China</a:t>
              </a:r>
              <a:endParaRPr lang="zh-CN" altLang="en-US" sz="85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7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133" y="868680"/>
            <a:ext cx="7468897" cy="1219200"/>
          </a:xfrm>
        </p:spPr>
        <p:txBody>
          <a:bodyPr/>
          <a:lstStyle/>
          <a:p>
            <a:r>
              <a:rPr lang="zh-CN" altLang="en-US" dirty="0"/>
              <a:t>算法习题课</a:t>
            </a:r>
            <a:r>
              <a:rPr lang="en-US" altLang="zh-CN" dirty="0"/>
              <a:t>-</a:t>
            </a:r>
            <a:r>
              <a:rPr lang="zh-CN" altLang="en-US" dirty="0" smtClean="0"/>
              <a:t>第四章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0179" y="51753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杨尚彤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汽车加油问题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328" y="2377440"/>
            <a:ext cx="7889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问题描述：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一辆汽车加满油后可以行使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 km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。旅途中有若干加油站，设计一个算法，指出应该在哪些加油站停靠，使得沿途加油次数最少。并证明算法能产生一个最优解。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328" y="414437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贪心选择策略：最远加油站优先</a:t>
            </a:r>
          </a:p>
        </p:txBody>
      </p:sp>
    </p:spTree>
    <p:extLst>
      <p:ext uri="{BB962C8B-B14F-4D97-AF65-F5344CB8AC3E}">
        <p14:creationId xmlns:p14="http://schemas.microsoft.com/office/powerpoint/2010/main" val="186893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汽车加油问题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7279" y="1761564"/>
                <a:ext cx="7889788" cy="360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正确性：</a:t>
                </a:r>
                <a:endParaRPr lang="en-US" altLang="zh-CN" sz="2000" dirty="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（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）贪心选择性质：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加油站编号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0,1,2,…,k,k+1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，其中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起点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k+1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终点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，加油站</a:t>
                </a:r>
                <a:r>
                  <a:rPr lang="en-US" altLang="zh-CN" sz="2000" dirty="0" err="1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到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j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到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k+1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选取的加油站的最优解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T=(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en-US" altLang="zh-CN" sz="2000" dirty="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indent="457200"/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记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f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为汽车从出发点加满油能达到的最远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加油站，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T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满足贪心选择性质的最优解，当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&lt;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则汽车从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f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出发一定可以达到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，所以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f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也是该问题的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最优解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（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）最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优子结构性质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反证法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：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T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汽车加油问题的最优解，则易知，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也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zh-CN" altLang="zh-CN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最优解。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如果不是，则说明存在次数少于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q-1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的解，这样，原问题就存在加油次数小于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的解，与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的最优性矛盾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9" y="1761564"/>
                <a:ext cx="7889788" cy="3602718"/>
              </a:xfrm>
              <a:prstGeom prst="rect">
                <a:avLst/>
              </a:prstGeom>
              <a:blipFill>
                <a:blip r:embed="rId3"/>
                <a:stretch>
                  <a:fillRect l="-773" t="-1015" r="-2628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40138" y="5442974"/>
            <a:ext cx="8266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时间复杂度：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需要遍历每一个加油站点，确认是否能够持续到下一个加油站，时间复杂度为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8925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9990" y="2809702"/>
            <a:ext cx="437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latin typeface="Times New Roman" pitchFamily="18" charset="0"/>
                <a:ea typeface="华文新魏" pitchFamily="2" charset="-122"/>
              </a:rPr>
              <a:t>Thanks!</a:t>
            </a:r>
            <a:endParaRPr lang="zh-CN" altLang="en-US" sz="5400" dirty="0" smtClean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会场安排问题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626" y="2078774"/>
            <a:ext cx="8304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问题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描述：</a:t>
            </a:r>
            <a:endParaRPr lang="en-US" altLang="zh-CN" sz="200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假设要在足够多的会场里安排一批活动，并希望使用尽可能少的会场。设计一个有效的贪心算法进行安排。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(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这个问题实际上是著名的图着色问题。若将每一个活动作为图的一个顶点，不相容活动间用边相连。使相连顶点有不同颜色的最小着色数，相应于要找的最小会场数量。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会场安排问题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79" y="2261061"/>
            <a:ext cx="830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贪心选择思路：对每一个活动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按照结束时间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依次处理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055144" y="2912010"/>
            <a:ext cx="3035300" cy="2120900"/>
            <a:chOff x="4895328" y="3207621"/>
            <a:chExt cx="3035300" cy="2120900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4895328" y="3207621"/>
              <a:ext cx="30353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895328" y="3207621"/>
              <a:ext cx="0" cy="212090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123928" y="3499721"/>
              <a:ext cx="876300" cy="1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479792" y="4045302"/>
              <a:ext cx="1295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20306" y="3763016"/>
              <a:ext cx="876300" cy="1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089260" y="4639018"/>
              <a:ext cx="16508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622528" y="4329382"/>
              <a:ext cx="501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05326" y="5310274"/>
            <a:ext cx="7363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当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表示某个活动</a:t>
            </a:r>
            <a:r>
              <a:rPr lang="en-US" altLang="zh-CN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的开始时间时，将活动</a:t>
            </a:r>
            <a:r>
              <a:rPr lang="en-US" altLang="zh-CN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分配到空闲会场</a:t>
            </a:r>
            <a:r>
              <a:rPr lang="zh-CN" altLang="en-US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中</a:t>
            </a:r>
            <a:endParaRPr lang="en-US" altLang="zh-CN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当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表示某个活动</a:t>
            </a:r>
            <a:r>
              <a:rPr lang="en-US" altLang="zh-CN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的结束时间时，将</a:t>
            </a:r>
            <a:r>
              <a:rPr lang="en-US" altLang="zh-CN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所占用的会场放到空闲会场中</a:t>
            </a:r>
            <a:endParaRPr lang="en-US" altLang="zh-CN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dirty="0" smtClean="0"/>
              <a:t>4-1 </a:t>
            </a:r>
            <a:r>
              <a:rPr lang="zh-CN" altLang="en-US" dirty="0" smtClean="0"/>
              <a:t>会场安排问题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79" y="1903604"/>
            <a:ext cx="83043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正确性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：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）贪心选择性质：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所有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活动安排按结束时间非减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序排列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，活动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具有最早完成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时间，设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是一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个最优解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，第一个被安排的会场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的第一个活动为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。如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k=0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，则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就是一个以贪心选择开始的最优解。若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k&gt;0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，则活动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与会场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的其余活动相容，以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开始的解仍为最优解。具有贪心选择性质。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）最优子结构性质：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反证法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假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设安排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个活动最优解需要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=k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个会场，那么第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m-1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个活动安排的会场数为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m-1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=k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或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k-1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。若子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问题并非最优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，则真实的最优解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m-1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’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 ≤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 n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m-1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，那么安排第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个活动得到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结果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’=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m-1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’或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m-1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’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+1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，那么有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’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≤ n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即当前问题并非最优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，假设错误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，得证。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275" y="5221223"/>
            <a:ext cx="857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时间复杂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度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1.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将每个活动的起始时间和结束时间排序，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nlogn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2.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分配会场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5142" y="2335876"/>
                <a:ext cx="6959694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给定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个排好序的序列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用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路合并算法将这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个序列合并成一个序列，假设所采用的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路合并算法合并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个长度为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的序列需要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m+n-1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次比较，试设计一个算法确定这个序列的最优合并顺序，使得所需要的总的比较次数最少。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zh-CN" altLang="en-US" dirty="0" smtClean="0">
                  <a:latin typeface="Times New Roman" pitchFamily="18" charset="0"/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2" y="2335876"/>
                <a:ext cx="6959694" cy="1908215"/>
              </a:xfrm>
              <a:prstGeom prst="rect">
                <a:avLst/>
              </a:prstGeom>
              <a:blipFill>
                <a:blip r:embed="rId3"/>
                <a:stretch>
                  <a:fillRect l="-963" t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8393" y="2109552"/>
                <a:ext cx="80399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贪心选择思路：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最优合并顺序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  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将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个待合并序列按长度进行非减序排列，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≤…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，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将长度最小的两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个序列合并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，合并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后的新序列加入到剩下的序列中，并保持长度非减序排列，重复以上动作，直到所有序列合并完成。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最差合并顺序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  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按长度进行非增序排列，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≥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≥…≥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，将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长度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最大两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个序列合并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，并将合并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后的新序列加入到剩下的序列中，并保持长度非增序排列，重复以上动作，直到所有序列合并完成。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3" y="2109552"/>
                <a:ext cx="8039916" cy="3785652"/>
              </a:xfrm>
              <a:prstGeom prst="rect">
                <a:avLst/>
              </a:prstGeom>
              <a:blipFill>
                <a:blip r:embed="rId3"/>
                <a:stretch>
                  <a:fillRect l="-758" t="-805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1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93" y="2109552"/>
            <a:ext cx="80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问题转化：</a:t>
            </a:r>
            <a:endParaRPr lang="en-US" altLang="zh-CN" smtClean="0">
              <a:latin typeface="Times New Roman" pitchFamily="18" charset="0"/>
              <a:ea typeface="华文新魏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" y="2755883"/>
            <a:ext cx="2544988" cy="32969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2909" y="2199782"/>
            <a:ext cx="5431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可以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用一颗完全二叉树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表示</a:t>
            </a:r>
            <a:r>
              <a:rPr lang="zh-CN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，在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这颗二叉树</a:t>
            </a:r>
            <a:r>
              <a:rPr lang="zh-CN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中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：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方形节点表示原始的序列，圆形节点表示合并过程中的序列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节点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的值表示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序列的长度</a:t>
            </a:r>
          </a:p>
        </p:txBody>
      </p:sp>
    </p:spTree>
    <p:extLst>
      <p:ext uri="{BB962C8B-B14F-4D97-AF65-F5344CB8AC3E}">
        <p14:creationId xmlns:p14="http://schemas.microsoft.com/office/powerpoint/2010/main" val="41447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93" y="2109552"/>
            <a:ext cx="80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问题转化：</a:t>
            </a:r>
            <a:endParaRPr lang="en-US" altLang="zh-CN" smtClean="0">
              <a:latin typeface="Times New Roman" pitchFamily="18" charset="0"/>
              <a:ea typeface="华文新魏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" y="2755883"/>
            <a:ext cx="2544988" cy="3296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15636" y="1892211"/>
                <a:ext cx="5280091" cy="369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由图不难看出，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个序列的合并总次数为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−(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 dirty="0" err="1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𝑑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的深度，由于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k-1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为常数，最小化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B(T)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等价于最小化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，于是该问题转化为最优前缀码问题。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36" y="1892211"/>
                <a:ext cx="5280091" cy="3698833"/>
              </a:xfrm>
              <a:prstGeom prst="rect">
                <a:avLst/>
              </a:prstGeom>
              <a:blipFill>
                <a:blip r:embed="rId4"/>
                <a:stretch>
                  <a:fillRect l="-1270" b="-6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6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white">
          <a:xfrm>
            <a:off x="609680" y="457200"/>
            <a:ext cx="823102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kern="0" smtClean="0"/>
              <a:t>贪心算法</a:t>
            </a:r>
            <a:endParaRPr lang="zh-CN" alt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79" y="1903604"/>
            <a:ext cx="8304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正确性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：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）贪心选择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性质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以最优合并为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例，假设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第𝑖 −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次合并时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，选最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短两序列满足最优，次数为𝑠𝑢𝑚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 −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1]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 那么第𝑖次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合并时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 次数为𝑠𝑢𝑚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] =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 −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1] +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𝑚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+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𝑛 −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，令𝑚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𝑛最小显然能得到最小的𝑠𝑢𝑚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]</a:t>
            </a:r>
          </a:p>
          <a:p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）最优子结构性质：以最优合并为例，由𝑠𝑢𝑚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] =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 −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1] +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𝑚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+ 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𝑛 − 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𝑠𝑢𝑚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] 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最优，且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m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是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次合并后，已排序列中最大的两个长度，所以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sum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 [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𝑖 − 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1] 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最优。</a:t>
            </a:r>
            <a:endParaRPr lang="en-US" altLang="zh-CN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79" y="4357207"/>
            <a:ext cx="8570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时间复杂度：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用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最小（大）堆实现，初始化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优先队列需要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O(n)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，由于最小堆的</a:t>
            </a:r>
            <a:r>
              <a:rPr lang="en-US" altLang="zh-CN" sz="20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DeleteMin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Insert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需要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nlogn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时间，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n-1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次合并总共需要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nlogn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计算时间。总的时间复杂度为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nlogn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5105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666">
  <a:themeElements>
    <a:clrScheme name="sample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vim">
      <a:majorFont>
        <a:latin typeface="Times New Roman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Times New Roman" pitchFamily="18" charset="0"/>
            <a:ea typeface="华文新魏" pitchFamily="2" charset="-122"/>
          </a:defRPr>
        </a:defPPr>
      </a:lstStyle>
    </a:txDef>
  </a:objectDefaults>
  <a:extraClrSchemeLst>
    <a:extraClrScheme>
      <a:clrScheme name="sample 1">
        <a:dk1>
          <a:srgbClr val="0F349B"/>
        </a:dk1>
        <a:lt1>
          <a:srgbClr val="FFFFFF"/>
        </a:lt1>
        <a:dk2>
          <a:srgbClr val="333333"/>
        </a:dk2>
        <a:lt2>
          <a:srgbClr val="B2B2B2"/>
        </a:lt2>
        <a:accent1>
          <a:srgbClr val="57B3E1"/>
        </a:accent1>
        <a:accent2>
          <a:srgbClr val="009999"/>
        </a:accent2>
        <a:accent3>
          <a:srgbClr val="FFFFFF"/>
        </a:accent3>
        <a:accent4>
          <a:srgbClr val="0B2B84"/>
        </a:accent4>
        <a:accent5>
          <a:srgbClr val="B4D6EE"/>
        </a:accent5>
        <a:accent6>
          <a:srgbClr val="008A8A"/>
        </a:accent6>
        <a:hlink>
          <a:srgbClr val="999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FB5"/>
        </a:dk1>
        <a:lt1>
          <a:srgbClr val="FFFFFF"/>
        </a:lt1>
        <a:dk2>
          <a:srgbClr val="000000"/>
        </a:dk2>
        <a:lt2>
          <a:srgbClr val="B2B2B2"/>
        </a:lt2>
        <a:accent1>
          <a:srgbClr val="EAA22C"/>
        </a:accent1>
        <a:accent2>
          <a:srgbClr val="96D1E6"/>
        </a:accent2>
        <a:accent3>
          <a:srgbClr val="FFFFFF"/>
        </a:accent3>
        <a:accent4>
          <a:srgbClr val="12429A"/>
        </a:accent4>
        <a:accent5>
          <a:srgbClr val="F3CEAC"/>
        </a:accent5>
        <a:accent6>
          <a:srgbClr val="87BDD0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4386"/>
        </a:dk1>
        <a:lt1>
          <a:srgbClr val="FFFFFF"/>
        </a:lt1>
        <a:dk2>
          <a:srgbClr val="003366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4386"/>
        </a:dk1>
        <a:lt1>
          <a:srgbClr val="FFFFFF"/>
        </a:lt1>
        <a:dk2>
          <a:srgbClr val="000000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毕业答辩_容圣海.pptx" id="{0B53C1F7-007D-48D5-901F-36EB295B6114}" vid="{DED420A5-952F-47FB-BC54-AAC2E0182FD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mple 4">
    <a:dk1>
      <a:srgbClr val="004386"/>
    </a:dk1>
    <a:lt1>
      <a:srgbClr val="FFFFFF"/>
    </a:lt1>
    <a:dk2>
      <a:srgbClr val="000000"/>
    </a:dk2>
    <a:lt2>
      <a:srgbClr val="B2B2B2"/>
    </a:lt2>
    <a:accent1>
      <a:srgbClr val="1ABA81"/>
    </a:accent1>
    <a:accent2>
      <a:srgbClr val="E4A800"/>
    </a:accent2>
    <a:accent3>
      <a:srgbClr val="FFFFFF"/>
    </a:accent3>
    <a:accent4>
      <a:srgbClr val="003872"/>
    </a:accent4>
    <a:accent5>
      <a:srgbClr val="ABD9C1"/>
    </a:accent5>
    <a:accent6>
      <a:srgbClr val="CF9800"/>
    </a:accent6>
    <a:hlink>
      <a:srgbClr val="3191F1"/>
    </a:hlink>
    <a:folHlink>
      <a:srgbClr val="83A6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1425</Words>
  <Application>Microsoft Office PowerPoint</Application>
  <PresentationFormat>自定义</PresentationFormat>
  <Paragraphs>79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华文新魏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主题1666</vt:lpstr>
      <vt:lpstr>算法习题课-第四章 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PowerPoint 演示文稿</vt:lpstr>
      <vt:lpstr>贪心算法</vt:lpstr>
      <vt:lpstr>贪心算法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硕士转博申请报告</dc:title>
  <dc:creator>rsh</dc:creator>
  <cp:lastModifiedBy>lenovo</cp:lastModifiedBy>
  <cp:revision>143</cp:revision>
  <dcterms:created xsi:type="dcterms:W3CDTF">2019-04-24T01:16:24Z</dcterms:created>
  <dcterms:modified xsi:type="dcterms:W3CDTF">2020-05-15T02:14:28Z</dcterms:modified>
</cp:coreProperties>
</file>