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62" r:id="rId5"/>
    <p:sldId id="257" r:id="rId6"/>
    <p:sldId id="259" r:id="rId7"/>
    <p:sldId id="260" r:id="rId8"/>
    <p:sldId id="261" r:id="rId9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42" autoAdjust="0"/>
    <p:restoredTop sz="94364" autoAdjust="0"/>
  </p:normalViewPr>
  <p:slideViewPr>
    <p:cSldViewPr snapToGrid="0" snapToObjects="1">
      <p:cViewPr varScale="1">
        <p:scale>
          <a:sx n="100" d="100"/>
          <a:sy n="100" d="100"/>
        </p:scale>
        <p:origin x="762" y="90"/>
      </p:cViewPr>
      <p:guideLst>
        <p:guide orient="horz" pos="2590"/>
        <p:guide pos="460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BB6E2855-7DD7-4C88-BC74-279D1DD2CDD2}" type="datetime1">
              <a:rPr lang="ko-KR" altLang="en-US"/>
              <a:pPr lvl="0">
                <a:defRPr/>
              </a:pPr>
              <a:t>2025-05-24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0E8755CA-AEC6-4836-9823-9A06E997872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77" r:id="rId8"/>
  </p:sldLayoutIdLst>
  <p:transition/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Relationship Id="rId2" Type="http://schemas.openxmlformats.org/officeDocument/2006/relationships/notesSlide" Target="../notesSlides/notesSlide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6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27447" y="430173"/>
            <a:ext cx="73755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201B18"/>
                </a:solidFill>
                <a:latin typeface="+mj-ea"/>
                <a:ea typeface="+mj-ea"/>
                <a:cs typeface="Platypi Medium" pitchFamily="34" charset="-120"/>
              </a:rPr>
              <a:t>영남대학교 재난 포털 사이트 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7DBA47C0-2E5C-387D-6DBD-AB78870CF606}"/>
              </a:ext>
            </a:extLst>
          </p:cNvPr>
          <p:cNvSpPr/>
          <p:nvPr/>
        </p:nvSpPr>
        <p:spPr>
          <a:xfrm>
            <a:off x="9623406" y="1353384"/>
            <a:ext cx="4003655" cy="1194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kern="0" spc="-36" dirty="0">
                <a:solidFill>
                  <a:srgbClr val="272525"/>
                </a:solidFill>
                <a:latin typeface="+mn-ea"/>
                <a:cs typeface="Inter" pitchFamily="34" charset="-120"/>
              </a:rPr>
              <a:t>정민식</a:t>
            </a:r>
            <a:r>
              <a:rPr lang="en-US" altLang="ko-KR" kern="0" spc="-36" dirty="0">
                <a:solidFill>
                  <a:srgbClr val="272525"/>
                </a:solidFill>
                <a:latin typeface="+mn-ea"/>
                <a:cs typeface="Inter" pitchFamily="34" charset="-120"/>
              </a:rPr>
              <a:t>(22012263)  </a:t>
            </a:r>
            <a:r>
              <a:rPr lang="ko-KR" altLang="en-US" kern="0" spc="-36" dirty="0">
                <a:solidFill>
                  <a:srgbClr val="272525"/>
                </a:solidFill>
                <a:latin typeface="+mn-ea"/>
                <a:cs typeface="Inter" pitchFamily="34" charset="-120"/>
              </a:rPr>
              <a:t>지도교수 </a:t>
            </a:r>
            <a:r>
              <a:rPr lang="en-US" altLang="ko-KR" kern="0" spc="-36" dirty="0">
                <a:solidFill>
                  <a:srgbClr val="272525"/>
                </a:solidFill>
                <a:latin typeface="+mn-ea"/>
                <a:cs typeface="Inter" pitchFamily="34" charset="-120"/>
              </a:rPr>
              <a:t>: </a:t>
            </a:r>
            <a:r>
              <a:rPr lang="ko-KR" altLang="en-US" kern="0" spc="-36" dirty="0" err="1">
                <a:solidFill>
                  <a:srgbClr val="272525"/>
                </a:solidFill>
                <a:latin typeface="+mn-ea"/>
                <a:cs typeface="Inter" pitchFamily="34" charset="-120"/>
              </a:rPr>
              <a:t>최진구</a:t>
            </a:r>
            <a:r>
              <a:rPr lang="ko-KR" altLang="en-US" kern="0" spc="-36" dirty="0">
                <a:solidFill>
                  <a:srgbClr val="272525"/>
                </a:solidFill>
                <a:latin typeface="+mn-ea"/>
                <a:cs typeface="Inter" pitchFamily="34" charset="-120"/>
              </a:rPr>
              <a:t> 교수님 </a:t>
            </a:r>
            <a:endParaRPr lang="en-US" altLang="ko-KR" kern="0" spc="-36" dirty="0">
              <a:solidFill>
                <a:srgbClr val="272525"/>
              </a:solidFill>
              <a:latin typeface="+mn-ea"/>
              <a:cs typeface="Inter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ko-KR" altLang="en-US" kern="0" spc="-36" dirty="0">
                <a:solidFill>
                  <a:srgbClr val="272525"/>
                </a:solidFill>
                <a:latin typeface="+mn-ea"/>
                <a:cs typeface="Inter" pitchFamily="34" charset="-120"/>
              </a:rPr>
              <a:t>박준우</a:t>
            </a:r>
            <a:r>
              <a:rPr lang="en-US" altLang="ko-KR" kern="0" spc="-36" dirty="0">
                <a:solidFill>
                  <a:srgbClr val="272525"/>
                </a:solidFill>
                <a:latin typeface="+mn-ea"/>
                <a:cs typeface="Inter" pitchFamily="34" charset="-120"/>
              </a:rPr>
              <a:t>(22212150)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ko-KR" altLang="en-US" kern="0" spc="-36" dirty="0">
                <a:solidFill>
                  <a:srgbClr val="272525"/>
                </a:solidFill>
                <a:latin typeface="+mn-ea"/>
                <a:cs typeface="Inter" pitchFamily="34" charset="-120"/>
              </a:rPr>
              <a:t>김영기</a:t>
            </a:r>
            <a:r>
              <a:rPr lang="en-US" altLang="ko-KR" kern="0" spc="-36" dirty="0">
                <a:solidFill>
                  <a:srgbClr val="272525"/>
                </a:solidFill>
                <a:latin typeface="+mn-ea"/>
                <a:cs typeface="Inter" pitchFamily="34" charset="-120"/>
              </a:rPr>
              <a:t>(22012240)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8576FEDE-56C1-BE94-34F6-7CDBA7B171F3}"/>
              </a:ext>
            </a:extLst>
          </p:cNvPr>
          <p:cNvSpPr txBox="1">
            <a:spLocks/>
          </p:cNvSpPr>
          <p:nvPr/>
        </p:nvSpPr>
        <p:spPr>
          <a:xfrm>
            <a:off x="793788" y="2201972"/>
            <a:ext cx="13265112" cy="2615893"/>
          </a:xfrm>
          <a:prstGeom prst="rect">
            <a:avLst/>
          </a:prstGeom>
          <a:ln>
            <a:noFill/>
          </a:ln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3600" b="1" dirty="0"/>
              <a:t>  </a:t>
            </a:r>
            <a:r>
              <a:rPr lang="ko-KR" altLang="en-US" sz="4000" b="1" dirty="0"/>
              <a:t>문제 정의 </a:t>
            </a:r>
            <a:r>
              <a:rPr lang="en-US" altLang="ko-KR" sz="4000" b="1" dirty="0"/>
              <a:t>(</a:t>
            </a:r>
            <a:r>
              <a:rPr lang="ko-KR" altLang="en-US" sz="4000" b="1" dirty="0"/>
              <a:t>설계 과제 개요</a:t>
            </a:r>
            <a:r>
              <a:rPr lang="en-US" altLang="ko-KR" sz="4000" b="1" dirty="0"/>
              <a:t>)</a:t>
            </a:r>
          </a:p>
          <a:p>
            <a:pPr>
              <a:defRPr/>
            </a:pPr>
            <a:endParaRPr lang="en-US" altLang="ko-KR" sz="3600" b="1" dirty="0"/>
          </a:p>
          <a:p>
            <a:pPr marL="0" indent="0">
              <a:buFont typeface="Arial" pitchFamily="34" charset="0"/>
              <a:buNone/>
              <a:defRPr/>
            </a:pPr>
            <a:r>
              <a:rPr lang="ko-KR" altLang="en-US" sz="2800" dirty="0"/>
              <a:t> </a:t>
            </a:r>
            <a:r>
              <a:rPr lang="en-US" altLang="ko-KR" sz="2800" dirty="0"/>
              <a:t>- </a:t>
            </a:r>
            <a:r>
              <a:rPr lang="ko-KR" altLang="en-US" sz="2800" dirty="0"/>
              <a:t>기존 재난 문자 시스템의 한계 </a:t>
            </a:r>
            <a:r>
              <a:rPr lang="en-US" altLang="ko-KR" sz="2800" dirty="0"/>
              <a:t>: </a:t>
            </a:r>
            <a:r>
              <a:rPr lang="ko-KR" altLang="en-US" sz="2800" dirty="0"/>
              <a:t>도로 점검과 실종자 찾기 등과 같은 쓸모없는 재난 문자 알림들이 중복으로 수신되어 이에 따라 사람들의 혼란도 늘어날 수 있고</a:t>
            </a:r>
            <a:r>
              <a:rPr lang="en-US" altLang="ko-KR" sz="2800" dirty="0"/>
              <a:t>, </a:t>
            </a:r>
            <a:r>
              <a:rPr lang="ko-KR" altLang="en-US" sz="2800" dirty="0"/>
              <a:t>재난 문자 자체를 아예 차단하는 사람들도 늘어나고 있음</a:t>
            </a:r>
          </a:p>
          <a:p>
            <a:pPr marL="0" indent="0">
              <a:buFont typeface="Arial" pitchFamily="34" charset="0"/>
              <a:buNone/>
              <a:defRPr/>
            </a:pPr>
            <a:endParaRPr lang="en-US" altLang="ko-KR" sz="2800" dirty="0"/>
          </a:p>
          <a:p>
            <a:pPr marL="0" indent="0">
              <a:buNone/>
              <a:defRPr/>
            </a:pPr>
            <a:r>
              <a:rPr lang="en-US" altLang="ko-KR" sz="2800" dirty="0"/>
              <a:t>- </a:t>
            </a:r>
            <a:r>
              <a:rPr lang="ko-KR" altLang="en-US" sz="2800" dirty="0"/>
              <a:t>프로젝트의 목표는 재난 안전 사이트에서 정보를 크롤링하고 여러 필터링을 거쳐 사용자에게 꼭 필요한 정보들만 가시성 좋게 출력</a:t>
            </a:r>
            <a:r>
              <a:rPr lang="en-US" altLang="ko-KR" sz="2800" dirty="0"/>
              <a:t>, </a:t>
            </a:r>
            <a:r>
              <a:rPr lang="ko-KR" altLang="en-US" sz="2800" dirty="0"/>
              <a:t>재난 대비 물품도 추천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ko-KR" altLang="en-US" sz="2400" i="1" dirty="0"/>
              <a:t> </a:t>
            </a:r>
            <a:endParaRPr lang="ko-KR" altLang="en-US" sz="2400" b="1" i="1" dirty="0">
              <a:solidFill>
                <a:srgbClr val="502962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5019A22-4BA9-C462-7D91-08CD6906D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581358"/>
              </p:ext>
            </p:extLst>
          </p:nvPr>
        </p:nvGraphicFramePr>
        <p:xfrm>
          <a:off x="878279" y="5117186"/>
          <a:ext cx="12873839" cy="261589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962884">
                  <a:extLst>
                    <a:ext uri="{9D8B030D-6E8A-4147-A177-3AD203B41FA5}">
                      <a16:colId xmlns:a16="http://schemas.microsoft.com/office/drawing/2014/main" val="266346690"/>
                    </a:ext>
                  </a:extLst>
                </a:gridCol>
                <a:gridCol w="9910955">
                  <a:extLst>
                    <a:ext uri="{9D8B030D-6E8A-4147-A177-3AD203B41FA5}">
                      <a16:colId xmlns:a16="http://schemas.microsoft.com/office/drawing/2014/main" val="2382018304"/>
                    </a:ext>
                  </a:extLst>
                </a:gridCol>
              </a:tblGrid>
              <a:tr h="478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설계 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성능목표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775970"/>
                  </a:ext>
                </a:extLst>
              </a:tr>
              <a:tr h="626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클라이언트 통신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양방향 통신을 이용해서 서버에서는 재난의 정보를 국민 재난 안전 포털로부터 크롤링해서 가져온 뒤에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클라이언트에 전달을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30s 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이내로 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203865"/>
                  </a:ext>
                </a:extLst>
              </a:tr>
              <a:tr h="6263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서버</a:t>
                      </a: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클라이언트 통신 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Thread</a:t>
                      </a:r>
                      <a:r>
                        <a:rPr lang="ko-KR" altLang="en-US" sz="1400" dirty="0"/>
                        <a:t>를 이용한 양방향 통신을 통해 소통할 수 있는 프로그램을 작성하고 메시지가 서버를 통해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다른 클라이언트에 전송되는데 까지의 시간은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3ms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</a:rPr>
                        <a:t>로 설정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949132"/>
                  </a:ext>
                </a:extLst>
              </a:tr>
              <a:tr h="8842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데이터베이스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재난이 발생한 지역과 영남대학교와의 거리를 이용해 영남대학교가 피해를 입을만한 거리에 들어와 있는지 </a:t>
                      </a:r>
                      <a:r>
                        <a:rPr lang="en-US" altLang="ko-KR" sz="1400" dirty="0"/>
                        <a:t>DB</a:t>
                      </a:r>
                      <a:r>
                        <a:rPr lang="ko-KR" altLang="en-US" sz="1400" dirty="0"/>
                        <a:t>를 이용해서 필터링을 진행하고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문자의 유형이 긴급재난이 아니라 안전안내 라고 한다면 중복된 메시지가 오지 않도록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한기관에서 메시지를 받을 수 있도록 필터링 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85627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05D9D62-8072-91AB-A2A4-0638624962BC}"/>
              </a:ext>
            </a:extLst>
          </p:cNvPr>
          <p:cNvSpPr txBox="1"/>
          <p:nvPr/>
        </p:nvSpPr>
        <p:spPr>
          <a:xfrm>
            <a:off x="793788" y="4446033"/>
            <a:ext cx="7315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ko-KR" altLang="en-US" sz="2800" b="1" dirty="0"/>
              <a:t>성능 목표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반응속도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인식 정확도 등</a:t>
            </a:r>
            <a:r>
              <a:rPr lang="en-US" altLang="ko-KR" sz="2800" b="1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0"/>
          <p:cNvSpPr/>
          <p:nvPr/>
        </p:nvSpPr>
        <p:spPr>
          <a:xfrm>
            <a:off x="801410" y="872370"/>
            <a:ext cx="1033141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lvl="0">
              <a:defRPr/>
            </a:pPr>
            <a:r>
              <a:rPr lang="ko-KR" altLang="en-US" sz="4800" b="1"/>
              <a:t>제안 발표 심사</a:t>
            </a:r>
            <a:r>
              <a:rPr lang="en-US" altLang="ko-KR" sz="4800" b="1"/>
              <a:t>,</a:t>
            </a:r>
            <a:r>
              <a:rPr lang="ko-KR" altLang="en-US" sz="4800" b="1"/>
              <a:t> 중간 발표 심사에서</a:t>
            </a:r>
            <a:endParaRPr lang="ko-KR" altLang="en-US" sz="4800" b="1"/>
          </a:p>
          <a:p>
            <a:pPr lvl="0">
              <a:defRPr/>
            </a:pPr>
            <a:r>
              <a:rPr lang="ko-KR" altLang="en-US" sz="4800" b="1"/>
              <a:t>지적 받은 사항 및 반영 내용 </a:t>
            </a:r>
            <a:endParaRPr lang="ko-KR" altLang="en-US" sz="4800" b="1"/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78280" y="2400300"/>
          <a:ext cx="12873839" cy="424815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474770"/>
                <a:gridCol w="8399069"/>
              </a:tblGrid>
              <a:tr h="781171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2000"/>
                        <a:t>지적 사항</a:t>
                      </a:r>
                      <a:endParaRPr lang="ko-KR" altLang="en-US" sz="2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2000"/>
                        <a:t>반영 내용 </a:t>
                      </a:r>
                      <a:endParaRPr lang="ko-KR" altLang="en-US" sz="2000"/>
                    </a:p>
                  </a:txBody>
                  <a:tcPr marL="91440" marR="91440" anchor="ctr"/>
                </a:tc>
              </a:tr>
              <a:tr h="1733490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600" b="1"/>
                        <a:t>다른 공공기관에서 보낸 메세지가 경산시에 </a:t>
                      </a:r>
                      <a:endParaRPr lang="ko-KR" altLang="en-US" sz="1600" b="1"/>
                    </a:p>
                    <a:p>
                      <a:pPr lvl="0" algn="ctr" latinLnBrk="1">
                        <a:defRPr/>
                      </a:pPr>
                      <a:r>
                        <a:rPr lang="ko-KR" altLang="en-US" sz="1600" b="1"/>
                        <a:t>관련한 내용인지 파악하고 분류해서 </a:t>
                      </a:r>
                      <a:endParaRPr lang="ko-KR" altLang="en-US" sz="1600" b="1"/>
                    </a:p>
                    <a:p>
                      <a:pPr lvl="0" algn="ctr" latinLnBrk="1">
                        <a:defRPr/>
                      </a:pPr>
                      <a:r>
                        <a:rPr lang="ko-KR" altLang="en-US" sz="1600" b="1"/>
                        <a:t>다수의 데이터중 분류하여 </a:t>
                      </a:r>
                      <a:endParaRPr lang="ko-KR" altLang="en-US" sz="1600" b="1"/>
                    </a:p>
                    <a:p>
                      <a:pPr lvl="0" algn="ctr" latinLnBrk="1">
                        <a:defRPr/>
                      </a:pPr>
                      <a:r>
                        <a:rPr lang="ko-KR" altLang="en-US" sz="1600" b="1"/>
                        <a:t>한 개의 데이터만 받아보도록 할 것 </a:t>
                      </a:r>
                      <a:endParaRPr lang="ko-KR" altLang="en-US" sz="1600" b="1"/>
                    </a:p>
                    <a:p>
                      <a:pPr lvl="0" algn="ctr" latinLnBrk="1">
                        <a:defRPr/>
                      </a:pPr>
                      <a:r>
                        <a:rPr lang="en-US" altLang="ko-KR" sz="1600" b="1"/>
                        <a:t>(</a:t>
                      </a:r>
                      <a:r>
                        <a:rPr lang="ko-KR" altLang="en-US" sz="1600" b="1"/>
                        <a:t>성능 측정에 대한 분류</a:t>
                      </a:r>
                      <a:r>
                        <a:rPr lang="en-US" altLang="ko-KR" sz="1600" b="1"/>
                        <a:t>)</a:t>
                      </a:r>
                      <a:endParaRPr lang="en-US" altLang="ko-KR" sz="1600" b="1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국민재난안전포털에서 다른 공공기관 예를들어 행정안전부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 산림청은 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한지역에 대해서 안전문자에 한해 보내는 것이 아니라 무차별적으로 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문자를 보내는 것이기 때문에 행정안전부 혹은 산림청에서 보내는 문자가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  <a:p>
                      <a:pPr lvl="0"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경산시에 관련되는지 분류할 수 없음 하지만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 주로 중복해서 문자를 보내는 기관의 수를 세고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 서버의 로그에 출력했음</a:t>
                      </a:r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1733490">
                <a:tc>
                  <a:txBody>
                    <a:bodyPr vert="horz" lIns="91440" tIns="45720" rIns="91440" bIns="45720" anchor="ctr" anchorCtr="0"/>
                    <a:p>
                      <a:pPr marL="457200" lvl="1" indent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lang="ko-KR" altLang="en-US" b="1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재난문자의 공공기관에 대해서 선택적 차단에 대해서 구현할것 </a:t>
                      </a:r>
                      <a:endParaRPr xmlns:mc="http://schemas.openxmlformats.org/markup-compatibility/2006" xmlns:hp="http://schemas.haansoft.com/office/presentation/8.0" lang="ko-KR" altLang="en-US" b="1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  <a:p>
                      <a:pPr marL="457200" lvl="1" indent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b="1" i="0" u="none" strike="noStrike" mc:Ignorable="hp" hp:hslEmbossed="0">
                          <a:solidFill>
                            <a:srgbClr val="000000"/>
                          </a:solidFill>
                          <a:latin typeface="함초롬바탕"/>
                          <a:ea typeface="함초롬바탕"/>
                          <a:cs typeface="함초롬바탕"/>
                        </a:rPr>
                        <a:t>사용자에 대한 대책</a:t>
                      </a:r>
                      <a:endParaRPr xmlns:mc="http://schemas.openxmlformats.org/markup-compatibility/2006" xmlns:hp="http://schemas.haansoft.com/office/presentation/8.0" b="1" i="0" u="none" strike="noStrike" mc:Ignorable="hp" hp:hslEmbossed="0">
                        <a:solidFill>
                          <a:srgbClr val="000000"/>
                        </a:solidFill>
                        <a:latin typeface="함초롬바탕"/>
                        <a:ea typeface="함초롬바탕"/>
                        <a:cs typeface="함초롬바탕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프로젝트의 목표는 같은 문자를 수신하는 공공기관을 찾아내서 그 기관을 차단하는 목적을 가졌고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 만약에 같은 문자를 수신하는 공공기관을 선택차단한다고 했을때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 일반적인 재난문자와 같아지게 된다고 생각하고 있다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 다만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위험안내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2000">
                          <a:solidFill>
                            <a:schemeClr val="tx1"/>
                          </a:solidFill>
                        </a:rPr>
                        <a:t>인 경우에는 모든 공공기관에서 데이터를 받을 수 있게 설정하였다</a:t>
                      </a:r>
                      <a:r>
                        <a:rPr lang="en-US" altLang="ko-KR" sz="20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20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048" y="549174"/>
            <a:ext cx="12565117" cy="726848"/>
          </a:xfrm>
        </p:spPr>
        <p:txBody>
          <a:bodyPr/>
          <a:lstStyle/>
          <a:p>
            <a:pPr lvl="0">
              <a:defRPr/>
            </a:pPr>
            <a:r>
              <a:rPr lang="ko-KR" altLang="en-US" sz="4000" dirty="0"/>
              <a:t>안전안내 문자이지만 데이터를 분류할 수 없는 이유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98" b="5901"/>
          <a:stretch/>
        </p:blipFill>
        <p:spPr>
          <a:xfrm>
            <a:off x="457201" y="1730826"/>
            <a:ext cx="3581400" cy="570411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4599" b="6125"/>
          <a:stretch/>
        </p:blipFill>
        <p:spPr>
          <a:xfrm>
            <a:off x="2919413" y="1601447"/>
            <a:ext cx="3836194" cy="6081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t="5397" b="6126"/>
          <a:stretch/>
        </p:blipFill>
        <p:spPr>
          <a:xfrm>
            <a:off x="5574987" y="1628661"/>
            <a:ext cx="3836194" cy="602704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C06E684-0BC4-F9E7-8EAA-DD93DC70ED73}"/>
              </a:ext>
            </a:extLst>
          </p:cNvPr>
          <p:cNvSpPr/>
          <p:nvPr/>
        </p:nvSpPr>
        <p:spPr>
          <a:xfrm>
            <a:off x="5704114" y="2906486"/>
            <a:ext cx="2862943" cy="3396343"/>
          </a:xfrm>
          <a:prstGeom prst="round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02E81D3-9702-7388-2953-4F9B7F9A0023}"/>
              </a:ext>
            </a:extLst>
          </p:cNvPr>
          <p:cNvSpPr/>
          <p:nvPr/>
        </p:nvSpPr>
        <p:spPr>
          <a:xfrm>
            <a:off x="8696184" y="4191000"/>
            <a:ext cx="1264245" cy="827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A1E36-4054-9F5A-0437-D0BB419F4936}"/>
              </a:ext>
            </a:extLst>
          </p:cNvPr>
          <p:cNvSpPr txBox="1"/>
          <p:nvPr/>
        </p:nvSpPr>
        <p:spPr>
          <a:xfrm>
            <a:off x="9960429" y="3982719"/>
            <a:ext cx="4517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행정안전부나 산림청은 </a:t>
            </a:r>
            <a:endParaRPr lang="en-US" altLang="ko-KR" dirty="0"/>
          </a:p>
          <a:p>
            <a:r>
              <a:rPr lang="ko-KR" altLang="en-US" dirty="0"/>
              <a:t>경산시에 한해서 문자를 </a:t>
            </a:r>
            <a:r>
              <a:rPr lang="ko-KR" altLang="en-US" dirty="0" err="1"/>
              <a:t>발신하것이</a:t>
            </a:r>
            <a:r>
              <a:rPr lang="ko-KR" altLang="en-US" dirty="0"/>
              <a:t> 아니라 전국적으로 발신하여 이 문자가 </a:t>
            </a:r>
            <a:endParaRPr lang="en-US" altLang="ko-KR" dirty="0"/>
          </a:p>
          <a:p>
            <a:r>
              <a:rPr lang="ko-KR" altLang="en-US" dirty="0"/>
              <a:t>경산시와 관련이 있는지 알 수 없음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66320"/>
            <a:ext cx="1033141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lvl="0">
              <a:defRPr/>
            </a:pPr>
            <a:r>
              <a:rPr lang="ko-KR" altLang="en-US" sz="4800" b="1"/>
              <a:t>최종 결과물</a:t>
            </a:r>
          </a:p>
        </p:txBody>
      </p:sp>
      <p:sp>
        <p:nvSpPr>
          <p:cNvPr id="8" name="한쪽 모서리가 둥근 사각형 7"/>
          <p:cNvSpPr/>
          <p:nvPr/>
        </p:nvSpPr>
        <p:spPr>
          <a:xfrm>
            <a:off x="359532" y="3518070"/>
            <a:ext cx="1728192" cy="1316810"/>
          </a:xfrm>
          <a:prstGeom prst="round1Rect">
            <a:avLst>
              <a:gd name="adj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springboot</a:t>
            </a:r>
            <a:r>
              <a:rPr lang="ko-KR" altLang="en-US"/>
              <a:t>서버</a:t>
            </a:r>
          </a:p>
        </p:txBody>
      </p:sp>
      <p:sp>
        <p:nvSpPr>
          <p:cNvPr id="9" name="한쪽 모서리가 둥근 사각형 8"/>
          <p:cNvSpPr/>
          <p:nvPr/>
        </p:nvSpPr>
        <p:spPr>
          <a:xfrm>
            <a:off x="2851144" y="3518070"/>
            <a:ext cx="1944216" cy="1296144"/>
          </a:xfrm>
          <a:prstGeom prst="round1Rect">
            <a:avLst>
              <a:gd name="adj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필터링서버</a:t>
            </a:r>
          </a:p>
        </p:txBody>
      </p:sp>
      <p:sp>
        <p:nvSpPr>
          <p:cNvPr id="10" name="한쪽 모서리가 둥근 사각형 9"/>
          <p:cNvSpPr/>
          <p:nvPr/>
        </p:nvSpPr>
        <p:spPr>
          <a:xfrm>
            <a:off x="2887148" y="5811993"/>
            <a:ext cx="2016224" cy="1316810"/>
          </a:xfrm>
          <a:prstGeom prst="round1Rect">
            <a:avLst>
              <a:gd name="adj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채팅서버</a:t>
            </a:r>
          </a:p>
        </p:txBody>
      </p:sp>
      <p:sp>
        <p:nvSpPr>
          <p:cNvPr id="12" name="한쪽 모서리가 둥근 사각형 11"/>
          <p:cNvSpPr/>
          <p:nvPr/>
        </p:nvSpPr>
        <p:spPr>
          <a:xfrm>
            <a:off x="5666792" y="3600411"/>
            <a:ext cx="1483668" cy="1152128"/>
          </a:xfrm>
          <a:prstGeom prst="round1Rect">
            <a:avLst>
              <a:gd name="adj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안전문자 </a:t>
            </a:r>
          </a:p>
          <a:p>
            <a:pPr lvl="0" algn="ctr">
              <a:defRPr/>
            </a:pPr>
            <a:r>
              <a:rPr lang="ko-KR" altLang="en-US"/>
              <a:t>포털사이트</a:t>
            </a:r>
          </a:p>
        </p:txBody>
      </p:sp>
      <p:sp>
        <p:nvSpPr>
          <p:cNvPr id="13" name="한쪽 모서리가 둥근 사각형 12"/>
          <p:cNvSpPr/>
          <p:nvPr/>
        </p:nvSpPr>
        <p:spPr>
          <a:xfrm>
            <a:off x="1656842" y="1444785"/>
            <a:ext cx="936104" cy="1008112"/>
          </a:xfrm>
          <a:prstGeom prst="round1Rect">
            <a:avLst>
              <a:gd name="adj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재난 </a:t>
            </a:r>
            <a:r>
              <a:rPr lang="en-US" altLang="ko-KR"/>
              <a:t>db</a:t>
            </a:r>
          </a:p>
        </p:txBody>
      </p:sp>
      <p:sp>
        <p:nvSpPr>
          <p:cNvPr id="14" name="한쪽 모서리가 둥근 사각형 13"/>
          <p:cNvSpPr/>
          <p:nvPr/>
        </p:nvSpPr>
        <p:spPr>
          <a:xfrm>
            <a:off x="3307693" y="1444785"/>
            <a:ext cx="936104" cy="1008112"/>
          </a:xfrm>
          <a:prstGeom prst="round1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지역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db</a:t>
            </a:r>
          </a:p>
        </p:txBody>
      </p:sp>
      <p:sp>
        <p:nvSpPr>
          <p:cNvPr id="15" name="한쪽 모서리가 둥근 사각형 14"/>
          <p:cNvSpPr/>
          <p:nvPr/>
        </p:nvSpPr>
        <p:spPr>
          <a:xfrm>
            <a:off x="4957378" y="1444786"/>
            <a:ext cx="1152128" cy="1008112"/>
          </a:xfrm>
          <a:prstGeom prst="round1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예외기관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db</a:t>
            </a:r>
          </a:p>
        </p:txBody>
      </p:sp>
      <p:sp>
        <p:nvSpPr>
          <p:cNvPr id="20" name="한쪽 모서리가 둥근 사각형 19"/>
          <p:cNvSpPr/>
          <p:nvPr/>
        </p:nvSpPr>
        <p:spPr>
          <a:xfrm>
            <a:off x="5666792" y="5930338"/>
            <a:ext cx="1483668" cy="1080120"/>
          </a:xfrm>
          <a:prstGeom prst="round1Rect">
            <a:avLst>
              <a:gd name="adj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랜덤닉네임 </a:t>
            </a:r>
            <a:r>
              <a:rPr lang="en-US" altLang="ko-KR"/>
              <a:t>db</a:t>
            </a:r>
          </a:p>
        </p:txBody>
      </p:sp>
      <p:sp>
        <p:nvSpPr>
          <p:cNvPr id="49" name="설명선: 아래쪽 화살표 48"/>
          <p:cNvSpPr/>
          <p:nvPr/>
        </p:nvSpPr>
        <p:spPr>
          <a:xfrm>
            <a:off x="1809750" y="2555189"/>
            <a:ext cx="4114800" cy="895487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203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0" name="화살표: 아래쪽 49"/>
          <p:cNvSpPr/>
          <p:nvPr/>
        </p:nvSpPr>
        <p:spPr>
          <a:xfrm rot="5400000">
            <a:off x="2166436" y="3942835"/>
            <a:ext cx="583342" cy="590941"/>
          </a:xfrm>
          <a:prstGeom prst="downArrow">
            <a:avLst>
              <a:gd name="adj1" fmla="val 30037"/>
              <a:gd name="adj2" fmla="val 375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1" name="화살표: 아래쪽 50"/>
          <p:cNvSpPr/>
          <p:nvPr/>
        </p:nvSpPr>
        <p:spPr>
          <a:xfrm rot="8100107">
            <a:off x="1796053" y="5078013"/>
            <a:ext cx="583342" cy="1467959"/>
          </a:xfrm>
          <a:prstGeom prst="downArrow">
            <a:avLst>
              <a:gd name="adj1" fmla="val 30037"/>
              <a:gd name="adj2" fmla="val 684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2" name="화살표: 아래쪽 51"/>
          <p:cNvSpPr/>
          <p:nvPr/>
        </p:nvSpPr>
        <p:spPr>
          <a:xfrm rot="5400000">
            <a:off x="4907830" y="3881005"/>
            <a:ext cx="583342" cy="590941"/>
          </a:xfrm>
          <a:prstGeom prst="downArrow">
            <a:avLst>
              <a:gd name="adj1" fmla="val 30037"/>
              <a:gd name="adj2" fmla="val 375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3" name="화살표: 왼쪽/오른쪽 52"/>
          <p:cNvSpPr/>
          <p:nvPr/>
        </p:nvSpPr>
        <p:spPr>
          <a:xfrm>
            <a:off x="4868171" y="6221241"/>
            <a:ext cx="798621" cy="498314"/>
          </a:xfrm>
          <a:prstGeom prst="leftRightArrow">
            <a:avLst>
              <a:gd name="adj1" fmla="val 42353"/>
              <a:gd name="adj2" fmla="val 385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7267804" y="1521190"/>
            <a:ext cx="1451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결과물 예시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05189" y="1518176"/>
            <a:ext cx="1451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/>
              <a:t>기능 블록도</a:t>
            </a: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50460" y="1948842"/>
            <a:ext cx="7479940" cy="46268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424439"/>
            <a:ext cx="8868132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lvl="0">
              <a:defRPr/>
            </a:pPr>
            <a:r>
              <a:rPr lang="ko-KR" altLang="en-US" sz="4800" b="1"/>
              <a:t>현재 진행 상세 결과</a:t>
            </a: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253060"/>
              </p:ext>
            </p:extLst>
          </p:nvPr>
        </p:nvGraphicFramePr>
        <p:xfrm>
          <a:off x="673120" y="1565653"/>
          <a:ext cx="13284159" cy="610446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89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3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8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01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핵심 모듈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모듈 설명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완성도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현재 기준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01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크롤링 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재난안전문자 사이트에서 정보를 받아와 안전문자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기관</a:t>
                      </a:r>
                      <a:r>
                        <a:rPr lang="en-US" altLang="ko-KR"/>
                        <a:t>, 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/>
                        <a:t>재난종류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지역 등의 </a:t>
                      </a:r>
                      <a:r>
                        <a:rPr lang="en-US" altLang="ko-KR"/>
                        <a:t>DB</a:t>
                      </a:r>
                      <a:r>
                        <a:rPr lang="ko-KR" altLang="en-US"/>
                        <a:t>를 이용하여 필터링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100 %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01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채팅 서버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재난 상황 시 사람들끼리 통신할 수 있는 채팅 서버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양방향통신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100 %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501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스프링부트 서버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안정성이 높고 보안과 확장성을 위해 </a:t>
                      </a:r>
                      <a:r>
                        <a:rPr lang="en-US" altLang="ko-KR"/>
                        <a:t>flask</a:t>
                      </a:r>
                      <a:r>
                        <a:rPr lang="ko-KR" altLang="en-US"/>
                        <a:t>로 만들어진 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/>
                        <a:t>크롤링 서버의 정보를 받아와 </a:t>
                      </a:r>
                      <a:r>
                        <a:rPr lang="en-US" altLang="ko-KR"/>
                        <a:t>springboot</a:t>
                      </a:r>
                      <a:r>
                        <a:rPr lang="ko-KR" altLang="en-US"/>
                        <a:t>의 화면에 출력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/>
                        <a:t>채팅 서버도 보안성을 위해 </a:t>
                      </a:r>
                      <a:r>
                        <a:rPr lang="en-US" altLang="ko-KR"/>
                        <a:t>flask</a:t>
                      </a:r>
                      <a:r>
                        <a:rPr lang="ko-KR" altLang="en-US"/>
                        <a:t>를 서버를 이용하여 채팅 기능 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100 %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501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필터링할 기관 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en-US" altLang="ko-KR"/>
                        <a:t>(DB)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같은 내용을 여러 기관에서 중복하여 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/>
                        <a:t>발송하는 재난문자를 필터링 하기 위해 필요한 </a:t>
                      </a:r>
                      <a:r>
                        <a:rPr lang="en-US" altLang="ko-KR"/>
                        <a:t>DB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501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재난 종류 </a:t>
                      </a:r>
                      <a:r>
                        <a:rPr lang="en-US" altLang="ko-KR"/>
                        <a:t>(DB)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재난이 아닌 단순 안전문자 그리고 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/>
                        <a:t>해당 재난이 우리에게 미칠 수 있는 지역인지 비교하기 위한 </a:t>
                      </a:r>
                      <a:r>
                        <a:rPr lang="en-US" altLang="ko-KR"/>
                        <a:t>DB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/>
                        <a:t>100 %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501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지역 </a:t>
                      </a:r>
                      <a:r>
                        <a:rPr lang="en-US" altLang="ko-KR"/>
                        <a:t>(DB)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영남대학교와의 거리를 측정하기 위해 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/>
                        <a:t>안전문자가 발송되는 지역의 위도와 경도 작성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dirty="0"/>
                        <a:t>?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0"/>
          <p:cNvSpPr/>
          <p:nvPr/>
        </p:nvSpPr>
        <p:spPr>
          <a:xfrm>
            <a:off x="793790" y="431905"/>
            <a:ext cx="5283160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lvl="0">
              <a:defRPr/>
            </a:pPr>
            <a:r>
              <a:rPr lang="ko-KR" altLang="en-US" sz="4000" b="1" dirty="0"/>
              <a:t>목표대비 진행 사항 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025597"/>
              </p:ext>
            </p:extLst>
          </p:nvPr>
        </p:nvGraphicFramePr>
        <p:xfrm>
          <a:off x="793790" y="1172107"/>
          <a:ext cx="11819344" cy="3488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5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6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33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24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26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52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26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0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60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60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7210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7210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9110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/>
                        <a:t>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50"/>
                        <a:t>1</a:t>
                      </a:r>
                      <a:r>
                        <a:rPr lang="ko-KR" altLang="en-US" sz="105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50"/>
                        <a:t>2</a:t>
                      </a:r>
                      <a:r>
                        <a:rPr lang="ko-KR" altLang="en-US" sz="105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50"/>
                        <a:t>3</a:t>
                      </a:r>
                      <a:r>
                        <a:rPr lang="ko-KR" altLang="en-US" sz="105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50"/>
                        <a:t>4</a:t>
                      </a:r>
                      <a:r>
                        <a:rPr lang="ko-KR" altLang="en-US" sz="105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50"/>
                        <a:t>5</a:t>
                      </a:r>
                      <a:r>
                        <a:rPr lang="ko-KR" altLang="en-US" sz="105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50"/>
                        <a:t>6</a:t>
                      </a:r>
                      <a:r>
                        <a:rPr lang="ko-KR" altLang="en-US" sz="105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50"/>
                        <a:t>7</a:t>
                      </a:r>
                      <a:r>
                        <a:rPr lang="ko-KR" altLang="en-US" sz="105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50"/>
                        <a:t>8</a:t>
                      </a:r>
                      <a:r>
                        <a:rPr lang="ko-KR" altLang="en-US" sz="105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50"/>
                        <a:t>9</a:t>
                      </a:r>
                      <a:r>
                        <a:rPr lang="ko-KR" altLang="en-US" sz="105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50"/>
                        <a:t>10</a:t>
                      </a:r>
                      <a:r>
                        <a:rPr lang="ko-KR" altLang="en-US" sz="105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50"/>
                        <a:t>11</a:t>
                      </a:r>
                      <a:r>
                        <a:rPr lang="ko-KR" altLang="en-US" sz="105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50"/>
                        <a:t>12</a:t>
                      </a:r>
                      <a:r>
                        <a:rPr lang="ko-KR" altLang="en-US" sz="105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50"/>
                        <a:t>13</a:t>
                      </a:r>
                      <a:r>
                        <a:rPr lang="ko-KR" altLang="en-US" sz="1050"/>
                        <a:t>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en-US" altLang="ko-KR" sz="1050"/>
                        <a:t>14</a:t>
                      </a:r>
                      <a:r>
                        <a:rPr lang="ko-KR" altLang="en-US" sz="1050"/>
                        <a:t>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33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/>
                        <a:t>프로젝트 아이디어 선정 및 자료조사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/>
                        <a:t>공동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68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/>
                        <a:t>수행계획서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/>
                        <a:t>김영기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6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/>
                        <a:t>제안발표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/>
                        <a:t>정민식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1050"/>
                        <a:t>박준우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666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/>
                        <a:t>데이터베이스 자료 수집</a:t>
                      </a:r>
                      <a:endParaRPr lang="en-US" altLang="ko-KR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/>
                        <a:t>박준우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38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/>
                        <a:t>제외 데이터베이스 수집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/>
                        <a:t>김영기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077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 baseline="0"/>
                        <a:t>스프링부트</a:t>
                      </a:r>
                      <a:r>
                        <a:rPr lang="en-US" altLang="ko-KR" sz="1050" baseline="0"/>
                        <a:t>, </a:t>
                      </a:r>
                      <a:r>
                        <a:rPr lang="ko-KR" altLang="en-US" sz="1050" baseline="0"/>
                        <a:t>필터링</a:t>
                      </a:r>
                      <a:r>
                        <a:rPr lang="en-US" altLang="ko-KR" sz="1050" baseline="0"/>
                        <a:t>, </a:t>
                      </a:r>
                      <a:r>
                        <a:rPr lang="ko-KR" altLang="en-US" sz="1050" baseline="0"/>
                        <a:t>채팅</a:t>
                      </a:r>
                      <a:r>
                        <a:rPr lang="en-US" altLang="ko-KR" sz="1050" baseline="0"/>
                        <a:t> </a:t>
                      </a:r>
                      <a:r>
                        <a:rPr lang="ko-KR" altLang="en-US" sz="1050" baseline="0"/>
                        <a:t>서버 구현</a:t>
                      </a: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/>
                        <a:t>정민식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6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/>
                        <a:t>중간발표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 dirty="0"/>
                        <a:t>김영기</a:t>
                      </a:r>
                    </a:p>
                    <a:p>
                      <a:pPr lvl="0" algn="ctr" latinLnBrk="1">
                        <a:defRPr/>
                      </a:pPr>
                      <a:r>
                        <a:rPr lang="ko-KR" altLang="en-US" sz="1050" dirty="0"/>
                        <a:t>박준우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25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/>
                        <a:t>점검 후 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/>
                        <a:t>공동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3126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/>
                        <a:t>수정사항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/>
                        <a:t>공동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38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50" dirty="0"/>
                        <a:t>최종발표 및 보완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050"/>
                        <a:t>공동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endParaRPr lang="ko-KR" altLang="en-US" sz="105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74FDA6F-5DF7-955D-22DF-7DD8636FD149}"/>
              </a:ext>
            </a:extLst>
          </p:cNvPr>
          <p:cNvSpPr txBox="1"/>
          <p:nvPr/>
        </p:nvSpPr>
        <p:spPr>
          <a:xfrm>
            <a:off x="5808889" y="771352"/>
            <a:ext cx="1317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기존 목표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5C9A0C-35E5-4550-69E8-22D02C0B5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688" y="783871"/>
            <a:ext cx="457200" cy="352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C0DB38-1F60-334F-557F-B13861BB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99" y="749241"/>
            <a:ext cx="1038225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68F70-0A42-3D2E-159E-31E90DB7D05F}"/>
              </a:ext>
            </a:extLst>
          </p:cNvPr>
          <p:cNvSpPr txBox="1"/>
          <p:nvPr/>
        </p:nvSpPr>
        <p:spPr>
          <a:xfrm>
            <a:off x="8353424" y="771352"/>
            <a:ext cx="438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최종 진행 일정 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79D2BA1-2B7C-BBB7-8D12-A10808C61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272676"/>
              </p:ext>
            </p:extLst>
          </p:nvPr>
        </p:nvGraphicFramePr>
        <p:xfrm>
          <a:off x="793790" y="5383587"/>
          <a:ext cx="9253726" cy="23901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60286">
                  <a:extLst>
                    <a:ext uri="{9D8B030D-6E8A-4147-A177-3AD203B41FA5}">
                      <a16:colId xmlns:a16="http://schemas.microsoft.com/office/drawing/2014/main" val="266346690"/>
                    </a:ext>
                  </a:extLst>
                </a:gridCol>
                <a:gridCol w="7693440">
                  <a:extLst>
                    <a:ext uri="{9D8B030D-6E8A-4147-A177-3AD203B41FA5}">
                      <a16:colId xmlns:a16="http://schemas.microsoft.com/office/drawing/2014/main" val="2382018304"/>
                    </a:ext>
                  </a:extLst>
                </a:gridCol>
              </a:tblGrid>
              <a:tr h="352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775970"/>
                  </a:ext>
                </a:extLst>
              </a:tr>
              <a:tr h="8822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정민식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400" dirty="0"/>
                        <a:t>1. </a:t>
                      </a:r>
                      <a:r>
                        <a:rPr lang="en-US" altLang="ko-KR" sz="1400" dirty="0" err="1"/>
                        <a:t>springboot</a:t>
                      </a:r>
                      <a:r>
                        <a:rPr lang="ko-KR" altLang="en-US" sz="1400" dirty="0"/>
                        <a:t>서버 만들기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dirty="0"/>
                        <a:t>2.</a:t>
                      </a:r>
                      <a:r>
                        <a:rPr lang="ko-KR" altLang="en-US" sz="1400" dirty="0"/>
                        <a:t> 필터링 서버 만들기</a:t>
                      </a:r>
                    </a:p>
                    <a:p>
                      <a:pPr lvl="0">
                        <a:defRPr/>
                      </a:pPr>
                      <a:r>
                        <a:rPr lang="en-US" altLang="ko-KR" sz="1400" dirty="0"/>
                        <a:t>3. </a:t>
                      </a:r>
                      <a:r>
                        <a:rPr lang="ko-KR" altLang="en-US" sz="1400" dirty="0"/>
                        <a:t>채팅서버 만들기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203865"/>
                  </a:ext>
                </a:extLst>
              </a:tr>
              <a:tr h="11116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박준우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김영기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재난문자가 날라오는 것을 확인하고 전국 각 시도별 행정구역 및 경도 위도 정보 </a:t>
                      </a:r>
                      <a:r>
                        <a:rPr lang="en-US" altLang="ko-KR" sz="1400" dirty="0" err="1"/>
                        <a:t>db</a:t>
                      </a:r>
                      <a:r>
                        <a:rPr lang="ko-KR" altLang="en-US" sz="1400" dirty="0"/>
                        <a:t>추가 </a:t>
                      </a:r>
                      <a:endParaRPr lang="en-US" altLang="ko-KR" sz="1400" dirty="0"/>
                    </a:p>
                    <a:p>
                      <a:pPr lvl="0">
                        <a:defRPr/>
                      </a:pPr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필터링할 기관 </a:t>
                      </a:r>
                      <a:r>
                        <a:rPr lang="en-US" altLang="ko-KR" sz="1400" dirty="0" err="1"/>
                        <a:t>db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추가 </a:t>
                      </a:r>
                      <a:endParaRPr lang="en-US" altLang="ko-KR" sz="1400" dirty="0"/>
                    </a:p>
                    <a:p>
                      <a:pPr lvl="0">
                        <a:defRPr/>
                      </a:pPr>
                      <a:r>
                        <a:rPr lang="en-US" altLang="ko-KR" sz="1400" dirty="0"/>
                        <a:t>3. </a:t>
                      </a:r>
                      <a:r>
                        <a:rPr lang="ko-KR" altLang="en-US" sz="1400" dirty="0"/>
                        <a:t>완성된 서버 확인하고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실사용자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입장에서 불편한 점 확인 후 수정 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949132"/>
                  </a:ext>
                </a:extLst>
              </a:tr>
            </a:tbl>
          </a:graphicData>
        </a:graphic>
      </p:graphicFrame>
      <p:sp>
        <p:nvSpPr>
          <p:cNvPr id="11" name="Text 0">
            <a:extLst>
              <a:ext uri="{FF2B5EF4-FFF2-40B4-BE49-F238E27FC236}">
                <a16:creationId xmlns:a16="http://schemas.microsoft.com/office/drawing/2014/main" id="{2D310FE7-939B-F162-FDDD-3B96FC4F3739}"/>
              </a:ext>
            </a:extLst>
          </p:cNvPr>
          <p:cNvSpPr/>
          <p:nvPr/>
        </p:nvSpPr>
        <p:spPr>
          <a:xfrm>
            <a:off x="793790" y="4691541"/>
            <a:ext cx="5283160" cy="383055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lvl="0">
              <a:defRPr/>
            </a:pPr>
            <a:r>
              <a:rPr lang="ko-KR" altLang="en-US" sz="4000" b="1" dirty="0" err="1"/>
              <a:t>팀원별</a:t>
            </a:r>
            <a:r>
              <a:rPr lang="ko-KR" altLang="en-US" sz="4000" b="1" dirty="0"/>
              <a:t> 역할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/>
          <p:cNvSpPr/>
          <p:nvPr/>
        </p:nvSpPr>
        <p:spPr>
          <a:xfrm>
            <a:off x="793788" y="4594400"/>
            <a:ext cx="8868132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lvl="0">
              <a:defRPr/>
            </a:pPr>
            <a:r>
              <a:rPr lang="ko-KR" altLang="en-US" sz="4000" b="1"/>
              <a:t>향후 계획</a:t>
            </a:r>
            <a:endParaRPr lang="ko-KR" altLang="en-US" sz="4000" b="1"/>
          </a:p>
        </p:txBody>
      </p:sp>
      <p:sp>
        <p:nvSpPr>
          <p:cNvPr id="10" name="내용 개체 틀 2"/>
          <p:cNvSpPr txBox="1"/>
          <p:nvPr/>
        </p:nvSpPr>
        <p:spPr>
          <a:xfrm>
            <a:off x="462643" y="5303179"/>
            <a:ext cx="13265112" cy="2741362"/>
          </a:xfrm>
          <a:prstGeom prst="rect">
            <a:avLst/>
          </a:prstGeom>
          <a:ln>
            <a:noFill/>
          </a:ln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/>
              <a:buNone/>
              <a:defRPr/>
            </a:pPr>
            <a:r>
              <a:rPr lang="ko-KR" altLang="en-US" sz="2400" i="1"/>
              <a:t> 이 프로젝트를 사업으로 확장할 것이고  이를 위해서는 </a:t>
            </a:r>
            <a:endParaRPr lang="ko-KR" altLang="en-US" sz="2400" i="1"/>
          </a:p>
          <a:p>
            <a:pPr marL="0" lvl="0" indent="0">
              <a:buFont typeface="Wingdings"/>
              <a:buNone/>
              <a:defRPr/>
            </a:pPr>
            <a:r>
              <a:rPr lang="ko-KR" altLang="en-US" sz="2400"/>
              <a:t>삼성핸드폰이나 네이버 웹브라우저같은경우에는 재난안전문자는 모든공공기관으로 부터 안전안내문자를 필터링 없이 받기때문에 네이버 웹브라우저 혹은 삼성핸드폰에도 적용시킬 수 있게 각 회사에 맞는 서버를  공부해서 실제로 판매할 수 있게 노력할 것이다</a:t>
            </a:r>
            <a:r>
              <a:rPr lang="en-US" altLang="ko-KR" sz="2400"/>
              <a:t>.</a:t>
            </a:r>
            <a:r>
              <a:rPr lang="ko-KR" altLang="en-US" sz="2400"/>
              <a:t> 삼성뿐만아니라 아이폰에서도 문제가 있다고 말씀하셨는데 실제로 아이폰에서도 안전 안내문자를 차단하는 방법이 디딤돌이라는 앱말고는 없는데 이 앱마저도    </a:t>
            </a:r>
            <a:endParaRPr lang="ko-KR" altLang="en-US" sz="2400"/>
          </a:p>
          <a:p>
            <a:pPr marL="0" lvl="0" indent="0">
              <a:buFont typeface="Wingdings"/>
              <a:buNone/>
              <a:defRPr/>
            </a:pPr>
            <a:r>
              <a:rPr lang="ko-KR" altLang="en-US" sz="2400"/>
              <a:t>     필터링하는 기능이 없다고 하시면서 사업성으로 좋을 것이라고 하셨다</a:t>
            </a:r>
            <a:r>
              <a:rPr lang="en-US" altLang="ko-KR" sz="2400"/>
              <a:t>.</a:t>
            </a:r>
            <a:r>
              <a:rPr lang="ko-KR" altLang="en-US" sz="2400"/>
              <a:t> 멘토링하시는 분께서도 실제로 상업성이 있다고 하셨고 재난 상황별 키트 안내에 관련해서 구체적으로 조사하는 것이 낫겠다고 하셨다</a:t>
            </a:r>
            <a:r>
              <a:rPr lang="en-US" altLang="ko-KR" sz="2400"/>
              <a:t>.</a:t>
            </a:r>
            <a:endParaRPr lang="en-US" altLang="ko-KR" sz="2400"/>
          </a:p>
          <a:p>
            <a:pPr marL="0" lvl="0" indent="0">
              <a:buFont typeface="Wingdings"/>
              <a:buNone/>
              <a:defRPr/>
            </a:pPr>
            <a:r>
              <a:rPr lang="ko-KR" altLang="en-US" sz="2400"/>
              <a:t>     </a:t>
            </a:r>
            <a:endParaRPr lang="en-US" altLang="ko-KR" sz="2400"/>
          </a:p>
          <a:p>
            <a:pPr lvl="0">
              <a:buFont typeface="Wingdings"/>
              <a:buChar char="u"/>
              <a:defRPr/>
            </a:pPr>
            <a:endParaRPr lang="en-US" altLang="ko-KR" sz="2400"/>
          </a:p>
          <a:p>
            <a:pPr lvl="0">
              <a:buFont typeface="Wingdings"/>
              <a:buChar char="u"/>
              <a:defRPr/>
            </a:pPr>
            <a:r>
              <a:rPr lang="ko-KR" altLang="en-US" sz="2400"/>
              <a:t>안전안내 문자에는 위험문자 단계와 안전안내 문자단계가 존재하는데</a:t>
            </a:r>
            <a:r>
              <a:rPr lang="en-US" altLang="ko-KR" sz="2400"/>
              <a:t>,</a:t>
            </a:r>
            <a:r>
              <a:rPr lang="ko-KR" altLang="en-US" sz="2400"/>
              <a:t> 위험 문자단계일경우에는 데이터를 </a:t>
            </a:r>
            <a:r>
              <a:rPr lang="en-US" altLang="ko-KR" sz="2400"/>
              <a:t>springboot</a:t>
            </a:r>
            <a:r>
              <a:rPr lang="ko-KR" altLang="en-US" sz="2400"/>
              <a:t>에서 받았을경우에 진동효과를 넣을 예정이다</a:t>
            </a:r>
            <a:r>
              <a:rPr lang="en-US" altLang="ko-KR" sz="2400"/>
              <a:t>.</a:t>
            </a:r>
            <a:endParaRPr lang="en-US" altLang="ko-KR" sz="2400"/>
          </a:p>
          <a:p>
            <a:pPr lvl="0">
              <a:buFont typeface="Wingdings"/>
              <a:buChar char="u"/>
              <a:defRPr/>
            </a:pPr>
            <a:endParaRPr lang="en-US" altLang="ko-KR" sz="2400"/>
          </a:p>
          <a:p>
            <a:pPr marL="0" lvl="0" indent="0">
              <a:buFont typeface="Wingdings"/>
              <a:buNone/>
              <a:defRPr/>
            </a:pPr>
            <a:endParaRPr lang="en-US" altLang="ko-KR" sz="2400"/>
          </a:p>
          <a:p>
            <a:pPr marL="0" lvl="0" indent="0">
              <a:buNone/>
              <a:defRPr/>
            </a:pPr>
            <a:endParaRPr lang="en-US" altLang="ko-KR" sz="2400"/>
          </a:p>
        </p:txBody>
      </p:sp>
      <p:sp>
        <p:nvSpPr>
          <p:cNvPr id="2" name="Text 0"/>
          <p:cNvSpPr/>
          <p:nvPr/>
        </p:nvSpPr>
        <p:spPr>
          <a:xfrm>
            <a:off x="793790" y="729972"/>
            <a:ext cx="8868132" cy="708779"/>
          </a:xfrm>
          <a:prstGeom prst="rect">
            <a:avLst/>
          </a:prstGeom>
          <a:noFill/>
          <a:ln/>
        </p:spPr>
        <p:txBody>
          <a:bodyPr wrap="none" lIns="0" tIns="0" rIns="0" bIns="0" anchor="t"/>
          <a:lstStyle/>
          <a:p>
            <a:pPr lvl="0">
              <a:defRPr/>
            </a:pPr>
            <a:r>
              <a:rPr lang="ko-KR" altLang="en-US" sz="4000" b="1"/>
              <a:t>최종 결과물의 성능 분석 </a:t>
            </a:r>
            <a:endParaRPr lang="ko-KR" altLang="en-US" sz="4000" b="1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793788" y="1618474"/>
          <a:ext cx="12873839" cy="261589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74085"/>
                <a:gridCol w="8254556"/>
                <a:gridCol w="2945198"/>
              </a:tblGrid>
              <a:tr h="478966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2000"/>
                        <a:t>설계 기능</a:t>
                      </a:r>
                      <a:endParaRPr lang="ko-KR" altLang="en-US" sz="2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2000"/>
                        <a:t>성능목표</a:t>
                      </a:r>
                      <a:endParaRPr lang="ko-KR" altLang="en-US" sz="20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2000"/>
                        <a:t>최종 성능 분석</a:t>
                      </a:r>
                      <a:endParaRPr lang="ko-KR" altLang="en-US" sz="2000"/>
                    </a:p>
                  </a:txBody>
                  <a:tcPr marL="91440" marR="91440" anchor="ctr"/>
                </a:tc>
              </a:tr>
              <a:tr h="626341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/>
                        <a:t>서버</a:t>
                      </a: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클라이언트 통신 </a:t>
                      </a:r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/>
                        <a:t>양방향 통신을 이용해서 서버에서는 재난의 정보를 국민 재난 안전 포털로부터 크롤링해서 가져온 뒤에 </a:t>
                      </a:r>
                      <a:endParaRPr lang="ko-KR" altLang="en-US" sz="1400"/>
                    </a:p>
                    <a:p>
                      <a:pPr lvl="0" algn="ctr" latinLnBrk="1">
                        <a:defRPr/>
                      </a:pPr>
                      <a:r>
                        <a:rPr lang="ko-KR" altLang="en-US" sz="1400">
                          <a:solidFill>
                            <a:srgbClr val="ff0000"/>
                          </a:solidFill>
                        </a:rPr>
                        <a:t>클라이언트에 전달을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30s 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</a:rPr>
                        <a:t>이내로 한다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</a:tr>
              <a:tr h="626341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/>
                        <a:t>서버</a:t>
                      </a: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클라이언트 통신 </a:t>
                      </a:r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en-US" altLang="ko-KR" sz="1400"/>
                        <a:t>Thread</a:t>
                      </a:r>
                      <a:r>
                        <a:rPr lang="ko-KR" altLang="en-US" sz="1400"/>
                        <a:t>를 이용한 양방향 통신을 통해 소통할 수 있는 프로그램을 작성하고 메시지가 서버를 통해 </a:t>
                      </a:r>
                      <a:endParaRPr lang="ko-KR" altLang="en-US" sz="1400"/>
                    </a:p>
                    <a:p>
                      <a:pPr lvl="0" algn="ctr" latinLnBrk="1">
                        <a:defRPr/>
                      </a:pPr>
                      <a:r>
                        <a:rPr lang="ko-KR" altLang="en-US" sz="1400"/>
                        <a:t>다른 클라이언트에 전송되는데 까지의 시간은 </a:t>
                      </a:r>
                      <a:r>
                        <a:rPr lang="en-US" altLang="ko-KR" sz="1400">
                          <a:solidFill>
                            <a:srgbClr val="ff0000"/>
                          </a:solidFill>
                        </a:rPr>
                        <a:t>3ms</a:t>
                      </a:r>
                      <a:r>
                        <a:rPr lang="ko-KR" altLang="en-US" sz="1400">
                          <a:solidFill>
                            <a:srgbClr val="ff0000"/>
                          </a:solidFill>
                        </a:rPr>
                        <a:t>로 설정</a:t>
                      </a: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4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/>
                </a:tc>
              </a:tr>
              <a:tr h="884246"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/>
                        <a:t>데이터베이스 </a:t>
                      </a:r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r>
                        <a:rPr lang="ko-KR" altLang="en-US" sz="1400"/>
                        <a:t>재난이 발생한 지역과 영남대학교와의 거리를 이용해 영남대학교가 피해를 입을만한 거리에 들어와 있는지 </a:t>
                      </a:r>
                      <a:r>
                        <a:rPr lang="en-US" altLang="ko-KR" sz="1400"/>
                        <a:t>DB</a:t>
                      </a:r>
                      <a:r>
                        <a:rPr lang="ko-KR" altLang="en-US" sz="1400"/>
                        <a:t>를 이용해서 필터링을 진행하고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문자의 유형이 긴급재난이 아니라 안전안내 라고 한다면 중복된 메시지가 오지 않도록 한기관에서 메시지를 받을 수 있도록 필터링 한다</a:t>
                      </a:r>
                      <a:endParaRPr lang="ko-KR" altLang="en-US" sz="1400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 algn="ctr" latinLnBrk="1">
                        <a:defRPr/>
                      </a:pPr>
                      <a:endParaRPr lang="ko-KR" altLang="en-US" sz="1400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PptxGenJS</ep:Company>
  <ep:Words>745</ep:Words>
  <ep:PresentationFormat>사용자 지정</ep:PresentationFormat>
  <ep:Paragraphs>39</ep:Paragraphs>
  <ep:Slides>7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Theme</vt:lpstr>
      <vt:lpstr>슬라이드 1</vt:lpstr>
      <vt:lpstr>슬라이드 2</vt:lpstr>
      <vt:lpstr>안전안내 문자이지만 데이터를 분류할 수 없는 이유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2025-05-06T04:38:12.000</dcterms:created>
  <dc:creator>PptxGenJS</dc:creator>
  <cp:lastModifiedBy>minsi</cp:lastModifiedBy>
  <dcterms:modified xsi:type="dcterms:W3CDTF">2025-05-29T10:48:47.771</dcterms:modified>
  <cp:revision>32</cp:revision>
  <dc:subject>PptxGenJS Presentation</dc:subject>
  <dc:title>PptxGenJS Presentation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