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1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o\OneDrive\&#1056;&#1072;&#1073;&#1086;&#1095;&#1080;&#1081;%20&#1089;&#1090;&#1086;&#1083;\&#1053;&#1040;&#1057;&#1058;&#1071;%20&#1042;&#1057;&#1045;%20&#1060;&#1040;&#1049;&#1051;&#1067;\2023-2024\&#1056;&#1045;&#1047;&#1070;&#1052;&#1045;%20&#1048;%20&#1057;&#1054;&#1055;&#1056;&#1054;&#1042;&#1054;&#1044;&#1048;&#1058;&#1045;&#1051;&#1068;&#1053;&#1067;&#1045;%20&#1055;&#1048;&#1057;&#1068;&#1052;&#1040;\&#1071;&#1085;&#1076;&#1077;&#1082;&#1089;%20&#1050;&#1088;&#1072;&#1091;&#1076;\&#1048;&#1090;&#1086;&#1075;%20&#1085;&#1072;%20&#1086;&#1090;&#1087;&#1088;&#1072;&#1074;&#1082;&#1091;\&#1058;&#1077;&#1089;&#1090;&#1086;&#1074;&#1086;&#1077;%20&#1079;&#1072;&#1076;&#1072;&#1085;&#1080;&#1077;%20&#1076;&#1083;&#1103;%20&#1087;&#1088;&#1086;&#1077;&#1082;&#1090;&#1085;&#1086;&#1075;&#1086;%20&#1084;&#1077;&#1085;&#1077;&#1076;&#1078;&#1077;&#1088;&#1072;%20&#1074;%20&#1055;&#1086;&#1080;&#1089;&#1082;_&#1041;&#1086;&#1081;&#1082;&#1086;%20&#1040;&#1085;&#1072;&#1089;&#1090;&#1072;&#1089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o\OneDrive\&#1056;&#1072;&#1073;&#1086;&#1095;&#1080;&#1081;%20&#1089;&#1090;&#1086;&#1083;\&#1053;&#1040;&#1057;&#1058;&#1071;%20&#1042;&#1057;&#1045;%20&#1060;&#1040;&#1049;&#1051;&#1067;\2023-2024\&#1056;&#1045;&#1047;&#1070;&#1052;&#1045;%20&#1048;%20&#1057;&#1054;&#1055;&#1056;&#1054;&#1042;&#1054;&#1044;&#1048;&#1058;&#1045;&#1051;&#1068;&#1053;&#1067;&#1045;%20&#1055;&#1048;&#1057;&#1068;&#1052;&#1040;\&#1071;&#1085;&#1076;&#1077;&#1082;&#1089;%20&#1050;&#1088;&#1072;&#1091;&#1076;\&#1048;&#1090;&#1086;&#1075;%20&#1085;&#1072;%20&#1086;&#1090;&#1087;&#1088;&#1072;&#1074;&#1082;&#1091;\&#1058;&#1077;&#1089;&#1090;&#1086;&#1074;&#1086;&#1077;%20&#1079;&#1072;&#1076;&#1072;&#1085;&#1080;&#1077;%20&#1076;&#1083;&#1103;%20&#1087;&#1088;&#1086;&#1077;&#1082;&#1090;&#1085;&#1086;&#1075;&#1086;%20&#1084;&#1077;&#1085;&#1077;&#1076;&#1078;&#1077;&#1088;&#1072;%20&#1074;%20&#1055;&#1086;&#1080;&#1089;&#1082;_&#1041;&#1086;&#1081;&#1082;&#1086;%20&#1040;&#1085;&#1072;&#1089;&#1090;&#1072;&#1089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o\OneDrive\&#1056;&#1072;&#1073;&#1086;&#1095;&#1080;&#1081;%20&#1089;&#1090;&#1086;&#1083;\&#1053;&#1040;&#1057;&#1058;&#1071;%20&#1042;&#1057;&#1045;%20&#1060;&#1040;&#1049;&#1051;&#1067;\2023-2024\&#1056;&#1045;&#1047;&#1070;&#1052;&#1045;%20&#1048;%20&#1057;&#1054;&#1055;&#1056;&#1054;&#1042;&#1054;&#1044;&#1048;&#1058;&#1045;&#1051;&#1068;&#1053;&#1067;&#1045;%20&#1055;&#1048;&#1057;&#1068;&#1052;&#1040;\&#1071;&#1085;&#1076;&#1077;&#1082;&#1089;%20&#1050;&#1088;&#1072;&#1091;&#1076;\&#1048;&#1090;&#1086;&#1075;%20&#1085;&#1072;%20&#1086;&#1090;&#1087;&#1088;&#1072;&#1074;&#1082;&#1091;\&#1058;&#1077;&#1089;&#1090;&#1086;&#1074;&#1086;&#1077;%20&#1079;&#1072;&#1076;&#1072;&#1085;&#1080;&#1077;%20&#1076;&#1083;&#1103;%20&#1087;&#1088;&#1086;&#1077;&#1082;&#1090;&#1085;&#1086;&#1075;&#1086;%20&#1084;&#1077;&#1085;&#1077;&#1076;&#1078;&#1077;&#1088;&#1072;%20&#1074;%20&#1055;&#1086;&#1080;&#1089;&#1082;_&#1041;&#1086;&#1081;&#1082;&#1086;%20&#1040;&#1085;&#1072;&#1089;&#1090;&#1072;&#1089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o\OneDrive\&#1056;&#1072;&#1073;&#1086;&#1095;&#1080;&#1081;%20&#1089;&#1090;&#1086;&#1083;\&#1053;&#1040;&#1057;&#1058;&#1071;%20&#1042;&#1057;&#1045;%20&#1060;&#1040;&#1049;&#1051;&#1067;\2023-2024\&#1056;&#1045;&#1047;&#1070;&#1052;&#1045;%20&#1048;%20&#1057;&#1054;&#1055;&#1056;&#1054;&#1042;&#1054;&#1044;&#1048;&#1058;&#1045;&#1051;&#1068;&#1053;&#1067;&#1045;%20&#1055;&#1048;&#1057;&#1068;&#1052;&#1040;\&#1071;&#1085;&#1076;&#1077;&#1082;&#1089;%20&#1050;&#1088;&#1072;&#1091;&#1076;\&#1048;&#1090;&#1086;&#1075;%20&#1085;&#1072;%20&#1086;&#1090;&#1087;&#1088;&#1072;&#1074;&#1082;&#1091;\&#1058;&#1077;&#1089;&#1090;&#1086;&#1074;&#1086;&#1077;%20&#1079;&#1072;&#1076;&#1072;&#1085;&#1080;&#1077;%20&#1076;&#1083;&#1103;%20&#1087;&#1088;&#1086;&#1077;&#1082;&#1090;&#1085;&#1086;&#1075;&#1086;%20&#1084;&#1077;&#1085;&#1077;&#1076;&#1078;&#1077;&#1088;&#1072;%20&#1074;%20&#1055;&#1086;&#1080;&#1089;&#1082;_&#1041;&#1086;&#1081;&#1082;&#1086;%20&#1040;&#1085;&#1072;&#1089;&#1090;&#1072;&#1089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o\OneDrive\&#1056;&#1072;&#1073;&#1086;&#1095;&#1080;&#1081;%20&#1089;&#1090;&#1086;&#1083;\&#1053;&#1040;&#1057;&#1058;&#1071;%20&#1042;&#1057;&#1045;%20&#1060;&#1040;&#1049;&#1051;&#1067;\2023-2024\&#1056;&#1045;&#1047;&#1070;&#1052;&#1045;%20&#1048;%20&#1057;&#1054;&#1055;&#1056;&#1054;&#1042;&#1054;&#1044;&#1048;&#1058;&#1045;&#1051;&#1068;&#1053;&#1067;&#1045;%20&#1055;&#1048;&#1057;&#1068;&#1052;&#1040;\&#1071;&#1085;&#1076;&#1077;&#1082;&#1089;%20&#1050;&#1088;&#1072;&#1091;&#1076;\&#1048;&#1090;&#1086;&#1075;%20&#1085;&#1072;%20&#1086;&#1090;&#1087;&#1088;&#1072;&#1074;&#1082;&#1091;\&#1058;&#1077;&#1089;&#1090;&#1086;&#1074;&#1086;&#1077;%20&#1079;&#1072;&#1076;&#1072;&#1085;&#1080;&#1077;%20&#1076;&#1083;&#1103;%20&#1087;&#1088;&#1086;&#1077;&#1082;&#1090;&#1085;&#1086;&#1075;&#1086;%20&#1084;&#1077;&#1085;&#1077;&#1076;&#1078;&#1077;&#1088;&#1072;%20&#1074;%20&#1055;&#1086;&#1080;&#1089;&#1082;_&#1041;&#1086;&#1081;&#1082;&#1086;%20&#1040;&#1085;&#1072;&#1089;&#1090;&#1072;&#1089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o\OneDrive\&#1056;&#1072;&#1073;&#1086;&#1095;&#1080;&#1081;%20&#1089;&#1090;&#1086;&#1083;\&#1053;&#1040;&#1057;&#1058;&#1071;%20&#1042;&#1057;&#1045;%20&#1060;&#1040;&#1049;&#1051;&#1067;\2023-2024\&#1056;&#1045;&#1047;&#1070;&#1052;&#1045;%20&#1048;%20&#1057;&#1054;&#1055;&#1056;&#1054;&#1042;&#1054;&#1044;&#1048;&#1058;&#1045;&#1051;&#1068;&#1053;&#1067;&#1045;%20&#1055;&#1048;&#1057;&#1068;&#1052;&#1040;\&#1071;&#1085;&#1076;&#1077;&#1082;&#1089;%20&#1050;&#1088;&#1072;&#1091;&#1076;\&#1048;&#1090;&#1086;&#1075;%20&#1085;&#1072;%20&#1086;&#1090;&#1087;&#1088;&#1072;&#1074;&#1082;&#1091;\&#1058;&#1077;&#1089;&#1090;&#1086;&#1074;&#1086;&#1077;%20&#1079;&#1072;&#1076;&#1072;&#1085;&#1080;&#1077;%20&#1076;&#1083;&#1103;%20&#1087;&#1088;&#1086;&#1077;&#1082;&#1090;&#1085;&#1086;&#1075;&#1086;%20&#1084;&#1077;&#1085;&#1077;&#1076;&#1078;&#1077;&#1088;&#1072;%20&#1074;%20&#1055;&#1086;&#1080;&#1089;&#1082;_&#1041;&#1086;&#1081;&#1082;&#1086;%20&#1040;&#1085;&#1072;&#1089;&#1090;&#1072;&#1089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o\OneDrive\&#1056;&#1072;&#1073;&#1086;&#1095;&#1080;&#1081;%20&#1089;&#1090;&#1086;&#1083;\&#1053;&#1040;&#1057;&#1058;&#1071;%20&#1042;&#1057;&#1045;%20&#1060;&#1040;&#1049;&#1051;&#1067;\2023-2024\&#1056;&#1045;&#1047;&#1070;&#1052;&#1045;%20&#1048;%20&#1057;&#1054;&#1055;&#1056;&#1054;&#1042;&#1054;&#1044;&#1048;&#1058;&#1045;&#1051;&#1068;&#1053;&#1067;&#1045;%20&#1055;&#1048;&#1057;&#1068;&#1052;&#1040;\&#1071;&#1085;&#1076;&#1077;&#1082;&#1089;%20&#1050;&#1088;&#1072;&#1091;&#1076;\&#1048;&#1090;&#1086;&#1075;%20&#1085;&#1072;%20&#1086;&#1090;&#1087;&#1088;&#1072;&#1074;&#1082;&#1091;\&#1058;&#1077;&#1089;&#1090;&#1086;&#1074;&#1086;&#1077;%20&#1079;&#1072;&#1076;&#1072;&#1085;&#1080;&#1077;%20&#1076;&#1083;&#1103;%20&#1087;&#1088;&#1086;&#1077;&#1082;&#1090;&#1085;&#1086;&#1075;&#1086;%20&#1084;&#1077;&#1085;&#1077;&#1076;&#1078;&#1077;&#1088;&#1072;%20&#1074;%20&#1055;&#1086;&#1080;&#1089;&#1082;_&#1041;&#1086;&#1081;&#1082;&#1086;%20&#1040;&#1085;&#1072;&#1089;&#1090;&#1072;&#1089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[Тестовое задание для проектного менеджера в Поиск_Бойко Анастасия.xlsx]Выручка по товарам!Заказчики_Категории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bg1"/>
                </a:solidFill>
              </a:rPr>
              <a:t>Выручка</a:t>
            </a:r>
            <a:r>
              <a:rPr lang="ru-RU" baseline="0">
                <a:solidFill>
                  <a:schemeClr val="bg1"/>
                </a:solidFill>
              </a:rPr>
              <a:t> по категориям, руб.</a:t>
            </a:r>
            <a:endParaRPr lang="ru-RU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'Выручка по товарам'!$B$59:$B$60</c:f>
              <c:strCache>
                <c:ptCount val="1"/>
                <c:pt idx="0">
                  <c:v>Ашан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товарам'!$A$61:$A$65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'Выручка по товарам'!$B$61:$B$65</c:f>
              <c:numCache>
                <c:formatCode>#,##0</c:formatCode>
                <c:ptCount val="4"/>
                <c:pt idx="0">
                  <c:v>37713280</c:v>
                </c:pt>
                <c:pt idx="1">
                  <c:v>29250260</c:v>
                </c:pt>
                <c:pt idx="2">
                  <c:v>12283990</c:v>
                </c:pt>
                <c:pt idx="3">
                  <c:v>9341395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A-434A-A463-607B7DAAEC12}"/>
            </c:ext>
          </c:extLst>
        </c:ser>
        <c:ser>
          <c:idx val="1"/>
          <c:order val="1"/>
          <c:tx>
            <c:strRef>
              <c:f>'Выручка по товарам'!$C$59:$C$60</c:f>
              <c:strCache>
                <c:ptCount val="1"/>
                <c:pt idx="0">
                  <c:v>Лента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товарам'!$A$61:$A$65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'Выручка по товарам'!$C$61:$C$65</c:f>
              <c:numCache>
                <c:formatCode>#,##0</c:formatCode>
                <c:ptCount val="4"/>
                <c:pt idx="0">
                  <c:v>37069225</c:v>
                </c:pt>
                <c:pt idx="1">
                  <c:v>25869670</c:v>
                </c:pt>
                <c:pt idx="2">
                  <c:v>14111480</c:v>
                </c:pt>
                <c:pt idx="3">
                  <c:v>9438705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A-434A-A463-607B7DAAEC12}"/>
            </c:ext>
          </c:extLst>
        </c:ser>
        <c:ser>
          <c:idx val="2"/>
          <c:order val="2"/>
          <c:tx>
            <c:strRef>
              <c:f>'Выручка по товарам'!$D$59:$D$60</c:f>
              <c:strCache>
                <c:ptCount val="1"/>
                <c:pt idx="0">
                  <c:v>Магнит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товарам'!$A$61:$A$65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'Выручка по товарам'!$D$61:$D$65</c:f>
              <c:numCache>
                <c:formatCode>#,##0</c:formatCode>
                <c:ptCount val="4"/>
                <c:pt idx="0">
                  <c:v>43529975</c:v>
                </c:pt>
                <c:pt idx="1">
                  <c:v>27320590</c:v>
                </c:pt>
                <c:pt idx="2">
                  <c:v>12825130</c:v>
                </c:pt>
                <c:pt idx="3">
                  <c:v>9418700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A-434A-A463-607B7DAAEC12}"/>
            </c:ext>
          </c:extLst>
        </c:ser>
        <c:ser>
          <c:idx val="3"/>
          <c:order val="3"/>
          <c:tx>
            <c:strRef>
              <c:f>'Выручка по товарам'!$E$59:$E$60</c:f>
              <c:strCache>
                <c:ptCount val="1"/>
                <c:pt idx="0">
                  <c:v>О'КЕЙ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товарам'!$A$61:$A$65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'Выручка по товарам'!$E$61:$E$65</c:f>
              <c:numCache>
                <c:formatCode>#,##0</c:formatCode>
                <c:ptCount val="4"/>
                <c:pt idx="0">
                  <c:v>41195955</c:v>
                </c:pt>
                <c:pt idx="1">
                  <c:v>28783820</c:v>
                </c:pt>
                <c:pt idx="2">
                  <c:v>12055785</c:v>
                </c:pt>
                <c:pt idx="3">
                  <c:v>10473900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CA-434A-A463-607B7DAAE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337744"/>
        <c:axId val="640339664"/>
      </c:barChart>
      <c:catAx>
        <c:axId val="64033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0339664"/>
        <c:crosses val="autoZero"/>
        <c:auto val="1"/>
        <c:lblAlgn val="ctr"/>
        <c:lblOffset val="100"/>
        <c:noMultiLvlLbl val="0"/>
      </c:catAx>
      <c:valAx>
        <c:axId val="6403396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03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[Тестовое задание для проектного менеджера в Поиск_Бойко Анастасия.xlsx]Выручка по товарам!Заказчик_Товар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bg1"/>
                </a:solidFill>
              </a:rPr>
              <a:t>ТОП-10</a:t>
            </a:r>
            <a:r>
              <a:rPr lang="ru-RU" baseline="0">
                <a:solidFill>
                  <a:schemeClr val="bg1"/>
                </a:solidFill>
              </a:rPr>
              <a:t> товаров по выручке в разрезе заказчиков</a:t>
            </a:r>
            <a:endParaRPr lang="ru-RU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'Выручка по товарам'!$B$40:$B$41</c:f>
              <c:strCache>
                <c:ptCount val="1"/>
                <c:pt idx="0">
                  <c:v>Ашан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товарам'!$A$42:$A$52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'Выручка по товарам'!$B$42:$B$52</c:f>
              <c:numCache>
                <c:formatCode>#,##0</c:formatCode>
                <c:ptCount val="10"/>
                <c:pt idx="0">
                  <c:v>9579745</c:v>
                </c:pt>
                <c:pt idx="1">
                  <c:v>10778130</c:v>
                </c:pt>
                <c:pt idx="2">
                  <c:v>6662420</c:v>
                </c:pt>
                <c:pt idx="3">
                  <c:v>8721600</c:v>
                </c:pt>
                <c:pt idx="4">
                  <c:v>6459960</c:v>
                </c:pt>
                <c:pt idx="5">
                  <c:v>3473600</c:v>
                </c:pt>
                <c:pt idx="6">
                  <c:v>4211680</c:v>
                </c:pt>
                <c:pt idx="7">
                  <c:v>3210165</c:v>
                </c:pt>
                <c:pt idx="8">
                  <c:v>3743940</c:v>
                </c:pt>
                <c:pt idx="9">
                  <c:v>5643000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9-4108-8E0F-28714C0EEBE7}"/>
            </c:ext>
          </c:extLst>
        </c:ser>
        <c:ser>
          <c:idx val="1"/>
          <c:order val="1"/>
          <c:tx>
            <c:strRef>
              <c:f>'Выручка по товарам'!$C$40:$C$41</c:f>
              <c:strCache>
                <c:ptCount val="1"/>
                <c:pt idx="0">
                  <c:v>Лента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товарам'!$A$42:$A$52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'Выручка по товарам'!$C$42:$C$52</c:f>
              <c:numCache>
                <c:formatCode>#,##0</c:formatCode>
                <c:ptCount val="10"/>
                <c:pt idx="0">
                  <c:v>11034815</c:v>
                </c:pt>
                <c:pt idx="1">
                  <c:v>7240860</c:v>
                </c:pt>
                <c:pt idx="2">
                  <c:v>6703060</c:v>
                </c:pt>
                <c:pt idx="3">
                  <c:v>6100800</c:v>
                </c:pt>
                <c:pt idx="4">
                  <c:v>5259480</c:v>
                </c:pt>
                <c:pt idx="5">
                  <c:v>5322290</c:v>
                </c:pt>
                <c:pt idx="6">
                  <c:v>3389760</c:v>
                </c:pt>
                <c:pt idx="7">
                  <c:v>4822020</c:v>
                </c:pt>
                <c:pt idx="8">
                  <c:v>4560900</c:v>
                </c:pt>
                <c:pt idx="9">
                  <c:v>3043920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9-4108-8E0F-28714C0EEBE7}"/>
            </c:ext>
          </c:extLst>
        </c:ser>
        <c:ser>
          <c:idx val="2"/>
          <c:order val="2"/>
          <c:tx>
            <c:strRef>
              <c:f>'Выручка по товарам'!$D$40:$D$41</c:f>
              <c:strCache>
                <c:ptCount val="1"/>
                <c:pt idx="0">
                  <c:v>Магнит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товарам'!$A$42:$A$52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'Выручка по товарам'!$D$42:$D$52</c:f>
              <c:numCache>
                <c:formatCode>#,##0</c:formatCode>
                <c:ptCount val="10"/>
                <c:pt idx="0">
                  <c:v>9983575</c:v>
                </c:pt>
                <c:pt idx="1">
                  <c:v>10038600</c:v>
                </c:pt>
                <c:pt idx="2">
                  <c:v>6880860</c:v>
                </c:pt>
                <c:pt idx="3">
                  <c:v>5236800</c:v>
                </c:pt>
                <c:pt idx="4">
                  <c:v>7153680</c:v>
                </c:pt>
                <c:pt idx="5">
                  <c:v>5344000</c:v>
                </c:pt>
                <c:pt idx="6">
                  <c:v>5315200</c:v>
                </c:pt>
                <c:pt idx="7">
                  <c:v>5694920</c:v>
                </c:pt>
                <c:pt idx="8">
                  <c:v>4540200</c:v>
                </c:pt>
                <c:pt idx="9">
                  <c:v>4323000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E9-4108-8E0F-28714C0EEBE7}"/>
            </c:ext>
          </c:extLst>
        </c:ser>
        <c:ser>
          <c:idx val="3"/>
          <c:order val="3"/>
          <c:tx>
            <c:strRef>
              <c:f>'Выручка по товарам'!$E$40:$E$41</c:f>
              <c:strCache>
                <c:ptCount val="1"/>
                <c:pt idx="0">
                  <c:v>О'КЕЙ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'Выручка по товарам'!$A$42:$A$52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'Выручка по товарам'!$E$42:$E$52</c:f>
              <c:numCache>
                <c:formatCode>#,##0</c:formatCode>
                <c:ptCount val="10"/>
                <c:pt idx="0">
                  <c:v>9044510</c:v>
                </c:pt>
                <c:pt idx="1">
                  <c:v>11455290</c:v>
                </c:pt>
                <c:pt idx="2">
                  <c:v>7040880</c:v>
                </c:pt>
                <c:pt idx="3">
                  <c:v>7173600</c:v>
                </c:pt>
                <c:pt idx="4">
                  <c:v>7402140</c:v>
                </c:pt>
                <c:pt idx="5">
                  <c:v>4211740</c:v>
                </c:pt>
                <c:pt idx="6">
                  <c:v>5128640</c:v>
                </c:pt>
                <c:pt idx="7">
                  <c:v>3953635</c:v>
                </c:pt>
                <c:pt idx="8">
                  <c:v>4022700</c:v>
                </c:pt>
                <c:pt idx="9">
                  <c:v>3581160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E9-4108-8E0F-28714C0EE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0309424"/>
        <c:axId val="640327184"/>
      </c:barChart>
      <c:catAx>
        <c:axId val="6403094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0327184"/>
        <c:crosses val="autoZero"/>
        <c:auto val="1"/>
        <c:lblAlgn val="ctr"/>
        <c:lblOffset val="100"/>
        <c:noMultiLvlLbl val="0"/>
      </c:catAx>
      <c:valAx>
        <c:axId val="640327184"/>
        <c:scaling>
          <c:orientation val="minMax"/>
          <c:max val="12000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030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[Тестовое задание для проектного менеджера в Поиск_Бойко Анастасия.xlsx]Города!Города</c:name>
    <c:fmtId val="1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571553795892768"/>
                  <c:h val="0.14266952177016418"/>
                </c:manualLayout>
              </c15:layout>
            </c:ext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360984143779691"/>
                  <c:h val="0.13410421127765881"/>
                </c:manualLayout>
              </c15:layout>
            </c:ext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360984143779691"/>
                  <c:h val="0.13410421127765881"/>
                </c:manualLayout>
              </c15:layout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571553795892768"/>
                  <c:h val="0.14266952177016418"/>
                </c:manualLayout>
              </c15:layout>
            </c:ext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360984143779691"/>
                  <c:h val="0.13410421127765881"/>
                </c:manualLayout>
              </c15:layout>
            </c:ext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571553795892768"/>
                  <c:h val="0.14266952177016418"/>
                </c:manualLayout>
              </c15:layout>
            </c:ext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</c:pivotFmt>
    </c:pivotFmts>
    <c:view3D>
      <c:rotX val="75"/>
      <c:rotY val="28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Города!$C$7</c:f>
              <c:strCache>
                <c:ptCount val="1"/>
                <c:pt idx="0">
                  <c:v>Итог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E23-4540-B2AE-D316251FAA8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E23-4540-B2AE-D316251FAA8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BE23-4540-B2AE-D316251FAA8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E23-4540-B2AE-D316251FAA8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BE23-4540-B2AE-D316251FAA8C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BE23-4540-B2AE-D316251FAA8C}"/>
              </c:ext>
            </c:extLst>
          </c:dPt>
          <c:dLbls>
            <c:dLbl>
              <c:idx val="0"/>
              <c:layout>
                <c:manualLayout>
                  <c:x val="-0.18759134516640819"/>
                  <c:y val="0.133636225901933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E23-4540-B2AE-D316251FAA8C}"/>
                </c:ext>
              </c:extLst>
            </c:dLbl>
            <c:dLbl>
              <c:idx val="1"/>
              <c:layout>
                <c:manualLayout>
                  <c:x val="-0.17898975432882105"/>
                  <c:y val="-0.132874929822812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1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79138093767033"/>
                      <c:h val="0.138546645749055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E23-4540-B2AE-D316251FAA8C}"/>
                </c:ext>
              </c:extLst>
            </c:dLbl>
            <c:dLbl>
              <c:idx val="2"/>
              <c:layout>
                <c:manualLayout>
                  <c:x val="1.3313341632507743E-2"/>
                  <c:y val="-9.5790187461019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1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99146304074106"/>
                      <c:h val="0.2364110371637725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E23-4540-B2AE-D316251FAA8C}"/>
                </c:ext>
              </c:extLst>
            </c:dLbl>
            <c:dLbl>
              <c:idx val="3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84484007955095"/>
                      <c:h val="0.1425498971408331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E23-4540-B2AE-D316251FAA8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1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78509365949201"/>
                      <c:h val="0.209398661557279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E23-4540-B2AE-D316251FAA8C}"/>
                </c:ext>
              </c:extLst>
            </c:dLbl>
            <c:dLbl>
              <c:idx val="5"/>
              <c:layout>
                <c:manualLayout>
                  <c:x val="5.9222806374967648E-3"/>
                  <c:y val="0.1813018310116490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E23-4540-B2AE-D316251FAA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1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Города!$B$8:$B$14</c:f>
              <c:strCache>
                <c:ptCount val="6"/>
                <c:pt idx="0">
                  <c:v>Волгоград</c:v>
                </c:pt>
                <c:pt idx="1">
                  <c:v>Ростов-на-Дону</c:v>
                </c:pt>
                <c:pt idx="2">
                  <c:v>Екатеринбург</c:v>
                </c:pt>
                <c:pt idx="3">
                  <c:v>Новосибирск</c:v>
                </c:pt>
                <c:pt idx="4">
                  <c:v>Санкт-Петербург</c:v>
                </c:pt>
                <c:pt idx="5">
                  <c:v>Москва</c:v>
                </c:pt>
              </c:strCache>
            </c:strRef>
          </c:cat>
          <c:val>
            <c:numRef>
              <c:f>Города!$C$8:$C$14</c:f>
              <c:numCache>
                <c:formatCode>#,##0</c:formatCode>
                <c:ptCount val="6"/>
                <c:pt idx="0">
                  <c:v>63061880</c:v>
                </c:pt>
                <c:pt idx="1">
                  <c:v>60171355</c:v>
                </c:pt>
                <c:pt idx="2">
                  <c:v>59694695</c:v>
                </c:pt>
                <c:pt idx="3">
                  <c:v>59633970</c:v>
                </c:pt>
                <c:pt idx="4">
                  <c:v>59494875</c:v>
                </c:pt>
                <c:pt idx="5">
                  <c:v>58625085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23-4540-B2AE-D316251FAA8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[Тестовое задание для проектного менеджера в Поиск_Бойко Анастасия.xlsx]Города!Города_Товары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Выручка</a:t>
            </a:r>
            <a:r>
              <a:rPr lang="ru-RU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категориям товаров в разрезе городов, руб.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Города!$K$4:$K$5</c:f>
              <c:strCache>
                <c:ptCount val="1"/>
                <c:pt idx="0">
                  <c:v>Волгоград</c:v>
                </c:pt>
              </c:strCache>
            </c:strRef>
          </c:tx>
          <c:spPr>
            <a:solidFill>
              <a:schemeClr val="accent6">
                <a:tint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Города!$J$6:$J$10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Города!$K$6:$K$10</c:f>
              <c:numCache>
                <c:formatCode>#,##0</c:formatCode>
                <c:ptCount val="4"/>
                <c:pt idx="0">
                  <c:v>27830405</c:v>
                </c:pt>
                <c:pt idx="1">
                  <c:v>20429790</c:v>
                </c:pt>
                <c:pt idx="2">
                  <c:v>8491935</c:v>
                </c:pt>
                <c:pt idx="3">
                  <c:v>6309750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E-42D9-BEF5-34DD40C933AC}"/>
            </c:ext>
          </c:extLst>
        </c:ser>
        <c:ser>
          <c:idx val="1"/>
          <c:order val="1"/>
          <c:tx>
            <c:strRef>
              <c:f>Города!$L$4:$L$5</c:f>
              <c:strCache>
                <c:ptCount val="1"/>
                <c:pt idx="0">
                  <c:v>Екатеринбург</c:v>
                </c:pt>
              </c:strCache>
            </c:strRef>
          </c:tx>
          <c:spPr>
            <a:solidFill>
              <a:schemeClr val="accent6">
                <a:tint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Города!$J$6:$J$10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Города!$L$6:$L$10</c:f>
              <c:numCache>
                <c:formatCode>#,##0</c:formatCode>
                <c:ptCount val="4"/>
                <c:pt idx="0">
                  <c:v>26671405</c:v>
                </c:pt>
                <c:pt idx="1">
                  <c:v>17226650</c:v>
                </c:pt>
                <c:pt idx="2">
                  <c:v>7913150</c:v>
                </c:pt>
                <c:pt idx="3">
                  <c:v>7883490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9E-42D9-BEF5-34DD40C933AC}"/>
            </c:ext>
          </c:extLst>
        </c:ser>
        <c:ser>
          <c:idx val="2"/>
          <c:order val="2"/>
          <c:tx>
            <c:strRef>
              <c:f>Города!$M$4:$M$5</c:f>
              <c:strCache>
                <c:ptCount val="1"/>
                <c:pt idx="0">
                  <c:v>Москва</c:v>
                </c:pt>
              </c:strCache>
            </c:strRef>
          </c:tx>
          <c:spPr>
            <a:solidFill>
              <a:schemeClr val="accent6">
                <a:tint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Города!$J$6:$J$10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Города!$M$6:$M$10</c:f>
              <c:numCache>
                <c:formatCode>#,##0</c:formatCode>
                <c:ptCount val="4"/>
                <c:pt idx="0">
                  <c:v>25676770</c:v>
                </c:pt>
                <c:pt idx="1">
                  <c:v>18107500</c:v>
                </c:pt>
                <c:pt idx="2">
                  <c:v>8678320</c:v>
                </c:pt>
                <c:pt idx="3">
                  <c:v>6162495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9E-42D9-BEF5-34DD40C933AC}"/>
            </c:ext>
          </c:extLst>
        </c:ser>
        <c:ser>
          <c:idx val="3"/>
          <c:order val="3"/>
          <c:tx>
            <c:strRef>
              <c:f>Города!$N$4:$N$5</c:f>
              <c:strCache>
                <c:ptCount val="1"/>
                <c:pt idx="0">
                  <c:v>Новосибирск</c:v>
                </c:pt>
              </c:strCache>
            </c:strRef>
          </c:tx>
          <c:spPr>
            <a:solidFill>
              <a:schemeClr val="accent6">
                <a:shade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Города!$J$6:$J$10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Города!$N$6:$N$10</c:f>
              <c:numCache>
                <c:formatCode>#,##0</c:formatCode>
                <c:ptCount val="4"/>
                <c:pt idx="0">
                  <c:v>26279470</c:v>
                </c:pt>
                <c:pt idx="1">
                  <c:v>18531940</c:v>
                </c:pt>
                <c:pt idx="2">
                  <c:v>8794425</c:v>
                </c:pt>
                <c:pt idx="3">
                  <c:v>6028135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9E-42D9-BEF5-34DD40C933AC}"/>
            </c:ext>
          </c:extLst>
        </c:ser>
        <c:ser>
          <c:idx val="4"/>
          <c:order val="4"/>
          <c:tx>
            <c:strRef>
              <c:f>Города!$O$4:$O$5</c:f>
              <c:strCache>
                <c:ptCount val="1"/>
                <c:pt idx="0">
                  <c:v>Ростов-на-Дону</c:v>
                </c:pt>
              </c:strCache>
            </c:strRef>
          </c:tx>
          <c:spPr>
            <a:solidFill>
              <a:schemeClr val="accent6">
                <a:shade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Города!$J$6:$J$10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Города!$O$6:$O$10</c:f>
              <c:numCache>
                <c:formatCode>#,##0</c:formatCode>
                <c:ptCount val="4"/>
                <c:pt idx="0">
                  <c:v>26843205</c:v>
                </c:pt>
                <c:pt idx="1">
                  <c:v>19015460</c:v>
                </c:pt>
                <c:pt idx="2">
                  <c:v>7929615</c:v>
                </c:pt>
                <c:pt idx="3">
                  <c:v>6383075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E-42D9-BEF5-34DD40C933AC}"/>
            </c:ext>
          </c:extLst>
        </c:ser>
        <c:ser>
          <c:idx val="5"/>
          <c:order val="5"/>
          <c:tx>
            <c:strRef>
              <c:f>Города!$P$4:$P$5</c:f>
              <c:strCache>
                <c:ptCount val="1"/>
                <c:pt idx="0">
                  <c:v>Санкт-Петербург</c:v>
                </c:pt>
              </c:strCache>
            </c:strRef>
          </c:tx>
          <c:spPr>
            <a:solidFill>
              <a:schemeClr val="accent6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Города!$J$6:$J$10</c:f>
              <c:strCache>
                <c:ptCount val="4"/>
                <c:pt idx="0">
                  <c:v>Ягоды</c:v>
                </c:pt>
                <c:pt idx="1">
                  <c:v>Фрукты</c:v>
                </c:pt>
                <c:pt idx="2">
                  <c:v>Зелень</c:v>
                </c:pt>
                <c:pt idx="3">
                  <c:v>Овощи</c:v>
                </c:pt>
              </c:strCache>
            </c:strRef>
          </c:cat>
          <c:val>
            <c:numRef>
              <c:f>Города!$P$6:$P$10</c:f>
              <c:numCache>
                <c:formatCode>#,##0</c:formatCode>
                <c:ptCount val="4"/>
                <c:pt idx="0">
                  <c:v>26207180</c:v>
                </c:pt>
                <c:pt idx="1">
                  <c:v>17913000</c:v>
                </c:pt>
                <c:pt idx="2">
                  <c:v>9468940</c:v>
                </c:pt>
                <c:pt idx="3">
                  <c:v>5905755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9E-42D9-BEF5-34DD40C93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420752"/>
        <c:axId val="2129606512"/>
      </c:barChart>
      <c:catAx>
        <c:axId val="11742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2129606512"/>
        <c:crosses val="autoZero"/>
        <c:auto val="1"/>
        <c:lblAlgn val="ctr"/>
        <c:lblOffset val="100"/>
        <c:noMultiLvlLbl val="0"/>
      </c:catAx>
      <c:valAx>
        <c:axId val="21296065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1742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[Тестовое задание для проектного менеджера в Поиск_Бойко Анастасия.xlsx]Выручка по месяцам!Выручка по месяцам</c:name>
    <c:fmtId val="14"/>
  </c:pivotSource>
  <c:chart>
    <c:title>
      <c:tx>
        <c:strRef>
          <c:f>'Выручка по месяцам'!$B$2</c:f>
          <c:strCache>
            <c:ptCount val="1"/>
            <c:pt idx="0">
              <c:v>Выручка по месяцам (в млн руб.)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tint val="70000"/>
            </a:schemeClr>
          </a:solidFill>
          <a:ln w="1905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571553795892768"/>
                  <c:h val="0.14266952177016418"/>
                </c:manualLayout>
              </c15:layout>
            </c:ext>
          </c:extLst>
        </c:dLbl>
      </c:pivotFmt>
      <c:pivotFmt>
        <c:idx val="5"/>
        <c:spPr>
          <a:solidFill>
            <a:schemeClr val="accent1">
              <a:shade val="70000"/>
            </a:schemeClr>
          </a:solidFill>
          <a:ln w="1905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360984143779691"/>
                  <c:h val="0.13410421127765881"/>
                </c:manualLayout>
              </c15:layout>
            </c:ext>
          </c:extLst>
        </c:dLbl>
      </c:pivotFmt>
      <c:pivotFmt>
        <c:idx val="6"/>
        <c:spPr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shade val="50000"/>
            </a:schemeClr>
          </a:solidFill>
          <a:ln w="19050">
            <a:solidFill>
              <a:schemeClr val="bg1"/>
            </a:solidFill>
          </a:ln>
          <a:effectLst/>
        </c:spPr>
      </c:pivotFmt>
      <c:pivotFmt>
        <c:idx val="9"/>
        <c:spPr>
          <a:solidFill>
            <a:schemeClr val="accent1">
              <a:shade val="70000"/>
            </a:schemeClr>
          </a:solidFill>
          <a:ln w="1905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360984143779691"/>
                  <c:h val="0.13410421127765881"/>
                </c:manualLayout>
              </c15:layout>
            </c:ext>
          </c:extLst>
        </c:dLbl>
      </c:pivotFmt>
      <c:pivotFmt>
        <c:idx val="10"/>
        <c:spPr>
          <a:solidFill>
            <a:schemeClr val="accent1">
              <a:shade val="90000"/>
            </a:schemeClr>
          </a:solidFill>
          <a:ln w="19050">
            <a:solidFill>
              <a:schemeClr val="bg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bg1"/>
            </a:solidFill>
          </a:ln>
          <a:effectLst/>
        </c:spPr>
      </c:pivotFmt>
      <c:pivotFmt>
        <c:idx val="12"/>
        <c:spPr>
          <a:solidFill>
            <a:schemeClr val="accent1">
              <a:tint val="70000"/>
            </a:schemeClr>
          </a:solidFill>
          <a:ln w="19050">
            <a:solidFill>
              <a:schemeClr val="bg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1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571553795892768"/>
                  <c:h val="0.14266952177016418"/>
                </c:manualLayout>
              </c15:layout>
            </c:ext>
          </c:extLst>
        </c:dLbl>
      </c:pivotFmt>
      <c:pivotFmt>
        <c:idx val="13"/>
        <c:spPr>
          <a:solidFill>
            <a:schemeClr val="accent1">
              <a:lumMod val="50000"/>
            </a:schemeClr>
          </a:solidFill>
          <a:ln w="19050"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2891105172985846E-3"/>
          <c:y val="0.14815731129112211"/>
          <c:w val="0.95258174091538961"/>
          <c:h val="0.70820879776458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'Выручка по месяцам'!$B$2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'Выручка по месяцам'!$B$2</c:f>
              <c:multiLvlStrCache>
                <c:ptCount val="19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'Выручка по месяцам'!$B$2</c:f>
              <c:numCache>
                <c:formatCode>#,##0</c:formatCode>
                <c:ptCount val="19"/>
                <c:pt idx="0">
                  <c:v>19372885</c:v>
                </c:pt>
                <c:pt idx="1">
                  <c:v>17880615</c:v>
                </c:pt>
                <c:pt idx="2">
                  <c:v>21050330</c:v>
                </c:pt>
                <c:pt idx="3">
                  <c:v>19754615</c:v>
                </c:pt>
                <c:pt idx="4">
                  <c:v>18772340</c:v>
                </c:pt>
                <c:pt idx="5">
                  <c:v>19714225</c:v>
                </c:pt>
                <c:pt idx="6">
                  <c:v>20483370</c:v>
                </c:pt>
                <c:pt idx="7">
                  <c:v>21076635</c:v>
                </c:pt>
                <c:pt idx="8">
                  <c:v>17804180</c:v>
                </c:pt>
                <c:pt idx="9">
                  <c:v>21508800</c:v>
                </c:pt>
                <c:pt idx="10">
                  <c:v>20143540</c:v>
                </c:pt>
                <c:pt idx="11">
                  <c:v>19715180</c:v>
                </c:pt>
                <c:pt idx="12">
                  <c:v>20195825</c:v>
                </c:pt>
                <c:pt idx="13">
                  <c:v>20472830</c:v>
                </c:pt>
                <c:pt idx="14">
                  <c:v>23501480</c:v>
                </c:pt>
                <c:pt idx="15">
                  <c:v>19662250</c:v>
                </c:pt>
                <c:pt idx="16">
                  <c:v>16929785</c:v>
                </c:pt>
                <c:pt idx="17">
                  <c:v>21833315</c:v>
                </c:pt>
                <c:pt idx="18">
                  <c:v>809660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5-49A7-884F-23AD9E6E4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94440960"/>
        <c:axId val="294441920"/>
      </c:barChart>
      <c:catAx>
        <c:axId val="29444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294441920"/>
        <c:crosses val="autoZero"/>
        <c:auto val="1"/>
        <c:lblAlgn val="ctr"/>
        <c:lblOffset val="100"/>
        <c:noMultiLvlLbl val="0"/>
      </c:catAx>
      <c:valAx>
        <c:axId val="29444192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29444096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[Тестовое задание для проектного менеджера в Поиск_Бойко Анастасия.xlsx]Топ-10 товаров!Топ-10 товаров</c:name>
    <c:fmtId val="9"/>
  </c:pivotSource>
  <c:chart>
    <c:title>
      <c:tx>
        <c:strRef>
          <c:f>'Топ-10 товаров'!$B$2</c:f>
          <c:strCache>
            <c:ptCount val="1"/>
            <c:pt idx="0">
              <c:v>Топ-10 товаров по объему выручки (в тыс. руб.)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1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'Топ-10 товаров'!$B$2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'Топ-10 товаров'!$B$2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'Топ-10 товаров'!$B$2</c:f>
              <c:numCache>
                <c:formatCode>#,##0</c:formatCode>
                <c:ptCount val="10"/>
                <c:pt idx="0">
                  <c:v>39642645</c:v>
                </c:pt>
                <c:pt idx="1">
                  <c:v>39512880</c:v>
                </c:pt>
                <c:pt idx="2">
                  <c:v>27287220</c:v>
                </c:pt>
                <c:pt idx="3">
                  <c:v>27232800</c:v>
                </c:pt>
                <c:pt idx="4">
                  <c:v>26275260</c:v>
                </c:pt>
                <c:pt idx="5">
                  <c:v>18351630</c:v>
                </c:pt>
                <c:pt idx="6">
                  <c:v>18045280</c:v>
                </c:pt>
                <c:pt idx="7">
                  <c:v>17680740</c:v>
                </c:pt>
                <c:pt idx="8">
                  <c:v>16867740</c:v>
                </c:pt>
                <c:pt idx="9">
                  <c:v>16591080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3D-4F10-A4DE-B6F99B7FD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0127984"/>
        <c:axId val="450125104"/>
      </c:barChart>
      <c:catAx>
        <c:axId val="4501279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1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125104"/>
        <c:crosses val="autoZero"/>
        <c:auto val="1"/>
        <c:lblAlgn val="ctr"/>
        <c:lblOffset val="100"/>
        <c:noMultiLvlLbl val="0"/>
      </c:catAx>
      <c:valAx>
        <c:axId val="450125104"/>
        <c:scaling>
          <c:orientation val="minMax"/>
          <c:min val="0"/>
        </c:scaling>
        <c:delete val="0"/>
        <c:axPos val="t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1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12798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[Тестовое задание для проектного менеджера в Поиск_Бойко Анастасия.xlsx]Города!Города_Товары_Номенклатура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Выручка</a:t>
            </a:r>
            <a:r>
              <a:rPr lang="ru-RU" sz="1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Топ-10 номенклатур в разрезе городов, руб.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Города!$B$29:$B$30</c:f>
              <c:strCache>
                <c:ptCount val="1"/>
                <c:pt idx="0">
                  <c:v>Волгоград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Города!$A$31:$A$41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Города!$B$31:$B$41</c:f>
              <c:numCache>
                <c:formatCode>#,##0</c:formatCode>
                <c:ptCount val="10"/>
                <c:pt idx="0">
                  <c:v>7669565</c:v>
                </c:pt>
                <c:pt idx="1">
                  <c:v>5530140</c:v>
                </c:pt>
                <c:pt idx="2">
                  <c:v>5019040</c:v>
                </c:pt>
                <c:pt idx="3">
                  <c:v>5752800</c:v>
                </c:pt>
                <c:pt idx="4">
                  <c:v>3800700</c:v>
                </c:pt>
                <c:pt idx="5">
                  <c:v>3443540</c:v>
                </c:pt>
                <c:pt idx="6">
                  <c:v>3250720</c:v>
                </c:pt>
                <c:pt idx="7">
                  <c:v>4135740</c:v>
                </c:pt>
                <c:pt idx="8">
                  <c:v>3022200</c:v>
                </c:pt>
                <c:pt idx="9">
                  <c:v>2118600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5-4E28-99C9-B3C37A6621D3}"/>
            </c:ext>
          </c:extLst>
        </c:ser>
        <c:ser>
          <c:idx val="1"/>
          <c:order val="1"/>
          <c:tx>
            <c:strRef>
              <c:f>Города!$C$29:$C$30</c:f>
              <c:strCache>
                <c:ptCount val="1"/>
                <c:pt idx="0">
                  <c:v>Екатеринбург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Города!$A$31:$A$41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Города!$C$31:$C$41</c:f>
              <c:numCache>
                <c:formatCode>#,##0</c:formatCode>
                <c:ptCount val="10"/>
                <c:pt idx="0">
                  <c:v>5108770</c:v>
                </c:pt>
                <c:pt idx="1">
                  <c:v>7989300</c:v>
                </c:pt>
                <c:pt idx="2">
                  <c:v>2971800</c:v>
                </c:pt>
                <c:pt idx="3">
                  <c:v>4548000</c:v>
                </c:pt>
                <c:pt idx="4">
                  <c:v>4912620</c:v>
                </c:pt>
                <c:pt idx="5">
                  <c:v>2206070</c:v>
                </c:pt>
                <c:pt idx="6">
                  <c:v>3581600</c:v>
                </c:pt>
                <c:pt idx="7">
                  <c:v>2873045</c:v>
                </c:pt>
                <c:pt idx="8">
                  <c:v>2341860</c:v>
                </c:pt>
                <c:pt idx="9">
                  <c:v>3062400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15-4E28-99C9-B3C37A6621D3}"/>
            </c:ext>
          </c:extLst>
        </c:ser>
        <c:ser>
          <c:idx val="2"/>
          <c:order val="2"/>
          <c:tx>
            <c:strRef>
              <c:f>Города!$D$29:$D$30</c:f>
              <c:strCache>
                <c:ptCount val="1"/>
                <c:pt idx="0">
                  <c:v>Москва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Города!$A$31:$A$41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Города!$D$31:$D$41</c:f>
              <c:numCache>
                <c:formatCode>#,##0</c:formatCode>
                <c:ptCount val="10"/>
                <c:pt idx="0">
                  <c:v>6772165</c:v>
                </c:pt>
                <c:pt idx="1">
                  <c:v>7032960</c:v>
                </c:pt>
                <c:pt idx="2">
                  <c:v>4787900</c:v>
                </c:pt>
                <c:pt idx="3">
                  <c:v>4281600</c:v>
                </c:pt>
                <c:pt idx="4">
                  <c:v>4718280</c:v>
                </c:pt>
                <c:pt idx="5">
                  <c:v>2134260</c:v>
                </c:pt>
                <c:pt idx="6">
                  <c:v>3043040</c:v>
                </c:pt>
                <c:pt idx="7">
                  <c:v>1976065</c:v>
                </c:pt>
                <c:pt idx="8">
                  <c:v>2691000</c:v>
                </c:pt>
                <c:pt idx="9">
                  <c:v>2630760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15-4E28-99C9-B3C37A6621D3}"/>
            </c:ext>
          </c:extLst>
        </c:ser>
        <c:ser>
          <c:idx val="3"/>
          <c:order val="3"/>
          <c:tx>
            <c:strRef>
              <c:f>Города!$E$29:$E$30</c:f>
              <c:strCache>
                <c:ptCount val="1"/>
                <c:pt idx="0">
                  <c:v>Новосибирск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Города!$A$31:$A$41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Города!$E$31:$E$41</c:f>
              <c:numCache>
                <c:formatCode>#,##0</c:formatCode>
                <c:ptCount val="10"/>
                <c:pt idx="0">
                  <c:v>7634310</c:v>
                </c:pt>
                <c:pt idx="1">
                  <c:v>6403320</c:v>
                </c:pt>
                <c:pt idx="2">
                  <c:v>4691380</c:v>
                </c:pt>
                <c:pt idx="3">
                  <c:v>4898400</c:v>
                </c:pt>
                <c:pt idx="4">
                  <c:v>5057760</c:v>
                </c:pt>
                <c:pt idx="5">
                  <c:v>1872070</c:v>
                </c:pt>
                <c:pt idx="6">
                  <c:v>2696320</c:v>
                </c:pt>
                <c:pt idx="7">
                  <c:v>2615690</c:v>
                </c:pt>
                <c:pt idx="8">
                  <c:v>2849700</c:v>
                </c:pt>
                <c:pt idx="9">
                  <c:v>2230800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15-4E28-99C9-B3C37A6621D3}"/>
            </c:ext>
          </c:extLst>
        </c:ser>
        <c:ser>
          <c:idx val="4"/>
          <c:order val="4"/>
          <c:tx>
            <c:strRef>
              <c:f>Города!$F$29:$F$30</c:f>
              <c:strCache>
                <c:ptCount val="1"/>
                <c:pt idx="0">
                  <c:v>Ростов-на-Дону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Города!$A$31:$A$41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Города!$F$31:$F$41</c:f>
              <c:numCache>
                <c:formatCode>#,##0</c:formatCode>
                <c:ptCount val="10"/>
                <c:pt idx="0">
                  <c:v>5381195</c:v>
                </c:pt>
                <c:pt idx="1">
                  <c:v>6854760</c:v>
                </c:pt>
                <c:pt idx="2">
                  <c:v>4762500</c:v>
                </c:pt>
                <c:pt idx="3">
                  <c:v>5023200</c:v>
                </c:pt>
                <c:pt idx="4">
                  <c:v>4127880</c:v>
                </c:pt>
                <c:pt idx="5">
                  <c:v>4779540</c:v>
                </c:pt>
                <c:pt idx="6">
                  <c:v>2391840</c:v>
                </c:pt>
                <c:pt idx="7">
                  <c:v>3307990</c:v>
                </c:pt>
                <c:pt idx="8">
                  <c:v>2475720</c:v>
                </c:pt>
                <c:pt idx="9">
                  <c:v>3505920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15-4E28-99C9-B3C37A6621D3}"/>
            </c:ext>
          </c:extLst>
        </c:ser>
        <c:ser>
          <c:idx val="5"/>
          <c:order val="5"/>
          <c:tx>
            <c:strRef>
              <c:f>Города!$G$29:$G$30</c:f>
              <c:strCache>
                <c:ptCount val="1"/>
                <c:pt idx="0">
                  <c:v>Санкт-Петербург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Города!$A$31:$A$41</c:f>
              <c:strCache>
                <c:ptCount val="10"/>
                <c:pt idx="0">
                  <c:v>Голубика</c:v>
                </c:pt>
                <c:pt idx="1">
                  <c:v>Малина</c:v>
                </c:pt>
                <c:pt idx="2">
                  <c:v>Апельсины</c:v>
                </c:pt>
                <c:pt idx="3">
                  <c:v>Бананы</c:v>
                </c:pt>
                <c:pt idx="4">
                  <c:v>Клубника</c:v>
                </c:pt>
                <c:pt idx="5">
                  <c:v>Брусника</c:v>
                </c:pt>
                <c:pt idx="6">
                  <c:v>Черешня</c:v>
                </c:pt>
                <c:pt idx="7">
                  <c:v>Смородина черная</c:v>
                </c:pt>
                <c:pt idx="8">
                  <c:v>Салат айсберг</c:v>
                </c:pt>
                <c:pt idx="9">
                  <c:v>Абрикосы</c:v>
                </c:pt>
              </c:strCache>
            </c:strRef>
          </c:cat>
          <c:val>
            <c:numRef>
              <c:f>Города!$G$31:$G$41</c:f>
              <c:numCache>
                <c:formatCode>#,##0</c:formatCode>
                <c:ptCount val="10"/>
                <c:pt idx="0">
                  <c:v>7076640</c:v>
                </c:pt>
                <c:pt idx="1">
                  <c:v>5702400</c:v>
                </c:pt>
                <c:pt idx="2">
                  <c:v>5054600</c:v>
                </c:pt>
                <c:pt idx="3">
                  <c:v>2728800</c:v>
                </c:pt>
                <c:pt idx="4">
                  <c:v>3658020</c:v>
                </c:pt>
                <c:pt idx="5">
                  <c:v>3916150</c:v>
                </c:pt>
                <c:pt idx="6">
                  <c:v>3081760</c:v>
                </c:pt>
                <c:pt idx="7">
                  <c:v>2772210</c:v>
                </c:pt>
                <c:pt idx="8">
                  <c:v>3487260</c:v>
                </c:pt>
                <c:pt idx="9">
                  <c:v>3042600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15-4E28-99C9-B3C37A662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277696"/>
        <c:axId val="544272416"/>
      </c:barChart>
      <c:catAx>
        <c:axId val="54427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44272416"/>
        <c:crosses val="autoZero"/>
        <c:auto val="1"/>
        <c:lblAlgn val="ctr"/>
        <c:lblOffset val="100"/>
        <c:noMultiLvlLbl val="0"/>
      </c:catAx>
      <c:valAx>
        <c:axId val="54427241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4427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452751721128598"/>
          <c:y val="0.23706098836362674"/>
          <c:w val="0.2346307729214776"/>
          <c:h val="0.50580196984339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C0D2-D1B9-427D-B277-EE8516C39EB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26AC-1560-4BB1-839A-7B2A783E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8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1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6649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28470"/>
            <a:ext cx="8322423" cy="137434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Отчёт по анализу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выручки и товарооборота.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Категория ФРОВ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115" y="1502815"/>
            <a:ext cx="4113885" cy="610820"/>
          </a:xfrm>
        </p:spPr>
        <p:txBody>
          <a:bodyPr>
            <a:normAutofit fontScale="55000" lnSpcReduction="20000"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Январь 2020 – июль 2021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Подготовлено: Бойко Анастасия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Анализируемые сегменты. Описание подхода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044700"/>
            <a:ext cx="8551480" cy="2595985"/>
          </a:xfrm>
        </p:spPr>
        <p:txBody>
          <a:bodyPr>
            <a:normAutofit fontScale="92500"/>
          </a:bodyPr>
          <a:lstStyle/>
          <a:p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Категории товаров ФРОВ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(в части продукции растительного происхождения) и </a:t>
            </a:r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номенклатурный ряд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. ФРОВ интересен для анализа, т.к. товары данного сегмента традиционно характеризуются высоким спросом, однако имеют небольшой срок годности. Оптимизация объёмов данных запасов может помочь уложиться в нормы естественной убыли, утвержденные Правительством РФ. Такие потери можно учесть в затратах для целей налогообложения, а если превышений норм нет, то экономится чистая прибыль;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Заказчики 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(Магнит, Лента, О'КЕЙ, Ашан);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Города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 (отобраны миллионники из крупнейших по численности населения федеральных округов: Москва, Санкт-Петербург, Волгоград, Екатеринбург, Новосибирск, </a:t>
            </a:r>
            <a:r>
              <a:rPr lang="ru-RU" sz="1300" dirty="0" err="1">
                <a:latin typeface="Arial" panose="020B0604020202020204" pitchFamily="34" charset="0"/>
                <a:cs typeface="Arial" panose="020B0604020202020204" pitchFamily="34" charset="0"/>
              </a:rPr>
              <a:t>Ростов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-на-Дону);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Количественные метрики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выручка, объем товаров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. Анализ цен полагаем нецелесообразным, поскольку в течение исследуемого периода они были одинаковы для всех заказчиков и не менялись в динамике;</a:t>
            </a:r>
          </a:p>
          <a:p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Временные рамки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: 01.01.2020 – 01.07.2021, использование разбивки по </a:t>
            </a:r>
            <a:r>
              <a:rPr lang="ru-RU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дням, месяцам, кварталам, годам</a:t>
            </a:r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Товарные категории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6" y="1198559"/>
            <a:ext cx="6719020" cy="3663766"/>
          </a:xfrm>
        </p:spPr>
        <p:txBody>
          <a:bodyPr>
            <a:norm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Представлено 4 товарные категории: Зелень, Овощи, Фрукты, Ягоды.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Наибольший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удельный вес в выручке – </a:t>
            </a: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Ягоды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(41%), </a:t>
            </a: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наименьший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Овощи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(11%).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Ожидаемое превалирование доходов от реализации ягод связано с их высокой стоимостью из-за значительных издержек производителей. Отметим влияние неблагоприятных погодных условий, ограниченный ареал и период выращивания ягод, нехватку рабочих рук в период пандемии КОВИД-19, более сложный процесс выращивания отдельных видов ягод, подорожание техники, удобрений, логистики.</a:t>
            </a:r>
          </a:p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Незначительная доля овощей связана с их относительно невысокой стоимостью, кроме того, ареал и период выращивания, в отличие от ягод, у овощей больше, поэтому данная категория более доступная по ценовом сегменту для потребителей.</a:t>
            </a:r>
          </a:p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Максимальная выручка: по ягодам – Магнит и О’КЕЙ, минимальная: по овощам – Ашан.</a:t>
            </a:r>
          </a:p>
          <a:p>
            <a:endParaRPr lang="en-US" sz="12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50DE52B-DA13-9D5D-E828-2E4F8DAB9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00133"/>
              </p:ext>
            </p:extLst>
          </p:nvPr>
        </p:nvGraphicFramePr>
        <p:xfrm>
          <a:off x="2678480" y="3789736"/>
          <a:ext cx="2565400" cy="971550"/>
        </p:xfrm>
        <a:graphic>
          <a:graphicData uri="http://schemas.openxmlformats.org/drawingml/2006/table">
            <a:tbl>
              <a:tblPr/>
              <a:tblGrid>
                <a:gridCol w="862533">
                  <a:extLst>
                    <a:ext uri="{9D8B030D-6E8A-4147-A177-3AD203B41FA5}">
                      <a16:colId xmlns:a16="http://schemas.microsoft.com/office/drawing/2014/main" val="2069412716"/>
                    </a:ext>
                  </a:extLst>
                </a:gridCol>
                <a:gridCol w="1094021">
                  <a:extLst>
                    <a:ext uri="{9D8B030D-6E8A-4147-A177-3AD203B41FA5}">
                      <a16:colId xmlns:a16="http://schemas.microsoft.com/office/drawing/2014/main" val="3931174542"/>
                    </a:ext>
                  </a:extLst>
                </a:gridCol>
                <a:gridCol w="608846">
                  <a:extLst>
                    <a:ext uri="{9D8B030D-6E8A-4147-A177-3AD203B41FA5}">
                      <a16:colId xmlns:a16="http://schemas.microsoft.com/office/drawing/2014/main" val="4221547151"/>
                    </a:ext>
                  </a:extLst>
                </a:gridCol>
              </a:tblGrid>
              <a:tr h="15429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Категория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Выручка, руб.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Доля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412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Ягоды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159 508 435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677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Фрукты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111 224 340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432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Зелень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51 276 385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963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Овощи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38 672 700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355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Общий итог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360 681 860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137891"/>
                  </a:ext>
                </a:extLst>
              </a:tr>
            </a:tbl>
          </a:graphicData>
        </a:graphic>
      </p:graphicFrame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509AB389-27A9-B6D9-8E9D-C2A5C05B5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266630"/>
              </p:ext>
            </p:extLst>
          </p:nvPr>
        </p:nvGraphicFramePr>
        <p:xfrm>
          <a:off x="5335525" y="3335276"/>
          <a:ext cx="3512215" cy="1679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36699"/>
            <a:ext cx="3570741" cy="46543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Заказчики</a:t>
            </a:r>
            <a:endParaRPr lang="en-US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BE24EAB-866A-8FC2-88D6-9190C26DC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40620"/>
              </p:ext>
            </p:extLst>
          </p:nvPr>
        </p:nvGraphicFramePr>
        <p:xfrm>
          <a:off x="448965" y="2571750"/>
          <a:ext cx="2691069" cy="971550"/>
        </p:xfrm>
        <a:graphic>
          <a:graphicData uri="http://schemas.openxmlformats.org/drawingml/2006/table">
            <a:tbl>
              <a:tblPr/>
              <a:tblGrid>
                <a:gridCol w="1374345">
                  <a:extLst>
                    <a:ext uri="{9D8B030D-6E8A-4147-A177-3AD203B41FA5}">
                      <a16:colId xmlns:a16="http://schemas.microsoft.com/office/drawing/2014/main" val="3380178251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1325425296"/>
                    </a:ext>
                  </a:extLst>
                </a:gridCol>
                <a:gridCol w="400494">
                  <a:extLst>
                    <a:ext uri="{9D8B030D-6E8A-4147-A177-3AD203B41FA5}">
                      <a16:colId xmlns:a16="http://schemas.microsoft.com/office/drawing/2014/main" val="255278317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Заказчик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Выручка, руб.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833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Магнит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93 094 395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771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О'КЕЙ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92 509 460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35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Ашан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88 588 925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1301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Лента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86 489 080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1397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Итог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360 681 860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95004"/>
                  </a:ext>
                </a:extLst>
              </a:tr>
            </a:tbl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1D5412B-B59D-8C4D-0127-1CBE455B52B4}"/>
              </a:ext>
            </a:extLst>
          </p:cNvPr>
          <p:cNvSpPr txBox="1">
            <a:spLocks/>
          </p:cNvSpPr>
          <p:nvPr/>
        </p:nvSpPr>
        <p:spPr>
          <a:xfrm>
            <a:off x="237733" y="629637"/>
            <a:ext cx="4486971" cy="1221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0" dirty="0">
                <a:latin typeface="Arial" panose="020B0604020202020204" pitchFamily="34" charset="0"/>
                <a:cs typeface="Arial" panose="020B0604020202020204" pitchFamily="34" charset="0"/>
              </a:rPr>
              <a:t>Проанализировано 4 заказчика, наибольший удельный вес в выручке – Магнит (26%), наименьший – Лента (24 %), в целом доли по выручке и количеству товаров распределены между всеми компаниями равномерно. 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0" dirty="0">
                <a:latin typeface="Arial" panose="020B0604020202020204" pitchFamily="34" charset="0"/>
                <a:cs typeface="Arial" panose="020B0604020202020204" pitchFamily="34" charset="0"/>
              </a:rPr>
              <a:t>Незначительное превышение доли «Магнита» связано с широкой распространенностью магазинов формата «у дома», удобного потребителям, у остальных компаний такой формат практически не используется.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B882665-41F8-3145-8B0C-36416FB46B26}"/>
              </a:ext>
            </a:extLst>
          </p:cNvPr>
          <p:cNvSpPr txBox="1">
            <a:spLocks/>
          </p:cNvSpPr>
          <p:nvPr/>
        </p:nvSpPr>
        <p:spPr>
          <a:xfrm>
            <a:off x="269729" y="1794054"/>
            <a:ext cx="4473260" cy="342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ru-RU" sz="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B9B4297C-A03F-4730-7D13-FEFAAE65CB6F}"/>
              </a:ext>
            </a:extLst>
          </p:cNvPr>
          <p:cNvSpPr txBox="1">
            <a:spLocks/>
          </p:cNvSpPr>
          <p:nvPr/>
        </p:nvSpPr>
        <p:spPr>
          <a:xfrm>
            <a:off x="296259" y="1878785"/>
            <a:ext cx="4412446" cy="599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100" b="0" dirty="0">
                <a:latin typeface="Arial" panose="020B0604020202020204" pitchFamily="34" charset="0"/>
                <a:cs typeface="Arial" panose="020B0604020202020204" pitchFamily="34" charset="0"/>
              </a:rPr>
              <a:t>Крупнейшие по выручке товары: «Лента» – лидер по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110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Голубике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(более 11 млн руб.), «Магнит», «Ашан» и О'КЕЙ» - по </a:t>
            </a:r>
            <a:r>
              <a:rPr kumimoji="0" lang="ru-RU" sz="110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Малине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(более 10 млн руб. для каждой компании). </a:t>
            </a:r>
            <a:endParaRPr lang="ru-RU" sz="1100" dirty="0"/>
          </a:p>
        </p:txBody>
      </p:sp>
      <p:graphicFrame>
        <p:nvGraphicFramePr>
          <p:cNvPr id="24" name="Диаграмма 23">
            <a:extLst>
              <a:ext uri="{FF2B5EF4-FFF2-40B4-BE49-F238E27FC236}">
                <a16:creationId xmlns:a16="http://schemas.microsoft.com/office/drawing/2014/main" id="{433F4ED9-8939-5BF3-086D-5DEAA9F32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03506"/>
              </p:ext>
            </p:extLst>
          </p:nvPr>
        </p:nvGraphicFramePr>
        <p:xfrm>
          <a:off x="4572000" y="369414"/>
          <a:ext cx="4275741" cy="3307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21D5A-E697-CD9D-27C3-5E5B173D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География продаж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F70A914-28F0-41FA-ACCC-FF68921C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500725"/>
              </p:ext>
            </p:extLst>
          </p:nvPr>
        </p:nvGraphicFramePr>
        <p:xfrm>
          <a:off x="6251755" y="2571750"/>
          <a:ext cx="3359510" cy="270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72F46-57C5-9C87-16A1-6FDAE85BF544}"/>
              </a:ext>
            </a:extLst>
          </p:cNvPr>
          <p:cNvSpPr txBox="1">
            <a:spLocks/>
          </p:cNvSpPr>
          <p:nvPr/>
        </p:nvSpPr>
        <p:spPr>
          <a:xfrm>
            <a:off x="2281425" y="1135794"/>
            <a:ext cx="6566315" cy="1625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Проанализировано </a:t>
            </a:r>
            <a:r>
              <a:rPr lang="en-US" sz="12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ru-RU" sz="12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городов, в целом доли по выручке распределены между всеми городами равномерно (16-17%). </a:t>
            </a:r>
            <a:endParaRPr lang="en-US" sz="12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Максимальное значение выручки – Волгоград, минимальное – Москва, что можно объяснить искажающим фактором неполноты данных: в выборке отсутствуют магазины лидера рынка – сети Х5, что сказалось на значениях выручки по Москве.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 всех городах по объемам выручки лидирует категория Ягоды, кроме того, довольно крупная сумма выручки по Фруктам в Волгограде</a:t>
            </a:r>
            <a:r>
              <a:rPr lang="ru-RU" sz="12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94410D1-259C-04DA-AC87-D980E176B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028703"/>
              </p:ext>
            </p:extLst>
          </p:nvPr>
        </p:nvGraphicFramePr>
        <p:xfrm>
          <a:off x="2586835" y="3029865"/>
          <a:ext cx="4275740" cy="197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9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FE35F-24BB-EF82-0280-1570AA50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085130" cy="38060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помесячной динамики выручки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21C7C1-FFE4-397B-0ED8-EF9060C3C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554" y="739289"/>
            <a:ext cx="3871725" cy="2956675"/>
          </a:xfrm>
        </p:spPr>
        <p:txBody>
          <a:bodyPr>
            <a:normAutofit fontScale="77500" lnSpcReduction="20000"/>
          </a:bodyPr>
          <a:lstStyle/>
          <a:p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Топ-3 месяца по выручке: март 2021, июнь 2021, октябрь 2020. </a:t>
            </a:r>
          </a:p>
          <a:p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Рост выручки в марте может быть связан с повышенными закупками продовольствия населением перед 8 марта, а также из-за сезонной нехватки витаминов после зимы.</a:t>
            </a:r>
          </a:p>
          <a:p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Значительные суммы в июне объясняются тем, что этот месяц традиционно характеризуется созреванием большей части сортов ягод, являющихся драйвером выручки.</a:t>
            </a:r>
          </a:p>
          <a:p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Октябрь характеризуется как время созревания осенних сортов фруктов (яблоки, груши) и овощей, особенно корнеплодов.</a:t>
            </a:r>
          </a:p>
          <a:p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за июль неполные, представлены за 1 день (1.07.21).</a:t>
            </a:r>
          </a:p>
          <a:p>
            <a:r>
              <a:rPr lang="ru-RU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Минимальная сумма выручки – май 2021, может быть связано с ухудшением состояния и вкусовых качеств овощей и фруктов после нескольких месяцев хранения зимой/ранней весной, кроме того, в мае население чаще приобретает свежие ягоды, зелень, овощи на рынках у фермеров или привозит со своих дач / ЛПХ,  что снижает обороты в торговых сетях.</a:t>
            </a: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AF4E93B-5764-4992-82EE-3DF8669C3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86423"/>
              </p:ext>
            </p:extLst>
          </p:nvPr>
        </p:nvGraphicFramePr>
        <p:xfrm>
          <a:off x="4015280" y="739290"/>
          <a:ext cx="5128720" cy="295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29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E3F94-828D-9EF7-A91F-44B8408C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129726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товаров по номенклатурам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A7568AA-1265-4BEA-A222-8DD35E4D8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19188"/>
              </p:ext>
            </p:extLst>
          </p:nvPr>
        </p:nvGraphicFramePr>
        <p:xfrm>
          <a:off x="7006130" y="2419045"/>
          <a:ext cx="2137870" cy="2308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238B444-3F2D-2338-BF7D-D8C503D4E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972869"/>
              </p:ext>
            </p:extLst>
          </p:nvPr>
        </p:nvGraphicFramePr>
        <p:xfrm>
          <a:off x="2434130" y="2419045"/>
          <a:ext cx="4581151" cy="274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A715F5-E140-C1D4-B43B-B2E8973B9A58}"/>
              </a:ext>
            </a:extLst>
          </p:cNvPr>
          <p:cNvSpPr txBox="1">
            <a:spLocks/>
          </p:cNvSpPr>
          <p:nvPr/>
        </p:nvSpPr>
        <p:spPr>
          <a:xfrm>
            <a:off x="2281425" y="702370"/>
            <a:ext cx="6719020" cy="16797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всего выручки приносит </a:t>
            </a:r>
            <a:r>
              <a:rPr lang="ru-RU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Голубика</a:t>
            </a:r>
            <a:r>
              <a:rPr lang="ru-RU" sz="11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это самая популярная ягода в Новосибирске, Волгограде, Санкт-Петербурге. Благодаря блогерам и сторонникам ЗОЖ стала модным и полезным «суперфудом».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Второе место по популярности – </a:t>
            </a:r>
            <a:r>
              <a:rPr lang="ru-RU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Малина</a:t>
            </a:r>
            <a:r>
              <a:rPr lang="ru-RU" sz="11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её больше всего приобретают в Екатеринбурге и Москве, в том числе благодаря её полезности в период распространения респираторных заболеваний в крупных мегаполисах.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Меньше всего выручки в Топ-10 приносят </a:t>
            </a:r>
            <a:r>
              <a:rPr lang="ru-RU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Абрикосы</a:t>
            </a:r>
            <a:r>
              <a:rPr lang="ru-RU" sz="11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может быть связано с частыми неурожаями этого фрукта из-за неблагоприятных климатических условий в южных регионах страны и высокой зависимостью от импорта.</a:t>
            </a:r>
          </a:p>
        </p:txBody>
      </p:sp>
    </p:spTree>
    <p:extLst>
      <p:ext uri="{BB962C8B-B14F-4D97-AF65-F5344CB8AC3E}">
        <p14:creationId xmlns:p14="http://schemas.microsoft.com/office/powerpoint/2010/main" val="424744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62F5A-DD42-1545-C070-900AC947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82" y="128470"/>
            <a:ext cx="8237835" cy="629349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 по итогам аналитических процедур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2985A-ABB2-1724-87A9-3323FE04D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891995"/>
            <a:ext cx="4495800" cy="2595985"/>
          </a:xfrm>
        </p:spPr>
        <p:txBody>
          <a:bodyPr>
            <a:norm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повышения объемов продаж </a:t>
            </a:r>
            <a:r>
              <a:rPr lang="ru-RU" sz="1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овощей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можно:</a:t>
            </a:r>
          </a:p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</a:t>
            </a:r>
            <a:r>
              <a:rPr lang="ru-RU" sz="1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сместить фокус потребителей 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весовой продукции на фасованную (по данным маркетинговых исследований, нерасфасованная продукция воспринимается потребителем как более низкого качества, нежели упакованная);</a:t>
            </a:r>
          </a:p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</a:t>
            </a:r>
            <a:r>
              <a:rPr lang="ru-RU" sz="1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стимулирование импульсных покупок 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путем изменения выкладки: не отводить лучшие места дешевым корнеплодам, а увеличить на этих местах долю свежих овощей, томатов черри и премиальных огурцов;</a:t>
            </a:r>
          </a:p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в) </a:t>
            </a:r>
            <a:r>
              <a:rPr lang="ru-RU" sz="1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знакомство потребителей с полезными свойствами 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овощей путем использования фото овощей и рецептов из них в рекламных материалах (в журналах, на сайте, в ТВ/Интернет-рекламе и т.д.).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232298-3DBC-99F0-6F0F-70D9F8D0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951" y="899768"/>
            <a:ext cx="4038600" cy="3394472"/>
          </a:xfrm>
        </p:spPr>
        <p:txBody>
          <a:bodyPr>
            <a:norm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дальнейшей максимизации выручки по наиболее доходной категории – </a:t>
            </a: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ягодам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а) развитие «</a:t>
            </a: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фильеров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– специальных программ очень тесного сотрудничества с поставщиком;</a:t>
            </a:r>
          </a:p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запуск проектов по </a:t>
            </a: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повышению лояльности 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покупателей, смелое продвижение идеи доступности ягод широким слоям населения;</a:t>
            </a:r>
          </a:p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в) увеличение доли </a:t>
            </a: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местных производителей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г) расширение </a:t>
            </a: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ассортимента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различные варианты </a:t>
            </a: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фасовки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д) размещение товара в </a:t>
            </a:r>
            <a:r>
              <a:rPr lang="ru-RU" sz="12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прикассовой</a:t>
            </a:r>
            <a:r>
              <a:rPr lang="ru-RU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зоне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21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1D1B5-5649-40C7-3D24-B4E0419A7E81}"/>
              </a:ext>
            </a:extLst>
          </p:cNvPr>
          <p:cNvSpPr txBox="1"/>
          <p:nvPr/>
        </p:nvSpPr>
        <p:spPr>
          <a:xfrm>
            <a:off x="2586835" y="1502815"/>
            <a:ext cx="397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1055</Words>
  <Application>Microsoft Office PowerPoint</Application>
  <PresentationFormat>Экран (16:9)</PresentationFormat>
  <Paragraphs>97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Отчёт по анализу  выручки и товарооборота.  Категория ФРОВ</vt:lpstr>
      <vt:lpstr>Анализируемые сегменты. Описание подхода</vt:lpstr>
      <vt:lpstr>Товарные категории</vt:lpstr>
      <vt:lpstr>Заказчики</vt:lpstr>
      <vt:lpstr>География продаж</vt:lpstr>
      <vt:lpstr>Анализ помесячной динамики выручки</vt:lpstr>
      <vt:lpstr>Анализ товаров по номенклатурам</vt:lpstr>
      <vt:lpstr>Рекомендации по итогам аналитических процедур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Анастасия Бойко</cp:lastModifiedBy>
  <cp:revision>235</cp:revision>
  <dcterms:created xsi:type="dcterms:W3CDTF">2013-08-21T19:17:07Z</dcterms:created>
  <dcterms:modified xsi:type="dcterms:W3CDTF">2024-05-20T16:25:09Z</dcterms:modified>
</cp:coreProperties>
</file>