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430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56" r:id="rId14"/>
    <p:sldId id="457" r:id="rId15"/>
    <p:sldId id="458" r:id="rId16"/>
    <p:sldId id="455" r:id="rId17"/>
    <p:sldId id="452" r:id="rId18"/>
    <p:sldId id="460" r:id="rId19"/>
    <p:sldId id="446" r:id="rId20"/>
    <p:sldId id="447" r:id="rId21"/>
    <p:sldId id="448" r:id="rId22"/>
    <p:sldId id="449" r:id="rId23"/>
    <p:sldId id="464" r:id="rId24"/>
    <p:sldId id="451" r:id="rId25"/>
    <p:sldId id="465" r:id="rId26"/>
    <p:sldId id="459" r:id="rId27"/>
    <p:sldId id="453" r:id="rId28"/>
    <p:sldId id="462" r:id="rId29"/>
    <p:sldId id="463" r:id="rId30"/>
    <p:sldId id="454" r:id="rId31"/>
    <p:sldId id="461" r:id="rId32"/>
    <p:sldId id="466" r:id="rId33"/>
    <p:sldId id="467" r:id="rId34"/>
    <p:sldId id="468" r:id="rId35"/>
    <p:sldId id="436" r:id="rId36"/>
    <p:sldId id="435" r:id="rId37"/>
    <p:sldId id="421" r:id="rId38"/>
    <p:sldId id="437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inary Search Trees" id="{ECD6BA2E-8BC4-43FC-9C4F-3F51A48D7E66}">
          <p14:sldIdLst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6"/>
            <p14:sldId id="457"/>
            <p14:sldId id="458"/>
            <p14:sldId id="455"/>
            <p14:sldId id="452"/>
            <p14:sldId id="460"/>
            <p14:sldId id="446"/>
            <p14:sldId id="447"/>
            <p14:sldId id="448"/>
            <p14:sldId id="449"/>
            <p14:sldId id="464"/>
            <p14:sldId id="451"/>
            <p14:sldId id="465"/>
            <p14:sldId id="459"/>
            <p14:sldId id="453"/>
            <p14:sldId id="462"/>
            <p14:sldId id="463"/>
            <p14:sldId id="454"/>
            <p14:sldId id="461"/>
            <p14:sldId id="466"/>
            <p14:sldId id="467"/>
            <p14:sldId id="468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9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396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37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06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19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97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778249" y="3767049"/>
            <a:ext cx="67217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BST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08" y="3096402"/>
            <a:ext cx="2482271" cy="27831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335887" y="4157103"/>
            <a:ext cx="2867753" cy="1929285"/>
            <a:chOff x="1939268" y="2057401"/>
            <a:chExt cx="4499280" cy="308206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Contains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37821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Contains(T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(value.CompareTo(current.Value) &lt; 0)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(value.CompareTo(current.Value)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current !=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9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0" y="1278553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this.root = new Node(value);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parent = null; 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while(current != null) { //TODO: search for node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insert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3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BST&lt;T&gt;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Search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(T value)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Search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179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BinarySearchTree&lt;T&gt; Search(T item)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(item.CompareTo(current.Value)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(item.CompareTo(current.Value) &gt; 0)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BinarySearchTree&lt;T&gt;(current);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7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r>
              <a:rPr lang="bg-BG" altLang="ko-KR" dirty="0">
                <a:ea typeface="굴림" pitchFamily="50" charset="-127"/>
              </a:rPr>
              <a:t>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430953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BinarySearchTree(Node root)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Copy(Node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(node == null)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this.Insert(node.Value);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this.Copy(node.Left);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2612" y="4419600"/>
            <a:ext cx="2910000" cy="838200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Pre-Order Traversal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Insert, Contains,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7194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0083" y="249349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7269" y="3344215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8243" y="3156643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7012" y="4351656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1808" y="4077804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0164" y="529237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4960" y="5018521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3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Remove x from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exit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leaf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remove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if node is non-leaf  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find replacement</a:t>
            </a:r>
            <a:endParaRPr lang="en-GB" dirty="0"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 cases (continues…)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Remove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183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1. Deleted has no right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its left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(1)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43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972 L 0.06772 -0.19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Binary Search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BST Operations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DeleteMin()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2. Deleted right's child has no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right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(2)</a:t>
            </a:r>
            <a:endParaRPr lang="bg-BG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0742611" y="5203207"/>
            <a:ext cx="329945" cy="7317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707" y="582235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null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66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209E-6 -3.7037E-7 L -0.07176 -0.18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6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3. Deleted right's child has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find min in deleted right's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min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17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(3)</a:t>
            </a:r>
            <a:endParaRPr lang="bg-BG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718E-6 -1.85185E-6 L -0.03647 -0.3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DeleteMin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Delete 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450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Delete Min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DeleteMin()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 { return;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parent 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(current.Left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parent = current;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 = parent.Left;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(parent == null) { this.root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parent.Left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</a:t>
            </a:r>
            <a:r>
              <a:rPr lang="en-US" noProof="1"/>
              <a:t>DeleteMin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Insert – height of tree</a:t>
            </a:r>
          </a:p>
          <a:p>
            <a:r>
              <a:rPr lang="en-US" dirty="0"/>
              <a:t>Search – height of tree</a:t>
            </a:r>
          </a:p>
          <a:p>
            <a:r>
              <a:rPr lang="en-US" dirty="0"/>
              <a:t>Delete – height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Operation Speed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00131" y="28194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82572" y="4055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444014" y="40033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152020" y="54127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7164804" y="34233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6207604" y="47827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668898" y="47827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438291" y="34825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744241" y="53672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513288" y="48115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606500" y="53678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037997" y="1526781"/>
            <a:ext cx="1202584" cy="568301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O(n)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Insert 17, 10, 25, 5, 15, 19,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Best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2316" y="247369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7953" y="44459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5541" y="3132980"/>
            <a:ext cx="701872" cy="3313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0011" y="338797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5098" y="419100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598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4612" y="417195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9949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1550" y="3368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6637" y="417195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7521" y="44078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6151" y="415290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1409" y="3132980"/>
            <a:ext cx="902040" cy="32404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random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Average Case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7931" y="2514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5911" y="358468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3513" y="3584688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1443" y="469546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6131" y="3118539"/>
            <a:ext cx="477505" cy="5489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1998" y="4321071"/>
            <a:ext cx="271161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6091" y="4321071"/>
            <a:ext cx="332740" cy="3854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6091" y="3177749"/>
            <a:ext cx="323121" cy="48969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2851" y="46954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4424" y="4321071"/>
            <a:ext cx="335005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79812" y="470010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7741" y="575314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59839" y="5435876"/>
            <a:ext cx="335805" cy="37439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increasing/decreasing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Worst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7012" y="27432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4198" y="35939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5172" y="3406349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3941" y="460136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98737" y="4327510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7093" y="5542079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1889" y="5268227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1889" y="3477671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Linked List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node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Nearly equal number of nodes in its subtrees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 trees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04" y="2171700"/>
            <a:ext cx="2595009" cy="3467100"/>
          </a:xfrm>
          <a:prstGeom prst="roundRect">
            <a:avLst>
              <a:gd name="adj" fmla="val 364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342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elements between 2 values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Return enumerator</a:t>
            </a:r>
            <a:r>
              <a:rPr lang="bg-BG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with the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Find the</a:t>
            </a:r>
          </a:p>
          <a:p>
            <a:pPr lvl="1">
              <a:lnSpc>
                <a:spcPct val="100000"/>
              </a:lnSpc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371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26081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25555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912604" y="527409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19755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3349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0347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39194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3637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39200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6519065" y="4688995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649982" y="388596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8205701" y="3312594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523727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9079446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17625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273344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8546" y="5029200"/>
            <a:ext cx="488121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4 5 8 9 10 37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5612" y="5029200"/>
            <a:ext cx="488121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Range 4, 37 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7" grpId="0" animBg="1"/>
      <p:bldP spid="25" grpId="0" animBg="1"/>
      <p:bldP spid="30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Range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Range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1224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13800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are ordered binary trees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Balanced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have roughly the same height of their left and right children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/>
              <a:t>Two Children at Most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6" y="1485296"/>
            <a:ext cx="3505198" cy="2781904"/>
          </a:xfrm>
          <a:prstGeom prst="roundRect">
            <a:avLst>
              <a:gd name="adj" fmla="val 1949"/>
            </a:avLst>
          </a:prstGeom>
        </p:spPr>
      </p:pic>
    </p:spTree>
    <p:extLst>
      <p:ext uri="{BB962C8B-B14F-4D97-AF65-F5344CB8AC3E}">
        <p14:creationId xmlns:p14="http://schemas.microsoft.com/office/powerpoint/2010/main" val="5792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left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right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19488" y="5322860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89102" y="3603597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2630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89861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0553" y="5452995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88657" y="5454586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7195" y="4126164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4428" y="5069455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5039" y="5130131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38419" y="4191804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4113" y="535968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4502" y="5130131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3437" y="5080558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6240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07558" y="4884694"/>
            <a:ext cx="2563852" cy="568301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02560" y="2080582"/>
            <a:ext cx="2563852" cy="568301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what about ==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Search for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not null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==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return node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3300" y="18288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5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Insert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insert x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else 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 node exists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23012" y="12954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8170466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 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null(insert)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You are given a skeleton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BinarySearchTree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</a:t>
            </a:r>
          </a:p>
          <a:p>
            <a:pPr lvl="2">
              <a:lnSpc>
                <a:spcPct val="110000"/>
              </a:lnSpc>
            </a:pP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bool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 Contains(T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Insert(T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EachInOrder(Action&lt;T&gt;)</a:t>
            </a: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8" y="4626662"/>
            <a:ext cx="6057900" cy="1790700"/>
          </a:xfrm>
          <a:prstGeom prst="roundRect">
            <a:avLst>
              <a:gd name="adj" fmla="val 5259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8532812" y="4671872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" name="Arrow: Right 6"/>
          <p:cNvSpPr/>
          <p:nvPr/>
        </p:nvSpPr>
        <p:spPr>
          <a:xfrm>
            <a:off x="7521897" y="5179962"/>
            <a:ext cx="586721" cy="68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121390" y="3444347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Same as before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Node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295400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Value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Left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Right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23012" y="762000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Inside BST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1744</Words>
  <Application>Microsoft Office PowerPoint</Application>
  <PresentationFormat>Custom</PresentationFormat>
  <Paragraphs>397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굴림</vt:lpstr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Binary Search Trees</vt:lpstr>
      <vt:lpstr>Table of Contents</vt:lpstr>
      <vt:lpstr>Have a Question?</vt:lpstr>
      <vt:lpstr>Binary Search Trees</vt:lpstr>
      <vt:lpstr>Binary Search Trees</vt:lpstr>
      <vt:lpstr>BST - Search</vt:lpstr>
      <vt:lpstr>BST - Insert</vt:lpstr>
      <vt:lpstr>Problem: BST</vt:lpstr>
      <vt:lpstr>Solution: BST Node</vt:lpstr>
      <vt:lpstr>Solution: BST Contains</vt:lpstr>
      <vt:lpstr>Solution: BST Insert</vt:lpstr>
      <vt:lpstr>Problem: BST Search</vt:lpstr>
      <vt:lpstr>Solution: BST Search</vt:lpstr>
      <vt:lpstr>Solution: BST Search (2)</vt:lpstr>
      <vt:lpstr>Lab Exercise</vt:lpstr>
      <vt:lpstr>BST - Search Operation Speed - Quiz</vt:lpstr>
      <vt:lpstr>BST - Search Operation Speed - Answer</vt:lpstr>
      <vt:lpstr>BST - Remove</vt:lpstr>
      <vt:lpstr>BST – Remove (1)</vt:lpstr>
      <vt:lpstr>BST – Remove (2)</vt:lpstr>
      <vt:lpstr>BST – Remove (3)</vt:lpstr>
      <vt:lpstr>Problem: BST Delete Min</vt:lpstr>
      <vt:lpstr>Solution: BST Delete Min</vt:lpstr>
      <vt:lpstr>Lab Exercise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BST - Range</vt:lpstr>
      <vt:lpstr>Lab Exercise</vt:lpstr>
      <vt:lpstr>BST - Range Operation Speed - Quiz</vt:lpstr>
      <vt:lpstr>BST - Search Operation Speed - Answer</vt:lpstr>
      <vt:lpstr>Summary</vt:lpstr>
      <vt:lpstr>Binary Search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2017-05-31T16:27:36Z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