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56" r:id="rId3"/>
    <p:sldId id="290" r:id="rId5"/>
    <p:sldId id="291" r:id="rId6"/>
    <p:sldId id="289" r:id="rId7"/>
    <p:sldId id="257" r:id="rId8"/>
    <p:sldId id="288" r:id="rId9"/>
    <p:sldId id="258" r:id="rId10"/>
    <p:sldId id="260" r:id="rId11"/>
    <p:sldId id="259" r:id="rId12"/>
    <p:sldId id="279" r:id="rId13"/>
    <p:sldId id="263" r:id="rId14"/>
    <p:sldId id="277" r:id="rId15"/>
    <p:sldId id="264" r:id="rId16"/>
    <p:sldId id="262" r:id="rId17"/>
    <p:sldId id="265" r:id="rId18"/>
    <p:sldId id="275" r:id="rId19"/>
    <p:sldId id="280" r:id="rId20"/>
    <p:sldId id="281" r:id="rId21"/>
    <p:sldId id="284" r:id="rId22"/>
    <p:sldId id="282" r:id="rId23"/>
    <p:sldId id="283" r:id="rId24"/>
    <p:sldId id="285" r:id="rId25"/>
    <p:sldId id="286" r:id="rId26"/>
    <p:sldId id="292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618" y="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355356C-22A1-4C27-8142-8923D5A1B98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99E482B-96E7-4480-BB75-EE45AF34448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BA7B17D-4DDA-447A-973E-6B5BCC2E560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2F7EC85-F482-4CCC-846A-06D61890359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78958C-A71B-4468-ADB4-CAB1D789C4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hdr" sz="quarter"/>
          </p:nvPr>
        </p:nvSpPr>
        <p:spPr bwMode="auto">
          <a:ln>
            <a:miter lim="800000"/>
          </a:ln>
        </p:spPr>
        <p:txBody>
          <a:bodyPr wrap="square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/>
              <a:t>The University of Adelaide, School of Computer Science</a:t>
            </a:r>
            <a:endParaRPr lang="en-US" altLang="zh-CN" smtClean="0"/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ln>
            <a:miter lim="800000"/>
          </a:ln>
        </p:spPr>
        <p:txBody>
          <a:bodyPr wrap="square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9374AF-CE56-4C01-8C30-1CB9383CD0F9}" type="datetime3">
              <a:rPr lang="en-US" altLang="zh-CN"/>
            </a:fld>
            <a:endParaRPr lang="en-US" altLang="zh-CN"/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/>
              <a:t>Chapter 2 — Instructions: Language of the Computer</a:t>
            </a:r>
            <a:endParaRPr lang="en-US" altLang="zh-CN" smtClean="0"/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945851-AC3F-4B31-9530-B3CC341DB3E6}" type="slidenum">
              <a:rPr lang="en-US" altLang="zh-CN"/>
            </a:fld>
            <a:endParaRPr lang="en-US" altLang="zh-CN"/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AU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hdr" sz="quarter"/>
          </p:nvPr>
        </p:nvSpPr>
        <p:spPr bwMode="auto">
          <a:ln>
            <a:miter lim="800000"/>
          </a:ln>
        </p:spPr>
        <p:txBody>
          <a:bodyPr wrap="square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/>
              <a:t>The University of Adelaide, School of Computer Science</a:t>
            </a:r>
            <a:endParaRPr lang="en-US" altLang="zh-CN" smtClean="0"/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ln>
            <a:miter lim="800000"/>
          </a:ln>
        </p:spPr>
        <p:txBody>
          <a:bodyPr wrap="square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6721DA-BE98-49E6-A9F8-36884AFADA62}" type="datetime3">
              <a:rPr lang="en-US" altLang="zh-CN"/>
            </a:fld>
            <a:endParaRPr lang="en-US" altLang="zh-CN"/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/>
              <a:t>Chapter 2 — Instructions: Language of the Computer</a:t>
            </a:r>
            <a:endParaRPr lang="en-US" altLang="zh-CN" smtClean="0"/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52D110-F93A-4E5C-BAE6-E5252B34BD50}" type="slidenum">
              <a:rPr lang="en-US" altLang="zh-CN"/>
            </a:fld>
            <a:endParaRPr lang="en-US" altLang="zh-CN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AU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hdr" sz="quarter"/>
          </p:nvPr>
        </p:nvSpPr>
        <p:spPr bwMode="auto">
          <a:ln>
            <a:miter lim="800000"/>
          </a:ln>
        </p:spPr>
        <p:txBody>
          <a:bodyPr wrap="square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/>
              <a:t>The University of Adelaide, School of Computer Science</a:t>
            </a:r>
            <a:endParaRPr lang="en-US" altLang="zh-CN" smtClean="0"/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ln>
            <a:miter lim="800000"/>
          </a:ln>
        </p:spPr>
        <p:txBody>
          <a:bodyPr wrap="square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3938-77B6-449B-923F-6E5AA6612305}" type="datetime3">
              <a:rPr lang="en-US" altLang="zh-CN"/>
            </a:fld>
            <a:endParaRPr lang="en-US" altLang="zh-CN"/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/>
              <a:t>Chapter 2 — Instructions: Language of the Computer</a:t>
            </a:r>
            <a:endParaRPr lang="en-US" altLang="zh-CN" smtClean="0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6F049D-75D9-4BE6-ACC0-D35A9C672BA1}" type="slidenum">
              <a:rPr lang="en-US" altLang="zh-CN"/>
            </a:fld>
            <a:endParaRPr lang="en-US" altLang="zh-CN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AU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hdr" sz="quarter"/>
          </p:nvPr>
        </p:nvSpPr>
        <p:spPr bwMode="auto">
          <a:ln>
            <a:miter lim="800000"/>
          </a:ln>
        </p:spPr>
        <p:txBody>
          <a:bodyPr wrap="square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/>
              <a:t>The University of Adelaide, School of Computer Science</a:t>
            </a:r>
            <a:endParaRPr lang="en-US" altLang="zh-CN" smtClean="0"/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ln>
            <a:miter lim="800000"/>
          </a:ln>
        </p:spPr>
        <p:txBody>
          <a:bodyPr wrap="square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5590E1-5315-4073-82BB-947C600B63B4}" type="datetime3">
              <a:rPr lang="en-US" altLang="zh-CN"/>
            </a:fld>
            <a:endParaRPr lang="en-US" altLang="zh-CN"/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/>
              <a:t>Chapter 2 — Instructions: Language of the Computer</a:t>
            </a:r>
            <a:endParaRPr lang="en-US" altLang="zh-CN" smtClean="0"/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D401A4-9F36-479E-AC88-6C1741D1AFBB}" type="slidenum">
              <a:rPr lang="en-US" altLang="zh-CN"/>
            </a:fld>
            <a:endParaRPr lang="en-US" altLang="zh-CN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AU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hdr" sz="quarter"/>
          </p:nvPr>
        </p:nvSpPr>
        <p:spPr bwMode="auto">
          <a:ln>
            <a:miter lim="800000"/>
          </a:ln>
        </p:spPr>
        <p:txBody>
          <a:bodyPr wrap="square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/>
              <a:t>The University of Adelaide, School of Computer Science</a:t>
            </a:r>
            <a:endParaRPr lang="en-US" altLang="zh-CN" smtClean="0"/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ln>
            <a:miter lim="800000"/>
          </a:ln>
        </p:spPr>
        <p:txBody>
          <a:bodyPr wrap="square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D0AB1B-42EF-49DB-8D58-4F12A0BF28C6}" type="datetime3">
              <a:rPr lang="en-US" altLang="zh-CN"/>
            </a:fld>
            <a:endParaRPr lang="en-US" altLang="zh-CN"/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/>
              <a:t>Chapter 2 — Instructions: Language of the Computer</a:t>
            </a:r>
            <a:endParaRPr lang="en-US" altLang="zh-CN" smtClean="0"/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D4B948-2B16-4DEA-B16E-7AD0EF37B520}" type="slidenum">
              <a:rPr lang="en-US" altLang="zh-CN"/>
            </a:fld>
            <a:endParaRPr lang="en-US" altLang="zh-CN"/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AU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hdr" sz="quarter"/>
          </p:nvPr>
        </p:nvSpPr>
        <p:spPr bwMode="auto">
          <a:ln>
            <a:miter lim="800000"/>
          </a:ln>
        </p:spPr>
        <p:txBody>
          <a:bodyPr wrap="square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/>
              <a:t>The University of Adelaide, School of Computer Science</a:t>
            </a:r>
            <a:endParaRPr lang="en-US" altLang="zh-CN" smtClean="0"/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ln>
            <a:miter lim="800000"/>
          </a:ln>
        </p:spPr>
        <p:txBody>
          <a:bodyPr wrap="square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2329AB-36FB-49B2-8D47-EA1921A4EA35}" type="datetime3">
              <a:rPr lang="en-US" altLang="zh-CN"/>
            </a:fld>
            <a:endParaRPr lang="en-US" altLang="zh-CN"/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/>
              <a:t>Chapter 2 — Instructions: Language of the Computer</a:t>
            </a:r>
            <a:endParaRPr lang="en-US" altLang="zh-CN" smtClean="0"/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CF7ECB-31A3-407E-A194-5E6B263D7F1C}" type="slidenum">
              <a:rPr lang="en-US" altLang="zh-CN"/>
            </a:fld>
            <a:endParaRPr lang="en-US" altLang="zh-CN"/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AU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3"/>
          <p:cNvSpPr>
            <a:spLocks noChangeArrowheads="1"/>
          </p:cNvSpPr>
          <p:nvPr/>
        </p:nvSpPr>
        <p:spPr bwMode="auto">
          <a:xfrm>
            <a:off x="395288" y="2636838"/>
            <a:ext cx="8280400" cy="36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1628775"/>
            <a:ext cx="7640637" cy="971550"/>
          </a:xfrm>
        </p:spPr>
        <p:txBody>
          <a:bodyPr/>
          <a:lstStyle>
            <a:lvl1pPr algn="ctr">
              <a:defRPr sz="4800" i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068638"/>
            <a:ext cx="6248400" cy="2362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268538" y="6524625"/>
            <a:ext cx="4679950" cy="385763"/>
          </a:xfrm>
        </p:spPr>
        <p:txBody>
          <a:bodyPr/>
          <a:lstStyle>
            <a:lvl1pPr algn="ctr">
              <a:defRPr sz="18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A4B04-C537-421C-BB4F-F777919B490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6192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6192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65C7B-2F66-41B1-9F69-895F195989D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i="0" baseline="0"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华文中宋" pitchFamily="2" charset="-122"/>
              </a:defRPr>
            </a:lvl1pPr>
            <a:lvl2pPr>
              <a:defRPr baseline="0">
                <a:latin typeface="Calibri" panose="020F0502020204030204" pitchFamily="34" charset="0"/>
                <a:ea typeface="华文中宋" pitchFamily="2" charset="-122"/>
              </a:defRPr>
            </a:lvl2pPr>
            <a:lvl3pPr>
              <a:defRPr baseline="0">
                <a:latin typeface="Calibri" panose="020F0502020204030204" pitchFamily="34" charset="0"/>
                <a:ea typeface="华文中宋" pitchFamily="2" charset="-122"/>
              </a:defRPr>
            </a:lvl3pPr>
            <a:lvl4pPr>
              <a:defRPr baseline="0">
                <a:latin typeface="Calibri" panose="020F0502020204030204" pitchFamily="34" charset="0"/>
                <a:ea typeface="华文中宋" pitchFamily="2" charset="-122"/>
              </a:defRPr>
            </a:lvl4pPr>
            <a:lvl5pPr>
              <a:defRPr baseline="0">
                <a:latin typeface="Calibri" panose="020F0502020204030204" pitchFamily="34" charset="0"/>
                <a:ea typeface="华文中宋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50B96DBC-3FBB-449E-8B78-341B844A9DFF}" type="slidenum">
              <a:rPr lang="en-US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A1033-66DB-4BBC-83B9-990492C0E07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FE20C-36B0-4534-AC4C-281DBEA805A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012BA-AB1A-4B1D-BE01-CA3DB0915B1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D64FD-F643-4187-B14F-B1E8A111CE2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66FA2-A734-47EC-B815-0863E8967FF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9EA73-A777-43FE-BDCA-0C9F4F7F95E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B8444-CF90-4F98-A2B9-FE96D405924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7543800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32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43675"/>
            <a:ext cx="5219700" cy="314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bg2"/>
                </a:solidFill>
                <a:latin typeface="华文隶书" pitchFamily="2" charset="-122"/>
                <a:ea typeface="华文隶书" pitchFamily="2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24625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0F3292B2-3C6B-4B71-B9DF-385D79AC74D3}" type="slidenum">
              <a:rPr lang="en-US"/>
            </a:fld>
            <a:endParaRPr lang="en-US"/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395288" y="1016000"/>
            <a:ext cx="7197725" cy="36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333399"/>
          </a:solidFill>
          <a:latin typeface="+mj-lt"/>
          <a:ea typeface="+mj-ea"/>
          <a:cs typeface="华文中宋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333399"/>
          </a:solidFill>
          <a:latin typeface="Calibri" panose="020F0502020204030204" pitchFamily="34" charset="0"/>
          <a:ea typeface="华文中宋" pitchFamily="2" charset="-122"/>
          <a:cs typeface="华文中宋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333399"/>
          </a:solidFill>
          <a:latin typeface="Calibri" panose="020F0502020204030204" pitchFamily="34" charset="0"/>
          <a:ea typeface="华文中宋" pitchFamily="2" charset="-122"/>
          <a:cs typeface="华文中宋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333399"/>
          </a:solidFill>
          <a:latin typeface="Calibri" panose="020F0502020204030204" pitchFamily="34" charset="0"/>
          <a:ea typeface="华文中宋" pitchFamily="2" charset="-122"/>
          <a:cs typeface="华文中宋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333399"/>
          </a:solidFill>
          <a:latin typeface="Calibri" panose="020F0502020204030204" pitchFamily="34" charset="0"/>
          <a:ea typeface="华文中宋" pitchFamily="2" charset="-122"/>
          <a:cs typeface="华文中宋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 i="1">
          <a:solidFill>
            <a:srgbClr val="333399"/>
          </a:solidFill>
          <a:latin typeface="Arial" panose="020B0604020202020204" pitchFamily="34" charset="0"/>
          <a:ea typeface="华文中宋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 i="1">
          <a:solidFill>
            <a:srgbClr val="333399"/>
          </a:solidFill>
          <a:latin typeface="Arial" panose="020B0604020202020204" pitchFamily="34" charset="0"/>
          <a:ea typeface="华文中宋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 i="1">
          <a:solidFill>
            <a:srgbClr val="333399"/>
          </a:solidFill>
          <a:latin typeface="Arial" panose="020B0604020202020204" pitchFamily="34" charset="0"/>
          <a:ea typeface="华文中宋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 i="1">
          <a:solidFill>
            <a:srgbClr val="333399"/>
          </a:solidFill>
          <a:latin typeface="Arial" panose="020B0604020202020204" pitchFamily="34" charset="0"/>
          <a:ea typeface="华文中宋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3000">
          <a:solidFill>
            <a:schemeClr val="tx1"/>
          </a:solidFill>
          <a:latin typeface="+mn-lt"/>
          <a:ea typeface="+mn-ea"/>
          <a:cs typeface="华文中宋" charset="0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600">
          <a:solidFill>
            <a:schemeClr val="tx1"/>
          </a:solidFill>
          <a:latin typeface="+mn-lt"/>
          <a:ea typeface="+mn-ea"/>
          <a:cs typeface="华文中宋" charset="0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kumimoji="1" sz="2300">
          <a:solidFill>
            <a:schemeClr val="tx1"/>
          </a:solidFill>
          <a:latin typeface="+mn-lt"/>
          <a:ea typeface="+mn-ea"/>
          <a:cs typeface="华文中宋" charset="0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华文中宋" charset="0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华文中宋" charset="0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&#39064;&#30446;7&#65306;div+css&#32593;&#39029;&#39029;&#38754;&#25928;&#26524;&#21046;&#20316;/index.html" TargetMode="External"/><Relationship Id="rId1" Type="http://schemas.openxmlformats.org/officeDocument/2006/relationships/hyperlink" Target="cgi.pp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keshe.zuoyexitong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&#39064;&#30446;7&#65306;div+css&#32593;&#39029;&#39029;&#38754;&#25928;&#26524;&#21046;&#20316;/index.html" TargetMode="External"/><Relationship Id="rId1" Type="http://schemas.openxmlformats.org/officeDocument/2006/relationships/hyperlink" Target="cgi.pp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4500" y="1236663"/>
            <a:ext cx="7921625" cy="13858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6700" smtClean="0">
                <a:latin typeface="华文行楷" pitchFamily="2" charset="-122"/>
                <a:ea typeface="华文行楷" pitchFamily="2" charset="-122"/>
              </a:rPr>
              <a:t>计算机网络课程设计</a:t>
            </a:r>
            <a:endParaRPr lang="en-US" altLang="zh-CN" sz="6700" smtClean="0"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Socket</a:t>
            </a:r>
            <a:r>
              <a:rPr lang="zh-CN" altLang="en-US" dirty="0" smtClean="0"/>
              <a:t>套接字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目标：学习如何建立客户端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服务器应用程序，使用套接字进行通信</a:t>
            </a:r>
            <a:endParaRPr lang="en-US" altLang="zh-CN" sz="2800" dirty="0" smtClean="0"/>
          </a:p>
          <a:p>
            <a:pPr eaLnBrk="1" hangingPunct="1">
              <a:defRPr/>
            </a:pPr>
            <a:r>
              <a:rPr lang="zh-CN" altLang="en-US" sz="2800" i="1" dirty="0" smtClean="0">
                <a:solidFill>
                  <a:srgbClr val="CC0000"/>
                </a:solidFill>
                <a:latin typeface="+mn-ea"/>
              </a:rPr>
              <a:t>套接字</a:t>
            </a:r>
            <a:r>
              <a:rPr lang="en-US" altLang="zh-CN" sz="2800" i="1" dirty="0" smtClean="0">
                <a:solidFill>
                  <a:srgbClr val="CC0000"/>
                </a:solidFill>
                <a:latin typeface="+mn-ea"/>
              </a:rPr>
              <a:t>(socket):</a:t>
            </a:r>
            <a:r>
              <a:rPr lang="en-US" altLang="zh-CN" sz="2800" dirty="0" smtClean="0">
                <a:latin typeface="+mn-ea"/>
              </a:rPr>
              <a:t> </a:t>
            </a:r>
            <a:r>
              <a:rPr lang="zh-CN" altLang="en-US" sz="2800" dirty="0" smtClean="0">
                <a:latin typeface="+mn-ea"/>
              </a:rPr>
              <a:t>应用进程之间的接口，实现端到端的传输协议</a:t>
            </a:r>
            <a:endParaRPr lang="en-US" altLang="zh-CN" sz="2800" dirty="0" smtClean="0">
              <a:latin typeface="+mn-ea"/>
            </a:endParaRPr>
          </a:p>
          <a:p>
            <a:pPr eaLnBrk="1" hangingPunct="1">
              <a:defRPr/>
            </a:pPr>
            <a:endParaRPr lang="en-US" altLang="zh-CN" sz="3200" dirty="0" smtClean="0"/>
          </a:p>
          <a:p>
            <a:pPr eaLnBrk="1" hangingPunct="1">
              <a:defRPr/>
            </a:pPr>
            <a:endParaRPr lang="en-US" altLang="zh-CN" sz="3200" dirty="0" smtClean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0CBB3C-FFA3-468C-8A97-270B212514F8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grpSp>
        <p:nvGrpSpPr>
          <p:cNvPr id="21508" name="Group 60"/>
          <p:cNvGrpSpPr/>
          <p:nvPr/>
        </p:nvGrpSpPr>
        <p:grpSpPr bwMode="auto">
          <a:xfrm>
            <a:off x="800100" y="3368675"/>
            <a:ext cx="6788150" cy="2925763"/>
            <a:chOff x="358775" y="3459163"/>
            <a:chExt cx="7936691" cy="2536825"/>
          </a:xfrm>
        </p:grpSpPr>
        <p:sp>
          <p:nvSpPr>
            <p:cNvPr id="21510" name="Freeform 44"/>
            <p:cNvSpPr/>
            <p:nvPr/>
          </p:nvSpPr>
          <p:spPr bwMode="auto">
            <a:xfrm>
              <a:off x="6654800" y="3468688"/>
              <a:ext cx="736600" cy="1998662"/>
            </a:xfrm>
            <a:custGeom>
              <a:avLst/>
              <a:gdLst>
                <a:gd name="T0" fmla="*/ 2147483647 w 464"/>
                <a:gd name="T1" fmla="*/ 2147483647 h 1259"/>
                <a:gd name="T2" fmla="*/ 0 w 464"/>
                <a:gd name="T3" fmla="*/ 0 h 1259"/>
                <a:gd name="T4" fmla="*/ 2147483647 w 464"/>
                <a:gd name="T5" fmla="*/ 2147483647 h 1259"/>
                <a:gd name="T6" fmla="*/ 2147483647 w 464"/>
                <a:gd name="T7" fmla="*/ 2147483647 h 1259"/>
                <a:gd name="T8" fmla="*/ 2147483647 w 464"/>
                <a:gd name="T9" fmla="*/ 2147483647 h 1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4"/>
                <a:gd name="T16" fmla="*/ 0 h 1259"/>
                <a:gd name="T17" fmla="*/ 464 w 464"/>
                <a:gd name="T18" fmla="*/ 1259 h 1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4" h="1259">
                  <a:moveTo>
                    <a:pt x="464" y="1060"/>
                  </a:moveTo>
                  <a:lnTo>
                    <a:pt x="0" y="0"/>
                  </a:lnTo>
                  <a:lnTo>
                    <a:pt x="6" y="1258"/>
                  </a:lnTo>
                  <a:lnTo>
                    <a:pt x="382" y="1259"/>
                  </a:lnTo>
                  <a:lnTo>
                    <a:pt x="464" y="106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1" name="Freeform 7"/>
            <p:cNvSpPr/>
            <p:nvPr/>
          </p:nvSpPr>
          <p:spPr bwMode="auto">
            <a:xfrm>
              <a:off x="3340100" y="4765675"/>
              <a:ext cx="1808163" cy="1031875"/>
            </a:xfrm>
            <a:custGeom>
              <a:avLst/>
              <a:gdLst>
                <a:gd name="T0" fmla="*/ 2147483647 w 2135"/>
                <a:gd name="T1" fmla="*/ 2147483647 h 1662"/>
                <a:gd name="T2" fmla="*/ 2147483647 w 2135"/>
                <a:gd name="T3" fmla="*/ 2147483647 h 1662"/>
                <a:gd name="T4" fmla="*/ 2147483647 w 2135"/>
                <a:gd name="T5" fmla="*/ 2147483647 h 1662"/>
                <a:gd name="T6" fmla="*/ 2147483647 w 2135"/>
                <a:gd name="T7" fmla="*/ 2147483647 h 1662"/>
                <a:gd name="T8" fmla="*/ 2147483647 w 2135"/>
                <a:gd name="T9" fmla="*/ 2147483647 h 1662"/>
                <a:gd name="T10" fmla="*/ 2147483647 w 2135"/>
                <a:gd name="T11" fmla="*/ 2147483647 h 1662"/>
                <a:gd name="T12" fmla="*/ 2147483647 w 2135"/>
                <a:gd name="T13" fmla="*/ 2147483647 h 1662"/>
                <a:gd name="T14" fmla="*/ 2147483647 w 2135"/>
                <a:gd name="T15" fmla="*/ 2147483647 h 1662"/>
                <a:gd name="T16" fmla="*/ 2147483647 w 2135"/>
                <a:gd name="T17" fmla="*/ 2147483647 h 1662"/>
                <a:gd name="T18" fmla="*/ 2147483647 w 2135"/>
                <a:gd name="T19" fmla="*/ 2147483647 h 1662"/>
                <a:gd name="T20" fmla="*/ 2147483647 w 2135"/>
                <a:gd name="T21" fmla="*/ 2147483647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2" name="Text Box 51"/>
            <p:cNvSpPr txBox="1">
              <a:spLocks noChangeArrowheads="1"/>
            </p:cNvSpPr>
            <p:nvPr/>
          </p:nvSpPr>
          <p:spPr bwMode="auto">
            <a:xfrm>
              <a:off x="3712409" y="4897438"/>
              <a:ext cx="1006396" cy="2935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Calibri" panose="020F0502020204030204" pitchFamily="34" charset="0"/>
                  <a:ea typeface="华文中宋" pitchFamily="2" charset="-122"/>
                </a:rPr>
                <a:t>Internet</a:t>
              </a:r>
              <a:endParaRPr lang="en-US" altLang="zh-CN" sz="1600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endParaRPr>
            </a:p>
          </p:txBody>
        </p:sp>
        <p:sp>
          <p:nvSpPr>
            <p:cNvPr id="21513" name="Line 52"/>
            <p:cNvSpPr>
              <a:spLocks noChangeShapeType="1"/>
            </p:cNvSpPr>
            <p:nvPr/>
          </p:nvSpPr>
          <p:spPr bwMode="auto">
            <a:xfrm>
              <a:off x="3098800" y="5308600"/>
              <a:ext cx="2211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4" name="Text Box 53"/>
            <p:cNvSpPr txBox="1">
              <a:spLocks noChangeArrowheads="1"/>
            </p:cNvSpPr>
            <p:nvPr/>
          </p:nvSpPr>
          <p:spPr bwMode="auto">
            <a:xfrm>
              <a:off x="7119938" y="4533900"/>
              <a:ext cx="1175528" cy="720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rgbClr val="CC0000"/>
                  </a:solidFill>
                  <a:latin typeface="Calibri" panose="020F0502020204030204" pitchFamily="34" charset="0"/>
                  <a:ea typeface="华文中宋" pitchFamily="2" charset="-122"/>
                </a:rPr>
                <a:t>由操作</a:t>
              </a:r>
              <a:endParaRPr lang="zh-CN" altLang="en-US" sz="1600">
                <a:solidFill>
                  <a:srgbClr val="CC0000"/>
                </a:solidFill>
                <a:latin typeface="Calibri" panose="020F0502020204030204" pitchFamily="34" charset="0"/>
                <a:ea typeface="华文中宋" pitchFamily="2" charset="-122"/>
              </a:endParaRPr>
            </a:p>
            <a:p>
              <a:r>
                <a:rPr lang="zh-CN" altLang="en-US" sz="1600">
                  <a:solidFill>
                    <a:srgbClr val="CC0000"/>
                  </a:solidFill>
                  <a:latin typeface="Calibri" panose="020F0502020204030204" pitchFamily="34" charset="0"/>
                  <a:ea typeface="华文中宋" pitchFamily="2" charset="-122"/>
                </a:rPr>
                <a:t>系统控制</a:t>
              </a:r>
              <a:endParaRPr lang="zh-CN" altLang="en-US" sz="1600">
                <a:solidFill>
                  <a:srgbClr val="CC0000"/>
                </a:solidFill>
                <a:latin typeface="Calibri" panose="020F0502020204030204" pitchFamily="34" charset="0"/>
                <a:ea typeface="华文中宋" pitchFamily="2" charset="-122"/>
              </a:endParaRPr>
            </a:p>
            <a:p>
              <a:endParaRPr lang="zh-CN" altLang="en-US" sz="1600">
                <a:solidFill>
                  <a:srgbClr val="CC0000"/>
                </a:solidFill>
                <a:latin typeface="Times New Roman" panose="02020603050405020304" pitchFamily="18" charset="0"/>
                <a:ea typeface="华文中宋" pitchFamily="2" charset="-122"/>
              </a:endParaRPr>
            </a:p>
          </p:txBody>
        </p:sp>
        <p:sp>
          <p:nvSpPr>
            <p:cNvPr id="21515" name="Text Box 56"/>
            <p:cNvSpPr txBox="1">
              <a:spLocks noChangeArrowheads="1"/>
            </p:cNvSpPr>
            <p:nvPr/>
          </p:nvSpPr>
          <p:spPr bwMode="auto">
            <a:xfrm>
              <a:off x="7097714" y="3633788"/>
              <a:ext cx="935625" cy="6564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600">
                  <a:solidFill>
                    <a:srgbClr val="CC0000"/>
                  </a:solidFill>
                  <a:latin typeface="Calibri" panose="020F0502020204030204" pitchFamily="34" charset="0"/>
                  <a:ea typeface="华文中宋" pitchFamily="2" charset="-122"/>
                </a:rPr>
                <a:t>由应用</a:t>
              </a:r>
              <a:endParaRPr lang="en-US" altLang="zh-CN" sz="1600">
                <a:solidFill>
                  <a:srgbClr val="CC0000"/>
                </a:solidFill>
                <a:latin typeface="Calibri" panose="020F0502020204030204" pitchFamily="34" charset="0"/>
                <a:ea typeface="华文中宋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600">
                  <a:solidFill>
                    <a:srgbClr val="CC0000"/>
                  </a:solidFill>
                  <a:latin typeface="Calibri" panose="020F0502020204030204" pitchFamily="34" charset="0"/>
                  <a:ea typeface="华文中宋" pitchFamily="2" charset="-122"/>
                </a:rPr>
                <a:t>开发者</a:t>
              </a:r>
              <a:endParaRPr lang="zh-CN" altLang="en-US" sz="1600">
                <a:solidFill>
                  <a:srgbClr val="CC0000"/>
                </a:solidFill>
                <a:latin typeface="Calibri" panose="020F0502020204030204" pitchFamily="34" charset="0"/>
                <a:ea typeface="华文中宋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600">
                  <a:solidFill>
                    <a:srgbClr val="CC0000"/>
                  </a:solidFill>
                  <a:latin typeface="Calibri" panose="020F0502020204030204" pitchFamily="34" charset="0"/>
                  <a:ea typeface="华文中宋" pitchFamily="2" charset="-122"/>
                </a:rPr>
                <a:t>控制</a:t>
              </a:r>
              <a:endParaRPr lang="zh-CN" altLang="en-US" sz="1600">
                <a:solidFill>
                  <a:srgbClr val="CC0000"/>
                </a:solidFill>
                <a:latin typeface="Calibri" panose="020F0502020204030204" pitchFamily="34" charset="0"/>
                <a:ea typeface="华文中宋" pitchFamily="2" charset="-122"/>
              </a:endParaRPr>
            </a:p>
          </p:txBody>
        </p:sp>
        <p:sp>
          <p:nvSpPr>
            <p:cNvPr id="21516" name="Freeform 50"/>
            <p:cNvSpPr/>
            <p:nvPr/>
          </p:nvSpPr>
          <p:spPr bwMode="auto">
            <a:xfrm>
              <a:off x="914400" y="3532188"/>
              <a:ext cx="758825" cy="1997075"/>
            </a:xfrm>
            <a:custGeom>
              <a:avLst/>
              <a:gdLst>
                <a:gd name="T0" fmla="*/ 0 w 478"/>
                <a:gd name="T1" fmla="*/ 2147483647 h 1258"/>
                <a:gd name="T2" fmla="*/ 2147483647 w 478"/>
                <a:gd name="T3" fmla="*/ 0 h 1258"/>
                <a:gd name="T4" fmla="*/ 2147483647 w 478"/>
                <a:gd name="T5" fmla="*/ 2147483647 h 1258"/>
                <a:gd name="T6" fmla="*/ 2147483647 w 478"/>
                <a:gd name="T7" fmla="*/ 2147483647 h 1258"/>
                <a:gd name="T8" fmla="*/ 0 w 478"/>
                <a:gd name="T9" fmla="*/ 2147483647 h 1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8"/>
                <a:gd name="T16" fmla="*/ 0 h 1258"/>
                <a:gd name="T17" fmla="*/ 478 w 478"/>
                <a:gd name="T18" fmla="*/ 1258 h 1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8" h="1258">
                  <a:moveTo>
                    <a:pt x="0" y="1040"/>
                  </a:moveTo>
                  <a:lnTo>
                    <a:pt x="478" y="0"/>
                  </a:lnTo>
                  <a:lnTo>
                    <a:pt x="472" y="1258"/>
                  </a:lnTo>
                  <a:lnTo>
                    <a:pt x="41" y="1246"/>
                  </a:lnTo>
                  <a:lnTo>
                    <a:pt x="0" y="104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" name="Rectangle 23"/>
            <p:cNvSpPr>
              <a:spLocks noChangeArrowheads="1"/>
            </p:cNvSpPr>
            <p:nvPr/>
          </p:nvSpPr>
          <p:spPr bwMode="auto">
            <a:xfrm>
              <a:off x="1717675" y="3487738"/>
              <a:ext cx="1296988" cy="1981200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endParaRPr>
            </a:p>
          </p:txBody>
        </p:sp>
        <p:sp>
          <p:nvSpPr>
            <p:cNvPr id="21518" name="Rectangle 24"/>
            <p:cNvSpPr>
              <a:spLocks noChangeArrowheads="1"/>
            </p:cNvSpPr>
            <p:nvPr/>
          </p:nvSpPr>
          <p:spPr bwMode="auto">
            <a:xfrm>
              <a:off x="1679575" y="3541713"/>
              <a:ext cx="1273175" cy="19796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endParaRPr>
            </a:p>
          </p:txBody>
        </p:sp>
        <p:sp>
          <p:nvSpPr>
            <p:cNvPr id="21519" name="Line 25"/>
            <p:cNvSpPr>
              <a:spLocks noChangeShapeType="1"/>
            </p:cNvSpPr>
            <p:nvPr/>
          </p:nvSpPr>
          <p:spPr bwMode="auto">
            <a:xfrm>
              <a:off x="1689100" y="4302125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Text Box 26"/>
            <p:cNvSpPr txBox="1">
              <a:spLocks noChangeArrowheads="1"/>
            </p:cNvSpPr>
            <p:nvPr/>
          </p:nvSpPr>
          <p:spPr bwMode="auto">
            <a:xfrm>
              <a:off x="1646238" y="4284663"/>
              <a:ext cx="1317624" cy="2855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400">
                  <a:solidFill>
                    <a:srgbClr val="969696"/>
                  </a:solidFill>
                  <a:latin typeface="Tahoma" panose="020B0604030504040204" pitchFamily="34" charset="0"/>
                  <a:ea typeface="华文中宋" pitchFamily="2" charset="-122"/>
                </a:rPr>
                <a:t>传输层</a:t>
              </a:r>
              <a:endParaRPr lang="en-US" altLang="zh-CN" sz="1400">
                <a:solidFill>
                  <a:srgbClr val="969696"/>
                </a:solidFill>
                <a:latin typeface="Tahoma" panose="020B0604030504040204" pitchFamily="34" charset="0"/>
                <a:ea typeface="华文中宋" pitchFamily="2" charset="-122"/>
              </a:endParaRPr>
            </a:p>
          </p:txBody>
        </p:sp>
        <p:sp>
          <p:nvSpPr>
            <p:cNvPr id="21521" name="Line 27"/>
            <p:cNvSpPr>
              <a:spLocks noChangeShapeType="1"/>
            </p:cNvSpPr>
            <p:nvPr/>
          </p:nvSpPr>
          <p:spPr bwMode="auto">
            <a:xfrm>
              <a:off x="1697038" y="4622800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Line 28"/>
            <p:cNvSpPr>
              <a:spLocks noChangeShapeType="1"/>
            </p:cNvSpPr>
            <p:nvPr/>
          </p:nvSpPr>
          <p:spPr bwMode="auto">
            <a:xfrm>
              <a:off x="1682750" y="4932363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Line 29"/>
            <p:cNvSpPr>
              <a:spLocks noChangeShapeType="1"/>
            </p:cNvSpPr>
            <p:nvPr/>
          </p:nvSpPr>
          <p:spPr bwMode="auto">
            <a:xfrm>
              <a:off x="1682750" y="5218113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Text Box 26"/>
            <p:cNvSpPr txBox="1">
              <a:spLocks noChangeArrowheads="1"/>
            </p:cNvSpPr>
            <p:nvPr/>
          </p:nvSpPr>
          <p:spPr bwMode="auto">
            <a:xfrm>
              <a:off x="1681163" y="3532188"/>
              <a:ext cx="1317624" cy="2855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400">
                  <a:solidFill>
                    <a:srgbClr val="000000"/>
                  </a:solidFill>
                  <a:latin typeface="Tahoma" panose="020B0604030504040204" pitchFamily="34" charset="0"/>
                  <a:ea typeface="华文中宋" pitchFamily="2" charset="-122"/>
                </a:rPr>
                <a:t>应用层</a:t>
              </a:r>
              <a:endParaRPr lang="en-US" altLang="zh-CN" sz="1400">
                <a:solidFill>
                  <a:srgbClr val="000000"/>
                </a:solidFill>
                <a:latin typeface="Tahoma" panose="020B0604030504040204" pitchFamily="34" charset="0"/>
                <a:ea typeface="华文中宋" pitchFamily="2" charset="-122"/>
              </a:endParaRPr>
            </a:p>
          </p:txBody>
        </p:sp>
        <p:sp>
          <p:nvSpPr>
            <p:cNvPr id="21525" name="Text Box 26"/>
            <p:cNvSpPr txBox="1">
              <a:spLocks noChangeArrowheads="1"/>
            </p:cNvSpPr>
            <p:nvPr/>
          </p:nvSpPr>
          <p:spPr bwMode="auto">
            <a:xfrm>
              <a:off x="1636713" y="5189538"/>
              <a:ext cx="1317624" cy="2855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400">
                  <a:solidFill>
                    <a:srgbClr val="969696"/>
                  </a:solidFill>
                  <a:latin typeface="Tahoma" panose="020B0604030504040204" pitchFamily="34" charset="0"/>
                  <a:ea typeface="华文中宋" pitchFamily="2" charset="-122"/>
                </a:rPr>
                <a:t>物理层</a:t>
              </a:r>
              <a:endParaRPr lang="en-US" altLang="zh-CN" sz="1400">
                <a:solidFill>
                  <a:srgbClr val="969696"/>
                </a:solidFill>
                <a:latin typeface="Tahoma" panose="020B0604030504040204" pitchFamily="34" charset="0"/>
                <a:ea typeface="华文中宋" pitchFamily="2" charset="-122"/>
              </a:endParaRPr>
            </a:p>
          </p:txBody>
        </p:sp>
        <p:sp>
          <p:nvSpPr>
            <p:cNvPr id="21526" name="Text Box 26"/>
            <p:cNvSpPr txBox="1">
              <a:spLocks noChangeArrowheads="1"/>
            </p:cNvSpPr>
            <p:nvPr/>
          </p:nvSpPr>
          <p:spPr bwMode="auto">
            <a:xfrm>
              <a:off x="1655763" y="4903788"/>
              <a:ext cx="1317624" cy="2855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400">
                  <a:solidFill>
                    <a:srgbClr val="969696"/>
                  </a:solidFill>
                  <a:latin typeface="Tahoma" panose="020B0604030504040204" pitchFamily="34" charset="0"/>
                  <a:ea typeface="华文中宋" pitchFamily="2" charset="-122"/>
                </a:rPr>
                <a:t>数据链路层</a:t>
              </a:r>
              <a:endParaRPr lang="en-US" altLang="zh-CN" sz="1400">
                <a:solidFill>
                  <a:srgbClr val="969696"/>
                </a:solidFill>
                <a:latin typeface="Tahoma" panose="020B0604030504040204" pitchFamily="34" charset="0"/>
                <a:ea typeface="华文中宋" pitchFamily="2" charset="-122"/>
              </a:endParaRPr>
            </a:p>
          </p:txBody>
        </p:sp>
        <p:sp>
          <p:nvSpPr>
            <p:cNvPr id="21527" name="Text Box 26"/>
            <p:cNvSpPr txBox="1">
              <a:spLocks noChangeArrowheads="1"/>
            </p:cNvSpPr>
            <p:nvPr/>
          </p:nvSpPr>
          <p:spPr bwMode="auto">
            <a:xfrm>
              <a:off x="1646238" y="4608513"/>
              <a:ext cx="1317624" cy="2855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400">
                  <a:solidFill>
                    <a:srgbClr val="969696"/>
                  </a:solidFill>
                  <a:latin typeface="Tahoma" panose="020B0604030504040204" pitchFamily="34" charset="0"/>
                  <a:ea typeface="华文中宋" pitchFamily="2" charset="-122"/>
                </a:rPr>
                <a:t>网络层</a:t>
              </a:r>
              <a:endParaRPr lang="en-US" altLang="zh-CN" sz="1400">
                <a:solidFill>
                  <a:srgbClr val="969696"/>
                </a:solidFill>
                <a:latin typeface="Tahoma" panose="020B0604030504040204" pitchFamily="34" charset="0"/>
                <a:ea typeface="华文中宋" pitchFamily="2" charset="-122"/>
              </a:endParaRPr>
            </a:p>
          </p:txBody>
        </p:sp>
        <p:sp>
          <p:nvSpPr>
            <p:cNvPr id="21528" name="Oval 62"/>
            <p:cNvSpPr>
              <a:spLocks noChangeArrowheads="1"/>
            </p:cNvSpPr>
            <p:nvPr/>
          </p:nvSpPr>
          <p:spPr bwMode="auto">
            <a:xfrm>
              <a:off x="1814513" y="3806825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zh-CN" altLang="en-US" sz="1600">
                  <a:solidFill>
                    <a:srgbClr val="000000"/>
                  </a:solidFill>
                  <a:latin typeface="Calibri" panose="020F0502020204030204" pitchFamily="34" charset="0"/>
                  <a:ea typeface="华文中宋" pitchFamily="2" charset="-122"/>
                </a:rPr>
                <a:t>进程</a:t>
              </a:r>
              <a:endParaRPr lang="en-US" altLang="zh-CN" sz="1600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endParaRPr>
            </a:p>
          </p:txBody>
        </p:sp>
        <p:grpSp>
          <p:nvGrpSpPr>
            <p:cNvPr id="21529" name="Group 63"/>
            <p:cNvGrpSpPr/>
            <p:nvPr/>
          </p:nvGrpSpPr>
          <p:grpSpPr bwMode="auto">
            <a:xfrm>
              <a:off x="2062163" y="4167188"/>
              <a:ext cx="546100" cy="225425"/>
              <a:chOff x="1287" y="2524"/>
              <a:chExt cx="260" cy="100"/>
            </a:xfrm>
          </p:grpSpPr>
          <p:sp>
            <p:nvSpPr>
              <p:cNvPr id="21559" name="Rectangle 64"/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Clr>
                    <a:srgbClr val="3333CC"/>
                  </a:buClr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华文中宋" pitchFamily="2" charset="-122"/>
                </a:endParaRPr>
              </a:p>
            </p:txBody>
          </p:sp>
          <p:sp>
            <p:nvSpPr>
              <p:cNvPr id="21560" name="Rectangle 65"/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Clr>
                    <a:srgbClr val="3333CC"/>
                  </a:buClr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华文中宋" pitchFamily="2" charset="-122"/>
                </a:endParaRPr>
              </a:p>
            </p:txBody>
          </p:sp>
          <p:sp>
            <p:nvSpPr>
              <p:cNvPr id="21561" name="Rectangle 66"/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Clr>
                    <a:srgbClr val="3333CC"/>
                  </a:buClr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华文中宋" pitchFamily="2" charset="-122"/>
                </a:endParaRPr>
              </a:p>
            </p:txBody>
          </p:sp>
          <p:sp>
            <p:nvSpPr>
              <p:cNvPr id="21562" name="Rectangle 67"/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Clr>
                    <a:srgbClr val="3333CC"/>
                  </a:buClr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华文中宋" pitchFamily="2" charset="-122"/>
                </a:endParaRPr>
              </a:p>
            </p:txBody>
          </p:sp>
        </p:grpSp>
        <p:sp>
          <p:nvSpPr>
            <p:cNvPr id="21530" name="Rectangle 23"/>
            <p:cNvSpPr>
              <a:spLocks noChangeArrowheads="1"/>
            </p:cNvSpPr>
            <p:nvPr/>
          </p:nvSpPr>
          <p:spPr bwMode="auto">
            <a:xfrm>
              <a:off x="5380038" y="3459163"/>
              <a:ext cx="1296987" cy="1981200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endParaRPr>
            </a:p>
          </p:txBody>
        </p:sp>
        <p:sp>
          <p:nvSpPr>
            <p:cNvPr id="21531" name="Rectangle 24"/>
            <p:cNvSpPr>
              <a:spLocks noChangeArrowheads="1"/>
            </p:cNvSpPr>
            <p:nvPr/>
          </p:nvSpPr>
          <p:spPr bwMode="auto">
            <a:xfrm>
              <a:off x="5341938" y="3513138"/>
              <a:ext cx="1273175" cy="19796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endParaRPr>
            </a:p>
          </p:txBody>
        </p:sp>
        <p:sp>
          <p:nvSpPr>
            <p:cNvPr id="21532" name="Line 25"/>
            <p:cNvSpPr>
              <a:spLocks noChangeShapeType="1"/>
            </p:cNvSpPr>
            <p:nvPr/>
          </p:nvSpPr>
          <p:spPr bwMode="auto">
            <a:xfrm>
              <a:off x="5351463" y="4273550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3" name="Text Box 26"/>
            <p:cNvSpPr txBox="1">
              <a:spLocks noChangeArrowheads="1"/>
            </p:cNvSpPr>
            <p:nvPr/>
          </p:nvSpPr>
          <p:spPr bwMode="auto">
            <a:xfrm>
              <a:off x="5308600" y="4256088"/>
              <a:ext cx="1317624" cy="2855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400">
                  <a:solidFill>
                    <a:srgbClr val="969696"/>
                  </a:solidFill>
                  <a:latin typeface="Tahoma" panose="020B0604030504040204" pitchFamily="34" charset="0"/>
                  <a:ea typeface="华文中宋" pitchFamily="2" charset="-122"/>
                </a:rPr>
                <a:t>传输层</a:t>
              </a:r>
              <a:endParaRPr lang="en-US" altLang="zh-CN" sz="1400">
                <a:solidFill>
                  <a:srgbClr val="969696"/>
                </a:solidFill>
                <a:latin typeface="Tahoma" panose="020B0604030504040204" pitchFamily="34" charset="0"/>
                <a:ea typeface="华文中宋" pitchFamily="2" charset="-122"/>
              </a:endParaRPr>
            </a:p>
          </p:txBody>
        </p:sp>
        <p:sp>
          <p:nvSpPr>
            <p:cNvPr id="21534" name="Line 27"/>
            <p:cNvSpPr>
              <a:spLocks noChangeShapeType="1"/>
            </p:cNvSpPr>
            <p:nvPr/>
          </p:nvSpPr>
          <p:spPr bwMode="auto">
            <a:xfrm>
              <a:off x="5359400" y="4594225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5" name="Line 28"/>
            <p:cNvSpPr>
              <a:spLocks noChangeShapeType="1"/>
            </p:cNvSpPr>
            <p:nvPr/>
          </p:nvSpPr>
          <p:spPr bwMode="auto">
            <a:xfrm>
              <a:off x="5345113" y="4903788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6" name="Line 29"/>
            <p:cNvSpPr>
              <a:spLocks noChangeShapeType="1"/>
            </p:cNvSpPr>
            <p:nvPr/>
          </p:nvSpPr>
          <p:spPr bwMode="auto">
            <a:xfrm>
              <a:off x="5345113" y="5189538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7" name="Text Box 26"/>
            <p:cNvSpPr txBox="1">
              <a:spLocks noChangeArrowheads="1"/>
            </p:cNvSpPr>
            <p:nvPr/>
          </p:nvSpPr>
          <p:spPr bwMode="auto">
            <a:xfrm>
              <a:off x="5343525" y="3503613"/>
              <a:ext cx="1317624" cy="2855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400">
                  <a:solidFill>
                    <a:srgbClr val="000000"/>
                  </a:solidFill>
                  <a:latin typeface="Tahoma" panose="020B0604030504040204" pitchFamily="34" charset="0"/>
                  <a:ea typeface="华文中宋" pitchFamily="2" charset="-122"/>
                </a:rPr>
                <a:t>应用层</a:t>
              </a:r>
              <a:endParaRPr lang="en-US" altLang="zh-CN" sz="1400">
                <a:solidFill>
                  <a:srgbClr val="000000"/>
                </a:solidFill>
                <a:latin typeface="Tahoma" panose="020B0604030504040204" pitchFamily="34" charset="0"/>
                <a:ea typeface="华文中宋" pitchFamily="2" charset="-122"/>
              </a:endParaRPr>
            </a:p>
          </p:txBody>
        </p:sp>
        <p:sp>
          <p:nvSpPr>
            <p:cNvPr id="21538" name="Text Box 26"/>
            <p:cNvSpPr txBox="1">
              <a:spLocks noChangeArrowheads="1"/>
            </p:cNvSpPr>
            <p:nvPr/>
          </p:nvSpPr>
          <p:spPr bwMode="auto">
            <a:xfrm>
              <a:off x="5299075" y="5160963"/>
              <a:ext cx="1317624" cy="2855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400">
                  <a:solidFill>
                    <a:srgbClr val="969696"/>
                  </a:solidFill>
                  <a:latin typeface="Tahoma" panose="020B0604030504040204" pitchFamily="34" charset="0"/>
                  <a:ea typeface="华文中宋" pitchFamily="2" charset="-122"/>
                </a:rPr>
                <a:t>物理层</a:t>
              </a:r>
              <a:endParaRPr lang="en-US" altLang="zh-CN" sz="1400">
                <a:solidFill>
                  <a:srgbClr val="969696"/>
                </a:solidFill>
                <a:latin typeface="Tahoma" panose="020B0604030504040204" pitchFamily="34" charset="0"/>
                <a:ea typeface="华文中宋" pitchFamily="2" charset="-122"/>
              </a:endParaRPr>
            </a:p>
          </p:txBody>
        </p:sp>
        <p:sp>
          <p:nvSpPr>
            <p:cNvPr id="21539" name="Text Box 26"/>
            <p:cNvSpPr txBox="1">
              <a:spLocks noChangeArrowheads="1"/>
            </p:cNvSpPr>
            <p:nvPr/>
          </p:nvSpPr>
          <p:spPr bwMode="auto">
            <a:xfrm>
              <a:off x="5318125" y="4875213"/>
              <a:ext cx="1317624" cy="2855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400">
                  <a:solidFill>
                    <a:srgbClr val="969696"/>
                  </a:solidFill>
                  <a:latin typeface="Tahoma" panose="020B0604030504040204" pitchFamily="34" charset="0"/>
                  <a:ea typeface="华文中宋" pitchFamily="2" charset="-122"/>
                </a:rPr>
                <a:t>数据链路层</a:t>
              </a:r>
              <a:endParaRPr lang="en-US" altLang="zh-CN" sz="1400">
                <a:solidFill>
                  <a:srgbClr val="969696"/>
                </a:solidFill>
                <a:latin typeface="Tahoma" panose="020B0604030504040204" pitchFamily="34" charset="0"/>
                <a:ea typeface="华文中宋" pitchFamily="2" charset="-122"/>
              </a:endParaRPr>
            </a:p>
          </p:txBody>
        </p:sp>
        <p:sp>
          <p:nvSpPr>
            <p:cNvPr id="21540" name="Text Box 26"/>
            <p:cNvSpPr txBox="1">
              <a:spLocks noChangeArrowheads="1"/>
            </p:cNvSpPr>
            <p:nvPr/>
          </p:nvSpPr>
          <p:spPr bwMode="auto">
            <a:xfrm>
              <a:off x="5308600" y="4579938"/>
              <a:ext cx="1317624" cy="2855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400">
                  <a:solidFill>
                    <a:srgbClr val="969696"/>
                  </a:solidFill>
                  <a:latin typeface="Tahoma" panose="020B0604030504040204" pitchFamily="34" charset="0"/>
                  <a:ea typeface="华文中宋" pitchFamily="2" charset="-122"/>
                </a:rPr>
                <a:t>网络层</a:t>
              </a:r>
              <a:endParaRPr lang="en-US" altLang="zh-CN" sz="1400">
                <a:solidFill>
                  <a:srgbClr val="969696"/>
                </a:solidFill>
                <a:latin typeface="Tahoma" panose="020B0604030504040204" pitchFamily="34" charset="0"/>
                <a:ea typeface="华文中宋" pitchFamily="2" charset="-122"/>
              </a:endParaRPr>
            </a:p>
          </p:txBody>
        </p:sp>
        <p:sp>
          <p:nvSpPr>
            <p:cNvPr id="21541" name="Oval 80"/>
            <p:cNvSpPr>
              <a:spLocks noChangeArrowheads="1"/>
            </p:cNvSpPr>
            <p:nvPr/>
          </p:nvSpPr>
          <p:spPr bwMode="auto">
            <a:xfrm>
              <a:off x="5476875" y="3778250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zh-CN" altLang="en-US" sz="1600">
                  <a:solidFill>
                    <a:srgbClr val="000000"/>
                  </a:solidFill>
                  <a:latin typeface="Calibri" panose="020F0502020204030204" pitchFamily="34" charset="0"/>
                  <a:ea typeface="华文中宋" pitchFamily="2" charset="-122"/>
                </a:rPr>
                <a:t>进程</a:t>
              </a:r>
              <a:endParaRPr lang="en-US" altLang="zh-CN" sz="1600">
                <a:solidFill>
                  <a:srgbClr val="000000"/>
                </a:solidFill>
                <a:latin typeface="Calibri" panose="020F0502020204030204" pitchFamily="34" charset="0"/>
                <a:ea typeface="华文中宋" pitchFamily="2" charset="-122"/>
              </a:endParaRPr>
            </a:p>
          </p:txBody>
        </p:sp>
        <p:grpSp>
          <p:nvGrpSpPr>
            <p:cNvPr id="21542" name="Group 81"/>
            <p:cNvGrpSpPr/>
            <p:nvPr/>
          </p:nvGrpSpPr>
          <p:grpSpPr bwMode="auto">
            <a:xfrm>
              <a:off x="5724525" y="4138613"/>
              <a:ext cx="546100" cy="225425"/>
              <a:chOff x="1287" y="2524"/>
              <a:chExt cx="260" cy="100"/>
            </a:xfrm>
          </p:grpSpPr>
          <p:sp>
            <p:nvSpPr>
              <p:cNvPr id="21555" name="Rectangle 82"/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Clr>
                    <a:srgbClr val="3333CC"/>
                  </a:buClr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华文中宋" pitchFamily="2" charset="-122"/>
                </a:endParaRPr>
              </a:p>
            </p:txBody>
          </p:sp>
          <p:sp>
            <p:nvSpPr>
              <p:cNvPr id="21556" name="Rectangle 83"/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Clr>
                    <a:srgbClr val="3333CC"/>
                  </a:buClr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华文中宋" pitchFamily="2" charset="-122"/>
                </a:endParaRPr>
              </a:p>
            </p:txBody>
          </p:sp>
          <p:sp>
            <p:nvSpPr>
              <p:cNvPr id="21557" name="Rectangle 84"/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Clr>
                    <a:srgbClr val="3333CC"/>
                  </a:buClr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华文中宋" pitchFamily="2" charset="-122"/>
                </a:endParaRPr>
              </a:p>
            </p:txBody>
          </p:sp>
          <p:sp>
            <p:nvSpPr>
              <p:cNvPr id="21558" name="Rectangle 85"/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Clr>
                    <a:srgbClr val="3333CC"/>
                  </a:buClr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华文中宋" pitchFamily="2" charset="-122"/>
                </a:endParaRPr>
              </a:p>
            </p:txBody>
          </p:sp>
        </p:grpSp>
        <p:sp>
          <p:nvSpPr>
            <p:cNvPr id="21543" name="Line 87"/>
            <p:cNvSpPr>
              <a:spLocks noChangeShapeType="1"/>
            </p:cNvSpPr>
            <p:nvPr/>
          </p:nvSpPr>
          <p:spPr bwMode="auto">
            <a:xfrm flipH="1">
              <a:off x="6534150" y="3910013"/>
              <a:ext cx="60960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4" name="Line 88"/>
            <p:cNvSpPr>
              <a:spLocks noChangeShapeType="1"/>
            </p:cNvSpPr>
            <p:nvPr/>
          </p:nvSpPr>
          <p:spPr bwMode="auto">
            <a:xfrm>
              <a:off x="6759575" y="4335463"/>
              <a:ext cx="0" cy="102235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5" name="Line 89"/>
            <p:cNvSpPr>
              <a:spLocks noChangeShapeType="1"/>
            </p:cNvSpPr>
            <p:nvPr/>
          </p:nvSpPr>
          <p:spPr bwMode="auto">
            <a:xfrm flipH="1">
              <a:off x="6783388" y="4835525"/>
              <a:ext cx="60960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6" name="Text Box 56"/>
            <p:cNvSpPr txBox="1">
              <a:spLocks noChangeArrowheads="1"/>
            </p:cNvSpPr>
            <p:nvPr/>
          </p:nvSpPr>
          <p:spPr bwMode="auto">
            <a:xfrm>
              <a:off x="3697288" y="3590925"/>
              <a:ext cx="1025588" cy="2961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i="1">
                  <a:solidFill>
                    <a:srgbClr val="CC0000"/>
                  </a:solidFill>
                  <a:latin typeface="Calibri" panose="020F0502020204030204" pitchFamily="34" charset="0"/>
                  <a:ea typeface="华文中宋" pitchFamily="2" charset="-122"/>
                </a:rPr>
                <a:t>套接字</a:t>
              </a:r>
              <a:endParaRPr lang="en-US" altLang="zh-CN" i="1">
                <a:solidFill>
                  <a:srgbClr val="CC0000"/>
                </a:solidFill>
                <a:latin typeface="Calibri" panose="020F0502020204030204" pitchFamily="34" charset="0"/>
                <a:ea typeface="华文中宋" pitchFamily="2" charset="-122"/>
              </a:endParaRPr>
            </a:p>
          </p:txBody>
        </p:sp>
        <p:sp>
          <p:nvSpPr>
            <p:cNvPr id="21547" name="Line 91"/>
            <p:cNvSpPr>
              <a:spLocks noChangeShapeType="1"/>
            </p:cNvSpPr>
            <p:nvPr/>
          </p:nvSpPr>
          <p:spPr bwMode="auto">
            <a:xfrm flipV="1">
              <a:off x="2700338" y="3790950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8" name="Line 92"/>
            <p:cNvSpPr>
              <a:spLocks noChangeShapeType="1"/>
            </p:cNvSpPr>
            <p:nvPr/>
          </p:nvSpPr>
          <p:spPr bwMode="auto">
            <a:xfrm flipH="1" flipV="1">
              <a:off x="4635500" y="3779838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549" name="Group 93"/>
            <p:cNvGrpSpPr/>
            <p:nvPr/>
          </p:nvGrpSpPr>
          <p:grpSpPr bwMode="auto">
            <a:xfrm>
              <a:off x="358775" y="4808538"/>
              <a:ext cx="1035050" cy="904875"/>
              <a:chOff x="-44" y="1473"/>
              <a:chExt cx="981" cy="1105"/>
            </a:xfrm>
          </p:grpSpPr>
          <p:pic>
            <p:nvPicPr>
              <p:cNvPr id="21553" name="Picture 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54" name="Freeform 95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6 h 368"/>
                  <a:gd name="T4" fmla="*/ 92393 w 356"/>
                  <a:gd name="T5" fmla="*/ 124961 h 368"/>
                  <a:gd name="T6" fmla="*/ 20362 w 356"/>
                  <a:gd name="T7" fmla="*/ 15627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1550" name="Group 96"/>
            <p:cNvGrpSpPr/>
            <p:nvPr/>
          </p:nvGrpSpPr>
          <p:grpSpPr bwMode="auto">
            <a:xfrm flipH="1">
              <a:off x="7075488" y="5091113"/>
              <a:ext cx="1035050" cy="904875"/>
              <a:chOff x="-44" y="1473"/>
              <a:chExt cx="981" cy="1105"/>
            </a:xfrm>
          </p:grpSpPr>
          <p:pic>
            <p:nvPicPr>
              <p:cNvPr id="21551" name="Picture 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52" name="Freeform 98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6 h 368"/>
                  <a:gd name="T4" fmla="*/ 92393 w 356"/>
                  <a:gd name="T5" fmla="*/ 124961 h 368"/>
                  <a:gd name="T6" fmla="*/ 20362 w 356"/>
                  <a:gd name="T7" fmla="*/ 15627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66" name="矩形 65"/>
          <p:cNvSpPr/>
          <p:nvPr/>
        </p:nvSpPr>
        <p:spPr>
          <a:xfrm>
            <a:off x="2305050" y="6296025"/>
            <a:ext cx="5910263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  <a:ea typeface="+mn-ea"/>
              </a:rPr>
              <a:t>Socket</a:t>
            </a:r>
            <a:r>
              <a:rPr lang="zh-CN" altLang="en-US" dirty="0">
                <a:latin typeface="+mn-ea"/>
                <a:ea typeface="+mn-ea"/>
              </a:rPr>
              <a:t>是应用层与</a:t>
            </a:r>
            <a:r>
              <a:rPr lang="en-US" altLang="zh-CN" dirty="0">
                <a:latin typeface="+mn-ea"/>
                <a:ea typeface="+mn-ea"/>
              </a:rPr>
              <a:t>TCP/IP</a:t>
            </a:r>
            <a:r>
              <a:rPr lang="zh-CN" altLang="en-US" dirty="0">
                <a:latin typeface="+mn-ea"/>
                <a:ea typeface="+mn-ea"/>
              </a:rPr>
              <a:t>协议栈通信的中间软件抽象层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WinSock DLL</a:t>
            </a:r>
            <a:endParaRPr lang="zh-CN" altLang="en-US" dirty="0"/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428625" y="1116013"/>
            <a:ext cx="8229600" cy="5741987"/>
          </a:xfrm>
        </p:spPr>
        <p:txBody>
          <a:bodyPr/>
          <a:lstStyle/>
          <a:p>
            <a:pPr eaLnBrk="1" hangingPunct="1"/>
            <a:r>
              <a:rPr lang="en-US" altLang="zh-CN" smtClean="0"/>
              <a:t>WinSock</a:t>
            </a:r>
            <a:r>
              <a:rPr lang="zh-CN" altLang="en-US" smtClean="0"/>
              <a:t>与操作系统的关系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  <p:sp>
        <p:nvSpPr>
          <p:cNvPr id="22531" name="灯片编号占位符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9C1DFE-EB45-4689-A80C-1811C624BAAF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9913" y="1905000"/>
            <a:ext cx="2143125" cy="71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0813" y="1930400"/>
            <a:ext cx="2143125" cy="71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0863" y="3048000"/>
            <a:ext cx="5572125" cy="673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0863" y="3721100"/>
            <a:ext cx="5572125" cy="673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49275" y="4394200"/>
            <a:ext cx="5572125" cy="673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49275" y="5067300"/>
            <a:ext cx="5572125" cy="673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660525" y="2579688"/>
            <a:ext cx="6350" cy="47148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067300" y="2597150"/>
            <a:ext cx="6350" cy="47148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6" idx="1"/>
          </p:cNvCxnSpPr>
          <p:nvPr/>
        </p:nvCxnSpPr>
        <p:spPr>
          <a:xfrm>
            <a:off x="2720975" y="2279650"/>
            <a:ext cx="1239838" cy="6350"/>
          </a:xfrm>
          <a:prstGeom prst="straightConnector1">
            <a:avLst/>
          </a:prstGeom>
          <a:ln w="25400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1" name="TextBox 19"/>
          <p:cNvSpPr txBox="1">
            <a:spLocks noChangeArrowheads="1"/>
          </p:cNvSpPr>
          <p:nvPr/>
        </p:nvSpPr>
        <p:spPr bwMode="auto">
          <a:xfrm>
            <a:off x="857250" y="2049463"/>
            <a:ext cx="1639888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Calibri" panose="020F0502020204030204" pitchFamily="34" charset="0"/>
                <a:ea typeface="华文中宋" pitchFamily="2" charset="-122"/>
              </a:rPr>
              <a:t>应用程序 </a:t>
            </a:r>
            <a:r>
              <a:rPr lang="en-US" altLang="zh-CN" sz="2400">
                <a:latin typeface="Calibri" panose="020F0502020204030204" pitchFamily="34" charset="0"/>
                <a:ea typeface="华文中宋" pitchFamily="2" charset="-122"/>
              </a:rPr>
              <a:t>1</a:t>
            </a:r>
            <a:endParaRPr lang="zh-CN" altLang="en-US" sz="2400">
              <a:latin typeface="Calibri" panose="020F0502020204030204" pitchFamily="34" charset="0"/>
              <a:ea typeface="华文中宋" pitchFamily="2" charset="-122"/>
            </a:endParaRPr>
          </a:p>
        </p:txBody>
      </p:sp>
      <p:sp>
        <p:nvSpPr>
          <p:cNvPr id="22542" name="TextBox 21"/>
          <p:cNvSpPr txBox="1">
            <a:spLocks noChangeArrowheads="1"/>
          </p:cNvSpPr>
          <p:nvPr/>
        </p:nvSpPr>
        <p:spPr bwMode="auto">
          <a:xfrm>
            <a:off x="4256088" y="2078038"/>
            <a:ext cx="1639887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Calibri" panose="020F0502020204030204" pitchFamily="34" charset="0"/>
                <a:ea typeface="华文中宋" pitchFamily="2" charset="-122"/>
              </a:rPr>
              <a:t>应用程序 </a:t>
            </a:r>
            <a:r>
              <a:rPr lang="en-US" altLang="zh-CN" sz="2400">
                <a:latin typeface="Calibri" panose="020F0502020204030204" pitchFamily="34" charset="0"/>
                <a:ea typeface="华文中宋" pitchFamily="2" charset="-122"/>
              </a:rPr>
              <a:t>2</a:t>
            </a:r>
            <a:endParaRPr lang="zh-CN" altLang="en-US" sz="2400">
              <a:latin typeface="Calibri" panose="020F0502020204030204" pitchFamily="34" charset="0"/>
              <a:ea typeface="华文中宋" pitchFamily="2" charset="-122"/>
            </a:endParaRPr>
          </a:p>
        </p:txBody>
      </p:sp>
      <p:sp>
        <p:nvSpPr>
          <p:cNvPr id="22543" name="TextBox 22"/>
          <p:cNvSpPr txBox="1">
            <a:spLocks noChangeArrowheads="1"/>
          </p:cNvSpPr>
          <p:nvPr/>
        </p:nvSpPr>
        <p:spPr bwMode="auto">
          <a:xfrm>
            <a:off x="1085850" y="3195638"/>
            <a:ext cx="459581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Calibri" panose="020F0502020204030204" pitchFamily="34" charset="0"/>
                <a:ea typeface="华文中宋" pitchFamily="2" charset="-122"/>
              </a:rPr>
              <a:t>网络编程接口</a:t>
            </a:r>
            <a:r>
              <a:rPr lang="en-US" altLang="zh-CN" sz="2400">
                <a:latin typeface="Calibri" panose="020F0502020204030204" pitchFamily="34" charset="0"/>
                <a:ea typeface="华文中宋" pitchFamily="2" charset="-122"/>
              </a:rPr>
              <a:t> ——</a:t>
            </a:r>
            <a:r>
              <a:rPr lang="zh-CN" altLang="en-US" sz="2400">
                <a:latin typeface="Calibri" panose="020F0502020204030204" pitchFamily="34" charset="0"/>
                <a:ea typeface="华文中宋" pitchFamily="2" charset="-122"/>
              </a:rPr>
              <a:t>如 </a:t>
            </a:r>
            <a:r>
              <a:rPr lang="en-US" altLang="zh-CN" sz="2400">
                <a:latin typeface="Calibri" panose="020F0502020204030204" pitchFamily="34" charset="0"/>
                <a:ea typeface="华文中宋" pitchFamily="2" charset="-122"/>
              </a:rPr>
              <a:t>WinSock API</a:t>
            </a:r>
            <a:endParaRPr lang="zh-CN" altLang="en-US" sz="2400">
              <a:latin typeface="Calibri" panose="020F0502020204030204" pitchFamily="34" charset="0"/>
              <a:ea typeface="华文中宋" pitchFamily="2" charset="-122"/>
            </a:endParaRPr>
          </a:p>
        </p:txBody>
      </p:sp>
      <p:sp>
        <p:nvSpPr>
          <p:cNvPr id="22544" name="TextBox 23"/>
          <p:cNvSpPr txBox="1">
            <a:spLocks noChangeArrowheads="1"/>
          </p:cNvSpPr>
          <p:nvPr/>
        </p:nvSpPr>
        <p:spPr bwMode="auto">
          <a:xfrm>
            <a:off x="1135063" y="3848100"/>
            <a:ext cx="44545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Calibri" panose="020F0502020204030204" pitchFamily="34" charset="0"/>
                <a:ea typeface="华文中宋" pitchFamily="2" charset="-122"/>
              </a:rPr>
              <a:t>网络通信协议</a:t>
            </a:r>
            <a:r>
              <a:rPr lang="en-US" altLang="zh-CN" sz="2400">
                <a:latin typeface="Calibri" panose="020F0502020204030204" pitchFamily="34" charset="0"/>
                <a:ea typeface="华文中宋" pitchFamily="2" charset="-122"/>
              </a:rPr>
              <a:t> ——</a:t>
            </a:r>
            <a:r>
              <a:rPr lang="zh-CN" altLang="en-US" sz="2400">
                <a:latin typeface="Calibri" panose="020F0502020204030204" pitchFamily="34" charset="0"/>
                <a:ea typeface="华文中宋" pitchFamily="2" charset="-122"/>
              </a:rPr>
              <a:t>如</a:t>
            </a:r>
            <a:r>
              <a:rPr lang="en-US" altLang="zh-CN" sz="2400">
                <a:latin typeface="Calibri" panose="020F0502020204030204" pitchFamily="34" charset="0"/>
                <a:ea typeface="华文中宋" pitchFamily="2" charset="-122"/>
              </a:rPr>
              <a:t> TCP/IP</a:t>
            </a:r>
            <a:r>
              <a:rPr lang="zh-CN" altLang="en-US" sz="2400">
                <a:latin typeface="Calibri" panose="020F0502020204030204" pitchFamily="34" charset="0"/>
                <a:ea typeface="华文中宋" pitchFamily="2" charset="-122"/>
              </a:rPr>
              <a:t>协议</a:t>
            </a:r>
            <a:endParaRPr lang="zh-CN" altLang="en-US" sz="2400">
              <a:latin typeface="Calibri" panose="020F0502020204030204" pitchFamily="34" charset="0"/>
              <a:ea typeface="华文中宋" pitchFamily="2" charset="-122"/>
            </a:endParaRPr>
          </a:p>
        </p:txBody>
      </p:sp>
      <p:sp>
        <p:nvSpPr>
          <p:cNvPr id="22545" name="TextBox 24"/>
          <p:cNvSpPr txBox="1">
            <a:spLocks noChangeArrowheads="1"/>
          </p:cNvSpPr>
          <p:nvPr/>
        </p:nvSpPr>
        <p:spPr bwMode="auto">
          <a:xfrm>
            <a:off x="1417638" y="4514850"/>
            <a:ext cx="358457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Calibri" panose="020F0502020204030204" pitchFamily="34" charset="0"/>
                <a:ea typeface="华文中宋" pitchFamily="2" charset="-122"/>
              </a:rPr>
              <a:t>操作系统 </a:t>
            </a:r>
            <a:r>
              <a:rPr lang="en-US" altLang="zh-CN" sz="2400">
                <a:latin typeface="Calibri" panose="020F0502020204030204" pitchFamily="34" charset="0"/>
                <a:ea typeface="华文中宋" pitchFamily="2" charset="-122"/>
              </a:rPr>
              <a:t>——</a:t>
            </a:r>
            <a:r>
              <a:rPr lang="zh-CN" altLang="en-US" sz="2400">
                <a:latin typeface="Calibri" panose="020F0502020204030204" pitchFamily="34" charset="0"/>
                <a:ea typeface="华文中宋" pitchFamily="2" charset="-122"/>
              </a:rPr>
              <a:t>如</a:t>
            </a:r>
            <a:r>
              <a:rPr lang="en-US" altLang="zh-CN" sz="2400">
                <a:latin typeface="Calibri" panose="020F0502020204030204" pitchFamily="34" charset="0"/>
                <a:ea typeface="华文中宋" pitchFamily="2" charset="-122"/>
              </a:rPr>
              <a:t> Windows</a:t>
            </a:r>
            <a:endParaRPr lang="zh-CN" altLang="en-US" sz="2400">
              <a:latin typeface="Calibri" panose="020F0502020204030204" pitchFamily="34" charset="0"/>
              <a:ea typeface="华文中宋" pitchFamily="2" charset="-122"/>
            </a:endParaRPr>
          </a:p>
        </p:txBody>
      </p:sp>
      <p:sp>
        <p:nvSpPr>
          <p:cNvPr id="22546" name="TextBox 25"/>
          <p:cNvSpPr txBox="1">
            <a:spLocks noChangeArrowheads="1"/>
          </p:cNvSpPr>
          <p:nvPr/>
        </p:nvSpPr>
        <p:spPr bwMode="auto">
          <a:xfrm>
            <a:off x="2009775" y="5168900"/>
            <a:ext cx="203041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Calibri" panose="020F0502020204030204" pitchFamily="34" charset="0"/>
                <a:ea typeface="华文中宋" pitchFamily="2" charset="-122"/>
              </a:rPr>
              <a:t>物理通信介质</a:t>
            </a:r>
            <a:endParaRPr lang="zh-CN" altLang="en-US" sz="2400">
              <a:latin typeface="Calibri" panose="020F0502020204030204" pitchFamily="34" charset="0"/>
              <a:ea typeface="华文中宋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19838" y="3063875"/>
            <a:ext cx="1455737" cy="6223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548" name="TextBox 27"/>
          <p:cNvSpPr txBox="1">
            <a:spLocks noChangeArrowheads="1"/>
          </p:cNvSpPr>
          <p:nvPr/>
        </p:nvSpPr>
        <p:spPr bwMode="auto">
          <a:xfrm>
            <a:off x="6354763" y="3148013"/>
            <a:ext cx="146685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Calibri" panose="020F0502020204030204" pitchFamily="34" charset="0"/>
                <a:ea typeface="华文中宋" pitchFamily="2" charset="-122"/>
              </a:rPr>
              <a:t>动态链接库</a:t>
            </a:r>
            <a:endParaRPr lang="zh-CN" altLang="en-US" sz="2000">
              <a:solidFill>
                <a:srgbClr val="FF0000"/>
              </a:solidFill>
              <a:latin typeface="Calibri" panose="020F0502020204030204" pitchFamily="34" charset="0"/>
              <a:ea typeface="华文中宋" pitchFamily="2" charset="-122"/>
            </a:endParaRPr>
          </a:p>
        </p:txBody>
      </p:sp>
      <p:sp>
        <p:nvSpPr>
          <p:cNvPr id="22549" name="TextBox 28"/>
          <p:cNvSpPr txBox="1">
            <a:spLocks noChangeArrowheads="1"/>
          </p:cNvSpPr>
          <p:nvPr/>
        </p:nvSpPr>
        <p:spPr bwMode="auto">
          <a:xfrm>
            <a:off x="6323013" y="3802063"/>
            <a:ext cx="2693987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Calibri" panose="020F0502020204030204" pitchFamily="34" charset="0"/>
                <a:ea typeface="华文中宋" pitchFamily="2" charset="-122"/>
              </a:rPr>
              <a:t>16</a:t>
            </a:r>
            <a:r>
              <a:rPr lang="zh-CN" altLang="en-US" sz="2000">
                <a:latin typeface="Calibri" panose="020F0502020204030204" pitchFamily="34" charset="0"/>
                <a:ea typeface="华文中宋" pitchFamily="2" charset="-122"/>
              </a:rPr>
              <a:t>位版：</a:t>
            </a:r>
            <a:r>
              <a:rPr lang="en-US" altLang="zh-CN" sz="2000">
                <a:latin typeface="Calibri" panose="020F0502020204030204" pitchFamily="34" charset="0"/>
                <a:ea typeface="华文中宋" pitchFamily="2" charset="-122"/>
              </a:rPr>
              <a:t>WINSOCK.DLL</a:t>
            </a:r>
            <a:endParaRPr lang="en-US" altLang="zh-CN" sz="2000">
              <a:latin typeface="Calibri" panose="020F0502020204030204" pitchFamily="34" charset="0"/>
              <a:ea typeface="华文中宋" pitchFamily="2" charset="-122"/>
            </a:endParaRPr>
          </a:p>
          <a:p>
            <a:r>
              <a:rPr lang="en-US" altLang="zh-CN" sz="2000">
                <a:latin typeface="Calibri" panose="020F0502020204030204" pitchFamily="34" charset="0"/>
                <a:ea typeface="华文中宋" pitchFamily="2" charset="-122"/>
              </a:rPr>
              <a:t>32</a:t>
            </a:r>
            <a:r>
              <a:rPr lang="zh-CN" altLang="en-US" sz="2000">
                <a:latin typeface="Calibri" panose="020F0502020204030204" pitchFamily="34" charset="0"/>
                <a:ea typeface="华文中宋" pitchFamily="2" charset="-122"/>
              </a:rPr>
              <a:t>位版：</a:t>
            </a:r>
            <a:r>
              <a:rPr lang="en-US" altLang="zh-CN" sz="2000">
                <a:latin typeface="Calibri" panose="020F0502020204030204" pitchFamily="34" charset="0"/>
                <a:ea typeface="华文中宋" pitchFamily="2" charset="-122"/>
              </a:rPr>
              <a:t>WSOCK32.DLL</a:t>
            </a:r>
            <a:endParaRPr lang="en-US" altLang="zh-CN" sz="2000">
              <a:latin typeface="Calibri" panose="020F0502020204030204" pitchFamily="34" charset="0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TCP</a:t>
            </a:r>
            <a:r>
              <a:rPr lang="zh-CN" altLang="en-US" dirty="0" smtClean="0"/>
              <a:t>套接字编程</a:t>
            </a:r>
            <a:endParaRPr lang="zh-CN" altLang="en-US" dirty="0"/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4097338" cy="532765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FF0000"/>
                </a:solidFill>
              </a:rPr>
              <a:t>服务器做好准备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2000" smtClean="0"/>
              <a:t>服务器进程必须首先运行</a:t>
            </a:r>
            <a:endParaRPr lang="en-US" altLang="zh-CN" sz="2000" smtClean="0"/>
          </a:p>
          <a:p>
            <a:pPr lvl="1" eaLnBrk="1" hangingPunct="1"/>
            <a:r>
              <a:rPr lang="zh-CN" altLang="en-US" sz="2000" smtClean="0"/>
              <a:t>服务器必须先创建</a:t>
            </a:r>
            <a:r>
              <a:rPr lang="en-US" altLang="zh-CN" sz="2000" smtClean="0"/>
              <a:t>socket</a:t>
            </a:r>
            <a:r>
              <a:rPr lang="zh-CN" altLang="en-US" sz="2000" smtClean="0"/>
              <a:t>等待处理客户端的连接请求</a:t>
            </a:r>
            <a:endParaRPr lang="en-US" altLang="zh-CN" sz="2000" smtClean="0"/>
          </a:p>
          <a:p>
            <a:pPr lvl="1" eaLnBrk="1" hangingPunct="1"/>
            <a:endParaRPr lang="en-US" altLang="zh-CN" sz="2400" smtClean="0"/>
          </a:p>
          <a:p>
            <a:pPr eaLnBrk="1" hangingPunct="1"/>
            <a:r>
              <a:rPr lang="zh-CN" altLang="en-US" sz="2400" smtClean="0">
                <a:solidFill>
                  <a:srgbClr val="FF0000"/>
                </a:solidFill>
              </a:rPr>
              <a:t>客户端与服务器的联系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2000" smtClean="0"/>
              <a:t>创建客户端本地的</a:t>
            </a:r>
            <a:r>
              <a:rPr lang="en-US" altLang="zh-CN" sz="2000" smtClean="0"/>
              <a:t>TCP socket</a:t>
            </a:r>
            <a:endParaRPr lang="en-US" altLang="zh-CN" sz="2000" smtClean="0"/>
          </a:p>
          <a:p>
            <a:pPr lvl="1" eaLnBrk="1" hangingPunct="1"/>
            <a:r>
              <a:rPr lang="zh-CN" altLang="en-US" sz="2000" smtClean="0"/>
              <a:t>指明服务器进程的</a:t>
            </a:r>
            <a:r>
              <a:rPr lang="en-US" altLang="zh-CN" sz="2000" smtClean="0"/>
              <a:t>IP</a:t>
            </a:r>
            <a:r>
              <a:rPr lang="zh-CN" altLang="en-US" sz="2000" smtClean="0"/>
              <a:t>地址和端口号</a:t>
            </a:r>
            <a:endParaRPr lang="en-US" altLang="zh-CN" sz="2000" smtClean="0"/>
          </a:p>
          <a:p>
            <a:pPr lvl="1" eaLnBrk="1" hangingPunct="1"/>
            <a:r>
              <a:rPr lang="zh-CN" altLang="en-US" sz="2000" smtClean="0"/>
              <a:t>当客户端创建</a:t>
            </a:r>
            <a:r>
              <a:rPr lang="en-US" altLang="zh-CN" sz="2000" smtClean="0"/>
              <a:t>socket</a:t>
            </a:r>
            <a:r>
              <a:rPr lang="zh-CN" altLang="en-US" sz="2000" smtClean="0"/>
              <a:t>后，客户端的</a:t>
            </a:r>
            <a:r>
              <a:rPr lang="en-US" altLang="zh-CN" sz="2000" smtClean="0"/>
              <a:t>TCP socket</a:t>
            </a:r>
            <a:r>
              <a:rPr lang="zh-CN" altLang="en-US" sz="2000" smtClean="0"/>
              <a:t>与服务器</a:t>
            </a:r>
            <a:r>
              <a:rPr lang="en-US" altLang="zh-CN" sz="2000" smtClean="0"/>
              <a:t>TCP socket</a:t>
            </a:r>
            <a:r>
              <a:rPr lang="zh-CN" altLang="en-US" sz="2000" smtClean="0"/>
              <a:t>建立连接</a:t>
            </a:r>
            <a:endParaRPr lang="en-US" altLang="zh-CN" sz="2000" smtClean="0"/>
          </a:p>
          <a:p>
            <a:pPr eaLnBrk="1" hangingPunct="1"/>
            <a:endParaRPr lang="zh-CN" altLang="en-US" sz="2400" smtClean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1028DA-9B6C-41F4-8347-CC27BBE4AC92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603750" y="1143000"/>
            <a:ext cx="4098925" cy="53276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kern="0" dirty="0">
                <a:latin typeface="+mn-ea"/>
                <a:ea typeface="+mn-ea"/>
                <a:cs typeface="华文中宋" charset="0"/>
              </a:rPr>
              <a:t>服务器收到客户端连接请求后，</a:t>
            </a:r>
            <a:r>
              <a:rPr kumimoji="1" lang="zh-CN" altLang="en-US" sz="2400" kern="0" dirty="0">
                <a:solidFill>
                  <a:srgbClr val="FF0000"/>
                </a:solidFill>
                <a:latin typeface="+mn-ea"/>
                <a:ea typeface="+mn-ea"/>
                <a:cs typeface="华文中宋" charset="0"/>
              </a:rPr>
              <a:t>创建新的</a:t>
            </a:r>
            <a:r>
              <a:rPr kumimoji="1" lang="en-US" altLang="zh-CN" sz="2400" kern="0" dirty="0">
                <a:solidFill>
                  <a:srgbClr val="FF0000"/>
                </a:solidFill>
                <a:latin typeface="+mn-ea"/>
                <a:ea typeface="+mn-ea"/>
                <a:cs typeface="华文中宋" charset="0"/>
              </a:rPr>
              <a:t>socket</a:t>
            </a:r>
            <a:r>
              <a:rPr kumimoji="1" lang="zh-CN" altLang="en-US" sz="2400" kern="0" dirty="0">
                <a:latin typeface="+mn-ea"/>
                <a:ea typeface="+mn-ea"/>
                <a:cs typeface="华文中宋" charset="0"/>
              </a:rPr>
              <a:t>用来与客户端通信</a:t>
            </a:r>
            <a:endParaRPr kumimoji="1" lang="en-US" altLang="zh-CN" sz="2400" kern="0" dirty="0">
              <a:latin typeface="+mn-ea"/>
              <a:ea typeface="+mn-ea"/>
              <a:cs typeface="华文中宋" charset="0"/>
            </a:endParaRPr>
          </a:p>
          <a:p>
            <a:pPr marL="692150" lvl="1" indent="-34798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kern="0" dirty="0">
                <a:latin typeface="Calibri" panose="020F0502020204030204" pitchFamily="34" charset="0"/>
                <a:ea typeface="华文中宋" pitchFamily="2" charset="-122"/>
                <a:cs typeface="华文中宋" charset="0"/>
              </a:rPr>
              <a:t>允许服务器与多个客户端通信</a:t>
            </a:r>
            <a:endParaRPr kumimoji="1" lang="en-US" altLang="zh-CN" sz="2000" kern="0" dirty="0">
              <a:latin typeface="Calibri" panose="020F0502020204030204" pitchFamily="34" charset="0"/>
              <a:ea typeface="华文中宋" pitchFamily="2" charset="-122"/>
              <a:cs typeface="华文中宋" charset="0"/>
            </a:endParaRPr>
          </a:p>
          <a:p>
            <a:pPr marL="692150" lvl="1" indent="-34798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kern="0" dirty="0">
                <a:latin typeface="+mn-ea"/>
                <a:ea typeface="+mn-ea"/>
                <a:cs typeface="华文中宋" charset="0"/>
              </a:rPr>
              <a:t>源端口号用来识别客户端</a:t>
            </a:r>
            <a:endParaRPr kumimoji="1" lang="en-US" altLang="zh-CN" sz="2000" i="1" kern="0" dirty="0">
              <a:solidFill>
                <a:schemeClr val="accent2"/>
              </a:solidFill>
              <a:latin typeface="+mn-ea"/>
              <a:ea typeface="+mn-ea"/>
              <a:cs typeface="华文中宋" charset="0"/>
            </a:endParaRPr>
          </a:p>
          <a:p>
            <a:pPr marL="692150" lvl="1" indent="-34798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1" lang="en-US" altLang="zh-CN" sz="2400" kern="0" dirty="0">
              <a:latin typeface="Calibri" panose="020F0502020204030204" pitchFamily="34" charset="0"/>
              <a:ea typeface="华文中宋" pitchFamily="2" charset="-122"/>
              <a:cs typeface="华文中宋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1" lang="zh-CN" altLang="en-US" sz="2400" kern="0" dirty="0">
              <a:latin typeface="Calibri" panose="020F0502020204030204" pitchFamily="34" charset="0"/>
              <a:ea typeface="华文中宋" pitchFamily="2" charset="-122"/>
              <a:cs typeface="华文中宋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65713" y="4433888"/>
            <a:ext cx="3033712" cy="15700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1" dirty="0">
                <a:solidFill>
                  <a:schemeClr val="accent2"/>
                </a:solidFill>
                <a:latin typeface="+mn-ea"/>
                <a:ea typeface="+mn-ea"/>
              </a:rPr>
              <a:t>TCP</a:t>
            </a:r>
            <a:r>
              <a:rPr lang="zh-CN" altLang="en-US" sz="2400" b="1" i="1" dirty="0">
                <a:solidFill>
                  <a:schemeClr val="accent2"/>
                </a:solidFill>
                <a:latin typeface="+mn-ea"/>
                <a:ea typeface="+mn-ea"/>
              </a:rPr>
              <a:t>协议提供了客户端和服务器之间可靠的，按次序的字节流传输 </a:t>
            </a:r>
            <a:endParaRPr lang="en-US" altLang="zh-CN" sz="2400" b="1" i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TCP</a:t>
            </a:r>
            <a:r>
              <a:rPr lang="zh-CN" altLang="en-US" dirty="0" smtClean="0"/>
              <a:t>套接字编程</a:t>
            </a:r>
            <a:endParaRPr lang="zh-CN" altLang="en-US" dirty="0"/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3162300" y="1125538"/>
            <a:ext cx="5981700" cy="532765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如同中国移动的</a:t>
            </a:r>
            <a:r>
              <a:rPr lang="en-US" altLang="zh-CN" sz="2800" smtClean="0"/>
              <a:t>10086</a:t>
            </a:r>
            <a:r>
              <a:rPr lang="zh-CN" altLang="en-US" sz="2800" smtClean="0"/>
              <a:t>服务</a:t>
            </a:r>
            <a:endParaRPr lang="zh-CN" altLang="en-US" sz="3600" smtClean="0"/>
          </a:p>
          <a:p>
            <a:pPr lvl="1" eaLnBrk="1" hangingPunct="1"/>
            <a:r>
              <a:rPr lang="zh-CN" altLang="en-US" sz="1800" smtClean="0"/>
              <a:t>调用</a:t>
            </a:r>
            <a:r>
              <a:rPr lang="en-US" altLang="zh-CN" sz="1800" smtClean="0"/>
              <a:t>socket()</a:t>
            </a:r>
            <a:r>
              <a:rPr lang="zh-CN" altLang="en-US" sz="1800" smtClean="0"/>
              <a:t>建立一个套接口 </a:t>
            </a:r>
            <a:r>
              <a:rPr lang="en-US" altLang="zh-CN" sz="1800" smtClean="0"/>
              <a:t>(</a:t>
            </a:r>
            <a:r>
              <a:rPr lang="zh-CN" altLang="en-US" sz="1800" smtClean="0"/>
              <a:t>移动建立好一个电话总机</a:t>
            </a:r>
            <a:r>
              <a:rPr lang="en-US" altLang="zh-CN" sz="1800" smtClean="0"/>
              <a:t>)</a:t>
            </a:r>
            <a:endParaRPr lang="en-US" altLang="zh-CN" sz="1800" smtClean="0"/>
          </a:p>
          <a:p>
            <a:pPr lvl="1" eaLnBrk="1" hangingPunct="1"/>
            <a:r>
              <a:rPr lang="en-US" altLang="zh-CN" sz="1800" smtClean="0"/>
              <a:t>bind()</a:t>
            </a:r>
            <a:r>
              <a:rPr lang="zh-CN" altLang="en-US" sz="1800" smtClean="0"/>
              <a:t>将该接口和本地</a:t>
            </a:r>
            <a:r>
              <a:rPr lang="en-US" altLang="zh-CN" sz="1800" smtClean="0"/>
              <a:t>IP</a:t>
            </a:r>
            <a:r>
              <a:rPr lang="zh-CN" altLang="en-US" sz="1800" smtClean="0"/>
              <a:t>地址和</a:t>
            </a:r>
            <a:r>
              <a:rPr lang="en-US" altLang="zh-CN" sz="1800" smtClean="0"/>
              <a:t>Port</a:t>
            </a:r>
            <a:r>
              <a:rPr lang="zh-CN" altLang="en-US" sz="1800" smtClean="0"/>
              <a:t>绑定 </a:t>
            </a:r>
            <a:r>
              <a:rPr lang="en-US" altLang="zh-CN" sz="1800" smtClean="0"/>
              <a:t>(</a:t>
            </a:r>
            <a:r>
              <a:rPr lang="zh-CN" altLang="en-US" sz="1800" smtClean="0"/>
              <a:t>设定总机号为</a:t>
            </a:r>
            <a:r>
              <a:rPr lang="en-US" altLang="zh-CN" sz="1800" smtClean="0"/>
              <a:t>10086)</a:t>
            </a:r>
            <a:endParaRPr lang="en-US" altLang="zh-CN" sz="1800" smtClean="0"/>
          </a:p>
          <a:p>
            <a:pPr lvl="1" eaLnBrk="1" hangingPunct="1"/>
            <a:r>
              <a:rPr lang="en-US" altLang="zh-CN" sz="1800" smtClean="0"/>
              <a:t>listen()</a:t>
            </a:r>
            <a:r>
              <a:rPr lang="zh-CN" altLang="en-US" sz="1800" smtClean="0"/>
              <a:t>让套接口做好侦听准备</a:t>
            </a:r>
            <a:r>
              <a:rPr lang="en-US" altLang="zh-CN" sz="1800" smtClean="0"/>
              <a:t> (</a:t>
            </a:r>
            <a:r>
              <a:rPr lang="zh-CN" altLang="en-US" sz="1800" smtClean="0"/>
              <a:t>随时准备接听电话</a:t>
            </a:r>
            <a:r>
              <a:rPr lang="en-US" altLang="zh-CN" sz="1800" smtClean="0"/>
              <a:t>)</a:t>
            </a:r>
            <a:endParaRPr lang="en-US" altLang="zh-CN" sz="1800" smtClean="0"/>
          </a:p>
          <a:p>
            <a:pPr lvl="1" eaLnBrk="1" hangingPunct="1"/>
            <a:r>
              <a:rPr lang="zh-CN" altLang="en-US" sz="1800" smtClean="0"/>
              <a:t>客户在套接口建立起来之后，便可调用</a:t>
            </a:r>
            <a:r>
              <a:rPr lang="en-US" altLang="zh-CN" sz="1800" smtClean="0"/>
              <a:t>connect()</a:t>
            </a:r>
            <a:r>
              <a:rPr lang="zh-CN" altLang="en-US" sz="1800" smtClean="0"/>
              <a:t>连接服务器指定的</a:t>
            </a:r>
            <a:r>
              <a:rPr lang="en-US" altLang="zh-CN" sz="1800" smtClean="0"/>
              <a:t>Port </a:t>
            </a:r>
            <a:r>
              <a:rPr lang="zh-CN" altLang="en-US" sz="1800" smtClean="0"/>
              <a:t>（用户可拨打</a:t>
            </a:r>
            <a:r>
              <a:rPr lang="en-US" altLang="zh-CN" sz="1800" smtClean="0"/>
              <a:t>10086</a:t>
            </a:r>
            <a:r>
              <a:rPr lang="zh-CN" altLang="en-US" sz="1800" smtClean="0"/>
              <a:t>要求服务）</a:t>
            </a:r>
            <a:endParaRPr lang="en-US" altLang="zh-CN" sz="1800" smtClean="0"/>
          </a:p>
          <a:p>
            <a:pPr lvl="1" eaLnBrk="1" hangingPunct="1"/>
            <a:r>
              <a:rPr lang="zh-CN" altLang="en-US" sz="1800" smtClean="0"/>
              <a:t>服务器调用</a:t>
            </a:r>
            <a:r>
              <a:rPr lang="en-US" altLang="zh-CN" sz="1800" smtClean="0"/>
              <a:t>accept()</a:t>
            </a:r>
            <a:r>
              <a:rPr lang="zh-CN" altLang="en-US" sz="1800" smtClean="0"/>
              <a:t>来接收客户的连接请求 </a:t>
            </a:r>
            <a:r>
              <a:rPr lang="en-US" altLang="zh-CN" sz="1800" smtClean="0"/>
              <a:t>(</a:t>
            </a:r>
            <a:r>
              <a:rPr lang="zh-CN" altLang="en-US" sz="1800" smtClean="0"/>
              <a:t>一旦有电话就接起</a:t>
            </a:r>
            <a:r>
              <a:rPr lang="en-US" altLang="zh-CN" sz="1800" smtClean="0"/>
              <a:t>)</a:t>
            </a:r>
            <a:endParaRPr lang="en-US" altLang="zh-CN" sz="1800" smtClean="0"/>
          </a:p>
          <a:p>
            <a:pPr lvl="1" eaLnBrk="1" hangingPunct="1"/>
            <a:r>
              <a:rPr lang="zh-CN" altLang="en-US" sz="1800" smtClean="0"/>
              <a:t>服务器收到请求后，建立新的</a:t>
            </a:r>
            <a:r>
              <a:rPr lang="en-US" altLang="zh-CN" sz="1800" smtClean="0"/>
              <a:t>socket</a:t>
            </a:r>
            <a:r>
              <a:rPr lang="zh-CN" altLang="en-US" sz="1800" smtClean="0"/>
              <a:t>来对此连接服务，原来的</a:t>
            </a:r>
            <a:r>
              <a:rPr lang="en-US" altLang="zh-CN" sz="1800" smtClean="0"/>
              <a:t>socket</a:t>
            </a:r>
            <a:r>
              <a:rPr lang="zh-CN" altLang="en-US" sz="1800" smtClean="0"/>
              <a:t>回到监听等待状态 （总机接电话后转某分机服务，本身继续等待新的电话）</a:t>
            </a:r>
            <a:endParaRPr lang="en-US" altLang="zh-CN" sz="1800" smtClean="0"/>
          </a:p>
          <a:p>
            <a:pPr lvl="1" eaLnBrk="1" hangingPunct="1"/>
            <a:r>
              <a:rPr lang="zh-CN" altLang="en-US" sz="1800" smtClean="0"/>
              <a:t>连接建立后，</a:t>
            </a:r>
            <a:r>
              <a:rPr lang="en-US" altLang="zh-CN" sz="1800" smtClean="0"/>
              <a:t>send()</a:t>
            </a:r>
            <a:r>
              <a:rPr lang="zh-CN" altLang="en-US" sz="1800" smtClean="0"/>
              <a:t>和</a:t>
            </a:r>
            <a:r>
              <a:rPr lang="en-US" altLang="zh-CN" sz="1800" smtClean="0"/>
              <a:t>recv()</a:t>
            </a:r>
            <a:r>
              <a:rPr lang="zh-CN" altLang="en-US" sz="1800" smtClean="0"/>
              <a:t>来发送和接收数据 </a:t>
            </a:r>
            <a:r>
              <a:rPr lang="en-US" altLang="zh-CN" sz="1800" smtClean="0"/>
              <a:t>(</a:t>
            </a:r>
            <a:r>
              <a:rPr lang="zh-CN" altLang="en-US" sz="1800" smtClean="0"/>
              <a:t>客户与客服对话</a:t>
            </a:r>
            <a:r>
              <a:rPr lang="en-US" altLang="zh-CN" sz="1800" smtClean="0"/>
              <a:t>)</a:t>
            </a:r>
            <a:endParaRPr lang="en-US" altLang="zh-CN" sz="1800" smtClean="0"/>
          </a:p>
          <a:p>
            <a:pPr lvl="1" eaLnBrk="1" hangingPunct="1"/>
            <a:r>
              <a:rPr lang="zh-CN" altLang="en-US" sz="1800" smtClean="0"/>
              <a:t>数据传送结束，调用</a:t>
            </a:r>
            <a:r>
              <a:rPr lang="en-US" altLang="zh-CN" sz="1800" smtClean="0"/>
              <a:t>closesocket()</a:t>
            </a:r>
            <a:r>
              <a:rPr lang="zh-CN" altLang="en-US" sz="1800" smtClean="0"/>
              <a:t>关闭套接口 </a:t>
            </a:r>
            <a:r>
              <a:rPr lang="en-US" altLang="zh-CN" sz="1800" smtClean="0"/>
              <a:t>(</a:t>
            </a:r>
            <a:r>
              <a:rPr lang="zh-CN" altLang="en-US" sz="1800" smtClean="0"/>
              <a:t>结束请挂机</a:t>
            </a:r>
            <a:r>
              <a:rPr lang="en-US" altLang="zh-CN" sz="1800" smtClean="0"/>
              <a:t>)</a:t>
            </a:r>
            <a:endParaRPr lang="zh-CN" altLang="en-US" sz="1800" smtClean="0"/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1EC280-8DF3-40A5-8AF2-2FC9E9317678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7313" y="1065213"/>
            <a:ext cx="3106737" cy="556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常用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API (Application Programming Interface) </a:t>
            </a:r>
            <a:r>
              <a:rPr lang="zh-CN" altLang="en-US" sz="2400" smtClean="0"/>
              <a:t>应用程序接口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DLL</a:t>
            </a:r>
            <a:r>
              <a:rPr lang="zh-CN" altLang="en-US" sz="2400" smtClean="0"/>
              <a:t>装载</a:t>
            </a:r>
            <a:endParaRPr lang="zh-CN" altLang="en-US" sz="2400" smtClean="0"/>
          </a:p>
          <a:p>
            <a:pPr lvl="1" eaLnBrk="1" hangingPunct="1"/>
            <a:r>
              <a:rPr lang="en-US" altLang="zh-CN" sz="2400" smtClean="0"/>
              <a:t>WinSock</a:t>
            </a:r>
            <a:r>
              <a:rPr lang="zh-CN" altLang="en-US" sz="2400" smtClean="0"/>
              <a:t>服务由动态链接库</a:t>
            </a:r>
            <a:r>
              <a:rPr lang="en-US" altLang="zh-CN" sz="2400" smtClean="0"/>
              <a:t>WinSock DLL</a:t>
            </a:r>
            <a:r>
              <a:rPr lang="zh-CN" altLang="en-US" sz="2400" smtClean="0"/>
              <a:t>提供，它完成</a:t>
            </a:r>
            <a:r>
              <a:rPr lang="en-US" altLang="zh-CN" sz="2400" smtClean="0"/>
              <a:t>WinSock</a:t>
            </a:r>
            <a:r>
              <a:rPr lang="zh-CN" altLang="en-US" sz="2400" smtClean="0"/>
              <a:t>的初始化任务，协商</a:t>
            </a:r>
            <a:r>
              <a:rPr lang="en-US" altLang="zh-CN" sz="2400" smtClean="0"/>
              <a:t>WinSock</a:t>
            </a:r>
            <a:r>
              <a:rPr lang="zh-CN" altLang="en-US" sz="2400" smtClean="0"/>
              <a:t>的版本支持，并分配必要的资源。在使用</a:t>
            </a:r>
            <a:r>
              <a:rPr lang="en-US" altLang="zh-CN" sz="2400" smtClean="0"/>
              <a:t>WinSock API</a:t>
            </a:r>
            <a:r>
              <a:rPr lang="zh-CN" altLang="en-US" sz="2400" smtClean="0"/>
              <a:t>之前，必须调用</a:t>
            </a:r>
            <a:r>
              <a:rPr lang="en-US" altLang="zh-CN" sz="2400" smtClean="0"/>
              <a:t>WSAStartup</a:t>
            </a:r>
            <a:r>
              <a:rPr lang="zh-CN" altLang="en-US" sz="2400" smtClean="0"/>
              <a:t>函数对其进行初始化。</a:t>
            </a:r>
            <a:endParaRPr lang="zh-CN" altLang="en-US" sz="2400" smtClean="0"/>
          </a:p>
          <a:p>
            <a:pPr lvl="2" eaLnBrk="1" hangingPunct="1"/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WSAStartup(WORD v, (LPWSADATA) &amp;WD)</a:t>
            </a:r>
            <a:endParaRPr lang="en-US" altLang="zh-CN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z="2400" smtClean="0"/>
              <a:t>DLL</a:t>
            </a:r>
            <a:r>
              <a:rPr lang="zh-CN" altLang="en-US" sz="2400" smtClean="0"/>
              <a:t>卸载</a:t>
            </a:r>
            <a:endParaRPr lang="zh-CN" altLang="en-US" sz="2400" smtClean="0"/>
          </a:p>
          <a:p>
            <a:pPr lvl="1" eaLnBrk="1" hangingPunct="1"/>
            <a:r>
              <a:rPr lang="zh-CN" altLang="en-US" sz="2400" smtClean="0">
                <a:cs typeface="Times New Roman" panose="02020603050405020304" pitchFamily="18" charset="0"/>
              </a:rPr>
              <a:t>当不需</a:t>
            </a:r>
            <a:r>
              <a:rPr lang="en-US" altLang="zh-CN" sz="2400" smtClean="0">
                <a:cs typeface="Times New Roman" panose="02020603050405020304" pitchFamily="18" charset="0"/>
              </a:rPr>
              <a:t>WinSock DLL</a:t>
            </a:r>
            <a:r>
              <a:rPr lang="zh-CN" altLang="en-US" sz="2400" smtClean="0">
                <a:cs typeface="Times New Roman" panose="02020603050405020304" pitchFamily="18" charset="0"/>
              </a:rPr>
              <a:t>的服务时，释放</a:t>
            </a:r>
            <a:r>
              <a:rPr lang="en-US" altLang="zh-CN" sz="2400" smtClean="0">
                <a:cs typeface="Times New Roman" panose="02020603050405020304" pitchFamily="18" charset="0"/>
              </a:rPr>
              <a:t>DLL</a:t>
            </a:r>
            <a:r>
              <a:rPr lang="zh-CN" altLang="en-US" sz="2400" smtClean="0">
                <a:cs typeface="Times New Roman" panose="02020603050405020304" pitchFamily="18" charset="0"/>
              </a:rPr>
              <a:t>所使用的资源，需调用</a:t>
            </a:r>
            <a:r>
              <a:rPr lang="en-US" altLang="zh-CN" sz="2400" smtClean="0">
                <a:cs typeface="Times New Roman" panose="02020603050405020304" pitchFamily="18" charset="0"/>
              </a:rPr>
              <a:t>WSACleanup</a:t>
            </a:r>
            <a:r>
              <a:rPr lang="zh-CN" altLang="en-US" sz="2400" smtClean="0">
                <a:cs typeface="Times New Roman" panose="02020603050405020304" pitchFamily="18" charset="0"/>
              </a:rPr>
              <a:t>函数终止对</a:t>
            </a:r>
            <a:r>
              <a:rPr lang="en-US" altLang="zh-CN" sz="2400" smtClean="0">
                <a:cs typeface="Times New Roman" panose="02020603050405020304" pitchFamily="18" charset="0"/>
              </a:rPr>
              <a:t>WinSock</a:t>
            </a:r>
            <a:r>
              <a:rPr lang="zh-CN" altLang="en-US" sz="2400" smtClean="0">
                <a:cs typeface="Times New Roman" panose="02020603050405020304" pitchFamily="18" charset="0"/>
              </a:rPr>
              <a:t>库的使用</a:t>
            </a:r>
            <a:endParaRPr lang="zh-CN" altLang="en-US" sz="2400" smtClean="0"/>
          </a:p>
          <a:p>
            <a:pPr lvl="2" eaLnBrk="1" hangingPunct="1"/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WSACleanup()</a:t>
            </a:r>
            <a:endParaRPr lang="zh-CN" alt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2560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2E0500-F162-4B40-9EC0-AE6472CB886C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常用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创建套接字</a:t>
            </a:r>
            <a:r>
              <a:rPr lang="en-US" altLang="zh-CN" smtClean="0"/>
              <a:t>:   socket()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绑定本地地址：</a:t>
            </a:r>
            <a:r>
              <a:rPr lang="en-US" altLang="zh-CN" smtClean="0"/>
              <a:t>bind()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侦听连接</a:t>
            </a:r>
            <a:r>
              <a:rPr lang="en-US" altLang="zh-CN" smtClean="0"/>
              <a:t>:  listen()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建立套接字连接：</a:t>
            </a:r>
            <a:r>
              <a:rPr lang="en-US" altLang="zh-CN" smtClean="0"/>
              <a:t>accept(), connect()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面向连接的数据传输：</a:t>
            </a:r>
            <a:r>
              <a:rPr lang="en-US" altLang="zh-CN" smtClean="0"/>
              <a:t>send(), recv()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关闭套接字：</a:t>
            </a:r>
            <a:r>
              <a:rPr lang="en-US" altLang="zh-CN" smtClean="0"/>
              <a:t>closesocket()</a:t>
            </a:r>
            <a:endParaRPr lang="zh-CN" altLang="en-US" smtClean="0"/>
          </a:p>
        </p:txBody>
      </p:sp>
      <p:sp>
        <p:nvSpPr>
          <p:cNvPr id="2662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741A74-ACD9-47D6-A31B-8C02B607C174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常用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Socket API </a:t>
            </a:r>
            <a:r>
              <a:rPr lang="zh-CN" altLang="en-US" smtClean="0"/>
              <a:t>类别：可支持任意的底层协议族</a:t>
            </a:r>
            <a:endParaRPr lang="zh-CN" altLang="en-US" smtClean="0"/>
          </a:p>
          <a:p>
            <a:pPr lvl="1" eaLnBrk="1" hangingPunct="1"/>
            <a:r>
              <a:rPr lang="en-US" altLang="zh-CN" sz="2400" i="1" smtClean="0">
                <a:solidFill>
                  <a:srgbClr val="CC0000"/>
                </a:solidFill>
              </a:rPr>
              <a:t>PF_INET : </a:t>
            </a:r>
            <a:r>
              <a:rPr lang="zh-CN" altLang="en-US" sz="2400" smtClean="0"/>
              <a:t>用于互联网编程</a:t>
            </a:r>
            <a:endParaRPr lang="en-US" altLang="zh-CN" sz="2400" smtClean="0"/>
          </a:p>
          <a:p>
            <a:pPr lvl="1" eaLnBrk="1" hangingPunct="1"/>
            <a:r>
              <a:rPr lang="en-US" altLang="zh-CN" sz="2400" i="1" smtClean="0">
                <a:solidFill>
                  <a:srgbClr val="CC0000"/>
                </a:solidFill>
              </a:rPr>
              <a:t>PF_UNIX: </a:t>
            </a:r>
            <a:r>
              <a:rPr lang="zh-CN" altLang="en-US" sz="2400" smtClean="0"/>
              <a:t>用于</a:t>
            </a:r>
            <a:r>
              <a:rPr lang="en-US" altLang="zh-CN" sz="2400" smtClean="0"/>
              <a:t>Unix </a:t>
            </a:r>
            <a:r>
              <a:rPr lang="zh-CN" altLang="en-US" sz="2400" smtClean="0"/>
              <a:t>管道编程</a:t>
            </a:r>
            <a:endParaRPr lang="en-US" altLang="zh-CN" sz="2400" smtClean="0"/>
          </a:p>
          <a:p>
            <a:pPr lvl="1" eaLnBrk="1" hangingPunct="1"/>
            <a:r>
              <a:rPr lang="en-US" altLang="zh-CN" sz="2400" i="1" smtClean="0">
                <a:solidFill>
                  <a:srgbClr val="CC0000"/>
                </a:solidFill>
              </a:rPr>
              <a:t>PF_PACKET:</a:t>
            </a:r>
            <a:r>
              <a:rPr lang="zh-CN" altLang="en-US" sz="2400" smtClean="0"/>
              <a:t>直接访问网络接口</a:t>
            </a:r>
            <a:r>
              <a:rPr lang="en-US" altLang="zh-CN" sz="2400" i="1" smtClean="0"/>
              <a:t> (i.e, </a:t>
            </a:r>
            <a:r>
              <a:rPr lang="zh-CN" altLang="en-US" sz="2400" i="1" smtClean="0"/>
              <a:t>绕过</a:t>
            </a:r>
            <a:r>
              <a:rPr lang="en-US" altLang="zh-CN" sz="2400" i="1" smtClean="0"/>
              <a:t>TCP / IP</a:t>
            </a:r>
            <a:r>
              <a:rPr lang="zh-CN" altLang="en-US" sz="2400" i="1" smtClean="0"/>
              <a:t>协议栈</a:t>
            </a:r>
            <a:r>
              <a:rPr lang="en-US" altLang="zh-CN" sz="2400" i="1" smtClean="0"/>
              <a:t>)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两种基本</a:t>
            </a:r>
            <a:r>
              <a:rPr lang="en-US" altLang="zh-CN" smtClean="0"/>
              <a:t>socket</a:t>
            </a:r>
            <a:r>
              <a:rPr lang="zh-CN" altLang="en-US" smtClean="0"/>
              <a:t> </a:t>
            </a:r>
            <a:r>
              <a:rPr lang="en-US" altLang="zh-CN" smtClean="0"/>
              <a:t>API</a:t>
            </a:r>
            <a:r>
              <a:rPr lang="zh-CN" altLang="en-US" smtClean="0"/>
              <a:t>分别支持两种传输服务</a:t>
            </a:r>
            <a:r>
              <a:rPr lang="en-US" altLang="zh-CN" smtClean="0"/>
              <a:t>:</a:t>
            </a:r>
            <a:endParaRPr lang="en-US" altLang="zh-CN" smtClean="0"/>
          </a:p>
          <a:p>
            <a:pPr lvl="1" eaLnBrk="1" hangingPunct="1"/>
            <a:r>
              <a:rPr lang="en-US" altLang="zh-CN" sz="2400" i="1" smtClean="0">
                <a:solidFill>
                  <a:srgbClr val="CC0000"/>
                </a:solidFill>
              </a:rPr>
              <a:t>SOCK_STREAM:</a:t>
            </a:r>
            <a:r>
              <a:rPr lang="en-US" altLang="zh-CN" sz="2400" smtClean="0"/>
              <a:t> </a:t>
            </a:r>
            <a:r>
              <a:rPr lang="zh-CN" altLang="en-US" sz="2400" smtClean="0"/>
              <a:t>可靠的，字节流服务 </a:t>
            </a:r>
            <a:r>
              <a:rPr lang="en-US" altLang="zh-CN" sz="2400" smtClean="0"/>
              <a:t>(</a:t>
            </a:r>
            <a:r>
              <a:rPr lang="en-US" altLang="zh-CN" sz="2400" i="1" smtClean="0">
                <a:solidFill>
                  <a:srgbClr val="CC0000"/>
                </a:solidFill>
              </a:rPr>
              <a:t>TCP</a:t>
            </a:r>
            <a:r>
              <a:rPr lang="en-US" altLang="zh-CN" sz="2400" smtClean="0"/>
              <a:t>)</a:t>
            </a:r>
            <a:endParaRPr lang="en-US" altLang="zh-CN" sz="2400" smtClean="0"/>
          </a:p>
          <a:p>
            <a:pPr lvl="1" eaLnBrk="1" hangingPunct="1"/>
            <a:r>
              <a:rPr lang="en-US" altLang="zh-CN" sz="2400" i="1" smtClean="0">
                <a:solidFill>
                  <a:srgbClr val="CC0000"/>
                </a:solidFill>
              </a:rPr>
              <a:t>SOCK_DGRAM:</a:t>
            </a:r>
            <a:r>
              <a:rPr lang="en-US" altLang="zh-CN" sz="2400" smtClean="0">
                <a:solidFill>
                  <a:srgbClr val="000000"/>
                </a:solidFill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</a:rPr>
              <a:t>非可靠的数据报服务 </a:t>
            </a:r>
            <a:r>
              <a:rPr lang="en-US" altLang="zh-CN" sz="2400" smtClean="0">
                <a:solidFill>
                  <a:srgbClr val="000000"/>
                </a:solidFill>
              </a:rPr>
              <a:t>(</a:t>
            </a:r>
            <a:r>
              <a:rPr lang="en-US" altLang="zh-CN" sz="2400" i="1" smtClean="0">
                <a:solidFill>
                  <a:srgbClr val="CC0000"/>
                </a:solidFill>
              </a:rPr>
              <a:t>UDP</a:t>
            </a:r>
            <a:r>
              <a:rPr lang="en-US" altLang="zh-CN" sz="2400" smtClean="0">
                <a:solidFill>
                  <a:srgbClr val="000000"/>
                </a:solidFill>
              </a:rPr>
              <a:t>)</a:t>
            </a:r>
            <a:endParaRPr lang="en-US" altLang="zh-CN" i="1" smtClean="0">
              <a:solidFill>
                <a:srgbClr val="CC0000"/>
              </a:solidFill>
            </a:endParaRPr>
          </a:p>
          <a:p>
            <a:pPr lvl="1"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应用案例</a:t>
            </a:r>
            <a:endParaRPr lang="en-US" altLang="zh-CN" smtClean="0"/>
          </a:p>
          <a:p>
            <a:pPr lvl="1" eaLnBrk="1" hangingPunct="1"/>
            <a:r>
              <a:rPr lang="zh-CN" altLang="en-US" sz="2400" smtClean="0">
                <a:latin typeface="宋体" panose="02010600030101010101" pitchFamily="2" charset="-122"/>
              </a:rPr>
              <a:t>客户端从键盘读取一行字符（数据）并将该数据发送到服务器；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sz="2400" smtClean="0">
                <a:latin typeface="宋体" panose="02010600030101010101" pitchFamily="2" charset="-122"/>
              </a:rPr>
              <a:t>服务器接收数据后并显示在屏幕上</a:t>
            </a:r>
            <a:r>
              <a:rPr lang="zh-CN" altLang="en-US" sz="2400" smtClean="0">
                <a:latin typeface="宋体" panose="02010600030101010101" pitchFamily="2" charset="-122"/>
                <a:ea typeface="MS PGothic" panose="020B0600070205080204" pitchFamily="34" charset="-128"/>
              </a:rPr>
              <a:t>。</a:t>
            </a:r>
            <a:endParaRPr lang="en-US" altLang="zh-CN" sz="2400" smtClean="0">
              <a:latin typeface="宋体" panose="02010600030101010101" pitchFamily="2" charset="-122"/>
              <a:ea typeface="MS PGothic" panose="020B0600070205080204" pitchFamily="34" charset="-128"/>
            </a:endParaRPr>
          </a:p>
          <a:p>
            <a:pPr lvl="1" eaLnBrk="1" hangingPunct="1"/>
            <a:endParaRPr lang="en-US" altLang="zh-CN" smtClean="0"/>
          </a:p>
          <a:p>
            <a:pPr eaLnBrk="1" hangingPunct="1"/>
            <a:endParaRPr lang="en-US" altLang="zh-CN" sz="2400" i="1" smtClean="0"/>
          </a:p>
          <a:p>
            <a:pPr eaLnBrk="1" hangingPunct="1"/>
            <a:endParaRPr lang="en-US" altLang="zh-CN" sz="2400" i="1" smtClean="0"/>
          </a:p>
          <a:p>
            <a:pPr eaLnBrk="1" hangingPunct="1"/>
            <a:endParaRPr lang="en-US" altLang="zh-CN" sz="2400" i="1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400" i="1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1DD75C-4F9F-4E6C-A2BF-7DF47D9AD415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96875"/>
            <a:ext cx="6477000" cy="584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示例</a:t>
            </a:r>
            <a:r>
              <a:rPr lang="en-US" altLang="zh-CN" dirty="0" smtClean="0"/>
              <a:t>: C</a:t>
            </a:r>
            <a:r>
              <a:rPr lang="zh-CN" altLang="en-US" dirty="0" smtClean="0"/>
              <a:t>客户端 </a:t>
            </a:r>
            <a:r>
              <a:rPr lang="en-US" altLang="zh-CN" dirty="0" smtClean="0"/>
              <a:t>(TCP)</a:t>
            </a:r>
            <a:endParaRPr lang="en-AU" altLang="zh-CN" dirty="0" smtClean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>
          <a:xfrm>
            <a:off x="3132138" y="1052513"/>
            <a:ext cx="4248150" cy="51117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200" dirty="0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1200" dirty="0" err="1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windows.h</a:t>
            </a:r>
            <a:r>
              <a:rPr lang="en-US" altLang="zh-CN" sz="1200" dirty="0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US" altLang="zh-CN" sz="1200" dirty="0" smtClean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200" dirty="0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#include &lt;winsock2.h&gt;</a:t>
            </a:r>
            <a:endParaRPr lang="en-US" altLang="zh-CN" sz="1200" dirty="0" smtClean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200" dirty="0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1200" dirty="0" err="1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sz="1200" dirty="0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US" altLang="zh-CN" sz="1200" dirty="0" smtClean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200" dirty="0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1200" dirty="0" err="1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string.h</a:t>
            </a:r>
            <a:r>
              <a:rPr lang="en-US" altLang="zh-CN" sz="1200" dirty="0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US" altLang="zh-CN" sz="1200" dirty="0" smtClean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200" dirty="0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1200" dirty="0" err="1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conio.h</a:t>
            </a:r>
            <a:r>
              <a:rPr lang="en-US" altLang="zh-CN" sz="1200" dirty="0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US" altLang="zh-CN" sz="1200" dirty="0" smtClean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1200" dirty="0" smtClean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200" dirty="0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#define SERVER_PORT 5432</a:t>
            </a:r>
            <a:endParaRPr lang="en-US" altLang="zh-CN" sz="1200" dirty="0" smtClean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200" dirty="0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#define MAX_LINE 256</a:t>
            </a:r>
            <a:endParaRPr lang="en-US" altLang="zh-CN" sz="1200" dirty="0" smtClean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1200" dirty="0" smtClean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200" dirty="0" err="1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200" dirty="0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main(</a:t>
            </a:r>
            <a:r>
              <a:rPr lang="en-US" altLang="zh-CN" sz="1200" dirty="0" err="1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200" dirty="0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argc</a:t>
            </a:r>
            <a:r>
              <a:rPr lang="en-US" altLang="zh-CN" sz="1200" dirty="0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, char * </a:t>
            </a:r>
            <a:r>
              <a:rPr lang="en-US" altLang="zh-CN" sz="1200" dirty="0" err="1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lang="en-US" altLang="zh-CN" sz="1200" dirty="0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[])</a:t>
            </a:r>
            <a:endParaRPr lang="en-US" altLang="zh-CN" sz="1200" dirty="0" smtClean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200" dirty="0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1200" dirty="0" smtClean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200" dirty="0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   WSADATA </a:t>
            </a:r>
            <a:r>
              <a:rPr lang="en-US" altLang="zh-CN" sz="1200" dirty="0" err="1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WSAData</a:t>
            </a:r>
            <a:r>
              <a:rPr lang="en-US" altLang="zh-CN" sz="1200" dirty="0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1200" dirty="0" smtClean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200" dirty="0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200" dirty="0" err="1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200" dirty="0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WSAreturn</a:t>
            </a:r>
            <a:r>
              <a:rPr lang="en-US" altLang="zh-CN" sz="1200" dirty="0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1200" dirty="0" smtClean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1200" dirty="0" smtClean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200" dirty="0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200" dirty="0" err="1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1200" dirty="0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hostent</a:t>
            </a:r>
            <a:r>
              <a:rPr lang="en-US" altLang="zh-CN" sz="1200" dirty="0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*hp;</a:t>
            </a:r>
            <a:endParaRPr lang="en-US" altLang="zh-CN" sz="1200" dirty="0" smtClean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200" dirty="0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200" dirty="0" err="1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1200" dirty="0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sockaddr_in</a:t>
            </a:r>
            <a:r>
              <a:rPr lang="en-US" altLang="zh-CN" sz="1200" dirty="0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sin;</a:t>
            </a:r>
            <a:endParaRPr lang="en-US" altLang="zh-CN" sz="1200" dirty="0" smtClean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200" dirty="0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   char *host;</a:t>
            </a:r>
            <a:endParaRPr lang="en-US" altLang="zh-CN" sz="1200" dirty="0" smtClean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200" dirty="0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   char </a:t>
            </a:r>
            <a:r>
              <a:rPr lang="en-US" altLang="zh-CN" sz="1200" dirty="0" err="1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1200" dirty="0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[MAX_LINE];</a:t>
            </a:r>
            <a:endParaRPr lang="en-US" altLang="zh-CN" sz="1200" dirty="0" smtClean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200" dirty="0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200" dirty="0" err="1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200" dirty="0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s;</a:t>
            </a:r>
            <a:endParaRPr lang="en-US" altLang="zh-CN" sz="1200" dirty="0" smtClean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200" dirty="0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200" dirty="0" err="1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200" dirty="0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200" dirty="0" smtClean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1200" dirty="0" smtClean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1200" dirty="0" smtClean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1200" dirty="0" smtClean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675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8ED31C-CF6F-49D8-AAEC-558443AE4FDE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476375" y="1268413"/>
            <a:ext cx="1150938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r"/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华文中宋" pitchFamily="2" charset="-122"/>
              </a:rPr>
              <a:t>Socket</a:t>
            </a:r>
            <a:r>
              <a:rPr lang="zh-CN" altLang="en-US">
                <a:solidFill>
                  <a:schemeClr val="accent2"/>
                </a:solidFill>
                <a:latin typeface="Calibri" panose="020F0502020204030204" pitchFamily="34" charset="0"/>
                <a:ea typeface="华文中宋" pitchFamily="2" charset="-122"/>
              </a:rPr>
              <a:t>编程库文件</a:t>
            </a:r>
            <a:endParaRPr lang="en-US" altLang="zh-CN">
              <a:latin typeface="Calibri" panose="020F0502020204030204" pitchFamily="34" charset="0"/>
              <a:ea typeface="华文中宋" pitchFamily="2" charset="-122"/>
            </a:endParaRPr>
          </a:p>
        </p:txBody>
      </p:sp>
      <p:sp>
        <p:nvSpPr>
          <p:cNvPr id="28677" name="Freeform 7"/>
          <p:cNvSpPr/>
          <p:nvPr/>
        </p:nvSpPr>
        <p:spPr bwMode="auto">
          <a:xfrm>
            <a:off x="2627313" y="1458913"/>
            <a:ext cx="184150" cy="3683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78" name="Line 8"/>
          <p:cNvSpPr>
            <a:spLocks noChangeShapeType="1"/>
          </p:cNvSpPr>
          <p:nvPr/>
        </p:nvSpPr>
        <p:spPr bwMode="auto">
          <a:xfrm flipV="1">
            <a:off x="2789238" y="1603375"/>
            <a:ext cx="361950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8281987" cy="584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示例</a:t>
            </a:r>
            <a:r>
              <a:rPr lang="en-US" altLang="zh-CN" dirty="0" smtClean="0"/>
              <a:t>: C</a:t>
            </a:r>
            <a:r>
              <a:rPr lang="zh-CN" altLang="en-US" dirty="0" smtClean="0"/>
              <a:t>客户端</a:t>
            </a:r>
            <a:r>
              <a:rPr lang="en-US" altLang="zh-CN" dirty="0" smtClean="0"/>
              <a:t> (TCP)</a:t>
            </a:r>
            <a:endParaRPr lang="en-AU" altLang="zh-CN" dirty="0" smtClean="0"/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2700338" y="1025525"/>
            <a:ext cx="4464050" cy="58324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	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if (argc==2) {</a:t>
            </a: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		host = argv[1];</a:t>
            </a: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	}</a:t>
            </a: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	 else {</a:t>
            </a: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		fprintf(stderr, "usage: simplex-talk host\n");</a:t>
            </a: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		exit(1);</a:t>
            </a: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	 }</a:t>
            </a:r>
            <a:r>
              <a:rPr lang="en-US" altLang="zh-CN" sz="1200" smtClean="0">
                <a:ea typeface="宋体" panose="02010600030101010101" pitchFamily="2" charset="-122"/>
              </a:rPr>
              <a:t>	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	WSAreturn = WSAStartup(0x101,&amp;WSAData);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	if(WSAreturn)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	{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	    fprintf(stderr, "simplex-talk: WSA error.\n");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		exit(1);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	} 	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           /* translate host name into peer’s IP address */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	hp = gethostbyname(host);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	if (!hp) {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		fprintf(stderr, "simplex-talk: unknown host: %s\n", host);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		exit(1);  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	 }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	/* build address data structure */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	 memset((char *)&amp;sin, 0, sizeof(sin));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          memcpy((char *)&amp;sin.sin_addr, hp-&gt;h_addr, hp-&gt;h_length);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          sin.sin_family = AF_INET;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          sin.sin_port = htons(SERVER_PORT); 	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	</a:t>
            </a:r>
            <a:endParaRPr lang="en-US" altLang="zh-CN" sz="1200" smtClean="0">
              <a:ea typeface="宋体" panose="02010600030101010101" pitchFamily="2" charset="-122"/>
            </a:endParaRPr>
          </a:p>
        </p:txBody>
      </p:sp>
      <p:sp>
        <p:nvSpPr>
          <p:cNvPr id="30723" name="灯片编号占位符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9E5976-2949-4955-98A1-2CFDCE953900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57188" y="4383088"/>
            <a:ext cx="2030412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r"/>
            <a:r>
              <a:rPr lang="zh-CN" altLang="en-US">
                <a:solidFill>
                  <a:schemeClr val="accent2"/>
                </a:solidFill>
                <a:latin typeface="Calibri" panose="020F0502020204030204" pitchFamily="34" charset="0"/>
                <a:ea typeface="华文中宋" pitchFamily="2" charset="-122"/>
              </a:rPr>
              <a:t>将远程主机的名称</a:t>
            </a:r>
            <a:endParaRPr lang="en-US" altLang="zh-CN">
              <a:solidFill>
                <a:schemeClr val="accent2"/>
              </a:solidFill>
              <a:latin typeface="Calibri" panose="020F0502020204030204" pitchFamily="34" charset="0"/>
              <a:ea typeface="华文中宋" pitchFamily="2" charset="-122"/>
            </a:endParaRPr>
          </a:p>
          <a:p>
            <a:pPr algn="r"/>
            <a:r>
              <a:rPr lang="zh-CN" altLang="en-US">
                <a:solidFill>
                  <a:schemeClr val="accent2"/>
                </a:solidFill>
                <a:latin typeface="Calibri" panose="020F0502020204030204" pitchFamily="34" charset="0"/>
                <a:ea typeface="华文中宋" pitchFamily="2" charset="-122"/>
              </a:rPr>
              <a:t>转换成</a:t>
            </a:r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华文中宋" pitchFamily="2" charset="-122"/>
              </a:rPr>
              <a:t>IP</a:t>
            </a:r>
            <a:r>
              <a:rPr lang="zh-CN" altLang="en-US">
                <a:solidFill>
                  <a:schemeClr val="accent2"/>
                </a:solidFill>
                <a:latin typeface="Calibri" panose="020F0502020204030204" pitchFamily="34" charset="0"/>
                <a:ea typeface="华文中宋" pitchFamily="2" charset="-122"/>
              </a:rPr>
              <a:t>地址</a:t>
            </a:r>
            <a:endParaRPr lang="en-US" altLang="zh-CN">
              <a:latin typeface="Calibri" panose="020F0502020204030204" pitchFamily="34" charset="0"/>
              <a:ea typeface="华文中宋" pitchFamily="2" charset="-122"/>
            </a:endParaRPr>
          </a:p>
        </p:txBody>
      </p:sp>
      <p:sp>
        <p:nvSpPr>
          <p:cNvPr id="30725" name="Freeform 7"/>
          <p:cNvSpPr/>
          <p:nvPr/>
        </p:nvSpPr>
        <p:spPr bwMode="auto">
          <a:xfrm>
            <a:off x="2390775" y="4537075"/>
            <a:ext cx="185738" cy="369888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6" name="Line 8"/>
          <p:cNvSpPr>
            <a:spLocks noChangeShapeType="1"/>
          </p:cNvSpPr>
          <p:nvPr/>
        </p:nvSpPr>
        <p:spPr bwMode="auto">
          <a:xfrm flipV="1">
            <a:off x="2573338" y="4694238"/>
            <a:ext cx="361950" cy="4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1068388" y="5791200"/>
            <a:ext cx="1338262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r"/>
            <a:r>
              <a:rPr lang="zh-CN" altLang="en-US">
                <a:solidFill>
                  <a:schemeClr val="accent2"/>
                </a:solidFill>
                <a:latin typeface="Calibri" panose="020F0502020204030204" pitchFamily="34" charset="0"/>
                <a:ea typeface="华文中宋" pitchFamily="2" charset="-122"/>
              </a:rPr>
              <a:t>参数初始化</a:t>
            </a:r>
            <a:endParaRPr lang="en-US" altLang="zh-CN">
              <a:latin typeface="Calibri" panose="020F0502020204030204" pitchFamily="34" charset="0"/>
              <a:ea typeface="华文中宋" pitchFamily="2" charset="-122"/>
            </a:endParaRPr>
          </a:p>
        </p:txBody>
      </p:sp>
      <p:sp>
        <p:nvSpPr>
          <p:cNvPr id="30728" name="Freeform 7"/>
          <p:cNvSpPr/>
          <p:nvPr/>
        </p:nvSpPr>
        <p:spPr bwMode="auto">
          <a:xfrm>
            <a:off x="2460625" y="5853113"/>
            <a:ext cx="185738" cy="3698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9" name="Line 8"/>
          <p:cNvSpPr>
            <a:spLocks noChangeShapeType="1"/>
          </p:cNvSpPr>
          <p:nvPr/>
        </p:nvSpPr>
        <p:spPr bwMode="auto">
          <a:xfrm flipV="1">
            <a:off x="2641600" y="5969000"/>
            <a:ext cx="361950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0730" name="Text Box 4"/>
          <p:cNvSpPr txBox="1">
            <a:spLocks noChangeArrowheads="1"/>
          </p:cNvSpPr>
          <p:nvPr/>
        </p:nvSpPr>
        <p:spPr bwMode="auto">
          <a:xfrm>
            <a:off x="1141413" y="1460500"/>
            <a:ext cx="1150937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r"/>
            <a:r>
              <a:rPr lang="zh-CN" altLang="en-US">
                <a:solidFill>
                  <a:schemeClr val="accent2"/>
                </a:solidFill>
                <a:latin typeface="Calibri" panose="020F0502020204030204" pitchFamily="34" charset="0"/>
                <a:ea typeface="华文中宋" pitchFamily="2" charset="-122"/>
              </a:rPr>
              <a:t>程序参数处理</a:t>
            </a:r>
            <a:endParaRPr lang="en-US" altLang="zh-CN">
              <a:latin typeface="Calibri" panose="020F0502020204030204" pitchFamily="34" charset="0"/>
              <a:ea typeface="华文中宋" pitchFamily="2" charset="-122"/>
            </a:endParaRPr>
          </a:p>
        </p:txBody>
      </p:sp>
      <p:sp>
        <p:nvSpPr>
          <p:cNvPr id="30731" name="Freeform 7"/>
          <p:cNvSpPr/>
          <p:nvPr/>
        </p:nvSpPr>
        <p:spPr bwMode="auto">
          <a:xfrm>
            <a:off x="2333625" y="1604963"/>
            <a:ext cx="184150" cy="3698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32" name="Line 8"/>
          <p:cNvSpPr>
            <a:spLocks noChangeShapeType="1"/>
          </p:cNvSpPr>
          <p:nvPr/>
        </p:nvSpPr>
        <p:spPr bwMode="auto">
          <a:xfrm flipV="1">
            <a:off x="2514600" y="1735138"/>
            <a:ext cx="361950" cy="4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0733" name="Text Box 4"/>
          <p:cNvSpPr txBox="1">
            <a:spLocks noChangeArrowheads="1"/>
          </p:cNvSpPr>
          <p:nvPr/>
        </p:nvSpPr>
        <p:spPr bwMode="auto">
          <a:xfrm>
            <a:off x="401638" y="3057525"/>
            <a:ext cx="191770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r"/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华文中宋" pitchFamily="2" charset="-122"/>
              </a:rPr>
              <a:t>WinSock</a:t>
            </a:r>
            <a:r>
              <a:rPr lang="zh-CN" altLang="en-US">
                <a:solidFill>
                  <a:schemeClr val="accent2"/>
                </a:solidFill>
                <a:latin typeface="Calibri" panose="020F0502020204030204" pitchFamily="34" charset="0"/>
                <a:ea typeface="华文中宋" pitchFamily="2" charset="-122"/>
              </a:rPr>
              <a:t>的初始化</a:t>
            </a:r>
            <a:endParaRPr lang="en-US" altLang="zh-CN">
              <a:latin typeface="Calibri" panose="020F0502020204030204" pitchFamily="34" charset="0"/>
              <a:ea typeface="华文中宋" pitchFamily="2" charset="-122"/>
            </a:endParaRPr>
          </a:p>
        </p:txBody>
      </p:sp>
      <p:sp>
        <p:nvSpPr>
          <p:cNvPr id="30734" name="Freeform 7"/>
          <p:cNvSpPr/>
          <p:nvPr/>
        </p:nvSpPr>
        <p:spPr bwMode="auto">
          <a:xfrm>
            <a:off x="2322513" y="3073400"/>
            <a:ext cx="184150" cy="3683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35" name="Line 8"/>
          <p:cNvSpPr>
            <a:spLocks noChangeShapeType="1"/>
          </p:cNvSpPr>
          <p:nvPr/>
        </p:nvSpPr>
        <p:spPr bwMode="auto">
          <a:xfrm flipV="1">
            <a:off x="2484438" y="3201988"/>
            <a:ext cx="361950" cy="4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8281987" cy="584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示例</a:t>
            </a:r>
            <a:r>
              <a:rPr lang="en-US" altLang="zh-CN" dirty="0" smtClean="0"/>
              <a:t>: C</a:t>
            </a:r>
            <a:r>
              <a:rPr lang="zh-CN" altLang="en-US" dirty="0" smtClean="0"/>
              <a:t>客户端</a:t>
            </a:r>
            <a:r>
              <a:rPr lang="en-US" altLang="zh-CN" dirty="0" smtClean="0"/>
              <a:t> (TCP)</a:t>
            </a:r>
            <a:endParaRPr lang="en-AU" altLang="zh-CN" dirty="0" smtClean="0"/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2700338" y="1025525"/>
            <a:ext cx="4464050" cy="58324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100" smtClean="0">
                <a:ea typeface="宋体" panose="02010600030101010101" pitchFamily="2" charset="-122"/>
              </a:rPr>
              <a:t>/* active open */</a:t>
            </a:r>
            <a:endParaRPr lang="en-US" altLang="zh-CN" sz="11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100" smtClean="0">
                <a:ea typeface="宋体" panose="02010600030101010101" pitchFamily="2" charset="-122"/>
              </a:rPr>
              <a:t>	if ((s = socket(PF_INET, SOCK_STREAM, 0)) &lt; 0) {</a:t>
            </a:r>
            <a:endParaRPr lang="en-US" altLang="zh-CN" sz="11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100" smtClean="0">
                <a:ea typeface="宋体" panose="02010600030101010101" pitchFamily="2" charset="-122"/>
              </a:rPr>
              <a:t>		perror("simplex-talk: socket");</a:t>
            </a:r>
            <a:endParaRPr lang="en-US" altLang="zh-CN" sz="11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100" smtClean="0">
                <a:ea typeface="宋体" panose="02010600030101010101" pitchFamily="2" charset="-122"/>
              </a:rPr>
              <a:t>		exit(1);   </a:t>
            </a:r>
            <a:endParaRPr lang="en-US" altLang="zh-CN" sz="11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100" smtClean="0">
                <a:ea typeface="宋体" panose="02010600030101010101" pitchFamily="2" charset="-122"/>
              </a:rPr>
              <a:t>	 }</a:t>
            </a:r>
            <a:endParaRPr lang="en-US" altLang="zh-CN" sz="11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100" smtClean="0">
                <a:ea typeface="宋体" panose="02010600030101010101" pitchFamily="2" charset="-122"/>
              </a:rPr>
              <a:t>	if (connect(s, (struct sockaddr *)&amp;sin, sizeof(sin)) &lt; 0) {</a:t>
            </a:r>
            <a:endParaRPr lang="en-US" altLang="zh-CN" sz="11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100" smtClean="0">
                <a:ea typeface="宋体" panose="02010600030101010101" pitchFamily="2" charset="-122"/>
              </a:rPr>
              <a:t>		perror("simplex-talk: connect falied");</a:t>
            </a:r>
            <a:endParaRPr lang="en-US" altLang="zh-CN" sz="11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100" smtClean="0">
                <a:ea typeface="宋体" panose="02010600030101010101" pitchFamily="2" charset="-122"/>
              </a:rPr>
              <a:t>		close(s);</a:t>
            </a:r>
            <a:endParaRPr lang="en-US" altLang="zh-CN" sz="11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100" smtClean="0">
                <a:ea typeface="宋体" panose="02010600030101010101" pitchFamily="2" charset="-122"/>
              </a:rPr>
              <a:t>		exit(1);    </a:t>
            </a:r>
            <a:endParaRPr lang="en-US" altLang="zh-CN" sz="11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100" smtClean="0">
                <a:ea typeface="宋体" panose="02010600030101010101" pitchFamily="2" charset="-122"/>
              </a:rPr>
              <a:t>	 }</a:t>
            </a:r>
            <a:endParaRPr lang="en-US" altLang="zh-CN" sz="11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100" smtClean="0">
                <a:ea typeface="宋体" panose="02010600030101010101" pitchFamily="2" charset="-122"/>
              </a:rPr>
              <a:t>        fprintf(stderr, "client is connecting to %s\n", host);</a:t>
            </a:r>
            <a:endParaRPr lang="en-US" altLang="zh-CN" sz="11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100" smtClean="0">
                <a:ea typeface="宋体" panose="02010600030101010101" pitchFamily="2" charset="-122"/>
              </a:rPr>
              <a:t>	/* main loop: get and send lines of text */</a:t>
            </a:r>
            <a:endParaRPr lang="en-US" altLang="zh-CN" sz="11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100" smtClean="0">
                <a:ea typeface="宋体" panose="02010600030101010101" pitchFamily="2" charset="-122"/>
              </a:rPr>
              <a:t>	while (fgets(buf, sizeof(buf), stdin)) {</a:t>
            </a:r>
            <a:endParaRPr lang="en-US" altLang="zh-CN" sz="11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100" smtClean="0">
                <a:ea typeface="宋体" panose="02010600030101010101" pitchFamily="2" charset="-122"/>
              </a:rPr>
              <a:t>		buf[MAX_LINE-1] = ’\0’;</a:t>
            </a:r>
            <a:endParaRPr lang="en-US" altLang="zh-CN" sz="11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100" smtClean="0">
                <a:ea typeface="宋体" panose="02010600030101010101" pitchFamily="2" charset="-122"/>
              </a:rPr>
              <a:t>		len = strlen(buf) + 1;</a:t>
            </a:r>
            <a:endParaRPr lang="en-US" altLang="zh-CN" sz="11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100" smtClean="0">
                <a:ea typeface="宋体" panose="02010600030101010101" pitchFamily="2" charset="-122"/>
              </a:rPr>
              <a:t>		send(s, buf, len, 0);</a:t>
            </a:r>
            <a:endParaRPr lang="en-US" altLang="zh-CN" sz="11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100" smtClean="0">
                <a:ea typeface="宋体" panose="02010600030101010101" pitchFamily="2" charset="-122"/>
              </a:rPr>
              <a:t>	}</a:t>
            </a:r>
            <a:endParaRPr lang="en-US" altLang="zh-CN" sz="11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100" smtClean="0">
                <a:ea typeface="宋体" panose="02010600030101010101" pitchFamily="2" charset="-122"/>
              </a:rPr>
              <a:t>	WSACleanup();</a:t>
            </a:r>
            <a:endParaRPr lang="en-US" altLang="zh-CN" sz="11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100" smtClean="0">
                <a:ea typeface="宋体" panose="02010600030101010101" pitchFamily="2" charset="-122"/>
              </a:rPr>
              <a:t>	return 1;</a:t>
            </a:r>
            <a:endParaRPr lang="en-US" altLang="zh-CN" sz="11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100" smtClean="0">
                <a:ea typeface="宋体" panose="02010600030101010101" pitchFamily="2" charset="-122"/>
              </a:rPr>
              <a:t>}</a:t>
            </a:r>
            <a:endParaRPr lang="en-US" altLang="zh-CN" sz="1100" smtClean="0">
              <a:ea typeface="宋体" panose="02010600030101010101" pitchFamily="2" charset="-122"/>
            </a:endParaRPr>
          </a:p>
        </p:txBody>
      </p:sp>
      <p:sp>
        <p:nvSpPr>
          <p:cNvPr id="32771" name="灯片编号占位符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556C3B-BFDD-43CB-96B3-5FF4749A63C9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844550" y="1223963"/>
            <a:ext cx="1527175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r"/>
            <a:r>
              <a:rPr lang="zh-CN" altLang="en-US">
                <a:solidFill>
                  <a:schemeClr val="accent2"/>
                </a:solidFill>
                <a:latin typeface="Calibri" panose="020F0502020204030204" pitchFamily="34" charset="0"/>
                <a:ea typeface="华文中宋" pitchFamily="2" charset="-122"/>
              </a:rPr>
              <a:t>创建 </a:t>
            </a:r>
            <a:endParaRPr lang="zh-CN" altLang="en-US">
              <a:solidFill>
                <a:schemeClr val="accent2"/>
              </a:solidFill>
              <a:latin typeface="Calibri" panose="020F0502020204030204" pitchFamily="34" charset="0"/>
              <a:ea typeface="华文中宋" pitchFamily="2" charset="-122"/>
            </a:endParaRPr>
          </a:p>
          <a:p>
            <a:pPr algn="r"/>
            <a:r>
              <a:rPr lang="zh-CN" altLang="en-US">
                <a:solidFill>
                  <a:schemeClr val="accent2"/>
                </a:solidFill>
                <a:latin typeface="Calibri" panose="020F0502020204030204" pitchFamily="34" charset="0"/>
                <a:ea typeface="华文中宋" pitchFamily="2" charset="-122"/>
              </a:rPr>
              <a:t>客户端</a:t>
            </a:r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华文中宋" pitchFamily="2" charset="-122"/>
              </a:rPr>
              <a:t>socket </a:t>
            </a:r>
            <a:endParaRPr lang="en-US" altLang="zh-CN">
              <a:solidFill>
                <a:schemeClr val="accent2"/>
              </a:solidFill>
              <a:latin typeface="Calibri" panose="020F0502020204030204" pitchFamily="34" charset="0"/>
              <a:ea typeface="华文中宋" pitchFamily="2" charset="-122"/>
            </a:endParaRPr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1004888" y="3459163"/>
            <a:ext cx="133826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r"/>
            <a:r>
              <a:rPr lang="zh-CN" altLang="en-US">
                <a:solidFill>
                  <a:schemeClr val="accent2"/>
                </a:solidFill>
                <a:latin typeface="Calibri" panose="020F0502020204030204" pitchFamily="34" charset="0"/>
                <a:ea typeface="华文中宋" pitchFamily="2" charset="-122"/>
              </a:rPr>
              <a:t>从屏幕读取</a:t>
            </a:r>
            <a:endParaRPr lang="en-US" altLang="zh-CN">
              <a:solidFill>
                <a:schemeClr val="accent2"/>
              </a:solidFill>
              <a:latin typeface="Calibri" panose="020F0502020204030204" pitchFamily="34" charset="0"/>
              <a:ea typeface="华文中宋" pitchFamily="2" charset="-122"/>
            </a:endParaRPr>
          </a:p>
          <a:p>
            <a:pPr algn="r"/>
            <a:r>
              <a:rPr lang="zh-CN" altLang="en-US">
                <a:solidFill>
                  <a:schemeClr val="accent2"/>
                </a:solidFill>
                <a:latin typeface="Calibri" panose="020F0502020204030204" pitchFamily="34" charset="0"/>
                <a:ea typeface="华文中宋" pitchFamily="2" charset="-122"/>
              </a:rPr>
              <a:t>字符串</a:t>
            </a:r>
            <a:endParaRPr lang="en-US" altLang="zh-CN">
              <a:latin typeface="Calibri" panose="020F0502020204030204" pitchFamily="34" charset="0"/>
              <a:ea typeface="华文中宋" pitchFamily="2" charset="-122"/>
            </a:endParaRPr>
          </a:p>
        </p:txBody>
      </p:sp>
      <p:sp>
        <p:nvSpPr>
          <p:cNvPr id="32774" name="Freeform 9"/>
          <p:cNvSpPr/>
          <p:nvPr/>
        </p:nvSpPr>
        <p:spPr bwMode="auto">
          <a:xfrm>
            <a:off x="2386013" y="1379538"/>
            <a:ext cx="123825" cy="3698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775" name="Line 10"/>
          <p:cNvSpPr>
            <a:spLocks noChangeShapeType="1"/>
          </p:cNvSpPr>
          <p:nvPr/>
        </p:nvSpPr>
        <p:spPr bwMode="auto">
          <a:xfrm>
            <a:off x="2514600" y="1514475"/>
            <a:ext cx="423863" cy="31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776" name="Freeform 11"/>
          <p:cNvSpPr/>
          <p:nvPr/>
        </p:nvSpPr>
        <p:spPr bwMode="auto">
          <a:xfrm>
            <a:off x="2357438" y="3563938"/>
            <a:ext cx="128587" cy="3698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777" name="Line 12"/>
          <p:cNvSpPr>
            <a:spLocks noChangeShapeType="1"/>
          </p:cNvSpPr>
          <p:nvPr/>
        </p:nvSpPr>
        <p:spPr bwMode="auto">
          <a:xfrm flipV="1">
            <a:off x="2482850" y="3662363"/>
            <a:ext cx="361950" cy="142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778" name="Text Box 5"/>
          <p:cNvSpPr txBox="1">
            <a:spLocks noChangeArrowheads="1"/>
          </p:cNvSpPr>
          <p:nvPr/>
        </p:nvSpPr>
        <p:spPr bwMode="auto">
          <a:xfrm>
            <a:off x="976313" y="2220913"/>
            <a:ext cx="1338262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r"/>
            <a:r>
              <a:rPr lang="zh-CN" altLang="en-US">
                <a:solidFill>
                  <a:schemeClr val="accent2"/>
                </a:solidFill>
                <a:latin typeface="Calibri" panose="020F0502020204030204" pitchFamily="34" charset="0"/>
                <a:ea typeface="华文中宋" pitchFamily="2" charset="-122"/>
              </a:rPr>
              <a:t>连接服务器</a:t>
            </a:r>
            <a:endParaRPr lang="en-US" altLang="zh-CN">
              <a:latin typeface="Calibri" panose="020F0502020204030204" pitchFamily="34" charset="0"/>
              <a:ea typeface="华文中宋" pitchFamily="2" charset="-122"/>
            </a:endParaRPr>
          </a:p>
        </p:txBody>
      </p:sp>
      <p:sp>
        <p:nvSpPr>
          <p:cNvPr id="32779" name="Freeform 9"/>
          <p:cNvSpPr/>
          <p:nvPr/>
        </p:nvSpPr>
        <p:spPr bwMode="auto">
          <a:xfrm>
            <a:off x="2357438" y="2193925"/>
            <a:ext cx="123825" cy="3683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780" name="Line 10"/>
          <p:cNvSpPr>
            <a:spLocks noChangeShapeType="1"/>
          </p:cNvSpPr>
          <p:nvPr/>
        </p:nvSpPr>
        <p:spPr bwMode="auto">
          <a:xfrm>
            <a:off x="2486025" y="2305050"/>
            <a:ext cx="423863" cy="31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>
                <a:latin typeface="华文中宋" pitchFamily="2" charset="-122"/>
              </a:rPr>
              <a:t>成绩评定：</a:t>
            </a:r>
            <a:endParaRPr lang="zh-CN" altLang="en-US" sz="4000" smtClean="0">
              <a:latin typeface="华文中宋" pitchFamily="2" charset="-122"/>
            </a:endParaRPr>
          </a:p>
        </p:txBody>
      </p:sp>
      <p:sp>
        <p:nvSpPr>
          <p:cNvPr id="5120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总评成绩：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     </a:t>
            </a:r>
            <a:r>
              <a:rPr lang="zh-CN" altLang="zh-CN" smtClean="0"/>
              <a:t>考勤20%+效果25%+提问25%+课设报告30%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   </a:t>
            </a:r>
            <a:r>
              <a:rPr lang="zh-CN" altLang="en-US" smtClean="0"/>
              <a:t>中期检查为周五</a:t>
            </a:r>
            <a:endParaRPr lang="zh-CN" altLang="en-US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17411" name="灯片编号占位符 4"/>
          <p:cNvSpPr txBox="1">
            <a:spLocks noGrp="1"/>
          </p:cNvSpPr>
          <p:nvPr/>
        </p:nvSpPr>
        <p:spPr bwMode="auto">
          <a:xfrm>
            <a:off x="7010400" y="6524625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r">
              <a:defRPr/>
            </a:pPr>
            <a:fld id="{84DCBCA5-733C-4F4A-B14A-4A40ADAB061F}" type="slidenum">
              <a:rPr lang="en-US" altLang="zh-CN" sz="1400">
                <a:ea typeface="+mn-ea"/>
              </a:rPr>
            </a:fld>
            <a:endParaRPr lang="en-US" altLang="zh-CN" sz="140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4321175" cy="584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ea typeface="宋体" panose="02010600030101010101" pitchFamily="2" charset="-122"/>
              </a:rPr>
              <a:t>示例</a:t>
            </a:r>
            <a:r>
              <a:rPr lang="en-US" altLang="zh-CN" sz="3200" dirty="0" smtClean="0">
                <a:ea typeface="宋体" panose="02010600030101010101" pitchFamily="2" charset="-122"/>
              </a:rPr>
              <a:t>: C</a:t>
            </a:r>
            <a:r>
              <a:rPr lang="zh-CN" altLang="en-US" sz="3200" dirty="0" smtClean="0">
                <a:ea typeface="宋体" panose="02010600030101010101" pitchFamily="2" charset="-122"/>
              </a:rPr>
              <a:t>服务器</a:t>
            </a:r>
            <a:r>
              <a:rPr lang="en-US" altLang="zh-CN" sz="3200" dirty="0" smtClean="0">
                <a:ea typeface="宋体" panose="02010600030101010101" pitchFamily="2" charset="-122"/>
              </a:rPr>
              <a:t>(TCP)</a:t>
            </a:r>
            <a:endParaRPr lang="en-AU" altLang="zh-CN" sz="3200" dirty="0" smtClean="0"/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3060700" y="1125538"/>
            <a:ext cx="3743325" cy="51117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#include &lt;windows.h&gt;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#include &lt;winsock2.h&gt;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#include &lt;stdio.h&gt;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#include &lt;string.h&gt;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#define SERVER_PORT 5432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#define MAX_PENDING 5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#define MAX_LINE 256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int main()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{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   WSADATA WSAData;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   int WSAreturn;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   /* server address */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   struct sockaddr_in sin;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   struct sockaddr_in remote;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    char buf[MAX_LINE];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   int len;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   int s, new_s;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	WSAreturn = WSAStartup(0x101,&amp;WSAData);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	if(WSAreturn)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	{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	    fprintf(stderr, "simplex-talk: WSA error.\n");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		exit(1);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	}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200" smtClean="0">
              <a:ea typeface="宋体" panose="02010600030101010101" pitchFamily="2" charset="-122"/>
            </a:endParaRPr>
          </a:p>
        </p:txBody>
      </p:sp>
      <p:sp>
        <p:nvSpPr>
          <p:cNvPr id="34819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1C4C6F-B093-461A-9F25-2F40F57E266F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476375" y="1268413"/>
            <a:ext cx="1150938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r"/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华文中宋" pitchFamily="2" charset="-122"/>
              </a:rPr>
              <a:t>Socket</a:t>
            </a:r>
            <a:r>
              <a:rPr lang="zh-CN" altLang="en-US">
                <a:solidFill>
                  <a:schemeClr val="accent2"/>
                </a:solidFill>
                <a:latin typeface="Calibri" panose="020F0502020204030204" pitchFamily="34" charset="0"/>
                <a:ea typeface="华文中宋" pitchFamily="2" charset="-122"/>
              </a:rPr>
              <a:t>编程库文件</a:t>
            </a:r>
            <a:endParaRPr lang="en-US" altLang="zh-CN">
              <a:latin typeface="Calibri" panose="020F0502020204030204" pitchFamily="34" charset="0"/>
              <a:ea typeface="华文中宋" pitchFamily="2" charset="-122"/>
            </a:endParaRPr>
          </a:p>
        </p:txBody>
      </p:sp>
      <p:sp>
        <p:nvSpPr>
          <p:cNvPr id="34821" name="Freeform 7"/>
          <p:cNvSpPr/>
          <p:nvPr/>
        </p:nvSpPr>
        <p:spPr bwMode="auto">
          <a:xfrm>
            <a:off x="2627313" y="1454150"/>
            <a:ext cx="123825" cy="3683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822" name="Line 8"/>
          <p:cNvSpPr>
            <a:spLocks noChangeShapeType="1"/>
          </p:cNvSpPr>
          <p:nvPr/>
        </p:nvSpPr>
        <p:spPr bwMode="auto">
          <a:xfrm flipV="1">
            <a:off x="2760663" y="1603375"/>
            <a:ext cx="361950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741363" y="5867400"/>
            <a:ext cx="191770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r"/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华文中宋" pitchFamily="2" charset="-122"/>
              </a:rPr>
              <a:t>WinSock</a:t>
            </a:r>
            <a:r>
              <a:rPr lang="zh-CN" altLang="en-US">
                <a:solidFill>
                  <a:schemeClr val="accent2"/>
                </a:solidFill>
                <a:latin typeface="Calibri" panose="020F0502020204030204" pitchFamily="34" charset="0"/>
                <a:ea typeface="华文中宋" pitchFamily="2" charset="-122"/>
              </a:rPr>
              <a:t>的初始化</a:t>
            </a:r>
            <a:endParaRPr lang="en-US" altLang="zh-CN">
              <a:latin typeface="Calibri" panose="020F0502020204030204" pitchFamily="34" charset="0"/>
              <a:ea typeface="华文中宋" pitchFamily="2" charset="-122"/>
            </a:endParaRPr>
          </a:p>
        </p:txBody>
      </p:sp>
      <p:sp>
        <p:nvSpPr>
          <p:cNvPr id="34824" name="Freeform 7"/>
          <p:cNvSpPr/>
          <p:nvPr/>
        </p:nvSpPr>
        <p:spPr bwMode="auto">
          <a:xfrm>
            <a:off x="2662238" y="5883275"/>
            <a:ext cx="184150" cy="369888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5" name="Line 8"/>
          <p:cNvSpPr>
            <a:spLocks noChangeShapeType="1"/>
          </p:cNvSpPr>
          <p:nvPr/>
        </p:nvSpPr>
        <p:spPr bwMode="auto">
          <a:xfrm flipV="1">
            <a:off x="2862263" y="5973763"/>
            <a:ext cx="361950" cy="4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96875"/>
            <a:ext cx="8281987" cy="584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ea typeface="宋体" panose="02010600030101010101" pitchFamily="2" charset="-122"/>
              </a:rPr>
              <a:t>示例</a:t>
            </a:r>
            <a:r>
              <a:rPr lang="en-US" altLang="zh-CN" sz="3200" dirty="0" smtClean="0">
                <a:ea typeface="宋体" panose="02010600030101010101" pitchFamily="2" charset="-122"/>
              </a:rPr>
              <a:t>: C</a:t>
            </a:r>
            <a:r>
              <a:rPr lang="zh-CN" altLang="en-US" sz="3200" dirty="0" smtClean="0">
                <a:ea typeface="宋体" panose="02010600030101010101" pitchFamily="2" charset="-122"/>
              </a:rPr>
              <a:t>服务器</a:t>
            </a:r>
            <a:r>
              <a:rPr lang="en-US" altLang="zh-CN" sz="3200" dirty="0" smtClean="0">
                <a:ea typeface="宋体" panose="02010600030101010101" pitchFamily="2" charset="-122"/>
              </a:rPr>
              <a:t>(TCP)</a:t>
            </a:r>
            <a:endParaRPr lang="en-AU" altLang="zh-CN" sz="3200" dirty="0" smtClean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3060700" y="1125538"/>
            <a:ext cx="4464050" cy="51117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/* build address data structure */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 memset((char *)&amp;sin, 0, sizeof(sin));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   sin.sin_family = AF_INET;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   sin.sin_addr.s_addr = INADDR_ANY;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   sin.sin_port = htons(SERVER_PORT);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   /* setup passive open */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   if ((s = socket(PF_INET, SOCK_STREAM, 0)) &lt; 0) {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		perror("simplex-talk: socket failed.");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		exit(1);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   }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   if ((bind(s, (struct sockaddr *)&amp;sin, sizeof(sin))) &lt; 0) {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		perror("simplex-talk: bind failed.");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		exit(1);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   }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    printf("server is ready in listening ...\n");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    listen(s, MAX_PENDING);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   /* wait for connection, then receive and print text */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   while(1) {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       len = sizeof(struct sockaddr_in);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       if ((new_s = accept(s, (struct sockaddr *)&amp;remote, &amp;len)) &lt; 0){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           perror("simplex-talk: accept failed.");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           exit(1);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       }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200" smtClean="0">
              <a:ea typeface="宋体" panose="02010600030101010101" pitchFamily="2" charset="-122"/>
            </a:endParaRPr>
          </a:p>
        </p:txBody>
      </p:sp>
      <p:sp>
        <p:nvSpPr>
          <p:cNvPr id="36867" name="灯片编号占位符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9D772A-FE3B-4EE5-AD1E-39D1549DB0A4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727075" y="4622800"/>
            <a:ext cx="1704975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r"/>
            <a:r>
              <a:rPr lang="zh-CN" altLang="en-US">
                <a:solidFill>
                  <a:schemeClr val="accent2"/>
                </a:solidFill>
                <a:latin typeface="Calibri" panose="020F0502020204030204" pitchFamily="34" charset="0"/>
                <a:ea typeface="华文中宋" pitchFamily="2" charset="-122"/>
              </a:rPr>
              <a:t>服务</a:t>
            </a:r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华文中宋" pitchFamily="2" charset="-122"/>
              </a:rPr>
              <a:t>socket</a:t>
            </a:r>
            <a:r>
              <a:rPr lang="zh-CN" altLang="en-US">
                <a:solidFill>
                  <a:schemeClr val="accent2"/>
                </a:solidFill>
                <a:latin typeface="Calibri" panose="020F0502020204030204" pitchFamily="34" charset="0"/>
                <a:ea typeface="华文中宋" pitchFamily="2" charset="-122"/>
              </a:rPr>
              <a:t>等待</a:t>
            </a:r>
            <a:endParaRPr lang="en-US" altLang="zh-CN">
              <a:solidFill>
                <a:schemeClr val="accent2"/>
              </a:solidFill>
              <a:latin typeface="Calibri" panose="020F0502020204030204" pitchFamily="34" charset="0"/>
              <a:ea typeface="华文中宋" pitchFamily="2" charset="-122"/>
            </a:endParaRPr>
          </a:p>
          <a:p>
            <a:pPr algn="r"/>
            <a:r>
              <a:rPr lang="zh-CN" altLang="en-US">
                <a:solidFill>
                  <a:schemeClr val="accent2"/>
                </a:solidFill>
                <a:latin typeface="Calibri" panose="020F0502020204030204" pitchFamily="34" charset="0"/>
                <a:ea typeface="华文中宋" pitchFamily="2" charset="-122"/>
              </a:rPr>
              <a:t>客户端连接</a:t>
            </a:r>
            <a:endParaRPr lang="en-US" altLang="zh-CN">
              <a:latin typeface="Calibri" panose="020F0502020204030204" pitchFamily="34" charset="0"/>
              <a:ea typeface="华文中宋" pitchFamily="2" charset="-122"/>
            </a:endParaRP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271463" y="5915025"/>
            <a:ext cx="2182812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r"/>
            <a:r>
              <a:rPr lang="zh-CN" altLang="en-US">
                <a:solidFill>
                  <a:schemeClr val="accent2"/>
                </a:solidFill>
                <a:latin typeface="Calibri" panose="020F0502020204030204" pitchFamily="34" charset="0"/>
                <a:ea typeface="华文中宋" pitchFamily="2" charset="-122"/>
              </a:rPr>
              <a:t>创建服务客户端的</a:t>
            </a:r>
            <a:endParaRPr lang="en-US" altLang="zh-CN">
              <a:solidFill>
                <a:schemeClr val="accent2"/>
              </a:solidFill>
              <a:latin typeface="Calibri" panose="020F0502020204030204" pitchFamily="34" charset="0"/>
              <a:ea typeface="华文中宋" pitchFamily="2" charset="-122"/>
            </a:endParaRPr>
          </a:p>
          <a:p>
            <a:pPr algn="r"/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华文中宋" pitchFamily="2" charset="-122"/>
              </a:rPr>
              <a:t>Socket</a:t>
            </a:r>
            <a:r>
              <a:rPr lang="zh-CN" altLang="en-US">
                <a:solidFill>
                  <a:schemeClr val="accent2"/>
                </a:solidFill>
                <a:latin typeface="Calibri" panose="020F0502020204030204" pitchFamily="34" charset="0"/>
                <a:ea typeface="华文中宋" pitchFamily="2" charset="-122"/>
              </a:rPr>
              <a:t>，并读取信息</a:t>
            </a:r>
            <a:endParaRPr lang="en-US" altLang="zh-CN">
              <a:latin typeface="Calibri" panose="020F0502020204030204" pitchFamily="34" charset="0"/>
              <a:ea typeface="华文中宋" pitchFamily="2" charset="-122"/>
            </a:endParaRPr>
          </a:p>
        </p:txBody>
      </p:sp>
      <p:sp>
        <p:nvSpPr>
          <p:cNvPr id="36870" name="Freeform 9"/>
          <p:cNvSpPr/>
          <p:nvPr/>
        </p:nvSpPr>
        <p:spPr bwMode="auto">
          <a:xfrm>
            <a:off x="2446338" y="4741863"/>
            <a:ext cx="123825" cy="3683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71" name="Line 10"/>
          <p:cNvSpPr>
            <a:spLocks noChangeShapeType="1"/>
          </p:cNvSpPr>
          <p:nvPr/>
        </p:nvSpPr>
        <p:spPr bwMode="auto">
          <a:xfrm flipV="1">
            <a:off x="2584450" y="4870450"/>
            <a:ext cx="582613" cy="79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72" name="Freeform 11"/>
          <p:cNvSpPr/>
          <p:nvPr/>
        </p:nvSpPr>
        <p:spPr bwMode="auto">
          <a:xfrm>
            <a:off x="2460625" y="6084888"/>
            <a:ext cx="152400" cy="3698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73" name="Line 12"/>
          <p:cNvSpPr>
            <a:spLocks noChangeShapeType="1"/>
          </p:cNvSpPr>
          <p:nvPr/>
        </p:nvSpPr>
        <p:spPr bwMode="auto">
          <a:xfrm flipV="1">
            <a:off x="2605088" y="6269038"/>
            <a:ext cx="592137" cy="238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74" name="Text Box 4"/>
          <p:cNvSpPr txBox="1">
            <a:spLocks noChangeArrowheads="1"/>
          </p:cNvSpPr>
          <p:nvPr/>
        </p:nvSpPr>
        <p:spPr bwMode="auto">
          <a:xfrm>
            <a:off x="808038" y="2506663"/>
            <a:ext cx="180816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r"/>
            <a:r>
              <a:rPr lang="zh-CN" altLang="en-US">
                <a:solidFill>
                  <a:schemeClr val="accent2"/>
                </a:solidFill>
                <a:latin typeface="Calibri" panose="020F0502020204030204" pitchFamily="34" charset="0"/>
                <a:ea typeface="华文中宋" pitchFamily="2" charset="-122"/>
              </a:rPr>
              <a:t>在端口</a:t>
            </a:r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华文中宋" pitchFamily="2" charset="-122"/>
              </a:rPr>
              <a:t>5432</a:t>
            </a:r>
            <a:r>
              <a:rPr lang="zh-CN" altLang="en-US">
                <a:solidFill>
                  <a:schemeClr val="accent2"/>
                </a:solidFill>
                <a:latin typeface="Calibri" panose="020F0502020204030204" pitchFamily="34" charset="0"/>
                <a:ea typeface="华文中宋" pitchFamily="2" charset="-122"/>
              </a:rPr>
              <a:t>创建</a:t>
            </a:r>
            <a:endParaRPr lang="zh-CN" altLang="en-US">
              <a:solidFill>
                <a:schemeClr val="accent2"/>
              </a:solidFill>
              <a:latin typeface="Calibri" panose="020F0502020204030204" pitchFamily="34" charset="0"/>
              <a:ea typeface="华文中宋" pitchFamily="2" charset="-122"/>
            </a:endParaRPr>
          </a:p>
          <a:p>
            <a:pPr algn="r"/>
            <a:r>
              <a:rPr lang="zh-CN" altLang="en-US">
                <a:solidFill>
                  <a:schemeClr val="accent2"/>
                </a:solidFill>
                <a:latin typeface="Calibri" panose="020F0502020204030204" pitchFamily="34" charset="0"/>
                <a:ea typeface="华文中宋" pitchFamily="2" charset="-122"/>
              </a:rPr>
              <a:t>欢迎</a:t>
            </a:r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华文中宋" pitchFamily="2" charset="-122"/>
              </a:rPr>
              <a:t> socket</a:t>
            </a:r>
            <a:endParaRPr lang="en-US" altLang="zh-CN">
              <a:latin typeface="Calibri" panose="020F0502020204030204" pitchFamily="34" charset="0"/>
              <a:ea typeface="华文中宋" pitchFamily="2" charset="-122"/>
            </a:endParaRPr>
          </a:p>
        </p:txBody>
      </p:sp>
      <p:sp>
        <p:nvSpPr>
          <p:cNvPr id="36875" name="Freeform 7"/>
          <p:cNvSpPr/>
          <p:nvPr/>
        </p:nvSpPr>
        <p:spPr bwMode="auto">
          <a:xfrm>
            <a:off x="2620963" y="2657475"/>
            <a:ext cx="114300" cy="369888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76" name="Line 8"/>
          <p:cNvSpPr>
            <a:spLocks noChangeShapeType="1"/>
          </p:cNvSpPr>
          <p:nvPr/>
        </p:nvSpPr>
        <p:spPr bwMode="auto">
          <a:xfrm flipV="1">
            <a:off x="2728913" y="2817813"/>
            <a:ext cx="403225" cy="31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96875"/>
            <a:ext cx="8281987" cy="584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ea typeface="宋体" panose="02010600030101010101" pitchFamily="2" charset="-122"/>
              </a:rPr>
              <a:t>示例</a:t>
            </a:r>
            <a:r>
              <a:rPr lang="en-US" altLang="zh-CN" sz="3200" dirty="0" smtClean="0">
                <a:ea typeface="宋体" panose="02010600030101010101" pitchFamily="2" charset="-122"/>
              </a:rPr>
              <a:t>: C</a:t>
            </a:r>
            <a:r>
              <a:rPr lang="zh-CN" altLang="en-US" sz="3200" dirty="0" smtClean="0">
                <a:ea typeface="宋体" panose="02010600030101010101" pitchFamily="2" charset="-122"/>
              </a:rPr>
              <a:t>服务器</a:t>
            </a:r>
            <a:r>
              <a:rPr lang="en-US" altLang="zh-CN" sz="3200" dirty="0" smtClean="0">
                <a:ea typeface="宋体" panose="02010600030101010101" pitchFamily="2" charset="-122"/>
              </a:rPr>
              <a:t>(TCP)</a:t>
            </a:r>
            <a:endParaRPr lang="en-AU" altLang="zh-CN" sz="3200" dirty="0" smtClean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3060700" y="1125538"/>
            <a:ext cx="4464050" cy="51117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 printf("received a connection from %s : \n", inet_ntoa(remote.sin_addr));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       while (len = recv(new_s, buf, sizeof(buf), 0))  {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           //printf("received %2d chars:", len);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           fputs(buf, stdout);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       }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       close(new_s);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   }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    WSACleanup();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	return 1;</a:t>
            </a:r>
            <a:endParaRPr lang="en-US" altLang="zh-CN" sz="12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smtClean="0">
                <a:ea typeface="宋体" panose="02010600030101010101" pitchFamily="2" charset="-122"/>
              </a:rPr>
              <a:t>}</a:t>
            </a:r>
            <a:endParaRPr lang="en-US" altLang="zh-CN" sz="1200" smtClean="0">
              <a:ea typeface="宋体" panose="02010600030101010101" pitchFamily="2" charset="-122"/>
            </a:endParaRPr>
          </a:p>
        </p:txBody>
      </p:sp>
      <p:sp>
        <p:nvSpPr>
          <p:cNvPr id="38915" name="灯片编号占位符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189E9F-184F-4FF4-8ACE-2D35F1443719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8916" name="Text Box 6"/>
          <p:cNvSpPr txBox="1">
            <a:spLocks noChangeArrowheads="1"/>
          </p:cNvSpPr>
          <p:nvPr/>
        </p:nvSpPr>
        <p:spPr bwMode="auto">
          <a:xfrm>
            <a:off x="906463" y="1524000"/>
            <a:ext cx="1570037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r"/>
            <a:r>
              <a:rPr lang="zh-CN" altLang="en-US">
                <a:solidFill>
                  <a:schemeClr val="accent2"/>
                </a:solidFill>
                <a:latin typeface="Calibri" panose="020F0502020204030204" pitchFamily="34" charset="0"/>
                <a:ea typeface="华文中宋" pitchFamily="2" charset="-122"/>
              </a:rPr>
              <a:t>服务器将信息</a:t>
            </a:r>
            <a:endParaRPr lang="en-US" altLang="zh-CN">
              <a:solidFill>
                <a:schemeClr val="accent2"/>
              </a:solidFill>
              <a:latin typeface="Calibri" panose="020F0502020204030204" pitchFamily="34" charset="0"/>
              <a:ea typeface="华文中宋" pitchFamily="2" charset="-122"/>
            </a:endParaRPr>
          </a:p>
          <a:p>
            <a:pPr algn="r"/>
            <a:r>
              <a:rPr lang="zh-CN" altLang="en-US">
                <a:solidFill>
                  <a:schemeClr val="accent2"/>
                </a:solidFill>
                <a:latin typeface="Calibri" panose="020F0502020204030204" pitchFamily="34" charset="0"/>
                <a:ea typeface="华文中宋" pitchFamily="2" charset="-122"/>
              </a:rPr>
              <a:t>显示在屏幕上</a:t>
            </a:r>
            <a:endParaRPr lang="en-US" altLang="zh-CN">
              <a:latin typeface="Calibri" panose="020F0502020204030204" pitchFamily="34" charset="0"/>
              <a:ea typeface="华文中宋" pitchFamily="2" charset="-122"/>
            </a:endParaRPr>
          </a:p>
        </p:txBody>
      </p:sp>
      <p:sp>
        <p:nvSpPr>
          <p:cNvPr id="38917" name="Freeform 11"/>
          <p:cNvSpPr/>
          <p:nvPr/>
        </p:nvSpPr>
        <p:spPr bwMode="auto">
          <a:xfrm>
            <a:off x="2468563" y="1646238"/>
            <a:ext cx="152400" cy="3698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8918" name="Line 12"/>
          <p:cNvSpPr>
            <a:spLocks noChangeShapeType="1"/>
          </p:cNvSpPr>
          <p:nvPr/>
        </p:nvSpPr>
        <p:spPr bwMode="auto">
          <a:xfrm flipV="1">
            <a:off x="2613025" y="1655763"/>
            <a:ext cx="592138" cy="238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8919" name="Text Box 13"/>
          <p:cNvSpPr txBox="1">
            <a:spLocks noChangeArrowheads="1"/>
          </p:cNvSpPr>
          <p:nvPr/>
        </p:nvSpPr>
        <p:spPr bwMode="auto">
          <a:xfrm>
            <a:off x="4586288" y="2943225"/>
            <a:ext cx="1385887" cy="147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latin typeface="Calibri" panose="020F0502020204030204" pitchFamily="34" charset="0"/>
                <a:ea typeface="华文中宋" pitchFamily="2" charset="-122"/>
              </a:rPr>
              <a:t>while</a:t>
            </a:r>
            <a:r>
              <a:rPr lang="zh-CN" altLang="en-US">
                <a:solidFill>
                  <a:schemeClr val="accent2"/>
                </a:solidFill>
                <a:latin typeface="Calibri" panose="020F0502020204030204" pitchFamily="34" charset="0"/>
                <a:ea typeface="华文中宋" pitchFamily="2" charset="-122"/>
              </a:rPr>
              <a:t>循环结束，</a:t>
            </a:r>
            <a:endParaRPr lang="zh-CN" altLang="en-US">
              <a:solidFill>
                <a:schemeClr val="accent2"/>
              </a:solidFill>
              <a:latin typeface="Calibri" panose="020F0502020204030204" pitchFamily="34" charset="0"/>
              <a:ea typeface="华文中宋" pitchFamily="2" charset="-122"/>
            </a:endParaRPr>
          </a:p>
          <a:p>
            <a:r>
              <a:rPr lang="zh-CN" altLang="en-US">
                <a:solidFill>
                  <a:schemeClr val="accent2"/>
                </a:solidFill>
                <a:latin typeface="Calibri" panose="020F0502020204030204" pitchFamily="34" charset="0"/>
                <a:ea typeface="华文中宋" pitchFamily="2" charset="-122"/>
              </a:rPr>
              <a:t>等待另外的客户</a:t>
            </a:r>
            <a:endParaRPr lang="zh-CN" altLang="en-US">
              <a:solidFill>
                <a:schemeClr val="accent2"/>
              </a:solidFill>
              <a:latin typeface="Calibri" panose="020F0502020204030204" pitchFamily="34" charset="0"/>
              <a:ea typeface="华文中宋" pitchFamily="2" charset="-122"/>
            </a:endParaRPr>
          </a:p>
          <a:p>
            <a:r>
              <a:rPr lang="zh-CN" altLang="en-US">
                <a:solidFill>
                  <a:schemeClr val="accent2"/>
                </a:solidFill>
                <a:latin typeface="Calibri" panose="020F0502020204030204" pitchFamily="34" charset="0"/>
                <a:ea typeface="华文中宋" pitchFamily="2" charset="-122"/>
              </a:rPr>
              <a:t>端连接</a:t>
            </a:r>
            <a:endParaRPr lang="en-US" altLang="zh-CN">
              <a:latin typeface="Calibri" panose="020F0502020204030204" pitchFamily="34" charset="0"/>
              <a:ea typeface="华文中宋" pitchFamily="2" charset="-122"/>
            </a:endParaRPr>
          </a:p>
        </p:txBody>
      </p:sp>
      <p:sp>
        <p:nvSpPr>
          <p:cNvPr id="38920" name="Line 15"/>
          <p:cNvSpPr>
            <a:spLocks noChangeShapeType="1"/>
          </p:cNvSpPr>
          <p:nvPr/>
        </p:nvSpPr>
        <p:spPr bwMode="auto">
          <a:xfrm flipH="1" flipV="1">
            <a:off x="3340100" y="3003550"/>
            <a:ext cx="1270000" cy="3460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课程设计环境</a:t>
            </a:r>
            <a:endParaRPr lang="zh-CN" altLang="en-US" smtClean="0"/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VC++ 6.0</a:t>
            </a:r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AC5FD3-4672-4C63-B8AB-A3F2DE4FF90E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>
                <a:latin typeface="华文中宋" pitchFamily="2" charset="-122"/>
              </a:rPr>
              <a:t>课程设计内容：</a:t>
            </a:r>
            <a:endParaRPr lang="zh-CN" altLang="en-US" sz="4000" smtClean="0">
              <a:latin typeface="华文中宋" pitchFamily="2" charset="-122"/>
            </a:endParaRPr>
          </a:p>
        </p:txBody>
      </p:sp>
      <p:sp>
        <p:nvSpPr>
          <p:cNvPr id="17411" name="灯片编号占位符 4"/>
          <p:cNvSpPr txBox="1">
            <a:spLocks noGrp="1"/>
          </p:cNvSpPr>
          <p:nvPr/>
        </p:nvSpPr>
        <p:spPr bwMode="auto">
          <a:xfrm>
            <a:off x="7010400" y="6524625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r">
              <a:defRPr/>
            </a:pPr>
            <a:fld id="{555F7FB1-1E48-45C7-A6DC-0A287BCB145C}" type="slidenum">
              <a:rPr lang="en-US" altLang="zh-CN" sz="1400">
                <a:ea typeface="+mn-ea"/>
              </a:rPr>
            </a:fld>
            <a:endParaRPr lang="en-US" altLang="zh-CN" sz="1400">
              <a:ea typeface="+mn-ea"/>
            </a:endParaRPr>
          </a:p>
        </p:txBody>
      </p:sp>
      <p:sp>
        <p:nvSpPr>
          <p:cNvPr id="53252" name="副标题 2"/>
          <p:cNvSpPr/>
          <p:nvPr/>
        </p:nvSpPr>
        <p:spPr bwMode="auto">
          <a:xfrm>
            <a:off x="50800" y="1635125"/>
            <a:ext cx="7543800" cy="1724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1" lang="zh-CN" altLang="en-US" sz="3700">
                <a:latin typeface="微软雅黑 Light" panose="020B0502040204020203" charset="-122"/>
                <a:ea typeface="华文中宋" pitchFamily="2" charset="-122"/>
              </a:rPr>
              <a:t>内容一 </a:t>
            </a:r>
            <a:r>
              <a:rPr kumimoji="1" lang="en-US" altLang="zh-CN" sz="3700">
                <a:latin typeface="微软雅黑 Light" panose="020B0502040204020203" charset="-122"/>
                <a:ea typeface="华文中宋" pitchFamily="2" charset="-122"/>
              </a:rPr>
              <a:t>Windows Socket</a:t>
            </a:r>
            <a:r>
              <a:rPr kumimoji="1" lang="zh-CN" altLang="en-US" sz="3700">
                <a:latin typeface="微软雅黑 Light" panose="020B0502040204020203" charset="-122"/>
                <a:ea typeface="华文中宋" pitchFamily="2" charset="-122"/>
              </a:rPr>
              <a:t> 编程</a:t>
            </a:r>
            <a:endParaRPr kumimoji="1" lang="zh-CN" altLang="en-US" sz="3700">
              <a:latin typeface="微软雅黑 Light" panose="020B0502040204020203" charset="-122"/>
              <a:ea typeface="华文中宋" pitchFamily="2" charset="-122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kumimoji="1" lang="zh-CN" altLang="en-US" sz="3700">
              <a:latin typeface="微软雅黑 Light" panose="020B0502040204020203" charset="-122"/>
              <a:ea typeface="华文中宋" pitchFamily="2" charset="-122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1" lang="zh-CN" altLang="en-US" sz="3700">
                <a:latin typeface="微软雅黑 Light" panose="020B0502040204020203" charset="-122"/>
                <a:ea typeface="华文中宋" pitchFamily="2" charset="-122"/>
              </a:rPr>
              <a:t> </a:t>
            </a:r>
            <a:endParaRPr kumimoji="1" lang="zh-CN" altLang="en-US" sz="3700">
              <a:latin typeface="微软雅黑 Light" panose="020B0502040204020203" charset="-122"/>
              <a:ea typeface="华文中宋" pitchFamily="2" charset="-122"/>
            </a:endParaRPr>
          </a:p>
        </p:txBody>
      </p:sp>
      <p:sp>
        <p:nvSpPr>
          <p:cNvPr id="53253" name="副标题 2"/>
          <p:cNvSpPr/>
          <p:nvPr/>
        </p:nvSpPr>
        <p:spPr bwMode="auto">
          <a:xfrm>
            <a:off x="668338" y="2224088"/>
            <a:ext cx="7543800" cy="547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3700">
                <a:latin typeface="微软雅黑 Light" panose="020B0502040204020203" charset="-122"/>
                <a:hlinkClick r:id="rId1" action="ppaction://hlinkpres?slideindex=1&amp;slidetitle="/>
              </a:rPr>
              <a:t>内容二 公共网关接口</a:t>
            </a:r>
            <a:r>
              <a:rPr lang="en-US" altLang="zh-CN" sz="3700">
                <a:latin typeface="微软雅黑 Light" panose="020B0502040204020203" charset="-122"/>
                <a:hlinkClick r:id="rId1" action="ppaction://hlinkpres?slideindex=1&amp;slidetitle="/>
              </a:rPr>
              <a:t>CGI</a:t>
            </a:r>
            <a:endParaRPr lang="en-US" altLang="zh-CN" sz="3700">
              <a:latin typeface="微软雅黑 Light" panose="020B0502040204020203" charset="-122"/>
            </a:endParaRPr>
          </a:p>
          <a:p>
            <a:pPr algn="ctr"/>
            <a:endParaRPr lang="en-US" altLang="zh-CN" sz="3700">
              <a:latin typeface="微软雅黑 Light" panose="020B0502040204020203" charset="-122"/>
            </a:endParaRPr>
          </a:p>
          <a:p>
            <a:pPr algn="ctr"/>
            <a:r>
              <a:rPr lang="en-US" altLang="zh-CN" sz="3700">
                <a:latin typeface="微软雅黑 Light" panose="020B0502040204020203" charset="-122"/>
              </a:rPr>
              <a:t> </a:t>
            </a:r>
            <a:endParaRPr lang="en-US" altLang="zh-CN"/>
          </a:p>
        </p:txBody>
      </p:sp>
      <p:sp>
        <p:nvSpPr>
          <p:cNvPr id="53254" name="副标题 2"/>
          <p:cNvSpPr/>
          <p:nvPr/>
        </p:nvSpPr>
        <p:spPr bwMode="auto">
          <a:xfrm>
            <a:off x="720725" y="2890838"/>
            <a:ext cx="7543800" cy="547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3700">
                <a:latin typeface="微软雅黑 Light" panose="020B0502040204020203" charset="-122"/>
                <a:hlinkClick r:id="rId2" action="ppaction://hlinkfile"/>
              </a:rPr>
              <a:t>内容三 </a:t>
            </a:r>
            <a:r>
              <a:rPr lang="en-US" altLang="zh-CN" sz="3700">
                <a:latin typeface="微软雅黑 Light" panose="020B0502040204020203" charset="-122"/>
                <a:hlinkClick r:id="rId2" action="ppaction://hlinkfile"/>
              </a:rPr>
              <a:t>DIV+CSS</a:t>
            </a:r>
            <a:r>
              <a:rPr lang="zh-CN" altLang="en-US" sz="3700">
                <a:latin typeface="微软雅黑 Light" panose="020B0502040204020203" charset="-122"/>
                <a:hlinkClick r:id="rId2" action="ppaction://hlinkfile"/>
              </a:rPr>
              <a:t>网页效果制作</a:t>
            </a:r>
            <a:endParaRPr lang="zh-CN" altLang="en-US" sz="3700">
              <a:latin typeface="微软雅黑 Light" panose="020B0502040204020203" charset="-122"/>
            </a:endParaRPr>
          </a:p>
          <a:p>
            <a:pPr algn="ctr"/>
            <a:endParaRPr lang="zh-CN" altLang="en-US" sz="3700">
              <a:latin typeface="微软雅黑 Light" panose="020B0502040204020203" charset="-122"/>
            </a:endParaRPr>
          </a:p>
          <a:p>
            <a:pPr algn="ctr"/>
            <a:r>
              <a:rPr lang="zh-CN" altLang="en-US" sz="3700">
                <a:latin typeface="微软雅黑 Light" panose="020B0502040204020203" charset="-122"/>
              </a:rPr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选题方式</a:t>
            </a:r>
            <a:r>
              <a:rPr lang="zh-CN" altLang="en-US" sz="4000" smtClean="0">
                <a:latin typeface="华文中宋" pitchFamily="2" charset="-122"/>
              </a:rPr>
              <a:t>：</a:t>
            </a:r>
            <a:endParaRPr lang="zh-CN" altLang="en-US" sz="4000" smtClean="0">
              <a:latin typeface="华文中宋" pitchFamily="2" charset="-122"/>
            </a:endParaRPr>
          </a:p>
        </p:txBody>
      </p:sp>
      <p:sp>
        <p:nvSpPr>
          <p:cNvPr id="52227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选题的题号：学号位数模</a:t>
            </a:r>
            <a:r>
              <a:rPr lang="en-US" altLang="zh-CN" smtClean="0"/>
              <a:t>5+1</a:t>
            </a:r>
            <a:r>
              <a:rPr lang="zh-CN" altLang="zh-CN" smtClean="0"/>
              <a:t>：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     </a:t>
            </a:r>
            <a:r>
              <a:rPr lang="zh-CN" altLang="en-US" b="1" smtClean="0"/>
              <a:t>比如：</a:t>
            </a:r>
            <a:endParaRPr lang="zh-CN" altLang="en-US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  201503302  </a:t>
            </a:r>
            <a:r>
              <a:rPr lang="zh-CN" altLang="en-US" smtClean="0"/>
              <a:t>刘子豪 同学的选题为：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     </a:t>
            </a:r>
            <a:r>
              <a:rPr lang="en-US" altLang="zh-CN" smtClean="0"/>
              <a:t>2%5+1=3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     </a:t>
            </a:r>
            <a:r>
              <a:rPr kumimoji="0" lang="zh-CN" altLang="en-US" sz="2400" b="1" smtClean="0">
                <a:solidFill>
                  <a:schemeClr val="accent2"/>
                </a:solidFill>
                <a:latin typeface="华文中宋" pitchFamily="2" charset="-122"/>
              </a:rPr>
              <a:t>刘子豪同学的选题为第</a:t>
            </a:r>
            <a:r>
              <a:rPr kumimoji="0" lang="en-US" altLang="zh-CN" sz="2400" b="1" smtClean="0">
                <a:solidFill>
                  <a:schemeClr val="accent1"/>
                </a:solidFill>
                <a:latin typeface="华文中宋" pitchFamily="2" charset="-122"/>
              </a:rPr>
              <a:t>3</a:t>
            </a:r>
            <a:r>
              <a:rPr kumimoji="0" lang="zh-CN" altLang="en-US" sz="2400" b="1" smtClean="0">
                <a:solidFill>
                  <a:schemeClr val="accent2"/>
                </a:solidFill>
                <a:latin typeface="华文中宋" pitchFamily="2" charset="-122"/>
              </a:rPr>
              <a:t>题</a:t>
            </a:r>
            <a:endParaRPr kumimoji="0" lang="zh-CN" altLang="en-US" sz="2400" b="1" smtClean="0">
              <a:solidFill>
                <a:schemeClr val="accent2"/>
              </a:solidFill>
              <a:latin typeface="华文中宋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17411" name="灯片编号占位符 4"/>
          <p:cNvSpPr txBox="1">
            <a:spLocks noGrp="1"/>
          </p:cNvSpPr>
          <p:nvPr/>
        </p:nvSpPr>
        <p:spPr bwMode="auto">
          <a:xfrm>
            <a:off x="7010400" y="6524625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r">
              <a:defRPr/>
            </a:pPr>
            <a:fld id="{1038A2DA-4DA4-4F5C-8FBC-3189B646F4CC}" type="slidenum">
              <a:rPr lang="en-US" altLang="zh-CN" sz="1400">
                <a:ea typeface="+mn-ea"/>
              </a:rPr>
            </a:fld>
            <a:endParaRPr lang="en-US" altLang="zh-CN" sz="140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>
                <a:latin typeface="华文中宋" pitchFamily="2" charset="-122"/>
              </a:rPr>
              <a:t>题目：</a:t>
            </a:r>
            <a:endParaRPr lang="zh-CN" altLang="en-US" sz="4000" smtClean="0">
              <a:latin typeface="华文中宋" pitchFamily="2" charset="-122"/>
            </a:endParaRPr>
          </a:p>
        </p:txBody>
      </p:sp>
      <p:sp>
        <p:nvSpPr>
          <p:cNvPr id="50179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题目1：基于TCP协议的简易聊天机器人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题目</a:t>
            </a:r>
            <a:r>
              <a:rPr lang="en-US" altLang="zh-CN" smtClean="0"/>
              <a:t>2</a:t>
            </a:r>
            <a:r>
              <a:rPr lang="zh-CN" altLang="en-US" smtClean="0"/>
              <a:t>：基于</a:t>
            </a:r>
            <a:r>
              <a:rPr lang="en-US" altLang="zh-CN" smtClean="0"/>
              <a:t>TCP</a:t>
            </a:r>
            <a:r>
              <a:rPr lang="zh-CN" altLang="en-US" smtClean="0"/>
              <a:t>协议的通讯录</a:t>
            </a:r>
            <a:endParaRPr lang="en-US" altLang="zh-CN" smtClean="0"/>
          </a:p>
          <a:p>
            <a:pPr eaLnBrk="1" hangingPunct="1"/>
            <a:r>
              <a:rPr lang="zh-CN" altLang="zh-CN" smtClean="0"/>
              <a:t>题目3：</a:t>
            </a:r>
            <a:r>
              <a:rPr lang="en-US" altLang="zh-CN" smtClean="0"/>
              <a:t>+++++++++++++++++++++++++++++++++++++++++++++++++++++++++++++++++++++++++++++++++++++++++++++++++++++++++++++++++++++++++++++++++++++++++++++++++++++++++++++</a:t>
            </a:r>
            <a:endParaRPr lang="en-US" altLang="zh-CN" smtClean="0"/>
          </a:p>
          <a:p>
            <a:pPr eaLnBrk="1" hangingPunct="1"/>
            <a:r>
              <a:rPr lang="zh-CN" altLang="zh-CN" smtClean="0"/>
              <a:t>题目4： 标准C语言实现简单Web服务器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题目</a:t>
            </a:r>
            <a:r>
              <a:rPr lang="en-US" altLang="zh-CN" smtClean="0"/>
              <a:t>5</a:t>
            </a:r>
            <a:r>
              <a:rPr lang="zh-CN" altLang="en-US" smtClean="0"/>
              <a:t>：标准</a:t>
            </a:r>
            <a:r>
              <a:rPr lang="en-US" altLang="zh-CN" smtClean="0"/>
              <a:t>c</a:t>
            </a:r>
            <a:r>
              <a:rPr lang="zh-CN" altLang="en-US" smtClean="0"/>
              <a:t>语言局域网文件传输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题目</a:t>
            </a:r>
            <a:r>
              <a:rPr lang="en-US" altLang="zh-CN" smtClean="0"/>
              <a:t>6</a:t>
            </a:r>
            <a:r>
              <a:rPr lang="zh-CN" altLang="en-US" smtClean="0"/>
              <a:t>：标准</a:t>
            </a:r>
            <a:r>
              <a:rPr lang="en-US" altLang="zh-CN" smtClean="0"/>
              <a:t>c</a:t>
            </a:r>
            <a:r>
              <a:rPr lang="zh-CN" altLang="en-US" smtClean="0"/>
              <a:t>语言实现</a:t>
            </a:r>
            <a:r>
              <a:rPr lang="en-US" altLang="zh-CN" smtClean="0"/>
              <a:t>CGI</a:t>
            </a:r>
            <a:r>
              <a:rPr lang="zh-CN" altLang="en-US" smtClean="0"/>
              <a:t>通讯录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题目</a:t>
            </a:r>
            <a:r>
              <a:rPr lang="en-US" altLang="zh-CN" smtClean="0"/>
              <a:t>7</a:t>
            </a:r>
            <a:r>
              <a:rPr lang="zh-CN" altLang="en-US" smtClean="0"/>
              <a:t>：</a:t>
            </a:r>
            <a:r>
              <a:rPr lang="en-US" altLang="zh-CN" smtClean="0"/>
              <a:t>div+css</a:t>
            </a:r>
            <a:r>
              <a:rPr lang="zh-CN" altLang="en-US" smtClean="0"/>
              <a:t>网页页面效果制作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17411" name="灯片编号占位符 4"/>
          <p:cNvSpPr txBox="1">
            <a:spLocks noGrp="1"/>
          </p:cNvSpPr>
          <p:nvPr/>
        </p:nvSpPr>
        <p:spPr bwMode="auto">
          <a:xfrm>
            <a:off x="7010400" y="6524625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r">
              <a:defRPr/>
            </a:pPr>
            <a:fld id="{36B460EE-3F66-4D1F-91A6-5C89EFEB37E7}" type="slidenum">
              <a:rPr lang="en-US" altLang="zh-CN" sz="1400">
                <a:ea typeface="+mn-ea"/>
              </a:rPr>
            </a:fld>
            <a:endParaRPr lang="en-US" altLang="zh-CN" sz="1400">
              <a:ea typeface="+mn-ea"/>
            </a:endParaRPr>
          </a:p>
        </p:txBody>
      </p:sp>
      <p:sp>
        <p:nvSpPr>
          <p:cNvPr id="50182" name="矩形 5"/>
          <p:cNvSpPr>
            <a:spLocks noChangeArrowheads="1"/>
          </p:cNvSpPr>
          <p:nvPr/>
        </p:nvSpPr>
        <p:spPr bwMode="auto">
          <a:xfrm>
            <a:off x="188913" y="5287963"/>
            <a:ext cx="80121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i="1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课程设计网站：</a:t>
            </a:r>
            <a:r>
              <a:rPr lang="en-US" altLang="zh-CN" sz="2400" b="1">
                <a:solidFill>
                  <a:schemeClr val="accent1"/>
                </a:solidFill>
                <a:latin typeface="华文中宋" pitchFamily="2" charset="-122"/>
                <a:ea typeface="华文中宋" pitchFamily="2" charset="-122"/>
                <a:hlinkClick r:id="rId1"/>
              </a:rPr>
              <a:t>http://keshe.zuoyexitong.com</a:t>
            </a:r>
            <a:endParaRPr lang="en-US" altLang="zh-CN" sz="2400" b="1" i="1">
              <a:solidFill>
                <a:schemeClr val="accent1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课程设计内容：</a:t>
            </a:r>
            <a:endParaRPr lang="zh-CN" altLang="en-US" smtClean="0"/>
          </a:p>
        </p:txBody>
      </p:sp>
      <p:sp>
        <p:nvSpPr>
          <p:cNvPr id="174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934833-4F18-407F-ACF5-890E8A25AAA0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7413" name="副标题 2"/>
          <p:cNvSpPr/>
          <p:nvPr/>
        </p:nvSpPr>
        <p:spPr bwMode="auto">
          <a:xfrm>
            <a:off x="50800" y="1635125"/>
            <a:ext cx="7543800" cy="1724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1" lang="zh-CN" altLang="en-US" sz="3700">
                <a:latin typeface="微软雅黑 Light" panose="020B0502040204020203" charset="-122"/>
                <a:ea typeface="华文中宋" pitchFamily="2" charset="-122"/>
              </a:rPr>
              <a:t>内容一 </a:t>
            </a:r>
            <a:r>
              <a:rPr kumimoji="1" lang="en-US" altLang="zh-CN" sz="3700">
                <a:latin typeface="微软雅黑 Light" panose="020B0502040204020203" charset="-122"/>
                <a:ea typeface="华文中宋" pitchFamily="2" charset="-122"/>
              </a:rPr>
              <a:t>Windows Socket</a:t>
            </a:r>
            <a:r>
              <a:rPr kumimoji="1" lang="zh-CN" altLang="en-US" sz="3700">
                <a:latin typeface="微软雅黑 Light" panose="020B0502040204020203" charset="-122"/>
                <a:ea typeface="华文中宋" pitchFamily="2" charset="-122"/>
              </a:rPr>
              <a:t> 编程</a:t>
            </a:r>
            <a:endParaRPr kumimoji="1" lang="zh-CN" altLang="en-US" sz="3700">
              <a:latin typeface="微软雅黑 Light" panose="020B0502040204020203" charset="-122"/>
              <a:ea typeface="华文中宋" pitchFamily="2" charset="-122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kumimoji="1" lang="zh-CN" altLang="en-US" sz="3700">
              <a:latin typeface="微软雅黑 Light" panose="020B0502040204020203" charset="-122"/>
              <a:ea typeface="华文中宋" pitchFamily="2" charset="-122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1" lang="zh-CN" altLang="en-US" sz="3700">
                <a:latin typeface="微软雅黑 Light" panose="020B0502040204020203" charset="-122"/>
                <a:ea typeface="华文中宋" pitchFamily="2" charset="-122"/>
              </a:rPr>
              <a:t> </a:t>
            </a:r>
            <a:endParaRPr kumimoji="1" lang="zh-CN" altLang="en-US" sz="3700">
              <a:latin typeface="微软雅黑 Light" panose="020B0502040204020203" charset="-122"/>
              <a:ea typeface="华文中宋" pitchFamily="2" charset="-122"/>
            </a:endParaRPr>
          </a:p>
        </p:txBody>
      </p:sp>
      <p:sp>
        <p:nvSpPr>
          <p:cNvPr id="17414" name="副标题 2"/>
          <p:cNvSpPr/>
          <p:nvPr/>
        </p:nvSpPr>
        <p:spPr bwMode="auto">
          <a:xfrm>
            <a:off x="668338" y="2224088"/>
            <a:ext cx="7543800" cy="547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3700">
                <a:latin typeface="微软雅黑 Light" panose="020B0502040204020203" charset="-122"/>
                <a:hlinkClick r:id="rId1" action="ppaction://hlinkpres?slideindex=1&amp;slidetitle="/>
              </a:rPr>
              <a:t>内容二 公共网关接口</a:t>
            </a:r>
            <a:r>
              <a:rPr lang="en-US" altLang="zh-CN" sz="3700">
                <a:latin typeface="微软雅黑 Light" panose="020B0502040204020203" charset="-122"/>
                <a:hlinkClick r:id="rId1" action="ppaction://hlinkpres?slideindex=1&amp;slidetitle="/>
              </a:rPr>
              <a:t>CGI</a:t>
            </a:r>
            <a:endParaRPr lang="en-US" altLang="zh-CN" sz="3700">
              <a:latin typeface="微软雅黑 Light" panose="020B0502040204020203" charset="-122"/>
            </a:endParaRPr>
          </a:p>
          <a:p>
            <a:pPr algn="ctr"/>
            <a:endParaRPr lang="en-US" altLang="zh-CN" sz="3700">
              <a:latin typeface="微软雅黑 Light" panose="020B0502040204020203" charset="-122"/>
            </a:endParaRPr>
          </a:p>
          <a:p>
            <a:pPr algn="ctr"/>
            <a:r>
              <a:rPr lang="en-US" altLang="zh-CN" sz="3700">
                <a:latin typeface="微软雅黑 Light" panose="020B0502040204020203" charset="-122"/>
              </a:rPr>
              <a:t> </a:t>
            </a:r>
            <a:endParaRPr lang="en-US" altLang="zh-CN"/>
          </a:p>
        </p:txBody>
      </p:sp>
      <p:sp>
        <p:nvSpPr>
          <p:cNvPr id="17415" name="副标题 2"/>
          <p:cNvSpPr/>
          <p:nvPr/>
        </p:nvSpPr>
        <p:spPr bwMode="auto">
          <a:xfrm>
            <a:off x="720725" y="2890838"/>
            <a:ext cx="7543800" cy="547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3700">
                <a:latin typeface="微软雅黑 Light" panose="020B0502040204020203" charset="-122"/>
                <a:hlinkClick r:id="rId2" action="ppaction://hlinkfile"/>
              </a:rPr>
              <a:t>内容三 </a:t>
            </a:r>
            <a:r>
              <a:rPr lang="en-US" altLang="zh-CN" sz="3700">
                <a:latin typeface="微软雅黑 Light" panose="020B0502040204020203" charset="-122"/>
                <a:hlinkClick r:id="rId2" action="ppaction://hlinkfile"/>
              </a:rPr>
              <a:t>DIV+CSS</a:t>
            </a:r>
            <a:r>
              <a:rPr lang="zh-CN" altLang="en-US" sz="3700">
                <a:latin typeface="微软雅黑 Light" panose="020B0502040204020203" charset="-122"/>
                <a:hlinkClick r:id="rId2" action="ppaction://hlinkfile"/>
              </a:rPr>
              <a:t>网页效果制作</a:t>
            </a:r>
            <a:endParaRPr lang="zh-CN" altLang="en-US" sz="3700">
              <a:latin typeface="微软雅黑 Light" panose="020B0502040204020203" charset="-122"/>
            </a:endParaRPr>
          </a:p>
          <a:p>
            <a:pPr algn="ctr"/>
            <a:endParaRPr lang="zh-CN" altLang="en-US" sz="3700">
              <a:latin typeface="微软雅黑 Light" panose="020B0502040204020203" charset="-122"/>
            </a:endParaRPr>
          </a:p>
          <a:p>
            <a:pPr algn="ctr"/>
            <a:r>
              <a:rPr lang="zh-CN" altLang="en-US" sz="3700">
                <a:latin typeface="微软雅黑 Light" panose="020B0502040204020203" charset="-122"/>
              </a:rPr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latin typeface="华文中宋" pitchFamily="2" charset="-122"/>
              </a:rPr>
              <a:t>Windows Socket </a:t>
            </a:r>
            <a:r>
              <a:rPr lang="zh-CN" altLang="en-US" sz="4000" smtClean="0">
                <a:latin typeface="华文中宋" pitchFamily="2" charset="-122"/>
              </a:rPr>
              <a:t>编程</a:t>
            </a:r>
            <a:endParaRPr lang="zh-CN" altLang="en-US" sz="4000" smtClean="0">
              <a:latin typeface="华文中宋" pitchFamily="2" charset="-122"/>
            </a:endParaRPr>
          </a:p>
        </p:txBody>
      </p:sp>
      <p:sp>
        <p:nvSpPr>
          <p:cNvPr id="48131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课程设计目的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  <a:p>
            <a:pPr eaLnBrk="1" hangingPunct="1"/>
            <a:r>
              <a:rPr lang="en-US" altLang="zh-CN" smtClean="0"/>
              <a:t>Socket</a:t>
            </a:r>
            <a:r>
              <a:rPr lang="zh-CN" altLang="en-US" smtClean="0"/>
              <a:t>编程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 </a:t>
            </a:r>
            <a:r>
              <a:rPr lang="zh-CN" altLang="en-US" smtClean="0"/>
              <a:t>常用</a:t>
            </a:r>
            <a:r>
              <a:rPr lang="en-US" altLang="zh-CN" smtClean="0"/>
              <a:t>API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课程设计软件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17411" name="灯片编号占位符 4"/>
          <p:cNvSpPr txBox="1">
            <a:spLocks noGrp="1"/>
          </p:cNvSpPr>
          <p:nvPr/>
        </p:nvSpPr>
        <p:spPr bwMode="auto">
          <a:xfrm>
            <a:off x="7010400" y="6524625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r">
              <a:defRPr/>
            </a:pPr>
            <a:fld id="{A95D4792-01D9-49F4-B025-F1E005721D50}" type="slidenum">
              <a:rPr lang="en-US" altLang="zh-CN" sz="1400">
                <a:ea typeface="+mn-ea"/>
              </a:rPr>
            </a:fld>
            <a:endParaRPr lang="en-US" altLang="zh-CN" sz="140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课程设计目的</a:t>
            </a:r>
            <a:endParaRPr lang="zh-CN" altLang="en-US" smtClean="0"/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sz="2800" smtClean="0"/>
              <a:t>通过编程了解</a:t>
            </a:r>
            <a:r>
              <a:rPr lang="en-US" altLang="zh-CN" sz="2800" smtClean="0"/>
              <a:t> Client/Server </a:t>
            </a:r>
            <a:r>
              <a:rPr lang="zh-CN" altLang="zh-CN" sz="2800" smtClean="0"/>
              <a:t>结构的网络通信模型</a:t>
            </a:r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r>
              <a:rPr lang="zh-CN" altLang="en-US" sz="2800" smtClean="0"/>
              <a:t>掌握</a:t>
            </a:r>
            <a:r>
              <a:rPr lang="en-US" altLang="zh-CN" sz="2800" smtClean="0"/>
              <a:t>Socket</a:t>
            </a:r>
            <a:r>
              <a:rPr lang="zh-CN" altLang="en-US" sz="2800" smtClean="0"/>
              <a:t>机制的工作原理</a:t>
            </a:r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r>
              <a:rPr lang="zh-CN" altLang="zh-CN" sz="2800" smtClean="0"/>
              <a:t>掌握基于</a:t>
            </a:r>
            <a:r>
              <a:rPr lang="en-US" altLang="zh-CN" sz="2800" smtClean="0"/>
              <a:t>Client/Server</a:t>
            </a:r>
            <a:r>
              <a:rPr lang="zh-CN" altLang="zh-CN" sz="2800" smtClean="0"/>
              <a:t>结构的</a:t>
            </a:r>
            <a:r>
              <a:rPr lang="en-US" altLang="zh-CN" sz="2800" smtClean="0"/>
              <a:t>Windows Socket TCP/UDP</a:t>
            </a:r>
            <a:r>
              <a:rPr lang="zh-CN" altLang="zh-CN" sz="2800" smtClean="0"/>
              <a:t>程序设计方法</a:t>
            </a:r>
            <a:endParaRPr lang="zh-CN" altLang="en-US" sz="2800" smtClean="0"/>
          </a:p>
        </p:txBody>
      </p:sp>
      <p:sp>
        <p:nvSpPr>
          <p:cNvPr id="1843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841593-BD48-45A4-B117-7719767413A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Client-Server 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在</a:t>
            </a:r>
            <a:r>
              <a:rPr lang="en-US" altLang="zh-CN" sz="2800" smtClean="0"/>
              <a:t>TCP/IP</a:t>
            </a:r>
            <a:r>
              <a:rPr lang="zh-CN" altLang="en-US" sz="2800" smtClean="0"/>
              <a:t>网络环境下，不同主机上的两个应用程序通信普遍采用</a:t>
            </a:r>
            <a:r>
              <a:rPr lang="zh-CN" altLang="en-US" sz="2800" smtClean="0">
                <a:solidFill>
                  <a:srgbClr val="FF0000"/>
                </a:solidFill>
              </a:rPr>
              <a:t>客户端</a:t>
            </a:r>
            <a:r>
              <a:rPr lang="en-US" altLang="zh-CN" sz="2800" smtClean="0">
                <a:solidFill>
                  <a:srgbClr val="FF0000"/>
                </a:solidFill>
              </a:rPr>
              <a:t>-</a:t>
            </a:r>
            <a:r>
              <a:rPr lang="zh-CN" altLang="en-US" sz="2800" smtClean="0">
                <a:solidFill>
                  <a:srgbClr val="FF0000"/>
                </a:solidFill>
              </a:rPr>
              <a:t>服务器</a:t>
            </a:r>
            <a:r>
              <a:rPr lang="zh-CN" altLang="en-US" sz="2800" smtClean="0"/>
              <a:t>模型 （</a:t>
            </a:r>
            <a:r>
              <a:rPr lang="en-US" altLang="zh-CN" sz="2800" smtClean="0"/>
              <a:t>client-server architecture, C/S</a:t>
            </a:r>
            <a:r>
              <a:rPr lang="zh-CN" altLang="en-US" smtClean="0"/>
              <a:t>）</a:t>
            </a:r>
            <a:endParaRPr lang="zh-CN" altLang="en-US" smtClean="0"/>
          </a:p>
          <a:p>
            <a:pPr lvl="1" eaLnBrk="1" hangingPunct="1"/>
            <a:r>
              <a:rPr lang="en-US" altLang="zh-CN" sz="2000" smtClean="0"/>
              <a:t>Client</a:t>
            </a:r>
            <a:r>
              <a:rPr lang="zh-CN" altLang="en-US" sz="2000" smtClean="0"/>
              <a:t>在需要服务时向</a:t>
            </a:r>
            <a:r>
              <a:rPr lang="en-US" altLang="zh-CN" sz="2000" smtClean="0"/>
              <a:t>server</a:t>
            </a:r>
            <a:r>
              <a:rPr lang="zh-CN" altLang="en-US" sz="2000" smtClean="0"/>
              <a:t>提出申请</a:t>
            </a:r>
            <a:endParaRPr lang="en-US" altLang="zh-CN" sz="2000" smtClean="0"/>
          </a:p>
          <a:p>
            <a:pPr lvl="1" eaLnBrk="1" hangingPunct="1"/>
            <a:r>
              <a:rPr lang="en-US" altLang="zh-CN" sz="2000" smtClean="0"/>
              <a:t>Server</a:t>
            </a:r>
            <a:r>
              <a:rPr lang="zh-CN" altLang="en-US" sz="2000" smtClean="0"/>
              <a:t>等待</a:t>
            </a:r>
            <a:r>
              <a:rPr lang="en-US" altLang="zh-CN" sz="2000" smtClean="0"/>
              <a:t>client</a:t>
            </a:r>
            <a:r>
              <a:rPr lang="zh-CN" altLang="en-US" sz="2000" smtClean="0"/>
              <a:t>提出请求并予以相应</a:t>
            </a:r>
            <a:endParaRPr lang="en-US" altLang="zh-CN" sz="2000" smtClean="0"/>
          </a:p>
          <a:p>
            <a:pPr lvl="1" eaLnBrk="1" hangingPunct="1"/>
            <a:r>
              <a:rPr lang="en-US" altLang="zh-CN" sz="2000" smtClean="0"/>
              <a:t>Server</a:t>
            </a:r>
            <a:r>
              <a:rPr lang="zh-CN" altLang="en-US" sz="2000" smtClean="0"/>
              <a:t>始终运行，监听网络接口</a:t>
            </a:r>
            <a:endParaRPr lang="en-US" altLang="zh-CN" sz="2000" smtClean="0"/>
          </a:p>
          <a:p>
            <a:pPr lvl="1" eaLnBrk="1" hangingPunct="1"/>
            <a:r>
              <a:rPr lang="zh-CN" altLang="en-US" sz="2000" smtClean="0"/>
              <a:t>收到</a:t>
            </a:r>
            <a:r>
              <a:rPr lang="en-US" altLang="zh-CN" sz="2000" smtClean="0"/>
              <a:t>client</a:t>
            </a:r>
            <a:r>
              <a:rPr lang="zh-CN" altLang="en-US" sz="2000" smtClean="0"/>
              <a:t>请求启动服务进程响应客户，</a:t>
            </a:r>
            <a:endParaRPr lang="en-US" altLang="zh-CN" sz="200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   </a:t>
            </a:r>
            <a:r>
              <a:rPr lang="zh-CN" altLang="en-US" sz="2000" smtClean="0"/>
              <a:t>同时继续监听服务窗口，保证后续的</a:t>
            </a:r>
            <a:endParaRPr lang="en-US" altLang="zh-CN" sz="200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   client</a:t>
            </a:r>
            <a:r>
              <a:rPr lang="zh-CN" altLang="en-US" sz="2000" smtClean="0"/>
              <a:t>也能及时得到服务</a:t>
            </a:r>
            <a:endParaRPr lang="en-US" altLang="zh-CN" sz="2000" smtClean="0"/>
          </a:p>
          <a:p>
            <a:pPr lvl="1" eaLnBrk="1" hangingPunct="1"/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380A4B-C8A3-426C-AD73-7B0E1C6E006E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pic>
        <p:nvPicPr>
          <p:cNvPr id="19460" name="Picture 2" descr="http://bramus.github.io/ws1-sws-course-materials/assets/02/client-server-model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349875" y="3108325"/>
            <a:ext cx="3267075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 smtClean="0"/>
              <a:t>背景知识</a:t>
            </a:r>
            <a:r>
              <a:rPr lang="en-US" altLang="zh-CN" sz="3200" dirty="0" smtClean="0"/>
              <a:t>——Windows Socket</a:t>
            </a:r>
            <a:r>
              <a:rPr lang="zh-CN" altLang="en-US" sz="3200" dirty="0" smtClean="0"/>
              <a:t>是什么？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4114800" cy="5327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Windows Sockets</a:t>
            </a:r>
            <a:r>
              <a:rPr lang="zh-CN" altLang="en-US" sz="2000" dirty="0" smtClean="0">
                <a:latin typeface="+mn-ea"/>
                <a:ea typeface="+mn-ea"/>
              </a:rPr>
              <a:t>是</a:t>
            </a:r>
            <a:r>
              <a:rPr lang="en-US" altLang="zh-CN" sz="2000" dirty="0" smtClean="0">
                <a:latin typeface="+mn-ea"/>
                <a:ea typeface="+mn-ea"/>
              </a:rPr>
              <a:t>Microsoft Windows</a:t>
            </a:r>
            <a:r>
              <a:rPr lang="zh-CN" altLang="en-US" sz="2000" dirty="0" smtClean="0">
                <a:latin typeface="+mn-ea"/>
                <a:ea typeface="+mn-ea"/>
              </a:rPr>
              <a:t>的网络程序设计接口</a:t>
            </a:r>
            <a:endParaRPr lang="en-US" altLang="zh-CN" sz="2000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Socket</a:t>
            </a:r>
            <a:r>
              <a:rPr lang="zh-CN" altLang="en-US" sz="2000" dirty="0" smtClean="0">
                <a:ea typeface="宋体" panose="02010600030101010101" pitchFamily="2" charset="-122"/>
              </a:rPr>
              <a:t>于</a:t>
            </a:r>
            <a:r>
              <a:rPr lang="en-US" altLang="zh-CN" sz="2000" dirty="0" smtClean="0">
                <a:ea typeface="宋体" panose="02010600030101010101" pitchFamily="2" charset="-122"/>
              </a:rPr>
              <a:t>1981</a:t>
            </a:r>
            <a:r>
              <a:rPr lang="zh-CN" altLang="en-US" sz="2000" dirty="0" smtClean="0">
                <a:ea typeface="宋体" panose="02010600030101010101" pitchFamily="2" charset="-122"/>
              </a:rPr>
              <a:t>年在</a:t>
            </a:r>
            <a:r>
              <a:rPr lang="en-US" altLang="zh-CN" sz="2000" dirty="0" smtClean="0">
                <a:ea typeface="宋体" panose="02010600030101010101" pitchFamily="2" charset="-122"/>
              </a:rPr>
              <a:t>BSD4.1 UNIX</a:t>
            </a:r>
            <a:r>
              <a:rPr lang="zh-CN" altLang="en-US" sz="2000" dirty="0" smtClean="0">
                <a:ea typeface="宋体" panose="02010600030101010101" pitchFamily="2" charset="-122"/>
              </a:rPr>
              <a:t>中提出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sz="2000" dirty="0" smtClean="0">
                <a:latin typeface="+mn-ea"/>
                <a:ea typeface="+mn-ea"/>
              </a:rPr>
              <a:t>客户端</a:t>
            </a:r>
            <a:r>
              <a:rPr lang="en-US" altLang="zh-CN" sz="2000" dirty="0" smtClean="0">
                <a:latin typeface="+mn-ea"/>
                <a:ea typeface="+mn-ea"/>
              </a:rPr>
              <a:t>/</a:t>
            </a:r>
            <a:r>
              <a:rPr lang="zh-CN" altLang="en-US" sz="2000" dirty="0" smtClean="0">
                <a:latin typeface="+mn-ea"/>
                <a:ea typeface="+mn-ea"/>
              </a:rPr>
              <a:t>服务器模型 </a:t>
            </a:r>
            <a:endParaRPr lang="zh-CN" altLang="en-US" sz="2000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sz="2000" dirty="0" smtClean="0">
              <a:latin typeface="+mn-ea"/>
              <a:ea typeface="+mn-ea"/>
            </a:endParaRPr>
          </a:p>
        </p:txBody>
      </p:sp>
      <p:sp>
        <p:nvSpPr>
          <p:cNvPr id="20483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DCD580-F4F4-4286-81E3-27DC140A7B0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6300" y="1371600"/>
            <a:ext cx="3962400" cy="47704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     80</a:t>
            </a:r>
            <a:r>
              <a:rPr lang="zh-CN" altLang="en-US" sz="1600" dirty="0">
                <a:latin typeface="+mn-lt"/>
                <a:ea typeface="+mn-ea"/>
              </a:rPr>
              <a:t>年代初，美国国防部高级研究计划局</a:t>
            </a:r>
            <a:r>
              <a:rPr lang="en-US" altLang="zh-CN" sz="1600" dirty="0">
                <a:latin typeface="+mn-lt"/>
                <a:ea typeface="+mn-ea"/>
              </a:rPr>
              <a:t>(ARPA)</a:t>
            </a:r>
            <a:r>
              <a:rPr lang="zh-CN" altLang="en-US" sz="1600" dirty="0">
                <a:latin typeface="+mn-lt"/>
                <a:ea typeface="+mn-ea"/>
              </a:rPr>
              <a:t>给</a:t>
            </a:r>
            <a:r>
              <a:rPr lang="en-US" altLang="zh-CN" sz="1600" dirty="0">
                <a:latin typeface="+mn-lt"/>
                <a:ea typeface="+mn-ea"/>
              </a:rPr>
              <a:t>UC Berkeley</a:t>
            </a:r>
            <a:r>
              <a:rPr lang="zh-CN" altLang="en-US" sz="1600" dirty="0">
                <a:latin typeface="+mn-lt"/>
                <a:ea typeface="+mn-ea"/>
              </a:rPr>
              <a:t>提供了资金，让他们在</a:t>
            </a:r>
            <a:r>
              <a:rPr lang="en-US" altLang="zh-CN" sz="1600" dirty="0">
                <a:latin typeface="+mn-lt"/>
                <a:ea typeface="+mn-ea"/>
              </a:rPr>
              <a:t>UNIX</a:t>
            </a:r>
            <a:r>
              <a:rPr lang="zh-CN" altLang="en-US" sz="1600" dirty="0">
                <a:latin typeface="+mn-lt"/>
                <a:ea typeface="+mn-ea"/>
              </a:rPr>
              <a:t>操作系统下实现</a:t>
            </a:r>
            <a:r>
              <a:rPr lang="en-US" altLang="zh-CN" sz="1600" dirty="0">
                <a:latin typeface="+mn-lt"/>
                <a:ea typeface="+mn-ea"/>
              </a:rPr>
              <a:t>TCP/IP</a:t>
            </a:r>
            <a:r>
              <a:rPr lang="zh-CN" altLang="en-US" sz="1600" dirty="0">
                <a:latin typeface="+mn-lt"/>
                <a:ea typeface="+mn-ea"/>
              </a:rPr>
              <a:t>协议。在这个项目中，研究人员为</a:t>
            </a:r>
            <a:r>
              <a:rPr lang="en-US" altLang="zh-CN" sz="1600" dirty="0">
                <a:latin typeface="+mn-lt"/>
                <a:ea typeface="+mn-ea"/>
              </a:rPr>
              <a:t>TCP/IP</a:t>
            </a:r>
            <a:r>
              <a:rPr lang="zh-CN" altLang="en-US" sz="1600" dirty="0">
                <a:latin typeface="+mn-lt"/>
                <a:ea typeface="+mn-ea"/>
              </a:rPr>
              <a:t>网络通信开发了一个</a:t>
            </a:r>
            <a:r>
              <a:rPr lang="en-US" altLang="zh-CN" sz="1600" dirty="0">
                <a:latin typeface="+mn-lt"/>
                <a:ea typeface="+mn-ea"/>
              </a:rPr>
              <a:t>API(</a:t>
            </a:r>
            <a:r>
              <a:rPr lang="zh-CN" altLang="en-US" sz="1600" dirty="0">
                <a:latin typeface="+mn-lt"/>
                <a:ea typeface="+mn-ea"/>
              </a:rPr>
              <a:t>应用程序接口</a:t>
            </a:r>
            <a:r>
              <a:rPr lang="en-US" altLang="zh-CN" sz="1600" dirty="0">
                <a:latin typeface="+mn-lt"/>
                <a:ea typeface="+mn-ea"/>
              </a:rPr>
              <a:t>)</a:t>
            </a:r>
            <a:r>
              <a:rPr lang="zh-CN" altLang="en-US" sz="1600" dirty="0">
                <a:latin typeface="+mn-lt"/>
                <a:ea typeface="+mn-ea"/>
              </a:rPr>
              <a:t>，这个</a:t>
            </a:r>
            <a:r>
              <a:rPr lang="en-US" altLang="zh-CN" sz="1600" dirty="0">
                <a:latin typeface="+mn-lt"/>
                <a:ea typeface="+mn-ea"/>
              </a:rPr>
              <a:t>API</a:t>
            </a:r>
            <a:r>
              <a:rPr lang="zh-CN" altLang="en-US" sz="1600" dirty="0">
                <a:latin typeface="+mn-lt"/>
                <a:ea typeface="+mn-ea"/>
              </a:rPr>
              <a:t>称为</a:t>
            </a:r>
            <a:r>
              <a:rPr lang="en-US" altLang="zh-CN" sz="1600" dirty="0">
                <a:latin typeface="+mn-lt"/>
                <a:ea typeface="+mn-ea"/>
              </a:rPr>
              <a:t>Socket</a:t>
            </a:r>
            <a:r>
              <a:rPr lang="zh-CN" altLang="en-US" sz="1600" dirty="0">
                <a:latin typeface="+mn-lt"/>
                <a:ea typeface="+mn-ea"/>
              </a:rPr>
              <a:t>接口</a:t>
            </a:r>
            <a:r>
              <a:rPr lang="en-US" altLang="zh-CN" sz="1600" dirty="0">
                <a:latin typeface="+mn-lt"/>
                <a:ea typeface="+mn-ea"/>
              </a:rPr>
              <a:t>(</a:t>
            </a:r>
            <a:r>
              <a:rPr lang="zh-CN" altLang="en-US" sz="1600" dirty="0">
                <a:latin typeface="+mn-lt"/>
                <a:ea typeface="+mn-ea"/>
              </a:rPr>
              <a:t>套接字</a:t>
            </a:r>
            <a:r>
              <a:rPr lang="en-US" altLang="zh-CN" sz="1600" dirty="0">
                <a:latin typeface="+mn-lt"/>
                <a:ea typeface="+mn-ea"/>
              </a:rPr>
              <a:t>)</a:t>
            </a:r>
            <a:r>
              <a:rPr lang="zh-CN" altLang="en-US" sz="1600" dirty="0">
                <a:latin typeface="+mn-lt"/>
                <a:ea typeface="+mn-ea"/>
              </a:rPr>
              <a:t>。今天</a:t>
            </a:r>
            <a:r>
              <a:rPr lang="en-US" altLang="zh-CN" sz="1600" dirty="0">
                <a:latin typeface="+mn-lt"/>
                <a:ea typeface="+mn-ea"/>
              </a:rPr>
              <a:t>Socket</a:t>
            </a:r>
            <a:r>
              <a:rPr lang="zh-CN" altLang="en-US" sz="1600" dirty="0">
                <a:latin typeface="+mn-lt"/>
                <a:ea typeface="+mn-ea"/>
              </a:rPr>
              <a:t>接口是</a:t>
            </a:r>
            <a:r>
              <a:rPr lang="en-US" altLang="zh-CN" sz="1600" dirty="0">
                <a:latin typeface="+mn-lt"/>
                <a:ea typeface="+mn-ea"/>
              </a:rPr>
              <a:t>TCP/IP</a:t>
            </a:r>
            <a:r>
              <a:rPr lang="zh-CN" altLang="en-US" sz="1600" dirty="0">
                <a:latin typeface="+mn-lt"/>
                <a:ea typeface="+mn-ea"/>
              </a:rPr>
              <a:t>网络最为通用的</a:t>
            </a:r>
            <a:r>
              <a:rPr lang="en-US" altLang="zh-CN" sz="1600" dirty="0">
                <a:latin typeface="+mn-lt"/>
                <a:ea typeface="+mn-ea"/>
              </a:rPr>
              <a:t>API</a:t>
            </a:r>
            <a:r>
              <a:rPr lang="zh-CN" altLang="en-US" sz="1600" dirty="0">
                <a:latin typeface="+mn-lt"/>
                <a:ea typeface="+mn-ea"/>
              </a:rPr>
              <a:t>，也是在</a:t>
            </a:r>
            <a:r>
              <a:rPr lang="en-US" altLang="zh-CN" sz="1600" dirty="0">
                <a:latin typeface="+mn-lt"/>
                <a:ea typeface="+mn-ea"/>
              </a:rPr>
              <a:t>Internet</a:t>
            </a:r>
            <a:r>
              <a:rPr lang="zh-CN" altLang="en-US" sz="1600" dirty="0">
                <a:latin typeface="+mn-lt"/>
                <a:ea typeface="+mn-ea"/>
              </a:rPr>
              <a:t>上进行应用开发最为通用的</a:t>
            </a:r>
            <a:r>
              <a:rPr lang="en-US" altLang="zh-CN" sz="1600" dirty="0">
                <a:latin typeface="+mn-lt"/>
                <a:ea typeface="+mn-ea"/>
              </a:rPr>
              <a:t>API</a:t>
            </a:r>
            <a:r>
              <a:rPr lang="zh-CN" altLang="en-US" sz="1600" dirty="0">
                <a:latin typeface="+mn-lt"/>
                <a:ea typeface="+mn-ea"/>
              </a:rPr>
              <a:t>。</a:t>
            </a:r>
            <a:endParaRPr lang="en-US" altLang="zh-CN" sz="1600" dirty="0">
              <a:latin typeface="+mn-lt"/>
              <a:ea typeface="+mn-e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>
              <a:latin typeface="+mn-lt"/>
              <a:ea typeface="+mn-ea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     90</a:t>
            </a:r>
            <a:r>
              <a:rPr lang="zh-CN" altLang="en-US" sz="1600" dirty="0">
                <a:latin typeface="+mn-lt"/>
                <a:ea typeface="+mn-ea"/>
              </a:rPr>
              <a:t>年代初，由</a:t>
            </a:r>
            <a:r>
              <a:rPr lang="en-US" altLang="zh-CN" sz="1600" dirty="0">
                <a:latin typeface="+mn-lt"/>
                <a:ea typeface="+mn-ea"/>
              </a:rPr>
              <a:t>Microsoft</a:t>
            </a:r>
            <a:r>
              <a:rPr lang="zh-CN" altLang="en-US" sz="1600" dirty="0">
                <a:latin typeface="+mn-lt"/>
                <a:ea typeface="+mn-ea"/>
              </a:rPr>
              <a:t>联合其他几家公司共同制定了一套</a:t>
            </a:r>
            <a:r>
              <a:rPr lang="en-US" altLang="zh-CN" sz="1600" dirty="0">
                <a:latin typeface="+mn-lt"/>
                <a:ea typeface="+mn-ea"/>
              </a:rPr>
              <a:t>Windows</a:t>
            </a:r>
            <a:r>
              <a:rPr lang="zh-CN" altLang="en-US" sz="1600" dirty="0">
                <a:latin typeface="+mn-lt"/>
                <a:ea typeface="+mn-ea"/>
              </a:rPr>
              <a:t>下的网络编程接口，即</a:t>
            </a:r>
            <a:r>
              <a:rPr lang="en-US" altLang="zh-CN" sz="1600" dirty="0">
                <a:latin typeface="+mn-lt"/>
                <a:ea typeface="+mn-ea"/>
              </a:rPr>
              <a:t>Windows Socket</a:t>
            </a:r>
            <a:r>
              <a:rPr lang="zh-CN" altLang="en-US" sz="1600" dirty="0">
                <a:latin typeface="+mn-lt"/>
                <a:ea typeface="+mn-ea"/>
              </a:rPr>
              <a:t>规范。它是</a:t>
            </a:r>
            <a:r>
              <a:rPr lang="en-US" altLang="zh-CN" sz="1600" dirty="0">
                <a:latin typeface="+mn-lt"/>
                <a:ea typeface="+mn-ea"/>
              </a:rPr>
              <a:t>Berkeley Socket</a:t>
            </a:r>
            <a:r>
              <a:rPr lang="zh-CN" altLang="en-US" sz="1600" dirty="0">
                <a:latin typeface="+mn-lt"/>
                <a:ea typeface="+mn-ea"/>
              </a:rPr>
              <a:t>的重要扩充，主要是增加了一些异步函数，并增加了符合</a:t>
            </a:r>
            <a:r>
              <a:rPr lang="en-US" altLang="zh-CN" sz="1600" dirty="0">
                <a:latin typeface="+mn-lt"/>
                <a:ea typeface="+mn-ea"/>
              </a:rPr>
              <a:t>Windows</a:t>
            </a:r>
            <a:r>
              <a:rPr lang="zh-CN" altLang="en-US" sz="1600" dirty="0">
                <a:latin typeface="+mn-lt"/>
                <a:ea typeface="+mn-ea"/>
              </a:rPr>
              <a:t>消息驱动特性的网络事件异步选择机制。</a:t>
            </a:r>
            <a:r>
              <a:rPr lang="en-US" altLang="zh-CN" sz="1600" dirty="0">
                <a:latin typeface="+mn-lt"/>
                <a:ea typeface="+mn-ea"/>
              </a:rPr>
              <a:t>WinSock</a:t>
            </a:r>
            <a:r>
              <a:rPr lang="zh-CN" altLang="en-US" sz="1600" dirty="0">
                <a:latin typeface="+mn-lt"/>
                <a:ea typeface="+mn-ea"/>
              </a:rPr>
              <a:t>规范是一套开放的、支持多种协议的</a:t>
            </a:r>
            <a:r>
              <a:rPr lang="en-US" altLang="zh-CN" sz="1600" dirty="0">
                <a:latin typeface="+mn-lt"/>
                <a:ea typeface="+mn-ea"/>
              </a:rPr>
              <a:t>Windows</a:t>
            </a:r>
            <a:r>
              <a:rPr lang="zh-CN" altLang="en-US" sz="1600" dirty="0">
                <a:latin typeface="+mn-lt"/>
                <a:ea typeface="+mn-ea"/>
              </a:rPr>
              <a:t>下的网络编程接口。从</a:t>
            </a:r>
            <a:r>
              <a:rPr lang="en-US" altLang="zh-CN" sz="1600" dirty="0">
                <a:latin typeface="+mn-lt"/>
                <a:ea typeface="+mn-ea"/>
              </a:rPr>
              <a:t>1991</a:t>
            </a:r>
            <a:r>
              <a:rPr lang="zh-CN" altLang="en-US" sz="1600" dirty="0">
                <a:latin typeface="+mn-lt"/>
                <a:ea typeface="+mn-ea"/>
              </a:rPr>
              <a:t>年的</a:t>
            </a:r>
            <a:r>
              <a:rPr lang="en-US" altLang="zh-CN" sz="1600" dirty="0">
                <a:latin typeface="+mn-lt"/>
                <a:ea typeface="+mn-ea"/>
              </a:rPr>
              <a:t>1.0</a:t>
            </a:r>
            <a:r>
              <a:rPr lang="zh-CN" altLang="en-US" sz="1600" dirty="0">
                <a:latin typeface="+mn-lt"/>
                <a:ea typeface="+mn-ea"/>
              </a:rPr>
              <a:t>版到</a:t>
            </a:r>
            <a:r>
              <a:rPr lang="en-US" altLang="zh-CN" sz="1600" dirty="0">
                <a:latin typeface="+mn-lt"/>
                <a:ea typeface="+mn-ea"/>
              </a:rPr>
              <a:t>1995</a:t>
            </a:r>
            <a:r>
              <a:rPr lang="zh-CN" altLang="en-US" sz="1600" dirty="0">
                <a:latin typeface="+mn-lt"/>
                <a:ea typeface="+mn-ea"/>
              </a:rPr>
              <a:t>年的</a:t>
            </a:r>
            <a:r>
              <a:rPr lang="en-US" altLang="zh-CN" sz="1600" dirty="0">
                <a:latin typeface="+mn-lt"/>
                <a:ea typeface="+mn-ea"/>
              </a:rPr>
              <a:t>2.0.8</a:t>
            </a:r>
            <a:r>
              <a:rPr lang="zh-CN" altLang="en-US" sz="1600" dirty="0">
                <a:latin typeface="+mn-lt"/>
                <a:ea typeface="+mn-ea"/>
              </a:rPr>
              <a:t>版，经过不断完善，已成为</a:t>
            </a:r>
            <a:r>
              <a:rPr lang="en-US" altLang="zh-CN" sz="1600" dirty="0">
                <a:latin typeface="+mn-lt"/>
                <a:ea typeface="+mn-ea"/>
              </a:rPr>
              <a:t>Windows</a:t>
            </a:r>
            <a:r>
              <a:rPr lang="zh-CN" altLang="en-US" sz="1600" dirty="0">
                <a:latin typeface="+mn-lt"/>
                <a:ea typeface="+mn-ea"/>
              </a:rPr>
              <a:t>网络编程的事实上的标准。</a:t>
            </a:r>
            <a:endParaRPr lang="zh-CN" altLang="en-US" sz="1600" dirty="0">
              <a:latin typeface="+mn-lt"/>
              <a:ea typeface="+mn-ea"/>
            </a:endParaRPr>
          </a:p>
        </p:txBody>
      </p:sp>
      <p:grpSp>
        <p:nvGrpSpPr>
          <p:cNvPr id="20485" name="Group 4"/>
          <p:cNvGrpSpPr/>
          <p:nvPr/>
        </p:nvGrpSpPr>
        <p:grpSpPr bwMode="auto">
          <a:xfrm>
            <a:off x="736600" y="2871788"/>
            <a:ext cx="3338513" cy="3686175"/>
            <a:chOff x="3198" y="1266"/>
            <a:chExt cx="2103" cy="2322"/>
          </a:xfrm>
        </p:grpSpPr>
        <p:sp>
          <p:nvSpPr>
            <p:cNvPr id="20486" name="Text Box 5"/>
            <p:cNvSpPr txBox="1">
              <a:spLocks noChangeArrowheads="1"/>
            </p:cNvSpPr>
            <p:nvPr/>
          </p:nvSpPr>
          <p:spPr bwMode="auto">
            <a:xfrm>
              <a:off x="3223" y="1767"/>
              <a:ext cx="2078" cy="16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2000">
                  <a:latin typeface="Calibri" panose="020F0502020204030204" pitchFamily="34" charset="0"/>
                  <a:ea typeface="华文中宋" pitchFamily="2" charset="-122"/>
                </a:rPr>
                <a:t>一个</a:t>
              </a:r>
              <a:r>
                <a:rPr lang="zh-CN" altLang="en-US" sz="2000">
                  <a:solidFill>
                    <a:srgbClr val="FF0000"/>
                  </a:solidFill>
                  <a:latin typeface="Calibri" panose="020F0502020204030204" pitchFamily="34" charset="0"/>
                  <a:ea typeface="华文中宋" pitchFamily="2" charset="-122"/>
                </a:rPr>
                <a:t>本地的，</a:t>
              </a:r>
              <a:endParaRPr lang="zh-CN" altLang="en-US" sz="2000">
                <a:solidFill>
                  <a:srgbClr val="FF0000"/>
                </a:solidFill>
                <a:latin typeface="Calibri" panose="020F0502020204030204" pitchFamily="34" charset="0"/>
                <a:ea typeface="华文中宋" pitchFamily="2" charset="-122"/>
              </a:endParaRPr>
            </a:p>
            <a:p>
              <a:pPr algn="ctr"/>
              <a:r>
                <a:rPr lang="zh-CN" altLang="en-US" sz="2000">
                  <a:solidFill>
                    <a:srgbClr val="FF0000"/>
                  </a:solidFill>
                  <a:latin typeface="Calibri" panose="020F0502020204030204" pitchFamily="34" charset="0"/>
                  <a:ea typeface="华文中宋" pitchFamily="2" charset="-122"/>
                </a:rPr>
                <a:t>应用程序创建的，</a:t>
              </a:r>
              <a:endParaRPr lang="zh-CN" altLang="en-US" sz="2000">
                <a:solidFill>
                  <a:srgbClr val="FF0000"/>
                </a:solidFill>
                <a:latin typeface="Calibri" panose="020F0502020204030204" pitchFamily="34" charset="0"/>
                <a:ea typeface="华文中宋" pitchFamily="2" charset="-122"/>
              </a:endParaRPr>
            </a:p>
            <a:p>
              <a:pPr algn="ctr"/>
              <a:r>
                <a:rPr lang="zh-CN" altLang="en-US" sz="2000">
                  <a:solidFill>
                    <a:srgbClr val="FF0000"/>
                  </a:solidFill>
                  <a:latin typeface="Calibri" panose="020F0502020204030204" pitchFamily="34" charset="0"/>
                  <a:ea typeface="华文中宋" pitchFamily="2" charset="-122"/>
                </a:rPr>
                <a:t>操作系统控制的</a:t>
              </a:r>
              <a:r>
                <a:rPr lang="zh-CN" altLang="en-US" sz="2000">
                  <a:latin typeface="Calibri" panose="020F0502020204030204" pitchFamily="34" charset="0"/>
                  <a:ea typeface="华文中宋" pitchFamily="2" charset="-122"/>
                </a:rPr>
                <a:t>接口。</a:t>
              </a:r>
              <a:endParaRPr lang="zh-CN" altLang="en-US" sz="2000">
                <a:latin typeface="Calibri" panose="020F0502020204030204" pitchFamily="34" charset="0"/>
                <a:ea typeface="华文中宋" pitchFamily="2" charset="-122"/>
              </a:endParaRPr>
            </a:p>
            <a:p>
              <a:pPr algn="ctr"/>
              <a:r>
                <a:rPr lang="zh-CN" altLang="en-US" sz="2000">
                  <a:latin typeface="Calibri" panose="020F0502020204030204" pitchFamily="34" charset="0"/>
                  <a:ea typeface="华文中宋" pitchFamily="2" charset="-122"/>
                </a:rPr>
                <a:t>通过该接口</a:t>
              </a:r>
              <a:endParaRPr lang="zh-CN" altLang="en-US" sz="2000">
                <a:latin typeface="Calibri" panose="020F0502020204030204" pitchFamily="34" charset="0"/>
                <a:ea typeface="华文中宋" pitchFamily="2" charset="-122"/>
              </a:endParaRPr>
            </a:p>
            <a:p>
              <a:pPr algn="ctr"/>
              <a:r>
                <a:rPr lang="zh-CN" altLang="en-US" sz="2000">
                  <a:latin typeface="Calibri" panose="020F0502020204030204" pitchFamily="34" charset="0"/>
                  <a:ea typeface="华文中宋" pitchFamily="2" charset="-122"/>
                </a:rPr>
                <a:t>应用进程可以</a:t>
              </a:r>
              <a:endParaRPr lang="zh-CN" altLang="en-US" sz="2000">
                <a:latin typeface="Calibri" panose="020F0502020204030204" pitchFamily="34" charset="0"/>
                <a:ea typeface="华文中宋" pitchFamily="2" charset="-122"/>
              </a:endParaRPr>
            </a:p>
            <a:p>
              <a:pPr algn="ctr"/>
              <a:r>
                <a:rPr lang="zh-CN" altLang="en-US" sz="2000">
                  <a:latin typeface="Calibri" panose="020F0502020204030204" pitchFamily="34" charset="0"/>
                  <a:ea typeface="华文中宋" pitchFamily="2" charset="-122"/>
                </a:rPr>
                <a:t>从另一个应用进程</a:t>
              </a:r>
              <a:endParaRPr lang="zh-CN" altLang="en-US" sz="2000">
                <a:latin typeface="Calibri" panose="020F0502020204030204" pitchFamily="34" charset="0"/>
                <a:ea typeface="华文中宋" pitchFamily="2" charset="-122"/>
              </a:endParaRPr>
            </a:p>
            <a:p>
              <a:pPr algn="ctr"/>
              <a:r>
                <a:rPr lang="zh-CN" altLang="en-US" sz="2000">
                  <a:solidFill>
                    <a:srgbClr val="FF0000"/>
                  </a:solidFill>
                  <a:latin typeface="Calibri" panose="020F0502020204030204" pitchFamily="34" charset="0"/>
                  <a:ea typeface="华文中宋" pitchFamily="2" charset="-122"/>
                </a:rPr>
                <a:t>发送或者接收</a:t>
              </a:r>
              <a:r>
                <a:rPr lang="zh-CN" altLang="en-US" sz="2000">
                  <a:latin typeface="Calibri" panose="020F0502020204030204" pitchFamily="34" charset="0"/>
                  <a:ea typeface="华文中宋" pitchFamily="2" charset="-122"/>
                </a:rPr>
                <a:t>消息</a:t>
              </a:r>
              <a:endParaRPr lang="en-US" altLang="zh-CN" sz="2000">
                <a:latin typeface="Times New Roman" panose="02020603050405020304" pitchFamily="18" charset="0"/>
                <a:ea typeface="华文中宋" pitchFamily="2" charset="-122"/>
              </a:endParaRPr>
            </a:p>
            <a:p>
              <a:pPr algn="ctr"/>
              <a:endParaRPr lang="en-US" altLang="zh-CN">
                <a:latin typeface="Times New Roman" panose="02020603050405020304" pitchFamily="18" charset="0"/>
                <a:ea typeface="华文中宋" pitchFamily="2" charset="-122"/>
              </a:endParaRPr>
            </a:p>
          </p:txBody>
        </p:sp>
        <p:sp>
          <p:nvSpPr>
            <p:cNvPr id="20487" name="Rectangle 6"/>
            <p:cNvSpPr>
              <a:spLocks noChangeArrowheads="1"/>
            </p:cNvSpPr>
            <p:nvPr/>
          </p:nvSpPr>
          <p:spPr bwMode="auto">
            <a:xfrm>
              <a:off x="3198" y="1392"/>
              <a:ext cx="2076" cy="219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latin typeface="Calibri" panose="020F0502020204030204" pitchFamily="34" charset="0"/>
                <a:ea typeface="华文中宋" pitchFamily="2" charset="-122"/>
              </a:endParaRPr>
            </a:p>
          </p:txBody>
        </p:sp>
        <p:grpSp>
          <p:nvGrpSpPr>
            <p:cNvPr id="20488" name="Group 7"/>
            <p:cNvGrpSpPr/>
            <p:nvPr/>
          </p:nvGrpSpPr>
          <p:grpSpPr bwMode="auto">
            <a:xfrm>
              <a:off x="3306" y="1266"/>
              <a:ext cx="678" cy="252"/>
              <a:chOff x="138" y="3924"/>
              <a:chExt cx="678" cy="252"/>
            </a:xfrm>
          </p:grpSpPr>
          <p:sp>
            <p:nvSpPr>
              <p:cNvPr id="20489" name="Rectangle 8"/>
              <p:cNvSpPr>
                <a:spLocks noChangeArrowheads="1"/>
              </p:cNvSpPr>
              <p:nvPr/>
            </p:nvSpPr>
            <p:spPr bwMode="auto">
              <a:xfrm>
                <a:off x="138" y="3924"/>
                <a:ext cx="678" cy="25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zh-CN">
                  <a:latin typeface="Calibri" panose="020F0502020204030204" pitchFamily="34" charset="0"/>
                  <a:ea typeface="华文中宋" pitchFamily="2" charset="-122"/>
                </a:endParaRPr>
              </a:p>
            </p:txBody>
          </p:sp>
          <p:sp>
            <p:nvSpPr>
              <p:cNvPr id="20490" name="Text Box 9"/>
              <p:cNvSpPr txBox="1">
                <a:spLocks noChangeArrowheads="1"/>
              </p:cNvSpPr>
              <p:nvPr/>
            </p:nvSpPr>
            <p:spPr bwMode="auto">
              <a:xfrm>
                <a:off x="241" y="3934"/>
                <a:ext cx="493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chemeClr val="accent2"/>
                    </a:solidFill>
                    <a:latin typeface="Calibri" panose="020F0502020204030204" pitchFamily="34" charset="0"/>
                    <a:ea typeface="华文中宋" pitchFamily="2" charset="-122"/>
                  </a:rPr>
                  <a:t>socket</a:t>
                </a:r>
                <a:endParaRPr lang="en-US" altLang="zh-CN">
                  <a:latin typeface="Times New Roman" panose="02020603050405020304" pitchFamily="18" charset="0"/>
                  <a:ea typeface="华文中宋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2">
  <a:themeElements>
    <a:clrScheme name="hust-slides">
      <a:dk1>
        <a:srgbClr val="000000"/>
      </a:dk1>
      <a:lt1>
        <a:srgbClr val="FFFFFF"/>
      </a:lt1>
      <a:dk2>
        <a:srgbClr val="4A4A97"/>
      </a:dk2>
      <a:lt2>
        <a:srgbClr val="E5EBFA"/>
      </a:lt2>
      <a:accent1>
        <a:srgbClr val="C00000"/>
      </a:accent1>
      <a:accent2>
        <a:srgbClr val="00843C"/>
      </a:accent2>
      <a:accent3>
        <a:srgbClr val="3261DA"/>
      </a:accent3>
      <a:accent4>
        <a:srgbClr val="FFC000"/>
      </a:accent4>
      <a:accent5>
        <a:srgbClr val="7030A0"/>
      </a:accent5>
      <a:accent6>
        <a:srgbClr val="BFBF00"/>
      </a:accent6>
      <a:hlink>
        <a:srgbClr val="7E9CE8"/>
      </a:hlink>
      <a:folHlink>
        <a:srgbClr val="D8D8EC"/>
      </a:folHlink>
    </a:clrScheme>
    <a:fontScheme name="hust-slides">
      <a:majorFont>
        <a:latin typeface="Calibri"/>
        <a:ea typeface="华文中宋"/>
        <a:cs typeface=""/>
      </a:majorFont>
      <a:minorFont>
        <a:latin typeface="Calibri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hust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st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0</TotalTime>
  <Words>6293</Words>
  <Application>WPS 演示</Application>
  <PresentationFormat>全屏显示(4:3)</PresentationFormat>
  <Paragraphs>514</Paragraphs>
  <Slides>24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宋体</vt:lpstr>
      <vt:lpstr>Wingdings</vt:lpstr>
      <vt:lpstr>华文隶书</vt:lpstr>
      <vt:lpstr>华文中宋</vt:lpstr>
      <vt:lpstr>Calibri</vt:lpstr>
      <vt:lpstr>华文中宋</vt:lpstr>
      <vt:lpstr>Times New Roman</vt:lpstr>
      <vt:lpstr>华文行楷</vt:lpstr>
      <vt:lpstr>微软雅黑 Light</vt:lpstr>
      <vt:lpstr>Tahoma</vt:lpstr>
      <vt:lpstr>微软雅黑</vt:lpstr>
      <vt:lpstr>Arial Unicode MS</vt:lpstr>
      <vt:lpstr>MS PGothic</vt:lpstr>
      <vt:lpstr>主题2</vt:lpstr>
      <vt:lpstr>计算机网络课程设计</vt:lpstr>
      <vt:lpstr>成绩评定：</vt:lpstr>
      <vt:lpstr>选题方式：</vt:lpstr>
      <vt:lpstr>题目：</vt:lpstr>
      <vt:lpstr>课程设计内容：</vt:lpstr>
      <vt:lpstr>Windows Socket 编程</vt:lpstr>
      <vt:lpstr>课程设计目的</vt:lpstr>
      <vt:lpstr>Client-Server 结构</vt:lpstr>
      <vt:lpstr>背景知识——Windows Socket是什么？</vt:lpstr>
      <vt:lpstr>Socket套接字</vt:lpstr>
      <vt:lpstr>WinSock DLL</vt:lpstr>
      <vt:lpstr>TCP套接字编程</vt:lpstr>
      <vt:lpstr>TCP套接字编程</vt:lpstr>
      <vt:lpstr>常用API</vt:lpstr>
      <vt:lpstr>常用API</vt:lpstr>
      <vt:lpstr>常用API</vt:lpstr>
      <vt:lpstr>示例: C客户端 (TCP)</vt:lpstr>
      <vt:lpstr>示例: C客户端 (TCP)</vt:lpstr>
      <vt:lpstr>示例: C客户端 (TCP)</vt:lpstr>
      <vt:lpstr>示例: C服务器(TCP)</vt:lpstr>
      <vt:lpstr>示例: C服务器(TCP)</vt:lpstr>
      <vt:lpstr>示例: C服务器(TCP)</vt:lpstr>
      <vt:lpstr>课程设计环境</vt:lpstr>
      <vt:lpstr>课程设计内容：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计算机网络实验</dc:title>
  <dc:creator>jsjxy</dc:creator>
  <cp:lastModifiedBy>liuhaidong</cp:lastModifiedBy>
  <cp:revision>58</cp:revision>
  <dcterms:created xsi:type="dcterms:W3CDTF">2015-08-31T02:04:00Z</dcterms:created>
  <dcterms:modified xsi:type="dcterms:W3CDTF">2017-06-28T08:57:27Z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