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9" r:id="rId3"/>
    <p:sldId id="262" r:id="rId4"/>
    <p:sldId id="264" r:id="rId5"/>
    <p:sldId id="280" r:id="rId6"/>
    <p:sldId id="265" r:id="rId7"/>
    <p:sldId id="257" r:id="rId8"/>
    <p:sldId id="258" r:id="rId9"/>
    <p:sldId id="259" r:id="rId10"/>
    <p:sldId id="263" r:id="rId11"/>
    <p:sldId id="267" r:id="rId12"/>
    <p:sldId id="260" r:id="rId13"/>
    <p:sldId id="261" r:id="rId14"/>
    <p:sldId id="270" r:id="rId15"/>
    <p:sldId id="27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111" d="100"/>
          <a:sy n="111" d="100"/>
        </p:scale>
        <p:origin x="24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ugikjbkjbgkjbgiujb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727f7b64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4727f7b6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4727f7b64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54727f7b6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4727f7b64_4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54727f7b64_4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727f7b64_4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4727f7b64_4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727f7b64_4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54727f7b64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727f7b64_4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54727f7b64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939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4727f7b64_4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4727f7b64_4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727f7b64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4727f7b6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727f7b64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727f7b64_5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4727f7b64_5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727f7b64_4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54727f7b64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-15239"/>
            <a:ext cx="12192000" cy="1415848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0" y="1109524"/>
            <a:ext cx="12192000" cy="20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GB" sz="4800" dirty="0">
                <a:latin typeface="Arial"/>
                <a:ea typeface="Arial"/>
                <a:cs typeface="Arial"/>
                <a:sym typeface="Arial"/>
              </a:rPr>
              <a:t>ACSE-4 Project 4</a:t>
            </a:r>
            <a:br>
              <a:rPr lang="en-GB" sz="48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4800" dirty="0"/>
              <a:t>KUZUSHIJI-MNIST CLASSIFIER</a:t>
            </a:r>
            <a:endParaRPr sz="4800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-1" y="3139918"/>
            <a:ext cx="12191999" cy="31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lang="en-GB" b="1" dirty="0"/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GB" b="1" dirty="0"/>
              <a:t>Team Soft</a:t>
            </a:r>
            <a:r>
              <a:rPr lang="en-US" altLang="zh-CN" b="1" dirty="0"/>
              <a:t>m</a:t>
            </a:r>
            <a:r>
              <a:rPr lang="en-GB" b="1" dirty="0" err="1"/>
              <a:t>ax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590"/>
            </a:pPr>
            <a:r>
              <a:rPr lang="en-GB" dirty="0"/>
              <a:t>Richard Boyne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590"/>
            </a:pPr>
            <a:r>
              <a:rPr lang="en-US" dirty="0"/>
              <a:t>Mattia Guerri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dirty="0" err="1"/>
              <a:t>Jiaye</a:t>
            </a:r>
            <a:r>
              <a:rPr lang="en-US" dirty="0"/>
              <a:t> Mao</a:t>
            </a:r>
            <a:endParaRPr dirty="0"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9762" y="1"/>
            <a:ext cx="3292475" cy="140060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-1" y="6492876"/>
            <a:ext cx="12192000" cy="365124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dirty="0">
                <a:latin typeface="Arial"/>
                <a:ea typeface="Arial"/>
                <a:cs typeface="Arial"/>
                <a:sym typeface="Arial"/>
              </a:rPr>
              <a:t>Hyper-Parameter</a:t>
            </a:r>
            <a:r>
              <a:rPr lang="zh-CN" alt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>
                <a:latin typeface="Arial"/>
                <a:ea typeface="Arial"/>
                <a:cs typeface="Arial"/>
                <a:sym typeface="Arial"/>
              </a:rPr>
              <a:t>Tuning</a:t>
            </a:r>
            <a:endParaRPr dirty="0"/>
          </a:p>
        </p:txBody>
      </p:sp>
      <p:sp>
        <p:nvSpPr>
          <p:cNvPr id="175" name="Google Shape;175;p20"/>
          <p:cNvSpPr/>
          <p:nvPr/>
        </p:nvSpPr>
        <p:spPr>
          <a:xfrm>
            <a:off x="0" y="2"/>
            <a:ext cx="12192000" cy="365100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24/05/2019</a:t>
            </a:r>
            <a:endParaRPr dirty="0"/>
          </a:p>
        </p:txBody>
      </p:sp>
      <p:sp>
        <p:nvSpPr>
          <p:cNvPr id="177" name="Google Shape;1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ACSE-4 Project 3: Team </a:t>
            </a:r>
            <a:r>
              <a:rPr lang="en-GB" dirty="0" err="1"/>
              <a:t>Softmax</a:t>
            </a:r>
            <a:endParaRPr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7A9F0B-98DA-6E40-88DC-BB59CCE31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4698"/>
              </p:ext>
            </p:extLst>
          </p:nvPr>
        </p:nvGraphicFramePr>
        <p:xfrm>
          <a:off x="2263558" y="1836861"/>
          <a:ext cx="7655344" cy="237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836">
                  <a:extLst>
                    <a:ext uri="{9D8B030D-6E8A-4147-A177-3AD203B41FA5}">
                      <a16:colId xmlns:a16="http://schemas.microsoft.com/office/drawing/2014/main" val="2019626493"/>
                    </a:ext>
                  </a:extLst>
                </a:gridCol>
                <a:gridCol w="1913836">
                  <a:extLst>
                    <a:ext uri="{9D8B030D-6E8A-4147-A177-3AD203B41FA5}">
                      <a16:colId xmlns:a16="http://schemas.microsoft.com/office/drawing/2014/main" val="3355419505"/>
                    </a:ext>
                  </a:extLst>
                </a:gridCol>
                <a:gridCol w="1913836">
                  <a:extLst>
                    <a:ext uri="{9D8B030D-6E8A-4147-A177-3AD203B41FA5}">
                      <a16:colId xmlns:a16="http://schemas.microsoft.com/office/drawing/2014/main" val="2740695970"/>
                    </a:ext>
                  </a:extLst>
                </a:gridCol>
                <a:gridCol w="1913836">
                  <a:extLst>
                    <a:ext uri="{9D8B030D-6E8A-4147-A177-3AD203B41FA5}">
                      <a16:colId xmlns:a16="http://schemas.microsoft.com/office/drawing/2014/main" val="3006338761"/>
                    </a:ext>
                  </a:extLst>
                </a:gridCol>
              </a:tblGrid>
              <a:tr h="976057"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momentum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 decay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69368"/>
                  </a:ext>
                </a:extLst>
              </a:tr>
              <a:tr h="698550"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81467"/>
                  </a:ext>
                </a:extLst>
              </a:tr>
              <a:tr h="698550"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040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77B8CE-4F64-614C-BCF0-7CDED860354B}"/>
              </a:ext>
            </a:extLst>
          </p:cNvPr>
          <p:cNvSpPr txBox="1"/>
          <p:nvPr/>
        </p:nvSpPr>
        <p:spPr>
          <a:xfrm>
            <a:off x="3619213" y="5249086"/>
            <a:ext cx="4944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Overall validation increase of 0.2%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06D6F-AEC3-9E46-8406-31C79508D296}"/>
              </a:ext>
            </a:extLst>
          </p:cNvPr>
          <p:cNvSpPr txBox="1"/>
          <p:nvPr/>
        </p:nvSpPr>
        <p:spPr>
          <a:xfrm>
            <a:off x="4462536" y="4453782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1 : Best parameters after tuning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Results</a:t>
            </a:r>
            <a:endParaRPr dirty="0"/>
          </a:p>
        </p:txBody>
      </p:sp>
      <p:sp>
        <p:nvSpPr>
          <p:cNvPr id="220" name="Google Shape;220;p24"/>
          <p:cNvSpPr/>
          <p:nvPr/>
        </p:nvSpPr>
        <p:spPr>
          <a:xfrm>
            <a:off x="0" y="2"/>
            <a:ext cx="12192000" cy="365100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24/05/2019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ACSE-4 Project 3: Team </a:t>
            </a:r>
            <a:r>
              <a:rPr lang="en-GB" dirty="0" err="1"/>
              <a:t>Softmax</a:t>
            </a:r>
            <a:endParaRPr dirty="0"/>
          </a:p>
        </p:txBody>
      </p:sp>
      <p:sp>
        <p:nvSpPr>
          <p:cNvPr id="223" name="Google Shape;22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47C01-1304-7C44-8BB0-E3844FFF2355}"/>
              </a:ext>
            </a:extLst>
          </p:cNvPr>
          <p:cNvSpPr txBox="1"/>
          <p:nvPr/>
        </p:nvSpPr>
        <p:spPr>
          <a:xfrm>
            <a:off x="4395558" y="4835745"/>
            <a:ext cx="3387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2 : Results on Kaggle leaderboard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F2900-167D-9944-9358-D3DF9D1D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641" y="1502400"/>
            <a:ext cx="6507301" cy="32175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dirty="0">
                <a:latin typeface="Arial"/>
                <a:ea typeface="Arial"/>
                <a:cs typeface="Arial"/>
                <a:sym typeface="Arial"/>
              </a:rPr>
              <a:t>Best</a:t>
            </a:r>
            <a:r>
              <a:rPr lang="zh-CN" alt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zh-CN" alt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>
                <a:latin typeface="Arial"/>
                <a:ea typeface="Arial"/>
                <a:cs typeface="Arial"/>
                <a:sym typeface="Arial"/>
              </a:rPr>
              <a:t>one</a:t>
            </a:r>
            <a:endParaRPr dirty="0"/>
          </a:p>
        </p:txBody>
      </p:sp>
      <p:sp>
        <p:nvSpPr>
          <p:cNvPr id="137" name="Google Shape;137;p17"/>
          <p:cNvSpPr/>
          <p:nvPr/>
        </p:nvSpPr>
        <p:spPr>
          <a:xfrm>
            <a:off x="0" y="2"/>
            <a:ext cx="12192000" cy="365124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24/05/2019</a:t>
            </a:r>
            <a:endParaRPr dirty="0"/>
          </a:p>
        </p:txBody>
      </p:sp>
      <p:sp>
        <p:nvSpPr>
          <p:cNvPr id="140" name="Google Shape;14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ACSE-4 Project 3: Team </a:t>
            </a:r>
            <a:r>
              <a:rPr lang="en-GB" dirty="0" err="1"/>
              <a:t>Softmax</a:t>
            </a:r>
            <a:endParaRPr dirty="0"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866972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1068388" y="1867467"/>
            <a:ext cx="5026023" cy="109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+mn-lt"/>
                <a:ea typeface="+mj-ea"/>
                <a:cs typeface="Calibri"/>
                <a:sym typeface="Calibri"/>
              </a:rPr>
              <a:t>Ensemble</a:t>
            </a:r>
            <a:r>
              <a:rPr lang="zh-CN" altLang="en-US" sz="3200" dirty="0">
                <a:latin typeface="+mn-lt"/>
                <a:ea typeface="+mj-ea"/>
                <a:cs typeface="Calibri"/>
                <a:sym typeface="Calibri"/>
              </a:rPr>
              <a:t> </a:t>
            </a:r>
            <a:r>
              <a:rPr lang="en-US" altLang="zh-CN" sz="3200" dirty="0">
                <a:latin typeface="+mn-lt"/>
                <a:ea typeface="+mj-ea"/>
                <a:cs typeface="Calibri"/>
                <a:sym typeface="Calibri"/>
              </a:rPr>
              <a:t>of</a:t>
            </a:r>
            <a:r>
              <a:rPr lang="zh-CN" altLang="en-US" sz="3200" dirty="0">
                <a:latin typeface="+mn-lt"/>
                <a:ea typeface="+mj-ea"/>
                <a:cs typeface="Calibri"/>
                <a:sym typeface="Calibri"/>
              </a:rPr>
              <a:t> </a:t>
            </a:r>
            <a:r>
              <a:rPr lang="en-US" altLang="zh-CN" sz="3200" dirty="0">
                <a:latin typeface="+mn-lt"/>
                <a:ea typeface="+mj-ea"/>
                <a:cs typeface="Calibri"/>
                <a:sym typeface="Calibri"/>
              </a:rPr>
              <a:t>four</a:t>
            </a:r>
            <a:r>
              <a:rPr lang="zh-CN" altLang="en-US" sz="3200" dirty="0">
                <a:latin typeface="+mn-lt"/>
                <a:ea typeface="+mj-ea"/>
                <a:cs typeface="Calibri"/>
                <a:sym typeface="Calibri"/>
              </a:rPr>
              <a:t> </a:t>
            </a:r>
            <a:r>
              <a:rPr lang="en-US" altLang="zh-CN" sz="3200" dirty="0">
                <a:latin typeface="+mn-lt"/>
                <a:ea typeface="+mj-ea"/>
                <a:cs typeface="Calibri"/>
                <a:sym typeface="Calibri"/>
              </a:rPr>
              <a:t>models: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0D5EA2-969B-D34E-8A9D-8417086A8733}"/>
              </a:ext>
            </a:extLst>
          </p:cNvPr>
          <p:cNvSpPr txBox="1"/>
          <p:nvPr/>
        </p:nvSpPr>
        <p:spPr>
          <a:xfrm>
            <a:off x="1068388" y="5442993"/>
            <a:ext cx="460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/>
              <a:t>set</a:t>
            </a:r>
            <a:r>
              <a:rPr lang="zh-CN" altLang="en-US" sz="2800" dirty="0"/>
              <a:t> </a:t>
            </a:r>
            <a:r>
              <a:rPr lang="en-US" altLang="zh-CN" sz="2800" dirty="0"/>
              <a:t>accuracy</a:t>
            </a:r>
            <a:r>
              <a:rPr lang="zh-CN" altLang="en-US" sz="2800" dirty="0"/>
              <a:t> 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sz="2800" dirty="0"/>
              <a:t>0.98685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CC1BCF-CF27-D64F-9EE5-D3C93925E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942839"/>
              </p:ext>
            </p:extLst>
          </p:nvPr>
        </p:nvGraphicFramePr>
        <p:xfrm>
          <a:off x="3195718" y="2779688"/>
          <a:ext cx="5797386" cy="225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945">
                  <a:extLst>
                    <a:ext uri="{9D8B030D-6E8A-4147-A177-3AD203B41FA5}">
                      <a16:colId xmlns:a16="http://schemas.microsoft.com/office/drawing/2014/main" val="3009516533"/>
                    </a:ext>
                  </a:extLst>
                </a:gridCol>
                <a:gridCol w="1432936">
                  <a:extLst>
                    <a:ext uri="{9D8B030D-6E8A-4147-A177-3AD203B41FA5}">
                      <a16:colId xmlns:a16="http://schemas.microsoft.com/office/drawing/2014/main" val="2841783027"/>
                    </a:ext>
                  </a:extLst>
                </a:gridCol>
                <a:gridCol w="2637505">
                  <a:extLst>
                    <a:ext uri="{9D8B030D-6E8A-4147-A177-3AD203B41FA5}">
                      <a16:colId xmlns:a16="http://schemas.microsoft.com/office/drawing/2014/main" val="1463008086"/>
                    </a:ext>
                  </a:extLst>
                </a:gridCol>
              </a:tblGrid>
              <a:tr h="45022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Optimizer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63941"/>
                  </a:ext>
                </a:extLst>
              </a:tr>
              <a:tr h="450220">
                <a:tc>
                  <a:txBody>
                    <a:bodyPr/>
                    <a:lstStyle/>
                    <a:p>
                      <a:pPr lv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AlexNet</a:t>
                      </a: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zh-CN" alt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</a:t>
                      </a:r>
                      <a:endParaRPr lang="en-US" altLang="zh-CN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70184"/>
                  </a:ext>
                </a:extLst>
              </a:tr>
              <a:tr h="45022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AlexNet</a:t>
                      </a: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93581"/>
                  </a:ext>
                </a:extLst>
              </a:tr>
              <a:tr h="45022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AlexNet</a:t>
                      </a: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SGD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85137"/>
                  </a:ext>
                </a:extLst>
              </a:tr>
              <a:tr h="45022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AlexNet</a:t>
                      </a: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625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78331F5-7491-164A-93DF-69094A3669FC}"/>
              </a:ext>
            </a:extLst>
          </p:cNvPr>
          <p:cNvSpPr txBox="1"/>
          <p:nvPr/>
        </p:nvSpPr>
        <p:spPr>
          <a:xfrm>
            <a:off x="4038600" y="5083002"/>
            <a:ext cx="3844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3 : Models ensembled in best result one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dirty="0">
                <a:latin typeface="Arial"/>
                <a:ea typeface="Arial"/>
                <a:cs typeface="Arial"/>
                <a:sym typeface="Arial"/>
              </a:rPr>
              <a:t>Best</a:t>
            </a:r>
            <a:r>
              <a:rPr lang="zh-CN" alt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zh-CN" alt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>
                <a:latin typeface="Arial"/>
                <a:ea typeface="Arial"/>
                <a:cs typeface="Arial"/>
                <a:sym typeface="Arial"/>
              </a:rPr>
              <a:t>two</a:t>
            </a:r>
            <a:endParaRPr dirty="0"/>
          </a:p>
        </p:txBody>
      </p:sp>
      <p:sp>
        <p:nvSpPr>
          <p:cNvPr id="150" name="Google Shape;150;p18"/>
          <p:cNvSpPr/>
          <p:nvPr/>
        </p:nvSpPr>
        <p:spPr>
          <a:xfrm>
            <a:off x="0" y="2"/>
            <a:ext cx="12192000" cy="365124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24/05/2019</a:t>
            </a:r>
            <a:endParaRPr dirty="0"/>
          </a:p>
        </p:txBody>
      </p:sp>
      <p:sp>
        <p:nvSpPr>
          <p:cNvPr id="153" name="Google Shape;1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ACSE-4 Project 3: Team </a:t>
            </a:r>
            <a:r>
              <a:rPr lang="en-GB" dirty="0" err="1"/>
              <a:t>Softmax</a:t>
            </a:r>
            <a:endParaRPr dirty="0"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14" name="Google Shape;143;p17">
            <a:extLst>
              <a:ext uri="{FF2B5EF4-FFF2-40B4-BE49-F238E27FC236}">
                <a16:creationId xmlns:a16="http://schemas.microsoft.com/office/drawing/2014/main" id="{98CA6501-54E0-864E-8CD4-E14DEEFD9605}"/>
              </a:ext>
            </a:extLst>
          </p:cNvPr>
          <p:cNvSpPr txBox="1"/>
          <p:nvPr/>
        </p:nvSpPr>
        <p:spPr>
          <a:xfrm>
            <a:off x="1123765" y="1977651"/>
            <a:ext cx="5829670" cy="92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+mn-lt"/>
                <a:ea typeface="+mj-ea"/>
                <a:cs typeface="Calibri"/>
                <a:sym typeface="Calibri"/>
              </a:rPr>
              <a:t>Ensemble</a:t>
            </a:r>
            <a:r>
              <a:rPr lang="zh-CN" altLang="en-US" sz="3200" dirty="0">
                <a:latin typeface="+mn-lt"/>
                <a:ea typeface="+mj-ea"/>
                <a:cs typeface="Calibri"/>
                <a:sym typeface="Calibri"/>
              </a:rPr>
              <a:t> </a:t>
            </a:r>
            <a:r>
              <a:rPr lang="en-US" altLang="zh-CN" sz="3200" dirty="0">
                <a:latin typeface="+mn-lt"/>
                <a:ea typeface="+mj-ea"/>
                <a:cs typeface="Calibri"/>
                <a:sym typeface="Calibri"/>
              </a:rPr>
              <a:t>of</a:t>
            </a:r>
            <a:r>
              <a:rPr lang="zh-CN" altLang="en-US" sz="3200" dirty="0">
                <a:latin typeface="+mn-lt"/>
                <a:ea typeface="+mj-ea"/>
                <a:cs typeface="Calibri"/>
                <a:sym typeface="Calibri"/>
              </a:rPr>
              <a:t> </a:t>
            </a:r>
            <a:r>
              <a:rPr lang="en-US" altLang="zh-CN" sz="3200" dirty="0">
                <a:latin typeface="+mn-lt"/>
                <a:ea typeface="+mj-ea"/>
                <a:cs typeface="Calibri"/>
                <a:sym typeface="Calibri"/>
              </a:rPr>
              <a:t>two</a:t>
            </a:r>
            <a:r>
              <a:rPr lang="zh-CN" altLang="en-US" sz="3200" dirty="0">
                <a:latin typeface="+mn-lt"/>
                <a:ea typeface="+mj-ea"/>
                <a:cs typeface="Calibri"/>
                <a:sym typeface="Calibri"/>
              </a:rPr>
              <a:t> </a:t>
            </a:r>
            <a:r>
              <a:rPr lang="en-US" altLang="zh-CN" sz="3200" dirty="0">
                <a:latin typeface="+mn-lt"/>
                <a:ea typeface="+mj-ea"/>
                <a:cs typeface="Calibri"/>
                <a:sym typeface="Calibri"/>
              </a:rPr>
              <a:t>models: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63C21-3170-CD47-B5FA-09A37684EF05}"/>
              </a:ext>
            </a:extLst>
          </p:cNvPr>
          <p:cNvSpPr txBox="1"/>
          <p:nvPr/>
        </p:nvSpPr>
        <p:spPr>
          <a:xfrm>
            <a:off x="1123765" y="5095360"/>
            <a:ext cx="4200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/>
              <a:t>set</a:t>
            </a:r>
            <a:r>
              <a:rPr lang="zh-CN" altLang="en-US" sz="2800" dirty="0"/>
              <a:t> </a:t>
            </a:r>
            <a:r>
              <a:rPr lang="en-US" altLang="zh-CN" sz="2800" dirty="0"/>
              <a:t>accuracy</a:t>
            </a:r>
            <a:r>
              <a:rPr lang="zh-CN" altLang="en-US" sz="2800" dirty="0"/>
              <a:t> 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sz="2800" dirty="0"/>
              <a:t>0.98</a:t>
            </a:r>
            <a:r>
              <a:rPr lang="en-US" altLang="zh-CN" sz="2800" dirty="0"/>
              <a:t>8</a:t>
            </a:r>
            <a:endParaRPr lang="en-US" sz="28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B28307F-825F-9145-9B8B-9D4215F3D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77529"/>
              </p:ext>
            </p:extLst>
          </p:nvPr>
        </p:nvGraphicFramePr>
        <p:xfrm>
          <a:off x="2271252" y="2875637"/>
          <a:ext cx="7486206" cy="135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80">
                  <a:extLst>
                    <a:ext uri="{9D8B030D-6E8A-4147-A177-3AD203B41FA5}">
                      <a16:colId xmlns:a16="http://schemas.microsoft.com/office/drawing/2014/main" val="3009516533"/>
                    </a:ext>
                  </a:extLst>
                </a:gridCol>
                <a:gridCol w="1091391">
                  <a:extLst>
                    <a:ext uri="{9D8B030D-6E8A-4147-A177-3AD203B41FA5}">
                      <a16:colId xmlns:a16="http://schemas.microsoft.com/office/drawing/2014/main" val="2841783027"/>
                    </a:ext>
                  </a:extLst>
                </a:gridCol>
                <a:gridCol w="991347">
                  <a:extLst>
                    <a:ext uri="{9D8B030D-6E8A-4147-A177-3AD203B41FA5}">
                      <a16:colId xmlns:a16="http://schemas.microsoft.com/office/drawing/2014/main" val="3404097254"/>
                    </a:ext>
                  </a:extLst>
                </a:gridCol>
                <a:gridCol w="2100929">
                  <a:extLst>
                    <a:ext uri="{9D8B030D-6E8A-4147-A177-3AD203B41FA5}">
                      <a16:colId xmlns:a16="http://schemas.microsoft.com/office/drawing/2014/main" val="1580281089"/>
                    </a:ext>
                  </a:extLst>
                </a:gridCol>
                <a:gridCol w="2232559">
                  <a:extLst>
                    <a:ext uri="{9D8B030D-6E8A-4147-A177-3AD203B41FA5}">
                      <a16:colId xmlns:a16="http://schemas.microsoft.com/office/drawing/2014/main" val="1463008086"/>
                    </a:ext>
                  </a:extLst>
                </a:gridCol>
              </a:tblGrid>
              <a:tr h="45022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Optimizer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Iterations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63941"/>
                  </a:ext>
                </a:extLst>
              </a:tr>
              <a:tr h="45022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AlexNet</a:t>
                      </a: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SGD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85137"/>
                  </a:ext>
                </a:extLst>
              </a:tr>
              <a:tr h="45022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AlexNet</a:t>
                      </a: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6251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292E017-9BF3-104F-A3AC-63FD57B8B4A4}"/>
              </a:ext>
            </a:extLst>
          </p:cNvPr>
          <p:cNvSpPr txBox="1"/>
          <p:nvPr/>
        </p:nvSpPr>
        <p:spPr>
          <a:xfrm>
            <a:off x="4183457" y="4355344"/>
            <a:ext cx="382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4 : Models ensembled in best result two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dirty="0">
                <a:latin typeface="Arial"/>
                <a:cs typeface="Arial"/>
                <a:sym typeface="Arial"/>
              </a:rPr>
              <a:t>Honourable mentions</a:t>
            </a:r>
            <a:endParaRPr dirty="0"/>
          </a:p>
        </p:txBody>
      </p:sp>
      <p:sp>
        <p:nvSpPr>
          <p:cNvPr id="253" name="Google Shape;253;p27"/>
          <p:cNvSpPr/>
          <p:nvPr/>
        </p:nvSpPr>
        <p:spPr>
          <a:xfrm>
            <a:off x="0" y="2"/>
            <a:ext cx="12192000" cy="365100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24/05/2019</a:t>
            </a:r>
            <a:endParaRPr dirty="0"/>
          </a:p>
        </p:txBody>
      </p:sp>
      <p:sp>
        <p:nvSpPr>
          <p:cNvPr id="255" name="Google Shape;25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ACSE-4 Project 3: Team </a:t>
            </a:r>
            <a:r>
              <a:rPr lang="en-GB" dirty="0" err="1"/>
              <a:t>Softmax</a:t>
            </a:r>
            <a:endParaRPr dirty="0"/>
          </a:p>
        </p:txBody>
      </p:sp>
      <p:sp>
        <p:nvSpPr>
          <p:cNvPr id="256" name="Google Shape;25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9" name="Google Shape;119;p15">
            <a:extLst>
              <a:ext uri="{FF2B5EF4-FFF2-40B4-BE49-F238E27FC236}">
                <a16:creationId xmlns:a16="http://schemas.microsoft.com/office/drawing/2014/main" id="{BADA34AA-6E47-C746-B341-49E2A5DCB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343584"/>
            <a:ext cx="10833848" cy="466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LeNet6</a:t>
            </a:r>
          </a:p>
          <a:p>
            <a:r>
              <a:rPr lang="en-US" dirty="0"/>
              <a:t>AlexNet6_wide</a:t>
            </a:r>
          </a:p>
          <a:p>
            <a:r>
              <a:rPr lang="en-US" dirty="0"/>
              <a:t>AlexNet10 (10 convolutional layers)</a:t>
            </a:r>
          </a:p>
          <a:p>
            <a:pPr lvl="1"/>
            <a:r>
              <a:rPr lang="en-US" dirty="0"/>
              <a:t>validation accuracy 0.997</a:t>
            </a:r>
          </a:p>
          <a:p>
            <a:r>
              <a:rPr lang="en-US" dirty="0"/>
              <a:t>Image inflation</a:t>
            </a:r>
          </a:p>
          <a:p>
            <a:pPr lvl="1"/>
            <a:r>
              <a:rPr lang="en-US" dirty="0"/>
              <a:t>After first training, add those failed images additionally into training set and train it again.</a:t>
            </a:r>
          </a:p>
          <a:p>
            <a:r>
              <a:rPr lang="en-US" dirty="0"/>
              <a:t>Transfer learning on pre-trained </a:t>
            </a:r>
            <a:r>
              <a:rPr lang="en-US" dirty="0" err="1"/>
              <a:t>AlexNet</a:t>
            </a:r>
            <a:endParaRPr lang="en-US" dirty="0"/>
          </a:p>
          <a:p>
            <a:pPr lvl="1"/>
            <a:r>
              <a:rPr lang="en-US" dirty="0"/>
              <a:t>Duplicate the channel of dataset </a:t>
            </a:r>
          </a:p>
          <a:p>
            <a:pPr lvl="1"/>
            <a:r>
              <a:rPr lang="en-US" dirty="0"/>
              <a:t>Set the last layer output from 1000 to 10</a:t>
            </a:r>
          </a:p>
          <a:p>
            <a:r>
              <a:rPr lang="en-US" dirty="0"/>
              <a:t>Augmentation Estimation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/>
          <p:nvPr/>
        </p:nvSpPr>
        <p:spPr>
          <a:xfrm>
            <a:off x="0" y="2510120"/>
            <a:ext cx="12192000" cy="1690800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0" y="2692681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24/05/2019</a:t>
            </a:r>
            <a:endParaRPr dirty="0"/>
          </a:p>
        </p:txBody>
      </p:sp>
      <p:sp>
        <p:nvSpPr>
          <p:cNvPr id="346" name="Google Shape;34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ACSE-4 Project 3: Team </a:t>
            </a:r>
            <a:r>
              <a:rPr lang="en-GB" dirty="0" err="1"/>
              <a:t>Softmax</a:t>
            </a:r>
            <a:endParaRPr dirty="0"/>
          </a:p>
        </p:txBody>
      </p:sp>
      <p:sp>
        <p:nvSpPr>
          <p:cNvPr id="347" name="Google Shape;34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4FB45-6AFE-8042-86CA-08A44511EB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2FB40407-864A-E04B-BCB8-6ED3BEF51DF3}"/>
              </a:ext>
            </a:extLst>
          </p:cNvPr>
          <p:cNvSpPr/>
          <p:nvPr/>
        </p:nvSpPr>
        <p:spPr>
          <a:xfrm>
            <a:off x="0" y="-15239"/>
            <a:ext cx="12192000" cy="1415848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92;p13">
            <a:extLst>
              <a:ext uri="{FF2B5EF4-FFF2-40B4-BE49-F238E27FC236}">
                <a16:creationId xmlns:a16="http://schemas.microsoft.com/office/drawing/2014/main" id="{C6604B9F-F978-7043-A911-5CBDA2F2A90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49762" y="1"/>
            <a:ext cx="3292475" cy="14006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3;p13">
            <a:extLst>
              <a:ext uri="{FF2B5EF4-FFF2-40B4-BE49-F238E27FC236}">
                <a16:creationId xmlns:a16="http://schemas.microsoft.com/office/drawing/2014/main" id="{A2F8F591-95EE-0E42-85D3-6C36D27EA3C1}"/>
              </a:ext>
            </a:extLst>
          </p:cNvPr>
          <p:cNvSpPr/>
          <p:nvPr/>
        </p:nvSpPr>
        <p:spPr>
          <a:xfrm>
            <a:off x="-1" y="6492876"/>
            <a:ext cx="12192000" cy="365124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151139F0-9BBA-DF4F-A2ED-F510B65F056A}"/>
              </a:ext>
            </a:extLst>
          </p:cNvPr>
          <p:cNvSpPr txBox="1">
            <a:spLocks/>
          </p:cNvSpPr>
          <p:nvPr/>
        </p:nvSpPr>
        <p:spPr>
          <a:xfrm>
            <a:off x="1548845" y="1844217"/>
            <a:ext cx="9665208" cy="437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spcCol="4572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buFont typeface="Wingdings" panose="05000000000000000000" pitchFamily="2" charset="2"/>
              <a:buChar char="§"/>
            </a:pPr>
            <a:r>
              <a:rPr lang="en-US" altLang="zh-CN" sz="1800" b="1" dirty="0"/>
              <a:t>1</a:t>
            </a:r>
            <a:r>
              <a:rPr lang="en-US" sz="1800" b="1" dirty="0"/>
              <a:t>.</a:t>
            </a:r>
            <a:r>
              <a:rPr lang="en-US" sz="1800" dirty="0"/>
              <a:t> </a:t>
            </a:r>
            <a:r>
              <a:rPr lang="en-US" sz="1800" b="1" dirty="0"/>
              <a:t>Data Pre-Processing &amp; Augmentation</a:t>
            </a:r>
          </a:p>
          <a:p>
            <a:pPr marL="342900">
              <a:buFont typeface="Wingdings" panose="05000000000000000000" pitchFamily="2" charset="2"/>
              <a:buChar char="§"/>
            </a:pPr>
            <a:endParaRPr lang="en-US" sz="1800" b="1" dirty="0"/>
          </a:p>
          <a:p>
            <a:pPr marL="342900">
              <a:buFont typeface="Wingdings" panose="05000000000000000000" pitchFamily="2" charset="2"/>
              <a:buChar char="§"/>
            </a:pPr>
            <a:r>
              <a:rPr lang="en-US" sz="1800" b="1" dirty="0"/>
              <a:t>2. Training Approach</a:t>
            </a:r>
          </a:p>
          <a:p>
            <a:pPr marL="342900">
              <a:buFont typeface="Wingdings" panose="05000000000000000000" pitchFamily="2" charset="2"/>
              <a:buChar char="§"/>
            </a:pPr>
            <a:endParaRPr lang="en-US" sz="1800" b="1" dirty="0"/>
          </a:p>
          <a:p>
            <a:pPr marL="342900">
              <a:buFont typeface="Wingdings" panose="05000000000000000000" pitchFamily="2" charset="2"/>
              <a:buChar char="§"/>
            </a:pPr>
            <a:r>
              <a:rPr lang="en-US" sz="1800" b="1" dirty="0"/>
              <a:t>3. Validation Approach</a:t>
            </a:r>
          </a:p>
          <a:p>
            <a:pPr marL="342900">
              <a:buFont typeface="Wingdings" panose="05000000000000000000" pitchFamily="2" charset="2"/>
              <a:buChar char="§"/>
            </a:pPr>
            <a:endParaRPr lang="en-GB" sz="1800" b="1" dirty="0"/>
          </a:p>
          <a:p>
            <a:pPr marL="342900">
              <a:buFont typeface="Wingdings" panose="05000000000000000000" pitchFamily="2" charset="2"/>
              <a:buChar char="§"/>
            </a:pPr>
            <a:r>
              <a:rPr lang="en-US" sz="1800" b="1" dirty="0"/>
              <a:t>4</a:t>
            </a:r>
            <a:r>
              <a:rPr lang="en-GB" sz="1800" b="1" dirty="0"/>
              <a:t>. Network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Architecture</a:t>
            </a:r>
            <a:endParaRPr lang="en-GB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LeNet5</a:t>
            </a: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AlexNet5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AlexNet7</a:t>
            </a:r>
            <a:endParaRPr lang="en-US" sz="1600" dirty="0"/>
          </a:p>
          <a:p>
            <a:pPr marL="114300" indent="0">
              <a:buNone/>
            </a:pPr>
            <a:endParaRPr lang="en-GB" sz="1600" dirty="0"/>
          </a:p>
          <a:p>
            <a:pPr marL="342900">
              <a:buFont typeface="Wingdings" panose="05000000000000000000" pitchFamily="2" charset="2"/>
              <a:buChar char="§"/>
            </a:pPr>
            <a:r>
              <a:rPr lang="en-GB" sz="1800" b="1" dirty="0"/>
              <a:t>5. Hyper-Parameter Tuning</a:t>
            </a:r>
          </a:p>
          <a:p>
            <a:pPr marL="342900">
              <a:buFont typeface="Wingdings" panose="05000000000000000000" pitchFamily="2" charset="2"/>
              <a:buChar char="§"/>
            </a:pPr>
            <a:endParaRPr lang="en-GB" sz="1800" b="1" dirty="0"/>
          </a:p>
          <a:p>
            <a:pPr marL="342900">
              <a:buFont typeface="Wingdings" panose="05000000000000000000" pitchFamily="2" charset="2"/>
              <a:buChar char="§"/>
            </a:pPr>
            <a:r>
              <a:rPr lang="en-GB" sz="1800" b="1" dirty="0"/>
              <a:t>6. Results</a:t>
            </a:r>
          </a:p>
          <a:p>
            <a:endParaRPr lang="en-US" dirty="0"/>
          </a:p>
        </p:txBody>
      </p:sp>
      <p:sp>
        <p:nvSpPr>
          <p:cNvPr id="9" name="Google Shape;120;p15">
            <a:extLst>
              <a:ext uri="{FF2B5EF4-FFF2-40B4-BE49-F238E27FC236}">
                <a16:creationId xmlns:a16="http://schemas.microsoft.com/office/drawing/2014/main" id="{C5486D8F-C9F5-AD4D-8C31-6D910714F1C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  <a:r>
              <a:rPr lang="en-US" altLang="zh-CN" dirty="0"/>
              <a:t>4</a:t>
            </a:r>
            <a:r>
              <a:rPr lang="en-GB" dirty="0"/>
              <a:t>/0</a:t>
            </a:r>
            <a:r>
              <a:rPr lang="en-US" altLang="zh-CN" dirty="0"/>
              <a:t>5</a:t>
            </a:r>
            <a:r>
              <a:rPr lang="en-GB" dirty="0"/>
              <a:t>/2019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36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dirty="0"/>
              <a:t>Data Pre-Processing &amp; Augmentation</a:t>
            </a:r>
            <a:endParaRPr dirty="0"/>
          </a:p>
        </p:txBody>
      </p:sp>
      <p:sp>
        <p:nvSpPr>
          <p:cNvPr id="163" name="Google Shape;163;p19"/>
          <p:cNvSpPr/>
          <p:nvPr/>
        </p:nvSpPr>
        <p:spPr>
          <a:xfrm>
            <a:off x="0" y="2"/>
            <a:ext cx="12192000" cy="365100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  <a:r>
              <a:rPr lang="en-US" altLang="zh-CN" dirty="0"/>
              <a:t>4</a:t>
            </a:r>
            <a:r>
              <a:rPr lang="en-GB" dirty="0"/>
              <a:t>/0</a:t>
            </a:r>
            <a:r>
              <a:rPr lang="en-US" altLang="zh-CN" dirty="0"/>
              <a:t>5</a:t>
            </a:r>
            <a:r>
              <a:rPr lang="en-GB" dirty="0"/>
              <a:t>/2019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ACSE-4 Project 3: Team </a:t>
            </a:r>
            <a:r>
              <a:rPr lang="en-US" altLang="zh-CN" dirty="0" err="1"/>
              <a:t>Softmax</a:t>
            </a:r>
            <a:endParaRPr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5348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19100">
              <a:lnSpc>
                <a:spcPct val="150000"/>
              </a:lnSpc>
              <a:buSzPts val="3000"/>
            </a:pPr>
            <a:r>
              <a:rPr lang="en-US" dirty="0" err="1"/>
              <a:t>RandomCrop</a:t>
            </a:r>
            <a:r>
              <a:rPr lang="en-US" dirty="0"/>
              <a:t> </a:t>
            </a:r>
          </a:p>
          <a:p>
            <a:pPr lvl="0" indent="-419100">
              <a:lnSpc>
                <a:spcPct val="150000"/>
              </a:lnSpc>
              <a:buSzPts val="3000"/>
            </a:pPr>
            <a:r>
              <a:rPr lang="en-US" dirty="0" err="1"/>
              <a:t>RandomRotation</a:t>
            </a:r>
            <a:endParaRPr lang="en-US" dirty="0"/>
          </a:p>
          <a:p>
            <a:pPr lvl="0" indent="-419100">
              <a:lnSpc>
                <a:spcPct val="150000"/>
              </a:lnSpc>
              <a:buSzPts val="3000"/>
            </a:pPr>
            <a:r>
              <a:rPr lang="en-US" altLang="zh-CN" sz="3000" dirty="0"/>
              <a:t>Affine</a:t>
            </a:r>
          </a:p>
          <a:p>
            <a:pPr lvl="0" indent="-419100">
              <a:lnSpc>
                <a:spcPct val="150000"/>
              </a:lnSpc>
              <a:buSzPts val="3000"/>
            </a:pPr>
            <a:r>
              <a:rPr lang="en-US" altLang="zh-CN" sz="3000" dirty="0" err="1"/>
              <a:t>ColorJitter</a:t>
            </a:r>
            <a:endParaRPr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92CF37-26A5-7E4B-94C4-D6F5FBD46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900" y="1390612"/>
            <a:ext cx="4192625" cy="1970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4FA291-EB60-6F4E-9908-1034BA3E5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900" y="3890797"/>
            <a:ext cx="4162128" cy="1979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64C16B-BBF4-B047-8A55-74D13AED2D84}"/>
              </a:ext>
            </a:extLst>
          </p:cNvPr>
          <p:cNvSpPr txBox="1"/>
          <p:nvPr/>
        </p:nvSpPr>
        <p:spPr>
          <a:xfrm>
            <a:off x="6634363" y="3378772"/>
            <a:ext cx="329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 : Example of full augmentation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40049-5AE3-FD4C-A0B5-55BEB39EFB0D}"/>
              </a:ext>
            </a:extLst>
          </p:cNvPr>
          <p:cNvSpPr txBox="1"/>
          <p:nvPr/>
        </p:nvSpPr>
        <p:spPr>
          <a:xfrm>
            <a:off x="6634363" y="5888136"/>
            <a:ext cx="329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 : Example of full augmentation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Training Approach</a:t>
            </a:r>
            <a:endParaRPr dirty="0"/>
          </a:p>
        </p:txBody>
      </p:sp>
      <p:sp>
        <p:nvSpPr>
          <p:cNvPr id="185" name="Google Shape;185;p21"/>
          <p:cNvSpPr/>
          <p:nvPr/>
        </p:nvSpPr>
        <p:spPr>
          <a:xfrm>
            <a:off x="0" y="2"/>
            <a:ext cx="12192000" cy="365100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24/05/2019</a:t>
            </a:r>
            <a:endParaRPr dirty="0"/>
          </a:p>
        </p:txBody>
      </p:sp>
      <p:sp>
        <p:nvSpPr>
          <p:cNvPr id="187" name="Google Shape;18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ACSE-4 Project 3: Team </a:t>
            </a:r>
            <a:r>
              <a:rPr lang="en-GB" dirty="0" err="1"/>
              <a:t>Softmax</a:t>
            </a:r>
            <a:endParaRPr dirty="0"/>
          </a:p>
        </p:txBody>
      </p:sp>
      <p:sp>
        <p:nvSpPr>
          <p:cNvPr id="188" name="Google Shape;18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12" name="Google Shape;169;p19">
            <a:extLst>
              <a:ext uri="{FF2B5EF4-FFF2-40B4-BE49-F238E27FC236}">
                <a16:creationId xmlns:a16="http://schemas.microsoft.com/office/drawing/2014/main" id="{6072E3BE-7DF7-3243-9878-A6A2350B0A8D}"/>
              </a:ext>
            </a:extLst>
          </p:cNvPr>
          <p:cNvSpPr txBox="1">
            <a:spLocks/>
          </p:cNvSpPr>
          <p:nvPr/>
        </p:nvSpPr>
        <p:spPr>
          <a:xfrm>
            <a:off x="675672" y="1690825"/>
            <a:ext cx="10840656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19100">
              <a:lnSpc>
                <a:spcPct val="150000"/>
              </a:lnSpc>
              <a:buSzPts val="3000"/>
            </a:pPr>
            <a:r>
              <a:rPr lang="en-US" dirty="0"/>
              <a:t>Dropout </a:t>
            </a:r>
          </a:p>
          <a:p>
            <a:pPr lvl="1" indent="-419100">
              <a:lnSpc>
                <a:spcPct val="150000"/>
              </a:lnSpc>
              <a:buSzPts val="3000"/>
            </a:pPr>
            <a:r>
              <a:rPr lang="en-US" dirty="0"/>
              <a:t>Implemented on last two linear layers</a:t>
            </a:r>
          </a:p>
          <a:p>
            <a:pPr indent="-419100">
              <a:lnSpc>
                <a:spcPct val="150000"/>
              </a:lnSpc>
              <a:buSzPts val="3000"/>
            </a:pPr>
            <a:r>
              <a:rPr lang="en-US" dirty="0"/>
              <a:t>Batch Normalization</a:t>
            </a:r>
          </a:p>
          <a:p>
            <a:pPr lvl="1" indent="-419100">
              <a:lnSpc>
                <a:spcPct val="150000"/>
              </a:lnSpc>
              <a:buSzPts val="3000"/>
            </a:pPr>
            <a:r>
              <a:rPr lang="en-US" dirty="0"/>
              <a:t>Implemented on first two convolutional layers</a:t>
            </a:r>
          </a:p>
          <a:p>
            <a:pPr marL="495300" lvl="1" indent="0">
              <a:lnSpc>
                <a:spcPct val="150000"/>
              </a:lnSpc>
              <a:buSzPts val="3000"/>
              <a:buNone/>
            </a:pPr>
            <a:endParaRPr lang="en-US" altLang="zh-CN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Training Approach</a:t>
            </a:r>
            <a:endParaRPr dirty="0"/>
          </a:p>
        </p:txBody>
      </p:sp>
      <p:sp>
        <p:nvSpPr>
          <p:cNvPr id="185" name="Google Shape;185;p21"/>
          <p:cNvSpPr/>
          <p:nvPr/>
        </p:nvSpPr>
        <p:spPr>
          <a:xfrm>
            <a:off x="0" y="2"/>
            <a:ext cx="12192000" cy="365100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24/05/2019</a:t>
            </a:r>
            <a:endParaRPr dirty="0"/>
          </a:p>
        </p:txBody>
      </p:sp>
      <p:sp>
        <p:nvSpPr>
          <p:cNvPr id="187" name="Google Shape;18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ACSE-4 Project 3: Team </a:t>
            </a:r>
            <a:r>
              <a:rPr lang="en-GB" dirty="0" err="1"/>
              <a:t>Softmax</a:t>
            </a:r>
            <a:endParaRPr dirty="0"/>
          </a:p>
        </p:txBody>
      </p:sp>
      <p:sp>
        <p:nvSpPr>
          <p:cNvPr id="188" name="Google Shape;18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2" name="Google Shape;169;p19">
            <a:extLst>
              <a:ext uri="{FF2B5EF4-FFF2-40B4-BE49-F238E27FC236}">
                <a16:creationId xmlns:a16="http://schemas.microsoft.com/office/drawing/2014/main" id="{6072E3BE-7DF7-3243-9878-A6A2350B0A8D}"/>
              </a:ext>
            </a:extLst>
          </p:cNvPr>
          <p:cNvSpPr txBox="1">
            <a:spLocks/>
          </p:cNvSpPr>
          <p:nvPr/>
        </p:nvSpPr>
        <p:spPr>
          <a:xfrm>
            <a:off x="675672" y="1847987"/>
            <a:ext cx="10840656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19100">
              <a:lnSpc>
                <a:spcPct val="150000"/>
              </a:lnSpc>
              <a:buSzPts val="3000"/>
            </a:pPr>
            <a:r>
              <a:rPr lang="en-US" dirty="0"/>
              <a:t>Loss Function &amp; Final Activation</a:t>
            </a:r>
          </a:p>
          <a:p>
            <a:pPr indent="-419100">
              <a:lnSpc>
                <a:spcPct val="150000"/>
              </a:lnSpc>
              <a:buSzPts val="3000"/>
            </a:pPr>
            <a:r>
              <a:rPr lang="en-US" altLang="zh-CN" sz="3000" dirty="0"/>
              <a:t>Optimizer</a:t>
            </a:r>
          </a:p>
          <a:p>
            <a:pPr lvl="1" indent="-419100">
              <a:lnSpc>
                <a:spcPct val="150000"/>
              </a:lnSpc>
              <a:buSzPts val="3000"/>
            </a:pPr>
            <a:r>
              <a:rPr lang="en-US" sz="2800" dirty="0"/>
              <a:t>prediction disagreements between SGD and Adam training was between 0.6%−1.6%</a:t>
            </a:r>
          </a:p>
          <a:p>
            <a:pPr marL="495300" lvl="1" indent="0">
              <a:lnSpc>
                <a:spcPct val="150000"/>
              </a:lnSpc>
              <a:buSzPts val="3000"/>
              <a:buNone/>
            </a:pP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20937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dirty="0"/>
              <a:t>Validation Approach</a:t>
            </a:r>
            <a:endParaRPr dirty="0"/>
          </a:p>
        </p:txBody>
      </p:sp>
      <p:sp>
        <p:nvSpPr>
          <p:cNvPr id="198" name="Google Shape;198;p22"/>
          <p:cNvSpPr/>
          <p:nvPr/>
        </p:nvSpPr>
        <p:spPr>
          <a:xfrm>
            <a:off x="0" y="2"/>
            <a:ext cx="12192000" cy="365100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24/05/2019</a:t>
            </a:r>
            <a:endParaRPr dirty="0"/>
          </a:p>
        </p:txBody>
      </p:sp>
      <p:sp>
        <p:nvSpPr>
          <p:cNvPr id="200" name="Google Shape;20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ACSE-4 Project 3: Team </a:t>
            </a:r>
            <a:r>
              <a:rPr lang="en-GB" dirty="0" err="1"/>
              <a:t>Softmax</a:t>
            </a:r>
            <a:endParaRPr dirty="0"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838200" y="2156990"/>
            <a:ext cx="10515600" cy="271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25450">
              <a:lnSpc>
                <a:spcPct val="150000"/>
              </a:lnSpc>
              <a:buSzPts val="3100"/>
            </a:pPr>
            <a:r>
              <a:rPr lang="en-US" dirty="0"/>
              <a:t>Ratio of 9:1 in training set and validation set</a:t>
            </a:r>
            <a:endParaRPr lang="en-GB" sz="3100" dirty="0"/>
          </a:p>
          <a:p>
            <a:pPr marL="457200" lvl="0" indent="-4254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GB" sz="3100" dirty="0"/>
              <a:t>K-fold validation</a:t>
            </a:r>
          </a:p>
          <a:p>
            <a:pPr lvl="1" indent="-425450">
              <a:lnSpc>
                <a:spcPct val="150000"/>
              </a:lnSpc>
              <a:spcBef>
                <a:spcPts val="1000"/>
              </a:spcBef>
              <a:buSzPts val="3100"/>
            </a:pPr>
            <a:r>
              <a:rPr lang="en-US" sz="2800" dirty="0"/>
              <a:t>Only two of the ten possible k folds were trained</a:t>
            </a:r>
          </a:p>
          <a:p>
            <a:pPr marL="3175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100"/>
              <a:buNone/>
            </a:pPr>
            <a:br>
              <a:rPr lang="en-GB" sz="3100" dirty="0"/>
            </a:br>
            <a:endParaRPr lang="en-GB" sz="3100" dirty="0"/>
          </a:p>
          <a:p>
            <a:pPr marL="457200" lvl="0" indent="-4254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endParaRPr lang="en-GB" sz="3100"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altLang="zh-CN" dirty="0"/>
              <a:t>LeNet5</a:t>
            </a: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0" y="2"/>
            <a:ext cx="12192000" cy="365124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1538951" y="4545725"/>
            <a:ext cx="9114097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Font typeface="Arial"/>
              <a:buChar char="-"/>
            </a:pPr>
            <a:r>
              <a:rPr lang="en-US" dirty="0"/>
              <a:t>Two sets of convolutional and average pooling layers</a:t>
            </a:r>
          </a:p>
          <a:p>
            <a:pPr lvl="0">
              <a:spcBef>
                <a:spcPts val="0"/>
              </a:spcBef>
              <a:buFont typeface="Arial"/>
              <a:buChar char="-"/>
            </a:pPr>
            <a:r>
              <a:rPr lang="en-US" dirty="0"/>
              <a:t>Two fully-connected layers and finally a </a:t>
            </a:r>
            <a:r>
              <a:rPr lang="en-US" dirty="0" err="1"/>
              <a:t>softmax</a:t>
            </a:r>
            <a:r>
              <a:rPr lang="en-US" dirty="0"/>
              <a:t> classifier</a:t>
            </a:r>
          </a:p>
          <a:p>
            <a:pPr lvl="0">
              <a:spcBef>
                <a:spcPts val="0"/>
              </a:spcBef>
              <a:buFont typeface="Arial"/>
              <a:buChar char="-"/>
            </a:pPr>
            <a:r>
              <a:rPr lang="en-US" dirty="0"/>
              <a:t>6</a:t>
            </a:r>
            <a:r>
              <a:rPr lang="en-US" altLang="zh-CN" dirty="0"/>
              <a:t>2,000</a:t>
            </a:r>
            <a:r>
              <a:rPr lang="en-US" dirty="0"/>
              <a:t> parameters </a:t>
            </a: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  <a:r>
              <a:rPr lang="en-US" altLang="zh-CN" dirty="0"/>
              <a:t>4</a:t>
            </a:r>
            <a:r>
              <a:rPr lang="en-GB" dirty="0"/>
              <a:t>/0</a:t>
            </a:r>
            <a:r>
              <a:rPr lang="en-US" altLang="zh-CN" dirty="0"/>
              <a:t>5</a:t>
            </a:r>
            <a:r>
              <a:rPr lang="en-GB" dirty="0"/>
              <a:t>/2019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ACSE-4 Project 3: Team </a:t>
            </a:r>
            <a:r>
              <a:rPr lang="en-US" altLang="zh-CN" dirty="0" err="1"/>
              <a:t>Softmax</a:t>
            </a:r>
            <a:endParaRPr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E40D2D-1929-8E4D-AA59-E2B4ED15A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8" y="1386186"/>
            <a:ext cx="8754035" cy="2419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C52075-47F8-9744-A01F-F84A4D53C0EF}"/>
              </a:ext>
            </a:extLst>
          </p:cNvPr>
          <p:cNvSpPr txBox="1"/>
          <p:nvPr/>
        </p:nvSpPr>
        <p:spPr>
          <a:xfrm>
            <a:off x="4972369" y="3872823"/>
            <a:ext cx="2392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 : </a:t>
            </a:r>
            <a:r>
              <a:rPr lang="en-US" dirty="0" err="1"/>
              <a:t>LeNet</a:t>
            </a:r>
            <a:r>
              <a:rPr lang="en-US" dirty="0"/>
              <a:t> 5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dirty="0"/>
              <a:t>Reduced </a:t>
            </a:r>
            <a:r>
              <a:rPr lang="en-US" dirty="0" err="1"/>
              <a:t>AlexNet</a:t>
            </a:r>
            <a:r>
              <a:rPr lang="en-US" altLang="zh-CN" dirty="0">
                <a:latin typeface="Arial"/>
                <a:ea typeface="Arial"/>
                <a:cs typeface="Arial"/>
                <a:sym typeface="Arial"/>
              </a:rPr>
              <a:t>(AlexNet5)</a:t>
            </a:r>
            <a:endParaRPr dirty="0"/>
          </a:p>
        </p:txBody>
      </p:sp>
      <p:sp>
        <p:nvSpPr>
          <p:cNvPr id="118" name="Google Shape;118;p15"/>
          <p:cNvSpPr/>
          <p:nvPr/>
        </p:nvSpPr>
        <p:spPr>
          <a:xfrm>
            <a:off x="0" y="2"/>
            <a:ext cx="12192000" cy="365100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838200" y="3932376"/>
            <a:ext cx="10833848" cy="242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change the size and depth on</a:t>
            </a:r>
            <a:r>
              <a:rPr lang="zh-CN" altLang="en-US" dirty="0"/>
              <a:t> </a:t>
            </a:r>
            <a:r>
              <a:rPr lang="en-US" dirty="0"/>
              <a:t>the input convolutional layers</a:t>
            </a:r>
          </a:p>
          <a:p>
            <a:r>
              <a:rPr lang="en-US" dirty="0"/>
              <a:t>decrease the number of neurons in the output fully connected layer</a:t>
            </a:r>
            <a:r>
              <a:rPr lang="en-US" altLang="zh-CN" dirty="0"/>
              <a:t>s</a:t>
            </a:r>
          </a:p>
          <a:p>
            <a:r>
              <a:rPr lang="en-US" dirty="0"/>
              <a:t>reduce the</a:t>
            </a:r>
            <a:r>
              <a:rPr lang="zh-CN" altLang="en-US" dirty="0"/>
              <a:t> </a:t>
            </a:r>
            <a:r>
              <a:rPr lang="en-US" dirty="0"/>
              <a:t>number of channels and fully connected neurons </a:t>
            </a:r>
          </a:p>
          <a:p>
            <a:r>
              <a:rPr lang="en-US" dirty="0"/>
              <a:t>1</a:t>
            </a:r>
            <a:r>
              <a:rPr lang="zh-CN" altLang="en-US" dirty="0"/>
              <a:t> </a:t>
            </a:r>
            <a:r>
              <a:rPr lang="en-US" dirty="0"/>
              <a:t>million parameters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  <a:r>
              <a:rPr lang="en-US" altLang="zh-CN" dirty="0"/>
              <a:t>4</a:t>
            </a:r>
            <a:r>
              <a:rPr lang="en-GB" dirty="0"/>
              <a:t>/0</a:t>
            </a:r>
            <a:r>
              <a:rPr lang="en-US" altLang="zh-CN" dirty="0"/>
              <a:t>5</a:t>
            </a:r>
            <a:r>
              <a:rPr lang="en-GB" dirty="0"/>
              <a:t>/2019</a:t>
            </a:r>
            <a:endParaRPr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ACSE-4 Project 3: Team </a:t>
            </a:r>
            <a:r>
              <a:rPr lang="en-US" altLang="zh-CN" dirty="0" err="1"/>
              <a:t>Softmax</a:t>
            </a:r>
            <a:endParaRPr dirty="0"/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2E0AD-D13E-E44A-A3FD-71A8BF8EE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512651"/>
            <a:ext cx="9944100" cy="200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BCE2A8-6981-2048-A4D0-5CEE87E60F7F}"/>
              </a:ext>
            </a:extLst>
          </p:cNvPr>
          <p:cNvSpPr txBox="1"/>
          <p:nvPr/>
        </p:nvSpPr>
        <p:spPr>
          <a:xfrm>
            <a:off x="4824658" y="3571925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 : </a:t>
            </a:r>
            <a:r>
              <a:rPr lang="en-US" dirty="0" err="1"/>
              <a:t>AlexNet</a:t>
            </a:r>
            <a:r>
              <a:rPr lang="en-US" dirty="0"/>
              <a:t> 5 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0" y="2"/>
            <a:ext cx="12192000" cy="365100"/>
          </a:xfrm>
          <a:prstGeom prst="rect">
            <a:avLst/>
          </a:prstGeom>
          <a:solidFill>
            <a:srgbClr val="0110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838200" y="365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dirty="0"/>
              <a:t>Reduced </a:t>
            </a:r>
            <a:r>
              <a:rPr lang="en-US" dirty="0" err="1"/>
              <a:t>AlexNet</a:t>
            </a:r>
            <a:r>
              <a:rPr lang="en-US" altLang="zh-CN" dirty="0"/>
              <a:t>(AlexNet7)</a:t>
            </a:r>
            <a:endParaRPr dirty="0"/>
          </a:p>
        </p:txBody>
      </p:sp>
      <p:sp>
        <p:nvSpPr>
          <p:cNvPr id="5" name="Google Shape;119;p15">
            <a:extLst>
              <a:ext uri="{FF2B5EF4-FFF2-40B4-BE49-F238E27FC236}">
                <a16:creationId xmlns:a16="http://schemas.microsoft.com/office/drawing/2014/main" id="{ABB1F670-FAD4-D146-A3F3-4A0383A499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4399130"/>
            <a:ext cx="10833848" cy="184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additional</a:t>
            </a:r>
            <a:r>
              <a:rPr lang="en-US" dirty="0"/>
              <a:t> convolutional layers between C1 and C2</a:t>
            </a:r>
            <a:endParaRPr lang="en-US" altLang="zh-CN" dirty="0"/>
          </a:p>
          <a:p>
            <a:r>
              <a:rPr lang="en-US" dirty="0"/>
              <a:t>increas</a:t>
            </a:r>
            <a:r>
              <a:rPr lang="en-US" altLang="zh-CN" dirty="0"/>
              <a:t>ed</a:t>
            </a:r>
            <a:r>
              <a:rPr lang="en-US" dirty="0"/>
              <a:t> the first fully connected layer to 512 neurons</a:t>
            </a:r>
          </a:p>
          <a:p>
            <a:r>
              <a:rPr lang="en-US" dirty="0"/>
              <a:t>1.9</a:t>
            </a:r>
            <a:r>
              <a:rPr lang="zh-CN" altLang="en-US" dirty="0"/>
              <a:t> </a:t>
            </a:r>
            <a:r>
              <a:rPr lang="en-US" dirty="0"/>
              <a:t>million parameters</a:t>
            </a:r>
          </a:p>
          <a:p>
            <a:endParaRPr lang="en-US" dirty="0"/>
          </a:p>
        </p:txBody>
      </p:sp>
      <p:sp>
        <p:nvSpPr>
          <p:cNvPr id="7" name="Google Shape;121;p15">
            <a:extLst>
              <a:ext uri="{FF2B5EF4-FFF2-40B4-BE49-F238E27FC236}">
                <a16:creationId xmlns:a16="http://schemas.microsoft.com/office/drawing/2014/main" id="{A69C5701-F6CF-7348-BC82-B219B88E02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ACSE-4 Project 3: Team </a:t>
            </a:r>
            <a:r>
              <a:rPr lang="en-US" altLang="zh-CN" dirty="0" err="1"/>
              <a:t>Softmax</a:t>
            </a:r>
            <a:endParaRPr dirty="0"/>
          </a:p>
        </p:txBody>
      </p:sp>
      <p:sp>
        <p:nvSpPr>
          <p:cNvPr id="8" name="Google Shape;120;p15">
            <a:extLst>
              <a:ext uri="{FF2B5EF4-FFF2-40B4-BE49-F238E27FC236}">
                <a16:creationId xmlns:a16="http://schemas.microsoft.com/office/drawing/2014/main" id="{0DC48116-7360-5E4C-9A86-ADAE942EDD7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  <a:r>
              <a:rPr lang="en-US" altLang="zh-CN" dirty="0"/>
              <a:t>4</a:t>
            </a:r>
            <a:r>
              <a:rPr lang="en-GB" dirty="0"/>
              <a:t>/0</a:t>
            </a:r>
            <a:r>
              <a:rPr lang="en-US" altLang="zh-CN" dirty="0"/>
              <a:t>5</a:t>
            </a:r>
            <a:r>
              <a:rPr lang="en-GB" dirty="0"/>
              <a:t>/2019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BE2390-4314-654D-8864-504102A6F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512651"/>
            <a:ext cx="9944100" cy="20066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C085D9E-5D34-F041-946C-49F950C7B11F}"/>
              </a:ext>
            </a:extLst>
          </p:cNvPr>
          <p:cNvCxnSpPr>
            <a:cxnSpLocks/>
          </p:cNvCxnSpPr>
          <p:nvPr/>
        </p:nvCxnSpPr>
        <p:spPr>
          <a:xfrm>
            <a:off x="3198471" y="3385272"/>
            <a:ext cx="0" cy="341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DCF475-680A-784C-A3E5-7F13C2CCA28E}"/>
              </a:ext>
            </a:extLst>
          </p:cNvPr>
          <p:cNvCxnSpPr/>
          <p:nvPr/>
        </p:nvCxnSpPr>
        <p:spPr>
          <a:xfrm flipH="1">
            <a:off x="8889357" y="3385272"/>
            <a:ext cx="115747" cy="341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79E4DA-33C1-A745-8B9E-36FCE45BF21F}"/>
              </a:ext>
            </a:extLst>
          </p:cNvPr>
          <p:cNvSpPr txBox="1"/>
          <p:nvPr/>
        </p:nvSpPr>
        <p:spPr>
          <a:xfrm>
            <a:off x="2648291" y="3859039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 additional layers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35B2-EE4F-E342-903F-9F1226C6A4A8}"/>
              </a:ext>
            </a:extLst>
          </p:cNvPr>
          <p:cNvSpPr txBox="1"/>
          <p:nvPr/>
        </p:nvSpPr>
        <p:spPr>
          <a:xfrm>
            <a:off x="8357966" y="382130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512 neurons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5B4923-7D39-B640-A078-1C305ADFCEF7}"/>
              </a:ext>
            </a:extLst>
          </p:cNvPr>
          <p:cNvSpPr txBox="1"/>
          <p:nvPr/>
        </p:nvSpPr>
        <p:spPr>
          <a:xfrm>
            <a:off x="4824658" y="3635203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Figure 5 </a:t>
            </a:r>
            <a:r>
              <a:rPr lang="en-US" dirty="0"/>
              <a:t>: </a:t>
            </a:r>
            <a:r>
              <a:rPr lang="en-US" dirty="0" err="1"/>
              <a:t>AlexNet</a:t>
            </a:r>
            <a:r>
              <a:rPr lang="en-US" dirty="0"/>
              <a:t> 5 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531</Words>
  <Application>Microsoft Macintosh PowerPoint</Application>
  <PresentationFormat>Widescreen</PresentationFormat>
  <Paragraphs>169</Paragraphs>
  <Slides>15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Wingdings</vt:lpstr>
      <vt:lpstr>Office Theme</vt:lpstr>
      <vt:lpstr>ACSE-4 Project 4 KUZUSHIJI-MNIST CLASSIFIER</vt:lpstr>
      <vt:lpstr>PowerPoint Presentation</vt:lpstr>
      <vt:lpstr>Data Pre-Processing &amp; Augmentation</vt:lpstr>
      <vt:lpstr>Training Approach</vt:lpstr>
      <vt:lpstr>Training Approach</vt:lpstr>
      <vt:lpstr>Validation Approach</vt:lpstr>
      <vt:lpstr>LeNet5</vt:lpstr>
      <vt:lpstr>Reduced AlexNet(AlexNet5)</vt:lpstr>
      <vt:lpstr>Reduced AlexNet(AlexNet7)</vt:lpstr>
      <vt:lpstr>Hyper-Parameter Tuning</vt:lpstr>
      <vt:lpstr>Results</vt:lpstr>
      <vt:lpstr>Best Result one</vt:lpstr>
      <vt:lpstr>Best Result two</vt:lpstr>
      <vt:lpstr>Honourable mentions</vt:lpstr>
      <vt:lpstr>QUESTIONS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ACSE-4 Project 3 Optimisation and Parallelisation</dc:title>
  <cp:lastModifiedBy>Mao JiaYe</cp:lastModifiedBy>
  <cp:revision>23</cp:revision>
  <dcterms:modified xsi:type="dcterms:W3CDTF">2019-05-24T11:49:27Z</dcterms:modified>
</cp:coreProperties>
</file>