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4660"/>
  </p:normalViewPr>
  <p:slideViewPr>
    <p:cSldViewPr snapToGrid="0">
      <p:cViewPr varScale="1">
        <p:scale>
          <a:sx n="77" d="100"/>
          <a:sy n="77"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089BA7-7305-4456-87AF-4F6E79C75518}"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340395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9BA7-7305-4456-87AF-4F6E79C75518}"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43682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9BA7-7305-4456-87AF-4F6E79C75518}"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42C204-BFB6-45AC-8499-3DF59E2561D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6675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089BA7-7305-4456-87AF-4F6E79C75518}"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2095394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089BA7-7305-4456-87AF-4F6E79C75518}"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42C204-BFB6-45AC-8499-3DF59E2561D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894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089BA7-7305-4456-87AF-4F6E79C75518}"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1011597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9BA7-7305-4456-87AF-4F6E79C75518}"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881010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9BA7-7305-4456-87AF-4F6E79C75518}"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169286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9BA7-7305-4456-87AF-4F6E79C75518}"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272678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89BA7-7305-4456-87AF-4F6E79C75518}"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384550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89BA7-7305-4456-87AF-4F6E79C75518}"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21099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89BA7-7305-4456-87AF-4F6E79C75518}"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398932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89BA7-7305-4456-87AF-4F6E79C75518}"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423255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89BA7-7305-4456-87AF-4F6E79C75518}"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130906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89BA7-7305-4456-87AF-4F6E79C75518}"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144225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89BA7-7305-4456-87AF-4F6E79C75518}"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42C204-BFB6-45AC-8499-3DF59E2561D2}" type="slidenum">
              <a:rPr lang="en-US" smtClean="0"/>
              <a:t>‹#›</a:t>
            </a:fld>
            <a:endParaRPr lang="en-US"/>
          </a:p>
        </p:txBody>
      </p:sp>
    </p:spTree>
    <p:extLst>
      <p:ext uri="{BB962C8B-B14F-4D97-AF65-F5344CB8AC3E}">
        <p14:creationId xmlns:p14="http://schemas.microsoft.com/office/powerpoint/2010/main" val="42851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089BA7-7305-4456-87AF-4F6E79C75518}" type="datetimeFigureOut">
              <a:rPr lang="en-US" smtClean="0"/>
              <a:t>8/5/2019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642C204-BFB6-45AC-8499-3DF59E2561D2}" type="slidenum">
              <a:rPr lang="en-US" smtClean="0"/>
              <a:t>‹#›</a:t>
            </a:fld>
            <a:endParaRPr lang="en-US"/>
          </a:p>
        </p:txBody>
      </p:sp>
    </p:spTree>
    <p:extLst>
      <p:ext uri="{BB962C8B-B14F-4D97-AF65-F5344CB8AC3E}">
        <p14:creationId xmlns:p14="http://schemas.microsoft.com/office/powerpoint/2010/main" val="1574827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Boyombo1/Cousera_Capstone/blob/master/Geospatial_Coordinates.csv"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9FF6-3073-425F-9911-268BBCDA1AC3}"/>
              </a:ext>
            </a:extLst>
          </p:cNvPr>
          <p:cNvSpPr>
            <a:spLocks noGrp="1"/>
          </p:cNvSpPr>
          <p:nvPr>
            <p:ph type="ctrTitle"/>
          </p:nvPr>
        </p:nvSpPr>
        <p:spPr>
          <a:xfrm>
            <a:off x="1816274" y="87682"/>
            <a:ext cx="9688338" cy="6288065"/>
          </a:xfrm>
        </p:spPr>
        <p:txBody>
          <a:bodyPr>
            <a:normAutofit/>
          </a:bodyPr>
          <a:lstStyle/>
          <a:p>
            <a:pPr algn="ctr"/>
            <a:r>
              <a:rPr lang="en-US" b="1" dirty="0">
                <a:solidFill>
                  <a:srgbClr val="002060"/>
                </a:solidFill>
              </a:rPr>
              <a:t>Location finding for a food related Business in Toronto Ontario</a:t>
            </a:r>
            <a:br>
              <a:rPr lang="en-US" dirty="0"/>
            </a:br>
            <a:r>
              <a:rPr lang="en-US" dirty="0">
                <a:solidFill>
                  <a:srgbClr val="002060"/>
                </a:solidFill>
              </a:rPr>
              <a:t>By</a:t>
            </a:r>
            <a:br>
              <a:rPr lang="en-US" dirty="0">
                <a:solidFill>
                  <a:srgbClr val="002060"/>
                </a:solidFill>
              </a:rPr>
            </a:br>
            <a:r>
              <a:rPr lang="en-US" dirty="0">
                <a:solidFill>
                  <a:srgbClr val="002060"/>
                </a:solidFill>
              </a:rPr>
              <a:t>Adebayo Ogunmoriyele </a:t>
            </a:r>
            <a:br>
              <a:rPr lang="en-US" dirty="0">
                <a:solidFill>
                  <a:srgbClr val="002060"/>
                </a:solidFill>
              </a:rPr>
            </a:br>
            <a:r>
              <a:rPr lang="en-US" dirty="0">
                <a:solidFill>
                  <a:srgbClr val="002060"/>
                </a:solidFill>
              </a:rPr>
              <a:t>August 5, 2019</a:t>
            </a:r>
            <a:br>
              <a:rPr lang="en-US" dirty="0">
                <a:solidFill>
                  <a:srgbClr val="002060"/>
                </a:solidFill>
              </a:rPr>
            </a:br>
            <a:endParaRPr lang="en-US" dirty="0">
              <a:solidFill>
                <a:srgbClr val="002060"/>
              </a:solidFill>
            </a:endParaRPr>
          </a:p>
        </p:txBody>
      </p:sp>
    </p:spTree>
    <p:extLst>
      <p:ext uri="{BB962C8B-B14F-4D97-AF65-F5344CB8AC3E}">
        <p14:creationId xmlns:p14="http://schemas.microsoft.com/office/powerpoint/2010/main" val="351146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1447-FB38-411F-9950-600749588CAF}"/>
              </a:ext>
            </a:extLst>
          </p:cNvPr>
          <p:cNvSpPr>
            <a:spLocks noGrp="1"/>
          </p:cNvSpPr>
          <p:nvPr>
            <p:ph type="title"/>
          </p:nvPr>
        </p:nvSpPr>
        <p:spPr/>
        <p:txBody>
          <a:bodyPr/>
          <a:lstStyle/>
          <a:p>
            <a:r>
              <a:rPr lang="en-US" b="1" dirty="0">
                <a:solidFill>
                  <a:srgbClr val="002060"/>
                </a:solidFill>
              </a:rPr>
              <a:t>Importance of Good Location for any Business</a:t>
            </a:r>
          </a:p>
        </p:txBody>
      </p:sp>
      <p:sp>
        <p:nvSpPr>
          <p:cNvPr id="3" name="Content Placeholder 2">
            <a:extLst>
              <a:ext uri="{FF2B5EF4-FFF2-40B4-BE49-F238E27FC236}">
                <a16:creationId xmlns:a16="http://schemas.microsoft.com/office/drawing/2014/main" id="{DFC97286-0861-40E1-9E3F-9DB1841B996E}"/>
              </a:ext>
            </a:extLst>
          </p:cNvPr>
          <p:cNvSpPr>
            <a:spLocks noGrp="1"/>
          </p:cNvSpPr>
          <p:nvPr>
            <p:ph idx="1"/>
          </p:nvPr>
        </p:nvSpPr>
        <p:spPr/>
        <p:txBody>
          <a:bodyPr>
            <a:normAutofit lnSpcReduction="10000"/>
          </a:bodyPr>
          <a:lstStyle/>
          <a:p>
            <a:r>
              <a:rPr lang="en-US" dirty="0"/>
              <a:t>A business location could simply be defined as the place where it is situated. </a:t>
            </a:r>
          </a:p>
          <a:p>
            <a:r>
              <a:rPr lang="en-US" dirty="0"/>
              <a:t>There are several factors that need to be considered in choosing a location for a business. </a:t>
            </a:r>
          </a:p>
          <a:p>
            <a:r>
              <a:rPr lang="en-US" dirty="0"/>
              <a:t>One of the earliest decisions any entrepreneur must make is where to locate his or her business to break even easily. These factors are shown</a:t>
            </a:r>
          </a:p>
          <a:p>
            <a:pPr lvl="1">
              <a:buFont typeface="Wingdings" panose="05000000000000000000" pitchFamily="2" charset="2"/>
              <a:buChar char="v"/>
            </a:pPr>
            <a:r>
              <a:rPr lang="en-US" dirty="0">
                <a:solidFill>
                  <a:schemeClr val="tx1"/>
                </a:solidFill>
              </a:rPr>
              <a:t>A careful assessment of the area. The ideal location would be one where the targets are. </a:t>
            </a:r>
          </a:p>
          <a:p>
            <a:pPr lvl="1">
              <a:buFont typeface="Wingdings" panose="05000000000000000000" pitchFamily="2" charset="2"/>
              <a:buChar char="v"/>
            </a:pPr>
            <a:r>
              <a:rPr lang="en-US" dirty="0">
                <a:solidFill>
                  <a:schemeClr val="tx1"/>
                </a:solidFill>
              </a:rPr>
              <a:t>A proper look at the benefits which each area had to offer as well as other factors like security and Labor which might be available. </a:t>
            </a:r>
          </a:p>
          <a:p>
            <a:pPr lvl="1">
              <a:buFont typeface="Wingdings" panose="05000000000000000000" pitchFamily="2" charset="2"/>
              <a:buChar char="v"/>
            </a:pPr>
            <a:r>
              <a:rPr lang="en-US" dirty="0">
                <a:solidFill>
                  <a:schemeClr val="tx1"/>
                </a:solidFill>
              </a:rPr>
              <a:t>Many business owners have gone bankrupt because of poor location and choice of business.</a:t>
            </a:r>
          </a:p>
        </p:txBody>
      </p:sp>
    </p:spTree>
    <p:extLst>
      <p:ext uri="{BB962C8B-B14F-4D97-AF65-F5344CB8AC3E}">
        <p14:creationId xmlns:p14="http://schemas.microsoft.com/office/powerpoint/2010/main" val="75060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A9AE-A8F6-409F-BDDE-8C7620B8646E}"/>
              </a:ext>
            </a:extLst>
          </p:cNvPr>
          <p:cNvSpPr>
            <a:spLocks noGrp="1"/>
          </p:cNvSpPr>
          <p:nvPr>
            <p:ph type="title"/>
          </p:nvPr>
        </p:nvSpPr>
        <p:spPr/>
        <p:txBody>
          <a:bodyPr/>
          <a:lstStyle/>
          <a:p>
            <a:pPr algn="ctr"/>
            <a:r>
              <a:rPr lang="en-US" b="1" dirty="0">
                <a:solidFill>
                  <a:srgbClr val="002060"/>
                </a:solidFill>
              </a:rPr>
              <a:t>The Problem to be solved</a:t>
            </a:r>
          </a:p>
        </p:txBody>
      </p:sp>
      <p:sp>
        <p:nvSpPr>
          <p:cNvPr id="3" name="Content Placeholder 2">
            <a:extLst>
              <a:ext uri="{FF2B5EF4-FFF2-40B4-BE49-F238E27FC236}">
                <a16:creationId xmlns:a16="http://schemas.microsoft.com/office/drawing/2014/main" id="{D25143C2-24C3-4676-85DB-290931809AFA}"/>
              </a:ext>
            </a:extLst>
          </p:cNvPr>
          <p:cNvSpPr>
            <a:spLocks noGrp="1"/>
          </p:cNvSpPr>
          <p:nvPr>
            <p:ph idx="1"/>
          </p:nvPr>
        </p:nvSpPr>
        <p:spPr/>
        <p:txBody>
          <a:bodyPr/>
          <a:lstStyle/>
          <a:p>
            <a:r>
              <a:rPr lang="en-US" dirty="0"/>
              <a:t>Toronto is a big City. Getting a good location for a good business manually could be:</a:t>
            </a:r>
          </a:p>
          <a:p>
            <a:pPr lvl="2">
              <a:buFont typeface="Wingdings" panose="05000000000000000000" pitchFamily="2" charset="2"/>
              <a:buChar char="v"/>
            </a:pPr>
            <a:r>
              <a:rPr lang="en-US" dirty="0"/>
              <a:t>Cumbersome</a:t>
            </a:r>
          </a:p>
          <a:p>
            <a:pPr lvl="2">
              <a:buFont typeface="Wingdings" panose="05000000000000000000" pitchFamily="2" charset="2"/>
              <a:buChar char="v"/>
            </a:pPr>
            <a:r>
              <a:rPr lang="en-US" dirty="0"/>
              <a:t>Tiering, </a:t>
            </a:r>
          </a:p>
          <a:p>
            <a:pPr lvl="2">
              <a:buFont typeface="Wingdings" panose="05000000000000000000" pitchFamily="2" charset="2"/>
              <a:buChar char="v"/>
            </a:pPr>
            <a:r>
              <a:rPr lang="en-US" dirty="0"/>
              <a:t>Discouraging, </a:t>
            </a:r>
          </a:p>
          <a:p>
            <a:pPr lvl="2">
              <a:buFont typeface="Wingdings" panose="05000000000000000000" pitchFamily="2" charset="2"/>
              <a:buChar char="v"/>
            </a:pPr>
            <a:r>
              <a:rPr lang="en-US" dirty="0"/>
              <a:t>Time consuming and</a:t>
            </a:r>
          </a:p>
          <a:p>
            <a:pPr lvl="2">
              <a:buFont typeface="Wingdings" panose="05000000000000000000" pitchFamily="2" charset="2"/>
              <a:buChar char="v"/>
            </a:pPr>
            <a:r>
              <a:rPr lang="en-US" dirty="0"/>
              <a:t>Could yield bad result at the end of the stress and money invested. </a:t>
            </a:r>
          </a:p>
          <a:p>
            <a:r>
              <a:rPr lang="en-US" dirty="0"/>
              <a:t>This project is based on finding different areas in the city of Toronto, </a:t>
            </a:r>
            <a:r>
              <a:rPr lang="en-US" dirty="0" err="1"/>
              <a:t>ontario</a:t>
            </a:r>
            <a:r>
              <a:rPr lang="en-US" dirty="0"/>
              <a:t> with their existing businesses in other to give my client who is interested in a food related business a professional advice on what to do and where to place it</a:t>
            </a:r>
          </a:p>
          <a:p>
            <a:endParaRPr lang="en-US" dirty="0"/>
          </a:p>
        </p:txBody>
      </p:sp>
    </p:spTree>
    <p:extLst>
      <p:ext uri="{BB962C8B-B14F-4D97-AF65-F5344CB8AC3E}">
        <p14:creationId xmlns:p14="http://schemas.microsoft.com/office/powerpoint/2010/main" val="88649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3CD6-A77A-4117-969E-8C7A9A01955B}"/>
              </a:ext>
            </a:extLst>
          </p:cNvPr>
          <p:cNvSpPr>
            <a:spLocks noGrp="1"/>
          </p:cNvSpPr>
          <p:nvPr>
            <p:ph type="title"/>
          </p:nvPr>
        </p:nvSpPr>
        <p:spPr/>
        <p:txBody>
          <a:bodyPr/>
          <a:lstStyle/>
          <a:p>
            <a:r>
              <a:rPr lang="en-US" b="1" dirty="0"/>
              <a:t>Data acquisition and cleaning</a:t>
            </a:r>
            <a:br>
              <a:rPr lang="en-US" b="1" dirty="0"/>
            </a:br>
            <a:endParaRPr lang="en-US" dirty="0"/>
          </a:p>
        </p:txBody>
      </p:sp>
      <p:sp>
        <p:nvSpPr>
          <p:cNvPr id="3" name="Content Placeholder 2">
            <a:extLst>
              <a:ext uri="{FF2B5EF4-FFF2-40B4-BE49-F238E27FC236}">
                <a16:creationId xmlns:a16="http://schemas.microsoft.com/office/drawing/2014/main" id="{3CBB2EB4-DD65-4CAF-A30B-93439E29F03B}"/>
              </a:ext>
            </a:extLst>
          </p:cNvPr>
          <p:cNvSpPr>
            <a:spLocks noGrp="1"/>
          </p:cNvSpPr>
          <p:nvPr>
            <p:ph idx="1"/>
          </p:nvPr>
        </p:nvSpPr>
        <p:spPr/>
        <p:txBody>
          <a:bodyPr/>
          <a:lstStyle/>
          <a:p>
            <a:r>
              <a:rPr lang="en-US" b="1" dirty="0"/>
              <a:t>Data was Scraped and extracted from </a:t>
            </a:r>
            <a:r>
              <a:rPr lang="en-US" u="sng" dirty="0">
                <a:hlinkClick r:id="rId2"/>
              </a:rPr>
              <a:t>https://en.wikipedia.org/wiki/List_of_postal_codes_of_Canada:_M</a:t>
            </a:r>
            <a:r>
              <a:rPr lang="en-US" b="1" dirty="0"/>
              <a:t> which consist of list of postal codes in Canada where the first letter is M from the province of Ontario</a:t>
            </a:r>
          </a:p>
          <a:p>
            <a:r>
              <a:rPr lang="en-US" dirty="0"/>
              <a:t>Geospatial Coordinates which is hosted in </a:t>
            </a:r>
            <a:r>
              <a:rPr lang="en-US" u="sng" dirty="0">
                <a:hlinkClick r:id="rId3"/>
              </a:rPr>
              <a:t>https://github.com/Boyombo1/Cousera_Capstone/blob/master/Geospatial_Coordinates.csv</a:t>
            </a:r>
            <a:endParaRPr lang="en-US" b="1" dirty="0"/>
          </a:p>
          <a:p>
            <a:r>
              <a:rPr lang="en-US" dirty="0"/>
              <a:t>Foursquare location data was used to get different area names</a:t>
            </a:r>
          </a:p>
          <a:p>
            <a:r>
              <a:rPr lang="en-US" dirty="0"/>
              <a:t>103 rows and 3 columns was achieved after cleaning. </a:t>
            </a:r>
          </a:p>
          <a:p>
            <a:pPr marL="457200" lvl="1" indent="0">
              <a:buNone/>
            </a:pPr>
            <a:r>
              <a:rPr lang="en-US" dirty="0"/>
              <a:t>It means 103 areas was reviewed for proper location.</a:t>
            </a:r>
          </a:p>
          <a:p>
            <a:endParaRPr lang="en-US" dirty="0"/>
          </a:p>
        </p:txBody>
      </p:sp>
    </p:spTree>
    <p:extLst>
      <p:ext uri="{BB962C8B-B14F-4D97-AF65-F5344CB8AC3E}">
        <p14:creationId xmlns:p14="http://schemas.microsoft.com/office/powerpoint/2010/main" val="287932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25BD-A8B6-4F3E-AF02-A5FF0609E0EA}"/>
              </a:ext>
            </a:extLst>
          </p:cNvPr>
          <p:cNvSpPr>
            <a:spLocks noGrp="1"/>
          </p:cNvSpPr>
          <p:nvPr>
            <p:ph type="title"/>
          </p:nvPr>
        </p:nvSpPr>
        <p:spPr>
          <a:xfrm>
            <a:off x="2435763" y="124048"/>
            <a:ext cx="8911687" cy="833215"/>
          </a:xfrm>
        </p:spPr>
        <p:txBody>
          <a:bodyPr/>
          <a:lstStyle/>
          <a:p>
            <a:pPr algn="ctr"/>
            <a:r>
              <a:rPr lang="en-US" b="1" dirty="0">
                <a:solidFill>
                  <a:srgbClr val="002060"/>
                </a:solidFill>
              </a:rPr>
              <a:t>Machine Learning </a:t>
            </a:r>
            <a:r>
              <a:rPr lang="en-US" b="1" dirty="0" err="1">
                <a:solidFill>
                  <a:srgbClr val="002060"/>
                </a:solidFill>
              </a:rPr>
              <a:t>Algorithim</a:t>
            </a:r>
            <a:endParaRPr lang="en-US" b="1" dirty="0">
              <a:solidFill>
                <a:srgbClr val="002060"/>
              </a:solidFill>
            </a:endParaRPr>
          </a:p>
        </p:txBody>
      </p:sp>
      <p:sp>
        <p:nvSpPr>
          <p:cNvPr id="3" name="Content Placeholder 2">
            <a:extLst>
              <a:ext uri="{FF2B5EF4-FFF2-40B4-BE49-F238E27FC236}">
                <a16:creationId xmlns:a16="http://schemas.microsoft.com/office/drawing/2014/main" id="{D44EDAC7-710B-492A-820F-F66187734744}"/>
              </a:ext>
            </a:extLst>
          </p:cNvPr>
          <p:cNvSpPr>
            <a:spLocks noGrp="1"/>
          </p:cNvSpPr>
          <p:nvPr>
            <p:ph idx="1"/>
          </p:nvPr>
        </p:nvSpPr>
        <p:spPr>
          <a:xfrm>
            <a:off x="2100263" y="1128713"/>
            <a:ext cx="9815512" cy="5729287"/>
          </a:xfrm>
        </p:spPr>
        <p:txBody>
          <a:bodyPr/>
          <a:lstStyle/>
          <a:p>
            <a:r>
              <a:rPr lang="en-US" dirty="0" err="1"/>
              <a:t>Kmeans</a:t>
            </a:r>
            <a:r>
              <a:rPr lang="en-US" dirty="0"/>
              <a:t> algorithm was adopted in segmenting the clusters.</a:t>
            </a:r>
          </a:p>
          <a:p>
            <a:pPr lvl="1">
              <a:buFont typeface="Wingdings" panose="05000000000000000000" pitchFamily="2" charset="2"/>
              <a:buChar char="v"/>
            </a:pPr>
            <a:r>
              <a:rPr lang="en-US" dirty="0" err="1"/>
              <a:t>Kmeans</a:t>
            </a:r>
            <a:r>
              <a:rPr lang="en-US" dirty="0"/>
              <a:t> was chosen because It Guarantees convergence </a:t>
            </a:r>
          </a:p>
          <a:p>
            <a:pPr lvl="1">
              <a:buFont typeface="Wingdings" panose="05000000000000000000" pitchFamily="2" charset="2"/>
              <a:buChar char="v"/>
            </a:pPr>
            <a:r>
              <a:rPr lang="en-US" dirty="0"/>
              <a:t>Can warm-start the positions of centroids. </a:t>
            </a:r>
          </a:p>
          <a:p>
            <a:pPr lvl="1">
              <a:buFont typeface="Wingdings" panose="05000000000000000000" pitchFamily="2" charset="2"/>
              <a:buChar char="v"/>
            </a:pPr>
            <a:r>
              <a:rPr lang="en-US" dirty="0"/>
              <a:t>With a large number of variables, K-Means may be computationally faster than hierarchical clustering (if K is small).</a:t>
            </a:r>
          </a:p>
          <a:p>
            <a:endParaRPr lang="en-US" dirty="0"/>
          </a:p>
          <a:p>
            <a:endParaRPr lang="en-US" dirty="0"/>
          </a:p>
        </p:txBody>
      </p:sp>
      <p:pic>
        <p:nvPicPr>
          <p:cNvPr id="5" name="Picture 4">
            <a:extLst>
              <a:ext uri="{FF2B5EF4-FFF2-40B4-BE49-F238E27FC236}">
                <a16:creationId xmlns:a16="http://schemas.microsoft.com/office/drawing/2014/main" id="{40ED1541-EF78-4DCF-8754-24CFBA426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939" y="3081092"/>
            <a:ext cx="5832159" cy="3227088"/>
          </a:xfrm>
          <a:prstGeom prst="rect">
            <a:avLst/>
          </a:prstGeom>
        </p:spPr>
      </p:pic>
    </p:spTree>
    <p:extLst>
      <p:ext uri="{BB962C8B-B14F-4D97-AF65-F5344CB8AC3E}">
        <p14:creationId xmlns:p14="http://schemas.microsoft.com/office/powerpoint/2010/main" val="369068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8BBD-C57F-4291-8626-E254E7F9CCEF}"/>
              </a:ext>
            </a:extLst>
          </p:cNvPr>
          <p:cNvSpPr>
            <a:spLocks noGrp="1"/>
          </p:cNvSpPr>
          <p:nvPr>
            <p:ph type="title"/>
          </p:nvPr>
        </p:nvSpPr>
        <p:spPr/>
        <p:txBody>
          <a:bodyPr/>
          <a:lstStyle/>
          <a:p>
            <a:pPr algn="ctr"/>
            <a:r>
              <a:rPr lang="en-US" b="1" dirty="0">
                <a:solidFill>
                  <a:srgbClr val="002060"/>
                </a:solidFill>
              </a:rPr>
              <a:t>Clustering and Segmentation</a:t>
            </a:r>
          </a:p>
        </p:txBody>
      </p:sp>
      <p:sp>
        <p:nvSpPr>
          <p:cNvPr id="3" name="Content Placeholder 2">
            <a:extLst>
              <a:ext uri="{FF2B5EF4-FFF2-40B4-BE49-F238E27FC236}">
                <a16:creationId xmlns:a16="http://schemas.microsoft.com/office/drawing/2014/main" id="{B26C809B-3877-4C48-B017-87CE17BF5020}"/>
              </a:ext>
            </a:extLst>
          </p:cNvPr>
          <p:cNvSpPr>
            <a:spLocks noGrp="1"/>
          </p:cNvSpPr>
          <p:nvPr>
            <p:ph idx="1"/>
          </p:nvPr>
        </p:nvSpPr>
        <p:spPr>
          <a:xfrm>
            <a:off x="2129425" y="1515649"/>
            <a:ext cx="9619989" cy="4718241"/>
          </a:xfrm>
        </p:spPr>
        <p:txBody>
          <a:bodyPr/>
          <a:lstStyle/>
          <a:p>
            <a:r>
              <a:rPr lang="en-US" dirty="0"/>
              <a:t>Neighborhood needed to be clustered and segmented</a:t>
            </a:r>
          </a:p>
          <a:p>
            <a:r>
              <a:rPr lang="en-US" dirty="0"/>
              <a:t>The use of geolocator was adopted to get the right coordinates and cluster was achieved</a:t>
            </a:r>
          </a:p>
          <a:p>
            <a:pPr marL="0" indent="0">
              <a:buNone/>
            </a:pPr>
            <a:endParaRPr lang="en-US" dirty="0"/>
          </a:p>
        </p:txBody>
      </p:sp>
      <p:pic>
        <p:nvPicPr>
          <p:cNvPr id="5" name="Picture 4">
            <a:extLst>
              <a:ext uri="{FF2B5EF4-FFF2-40B4-BE49-F238E27FC236}">
                <a16:creationId xmlns:a16="http://schemas.microsoft.com/office/drawing/2014/main" id="{D070A836-0FFA-49CD-9850-BF8480CE3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2277" y="2514836"/>
            <a:ext cx="7694284" cy="3977278"/>
          </a:xfrm>
          <a:prstGeom prst="rect">
            <a:avLst/>
          </a:prstGeom>
        </p:spPr>
      </p:pic>
    </p:spTree>
    <p:extLst>
      <p:ext uri="{BB962C8B-B14F-4D97-AF65-F5344CB8AC3E}">
        <p14:creationId xmlns:p14="http://schemas.microsoft.com/office/powerpoint/2010/main" val="229400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631B-AFE2-4D82-A0AE-93A298121E5D}"/>
              </a:ext>
            </a:extLst>
          </p:cNvPr>
          <p:cNvSpPr>
            <a:spLocks noGrp="1"/>
          </p:cNvSpPr>
          <p:nvPr>
            <p:ph type="title"/>
          </p:nvPr>
        </p:nvSpPr>
        <p:spPr/>
        <p:txBody>
          <a:bodyPr/>
          <a:lstStyle/>
          <a:p>
            <a:pPr algn="ctr"/>
            <a:r>
              <a:rPr lang="en-US" dirty="0">
                <a:solidFill>
                  <a:srgbClr val="002060"/>
                </a:solidFill>
              </a:rPr>
              <a:t>Result and Discussion </a:t>
            </a:r>
          </a:p>
        </p:txBody>
      </p:sp>
      <p:sp>
        <p:nvSpPr>
          <p:cNvPr id="3" name="Content Placeholder 2">
            <a:extLst>
              <a:ext uri="{FF2B5EF4-FFF2-40B4-BE49-F238E27FC236}">
                <a16:creationId xmlns:a16="http://schemas.microsoft.com/office/drawing/2014/main" id="{14E0EEE3-F129-4EC8-8182-23C746BCB684}"/>
              </a:ext>
            </a:extLst>
          </p:cNvPr>
          <p:cNvSpPr>
            <a:spLocks noGrp="1"/>
          </p:cNvSpPr>
          <p:nvPr>
            <p:ph idx="1"/>
          </p:nvPr>
        </p:nvSpPr>
        <p:spPr>
          <a:xfrm>
            <a:off x="2217107" y="1352811"/>
            <a:ext cx="9287505" cy="4558411"/>
          </a:xfrm>
        </p:spPr>
        <p:txBody>
          <a:bodyPr/>
          <a:lstStyle/>
          <a:p>
            <a:pPr marL="0" indent="0">
              <a:buNone/>
            </a:pPr>
            <a:r>
              <a:rPr lang="en-US" b="1" dirty="0"/>
              <a:t>Result</a:t>
            </a:r>
          </a:p>
          <a:p>
            <a:r>
              <a:rPr lang="en-US" dirty="0"/>
              <a:t>From the clustering and Segmentation, a total, 191 unique categories were achieved. From the data frame, the type of each business available in each area was gotten and recommendation was done</a:t>
            </a:r>
          </a:p>
          <a:p>
            <a:pPr marL="0" indent="0">
              <a:buNone/>
            </a:pPr>
            <a:r>
              <a:rPr lang="en-US" b="1" dirty="0"/>
              <a:t>Discussion Section</a:t>
            </a:r>
            <a:endParaRPr lang="en-US" dirty="0"/>
          </a:p>
          <a:p>
            <a:r>
              <a:rPr lang="en-US" dirty="0"/>
              <a:t>From the analysis it was observed that different food businesses are existing in many of the neighborhood. If we are to go by factors affecting businesses in general which could be</a:t>
            </a:r>
          </a:p>
          <a:p>
            <a:r>
              <a:rPr lang="en-US" dirty="0"/>
              <a:t>The target customers, security, labor and competition. Starting a Bakery in </a:t>
            </a:r>
            <a:r>
              <a:rPr lang="en-US" b="1" dirty="0" err="1"/>
              <a:t>Harbord,University</a:t>
            </a:r>
            <a:r>
              <a:rPr lang="en-US" b="1" dirty="0"/>
              <a:t> of Toronto</a:t>
            </a:r>
            <a:r>
              <a:rPr lang="en-US" dirty="0"/>
              <a:t> would be a very good idea because there is no bakery in the whole university, thus no initial competition. Security is guaranteed labor isn’t on the high side and the population is there.  </a:t>
            </a:r>
          </a:p>
          <a:p>
            <a:endParaRPr lang="en-US" dirty="0"/>
          </a:p>
        </p:txBody>
      </p:sp>
    </p:spTree>
    <p:extLst>
      <p:ext uri="{BB962C8B-B14F-4D97-AF65-F5344CB8AC3E}">
        <p14:creationId xmlns:p14="http://schemas.microsoft.com/office/powerpoint/2010/main" val="56201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728A-EE2C-4BE6-AD53-C070B9132D41}"/>
              </a:ext>
            </a:extLst>
          </p:cNvPr>
          <p:cNvSpPr>
            <a:spLocks noGrp="1"/>
          </p:cNvSpPr>
          <p:nvPr>
            <p:ph type="title"/>
          </p:nvPr>
        </p:nvSpPr>
        <p:spPr/>
        <p:txBody>
          <a:bodyPr/>
          <a:lstStyle/>
          <a:p>
            <a:pPr algn="ctr"/>
            <a:r>
              <a:rPr lang="en-US" b="1" dirty="0">
                <a:solidFill>
                  <a:srgbClr val="002060"/>
                </a:solidFill>
              </a:rPr>
              <a:t>Conclusion</a:t>
            </a:r>
          </a:p>
        </p:txBody>
      </p:sp>
      <p:sp>
        <p:nvSpPr>
          <p:cNvPr id="3" name="Content Placeholder 2">
            <a:extLst>
              <a:ext uri="{FF2B5EF4-FFF2-40B4-BE49-F238E27FC236}">
                <a16:creationId xmlns:a16="http://schemas.microsoft.com/office/drawing/2014/main" id="{87D59360-A15D-4AEE-A660-E590C7D69F2D}"/>
              </a:ext>
            </a:extLst>
          </p:cNvPr>
          <p:cNvSpPr>
            <a:spLocks noGrp="1"/>
          </p:cNvSpPr>
          <p:nvPr>
            <p:ph idx="1"/>
          </p:nvPr>
        </p:nvSpPr>
        <p:spPr/>
        <p:txBody>
          <a:bodyPr/>
          <a:lstStyle/>
          <a:p>
            <a:r>
              <a:rPr lang="en-US" dirty="0"/>
              <a:t>From the analysis and report, we have noticed and discovered that a data driven business in survey and decision making is the best. </a:t>
            </a:r>
          </a:p>
          <a:p>
            <a:pPr marL="0" indent="0">
              <a:buNone/>
            </a:pPr>
            <a:r>
              <a:rPr lang="en-US" dirty="0"/>
              <a:t> </a:t>
            </a:r>
          </a:p>
          <a:p>
            <a:r>
              <a:rPr lang="en-US" b="1" i="1" dirty="0">
                <a:highlight>
                  <a:srgbClr val="00FF00"/>
                </a:highlight>
              </a:rPr>
              <a:t>Special Thanks to Wikipedia, </a:t>
            </a:r>
            <a:r>
              <a:rPr lang="en-US" b="1" i="1" dirty="0" err="1">
                <a:highlight>
                  <a:srgbClr val="00FF00"/>
                </a:highlight>
              </a:rPr>
              <a:t>forsquare</a:t>
            </a:r>
            <a:r>
              <a:rPr lang="en-US" b="1" i="1" dirty="0">
                <a:highlight>
                  <a:srgbClr val="00FF00"/>
                </a:highlight>
              </a:rPr>
              <a:t> data collection and also to </a:t>
            </a:r>
            <a:r>
              <a:rPr lang="en-US" b="1" i="1" dirty="0" err="1">
                <a:highlight>
                  <a:srgbClr val="00FF00"/>
                </a:highlight>
              </a:rPr>
              <a:t>cousera</a:t>
            </a:r>
            <a:r>
              <a:rPr lang="en-US" b="1" i="1" dirty="0">
                <a:highlight>
                  <a:srgbClr val="00FF00"/>
                </a:highlight>
              </a:rPr>
              <a:t>  </a:t>
            </a:r>
          </a:p>
          <a:p>
            <a:pPr marL="0" indent="0">
              <a:buNone/>
            </a:pPr>
            <a:r>
              <a:rPr lang="en-US" dirty="0">
                <a:highlight>
                  <a:srgbClr val="00FF00"/>
                </a:highlight>
              </a:rPr>
              <a:t> </a:t>
            </a:r>
          </a:p>
          <a:p>
            <a:pPr marL="0" indent="0" algn="ctr">
              <a:buNone/>
            </a:pPr>
            <a:r>
              <a:rPr lang="en-US" sz="4000" b="1" dirty="0"/>
              <a:t>Thank You</a:t>
            </a:r>
          </a:p>
        </p:txBody>
      </p:sp>
    </p:spTree>
    <p:extLst>
      <p:ext uri="{BB962C8B-B14F-4D97-AF65-F5344CB8AC3E}">
        <p14:creationId xmlns:p14="http://schemas.microsoft.com/office/powerpoint/2010/main" val="2851788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44</TotalTime>
  <Words>560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Location finding for a food related Business in Toronto Ontario By Adebayo Ogunmoriyele  August 5, 2019 </vt:lpstr>
      <vt:lpstr>Importance of Good Location for any Business</vt:lpstr>
      <vt:lpstr>The Problem to be solved</vt:lpstr>
      <vt:lpstr>Data acquisition and cleaning </vt:lpstr>
      <vt:lpstr>Machine Learning Algorithim</vt:lpstr>
      <vt:lpstr>Clustering and Segmentation</vt:lpstr>
      <vt:lpstr>Result and 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finding for a food related Business in Toronto Ontario By Adebayo Ogunmoriyele  August 5, 2019</dc:title>
  <dc:creator>bayo ogunmoriyele</dc:creator>
  <cp:lastModifiedBy>bayo ogunmoriyele</cp:lastModifiedBy>
  <cp:revision>5</cp:revision>
  <dcterms:created xsi:type="dcterms:W3CDTF">2019-08-05T22:33:01Z</dcterms:created>
  <dcterms:modified xsi:type="dcterms:W3CDTF">2019-08-05T23:17:49Z</dcterms:modified>
</cp:coreProperties>
</file>