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7" r:id="rId2"/>
  </p:sldMasterIdLst>
  <p:notesMasterIdLst>
    <p:notesMasterId r:id="rId11"/>
  </p:notesMasterIdLst>
  <p:handoutMasterIdLst>
    <p:handoutMasterId r:id="rId12"/>
  </p:handoutMasterIdLst>
  <p:sldIdLst>
    <p:sldId id="269" r:id="rId3"/>
    <p:sldId id="256" r:id="rId4"/>
    <p:sldId id="259" r:id="rId5"/>
    <p:sldId id="266" r:id="rId6"/>
    <p:sldId id="267" r:id="rId7"/>
    <p:sldId id="257" r:id="rId8"/>
    <p:sldId id="268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434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81BDDF7-CAA4-4BEE-B223-34E3FDF36E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331984-8BB3-4BDD-B971-665E1EE1683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4ADDE-A44F-4C55-8CBB-847BEC50230A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9373011-604D-4F6F-BC6D-7B2A2D2F1E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CAC0DC-64D3-44F0-BA8B-224EDE0DFE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4E21C-F2DD-46FF-A1A5-9505FC201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998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70668-5BE0-41CC-B952-76ED3700876B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9E5705-CBA6-442C-9E8F-A34986200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579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74208-771A-4819-8760-90271F3E6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DF8FA4-085B-4A12-BCD3-62D84A4CA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8D556A-241D-4002-AD88-33BAC92EE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699-11A1-494A-9F9D-4C02F856E2AC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CD094A-172D-497F-9FA6-FE889CEA1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167F10-9476-4FE9-8332-5E1ED313A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A7321-605C-4005-BEEE-47C7FCC88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812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46201BD7-A4AD-4272-9643-F6933E816DE8}"/>
              </a:ext>
            </a:extLst>
          </p:cNvPr>
          <p:cNvSpPr/>
          <p:nvPr userDrawn="1"/>
        </p:nvSpPr>
        <p:spPr>
          <a:xfrm>
            <a:off x="0" y="3297114"/>
            <a:ext cx="12191999" cy="356088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0191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46201BD7-A4AD-4272-9643-F6933E816DE8}"/>
              </a:ext>
            </a:extLst>
          </p:cNvPr>
          <p:cNvSpPr/>
          <p:nvPr userDrawn="1"/>
        </p:nvSpPr>
        <p:spPr>
          <a:xfrm>
            <a:off x="6005146" y="0"/>
            <a:ext cx="6186853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00495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46201BD7-A4AD-4272-9643-F6933E816DE8}"/>
              </a:ext>
            </a:extLst>
          </p:cNvPr>
          <p:cNvSpPr/>
          <p:nvPr userDrawn="1"/>
        </p:nvSpPr>
        <p:spPr>
          <a:xfrm>
            <a:off x="0" y="0"/>
            <a:ext cx="6186853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2234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46201BD7-A4AD-4272-9643-F6933E816DE8}"/>
              </a:ext>
            </a:extLst>
          </p:cNvPr>
          <p:cNvSpPr/>
          <p:nvPr userDrawn="1"/>
        </p:nvSpPr>
        <p:spPr>
          <a:xfrm>
            <a:off x="6849208" y="0"/>
            <a:ext cx="5342791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5764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46201BD7-A4AD-4272-9643-F6933E816DE8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47624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2BFE4F-25E8-43D4-9494-A8F9B051B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15B843-CCBA-4B42-B37C-0CBBC4874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241B35-F9AE-4569-B066-F493EF951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6B5AE3-FEBB-487F-864D-820A610D7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699-11A1-494A-9F9D-4C02F856E2AC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A6CE2F-6321-45E4-9B44-93ED6F297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C5CF72-9FE2-45D1-86A9-A5E747D4B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A7321-605C-4005-BEEE-47C7FCC88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71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83C65-7838-4DA6-BC83-EDBD9A1A0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9EB9A7-1962-4722-B7D8-CEDAA4F044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A914EA-B351-4D64-A357-43684DF10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E71821-41D3-418E-9DF0-9C709ED83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699-11A1-494A-9F9D-4C02F856E2AC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7CB8AB-1A88-4A3B-B1FA-55DA49D54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6B0A72-8D02-4071-B0A2-F29718C0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A7321-605C-4005-BEEE-47C7FCC88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727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E5339-117F-4CF1-A732-D7C8A1901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4FA248-662F-43BF-A352-DC95A231D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2F93C9-042B-4C3E-96F8-5FFEAF07C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699-11A1-494A-9F9D-4C02F856E2AC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0F3DB2-9818-4A91-8A31-5B638F740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252FD0-FF35-494F-A283-A694BC91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A7321-605C-4005-BEEE-47C7FCC88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777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8439562-85E2-4745-8CBA-E3060C78B3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638DC5-0806-4381-AA0E-17C9B4413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1FDB66-2E1C-455E-9ADF-911F21C7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699-11A1-494A-9F9D-4C02F856E2AC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22E81A-D44C-4749-B0BC-DC0B08986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B347D9-541C-404B-A60C-3779B61CD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A7321-605C-4005-BEEE-47C7FCC88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2516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8B9EBBA-996F-894A-B54A-D6246ED52CEA}" type="datetimeFigureOut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A3AD64E0-AE94-4DB9-9D54-628BBBA93DF7}"/>
              </a:ext>
            </a:extLst>
          </p:cNvPr>
          <p:cNvSpPr/>
          <p:nvPr userDrawn="1"/>
        </p:nvSpPr>
        <p:spPr>
          <a:xfrm>
            <a:off x="0" y="2031024"/>
            <a:ext cx="12192000" cy="48269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96855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8B9EBBA-996F-894A-B54A-D6246ED52CEA}" type="datetimeFigureOut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A3AD64E0-AE94-4DB9-9D54-628BBBA93DF7}"/>
              </a:ext>
            </a:extLst>
          </p:cNvPr>
          <p:cNvSpPr/>
          <p:nvPr userDrawn="1"/>
        </p:nvSpPr>
        <p:spPr>
          <a:xfrm>
            <a:off x="0" y="4360985"/>
            <a:ext cx="12192000" cy="249701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90450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4CA3DB42-13F2-46D0-96C0-82F68B8B2409}"/>
              </a:ext>
            </a:extLst>
          </p:cNvPr>
          <p:cNvSpPr/>
          <p:nvPr userDrawn="1"/>
        </p:nvSpPr>
        <p:spPr>
          <a:xfrm>
            <a:off x="0" y="0"/>
            <a:ext cx="1301262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80894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46201BD7-A4AD-4272-9643-F6933E816DE8}"/>
              </a:ext>
            </a:extLst>
          </p:cNvPr>
          <p:cNvSpPr/>
          <p:nvPr userDrawn="1"/>
        </p:nvSpPr>
        <p:spPr>
          <a:xfrm>
            <a:off x="6356838" y="0"/>
            <a:ext cx="5835162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431643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293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573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3184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9A5253E-F16B-45D2-B28D-D208BAECCB70}"/>
              </a:ext>
            </a:extLst>
          </p:cNvPr>
          <p:cNvSpPr/>
          <p:nvPr userDrawn="1"/>
        </p:nvSpPr>
        <p:spPr>
          <a:xfrm>
            <a:off x="-1" y="0"/>
            <a:ext cx="8106509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5585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8437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4722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1900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74395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60F19-A7B3-4D0F-A6A2-77D170B69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C28E08-1C6A-4B56-B403-544FC1536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BC80AC-163E-4D76-BF4D-AEAC2953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699-11A1-494A-9F9D-4C02F856E2AC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70F8C1-FF7F-4466-B26F-8FC9A77EE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98D64D-5A37-4332-9C61-8F004588D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A7321-605C-4005-BEEE-47C7FCC88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7464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3EFBF51-42BD-45E8-A750-A5A716680416}"/>
              </a:ext>
            </a:extLst>
          </p:cNvPr>
          <p:cNvSpPr/>
          <p:nvPr userDrawn="1"/>
        </p:nvSpPr>
        <p:spPr>
          <a:xfrm>
            <a:off x="0" y="0"/>
            <a:ext cx="12192000" cy="9407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xfrm>
            <a:off x="0" y="-151099"/>
            <a:ext cx="10772775" cy="13970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03918854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288823" y="0"/>
            <a:ext cx="4903177" cy="6857999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solidFill>
            <a:schemeClr val="tx1"/>
          </a:solidFill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188676" cy="5414962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Vertical Text Placeholder 2">
            <a:extLst>
              <a:ext uri="{FF2B5EF4-FFF2-40B4-BE49-F238E27FC236}">
                <a16:creationId xmlns:a16="http://schemas.microsoft.com/office/drawing/2014/main" id="{EC16F9E2-D3AC-4581-A01E-14E9982D2C46}"/>
              </a:ext>
            </a:extLst>
          </p:cNvPr>
          <p:cNvSpPr>
            <a:spLocks noGrp="1"/>
          </p:cNvSpPr>
          <p:nvPr>
            <p:ph type="body" orient="vert" idx="10"/>
          </p:nvPr>
        </p:nvSpPr>
        <p:spPr>
          <a:xfrm>
            <a:off x="810001" y="6057900"/>
            <a:ext cx="6188676" cy="506536"/>
          </a:xfrm>
        </p:spPr>
        <p:txBody>
          <a:bodyPr vert="eaVert" anchor="t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505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736267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24A2E0-087E-4A37-8856-458163B57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83C749-7B8C-44A4-9740-2B5EDE623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FBCA70-4E80-412B-AA0A-CF97CCACC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699-11A1-494A-9F9D-4C02F856E2AC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1678F1-89D7-4A53-81A3-7F53E78BC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82A4B5-8C65-443B-AE54-82D355912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A7321-605C-4005-BEEE-47C7FCC88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115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642B23-10AE-4F6B-8C57-11708867C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ED4B89-24F0-453A-8D74-B5DFF2671C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77441F-A53A-4EBB-8796-1BB1BD3C8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4DBFC5-17ED-4122-88F3-32FBC6B95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699-11A1-494A-9F9D-4C02F856E2AC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B1008B-CF3B-4924-ADA1-CE7092BD2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6E0D16-7862-4F53-A0AC-3B50262B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A7321-605C-4005-BEEE-47C7FCC88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637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67744-7613-4C1A-B33A-FF3A78384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306E16-EE7C-4D10-93F3-51A5E002A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D62F2A-30D8-4981-8529-BE6F59AEA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41A7E8-9ECF-4B34-9BF5-5FFB1CAFF2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E196A0-4FF6-4CF1-986C-5AC4DB51CA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62353BC-394A-4B62-A7DE-6121222CA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699-11A1-494A-9F9D-4C02F856E2AC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0DD1F6D-6F6B-4839-AA34-32EAE766C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14A0EC-8935-42F1-8689-EE80D321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A7321-605C-4005-BEEE-47C7FCC88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516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2C4778-3D61-4881-B726-012582203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744ED9-2320-4F23-A3BB-B4211A50D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699-11A1-494A-9F9D-4C02F856E2AC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959798-AA6D-4D86-BCDA-6A123E54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4AFD6A-3A16-490E-B6FF-4EFACCED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A7321-605C-4005-BEEE-47C7FCC88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4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31F67A-89BD-4B6D-B645-7EECA0464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699-11A1-494A-9F9D-4C02F856E2AC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4085C1-E1D3-4ADF-ABE1-9BB786114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03D89B-74E3-4F51-88C9-F801037EA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A7321-605C-4005-BEEE-47C7FCC88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36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46201BD7-A4AD-4272-9643-F6933E816DE8}"/>
              </a:ext>
            </a:extLst>
          </p:cNvPr>
          <p:cNvSpPr/>
          <p:nvPr userDrawn="1"/>
        </p:nvSpPr>
        <p:spPr>
          <a:xfrm>
            <a:off x="8484576" y="0"/>
            <a:ext cx="3707423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8610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1781BD-93C9-47FD-B871-EACCC0B33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90DFDD-8A5B-449A-91F0-4CCF5E474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BA872C-5600-41EB-86F9-F38AB513F5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C2699-11A1-494A-9F9D-4C02F856E2AC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4F59AB-54F0-4B3C-8E7F-CB2341594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C08214-8784-42E3-8753-20D0E7E8E9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A7321-605C-4005-BEEE-47C7FCC88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629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1" r:id="rId9"/>
    <p:sldLayoutId id="2147483663" r:id="rId10"/>
    <p:sldLayoutId id="2147483662" r:id="rId11"/>
    <p:sldLayoutId id="2147483665" r:id="rId12"/>
    <p:sldLayoutId id="2147483664" r:id="rId13"/>
    <p:sldLayoutId id="2147483666" r:id="rId14"/>
    <p:sldLayoutId id="2147483656" r:id="rId15"/>
    <p:sldLayoutId id="2147483657" r:id="rId16"/>
    <p:sldLayoutId id="2147483658" r:id="rId17"/>
    <p:sldLayoutId id="214748365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23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1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svg"/><Relationship Id="rId15" Type="http://schemas.openxmlformats.org/officeDocument/2006/relationships/image" Target="../media/image10.jpe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797BC0F4-550A-46AC-ACFC-E7A406ADE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60161" y="3363009"/>
            <a:ext cx="4431839" cy="1751869"/>
          </a:xfrm>
        </p:spPr>
        <p:txBody>
          <a:bodyPr>
            <a:normAutofit/>
          </a:bodyPr>
          <a:lstStyle/>
          <a:p>
            <a:pPr defTabSz="548640" hangingPunct="0"/>
            <a:r>
              <a:rPr lang="en-US" altLang="zh-CN" sz="2000" b="1" kern="0" dirty="0">
                <a:solidFill>
                  <a:schemeClr val="bg1"/>
                </a:solidFill>
                <a:cs typeface="Verdana"/>
                <a:sym typeface="Calibri"/>
              </a:rPr>
              <a:t>Building Up End-to-End Deep Learning Environment from Open Source Frameworks</a:t>
            </a:r>
          </a:p>
          <a:p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367E76-BFF9-40FF-AF39-9BBEDF198C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821" y="2313955"/>
            <a:ext cx="4270179" cy="175186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75F2AFF-B1CE-41AE-9E70-3EDB4B3AFBDF}"/>
              </a:ext>
            </a:extLst>
          </p:cNvPr>
          <p:cNvSpPr txBox="1"/>
          <p:nvPr/>
        </p:nvSpPr>
        <p:spPr>
          <a:xfrm>
            <a:off x="2306361" y="3821823"/>
            <a:ext cx="3398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 Light"/>
                <a:ea typeface="宋体" panose="02010600030101010101" pitchFamily="2" charset="-122"/>
                <a:cs typeface="+mn-cs"/>
              </a:rPr>
              <a:t>One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宋体" panose="02010600030101010101" pitchFamily="2" charset="-122"/>
                <a:cs typeface="+mn-cs"/>
              </a:rPr>
              <a:t>Click Deep Learning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80616C8-E115-4A9E-BA59-1E78EB7AA476}"/>
              </a:ext>
            </a:extLst>
          </p:cNvPr>
          <p:cNvSpPr txBox="1"/>
          <p:nvPr/>
        </p:nvSpPr>
        <p:spPr>
          <a:xfrm>
            <a:off x="3049011" y="4676323"/>
            <a:ext cx="1913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i="1" dirty="0"/>
              <a:t>Presenter:</a:t>
            </a:r>
            <a:r>
              <a:rPr lang="zh-CN" altLang="en-US" sz="1600" i="1" dirty="0"/>
              <a:t> </a:t>
            </a:r>
            <a:r>
              <a:rPr lang="en-US" altLang="zh-CN" sz="1600" i="1" dirty="0" err="1"/>
              <a:t>Baiyu</a:t>
            </a:r>
            <a:r>
              <a:rPr lang="en-US" altLang="zh-CN" sz="1600" i="1" dirty="0"/>
              <a:t> Huo</a:t>
            </a:r>
            <a:endParaRPr lang="zh-CN" altLang="en-US" sz="16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C57BD4E-8DA6-47E4-827C-29BCBE643964}"/>
              </a:ext>
            </a:extLst>
          </p:cNvPr>
          <p:cNvSpPr txBox="1"/>
          <p:nvPr/>
        </p:nvSpPr>
        <p:spPr>
          <a:xfrm>
            <a:off x="1546296" y="5235137"/>
            <a:ext cx="4807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i="1" dirty="0"/>
              <a:t>Gina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1600" i="1" dirty="0"/>
              <a:t>Cody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1600" i="1" dirty="0"/>
              <a:t>School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1600" i="1" dirty="0"/>
              <a:t>of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1600" i="1" dirty="0"/>
              <a:t>Engineering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1600" i="1" dirty="0"/>
              <a:t>and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1600" i="1" dirty="0"/>
              <a:t>Computer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1600" i="1" dirty="0"/>
              <a:t>Science</a:t>
            </a:r>
            <a:endParaRPr lang="zh-CN" altLang="en-US" sz="1600" i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8780EE2-A48C-468E-BE16-D17AF4CA15F0}"/>
              </a:ext>
            </a:extLst>
          </p:cNvPr>
          <p:cNvSpPr txBox="1"/>
          <p:nvPr/>
        </p:nvSpPr>
        <p:spPr>
          <a:xfrm>
            <a:off x="3070044" y="4955730"/>
            <a:ext cx="1871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i="1" dirty="0"/>
              <a:t>Concordia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1600" i="1" dirty="0"/>
              <a:t>University</a:t>
            </a:r>
            <a:endParaRPr lang="zh-CN" altLang="en-US" sz="1600" i="1" dirty="0"/>
          </a:p>
        </p:txBody>
      </p:sp>
      <p:sp>
        <p:nvSpPr>
          <p:cNvPr id="12" name="副标题 2">
            <a:extLst>
              <a:ext uri="{FF2B5EF4-FFF2-40B4-BE49-F238E27FC236}">
                <a16:creationId xmlns:a16="http://schemas.microsoft.com/office/drawing/2014/main" id="{1B03C444-CEAE-4D8E-B192-3D143ABDEEEE}"/>
              </a:ext>
            </a:extLst>
          </p:cNvPr>
          <p:cNvSpPr txBox="1">
            <a:spLocks/>
          </p:cNvSpPr>
          <p:nvPr/>
        </p:nvSpPr>
        <p:spPr>
          <a:xfrm>
            <a:off x="6449296" y="6478987"/>
            <a:ext cx="1165455" cy="338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548640" rtl="0" eaLnBrk="1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i="1" dirty="0">
                <a:solidFill>
                  <a:schemeClr val="tx1"/>
                </a:solidFill>
                <a:sym typeface="Calibri"/>
              </a:rPr>
              <a:t>05/22/2019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8C2BB72-D7CC-4CF6-B18B-DFFD182E3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821" y="6463734"/>
            <a:ext cx="401273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1000" dirty="0"/>
              <a:t>Copyright © 2019.</a:t>
            </a:r>
            <a:r>
              <a:rPr lang="en-US" altLang="zh-CN" sz="1000" dirty="0"/>
              <a:t> </a:t>
            </a:r>
            <a:r>
              <a:rPr lang="zh-CN" altLang="zh-CN" sz="1000" b="1" dirty="0">
                <a:solidFill>
                  <a:srgbClr val="C00000"/>
                </a:solidFill>
              </a:rPr>
              <a:t>Concordia</a:t>
            </a:r>
            <a:r>
              <a:rPr lang="en-US" altLang="zh-CN" sz="1000" b="1" dirty="0"/>
              <a:t> University</a:t>
            </a:r>
            <a:r>
              <a:rPr lang="zh-CN" altLang="zh-CN" sz="1000" dirty="0"/>
              <a:t> All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Open Sans"/>
              </a:rPr>
              <a:t>rights reserved.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636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FFDC59A-8BFA-49E7-8D0C-31EA74DC98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68" y="2744081"/>
            <a:ext cx="1737610" cy="1737610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B6DED452-5028-4638-9177-97C77464F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30478" y="2842466"/>
            <a:ext cx="1763057" cy="14633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5643B18-0B3E-4424-A4B4-B16BCE311103}"/>
              </a:ext>
            </a:extLst>
          </p:cNvPr>
          <p:cNvSpPr txBox="1"/>
          <p:nvPr/>
        </p:nvSpPr>
        <p:spPr>
          <a:xfrm>
            <a:off x="6805436" y="4461911"/>
            <a:ext cx="5006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Cross-platform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75F31C4-F4E4-433E-B1E6-903BEE72B46A}"/>
              </a:ext>
            </a:extLst>
          </p:cNvPr>
          <p:cNvSpPr txBox="1"/>
          <p:nvPr/>
        </p:nvSpPr>
        <p:spPr>
          <a:xfrm>
            <a:off x="6807909" y="4901040"/>
            <a:ext cx="5006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Low client machine requirement 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D275082-98B6-499F-9B3B-220905C40A40}"/>
              </a:ext>
            </a:extLst>
          </p:cNvPr>
          <p:cNvSpPr txBox="1"/>
          <p:nvPr/>
        </p:nvSpPr>
        <p:spPr>
          <a:xfrm>
            <a:off x="6805436" y="5371583"/>
            <a:ext cx="5006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Easy to push the update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1C36F9E-2973-4ACA-B0CB-53074829B06D}"/>
              </a:ext>
            </a:extLst>
          </p:cNvPr>
          <p:cNvSpPr txBox="1"/>
          <p:nvPr/>
        </p:nvSpPr>
        <p:spPr>
          <a:xfrm>
            <a:off x="6805436" y="5925991"/>
            <a:ext cx="628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No pre-requisite environment needed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DCE1490-36E0-4B1D-8821-1993FB4E325C}"/>
              </a:ext>
            </a:extLst>
          </p:cNvPr>
          <p:cNvSpPr txBox="1"/>
          <p:nvPr/>
        </p:nvSpPr>
        <p:spPr>
          <a:xfrm>
            <a:off x="895999" y="3068717"/>
            <a:ext cx="5006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</a:rPr>
              <a:t>Difficult to set up the environment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B8FB468-09EE-4B2D-BA27-2F50BD7A3BE7}"/>
              </a:ext>
            </a:extLst>
          </p:cNvPr>
          <p:cNvSpPr txBox="1"/>
          <p:nvPr/>
        </p:nvSpPr>
        <p:spPr>
          <a:xfrm>
            <a:off x="895999" y="3563221"/>
            <a:ext cx="5006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</a:rPr>
              <a:t>Hard to management the runtimes and libs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AD15D6C-6640-4270-B4CD-350B8AD40A80}"/>
              </a:ext>
            </a:extLst>
          </p:cNvPr>
          <p:cNvSpPr txBox="1"/>
          <p:nvPr/>
        </p:nvSpPr>
        <p:spPr>
          <a:xfrm>
            <a:off x="895999" y="5050890"/>
            <a:ext cx="5006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</a:rPr>
              <a:t>Platform specific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AA522DD-212C-49A1-A1EB-9168D716AB9E}"/>
              </a:ext>
            </a:extLst>
          </p:cNvPr>
          <p:cNvSpPr txBox="1"/>
          <p:nvPr/>
        </p:nvSpPr>
        <p:spPr>
          <a:xfrm>
            <a:off x="895999" y="4455546"/>
            <a:ext cx="5006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</a:rPr>
              <a:t>Hard to deal with the conflicts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4B53249-FBD4-4710-8191-C534B05CABA2}"/>
              </a:ext>
            </a:extLst>
          </p:cNvPr>
          <p:cNvSpPr txBox="1"/>
          <p:nvPr/>
        </p:nvSpPr>
        <p:spPr>
          <a:xfrm>
            <a:off x="238390" y="1788136"/>
            <a:ext cx="5785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</a:rPr>
              <a:t>Maintaining a Deep learning environment locally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61B1E0B-D155-4C4E-874C-12B1BEC42D92}"/>
              </a:ext>
            </a:extLst>
          </p:cNvPr>
          <p:cNvSpPr txBox="1"/>
          <p:nvPr/>
        </p:nvSpPr>
        <p:spPr>
          <a:xfrm>
            <a:off x="6168183" y="1803181"/>
            <a:ext cx="5949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Using browser to access to the deep learning environment 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5619409-25FF-484D-AB2E-23FEFF336963}"/>
              </a:ext>
            </a:extLst>
          </p:cNvPr>
          <p:cNvSpPr txBox="1"/>
          <p:nvPr/>
        </p:nvSpPr>
        <p:spPr>
          <a:xfrm>
            <a:off x="895999" y="5632687"/>
            <a:ext cx="5006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</a:rPr>
              <a:t>High hardware requirement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0D21C40-FC64-40BE-A01F-7B99F07255B5}"/>
              </a:ext>
            </a:extLst>
          </p:cNvPr>
          <p:cNvSpPr txBox="1"/>
          <p:nvPr/>
        </p:nvSpPr>
        <p:spPr>
          <a:xfrm>
            <a:off x="650468" y="673694"/>
            <a:ext cx="5146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Capsule can be considered as an interface for OCDL where users can access to the deep learning environment through the website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3F99C64-2FC2-4670-A6EB-525402DD206D}"/>
              </a:ext>
            </a:extLst>
          </p:cNvPr>
          <p:cNvSpPr txBox="1"/>
          <p:nvPr/>
        </p:nvSpPr>
        <p:spPr>
          <a:xfrm>
            <a:off x="0" y="51344"/>
            <a:ext cx="4261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The</a:t>
            </a:r>
            <a:r>
              <a:rPr lang="en-US" altLang="zh-CN" sz="2400" b="1" dirty="0">
                <a:solidFill>
                  <a:srgbClr val="0070C0"/>
                </a:solidFill>
              </a:rPr>
              <a:t> role </a:t>
            </a:r>
            <a:r>
              <a:rPr lang="en-US" altLang="zh-CN" sz="2400" b="1" dirty="0"/>
              <a:t>of capsule in OCDL</a:t>
            </a:r>
            <a:endParaRPr lang="zh-CN" altLang="en-US" sz="2400" b="1" dirty="0"/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687A92FD-5BFE-4827-9D7B-754D81E3E54F}"/>
              </a:ext>
            </a:extLst>
          </p:cNvPr>
          <p:cNvGrpSpPr/>
          <p:nvPr/>
        </p:nvGrpSpPr>
        <p:grpSpPr>
          <a:xfrm>
            <a:off x="480008" y="2685616"/>
            <a:ext cx="5200356" cy="3162479"/>
            <a:chOff x="480008" y="2685616"/>
            <a:chExt cx="5200356" cy="3162479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D058DF24-AAC3-413C-8D23-0041B9C2BD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0008" y="2685616"/>
              <a:ext cx="6894" cy="3162479"/>
            </a:xfrm>
            <a:prstGeom prst="line">
              <a:avLst/>
            </a:prstGeom>
            <a:ln w="41275" cap="flat" cmpd="sng" algn="ctr">
              <a:gradFill flip="none" rotWithShape="1">
                <a:gsLst>
                  <a:gs pos="0">
                    <a:schemeClr val="accent5">
                      <a:lumMod val="40000"/>
                      <a:lumOff val="60000"/>
                    </a:schemeClr>
                  </a:gs>
                  <a:gs pos="46000">
                    <a:schemeClr val="accent5">
                      <a:lumMod val="95000"/>
                      <a:lumOff val="5000"/>
                    </a:schemeClr>
                  </a:gs>
                  <a:gs pos="100000">
                    <a:schemeClr val="accent5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F924FD7C-AB91-49F5-B33B-383519046465}"/>
                </a:ext>
              </a:extLst>
            </p:cNvPr>
            <p:cNvCxnSpPr>
              <a:cxnSpLocks/>
            </p:cNvCxnSpPr>
            <p:nvPr/>
          </p:nvCxnSpPr>
          <p:spPr>
            <a:xfrm>
              <a:off x="480187" y="3337375"/>
              <a:ext cx="327133" cy="0"/>
            </a:xfrm>
            <a:prstGeom prst="line">
              <a:avLst/>
            </a:prstGeom>
            <a:ln w="41275" cap="flat" cmpd="sng" algn="ctr">
              <a:gradFill flip="none" rotWithShape="1">
                <a:gsLst>
                  <a:gs pos="0">
                    <a:schemeClr val="accent5">
                      <a:lumMod val="40000"/>
                      <a:lumOff val="60000"/>
                    </a:schemeClr>
                  </a:gs>
                  <a:gs pos="46000">
                    <a:schemeClr val="accent5">
                      <a:lumMod val="95000"/>
                      <a:lumOff val="5000"/>
                    </a:schemeClr>
                  </a:gs>
                  <a:gs pos="100000">
                    <a:schemeClr val="accent5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7CA7AF8C-E62C-408F-9AA0-3E5754D569C9}"/>
                </a:ext>
              </a:extLst>
            </p:cNvPr>
            <p:cNvCxnSpPr>
              <a:cxnSpLocks/>
            </p:cNvCxnSpPr>
            <p:nvPr/>
          </p:nvCxnSpPr>
          <p:spPr>
            <a:xfrm>
              <a:off x="486902" y="3891556"/>
              <a:ext cx="327133" cy="0"/>
            </a:xfrm>
            <a:prstGeom prst="line">
              <a:avLst/>
            </a:prstGeom>
            <a:ln w="41275" cap="flat" cmpd="sng" algn="ctr">
              <a:gradFill flip="none" rotWithShape="1">
                <a:gsLst>
                  <a:gs pos="0">
                    <a:schemeClr val="accent5">
                      <a:lumMod val="40000"/>
                      <a:lumOff val="60000"/>
                    </a:schemeClr>
                  </a:gs>
                  <a:gs pos="46000">
                    <a:schemeClr val="accent5">
                      <a:lumMod val="95000"/>
                      <a:lumOff val="5000"/>
                    </a:schemeClr>
                  </a:gs>
                  <a:gs pos="100000">
                    <a:schemeClr val="accent5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ED253632-A238-4B40-B173-0949B4F484CC}"/>
                </a:ext>
              </a:extLst>
            </p:cNvPr>
            <p:cNvCxnSpPr>
              <a:cxnSpLocks/>
            </p:cNvCxnSpPr>
            <p:nvPr/>
          </p:nvCxnSpPr>
          <p:spPr>
            <a:xfrm>
              <a:off x="480187" y="4708975"/>
              <a:ext cx="327133" cy="0"/>
            </a:xfrm>
            <a:prstGeom prst="line">
              <a:avLst/>
            </a:prstGeom>
            <a:ln w="41275" cap="flat" cmpd="sng" algn="ctr">
              <a:gradFill flip="none" rotWithShape="1">
                <a:gsLst>
                  <a:gs pos="0">
                    <a:schemeClr val="accent5">
                      <a:lumMod val="40000"/>
                      <a:lumOff val="60000"/>
                    </a:schemeClr>
                  </a:gs>
                  <a:gs pos="46000">
                    <a:schemeClr val="accent5">
                      <a:lumMod val="95000"/>
                      <a:lumOff val="5000"/>
                    </a:schemeClr>
                  </a:gs>
                  <a:gs pos="100000">
                    <a:schemeClr val="accent5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C9DF7EA2-B3CD-4DE9-B1B0-B0B402238DF8}"/>
                </a:ext>
              </a:extLst>
            </p:cNvPr>
            <p:cNvCxnSpPr>
              <a:cxnSpLocks/>
            </p:cNvCxnSpPr>
            <p:nvPr/>
          </p:nvCxnSpPr>
          <p:spPr>
            <a:xfrm>
              <a:off x="486902" y="5281629"/>
              <a:ext cx="327133" cy="0"/>
            </a:xfrm>
            <a:prstGeom prst="line">
              <a:avLst/>
            </a:prstGeom>
            <a:ln w="41275" cap="flat" cmpd="sng" algn="ctr">
              <a:gradFill flip="none" rotWithShape="1">
                <a:gsLst>
                  <a:gs pos="0">
                    <a:schemeClr val="accent5">
                      <a:lumMod val="40000"/>
                      <a:lumOff val="60000"/>
                    </a:schemeClr>
                  </a:gs>
                  <a:gs pos="46000">
                    <a:schemeClr val="accent5">
                      <a:lumMod val="95000"/>
                      <a:lumOff val="5000"/>
                    </a:schemeClr>
                  </a:gs>
                  <a:gs pos="100000">
                    <a:schemeClr val="accent5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AE8FFA70-3248-4D32-BA0F-8D1F57E2A36E}"/>
                </a:ext>
              </a:extLst>
            </p:cNvPr>
            <p:cNvCxnSpPr>
              <a:cxnSpLocks/>
            </p:cNvCxnSpPr>
            <p:nvPr/>
          </p:nvCxnSpPr>
          <p:spPr>
            <a:xfrm>
              <a:off x="486902" y="5848095"/>
              <a:ext cx="327133" cy="0"/>
            </a:xfrm>
            <a:prstGeom prst="line">
              <a:avLst/>
            </a:prstGeom>
            <a:ln w="41275" cap="flat" cmpd="sng" algn="ctr">
              <a:gradFill flip="none" rotWithShape="1">
                <a:gsLst>
                  <a:gs pos="0">
                    <a:schemeClr val="accent5">
                      <a:lumMod val="40000"/>
                      <a:lumOff val="60000"/>
                    </a:schemeClr>
                  </a:gs>
                  <a:gs pos="46000">
                    <a:schemeClr val="accent5">
                      <a:lumMod val="95000"/>
                      <a:lumOff val="5000"/>
                    </a:schemeClr>
                  </a:gs>
                  <a:gs pos="100000">
                    <a:schemeClr val="accent5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C8785B01-009E-4B1F-9D83-1C9E77E56987}"/>
                </a:ext>
              </a:extLst>
            </p:cNvPr>
            <p:cNvCxnSpPr>
              <a:cxnSpLocks/>
            </p:cNvCxnSpPr>
            <p:nvPr/>
          </p:nvCxnSpPr>
          <p:spPr>
            <a:xfrm>
              <a:off x="480008" y="2685616"/>
              <a:ext cx="5200356" cy="5718"/>
            </a:xfrm>
            <a:prstGeom prst="line">
              <a:avLst/>
            </a:prstGeom>
            <a:ln w="41275" cap="flat" cmpd="sng" algn="ctr">
              <a:gradFill flip="none" rotWithShape="1">
                <a:gsLst>
                  <a:gs pos="0">
                    <a:schemeClr val="accent5">
                      <a:lumMod val="40000"/>
                      <a:lumOff val="60000"/>
                    </a:schemeClr>
                  </a:gs>
                  <a:gs pos="46000">
                    <a:schemeClr val="accent5">
                      <a:lumMod val="95000"/>
                      <a:lumOff val="5000"/>
                    </a:schemeClr>
                  </a:gs>
                  <a:gs pos="100000">
                    <a:schemeClr val="accent5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63B32EFB-8FEF-4CC8-B4C0-58D2D956C876}"/>
              </a:ext>
            </a:extLst>
          </p:cNvPr>
          <p:cNvGrpSpPr/>
          <p:nvPr/>
        </p:nvGrpSpPr>
        <p:grpSpPr>
          <a:xfrm>
            <a:off x="6411716" y="2685616"/>
            <a:ext cx="4989812" cy="3506096"/>
            <a:chOff x="6411716" y="2685616"/>
            <a:chExt cx="4989812" cy="3506096"/>
          </a:xfrm>
        </p:grpSpPr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52AA9C3B-CA47-49AB-8B12-832983D895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11716" y="2685616"/>
              <a:ext cx="5824" cy="3506096"/>
            </a:xfrm>
            <a:prstGeom prst="line">
              <a:avLst/>
            </a:prstGeom>
            <a:ln w="41275" cap="flat" cmpd="sng" algn="ctr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E72EF565-5F6B-487B-8975-ACF05A179422}"/>
                </a:ext>
              </a:extLst>
            </p:cNvPr>
            <p:cNvCxnSpPr>
              <a:cxnSpLocks/>
            </p:cNvCxnSpPr>
            <p:nvPr/>
          </p:nvCxnSpPr>
          <p:spPr>
            <a:xfrm>
              <a:off x="6433232" y="4706308"/>
              <a:ext cx="307552" cy="0"/>
            </a:xfrm>
            <a:prstGeom prst="line">
              <a:avLst/>
            </a:prstGeom>
            <a:ln w="41275" cap="flat" cmpd="sng" algn="ctr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C71122D4-E718-4802-8E61-5E41D7149412}"/>
                </a:ext>
              </a:extLst>
            </p:cNvPr>
            <p:cNvCxnSpPr>
              <a:cxnSpLocks/>
            </p:cNvCxnSpPr>
            <p:nvPr/>
          </p:nvCxnSpPr>
          <p:spPr>
            <a:xfrm>
              <a:off x="6424021" y="5155844"/>
              <a:ext cx="307552" cy="0"/>
            </a:xfrm>
            <a:prstGeom prst="line">
              <a:avLst/>
            </a:prstGeom>
            <a:ln w="41275" cap="flat" cmpd="sng" algn="ctr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E3DBB15A-8428-457D-8900-91CCA8D531C9}"/>
                </a:ext>
              </a:extLst>
            </p:cNvPr>
            <p:cNvCxnSpPr>
              <a:cxnSpLocks/>
            </p:cNvCxnSpPr>
            <p:nvPr/>
          </p:nvCxnSpPr>
          <p:spPr>
            <a:xfrm>
              <a:off x="6424021" y="5643875"/>
              <a:ext cx="307552" cy="0"/>
            </a:xfrm>
            <a:prstGeom prst="line">
              <a:avLst/>
            </a:prstGeom>
            <a:ln w="41275" cap="flat" cmpd="sng" algn="ctr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23241208-28F2-4185-BE6D-1E1D9272C8AC}"/>
                </a:ext>
              </a:extLst>
            </p:cNvPr>
            <p:cNvCxnSpPr>
              <a:cxnSpLocks/>
            </p:cNvCxnSpPr>
            <p:nvPr/>
          </p:nvCxnSpPr>
          <p:spPr>
            <a:xfrm>
              <a:off x="6411716" y="6191712"/>
              <a:ext cx="307552" cy="0"/>
            </a:xfrm>
            <a:prstGeom prst="line">
              <a:avLst/>
            </a:prstGeom>
            <a:ln w="41275" cap="flat" cmpd="sng" algn="ctr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55758C97-7863-4FC4-9441-9B441B505573}"/>
                </a:ext>
              </a:extLst>
            </p:cNvPr>
            <p:cNvCxnSpPr>
              <a:cxnSpLocks/>
            </p:cNvCxnSpPr>
            <p:nvPr/>
          </p:nvCxnSpPr>
          <p:spPr>
            <a:xfrm>
              <a:off x="6411716" y="2685616"/>
              <a:ext cx="4989812" cy="0"/>
            </a:xfrm>
            <a:prstGeom prst="line">
              <a:avLst/>
            </a:prstGeom>
            <a:ln w="41275" cap="flat" cmpd="sng" algn="ctr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9344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EA9ED7D-96ED-4A35-B9A9-DB05B6370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432" y="1360440"/>
            <a:ext cx="4094568" cy="219656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ECAAD4A-BBFD-49FB-B2FF-E423D8DA2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46" y="5069758"/>
            <a:ext cx="1005428" cy="116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6AC641E-71B2-4D24-8880-D8C1DDE634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789" y="4723841"/>
            <a:ext cx="1820315" cy="182031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A818C58-7401-44A9-87DD-FD50E4259B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2300" y="5069758"/>
            <a:ext cx="2329728" cy="1128483"/>
          </a:xfrm>
          <a:prstGeom prst="rect">
            <a:avLst/>
          </a:prstGeom>
        </p:spPr>
      </p:pic>
      <p:pic>
        <p:nvPicPr>
          <p:cNvPr id="1028" name="Picture 4" descr="“chart”的图片搜索结果">
            <a:extLst>
              <a:ext uri="{FF2B5EF4-FFF2-40B4-BE49-F238E27FC236}">
                <a16:creationId xmlns:a16="http://schemas.microsoft.com/office/drawing/2014/main" id="{204D1C69-621D-4833-B0F5-77AE685CE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069758"/>
            <a:ext cx="1888691" cy="112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9FC72E44-2B00-43F5-AB76-2C6C4040F624}"/>
              </a:ext>
            </a:extLst>
          </p:cNvPr>
          <p:cNvGrpSpPr/>
          <p:nvPr/>
        </p:nvGrpSpPr>
        <p:grpSpPr>
          <a:xfrm>
            <a:off x="5893768" y="4044194"/>
            <a:ext cx="1095949" cy="657388"/>
            <a:chOff x="5893768" y="4044194"/>
            <a:chExt cx="1095949" cy="657388"/>
          </a:xfrm>
        </p:grpSpPr>
        <p:sp>
          <p:nvSpPr>
            <p:cNvPr id="14" name="箭头: 下 13">
              <a:extLst>
                <a:ext uri="{FF2B5EF4-FFF2-40B4-BE49-F238E27FC236}">
                  <a16:creationId xmlns:a16="http://schemas.microsoft.com/office/drawing/2014/main" id="{95C36A5A-B00D-40C8-A7F8-35860DABADB8}"/>
                </a:ext>
              </a:extLst>
            </p:cNvPr>
            <p:cNvSpPr/>
            <p:nvPr/>
          </p:nvSpPr>
          <p:spPr>
            <a:xfrm rot="7774221">
              <a:off x="6210923" y="3727039"/>
              <a:ext cx="461639" cy="109594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576F58B-B785-42C2-A907-A67D46859E00}"/>
                </a:ext>
              </a:extLst>
            </p:cNvPr>
            <p:cNvSpPr/>
            <p:nvPr/>
          </p:nvSpPr>
          <p:spPr>
            <a:xfrm rot="2425084">
              <a:off x="6785562" y="4302087"/>
              <a:ext cx="104356" cy="3994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BE4A2C0-4C2B-437B-AC9C-2E8E537B10E7}"/>
                </a:ext>
              </a:extLst>
            </p:cNvPr>
            <p:cNvSpPr/>
            <p:nvPr/>
          </p:nvSpPr>
          <p:spPr>
            <a:xfrm rot="2425084">
              <a:off x="6662710" y="4244097"/>
              <a:ext cx="51691" cy="3994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4519871-A7F4-4823-ADC1-F9014E2EB77D}"/>
              </a:ext>
            </a:extLst>
          </p:cNvPr>
          <p:cNvGrpSpPr/>
          <p:nvPr/>
        </p:nvGrpSpPr>
        <p:grpSpPr>
          <a:xfrm>
            <a:off x="4167973" y="4098052"/>
            <a:ext cx="1095949" cy="657388"/>
            <a:chOff x="5893768" y="4044194"/>
            <a:chExt cx="1095949" cy="657388"/>
          </a:xfrm>
        </p:grpSpPr>
        <p:sp>
          <p:nvSpPr>
            <p:cNvPr id="20" name="箭头: 下 19">
              <a:extLst>
                <a:ext uri="{FF2B5EF4-FFF2-40B4-BE49-F238E27FC236}">
                  <a16:creationId xmlns:a16="http://schemas.microsoft.com/office/drawing/2014/main" id="{7F3E33C0-B049-424A-A075-CACD86862DC5}"/>
                </a:ext>
              </a:extLst>
            </p:cNvPr>
            <p:cNvSpPr/>
            <p:nvPr/>
          </p:nvSpPr>
          <p:spPr>
            <a:xfrm rot="7774221">
              <a:off x="6210923" y="3727039"/>
              <a:ext cx="461639" cy="109594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BE06B9E-383B-44B3-B256-8E57FB179553}"/>
                </a:ext>
              </a:extLst>
            </p:cNvPr>
            <p:cNvSpPr/>
            <p:nvPr/>
          </p:nvSpPr>
          <p:spPr>
            <a:xfrm rot="2425084">
              <a:off x="6785562" y="4302087"/>
              <a:ext cx="104356" cy="3994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629BF5C4-80EA-4A06-B6CF-8E89F1443405}"/>
                </a:ext>
              </a:extLst>
            </p:cNvPr>
            <p:cNvSpPr/>
            <p:nvPr/>
          </p:nvSpPr>
          <p:spPr>
            <a:xfrm rot="2425084">
              <a:off x="6662710" y="4244097"/>
              <a:ext cx="51691" cy="3994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01704788-B860-481F-A93C-D7091CB8F29E}"/>
              </a:ext>
            </a:extLst>
          </p:cNvPr>
          <p:cNvGrpSpPr/>
          <p:nvPr/>
        </p:nvGrpSpPr>
        <p:grpSpPr>
          <a:xfrm rot="6258592">
            <a:off x="2148082" y="4000175"/>
            <a:ext cx="1095949" cy="657388"/>
            <a:chOff x="5893768" y="4044194"/>
            <a:chExt cx="1095949" cy="657388"/>
          </a:xfrm>
        </p:grpSpPr>
        <p:sp>
          <p:nvSpPr>
            <p:cNvPr id="24" name="箭头: 下 23">
              <a:extLst>
                <a:ext uri="{FF2B5EF4-FFF2-40B4-BE49-F238E27FC236}">
                  <a16:creationId xmlns:a16="http://schemas.microsoft.com/office/drawing/2014/main" id="{E93D5565-E0B4-424D-BF1C-9F2F537D9124}"/>
                </a:ext>
              </a:extLst>
            </p:cNvPr>
            <p:cNvSpPr/>
            <p:nvPr/>
          </p:nvSpPr>
          <p:spPr>
            <a:xfrm rot="7774221">
              <a:off x="6210923" y="3727039"/>
              <a:ext cx="461639" cy="109594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90812780-D647-4B69-92B8-6E7784AAFCB1}"/>
                </a:ext>
              </a:extLst>
            </p:cNvPr>
            <p:cNvSpPr/>
            <p:nvPr/>
          </p:nvSpPr>
          <p:spPr>
            <a:xfrm rot="2425084">
              <a:off x="6785562" y="4302087"/>
              <a:ext cx="104356" cy="3994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6EF4682-F9E2-4586-97AA-60A97D13A3E0}"/>
                </a:ext>
              </a:extLst>
            </p:cNvPr>
            <p:cNvSpPr/>
            <p:nvPr/>
          </p:nvSpPr>
          <p:spPr>
            <a:xfrm rot="2425084">
              <a:off x="6662710" y="4244097"/>
              <a:ext cx="51691" cy="3994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3238890C-C8A5-4D32-9DE5-F7F6CDF4CE7E}"/>
              </a:ext>
            </a:extLst>
          </p:cNvPr>
          <p:cNvGrpSpPr/>
          <p:nvPr/>
        </p:nvGrpSpPr>
        <p:grpSpPr>
          <a:xfrm rot="6258592">
            <a:off x="612024" y="3933009"/>
            <a:ext cx="1095949" cy="657388"/>
            <a:chOff x="5893768" y="4044194"/>
            <a:chExt cx="1095949" cy="657388"/>
          </a:xfrm>
        </p:grpSpPr>
        <p:sp>
          <p:nvSpPr>
            <p:cNvPr id="28" name="箭头: 下 27">
              <a:extLst>
                <a:ext uri="{FF2B5EF4-FFF2-40B4-BE49-F238E27FC236}">
                  <a16:creationId xmlns:a16="http://schemas.microsoft.com/office/drawing/2014/main" id="{847F596C-1E8A-4A39-A6D6-6B7E25745CFF}"/>
                </a:ext>
              </a:extLst>
            </p:cNvPr>
            <p:cNvSpPr/>
            <p:nvPr/>
          </p:nvSpPr>
          <p:spPr>
            <a:xfrm rot="7774221">
              <a:off x="6210923" y="3727039"/>
              <a:ext cx="461639" cy="109594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B9367DA-991D-4E43-B819-9516DFBB2EA5}"/>
                </a:ext>
              </a:extLst>
            </p:cNvPr>
            <p:cNvSpPr/>
            <p:nvPr/>
          </p:nvSpPr>
          <p:spPr>
            <a:xfrm rot="2425084">
              <a:off x="6785562" y="4302087"/>
              <a:ext cx="104356" cy="3994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A7C4526C-48C1-4516-A75A-EB13C93A7B85}"/>
                </a:ext>
              </a:extLst>
            </p:cNvPr>
            <p:cNvSpPr/>
            <p:nvPr/>
          </p:nvSpPr>
          <p:spPr>
            <a:xfrm rot="2425084">
              <a:off x="6662710" y="4244097"/>
              <a:ext cx="51691" cy="3994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A381AAAA-1A41-45CC-A136-08250061A586}"/>
              </a:ext>
            </a:extLst>
          </p:cNvPr>
          <p:cNvSpPr txBox="1"/>
          <p:nvPr/>
        </p:nvSpPr>
        <p:spPr>
          <a:xfrm>
            <a:off x="8454110" y="1459763"/>
            <a:ext cx="3472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It provides all the portals: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6E907FF-461C-49CC-B2BF-E1248DB1799C}"/>
              </a:ext>
            </a:extLst>
          </p:cNvPr>
          <p:cNvSpPr txBox="1"/>
          <p:nvPr/>
        </p:nvSpPr>
        <p:spPr>
          <a:xfrm>
            <a:off x="798519" y="620648"/>
            <a:ext cx="6500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n w="0"/>
                <a:solidFill>
                  <a:srgbClr val="0070C0"/>
                </a:solidFill>
              </a:rPr>
              <a:t>Capsule is the single entry of OCDL which contains a set of portals </a:t>
            </a:r>
            <a:endParaRPr lang="zh-CN" altLang="en-US" sz="1600" dirty="0">
              <a:ln w="0"/>
              <a:solidFill>
                <a:srgbClr val="0070C0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6F954B2-29AF-4B8C-9E4D-CED86E0372FC}"/>
              </a:ext>
            </a:extLst>
          </p:cNvPr>
          <p:cNvSpPr txBox="1"/>
          <p:nvPr/>
        </p:nvSpPr>
        <p:spPr>
          <a:xfrm>
            <a:off x="9006767" y="2162912"/>
            <a:ext cx="2750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Project Initialization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82E049B-227E-4362-A799-A3791C4BDD33}"/>
              </a:ext>
            </a:extLst>
          </p:cNvPr>
          <p:cNvSpPr txBox="1"/>
          <p:nvPr/>
        </p:nvSpPr>
        <p:spPr>
          <a:xfrm>
            <a:off x="9006767" y="2743964"/>
            <a:ext cx="3054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Project Configuration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E12D427-1F09-4AEE-8290-F1FFADD66978}"/>
              </a:ext>
            </a:extLst>
          </p:cNvPr>
          <p:cNvSpPr txBox="1"/>
          <p:nvPr/>
        </p:nvSpPr>
        <p:spPr>
          <a:xfrm>
            <a:off x="9021952" y="3374201"/>
            <a:ext cx="3054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Model Development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B5A38EB-6323-4C43-A8E8-C7FFBB63CAE2}"/>
              </a:ext>
            </a:extLst>
          </p:cNvPr>
          <p:cNvSpPr txBox="1"/>
          <p:nvPr/>
        </p:nvSpPr>
        <p:spPr>
          <a:xfrm>
            <a:off x="9006767" y="3995974"/>
            <a:ext cx="3054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Model Management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4C92EF4-EC5A-4827-AF3F-FE8AC9A5AF6F}"/>
              </a:ext>
            </a:extLst>
          </p:cNvPr>
          <p:cNvSpPr txBox="1"/>
          <p:nvPr/>
        </p:nvSpPr>
        <p:spPr>
          <a:xfrm>
            <a:off x="9021952" y="4571180"/>
            <a:ext cx="3054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Model Release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7A6DCEC-25F5-4A1B-881D-3006726BA682}"/>
              </a:ext>
            </a:extLst>
          </p:cNvPr>
          <p:cNvSpPr txBox="1"/>
          <p:nvPr/>
        </p:nvSpPr>
        <p:spPr>
          <a:xfrm>
            <a:off x="-9494" y="23346"/>
            <a:ext cx="5392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n w="0"/>
              </a:rPr>
              <a:t>The</a:t>
            </a:r>
            <a:r>
              <a:rPr lang="en-US" altLang="zh-CN" sz="2400" b="1" dirty="0">
                <a:ln w="0"/>
                <a:solidFill>
                  <a:srgbClr val="0070C0"/>
                </a:solidFill>
              </a:rPr>
              <a:t> functions </a:t>
            </a:r>
            <a:r>
              <a:rPr lang="en-US" altLang="zh-CN" sz="2400" b="1" dirty="0">
                <a:ln w="0"/>
              </a:rPr>
              <a:t>that Capsule provides</a:t>
            </a:r>
            <a:endParaRPr lang="zh-CN" altLang="en-US" sz="2400" b="1" dirty="0">
              <a:ln w="0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A06B14A9-F4EF-4EB1-8D1F-CDA66B6610C0}"/>
              </a:ext>
            </a:extLst>
          </p:cNvPr>
          <p:cNvGrpSpPr/>
          <p:nvPr/>
        </p:nvGrpSpPr>
        <p:grpSpPr>
          <a:xfrm>
            <a:off x="8712795" y="1990348"/>
            <a:ext cx="3044430" cy="2865523"/>
            <a:chOff x="8712795" y="1990348"/>
            <a:chExt cx="3044430" cy="2865523"/>
          </a:xfrm>
        </p:grpSpPr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71BED614-9CDA-489D-99DB-B169F4FB80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12795" y="1990348"/>
              <a:ext cx="5824" cy="2865523"/>
            </a:xfrm>
            <a:prstGeom prst="line">
              <a:avLst/>
            </a:prstGeom>
            <a:ln w="41275" cap="flat" cmpd="sng" algn="ctr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BF10BD4E-9101-4221-B926-D1D8A2A2B24F}"/>
                </a:ext>
              </a:extLst>
            </p:cNvPr>
            <p:cNvCxnSpPr>
              <a:cxnSpLocks/>
            </p:cNvCxnSpPr>
            <p:nvPr/>
          </p:nvCxnSpPr>
          <p:spPr>
            <a:xfrm>
              <a:off x="8725100" y="2418315"/>
              <a:ext cx="307552" cy="0"/>
            </a:xfrm>
            <a:prstGeom prst="line">
              <a:avLst/>
            </a:prstGeom>
            <a:ln w="41275" cap="flat" cmpd="sng" algn="ctr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97CDF6EF-B0B3-4660-8A91-C95B2C966A6C}"/>
                </a:ext>
              </a:extLst>
            </p:cNvPr>
            <p:cNvCxnSpPr>
              <a:cxnSpLocks/>
            </p:cNvCxnSpPr>
            <p:nvPr/>
          </p:nvCxnSpPr>
          <p:spPr>
            <a:xfrm>
              <a:off x="8725100" y="3006427"/>
              <a:ext cx="307552" cy="0"/>
            </a:xfrm>
            <a:prstGeom prst="line">
              <a:avLst/>
            </a:prstGeom>
            <a:ln w="41275" cap="flat" cmpd="sng" algn="ctr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338EC2A7-9A08-45D1-B1A8-D883E1870788}"/>
                </a:ext>
              </a:extLst>
            </p:cNvPr>
            <p:cNvCxnSpPr>
              <a:cxnSpLocks/>
            </p:cNvCxnSpPr>
            <p:nvPr/>
          </p:nvCxnSpPr>
          <p:spPr>
            <a:xfrm>
              <a:off x="8725100" y="3626924"/>
              <a:ext cx="307552" cy="0"/>
            </a:xfrm>
            <a:prstGeom prst="line">
              <a:avLst/>
            </a:prstGeom>
            <a:ln w="41275" cap="flat" cmpd="sng" algn="ctr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6D921A9A-35BB-4389-832F-7DA9B4195184}"/>
                </a:ext>
              </a:extLst>
            </p:cNvPr>
            <p:cNvCxnSpPr>
              <a:cxnSpLocks/>
            </p:cNvCxnSpPr>
            <p:nvPr/>
          </p:nvCxnSpPr>
          <p:spPr>
            <a:xfrm>
              <a:off x="8712795" y="4848342"/>
              <a:ext cx="307552" cy="0"/>
            </a:xfrm>
            <a:prstGeom prst="line">
              <a:avLst/>
            </a:prstGeom>
            <a:ln w="41275" cap="flat" cmpd="sng" algn="ctr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5AF88E3F-6452-4CF4-A9DB-3CD311C40859}"/>
                </a:ext>
              </a:extLst>
            </p:cNvPr>
            <p:cNvCxnSpPr>
              <a:cxnSpLocks/>
            </p:cNvCxnSpPr>
            <p:nvPr/>
          </p:nvCxnSpPr>
          <p:spPr>
            <a:xfrm>
              <a:off x="8712795" y="4272045"/>
              <a:ext cx="307552" cy="0"/>
            </a:xfrm>
            <a:prstGeom prst="line">
              <a:avLst/>
            </a:prstGeom>
            <a:ln w="41275" cap="flat" cmpd="sng" algn="ctr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8141D04A-5C2B-4861-868B-DBC485A76FE2}"/>
                </a:ext>
              </a:extLst>
            </p:cNvPr>
            <p:cNvCxnSpPr>
              <a:cxnSpLocks/>
            </p:cNvCxnSpPr>
            <p:nvPr/>
          </p:nvCxnSpPr>
          <p:spPr>
            <a:xfrm>
              <a:off x="8712795" y="1997972"/>
              <a:ext cx="3044430" cy="0"/>
            </a:xfrm>
            <a:prstGeom prst="line">
              <a:avLst/>
            </a:prstGeom>
            <a:ln w="41275" cap="flat" cmpd="sng" algn="ctr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3253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8D4DCC5-86FD-44E2-967E-24C1BC35A7BD}"/>
              </a:ext>
            </a:extLst>
          </p:cNvPr>
          <p:cNvSpPr txBox="1"/>
          <p:nvPr/>
        </p:nvSpPr>
        <p:spPr>
          <a:xfrm>
            <a:off x="-9494" y="23346"/>
            <a:ext cx="5392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Project</a:t>
            </a:r>
            <a:r>
              <a:rPr lang="en-US" altLang="zh-CN" sz="2400" b="1" dirty="0">
                <a:solidFill>
                  <a:schemeClr val="accent1"/>
                </a:solidFill>
              </a:rPr>
              <a:t> Initialization </a:t>
            </a:r>
            <a:r>
              <a:rPr lang="en-US" altLang="zh-CN" sz="2400" b="1" dirty="0"/>
              <a:t>&amp;</a:t>
            </a:r>
            <a:r>
              <a:rPr lang="en-US" altLang="zh-CN" sz="2400" b="1" dirty="0">
                <a:solidFill>
                  <a:schemeClr val="accent1"/>
                </a:solidFill>
              </a:rPr>
              <a:t> Configuration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7E06D21-E219-410A-9509-A35DFD8679DE}"/>
              </a:ext>
            </a:extLst>
          </p:cNvPr>
          <p:cNvSpPr/>
          <p:nvPr/>
        </p:nvSpPr>
        <p:spPr>
          <a:xfrm>
            <a:off x="922789" y="1803633"/>
            <a:ext cx="6216242" cy="3036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Project</a:t>
            </a:r>
            <a:r>
              <a:rPr lang="zh-CN" altLang="en-US" dirty="0"/>
              <a:t> </a:t>
            </a:r>
            <a:r>
              <a:rPr lang="en-US" altLang="zh-CN" dirty="0"/>
              <a:t>Initialization and migration </a:t>
            </a:r>
            <a:r>
              <a:rPr lang="en-US" altLang="zh-CN" dirty="0" err="1"/>
              <a:t>scenio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Initialization -&gt; configuration -&gt; Service Serve -&gt; configuration update -&gt; Service Serve - &gt; migration</a:t>
            </a: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8710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AE90E03-5517-461B-9EA6-E57A1169B050}"/>
              </a:ext>
            </a:extLst>
          </p:cNvPr>
          <p:cNvSpPr txBox="1"/>
          <p:nvPr/>
        </p:nvSpPr>
        <p:spPr>
          <a:xfrm>
            <a:off x="0" y="66975"/>
            <a:ext cx="5392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Model Development &amp; Management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ED61295-008F-4C89-8030-7513968FF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230" y="1134592"/>
            <a:ext cx="7750739" cy="3744298"/>
          </a:xfrm>
          <a:prstGeom prst="rect">
            <a:avLst/>
          </a:prstGeom>
        </p:spPr>
      </p:pic>
      <p:sp>
        <p:nvSpPr>
          <p:cNvPr id="68" name="矩形 67">
            <a:extLst>
              <a:ext uri="{FF2B5EF4-FFF2-40B4-BE49-F238E27FC236}">
                <a16:creationId xmlns:a16="http://schemas.microsoft.com/office/drawing/2014/main" id="{3B358F3F-374F-44E2-98E5-3AC3AEE7D39C}"/>
              </a:ext>
            </a:extLst>
          </p:cNvPr>
          <p:cNvSpPr/>
          <p:nvPr/>
        </p:nvSpPr>
        <p:spPr>
          <a:xfrm>
            <a:off x="0" y="5174991"/>
            <a:ext cx="2947495" cy="1683009"/>
          </a:xfrm>
          <a:prstGeom prst="rect">
            <a:avLst/>
          </a:prstGeom>
          <a:noFill/>
          <a:ln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/>
          </a:p>
        </p:txBody>
      </p:sp>
      <p:pic>
        <p:nvPicPr>
          <p:cNvPr id="70" name="图片 69">
            <a:extLst>
              <a:ext uri="{FF2B5EF4-FFF2-40B4-BE49-F238E27FC236}">
                <a16:creationId xmlns:a16="http://schemas.microsoft.com/office/drawing/2014/main" id="{600A3002-0070-4E80-8970-805F6FBF90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212" y="5539640"/>
            <a:ext cx="1134515" cy="1134515"/>
          </a:xfrm>
          <a:prstGeom prst="rect">
            <a:avLst/>
          </a:prstGeom>
        </p:spPr>
      </p:pic>
      <p:sp>
        <p:nvSpPr>
          <p:cNvPr id="71" name="AutoShape 2" descr="jupyter logo">
            <a:extLst>
              <a:ext uri="{FF2B5EF4-FFF2-40B4-BE49-F238E27FC236}">
                <a16:creationId xmlns:a16="http://schemas.microsoft.com/office/drawing/2014/main" id="{E5899F10-9758-4172-88F4-FC4F5CD584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3" name="图形 72">
            <a:extLst>
              <a:ext uri="{FF2B5EF4-FFF2-40B4-BE49-F238E27FC236}">
                <a16:creationId xmlns:a16="http://schemas.microsoft.com/office/drawing/2014/main" id="{93CB1FD3-C844-423C-BEE6-1B696505EE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9463" y="5706616"/>
            <a:ext cx="580383" cy="672717"/>
          </a:xfrm>
          <a:prstGeom prst="rect">
            <a:avLst/>
          </a:prstGeom>
        </p:spPr>
      </p:pic>
      <p:sp>
        <p:nvSpPr>
          <p:cNvPr id="74" name="箭头: 五边形 73">
            <a:extLst>
              <a:ext uri="{FF2B5EF4-FFF2-40B4-BE49-F238E27FC236}">
                <a16:creationId xmlns:a16="http://schemas.microsoft.com/office/drawing/2014/main" id="{F271EFAA-A101-4319-88AA-AF51CA47D741}"/>
              </a:ext>
            </a:extLst>
          </p:cNvPr>
          <p:cNvSpPr/>
          <p:nvPr/>
        </p:nvSpPr>
        <p:spPr>
          <a:xfrm>
            <a:off x="0" y="5172879"/>
            <a:ext cx="1786576" cy="331713"/>
          </a:xfrm>
          <a:prstGeom prst="homePlat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 Building</a:t>
            </a:r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D9722DED-4C46-4FB4-AB28-8633F810DAFE}"/>
              </a:ext>
            </a:extLst>
          </p:cNvPr>
          <p:cNvSpPr txBox="1"/>
          <p:nvPr/>
        </p:nvSpPr>
        <p:spPr>
          <a:xfrm>
            <a:off x="71494" y="6394938"/>
            <a:ext cx="865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Jupyter</a:t>
            </a:r>
            <a:endParaRPr lang="zh-CN" altLang="en-US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845B5D5C-BEB2-4BD1-9593-217663FC20DC}"/>
              </a:ext>
            </a:extLst>
          </p:cNvPr>
          <p:cNvSpPr txBox="1"/>
          <p:nvPr/>
        </p:nvSpPr>
        <p:spPr>
          <a:xfrm>
            <a:off x="1366090" y="6430730"/>
            <a:ext cx="156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Code Template</a:t>
            </a:r>
            <a:endParaRPr lang="zh-CN" altLang="en-US" dirty="0"/>
          </a:p>
        </p:txBody>
      </p:sp>
      <p:sp>
        <p:nvSpPr>
          <p:cNvPr id="77" name="加号 76">
            <a:extLst>
              <a:ext uri="{FF2B5EF4-FFF2-40B4-BE49-F238E27FC236}">
                <a16:creationId xmlns:a16="http://schemas.microsoft.com/office/drawing/2014/main" id="{929282C5-A9FD-4B99-89A3-D2A712D63E8B}"/>
              </a:ext>
            </a:extLst>
          </p:cNvPr>
          <p:cNvSpPr/>
          <p:nvPr/>
        </p:nvSpPr>
        <p:spPr>
          <a:xfrm>
            <a:off x="1015391" y="5802367"/>
            <a:ext cx="580384" cy="592571"/>
          </a:xfrm>
          <a:prstGeom prst="mathPlu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587A98A3-720B-4C4C-BDD9-56E55F479480}"/>
              </a:ext>
            </a:extLst>
          </p:cNvPr>
          <p:cNvSpPr/>
          <p:nvPr/>
        </p:nvSpPr>
        <p:spPr>
          <a:xfrm>
            <a:off x="3036504" y="5167103"/>
            <a:ext cx="2967822" cy="1683009"/>
          </a:xfrm>
          <a:prstGeom prst="rect">
            <a:avLst/>
          </a:prstGeom>
          <a:noFill/>
          <a:ln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/>
          </a:p>
        </p:txBody>
      </p:sp>
      <p:sp>
        <p:nvSpPr>
          <p:cNvPr id="81" name="箭头: 五边形 80">
            <a:extLst>
              <a:ext uri="{FF2B5EF4-FFF2-40B4-BE49-F238E27FC236}">
                <a16:creationId xmlns:a16="http://schemas.microsoft.com/office/drawing/2014/main" id="{3EC8D78B-E500-4701-AEA9-E59F12BADFA1}"/>
              </a:ext>
            </a:extLst>
          </p:cNvPr>
          <p:cNvSpPr/>
          <p:nvPr/>
        </p:nvSpPr>
        <p:spPr>
          <a:xfrm>
            <a:off x="3036504" y="5167103"/>
            <a:ext cx="1786576" cy="331713"/>
          </a:xfrm>
          <a:prstGeom prst="homePlat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 Training</a:t>
            </a:r>
            <a:endParaRPr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FA33159C-04BE-4C01-B668-5FE6D7396FDF}"/>
              </a:ext>
            </a:extLst>
          </p:cNvPr>
          <p:cNvSpPr txBox="1"/>
          <p:nvPr/>
        </p:nvSpPr>
        <p:spPr>
          <a:xfrm>
            <a:off x="3321232" y="6438925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048C798E-70B4-460A-B3C0-0851F9D02A10}"/>
              </a:ext>
            </a:extLst>
          </p:cNvPr>
          <p:cNvSpPr txBox="1"/>
          <p:nvPr/>
        </p:nvSpPr>
        <p:spPr>
          <a:xfrm>
            <a:off x="4999589" y="643009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GPU</a:t>
            </a:r>
            <a:endParaRPr lang="zh-CN" altLang="en-US" dirty="0"/>
          </a:p>
        </p:txBody>
      </p:sp>
      <p:pic>
        <p:nvPicPr>
          <p:cNvPr id="86" name="图片 85">
            <a:extLst>
              <a:ext uri="{FF2B5EF4-FFF2-40B4-BE49-F238E27FC236}">
                <a16:creationId xmlns:a16="http://schemas.microsoft.com/office/drawing/2014/main" id="{6E96DCFC-176A-4431-AA24-C182E8E82F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2720" y="5812409"/>
            <a:ext cx="942908" cy="541013"/>
          </a:xfrm>
          <a:prstGeom prst="rect">
            <a:avLst/>
          </a:prstGeom>
        </p:spPr>
      </p:pic>
      <p:pic>
        <p:nvPicPr>
          <p:cNvPr id="87" name="图片 86">
            <a:extLst>
              <a:ext uri="{FF2B5EF4-FFF2-40B4-BE49-F238E27FC236}">
                <a16:creationId xmlns:a16="http://schemas.microsoft.com/office/drawing/2014/main" id="{5CF2D585-7106-4886-8674-F839B4F71E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0714" y="5664811"/>
            <a:ext cx="921197" cy="828675"/>
          </a:xfrm>
          <a:prstGeom prst="rect">
            <a:avLst/>
          </a:prstGeom>
        </p:spPr>
      </p:pic>
      <p:sp>
        <p:nvSpPr>
          <p:cNvPr id="88" name="箭头: 虚尾 87">
            <a:extLst>
              <a:ext uri="{FF2B5EF4-FFF2-40B4-BE49-F238E27FC236}">
                <a16:creationId xmlns:a16="http://schemas.microsoft.com/office/drawing/2014/main" id="{D9169080-3548-4575-98DD-859ACD8A84D6}"/>
              </a:ext>
            </a:extLst>
          </p:cNvPr>
          <p:cNvSpPr/>
          <p:nvPr/>
        </p:nvSpPr>
        <p:spPr>
          <a:xfrm>
            <a:off x="4329449" y="5941715"/>
            <a:ext cx="459960" cy="185398"/>
          </a:xfrm>
          <a:prstGeom prst="striped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箭头: 虚尾 88">
            <a:extLst>
              <a:ext uri="{FF2B5EF4-FFF2-40B4-BE49-F238E27FC236}">
                <a16:creationId xmlns:a16="http://schemas.microsoft.com/office/drawing/2014/main" id="{79C5826B-D269-488E-8C74-4DF5A97846B3}"/>
              </a:ext>
            </a:extLst>
          </p:cNvPr>
          <p:cNvSpPr/>
          <p:nvPr/>
        </p:nvSpPr>
        <p:spPr>
          <a:xfrm rot="10800000">
            <a:off x="4306661" y="6160367"/>
            <a:ext cx="459959" cy="185397"/>
          </a:xfrm>
          <a:prstGeom prst="striped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7786C7FE-FF16-4B9E-8F61-E35D72F692C7}"/>
              </a:ext>
            </a:extLst>
          </p:cNvPr>
          <p:cNvSpPr txBox="1"/>
          <p:nvPr/>
        </p:nvSpPr>
        <p:spPr>
          <a:xfrm>
            <a:off x="4163968" y="5539127"/>
            <a:ext cx="79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Switch</a:t>
            </a:r>
            <a:endParaRPr lang="zh-CN" altLang="en-US" dirty="0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F76E0848-9BB4-4327-A566-95D439B11F68}"/>
              </a:ext>
            </a:extLst>
          </p:cNvPr>
          <p:cNvSpPr/>
          <p:nvPr/>
        </p:nvSpPr>
        <p:spPr>
          <a:xfrm>
            <a:off x="6311486" y="6036388"/>
            <a:ext cx="1135640" cy="623218"/>
          </a:xfrm>
          <a:prstGeom prst="ellipse">
            <a:avLst/>
          </a:prstGeom>
          <a:solidFill>
            <a:srgbClr val="FFFFFF"/>
          </a:solidFill>
          <a:ln w="25400" cap="flat">
            <a:solidFill>
              <a:srgbClr val="00B0F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863" tIns="54863" rIns="54863" bIns="54863" numCol="1" spcCol="38100" rtlCol="0" anchor="ctr">
            <a:spAutoFit/>
          </a:bodyPr>
          <a:lstStyle/>
          <a:p>
            <a:pPr defTabSz="548640" hangingPunct="0"/>
            <a:endParaRPr lang="zh-CN" altLang="en-US" sz="2160" kern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</p:txBody>
      </p:sp>
      <p:pic>
        <p:nvPicPr>
          <p:cNvPr id="92" name="图片 91">
            <a:extLst>
              <a:ext uri="{FF2B5EF4-FFF2-40B4-BE49-F238E27FC236}">
                <a16:creationId xmlns:a16="http://schemas.microsoft.com/office/drawing/2014/main" id="{297FC025-2128-4C4C-818B-211A5D74C96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205" y="6326232"/>
            <a:ext cx="239760" cy="188226"/>
          </a:xfrm>
          <a:prstGeom prst="rect">
            <a:avLst/>
          </a:prstGeom>
        </p:spPr>
      </p:pic>
      <p:sp>
        <p:nvSpPr>
          <p:cNvPr id="93" name="Shape 187">
            <a:extLst>
              <a:ext uri="{FF2B5EF4-FFF2-40B4-BE49-F238E27FC236}">
                <a16:creationId xmlns:a16="http://schemas.microsoft.com/office/drawing/2014/main" id="{43438A00-FD98-4C3C-A7FD-FE4D3E5E46B6}"/>
              </a:ext>
            </a:extLst>
          </p:cNvPr>
          <p:cNvSpPr/>
          <p:nvPr/>
        </p:nvSpPr>
        <p:spPr>
          <a:xfrm>
            <a:off x="6170651" y="5588072"/>
            <a:ext cx="2429938" cy="1184211"/>
          </a:xfrm>
          <a:prstGeom prst="rect">
            <a:avLst/>
          </a:prstGeom>
          <a:ln w="3175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35718" tIns="35718" rIns="35718" bIns="35718" anchor="ctr"/>
          <a:lstStyle/>
          <a:p>
            <a:pPr algn="ctr" defTabSz="410765" hangingPunct="0">
              <a:defRPr sz="1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80" kern="0" dirty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pic>
        <p:nvPicPr>
          <p:cNvPr id="95" name="图片 94">
            <a:extLst>
              <a:ext uri="{FF2B5EF4-FFF2-40B4-BE49-F238E27FC236}">
                <a16:creationId xmlns:a16="http://schemas.microsoft.com/office/drawing/2014/main" id="{EA4DF4EA-47C2-4A93-AE82-73C7FD8F2D1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789" y="6124787"/>
            <a:ext cx="239760" cy="188226"/>
          </a:xfrm>
          <a:prstGeom prst="rect">
            <a:avLst/>
          </a:prstGeom>
        </p:spPr>
      </p:pic>
      <p:sp>
        <p:nvSpPr>
          <p:cNvPr id="96" name="Shape 185">
            <a:extLst>
              <a:ext uri="{FF2B5EF4-FFF2-40B4-BE49-F238E27FC236}">
                <a16:creationId xmlns:a16="http://schemas.microsoft.com/office/drawing/2014/main" id="{66BF1A11-A542-4A3B-9BB0-F16593E265E0}"/>
              </a:ext>
            </a:extLst>
          </p:cNvPr>
          <p:cNvSpPr/>
          <p:nvPr/>
        </p:nvSpPr>
        <p:spPr>
          <a:xfrm>
            <a:off x="6323051" y="5635961"/>
            <a:ext cx="2054140" cy="244041"/>
          </a:xfrm>
          <a:prstGeom prst="rect">
            <a:avLst/>
          </a:prstGeom>
          <a:ln w="3175">
            <a:solidFill>
              <a:srgbClr val="000000"/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 hangingPunct="0">
              <a:defRPr sz="14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1320" kern="0" dirty="0">
                <a:solidFill>
                  <a:srgbClr val="000000"/>
                </a:solidFill>
                <a:latin typeface="Verdana"/>
                <a:cs typeface="Verdana"/>
                <a:sym typeface="Helvetica Light"/>
              </a:rPr>
              <a:t>Approval Stag</a:t>
            </a:r>
            <a:r>
              <a:rPr lang="en-US" altLang="zh-CN" sz="1320" kern="0" dirty="0">
                <a:solidFill>
                  <a:srgbClr val="000000"/>
                </a:solidFill>
                <a:latin typeface="Verdana"/>
                <a:cs typeface="Verdana"/>
                <a:sym typeface="Helvetica Light"/>
              </a:rPr>
              <a:t>ing</a:t>
            </a:r>
            <a:endParaRPr sz="1320" kern="0" dirty="0">
              <a:solidFill>
                <a:srgbClr val="000000"/>
              </a:solidFill>
              <a:latin typeface="Verdana"/>
              <a:cs typeface="Verdana"/>
              <a:sym typeface="Helvetica Light"/>
            </a:endParaRPr>
          </a:p>
        </p:txBody>
      </p:sp>
      <p:pic>
        <p:nvPicPr>
          <p:cNvPr id="97" name="图片 96">
            <a:extLst>
              <a:ext uri="{FF2B5EF4-FFF2-40B4-BE49-F238E27FC236}">
                <a16:creationId xmlns:a16="http://schemas.microsoft.com/office/drawing/2014/main" id="{9E58DD71-66BA-41CB-9779-9D6422BF781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957" y="6397731"/>
            <a:ext cx="239760" cy="188226"/>
          </a:xfrm>
          <a:prstGeom prst="rect">
            <a:avLst/>
          </a:prstGeom>
        </p:spPr>
      </p:pic>
      <p:pic>
        <p:nvPicPr>
          <p:cNvPr id="98" name="图片 97">
            <a:extLst>
              <a:ext uri="{FF2B5EF4-FFF2-40B4-BE49-F238E27FC236}">
                <a16:creationId xmlns:a16="http://schemas.microsoft.com/office/drawing/2014/main" id="{753A8206-DC75-486B-89B0-1B8FD02FEF2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116" y="6192173"/>
            <a:ext cx="239760" cy="188226"/>
          </a:xfrm>
          <a:prstGeom prst="rect">
            <a:avLst/>
          </a:prstGeom>
        </p:spPr>
      </p:pic>
      <p:pic>
        <p:nvPicPr>
          <p:cNvPr id="99" name="图片 98">
            <a:extLst>
              <a:ext uri="{FF2B5EF4-FFF2-40B4-BE49-F238E27FC236}">
                <a16:creationId xmlns:a16="http://schemas.microsoft.com/office/drawing/2014/main" id="{85EC8CE1-EBB7-433C-8A3B-283472060C9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441" y="6367613"/>
            <a:ext cx="367852" cy="288786"/>
          </a:xfrm>
          <a:prstGeom prst="rect">
            <a:avLst/>
          </a:prstGeom>
        </p:spPr>
      </p:pic>
      <p:pic>
        <p:nvPicPr>
          <p:cNvPr id="100" name="图片 99">
            <a:extLst>
              <a:ext uri="{FF2B5EF4-FFF2-40B4-BE49-F238E27FC236}">
                <a16:creationId xmlns:a16="http://schemas.microsoft.com/office/drawing/2014/main" id="{DE222DC7-7449-4964-8745-8918F0DE05C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993" y="6420138"/>
            <a:ext cx="239760" cy="188226"/>
          </a:xfrm>
          <a:prstGeom prst="rect">
            <a:avLst/>
          </a:prstGeom>
        </p:spPr>
      </p:pic>
      <p:pic>
        <p:nvPicPr>
          <p:cNvPr id="101" name="图片 100">
            <a:extLst>
              <a:ext uri="{FF2B5EF4-FFF2-40B4-BE49-F238E27FC236}">
                <a16:creationId xmlns:a16="http://schemas.microsoft.com/office/drawing/2014/main" id="{D8893430-0579-4227-B4F3-3A57795DEDE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648" y="6384654"/>
            <a:ext cx="89645" cy="70377"/>
          </a:xfrm>
          <a:prstGeom prst="rect">
            <a:avLst/>
          </a:prstGeom>
        </p:spPr>
      </p:pic>
      <p:pic>
        <p:nvPicPr>
          <p:cNvPr id="102" name="图片 101">
            <a:extLst>
              <a:ext uri="{FF2B5EF4-FFF2-40B4-BE49-F238E27FC236}">
                <a16:creationId xmlns:a16="http://schemas.microsoft.com/office/drawing/2014/main" id="{F52CEC77-E222-49AC-AC27-39FDB8E50DC0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728" y="5985340"/>
            <a:ext cx="193440" cy="151862"/>
          </a:xfrm>
          <a:prstGeom prst="rect">
            <a:avLst/>
          </a:prstGeom>
        </p:spPr>
      </p:pic>
      <p:pic>
        <p:nvPicPr>
          <p:cNvPr id="103" name="图片 102">
            <a:extLst>
              <a:ext uri="{FF2B5EF4-FFF2-40B4-BE49-F238E27FC236}">
                <a16:creationId xmlns:a16="http://schemas.microsoft.com/office/drawing/2014/main" id="{5DE6B0A4-A85B-4FD3-919E-D2A3540F8D5E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550" y="6002607"/>
            <a:ext cx="239760" cy="188226"/>
          </a:xfrm>
          <a:prstGeom prst="rect">
            <a:avLst/>
          </a:prstGeom>
        </p:spPr>
      </p:pic>
      <p:pic>
        <p:nvPicPr>
          <p:cNvPr id="104" name="图片 103">
            <a:extLst>
              <a:ext uri="{FF2B5EF4-FFF2-40B4-BE49-F238E27FC236}">
                <a16:creationId xmlns:a16="http://schemas.microsoft.com/office/drawing/2014/main" id="{928830E5-865B-48C3-867E-F35E0EF4653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429" y="6100803"/>
            <a:ext cx="239760" cy="188226"/>
          </a:xfrm>
          <a:prstGeom prst="rect">
            <a:avLst/>
          </a:prstGeom>
        </p:spPr>
      </p:pic>
      <p:pic>
        <p:nvPicPr>
          <p:cNvPr id="105" name="图片 104">
            <a:extLst>
              <a:ext uri="{FF2B5EF4-FFF2-40B4-BE49-F238E27FC236}">
                <a16:creationId xmlns:a16="http://schemas.microsoft.com/office/drawing/2014/main" id="{7A3902A0-7B9C-4E4F-B152-91DAABA0715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74" y="6322689"/>
            <a:ext cx="89645" cy="70377"/>
          </a:xfrm>
          <a:prstGeom prst="rect">
            <a:avLst/>
          </a:prstGeom>
        </p:spPr>
      </p:pic>
      <p:pic>
        <p:nvPicPr>
          <p:cNvPr id="106" name="图片 105">
            <a:extLst>
              <a:ext uri="{FF2B5EF4-FFF2-40B4-BE49-F238E27FC236}">
                <a16:creationId xmlns:a16="http://schemas.microsoft.com/office/drawing/2014/main" id="{F887F173-71CB-4022-9DD3-43A805DC4EF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191" y="6145633"/>
            <a:ext cx="89645" cy="70377"/>
          </a:xfrm>
          <a:prstGeom prst="rect">
            <a:avLst/>
          </a:prstGeom>
        </p:spPr>
      </p:pic>
      <p:pic>
        <p:nvPicPr>
          <p:cNvPr id="107" name="图片 106">
            <a:extLst>
              <a:ext uri="{FF2B5EF4-FFF2-40B4-BE49-F238E27FC236}">
                <a16:creationId xmlns:a16="http://schemas.microsoft.com/office/drawing/2014/main" id="{F0ECB179-2812-45EC-B1E8-747A6036A98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716" y="6277620"/>
            <a:ext cx="158758" cy="124635"/>
          </a:xfrm>
          <a:prstGeom prst="rect">
            <a:avLst/>
          </a:prstGeom>
        </p:spPr>
      </p:pic>
      <p:pic>
        <p:nvPicPr>
          <p:cNvPr id="108" name="图片 107">
            <a:extLst>
              <a:ext uri="{FF2B5EF4-FFF2-40B4-BE49-F238E27FC236}">
                <a16:creationId xmlns:a16="http://schemas.microsoft.com/office/drawing/2014/main" id="{B97A962D-56D2-4152-8BD1-6C96CF3006F5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939" y="6441390"/>
            <a:ext cx="158758" cy="124635"/>
          </a:xfrm>
          <a:prstGeom prst="rect">
            <a:avLst/>
          </a:prstGeom>
        </p:spPr>
      </p:pic>
      <p:pic>
        <p:nvPicPr>
          <p:cNvPr id="109" name="图片 108">
            <a:extLst>
              <a:ext uri="{FF2B5EF4-FFF2-40B4-BE49-F238E27FC236}">
                <a16:creationId xmlns:a16="http://schemas.microsoft.com/office/drawing/2014/main" id="{BE41ED69-BCBD-452A-8801-0DBE39CCD0A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468" y="6312861"/>
            <a:ext cx="239760" cy="188226"/>
          </a:xfrm>
          <a:prstGeom prst="rect">
            <a:avLst/>
          </a:prstGeom>
        </p:spPr>
      </p:pic>
      <p:sp>
        <p:nvSpPr>
          <p:cNvPr id="110" name="矩形 109">
            <a:extLst>
              <a:ext uri="{FF2B5EF4-FFF2-40B4-BE49-F238E27FC236}">
                <a16:creationId xmlns:a16="http://schemas.microsoft.com/office/drawing/2014/main" id="{AE4A1C4D-40C4-4D36-8837-0CA6BC14FAFE}"/>
              </a:ext>
            </a:extLst>
          </p:cNvPr>
          <p:cNvSpPr/>
          <p:nvPr/>
        </p:nvSpPr>
        <p:spPr>
          <a:xfrm>
            <a:off x="6093274" y="5177234"/>
            <a:ext cx="3007020" cy="1683009"/>
          </a:xfrm>
          <a:prstGeom prst="rect">
            <a:avLst/>
          </a:prstGeom>
          <a:noFill/>
          <a:ln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/>
          </a:p>
        </p:txBody>
      </p:sp>
      <p:sp>
        <p:nvSpPr>
          <p:cNvPr id="111" name="箭头: 五边形 110">
            <a:extLst>
              <a:ext uri="{FF2B5EF4-FFF2-40B4-BE49-F238E27FC236}">
                <a16:creationId xmlns:a16="http://schemas.microsoft.com/office/drawing/2014/main" id="{80A588EB-AAE0-40DC-9C0A-CDA1E12B8C3A}"/>
              </a:ext>
            </a:extLst>
          </p:cNvPr>
          <p:cNvSpPr/>
          <p:nvPr/>
        </p:nvSpPr>
        <p:spPr>
          <a:xfrm>
            <a:off x="6093273" y="5183511"/>
            <a:ext cx="1786576" cy="331713"/>
          </a:xfrm>
          <a:prstGeom prst="homePlat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 Approval</a:t>
            </a:r>
            <a:endParaRPr lang="zh-CN" altLang="en-US" dirty="0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7C597D25-E8B7-472B-982A-148A56C60348}"/>
              </a:ext>
            </a:extLst>
          </p:cNvPr>
          <p:cNvSpPr/>
          <p:nvPr/>
        </p:nvSpPr>
        <p:spPr>
          <a:xfrm>
            <a:off x="9184980" y="5177234"/>
            <a:ext cx="3007020" cy="1683009"/>
          </a:xfrm>
          <a:prstGeom prst="rect">
            <a:avLst/>
          </a:prstGeom>
          <a:noFill/>
          <a:ln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/>
          </a:p>
        </p:txBody>
      </p:sp>
      <p:sp>
        <p:nvSpPr>
          <p:cNvPr id="138" name="箭头: 五边形 137">
            <a:extLst>
              <a:ext uri="{FF2B5EF4-FFF2-40B4-BE49-F238E27FC236}">
                <a16:creationId xmlns:a16="http://schemas.microsoft.com/office/drawing/2014/main" id="{32B724CF-A73C-4CEB-B782-0C7DA81E8ED4}"/>
              </a:ext>
            </a:extLst>
          </p:cNvPr>
          <p:cNvSpPr/>
          <p:nvPr/>
        </p:nvSpPr>
        <p:spPr>
          <a:xfrm>
            <a:off x="9184979" y="5183511"/>
            <a:ext cx="1786576" cy="331713"/>
          </a:xfrm>
          <a:prstGeom prst="homePlat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 Approval</a:t>
            </a:r>
            <a:endParaRPr lang="zh-CN" altLang="en-US" dirty="0"/>
          </a:p>
        </p:txBody>
      </p:sp>
      <p:pic>
        <p:nvPicPr>
          <p:cNvPr id="139" name="Picture 4" descr="“chart”的图片搜索结果">
            <a:extLst>
              <a:ext uri="{FF2B5EF4-FFF2-40B4-BE49-F238E27FC236}">
                <a16:creationId xmlns:a16="http://schemas.microsoft.com/office/drawing/2014/main" id="{46E070D2-2DF8-4FFF-B1E2-9638D9C1E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5142" y="5780479"/>
            <a:ext cx="1245487" cy="71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" name="文本框 139">
            <a:extLst>
              <a:ext uri="{FF2B5EF4-FFF2-40B4-BE49-F238E27FC236}">
                <a16:creationId xmlns:a16="http://schemas.microsoft.com/office/drawing/2014/main" id="{CEEC663F-10B3-4BD1-B481-32ED4E0721FA}"/>
              </a:ext>
            </a:extLst>
          </p:cNvPr>
          <p:cNvSpPr txBox="1"/>
          <p:nvPr/>
        </p:nvSpPr>
        <p:spPr>
          <a:xfrm>
            <a:off x="9646730" y="6487158"/>
            <a:ext cx="2083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Model Management</a:t>
            </a:r>
            <a:endParaRPr lang="zh-CN" altLang="en-US" dirty="0"/>
          </a:p>
        </p:txBody>
      </p:sp>
      <p:pic>
        <p:nvPicPr>
          <p:cNvPr id="144" name="图片 143">
            <a:extLst>
              <a:ext uri="{FF2B5EF4-FFF2-40B4-BE49-F238E27FC236}">
                <a16:creationId xmlns:a16="http://schemas.microsoft.com/office/drawing/2014/main" id="{76D70137-F1E7-434B-984B-360395FBFE7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624366" y="5706737"/>
            <a:ext cx="1460786" cy="81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65628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01B12533-9D03-4112-8A34-BF1E04235DA4}"/>
              </a:ext>
            </a:extLst>
          </p:cNvPr>
          <p:cNvSpPr/>
          <p:nvPr/>
        </p:nvSpPr>
        <p:spPr>
          <a:xfrm>
            <a:off x="1460600" y="5526049"/>
            <a:ext cx="3035030" cy="657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Persistence file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204C169-A2D5-4052-A48D-C146575F2DA9}"/>
              </a:ext>
            </a:extLst>
          </p:cNvPr>
          <p:cNvSpPr/>
          <p:nvPr/>
        </p:nvSpPr>
        <p:spPr>
          <a:xfrm>
            <a:off x="1050597" y="1880392"/>
            <a:ext cx="2456529" cy="2331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DE940FC-00A8-41BC-A465-CC23E506D237}"/>
              </a:ext>
            </a:extLst>
          </p:cNvPr>
          <p:cNvSpPr txBox="1"/>
          <p:nvPr/>
        </p:nvSpPr>
        <p:spPr>
          <a:xfrm>
            <a:off x="7009974" y="1006833"/>
            <a:ext cx="511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The Capsule is completely stateless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E76AD39-3A2A-4436-8226-225760D361CA}"/>
              </a:ext>
            </a:extLst>
          </p:cNvPr>
          <p:cNvSpPr txBox="1"/>
          <p:nvPr/>
        </p:nvSpPr>
        <p:spPr>
          <a:xfrm>
            <a:off x="7009974" y="2559278"/>
            <a:ext cx="511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All state will be pushed to Rover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93751CE-144D-4D20-B4CE-362FC774E835}"/>
              </a:ext>
            </a:extLst>
          </p:cNvPr>
          <p:cNvSpPr txBox="1"/>
          <p:nvPr/>
        </p:nvSpPr>
        <p:spPr>
          <a:xfrm>
            <a:off x="7441627" y="1622721"/>
            <a:ext cx="392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No database, no configuration file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817797D-323A-4785-98C6-85FEF06E7DB6}"/>
              </a:ext>
            </a:extLst>
          </p:cNvPr>
          <p:cNvSpPr txBox="1"/>
          <p:nvPr/>
        </p:nvSpPr>
        <p:spPr>
          <a:xfrm>
            <a:off x="7009974" y="3947728"/>
            <a:ext cx="511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Server-end Memory cache 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621EB22-0D14-42E2-8ECA-9D3D8DB3D3F0}"/>
              </a:ext>
            </a:extLst>
          </p:cNvPr>
          <p:cNvSpPr txBox="1"/>
          <p:nvPr/>
        </p:nvSpPr>
        <p:spPr>
          <a:xfrm>
            <a:off x="7441627" y="3166165"/>
            <a:ext cx="4106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Easily to restore the state for the new capsule application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48D9682-067F-4E46-9A93-BCE590F91BB6}"/>
              </a:ext>
            </a:extLst>
          </p:cNvPr>
          <p:cNvSpPr txBox="1"/>
          <p:nvPr/>
        </p:nvSpPr>
        <p:spPr>
          <a:xfrm>
            <a:off x="7441627" y="1932098"/>
            <a:ext cx="310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Light and flexible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00C15CF-E15F-42C7-BA1F-309FE318D069}"/>
              </a:ext>
            </a:extLst>
          </p:cNvPr>
          <p:cNvSpPr txBox="1"/>
          <p:nvPr/>
        </p:nvSpPr>
        <p:spPr>
          <a:xfrm>
            <a:off x="7484195" y="4448074"/>
            <a:ext cx="486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Reduce the disk IO consumption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9D11BDE-3E0F-411B-BCD2-B1C73A645E07}"/>
              </a:ext>
            </a:extLst>
          </p:cNvPr>
          <p:cNvSpPr txBox="1"/>
          <p:nvPr/>
        </p:nvSpPr>
        <p:spPr>
          <a:xfrm>
            <a:off x="7496672" y="4825094"/>
            <a:ext cx="486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Increase the access speed for data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5E7277A9-226F-4D8A-BE1D-33A309FC05CD}"/>
              </a:ext>
            </a:extLst>
          </p:cNvPr>
          <p:cNvSpPr/>
          <p:nvPr/>
        </p:nvSpPr>
        <p:spPr>
          <a:xfrm>
            <a:off x="1180922" y="2881391"/>
            <a:ext cx="906752" cy="561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DDCD424-67E8-47EF-8674-0E016D52429F}"/>
              </a:ext>
            </a:extLst>
          </p:cNvPr>
          <p:cNvSpPr txBox="1"/>
          <p:nvPr/>
        </p:nvSpPr>
        <p:spPr>
          <a:xfrm>
            <a:off x="2503987" y="1896345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Memory</a:t>
            </a:r>
            <a:endParaRPr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25C6BE9F-B1D3-4C69-8E72-EC8E62126D4B}"/>
              </a:ext>
            </a:extLst>
          </p:cNvPr>
          <p:cNvSpPr/>
          <p:nvPr/>
        </p:nvSpPr>
        <p:spPr>
          <a:xfrm>
            <a:off x="2045653" y="2433071"/>
            <a:ext cx="914401" cy="561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18430FF4-1D61-450A-A952-97AEC00A4DEA}"/>
              </a:ext>
            </a:extLst>
          </p:cNvPr>
          <p:cNvSpPr/>
          <p:nvPr/>
        </p:nvSpPr>
        <p:spPr>
          <a:xfrm>
            <a:off x="1494564" y="3567981"/>
            <a:ext cx="758363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data</a:t>
            </a:r>
            <a:endParaRPr lang="zh-CN" altLang="en-US" sz="1200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638918F6-7B83-4794-8D5B-734C1B37A6A5}"/>
              </a:ext>
            </a:extLst>
          </p:cNvPr>
          <p:cNvSpPr/>
          <p:nvPr/>
        </p:nvSpPr>
        <p:spPr>
          <a:xfrm>
            <a:off x="2201691" y="3188021"/>
            <a:ext cx="758363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data</a:t>
            </a:r>
            <a:endParaRPr lang="zh-CN" altLang="en-US" sz="1200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B44C8D2C-F744-4223-98EB-F3FA807B7AD9}"/>
              </a:ext>
            </a:extLst>
          </p:cNvPr>
          <p:cNvSpPr/>
          <p:nvPr/>
        </p:nvSpPr>
        <p:spPr>
          <a:xfrm>
            <a:off x="2491251" y="3695005"/>
            <a:ext cx="362263" cy="255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</a:t>
            </a:r>
            <a:endParaRPr lang="zh-CN" altLang="en-US" sz="1200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811A7BD5-171C-49A6-90E5-35C952F34A1F}"/>
              </a:ext>
            </a:extLst>
          </p:cNvPr>
          <p:cNvSpPr/>
          <p:nvPr/>
        </p:nvSpPr>
        <p:spPr>
          <a:xfrm>
            <a:off x="2875216" y="3635491"/>
            <a:ext cx="362263" cy="255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</a:t>
            </a:r>
            <a:endParaRPr lang="zh-CN" altLang="en-US" sz="1200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AF559465-52D0-443B-AD71-8BA7EFFF5938}"/>
              </a:ext>
            </a:extLst>
          </p:cNvPr>
          <p:cNvSpPr/>
          <p:nvPr/>
        </p:nvSpPr>
        <p:spPr>
          <a:xfrm>
            <a:off x="3237479" y="4011752"/>
            <a:ext cx="227246" cy="146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0D43F68A-5190-4E50-B0AB-5EC71B136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600" y="5532007"/>
            <a:ext cx="690664" cy="652172"/>
          </a:xfrm>
          <a:prstGeom prst="rect">
            <a:avLst/>
          </a:prstGeom>
        </p:spPr>
      </p:pic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354D4CB6-F094-4141-83D0-11878CA71F3B}"/>
              </a:ext>
            </a:extLst>
          </p:cNvPr>
          <p:cNvCxnSpPr>
            <a:cxnSpLocks/>
          </p:cNvCxnSpPr>
          <p:nvPr/>
        </p:nvCxnSpPr>
        <p:spPr>
          <a:xfrm>
            <a:off x="1634298" y="4115584"/>
            <a:ext cx="0" cy="1243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54CA9DB4-0FC4-44D2-9DF6-30EDE68B5305}"/>
              </a:ext>
            </a:extLst>
          </p:cNvPr>
          <p:cNvCxnSpPr>
            <a:cxnSpLocks/>
          </p:cNvCxnSpPr>
          <p:nvPr/>
        </p:nvCxnSpPr>
        <p:spPr>
          <a:xfrm flipH="1" flipV="1">
            <a:off x="2135254" y="4115584"/>
            <a:ext cx="16010" cy="1215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60D408A3-F91D-47FB-9381-0D2DD82EF59B}"/>
              </a:ext>
            </a:extLst>
          </p:cNvPr>
          <p:cNvSpPr/>
          <p:nvPr/>
        </p:nvSpPr>
        <p:spPr>
          <a:xfrm>
            <a:off x="1139410" y="4931814"/>
            <a:ext cx="3691038" cy="1447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44001EC-7866-4933-B26A-BCDEB6AD3DC3}"/>
              </a:ext>
            </a:extLst>
          </p:cNvPr>
          <p:cNvSpPr txBox="1"/>
          <p:nvPr/>
        </p:nvSpPr>
        <p:spPr>
          <a:xfrm>
            <a:off x="2634631" y="4989323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Rover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12CB2D1-EE7F-4C59-A7FB-53C6D8EBE48C}"/>
              </a:ext>
            </a:extLst>
          </p:cNvPr>
          <p:cNvSpPr/>
          <p:nvPr/>
        </p:nvSpPr>
        <p:spPr>
          <a:xfrm>
            <a:off x="919985" y="1127464"/>
            <a:ext cx="3910463" cy="31857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1EE9978-7AFE-43B6-A60D-B6E4A4B642A4}"/>
              </a:ext>
            </a:extLst>
          </p:cNvPr>
          <p:cNvSpPr txBox="1"/>
          <p:nvPr/>
        </p:nvSpPr>
        <p:spPr>
          <a:xfrm>
            <a:off x="1050597" y="1217695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Capsule</a:t>
            </a:r>
            <a:endParaRPr lang="zh-CN" altLang="en-US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EA51E1C7-E251-462E-8A46-11EB6AE5FC51}"/>
              </a:ext>
            </a:extLst>
          </p:cNvPr>
          <p:cNvSpPr/>
          <p:nvPr/>
        </p:nvSpPr>
        <p:spPr>
          <a:xfrm>
            <a:off x="4716824" y="1487803"/>
            <a:ext cx="244236" cy="3063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2872ECE8-9D34-4A18-9200-A87263EB3FB8}"/>
              </a:ext>
            </a:extLst>
          </p:cNvPr>
          <p:cNvSpPr/>
          <p:nvPr/>
        </p:nvSpPr>
        <p:spPr>
          <a:xfrm>
            <a:off x="4737630" y="2466892"/>
            <a:ext cx="244236" cy="3063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92E5FE4E-42A9-42DB-BC15-817487AFEC77}"/>
              </a:ext>
            </a:extLst>
          </p:cNvPr>
          <p:cNvSpPr/>
          <p:nvPr/>
        </p:nvSpPr>
        <p:spPr>
          <a:xfrm>
            <a:off x="4716824" y="3388649"/>
            <a:ext cx="244236" cy="3063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A322061-D833-4300-95CF-E2F086FF2444}"/>
              </a:ext>
            </a:extLst>
          </p:cNvPr>
          <p:cNvSpPr txBox="1"/>
          <p:nvPr/>
        </p:nvSpPr>
        <p:spPr>
          <a:xfrm>
            <a:off x="266528" y="218362"/>
            <a:ext cx="4209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</a:rPr>
              <a:t>Stateless </a:t>
            </a:r>
            <a:r>
              <a:rPr lang="en-US" altLang="zh-CN" sz="2400" b="1" dirty="0"/>
              <a:t>in capsule</a:t>
            </a:r>
            <a:endParaRPr lang="zh-CN" altLang="en-US" sz="2400" b="1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455ED69-37C2-4864-9EE1-CB943468C88E}"/>
              </a:ext>
            </a:extLst>
          </p:cNvPr>
          <p:cNvGrpSpPr/>
          <p:nvPr/>
        </p:nvGrpSpPr>
        <p:grpSpPr>
          <a:xfrm>
            <a:off x="6980371" y="1428047"/>
            <a:ext cx="4502383" cy="3581713"/>
            <a:chOff x="6980371" y="1428047"/>
            <a:chExt cx="4502383" cy="3581713"/>
          </a:xfrm>
        </p:grpSpPr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2005498C-4A54-4EBC-9FBE-F6123EB236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4047" y="1428047"/>
              <a:ext cx="12067" cy="3581713"/>
            </a:xfrm>
            <a:prstGeom prst="line">
              <a:avLst/>
            </a:prstGeom>
            <a:ln w="41275" cap="flat" cmpd="sng" algn="ctr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AA380303-4FD7-489B-83EA-DC64E6314F0F}"/>
                </a:ext>
              </a:extLst>
            </p:cNvPr>
            <p:cNvCxnSpPr>
              <a:cxnSpLocks/>
            </p:cNvCxnSpPr>
            <p:nvPr/>
          </p:nvCxnSpPr>
          <p:spPr>
            <a:xfrm>
              <a:off x="6987512" y="1794159"/>
              <a:ext cx="319299" cy="0"/>
            </a:xfrm>
            <a:prstGeom prst="line">
              <a:avLst/>
            </a:prstGeom>
            <a:ln w="41275" cap="flat" cmpd="sng" algn="ctr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990BB5D6-B69D-4C68-A886-5DE2E2889948}"/>
                </a:ext>
              </a:extLst>
            </p:cNvPr>
            <p:cNvCxnSpPr>
              <a:cxnSpLocks/>
            </p:cNvCxnSpPr>
            <p:nvPr/>
          </p:nvCxnSpPr>
          <p:spPr>
            <a:xfrm>
              <a:off x="6987512" y="2116764"/>
              <a:ext cx="319299" cy="0"/>
            </a:xfrm>
            <a:prstGeom prst="line">
              <a:avLst/>
            </a:prstGeom>
            <a:ln w="41275" cap="flat" cmpd="sng" algn="ctr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3EB54855-12ED-443C-8053-BBB4E78739CA}"/>
                </a:ext>
              </a:extLst>
            </p:cNvPr>
            <p:cNvCxnSpPr>
              <a:cxnSpLocks/>
            </p:cNvCxnSpPr>
            <p:nvPr/>
          </p:nvCxnSpPr>
          <p:spPr>
            <a:xfrm>
              <a:off x="7009974" y="3031744"/>
              <a:ext cx="4354711" cy="0"/>
            </a:xfrm>
            <a:prstGeom prst="line">
              <a:avLst/>
            </a:prstGeom>
            <a:ln w="41275" cap="flat" cmpd="sng" algn="ctr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BB5BB996-FC89-4AD3-86FE-6F935D5F2967}"/>
                </a:ext>
              </a:extLst>
            </p:cNvPr>
            <p:cNvCxnSpPr>
              <a:cxnSpLocks/>
            </p:cNvCxnSpPr>
            <p:nvPr/>
          </p:nvCxnSpPr>
          <p:spPr>
            <a:xfrm>
              <a:off x="6984047" y="4632740"/>
              <a:ext cx="322764" cy="0"/>
            </a:xfrm>
            <a:prstGeom prst="line">
              <a:avLst/>
            </a:prstGeom>
            <a:ln w="41275" cap="flat" cmpd="sng" algn="ctr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2F29232D-6DDD-4FBA-B3B8-73E16D8A4D52}"/>
                </a:ext>
              </a:extLst>
            </p:cNvPr>
            <p:cNvCxnSpPr>
              <a:cxnSpLocks/>
            </p:cNvCxnSpPr>
            <p:nvPr/>
          </p:nvCxnSpPr>
          <p:spPr>
            <a:xfrm>
              <a:off x="6987513" y="4341808"/>
              <a:ext cx="4304069" cy="0"/>
            </a:xfrm>
            <a:prstGeom prst="line">
              <a:avLst/>
            </a:prstGeom>
            <a:ln w="41275" cap="flat" cmpd="sng" algn="ctr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88FCE13F-1C5E-48DF-9680-8B0C24E59B73}"/>
                </a:ext>
              </a:extLst>
            </p:cNvPr>
            <p:cNvCxnSpPr>
              <a:cxnSpLocks/>
            </p:cNvCxnSpPr>
            <p:nvPr/>
          </p:nvCxnSpPr>
          <p:spPr>
            <a:xfrm>
              <a:off x="6987513" y="1434864"/>
              <a:ext cx="4495241" cy="0"/>
            </a:xfrm>
            <a:prstGeom prst="line">
              <a:avLst/>
            </a:prstGeom>
            <a:ln w="41275" cap="flat" cmpd="sng" algn="ctr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F7A88861-9FF2-42AE-82E6-CD6E9FEEF090}"/>
                </a:ext>
              </a:extLst>
            </p:cNvPr>
            <p:cNvCxnSpPr>
              <a:cxnSpLocks/>
            </p:cNvCxnSpPr>
            <p:nvPr/>
          </p:nvCxnSpPr>
          <p:spPr>
            <a:xfrm>
              <a:off x="7009974" y="3480639"/>
              <a:ext cx="319299" cy="0"/>
            </a:xfrm>
            <a:prstGeom prst="line">
              <a:avLst/>
            </a:prstGeom>
            <a:ln w="41275" cap="flat" cmpd="sng" algn="ctr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3E0188BE-C45A-45F3-A70D-52763FD52D24}"/>
                </a:ext>
              </a:extLst>
            </p:cNvPr>
            <p:cNvCxnSpPr>
              <a:cxnSpLocks/>
            </p:cNvCxnSpPr>
            <p:nvPr/>
          </p:nvCxnSpPr>
          <p:spPr>
            <a:xfrm>
              <a:off x="6980371" y="5009760"/>
              <a:ext cx="326440" cy="0"/>
            </a:xfrm>
            <a:prstGeom prst="line">
              <a:avLst/>
            </a:prstGeom>
            <a:ln w="41275" cap="flat" cmpd="sng" algn="ctr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6954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0D037DE-D1C8-4B8B-805D-A002792503C5}"/>
              </a:ext>
            </a:extLst>
          </p:cNvPr>
          <p:cNvSpPr txBox="1"/>
          <p:nvPr/>
        </p:nvSpPr>
        <p:spPr>
          <a:xfrm>
            <a:off x="0" y="0"/>
            <a:ext cx="322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Example</a:t>
            </a:r>
            <a:r>
              <a:rPr lang="en-US" altLang="zh-CN" sz="2400" b="1" dirty="0">
                <a:solidFill>
                  <a:schemeClr val="accent1"/>
                </a:solidFill>
              </a:rPr>
              <a:t> Scenario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2735851-76D8-4120-B99D-5064FD682669}"/>
              </a:ext>
            </a:extLst>
          </p:cNvPr>
          <p:cNvSpPr/>
          <p:nvPr/>
        </p:nvSpPr>
        <p:spPr>
          <a:xfrm>
            <a:off x="796953" y="1585521"/>
            <a:ext cx="7046753" cy="1996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GPU Switch</a:t>
            </a:r>
            <a:r>
              <a:rPr lang="en-US" altLang="zh-CN" dirty="0"/>
              <a:t>:   Click switcher -&gt; Send Resource request -&gt; Resource Service -&gt; Rover (-&gt; K8s -&gt; launch underlying container -&gt; return the address) -&gt; Get Response of </a:t>
            </a:r>
            <a:r>
              <a:rPr lang="en-US" altLang="zh-CN" dirty="0" err="1"/>
              <a:t>Jupyter</a:t>
            </a:r>
            <a:r>
              <a:rPr lang="en-US" altLang="zh-CN" dirty="0"/>
              <a:t> Server address -&gt; Rendering the portal  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0BA898E-6ED0-4239-ABDC-5F93B84BAFFA}"/>
              </a:ext>
            </a:extLst>
          </p:cNvPr>
          <p:cNvSpPr/>
          <p:nvPr/>
        </p:nvSpPr>
        <p:spPr>
          <a:xfrm>
            <a:off x="796954" y="3842160"/>
            <a:ext cx="7046752" cy="1996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Model Evaluate</a:t>
            </a:r>
            <a:r>
              <a:rPr lang="en-US" altLang="zh-CN" dirty="0"/>
              <a:t>:   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1234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DB3BA2B-3927-4AFF-B3EC-B8E9AD6CD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96" y="1837042"/>
            <a:ext cx="5552457" cy="385078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E243609-1A9D-4B89-9F39-E11B6AF039EB}"/>
              </a:ext>
            </a:extLst>
          </p:cNvPr>
          <p:cNvSpPr txBox="1"/>
          <p:nvPr/>
        </p:nvSpPr>
        <p:spPr>
          <a:xfrm>
            <a:off x="7408052" y="1677622"/>
            <a:ext cx="3660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Feature toggle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7D0A26F-445B-455A-A02E-5210D37B09A8}"/>
              </a:ext>
            </a:extLst>
          </p:cNvPr>
          <p:cNvSpPr txBox="1"/>
          <p:nvPr/>
        </p:nvSpPr>
        <p:spPr>
          <a:xfrm>
            <a:off x="7430277" y="2882039"/>
            <a:ext cx="3660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Low learning curve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C0995C-134B-4953-9DC7-7FF1D4FA7F6B}"/>
              </a:ext>
            </a:extLst>
          </p:cNvPr>
          <p:cNvSpPr txBox="1"/>
          <p:nvPr/>
        </p:nvSpPr>
        <p:spPr>
          <a:xfrm>
            <a:off x="7780894" y="3466021"/>
            <a:ext cx="4148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No need to care about the implementation of backend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D3A08A2-8C37-4C52-8B6D-0944CEC440A3}"/>
              </a:ext>
            </a:extLst>
          </p:cNvPr>
          <p:cNvSpPr txBox="1"/>
          <p:nvPr/>
        </p:nvSpPr>
        <p:spPr>
          <a:xfrm>
            <a:off x="7718749" y="2236800"/>
            <a:ext cx="42110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Only expose the function that  will be used during model development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9CF8255-6562-43D9-9B7E-1A38F139C4EE}"/>
              </a:ext>
            </a:extLst>
          </p:cNvPr>
          <p:cNvSpPr txBox="1"/>
          <p:nvPr/>
        </p:nvSpPr>
        <p:spPr>
          <a:xfrm>
            <a:off x="7424830" y="4112670"/>
            <a:ext cx="3660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Information hiding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CCC8B9A-1EE2-4E05-A3EE-276CB48FA16D}"/>
              </a:ext>
            </a:extLst>
          </p:cNvPr>
          <p:cNvSpPr txBox="1"/>
          <p:nvPr/>
        </p:nvSpPr>
        <p:spPr>
          <a:xfrm>
            <a:off x="7780894" y="4695242"/>
            <a:ext cx="3410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All of the component are black box for users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26EA828-5523-4BE7-9FFD-BD5EAE3B585A}"/>
              </a:ext>
            </a:extLst>
          </p:cNvPr>
          <p:cNvSpPr txBox="1"/>
          <p:nvPr/>
        </p:nvSpPr>
        <p:spPr>
          <a:xfrm>
            <a:off x="0" y="0"/>
            <a:ext cx="1960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</a:rPr>
              <a:t>One </a:t>
            </a:r>
            <a:r>
              <a:rPr lang="en-US" altLang="zh-CN" sz="2400" b="1" dirty="0"/>
              <a:t>for All</a:t>
            </a:r>
            <a:endParaRPr lang="zh-CN" altLang="en-US" sz="24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8406F17-5226-4058-B4C9-B7F52DB551FA}"/>
              </a:ext>
            </a:extLst>
          </p:cNvPr>
          <p:cNvSpPr txBox="1"/>
          <p:nvPr/>
        </p:nvSpPr>
        <p:spPr>
          <a:xfrm>
            <a:off x="1506732" y="1224562"/>
            <a:ext cx="322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One entry for all technologies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08E7628-1437-4E65-B929-B2CC04FB4912}"/>
              </a:ext>
            </a:extLst>
          </p:cNvPr>
          <p:cNvGrpSpPr/>
          <p:nvPr/>
        </p:nvGrpSpPr>
        <p:grpSpPr>
          <a:xfrm>
            <a:off x="7368284" y="2123451"/>
            <a:ext cx="2764495" cy="2955945"/>
            <a:chOff x="6986505" y="1055561"/>
            <a:chExt cx="2764495" cy="2955945"/>
          </a:xfrm>
        </p:grpSpPr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DF987A15-28CB-4669-B168-A26292254551}"/>
                </a:ext>
              </a:extLst>
            </p:cNvPr>
            <p:cNvCxnSpPr>
              <a:cxnSpLocks/>
            </p:cNvCxnSpPr>
            <p:nvPr/>
          </p:nvCxnSpPr>
          <p:spPr>
            <a:xfrm>
              <a:off x="6986505" y="1071397"/>
              <a:ext cx="9609" cy="2940109"/>
            </a:xfrm>
            <a:prstGeom prst="line">
              <a:avLst/>
            </a:prstGeom>
            <a:ln w="41275" cap="flat" cmpd="sng" algn="ctr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33A6C24-080F-44F0-A521-C77BEEB605C9}"/>
                </a:ext>
              </a:extLst>
            </p:cNvPr>
            <p:cNvCxnSpPr>
              <a:cxnSpLocks/>
            </p:cNvCxnSpPr>
            <p:nvPr/>
          </p:nvCxnSpPr>
          <p:spPr>
            <a:xfrm>
              <a:off x="7009974" y="1517294"/>
              <a:ext cx="319299" cy="0"/>
            </a:xfrm>
            <a:prstGeom prst="line">
              <a:avLst/>
            </a:prstGeom>
            <a:ln w="41275" cap="flat" cmpd="sng" algn="ctr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E370DED2-C1C0-49A3-92A4-CDC96D7DCC82}"/>
                </a:ext>
              </a:extLst>
            </p:cNvPr>
            <p:cNvCxnSpPr>
              <a:cxnSpLocks/>
            </p:cNvCxnSpPr>
            <p:nvPr/>
          </p:nvCxnSpPr>
          <p:spPr>
            <a:xfrm>
              <a:off x="7017671" y="2321852"/>
              <a:ext cx="2673937" cy="0"/>
            </a:xfrm>
            <a:prstGeom prst="line">
              <a:avLst/>
            </a:prstGeom>
            <a:ln w="41275" cap="flat" cmpd="sng" algn="ctr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E070864A-A9B2-437F-82FA-6C69FFCDEC76}"/>
                </a:ext>
              </a:extLst>
            </p:cNvPr>
            <p:cNvCxnSpPr>
              <a:cxnSpLocks/>
            </p:cNvCxnSpPr>
            <p:nvPr/>
          </p:nvCxnSpPr>
          <p:spPr>
            <a:xfrm>
              <a:off x="7009974" y="4011506"/>
              <a:ext cx="322764" cy="0"/>
            </a:xfrm>
            <a:prstGeom prst="line">
              <a:avLst/>
            </a:prstGeom>
            <a:ln w="41275" cap="flat" cmpd="sng" algn="ctr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F27C15CD-0E5D-4EE4-A19F-1350331786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7512" y="1055561"/>
              <a:ext cx="2185956" cy="11099"/>
            </a:xfrm>
            <a:prstGeom prst="line">
              <a:avLst/>
            </a:prstGeom>
            <a:ln w="41275" cap="flat" cmpd="sng" algn="ctr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E3D3A0F3-9455-49E2-9FAD-3BE70B4C3A96}"/>
                </a:ext>
              </a:extLst>
            </p:cNvPr>
            <p:cNvCxnSpPr>
              <a:cxnSpLocks/>
            </p:cNvCxnSpPr>
            <p:nvPr/>
          </p:nvCxnSpPr>
          <p:spPr>
            <a:xfrm>
              <a:off x="7009974" y="3505806"/>
              <a:ext cx="2741026" cy="0"/>
            </a:xfrm>
            <a:prstGeom prst="line">
              <a:avLst/>
            </a:prstGeom>
            <a:ln w="41275" cap="flat" cmpd="sng" algn="ctr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1E5EE74A-EB85-4D4A-896F-16076356AD90}"/>
                </a:ext>
              </a:extLst>
            </p:cNvPr>
            <p:cNvCxnSpPr>
              <a:cxnSpLocks/>
            </p:cNvCxnSpPr>
            <p:nvPr/>
          </p:nvCxnSpPr>
          <p:spPr>
            <a:xfrm>
              <a:off x="6996114" y="2690518"/>
              <a:ext cx="319299" cy="0"/>
            </a:xfrm>
            <a:prstGeom prst="line">
              <a:avLst/>
            </a:prstGeom>
            <a:ln w="41275" cap="flat" cmpd="sng" algn="ctr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5707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大都市">
  <a:themeElements>
    <a:clrScheme name="大都市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大都市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大都市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</Words>
  <Application>Microsoft Office PowerPoint</Application>
  <PresentationFormat>宽屏</PresentationFormat>
  <Paragraphs>74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Helvetica Light</vt:lpstr>
      <vt:lpstr>等线</vt:lpstr>
      <vt:lpstr>等线 Light</vt:lpstr>
      <vt:lpstr>Arial</vt:lpstr>
      <vt:lpstr>Calibri</vt:lpstr>
      <vt:lpstr>Calibri Light</vt:lpstr>
      <vt:lpstr>Verdana</vt:lpstr>
      <vt:lpstr>Office 主题​​</vt:lpstr>
      <vt:lpstr>大都市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Boyu Huo</dc:creator>
  <cp:lastModifiedBy>boyu.huo.china@hotmail.com</cp:lastModifiedBy>
  <cp:revision>72</cp:revision>
  <dcterms:created xsi:type="dcterms:W3CDTF">2019-06-08T18:14:02Z</dcterms:created>
  <dcterms:modified xsi:type="dcterms:W3CDTF">2019-10-18T23:20:50Z</dcterms:modified>
</cp:coreProperties>
</file>