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>
  <p:sldMasterIdLst>
    <p:sldMasterId id="2147483648" r:id="rId1"/>
  </p:sldMasterIdLst>
  <p:notesMasterIdLst>
    <p:notesMasterId r:id="rId7"/>
  </p:notesMasterIdLst>
  <p:sldIdLst>
    <p:sldId id="256" r:id="rId3"/>
    <p:sldId id="537" r:id="rId4"/>
    <p:sldId id="666" r:id="rId5"/>
    <p:sldId id="682" r:id="rId6"/>
    <p:sldId id="667" r:id="rId8"/>
    <p:sldId id="668" r:id="rId9"/>
    <p:sldId id="669" r:id="rId10"/>
    <p:sldId id="670" r:id="rId11"/>
    <p:sldId id="671" r:id="rId12"/>
    <p:sldId id="683" r:id="rId13"/>
    <p:sldId id="672" r:id="rId14"/>
    <p:sldId id="673" r:id="rId15"/>
    <p:sldId id="674" r:id="rId16"/>
    <p:sldId id="675" r:id="rId17"/>
    <p:sldId id="676" r:id="rId18"/>
    <p:sldId id="677" r:id="rId19"/>
    <p:sldId id="678" r:id="rId20"/>
    <p:sldId id="679" r:id="rId21"/>
    <p:sldId id="680" r:id="rId22"/>
    <p:sldId id="618" r:id="rId23"/>
  </p:sldIdLst>
  <p:sldSz cx="9144000" cy="6858000" type="screen4x3"/>
  <p:notesSz cx="6794500" cy="9918700"/>
  <p:defaultTextStyle>
    <a:defPPr>
      <a:defRPr lang="en-US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sz="2000" kern="1200">
        <a:solidFill>
          <a:srgbClr val="A5002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sz="2000" kern="1200">
        <a:solidFill>
          <a:srgbClr val="A5002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sz="2000" kern="1200">
        <a:solidFill>
          <a:srgbClr val="A5002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sz="2000" kern="1200">
        <a:solidFill>
          <a:srgbClr val="A5002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sz="2000" kern="1200">
        <a:solidFill>
          <a:srgbClr val="A5002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rgbClr val="A5002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rgbClr val="A5002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rgbClr val="A5002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rgbClr val="A5002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clrMru>
    <a:srgbClr val="FF0000"/>
    <a:srgbClr val="E4FEDE"/>
    <a:srgbClr val="8BE58F"/>
    <a:srgbClr val="A0FAAF"/>
    <a:srgbClr val="DEFEE6"/>
    <a:srgbClr val="DBFDE1"/>
    <a:srgbClr val="E5E2FA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036" autoAdjust="0"/>
  </p:normalViewPr>
  <p:slideViewPr>
    <p:cSldViewPr>
      <p:cViewPr>
        <p:scale>
          <a:sx n="66" d="100"/>
          <a:sy n="66" d="100"/>
        </p:scale>
        <p:origin x="-1494" y="-234"/>
      </p:cViewPr>
      <p:guideLst>
        <p:guide orient="horz" pos="2180"/>
        <p:guide pos="281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pt-PT" alt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8100" y="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pt-PT" altLang="en-US"/>
          </a:p>
        </p:txBody>
      </p:sp>
      <p:sp>
        <p:nvSpPr>
          <p:cNvPr id="32772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917575" y="744538"/>
            <a:ext cx="4959350" cy="3719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1700"/>
            <a:ext cx="5435600" cy="4462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pt-PT" altLang="en-US" noProof="0" smtClean="0"/>
              <a:t>Click to edit Master text styles</a:t>
            </a:r>
            <a:endParaRPr lang="pt-PT" altLang="en-US" noProof="0" smtClean="0"/>
          </a:p>
          <a:p>
            <a:pPr lvl="1"/>
            <a:r>
              <a:rPr lang="pt-PT" altLang="en-US" noProof="0" smtClean="0"/>
              <a:t>Second level</a:t>
            </a:r>
            <a:endParaRPr lang="pt-PT" altLang="en-US" noProof="0" smtClean="0"/>
          </a:p>
          <a:p>
            <a:pPr lvl="2"/>
            <a:r>
              <a:rPr lang="pt-PT" altLang="en-US" noProof="0" smtClean="0"/>
              <a:t>Third level</a:t>
            </a:r>
            <a:endParaRPr lang="pt-PT" altLang="en-US" noProof="0" smtClean="0"/>
          </a:p>
          <a:p>
            <a:pPr lvl="3"/>
            <a:r>
              <a:rPr lang="pt-PT" altLang="en-US" noProof="0" smtClean="0"/>
              <a:t>Fourth level</a:t>
            </a:r>
            <a:endParaRPr lang="pt-PT" altLang="en-US" noProof="0" smtClean="0"/>
          </a:p>
          <a:p>
            <a:pPr lvl="4"/>
            <a:r>
              <a:rPr lang="pt-PT" altLang="en-US" noProof="0" smtClean="0"/>
              <a:t>Fifth level</a:t>
            </a:r>
            <a:endParaRPr lang="pt-PT" altLang="en-US" noProof="0" smtClean="0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1813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pt-PT" alt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8100" y="9421813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9F881EA6-9217-4A53-BC39-24988C79B76B}" type="slidenum">
              <a:rPr lang="pt-PT" altLang="en-US"/>
            </a:fld>
            <a:endParaRPr lang="pt-PT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dirty="0" smtClean="0"/>
              <a:t>Java</a:t>
            </a:r>
            <a:r>
              <a:rPr lang="zh-CN" altLang="en-US" dirty="0" smtClean="0"/>
              <a:t>中数组作为数组类（</a:t>
            </a:r>
            <a:r>
              <a:rPr lang="en-US" altLang="zh-CN" dirty="0" smtClean="0"/>
              <a:t>Array</a:t>
            </a:r>
            <a:r>
              <a:rPr lang="zh-CN" altLang="en-US" dirty="0" smtClean="0"/>
              <a:t>）的实例来处理的</a:t>
            </a:r>
            <a:r>
              <a:rPr lang="en-US" altLang="zh-CN" dirty="0" smtClean="0"/>
              <a:t>.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721F3A-D631-43CB-AA2E-A2AC279AD1E4}" type="slidenum">
              <a:rPr lang="pt-PT" altLang="zh-CN" smtClean="0"/>
            </a:fld>
            <a:endParaRPr lang="pt-PT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5D8A813-7F41-46AB-9DB7-A683BBF0EB66}" type="slidenum">
              <a:rPr lang="pt-PT" altLang="zh-CN" sz="1200" smtClean="0">
                <a:solidFill>
                  <a:schemeClr val="tx1"/>
                </a:solidFill>
              </a:rPr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 dirty="0">
                <a:sym typeface="+mn-ea"/>
              </a:rPr>
              <a:t>数组内的元素若是对象？</a:t>
            </a:r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5D8A813-7F41-46AB-9DB7-A683BBF0EB66}" type="slidenum">
              <a:rPr lang="pt-PT" altLang="zh-CN" sz="1200" smtClean="0">
                <a:solidFill>
                  <a:schemeClr val="tx1"/>
                </a:solidFill>
              </a:rPr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5D8A813-7F41-46AB-9DB7-A683BBF0EB66}" type="slidenum">
              <a:rPr lang="pt-PT" altLang="zh-CN" sz="1200" smtClean="0">
                <a:solidFill>
                  <a:schemeClr val="tx1"/>
                </a:solidFill>
              </a:rPr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5D8A813-7F41-46AB-9DB7-A683BBF0EB66}" type="slidenum">
              <a:rPr lang="pt-PT" altLang="zh-CN" sz="1200" smtClean="0">
                <a:solidFill>
                  <a:schemeClr val="tx1"/>
                </a:solidFill>
              </a:rPr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4400" b="1">
                <a:solidFill>
                  <a:srgbClr val="A50021"/>
                </a:solidFill>
                <a:latin typeface="华文新魏" pitchFamily="2" charset="-122"/>
                <a:ea typeface="华文新魏" pitchFamily="2" charset="-122"/>
                <a:cs typeface="+mj-cs"/>
                <a:sym typeface="Arial" panose="020B0604020202020204" pitchFamily="34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 defTabSz="0" rtl="0" eaLnBrk="1" fontAlgn="base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  <a:sym typeface="Arial" panose="020B0604020202020204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2017-1-4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23C4AA-8BF6-48E8-BE93-3F9322854056}" type="slidenum">
              <a:rPr lang="zh-CN" altLang="en-US"/>
            </a:fld>
            <a:endParaRPr lang="en-US" sz="2000">
              <a:solidFill>
                <a:srgbClr val="A50021"/>
              </a:solidFill>
            </a:endParaRPr>
          </a:p>
        </p:txBody>
      </p:sp>
      <p:pic>
        <p:nvPicPr>
          <p:cNvPr id="7" name="Picture 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88640"/>
            <a:ext cx="1104900" cy="2017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42094"/>
          </a:xfrm>
          <a:prstGeom prst="rect">
            <a:avLst/>
          </a:prstGeom>
          <a:noFill/>
        </p:spPr>
        <p:txBody>
          <a:bodyPr/>
          <a:lstStyle>
            <a:lvl1pPr algn="l">
              <a:defRPr lang="zh-CN" altLang="en-US"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 algn="l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60748"/>
            <a:ext cx="8229600" cy="4965415"/>
          </a:xfrm>
          <a:prstGeom prst="rect">
            <a:avLst/>
          </a:prstGeom>
          <a:noFill/>
        </p:spPr>
        <p:txBody>
          <a:bodyPr/>
          <a:lstStyle>
            <a:lvl1pPr marL="342900" indent="-342900" algn="l" defTabSz="0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lang="zh-CN" altLang="en-US" sz="24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Arial" panose="020B0604020202020204" pitchFamily="34" charset="0"/>
              </a:defRPr>
            </a:lvl1pPr>
            <a:lvl2pPr>
              <a:defRPr lang="zh-CN" altLang="en-US" sz="20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Arial" panose="020B0604020202020204" pitchFamily="34" charset="0"/>
              </a:defRPr>
            </a:lvl2pPr>
            <a:lvl3pPr>
              <a:defRPr lang="zh-CN" altLang="en-US" sz="18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Arial" panose="020B0604020202020204" pitchFamily="34" charset="0"/>
              </a:defRPr>
            </a:lvl3pPr>
            <a:lvl4pPr>
              <a:defRPr lang="zh-CN" altLang="en-US" sz="14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Arial" panose="020B0604020202020204" pitchFamily="34" charset="0"/>
              </a:defRPr>
            </a:lvl4pPr>
            <a:lvl5pPr>
              <a:defRPr lang="zh-CN" altLang="en-US"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Arial" panose="020B0604020202020204" pitchFamily="34" charset="0"/>
              </a:defRPr>
            </a:lvl5pPr>
          </a:lstStyle>
          <a:p>
            <a:pPr lvl="0">
              <a:lnSpc>
                <a:spcPct val="120000"/>
              </a:lnSpc>
              <a:spcBef>
                <a:spcPct val="0"/>
              </a:spcBef>
            </a:pPr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7272300" y="6263751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fld id="{30FAF565-A6A0-435E-A0E7-98B215AAA2E8}" type="slidenum">
              <a:rPr lang="en-US" altLang="zh-CN" sz="18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zh-CN" altLang="en-US" sz="18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287524" y="6231485"/>
            <a:ext cx="1512168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孙丽萍</a:t>
            </a:r>
            <a:endParaRPr lang="zh-CN" altLang="en-US" sz="18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  <a:prstGeom prst="rect">
            <a:avLst/>
          </a:prstGeom>
          <a:noFill/>
        </p:spPr>
        <p:txBody>
          <a:bodyPr/>
          <a:lstStyle>
            <a:lvl1pPr>
              <a:defRPr lang="zh-CN" altLang="en-US"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 algn="l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088740"/>
            <a:ext cx="4038600" cy="5037423"/>
          </a:xfrm>
          <a:prstGeom prst="rect">
            <a:avLst/>
          </a:prstGeom>
          <a:noFill/>
        </p:spPr>
        <p:txBody>
          <a:bodyPr/>
          <a:lstStyle>
            <a:lvl1pPr>
              <a:def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lang="zh-CN" altLang="en-US" smtClean="0"/>
            </a:lvl2pPr>
            <a:lvl3pPr>
              <a:defRPr lang="zh-CN" altLang="en-US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lvl="0">
              <a:lnSpc>
                <a:spcPct val="120000"/>
              </a:lnSpc>
              <a:spcBef>
                <a:spcPct val="0"/>
              </a:spcBef>
            </a:pPr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088740"/>
            <a:ext cx="4038600" cy="5037423"/>
          </a:xfrm>
          <a:prstGeom prst="rect">
            <a:avLst/>
          </a:prstGeom>
          <a:noFill/>
        </p:spPr>
        <p:txBody>
          <a:bodyPr/>
          <a:lstStyle>
            <a:lvl1pPr>
              <a:def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lang="zh-CN" altLang="en-US" smtClean="0"/>
            </a:lvl2pPr>
            <a:lvl3pPr>
              <a:defRPr lang="zh-CN" altLang="en-US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lvl="0">
              <a:lnSpc>
                <a:spcPct val="120000"/>
              </a:lnSpc>
              <a:spcBef>
                <a:spcPct val="0"/>
              </a:spcBef>
            </a:pPr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746639-648A-4A6E-B5CB-58A88354441E}" type="slidenum">
              <a:rPr lang="zh-CN" altLang="en-US"/>
            </a:fld>
            <a:endParaRPr lang="en-US" sz="2000">
              <a:solidFill>
                <a:srgbClr val="A5002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7272300" y="6263751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fld id="{30FAF565-A6A0-435E-A0E7-98B215AAA2E8}" type="slidenum">
              <a:rPr lang="en-US" altLang="zh-CN" sz="18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zh-CN" altLang="en-US" sz="18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287524" y="6231485"/>
            <a:ext cx="1512168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孙丽萍</a:t>
            </a:r>
            <a:endParaRPr lang="zh-CN" altLang="en-US" sz="18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8AAA1F-0299-4436-B530-51F9169ABF49}" type="slidenum">
              <a:rPr lang="zh-CN" altLang="en-US"/>
            </a:fld>
            <a:endParaRPr lang="en-US" sz="2000">
              <a:solidFill>
                <a:srgbClr val="A50021"/>
              </a:solidFill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7272300" y="6263751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fld id="{30FAF565-A6A0-435E-A0E7-98B215AAA2E8}" type="slidenum">
              <a:rPr lang="en-US" altLang="zh-CN" sz="18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zh-CN" altLang="en-US" sz="18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287524" y="6231485"/>
            <a:ext cx="1512168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孙丽萍</a:t>
            </a:r>
            <a:endParaRPr lang="zh-CN" altLang="en-US" sz="18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image" Target="../media/image3.jpeg"/><Relationship Id="rId6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pic>
        <p:nvPicPr>
          <p:cNvPr id="2054" name="Picture 2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916238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  <a:sym typeface="Arial" panose="020B060402020202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9pPr>
    </p:titleStyle>
    <p:bodyStyle>
      <a:lvl1pPr marL="342900" indent="-34290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1pPr>
      <a:lvl2pPr marL="742950" indent="-28575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>
          <a:solidFill>
            <a:schemeClr val="tx1"/>
          </a:solidFill>
          <a:latin typeface="+mn-lt"/>
          <a:cs typeface="+mn-cs"/>
          <a:sym typeface="Arial" panose="020B0604020202020204" pitchFamily="34" charset="0"/>
        </a:defRPr>
      </a:lvl2pPr>
      <a:lvl3pPr marL="1143000" indent="-22860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cs typeface="+mn-cs"/>
          <a:sym typeface="Arial" panose="020B0604020202020204" pitchFamily="34" charset="0"/>
        </a:defRPr>
      </a:lvl3pPr>
      <a:lvl4pPr marL="1600200" indent="-22860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cs typeface="+mn-cs"/>
          <a:sym typeface="Arial" panose="020B0604020202020204" pitchFamily="34" charset="0"/>
        </a:defRPr>
      </a:lvl4pPr>
      <a:lvl5pPr marL="2057400" indent="-22860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anose="020B0604020202020204" pitchFamily="34" charset="0"/>
        </a:defRPr>
      </a:lvl5pPr>
      <a:lvl6pPr marL="2514600" indent="-22860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anose="020B0604020202020204" pitchFamily="34" charset="0"/>
        </a:defRPr>
      </a:lvl6pPr>
      <a:lvl7pPr marL="2971800" indent="-22860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anose="020B0604020202020204" pitchFamily="34" charset="0"/>
        </a:defRPr>
      </a:lvl7pPr>
      <a:lvl8pPr marL="3429000" indent="-22860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anose="020B0604020202020204" pitchFamily="34" charset="0"/>
        </a:defRPr>
      </a:lvl8pPr>
      <a:lvl9pPr marL="3886200" indent="-22860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anose="020B0604020202020204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标题 3"/>
          <p:cNvSpPr>
            <a:spLocks noGrp="1" noChangeArrowheads="1"/>
          </p:cNvSpPr>
          <p:nvPr>
            <p:ph type="ctr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z="4000" b="1" dirty="0" smtClean="0">
                <a:solidFill>
                  <a:srgbClr val="A50021"/>
                </a:solidFill>
                <a:latin typeface="华文新魏" pitchFamily="2" charset="-122"/>
                <a:ea typeface="华文新魏" pitchFamily="2" charset="-122"/>
              </a:rPr>
              <a:t>数组</a:t>
            </a:r>
            <a:br>
              <a:rPr lang="zh-CN" altLang="en-US" dirty="0" smtClean="0">
                <a:ea typeface="宋体" panose="02010600030101010101" pitchFamily="2" charset="-122"/>
              </a:rPr>
            </a:br>
            <a:endParaRPr lang="zh-CN" altLang="en-US" dirty="0" smtClean="0">
              <a:ea typeface="宋体" panose="02010600030101010101" pitchFamily="2" charset="-122"/>
            </a:endParaRPr>
          </a:p>
        </p:txBody>
      </p:sp>
      <p:sp>
        <p:nvSpPr>
          <p:cNvPr id="15364" name="副标题 4"/>
          <p:cNvSpPr>
            <a:spLocks noGrp="1" noChangeArrowheads="1"/>
          </p:cNvSpPr>
          <p:nvPr>
            <p:ph type="subTitle"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latin typeface="华文新魏" pitchFamily="2" charset="-122"/>
                <a:ea typeface="华文新魏" pitchFamily="2" charset="-122"/>
              </a:rPr>
              <a:t> </a:t>
            </a:r>
            <a:r>
              <a:rPr sz="2400" b="1">
                <a:latin typeface="华文新魏" pitchFamily="2" charset="-122"/>
                <a:ea typeface="华文新魏" pitchFamily="2" charset="-122"/>
              </a:rPr>
              <a:t>孙丽萍</a:t>
            </a:r>
            <a:endParaRPr sz="2400" b="1" dirty="0" smtClean="0">
              <a:latin typeface="华文新魏" pitchFamily="2" charset="-122"/>
              <a:ea typeface="华文新魏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098" name="Text Box 2"/>
          <p:cNvSpPr txBox="1">
            <a:spLocks noChangeArrowheads="1"/>
          </p:cNvSpPr>
          <p:nvPr/>
        </p:nvSpPr>
        <p:spPr bwMode="auto">
          <a:xfrm>
            <a:off x="2879725" y="1612900"/>
            <a:ext cx="3160713" cy="32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304" tIns="44151" rIns="88304" bIns="44151"/>
          <a:lstStyle/>
          <a:p>
            <a:pPr algn="just"/>
            <a:r>
              <a:rPr kumimoji="0" lang="zh-CN" altLang="en-US" dirty="0"/>
              <a:t>分配</a:t>
            </a:r>
            <a:r>
              <a:rPr kumimoji="0" lang="en-US" altLang="zh-CN" dirty="0"/>
              <a:t>4</a:t>
            </a:r>
            <a:r>
              <a:rPr kumimoji="0" lang="zh-CN" altLang="en-US" dirty="0"/>
              <a:t>个整数的内存空间</a:t>
            </a:r>
            <a:endParaRPr kumimoji="0" lang="zh-CN" altLang="en-US" dirty="0">
              <a:latin typeface="Arial" panose="020B0604020202020204" pitchFamily="34" charset="0"/>
            </a:endParaRPr>
          </a:p>
        </p:txBody>
      </p:sp>
      <p:sp>
        <p:nvSpPr>
          <p:cNvPr id="388099" name="Freeform 3"/>
          <p:cNvSpPr/>
          <p:nvPr/>
        </p:nvSpPr>
        <p:spPr bwMode="auto">
          <a:xfrm>
            <a:off x="1192213" y="2944813"/>
            <a:ext cx="2443162" cy="246062"/>
          </a:xfrm>
          <a:custGeom>
            <a:avLst/>
            <a:gdLst>
              <a:gd name="T0" fmla="*/ 160 w 160"/>
              <a:gd name="T1" fmla="*/ 0 h 8"/>
              <a:gd name="T2" fmla="*/ 147 w 160"/>
              <a:gd name="T3" fmla="*/ 4 h 8"/>
              <a:gd name="T4" fmla="*/ 93 w 160"/>
              <a:gd name="T5" fmla="*/ 4 h 8"/>
              <a:gd name="T6" fmla="*/ 80 w 160"/>
              <a:gd name="T7" fmla="*/ 8 h 8"/>
              <a:gd name="T8" fmla="*/ 67 w 160"/>
              <a:gd name="T9" fmla="*/ 4 h 8"/>
              <a:gd name="T10" fmla="*/ 13 w 160"/>
              <a:gd name="T11" fmla="*/ 4 h 8"/>
              <a:gd name="T12" fmla="*/ 0 w 160"/>
              <a:gd name="T13" fmla="*/ 0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60" h="8">
                <a:moveTo>
                  <a:pt x="160" y="0"/>
                </a:moveTo>
                <a:cubicBezTo>
                  <a:pt x="160" y="2"/>
                  <a:pt x="154" y="4"/>
                  <a:pt x="147" y="4"/>
                </a:cubicBezTo>
                <a:lnTo>
                  <a:pt x="93" y="4"/>
                </a:lnTo>
                <a:cubicBezTo>
                  <a:pt x="86" y="4"/>
                  <a:pt x="80" y="6"/>
                  <a:pt x="80" y="8"/>
                </a:cubicBezTo>
                <a:cubicBezTo>
                  <a:pt x="80" y="6"/>
                  <a:pt x="74" y="4"/>
                  <a:pt x="67" y="4"/>
                </a:cubicBezTo>
                <a:lnTo>
                  <a:pt x="13" y="4"/>
                </a:lnTo>
                <a:cubicBezTo>
                  <a:pt x="6" y="4"/>
                  <a:pt x="0" y="2"/>
                  <a:pt x="0" y="0"/>
                </a:cubicBezTo>
              </a:path>
            </a:pathLst>
          </a:custGeom>
          <a:noFill/>
          <a:ln w="8890" cap="rnd">
            <a:solidFill>
              <a:srgbClr val="0000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8100" name="Rectangle 4"/>
          <p:cNvSpPr>
            <a:spLocks noChangeArrowheads="1"/>
          </p:cNvSpPr>
          <p:nvPr/>
        </p:nvSpPr>
        <p:spPr bwMode="auto">
          <a:xfrm>
            <a:off x="920070" y="2618379"/>
            <a:ext cx="8477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just"/>
            <a:r>
              <a:rPr kumimoji="0" lang="en-US" altLang="zh-CN" b="1" i="1" dirty="0" err="1">
                <a:solidFill>
                  <a:srgbClr val="000000"/>
                </a:solidFill>
              </a:rPr>
              <a:t>int</a:t>
            </a:r>
            <a:r>
              <a:rPr kumimoji="0" lang="en-US" altLang="zh-CN" b="1" i="1" dirty="0">
                <a:solidFill>
                  <a:srgbClr val="000000"/>
                </a:solidFill>
              </a:rPr>
              <a:t>   </a:t>
            </a:r>
            <a:r>
              <a:rPr kumimoji="0" lang="en-US" altLang="zh-CN" b="1" dirty="0">
                <a:solidFill>
                  <a:srgbClr val="000000"/>
                </a:solidFill>
              </a:rPr>
              <a:t>a[ ]</a:t>
            </a:r>
            <a:endParaRPr kumimoji="0" lang="en-US" altLang="zh-CN" dirty="0">
              <a:latin typeface="Arial" panose="020B0604020202020204" pitchFamily="34" charset="0"/>
            </a:endParaRPr>
          </a:p>
        </p:txBody>
      </p:sp>
      <p:sp>
        <p:nvSpPr>
          <p:cNvPr id="388101" name="Rectangle 5"/>
          <p:cNvSpPr>
            <a:spLocks noChangeArrowheads="1"/>
          </p:cNvSpPr>
          <p:nvPr/>
        </p:nvSpPr>
        <p:spPr bwMode="auto">
          <a:xfrm>
            <a:off x="2232025" y="2584450"/>
            <a:ext cx="15843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just"/>
            <a:r>
              <a:rPr kumimoji="0" lang="en-US" altLang="zh-CN" sz="1800" b="1" dirty="0">
                <a:solidFill>
                  <a:srgbClr val="000000"/>
                </a:solidFill>
                <a:latin typeface="Arial" panose="020B0604020202020204" pitchFamily="34" charset="0"/>
              </a:rPr>
              <a:t>new</a:t>
            </a:r>
            <a:r>
              <a:rPr kumimoji="0" lang="en-US" altLang="zh-CN" sz="1800" dirty="0">
                <a:latin typeface="Arial" panose="020B0604020202020204" pitchFamily="34" charset="0"/>
              </a:rPr>
              <a:t>    </a:t>
            </a:r>
            <a:r>
              <a:rPr kumimoji="0" lang="en-US" altLang="zh-CN" b="1" dirty="0" err="1">
                <a:solidFill>
                  <a:srgbClr val="000000"/>
                </a:solidFill>
              </a:rPr>
              <a:t>int</a:t>
            </a:r>
            <a:r>
              <a:rPr kumimoji="0" lang="en-US" altLang="zh-CN" b="1" dirty="0">
                <a:solidFill>
                  <a:srgbClr val="000000"/>
                </a:solidFill>
              </a:rPr>
              <a:t>  </a:t>
            </a:r>
            <a:r>
              <a:rPr kumimoji="0" lang="en-US" altLang="zh-CN" sz="1800" b="1" dirty="0">
                <a:solidFill>
                  <a:srgbClr val="000000"/>
                </a:solidFill>
                <a:latin typeface="Arial" panose="020B0604020202020204" pitchFamily="34" charset="0"/>
              </a:rPr>
              <a:t>[4];</a:t>
            </a:r>
            <a:endParaRPr kumimoji="0" lang="en-US" altLang="zh-CN" sz="1800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88102" name="Freeform 6"/>
          <p:cNvSpPr/>
          <p:nvPr/>
        </p:nvSpPr>
        <p:spPr bwMode="auto">
          <a:xfrm>
            <a:off x="2268538" y="2317750"/>
            <a:ext cx="1331912" cy="338138"/>
          </a:xfrm>
          <a:custGeom>
            <a:avLst/>
            <a:gdLst>
              <a:gd name="T0" fmla="*/ 80 w 80"/>
              <a:gd name="T1" fmla="*/ 8 h 8"/>
              <a:gd name="T2" fmla="*/ 73 w 80"/>
              <a:gd name="T3" fmla="*/ 4 h 8"/>
              <a:gd name="T4" fmla="*/ 47 w 80"/>
              <a:gd name="T5" fmla="*/ 4 h 8"/>
              <a:gd name="T6" fmla="*/ 40 w 80"/>
              <a:gd name="T7" fmla="*/ 0 h 8"/>
              <a:gd name="T8" fmla="*/ 33 w 80"/>
              <a:gd name="T9" fmla="*/ 4 h 8"/>
              <a:gd name="T10" fmla="*/ 7 w 80"/>
              <a:gd name="T11" fmla="*/ 4 h 8"/>
              <a:gd name="T12" fmla="*/ 0 w 80"/>
              <a:gd name="T13" fmla="*/ 8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0" h="8">
                <a:moveTo>
                  <a:pt x="80" y="8"/>
                </a:moveTo>
                <a:cubicBezTo>
                  <a:pt x="80" y="6"/>
                  <a:pt x="77" y="4"/>
                  <a:pt x="73" y="4"/>
                </a:cubicBezTo>
                <a:lnTo>
                  <a:pt x="47" y="4"/>
                </a:lnTo>
                <a:cubicBezTo>
                  <a:pt x="43" y="4"/>
                  <a:pt x="40" y="2"/>
                  <a:pt x="40" y="0"/>
                </a:cubicBezTo>
                <a:cubicBezTo>
                  <a:pt x="40" y="2"/>
                  <a:pt x="37" y="4"/>
                  <a:pt x="33" y="4"/>
                </a:cubicBezTo>
                <a:lnTo>
                  <a:pt x="7" y="4"/>
                </a:lnTo>
                <a:cubicBezTo>
                  <a:pt x="3" y="4"/>
                  <a:pt x="0" y="6"/>
                  <a:pt x="0" y="8"/>
                </a:cubicBezTo>
              </a:path>
            </a:pathLst>
          </a:custGeom>
          <a:noFill/>
          <a:ln w="8890" cap="rnd">
            <a:solidFill>
              <a:srgbClr val="0000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388103" name="Group 7"/>
          <p:cNvGrpSpPr/>
          <p:nvPr/>
        </p:nvGrpSpPr>
        <p:grpSpPr bwMode="auto">
          <a:xfrm>
            <a:off x="2921000" y="2117725"/>
            <a:ext cx="3506788" cy="414338"/>
            <a:chOff x="1636" y="800"/>
            <a:chExt cx="2209" cy="261"/>
          </a:xfrm>
        </p:grpSpPr>
        <p:sp>
          <p:nvSpPr>
            <p:cNvPr id="388104" name="Freeform 8"/>
            <p:cNvSpPr/>
            <p:nvPr/>
          </p:nvSpPr>
          <p:spPr bwMode="auto">
            <a:xfrm>
              <a:off x="1636" y="800"/>
              <a:ext cx="2151" cy="249"/>
            </a:xfrm>
            <a:custGeom>
              <a:avLst/>
              <a:gdLst>
                <a:gd name="T0" fmla="*/ 0 w 2658"/>
                <a:gd name="T1" fmla="*/ 128 h 298"/>
                <a:gd name="T2" fmla="*/ 0 w 2658"/>
                <a:gd name="T3" fmla="*/ 0 h 298"/>
                <a:gd name="T4" fmla="*/ 2658 w 2658"/>
                <a:gd name="T5" fmla="*/ 0 h 298"/>
                <a:gd name="T6" fmla="*/ 2658 w 2658"/>
                <a:gd name="T7" fmla="*/ 298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58" h="298">
                  <a:moveTo>
                    <a:pt x="0" y="128"/>
                  </a:moveTo>
                  <a:lnTo>
                    <a:pt x="0" y="0"/>
                  </a:lnTo>
                  <a:lnTo>
                    <a:pt x="2658" y="0"/>
                  </a:lnTo>
                  <a:lnTo>
                    <a:pt x="2658" y="298"/>
                  </a:lnTo>
                </a:path>
              </a:pathLst>
            </a:custGeom>
            <a:noFill/>
            <a:ln w="889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8105" name="Freeform 9"/>
            <p:cNvSpPr/>
            <p:nvPr/>
          </p:nvSpPr>
          <p:spPr bwMode="auto">
            <a:xfrm>
              <a:off x="3742" y="964"/>
              <a:ext cx="103" cy="97"/>
            </a:xfrm>
            <a:custGeom>
              <a:avLst/>
              <a:gdLst>
                <a:gd name="T0" fmla="*/ 0 w 99"/>
                <a:gd name="T1" fmla="*/ 0 h 85"/>
                <a:gd name="T2" fmla="*/ 42 w 99"/>
                <a:gd name="T3" fmla="*/ 85 h 85"/>
                <a:gd name="T4" fmla="*/ 99 w 99"/>
                <a:gd name="T5" fmla="*/ 0 h 85"/>
                <a:gd name="T6" fmla="*/ 0 w 99"/>
                <a:gd name="T7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9" h="85">
                  <a:moveTo>
                    <a:pt x="0" y="0"/>
                  </a:moveTo>
                  <a:lnTo>
                    <a:pt x="42" y="85"/>
                  </a:lnTo>
                  <a:lnTo>
                    <a:pt x="9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88106" name="Group 10"/>
          <p:cNvGrpSpPr/>
          <p:nvPr/>
        </p:nvGrpSpPr>
        <p:grpSpPr bwMode="auto">
          <a:xfrm>
            <a:off x="2195513" y="4421188"/>
            <a:ext cx="1574800" cy="1527175"/>
            <a:chOff x="1219" y="2251"/>
            <a:chExt cx="992" cy="962"/>
          </a:xfrm>
        </p:grpSpPr>
        <p:grpSp>
          <p:nvGrpSpPr>
            <p:cNvPr id="388107" name="Group 11"/>
            <p:cNvGrpSpPr/>
            <p:nvPr/>
          </p:nvGrpSpPr>
          <p:grpSpPr bwMode="auto">
            <a:xfrm>
              <a:off x="1219" y="2251"/>
              <a:ext cx="992" cy="690"/>
              <a:chOff x="3305" y="3641"/>
              <a:chExt cx="1075" cy="609"/>
            </a:xfrm>
          </p:grpSpPr>
          <p:grpSp>
            <p:nvGrpSpPr>
              <p:cNvPr id="388108" name="Group 12"/>
              <p:cNvGrpSpPr/>
              <p:nvPr/>
            </p:nvGrpSpPr>
            <p:grpSpPr bwMode="auto">
              <a:xfrm>
                <a:off x="3305" y="3641"/>
                <a:ext cx="1075" cy="283"/>
                <a:chOff x="3040" y="7601"/>
                <a:chExt cx="1075" cy="283"/>
              </a:xfrm>
            </p:grpSpPr>
            <p:grpSp>
              <p:nvGrpSpPr>
                <p:cNvPr id="388109" name="Group 13"/>
                <p:cNvGrpSpPr/>
                <p:nvPr/>
              </p:nvGrpSpPr>
              <p:grpSpPr bwMode="auto">
                <a:xfrm>
                  <a:off x="3083" y="7644"/>
                  <a:ext cx="1032" cy="240"/>
                  <a:chOff x="3083" y="7644"/>
                  <a:chExt cx="1032" cy="240"/>
                </a:xfrm>
              </p:grpSpPr>
              <p:sp>
                <p:nvSpPr>
                  <p:cNvPr id="388110" name="Rectangle 14"/>
                  <p:cNvSpPr>
                    <a:spLocks noChangeArrowheads="1"/>
                  </p:cNvSpPr>
                  <p:nvPr/>
                </p:nvSpPr>
                <p:spPr bwMode="auto">
                  <a:xfrm>
                    <a:off x="3083" y="7644"/>
                    <a:ext cx="1032" cy="240"/>
                  </a:xfrm>
                  <a:prstGeom prst="rect">
                    <a:avLst/>
                  </a:pr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88111" name="Freeform 15"/>
                  <p:cNvSpPr/>
                  <p:nvPr/>
                </p:nvSpPr>
                <p:spPr bwMode="auto">
                  <a:xfrm>
                    <a:off x="3083" y="7644"/>
                    <a:ext cx="1018" cy="226"/>
                  </a:xfrm>
                  <a:custGeom>
                    <a:avLst/>
                    <a:gdLst>
                      <a:gd name="T0" fmla="*/ 0 w 1018"/>
                      <a:gd name="T1" fmla="*/ 226 h 226"/>
                      <a:gd name="T2" fmla="*/ 0 w 1018"/>
                      <a:gd name="T3" fmla="*/ 113 h 226"/>
                      <a:gd name="T4" fmla="*/ 42 w 1018"/>
                      <a:gd name="T5" fmla="*/ 141 h 226"/>
                      <a:gd name="T6" fmla="*/ 84 w 1018"/>
                      <a:gd name="T7" fmla="*/ 42 h 226"/>
                      <a:gd name="T8" fmla="*/ 141 w 1018"/>
                      <a:gd name="T9" fmla="*/ 113 h 226"/>
                      <a:gd name="T10" fmla="*/ 198 w 1018"/>
                      <a:gd name="T11" fmla="*/ 71 h 226"/>
                      <a:gd name="T12" fmla="*/ 240 w 1018"/>
                      <a:gd name="T13" fmla="*/ 113 h 226"/>
                      <a:gd name="T14" fmla="*/ 297 w 1018"/>
                      <a:gd name="T15" fmla="*/ 28 h 226"/>
                      <a:gd name="T16" fmla="*/ 311 w 1018"/>
                      <a:gd name="T17" fmla="*/ 99 h 226"/>
                      <a:gd name="T18" fmla="*/ 381 w 1018"/>
                      <a:gd name="T19" fmla="*/ 56 h 226"/>
                      <a:gd name="T20" fmla="*/ 424 w 1018"/>
                      <a:gd name="T21" fmla="*/ 113 h 226"/>
                      <a:gd name="T22" fmla="*/ 495 w 1018"/>
                      <a:gd name="T23" fmla="*/ 0 h 226"/>
                      <a:gd name="T24" fmla="*/ 523 w 1018"/>
                      <a:gd name="T25" fmla="*/ 85 h 226"/>
                      <a:gd name="T26" fmla="*/ 565 w 1018"/>
                      <a:gd name="T27" fmla="*/ 42 h 226"/>
                      <a:gd name="T28" fmla="*/ 636 w 1018"/>
                      <a:gd name="T29" fmla="*/ 99 h 226"/>
                      <a:gd name="T30" fmla="*/ 707 w 1018"/>
                      <a:gd name="T31" fmla="*/ 42 h 226"/>
                      <a:gd name="T32" fmla="*/ 763 w 1018"/>
                      <a:gd name="T33" fmla="*/ 99 h 226"/>
                      <a:gd name="T34" fmla="*/ 791 w 1018"/>
                      <a:gd name="T35" fmla="*/ 28 h 226"/>
                      <a:gd name="T36" fmla="*/ 862 w 1018"/>
                      <a:gd name="T37" fmla="*/ 99 h 226"/>
                      <a:gd name="T38" fmla="*/ 919 w 1018"/>
                      <a:gd name="T39" fmla="*/ 56 h 226"/>
                      <a:gd name="T40" fmla="*/ 947 w 1018"/>
                      <a:gd name="T41" fmla="*/ 113 h 226"/>
                      <a:gd name="T42" fmla="*/ 1018 w 1018"/>
                      <a:gd name="T43" fmla="*/ 113 h 226"/>
                      <a:gd name="T44" fmla="*/ 1018 w 1018"/>
                      <a:gd name="T45" fmla="*/ 226 h 226"/>
                      <a:gd name="T46" fmla="*/ 0 w 1018"/>
                      <a:gd name="T47" fmla="*/ 226 h 2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</a:cxnLst>
                    <a:rect l="0" t="0" r="r" b="b"/>
                    <a:pathLst>
                      <a:path w="1018" h="226">
                        <a:moveTo>
                          <a:pt x="0" y="226"/>
                        </a:moveTo>
                        <a:lnTo>
                          <a:pt x="0" y="113"/>
                        </a:lnTo>
                        <a:lnTo>
                          <a:pt x="42" y="141"/>
                        </a:lnTo>
                        <a:lnTo>
                          <a:pt x="84" y="42"/>
                        </a:lnTo>
                        <a:lnTo>
                          <a:pt x="141" y="113"/>
                        </a:lnTo>
                        <a:lnTo>
                          <a:pt x="198" y="71"/>
                        </a:lnTo>
                        <a:lnTo>
                          <a:pt x="240" y="113"/>
                        </a:lnTo>
                        <a:lnTo>
                          <a:pt x="297" y="28"/>
                        </a:lnTo>
                        <a:lnTo>
                          <a:pt x="311" y="99"/>
                        </a:lnTo>
                        <a:lnTo>
                          <a:pt x="381" y="56"/>
                        </a:lnTo>
                        <a:lnTo>
                          <a:pt x="424" y="113"/>
                        </a:lnTo>
                        <a:lnTo>
                          <a:pt x="495" y="0"/>
                        </a:lnTo>
                        <a:lnTo>
                          <a:pt x="523" y="85"/>
                        </a:lnTo>
                        <a:lnTo>
                          <a:pt x="565" y="42"/>
                        </a:lnTo>
                        <a:lnTo>
                          <a:pt x="636" y="99"/>
                        </a:lnTo>
                        <a:lnTo>
                          <a:pt x="707" y="42"/>
                        </a:lnTo>
                        <a:lnTo>
                          <a:pt x="763" y="99"/>
                        </a:lnTo>
                        <a:lnTo>
                          <a:pt x="791" y="28"/>
                        </a:lnTo>
                        <a:lnTo>
                          <a:pt x="862" y="99"/>
                        </a:lnTo>
                        <a:lnTo>
                          <a:pt x="919" y="56"/>
                        </a:lnTo>
                        <a:lnTo>
                          <a:pt x="947" y="113"/>
                        </a:lnTo>
                        <a:lnTo>
                          <a:pt x="1018" y="113"/>
                        </a:lnTo>
                        <a:lnTo>
                          <a:pt x="1018" y="226"/>
                        </a:lnTo>
                        <a:lnTo>
                          <a:pt x="0" y="22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88112" name="Rectangle 16"/>
                  <p:cNvSpPr>
                    <a:spLocks noChangeArrowheads="1"/>
                  </p:cNvSpPr>
                  <p:nvPr/>
                </p:nvSpPr>
                <p:spPr bwMode="auto">
                  <a:xfrm>
                    <a:off x="3083" y="7644"/>
                    <a:ext cx="1032" cy="240"/>
                  </a:xfrm>
                  <a:prstGeom prst="rect">
                    <a:avLst/>
                  </a:pr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388113" name="Freeform 17"/>
                <p:cNvSpPr/>
                <p:nvPr/>
              </p:nvSpPr>
              <p:spPr bwMode="auto">
                <a:xfrm>
                  <a:off x="3040" y="7601"/>
                  <a:ext cx="1018" cy="227"/>
                </a:xfrm>
                <a:custGeom>
                  <a:avLst/>
                  <a:gdLst>
                    <a:gd name="T0" fmla="*/ 0 w 1018"/>
                    <a:gd name="T1" fmla="*/ 227 h 227"/>
                    <a:gd name="T2" fmla="*/ 0 w 1018"/>
                    <a:gd name="T3" fmla="*/ 114 h 227"/>
                    <a:gd name="T4" fmla="*/ 43 w 1018"/>
                    <a:gd name="T5" fmla="*/ 142 h 227"/>
                    <a:gd name="T6" fmla="*/ 85 w 1018"/>
                    <a:gd name="T7" fmla="*/ 57 h 227"/>
                    <a:gd name="T8" fmla="*/ 142 w 1018"/>
                    <a:gd name="T9" fmla="*/ 128 h 227"/>
                    <a:gd name="T10" fmla="*/ 198 w 1018"/>
                    <a:gd name="T11" fmla="*/ 71 h 227"/>
                    <a:gd name="T12" fmla="*/ 241 w 1018"/>
                    <a:gd name="T13" fmla="*/ 114 h 227"/>
                    <a:gd name="T14" fmla="*/ 297 w 1018"/>
                    <a:gd name="T15" fmla="*/ 43 h 227"/>
                    <a:gd name="T16" fmla="*/ 325 w 1018"/>
                    <a:gd name="T17" fmla="*/ 99 h 227"/>
                    <a:gd name="T18" fmla="*/ 382 w 1018"/>
                    <a:gd name="T19" fmla="*/ 57 h 227"/>
                    <a:gd name="T20" fmla="*/ 424 w 1018"/>
                    <a:gd name="T21" fmla="*/ 128 h 227"/>
                    <a:gd name="T22" fmla="*/ 495 w 1018"/>
                    <a:gd name="T23" fmla="*/ 0 h 227"/>
                    <a:gd name="T24" fmla="*/ 523 w 1018"/>
                    <a:gd name="T25" fmla="*/ 85 h 227"/>
                    <a:gd name="T26" fmla="*/ 566 w 1018"/>
                    <a:gd name="T27" fmla="*/ 43 h 227"/>
                    <a:gd name="T28" fmla="*/ 651 w 1018"/>
                    <a:gd name="T29" fmla="*/ 99 h 227"/>
                    <a:gd name="T30" fmla="*/ 707 w 1018"/>
                    <a:gd name="T31" fmla="*/ 43 h 227"/>
                    <a:gd name="T32" fmla="*/ 764 w 1018"/>
                    <a:gd name="T33" fmla="*/ 99 h 227"/>
                    <a:gd name="T34" fmla="*/ 792 w 1018"/>
                    <a:gd name="T35" fmla="*/ 43 h 227"/>
                    <a:gd name="T36" fmla="*/ 863 w 1018"/>
                    <a:gd name="T37" fmla="*/ 99 h 227"/>
                    <a:gd name="T38" fmla="*/ 919 w 1018"/>
                    <a:gd name="T39" fmla="*/ 57 h 227"/>
                    <a:gd name="T40" fmla="*/ 948 w 1018"/>
                    <a:gd name="T41" fmla="*/ 128 h 227"/>
                    <a:gd name="T42" fmla="*/ 1018 w 1018"/>
                    <a:gd name="T43" fmla="*/ 114 h 227"/>
                    <a:gd name="T44" fmla="*/ 1018 w 1018"/>
                    <a:gd name="T45" fmla="*/ 227 h 227"/>
                    <a:gd name="T46" fmla="*/ 0 w 1018"/>
                    <a:gd name="T47" fmla="*/ 227 h 2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1018" h="227">
                      <a:moveTo>
                        <a:pt x="0" y="227"/>
                      </a:moveTo>
                      <a:lnTo>
                        <a:pt x="0" y="114"/>
                      </a:lnTo>
                      <a:lnTo>
                        <a:pt x="43" y="142"/>
                      </a:lnTo>
                      <a:lnTo>
                        <a:pt x="85" y="57"/>
                      </a:lnTo>
                      <a:lnTo>
                        <a:pt x="142" y="128"/>
                      </a:lnTo>
                      <a:lnTo>
                        <a:pt x="198" y="71"/>
                      </a:lnTo>
                      <a:lnTo>
                        <a:pt x="241" y="114"/>
                      </a:lnTo>
                      <a:lnTo>
                        <a:pt x="297" y="43"/>
                      </a:lnTo>
                      <a:lnTo>
                        <a:pt x="325" y="99"/>
                      </a:lnTo>
                      <a:lnTo>
                        <a:pt x="382" y="57"/>
                      </a:lnTo>
                      <a:lnTo>
                        <a:pt x="424" y="128"/>
                      </a:lnTo>
                      <a:lnTo>
                        <a:pt x="495" y="0"/>
                      </a:lnTo>
                      <a:lnTo>
                        <a:pt x="523" y="85"/>
                      </a:lnTo>
                      <a:lnTo>
                        <a:pt x="566" y="43"/>
                      </a:lnTo>
                      <a:lnTo>
                        <a:pt x="651" y="99"/>
                      </a:lnTo>
                      <a:lnTo>
                        <a:pt x="707" y="43"/>
                      </a:lnTo>
                      <a:lnTo>
                        <a:pt x="764" y="99"/>
                      </a:lnTo>
                      <a:lnTo>
                        <a:pt x="792" y="43"/>
                      </a:lnTo>
                      <a:lnTo>
                        <a:pt x="863" y="99"/>
                      </a:lnTo>
                      <a:lnTo>
                        <a:pt x="919" y="57"/>
                      </a:lnTo>
                      <a:lnTo>
                        <a:pt x="948" y="128"/>
                      </a:lnTo>
                      <a:lnTo>
                        <a:pt x="1018" y="114"/>
                      </a:lnTo>
                      <a:lnTo>
                        <a:pt x="1018" y="227"/>
                      </a:lnTo>
                      <a:lnTo>
                        <a:pt x="0" y="227"/>
                      </a:lnTo>
                      <a:close/>
                    </a:path>
                  </a:pathLst>
                </a:custGeom>
                <a:solidFill>
                  <a:srgbClr val="FFFFCC"/>
                </a:solidFill>
                <a:ln w="8890" cap="rnd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88114" name="Group 18"/>
              <p:cNvGrpSpPr/>
              <p:nvPr/>
            </p:nvGrpSpPr>
            <p:grpSpPr bwMode="auto">
              <a:xfrm>
                <a:off x="3305" y="3868"/>
                <a:ext cx="1061" cy="382"/>
                <a:chOff x="3040" y="7828"/>
                <a:chExt cx="1061" cy="382"/>
              </a:xfrm>
            </p:grpSpPr>
            <p:grpSp>
              <p:nvGrpSpPr>
                <p:cNvPr id="388115" name="Group 19"/>
                <p:cNvGrpSpPr/>
                <p:nvPr/>
              </p:nvGrpSpPr>
              <p:grpSpPr bwMode="auto">
                <a:xfrm>
                  <a:off x="3083" y="7870"/>
                  <a:ext cx="1018" cy="340"/>
                  <a:chOff x="3083" y="7870"/>
                  <a:chExt cx="1018" cy="340"/>
                </a:xfrm>
              </p:grpSpPr>
              <p:sp>
                <p:nvSpPr>
                  <p:cNvPr id="388116" name="Rectangle 20"/>
                  <p:cNvSpPr>
                    <a:spLocks noChangeArrowheads="1"/>
                  </p:cNvSpPr>
                  <p:nvPr/>
                </p:nvSpPr>
                <p:spPr bwMode="auto">
                  <a:xfrm>
                    <a:off x="3083" y="7870"/>
                    <a:ext cx="1018" cy="340"/>
                  </a:xfrm>
                  <a:prstGeom prst="rect">
                    <a:avLst/>
                  </a:pr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88117" name="Rectangle 21"/>
                  <p:cNvSpPr>
                    <a:spLocks noChangeArrowheads="1"/>
                  </p:cNvSpPr>
                  <p:nvPr/>
                </p:nvSpPr>
                <p:spPr bwMode="auto">
                  <a:xfrm>
                    <a:off x="3083" y="7870"/>
                    <a:ext cx="1018" cy="340"/>
                  </a:xfrm>
                  <a:prstGeom prst="rect">
                    <a:avLst/>
                  </a:pr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88118" name="Rectangle 22"/>
                  <p:cNvSpPr>
                    <a:spLocks noChangeArrowheads="1"/>
                  </p:cNvSpPr>
                  <p:nvPr/>
                </p:nvSpPr>
                <p:spPr bwMode="auto">
                  <a:xfrm>
                    <a:off x="3083" y="7870"/>
                    <a:ext cx="1018" cy="340"/>
                  </a:xfrm>
                  <a:prstGeom prst="rect">
                    <a:avLst/>
                  </a:pr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388119" name="Rectangle 23"/>
                <p:cNvSpPr>
                  <a:spLocks noChangeArrowheads="1"/>
                </p:cNvSpPr>
                <p:nvPr/>
              </p:nvSpPr>
              <p:spPr bwMode="auto">
                <a:xfrm>
                  <a:off x="3040" y="7828"/>
                  <a:ext cx="1018" cy="339"/>
                </a:xfrm>
                <a:prstGeom prst="rect">
                  <a:avLst/>
                </a:prstGeom>
                <a:solidFill>
                  <a:srgbClr val="FFFFCC"/>
                </a:solidFill>
                <a:ln w="8890" cap="rnd">
                  <a:solidFill>
                    <a:srgbClr val="000000"/>
                  </a:solidFill>
                  <a:miter lim="800000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388120" name="Group 24"/>
            <p:cNvGrpSpPr/>
            <p:nvPr/>
          </p:nvGrpSpPr>
          <p:grpSpPr bwMode="auto">
            <a:xfrm>
              <a:off x="1219" y="2892"/>
              <a:ext cx="992" cy="321"/>
              <a:chOff x="3040" y="8167"/>
              <a:chExt cx="1075" cy="283"/>
            </a:xfrm>
          </p:grpSpPr>
          <p:grpSp>
            <p:nvGrpSpPr>
              <p:cNvPr id="388121" name="Group 25"/>
              <p:cNvGrpSpPr/>
              <p:nvPr/>
            </p:nvGrpSpPr>
            <p:grpSpPr bwMode="auto">
              <a:xfrm>
                <a:off x="3083" y="8210"/>
                <a:ext cx="1032" cy="240"/>
                <a:chOff x="3083" y="8210"/>
                <a:chExt cx="1032" cy="240"/>
              </a:xfrm>
            </p:grpSpPr>
            <p:sp>
              <p:nvSpPr>
                <p:cNvPr id="388122" name="Rectangle 26"/>
                <p:cNvSpPr>
                  <a:spLocks noChangeArrowheads="1"/>
                </p:cNvSpPr>
                <p:nvPr/>
              </p:nvSpPr>
              <p:spPr bwMode="auto">
                <a:xfrm>
                  <a:off x="3083" y="8210"/>
                  <a:ext cx="1032" cy="240"/>
                </a:xfrm>
                <a:prstGeom prst="rect">
                  <a:avLst/>
                </a:pr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8123" name="Freeform 27"/>
                <p:cNvSpPr/>
                <p:nvPr/>
              </p:nvSpPr>
              <p:spPr bwMode="auto">
                <a:xfrm>
                  <a:off x="3083" y="8210"/>
                  <a:ext cx="1018" cy="226"/>
                </a:xfrm>
                <a:custGeom>
                  <a:avLst/>
                  <a:gdLst>
                    <a:gd name="T0" fmla="*/ 0 w 1018"/>
                    <a:gd name="T1" fmla="*/ 0 h 226"/>
                    <a:gd name="T2" fmla="*/ 0 w 1018"/>
                    <a:gd name="T3" fmla="*/ 113 h 226"/>
                    <a:gd name="T4" fmla="*/ 42 w 1018"/>
                    <a:gd name="T5" fmla="*/ 85 h 226"/>
                    <a:gd name="T6" fmla="*/ 84 w 1018"/>
                    <a:gd name="T7" fmla="*/ 169 h 226"/>
                    <a:gd name="T8" fmla="*/ 141 w 1018"/>
                    <a:gd name="T9" fmla="*/ 99 h 226"/>
                    <a:gd name="T10" fmla="*/ 198 w 1018"/>
                    <a:gd name="T11" fmla="*/ 141 h 226"/>
                    <a:gd name="T12" fmla="*/ 240 w 1018"/>
                    <a:gd name="T13" fmla="*/ 99 h 226"/>
                    <a:gd name="T14" fmla="*/ 297 w 1018"/>
                    <a:gd name="T15" fmla="*/ 184 h 226"/>
                    <a:gd name="T16" fmla="*/ 311 w 1018"/>
                    <a:gd name="T17" fmla="*/ 113 h 226"/>
                    <a:gd name="T18" fmla="*/ 381 w 1018"/>
                    <a:gd name="T19" fmla="*/ 169 h 226"/>
                    <a:gd name="T20" fmla="*/ 424 w 1018"/>
                    <a:gd name="T21" fmla="*/ 99 h 226"/>
                    <a:gd name="T22" fmla="*/ 495 w 1018"/>
                    <a:gd name="T23" fmla="*/ 226 h 226"/>
                    <a:gd name="T24" fmla="*/ 523 w 1018"/>
                    <a:gd name="T25" fmla="*/ 127 h 226"/>
                    <a:gd name="T26" fmla="*/ 565 w 1018"/>
                    <a:gd name="T27" fmla="*/ 169 h 226"/>
                    <a:gd name="T28" fmla="*/ 636 w 1018"/>
                    <a:gd name="T29" fmla="*/ 113 h 226"/>
                    <a:gd name="T30" fmla="*/ 707 w 1018"/>
                    <a:gd name="T31" fmla="*/ 169 h 226"/>
                    <a:gd name="T32" fmla="*/ 763 w 1018"/>
                    <a:gd name="T33" fmla="*/ 113 h 226"/>
                    <a:gd name="T34" fmla="*/ 791 w 1018"/>
                    <a:gd name="T35" fmla="*/ 184 h 226"/>
                    <a:gd name="T36" fmla="*/ 862 w 1018"/>
                    <a:gd name="T37" fmla="*/ 113 h 226"/>
                    <a:gd name="T38" fmla="*/ 919 w 1018"/>
                    <a:gd name="T39" fmla="*/ 169 h 226"/>
                    <a:gd name="T40" fmla="*/ 947 w 1018"/>
                    <a:gd name="T41" fmla="*/ 99 h 226"/>
                    <a:gd name="T42" fmla="*/ 1018 w 1018"/>
                    <a:gd name="T43" fmla="*/ 113 h 226"/>
                    <a:gd name="T44" fmla="*/ 1018 w 1018"/>
                    <a:gd name="T45" fmla="*/ 0 h 226"/>
                    <a:gd name="T46" fmla="*/ 0 w 1018"/>
                    <a:gd name="T47" fmla="*/ 0 h 2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1018" h="226">
                      <a:moveTo>
                        <a:pt x="0" y="0"/>
                      </a:moveTo>
                      <a:lnTo>
                        <a:pt x="0" y="113"/>
                      </a:lnTo>
                      <a:lnTo>
                        <a:pt x="42" y="85"/>
                      </a:lnTo>
                      <a:lnTo>
                        <a:pt x="84" y="169"/>
                      </a:lnTo>
                      <a:lnTo>
                        <a:pt x="141" y="99"/>
                      </a:lnTo>
                      <a:lnTo>
                        <a:pt x="198" y="141"/>
                      </a:lnTo>
                      <a:lnTo>
                        <a:pt x="240" y="99"/>
                      </a:lnTo>
                      <a:lnTo>
                        <a:pt x="297" y="184"/>
                      </a:lnTo>
                      <a:lnTo>
                        <a:pt x="311" y="113"/>
                      </a:lnTo>
                      <a:lnTo>
                        <a:pt x="381" y="169"/>
                      </a:lnTo>
                      <a:lnTo>
                        <a:pt x="424" y="99"/>
                      </a:lnTo>
                      <a:lnTo>
                        <a:pt x="495" y="226"/>
                      </a:lnTo>
                      <a:lnTo>
                        <a:pt x="523" y="127"/>
                      </a:lnTo>
                      <a:lnTo>
                        <a:pt x="565" y="169"/>
                      </a:lnTo>
                      <a:lnTo>
                        <a:pt x="636" y="113"/>
                      </a:lnTo>
                      <a:lnTo>
                        <a:pt x="707" y="169"/>
                      </a:lnTo>
                      <a:lnTo>
                        <a:pt x="763" y="113"/>
                      </a:lnTo>
                      <a:lnTo>
                        <a:pt x="791" y="184"/>
                      </a:lnTo>
                      <a:lnTo>
                        <a:pt x="862" y="113"/>
                      </a:lnTo>
                      <a:lnTo>
                        <a:pt x="919" y="169"/>
                      </a:lnTo>
                      <a:lnTo>
                        <a:pt x="947" y="99"/>
                      </a:lnTo>
                      <a:lnTo>
                        <a:pt x="1018" y="113"/>
                      </a:lnTo>
                      <a:lnTo>
                        <a:pt x="1018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8124" name="Rectangle 28"/>
                <p:cNvSpPr>
                  <a:spLocks noChangeArrowheads="1"/>
                </p:cNvSpPr>
                <p:nvPr/>
              </p:nvSpPr>
              <p:spPr bwMode="auto">
                <a:xfrm>
                  <a:off x="3083" y="8210"/>
                  <a:ext cx="1032" cy="240"/>
                </a:xfrm>
                <a:prstGeom prst="rect">
                  <a:avLst/>
                </a:pr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388125" name="Freeform 29"/>
              <p:cNvSpPr/>
              <p:nvPr/>
            </p:nvSpPr>
            <p:spPr bwMode="auto">
              <a:xfrm>
                <a:off x="3040" y="8167"/>
                <a:ext cx="1018" cy="227"/>
              </a:xfrm>
              <a:custGeom>
                <a:avLst/>
                <a:gdLst>
                  <a:gd name="T0" fmla="*/ 0 w 1018"/>
                  <a:gd name="T1" fmla="*/ 0 h 227"/>
                  <a:gd name="T2" fmla="*/ 0 w 1018"/>
                  <a:gd name="T3" fmla="*/ 113 h 227"/>
                  <a:gd name="T4" fmla="*/ 43 w 1018"/>
                  <a:gd name="T5" fmla="*/ 85 h 227"/>
                  <a:gd name="T6" fmla="*/ 85 w 1018"/>
                  <a:gd name="T7" fmla="*/ 170 h 227"/>
                  <a:gd name="T8" fmla="*/ 142 w 1018"/>
                  <a:gd name="T9" fmla="*/ 99 h 227"/>
                  <a:gd name="T10" fmla="*/ 198 w 1018"/>
                  <a:gd name="T11" fmla="*/ 156 h 227"/>
                  <a:gd name="T12" fmla="*/ 241 w 1018"/>
                  <a:gd name="T13" fmla="*/ 113 h 227"/>
                  <a:gd name="T14" fmla="*/ 297 w 1018"/>
                  <a:gd name="T15" fmla="*/ 184 h 227"/>
                  <a:gd name="T16" fmla="*/ 325 w 1018"/>
                  <a:gd name="T17" fmla="*/ 128 h 227"/>
                  <a:gd name="T18" fmla="*/ 382 w 1018"/>
                  <a:gd name="T19" fmla="*/ 170 h 227"/>
                  <a:gd name="T20" fmla="*/ 424 w 1018"/>
                  <a:gd name="T21" fmla="*/ 99 h 227"/>
                  <a:gd name="T22" fmla="*/ 495 w 1018"/>
                  <a:gd name="T23" fmla="*/ 227 h 227"/>
                  <a:gd name="T24" fmla="*/ 523 w 1018"/>
                  <a:gd name="T25" fmla="*/ 142 h 227"/>
                  <a:gd name="T26" fmla="*/ 566 w 1018"/>
                  <a:gd name="T27" fmla="*/ 184 h 227"/>
                  <a:gd name="T28" fmla="*/ 651 w 1018"/>
                  <a:gd name="T29" fmla="*/ 113 h 227"/>
                  <a:gd name="T30" fmla="*/ 707 w 1018"/>
                  <a:gd name="T31" fmla="*/ 184 h 227"/>
                  <a:gd name="T32" fmla="*/ 764 w 1018"/>
                  <a:gd name="T33" fmla="*/ 113 h 227"/>
                  <a:gd name="T34" fmla="*/ 792 w 1018"/>
                  <a:gd name="T35" fmla="*/ 184 h 227"/>
                  <a:gd name="T36" fmla="*/ 863 w 1018"/>
                  <a:gd name="T37" fmla="*/ 113 h 227"/>
                  <a:gd name="T38" fmla="*/ 919 w 1018"/>
                  <a:gd name="T39" fmla="*/ 170 h 227"/>
                  <a:gd name="T40" fmla="*/ 948 w 1018"/>
                  <a:gd name="T41" fmla="*/ 99 h 227"/>
                  <a:gd name="T42" fmla="*/ 1018 w 1018"/>
                  <a:gd name="T43" fmla="*/ 113 h 227"/>
                  <a:gd name="T44" fmla="*/ 1018 w 1018"/>
                  <a:gd name="T45" fmla="*/ 0 h 227"/>
                  <a:gd name="T46" fmla="*/ 0 w 1018"/>
                  <a:gd name="T47" fmla="*/ 0 h 2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018" h="227">
                    <a:moveTo>
                      <a:pt x="0" y="0"/>
                    </a:moveTo>
                    <a:lnTo>
                      <a:pt x="0" y="113"/>
                    </a:lnTo>
                    <a:lnTo>
                      <a:pt x="43" y="85"/>
                    </a:lnTo>
                    <a:lnTo>
                      <a:pt x="85" y="170"/>
                    </a:lnTo>
                    <a:lnTo>
                      <a:pt x="142" y="99"/>
                    </a:lnTo>
                    <a:lnTo>
                      <a:pt x="198" y="156"/>
                    </a:lnTo>
                    <a:lnTo>
                      <a:pt x="241" y="113"/>
                    </a:lnTo>
                    <a:lnTo>
                      <a:pt x="297" y="184"/>
                    </a:lnTo>
                    <a:lnTo>
                      <a:pt x="325" y="128"/>
                    </a:lnTo>
                    <a:lnTo>
                      <a:pt x="382" y="170"/>
                    </a:lnTo>
                    <a:lnTo>
                      <a:pt x="424" y="99"/>
                    </a:lnTo>
                    <a:lnTo>
                      <a:pt x="495" y="227"/>
                    </a:lnTo>
                    <a:lnTo>
                      <a:pt x="523" y="142"/>
                    </a:lnTo>
                    <a:lnTo>
                      <a:pt x="566" y="184"/>
                    </a:lnTo>
                    <a:lnTo>
                      <a:pt x="651" y="113"/>
                    </a:lnTo>
                    <a:lnTo>
                      <a:pt x="707" y="184"/>
                    </a:lnTo>
                    <a:lnTo>
                      <a:pt x="764" y="113"/>
                    </a:lnTo>
                    <a:lnTo>
                      <a:pt x="792" y="184"/>
                    </a:lnTo>
                    <a:lnTo>
                      <a:pt x="863" y="113"/>
                    </a:lnTo>
                    <a:lnTo>
                      <a:pt x="919" y="170"/>
                    </a:lnTo>
                    <a:lnTo>
                      <a:pt x="948" y="99"/>
                    </a:lnTo>
                    <a:lnTo>
                      <a:pt x="1018" y="113"/>
                    </a:lnTo>
                    <a:lnTo>
                      <a:pt x="1018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CC"/>
              </a:solidFill>
              <a:ln w="8890" cap="rnd">
                <a:solidFill>
                  <a:srgbClr val="000000"/>
                </a:solidFill>
                <a:prstDash val="solid"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388126" name="Rectangle 30"/>
          <p:cNvSpPr>
            <a:spLocks noChangeArrowheads="1"/>
          </p:cNvSpPr>
          <p:nvPr/>
        </p:nvSpPr>
        <p:spPr bwMode="auto">
          <a:xfrm>
            <a:off x="2592388" y="5013325"/>
            <a:ext cx="684212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just"/>
            <a:r>
              <a:rPr kumimoji="0" lang="en-US" altLang="zh-CN" sz="1600">
                <a:solidFill>
                  <a:srgbClr val="000000"/>
                </a:solidFill>
              </a:rPr>
              <a:t>0x1000</a:t>
            </a:r>
            <a:endParaRPr kumimoji="0" lang="en-US" altLang="zh-CN" sz="1600">
              <a:latin typeface="Arial" panose="020B0604020202020204" pitchFamily="34" charset="0"/>
            </a:endParaRPr>
          </a:p>
        </p:txBody>
      </p:sp>
      <p:grpSp>
        <p:nvGrpSpPr>
          <p:cNvPr id="388127" name="Group 31"/>
          <p:cNvGrpSpPr/>
          <p:nvPr/>
        </p:nvGrpSpPr>
        <p:grpSpPr bwMode="auto">
          <a:xfrm>
            <a:off x="2411413" y="3197225"/>
            <a:ext cx="1703387" cy="2051050"/>
            <a:chOff x="1315" y="1480"/>
            <a:chExt cx="1073" cy="1292"/>
          </a:xfrm>
        </p:grpSpPr>
        <p:sp>
          <p:nvSpPr>
            <p:cNvPr id="388128" name="Freeform 32"/>
            <p:cNvSpPr/>
            <p:nvPr/>
          </p:nvSpPr>
          <p:spPr bwMode="auto">
            <a:xfrm>
              <a:off x="2154" y="2659"/>
              <a:ext cx="103" cy="113"/>
            </a:xfrm>
            <a:custGeom>
              <a:avLst/>
              <a:gdLst>
                <a:gd name="T0" fmla="*/ 99 w 99"/>
                <a:gd name="T1" fmla="*/ 0 h 99"/>
                <a:gd name="T2" fmla="*/ 0 w 99"/>
                <a:gd name="T3" fmla="*/ 43 h 99"/>
                <a:gd name="T4" fmla="*/ 99 w 99"/>
                <a:gd name="T5" fmla="*/ 99 h 99"/>
                <a:gd name="T6" fmla="*/ 99 w 99"/>
                <a:gd name="T7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9" h="99">
                  <a:moveTo>
                    <a:pt x="99" y="0"/>
                  </a:moveTo>
                  <a:lnTo>
                    <a:pt x="0" y="43"/>
                  </a:lnTo>
                  <a:lnTo>
                    <a:pt x="99" y="99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8129" name="Freeform 33"/>
            <p:cNvSpPr/>
            <p:nvPr/>
          </p:nvSpPr>
          <p:spPr bwMode="auto">
            <a:xfrm>
              <a:off x="1315" y="1480"/>
              <a:ext cx="1073" cy="1228"/>
            </a:xfrm>
            <a:custGeom>
              <a:avLst/>
              <a:gdLst>
                <a:gd name="T0" fmla="*/ 0 w 1358"/>
                <a:gd name="T1" fmla="*/ 0 h 1075"/>
                <a:gd name="T2" fmla="*/ 0 w 1358"/>
                <a:gd name="T3" fmla="*/ 452 h 1075"/>
                <a:gd name="T4" fmla="*/ 1358 w 1358"/>
                <a:gd name="T5" fmla="*/ 452 h 1075"/>
                <a:gd name="T6" fmla="*/ 1358 w 1358"/>
                <a:gd name="T7" fmla="*/ 1075 h 1075"/>
                <a:gd name="T8" fmla="*/ 1075 w 1358"/>
                <a:gd name="T9" fmla="*/ 1075 h 10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8" h="1075">
                  <a:moveTo>
                    <a:pt x="0" y="0"/>
                  </a:moveTo>
                  <a:lnTo>
                    <a:pt x="0" y="452"/>
                  </a:lnTo>
                  <a:lnTo>
                    <a:pt x="1358" y="452"/>
                  </a:lnTo>
                  <a:lnTo>
                    <a:pt x="1358" y="1075"/>
                  </a:lnTo>
                  <a:lnTo>
                    <a:pt x="1075" y="1075"/>
                  </a:lnTo>
                </a:path>
              </a:pathLst>
            </a:custGeom>
            <a:noFill/>
            <a:ln w="8890" cap="rnd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88130" name="Text Box 34"/>
          <p:cNvSpPr txBox="1">
            <a:spLocks noChangeArrowheads="1"/>
          </p:cNvSpPr>
          <p:nvPr/>
        </p:nvSpPr>
        <p:spPr bwMode="auto">
          <a:xfrm>
            <a:off x="935038" y="3387725"/>
            <a:ext cx="131445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just"/>
            <a:r>
              <a:rPr kumimoji="0" lang="zh-CN" altLang="en-US">
                <a:solidFill>
                  <a:srgbClr val="000000"/>
                </a:solidFill>
              </a:rPr>
              <a:t>把内存地址赋给变量</a:t>
            </a:r>
            <a:r>
              <a:rPr kumimoji="0" lang="en-US" altLang="zh-CN">
                <a:solidFill>
                  <a:srgbClr val="000000"/>
                </a:solidFill>
              </a:rPr>
              <a:t>a</a:t>
            </a:r>
            <a:endParaRPr kumimoji="0" lang="en-US" altLang="zh-CN">
              <a:solidFill>
                <a:srgbClr val="000000"/>
              </a:solidFill>
            </a:endParaRPr>
          </a:p>
        </p:txBody>
      </p:sp>
      <p:grpSp>
        <p:nvGrpSpPr>
          <p:cNvPr id="388131" name="Group 35"/>
          <p:cNvGrpSpPr/>
          <p:nvPr/>
        </p:nvGrpSpPr>
        <p:grpSpPr bwMode="auto">
          <a:xfrm>
            <a:off x="2898775" y="3757613"/>
            <a:ext cx="5187950" cy="2659062"/>
            <a:chOff x="5064" y="3517"/>
            <a:chExt cx="5922" cy="3379"/>
          </a:xfrm>
        </p:grpSpPr>
        <p:sp>
          <p:nvSpPr>
            <p:cNvPr id="388132" name="Line 36"/>
            <p:cNvSpPr>
              <a:spLocks noChangeShapeType="1"/>
            </p:cNvSpPr>
            <p:nvPr/>
          </p:nvSpPr>
          <p:spPr bwMode="auto">
            <a:xfrm>
              <a:off x="5064" y="5439"/>
              <a:ext cx="1" cy="145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8133" name="Line 37"/>
            <p:cNvSpPr>
              <a:spLocks noChangeShapeType="1"/>
            </p:cNvSpPr>
            <p:nvPr/>
          </p:nvSpPr>
          <p:spPr bwMode="auto">
            <a:xfrm>
              <a:off x="5064" y="6896"/>
              <a:ext cx="581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8134" name="Line 38"/>
            <p:cNvSpPr>
              <a:spLocks noChangeShapeType="1"/>
            </p:cNvSpPr>
            <p:nvPr/>
          </p:nvSpPr>
          <p:spPr bwMode="auto">
            <a:xfrm flipV="1">
              <a:off x="10881" y="3548"/>
              <a:ext cx="0" cy="334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8135" name="Freeform 39"/>
            <p:cNvSpPr/>
            <p:nvPr/>
          </p:nvSpPr>
          <p:spPr bwMode="auto">
            <a:xfrm rot="-16200000">
              <a:off x="10798" y="3479"/>
              <a:ext cx="149" cy="226"/>
            </a:xfrm>
            <a:custGeom>
              <a:avLst/>
              <a:gdLst>
                <a:gd name="T0" fmla="*/ 99 w 99"/>
                <a:gd name="T1" fmla="*/ 0 h 99"/>
                <a:gd name="T2" fmla="*/ 0 w 99"/>
                <a:gd name="T3" fmla="*/ 43 h 99"/>
                <a:gd name="T4" fmla="*/ 99 w 99"/>
                <a:gd name="T5" fmla="*/ 99 h 99"/>
                <a:gd name="T6" fmla="*/ 99 w 99"/>
                <a:gd name="T7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9" h="99">
                  <a:moveTo>
                    <a:pt x="99" y="0"/>
                  </a:moveTo>
                  <a:lnTo>
                    <a:pt x="0" y="43"/>
                  </a:lnTo>
                  <a:lnTo>
                    <a:pt x="99" y="99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88136" name="Group 40"/>
          <p:cNvGrpSpPr/>
          <p:nvPr/>
        </p:nvGrpSpPr>
        <p:grpSpPr bwMode="auto">
          <a:xfrm>
            <a:off x="4973638" y="3287713"/>
            <a:ext cx="485775" cy="2171700"/>
            <a:chOff x="7167" y="3391"/>
            <a:chExt cx="442" cy="2734"/>
          </a:xfrm>
        </p:grpSpPr>
        <p:sp>
          <p:nvSpPr>
            <p:cNvPr id="388137" name="Rectangle 41"/>
            <p:cNvSpPr>
              <a:spLocks noChangeArrowheads="1"/>
            </p:cNvSpPr>
            <p:nvPr/>
          </p:nvSpPr>
          <p:spPr bwMode="auto">
            <a:xfrm>
              <a:off x="7167" y="4191"/>
              <a:ext cx="442" cy="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/>
              <a:r>
                <a:rPr kumimoji="0" lang="en-US" altLang="zh-CN" sz="1600">
                  <a:solidFill>
                    <a:srgbClr val="000000"/>
                  </a:solidFill>
                </a:rPr>
                <a:t>a [1]</a:t>
              </a:r>
              <a:endParaRPr kumimoji="0" lang="en-US" altLang="zh-CN" sz="1600">
                <a:latin typeface="Arial" panose="020B0604020202020204" pitchFamily="34" charset="0"/>
              </a:endParaRPr>
            </a:p>
          </p:txBody>
        </p:sp>
        <p:sp>
          <p:nvSpPr>
            <p:cNvPr id="388138" name="Rectangle 42"/>
            <p:cNvSpPr>
              <a:spLocks noChangeArrowheads="1"/>
            </p:cNvSpPr>
            <p:nvPr/>
          </p:nvSpPr>
          <p:spPr bwMode="auto">
            <a:xfrm>
              <a:off x="7167" y="5780"/>
              <a:ext cx="422" cy="3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/>
              <a:r>
                <a:rPr kumimoji="0" lang="en-US" altLang="zh-CN" sz="1600">
                  <a:solidFill>
                    <a:srgbClr val="000000"/>
                  </a:solidFill>
                </a:rPr>
                <a:t>a [3]</a:t>
              </a:r>
              <a:endParaRPr kumimoji="0" lang="en-US" altLang="zh-CN" sz="1600">
                <a:latin typeface="Arial" panose="020B0604020202020204" pitchFamily="34" charset="0"/>
              </a:endParaRPr>
            </a:p>
          </p:txBody>
        </p:sp>
        <p:sp>
          <p:nvSpPr>
            <p:cNvPr id="388139" name="Rectangle 43"/>
            <p:cNvSpPr>
              <a:spLocks noChangeArrowheads="1"/>
            </p:cNvSpPr>
            <p:nvPr/>
          </p:nvSpPr>
          <p:spPr bwMode="auto">
            <a:xfrm>
              <a:off x="7167" y="5001"/>
              <a:ext cx="442" cy="3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/>
              <a:r>
                <a:rPr kumimoji="0" lang="en-US" altLang="zh-CN" sz="1600">
                  <a:solidFill>
                    <a:srgbClr val="000000"/>
                  </a:solidFill>
                </a:rPr>
                <a:t>a [2]</a:t>
              </a:r>
              <a:endParaRPr kumimoji="0" lang="en-US" altLang="zh-CN" sz="1600">
                <a:latin typeface="Arial" panose="020B0604020202020204" pitchFamily="34" charset="0"/>
              </a:endParaRPr>
            </a:p>
          </p:txBody>
        </p:sp>
        <p:sp>
          <p:nvSpPr>
            <p:cNvPr id="388140" name="Rectangle 44"/>
            <p:cNvSpPr>
              <a:spLocks noChangeArrowheads="1"/>
            </p:cNvSpPr>
            <p:nvPr/>
          </p:nvSpPr>
          <p:spPr bwMode="auto">
            <a:xfrm>
              <a:off x="7167" y="3391"/>
              <a:ext cx="422" cy="3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/>
              <a:r>
                <a:rPr kumimoji="0" lang="en-US" altLang="zh-CN" sz="1600">
                  <a:solidFill>
                    <a:srgbClr val="000000"/>
                  </a:solidFill>
                </a:rPr>
                <a:t>a [0]</a:t>
              </a:r>
              <a:endParaRPr kumimoji="0" lang="en-US" altLang="zh-CN" sz="1600">
                <a:latin typeface="Arial" panose="020B0604020202020204" pitchFamily="34" charset="0"/>
              </a:endParaRPr>
            </a:p>
          </p:txBody>
        </p:sp>
      </p:grpSp>
      <p:grpSp>
        <p:nvGrpSpPr>
          <p:cNvPr id="388141" name="Group 45"/>
          <p:cNvGrpSpPr/>
          <p:nvPr/>
        </p:nvGrpSpPr>
        <p:grpSpPr bwMode="auto">
          <a:xfrm>
            <a:off x="5387975" y="2587625"/>
            <a:ext cx="1638300" cy="3690938"/>
            <a:chOff x="7724" y="2510"/>
            <a:chExt cx="1889" cy="4647"/>
          </a:xfrm>
        </p:grpSpPr>
        <p:grpSp>
          <p:nvGrpSpPr>
            <p:cNvPr id="388142" name="Group 46"/>
            <p:cNvGrpSpPr/>
            <p:nvPr/>
          </p:nvGrpSpPr>
          <p:grpSpPr bwMode="auto">
            <a:xfrm>
              <a:off x="7872" y="3280"/>
              <a:ext cx="1591" cy="864"/>
              <a:chOff x="5642" y="6923"/>
              <a:chExt cx="1061" cy="381"/>
            </a:xfrm>
          </p:grpSpPr>
          <p:grpSp>
            <p:nvGrpSpPr>
              <p:cNvPr id="388143" name="Group 47"/>
              <p:cNvGrpSpPr/>
              <p:nvPr/>
            </p:nvGrpSpPr>
            <p:grpSpPr bwMode="auto">
              <a:xfrm>
                <a:off x="5685" y="6965"/>
                <a:ext cx="1018" cy="339"/>
                <a:chOff x="5685" y="6965"/>
                <a:chExt cx="1018" cy="339"/>
              </a:xfrm>
            </p:grpSpPr>
            <p:sp>
              <p:nvSpPr>
                <p:cNvPr id="388144" name="Rectangle 48"/>
                <p:cNvSpPr>
                  <a:spLocks noChangeArrowheads="1"/>
                </p:cNvSpPr>
                <p:nvPr/>
              </p:nvSpPr>
              <p:spPr bwMode="auto">
                <a:xfrm>
                  <a:off x="5685" y="6965"/>
                  <a:ext cx="1018" cy="339"/>
                </a:xfrm>
                <a:prstGeom prst="rect">
                  <a:avLst/>
                </a:pr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8145" name="Rectangle 49"/>
                <p:cNvSpPr>
                  <a:spLocks noChangeArrowheads="1"/>
                </p:cNvSpPr>
                <p:nvPr/>
              </p:nvSpPr>
              <p:spPr bwMode="auto">
                <a:xfrm>
                  <a:off x="5685" y="6965"/>
                  <a:ext cx="1018" cy="339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8146" name="Rectangle 50"/>
                <p:cNvSpPr>
                  <a:spLocks noChangeArrowheads="1"/>
                </p:cNvSpPr>
                <p:nvPr/>
              </p:nvSpPr>
              <p:spPr bwMode="auto">
                <a:xfrm>
                  <a:off x="5685" y="6965"/>
                  <a:ext cx="1018" cy="339"/>
                </a:xfrm>
                <a:prstGeom prst="rect">
                  <a:avLst/>
                </a:pr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388147" name="Rectangle 51"/>
              <p:cNvSpPr>
                <a:spLocks noChangeArrowheads="1"/>
              </p:cNvSpPr>
              <p:nvPr/>
            </p:nvSpPr>
            <p:spPr bwMode="auto">
              <a:xfrm>
                <a:off x="5642" y="6923"/>
                <a:ext cx="1018" cy="339"/>
              </a:xfrm>
              <a:prstGeom prst="rect">
                <a:avLst/>
              </a:prstGeom>
              <a:solidFill>
                <a:srgbClr val="FFFFCC"/>
              </a:solidFill>
              <a:ln w="8890" cap="rnd">
                <a:solidFill>
                  <a:srgbClr val="000000"/>
                </a:solidFill>
                <a:miter lim="800000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88148" name="Group 52"/>
            <p:cNvGrpSpPr/>
            <p:nvPr/>
          </p:nvGrpSpPr>
          <p:grpSpPr bwMode="auto">
            <a:xfrm>
              <a:off x="7724" y="2510"/>
              <a:ext cx="1889" cy="4647"/>
              <a:chOff x="7724" y="2510"/>
              <a:chExt cx="1889" cy="4647"/>
            </a:xfrm>
          </p:grpSpPr>
          <p:grpSp>
            <p:nvGrpSpPr>
              <p:cNvPr id="388149" name="Group 53"/>
              <p:cNvGrpSpPr/>
              <p:nvPr/>
            </p:nvGrpSpPr>
            <p:grpSpPr bwMode="auto">
              <a:xfrm>
                <a:off x="7724" y="2510"/>
                <a:ext cx="1889" cy="4647"/>
                <a:chOff x="5529" y="6583"/>
                <a:chExt cx="1259" cy="2051"/>
              </a:xfrm>
            </p:grpSpPr>
            <p:sp>
              <p:nvSpPr>
                <p:cNvPr id="388150" name="Freeform 54"/>
                <p:cNvSpPr/>
                <p:nvPr/>
              </p:nvSpPr>
              <p:spPr bwMode="auto">
                <a:xfrm>
                  <a:off x="5628" y="6583"/>
                  <a:ext cx="113" cy="14"/>
                </a:xfrm>
                <a:custGeom>
                  <a:avLst/>
                  <a:gdLst>
                    <a:gd name="T0" fmla="*/ 57 w 113"/>
                    <a:gd name="T1" fmla="*/ 14 h 14"/>
                    <a:gd name="T2" fmla="*/ 113 w 113"/>
                    <a:gd name="T3" fmla="*/ 14 h 14"/>
                    <a:gd name="T4" fmla="*/ 113 w 113"/>
                    <a:gd name="T5" fmla="*/ 0 h 14"/>
                    <a:gd name="T6" fmla="*/ 113 w 113"/>
                    <a:gd name="T7" fmla="*/ 0 h 14"/>
                    <a:gd name="T8" fmla="*/ 57 w 113"/>
                    <a:gd name="T9" fmla="*/ 0 h 14"/>
                    <a:gd name="T10" fmla="*/ 0 w 113"/>
                    <a:gd name="T11" fmla="*/ 0 h 14"/>
                    <a:gd name="T12" fmla="*/ 0 w 113"/>
                    <a:gd name="T13" fmla="*/ 14 h 14"/>
                    <a:gd name="T14" fmla="*/ 0 w 113"/>
                    <a:gd name="T15" fmla="*/ 14 h 14"/>
                    <a:gd name="T16" fmla="*/ 57 w 113"/>
                    <a:gd name="T17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3" h="14">
                      <a:moveTo>
                        <a:pt x="57" y="14"/>
                      </a:moveTo>
                      <a:lnTo>
                        <a:pt x="113" y="14"/>
                      </a:lnTo>
                      <a:lnTo>
                        <a:pt x="113" y="0"/>
                      </a:lnTo>
                      <a:lnTo>
                        <a:pt x="113" y="0"/>
                      </a:lnTo>
                      <a:lnTo>
                        <a:pt x="57" y="0"/>
                      </a:lnTo>
                      <a:lnTo>
                        <a:pt x="0" y="0"/>
                      </a:lnTo>
                      <a:lnTo>
                        <a:pt x="0" y="14"/>
                      </a:lnTo>
                      <a:lnTo>
                        <a:pt x="0" y="14"/>
                      </a:lnTo>
                      <a:lnTo>
                        <a:pt x="57" y="14"/>
                      </a:lnTo>
                      <a:close/>
                    </a:path>
                  </a:pathLst>
                </a:custGeom>
                <a:solidFill>
                  <a:srgbClr val="FF33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8151" name="Freeform 55"/>
                <p:cNvSpPr/>
                <p:nvPr/>
              </p:nvSpPr>
              <p:spPr bwMode="auto">
                <a:xfrm>
                  <a:off x="5543" y="6611"/>
                  <a:ext cx="57" cy="57"/>
                </a:xfrm>
                <a:custGeom>
                  <a:avLst/>
                  <a:gdLst>
                    <a:gd name="T0" fmla="*/ 57 w 57"/>
                    <a:gd name="T1" fmla="*/ 15 h 57"/>
                    <a:gd name="T2" fmla="*/ 57 w 57"/>
                    <a:gd name="T3" fmla="*/ 0 h 57"/>
                    <a:gd name="T4" fmla="*/ 57 w 57"/>
                    <a:gd name="T5" fmla="*/ 0 h 57"/>
                    <a:gd name="T6" fmla="*/ 28 w 57"/>
                    <a:gd name="T7" fmla="*/ 15 h 57"/>
                    <a:gd name="T8" fmla="*/ 28 w 57"/>
                    <a:gd name="T9" fmla="*/ 15 h 57"/>
                    <a:gd name="T10" fmla="*/ 0 w 57"/>
                    <a:gd name="T11" fmla="*/ 43 h 57"/>
                    <a:gd name="T12" fmla="*/ 14 w 57"/>
                    <a:gd name="T13" fmla="*/ 57 h 57"/>
                    <a:gd name="T14" fmla="*/ 14 w 57"/>
                    <a:gd name="T15" fmla="*/ 43 h 57"/>
                    <a:gd name="T16" fmla="*/ 43 w 57"/>
                    <a:gd name="T17" fmla="*/ 15 h 57"/>
                    <a:gd name="T18" fmla="*/ 28 w 57"/>
                    <a:gd name="T19" fmla="*/ 15 h 57"/>
                    <a:gd name="T20" fmla="*/ 28 w 57"/>
                    <a:gd name="T21" fmla="*/ 29 h 57"/>
                    <a:gd name="T22" fmla="*/ 57 w 57"/>
                    <a:gd name="T23" fmla="*/ 15 h 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57" h="57">
                      <a:moveTo>
                        <a:pt x="57" y="15"/>
                      </a:moveTo>
                      <a:lnTo>
                        <a:pt x="57" y="0"/>
                      </a:lnTo>
                      <a:lnTo>
                        <a:pt x="57" y="0"/>
                      </a:lnTo>
                      <a:lnTo>
                        <a:pt x="28" y="15"/>
                      </a:lnTo>
                      <a:lnTo>
                        <a:pt x="28" y="15"/>
                      </a:lnTo>
                      <a:lnTo>
                        <a:pt x="0" y="43"/>
                      </a:lnTo>
                      <a:lnTo>
                        <a:pt x="14" y="57"/>
                      </a:lnTo>
                      <a:lnTo>
                        <a:pt x="14" y="43"/>
                      </a:lnTo>
                      <a:lnTo>
                        <a:pt x="43" y="15"/>
                      </a:lnTo>
                      <a:lnTo>
                        <a:pt x="28" y="15"/>
                      </a:lnTo>
                      <a:lnTo>
                        <a:pt x="28" y="29"/>
                      </a:lnTo>
                      <a:lnTo>
                        <a:pt x="57" y="15"/>
                      </a:lnTo>
                      <a:close/>
                    </a:path>
                  </a:pathLst>
                </a:custGeom>
                <a:solidFill>
                  <a:srgbClr val="FF33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8152" name="Freeform 56"/>
                <p:cNvSpPr/>
                <p:nvPr/>
              </p:nvSpPr>
              <p:spPr bwMode="auto">
                <a:xfrm>
                  <a:off x="5529" y="6682"/>
                  <a:ext cx="14" cy="71"/>
                </a:xfrm>
                <a:custGeom>
                  <a:avLst/>
                  <a:gdLst>
                    <a:gd name="T0" fmla="*/ 14 w 14"/>
                    <a:gd name="T1" fmla="*/ 14 h 71"/>
                    <a:gd name="T2" fmla="*/ 14 w 14"/>
                    <a:gd name="T3" fmla="*/ 0 h 71"/>
                    <a:gd name="T4" fmla="*/ 0 w 14"/>
                    <a:gd name="T5" fmla="*/ 14 h 71"/>
                    <a:gd name="T6" fmla="*/ 0 w 14"/>
                    <a:gd name="T7" fmla="*/ 57 h 71"/>
                    <a:gd name="T8" fmla="*/ 0 w 14"/>
                    <a:gd name="T9" fmla="*/ 71 h 71"/>
                    <a:gd name="T10" fmla="*/ 0 w 14"/>
                    <a:gd name="T11" fmla="*/ 71 h 71"/>
                    <a:gd name="T12" fmla="*/ 14 w 14"/>
                    <a:gd name="T13" fmla="*/ 71 h 71"/>
                    <a:gd name="T14" fmla="*/ 14 w 14"/>
                    <a:gd name="T15" fmla="*/ 57 h 71"/>
                    <a:gd name="T16" fmla="*/ 14 w 14"/>
                    <a:gd name="T17" fmla="*/ 14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4" h="71">
                      <a:moveTo>
                        <a:pt x="14" y="14"/>
                      </a:moveTo>
                      <a:lnTo>
                        <a:pt x="14" y="0"/>
                      </a:lnTo>
                      <a:lnTo>
                        <a:pt x="0" y="14"/>
                      </a:lnTo>
                      <a:lnTo>
                        <a:pt x="0" y="57"/>
                      </a:lnTo>
                      <a:lnTo>
                        <a:pt x="0" y="71"/>
                      </a:lnTo>
                      <a:lnTo>
                        <a:pt x="0" y="71"/>
                      </a:lnTo>
                      <a:lnTo>
                        <a:pt x="14" y="71"/>
                      </a:lnTo>
                      <a:lnTo>
                        <a:pt x="14" y="57"/>
                      </a:lnTo>
                      <a:lnTo>
                        <a:pt x="14" y="14"/>
                      </a:lnTo>
                      <a:close/>
                    </a:path>
                  </a:pathLst>
                </a:custGeom>
                <a:solidFill>
                  <a:srgbClr val="FF33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8153" name="Freeform 57"/>
                <p:cNvSpPr/>
                <p:nvPr/>
              </p:nvSpPr>
              <p:spPr bwMode="auto">
                <a:xfrm>
                  <a:off x="5529" y="6781"/>
                  <a:ext cx="14" cy="71"/>
                </a:xfrm>
                <a:custGeom>
                  <a:avLst/>
                  <a:gdLst>
                    <a:gd name="T0" fmla="*/ 14 w 14"/>
                    <a:gd name="T1" fmla="*/ 14 h 71"/>
                    <a:gd name="T2" fmla="*/ 0 w 14"/>
                    <a:gd name="T3" fmla="*/ 0 h 71"/>
                    <a:gd name="T4" fmla="*/ 0 w 14"/>
                    <a:gd name="T5" fmla="*/ 14 h 71"/>
                    <a:gd name="T6" fmla="*/ 0 w 14"/>
                    <a:gd name="T7" fmla="*/ 71 h 71"/>
                    <a:gd name="T8" fmla="*/ 0 w 14"/>
                    <a:gd name="T9" fmla="*/ 71 h 71"/>
                    <a:gd name="T10" fmla="*/ 14 w 14"/>
                    <a:gd name="T11" fmla="*/ 71 h 71"/>
                    <a:gd name="T12" fmla="*/ 14 w 14"/>
                    <a:gd name="T13" fmla="*/ 14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4" h="71">
                      <a:moveTo>
                        <a:pt x="14" y="14"/>
                      </a:moveTo>
                      <a:lnTo>
                        <a:pt x="0" y="0"/>
                      </a:lnTo>
                      <a:lnTo>
                        <a:pt x="0" y="14"/>
                      </a:lnTo>
                      <a:lnTo>
                        <a:pt x="0" y="71"/>
                      </a:lnTo>
                      <a:lnTo>
                        <a:pt x="0" y="71"/>
                      </a:lnTo>
                      <a:lnTo>
                        <a:pt x="14" y="71"/>
                      </a:lnTo>
                      <a:lnTo>
                        <a:pt x="14" y="14"/>
                      </a:lnTo>
                      <a:close/>
                    </a:path>
                  </a:pathLst>
                </a:custGeom>
                <a:solidFill>
                  <a:srgbClr val="FF33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8154" name="Freeform 58"/>
                <p:cNvSpPr/>
                <p:nvPr/>
              </p:nvSpPr>
              <p:spPr bwMode="auto">
                <a:xfrm>
                  <a:off x="5529" y="6880"/>
                  <a:ext cx="14" cy="71"/>
                </a:xfrm>
                <a:custGeom>
                  <a:avLst/>
                  <a:gdLst>
                    <a:gd name="T0" fmla="*/ 14 w 14"/>
                    <a:gd name="T1" fmla="*/ 14 h 71"/>
                    <a:gd name="T2" fmla="*/ 0 w 14"/>
                    <a:gd name="T3" fmla="*/ 0 h 71"/>
                    <a:gd name="T4" fmla="*/ 0 w 14"/>
                    <a:gd name="T5" fmla="*/ 14 h 71"/>
                    <a:gd name="T6" fmla="*/ 0 w 14"/>
                    <a:gd name="T7" fmla="*/ 71 h 71"/>
                    <a:gd name="T8" fmla="*/ 0 w 14"/>
                    <a:gd name="T9" fmla="*/ 71 h 71"/>
                    <a:gd name="T10" fmla="*/ 14 w 14"/>
                    <a:gd name="T11" fmla="*/ 71 h 71"/>
                    <a:gd name="T12" fmla="*/ 14 w 14"/>
                    <a:gd name="T13" fmla="*/ 14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4" h="71">
                      <a:moveTo>
                        <a:pt x="14" y="14"/>
                      </a:moveTo>
                      <a:lnTo>
                        <a:pt x="0" y="0"/>
                      </a:lnTo>
                      <a:lnTo>
                        <a:pt x="0" y="14"/>
                      </a:lnTo>
                      <a:lnTo>
                        <a:pt x="0" y="71"/>
                      </a:lnTo>
                      <a:lnTo>
                        <a:pt x="0" y="71"/>
                      </a:lnTo>
                      <a:lnTo>
                        <a:pt x="14" y="71"/>
                      </a:lnTo>
                      <a:lnTo>
                        <a:pt x="14" y="14"/>
                      </a:lnTo>
                      <a:close/>
                    </a:path>
                  </a:pathLst>
                </a:custGeom>
                <a:solidFill>
                  <a:srgbClr val="FF33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8155" name="Freeform 59"/>
                <p:cNvSpPr/>
                <p:nvPr/>
              </p:nvSpPr>
              <p:spPr bwMode="auto">
                <a:xfrm>
                  <a:off x="5529" y="6979"/>
                  <a:ext cx="14" cy="71"/>
                </a:xfrm>
                <a:custGeom>
                  <a:avLst/>
                  <a:gdLst>
                    <a:gd name="T0" fmla="*/ 14 w 14"/>
                    <a:gd name="T1" fmla="*/ 14 h 71"/>
                    <a:gd name="T2" fmla="*/ 0 w 14"/>
                    <a:gd name="T3" fmla="*/ 0 h 71"/>
                    <a:gd name="T4" fmla="*/ 0 w 14"/>
                    <a:gd name="T5" fmla="*/ 14 h 71"/>
                    <a:gd name="T6" fmla="*/ 0 w 14"/>
                    <a:gd name="T7" fmla="*/ 71 h 71"/>
                    <a:gd name="T8" fmla="*/ 0 w 14"/>
                    <a:gd name="T9" fmla="*/ 71 h 71"/>
                    <a:gd name="T10" fmla="*/ 14 w 14"/>
                    <a:gd name="T11" fmla="*/ 71 h 71"/>
                    <a:gd name="T12" fmla="*/ 14 w 14"/>
                    <a:gd name="T13" fmla="*/ 14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4" h="71">
                      <a:moveTo>
                        <a:pt x="14" y="14"/>
                      </a:moveTo>
                      <a:lnTo>
                        <a:pt x="0" y="0"/>
                      </a:lnTo>
                      <a:lnTo>
                        <a:pt x="0" y="14"/>
                      </a:lnTo>
                      <a:lnTo>
                        <a:pt x="0" y="71"/>
                      </a:lnTo>
                      <a:lnTo>
                        <a:pt x="0" y="71"/>
                      </a:lnTo>
                      <a:lnTo>
                        <a:pt x="14" y="71"/>
                      </a:lnTo>
                      <a:lnTo>
                        <a:pt x="14" y="14"/>
                      </a:lnTo>
                      <a:close/>
                    </a:path>
                  </a:pathLst>
                </a:custGeom>
                <a:solidFill>
                  <a:srgbClr val="FF33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8156" name="Freeform 60"/>
                <p:cNvSpPr/>
                <p:nvPr/>
              </p:nvSpPr>
              <p:spPr bwMode="auto">
                <a:xfrm>
                  <a:off x="5529" y="7078"/>
                  <a:ext cx="14" cy="71"/>
                </a:xfrm>
                <a:custGeom>
                  <a:avLst/>
                  <a:gdLst>
                    <a:gd name="T0" fmla="*/ 14 w 14"/>
                    <a:gd name="T1" fmla="*/ 14 h 71"/>
                    <a:gd name="T2" fmla="*/ 0 w 14"/>
                    <a:gd name="T3" fmla="*/ 0 h 71"/>
                    <a:gd name="T4" fmla="*/ 0 w 14"/>
                    <a:gd name="T5" fmla="*/ 14 h 71"/>
                    <a:gd name="T6" fmla="*/ 0 w 14"/>
                    <a:gd name="T7" fmla="*/ 71 h 71"/>
                    <a:gd name="T8" fmla="*/ 0 w 14"/>
                    <a:gd name="T9" fmla="*/ 71 h 71"/>
                    <a:gd name="T10" fmla="*/ 14 w 14"/>
                    <a:gd name="T11" fmla="*/ 71 h 71"/>
                    <a:gd name="T12" fmla="*/ 14 w 14"/>
                    <a:gd name="T13" fmla="*/ 14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4" h="71">
                      <a:moveTo>
                        <a:pt x="14" y="14"/>
                      </a:moveTo>
                      <a:lnTo>
                        <a:pt x="0" y="0"/>
                      </a:lnTo>
                      <a:lnTo>
                        <a:pt x="0" y="14"/>
                      </a:lnTo>
                      <a:lnTo>
                        <a:pt x="0" y="71"/>
                      </a:lnTo>
                      <a:lnTo>
                        <a:pt x="0" y="71"/>
                      </a:lnTo>
                      <a:lnTo>
                        <a:pt x="14" y="71"/>
                      </a:lnTo>
                      <a:lnTo>
                        <a:pt x="14" y="14"/>
                      </a:lnTo>
                      <a:close/>
                    </a:path>
                  </a:pathLst>
                </a:custGeom>
                <a:solidFill>
                  <a:srgbClr val="FF33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8157" name="Freeform 61"/>
                <p:cNvSpPr/>
                <p:nvPr/>
              </p:nvSpPr>
              <p:spPr bwMode="auto">
                <a:xfrm>
                  <a:off x="5529" y="7177"/>
                  <a:ext cx="14" cy="71"/>
                </a:xfrm>
                <a:custGeom>
                  <a:avLst/>
                  <a:gdLst>
                    <a:gd name="T0" fmla="*/ 14 w 14"/>
                    <a:gd name="T1" fmla="*/ 14 h 71"/>
                    <a:gd name="T2" fmla="*/ 0 w 14"/>
                    <a:gd name="T3" fmla="*/ 0 h 71"/>
                    <a:gd name="T4" fmla="*/ 0 w 14"/>
                    <a:gd name="T5" fmla="*/ 14 h 71"/>
                    <a:gd name="T6" fmla="*/ 0 w 14"/>
                    <a:gd name="T7" fmla="*/ 71 h 71"/>
                    <a:gd name="T8" fmla="*/ 0 w 14"/>
                    <a:gd name="T9" fmla="*/ 71 h 71"/>
                    <a:gd name="T10" fmla="*/ 14 w 14"/>
                    <a:gd name="T11" fmla="*/ 71 h 71"/>
                    <a:gd name="T12" fmla="*/ 14 w 14"/>
                    <a:gd name="T13" fmla="*/ 14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4" h="71">
                      <a:moveTo>
                        <a:pt x="14" y="14"/>
                      </a:moveTo>
                      <a:lnTo>
                        <a:pt x="0" y="0"/>
                      </a:lnTo>
                      <a:lnTo>
                        <a:pt x="0" y="14"/>
                      </a:lnTo>
                      <a:lnTo>
                        <a:pt x="0" y="71"/>
                      </a:lnTo>
                      <a:lnTo>
                        <a:pt x="0" y="71"/>
                      </a:lnTo>
                      <a:lnTo>
                        <a:pt x="14" y="71"/>
                      </a:lnTo>
                      <a:lnTo>
                        <a:pt x="14" y="14"/>
                      </a:lnTo>
                      <a:close/>
                    </a:path>
                  </a:pathLst>
                </a:custGeom>
                <a:solidFill>
                  <a:srgbClr val="FF33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8158" name="Freeform 62"/>
                <p:cNvSpPr/>
                <p:nvPr/>
              </p:nvSpPr>
              <p:spPr bwMode="auto">
                <a:xfrm>
                  <a:off x="5529" y="7276"/>
                  <a:ext cx="14" cy="71"/>
                </a:xfrm>
                <a:custGeom>
                  <a:avLst/>
                  <a:gdLst>
                    <a:gd name="T0" fmla="*/ 14 w 14"/>
                    <a:gd name="T1" fmla="*/ 14 h 71"/>
                    <a:gd name="T2" fmla="*/ 0 w 14"/>
                    <a:gd name="T3" fmla="*/ 0 h 71"/>
                    <a:gd name="T4" fmla="*/ 0 w 14"/>
                    <a:gd name="T5" fmla="*/ 14 h 71"/>
                    <a:gd name="T6" fmla="*/ 0 w 14"/>
                    <a:gd name="T7" fmla="*/ 71 h 71"/>
                    <a:gd name="T8" fmla="*/ 0 w 14"/>
                    <a:gd name="T9" fmla="*/ 71 h 71"/>
                    <a:gd name="T10" fmla="*/ 14 w 14"/>
                    <a:gd name="T11" fmla="*/ 71 h 71"/>
                    <a:gd name="T12" fmla="*/ 14 w 14"/>
                    <a:gd name="T13" fmla="*/ 14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4" h="71">
                      <a:moveTo>
                        <a:pt x="14" y="14"/>
                      </a:moveTo>
                      <a:lnTo>
                        <a:pt x="0" y="0"/>
                      </a:lnTo>
                      <a:lnTo>
                        <a:pt x="0" y="14"/>
                      </a:lnTo>
                      <a:lnTo>
                        <a:pt x="0" y="71"/>
                      </a:lnTo>
                      <a:lnTo>
                        <a:pt x="0" y="71"/>
                      </a:lnTo>
                      <a:lnTo>
                        <a:pt x="14" y="71"/>
                      </a:lnTo>
                      <a:lnTo>
                        <a:pt x="14" y="14"/>
                      </a:lnTo>
                      <a:close/>
                    </a:path>
                  </a:pathLst>
                </a:custGeom>
                <a:solidFill>
                  <a:srgbClr val="FF33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8159" name="Freeform 63"/>
                <p:cNvSpPr/>
                <p:nvPr/>
              </p:nvSpPr>
              <p:spPr bwMode="auto">
                <a:xfrm>
                  <a:off x="5529" y="7375"/>
                  <a:ext cx="14" cy="71"/>
                </a:xfrm>
                <a:custGeom>
                  <a:avLst/>
                  <a:gdLst>
                    <a:gd name="T0" fmla="*/ 14 w 14"/>
                    <a:gd name="T1" fmla="*/ 14 h 71"/>
                    <a:gd name="T2" fmla="*/ 0 w 14"/>
                    <a:gd name="T3" fmla="*/ 0 h 71"/>
                    <a:gd name="T4" fmla="*/ 0 w 14"/>
                    <a:gd name="T5" fmla="*/ 14 h 71"/>
                    <a:gd name="T6" fmla="*/ 0 w 14"/>
                    <a:gd name="T7" fmla="*/ 71 h 71"/>
                    <a:gd name="T8" fmla="*/ 0 w 14"/>
                    <a:gd name="T9" fmla="*/ 71 h 71"/>
                    <a:gd name="T10" fmla="*/ 14 w 14"/>
                    <a:gd name="T11" fmla="*/ 71 h 71"/>
                    <a:gd name="T12" fmla="*/ 14 w 14"/>
                    <a:gd name="T13" fmla="*/ 14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4" h="71">
                      <a:moveTo>
                        <a:pt x="14" y="14"/>
                      </a:moveTo>
                      <a:lnTo>
                        <a:pt x="0" y="0"/>
                      </a:lnTo>
                      <a:lnTo>
                        <a:pt x="0" y="14"/>
                      </a:lnTo>
                      <a:lnTo>
                        <a:pt x="0" y="71"/>
                      </a:lnTo>
                      <a:lnTo>
                        <a:pt x="0" y="71"/>
                      </a:lnTo>
                      <a:lnTo>
                        <a:pt x="14" y="71"/>
                      </a:lnTo>
                      <a:lnTo>
                        <a:pt x="14" y="14"/>
                      </a:lnTo>
                      <a:close/>
                    </a:path>
                  </a:pathLst>
                </a:custGeom>
                <a:solidFill>
                  <a:srgbClr val="FF33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8160" name="Freeform 64"/>
                <p:cNvSpPr/>
                <p:nvPr/>
              </p:nvSpPr>
              <p:spPr bwMode="auto">
                <a:xfrm>
                  <a:off x="5529" y="7474"/>
                  <a:ext cx="14" cy="71"/>
                </a:xfrm>
                <a:custGeom>
                  <a:avLst/>
                  <a:gdLst>
                    <a:gd name="T0" fmla="*/ 14 w 14"/>
                    <a:gd name="T1" fmla="*/ 14 h 71"/>
                    <a:gd name="T2" fmla="*/ 0 w 14"/>
                    <a:gd name="T3" fmla="*/ 0 h 71"/>
                    <a:gd name="T4" fmla="*/ 0 w 14"/>
                    <a:gd name="T5" fmla="*/ 14 h 71"/>
                    <a:gd name="T6" fmla="*/ 0 w 14"/>
                    <a:gd name="T7" fmla="*/ 71 h 71"/>
                    <a:gd name="T8" fmla="*/ 0 w 14"/>
                    <a:gd name="T9" fmla="*/ 71 h 71"/>
                    <a:gd name="T10" fmla="*/ 14 w 14"/>
                    <a:gd name="T11" fmla="*/ 71 h 71"/>
                    <a:gd name="T12" fmla="*/ 14 w 14"/>
                    <a:gd name="T13" fmla="*/ 14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4" h="71">
                      <a:moveTo>
                        <a:pt x="14" y="14"/>
                      </a:moveTo>
                      <a:lnTo>
                        <a:pt x="0" y="0"/>
                      </a:lnTo>
                      <a:lnTo>
                        <a:pt x="0" y="14"/>
                      </a:lnTo>
                      <a:lnTo>
                        <a:pt x="0" y="71"/>
                      </a:lnTo>
                      <a:lnTo>
                        <a:pt x="0" y="71"/>
                      </a:lnTo>
                      <a:lnTo>
                        <a:pt x="14" y="71"/>
                      </a:lnTo>
                      <a:lnTo>
                        <a:pt x="14" y="14"/>
                      </a:lnTo>
                      <a:close/>
                    </a:path>
                  </a:pathLst>
                </a:custGeom>
                <a:solidFill>
                  <a:srgbClr val="FF33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8161" name="Freeform 65"/>
                <p:cNvSpPr/>
                <p:nvPr/>
              </p:nvSpPr>
              <p:spPr bwMode="auto">
                <a:xfrm>
                  <a:off x="5529" y="7573"/>
                  <a:ext cx="14" cy="71"/>
                </a:xfrm>
                <a:custGeom>
                  <a:avLst/>
                  <a:gdLst>
                    <a:gd name="T0" fmla="*/ 14 w 14"/>
                    <a:gd name="T1" fmla="*/ 14 h 71"/>
                    <a:gd name="T2" fmla="*/ 0 w 14"/>
                    <a:gd name="T3" fmla="*/ 0 h 71"/>
                    <a:gd name="T4" fmla="*/ 0 w 14"/>
                    <a:gd name="T5" fmla="*/ 14 h 71"/>
                    <a:gd name="T6" fmla="*/ 0 w 14"/>
                    <a:gd name="T7" fmla="*/ 71 h 71"/>
                    <a:gd name="T8" fmla="*/ 0 w 14"/>
                    <a:gd name="T9" fmla="*/ 71 h 71"/>
                    <a:gd name="T10" fmla="*/ 14 w 14"/>
                    <a:gd name="T11" fmla="*/ 71 h 71"/>
                    <a:gd name="T12" fmla="*/ 14 w 14"/>
                    <a:gd name="T13" fmla="*/ 14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4" h="71">
                      <a:moveTo>
                        <a:pt x="14" y="14"/>
                      </a:moveTo>
                      <a:lnTo>
                        <a:pt x="0" y="0"/>
                      </a:lnTo>
                      <a:lnTo>
                        <a:pt x="0" y="14"/>
                      </a:lnTo>
                      <a:lnTo>
                        <a:pt x="0" y="71"/>
                      </a:lnTo>
                      <a:lnTo>
                        <a:pt x="0" y="71"/>
                      </a:lnTo>
                      <a:lnTo>
                        <a:pt x="14" y="71"/>
                      </a:lnTo>
                      <a:lnTo>
                        <a:pt x="14" y="14"/>
                      </a:lnTo>
                      <a:close/>
                    </a:path>
                  </a:pathLst>
                </a:custGeom>
                <a:solidFill>
                  <a:srgbClr val="FF33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8162" name="Freeform 66"/>
                <p:cNvSpPr/>
                <p:nvPr/>
              </p:nvSpPr>
              <p:spPr bwMode="auto">
                <a:xfrm>
                  <a:off x="5529" y="7672"/>
                  <a:ext cx="14" cy="71"/>
                </a:xfrm>
                <a:custGeom>
                  <a:avLst/>
                  <a:gdLst>
                    <a:gd name="T0" fmla="*/ 14 w 14"/>
                    <a:gd name="T1" fmla="*/ 14 h 71"/>
                    <a:gd name="T2" fmla="*/ 0 w 14"/>
                    <a:gd name="T3" fmla="*/ 0 h 71"/>
                    <a:gd name="T4" fmla="*/ 0 w 14"/>
                    <a:gd name="T5" fmla="*/ 14 h 71"/>
                    <a:gd name="T6" fmla="*/ 0 w 14"/>
                    <a:gd name="T7" fmla="*/ 71 h 71"/>
                    <a:gd name="T8" fmla="*/ 0 w 14"/>
                    <a:gd name="T9" fmla="*/ 71 h 71"/>
                    <a:gd name="T10" fmla="*/ 14 w 14"/>
                    <a:gd name="T11" fmla="*/ 71 h 71"/>
                    <a:gd name="T12" fmla="*/ 14 w 14"/>
                    <a:gd name="T13" fmla="*/ 14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4" h="71">
                      <a:moveTo>
                        <a:pt x="14" y="14"/>
                      </a:moveTo>
                      <a:lnTo>
                        <a:pt x="0" y="0"/>
                      </a:lnTo>
                      <a:lnTo>
                        <a:pt x="0" y="14"/>
                      </a:lnTo>
                      <a:lnTo>
                        <a:pt x="0" y="71"/>
                      </a:lnTo>
                      <a:lnTo>
                        <a:pt x="0" y="71"/>
                      </a:lnTo>
                      <a:lnTo>
                        <a:pt x="14" y="71"/>
                      </a:lnTo>
                      <a:lnTo>
                        <a:pt x="14" y="14"/>
                      </a:lnTo>
                      <a:close/>
                    </a:path>
                  </a:pathLst>
                </a:custGeom>
                <a:solidFill>
                  <a:srgbClr val="FF33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8163" name="Freeform 67"/>
                <p:cNvSpPr/>
                <p:nvPr/>
              </p:nvSpPr>
              <p:spPr bwMode="auto">
                <a:xfrm>
                  <a:off x="5529" y="7771"/>
                  <a:ext cx="14" cy="71"/>
                </a:xfrm>
                <a:custGeom>
                  <a:avLst/>
                  <a:gdLst>
                    <a:gd name="T0" fmla="*/ 14 w 14"/>
                    <a:gd name="T1" fmla="*/ 14 h 71"/>
                    <a:gd name="T2" fmla="*/ 0 w 14"/>
                    <a:gd name="T3" fmla="*/ 0 h 71"/>
                    <a:gd name="T4" fmla="*/ 0 w 14"/>
                    <a:gd name="T5" fmla="*/ 14 h 71"/>
                    <a:gd name="T6" fmla="*/ 0 w 14"/>
                    <a:gd name="T7" fmla="*/ 71 h 71"/>
                    <a:gd name="T8" fmla="*/ 0 w 14"/>
                    <a:gd name="T9" fmla="*/ 71 h 71"/>
                    <a:gd name="T10" fmla="*/ 14 w 14"/>
                    <a:gd name="T11" fmla="*/ 71 h 71"/>
                    <a:gd name="T12" fmla="*/ 14 w 14"/>
                    <a:gd name="T13" fmla="*/ 14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4" h="71">
                      <a:moveTo>
                        <a:pt x="14" y="14"/>
                      </a:moveTo>
                      <a:lnTo>
                        <a:pt x="0" y="0"/>
                      </a:lnTo>
                      <a:lnTo>
                        <a:pt x="0" y="14"/>
                      </a:lnTo>
                      <a:lnTo>
                        <a:pt x="0" y="71"/>
                      </a:lnTo>
                      <a:lnTo>
                        <a:pt x="0" y="71"/>
                      </a:lnTo>
                      <a:lnTo>
                        <a:pt x="14" y="71"/>
                      </a:lnTo>
                      <a:lnTo>
                        <a:pt x="14" y="14"/>
                      </a:lnTo>
                      <a:close/>
                    </a:path>
                  </a:pathLst>
                </a:custGeom>
                <a:solidFill>
                  <a:srgbClr val="FF33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8164" name="Freeform 68"/>
                <p:cNvSpPr/>
                <p:nvPr/>
              </p:nvSpPr>
              <p:spPr bwMode="auto">
                <a:xfrm>
                  <a:off x="5529" y="7870"/>
                  <a:ext cx="14" cy="71"/>
                </a:xfrm>
                <a:custGeom>
                  <a:avLst/>
                  <a:gdLst>
                    <a:gd name="T0" fmla="*/ 14 w 14"/>
                    <a:gd name="T1" fmla="*/ 14 h 71"/>
                    <a:gd name="T2" fmla="*/ 0 w 14"/>
                    <a:gd name="T3" fmla="*/ 0 h 71"/>
                    <a:gd name="T4" fmla="*/ 0 w 14"/>
                    <a:gd name="T5" fmla="*/ 14 h 71"/>
                    <a:gd name="T6" fmla="*/ 0 w 14"/>
                    <a:gd name="T7" fmla="*/ 71 h 71"/>
                    <a:gd name="T8" fmla="*/ 0 w 14"/>
                    <a:gd name="T9" fmla="*/ 71 h 71"/>
                    <a:gd name="T10" fmla="*/ 14 w 14"/>
                    <a:gd name="T11" fmla="*/ 71 h 71"/>
                    <a:gd name="T12" fmla="*/ 14 w 14"/>
                    <a:gd name="T13" fmla="*/ 14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4" h="71">
                      <a:moveTo>
                        <a:pt x="14" y="14"/>
                      </a:moveTo>
                      <a:lnTo>
                        <a:pt x="0" y="0"/>
                      </a:lnTo>
                      <a:lnTo>
                        <a:pt x="0" y="14"/>
                      </a:lnTo>
                      <a:lnTo>
                        <a:pt x="0" y="71"/>
                      </a:lnTo>
                      <a:lnTo>
                        <a:pt x="0" y="71"/>
                      </a:lnTo>
                      <a:lnTo>
                        <a:pt x="14" y="71"/>
                      </a:lnTo>
                      <a:lnTo>
                        <a:pt x="14" y="14"/>
                      </a:lnTo>
                      <a:close/>
                    </a:path>
                  </a:pathLst>
                </a:custGeom>
                <a:solidFill>
                  <a:srgbClr val="FF33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8165" name="Freeform 69"/>
                <p:cNvSpPr/>
                <p:nvPr/>
              </p:nvSpPr>
              <p:spPr bwMode="auto">
                <a:xfrm>
                  <a:off x="5529" y="7969"/>
                  <a:ext cx="14" cy="71"/>
                </a:xfrm>
                <a:custGeom>
                  <a:avLst/>
                  <a:gdLst>
                    <a:gd name="T0" fmla="*/ 14 w 14"/>
                    <a:gd name="T1" fmla="*/ 14 h 71"/>
                    <a:gd name="T2" fmla="*/ 0 w 14"/>
                    <a:gd name="T3" fmla="*/ 0 h 71"/>
                    <a:gd name="T4" fmla="*/ 0 w 14"/>
                    <a:gd name="T5" fmla="*/ 14 h 71"/>
                    <a:gd name="T6" fmla="*/ 0 w 14"/>
                    <a:gd name="T7" fmla="*/ 71 h 71"/>
                    <a:gd name="T8" fmla="*/ 0 w 14"/>
                    <a:gd name="T9" fmla="*/ 71 h 71"/>
                    <a:gd name="T10" fmla="*/ 14 w 14"/>
                    <a:gd name="T11" fmla="*/ 71 h 71"/>
                    <a:gd name="T12" fmla="*/ 14 w 14"/>
                    <a:gd name="T13" fmla="*/ 14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4" h="71">
                      <a:moveTo>
                        <a:pt x="14" y="14"/>
                      </a:moveTo>
                      <a:lnTo>
                        <a:pt x="0" y="0"/>
                      </a:lnTo>
                      <a:lnTo>
                        <a:pt x="0" y="14"/>
                      </a:lnTo>
                      <a:lnTo>
                        <a:pt x="0" y="71"/>
                      </a:lnTo>
                      <a:lnTo>
                        <a:pt x="0" y="71"/>
                      </a:lnTo>
                      <a:lnTo>
                        <a:pt x="14" y="71"/>
                      </a:lnTo>
                      <a:lnTo>
                        <a:pt x="14" y="14"/>
                      </a:lnTo>
                      <a:close/>
                    </a:path>
                  </a:pathLst>
                </a:custGeom>
                <a:solidFill>
                  <a:srgbClr val="FF33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8166" name="Freeform 70"/>
                <p:cNvSpPr/>
                <p:nvPr/>
              </p:nvSpPr>
              <p:spPr bwMode="auto">
                <a:xfrm>
                  <a:off x="5529" y="8068"/>
                  <a:ext cx="14" cy="71"/>
                </a:xfrm>
                <a:custGeom>
                  <a:avLst/>
                  <a:gdLst>
                    <a:gd name="T0" fmla="*/ 14 w 14"/>
                    <a:gd name="T1" fmla="*/ 14 h 71"/>
                    <a:gd name="T2" fmla="*/ 0 w 14"/>
                    <a:gd name="T3" fmla="*/ 0 h 71"/>
                    <a:gd name="T4" fmla="*/ 0 w 14"/>
                    <a:gd name="T5" fmla="*/ 14 h 71"/>
                    <a:gd name="T6" fmla="*/ 0 w 14"/>
                    <a:gd name="T7" fmla="*/ 71 h 71"/>
                    <a:gd name="T8" fmla="*/ 0 w 14"/>
                    <a:gd name="T9" fmla="*/ 71 h 71"/>
                    <a:gd name="T10" fmla="*/ 14 w 14"/>
                    <a:gd name="T11" fmla="*/ 71 h 71"/>
                    <a:gd name="T12" fmla="*/ 14 w 14"/>
                    <a:gd name="T13" fmla="*/ 14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4" h="71">
                      <a:moveTo>
                        <a:pt x="14" y="14"/>
                      </a:moveTo>
                      <a:lnTo>
                        <a:pt x="0" y="0"/>
                      </a:lnTo>
                      <a:lnTo>
                        <a:pt x="0" y="14"/>
                      </a:lnTo>
                      <a:lnTo>
                        <a:pt x="0" y="71"/>
                      </a:lnTo>
                      <a:lnTo>
                        <a:pt x="0" y="71"/>
                      </a:lnTo>
                      <a:lnTo>
                        <a:pt x="14" y="71"/>
                      </a:lnTo>
                      <a:lnTo>
                        <a:pt x="14" y="14"/>
                      </a:lnTo>
                      <a:close/>
                    </a:path>
                  </a:pathLst>
                </a:custGeom>
                <a:solidFill>
                  <a:srgbClr val="FF33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8167" name="Freeform 71"/>
                <p:cNvSpPr/>
                <p:nvPr/>
              </p:nvSpPr>
              <p:spPr bwMode="auto">
                <a:xfrm>
                  <a:off x="5529" y="8167"/>
                  <a:ext cx="14" cy="71"/>
                </a:xfrm>
                <a:custGeom>
                  <a:avLst/>
                  <a:gdLst>
                    <a:gd name="T0" fmla="*/ 14 w 14"/>
                    <a:gd name="T1" fmla="*/ 14 h 71"/>
                    <a:gd name="T2" fmla="*/ 0 w 14"/>
                    <a:gd name="T3" fmla="*/ 0 h 71"/>
                    <a:gd name="T4" fmla="*/ 0 w 14"/>
                    <a:gd name="T5" fmla="*/ 14 h 71"/>
                    <a:gd name="T6" fmla="*/ 0 w 14"/>
                    <a:gd name="T7" fmla="*/ 71 h 71"/>
                    <a:gd name="T8" fmla="*/ 0 w 14"/>
                    <a:gd name="T9" fmla="*/ 71 h 71"/>
                    <a:gd name="T10" fmla="*/ 14 w 14"/>
                    <a:gd name="T11" fmla="*/ 71 h 71"/>
                    <a:gd name="T12" fmla="*/ 14 w 14"/>
                    <a:gd name="T13" fmla="*/ 14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4" h="71">
                      <a:moveTo>
                        <a:pt x="14" y="14"/>
                      </a:moveTo>
                      <a:lnTo>
                        <a:pt x="0" y="0"/>
                      </a:lnTo>
                      <a:lnTo>
                        <a:pt x="0" y="14"/>
                      </a:lnTo>
                      <a:lnTo>
                        <a:pt x="0" y="71"/>
                      </a:lnTo>
                      <a:lnTo>
                        <a:pt x="0" y="71"/>
                      </a:lnTo>
                      <a:lnTo>
                        <a:pt x="14" y="71"/>
                      </a:lnTo>
                      <a:lnTo>
                        <a:pt x="14" y="14"/>
                      </a:lnTo>
                      <a:close/>
                    </a:path>
                  </a:pathLst>
                </a:custGeom>
                <a:solidFill>
                  <a:srgbClr val="FF33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8168" name="Freeform 72"/>
                <p:cNvSpPr/>
                <p:nvPr/>
              </p:nvSpPr>
              <p:spPr bwMode="auto">
                <a:xfrm>
                  <a:off x="5529" y="8266"/>
                  <a:ext cx="14" cy="71"/>
                </a:xfrm>
                <a:custGeom>
                  <a:avLst/>
                  <a:gdLst>
                    <a:gd name="T0" fmla="*/ 14 w 14"/>
                    <a:gd name="T1" fmla="*/ 14 h 71"/>
                    <a:gd name="T2" fmla="*/ 0 w 14"/>
                    <a:gd name="T3" fmla="*/ 0 h 71"/>
                    <a:gd name="T4" fmla="*/ 0 w 14"/>
                    <a:gd name="T5" fmla="*/ 14 h 71"/>
                    <a:gd name="T6" fmla="*/ 0 w 14"/>
                    <a:gd name="T7" fmla="*/ 71 h 71"/>
                    <a:gd name="T8" fmla="*/ 0 w 14"/>
                    <a:gd name="T9" fmla="*/ 71 h 71"/>
                    <a:gd name="T10" fmla="*/ 14 w 14"/>
                    <a:gd name="T11" fmla="*/ 71 h 71"/>
                    <a:gd name="T12" fmla="*/ 14 w 14"/>
                    <a:gd name="T13" fmla="*/ 14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4" h="71">
                      <a:moveTo>
                        <a:pt x="14" y="14"/>
                      </a:moveTo>
                      <a:lnTo>
                        <a:pt x="0" y="0"/>
                      </a:lnTo>
                      <a:lnTo>
                        <a:pt x="0" y="14"/>
                      </a:lnTo>
                      <a:lnTo>
                        <a:pt x="0" y="71"/>
                      </a:lnTo>
                      <a:lnTo>
                        <a:pt x="0" y="71"/>
                      </a:lnTo>
                      <a:lnTo>
                        <a:pt x="14" y="71"/>
                      </a:lnTo>
                      <a:lnTo>
                        <a:pt x="14" y="14"/>
                      </a:lnTo>
                      <a:close/>
                    </a:path>
                  </a:pathLst>
                </a:custGeom>
                <a:solidFill>
                  <a:srgbClr val="FF33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8169" name="Freeform 73"/>
                <p:cNvSpPr/>
                <p:nvPr/>
              </p:nvSpPr>
              <p:spPr bwMode="auto">
                <a:xfrm>
                  <a:off x="5529" y="8365"/>
                  <a:ext cx="14" cy="71"/>
                </a:xfrm>
                <a:custGeom>
                  <a:avLst/>
                  <a:gdLst>
                    <a:gd name="T0" fmla="*/ 14 w 14"/>
                    <a:gd name="T1" fmla="*/ 14 h 71"/>
                    <a:gd name="T2" fmla="*/ 0 w 14"/>
                    <a:gd name="T3" fmla="*/ 0 h 71"/>
                    <a:gd name="T4" fmla="*/ 0 w 14"/>
                    <a:gd name="T5" fmla="*/ 14 h 71"/>
                    <a:gd name="T6" fmla="*/ 0 w 14"/>
                    <a:gd name="T7" fmla="*/ 71 h 71"/>
                    <a:gd name="T8" fmla="*/ 0 w 14"/>
                    <a:gd name="T9" fmla="*/ 71 h 71"/>
                    <a:gd name="T10" fmla="*/ 14 w 14"/>
                    <a:gd name="T11" fmla="*/ 71 h 71"/>
                    <a:gd name="T12" fmla="*/ 14 w 14"/>
                    <a:gd name="T13" fmla="*/ 14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4" h="71">
                      <a:moveTo>
                        <a:pt x="14" y="14"/>
                      </a:moveTo>
                      <a:lnTo>
                        <a:pt x="0" y="0"/>
                      </a:lnTo>
                      <a:lnTo>
                        <a:pt x="0" y="14"/>
                      </a:lnTo>
                      <a:lnTo>
                        <a:pt x="0" y="71"/>
                      </a:lnTo>
                      <a:lnTo>
                        <a:pt x="0" y="71"/>
                      </a:lnTo>
                      <a:lnTo>
                        <a:pt x="14" y="71"/>
                      </a:lnTo>
                      <a:lnTo>
                        <a:pt x="14" y="14"/>
                      </a:lnTo>
                      <a:close/>
                    </a:path>
                  </a:pathLst>
                </a:custGeom>
                <a:solidFill>
                  <a:srgbClr val="FF33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8170" name="Freeform 74"/>
                <p:cNvSpPr/>
                <p:nvPr/>
              </p:nvSpPr>
              <p:spPr bwMode="auto">
                <a:xfrm>
                  <a:off x="5529" y="8464"/>
                  <a:ext cx="28" cy="71"/>
                </a:xfrm>
                <a:custGeom>
                  <a:avLst/>
                  <a:gdLst>
                    <a:gd name="T0" fmla="*/ 14 w 28"/>
                    <a:gd name="T1" fmla="*/ 14 h 71"/>
                    <a:gd name="T2" fmla="*/ 0 w 28"/>
                    <a:gd name="T3" fmla="*/ 0 h 71"/>
                    <a:gd name="T4" fmla="*/ 0 w 28"/>
                    <a:gd name="T5" fmla="*/ 14 h 71"/>
                    <a:gd name="T6" fmla="*/ 0 w 28"/>
                    <a:gd name="T7" fmla="*/ 57 h 71"/>
                    <a:gd name="T8" fmla="*/ 14 w 28"/>
                    <a:gd name="T9" fmla="*/ 71 h 71"/>
                    <a:gd name="T10" fmla="*/ 14 w 28"/>
                    <a:gd name="T11" fmla="*/ 71 h 71"/>
                    <a:gd name="T12" fmla="*/ 28 w 28"/>
                    <a:gd name="T13" fmla="*/ 71 h 71"/>
                    <a:gd name="T14" fmla="*/ 14 w 28"/>
                    <a:gd name="T15" fmla="*/ 57 h 71"/>
                    <a:gd name="T16" fmla="*/ 14 w 28"/>
                    <a:gd name="T17" fmla="*/ 14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8" h="71">
                      <a:moveTo>
                        <a:pt x="14" y="14"/>
                      </a:moveTo>
                      <a:lnTo>
                        <a:pt x="0" y="0"/>
                      </a:lnTo>
                      <a:lnTo>
                        <a:pt x="0" y="14"/>
                      </a:lnTo>
                      <a:lnTo>
                        <a:pt x="0" y="57"/>
                      </a:lnTo>
                      <a:lnTo>
                        <a:pt x="14" y="71"/>
                      </a:lnTo>
                      <a:lnTo>
                        <a:pt x="14" y="71"/>
                      </a:lnTo>
                      <a:lnTo>
                        <a:pt x="28" y="71"/>
                      </a:lnTo>
                      <a:lnTo>
                        <a:pt x="14" y="57"/>
                      </a:lnTo>
                      <a:lnTo>
                        <a:pt x="14" y="14"/>
                      </a:lnTo>
                      <a:close/>
                    </a:path>
                  </a:pathLst>
                </a:custGeom>
                <a:solidFill>
                  <a:srgbClr val="FF33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8171" name="Freeform 75"/>
                <p:cNvSpPr/>
                <p:nvPr/>
              </p:nvSpPr>
              <p:spPr bwMode="auto">
                <a:xfrm>
                  <a:off x="5557" y="8563"/>
                  <a:ext cx="57" cy="43"/>
                </a:xfrm>
                <a:custGeom>
                  <a:avLst/>
                  <a:gdLst>
                    <a:gd name="T0" fmla="*/ 14 w 57"/>
                    <a:gd name="T1" fmla="*/ 0 h 43"/>
                    <a:gd name="T2" fmla="*/ 14 w 57"/>
                    <a:gd name="T3" fmla="*/ 0 h 43"/>
                    <a:gd name="T4" fmla="*/ 0 w 57"/>
                    <a:gd name="T5" fmla="*/ 0 h 43"/>
                    <a:gd name="T6" fmla="*/ 14 w 57"/>
                    <a:gd name="T7" fmla="*/ 14 h 43"/>
                    <a:gd name="T8" fmla="*/ 14 w 57"/>
                    <a:gd name="T9" fmla="*/ 14 h 43"/>
                    <a:gd name="T10" fmla="*/ 57 w 57"/>
                    <a:gd name="T11" fmla="*/ 43 h 43"/>
                    <a:gd name="T12" fmla="*/ 57 w 57"/>
                    <a:gd name="T13" fmla="*/ 43 h 43"/>
                    <a:gd name="T14" fmla="*/ 57 w 57"/>
                    <a:gd name="T15" fmla="*/ 29 h 43"/>
                    <a:gd name="T16" fmla="*/ 14 w 57"/>
                    <a:gd name="T17" fmla="*/ 0 h 43"/>
                    <a:gd name="T18" fmla="*/ 14 w 57"/>
                    <a:gd name="T19" fmla="*/ 14 h 43"/>
                    <a:gd name="T20" fmla="*/ 29 w 57"/>
                    <a:gd name="T21" fmla="*/ 14 h 43"/>
                    <a:gd name="T22" fmla="*/ 14 w 57"/>
                    <a:gd name="T23" fmla="*/ 0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57" h="43">
                      <a:moveTo>
                        <a:pt x="14" y="0"/>
                      </a:moveTo>
                      <a:lnTo>
                        <a:pt x="14" y="0"/>
                      </a:lnTo>
                      <a:lnTo>
                        <a:pt x="0" y="0"/>
                      </a:lnTo>
                      <a:lnTo>
                        <a:pt x="14" y="14"/>
                      </a:lnTo>
                      <a:lnTo>
                        <a:pt x="14" y="14"/>
                      </a:lnTo>
                      <a:lnTo>
                        <a:pt x="57" y="43"/>
                      </a:lnTo>
                      <a:lnTo>
                        <a:pt x="57" y="43"/>
                      </a:lnTo>
                      <a:lnTo>
                        <a:pt x="57" y="29"/>
                      </a:lnTo>
                      <a:lnTo>
                        <a:pt x="14" y="0"/>
                      </a:lnTo>
                      <a:lnTo>
                        <a:pt x="14" y="14"/>
                      </a:lnTo>
                      <a:lnTo>
                        <a:pt x="29" y="14"/>
                      </a:lnTo>
                      <a:lnTo>
                        <a:pt x="14" y="0"/>
                      </a:lnTo>
                      <a:close/>
                    </a:path>
                  </a:pathLst>
                </a:custGeom>
                <a:solidFill>
                  <a:srgbClr val="FF33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8172" name="Freeform 76"/>
                <p:cNvSpPr/>
                <p:nvPr/>
              </p:nvSpPr>
              <p:spPr bwMode="auto">
                <a:xfrm>
                  <a:off x="5642" y="8606"/>
                  <a:ext cx="71" cy="28"/>
                </a:xfrm>
                <a:custGeom>
                  <a:avLst/>
                  <a:gdLst>
                    <a:gd name="T0" fmla="*/ 14 w 71"/>
                    <a:gd name="T1" fmla="*/ 0 h 28"/>
                    <a:gd name="T2" fmla="*/ 0 w 71"/>
                    <a:gd name="T3" fmla="*/ 14 h 28"/>
                    <a:gd name="T4" fmla="*/ 14 w 71"/>
                    <a:gd name="T5" fmla="*/ 14 h 28"/>
                    <a:gd name="T6" fmla="*/ 43 w 71"/>
                    <a:gd name="T7" fmla="*/ 28 h 28"/>
                    <a:gd name="T8" fmla="*/ 71 w 71"/>
                    <a:gd name="T9" fmla="*/ 28 h 28"/>
                    <a:gd name="T10" fmla="*/ 71 w 71"/>
                    <a:gd name="T11" fmla="*/ 14 h 28"/>
                    <a:gd name="T12" fmla="*/ 71 w 71"/>
                    <a:gd name="T13" fmla="*/ 14 h 28"/>
                    <a:gd name="T14" fmla="*/ 43 w 71"/>
                    <a:gd name="T15" fmla="*/ 14 h 28"/>
                    <a:gd name="T16" fmla="*/ 14 w 71"/>
                    <a:gd name="T17" fmla="*/ 0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1" h="28">
                      <a:moveTo>
                        <a:pt x="14" y="0"/>
                      </a:moveTo>
                      <a:lnTo>
                        <a:pt x="0" y="14"/>
                      </a:lnTo>
                      <a:lnTo>
                        <a:pt x="14" y="14"/>
                      </a:lnTo>
                      <a:lnTo>
                        <a:pt x="43" y="28"/>
                      </a:lnTo>
                      <a:lnTo>
                        <a:pt x="71" y="28"/>
                      </a:lnTo>
                      <a:lnTo>
                        <a:pt x="71" y="14"/>
                      </a:lnTo>
                      <a:lnTo>
                        <a:pt x="71" y="14"/>
                      </a:lnTo>
                      <a:lnTo>
                        <a:pt x="43" y="14"/>
                      </a:lnTo>
                      <a:lnTo>
                        <a:pt x="14" y="0"/>
                      </a:lnTo>
                      <a:close/>
                    </a:path>
                  </a:pathLst>
                </a:custGeom>
                <a:solidFill>
                  <a:srgbClr val="FF33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8173" name="Freeform 77"/>
                <p:cNvSpPr/>
                <p:nvPr/>
              </p:nvSpPr>
              <p:spPr bwMode="auto">
                <a:xfrm>
                  <a:off x="5741" y="8620"/>
                  <a:ext cx="71" cy="14"/>
                </a:xfrm>
                <a:custGeom>
                  <a:avLst/>
                  <a:gdLst>
                    <a:gd name="T0" fmla="*/ 14 w 71"/>
                    <a:gd name="T1" fmla="*/ 0 h 14"/>
                    <a:gd name="T2" fmla="*/ 0 w 71"/>
                    <a:gd name="T3" fmla="*/ 0 h 14"/>
                    <a:gd name="T4" fmla="*/ 14 w 71"/>
                    <a:gd name="T5" fmla="*/ 14 h 14"/>
                    <a:gd name="T6" fmla="*/ 71 w 71"/>
                    <a:gd name="T7" fmla="*/ 14 h 14"/>
                    <a:gd name="T8" fmla="*/ 71 w 71"/>
                    <a:gd name="T9" fmla="*/ 0 h 14"/>
                    <a:gd name="T10" fmla="*/ 71 w 71"/>
                    <a:gd name="T11" fmla="*/ 0 h 14"/>
                    <a:gd name="T12" fmla="*/ 14 w 71"/>
                    <a:gd name="T13" fmla="*/ 0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1" h="14">
                      <a:moveTo>
                        <a:pt x="14" y="0"/>
                      </a:moveTo>
                      <a:lnTo>
                        <a:pt x="0" y="0"/>
                      </a:lnTo>
                      <a:lnTo>
                        <a:pt x="14" y="14"/>
                      </a:lnTo>
                      <a:lnTo>
                        <a:pt x="71" y="14"/>
                      </a:lnTo>
                      <a:lnTo>
                        <a:pt x="71" y="0"/>
                      </a:lnTo>
                      <a:lnTo>
                        <a:pt x="71" y="0"/>
                      </a:lnTo>
                      <a:lnTo>
                        <a:pt x="14" y="0"/>
                      </a:lnTo>
                      <a:close/>
                    </a:path>
                  </a:pathLst>
                </a:custGeom>
                <a:solidFill>
                  <a:srgbClr val="FF33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8174" name="Freeform 78"/>
                <p:cNvSpPr/>
                <p:nvPr/>
              </p:nvSpPr>
              <p:spPr bwMode="auto">
                <a:xfrm>
                  <a:off x="5840" y="8620"/>
                  <a:ext cx="71" cy="14"/>
                </a:xfrm>
                <a:custGeom>
                  <a:avLst/>
                  <a:gdLst>
                    <a:gd name="T0" fmla="*/ 14 w 71"/>
                    <a:gd name="T1" fmla="*/ 0 h 14"/>
                    <a:gd name="T2" fmla="*/ 0 w 71"/>
                    <a:gd name="T3" fmla="*/ 0 h 14"/>
                    <a:gd name="T4" fmla="*/ 14 w 71"/>
                    <a:gd name="T5" fmla="*/ 14 h 14"/>
                    <a:gd name="T6" fmla="*/ 71 w 71"/>
                    <a:gd name="T7" fmla="*/ 14 h 14"/>
                    <a:gd name="T8" fmla="*/ 71 w 71"/>
                    <a:gd name="T9" fmla="*/ 0 h 14"/>
                    <a:gd name="T10" fmla="*/ 71 w 71"/>
                    <a:gd name="T11" fmla="*/ 0 h 14"/>
                    <a:gd name="T12" fmla="*/ 14 w 71"/>
                    <a:gd name="T13" fmla="*/ 0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1" h="14">
                      <a:moveTo>
                        <a:pt x="14" y="0"/>
                      </a:moveTo>
                      <a:lnTo>
                        <a:pt x="0" y="0"/>
                      </a:lnTo>
                      <a:lnTo>
                        <a:pt x="14" y="14"/>
                      </a:lnTo>
                      <a:lnTo>
                        <a:pt x="71" y="14"/>
                      </a:lnTo>
                      <a:lnTo>
                        <a:pt x="71" y="0"/>
                      </a:lnTo>
                      <a:lnTo>
                        <a:pt x="71" y="0"/>
                      </a:lnTo>
                      <a:lnTo>
                        <a:pt x="14" y="0"/>
                      </a:lnTo>
                      <a:close/>
                    </a:path>
                  </a:pathLst>
                </a:custGeom>
                <a:solidFill>
                  <a:srgbClr val="FF33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8175" name="Freeform 79"/>
                <p:cNvSpPr/>
                <p:nvPr/>
              </p:nvSpPr>
              <p:spPr bwMode="auto">
                <a:xfrm>
                  <a:off x="5939" y="8620"/>
                  <a:ext cx="71" cy="14"/>
                </a:xfrm>
                <a:custGeom>
                  <a:avLst/>
                  <a:gdLst>
                    <a:gd name="T0" fmla="*/ 14 w 71"/>
                    <a:gd name="T1" fmla="*/ 0 h 14"/>
                    <a:gd name="T2" fmla="*/ 0 w 71"/>
                    <a:gd name="T3" fmla="*/ 0 h 14"/>
                    <a:gd name="T4" fmla="*/ 14 w 71"/>
                    <a:gd name="T5" fmla="*/ 14 h 14"/>
                    <a:gd name="T6" fmla="*/ 71 w 71"/>
                    <a:gd name="T7" fmla="*/ 14 h 14"/>
                    <a:gd name="T8" fmla="*/ 71 w 71"/>
                    <a:gd name="T9" fmla="*/ 0 h 14"/>
                    <a:gd name="T10" fmla="*/ 71 w 71"/>
                    <a:gd name="T11" fmla="*/ 0 h 14"/>
                    <a:gd name="T12" fmla="*/ 14 w 71"/>
                    <a:gd name="T13" fmla="*/ 0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1" h="14">
                      <a:moveTo>
                        <a:pt x="14" y="0"/>
                      </a:moveTo>
                      <a:lnTo>
                        <a:pt x="0" y="0"/>
                      </a:lnTo>
                      <a:lnTo>
                        <a:pt x="14" y="14"/>
                      </a:lnTo>
                      <a:lnTo>
                        <a:pt x="71" y="14"/>
                      </a:lnTo>
                      <a:lnTo>
                        <a:pt x="71" y="0"/>
                      </a:lnTo>
                      <a:lnTo>
                        <a:pt x="71" y="0"/>
                      </a:lnTo>
                      <a:lnTo>
                        <a:pt x="14" y="0"/>
                      </a:lnTo>
                      <a:close/>
                    </a:path>
                  </a:pathLst>
                </a:custGeom>
                <a:solidFill>
                  <a:srgbClr val="FF33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8176" name="Freeform 80"/>
                <p:cNvSpPr/>
                <p:nvPr/>
              </p:nvSpPr>
              <p:spPr bwMode="auto">
                <a:xfrm>
                  <a:off x="6038" y="8620"/>
                  <a:ext cx="71" cy="14"/>
                </a:xfrm>
                <a:custGeom>
                  <a:avLst/>
                  <a:gdLst>
                    <a:gd name="T0" fmla="*/ 14 w 71"/>
                    <a:gd name="T1" fmla="*/ 0 h 14"/>
                    <a:gd name="T2" fmla="*/ 0 w 71"/>
                    <a:gd name="T3" fmla="*/ 0 h 14"/>
                    <a:gd name="T4" fmla="*/ 14 w 71"/>
                    <a:gd name="T5" fmla="*/ 14 h 14"/>
                    <a:gd name="T6" fmla="*/ 71 w 71"/>
                    <a:gd name="T7" fmla="*/ 14 h 14"/>
                    <a:gd name="T8" fmla="*/ 71 w 71"/>
                    <a:gd name="T9" fmla="*/ 0 h 14"/>
                    <a:gd name="T10" fmla="*/ 71 w 71"/>
                    <a:gd name="T11" fmla="*/ 0 h 14"/>
                    <a:gd name="T12" fmla="*/ 14 w 71"/>
                    <a:gd name="T13" fmla="*/ 0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1" h="14">
                      <a:moveTo>
                        <a:pt x="14" y="0"/>
                      </a:moveTo>
                      <a:lnTo>
                        <a:pt x="0" y="0"/>
                      </a:lnTo>
                      <a:lnTo>
                        <a:pt x="14" y="14"/>
                      </a:lnTo>
                      <a:lnTo>
                        <a:pt x="71" y="14"/>
                      </a:lnTo>
                      <a:lnTo>
                        <a:pt x="71" y="0"/>
                      </a:lnTo>
                      <a:lnTo>
                        <a:pt x="71" y="0"/>
                      </a:lnTo>
                      <a:lnTo>
                        <a:pt x="14" y="0"/>
                      </a:lnTo>
                      <a:close/>
                    </a:path>
                  </a:pathLst>
                </a:custGeom>
                <a:solidFill>
                  <a:srgbClr val="FF33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8177" name="Freeform 81"/>
                <p:cNvSpPr/>
                <p:nvPr/>
              </p:nvSpPr>
              <p:spPr bwMode="auto">
                <a:xfrm>
                  <a:off x="6137" y="8620"/>
                  <a:ext cx="71" cy="14"/>
                </a:xfrm>
                <a:custGeom>
                  <a:avLst/>
                  <a:gdLst>
                    <a:gd name="T0" fmla="*/ 14 w 71"/>
                    <a:gd name="T1" fmla="*/ 0 h 14"/>
                    <a:gd name="T2" fmla="*/ 0 w 71"/>
                    <a:gd name="T3" fmla="*/ 0 h 14"/>
                    <a:gd name="T4" fmla="*/ 14 w 71"/>
                    <a:gd name="T5" fmla="*/ 14 h 14"/>
                    <a:gd name="T6" fmla="*/ 71 w 71"/>
                    <a:gd name="T7" fmla="*/ 14 h 14"/>
                    <a:gd name="T8" fmla="*/ 71 w 71"/>
                    <a:gd name="T9" fmla="*/ 0 h 14"/>
                    <a:gd name="T10" fmla="*/ 71 w 71"/>
                    <a:gd name="T11" fmla="*/ 0 h 14"/>
                    <a:gd name="T12" fmla="*/ 14 w 71"/>
                    <a:gd name="T13" fmla="*/ 0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1" h="14">
                      <a:moveTo>
                        <a:pt x="14" y="0"/>
                      </a:moveTo>
                      <a:lnTo>
                        <a:pt x="0" y="0"/>
                      </a:lnTo>
                      <a:lnTo>
                        <a:pt x="14" y="14"/>
                      </a:lnTo>
                      <a:lnTo>
                        <a:pt x="71" y="14"/>
                      </a:lnTo>
                      <a:lnTo>
                        <a:pt x="71" y="0"/>
                      </a:lnTo>
                      <a:lnTo>
                        <a:pt x="71" y="0"/>
                      </a:lnTo>
                      <a:lnTo>
                        <a:pt x="14" y="0"/>
                      </a:lnTo>
                      <a:close/>
                    </a:path>
                  </a:pathLst>
                </a:custGeom>
                <a:solidFill>
                  <a:srgbClr val="FF33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8178" name="Freeform 82"/>
                <p:cNvSpPr/>
                <p:nvPr/>
              </p:nvSpPr>
              <p:spPr bwMode="auto">
                <a:xfrm>
                  <a:off x="6236" y="8620"/>
                  <a:ext cx="71" cy="14"/>
                </a:xfrm>
                <a:custGeom>
                  <a:avLst/>
                  <a:gdLst>
                    <a:gd name="T0" fmla="*/ 14 w 71"/>
                    <a:gd name="T1" fmla="*/ 0 h 14"/>
                    <a:gd name="T2" fmla="*/ 0 w 71"/>
                    <a:gd name="T3" fmla="*/ 0 h 14"/>
                    <a:gd name="T4" fmla="*/ 14 w 71"/>
                    <a:gd name="T5" fmla="*/ 14 h 14"/>
                    <a:gd name="T6" fmla="*/ 71 w 71"/>
                    <a:gd name="T7" fmla="*/ 14 h 14"/>
                    <a:gd name="T8" fmla="*/ 71 w 71"/>
                    <a:gd name="T9" fmla="*/ 0 h 14"/>
                    <a:gd name="T10" fmla="*/ 71 w 71"/>
                    <a:gd name="T11" fmla="*/ 0 h 14"/>
                    <a:gd name="T12" fmla="*/ 14 w 71"/>
                    <a:gd name="T13" fmla="*/ 0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1" h="14">
                      <a:moveTo>
                        <a:pt x="14" y="0"/>
                      </a:moveTo>
                      <a:lnTo>
                        <a:pt x="0" y="0"/>
                      </a:lnTo>
                      <a:lnTo>
                        <a:pt x="14" y="14"/>
                      </a:lnTo>
                      <a:lnTo>
                        <a:pt x="71" y="14"/>
                      </a:lnTo>
                      <a:lnTo>
                        <a:pt x="71" y="0"/>
                      </a:lnTo>
                      <a:lnTo>
                        <a:pt x="71" y="0"/>
                      </a:lnTo>
                      <a:lnTo>
                        <a:pt x="14" y="0"/>
                      </a:lnTo>
                      <a:close/>
                    </a:path>
                  </a:pathLst>
                </a:custGeom>
                <a:solidFill>
                  <a:srgbClr val="FF33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8179" name="Freeform 83"/>
                <p:cNvSpPr/>
                <p:nvPr/>
              </p:nvSpPr>
              <p:spPr bwMode="auto">
                <a:xfrm>
                  <a:off x="6335" y="8620"/>
                  <a:ext cx="71" cy="14"/>
                </a:xfrm>
                <a:custGeom>
                  <a:avLst/>
                  <a:gdLst>
                    <a:gd name="T0" fmla="*/ 14 w 71"/>
                    <a:gd name="T1" fmla="*/ 0 h 14"/>
                    <a:gd name="T2" fmla="*/ 0 w 71"/>
                    <a:gd name="T3" fmla="*/ 0 h 14"/>
                    <a:gd name="T4" fmla="*/ 14 w 71"/>
                    <a:gd name="T5" fmla="*/ 14 h 14"/>
                    <a:gd name="T6" fmla="*/ 71 w 71"/>
                    <a:gd name="T7" fmla="*/ 14 h 14"/>
                    <a:gd name="T8" fmla="*/ 71 w 71"/>
                    <a:gd name="T9" fmla="*/ 0 h 14"/>
                    <a:gd name="T10" fmla="*/ 71 w 71"/>
                    <a:gd name="T11" fmla="*/ 0 h 14"/>
                    <a:gd name="T12" fmla="*/ 14 w 71"/>
                    <a:gd name="T13" fmla="*/ 0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1" h="14">
                      <a:moveTo>
                        <a:pt x="14" y="0"/>
                      </a:moveTo>
                      <a:lnTo>
                        <a:pt x="0" y="0"/>
                      </a:lnTo>
                      <a:lnTo>
                        <a:pt x="14" y="14"/>
                      </a:lnTo>
                      <a:lnTo>
                        <a:pt x="71" y="14"/>
                      </a:lnTo>
                      <a:lnTo>
                        <a:pt x="71" y="0"/>
                      </a:lnTo>
                      <a:lnTo>
                        <a:pt x="71" y="0"/>
                      </a:lnTo>
                      <a:lnTo>
                        <a:pt x="14" y="0"/>
                      </a:lnTo>
                      <a:close/>
                    </a:path>
                  </a:pathLst>
                </a:custGeom>
                <a:solidFill>
                  <a:srgbClr val="FF33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8180" name="Freeform 84"/>
                <p:cNvSpPr/>
                <p:nvPr/>
              </p:nvSpPr>
              <p:spPr bwMode="auto">
                <a:xfrm>
                  <a:off x="6434" y="8620"/>
                  <a:ext cx="71" cy="14"/>
                </a:xfrm>
                <a:custGeom>
                  <a:avLst/>
                  <a:gdLst>
                    <a:gd name="T0" fmla="*/ 14 w 71"/>
                    <a:gd name="T1" fmla="*/ 0 h 14"/>
                    <a:gd name="T2" fmla="*/ 0 w 71"/>
                    <a:gd name="T3" fmla="*/ 0 h 14"/>
                    <a:gd name="T4" fmla="*/ 14 w 71"/>
                    <a:gd name="T5" fmla="*/ 14 h 14"/>
                    <a:gd name="T6" fmla="*/ 71 w 71"/>
                    <a:gd name="T7" fmla="*/ 14 h 14"/>
                    <a:gd name="T8" fmla="*/ 71 w 71"/>
                    <a:gd name="T9" fmla="*/ 0 h 14"/>
                    <a:gd name="T10" fmla="*/ 71 w 71"/>
                    <a:gd name="T11" fmla="*/ 0 h 14"/>
                    <a:gd name="T12" fmla="*/ 14 w 71"/>
                    <a:gd name="T13" fmla="*/ 0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1" h="14">
                      <a:moveTo>
                        <a:pt x="14" y="0"/>
                      </a:moveTo>
                      <a:lnTo>
                        <a:pt x="0" y="0"/>
                      </a:lnTo>
                      <a:lnTo>
                        <a:pt x="14" y="14"/>
                      </a:lnTo>
                      <a:lnTo>
                        <a:pt x="71" y="14"/>
                      </a:lnTo>
                      <a:lnTo>
                        <a:pt x="71" y="0"/>
                      </a:lnTo>
                      <a:lnTo>
                        <a:pt x="71" y="0"/>
                      </a:lnTo>
                      <a:lnTo>
                        <a:pt x="14" y="0"/>
                      </a:lnTo>
                      <a:close/>
                    </a:path>
                  </a:pathLst>
                </a:custGeom>
                <a:solidFill>
                  <a:srgbClr val="FF33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8181" name="Freeform 85"/>
                <p:cNvSpPr/>
                <p:nvPr/>
              </p:nvSpPr>
              <p:spPr bwMode="auto">
                <a:xfrm>
                  <a:off x="6533" y="8620"/>
                  <a:ext cx="71" cy="14"/>
                </a:xfrm>
                <a:custGeom>
                  <a:avLst/>
                  <a:gdLst>
                    <a:gd name="T0" fmla="*/ 14 w 71"/>
                    <a:gd name="T1" fmla="*/ 0 h 14"/>
                    <a:gd name="T2" fmla="*/ 0 w 71"/>
                    <a:gd name="T3" fmla="*/ 0 h 14"/>
                    <a:gd name="T4" fmla="*/ 14 w 71"/>
                    <a:gd name="T5" fmla="*/ 14 h 14"/>
                    <a:gd name="T6" fmla="*/ 71 w 71"/>
                    <a:gd name="T7" fmla="*/ 14 h 14"/>
                    <a:gd name="T8" fmla="*/ 71 w 71"/>
                    <a:gd name="T9" fmla="*/ 0 h 14"/>
                    <a:gd name="T10" fmla="*/ 71 w 71"/>
                    <a:gd name="T11" fmla="*/ 0 h 14"/>
                    <a:gd name="T12" fmla="*/ 14 w 71"/>
                    <a:gd name="T13" fmla="*/ 0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1" h="14">
                      <a:moveTo>
                        <a:pt x="14" y="0"/>
                      </a:moveTo>
                      <a:lnTo>
                        <a:pt x="0" y="0"/>
                      </a:lnTo>
                      <a:lnTo>
                        <a:pt x="14" y="14"/>
                      </a:lnTo>
                      <a:lnTo>
                        <a:pt x="71" y="14"/>
                      </a:lnTo>
                      <a:lnTo>
                        <a:pt x="71" y="0"/>
                      </a:lnTo>
                      <a:lnTo>
                        <a:pt x="71" y="0"/>
                      </a:lnTo>
                      <a:lnTo>
                        <a:pt x="14" y="0"/>
                      </a:lnTo>
                      <a:close/>
                    </a:path>
                  </a:pathLst>
                </a:custGeom>
                <a:solidFill>
                  <a:srgbClr val="FF33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8182" name="Freeform 86"/>
                <p:cNvSpPr/>
                <p:nvPr/>
              </p:nvSpPr>
              <p:spPr bwMode="auto">
                <a:xfrm>
                  <a:off x="6632" y="8592"/>
                  <a:ext cx="71" cy="28"/>
                </a:xfrm>
                <a:custGeom>
                  <a:avLst/>
                  <a:gdLst>
                    <a:gd name="T0" fmla="*/ 14 w 71"/>
                    <a:gd name="T1" fmla="*/ 14 h 28"/>
                    <a:gd name="T2" fmla="*/ 0 w 71"/>
                    <a:gd name="T3" fmla="*/ 28 h 28"/>
                    <a:gd name="T4" fmla="*/ 14 w 71"/>
                    <a:gd name="T5" fmla="*/ 28 h 28"/>
                    <a:gd name="T6" fmla="*/ 42 w 71"/>
                    <a:gd name="T7" fmla="*/ 28 h 28"/>
                    <a:gd name="T8" fmla="*/ 57 w 71"/>
                    <a:gd name="T9" fmla="*/ 14 h 28"/>
                    <a:gd name="T10" fmla="*/ 71 w 71"/>
                    <a:gd name="T11" fmla="*/ 0 h 28"/>
                    <a:gd name="T12" fmla="*/ 57 w 71"/>
                    <a:gd name="T13" fmla="*/ 0 h 28"/>
                    <a:gd name="T14" fmla="*/ 42 w 71"/>
                    <a:gd name="T15" fmla="*/ 14 h 28"/>
                    <a:gd name="T16" fmla="*/ 14 w 71"/>
                    <a:gd name="T17" fmla="*/ 14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1" h="28">
                      <a:moveTo>
                        <a:pt x="14" y="14"/>
                      </a:moveTo>
                      <a:lnTo>
                        <a:pt x="0" y="28"/>
                      </a:lnTo>
                      <a:lnTo>
                        <a:pt x="14" y="28"/>
                      </a:lnTo>
                      <a:lnTo>
                        <a:pt x="42" y="28"/>
                      </a:lnTo>
                      <a:lnTo>
                        <a:pt x="57" y="14"/>
                      </a:lnTo>
                      <a:lnTo>
                        <a:pt x="71" y="0"/>
                      </a:lnTo>
                      <a:lnTo>
                        <a:pt x="57" y="0"/>
                      </a:lnTo>
                      <a:lnTo>
                        <a:pt x="42" y="14"/>
                      </a:lnTo>
                      <a:lnTo>
                        <a:pt x="14" y="14"/>
                      </a:lnTo>
                      <a:close/>
                    </a:path>
                  </a:pathLst>
                </a:custGeom>
                <a:solidFill>
                  <a:srgbClr val="FF33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8183" name="Freeform 87"/>
                <p:cNvSpPr/>
                <p:nvPr/>
              </p:nvSpPr>
              <p:spPr bwMode="auto">
                <a:xfrm>
                  <a:off x="6717" y="8521"/>
                  <a:ext cx="56" cy="56"/>
                </a:xfrm>
                <a:custGeom>
                  <a:avLst/>
                  <a:gdLst>
                    <a:gd name="T0" fmla="*/ 0 w 56"/>
                    <a:gd name="T1" fmla="*/ 56 h 56"/>
                    <a:gd name="T2" fmla="*/ 14 w 56"/>
                    <a:gd name="T3" fmla="*/ 56 h 56"/>
                    <a:gd name="T4" fmla="*/ 14 w 56"/>
                    <a:gd name="T5" fmla="*/ 56 h 56"/>
                    <a:gd name="T6" fmla="*/ 56 w 56"/>
                    <a:gd name="T7" fmla="*/ 0 h 56"/>
                    <a:gd name="T8" fmla="*/ 42 w 56"/>
                    <a:gd name="T9" fmla="*/ 0 h 56"/>
                    <a:gd name="T10" fmla="*/ 42 w 56"/>
                    <a:gd name="T11" fmla="*/ 0 h 56"/>
                    <a:gd name="T12" fmla="*/ 0 w 56"/>
                    <a:gd name="T13" fmla="*/ 56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6" h="56">
                      <a:moveTo>
                        <a:pt x="0" y="56"/>
                      </a:moveTo>
                      <a:lnTo>
                        <a:pt x="14" y="56"/>
                      </a:lnTo>
                      <a:lnTo>
                        <a:pt x="14" y="56"/>
                      </a:lnTo>
                      <a:lnTo>
                        <a:pt x="56" y="0"/>
                      </a:lnTo>
                      <a:lnTo>
                        <a:pt x="42" y="0"/>
                      </a:lnTo>
                      <a:lnTo>
                        <a:pt x="42" y="0"/>
                      </a:lnTo>
                      <a:lnTo>
                        <a:pt x="0" y="56"/>
                      </a:lnTo>
                      <a:close/>
                    </a:path>
                  </a:pathLst>
                </a:custGeom>
                <a:solidFill>
                  <a:srgbClr val="FF33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8184" name="Freeform 88"/>
                <p:cNvSpPr/>
                <p:nvPr/>
              </p:nvSpPr>
              <p:spPr bwMode="auto">
                <a:xfrm>
                  <a:off x="6759" y="8422"/>
                  <a:ext cx="29" cy="71"/>
                </a:xfrm>
                <a:custGeom>
                  <a:avLst/>
                  <a:gdLst>
                    <a:gd name="T0" fmla="*/ 0 w 29"/>
                    <a:gd name="T1" fmla="*/ 56 h 71"/>
                    <a:gd name="T2" fmla="*/ 14 w 29"/>
                    <a:gd name="T3" fmla="*/ 71 h 71"/>
                    <a:gd name="T4" fmla="*/ 14 w 29"/>
                    <a:gd name="T5" fmla="*/ 56 h 71"/>
                    <a:gd name="T6" fmla="*/ 29 w 29"/>
                    <a:gd name="T7" fmla="*/ 42 h 71"/>
                    <a:gd name="T8" fmla="*/ 29 w 29"/>
                    <a:gd name="T9" fmla="*/ 0 h 71"/>
                    <a:gd name="T10" fmla="*/ 14 w 29"/>
                    <a:gd name="T11" fmla="*/ 0 h 71"/>
                    <a:gd name="T12" fmla="*/ 14 w 29"/>
                    <a:gd name="T13" fmla="*/ 0 h 71"/>
                    <a:gd name="T14" fmla="*/ 14 w 29"/>
                    <a:gd name="T15" fmla="*/ 42 h 71"/>
                    <a:gd name="T16" fmla="*/ 0 w 29"/>
                    <a:gd name="T17" fmla="*/ 56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9" h="71">
                      <a:moveTo>
                        <a:pt x="0" y="56"/>
                      </a:moveTo>
                      <a:lnTo>
                        <a:pt x="14" y="71"/>
                      </a:lnTo>
                      <a:lnTo>
                        <a:pt x="14" y="56"/>
                      </a:lnTo>
                      <a:lnTo>
                        <a:pt x="29" y="42"/>
                      </a:lnTo>
                      <a:lnTo>
                        <a:pt x="29" y="0"/>
                      </a:lnTo>
                      <a:lnTo>
                        <a:pt x="14" y="0"/>
                      </a:lnTo>
                      <a:lnTo>
                        <a:pt x="14" y="0"/>
                      </a:lnTo>
                      <a:lnTo>
                        <a:pt x="14" y="42"/>
                      </a:lnTo>
                      <a:lnTo>
                        <a:pt x="0" y="56"/>
                      </a:lnTo>
                      <a:close/>
                    </a:path>
                  </a:pathLst>
                </a:custGeom>
                <a:solidFill>
                  <a:srgbClr val="FF33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8185" name="Freeform 89"/>
                <p:cNvSpPr/>
                <p:nvPr/>
              </p:nvSpPr>
              <p:spPr bwMode="auto">
                <a:xfrm>
                  <a:off x="6773" y="8323"/>
                  <a:ext cx="15" cy="71"/>
                </a:xfrm>
                <a:custGeom>
                  <a:avLst/>
                  <a:gdLst>
                    <a:gd name="T0" fmla="*/ 0 w 15"/>
                    <a:gd name="T1" fmla="*/ 56 h 71"/>
                    <a:gd name="T2" fmla="*/ 0 w 15"/>
                    <a:gd name="T3" fmla="*/ 71 h 71"/>
                    <a:gd name="T4" fmla="*/ 15 w 15"/>
                    <a:gd name="T5" fmla="*/ 56 h 71"/>
                    <a:gd name="T6" fmla="*/ 15 w 15"/>
                    <a:gd name="T7" fmla="*/ 0 h 71"/>
                    <a:gd name="T8" fmla="*/ 0 w 15"/>
                    <a:gd name="T9" fmla="*/ 0 h 71"/>
                    <a:gd name="T10" fmla="*/ 0 w 15"/>
                    <a:gd name="T11" fmla="*/ 0 h 71"/>
                    <a:gd name="T12" fmla="*/ 0 w 15"/>
                    <a:gd name="T13" fmla="*/ 56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5" h="71">
                      <a:moveTo>
                        <a:pt x="0" y="56"/>
                      </a:moveTo>
                      <a:lnTo>
                        <a:pt x="0" y="71"/>
                      </a:lnTo>
                      <a:lnTo>
                        <a:pt x="15" y="56"/>
                      </a:lnTo>
                      <a:lnTo>
                        <a:pt x="15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56"/>
                      </a:lnTo>
                      <a:close/>
                    </a:path>
                  </a:pathLst>
                </a:custGeom>
                <a:solidFill>
                  <a:srgbClr val="FF33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8186" name="Freeform 90"/>
                <p:cNvSpPr/>
                <p:nvPr/>
              </p:nvSpPr>
              <p:spPr bwMode="auto">
                <a:xfrm>
                  <a:off x="6773" y="8224"/>
                  <a:ext cx="15" cy="71"/>
                </a:xfrm>
                <a:custGeom>
                  <a:avLst/>
                  <a:gdLst>
                    <a:gd name="T0" fmla="*/ 0 w 15"/>
                    <a:gd name="T1" fmla="*/ 56 h 71"/>
                    <a:gd name="T2" fmla="*/ 0 w 15"/>
                    <a:gd name="T3" fmla="*/ 71 h 71"/>
                    <a:gd name="T4" fmla="*/ 15 w 15"/>
                    <a:gd name="T5" fmla="*/ 56 h 71"/>
                    <a:gd name="T6" fmla="*/ 15 w 15"/>
                    <a:gd name="T7" fmla="*/ 0 h 71"/>
                    <a:gd name="T8" fmla="*/ 0 w 15"/>
                    <a:gd name="T9" fmla="*/ 0 h 71"/>
                    <a:gd name="T10" fmla="*/ 0 w 15"/>
                    <a:gd name="T11" fmla="*/ 0 h 71"/>
                    <a:gd name="T12" fmla="*/ 0 w 15"/>
                    <a:gd name="T13" fmla="*/ 56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5" h="71">
                      <a:moveTo>
                        <a:pt x="0" y="56"/>
                      </a:moveTo>
                      <a:lnTo>
                        <a:pt x="0" y="71"/>
                      </a:lnTo>
                      <a:lnTo>
                        <a:pt x="15" y="56"/>
                      </a:lnTo>
                      <a:lnTo>
                        <a:pt x="15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56"/>
                      </a:lnTo>
                      <a:close/>
                    </a:path>
                  </a:pathLst>
                </a:custGeom>
                <a:solidFill>
                  <a:srgbClr val="FF33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8187" name="Freeform 91"/>
                <p:cNvSpPr/>
                <p:nvPr/>
              </p:nvSpPr>
              <p:spPr bwMode="auto">
                <a:xfrm>
                  <a:off x="6773" y="8125"/>
                  <a:ext cx="15" cy="71"/>
                </a:xfrm>
                <a:custGeom>
                  <a:avLst/>
                  <a:gdLst>
                    <a:gd name="T0" fmla="*/ 0 w 15"/>
                    <a:gd name="T1" fmla="*/ 56 h 71"/>
                    <a:gd name="T2" fmla="*/ 0 w 15"/>
                    <a:gd name="T3" fmla="*/ 71 h 71"/>
                    <a:gd name="T4" fmla="*/ 15 w 15"/>
                    <a:gd name="T5" fmla="*/ 56 h 71"/>
                    <a:gd name="T6" fmla="*/ 15 w 15"/>
                    <a:gd name="T7" fmla="*/ 0 h 71"/>
                    <a:gd name="T8" fmla="*/ 0 w 15"/>
                    <a:gd name="T9" fmla="*/ 0 h 71"/>
                    <a:gd name="T10" fmla="*/ 0 w 15"/>
                    <a:gd name="T11" fmla="*/ 0 h 71"/>
                    <a:gd name="T12" fmla="*/ 0 w 15"/>
                    <a:gd name="T13" fmla="*/ 56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5" h="71">
                      <a:moveTo>
                        <a:pt x="0" y="56"/>
                      </a:moveTo>
                      <a:lnTo>
                        <a:pt x="0" y="71"/>
                      </a:lnTo>
                      <a:lnTo>
                        <a:pt x="15" y="56"/>
                      </a:lnTo>
                      <a:lnTo>
                        <a:pt x="15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56"/>
                      </a:lnTo>
                      <a:close/>
                    </a:path>
                  </a:pathLst>
                </a:custGeom>
                <a:solidFill>
                  <a:srgbClr val="FF33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8188" name="Freeform 92"/>
                <p:cNvSpPr/>
                <p:nvPr/>
              </p:nvSpPr>
              <p:spPr bwMode="auto">
                <a:xfrm>
                  <a:off x="6773" y="8026"/>
                  <a:ext cx="15" cy="71"/>
                </a:xfrm>
                <a:custGeom>
                  <a:avLst/>
                  <a:gdLst>
                    <a:gd name="T0" fmla="*/ 0 w 15"/>
                    <a:gd name="T1" fmla="*/ 56 h 71"/>
                    <a:gd name="T2" fmla="*/ 0 w 15"/>
                    <a:gd name="T3" fmla="*/ 71 h 71"/>
                    <a:gd name="T4" fmla="*/ 15 w 15"/>
                    <a:gd name="T5" fmla="*/ 56 h 71"/>
                    <a:gd name="T6" fmla="*/ 15 w 15"/>
                    <a:gd name="T7" fmla="*/ 0 h 71"/>
                    <a:gd name="T8" fmla="*/ 0 w 15"/>
                    <a:gd name="T9" fmla="*/ 0 h 71"/>
                    <a:gd name="T10" fmla="*/ 0 w 15"/>
                    <a:gd name="T11" fmla="*/ 0 h 71"/>
                    <a:gd name="T12" fmla="*/ 0 w 15"/>
                    <a:gd name="T13" fmla="*/ 56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5" h="71">
                      <a:moveTo>
                        <a:pt x="0" y="56"/>
                      </a:moveTo>
                      <a:lnTo>
                        <a:pt x="0" y="71"/>
                      </a:lnTo>
                      <a:lnTo>
                        <a:pt x="15" y="56"/>
                      </a:lnTo>
                      <a:lnTo>
                        <a:pt x="15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56"/>
                      </a:lnTo>
                      <a:close/>
                    </a:path>
                  </a:pathLst>
                </a:custGeom>
                <a:solidFill>
                  <a:srgbClr val="FF33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8189" name="Freeform 93"/>
                <p:cNvSpPr/>
                <p:nvPr/>
              </p:nvSpPr>
              <p:spPr bwMode="auto">
                <a:xfrm>
                  <a:off x="6773" y="7927"/>
                  <a:ext cx="15" cy="71"/>
                </a:xfrm>
                <a:custGeom>
                  <a:avLst/>
                  <a:gdLst>
                    <a:gd name="T0" fmla="*/ 0 w 15"/>
                    <a:gd name="T1" fmla="*/ 56 h 71"/>
                    <a:gd name="T2" fmla="*/ 0 w 15"/>
                    <a:gd name="T3" fmla="*/ 71 h 71"/>
                    <a:gd name="T4" fmla="*/ 15 w 15"/>
                    <a:gd name="T5" fmla="*/ 56 h 71"/>
                    <a:gd name="T6" fmla="*/ 15 w 15"/>
                    <a:gd name="T7" fmla="*/ 0 h 71"/>
                    <a:gd name="T8" fmla="*/ 0 w 15"/>
                    <a:gd name="T9" fmla="*/ 0 h 71"/>
                    <a:gd name="T10" fmla="*/ 0 w 15"/>
                    <a:gd name="T11" fmla="*/ 0 h 71"/>
                    <a:gd name="T12" fmla="*/ 0 w 15"/>
                    <a:gd name="T13" fmla="*/ 56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5" h="71">
                      <a:moveTo>
                        <a:pt x="0" y="56"/>
                      </a:moveTo>
                      <a:lnTo>
                        <a:pt x="0" y="71"/>
                      </a:lnTo>
                      <a:lnTo>
                        <a:pt x="15" y="56"/>
                      </a:lnTo>
                      <a:lnTo>
                        <a:pt x="15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56"/>
                      </a:lnTo>
                      <a:close/>
                    </a:path>
                  </a:pathLst>
                </a:custGeom>
                <a:solidFill>
                  <a:srgbClr val="FF33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8190" name="Freeform 94"/>
                <p:cNvSpPr/>
                <p:nvPr/>
              </p:nvSpPr>
              <p:spPr bwMode="auto">
                <a:xfrm>
                  <a:off x="6773" y="7828"/>
                  <a:ext cx="15" cy="70"/>
                </a:xfrm>
                <a:custGeom>
                  <a:avLst/>
                  <a:gdLst>
                    <a:gd name="T0" fmla="*/ 0 w 15"/>
                    <a:gd name="T1" fmla="*/ 56 h 70"/>
                    <a:gd name="T2" fmla="*/ 0 w 15"/>
                    <a:gd name="T3" fmla="*/ 70 h 70"/>
                    <a:gd name="T4" fmla="*/ 15 w 15"/>
                    <a:gd name="T5" fmla="*/ 56 h 70"/>
                    <a:gd name="T6" fmla="*/ 15 w 15"/>
                    <a:gd name="T7" fmla="*/ 0 h 70"/>
                    <a:gd name="T8" fmla="*/ 0 w 15"/>
                    <a:gd name="T9" fmla="*/ 0 h 70"/>
                    <a:gd name="T10" fmla="*/ 0 w 15"/>
                    <a:gd name="T11" fmla="*/ 0 h 70"/>
                    <a:gd name="T12" fmla="*/ 0 w 15"/>
                    <a:gd name="T13" fmla="*/ 56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5" h="70">
                      <a:moveTo>
                        <a:pt x="0" y="56"/>
                      </a:moveTo>
                      <a:lnTo>
                        <a:pt x="0" y="70"/>
                      </a:lnTo>
                      <a:lnTo>
                        <a:pt x="15" y="56"/>
                      </a:lnTo>
                      <a:lnTo>
                        <a:pt x="15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56"/>
                      </a:lnTo>
                      <a:close/>
                    </a:path>
                  </a:pathLst>
                </a:custGeom>
                <a:solidFill>
                  <a:srgbClr val="FF33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8191" name="Freeform 95"/>
                <p:cNvSpPr/>
                <p:nvPr/>
              </p:nvSpPr>
              <p:spPr bwMode="auto">
                <a:xfrm>
                  <a:off x="6773" y="7729"/>
                  <a:ext cx="15" cy="70"/>
                </a:xfrm>
                <a:custGeom>
                  <a:avLst/>
                  <a:gdLst>
                    <a:gd name="T0" fmla="*/ 0 w 15"/>
                    <a:gd name="T1" fmla="*/ 56 h 70"/>
                    <a:gd name="T2" fmla="*/ 0 w 15"/>
                    <a:gd name="T3" fmla="*/ 70 h 70"/>
                    <a:gd name="T4" fmla="*/ 15 w 15"/>
                    <a:gd name="T5" fmla="*/ 56 h 70"/>
                    <a:gd name="T6" fmla="*/ 15 w 15"/>
                    <a:gd name="T7" fmla="*/ 0 h 70"/>
                    <a:gd name="T8" fmla="*/ 0 w 15"/>
                    <a:gd name="T9" fmla="*/ 0 h 70"/>
                    <a:gd name="T10" fmla="*/ 0 w 15"/>
                    <a:gd name="T11" fmla="*/ 0 h 70"/>
                    <a:gd name="T12" fmla="*/ 0 w 15"/>
                    <a:gd name="T13" fmla="*/ 56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5" h="70">
                      <a:moveTo>
                        <a:pt x="0" y="56"/>
                      </a:moveTo>
                      <a:lnTo>
                        <a:pt x="0" y="70"/>
                      </a:lnTo>
                      <a:lnTo>
                        <a:pt x="15" y="56"/>
                      </a:lnTo>
                      <a:lnTo>
                        <a:pt x="15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56"/>
                      </a:lnTo>
                      <a:close/>
                    </a:path>
                  </a:pathLst>
                </a:custGeom>
                <a:solidFill>
                  <a:srgbClr val="FF33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8192" name="Freeform 96"/>
                <p:cNvSpPr/>
                <p:nvPr/>
              </p:nvSpPr>
              <p:spPr bwMode="auto">
                <a:xfrm>
                  <a:off x="6773" y="7630"/>
                  <a:ext cx="15" cy="70"/>
                </a:xfrm>
                <a:custGeom>
                  <a:avLst/>
                  <a:gdLst>
                    <a:gd name="T0" fmla="*/ 0 w 15"/>
                    <a:gd name="T1" fmla="*/ 56 h 70"/>
                    <a:gd name="T2" fmla="*/ 0 w 15"/>
                    <a:gd name="T3" fmla="*/ 70 h 70"/>
                    <a:gd name="T4" fmla="*/ 15 w 15"/>
                    <a:gd name="T5" fmla="*/ 56 h 70"/>
                    <a:gd name="T6" fmla="*/ 15 w 15"/>
                    <a:gd name="T7" fmla="*/ 0 h 70"/>
                    <a:gd name="T8" fmla="*/ 0 w 15"/>
                    <a:gd name="T9" fmla="*/ 0 h 70"/>
                    <a:gd name="T10" fmla="*/ 0 w 15"/>
                    <a:gd name="T11" fmla="*/ 0 h 70"/>
                    <a:gd name="T12" fmla="*/ 0 w 15"/>
                    <a:gd name="T13" fmla="*/ 56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5" h="70">
                      <a:moveTo>
                        <a:pt x="0" y="56"/>
                      </a:moveTo>
                      <a:lnTo>
                        <a:pt x="0" y="70"/>
                      </a:lnTo>
                      <a:lnTo>
                        <a:pt x="15" y="56"/>
                      </a:lnTo>
                      <a:lnTo>
                        <a:pt x="15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56"/>
                      </a:lnTo>
                      <a:close/>
                    </a:path>
                  </a:pathLst>
                </a:custGeom>
                <a:solidFill>
                  <a:srgbClr val="FF33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8193" name="Freeform 97"/>
                <p:cNvSpPr/>
                <p:nvPr/>
              </p:nvSpPr>
              <p:spPr bwMode="auto">
                <a:xfrm>
                  <a:off x="6773" y="7531"/>
                  <a:ext cx="15" cy="70"/>
                </a:xfrm>
                <a:custGeom>
                  <a:avLst/>
                  <a:gdLst>
                    <a:gd name="T0" fmla="*/ 0 w 15"/>
                    <a:gd name="T1" fmla="*/ 56 h 70"/>
                    <a:gd name="T2" fmla="*/ 0 w 15"/>
                    <a:gd name="T3" fmla="*/ 70 h 70"/>
                    <a:gd name="T4" fmla="*/ 15 w 15"/>
                    <a:gd name="T5" fmla="*/ 56 h 70"/>
                    <a:gd name="T6" fmla="*/ 15 w 15"/>
                    <a:gd name="T7" fmla="*/ 0 h 70"/>
                    <a:gd name="T8" fmla="*/ 0 w 15"/>
                    <a:gd name="T9" fmla="*/ 0 h 70"/>
                    <a:gd name="T10" fmla="*/ 0 w 15"/>
                    <a:gd name="T11" fmla="*/ 0 h 70"/>
                    <a:gd name="T12" fmla="*/ 0 w 15"/>
                    <a:gd name="T13" fmla="*/ 56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5" h="70">
                      <a:moveTo>
                        <a:pt x="0" y="56"/>
                      </a:moveTo>
                      <a:lnTo>
                        <a:pt x="0" y="70"/>
                      </a:lnTo>
                      <a:lnTo>
                        <a:pt x="15" y="56"/>
                      </a:lnTo>
                      <a:lnTo>
                        <a:pt x="15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56"/>
                      </a:lnTo>
                      <a:close/>
                    </a:path>
                  </a:pathLst>
                </a:custGeom>
                <a:solidFill>
                  <a:srgbClr val="FF33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8194" name="Freeform 98"/>
                <p:cNvSpPr/>
                <p:nvPr/>
              </p:nvSpPr>
              <p:spPr bwMode="auto">
                <a:xfrm>
                  <a:off x="6773" y="7432"/>
                  <a:ext cx="15" cy="70"/>
                </a:xfrm>
                <a:custGeom>
                  <a:avLst/>
                  <a:gdLst>
                    <a:gd name="T0" fmla="*/ 0 w 15"/>
                    <a:gd name="T1" fmla="*/ 56 h 70"/>
                    <a:gd name="T2" fmla="*/ 0 w 15"/>
                    <a:gd name="T3" fmla="*/ 70 h 70"/>
                    <a:gd name="T4" fmla="*/ 15 w 15"/>
                    <a:gd name="T5" fmla="*/ 56 h 70"/>
                    <a:gd name="T6" fmla="*/ 15 w 15"/>
                    <a:gd name="T7" fmla="*/ 0 h 70"/>
                    <a:gd name="T8" fmla="*/ 0 w 15"/>
                    <a:gd name="T9" fmla="*/ 0 h 70"/>
                    <a:gd name="T10" fmla="*/ 0 w 15"/>
                    <a:gd name="T11" fmla="*/ 0 h 70"/>
                    <a:gd name="T12" fmla="*/ 0 w 15"/>
                    <a:gd name="T13" fmla="*/ 56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5" h="70">
                      <a:moveTo>
                        <a:pt x="0" y="56"/>
                      </a:moveTo>
                      <a:lnTo>
                        <a:pt x="0" y="70"/>
                      </a:lnTo>
                      <a:lnTo>
                        <a:pt x="15" y="56"/>
                      </a:lnTo>
                      <a:lnTo>
                        <a:pt x="15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56"/>
                      </a:lnTo>
                      <a:close/>
                    </a:path>
                  </a:pathLst>
                </a:custGeom>
                <a:solidFill>
                  <a:srgbClr val="FF33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8195" name="Freeform 99"/>
                <p:cNvSpPr/>
                <p:nvPr/>
              </p:nvSpPr>
              <p:spPr bwMode="auto">
                <a:xfrm>
                  <a:off x="6773" y="7333"/>
                  <a:ext cx="15" cy="70"/>
                </a:xfrm>
                <a:custGeom>
                  <a:avLst/>
                  <a:gdLst>
                    <a:gd name="T0" fmla="*/ 0 w 15"/>
                    <a:gd name="T1" fmla="*/ 56 h 70"/>
                    <a:gd name="T2" fmla="*/ 0 w 15"/>
                    <a:gd name="T3" fmla="*/ 70 h 70"/>
                    <a:gd name="T4" fmla="*/ 15 w 15"/>
                    <a:gd name="T5" fmla="*/ 56 h 70"/>
                    <a:gd name="T6" fmla="*/ 15 w 15"/>
                    <a:gd name="T7" fmla="*/ 0 h 70"/>
                    <a:gd name="T8" fmla="*/ 0 w 15"/>
                    <a:gd name="T9" fmla="*/ 0 h 70"/>
                    <a:gd name="T10" fmla="*/ 0 w 15"/>
                    <a:gd name="T11" fmla="*/ 0 h 70"/>
                    <a:gd name="T12" fmla="*/ 0 w 15"/>
                    <a:gd name="T13" fmla="*/ 56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5" h="70">
                      <a:moveTo>
                        <a:pt x="0" y="56"/>
                      </a:moveTo>
                      <a:lnTo>
                        <a:pt x="0" y="70"/>
                      </a:lnTo>
                      <a:lnTo>
                        <a:pt x="15" y="56"/>
                      </a:lnTo>
                      <a:lnTo>
                        <a:pt x="15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56"/>
                      </a:lnTo>
                      <a:close/>
                    </a:path>
                  </a:pathLst>
                </a:custGeom>
                <a:solidFill>
                  <a:srgbClr val="FF33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8196" name="Freeform 100"/>
                <p:cNvSpPr/>
                <p:nvPr/>
              </p:nvSpPr>
              <p:spPr bwMode="auto">
                <a:xfrm>
                  <a:off x="6773" y="7234"/>
                  <a:ext cx="15" cy="70"/>
                </a:xfrm>
                <a:custGeom>
                  <a:avLst/>
                  <a:gdLst>
                    <a:gd name="T0" fmla="*/ 0 w 15"/>
                    <a:gd name="T1" fmla="*/ 56 h 70"/>
                    <a:gd name="T2" fmla="*/ 0 w 15"/>
                    <a:gd name="T3" fmla="*/ 70 h 70"/>
                    <a:gd name="T4" fmla="*/ 15 w 15"/>
                    <a:gd name="T5" fmla="*/ 56 h 70"/>
                    <a:gd name="T6" fmla="*/ 15 w 15"/>
                    <a:gd name="T7" fmla="*/ 0 h 70"/>
                    <a:gd name="T8" fmla="*/ 0 w 15"/>
                    <a:gd name="T9" fmla="*/ 0 h 70"/>
                    <a:gd name="T10" fmla="*/ 0 w 15"/>
                    <a:gd name="T11" fmla="*/ 0 h 70"/>
                    <a:gd name="T12" fmla="*/ 0 w 15"/>
                    <a:gd name="T13" fmla="*/ 56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5" h="70">
                      <a:moveTo>
                        <a:pt x="0" y="56"/>
                      </a:moveTo>
                      <a:lnTo>
                        <a:pt x="0" y="70"/>
                      </a:lnTo>
                      <a:lnTo>
                        <a:pt x="15" y="56"/>
                      </a:lnTo>
                      <a:lnTo>
                        <a:pt x="15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56"/>
                      </a:lnTo>
                      <a:close/>
                    </a:path>
                  </a:pathLst>
                </a:custGeom>
                <a:solidFill>
                  <a:srgbClr val="FF33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8197" name="Freeform 101"/>
                <p:cNvSpPr/>
                <p:nvPr/>
              </p:nvSpPr>
              <p:spPr bwMode="auto">
                <a:xfrm>
                  <a:off x="6773" y="7135"/>
                  <a:ext cx="15" cy="70"/>
                </a:xfrm>
                <a:custGeom>
                  <a:avLst/>
                  <a:gdLst>
                    <a:gd name="T0" fmla="*/ 0 w 15"/>
                    <a:gd name="T1" fmla="*/ 56 h 70"/>
                    <a:gd name="T2" fmla="*/ 0 w 15"/>
                    <a:gd name="T3" fmla="*/ 70 h 70"/>
                    <a:gd name="T4" fmla="*/ 15 w 15"/>
                    <a:gd name="T5" fmla="*/ 56 h 70"/>
                    <a:gd name="T6" fmla="*/ 15 w 15"/>
                    <a:gd name="T7" fmla="*/ 0 h 70"/>
                    <a:gd name="T8" fmla="*/ 0 w 15"/>
                    <a:gd name="T9" fmla="*/ 0 h 70"/>
                    <a:gd name="T10" fmla="*/ 0 w 15"/>
                    <a:gd name="T11" fmla="*/ 0 h 70"/>
                    <a:gd name="T12" fmla="*/ 0 w 15"/>
                    <a:gd name="T13" fmla="*/ 56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5" h="70">
                      <a:moveTo>
                        <a:pt x="0" y="56"/>
                      </a:moveTo>
                      <a:lnTo>
                        <a:pt x="0" y="70"/>
                      </a:lnTo>
                      <a:lnTo>
                        <a:pt x="15" y="56"/>
                      </a:lnTo>
                      <a:lnTo>
                        <a:pt x="15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56"/>
                      </a:lnTo>
                      <a:close/>
                    </a:path>
                  </a:pathLst>
                </a:custGeom>
                <a:solidFill>
                  <a:srgbClr val="FF33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8198" name="Freeform 102"/>
                <p:cNvSpPr/>
                <p:nvPr/>
              </p:nvSpPr>
              <p:spPr bwMode="auto">
                <a:xfrm>
                  <a:off x="6773" y="7036"/>
                  <a:ext cx="15" cy="70"/>
                </a:xfrm>
                <a:custGeom>
                  <a:avLst/>
                  <a:gdLst>
                    <a:gd name="T0" fmla="*/ 0 w 15"/>
                    <a:gd name="T1" fmla="*/ 56 h 70"/>
                    <a:gd name="T2" fmla="*/ 0 w 15"/>
                    <a:gd name="T3" fmla="*/ 70 h 70"/>
                    <a:gd name="T4" fmla="*/ 15 w 15"/>
                    <a:gd name="T5" fmla="*/ 56 h 70"/>
                    <a:gd name="T6" fmla="*/ 15 w 15"/>
                    <a:gd name="T7" fmla="*/ 0 h 70"/>
                    <a:gd name="T8" fmla="*/ 0 w 15"/>
                    <a:gd name="T9" fmla="*/ 0 h 70"/>
                    <a:gd name="T10" fmla="*/ 0 w 15"/>
                    <a:gd name="T11" fmla="*/ 0 h 70"/>
                    <a:gd name="T12" fmla="*/ 0 w 15"/>
                    <a:gd name="T13" fmla="*/ 56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5" h="70">
                      <a:moveTo>
                        <a:pt x="0" y="56"/>
                      </a:moveTo>
                      <a:lnTo>
                        <a:pt x="0" y="70"/>
                      </a:lnTo>
                      <a:lnTo>
                        <a:pt x="15" y="56"/>
                      </a:lnTo>
                      <a:lnTo>
                        <a:pt x="15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56"/>
                      </a:lnTo>
                      <a:close/>
                    </a:path>
                  </a:pathLst>
                </a:custGeom>
                <a:solidFill>
                  <a:srgbClr val="FF33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8199" name="Freeform 103"/>
                <p:cNvSpPr/>
                <p:nvPr/>
              </p:nvSpPr>
              <p:spPr bwMode="auto">
                <a:xfrm>
                  <a:off x="6773" y="6937"/>
                  <a:ext cx="15" cy="70"/>
                </a:xfrm>
                <a:custGeom>
                  <a:avLst/>
                  <a:gdLst>
                    <a:gd name="T0" fmla="*/ 0 w 15"/>
                    <a:gd name="T1" fmla="*/ 56 h 70"/>
                    <a:gd name="T2" fmla="*/ 0 w 15"/>
                    <a:gd name="T3" fmla="*/ 70 h 70"/>
                    <a:gd name="T4" fmla="*/ 15 w 15"/>
                    <a:gd name="T5" fmla="*/ 56 h 70"/>
                    <a:gd name="T6" fmla="*/ 15 w 15"/>
                    <a:gd name="T7" fmla="*/ 0 h 70"/>
                    <a:gd name="T8" fmla="*/ 0 w 15"/>
                    <a:gd name="T9" fmla="*/ 0 h 70"/>
                    <a:gd name="T10" fmla="*/ 0 w 15"/>
                    <a:gd name="T11" fmla="*/ 0 h 70"/>
                    <a:gd name="T12" fmla="*/ 0 w 15"/>
                    <a:gd name="T13" fmla="*/ 56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5" h="70">
                      <a:moveTo>
                        <a:pt x="0" y="56"/>
                      </a:moveTo>
                      <a:lnTo>
                        <a:pt x="0" y="70"/>
                      </a:lnTo>
                      <a:lnTo>
                        <a:pt x="15" y="56"/>
                      </a:lnTo>
                      <a:lnTo>
                        <a:pt x="15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56"/>
                      </a:lnTo>
                      <a:close/>
                    </a:path>
                  </a:pathLst>
                </a:custGeom>
                <a:solidFill>
                  <a:srgbClr val="FF33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8200" name="Freeform 104"/>
                <p:cNvSpPr/>
                <p:nvPr/>
              </p:nvSpPr>
              <p:spPr bwMode="auto">
                <a:xfrm>
                  <a:off x="6773" y="6838"/>
                  <a:ext cx="15" cy="70"/>
                </a:xfrm>
                <a:custGeom>
                  <a:avLst/>
                  <a:gdLst>
                    <a:gd name="T0" fmla="*/ 0 w 15"/>
                    <a:gd name="T1" fmla="*/ 56 h 70"/>
                    <a:gd name="T2" fmla="*/ 0 w 15"/>
                    <a:gd name="T3" fmla="*/ 70 h 70"/>
                    <a:gd name="T4" fmla="*/ 15 w 15"/>
                    <a:gd name="T5" fmla="*/ 56 h 70"/>
                    <a:gd name="T6" fmla="*/ 15 w 15"/>
                    <a:gd name="T7" fmla="*/ 0 h 70"/>
                    <a:gd name="T8" fmla="*/ 0 w 15"/>
                    <a:gd name="T9" fmla="*/ 0 h 70"/>
                    <a:gd name="T10" fmla="*/ 0 w 15"/>
                    <a:gd name="T11" fmla="*/ 0 h 70"/>
                    <a:gd name="T12" fmla="*/ 0 w 15"/>
                    <a:gd name="T13" fmla="*/ 56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5" h="70">
                      <a:moveTo>
                        <a:pt x="0" y="56"/>
                      </a:moveTo>
                      <a:lnTo>
                        <a:pt x="0" y="70"/>
                      </a:lnTo>
                      <a:lnTo>
                        <a:pt x="15" y="56"/>
                      </a:lnTo>
                      <a:lnTo>
                        <a:pt x="15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56"/>
                      </a:lnTo>
                      <a:close/>
                    </a:path>
                  </a:pathLst>
                </a:custGeom>
                <a:solidFill>
                  <a:srgbClr val="FF33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8201" name="Freeform 105"/>
                <p:cNvSpPr/>
                <p:nvPr/>
              </p:nvSpPr>
              <p:spPr bwMode="auto">
                <a:xfrm>
                  <a:off x="6773" y="6739"/>
                  <a:ext cx="15" cy="70"/>
                </a:xfrm>
                <a:custGeom>
                  <a:avLst/>
                  <a:gdLst>
                    <a:gd name="T0" fmla="*/ 0 w 15"/>
                    <a:gd name="T1" fmla="*/ 56 h 70"/>
                    <a:gd name="T2" fmla="*/ 0 w 15"/>
                    <a:gd name="T3" fmla="*/ 70 h 70"/>
                    <a:gd name="T4" fmla="*/ 15 w 15"/>
                    <a:gd name="T5" fmla="*/ 56 h 70"/>
                    <a:gd name="T6" fmla="*/ 15 w 15"/>
                    <a:gd name="T7" fmla="*/ 0 h 70"/>
                    <a:gd name="T8" fmla="*/ 0 w 15"/>
                    <a:gd name="T9" fmla="*/ 0 h 70"/>
                    <a:gd name="T10" fmla="*/ 0 w 15"/>
                    <a:gd name="T11" fmla="*/ 0 h 70"/>
                    <a:gd name="T12" fmla="*/ 0 w 15"/>
                    <a:gd name="T13" fmla="*/ 56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5" h="70">
                      <a:moveTo>
                        <a:pt x="0" y="56"/>
                      </a:moveTo>
                      <a:lnTo>
                        <a:pt x="0" y="70"/>
                      </a:lnTo>
                      <a:lnTo>
                        <a:pt x="15" y="56"/>
                      </a:lnTo>
                      <a:lnTo>
                        <a:pt x="15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56"/>
                      </a:lnTo>
                      <a:close/>
                    </a:path>
                  </a:pathLst>
                </a:custGeom>
                <a:solidFill>
                  <a:srgbClr val="FF33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8202" name="Freeform 106"/>
                <p:cNvSpPr/>
                <p:nvPr/>
              </p:nvSpPr>
              <p:spPr bwMode="auto">
                <a:xfrm>
                  <a:off x="6731" y="6640"/>
                  <a:ext cx="42" cy="70"/>
                </a:xfrm>
                <a:custGeom>
                  <a:avLst/>
                  <a:gdLst>
                    <a:gd name="T0" fmla="*/ 28 w 42"/>
                    <a:gd name="T1" fmla="*/ 56 h 70"/>
                    <a:gd name="T2" fmla="*/ 28 w 42"/>
                    <a:gd name="T3" fmla="*/ 70 h 70"/>
                    <a:gd name="T4" fmla="*/ 42 w 42"/>
                    <a:gd name="T5" fmla="*/ 56 h 70"/>
                    <a:gd name="T6" fmla="*/ 42 w 42"/>
                    <a:gd name="T7" fmla="*/ 42 h 70"/>
                    <a:gd name="T8" fmla="*/ 14 w 42"/>
                    <a:gd name="T9" fmla="*/ 14 h 70"/>
                    <a:gd name="T10" fmla="*/ 14 w 42"/>
                    <a:gd name="T11" fmla="*/ 0 h 70"/>
                    <a:gd name="T12" fmla="*/ 0 w 42"/>
                    <a:gd name="T13" fmla="*/ 14 h 70"/>
                    <a:gd name="T14" fmla="*/ 28 w 42"/>
                    <a:gd name="T15" fmla="*/ 42 h 70"/>
                    <a:gd name="T16" fmla="*/ 28 w 42"/>
                    <a:gd name="T17" fmla="*/ 56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2" h="70">
                      <a:moveTo>
                        <a:pt x="28" y="56"/>
                      </a:moveTo>
                      <a:lnTo>
                        <a:pt x="28" y="70"/>
                      </a:lnTo>
                      <a:lnTo>
                        <a:pt x="42" y="56"/>
                      </a:lnTo>
                      <a:lnTo>
                        <a:pt x="42" y="42"/>
                      </a:lnTo>
                      <a:lnTo>
                        <a:pt x="14" y="14"/>
                      </a:lnTo>
                      <a:lnTo>
                        <a:pt x="14" y="0"/>
                      </a:lnTo>
                      <a:lnTo>
                        <a:pt x="0" y="14"/>
                      </a:lnTo>
                      <a:lnTo>
                        <a:pt x="28" y="42"/>
                      </a:lnTo>
                      <a:lnTo>
                        <a:pt x="28" y="56"/>
                      </a:lnTo>
                      <a:close/>
                    </a:path>
                  </a:pathLst>
                </a:custGeom>
                <a:solidFill>
                  <a:srgbClr val="FF33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8203" name="Freeform 107"/>
                <p:cNvSpPr/>
                <p:nvPr/>
              </p:nvSpPr>
              <p:spPr bwMode="auto">
                <a:xfrm>
                  <a:off x="6660" y="6583"/>
                  <a:ext cx="57" cy="43"/>
                </a:xfrm>
                <a:custGeom>
                  <a:avLst/>
                  <a:gdLst>
                    <a:gd name="T0" fmla="*/ 57 w 57"/>
                    <a:gd name="T1" fmla="*/ 43 h 43"/>
                    <a:gd name="T2" fmla="*/ 57 w 57"/>
                    <a:gd name="T3" fmla="*/ 43 h 43"/>
                    <a:gd name="T4" fmla="*/ 57 w 57"/>
                    <a:gd name="T5" fmla="*/ 28 h 43"/>
                    <a:gd name="T6" fmla="*/ 14 w 57"/>
                    <a:gd name="T7" fmla="*/ 0 h 43"/>
                    <a:gd name="T8" fmla="*/ 0 w 57"/>
                    <a:gd name="T9" fmla="*/ 0 h 43"/>
                    <a:gd name="T10" fmla="*/ 0 w 57"/>
                    <a:gd name="T11" fmla="*/ 14 h 43"/>
                    <a:gd name="T12" fmla="*/ 0 w 57"/>
                    <a:gd name="T13" fmla="*/ 14 h 43"/>
                    <a:gd name="T14" fmla="*/ 14 w 57"/>
                    <a:gd name="T15" fmla="*/ 14 h 43"/>
                    <a:gd name="T16" fmla="*/ 57 w 57"/>
                    <a:gd name="T17" fmla="*/ 43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57" h="43">
                      <a:moveTo>
                        <a:pt x="57" y="43"/>
                      </a:moveTo>
                      <a:lnTo>
                        <a:pt x="57" y="43"/>
                      </a:lnTo>
                      <a:lnTo>
                        <a:pt x="57" y="28"/>
                      </a:lnTo>
                      <a:lnTo>
                        <a:pt x="14" y="0"/>
                      </a:lnTo>
                      <a:lnTo>
                        <a:pt x="0" y="0"/>
                      </a:lnTo>
                      <a:lnTo>
                        <a:pt x="0" y="14"/>
                      </a:lnTo>
                      <a:lnTo>
                        <a:pt x="0" y="14"/>
                      </a:lnTo>
                      <a:lnTo>
                        <a:pt x="14" y="14"/>
                      </a:lnTo>
                      <a:lnTo>
                        <a:pt x="57" y="43"/>
                      </a:lnTo>
                      <a:close/>
                    </a:path>
                  </a:pathLst>
                </a:custGeom>
                <a:solidFill>
                  <a:srgbClr val="FF33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8204" name="Freeform 108"/>
                <p:cNvSpPr/>
                <p:nvPr/>
              </p:nvSpPr>
              <p:spPr bwMode="auto">
                <a:xfrm>
                  <a:off x="6561" y="6583"/>
                  <a:ext cx="71" cy="14"/>
                </a:xfrm>
                <a:custGeom>
                  <a:avLst/>
                  <a:gdLst>
                    <a:gd name="T0" fmla="*/ 71 w 71"/>
                    <a:gd name="T1" fmla="*/ 14 h 14"/>
                    <a:gd name="T2" fmla="*/ 71 w 71"/>
                    <a:gd name="T3" fmla="*/ 0 h 14"/>
                    <a:gd name="T4" fmla="*/ 71 w 71"/>
                    <a:gd name="T5" fmla="*/ 0 h 14"/>
                    <a:gd name="T6" fmla="*/ 57 w 71"/>
                    <a:gd name="T7" fmla="*/ 0 h 14"/>
                    <a:gd name="T8" fmla="*/ 14 w 71"/>
                    <a:gd name="T9" fmla="*/ 0 h 14"/>
                    <a:gd name="T10" fmla="*/ 0 w 71"/>
                    <a:gd name="T11" fmla="*/ 0 h 14"/>
                    <a:gd name="T12" fmla="*/ 14 w 71"/>
                    <a:gd name="T13" fmla="*/ 14 h 14"/>
                    <a:gd name="T14" fmla="*/ 57 w 71"/>
                    <a:gd name="T15" fmla="*/ 14 h 14"/>
                    <a:gd name="T16" fmla="*/ 71 w 71"/>
                    <a:gd name="T17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1" h="14">
                      <a:moveTo>
                        <a:pt x="71" y="14"/>
                      </a:moveTo>
                      <a:lnTo>
                        <a:pt x="71" y="0"/>
                      </a:lnTo>
                      <a:lnTo>
                        <a:pt x="71" y="0"/>
                      </a:lnTo>
                      <a:lnTo>
                        <a:pt x="57" y="0"/>
                      </a:lnTo>
                      <a:lnTo>
                        <a:pt x="14" y="0"/>
                      </a:lnTo>
                      <a:lnTo>
                        <a:pt x="0" y="0"/>
                      </a:lnTo>
                      <a:lnTo>
                        <a:pt x="14" y="14"/>
                      </a:lnTo>
                      <a:lnTo>
                        <a:pt x="57" y="14"/>
                      </a:lnTo>
                      <a:lnTo>
                        <a:pt x="71" y="14"/>
                      </a:lnTo>
                      <a:close/>
                    </a:path>
                  </a:pathLst>
                </a:custGeom>
                <a:solidFill>
                  <a:srgbClr val="FF33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8205" name="Freeform 109"/>
                <p:cNvSpPr/>
                <p:nvPr/>
              </p:nvSpPr>
              <p:spPr bwMode="auto">
                <a:xfrm>
                  <a:off x="6462" y="6583"/>
                  <a:ext cx="71" cy="14"/>
                </a:xfrm>
                <a:custGeom>
                  <a:avLst/>
                  <a:gdLst>
                    <a:gd name="T0" fmla="*/ 71 w 71"/>
                    <a:gd name="T1" fmla="*/ 14 h 14"/>
                    <a:gd name="T2" fmla="*/ 71 w 71"/>
                    <a:gd name="T3" fmla="*/ 0 h 14"/>
                    <a:gd name="T4" fmla="*/ 71 w 71"/>
                    <a:gd name="T5" fmla="*/ 0 h 14"/>
                    <a:gd name="T6" fmla="*/ 14 w 71"/>
                    <a:gd name="T7" fmla="*/ 0 h 14"/>
                    <a:gd name="T8" fmla="*/ 0 w 71"/>
                    <a:gd name="T9" fmla="*/ 0 h 14"/>
                    <a:gd name="T10" fmla="*/ 14 w 71"/>
                    <a:gd name="T11" fmla="*/ 14 h 14"/>
                    <a:gd name="T12" fmla="*/ 71 w 71"/>
                    <a:gd name="T13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1" h="14">
                      <a:moveTo>
                        <a:pt x="71" y="14"/>
                      </a:moveTo>
                      <a:lnTo>
                        <a:pt x="71" y="0"/>
                      </a:lnTo>
                      <a:lnTo>
                        <a:pt x="71" y="0"/>
                      </a:lnTo>
                      <a:lnTo>
                        <a:pt x="14" y="0"/>
                      </a:lnTo>
                      <a:lnTo>
                        <a:pt x="0" y="0"/>
                      </a:lnTo>
                      <a:lnTo>
                        <a:pt x="14" y="14"/>
                      </a:lnTo>
                      <a:lnTo>
                        <a:pt x="71" y="14"/>
                      </a:lnTo>
                      <a:close/>
                    </a:path>
                  </a:pathLst>
                </a:custGeom>
                <a:solidFill>
                  <a:srgbClr val="FF33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8206" name="Freeform 110"/>
                <p:cNvSpPr/>
                <p:nvPr/>
              </p:nvSpPr>
              <p:spPr bwMode="auto">
                <a:xfrm>
                  <a:off x="6363" y="6583"/>
                  <a:ext cx="71" cy="14"/>
                </a:xfrm>
                <a:custGeom>
                  <a:avLst/>
                  <a:gdLst>
                    <a:gd name="T0" fmla="*/ 71 w 71"/>
                    <a:gd name="T1" fmla="*/ 14 h 14"/>
                    <a:gd name="T2" fmla="*/ 71 w 71"/>
                    <a:gd name="T3" fmla="*/ 0 h 14"/>
                    <a:gd name="T4" fmla="*/ 71 w 71"/>
                    <a:gd name="T5" fmla="*/ 0 h 14"/>
                    <a:gd name="T6" fmla="*/ 14 w 71"/>
                    <a:gd name="T7" fmla="*/ 0 h 14"/>
                    <a:gd name="T8" fmla="*/ 0 w 71"/>
                    <a:gd name="T9" fmla="*/ 0 h 14"/>
                    <a:gd name="T10" fmla="*/ 14 w 71"/>
                    <a:gd name="T11" fmla="*/ 14 h 14"/>
                    <a:gd name="T12" fmla="*/ 71 w 71"/>
                    <a:gd name="T13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1" h="14">
                      <a:moveTo>
                        <a:pt x="71" y="14"/>
                      </a:moveTo>
                      <a:lnTo>
                        <a:pt x="71" y="0"/>
                      </a:lnTo>
                      <a:lnTo>
                        <a:pt x="71" y="0"/>
                      </a:lnTo>
                      <a:lnTo>
                        <a:pt x="14" y="0"/>
                      </a:lnTo>
                      <a:lnTo>
                        <a:pt x="0" y="0"/>
                      </a:lnTo>
                      <a:lnTo>
                        <a:pt x="14" y="14"/>
                      </a:lnTo>
                      <a:lnTo>
                        <a:pt x="71" y="14"/>
                      </a:lnTo>
                      <a:close/>
                    </a:path>
                  </a:pathLst>
                </a:custGeom>
                <a:solidFill>
                  <a:srgbClr val="FF33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8207" name="Freeform 111"/>
                <p:cNvSpPr/>
                <p:nvPr/>
              </p:nvSpPr>
              <p:spPr bwMode="auto">
                <a:xfrm>
                  <a:off x="6264" y="6583"/>
                  <a:ext cx="71" cy="14"/>
                </a:xfrm>
                <a:custGeom>
                  <a:avLst/>
                  <a:gdLst>
                    <a:gd name="T0" fmla="*/ 71 w 71"/>
                    <a:gd name="T1" fmla="*/ 14 h 14"/>
                    <a:gd name="T2" fmla="*/ 71 w 71"/>
                    <a:gd name="T3" fmla="*/ 0 h 14"/>
                    <a:gd name="T4" fmla="*/ 71 w 71"/>
                    <a:gd name="T5" fmla="*/ 0 h 14"/>
                    <a:gd name="T6" fmla="*/ 15 w 71"/>
                    <a:gd name="T7" fmla="*/ 0 h 14"/>
                    <a:gd name="T8" fmla="*/ 0 w 71"/>
                    <a:gd name="T9" fmla="*/ 0 h 14"/>
                    <a:gd name="T10" fmla="*/ 15 w 71"/>
                    <a:gd name="T11" fmla="*/ 14 h 14"/>
                    <a:gd name="T12" fmla="*/ 71 w 71"/>
                    <a:gd name="T13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1" h="14">
                      <a:moveTo>
                        <a:pt x="71" y="14"/>
                      </a:moveTo>
                      <a:lnTo>
                        <a:pt x="71" y="0"/>
                      </a:lnTo>
                      <a:lnTo>
                        <a:pt x="71" y="0"/>
                      </a:lnTo>
                      <a:lnTo>
                        <a:pt x="15" y="0"/>
                      </a:lnTo>
                      <a:lnTo>
                        <a:pt x="0" y="0"/>
                      </a:lnTo>
                      <a:lnTo>
                        <a:pt x="15" y="14"/>
                      </a:lnTo>
                      <a:lnTo>
                        <a:pt x="71" y="14"/>
                      </a:lnTo>
                      <a:close/>
                    </a:path>
                  </a:pathLst>
                </a:custGeom>
                <a:solidFill>
                  <a:srgbClr val="FF33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8208" name="Freeform 112"/>
                <p:cNvSpPr/>
                <p:nvPr/>
              </p:nvSpPr>
              <p:spPr bwMode="auto">
                <a:xfrm>
                  <a:off x="6165" y="6583"/>
                  <a:ext cx="71" cy="14"/>
                </a:xfrm>
                <a:custGeom>
                  <a:avLst/>
                  <a:gdLst>
                    <a:gd name="T0" fmla="*/ 71 w 71"/>
                    <a:gd name="T1" fmla="*/ 14 h 14"/>
                    <a:gd name="T2" fmla="*/ 71 w 71"/>
                    <a:gd name="T3" fmla="*/ 0 h 14"/>
                    <a:gd name="T4" fmla="*/ 71 w 71"/>
                    <a:gd name="T5" fmla="*/ 0 h 14"/>
                    <a:gd name="T6" fmla="*/ 15 w 71"/>
                    <a:gd name="T7" fmla="*/ 0 h 14"/>
                    <a:gd name="T8" fmla="*/ 0 w 71"/>
                    <a:gd name="T9" fmla="*/ 0 h 14"/>
                    <a:gd name="T10" fmla="*/ 15 w 71"/>
                    <a:gd name="T11" fmla="*/ 14 h 14"/>
                    <a:gd name="T12" fmla="*/ 71 w 71"/>
                    <a:gd name="T13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1" h="14">
                      <a:moveTo>
                        <a:pt x="71" y="14"/>
                      </a:moveTo>
                      <a:lnTo>
                        <a:pt x="71" y="0"/>
                      </a:lnTo>
                      <a:lnTo>
                        <a:pt x="71" y="0"/>
                      </a:lnTo>
                      <a:lnTo>
                        <a:pt x="15" y="0"/>
                      </a:lnTo>
                      <a:lnTo>
                        <a:pt x="0" y="0"/>
                      </a:lnTo>
                      <a:lnTo>
                        <a:pt x="15" y="14"/>
                      </a:lnTo>
                      <a:lnTo>
                        <a:pt x="71" y="14"/>
                      </a:lnTo>
                      <a:close/>
                    </a:path>
                  </a:pathLst>
                </a:custGeom>
                <a:solidFill>
                  <a:srgbClr val="FF33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8209" name="Freeform 113"/>
                <p:cNvSpPr/>
                <p:nvPr/>
              </p:nvSpPr>
              <p:spPr bwMode="auto">
                <a:xfrm>
                  <a:off x="6066" y="6583"/>
                  <a:ext cx="71" cy="14"/>
                </a:xfrm>
                <a:custGeom>
                  <a:avLst/>
                  <a:gdLst>
                    <a:gd name="T0" fmla="*/ 71 w 71"/>
                    <a:gd name="T1" fmla="*/ 14 h 14"/>
                    <a:gd name="T2" fmla="*/ 71 w 71"/>
                    <a:gd name="T3" fmla="*/ 0 h 14"/>
                    <a:gd name="T4" fmla="*/ 71 w 71"/>
                    <a:gd name="T5" fmla="*/ 0 h 14"/>
                    <a:gd name="T6" fmla="*/ 15 w 71"/>
                    <a:gd name="T7" fmla="*/ 0 h 14"/>
                    <a:gd name="T8" fmla="*/ 0 w 71"/>
                    <a:gd name="T9" fmla="*/ 0 h 14"/>
                    <a:gd name="T10" fmla="*/ 15 w 71"/>
                    <a:gd name="T11" fmla="*/ 14 h 14"/>
                    <a:gd name="T12" fmla="*/ 71 w 71"/>
                    <a:gd name="T13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1" h="14">
                      <a:moveTo>
                        <a:pt x="71" y="14"/>
                      </a:moveTo>
                      <a:lnTo>
                        <a:pt x="71" y="0"/>
                      </a:lnTo>
                      <a:lnTo>
                        <a:pt x="71" y="0"/>
                      </a:lnTo>
                      <a:lnTo>
                        <a:pt x="15" y="0"/>
                      </a:lnTo>
                      <a:lnTo>
                        <a:pt x="0" y="0"/>
                      </a:lnTo>
                      <a:lnTo>
                        <a:pt x="15" y="14"/>
                      </a:lnTo>
                      <a:lnTo>
                        <a:pt x="71" y="14"/>
                      </a:lnTo>
                      <a:close/>
                    </a:path>
                  </a:pathLst>
                </a:custGeom>
                <a:solidFill>
                  <a:srgbClr val="FF33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8210" name="Freeform 114"/>
                <p:cNvSpPr/>
                <p:nvPr/>
              </p:nvSpPr>
              <p:spPr bwMode="auto">
                <a:xfrm>
                  <a:off x="5967" y="6583"/>
                  <a:ext cx="71" cy="14"/>
                </a:xfrm>
                <a:custGeom>
                  <a:avLst/>
                  <a:gdLst>
                    <a:gd name="T0" fmla="*/ 71 w 71"/>
                    <a:gd name="T1" fmla="*/ 14 h 14"/>
                    <a:gd name="T2" fmla="*/ 71 w 71"/>
                    <a:gd name="T3" fmla="*/ 0 h 14"/>
                    <a:gd name="T4" fmla="*/ 71 w 71"/>
                    <a:gd name="T5" fmla="*/ 0 h 14"/>
                    <a:gd name="T6" fmla="*/ 15 w 71"/>
                    <a:gd name="T7" fmla="*/ 0 h 14"/>
                    <a:gd name="T8" fmla="*/ 0 w 71"/>
                    <a:gd name="T9" fmla="*/ 0 h 14"/>
                    <a:gd name="T10" fmla="*/ 15 w 71"/>
                    <a:gd name="T11" fmla="*/ 14 h 14"/>
                    <a:gd name="T12" fmla="*/ 71 w 71"/>
                    <a:gd name="T13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1" h="14">
                      <a:moveTo>
                        <a:pt x="71" y="14"/>
                      </a:moveTo>
                      <a:lnTo>
                        <a:pt x="71" y="0"/>
                      </a:lnTo>
                      <a:lnTo>
                        <a:pt x="71" y="0"/>
                      </a:lnTo>
                      <a:lnTo>
                        <a:pt x="15" y="0"/>
                      </a:lnTo>
                      <a:lnTo>
                        <a:pt x="0" y="0"/>
                      </a:lnTo>
                      <a:lnTo>
                        <a:pt x="15" y="14"/>
                      </a:lnTo>
                      <a:lnTo>
                        <a:pt x="71" y="14"/>
                      </a:lnTo>
                      <a:close/>
                    </a:path>
                  </a:pathLst>
                </a:custGeom>
                <a:solidFill>
                  <a:srgbClr val="FF33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8211" name="Freeform 115"/>
                <p:cNvSpPr/>
                <p:nvPr/>
              </p:nvSpPr>
              <p:spPr bwMode="auto">
                <a:xfrm>
                  <a:off x="5868" y="6583"/>
                  <a:ext cx="71" cy="14"/>
                </a:xfrm>
                <a:custGeom>
                  <a:avLst/>
                  <a:gdLst>
                    <a:gd name="T0" fmla="*/ 71 w 71"/>
                    <a:gd name="T1" fmla="*/ 14 h 14"/>
                    <a:gd name="T2" fmla="*/ 71 w 71"/>
                    <a:gd name="T3" fmla="*/ 0 h 14"/>
                    <a:gd name="T4" fmla="*/ 71 w 71"/>
                    <a:gd name="T5" fmla="*/ 0 h 14"/>
                    <a:gd name="T6" fmla="*/ 15 w 71"/>
                    <a:gd name="T7" fmla="*/ 0 h 14"/>
                    <a:gd name="T8" fmla="*/ 0 w 71"/>
                    <a:gd name="T9" fmla="*/ 0 h 14"/>
                    <a:gd name="T10" fmla="*/ 15 w 71"/>
                    <a:gd name="T11" fmla="*/ 14 h 14"/>
                    <a:gd name="T12" fmla="*/ 71 w 71"/>
                    <a:gd name="T13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1" h="14">
                      <a:moveTo>
                        <a:pt x="71" y="14"/>
                      </a:moveTo>
                      <a:lnTo>
                        <a:pt x="71" y="0"/>
                      </a:lnTo>
                      <a:lnTo>
                        <a:pt x="71" y="0"/>
                      </a:lnTo>
                      <a:lnTo>
                        <a:pt x="15" y="0"/>
                      </a:lnTo>
                      <a:lnTo>
                        <a:pt x="0" y="0"/>
                      </a:lnTo>
                      <a:lnTo>
                        <a:pt x="15" y="14"/>
                      </a:lnTo>
                      <a:lnTo>
                        <a:pt x="71" y="14"/>
                      </a:lnTo>
                      <a:close/>
                    </a:path>
                  </a:pathLst>
                </a:custGeom>
                <a:solidFill>
                  <a:srgbClr val="FF33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8212" name="Freeform 116"/>
                <p:cNvSpPr/>
                <p:nvPr/>
              </p:nvSpPr>
              <p:spPr bwMode="auto">
                <a:xfrm>
                  <a:off x="5769" y="6583"/>
                  <a:ext cx="71" cy="14"/>
                </a:xfrm>
                <a:custGeom>
                  <a:avLst/>
                  <a:gdLst>
                    <a:gd name="T0" fmla="*/ 71 w 71"/>
                    <a:gd name="T1" fmla="*/ 14 h 14"/>
                    <a:gd name="T2" fmla="*/ 71 w 71"/>
                    <a:gd name="T3" fmla="*/ 0 h 14"/>
                    <a:gd name="T4" fmla="*/ 71 w 71"/>
                    <a:gd name="T5" fmla="*/ 0 h 14"/>
                    <a:gd name="T6" fmla="*/ 15 w 71"/>
                    <a:gd name="T7" fmla="*/ 0 h 14"/>
                    <a:gd name="T8" fmla="*/ 0 w 71"/>
                    <a:gd name="T9" fmla="*/ 0 h 14"/>
                    <a:gd name="T10" fmla="*/ 15 w 71"/>
                    <a:gd name="T11" fmla="*/ 14 h 14"/>
                    <a:gd name="T12" fmla="*/ 71 w 71"/>
                    <a:gd name="T13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1" h="14">
                      <a:moveTo>
                        <a:pt x="71" y="14"/>
                      </a:moveTo>
                      <a:lnTo>
                        <a:pt x="71" y="0"/>
                      </a:lnTo>
                      <a:lnTo>
                        <a:pt x="71" y="0"/>
                      </a:lnTo>
                      <a:lnTo>
                        <a:pt x="15" y="0"/>
                      </a:lnTo>
                      <a:lnTo>
                        <a:pt x="0" y="0"/>
                      </a:lnTo>
                      <a:lnTo>
                        <a:pt x="15" y="14"/>
                      </a:lnTo>
                      <a:lnTo>
                        <a:pt x="71" y="14"/>
                      </a:lnTo>
                      <a:close/>
                    </a:path>
                  </a:pathLst>
                </a:custGeom>
                <a:solidFill>
                  <a:srgbClr val="FF33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88213" name="Group 117"/>
              <p:cNvGrpSpPr/>
              <p:nvPr/>
            </p:nvGrpSpPr>
            <p:grpSpPr bwMode="auto">
              <a:xfrm>
                <a:off x="7872" y="2765"/>
                <a:ext cx="1612" cy="4233"/>
                <a:chOff x="5907" y="2736"/>
                <a:chExt cx="1075" cy="1867"/>
              </a:xfrm>
            </p:grpSpPr>
            <p:grpSp>
              <p:nvGrpSpPr>
                <p:cNvPr id="388214" name="Group 118"/>
                <p:cNvGrpSpPr/>
                <p:nvPr/>
              </p:nvGrpSpPr>
              <p:grpSpPr bwMode="auto">
                <a:xfrm>
                  <a:off x="5907" y="2736"/>
                  <a:ext cx="1075" cy="283"/>
                  <a:chOff x="5642" y="6696"/>
                  <a:chExt cx="1075" cy="283"/>
                </a:xfrm>
              </p:grpSpPr>
              <p:grpSp>
                <p:nvGrpSpPr>
                  <p:cNvPr id="388215" name="Group 119"/>
                  <p:cNvGrpSpPr/>
                  <p:nvPr/>
                </p:nvGrpSpPr>
                <p:grpSpPr bwMode="auto">
                  <a:xfrm>
                    <a:off x="5685" y="6739"/>
                    <a:ext cx="1032" cy="240"/>
                    <a:chOff x="5685" y="6739"/>
                    <a:chExt cx="1032" cy="240"/>
                  </a:xfrm>
                </p:grpSpPr>
                <p:sp>
                  <p:nvSpPr>
                    <p:cNvPr id="388216" name="Rectangle 12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685" y="6739"/>
                      <a:ext cx="1032" cy="240"/>
                    </a:xfrm>
                    <a:prstGeom prst="rect">
                      <a:avLst/>
                    </a:prstGeom>
                    <a:solidFill>
                      <a:srgbClr val="80808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88217" name="Freeform 121"/>
                    <p:cNvSpPr/>
                    <p:nvPr/>
                  </p:nvSpPr>
                  <p:spPr bwMode="auto">
                    <a:xfrm>
                      <a:off x="5685" y="6739"/>
                      <a:ext cx="1018" cy="226"/>
                    </a:xfrm>
                    <a:custGeom>
                      <a:avLst/>
                      <a:gdLst>
                        <a:gd name="T0" fmla="*/ 0 w 1018"/>
                        <a:gd name="T1" fmla="*/ 226 h 226"/>
                        <a:gd name="T2" fmla="*/ 0 w 1018"/>
                        <a:gd name="T3" fmla="*/ 113 h 226"/>
                        <a:gd name="T4" fmla="*/ 42 w 1018"/>
                        <a:gd name="T5" fmla="*/ 141 h 226"/>
                        <a:gd name="T6" fmla="*/ 84 w 1018"/>
                        <a:gd name="T7" fmla="*/ 42 h 226"/>
                        <a:gd name="T8" fmla="*/ 141 w 1018"/>
                        <a:gd name="T9" fmla="*/ 113 h 226"/>
                        <a:gd name="T10" fmla="*/ 198 w 1018"/>
                        <a:gd name="T11" fmla="*/ 70 h 226"/>
                        <a:gd name="T12" fmla="*/ 240 w 1018"/>
                        <a:gd name="T13" fmla="*/ 113 h 226"/>
                        <a:gd name="T14" fmla="*/ 297 w 1018"/>
                        <a:gd name="T15" fmla="*/ 28 h 226"/>
                        <a:gd name="T16" fmla="*/ 311 w 1018"/>
                        <a:gd name="T17" fmla="*/ 99 h 226"/>
                        <a:gd name="T18" fmla="*/ 381 w 1018"/>
                        <a:gd name="T19" fmla="*/ 56 h 226"/>
                        <a:gd name="T20" fmla="*/ 424 w 1018"/>
                        <a:gd name="T21" fmla="*/ 113 h 226"/>
                        <a:gd name="T22" fmla="*/ 495 w 1018"/>
                        <a:gd name="T23" fmla="*/ 0 h 226"/>
                        <a:gd name="T24" fmla="*/ 523 w 1018"/>
                        <a:gd name="T25" fmla="*/ 85 h 226"/>
                        <a:gd name="T26" fmla="*/ 565 w 1018"/>
                        <a:gd name="T27" fmla="*/ 42 h 226"/>
                        <a:gd name="T28" fmla="*/ 636 w 1018"/>
                        <a:gd name="T29" fmla="*/ 99 h 226"/>
                        <a:gd name="T30" fmla="*/ 707 w 1018"/>
                        <a:gd name="T31" fmla="*/ 42 h 226"/>
                        <a:gd name="T32" fmla="*/ 763 w 1018"/>
                        <a:gd name="T33" fmla="*/ 99 h 226"/>
                        <a:gd name="T34" fmla="*/ 791 w 1018"/>
                        <a:gd name="T35" fmla="*/ 28 h 226"/>
                        <a:gd name="T36" fmla="*/ 862 w 1018"/>
                        <a:gd name="T37" fmla="*/ 99 h 226"/>
                        <a:gd name="T38" fmla="*/ 919 w 1018"/>
                        <a:gd name="T39" fmla="*/ 56 h 226"/>
                        <a:gd name="T40" fmla="*/ 947 w 1018"/>
                        <a:gd name="T41" fmla="*/ 113 h 226"/>
                        <a:gd name="T42" fmla="*/ 1018 w 1018"/>
                        <a:gd name="T43" fmla="*/ 113 h 226"/>
                        <a:gd name="T44" fmla="*/ 1018 w 1018"/>
                        <a:gd name="T45" fmla="*/ 226 h 226"/>
                        <a:gd name="T46" fmla="*/ 0 w 1018"/>
                        <a:gd name="T47" fmla="*/ 226 h 22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</a:cxnLst>
                      <a:rect l="0" t="0" r="r" b="b"/>
                      <a:pathLst>
                        <a:path w="1018" h="226">
                          <a:moveTo>
                            <a:pt x="0" y="226"/>
                          </a:moveTo>
                          <a:lnTo>
                            <a:pt x="0" y="113"/>
                          </a:lnTo>
                          <a:lnTo>
                            <a:pt x="42" y="141"/>
                          </a:lnTo>
                          <a:lnTo>
                            <a:pt x="84" y="42"/>
                          </a:lnTo>
                          <a:lnTo>
                            <a:pt x="141" y="113"/>
                          </a:lnTo>
                          <a:lnTo>
                            <a:pt x="198" y="70"/>
                          </a:lnTo>
                          <a:lnTo>
                            <a:pt x="240" y="113"/>
                          </a:lnTo>
                          <a:lnTo>
                            <a:pt x="297" y="28"/>
                          </a:lnTo>
                          <a:lnTo>
                            <a:pt x="311" y="99"/>
                          </a:lnTo>
                          <a:lnTo>
                            <a:pt x="381" y="56"/>
                          </a:lnTo>
                          <a:lnTo>
                            <a:pt x="424" y="113"/>
                          </a:lnTo>
                          <a:lnTo>
                            <a:pt x="495" y="0"/>
                          </a:lnTo>
                          <a:lnTo>
                            <a:pt x="523" y="85"/>
                          </a:lnTo>
                          <a:lnTo>
                            <a:pt x="565" y="42"/>
                          </a:lnTo>
                          <a:lnTo>
                            <a:pt x="636" y="99"/>
                          </a:lnTo>
                          <a:lnTo>
                            <a:pt x="707" y="42"/>
                          </a:lnTo>
                          <a:lnTo>
                            <a:pt x="763" y="99"/>
                          </a:lnTo>
                          <a:lnTo>
                            <a:pt x="791" y="28"/>
                          </a:lnTo>
                          <a:lnTo>
                            <a:pt x="862" y="99"/>
                          </a:lnTo>
                          <a:lnTo>
                            <a:pt x="919" y="56"/>
                          </a:lnTo>
                          <a:lnTo>
                            <a:pt x="947" y="113"/>
                          </a:lnTo>
                          <a:lnTo>
                            <a:pt x="1018" y="113"/>
                          </a:lnTo>
                          <a:lnTo>
                            <a:pt x="1018" y="226"/>
                          </a:lnTo>
                          <a:lnTo>
                            <a:pt x="0" y="226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88218" name="Rectangle 12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685" y="6739"/>
                      <a:ext cx="1032" cy="240"/>
                    </a:xfrm>
                    <a:prstGeom prst="rect">
                      <a:avLst/>
                    </a:prstGeom>
                    <a:solidFill>
                      <a:srgbClr val="80808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388219" name="Freeform 123"/>
                  <p:cNvSpPr/>
                  <p:nvPr/>
                </p:nvSpPr>
                <p:spPr bwMode="auto">
                  <a:xfrm>
                    <a:off x="5642" y="6696"/>
                    <a:ext cx="1018" cy="227"/>
                  </a:xfrm>
                  <a:custGeom>
                    <a:avLst/>
                    <a:gdLst>
                      <a:gd name="T0" fmla="*/ 0 w 1018"/>
                      <a:gd name="T1" fmla="*/ 227 h 227"/>
                      <a:gd name="T2" fmla="*/ 0 w 1018"/>
                      <a:gd name="T3" fmla="*/ 113 h 227"/>
                      <a:gd name="T4" fmla="*/ 43 w 1018"/>
                      <a:gd name="T5" fmla="*/ 142 h 227"/>
                      <a:gd name="T6" fmla="*/ 85 w 1018"/>
                      <a:gd name="T7" fmla="*/ 57 h 227"/>
                      <a:gd name="T8" fmla="*/ 142 w 1018"/>
                      <a:gd name="T9" fmla="*/ 128 h 227"/>
                      <a:gd name="T10" fmla="*/ 198 w 1018"/>
                      <a:gd name="T11" fmla="*/ 71 h 227"/>
                      <a:gd name="T12" fmla="*/ 241 w 1018"/>
                      <a:gd name="T13" fmla="*/ 113 h 227"/>
                      <a:gd name="T14" fmla="*/ 297 w 1018"/>
                      <a:gd name="T15" fmla="*/ 43 h 227"/>
                      <a:gd name="T16" fmla="*/ 325 w 1018"/>
                      <a:gd name="T17" fmla="*/ 99 h 227"/>
                      <a:gd name="T18" fmla="*/ 382 w 1018"/>
                      <a:gd name="T19" fmla="*/ 57 h 227"/>
                      <a:gd name="T20" fmla="*/ 424 w 1018"/>
                      <a:gd name="T21" fmla="*/ 128 h 227"/>
                      <a:gd name="T22" fmla="*/ 495 w 1018"/>
                      <a:gd name="T23" fmla="*/ 0 h 227"/>
                      <a:gd name="T24" fmla="*/ 523 w 1018"/>
                      <a:gd name="T25" fmla="*/ 85 h 227"/>
                      <a:gd name="T26" fmla="*/ 566 w 1018"/>
                      <a:gd name="T27" fmla="*/ 43 h 227"/>
                      <a:gd name="T28" fmla="*/ 651 w 1018"/>
                      <a:gd name="T29" fmla="*/ 99 h 227"/>
                      <a:gd name="T30" fmla="*/ 707 w 1018"/>
                      <a:gd name="T31" fmla="*/ 43 h 227"/>
                      <a:gd name="T32" fmla="*/ 764 w 1018"/>
                      <a:gd name="T33" fmla="*/ 99 h 227"/>
                      <a:gd name="T34" fmla="*/ 792 w 1018"/>
                      <a:gd name="T35" fmla="*/ 43 h 227"/>
                      <a:gd name="T36" fmla="*/ 863 w 1018"/>
                      <a:gd name="T37" fmla="*/ 99 h 227"/>
                      <a:gd name="T38" fmla="*/ 919 w 1018"/>
                      <a:gd name="T39" fmla="*/ 57 h 227"/>
                      <a:gd name="T40" fmla="*/ 948 w 1018"/>
                      <a:gd name="T41" fmla="*/ 128 h 227"/>
                      <a:gd name="T42" fmla="*/ 1018 w 1018"/>
                      <a:gd name="T43" fmla="*/ 113 h 227"/>
                      <a:gd name="T44" fmla="*/ 1018 w 1018"/>
                      <a:gd name="T45" fmla="*/ 227 h 227"/>
                      <a:gd name="T46" fmla="*/ 0 w 1018"/>
                      <a:gd name="T47" fmla="*/ 227 h 2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</a:cxnLst>
                    <a:rect l="0" t="0" r="r" b="b"/>
                    <a:pathLst>
                      <a:path w="1018" h="227">
                        <a:moveTo>
                          <a:pt x="0" y="227"/>
                        </a:moveTo>
                        <a:lnTo>
                          <a:pt x="0" y="113"/>
                        </a:lnTo>
                        <a:lnTo>
                          <a:pt x="43" y="142"/>
                        </a:lnTo>
                        <a:lnTo>
                          <a:pt x="85" y="57"/>
                        </a:lnTo>
                        <a:lnTo>
                          <a:pt x="142" y="128"/>
                        </a:lnTo>
                        <a:lnTo>
                          <a:pt x="198" y="71"/>
                        </a:lnTo>
                        <a:lnTo>
                          <a:pt x="241" y="113"/>
                        </a:lnTo>
                        <a:lnTo>
                          <a:pt x="297" y="43"/>
                        </a:lnTo>
                        <a:lnTo>
                          <a:pt x="325" y="99"/>
                        </a:lnTo>
                        <a:lnTo>
                          <a:pt x="382" y="57"/>
                        </a:lnTo>
                        <a:lnTo>
                          <a:pt x="424" y="128"/>
                        </a:lnTo>
                        <a:lnTo>
                          <a:pt x="495" y="0"/>
                        </a:lnTo>
                        <a:lnTo>
                          <a:pt x="523" y="85"/>
                        </a:lnTo>
                        <a:lnTo>
                          <a:pt x="566" y="43"/>
                        </a:lnTo>
                        <a:lnTo>
                          <a:pt x="651" y="99"/>
                        </a:lnTo>
                        <a:lnTo>
                          <a:pt x="707" y="43"/>
                        </a:lnTo>
                        <a:lnTo>
                          <a:pt x="764" y="99"/>
                        </a:lnTo>
                        <a:lnTo>
                          <a:pt x="792" y="43"/>
                        </a:lnTo>
                        <a:lnTo>
                          <a:pt x="863" y="99"/>
                        </a:lnTo>
                        <a:lnTo>
                          <a:pt x="919" y="57"/>
                        </a:lnTo>
                        <a:lnTo>
                          <a:pt x="948" y="128"/>
                        </a:lnTo>
                        <a:lnTo>
                          <a:pt x="1018" y="113"/>
                        </a:lnTo>
                        <a:lnTo>
                          <a:pt x="1018" y="227"/>
                        </a:lnTo>
                        <a:lnTo>
                          <a:pt x="0" y="227"/>
                        </a:lnTo>
                        <a:close/>
                      </a:path>
                    </a:pathLst>
                  </a:custGeom>
                  <a:solidFill>
                    <a:srgbClr val="FFFFCC"/>
                  </a:solidFill>
                  <a:ln w="8890" cap="rnd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88220" name="Group 124"/>
                <p:cNvGrpSpPr/>
                <p:nvPr/>
              </p:nvGrpSpPr>
              <p:grpSpPr bwMode="auto">
                <a:xfrm>
                  <a:off x="5907" y="3302"/>
                  <a:ext cx="1061" cy="382"/>
                  <a:chOff x="5642" y="7262"/>
                  <a:chExt cx="1061" cy="382"/>
                </a:xfrm>
              </p:grpSpPr>
              <p:grpSp>
                <p:nvGrpSpPr>
                  <p:cNvPr id="388221" name="Group 125"/>
                  <p:cNvGrpSpPr/>
                  <p:nvPr/>
                </p:nvGrpSpPr>
                <p:grpSpPr bwMode="auto">
                  <a:xfrm>
                    <a:off x="5685" y="7304"/>
                    <a:ext cx="1018" cy="340"/>
                    <a:chOff x="5685" y="7304"/>
                    <a:chExt cx="1018" cy="340"/>
                  </a:xfrm>
                </p:grpSpPr>
                <p:sp>
                  <p:nvSpPr>
                    <p:cNvPr id="388222" name="Rectangle 12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685" y="7304"/>
                      <a:ext cx="1018" cy="340"/>
                    </a:xfrm>
                    <a:prstGeom prst="rect">
                      <a:avLst/>
                    </a:prstGeom>
                    <a:solidFill>
                      <a:srgbClr val="80808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88223" name="Rectangle 12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685" y="7304"/>
                      <a:ext cx="1018" cy="340"/>
                    </a:xfrm>
                    <a:prstGeom prst="rect">
                      <a:avLst/>
                    </a:pr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88224" name="Rectangle 12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685" y="7304"/>
                      <a:ext cx="1018" cy="340"/>
                    </a:xfrm>
                    <a:prstGeom prst="rect">
                      <a:avLst/>
                    </a:prstGeom>
                    <a:solidFill>
                      <a:srgbClr val="80808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388225" name="Rectangle 129"/>
                  <p:cNvSpPr>
                    <a:spLocks noChangeArrowheads="1"/>
                  </p:cNvSpPr>
                  <p:nvPr/>
                </p:nvSpPr>
                <p:spPr bwMode="auto">
                  <a:xfrm>
                    <a:off x="5642" y="7262"/>
                    <a:ext cx="1018" cy="339"/>
                  </a:xfrm>
                  <a:prstGeom prst="rect">
                    <a:avLst/>
                  </a:prstGeom>
                  <a:solidFill>
                    <a:srgbClr val="FFFFCC"/>
                  </a:solidFill>
                  <a:ln w="8890" cap="rnd">
                    <a:solidFill>
                      <a:srgbClr val="000000"/>
                    </a:solidFill>
                    <a:miter lim="800000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88226" name="Group 130"/>
                <p:cNvGrpSpPr/>
                <p:nvPr/>
              </p:nvGrpSpPr>
              <p:grpSpPr bwMode="auto">
                <a:xfrm>
                  <a:off x="5907" y="3641"/>
                  <a:ext cx="1061" cy="382"/>
                  <a:chOff x="5642" y="7601"/>
                  <a:chExt cx="1061" cy="382"/>
                </a:xfrm>
              </p:grpSpPr>
              <p:grpSp>
                <p:nvGrpSpPr>
                  <p:cNvPr id="388227" name="Group 131"/>
                  <p:cNvGrpSpPr/>
                  <p:nvPr/>
                </p:nvGrpSpPr>
                <p:grpSpPr bwMode="auto">
                  <a:xfrm>
                    <a:off x="5685" y="7644"/>
                    <a:ext cx="1018" cy="339"/>
                    <a:chOff x="5685" y="7644"/>
                    <a:chExt cx="1018" cy="339"/>
                  </a:xfrm>
                </p:grpSpPr>
                <p:sp>
                  <p:nvSpPr>
                    <p:cNvPr id="388228" name="Rectangle 13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685" y="7644"/>
                      <a:ext cx="1018" cy="339"/>
                    </a:xfrm>
                    <a:prstGeom prst="rect">
                      <a:avLst/>
                    </a:prstGeom>
                    <a:solidFill>
                      <a:srgbClr val="80808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88229" name="Rectangle 13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685" y="7644"/>
                      <a:ext cx="1018" cy="339"/>
                    </a:xfrm>
                    <a:prstGeom prst="rect">
                      <a:avLst/>
                    </a:pr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88230" name="Rectangle 13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685" y="7644"/>
                      <a:ext cx="1018" cy="339"/>
                    </a:xfrm>
                    <a:prstGeom prst="rect">
                      <a:avLst/>
                    </a:prstGeom>
                    <a:solidFill>
                      <a:srgbClr val="80808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388231" name="Rectangle 135"/>
                  <p:cNvSpPr>
                    <a:spLocks noChangeArrowheads="1"/>
                  </p:cNvSpPr>
                  <p:nvPr/>
                </p:nvSpPr>
                <p:spPr bwMode="auto">
                  <a:xfrm>
                    <a:off x="5642" y="7601"/>
                    <a:ext cx="1018" cy="340"/>
                  </a:xfrm>
                  <a:prstGeom prst="rect">
                    <a:avLst/>
                  </a:prstGeom>
                  <a:solidFill>
                    <a:srgbClr val="FFFFCC"/>
                  </a:solidFill>
                  <a:ln w="8890" cap="rnd">
                    <a:solidFill>
                      <a:srgbClr val="000000"/>
                    </a:solidFill>
                    <a:miter lim="800000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88232" name="Group 136"/>
                <p:cNvGrpSpPr/>
                <p:nvPr/>
              </p:nvGrpSpPr>
              <p:grpSpPr bwMode="auto">
                <a:xfrm>
                  <a:off x="5907" y="3981"/>
                  <a:ext cx="1061" cy="382"/>
                  <a:chOff x="5642" y="7941"/>
                  <a:chExt cx="1061" cy="382"/>
                </a:xfrm>
              </p:grpSpPr>
              <p:grpSp>
                <p:nvGrpSpPr>
                  <p:cNvPr id="388233" name="Group 137"/>
                  <p:cNvGrpSpPr/>
                  <p:nvPr/>
                </p:nvGrpSpPr>
                <p:grpSpPr bwMode="auto">
                  <a:xfrm>
                    <a:off x="5685" y="7983"/>
                    <a:ext cx="1018" cy="340"/>
                    <a:chOff x="5685" y="7983"/>
                    <a:chExt cx="1018" cy="340"/>
                  </a:xfrm>
                </p:grpSpPr>
                <p:sp>
                  <p:nvSpPr>
                    <p:cNvPr id="388234" name="Rectangle 13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685" y="7983"/>
                      <a:ext cx="1018" cy="340"/>
                    </a:xfrm>
                    <a:prstGeom prst="rect">
                      <a:avLst/>
                    </a:prstGeom>
                    <a:solidFill>
                      <a:srgbClr val="80808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88235" name="Rectangle 13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685" y="7983"/>
                      <a:ext cx="1018" cy="340"/>
                    </a:xfrm>
                    <a:prstGeom prst="rect">
                      <a:avLst/>
                    </a:pr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88236" name="Rectangle 14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685" y="7983"/>
                      <a:ext cx="1018" cy="340"/>
                    </a:xfrm>
                    <a:prstGeom prst="rect">
                      <a:avLst/>
                    </a:prstGeom>
                    <a:solidFill>
                      <a:srgbClr val="80808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388237" name="Rectangle 141"/>
                  <p:cNvSpPr>
                    <a:spLocks noChangeArrowheads="1"/>
                  </p:cNvSpPr>
                  <p:nvPr/>
                </p:nvSpPr>
                <p:spPr bwMode="auto">
                  <a:xfrm>
                    <a:off x="5642" y="7941"/>
                    <a:ext cx="1018" cy="339"/>
                  </a:xfrm>
                  <a:prstGeom prst="rect">
                    <a:avLst/>
                  </a:prstGeom>
                  <a:solidFill>
                    <a:srgbClr val="FFFFCC"/>
                  </a:solidFill>
                  <a:ln w="8890" cap="rnd">
                    <a:solidFill>
                      <a:srgbClr val="000000"/>
                    </a:solidFill>
                    <a:miter lim="800000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88238" name="Group 142"/>
                <p:cNvGrpSpPr/>
                <p:nvPr/>
              </p:nvGrpSpPr>
              <p:grpSpPr bwMode="auto">
                <a:xfrm>
                  <a:off x="5907" y="4320"/>
                  <a:ext cx="1075" cy="283"/>
                  <a:chOff x="5642" y="8280"/>
                  <a:chExt cx="1075" cy="283"/>
                </a:xfrm>
              </p:grpSpPr>
              <p:grpSp>
                <p:nvGrpSpPr>
                  <p:cNvPr id="388239" name="Group 143"/>
                  <p:cNvGrpSpPr/>
                  <p:nvPr/>
                </p:nvGrpSpPr>
                <p:grpSpPr bwMode="auto">
                  <a:xfrm>
                    <a:off x="5685" y="8323"/>
                    <a:ext cx="1032" cy="240"/>
                    <a:chOff x="5685" y="8323"/>
                    <a:chExt cx="1032" cy="240"/>
                  </a:xfrm>
                </p:grpSpPr>
                <p:sp>
                  <p:nvSpPr>
                    <p:cNvPr id="388240" name="Rectangle 14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685" y="8323"/>
                      <a:ext cx="1032" cy="240"/>
                    </a:xfrm>
                    <a:prstGeom prst="rect">
                      <a:avLst/>
                    </a:prstGeom>
                    <a:solidFill>
                      <a:srgbClr val="80808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88241" name="Freeform 145"/>
                    <p:cNvSpPr/>
                    <p:nvPr/>
                  </p:nvSpPr>
                  <p:spPr bwMode="auto">
                    <a:xfrm>
                      <a:off x="5685" y="8323"/>
                      <a:ext cx="1018" cy="226"/>
                    </a:xfrm>
                    <a:custGeom>
                      <a:avLst/>
                      <a:gdLst>
                        <a:gd name="T0" fmla="*/ 0 w 1018"/>
                        <a:gd name="T1" fmla="*/ 0 h 226"/>
                        <a:gd name="T2" fmla="*/ 0 w 1018"/>
                        <a:gd name="T3" fmla="*/ 113 h 226"/>
                        <a:gd name="T4" fmla="*/ 42 w 1018"/>
                        <a:gd name="T5" fmla="*/ 85 h 226"/>
                        <a:gd name="T6" fmla="*/ 84 w 1018"/>
                        <a:gd name="T7" fmla="*/ 170 h 226"/>
                        <a:gd name="T8" fmla="*/ 141 w 1018"/>
                        <a:gd name="T9" fmla="*/ 99 h 226"/>
                        <a:gd name="T10" fmla="*/ 198 w 1018"/>
                        <a:gd name="T11" fmla="*/ 141 h 226"/>
                        <a:gd name="T12" fmla="*/ 240 w 1018"/>
                        <a:gd name="T13" fmla="*/ 99 h 226"/>
                        <a:gd name="T14" fmla="*/ 297 w 1018"/>
                        <a:gd name="T15" fmla="*/ 184 h 226"/>
                        <a:gd name="T16" fmla="*/ 311 w 1018"/>
                        <a:gd name="T17" fmla="*/ 113 h 226"/>
                        <a:gd name="T18" fmla="*/ 381 w 1018"/>
                        <a:gd name="T19" fmla="*/ 170 h 226"/>
                        <a:gd name="T20" fmla="*/ 424 w 1018"/>
                        <a:gd name="T21" fmla="*/ 99 h 226"/>
                        <a:gd name="T22" fmla="*/ 495 w 1018"/>
                        <a:gd name="T23" fmla="*/ 226 h 226"/>
                        <a:gd name="T24" fmla="*/ 523 w 1018"/>
                        <a:gd name="T25" fmla="*/ 127 h 226"/>
                        <a:gd name="T26" fmla="*/ 565 w 1018"/>
                        <a:gd name="T27" fmla="*/ 170 h 226"/>
                        <a:gd name="T28" fmla="*/ 636 w 1018"/>
                        <a:gd name="T29" fmla="*/ 113 h 226"/>
                        <a:gd name="T30" fmla="*/ 707 w 1018"/>
                        <a:gd name="T31" fmla="*/ 170 h 226"/>
                        <a:gd name="T32" fmla="*/ 763 w 1018"/>
                        <a:gd name="T33" fmla="*/ 113 h 226"/>
                        <a:gd name="T34" fmla="*/ 791 w 1018"/>
                        <a:gd name="T35" fmla="*/ 184 h 226"/>
                        <a:gd name="T36" fmla="*/ 862 w 1018"/>
                        <a:gd name="T37" fmla="*/ 113 h 226"/>
                        <a:gd name="T38" fmla="*/ 919 w 1018"/>
                        <a:gd name="T39" fmla="*/ 170 h 226"/>
                        <a:gd name="T40" fmla="*/ 947 w 1018"/>
                        <a:gd name="T41" fmla="*/ 99 h 226"/>
                        <a:gd name="T42" fmla="*/ 1018 w 1018"/>
                        <a:gd name="T43" fmla="*/ 113 h 226"/>
                        <a:gd name="T44" fmla="*/ 1018 w 1018"/>
                        <a:gd name="T45" fmla="*/ 0 h 226"/>
                        <a:gd name="T46" fmla="*/ 0 w 1018"/>
                        <a:gd name="T47" fmla="*/ 0 h 22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</a:cxnLst>
                      <a:rect l="0" t="0" r="r" b="b"/>
                      <a:pathLst>
                        <a:path w="1018" h="226">
                          <a:moveTo>
                            <a:pt x="0" y="0"/>
                          </a:moveTo>
                          <a:lnTo>
                            <a:pt x="0" y="113"/>
                          </a:lnTo>
                          <a:lnTo>
                            <a:pt x="42" y="85"/>
                          </a:lnTo>
                          <a:lnTo>
                            <a:pt x="84" y="170"/>
                          </a:lnTo>
                          <a:lnTo>
                            <a:pt x="141" y="99"/>
                          </a:lnTo>
                          <a:lnTo>
                            <a:pt x="198" y="141"/>
                          </a:lnTo>
                          <a:lnTo>
                            <a:pt x="240" y="99"/>
                          </a:lnTo>
                          <a:lnTo>
                            <a:pt x="297" y="184"/>
                          </a:lnTo>
                          <a:lnTo>
                            <a:pt x="311" y="113"/>
                          </a:lnTo>
                          <a:lnTo>
                            <a:pt x="381" y="170"/>
                          </a:lnTo>
                          <a:lnTo>
                            <a:pt x="424" y="99"/>
                          </a:lnTo>
                          <a:lnTo>
                            <a:pt x="495" y="226"/>
                          </a:lnTo>
                          <a:lnTo>
                            <a:pt x="523" y="127"/>
                          </a:lnTo>
                          <a:lnTo>
                            <a:pt x="565" y="170"/>
                          </a:lnTo>
                          <a:lnTo>
                            <a:pt x="636" y="113"/>
                          </a:lnTo>
                          <a:lnTo>
                            <a:pt x="707" y="170"/>
                          </a:lnTo>
                          <a:lnTo>
                            <a:pt x="763" y="113"/>
                          </a:lnTo>
                          <a:lnTo>
                            <a:pt x="791" y="184"/>
                          </a:lnTo>
                          <a:lnTo>
                            <a:pt x="862" y="113"/>
                          </a:lnTo>
                          <a:lnTo>
                            <a:pt x="919" y="170"/>
                          </a:lnTo>
                          <a:lnTo>
                            <a:pt x="947" y="99"/>
                          </a:lnTo>
                          <a:lnTo>
                            <a:pt x="1018" y="113"/>
                          </a:lnTo>
                          <a:lnTo>
                            <a:pt x="1018" y="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88242" name="Rectangle 14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685" y="8323"/>
                      <a:ext cx="1032" cy="240"/>
                    </a:xfrm>
                    <a:prstGeom prst="rect">
                      <a:avLst/>
                    </a:prstGeom>
                    <a:solidFill>
                      <a:srgbClr val="80808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388243" name="Freeform 147"/>
                  <p:cNvSpPr/>
                  <p:nvPr/>
                </p:nvSpPr>
                <p:spPr bwMode="auto">
                  <a:xfrm>
                    <a:off x="5642" y="8280"/>
                    <a:ext cx="1018" cy="227"/>
                  </a:xfrm>
                  <a:custGeom>
                    <a:avLst/>
                    <a:gdLst>
                      <a:gd name="T0" fmla="*/ 0 w 1018"/>
                      <a:gd name="T1" fmla="*/ 0 h 227"/>
                      <a:gd name="T2" fmla="*/ 0 w 1018"/>
                      <a:gd name="T3" fmla="*/ 114 h 227"/>
                      <a:gd name="T4" fmla="*/ 43 w 1018"/>
                      <a:gd name="T5" fmla="*/ 85 h 227"/>
                      <a:gd name="T6" fmla="*/ 85 w 1018"/>
                      <a:gd name="T7" fmla="*/ 170 h 227"/>
                      <a:gd name="T8" fmla="*/ 142 w 1018"/>
                      <a:gd name="T9" fmla="*/ 99 h 227"/>
                      <a:gd name="T10" fmla="*/ 198 w 1018"/>
                      <a:gd name="T11" fmla="*/ 156 h 227"/>
                      <a:gd name="T12" fmla="*/ 241 w 1018"/>
                      <a:gd name="T13" fmla="*/ 114 h 227"/>
                      <a:gd name="T14" fmla="*/ 297 w 1018"/>
                      <a:gd name="T15" fmla="*/ 184 h 227"/>
                      <a:gd name="T16" fmla="*/ 325 w 1018"/>
                      <a:gd name="T17" fmla="*/ 128 h 227"/>
                      <a:gd name="T18" fmla="*/ 382 w 1018"/>
                      <a:gd name="T19" fmla="*/ 170 h 227"/>
                      <a:gd name="T20" fmla="*/ 424 w 1018"/>
                      <a:gd name="T21" fmla="*/ 99 h 227"/>
                      <a:gd name="T22" fmla="*/ 495 w 1018"/>
                      <a:gd name="T23" fmla="*/ 227 h 227"/>
                      <a:gd name="T24" fmla="*/ 523 w 1018"/>
                      <a:gd name="T25" fmla="*/ 142 h 227"/>
                      <a:gd name="T26" fmla="*/ 566 w 1018"/>
                      <a:gd name="T27" fmla="*/ 184 h 227"/>
                      <a:gd name="T28" fmla="*/ 651 w 1018"/>
                      <a:gd name="T29" fmla="*/ 114 h 227"/>
                      <a:gd name="T30" fmla="*/ 707 w 1018"/>
                      <a:gd name="T31" fmla="*/ 184 h 227"/>
                      <a:gd name="T32" fmla="*/ 764 w 1018"/>
                      <a:gd name="T33" fmla="*/ 114 h 227"/>
                      <a:gd name="T34" fmla="*/ 792 w 1018"/>
                      <a:gd name="T35" fmla="*/ 184 h 227"/>
                      <a:gd name="T36" fmla="*/ 863 w 1018"/>
                      <a:gd name="T37" fmla="*/ 114 h 227"/>
                      <a:gd name="T38" fmla="*/ 919 w 1018"/>
                      <a:gd name="T39" fmla="*/ 170 h 227"/>
                      <a:gd name="T40" fmla="*/ 948 w 1018"/>
                      <a:gd name="T41" fmla="*/ 99 h 227"/>
                      <a:gd name="T42" fmla="*/ 1018 w 1018"/>
                      <a:gd name="T43" fmla="*/ 114 h 227"/>
                      <a:gd name="T44" fmla="*/ 1018 w 1018"/>
                      <a:gd name="T45" fmla="*/ 0 h 227"/>
                      <a:gd name="T46" fmla="*/ 0 w 1018"/>
                      <a:gd name="T47" fmla="*/ 0 h 2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</a:cxnLst>
                    <a:rect l="0" t="0" r="r" b="b"/>
                    <a:pathLst>
                      <a:path w="1018" h="227">
                        <a:moveTo>
                          <a:pt x="0" y="0"/>
                        </a:moveTo>
                        <a:lnTo>
                          <a:pt x="0" y="114"/>
                        </a:lnTo>
                        <a:lnTo>
                          <a:pt x="43" y="85"/>
                        </a:lnTo>
                        <a:lnTo>
                          <a:pt x="85" y="170"/>
                        </a:lnTo>
                        <a:lnTo>
                          <a:pt x="142" y="99"/>
                        </a:lnTo>
                        <a:lnTo>
                          <a:pt x="198" y="156"/>
                        </a:lnTo>
                        <a:lnTo>
                          <a:pt x="241" y="114"/>
                        </a:lnTo>
                        <a:lnTo>
                          <a:pt x="297" y="184"/>
                        </a:lnTo>
                        <a:lnTo>
                          <a:pt x="325" y="128"/>
                        </a:lnTo>
                        <a:lnTo>
                          <a:pt x="382" y="170"/>
                        </a:lnTo>
                        <a:lnTo>
                          <a:pt x="424" y="99"/>
                        </a:lnTo>
                        <a:lnTo>
                          <a:pt x="495" y="227"/>
                        </a:lnTo>
                        <a:lnTo>
                          <a:pt x="523" y="142"/>
                        </a:lnTo>
                        <a:lnTo>
                          <a:pt x="566" y="184"/>
                        </a:lnTo>
                        <a:lnTo>
                          <a:pt x="651" y="114"/>
                        </a:lnTo>
                        <a:lnTo>
                          <a:pt x="707" y="184"/>
                        </a:lnTo>
                        <a:lnTo>
                          <a:pt x="764" y="114"/>
                        </a:lnTo>
                        <a:lnTo>
                          <a:pt x="792" y="184"/>
                        </a:lnTo>
                        <a:lnTo>
                          <a:pt x="863" y="114"/>
                        </a:lnTo>
                        <a:lnTo>
                          <a:pt x="919" y="170"/>
                        </a:lnTo>
                        <a:lnTo>
                          <a:pt x="948" y="99"/>
                        </a:lnTo>
                        <a:lnTo>
                          <a:pt x="1018" y="114"/>
                        </a:lnTo>
                        <a:lnTo>
                          <a:pt x="1018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FFFCC"/>
                  </a:solidFill>
                  <a:ln w="8890" cap="rnd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sp>
            <p:nvSpPr>
              <p:cNvPr id="388244" name="Text Box 148"/>
              <p:cNvSpPr txBox="1">
                <a:spLocks noChangeArrowheads="1"/>
              </p:cNvSpPr>
              <p:nvPr/>
            </p:nvSpPr>
            <p:spPr bwMode="auto">
              <a:xfrm>
                <a:off x="8400" y="3455"/>
                <a:ext cx="588" cy="4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99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just"/>
                <a:r>
                  <a:rPr kumimoji="0" lang="en-US" altLang="zh-CN" sz="1600"/>
                  <a:t>0</a:t>
                </a:r>
                <a:endParaRPr kumimoji="0" lang="en-US" altLang="zh-CN" sz="1600">
                  <a:latin typeface="Arial" panose="020B0604020202020204" pitchFamily="34" charset="0"/>
                </a:endParaRPr>
              </a:p>
            </p:txBody>
          </p:sp>
          <p:sp>
            <p:nvSpPr>
              <p:cNvPr id="388245" name="Text Box 149"/>
              <p:cNvSpPr txBox="1">
                <a:spLocks noChangeArrowheads="1"/>
              </p:cNvSpPr>
              <p:nvPr/>
            </p:nvSpPr>
            <p:spPr bwMode="auto">
              <a:xfrm>
                <a:off x="8400" y="4230"/>
                <a:ext cx="588" cy="4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99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just"/>
                <a:r>
                  <a:rPr kumimoji="0" lang="en-US" altLang="zh-CN" sz="1600"/>
                  <a:t>0</a:t>
                </a:r>
                <a:endParaRPr kumimoji="0" lang="en-US" altLang="zh-CN" sz="1600">
                  <a:latin typeface="Arial" panose="020B0604020202020204" pitchFamily="34" charset="0"/>
                </a:endParaRPr>
              </a:p>
            </p:txBody>
          </p:sp>
          <p:sp>
            <p:nvSpPr>
              <p:cNvPr id="388246" name="Text Box 150"/>
              <p:cNvSpPr txBox="1">
                <a:spLocks noChangeArrowheads="1"/>
              </p:cNvSpPr>
              <p:nvPr/>
            </p:nvSpPr>
            <p:spPr bwMode="auto">
              <a:xfrm>
                <a:off x="8400" y="4974"/>
                <a:ext cx="588" cy="4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99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just"/>
                <a:r>
                  <a:rPr kumimoji="0" lang="en-US" altLang="zh-CN" sz="1600"/>
                  <a:t>0</a:t>
                </a:r>
                <a:endParaRPr kumimoji="0" lang="en-US" altLang="zh-CN" sz="1600">
                  <a:latin typeface="Arial" panose="020B0604020202020204" pitchFamily="34" charset="0"/>
                </a:endParaRPr>
              </a:p>
            </p:txBody>
          </p:sp>
          <p:sp>
            <p:nvSpPr>
              <p:cNvPr id="388247" name="Text Box 151"/>
              <p:cNvSpPr txBox="1">
                <a:spLocks noChangeArrowheads="1"/>
              </p:cNvSpPr>
              <p:nvPr/>
            </p:nvSpPr>
            <p:spPr bwMode="auto">
              <a:xfrm>
                <a:off x="8400" y="5749"/>
                <a:ext cx="588" cy="4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99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just"/>
                <a:r>
                  <a:rPr kumimoji="0" lang="en-US" altLang="zh-CN" sz="1600"/>
                  <a:t>0</a:t>
                </a:r>
                <a:endParaRPr kumimoji="0" lang="en-US" altLang="zh-CN" sz="1600">
                  <a:latin typeface="Arial" panose="020B0604020202020204" pitchFamily="34" charset="0"/>
                </a:endParaRPr>
              </a:p>
            </p:txBody>
          </p:sp>
        </p:grpSp>
      </p:grpSp>
      <p:grpSp>
        <p:nvGrpSpPr>
          <p:cNvPr id="388248" name="Group 152"/>
          <p:cNvGrpSpPr/>
          <p:nvPr/>
        </p:nvGrpSpPr>
        <p:grpSpPr bwMode="auto">
          <a:xfrm>
            <a:off x="7186613" y="3052763"/>
            <a:ext cx="1273819" cy="2374900"/>
            <a:chOff x="9650" y="3161"/>
            <a:chExt cx="864" cy="2991"/>
          </a:xfrm>
        </p:grpSpPr>
        <p:sp>
          <p:nvSpPr>
            <p:cNvPr id="388249" name="Rectangle 153"/>
            <p:cNvSpPr>
              <a:spLocks noChangeArrowheads="1"/>
            </p:cNvSpPr>
            <p:nvPr/>
          </p:nvSpPr>
          <p:spPr bwMode="auto">
            <a:xfrm>
              <a:off x="9687" y="4409"/>
              <a:ext cx="603" cy="3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/>
              <a:r>
                <a:rPr kumimoji="0" lang="en-US" altLang="zh-CN" sz="1600">
                  <a:solidFill>
                    <a:srgbClr val="000000"/>
                  </a:solidFill>
                </a:rPr>
                <a:t>0x1004</a:t>
              </a:r>
              <a:endParaRPr kumimoji="0" lang="en-US" altLang="zh-CN" sz="1600">
                <a:latin typeface="Arial" panose="020B0604020202020204" pitchFamily="34" charset="0"/>
              </a:endParaRPr>
            </a:p>
          </p:txBody>
        </p:sp>
        <p:sp>
          <p:nvSpPr>
            <p:cNvPr id="388250" name="Rectangle 154"/>
            <p:cNvSpPr>
              <a:spLocks noChangeArrowheads="1"/>
            </p:cNvSpPr>
            <p:nvPr/>
          </p:nvSpPr>
          <p:spPr bwMode="auto">
            <a:xfrm>
              <a:off x="9687" y="5189"/>
              <a:ext cx="603" cy="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/>
              <a:r>
                <a:rPr kumimoji="0" lang="en-US" altLang="zh-CN" sz="1600">
                  <a:solidFill>
                    <a:srgbClr val="000000"/>
                  </a:solidFill>
                </a:rPr>
                <a:t>0x1008</a:t>
              </a:r>
              <a:endParaRPr kumimoji="0" lang="en-US" altLang="zh-CN" sz="1600">
                <a:latin typeface="Arial" panose="020B0604020202020204" pitchFamily="34" charset="0"/>
              </a:endParaRPr>
            </a:p>
          </p:txBody>
        </p:sp>
        <p:grpSp>
          <p:nvGrpSpPr>
            <p:cNvPr id="388251" name="Group 155"/>
            <p:cNvGrpSpPr/>
            <p:nvPr/>
          </p:nvGrpSpPr>
          <p:grpSpPr bwMode="auto">
            <a:xfrm>
              <a:off x="9650" y="3161"/>
              <a:ext cx="864" cy="852"/>
              <a:chOff x="10115" y="2696"/>
              <a:chExt cx="864" cy="852"/>
            </a:xfrm>
          </p:grpSpPr>
          <p:sp>
            <p:nvSpPr>
              <p:cNvPr id="388252" name="Rectangle 156"/>
              <p:cNvSpPr>
                <a:spLocks noChangeArrowheads="1"/>
              </p:cNvSpPr>
              <p:nvPr/>
            </p:nvSpPr>
            <p:spPr bwMode="auto">
              <a:xfrm>
                <a:off x="10152" y="3070"/>
                <a:ext cx="582" cy="2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algn="just"/>
                <a:r>
                  <a:rPr kumimoji="0" lang="en-US" altLang="zh-CN" sz="1600" dirty="0">
                    <a:solidFill>
                      <a:srgbClr val="000000"/>
                    </a:solidFill>
                  </a:rPr>
                  <a:t>0x1000</a:t>
                </a:r>
                <a:endParaRPr kumimoji="0" lang="en-US" altLang="zh-CN" sz="1600" dirty="0">
                  <a:latin typeface="Arial" panose="020B0604020202020204" pitchFamily="34" charset="0"/>
                </a:endParaRPr>
              </a:p>
            </p:txBody>
          </p:sp>
          <p:grpSp>
            <p:nvGrpSpPr>
              <p:cNvPr id="388253" name="Group 157"/>
              <p:cNvGrpSpPr/>
              <p:nvPr/>
            </p:nvGrpSpPr>
            <p:grpSpPr bwMode="auto">
              <a:xfrm>
                <a:off x="10115" y="2696"/>
                <a:ext cx="864" cy="852"/>
                <a:chOff x="6816" y="7983"/>
                <a:chExt cx="580" cy="255"/>
              </a:xfrm>
            </p:grpSpPr>
            <p:sp>
              <p:nvSpPr>
                <p:cNvPr id="388254" name="Freeform 158"/>
                <p:cNvSpPr/>
                <p:nvPr/>
              </p:nvSpPr>
              <p:spPr bwMode="auto">
                <a:xfrm>
                  <a:off x="6816" y="7983"/>
                  <a:ext cx="28" cy="43"/>
                </a:xfrm>
                <a:custGeom>
                  <a:avLst/>
                  <a:gdLst>
                    <a:gd name="T0" fmla="*/ 28 w 28"/>
                    <a:gd name="T1" fmla="*/ 15 h 43"/>
                    <a:gd name="T2" fmla="*/ 28 w 28"/>
                    <a:gd name="T3" fmla="*/ 0 h 43"/>
                    <a:gd name="T4" fmla="*/ 28 w 28"/>
                    <a:gd name="T5" fmla="*/ 0 h 43"/>
                    <a:gd name="T6" fmla="*/ 14 w 28"/>
                    <a:gd name="T7" fmla="*/ 0 h 43"/>
                    <a:gd name="T8" fmla="*/ 0 w 28"/>
                    <a:gd name="T9" fmla="*/ 15 h 43"/>
                    <a:gd name="T10" fmla="*/ 0 w 28"/>
                    <a:gd name="T11" fmla="*/ 29 h 43"/>
                    <a:gd name="T12" fmla="*/ 0 w 28"/>
                    <a:gd name="T13" fmla="*/ 43 h 43"/>
                    <a:gd name="T14" fmla="*/ 0 w 28"/>
                    <a:gd name="T15" fmla="*/ 43 h 43"/>
                    <a:gd name="T16" fmla="*/ 14 w 28"/>
                    <a:gd name="T17" fmla="*/ 43 h 43"/>
                    <a:gd name="T18" fmla="*/ 14 w 28"/>
                    <a:gd name="T19" fmla="*/ 29 h 43"/>
                    <a:gd name="T20" fmla="*/ 14 w 28"/>
                    <a:gd name="T21" fmla="*/ 15 h 43"/>
                    <a:gd name="T22" fmla="*/ 14 w 28"/>
                    <a:gd name="T23" fmla="*/ 15 h 43"/>
                    <a:gd name="T24" fmla="*/ 14 w 28"/>
                    <a:gd name="T25" fmla="*/ 15 h 43"/>
                    <a:gd name="T26" fmla="*/ 28 w 28"/>
                    <a:gd name="T27" fmla="*/ 15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8" h="43">
                      <a:moveTo>
                        <a:pt x="28" y="15"/>
                      </a:moveTo>
                      <a:lnTo>
                        <a:pt x="28" y="0"/>
                      </a:lnTo>
                      <a:lnTo>
                        <a:pt x="28" y="0"/>
                      </a:lnTo>
                      <a:lnTo>
                        <a:pt x="14" y="0"/>
                      </a:lnTo>
                      <a:lnTo>
                        <a:pt x="0" y="15"/>
                      </a:lnTo>
                      <a:lnTo>
                        <a:pt x="0" y="29"/>
                      </a:lnTo>
                      <a:lnTo>
                        <a:pt x="0" y="43"/>
                      </a:lnTo>
                      <a:lnTo>
                        <a:pt x="0" y="43"/>
                      </a:lnTo>
                      <a:lnTo>
                        <a:pt x="14" y="43"/>
                      </a:lnTo>
                      <a:lnTo>
                        <a:pt x="14" y="29"/>
                      </a:lnTo>
                      <a:lnTo>
                        <a:pt x="14" y="15"/>
                      </a:lnTo>
                      <a:lnTo>
                        <a:pt x="14" y="15"/>
                      </a:lnTo>
                      <a:lnTo>
                        <a:pt x="14" y="15"/>
                      </a:lnTo>
                      <a:lnTo>
                        <a:pt x="28" y="15"/>
                      </a:lnTo>
                      <a:close/>
                    </a:path>
                  </a:pathLst>
                </a:custGeom>
                <a:solidFill>
                  <a:srgbClr val="FF33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8255" name="Freeform 159"/>
                <p:cNvSpPr/>
                <p:nvPr/>
              </p:nvSpPr>
              <p:spPr bwMode="auto">
                <a:xfrm>
                  <a:off x="6816" y="8054"/>
                  <a:ext cx="14" cy="71"/>
                </a:xfrm>
                <a:custGeom>
                  <a:avLst/>
                  <a:gdLst>
                    <a:gd name="T0" fmla="*/ 14 w 14"/>
                    <a:gd name="T1" fmla="*/ 14 h 71"/>
                    <a:gd name="T2" fmla="*/ 0 w 14"/>
                    <a:gd name="T3" fmla="*/ 0 h 71"/>
                    <a:gd name="T4" fmla="*/ 0 w 14"/>
                    <a:gd name="T5" fmla="*/ 14 h 71"/>
                    <a:gd name="T6" fmla="*/ 0 w 14"/>
                    <a:gd name="T7" fmla="*/ 71 h 71"/>
                    <a:gd name="T8" fmla="*/ 0 w 14"/>
                    <a:gd name="T9" fmla="*/ 71 h 71"/>
                    <a:gd name="T10" fmla="*/ 14 w 14"/>
                    <a:gd name="T11" fmla="*/ 71 h 71"/>
                    <a:gd name="T12" fmla="*/ 14 w 14"/>
                    <a:gd name="T13" fmla="*/ 14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4" h="71">
                      <a:moveTo>
                        <a:pt x="14" y="14"/>
                      </a:moveTo>
                      <a:lnTo>
                        <a:pt x="0" y="0"/>
                      </a:lnTo>
                      <a:lnTo>
                        <a:pt x="0" y="14"/>
                      </a:lnTo>
                      <a:lnTo>
                        <a:pt x="0" y="71"/>
                      </a:lnTo>
                      <a:lnTo>
                        <a:pt x="0" y="71"/>
                      </a:lnTo>
                      <a:lnTo>
                        <a:pt x="14" y="71"/>
                      </a:lnTo>
                      <a:lnTo>
                        <a:pt x="14" y="14"/>
                      </a:lnTo>
                      <a:close/>
                    </a:path>
                  </a:pathLst>
                </a:custGeom>
                <a:solidFill>
                  <a:srgbClr val="FF33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8256" name="Freeform 160"/>
                <p:cNvSpPr/>
                <p:nvPr/>
              </p:nvSpPr>
              <p:spPr bwMode="auto">
                <a:xfrm>
                  <a:off x="6816" y="8153"/>
                  <a:ext cx="28" cy="71"/>
                </a:xfrm>
                <a:custGeom>
                  <a:avLst/>
                  <a:gdLst>
                    <a:gd name="T0" fmla="*/ 14 w 28"/>
                    <a:gd name="T1" fmla="*/ 14 h 71"/>
                    <a:gd name="T2" fmla="*/ 0 w 28"/>
                    <a:gd name="T3" fmla="*/ 0 h 71"/>
                    <a:gd name="T4" fmla="*/ 0 w 28"/>
                    <a:gd name="T5" fmla="*/ 14 h 71"/>
                    <a:gd name="T6" fmla="*/ 0 w 28"/>
                    <a:gd name="T7" fmla="*/ 43 h 71"/>
                    <a:gd name="T8" fmla="*/ 0 w 28"/>
                    <a:gd name="T9" fmla="*/ 57 h 71"/>
                    <a:gd name="T10" fmla="*/ 14 w 28"/>
                    <a:gd name="T11" fmla="*/ 71 h 71"/>
                    <a:gd name="T12" fmla="*/ 14 w 28"/>
                    <a:gd name="T13" fmla="*/ 71 h 71"/>
                    <a:gd name="T14" fmla="*/ 28 w 28"/>
                    <a:gd name="T15" fmla="*/ 71 h 71"/>
                    <a:gd name="T16" fmla="*/ 14 w 28"/>
                    <a:gd name="T17" fmla="*/ 57 h 71"/>
                    <a:gd name="T18" fmla="*/ 14 w 28"/>
                    <a:gd name="T19" fmla="*/ 57 h 71"/>
                    <a:gd name="T20" fmla="*/ 14 w 28"/>
                    <a:gd name="T21" fmla="*/ 57 h 71"/>
                    <a:gd name="T22" fmla="*/ 14 w 28"/>
                    <a:gd name="T23" fmla="*/ 57 h 71"/>
                    <a:gd name="T24" fmla="*/ 14 w 28"/>
                    <a:gd name="T25" fmla="*/ 43 h 71"/>
                    <a:gd name="T26" fmla="*/ 14 w 28"/>
                    <a:gd name="T27" fmla="*/ 14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8" h="71">
                      <a:moveTo>
                        <a:pt x="14" y="14"/>
                      </a:moveTo>
                      <a:lnTo>
                        <a:pt x="0" y="0"/>
                      </a:lnTo>
                      <a:lnTo>
                        <a:pt x="0" y="14"/>
                      </a:lnTo>
                      <a:lnTo>
                        <a:pt x="0" y="43"/>
                      </a:lnTo>
                      <a:lnTo>
                        <a:pt x="0" y="57"/>
                      </a:lnTo>
                      <a:lnTo>
                        <a:pt x="14" y="71"/>
                      </a:lnTo>
                      <a:lnTo>
                        <a:pt x="14" y="71"/>
                      </a:lnTo>
                      <a:lnTo>
                        <a:pt x="28" y="71"/>
                      </a:lnTo>
                      <a:lnTo>
                        <a:pt x="14" y="57"/>
                      </a:lnTo>
                      <a:lnTo>
                        <a:pt x="14" y="57"/>
                      </a:lnTo>
                      <a:lnTo>
                        <a:pt x="14" y="57"/>
                      </a:lnTo>
                      <a:lnTo>
                        <a:pt x="14" y="57"/>
                      </a:lnTo>
                      <a:lnTo>
                        <a:pt x="14" y="43"/>
                      </a:lnTo>
                      <a:lnTo>
                        <a:pt x="14" y="14"/>
                      </a:lnTo>
                      <a:close/>
                    </a:path>
                  </a:pathLst>
                </a:custGeom>
                <a:solidFill>
                  <a:srgbClr val="FF33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8257" name="Freeform 161"/>
                <p:cNvSpPr/>
                <p:nvPr/>
              </p:nvSpPr>
              <p:spPr bwMode="auto">
                <a:xfrm>
                  <a:off x="6858" y="8224"/>
                  <a:ext cx="71" cy="14"/>
                </a:xfrm>
                <a:custGeom>
                  <a:avLst/>
                  <a:gdLst>
                    <a:gd name="T0" fmla="*/ 14 w 71"/>
                    <a:gd name="T1" fmla="*/ 0 h 14"/>
                    <a:gd name="T2" fmla="*/ 0 w 71"/>
                    <a:gd name="T3" fmla="*/ 0 h 14"/>
                    <a:gd name="T4" fmla="*/ 14 w 71"/>
                    <a:gd name="T5" fmla="*/ 14 h 14"/>
                    <a:gd name="T6" fmla="*/ 71 w 71"/>
                    <a:gd name="T7" fmla="*/ 14 h 14"/>
                    <a:gd name="T8" fmla="*/ 71 w 71"/>
                    <a:gd name="T9" fmla="*/ 0 h 14"/>
                    <a:gd name="T10" fmla="*/ 71 w 71"/>
                    <a:gd name="T11" fmla="*/ 0 h 14"/>
                    <a:gd name="T12" fmla="*/ 14 w 71"/>
                    <a:gd name="T13" fmla="*/ 0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1" h="14">
                      <a:moveTo>
                        <a:pt x="14" y="0"/>
                      </a:moveTo>
                      <a:lnTo>
                        <a:pt x="0" y="0"/>
                      </a:lnTo>
                      <a:lnTo>
                        <a:pt x="14" y="14"/>
                      </a:lnTo>
                      <a:lnTo>
                        <a:pt x="71" y="14"/>
                      </a:lnTo>
                      <a:lnTo>
                        <a:pt x="71" y="0"/>
                      </a:lnTo>
                      <a:lnTo>
                        <a:pt x="71" y="0"/>
                      </a:lnTo>
                      <a:lnTo>
                        <a:pt x="14" y="0"/>
                      </a:lnTo>
                      <a:close/>
                    </a:path>
                  </a:pathLst>
                </a:custGeom>
                <a:solidFill>
                  <a:srgbClr val="FF33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8258" name="Freeform 162"/>
                <p:cNvSpPr/>
                <p:nvPr/>
              </p:nvSpPr>
              <p:spPr bwMode="auto">
                <a:xfrm>
                  <a:off x="6957" y="8224"/>
                  <a:ext cx="71" cy="14"/>
                </a:xfrm>
                <a:custGeom>
                  <a:avLst/>
                  <a:gdLst>
                    <a:gd name="T0" fmla="*/ 14 w 71"/>
                    <a:gd name="T1" fmla="*/ 0 h 14"/>
                    <a:gd name="T2" fmla="*/ 0 w 71"/>
                    <a:gd name="T3" fmla="*/ 0 h 14"/>
                    <a:gd name="T4" fmla="*/ 14 w 71"/>
                    <a:gd name="T5" fmla="*/ 14 h 14"/>
                    <a:gd name="T6" fmla="*/ 71 w 71"/>
                    <a:gd name="T7" fmla="*/ 14 h 14"/>
                    <a:gd name="T8" fmla="*/ 71 w 71"/>
                    <a:gd name="T9" fmla="*/ 0 h 14"/>
                    <a:gd name="T10" fmla="*/ 71 w 71"/>
                    <a:gd name="T11" fmla="*/ 0 h 14"/>
                    <a:gd name="T12" fmla="*/ 14 w 71"/>
                    <a:gd name="T13" fmla="*/ 0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1" h="14">
                      <a:moveTo>
                        <a:pt x="14" y="0"/>
                      </a:moveTo>
                      <a:lnTo>
                        <a:pt x="0" y="0"/>
                      </a:lnTo>
                      <a:lnTo>
                        <a:pt x="14" y="14"/>
                      </a:lnTo>
                      <a:lnTo>
                        <a:pt x="71" y="14"/>
                      </a:lnTo>
                      <a:lnTo>
                        <a:pt x="71" y="0"/>
                      </a:lnTo>
                      <a:lnTo>
                        <a:pt x="71" y="0"/>
                      </a:lnTo>
                      <a:lnTo>
                        <a:pt x="14" y="0"/>
                      </a:lnTo>
                      <a:close/>
                    </a:path>
                  </a:pathLst>
                </a:custGeom>
                <a:solidFill>
                  <a:srgbClr val="FF33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8259" name="Freeform 163"/>
                <p:cNvSpPr/>
                <p:nvPr/>
              </p:nvSpPr>
              <p:spPr bwMode="auto">
                <a:xfrm>
                  <a:off x="7056" y="8224"/>
                  <a:ext cx="71" cy="14"/>
                </a:xfrm>
                <a:custGeom>
                  <a:avLst/>
                  <a:gdLst>
                    <a:gd name="T0" fmla="*/ 14 w 71"/>
                    <a:gd name="T1" fmla="*/ 0 h 14"/>
                    <a:gd name="T2" fmla="*/ 0 w 71"/>
                    <a:gd name="T3" fmla="*/ 0 h 14"/>
                    <a:gd name="T4" fmla="*/ 14 w 71"/>
                    <a:gd name="T5" fmla="*/ 14 h 14"/>
                    <a:gd name="T6" fmla="*/ 71 w 71"/>
                    <a:gd name="T7" fmla="*/ 14 h 14"/>
                    <a:gd name="T8" fmla="*/ 71 w 71"/>
                    <a:gd name="T9" fmla="*/ 0 h 14"/>
                    <a:gd name="T10" fmla="*/ 71 w 71"/>
                    <a:gd name="T11" fmla="*/ 0 h 14"/>
                    <a:gd name="T12" fmla="*/ 14 w 71"/>
                    <a:gd name="T13" fmla="*/ 0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1" h="14">
                      <a:moveTo>
                        <a:pt x="14" y="0"/>
                      </a:moveTo>
                      <a:lnTo>
                        <a:pt x="0" y="0"/>
                      </a:lnTo>
                      <a:lnTo>
                        <a:pt x="14" y="14"/>
                      </a:lnTo>
                      <a:lnTo>
                        <a:pt x="71" y="14"/>
                      </a:lnTo>
                      <a:lnTo>
                        <a:pt x="71" y="0"/>
                      </a:lnTo>
                      <a:lnTo>
                        <a:pt x="71" y="0"/>
                      </a:lnTo>
                      <a:lnTo>
                        <a:pt x="14" y="0"/>
                      </a:lnTo>
                      <a:close/>
                    </a:path>
                  </a:pathLst>
                </a:custGeom>
                <a:solidFill>
                  <a:srgbClr val="FF33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8260" name="Freeform 164"/>
                <p:cNvSpPr/>
                <p:nvPr/>
              </p:nvSpPr>
              <p:spPr bwMode="auto">
                <a:xfrm>
                  <a:off x="7155" y="8224"/>
                  <a:ext cx="71" cy="14"/>
                </a:xfrm>
                <a:custGeom>
                  <a:avLst/>
                  <a:gdLst>
                    <a:gd name="T0" fmla="*/ 14 w 71"/>
                    <a:gd name="T1" fmla="*/ 0 h 14"/>
                    <a:gd name="T2" fmla="*/ 0 w 71"/>
                    <a:gd name="T3" fmla="*/ 0 h 14"/>
                    <a:gd name="T4" fmla="*/ 14 w 71"/>
                    <a:gd name="T5" fmla="*/ 14 h 14"/>
                    <a:gd name="T6" fmla="*/ 71 w 71"/>
                    <a:gd name="T7" fmla="*/ 14 h 14"/>
                    <a:gd name="T8" fmla="*/ 71 w 71"/>
                    <a:gd name="T9" fmla="*/ 0 h 14"/>
                    <a:gd name="T10" fmla="*/ 71 w 71"/>
                    <a:gd name="T11" fmla="*/ 0 h 14"/>
                    <a:gd name="T12" fmla="*/ 14 w 71"/>
                    <a:gd name="T13" fmla="*/ 0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1" h="14">
                      <a:moveTo>
                        <a:pt x="14" y="0"/>
                      </a:moveTo>
                      <a:lnTo>
                        <a:pt x="0" y="0"/>
                      </a:lnTo>
                      <a:lnTo>
                        <a:pt x="14" y="14"/>
                      </a:lnTo>
                      <a:lnTo>
                        <a:pt x="71" y="14"/>
                      </a:lnTo>
                      <a:lnTo>
                        <a:pt x="71" y="0"/>
                      </a:lnTo>
                      <a:lnTo>
                        <a:pt x="71" y="0"/>
                      </a:lnTo>
                      <a:lnTo>
                        <a:pt x="14" y="0"/>
                      </a:lnTo>
                      <a:close/>
                    </a:path>
                  </a:pathLst>
                </a:custGeom>
                <a:solidFill>
                  <a:srgbClr val="FF33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8261" name="Freeform 165"/>
                <p:cNvSpPr/>
                <p:nvPr/>
              </p:nvSpPr>
              <p:spPr bwMode="auto">
                <a:xfrm>
                  <a:off x="7254" y="8224"/>
                  <a:ext cx="71" cy="14"/>
                </a:xfrm>
                <a:custGeom>
                  <a:avLst/>
                  <a:gdLst>
                    <a:gd name="T0" fmla="*/ 14 w 71"/>
                    <a:gd name="T1" fmla="*/ 0 h 14"/>
                    <a:gd name="T2" fmla="*/ 0 w 71"/>
                    <a:gd name="T3" fmla="*/ 0 h 14"/>
                    <a:gd name="T4" fmla="*/ 14 w 71"/>
                    <a:gd name="T5" fmla="*/ 14 h 14"/>
                    <a:gd name="T6" fmla="*/ 71 w 71"/>
                    <a:gd name="T7" fmla="*/ 14 h 14"/>
                    <a:gd name="T8" fmla="*/ 71 w 71"/>
                    <a:gd name="T9" fmla="*/ 0 h 14"/>
                    <a:gd name="T10" fmla="*/ 71 w 71"/>
                    <a:gd name="T11" fmla="*/ 0 h 14"/>
                    <a:gd name="T12" fmla="*/ 14 w 71"/>
                    <a:gd name="T13" fmla="*/ 0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1" h="14">
                      <a:moveTo>
                        <a:pt x="14" y="0"/>
                      </a:moveTo>
                      <a:lnTo>
                        <a:pt x="0" y="0"/>
                      </a:lnTo>
                      <a:lnTo>
                        <a:pt x="14" y="14"/>
                      </a:lnTo>
                      <a:lnTo>
                        <a:pt x="71" y="14"/>
                      </a:lnTo>
                      <a:lnTo>
                        <a:pt x="71" y="0"/>
                      </a:lnTo>
                      <a:lnTo>
                        <a:pt x="71" y="0"/>
                      </a:lnTo>
                      <a:lnTo>
                        <a:pt x="14" y="0"/>
                      </a:lnTo>
                      <a:close/>
                    </a:path>
                  </a:pathLst>
                </a:custGeom>
                <a:solidFill>
                  <a:srgbClr val="FF33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8262" name="Freeform 166"/>
                <p:cNvSpPr/>
                <p:nvPr/>
              </p:nvSpPr>
              <p:spPr bwMode="auto">
                <a:xfrm>
                  <a:off x="7353" y="8167"/>
                  <a:ext cx="43" cy="57"/>
                </a:xfrm>
                <a:custGeom>
                  <a:avLst/>
                  <a:gdLst>
                    <a:gd name="T0" fmla="*/ 14 w 43"/>
                    <a:gd name="T1" fmla="*/ 43 h 57"/>
                    <a:gd name="T2" fmla="*/ 0 w 43"/>
                    <a:gd name="T3" fmla="*/ 57 h 57"/>
                    <a:gd name="T4" fmla="*/ 14 w 43"/>
                    <a:gd name="T5" fmla="*/ 57 h 57"/>
                    <a:gd name="T6" fmla="*/ 14 w 43"/>
                    <a:gd name="T7" fmla="*/ 57 h 57"/>
                    <a:gd name="T8" fmla="*/ 29 w 43"/>
                    <a:gd name="T9" fmla="*/ 43 h 57"/>
                    <a:gd name="T10" fmla="*/ 43 w 43"/>
                    <a:gd name="T11" fmla="*/ 29 h 57"/>
                    <a:gd name="T12" fmla="*/ 43 w 43"/>
                    <a:gd name="T13" fmla="*/ 0 h 57"/>
                    <a:gd name="T14" fmla="*/ 29 w 43"/>
                    <a:gd name="T15" fmla="*/ 0 h 57"/>
                    <a:gd name="T16" fmla="*/ 29 w 43"/>
                    <a:gd name="T17" fmla="*/ 0 h 57"/>
                    <a:gd name="T18" fmla="*/ 29 w 43"/>
                    <a:gd name="T19" fmla="*/ 29 h 57"/>
                    <a:gd name="T20" fmla="*/ 14 w 43"/>
                    <a:gd name="T21" fmla="*/ 43 h 57"/>
                    <a:gd name="T22" fmla="*/ 14 w 43"/>
                    <a:gd name="T23" fmla="*/ 43 h 57"/>
                    <a:gd name="T24" fmla="*/ 14 w 43"/>
                    <a:gd name="T25" fmla="*/ 43 h 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43" h="57">
                      <a:moveTo>
                        <a:pt x="14" y="43"/>
                      </a:moveTo>
                      <a:lnTo>
                        <a:pt x="0" y="57"/>
                      </a:lnTo>
                      <a:lnTo>
                        <a:pt x="14" y="57"/>
                      </a:lnTo>
                      <a:lnTo>
                        <a:pt x="14" y="57"/>
                      </a:lnTo>
                      <a:lnTo>
                        <a:pt x="29" y="43"/>
                      </a:lnTo>
                      <a:lnTo>
                        <a:pt x="43" y="29"/>
                      </a:lnTo>
                      <a:lnTo>
                        <a:pt x="43" y="0"/>
                      </a:lnTo>
                      <a:lnTo>
                        <a:pt x="29" y="0"/>
                      </a:lnTo>
                      <a:lnTo>
                        <a:pt x="29" y="0"/>
                      </a:lnTo>
                      <a:lnTo>
                        <a:pt x="29" y="29"/>
                      </a:lnTo>
                      <a:lnTo>
                        <a:pt x="14" y="43"/>
                      </a:lnTo>
                      <a:lnTo>
                        <a:pt x="14" y="43"/>
                      </a:lnTo>
                      <a:lnTo>
                        <a:pt x="14" y="43"/>
                      </a:lnTo>
                      <a:close/>
                    </a:path>
                  </a:pathLst>
                </a:custGeom>
                <a:solidFill>
                  <a:srgbClr val="FF33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8263" name="Freeform 167"/>
                <p:cNvSpPr/>
                <p:nvPr/>
              </p:nvSpPr>
              <p:spPr bwMode="auto">
                <a:xfrm>
                  <a:off x="7382" y="8068"/>
                  <a:ext cx="14" cy="57"/>
                </a:xfrm>
                <a:custGeom>
                  <a:avLst/>
                  <a:gdLst>
                    <a:gd name="T0" fmla="*/ 0 w 14"/>
                    <a:gd name="T1" fmla="*/ 57 h 57"/>
                    <a:gd name="T2" fmla="*/ 0 w 14"/>
                    <a:gd name="T3" fmla="*/ 57 h 57"/>
                    <a:gd name="T4" fmla="*/ 14 w 14"/>
                    <a:gd name="T5" fmla="*/ 57 h 57"/>
                    <a:gd name="T6" fmla="*/ 14 w 14"/>
                    <a:gd name="T7" fmla="*/ 0 h 57"/>
                    <a:gd name="T8" fmla="*/ 0 w 14"/>
                    <a:gd name="T9" fmla="*/ 0 h 57"/>
                    <a:gd name="T10" fmla="*/ 0 w 14"/>
                    <a:gd name="T11" fmla="*/ 0 h 57"/>
                    <a:gd name="T12" fmla="*/ 0 w 14"/>
                    <a:gd name="T13" fmla="*/ 57 h 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4" h="57">
                      <a:moveTo>
                        <a:pt x="0" y="57"/>
                      </a:moveTo>
                      <a:lnTo>
                        <a:pt x="0" y="57"/>
                      </a:lnTo>
                      <a:lnTo>
                        <a:pt x="14" y="57"/>
                      </a:lnTo>
                      <a:lnTo>
                        <a:pt x="14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57"/>
                      </a:lnTo>
                      <a:close/>
                    </a:path>
                  </a:pathLst>
                </a:custGeom>
                <a:solidFill>
                  <a:srgbClr val="FF33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8264" name="Freeform 168"/>
                <p:cNvSpPr/>
                <p:nvPr/>
              </p:nvSpPr>
              <p:spPr bwMode="auto">
                <a:xfrm>
                  <a:off x="7353" y="7983"/>
                  <a:ext cx="43" cy="43"/>
                </a:xfrm>
                <a:custGeom>
                  <a:avLst/>
                  <a:gdLst>
                    <a:gd name="T0" fmla="*/ 29 w 43"/>
                    <a:gd name="T1" fmla="*/ 43 h 43"/>
                    <a:gd name="T2" fmla="*/ 29 w 43"/>
                    <a:gd name="T3" fmla="*/ 43 h 43"/>
                    <a:gd name="T4" fmla="*/ 43 w 43"/>
                    <a:gd name="T5" fmla="*/ 43 h 43"/>
                    <a:gd name="T6" fmla="*/ 43 w 43"/>
                    <a:gd name="T7" fmla="*/ 29 h 43"/>
                    <a:gd name="T8" fmla="*/ 29 w 43"/>
                    <a:gd name="T9" fmla="*/ 15 h 43"/>
                    <a:gd name="T10" fmla="*/ 14 w 43"/>
                    <a:gd name="T11" fmla="*/ 0 h 43"/>
                    <a:gd name="T12" fmla="*/ 0 w 43"/>
                    <a:gd name="T13" fmla="*/ 0 h 43"/>
                    <a:gd name="T14" fmla="*/ 0 w 43"/>
                    <a:gd name="T15" fmla="*/ 0 h 43"/>
                    <a:gd name="T16" fmla="*/ 0 w 43"/>
                    <a:gd name="T17" fmla="*/ 15 h 43"/>
                    <a:gd name="T18" fmla="*/ 14 w 43"/>
                    <a:gd name="T19" fmla="*/ 15 h 43"/>
                    <a:gd name="T20" fmla="*/ 14 w 43"/>
                    <a:gd name="T21" fmla="*/ 15 h 43"/>
                    <a:gd name="T22" fmla="*/ 14 w 43"/>
                    <a:gd name="T23" fmla="*/ 15 h 43"/>
                    <a:gd name="T24" fmla="*/ 29 w 43"/>
                    <a:gd name="T25" fmla="*/ 29 h 43"/>
                    <a:gd name="T26" fmla="*/ 29 w 43"/>
                    <a:gd name="T27" fmla="*/ 43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43" h="43">
                      <a:moveTo>
                        <a:pt x="29" y="43"/>
                      </a:moveTo>
                      <a:lnTo>
                        <a:pt x="29" y="43"/>
                      </a:lnTo>
                      <a:lnTo>
                        <a:pt x="43" y="43"/>
                      </a:lnTo>
                      <a:lnTo>
                        <a:pt x="43" y="29"/>
                      </a:lnTo>
                      <a:lnTo>
                        <a:pt x="29" y="15"/>
                      </a:lnTo>
                      <a:lnTo>
                        <a:pt x="14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15"/>
                      </a:lnTo>
                      <a:lnTo>
                        <a:pt x="14" y="15"/>
                      </a:lnTo>
                      <a:lnTo>
                        <a:pt x="14" y="15"/>
                      </a:lnTo>
                      <a:lnTo>
                        <a:pt x="14" y="15"/>
                      </a:lnTo>
                      <a:lnTo>
                        <a:pt x="29" y="29"/>
                      </a:lnTo>
                      <a:lnTo>
                        <a:pt x="29" y="43"/>
                      </a:lnTo>
                      <a:close/>
                    </a:path>
                  </a:pathLst>
                </a:custGeom>
                <a:solidFill>
                  <a:srgbClr val="FF33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8265" name="Freeform 169"/>
                <p:cNvSpPr/>
                <p:nvPr/>
              </p:nvSpPr>
              <p:spPr bwMode="auto">
                <a:xfrm>
                  <a:off x="7254" y="7983"/>
                  <a:ext cx="71" cy="15"/>
                </a:xfrm>
                <a:custGeom>
                  <a:avLst/>
                  <a:gdLst>
                    <a:gd name="T0" fmla="*/ 57 w 71"/>
                    <a:gd name="T1" fmla="*/ 15 h 15"/>
                    <a:gd name="T2" fmla="*/ 71 w 71"/>
                    <a:gd name="T3" fmla="*/ 0 h 15"/>
                    <a:gd name="T4" fmla="*/ 57 w 71"/>
                    <a:gd name="T5" fmla="*/ 0 h 15"/>
                    <a:gd name="T6" fmla="*/ 0 w 71"/>
                    <a:gd name="T7" fmla="*/ 0 h 15"/>
                    <a:gd name="T8" fmla="*/ 0 w 71"/>
                    <a:gd name="T9" fmla="*/ 0 h 15"/>
                    <a:gd name="T10" fmla="*/ 0 w 71"/>
                    <a:gd name="T11" fmla="*/ 15 h 15"/>
                    <a:gd name="T12" fmla="*/ 57 w 71"/>
                    <a:gd name="T13" fmla="*/ 15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1" h="15">
                      <a:moveTo>
                        <a:pt x="57" y="15"/>
                      </a:moveTo>
                      <a:lnTo>
                        <a:pt x="71" y="0"/>
                      </a:lnTo>
                      <a:lnTo>
                        <a:pt x="57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15"/>
                      </a:lnTo>
                      <a:lnTo>
                        <a:pt x="57" y="15"/>
                      </a:lnTo>
                      <a:close/>
                    </a:path>
                  </a:pathLst>
                </a:custGeom>
                <a:solidFill>
                  <a:srgbClr val="FF33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8266" name="Freeform 170"/>
                <p:cNvSpPr/>
                <p:nvPr/>
              </p:nvSpPr>
              <p:spPr bwMode="auto">
                <a:xfrm>
                  <a:off x="7155" y="7983"/>
                  <a:ext cx="71" cy="15"/>
                </a:xfrm>
                <a:custGeom>
                  <a:avLst/>
                  <a:gdLst>
                    <a:gd name="T0" fmla="*/ 57 w 71"/>
                    <a:gd name="T1" fmla="*/ 15 h 15"/>
                    <a:gd name="T2" fmla="*/ 71 w 71"/>
                    <a:gd name="T3" fmla="*/ 0 h 15"/>
                    <a:gd name="T4" fmla="*/ 57 w 71"/>
                    <a:gd name="T5" fmla="*/ 0 h 15"/>
                    <a:gd name="T6" fmla="*/ 0 w 71"/>
                    <a:gd name="T7" fmla="*/ 0 h 15"/>
                    <a:gd name="T8" fmla="*/ 0 w 71"/>
                    <a:gd name="T9" fmla="*/ 0 h 15"/>
                    <a:gd name="T10" fmla="*/ 0 w 71"/>
                    <a:gd name="T11" fmla="*/ 15 h 15"/>
                    <a:gd name="T12" fmla="*/ 57 w 71"/>
                    <a:gd name="T13" fmla="*/ 15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1" h="15">
                      <a:moveTo>
                        <a:pt x="57" y="15"/>
                      </a:moveTo>
                      <a:lnTo>
                        <a:pt x="71" y="0"/>
                      </a:lnTo>
                      <a:lnTo>
                        <a:pt x="57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15"/>
                      </a:lnTo>
                      <a:lnTo>
                        <a:pt x="57" y="15"/>
                      </a:lnTo>
                      <a:close/>
                    </a:path>
                  </a:pathLst>
                </a:custGeom>
                <a:solidFill>
                  <a:srgbClr val="FF33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8267" name="Freeform 171"/>
                <p:cNvSpPr/>
                <p:nvPr/>
              </p:nvSpPr>
              <p:spPr bwMode="auto">
                <a:xfrm>
                  <a:off x="7056" y="7983"/>
                  <a:ext cx="71" cy="15"/>
                </a:xfrm>
                <a:custGeom>
                  <a:avLst/>
                  <a:gdLst>
                    <a:gd name="T0" fmla="*/ 57 w 71"/>
                    <a:gd name="T1" fmla="*/ 15 h 15"/>
                    <a:gd name="T2" fmla="*/ 71 w 71"/>
                    <a:gd name="T3" fmla="*/ 0 h 15"/>
                    <a:gd name="T4" fmla="*/ 57 w 71"/>
                    <a:gd name="T5" fmla="*/ 0 h 15"/>
                    <a:gd name="T6" fmla="*/ 0 w 71"/>
                    <a:gd name="T7" fmla="*/ 0 h 15"/>
                    <a:gd name="T8" fmla="*/ 0 w 71"/>
                    <a:gd name="T9" fmla="*/ 0 h 15"/>
                    <a:gd name="T10" fmla="*/ 0 w 71"/>
                    <a:gd name="T11" fmla="*/ 15 h 15"/>
                    <a:gd name="T12" fmla="*/ 57 w 71"/>
                    <a:gd name="T13" fmla="*/ 15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1" h="15">
                      <a:moveTo>
                        <a:pt x="57" y="15"/>
                      </a:moveTo>
                      <a:lnTo>
                        <a:pt x="71" y="0"/>
                      </a:lnTo>
                      <a:lnTo>
                        <a:pt x="57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15"/>
                      </a:lnTo>
                      <a:lnTo>
                        <a:pt x="57" y="15"/>
                      </a:lnTo>
                      <a:close/>
                    </a:path>
                  </a:pathLst>
                </a:custGeom>
                <a:solidFill>
                  <a:srgbClr val="FF33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8268" name="Freeform 172"/>
                <p:cNvSpPr/>
                <p:nvPr/>
              </p:nvSpPr>
              <p:spPr bwMode="auto">
                <a:xfrm>
                  <a:off x="6957" y="7983"/>
                  <a:ext cx="71" cy="15"/>
                </a:xfrm>
                <a:custGeom>
                  <a:avLst/>
                  <a:gdLst>
                    <a:gd name="T0" fmla="*/ 57 w 71"/>
                    <a:gd name="T1" fmla="*/ 15 h 15"/>
                    <a:gd name="T2" fmla="*/ 71 w 71"/>
                    <a:gd name="T3" fmla="*/ 0 h 15"/>
                    <a:gd name="T4" fmla="*/ 57 w 71"/>
                    <a:gd name="T5" fmla="*/ 0 h 15"/>
                    <a:gd name="T6" fmla="*/ 0 w 71"/>
                    <a:gd name="T7" fmla="*/ 0 h 15"/>
                    <a:gd name="T8" fmla="*/ 0 w 71"/>
                    <a:gd name="T9" fmla="*/ 0 h 15"/>
                    <a:gd name="T10" fmla="*/ 0 w 71"/>
                    <a:gd name="T11" fmla="*/ 15 h 15"/>
                    <a:gd name="T12" fmla="*/ 57 w 71"/>
                    <a:gd name="T13" fmla="*/ 15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1" h="15">
                      <a:moveTo>
                        <a:pt x="57" y="15"/>
                      </a:moveTo>
                      <a:lnTo>
                        <a:pt x="71" y="0"/>
                      </a:lnTo>
                      <a:lnTo>
                        <a:pt x="57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15"/>
                      </a:lnTo>
                      <a:lnTo>
                        <a:pt x="57" y="15"/>
                      </a:lnTo>
                      <a:close/>
                    </a:path>
                  </a:pathLst>
                </a:custGeom>
                <a:solidFill>
                  <a:srgbClr val="FF33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8269" name="Freeform 173"/>
                <p:cNvSpPr/>
                <p:nvPr/>
              </p:nvSpPr>
              <p:spPr bwMode="auto">
                <a:xfrm>
                  <a:off x="6858" y="7983"/>
                  <a:ext cx="71" cy="15"/>
                </a:xfrm>
                <a:custGeom>
                  <a:avLst/>
                  <a:gdLst>
                    <a:gd name="T0" fmla="*/ 57 w 71"/>
                    <a:gd name="T1" fmla="*/ 15 h 15"/>
                    <a:gd name="T2" fmla="*/ 71 w 71"/>
                    <a:gd name="T3" fmla="*/ 0 h 15"/>
                    <a:gd name="T4" fmla="*/ 57 w 71"/>
                    <a:gd name="T5" fmla="*/ 0 h 15"/>
                    <a:gd name="T6" fmla="*/ 0 w 71"/>
                    <a:gd name="T7" fmla="*/ 0 h 15"/>
                    <a:gd name="T8" fmla="*/ 0 w 71"/>
                    <a:gd name="T9" fmla="*/ 0 h 15"/>
                    <a:gd name="T10" fmla="*/ 0 w 71"/>
                    <a:gd name="T11" fmla="*/ 15 h 15"/>
                    <a:gd name="T12" fmla="*/ 57 w 71"/>
                    <a:gd name="T13" fmla="*/ 15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1" h="15">
                      <a:moveTo>
                        <a:pt x="57" y="15"/>
                      </a:moveTo>
                      <a:lnTo>
                        <a:pt x="71" y="0"/>
                      </a:lnTo>
                      <a:lnTo>
                        <a:pt x="57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15"/>
                      </a:lnTo>
                      <a:lnTo>
                        <a:pt x="57" y="15"/>
                      </a:lnTo>
                      <a:close/>
                    </a:path>
                  </a:pathLst>
                </a:custGeom>
                <a:solidFill>
                  <a:srgbClr val="FF33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388270" name="Rectangle 174"/>
            <p:cNvSpPr>
              <a:spLocks noChangeArrowheads="1"/>
            </p:cNvSpPr>
            <p:nvPr/>
          </p:nvSpPr>
          <p:spPr bwMode="auto">
            <a:xfrm>
              <a:off x="9663" y="5840"/>
              <a:ext cx="603" cy="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/>
              <a:r>
                <a:rPr kumimoji="0" lang="en-US" altLang="zh-CN" sz="1600">
                  <a:solidFill>
                    <a:srgbClr val="000000"/>
                  </a:solidFill>
                </a:rPr>
                <a:t>0x1012</a:t>
              </a:r>
              <a:endParaRPr kumimoji="0" lang="en-US" altLang="zh-CN" sz="1600">
                <a:latin typeface="Arial" panose="020B0604020202020204" pitchFamily="34" charset="0"/>
              </a:endParaRPr>
            </a:p>
          </p:txBody>
        </p:sp>
      </p:grpSp>
      <p:sp>
        <p:nvSpPr>
          <p:cNvPr id="388271" name="Text Box 175"/>
          <p:cNvSpPr txBox="1">
            <a:spLocks noChangeArrowheads="1"/>
          </p:cNvSpPr>
          <p:nvPr/>
        </p:nvSpPr>
        <p:spPr bwMode="auto">
          <a:xfrm>
            <a:off x="253585" y="260648"/>
            <a:ext cx="5786853" cy="670151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just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创建数组的内存分配示意图</a:t>
            </a:r>
            <a:endParaRPr lang="zh-CN" altLang="en-US" sz="3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388272" name="Rectangle 176"/>
          <p:cNvSpPr>
            <a:spLocks noChangeArrowheads="1"/>
          </p:cNvSpPr>
          <p:nvPr/>
        </p:nvSpPr>
        <p:spPr bwMode="auto">
          <a:xfrm>
            <a:off x="3167063" y="1059543"/>
            <a:ext cx="26273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kumimoji="0" lang="en-US" altLang="zh-CN" sz="2400" dirty="0" err="1"/>
              <a:t>int</a:t>
            </a:r>
            <a:r>
              <a:rPr kumimoji="0" lang="en-US" altLang="zh-CN" sz="2400" dirty="0"/>
              <a:t>  a[]=new </a:t>
            </a:r>
            <a:r>
              <a:rPr kumimoji="0" lang="en-US" altLang="zh-CN" sz="2400" dirty="0" err="1"/>
              <a:t>int</a:t>
            </a:r>
            <a:r>
              <a:rPr kumimoji="0" lang="en-US" altLang="zh-CN" sz="2400" dirty="0"/>
              <a:t>[4]; </a:t>
            </a:r>
            <a:endParaRPr kumimoji="0" lang="en-US" altLang="zh-CN" sz="2400" dirty="0"/>
          </a:p>
        </p:txBody>
      </p:sp>
      <p:sp>
        <p:nvSpPr>
          <p:cNvPr id="388273" name="Rectangle 177"/>
          <p:cNvSpPr>
            <a:spLocks noChangeArrowheads="1"/>
          </p:cNvSpPr>
          <p:nvPr/>
        </p:nvSpPr>
        <p:spPr bwMode="auto">
          <a:xfrm>
            <a:off x="1943100" y="2584450"/>
            <a:ext cx="215900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just"/>
            <a:r>
              <a:rPr kumimoji="0" lang="en-US" altLang="zh-CN" b="1">
                <a:solidFill>
                  <a:srgbClr val="000000"/>
                </a:solidFill>
              </a:rPr>
              <a:t>=</a:t>
            </a:r>
            <a:endParaRPr kumimoji="0" lang="en-US" altLang="zh-CN">
              <a:latin typeface="Arial" panose="020B0604020202020204" pitchFamily="34" charset="0"/>
            </a:endParaRPr>
          </a:p>
        </p:txBody>
      </p:sp>
      <p:sp>
        <p:nvSpPr>
          <p:cNvPr id="388274" name="Text Box 178"/>
          <p:cNvSpPr txBox="1">
            <a:spLocks noChangeArrowheads="1"/>
          </p:cNvSpPr>
          <p:nvPr/>
        </p:nvSpPr>
        <p:spPr bwMode="auto">
          <a:xfrm>
            <a:off x="1403350" y="4708525"/>
            <a:ext cx="3952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 sz="1800">
                <a:latin typeface="Arial" panose="020B0604020202020204" pitchFamily="34" charset="0"/>
              </a:rPr>
              <a:t>a</a:t>
            </a:r>
            <a:endParaRPr kumimoji="0" lang="en-US" altLang="zh-CN" sz="1800">
              <a:latin typeface="Arial" panose="020B0604020202020204" pitchFamily="34" charset="0"/>
            </a:endParaRPr>
          </a:p>
        </p:txBody>
      </p:sp>
      <p:sp>
        <p:nvSpPr>
          <p:cNvPr id="388275" name="Line 179"/>
          <p:cNvSpPr>
            <a:spLocks noChangeShapeType="1"/>
          </p:cNvSpPr>
          <p:nvPr/>
        </p:nvSpPr>
        <p:spPr bwMode="auto">
          <a:xfrm>
            <a:off x="1654175" y="4924425"/>
            <a:ext cx="504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88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88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88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88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882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882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88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882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882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88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88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88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88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88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388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88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88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88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88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88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88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880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880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88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500"/>
                            </p:stCondLst>
                            <p:childTnLst>
                              <p:par>
                                <p:cTn id="6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388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882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882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88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3880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3880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88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000"/>
                            </p:stCondLst>
                            <p:childTnLst>
                              <p:par>
                                <p:cTn id="7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881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3881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88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500"/>
                            </p:stCondLst>
                            <p:childTnLst>
                              <p:par>
                                <p:cTn id="8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3881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3881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88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2000"/>
                            </p:stCondLst>
                            <p:childTnLst>
                              <p:par>
                                <p:cTn id="91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93" dur="2000"/>
                                        <p:tgtEl>
                                          <p:spTgt spid="388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4000"/>
                            </p:stCondLst>
                            <p:childTnLst>
                              <p:par>
                                <p:cTn id="9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3881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3881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88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8098" grpId="0"/>
      <p:bldP spid="388099" grpId="0" bldLvl="0" animBg="1"/>
      <p:bldP spid="388100" grpId="0"/>
      <p:bldP spid="388101" grpId="0"/>
      <p:bldP spid="388102" grpId="0" bldLvl="0" animBg="1"/>
      <p:bldP spid="388126" grpId="0"/>
      <p:bldP spid="388130" grpId="0"/>
      <p:bldP spid="388273" grpId="0"/>
      <p:bldP spid="388274" grpId="0" bldLvl="0" animBg="1"/>
      <p:bldP spid="388275" grpId="0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一维数组的使用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>
                <a:sym typeface="Arial" panose="020B0604020202020204" pitchFamily="34" charset="0"/>
              </a:rPr>
              <a:t>有了数组的声明和初始化后，就可以在程序中引用数组的元素了。</a:t>
            </a:r>
            <a:endParaRPr lang="en-US" altLang="zh-CN" smtClean="0">
              <a:sym typeface="Arial" panose="020B0604020202020204" pitchFamily="34" charset="0"/>
            </a:endParaRPr>
          </a:p>
          <a:p>
            <a:r>
              <a:rPr lang="zh-CN" altLang="en-US" smtClean="0">
                <a:sym typeface="Arial" panose="020B0604020202020204" pitchFamily="34" charset="0"/>
              </a:rPr>
              <a:t>数组元素的引用是通过数组名和下标值来进行的，其一般格式如下：</a:t>
            </a:r>
            <a:endParaRPr lang="zh-CN" altLang="en-US" smtClean="0">
              <a:sym typeface="Arial" panose="020B0604020202020204" pitchFamily="34" charset="0"/>
            </a:endParaRPr>
          </a:p>
          <a:p>
            <a:pPr lvl="1"/>
            <a:r>
              <a:rPr lang="en-US" altLang="zh-CN" smtClean="0">
                <a:sym typeface="Arial" panose="020B0604020202020204" pitchFamily="34" charset="0"/>
              </a:rPr>
              <a:t>array_Name [ arrayIndex ]</a:t>
            </a:r>
            <a:endParaRPr lang="en-US" altLang="zh-CN" smtClean="0">
              <a:sym typeface="Arial" panose="020B0604020202020204" pitchFamily="34" charset="0"/>
            </a:endParaRPr>
          </a:p>
          <a:p>
            <a:r>
              <a:rPr lang="zh-CN" altLang="en-US" smtClean="0">
                <a:sym typeface="Arial" panose="020B0604020202020204" pitchFamily="34" charset="0"/>
              </a:rPr>
              <a:t>例如：</a:t>
            </a:r>
            <a:endParaRPr lang="en-US" altLang="zh-CN" smtClean="0">
              <a:sym typeface="Arial" panose="020B0604020202020204" pitchFamily="34" charset="0"/>
            </a:endParaRPr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 bwMode="auto">
          <a:xfrm>
            <a:off x="2267744" y="4221088"/>
            <a:ext cx="4824536" cy="1449387"/>
          </a:xfrm>
          <a:prstGeom prst="rect">
            <a:avLst/>
          </a:prstGeom>
          <a:solidFill>
            <a:srgbClr val="FFCC99"/>
          </a:solidFill>
          <a:ln w="9525">
            <a:solidFill>
              <a:schemeClr val="bg1"/>
            </a:solidFill>
            <a:miter lim="800000"/>
          </a:ln>
        </p:spPr>
        <p:txBody>
          <a:bodyPr wrap="none"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lvl="1"/>
            <a:r>
              <a:rPr lang="en-US" altLang="zh-CN">
                <a:sym typeface="Arial" panose="020B0604020202020204" pitchFamily="34" charset="0"/>
              </a:rPr>
              <a:t>int sale[]={</a:t>
            </a:r>
            <a:r>
              <a:rPr lang="en-US" altLang="zh-CN" smtClean="0">
                <a:sym typeface="Arial" panose="020B0604020202020204" pitchFamily="34" charset="0"/>
              </a:rPr>
              <a:t>1,2,3,4,5};</a:t>
            </a:r>
            <a:endParaRPr lang="en-US" altLang="zh-CN" smtClean="0">
              <a:sym typeface="Arial" panose="020B0604020202020204" pitchFamily="34" charset="0"/>
            </a:endParaRPr>
          </a:p>
          <a:p>
            <a:pPr lvl="1"/>
            <a:r>
              <a:rPr lang="en-US" altLang="zh-CN" smtClean="0">
                <a:sym typeface="Arial" panose="020B0604020202020204" pitchFamily="34" charset="0"/>
              </a:rPr>
              <a:t>int i = sale[1];</a:t>
            </a:r>
            <a:endParaRPr lang="en-US" altLang="zh-CN" smtClean="0">
              <a:sym typeface="Arial" panose="020B0604020202020204" pitchFamily="34" charset="0"/>
            </a:endParaRPr>
          </a:p>
          <a:p>
            <a:pPr lvl="1"/>
            <a:r>
              <a:rPr lang="en-US" altLang="zh-CN" smtClean="0">
                <a:sym typeface="Arial" panose="020B0604020202020204" pitchFamily="34" charset="0"/>
              </a:rPr>
              <a:t>System.out.println</a:t>
            </a:r>
            <a:r>
              <a:rPr lang="en-US" altLang="zh-CN">
                <a:sym typeface="Arial" panose="020B0604020202020204" pitchFamily="34" charset="0"/>
              </a:rPr>
              <a:t>(“</a:t>
            </a:r>
            <a:r>
              <a:rPr lang="zh-CN" altLang="en-US">
                <a:sym typeface="Arial" panose="020B0604020202020204" pitchFamily="34" charset="0"/>
              </a:rPr>
              <a:t>您选择的是</a:t>
            </a:r>
            <a:r>
              <a:rPr lang="en-US" altLang="zh-CN">
                <a:sym typeface="Arial" panose="020B0604020202020204" pitchFamily="34" charset="0"/>
              </a:rPr>
              <a:t>" + i);</a:t>
            </a:r>
            <a:endParaRPr lang="zh-CN" altLang="en-US">
              <a:sym typeface="Arial" panose="020B0604020202020204" pitchFamily="34" charset="0"/>
            </a:endParaRPr>
          </a:p>
          <a:p>
            <a:pPr lvl="1">
              <a:lnSpc>
                <a:spcPct val="120000"/>
              </a:lnSpc>
            </a:pP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  <a:spcBef>
                <a:spcPct val="20000"/>
              </a:spcBef>
            </a:pPr>
            <a:endParaRPr lang="en-US" altLang="zh-CN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讲授思路　　　　　　　　　</a:t>
            </a:r>
            <a:endParaRPr lang="zh-CN" altLang="en-US" dirty="0" smtClean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>
                <a:sym typeface="Arial" panose="020B0604020202020204" pitchFamily="34" charset="0"/>
              </a:rPr>
              <a:t>数组的概念</a:t>
            </a:r>
            <a:endParaRPr lang="en-US" altLang="zh-CN" smtClean="0">
              <a:sym typeface="Arial" panose="020B0604020202020204" pitchFamily="34" charset="0"/>
            </a:endParaRPr>
          </a:p>
          <a:p>
            <a:r>
              <a:rPr lang="zh-CN" altLang="en-US" smtClean="0">
                <a:sym typeface="Arial" panose="020B0604020202020204" pitchFamily="34" charset="0"/>
              </a:rPr>
              <a:t>一维数组</a:t>
            </a:r>
            <a:endParaRPr lang="en-US" altLang="zh-CN" smtClean="0">
              <a:sym typeface="Arial" panose="020B0604020202020204" pitchFamily="34" charset="0"/>
            </a:endParaRPr>
          </a:p>
          <a:p>
            <a:r>
              <a:rPr lang="zh-CN" altLang="en-US" smtClean="0">
                <a:sym typeface="Arial" panose="020B0604020202020204" pitchFamily="34" charset="0"/>
              </a:rPr>
              <a:t>二维数组</a:t>
            </a:r>
            <a:endParaRPr lang="en-US" altLang="zh-CN" smtClean="0">
              <a:sym typeface="Arial" panose="020B0604020202020204" pitchFamily="34" charset="0"/>
            </a:endParaRPr>
          </a:p>
          <a:p>
            <a:r>
              <a:rPr lang="en-US" altLang="zh-CN" smtClean="0">
                <a:sym typeface="Arial" panose="020B0604020202020204" pitchFamily="34" charset="0"/>
              </a:rPr>
              <a:t>Arrays</a:t>
            </a:r>
            <a:r>
              <a:rPr lang="zh-CN" altLang="en-US" smtClean="0">
                <a:sym typeface="Arial" panose="020B0604020202020204" pitchFamily="34" charset="0"/>
              </a:rPr>
              <a:t>工具类</a:t>
            </a:r>
            <a:endParaRPr lang="en-US" altLang="zh-CN" dirty="0" smtClean="0">
              <a:sym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二维数组</a:t>
            </a:r>
            <a:endParaRPr lang="zh-CN" altLang="en-US" smtClean="0"/>
          </a:p>
        </p:txBody>
      </p:sp>
      <p:sp>
        <p:nvSpPr>
          <p:cNvPr id="1433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>
                <a:sym typeface="Arial" panose="020B0604020202020204" pitchFamily="34" charset="0"/>
              </a:rPr>
              <a:t>Java</a:t>
            </a:r>
            <a:r>
              <a:rPr lang="zh-CN" altLang="en-US" smtClean="0">
                <a:sym typeface="Arial" panose="020B0604020202020204" pitchFamily="34" charset="0"/>
              </a:rPr>
              <a:t>中多维数组可以看成是数组的数组，即多维数组中的每一个元素可以看成是低维数组，所以多维数组的声明、初始化、引用与一维数组非常类似</a:t>
            </a:r>
            <a:r>
              <a:rPr lang="en-US" altLang="zh-CN" smtClean="0">
                <a:sym typeface="Arial" panose="020B0604020202020204" pitchFamily="34" charset="0"/>
              </a:rPr>
              <a:t>.</a:t>
            </a:r>
            <a:endParaRPr lang="en-US" altLang="zh-CN" smtClean="0">
              <a:sym typeface="Arial" panose="020B0604020202020204" pitchFamily="34" charset="0"/>
            </a:endParaRPr>
          </a:p>
          <a:p>
            <a:r>
              <a:rPr lang="zh-CN" altLang="en-US" smtClean="0">
                <a:sym typeface="Arial" panose="020B0604020202020204" pitchFamily="34" charset="0"/>
              </a:rPr>
              <a:t>在多维数组中二维数组应用最为广泛，所以我们着重讨论二维数组的属性和特性，多维以此类推即可</a:t>
            </a:r>
            <a:r>
              <a:rPr lang="en-US" altLang="zh-CN" smtClean="0">
                <a:sym typeface="Arial" panose="020B0604020202020204" pitchFamily="34" charset="0"/>
              </a:rPr>
              <a:t>.</a:t>
            </a:r>
            <a:endParaRPr lang="en-US" altLang="zh-CN" smtClean="0">
              <a:sym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二维数组的声明</a:t>
            </a:r>
            <a:endParaRPr lang="zh-CN" altLang="en-US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>
                <a:sym typeface="Arial" panose="020B0604020202020204" pitchFamily="34" charset="0"/>
              </a:rPr>
              <a:t>二维数组的声明的一般格式：</a:t>
            </a:r>
            <a:endParaRPr lang="en-US" altLang="zh-CN" smtClean="0">
              <a:sym typeface="Arial" panose="020B0604020202020204" pitchFamily="34" charset="0"/>
            </a:endParaRPr>
          </a:p>
          <a:p>
            <a:pPr lvl="1"/>
            <a:r>
              <a:rPr lang="en-US" altLang="zh-CN" smtClean="0">
                <a:sym typeface="Arial" panose="020B0604020202020204" pitchFamily="34" charset="0"/>
              </a:rPr>
              <a:t>array_type    array_Name[ ] [ ];</a:t>
            </a:r>
            <a:endParaRPr lang="en-US" altLang="zh-CN" smtClean="0">
              <a:sym typeface="Arial" panose="020B0604020202020204" pitchFamily="34" charset="0"/>
            </a:endParaRPr>
          </a:p>
          <a:p>
            <a:pPr lvl="1"/>
            <a:r>
              <a:rPr lang="en-US" altLang="zh-CN" smtClean="0">
                <a:sym typeface="Arial" panose="020B0604020202020204" pitchFamily="34" charset="0"/>
              </a:rPr>
              <a:t>array_type    [ ] [ ] array_Name;</a:t>
            </a:r>
            <a:endParaRPr lang="en-US" altLang="zh-CN" smtClean="0">
              <a:sym typeface="Arial" panose="020B0604020202020204" pitchFamily="34" charset="0"/>
            </a:endParaRPr>
          </a:p>
          <a:p>
            <a:pPr lvl="1"/>
            <a:r>
              <a:rPr lang="en-US" altLang="zh-CN" smtClean="0">
                <a:sym typeface="Arial" panose="020B0604020202020204" pitchFamily="34" charset="0"/>
              </a:rPr>
              <a:t>array_type [ ] array_Name[ ];</a:t>
            </a:r>
            <a:endParaRPr lang="en-US" altLang="zh-CN" smtClean="0">
              <a:sym typeface="Arial" panose="020B0604020202020204" pitchFamily="34" charset="0"/>
            </a:endParaRPr>
          </a:p>
          <a:p>
            <a:r>
              <a:rPr lang="zh-CN" altLang="en-US" smtClean="0">
                <a:sym typeface="Arial" panose="020B0604020202020204" pitchFamily="34" charset="0"/>
              </a:rPr>
              <a:t>比如：</a:t>
            </a:r>
            <a:endParaRPr lang="en-US" altLang="zh-CN" smtClean="0">
              <a:sym typeface="Arial" panose="020B0604020202020204" pitchFamily="34" charset="0"/>
            </a:endParaRPr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 bwMode="auto">
          <a:xfrm>
            <a:off x="3059832" y="3861048"/>
            <a:ext cx="1800200" cy="1650141"/>
          </a:xfrm>
          <a:prstGeom prst="rect">
            <a:avLst/>
          </a:prstGeom>
          <a:solidFill>
            <a:srgbClr val="FFCC99"/>
          </a:solidFill>
          <a:ln w="9525">
            <a:solidFill>
              <a:schemeClr val="bg1"/>
            </a:solidFill>
            <a:miter lim="800000"/>
          </a:ln>
        </p:spPr>
        <p:txBody>
          <a:bodyPr wrap="none"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marL="0" lvl="1">
              <a:lnSpc>
                <a:spcPct val="120000"/>
              </a:lnSpc>
              <a:spcBef>
                <a:spcPct val="20000"/>
              </a:spcBef>
            </a:pPr>
            <a:endParaRPr lang="en-US" altLang="zh-CN" smtClean="0">
              <a:sym typeface="Arial" panose="020B0604020202020204" pitchFamily="34" charset="0"/>
            </a:endParaRPr>
          </a:p>
          <a:p>
            <a:pPr marL="0" lvl="1">
              <a:lnSpc>
                <a:spcPct val="120000"/>
              </a:lnSpc>
              <a:spcBef>
                <a:spcPts val="0"/>
              </a:spcBef>
            </a:pPr>
            <a:r>
              <a:rPr lang="en-US" altLang="zh-CN" smtClean="0">
                <a:sym typeface="Arial" panose="020B0604020202020204" pitchFamily="34" charset="0"/>
              </a:rPr>
              <a:t> int</a:t>
            </a:r>
            <a:r>
              <a:rPr lang="en-US" altLang="zh-CN">
                <a:sym typeface="Arial" panose="020B0604020202020204" pitchFamily="34" charset="0"/>
              </a:rPr>
              <a:t>[][] </a:t>
            </a:r>
            <a:r>
              <a:rPr lang="en-US" altLang="zh-CN" smtClean="0">
                <a:sym typeface="Arial" panose="020B0604020202020204" pitchFamily="34" charset="0"/>
              </a:rPr>
              <a:t>arrays;</a:t>
            </a:r>
            <a:endParaRPr lang="en-US" altLang="zh-CN" smtClean="0">
              <a:sym typeface="Arial" panose="020B0604020202020204" pitchFamily="34" charset="0"/>
            </a:endParaRPr>
          </a:p>
          <a:p>
            <a:r>
              <a:rPr lang="en-US" altLang="zh-CN" smtClean="0">
                <a:sym typeface="Arial" panose="020B0604020202020204" pitchFamily="34" charset="0"/>
              </a:rPr>
              <a:t> int[] arrays[];</a:t>
            </a:r>
            <a:endParaRPr lang="en-US" altLang="zh-CN" smtClean="0">
              <a:sym typeface="Arial" panose="020B0604020202020204" pitchFamily="34" charset="0"/>
            </a:endParaRPr>
          </a:p>
          <a:p>
            <a:r>
              <a:rPr lang="en-US" altLang="zh-CN" smtClean="0">
                <a:sym typeface="Arial" panose="020B0604020202020204" pitchFamily="34" charset="0"/>
              </a:rPr>
              <a:t> int arrays[][]; 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</a:pP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  <a:spcBef>
                <a:spcPct val="20000"/>
              </a:spcBef>
            </a:pPr>
            <a:endParaRPr lang="en-US" altLang="zh-CN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二维数组的初始化</a:t>
            </a:r>
            <a:endParaRPr lang="zh-CN" altLang="en-US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>
                <a:sym typeface="Arial" panose="020B0604020202020204" pitchFamily="34" charset="0"/>
              </a:rPr>
              <a:t>二维数组的初始化与一维数组类似，也分为静态初始化和动态初始化</a:t>
            </a:r>
            <a:endParaRPr lang="en-US" altLang="zh-CN" smtClean="0">
              <a:sym typeface="Arial" panose="020B0604020202020204" pitchFamily="34" charset="0"/>
            </a:endParaRPr>
          </a:p>
          <a:p>
            <a:r>
              <a:rPr lang="zh-CN" altLang="en-US" smtClean="0">
                <a:sym typeface="Arial" panose="020B0604020202020204" pitchFamily="34" charset="0"/>
              </a:rPr>
              <a:t>静态初始化</a:t>
            </a:r>
            <a:endParaRPr lang="en-US" altLang="zh-CN" smtClean="0">
              <a:sym typeface="Arial" panose="020B0604020202020204" pitchFamily="34" charset="0"/>
            </a:endParaRPr>
          </a:p>
          <a:p>
            <a:pPr lvl="1"/>
            <a:r>
              <a:rPr lang="en-US" altLang="zh-CN" smtClean="0">
                <a:sym typeface="Arial" panose="020B0604020202020204" pitchFamily="34" charset="0"/>
              </a:rPr>
              <a:t>int number[ ] [ ] = { {1,2},{3,4},{5,6}};</a:t>
            </a:r>
            <a:endParaRPr lang="en-US" altLang="zh-CN" smtClean="0">
              <a:sym typeface="Arial" panose="020B0604020202020204" pitchFamily="34" charset="0"/>
            </a:endParaRPr>
          </a:p>
          <a:p>
            <a:pPr lvl="1"/>
            <a:r>
              <a:rPr lang="en-US" altLang="zh-CN" smtClean="0">
                <a:sym typeface="Arial" panose="020B0604020202020204" pitchFamily="34" charset="0"/>
              </a:rPr>
              <a:t>char ch[ ] [ ] = { {'a', 'b'},{'c', 'd'},{'e', 'f'}};</a:t>
            </a:r>
            <a:endParaRPr lang="en-US" altLang="zh-CN" smtClean="0">
              <a:sym typeface="Arial" panose="020B0604020202020204" pitchFamily="34" charset="0"/>
            </a:endParaRPr>
          </a:p>
          <a:p>
            <a:r>
              <a:rPr lang="zh-CN" altLang="en-US" smtClean="0">
                <a:sym typeface="Arial" panose="020B0604020202020204" pitchFamily="34" charset="0"/>
              </a:rPr>
              <a:t>动态初始化</a:t>
            </a:r>
            <a:endParaRPr lang="en-US" altLang="zh-CN" smtClean="0">
              <a:sym typeface="Arial" panose="020B0604020202020204" pitchFamily="34" charset="0"/>
            </a:endParaRPr>
          </a:p>
          <a:p>
            <a:pPr lvl="1"/>
            <a:r>
              <a:rPr lang="en-US" altLang="zh-CN" smtClean="0">
                <a:sym typeface="Arial" panose="020B0604020202020204" pitchFamily="34" charset="0"/>
              </a:rPr>
              <a:t>long[ ][ ] array_long = new long[5][5];</a:t>
            </a:r>
            <a:endParaRPr lang="en-US" altLang="zh-CN" smtClean="0">
              <a:sym typeface="Arial" panose="020B0604020202020204" pitchFamily="34" charset="0"/>
            </a:endParaRPr>
          </a:p>
          <a:p>
            <a:pPr lvl="1"/>
            <a:r>
              <a:rPr lang="en-US" altLang="zh-CN" smtClean="0">
                <a:sym typeface="Arial" panose="020B0604020202020204" pitchFamily="34" charset="0"/>
              </a:rPr>
              <a:t>String[ ][ ] names = new String[3][4];</a:t>
            </a:r>
            <a:endParaRPr lang="zh-CN" altLang="en-US" dirty="0" smtClean="0"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讲授思路　　　　　　　　　</a:t>
            </a:r>
            <a:endParaRPr lang="zh-CN" altLang="en-US" dirty="0" smtClean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>
                <a:sym typeface="Arial" panose="020B0604020202020204" pitchFamily="34" charset="0"/>
              </a:rPr>
              <a:t>数组的概念</a:t>
            </a:r>
            <a:endParaRPr lang="en-US" altLang="zh-CN" smtClean="0">
              <a:sym typeface="Arial" panose="020B0604020202020204" pitchFamily="34" charset="0"/>
            </a:endParaRPr>
          </a:p>
          <a:p>
            <a:r>
              <a:rPr lang="zh-CN" altLang="en-US" smtClean="0">
                <a:sym typeface="Arial" panose="020B0604020202020204" pitchFamily="34" charset="0"/>
              </a:rPr>
              <a:t>一维数组</a:t>
            </a:r>
            <a:endParaRPr lang="en-US" altLang="zh-CN" smtClean="0">
              <a:sym typeface="Arial" panose="020B0604020202020204" pitchFamily="34" charset="0"/>
            </a:endParaRPr>
          </a:p>
          <a:p>
            <a:r>
              <a:rPr lang="zh-CN" altLang="en-US" smtClean="0">
                <a:sym typeface="Arial" panose="020B0604020202020204" pitchFamily="34" charset="0"/>
              </a:rPr>
              <a:t>二维数组</a:t>
            </a:r>
            <a:endParaRPr lang="en-US" altLang="zh-CN" smtClean="0">
              <a:sym typeface="Arial" panose="020B0604020202020204" pitchFamily="34" charset="0"/>
            </a:endParaRPr>
          </a:p>
          <a:p>
            <a:r>
              <a:rPr lang="en-US" altLang="zh-CN" smtClean="0">
                <a:solidFill>
                  <a:srgbClr val="FF0000"/>
                </a:solidFill>
                <a:sym typeface="Arial" panose="020B0604020202020204" pitchFamily="34" charset="0"/>
              </a:rPr>
              <a:t>Arrays</a:t>
            </a:r>
            <a:r>
              <a:rPr lang="zh-CN" altLang="en-US" smtClean="0">
                <a:solidFill>
                  <a:srgbClr val="FF0000"/>
                </a:solidFill>
                <a:sym typeface="Arial" panose="020B0604020202020204" pitchFamily="34" charset="0"/>
              </a:rPr>
              <a:t>工具类</a:t>
            </a:r>
            <a:endParaRPr lang="zh-CN" altLang="en-US" dirty="0" smtClean="0">
              <a:solidFill>
                <a:srgbClr val="FF0000"/>
              </a:solidFill>
              <a:sym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问题引入</a:t>
            </a:r>
            <a:endParaRPr lang="zh-CN" altLang="en-US" smtClean="0"/>
          </a:p>
        </p:txBody>
      </p:sp>
      <p:sp>
        <p:nvSpPr>
          <p:cNvPr id="2150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mtClean="0">
                <a:sym typeface="Arial" panose="020B0604020202020204" pitchFamily="34" charset="0"/>
              </a:rPr>
              <a:t>数组是一种非常常用的存储数据的数据结构，并且</a:t>
            </a:r>
            <a:r>
              <a:rPr lang="zh-CN" altLang="en-US" smtClean="0">
                <a:sym typeface="Arial" panose="020B0604020202020204" pitchFamily="34" charset="0"/>
              </a:rPr>
              <a:t>在程序中</a:t>
            </a:r>
            <a:r>
              <a:rPr lang="zh-CN" altLang="zh-CN" smtClean="0">
                <a:sym typeface="Arial" panose="020B0604020202020204" pitchFamily="34" charset="0"/>
              </a:rPr>
              <a:t>会大量对数组中的元素进行</a:t>
            </a:r>
            <a:r>
              <a:rPr lang="zh-CN" altLang="zh-CN" smtClean="0">
                <a:solidFill>
                  <a:srgbClr val="FF0000"/>
                </a:solidFill>
                <a:sym typeface="Arial" panose="020B0604020202020204" pitchFamily="34" charset="0"/>
              </a:rPr>
              <a:t>查找</a:t>
            </a:r>
            <a:r>
              <a:rPr lang="zh-CN" altLang="zh-CN" smtClean="0">
                <a:sym typeface="Arial" panose="020B0604020202020204" pitchFamily="34" charset="0"/>
              </a:rPr>
              <a:t>、</a:t>
            </a:r>
            <a:r>
              <a:rPr lang="zh-CN" altLang="zh-CN" smtClean="0">
                <a:solidFill>
                  <a:srgbClr val="FF0000"/>
                </a:solidFill>
                <a:sym typeface="Arial" panose="020B0604020202020204" pitchFamily="34" charset="0"/>
              </a:rPr>
              <a:t>排序</a:t>
            </a:r>
            <a:r>
              <a:rPr lang="zh-CN" altLang="zh-CN" smtClean="0">
                <a:sym typeface="Arial" panose="020B0604020202020204" pitchFamily="34" charset="0"/>
              </a:rPr>
              <a:t>等操作</a:t>
            </a:r>
            <a:r>
              <a:rPr lang="zh-CN" altLang="en-US" smtClean="0">
                <a:sym typeface="Arial" panose="020B0604020202020204" pitchFamily="34" charset="0"/>
              </a:rPr>
              <a:t>，使用循环，条件分支等流程控制可以满足需求，但程序会显得比较凌乱</a:t>
            </a:r>
            <a:r>
              <a:rPr lang="en-US" altLang="zh-CN" smtClean="0">
                <a:sym typeface="Arial" panose="020B0604020202020204" pitchFamily="34" charset="0"/>
              </a:rPr>
              <a:t>.</a:t>
            </a:r>
            <a:endParaRPr lang="en-US" altLang="zh-CN" smtClean="0">
              <a:sym typeface="Arial" panose="020B0604020202020204" pitchFamily="34" charset="0"/>
            </a:endParaRPr>
          </a:p>
          <a:p>
            <a:r>
              <a:rPr lang="en-US" altLang="zh-CN" smtClean="0">
                <a:sym typeface="Arial" panose="020B0604020202020204" pitchFamily="34" charset="0"/>
              </a:rPr>
              <a:t>Java</a:t>
            </a:r>
            <a:r>
              <a:rPr lang="zh-CN" altLang="zh-CN" smtClean="0">
                <a:sym typeface="Arial" panose="020B0604020202020204" pitchFamily="34" charset="0"/>
              </a:rPr>
              <a:t>中提供了实用的工具类</a:t>
            </a:r>
            <a:r>
              <a:rPr lang="en-US" altLang="zh-CN" smtClean="0">
                <a:sym typeface="Arial" panose="020B0604020202020204" pitchFamily="34" charset="0"/>
              </a:rPr>
              <a:t>Arrays</a:t>
            </a:r>
            <a:r>
              <a:rPr lang="zh-CN" altLang="en-US" smtClean="0">
                <a:sym typeface="Arial" panose="020B0604020202020204" pitchFamily="34" charset="0"/>
              </a:rPr>
              <a:t>，</a:t>
            </a:r>
            <a:r>
              <a:rPr lang="zh-CN" altLang="zh-CN" smtClean="0">
                <a:sym typeface="Arial" panose="020B0604020202020204" pitchFamily="34" charset="0"/>
              </a:rPr>
              <a:t>辅助编程人员</a:t>
            </a:r>
            <a:r>
              <a:rPr lang="zh-CN" altLang="en-US" smtClean="0">
                <a:sym typeface="Arial" panose="020B0604020202020204" pitchFamily="34" charset="0"/>
              </a:rPr>
              <a:t>简化数组的常用操作</a:t>
            </a:r>
            <a:r>
              <a:rPr lang="en-US" altLang="zh-CN" smtClean="0">
                <a:sym typeface="Arial" panose="020B0604020202020204" pitchFamily="34" charset="0"/>
              </a:rPr>
              <a:t>.</a:t>
            </a:r>
            <a:endParaRPr lang="zh-CN" altLang="zh-CN" smtClean="0">
              <a:sym typeface="Arial" panose="020B0604020202020204" pitchFamily="34" charset="0"/>
            </a:endParaRPr>
          </a:p>
          <a:p>
            <a:endParaRPr lang="zh-CN" altLang="en-US" dirty="0" smtClean="0"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Arrays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java.util.Arrays</a:t>
            </a:r>
            <a:r>
              <a:rPr lang="zh-CN" altLang="en-US"/>
              <a:t>类能方便地操作数组，它提供的所有方法都是静态的</a:t>
            </a:r>
            <a:endParaRPr lang="en-US" altLang="zh-CN"/>
          </a:p>
          <a:p>
            <a:r>
              <a:rPr lang="zh-CN" altLang="en-US" smtClean="0">
                <a:sym typeface="Arial" panose="020B0604020202020204" pitchFamily="34" charset="0"/>
              </a:rPr>
              <a:t>常用方法：</a:t>
            </a:r>
            <a:endParaRPr lang="en-US" altLang="zh-CN" smtClean="0">
              <a:sym typeface="Arial" panose="020B0604020202020204" pitchFamily="34" charset="0"/>
            </a:endParaRPr>
          </a:p>
          <a:p>
            <a:pPr lvl="1"/>
            <a:r>
              <a:rPr lang="en-US" altLang="zh-CN" smtClean="0">
                <a:sym typeface="Arial" panose="020B0604020202020204" pitchFamily="34" charset="0"/>
              </a:rPr>
              <a:t>copyOf		</a:t>
            </a:r>
            <a:r>
              <a:rPr lang="zh-CN" altLang="en-US" smtClean="0">
                <a:sym typeface="Arial" panose="020B0604020202020204" pitchFamily="34" charset="0"/>
              </a:rPr>
              <a:t>实现数组的复制</a:t>
            </a:r>
            <a:endParaRPr lang="en-US" altLang="zh-CN" smtClean="0">
              <a:sym typeface="Arial" panose="020B0604020202020204" pitchFamily="34" charset="0"/>
            </a:endParaRPr>
          </a:p>
          <a:p>
            <a:pPr lvl="1"/>
            <a:r>
              <a:rPr lang="en-US" altLang="zh-CN" smtClean="0">
                <a:sym typeface="Arial" panose="020B0604020202020204" pitchFamily="34" charset="0"/>
              </a:rPr>
              <a:t>Fill		</a:t>
            </a:r>
            <a:r>
              <a:rPr lang="zh-CN" altLang="en-US" smtClean="0">
                <a:sym typeface="Arial" panose="020B0604020202020204" pitchFamily="34" charset="0"/>
              </a:rPr>
              <a:t>实现数组元素的初始化</a:t>
            </a:r>
            <a:endParaRPr lang="en-US" altLang="zh-CN" smtClean="0">
              <a:sym typeface="Arial" panose="020B0604020202020204" pitchFamily="34" charset="0"/>
            </a:endParaRPr>
          </a:p>
          <a:p>
            <a:pPr lvl="1"/>
            <a:r>
              <a:rPr lang="en-US" altLang="zh-CN" smtClean="0">
                <a:sym typeface="Arial" panose="020B0604020202020204" pitchFamily="34" charset="0"/>
              </a:rPr>
              <a:t>Sort		</a:t>
            </a:r>
            <a:r>
              <a:rPr lang="zh-CN" altLang="en-US" smtClean="0">
                <a:sym typeface="Arial" panose="020B0604020202020204" pitchFamily="34" charset="0"/>
              </a:rPr>
              <a:t>实现数组的排序</a:t>
            </a:r>
            <a:endParaRPr lang="en-US" altLang="zh-CN" smtClean="0">
              <a:sym typeface="Arial" panose="020B0604020202020204" pitchFamily="34" charset="0"/>
            </a:endParaRPr>
          </a:p>
          <a:p>
            <a:pPr lvl="1"/>
            <a:endParaRPr lang="zh-CN" altLang="en-US" dirty="0" err="1" smtClean="0"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总结　　　　　　　　　</a:t>
            </a:r>
            <a:endParaRPr lang="zh-CN" altLang="en-US" dirty="0" smtClean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一维数组</a:t>
            </a:r>
            <a:endParaRPr lang="en-US" altLang="zh-CN" smtClean="0"/>
          </a:p>
          <a:p>
            <a:r>
              <a:rPr lang="zh-CN" altLang="en-US" smtClean="0"/>
              <a:t>二维数组</a:t>
            </a:r>
            <a:endParaRPr lang="en-US" altLang="zh-CN" smtClean="0"/>
          </a:p>
          <a:p>
            <a:r>
              <a:rPr lang="en-US" altLang="zh-CN"/>
              <a:t>Arrays</a:t>
            </a:r>
            <a:r>
              <a:rPr lang="zh-CN" altLang="en-US"/>
              <a:t>工具</a:t>
            </a:r>
            <a:r>
              <a:rPr lang="zh-CN" altLang="en-US" smtClean="0"/>
              <a:t>类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讲授思路　　　　　　　</a:t>
            </a:r>
            <a:endParaRPr lang="zh-CN" altLang="en-US" dirty="0" smtClean="0"/>
          </a:p>
        </p:txBody>
      </p:sp>
      <p:sp>
        <p:nvSpPr>
          <p:cNvPr id="16387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>
                <a:solidFill>
                  <a:srgbClr val="FF0000"/>
                </a:solidFill>
                <a:sym typeface="Arial" panose="020B0604020202020204" pitchFamily="34" charset="0"/>
              </a:rPr>
              <a:t>数组概述</a:t>
            </a:r>
            <a:endParaRPr lang="zh-CN" altLang="en-US" smtClean="0">
              <a:solidFill>
                <a:srgbClr val="FF0000"/>
              </a:solidFill>
              <a:sym typeface="Arial" panose="020B0604020202020204" pitchFamily="34" charset="0"/>
            </a:endParaRPr>
          </a:p>
          <a:p>
            <a:r>
              <a:rPr lang="zh-CN" altLang="en-US" smtClean="0">
                <a:sym typeface="Arial" panose="020B0604020202020204" pitchFamily="34" charset="0"/>
              </a:rPr>
              <a:t>一维数组</a:t>
            </a:r>
            <a:endParaRPr lang="en-US" altLang="zh-CN" smtClean="0">
              <a:sym typeface="Arial" panose="020B0604020202020204" pitchFamily="34" charset="0"/>
            </a:endParaRPr>
          </a:p>
          <a:p>
            <a:r>
              <a:rPr lang="zh-CN" altLang="en-US" smtClean="0">
                <a:sym typeface="Arial" panose="020B0604020202020204" pitchFamily="34" charset="0"/>
              </a:rPr>
              <a:t>二维数组</a:t>
            </a:r>
            <a:endParaRPr lang="zh-CN" altLang="en-US" smtClean="0">
              <a:sym typeface="Arial" panose="020B0604020202020204" pitchFamily="34" charset="0"/>
            </a:endParaRPr>
          </a:p>
          <a:p>
            <a:r>
              <a:rPr lang="en-US" altLang="zh-CN">
                <a:sym typeface="Arial" panose="020B0604020202020204" pitchFamily="34" charset="0"/>
              </a:rPr>
              <a:t>Arrays</a:t>
            </a:r>
            <a:r>
              <a:rPr>
                <a:sym typeface="Arial" panose="020B0604020202020204" pitchFamily="34" charset="0"/>
              </a:rPr>
              <a:t>类</a:t>
            </a:r>
            <a:endParaRPr lang="zh-CN" altLang="en-US" dirty="0" smtClean="0">
              <a:sym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1043608" y="3068960"/>
            <a:ext cx="7362825" cy="582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eaLnBrk="1" hangingPunct="1"/>
            <a:r>
              <a:rPr lang="en-US" altLang="zh-CN" sz="5400" b="1" smtClean="0">
                <a:solidFill>
                  <a:srgbClr val="C00000"/>
                </a:solidFill>
                <a:ea typeface="宋体" panose="02010600030101010101" pitchFamily="2" charset="-122"/>
              </a:rPr>
              <a:t>Thank You</a:t>
            </a:r>
            <a:endParaRPr lang="zh-CN" altLang="en-US" sz="5400" b="1" smtClean="0">
              <a:solidFill>
                <a:srgbClr val="C000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10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3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3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6" grpId="0" bldLvl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数组的概念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mtClean="0">
                <a:sym typeface="Arial" panose="020B0604020202020204" pitchFamily="34" charset="0"/>
              </a:rPr>
              <a:t>数组是一组具有相同数据类型的数据元素的有序集合</a:t>
            </a:r>
            <a:r>
              <a:rPr lang="en-US" altLang="zh-CN" smtClean="0">
                <a:sym typeface="Arial" panose="020B0604020202020204" pitchFamily="34" charset="0"/>
              </a:rPr>
              <a:t>.</a:t>
            </a:r>
            <a:endParaRPr lang="en-US" altLang="zh-CN" smtClean="0">
              <a:sym typeface="Arial" panose="020B0604020202020204" pitchFamily="34" charset="0"/>
            </a:endParaRPr>
          </a:p>
          <a:p>
            <a:r>
              <a:rPr lang="zh-CN" altLang="en-US" smtClean="0">
                <a:sym typeface="Arial" panose="020B0604020202020204" pitchFamily="34" charset="0"/>
              </a:rPr>
              <a:t>数组的特点</a:t>
            </a:r>
            <a:endParaRPr lang="en-US" altLang="zh-CN" smtClean="0">
              <a:sym typeface="Arial" panose="020B0604020202020204" pitchFamily="34" charset="0"/>
            </a:endParaRPr>
          </a:p>
          <a:p>
            <a:pPr lvl="1"/>
            <a:r>
              <a:rPr lang="zh-CN" altLang="en-US" smtClean="0">
                <a:sym typeface="Arial" panose="020B0604020202020204" pitchFamily="34" charset="0"/>
              </a:rPr>
              <a:t>在整个生命周期中长度固定不可变</a:t>
            </a:r>
            <a:r>
              <a:rPr lang="en-US" altLang="zh-CN" smtClean="0">
                <a:sym typeface="Arial" panose="020B0604020202020204" pitchFamily="34" charset="0"/>
              </a:rPr>
              <a:t>.</a:t>
            </a:r>
            <a:endParaRPr lang="en-US" altLang="zh-CN" smtClean="0">
              <a:sym typeface="Arial" panose="020B0604020202020204" pitchFamily="34" charset="0"/>
            </a:endParaRPr>
          </a:p>
          <a:p>
            <a:pPr lvl="1"/>
            <a:r>
              <a:rPr lang="zh-CN" altLang="en-US" smtClean="0">
                <a:sym typeface="Arial" panose="020B0604020202020204" pitchFamily="34" charset="0"/>
              </a:rPr>
              <a:t>数组可以存储基本数据类型和引用类型元素</a:t>
            </a:r>
            <a:r>
              <a:rPr lang="en-US" altLang="zh-CN" smtClean="0">
                <a:sym typeface="Arial" panose="020B0604020202020204" pitchFamily="34" charset="0"/>
              </a:rPr>
              <a:t>.</a:t>
            </a:r>
            <a:endParaRPr lang="en-US" altLang="zh-CN" smtClean="0">
              <a:sym typeface="Arial" panose="020B0604020202020204" pitchFamily="34" charset="0"/>
            </a:endParaRPr>
          </a:p>
          <a:p>
            <a:pPr lvl="1"/>
            <a:r>
              <a:rPr lang="zh-CN" altLang="en-US" smtClean="0">
                <a:sym typeface="Arial" panose="020B0604020202020204" pitchFamily="34" charset="0"/>
              </a:rPr>
              <a:t>同一个数组中必须存储相同类型的元素</a:t>
            </a:r>
            <a:r>
              <a:rPr lang="en-US" altLang="zh-CN" smtClean="0">
                <a:sym typeface="Arial" panose="020B0604020202020204" pitchFamily="34" charset="0"/>
              </a:rPr>
              <a:t>.</a:t>
            </a:r>
            <a:endParaRPr lang="en-US" altLang="zh-CN" smtClean="0">
              <a:sym typeface="Arial" panose="020B0604020202020204" pitchFamily="34" charset="0"/>
            </a:endParaRPr>
          </a:p>
          <a:p>
            <a:pPr lvl="1"/>
            <a:r>
              <a:rPr lang="zh-CN" altLang="en-US" smtClean="0">
                <a:sym typeface="Arial" panose="020B0604020202020204" pitchFamily="34" charset="0"/>
              </a:rPr>
              <a:t>数组中的元素有先后顺序，其顺序位置由数组下标决定</a:t>
            </a:r>
            <a:r>
              <a:rPr lang="en-US" altLang="zh-CN" smtClean="0">
                <a:sym typeface="Arial" panose="020B0604020202020204" pitchFamily="34" charset="0"/>
              </a:rPr>
              <a:t>.</a:t>
            </a:r>
            <a:endParaRPr lang="en-US" altLang="zh-CN" smtClean="0">
              <a:sym typeface="Arial" panose="020B0604020202020204" pitchFamily="34" charset="0"/>
            </a:endParaRPr>
          </a:p>
          <a:p>
            <a:endParaRPr lang="zh-CN" altLang="en-US" dirty="0" smtClean="0">
              <a:sym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Java</a:t>
            </a:r>
            <a:r>
              <a:rPr lang="zh-CN" altLang="en-US" dirty="0" smtClean="0"/>
              <a:t>数组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Java</a:t>
            </a:r>
            <a:r>
              <a:rPr lang="zh-CN" altLang="zh-CN" dirty="0" smtClean="0"/>
              <a:t>数组是</a:t>
            </a:r>
            <a:r>
              <a:rPr lang="zh-CN" altLang="en-US" dirty="0" smtClean="0"/>
              <a:t>特殊的对象，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数组继承自</a:t>
            </a:r>
            <a:r>
              <a:rPr lang="en-US" altLang="zh-CN" dirty="0" smtClean="0"/>
              <a:t>Object</a:t>
            </a:r>
            <a:r>
              <a:rPr lang="zh-CN" altLang="en-US" dirty="0" smtClean="0"/>
              <a:t>类，数组变量内只是存放一个数组对象的引用</a:t>
            </a:r>
            <a:r>
              <a:rPr lang="en-US" altLang="zh-CN" dirty="0" smtClean="0"/>
              <a:t>.</a:t>
            </a:r>
            <a:endParaRPr lang="en-US" altLang="zh-CN" dirty="0" smtClean="0"/>
          </a:p>
          <a:p>
            <a:r>
              <a:rPr lang="en-US" altLang="zh-CN" dirty="0" smtClean="0"/>
              <a:t>Java</a:t>
            </a:r>
            <a:r>
              <a:rPr lang="zh-CN" altLang="en-US" dirty="0" smtClean="0"/>
              <a:t>数组的下标（索引值），从</a:t>
            </a:r>
            <a:r>
              <a:rPr lang="en-US" altLang="zh-CN" dirty="0" smtClean="0"/>
              <a:t>0</a:t>
            </a:r>
            <a:r>
              <a:rPr lang="zh-CN" altLang="en-US" dirty="0" smtClean="0"/>
              <a:t>开始编号。</a:t>
            </a:r>
            <a:endParaRPr lang="en-US" altLang="zh-CN" dirty="0" smtClean="0"/>
          </a:p>
          <a:p>
            <a:r>
              <a:rPr lang="zh-CN" altLang="en-US" dirty="0" smtClean="0"/>
              <a:t>数组对象中除了数组元素之外，还包含有许多其他的数据，例如</a:t>
            </a:r>
            <a:r>
              <a:rPr lang="zh-CN" altLang="en-US" dirty="0"/>
              <a:t>所有数组都有一个记录数组长度的</a:t>
            </a:r>
            <a:r>
              <a:rPr lang="en-US" altLang="zh-CN" dirty="0"/>
              <a:t>length</a:t>
            </a:r>
            <a:r>
              <a:rPr lang="zh-CN" altLang="en-US" dirty="0"/>
              <a:t>属性</a:t>
            </a:r>
            <a:endParaRPr lang="zh-CN" altLang="en-US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讲授思路　　　　　　　　　</a:t>
            </a:r>
            <a:endParaRPr lang="zh-CN" altLang="en-US" dirty="0" smtClean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>
                <a:sym typeface="Arial" panose="020B0604020202020204" pitchFamily="34" charset="0"/>
              </a:rPr>
              <a:t>数组的概念</a:t>
            </a:r>
            <a:endParaRPr lang="en-US" altLang="zh-CN" smtClean="0">
              <a:sym typeface="Arial" panose="020B0604020202020204" pitchFamily="34" charset="0"/>
            </a:endParaRPr>
          </a:p>
          <a:p>
            <a:r>
              <a:rPr lang="zh-CN" altLang="en-US" smtClean="0">
                <a:solidFill>
                  <a:srgbClr val="FF0000"/>
                </a:solidFill>
                <a:sym typeface="Arial" panose="020B0604020202020204" pitchFamily="34" charset="0"/>
              </a:rPr>
              <a:t>一维数组</a:t>
            </a:r>
            <a:endParaRPr lang="zh-CN" altLang="en-US" smtClean="0">
              <a:solidFill>
                <a:srgbClr val="FF0000"/>
              </a:solidFill>
              <a:sym typeface="Arial" panose="020B0604020202020204" pitchFamily="34" charset="0"/>
            </a:endParaRPr>
          </a:p>
          <a:p>
            <a:r>
              <a:rPr lang="zh-CN" altLang="en-US" smtClean="0">
                <a:sym typeface="Arial" panose="020B0604020202020204" pitchFamily="34" charset="0"/>
              </a:rPr>
              <a:t>二维数组</a:t>
            </a:r>
            <a:endParaRPr lang="en-US" altLang="zh-CN" smtClean="0">
              <a:sym typeface="Arial" panose="020B0604020202020204" pitchFamily="34" charset="0"/>
            </a:endParaRPr>
          </a:p>
          <a:p>
            <a:r>
              <a:rPr lang="en-US" altLang="zh-CN" smtClean="0">
                <a:sym typeface="Arial" panose="020B0604020202020204" pitchFamily="34" charset="0"/>
              </a:rPr>
              <a:t>Arrays</a:t>
            </a:r>
            <a:r>
              <a:rPr lang="zh-CN" altLang="en-US" smtClean="0">
                <a:sym typeface="Arial" panose="020B0604020202020204" pitchFamily="34" charset="0"/>
              </a:rPr>
              <a:t>工具类</a:t>
            </a:r>
            <a:endParaRPr lang="en-US" altLang="zh-CN" dirty="0" smtClean="0">
              <a:sym typeface="Arial" panose="020B0604020202020204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一维数组的声明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>
                <a:sym typeface="Arial" panose="020B0604020202020204" pitchFamily="34" charset="0"/>
              </a:rPr>
              <a:t>数组声明的基本语法：</a:t>
            </a:r>
            <a:endParaRPr lang="en-US" altLang="zh-CN" smtClean="0">
              <a:sym typeface="Arial" panose="020B0604020202020204" pitchFamily="34" charset="0"/>
            </a:endParaRPr>
          </a:p>
          <a:p>
            <a:pPr lvl="1"/>
            <a:r>
              <a:rPr lang="en-US" altLang="zh-CN" smtClean="0">
                <a:sym typeface="Arial" panose="020B0604020202020204" pitchFamily="34" charset="0"/>
              </a:rPr>
              <a:t>array_type  array_Name[ ];</a:t>
            </a:r>
            <a:endParaRPr lang="en-US" altLang="zh-CN" smtClean="0">
              <a:sym typeface="Arial" panose="020B0604020202020204" pitchFamily="34" charset="0"/>
            </a:endParaRPr>
          </a:p>
          <a:p>
            <a:pPr lvl="1"/>
            <a:r>
              <a:rPr lang="en-US" altLang="zh-CN" smtClean="0">
                <a:sym typeface="Arial" panose="020B0604020202020204" pitchFamily="34" charset="0"/>
              </a:rPr>
              <a:t>array_type  [ ]array_Name;</a:t>
            </a:r>
            <a:endParaRPr lang="en-US" altLang="zh-CN" smtClean="0">
              <a:sym typeface="Arial" panose="020B0604020202020204" pitchFamily="34" charset="0"/>
            </a:endParaRPr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 bwMode="auto">
          <a:xfrm>
            <a:off x="2952055" y="3140968"/>
            <a:ext cx="1944687" cy="1062037"/>
          </a:xfrm>
          <a:prstGeom prst="rect">
            <a:avLst/>
          </a:prstGeom>
          <a:solidFill>
            <a:srgbClr val="FFCC99"/>
          </a:solidFill>
          <a:ln w="9525">
            <a:solidFill>
              <a:schemeClr val="bg1"/>
            </a:solidFill>
            <a:miter lim="800000"/>
          </a:ln>
        </p:spPr>
        <p:txBody>
          <a:bodyPr wrap="none"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>
                <a:sym typeface="Arial" panose="020B0604020202020204" pitchFamily="34" charset="0"/>
              </a:rPr>
              <a:t>int ids[];</a:t>
            </a:r>
            <a:endParaRPr lang="en-US" altLang="zh-CN">
              <a:sym typeface="Arial" panose="020B0604020202020204" pitchFamily="34" charset="0"/>
            </a:endParaRPr>
          </a:p>
          <a:p>
            <a:r>
              <a:rPr lang="en-US" altLang="zh-CN" smtClean="0">
                <a:sym typeface="Arial" panose="020B0604020202020204" pitchFamily="34" charset="0"/>
              </a:rPr>
              <a:t>String</a:t>
            </a:r>
            <a:r>
              <a:rPr lang="en-US" altLang="zh-CN">
                <a:sym typeface="Arial" panose="020B0604020202020204" pitchFamily="34" charset="0"/>
              </a:rPr>
              <a:t>[] stuNo;</a:t>
            </a:r>
            <a:endParaRPr lang="en-US" altLang="zh-CN">
              <a:sym typeface="Arial" panose="020B0604020202020204" pitchFamily="34" charset="0"/>
            </a:endParaRPr>
          </a:p>
          <a:p>
            <a:pPr lvl="1">
              <a:lnSpc>
                <a:spcPct val="120000"/>
              </a:lnSpc>
              <a:spcBef>
                <a:spcPct val="20000"/>
              </a:spcBef>
            </a:pPr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endParaRPr lang="en-US" altLang="zh-CN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一维数组的初始化</a:t>
            </a:r>
            <a:endParaRPr lang="zh-CN" altLang="en-US" smtClean="0"/>
          </a:p>
        </p:txBody>
      </p:sp>
      <p:sp>
        <p:nvSpPr>
          <p:cNvPr id="9219" name="内容占位符 2"/>
          <p:cNvSpPr>
            <a:spLocks noGrp="1"/>
          </p:cNvSpPr>
          <p:nvPr>
            <p:ph idx="1"/>
          </p:nvPr>
        </p:nvSpPr>
        <p:spPr>
          <a:xfrm>
            <a:off x="395536" y="1160748"/>
            <a:ext cx="8496944" cy="4965415"/>
          </a:xfrm>
        </p:spPr>
        <p:txBody>
          <a:bodyPr/>
          <a:lstStyle/>
          <a:p>
            <a:r>
              <a:rPr lang="zh-CN" altLang="en-US" smtClean="0">
                <a:sym typeface="Arial" panose="020B0604020202020204" pitchFamily="34" charset="0"/>
              </a:rPr>
              <a:t>数组只是声明的话，</a:t>
            </a:r>
            <a:r>
              <a:rPr lang="en-US" altLang="zh-CN" smtClean="0">
                <a:sym typeface="Arial" panose="020B0604020202020204" pitchFamily="34" charset="0"/>
              </a:rPr>
              <a:t>JVM</a:t>
            </a:r>
            <a:r>
              <a:rPr lang="zh-CN" altLang="en-US" smtClean="0">
                <a:sym typeface="Arial" panose="020B0604020202020204" pitchFamily="34" charset="0"/>
              </a:rPr>
              <a:t>并没有给数组分配内存空间。在使用数组前还必须对其进行初始化</a:t>
            </a:r>
            <a:r>
              <a:rPr lang="en-US" altLang="zh-CN" smtClean="0">
                <a:sym typeface="Arial" panose="020B0604020202020204" pitchFamily="34" charset="0"/>
              </a:rPr>
              <a:t>(</a:t>
            </a:r>
            <a:r>
              <a:rPr lang="zh-CN" altLang="en-US" smtClean="0">
                <a:sym typeface="Arial" panose="020B0604020202020204" pitchFamily="34" charset="0"/>
              </a:rPr>
              <a:t>即为其分配内存空间</a:t>
            </a:r>
            <a:r>
              <a:rPr lang="en-US" altLang="zh-CN" smtClean="0">
                <a:sym typeface="Arial" panose="020B0604020202020204" pitchFamily="34" charset="0"/>
              </a:rPr>
              <a:t>)</a:t>
            </a:r>
            <a:r>
              <a:rPr lang="zh-CN" altLang="en-US" smtClean="0">
                <a:sym typeface="Arial" panose="020B0604020202020204" pitchFamily="34" charset="0"/>
              </a:rPr>
              <a:t>。给数组元素分配内存并为数组元素赋初值的过程称为数组初始化</a:t>
            </a:r>
            <a:r>
              <a:rPr lang="en-US" altLang="zh-CN" smtClean="0">
                <a:sym typeface="Arial" panose="020B0604020202020204" pitchFamily="34" charset="0"/>
              </a:rPr>
              <a:t>.</a:t>
            </a:r>
            <a:endParaRPr lang="en-US" altLang="zh-CN" smtClean="0">
              <a:sym typeface="Arial" panose="020B0604020202020204" pitchFamily="34" charset="0"/>
            </a:endParaRPr>
          </a:p>
          <a:p>
            <a:r>
              <a:rPr lang="zh-CN" altLang="en-US" smtClean="0">
                <a:sym typeface="Arial" panose="020B0604020202020204" pitchFamily="34" charset="0"/>
              </a:rPr>
              <a:t>初始化可分为</a:t>
            </a:r>
            <a:endParaRPr lang="en-US" altLang="zh-CN" smtClean="0">
              <a:sym typeface="Arial" panose="020B0604020202020204" pitchFamily="34" charset="0"/>
            </a:endParaRPr>
          </a:p>
          <a:p>
            <a:pPr lvl="1"/>
            <a:r>
              <a:rPr lang="zh-CN" altLang="en-US"/>
              <a:t>静态初始化</a:t>
            </a:r>
            <a:endParaRPr lang="zh-CN" altLang="en-US"/>
          </a:p>
          <a:p>
            <a:pPr lvl="1"/>
            <a:r>
              <a:rPr lang="zh-CN" altLang="en-US" smtClean="0">
                <a:sym typeface="Arial" panose="020B0604020202020204" pitchFamily="34" charset="0"/>
              </a:rPr>
              <a:t>动态初始化</a:t>
            </a:r>
            <a:endParaRPr lang="en-US" altLang="zh-CN" smtClean="0">
              <a:sym typeface="Arial" panose="020B0604020202020204" pitchFamily="34" charset="0"/>
            </a:endParaRPr>
          </a:p>
          <a:p>
            <a:pPr lvl="1"/>
            <a:endParaRPr lang="zh-CN" altLang="en-US" smtClean="0">
              <a:sym typeface="Arial" panose="020B0604020202020204" pitchFamily="34" charset="0"/>
            </a:endParaRPr>
          </a:p>
          <a:p>
            <a:endParaRPr lang="zh-CN" altLang="en-US" dirty="0" smtClean="0">
              <a:sym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静态初始化</a:t>
            </a:r>
            <a:endParaRPr lang="zh-CN" altLang="en-US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>
                <a:sym typeface="Arial" panose="020B0604020202020204" pitchFamily="34" charset="0"/>
              </a:rPr>
              <a:t>当数组元素的初始化值直接由括在大括号“</a:t>
            </a:r>
            <a:r>
              <a:rPr lang="en-US" altLang="zh-CN" smtClean="0">
                <a:sym typeface="Arial" panose="020B0604020202020204" pitchFamily="34" charset="0"/>
              </a:rPr>
              <a:t>{ }”</a:t>
            </a:r>
            <a:r>
              <a:rPr lang="zh-CN" altLang="en-US" smtClean="0">
                <a:sym typeface="Arial" panose="020B0604020202020204" pitchFamily="34" charset="0"/>
              </a:rPr>
              <a:t>之间的数据给出时，就称为静态初始化。该方法适用于数组的元素不多且初始元素有限时。静态初始化往往和声明结合在一起使用，其格式如下：</a:t>
            </a:r>
            <a:endParaRPr lang="zh-CN" altLang="en-US" smtClean="0">
              <a:sym typeface="Arial" panose="020B0604020202020204" pitchFamily="34" charset="0"/>
            </a:endParaRPr>
          </a:p>
          <a:p>
            <a:pPr lvl="1"/>
            <a:r>
              <a:rPr lang="en-US" altLang="zh-CN" smtClean="0">
                <a:sym typeface="Arial" panose="020B0604020202020204" pitchFamily="34" charset="0"/>
              </a:rPr>
              <a:t>array_type array_Name={element1[, element2…]};</a:t>
            </a:r>
            <a:endParaRPr lang="en-US" altLang="zh-CN" smtClean="0">
              <a:sym typeface="Arial" panose="020B0604020202020204" pitchFamily="34" charset="0"/>
            </a:endParaRPr>
          </a:p>
          <a:p>
            <a:r>
              <a:rPr lang="zh-CN" altLang="en-US" smtClean="0">
                <a:sym typeface="Arial" panose="020B0604020202020204" pitchFamily="34" charset="0"/>
              </a:rPr>
              <a:t>例如：</a:t>
            </a:r>
            <a:endParaRPr lang="en-US" altLang="zh-CN" smtClean="0">
              <a:sym typeface="Arial" panose="020B0604020202020204" pitchFamily="34" charset="0"/>
            </a:endParaRPr>
          </a:p>
        </p:txBody>
      </p:sp>
      <p:sp>
        <p:nvSpPr>
          <p:cNvPr id="7" name="Rectangle 4"/>
          <p:cNvSpPr txBox="1">
            <a:spLocks noChangeArrowheads="1"/>
          </p:cNvSpPr>
          <p:nvPr/>
        </p:nvSpPr>
        <p:spPr bwMode="auto">
          <a:xfrm>
            <a:off x="899592" y="4149080"/>
            <a:ext cx="7776864" cy="1062037"/>
          </a:xfrm>
          <a:prstGeom prst="rect">
            <a:avLst/>
          </a:prstGeom>
          <a:solidFill>
            <a:srgbClr val="FFCC99"/>
          </a:solidFill>
          <a:ln w="9525">
            <a:solidFill>
              <a:schemeClr val="bg1"/>
            </a:solidFill>
            <a:miter lim="800000"/>
          </a:ln>
        </p:spPr>
        <p:txBody>
          <a:bodyPr wrap="none"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mtClean="0">
                <a:sym typeface="Arial" panose="020B0604020202020204" pitchFamily="34" charset="0"/>
              </a:rPr>
              <a:t>int </a:t>
            </a:r>
            <a:r>
              <a:rPr lang="en-US" altLang="zh-CN">
                <a:sym typeface="Arial" panose="020B0604020202020204" pitchFamily="34" charset="0"/>
              </a:rPr>
              <a:t>ids[]={ 1,2,3,4,5,6,7,8};</a:t>
            </a:r>
            <a:endParaRPr lang="en-US" altLang="zh-CN">
              <a:sym typeface="Arial" panose="020B0604020202020204" pitchFamily="34" charset="0"/>
            </a:endParaRPr>
          </a:p>
          <a:p>
            <a:r>
              <a:rPr lang="en-US" altLang="zh-CN" smtClean="0">
                <a:sym typeface="Arial" panose="020B0604020202020204" pitchFamily="34" charset="0"/>
              </a:rPr>
              <a:t>String</a:t>
            </a:r>
            <a:r>
              <a:rPr lang="en-US" altLang="zh-CN">
                <a:sym typeface="Arial" panose="020B0604020202020204" pitchFamily="34" charset="0"/>
              </a:rPr>
              <a:t>[] stuNo={"2011010345", "2011010346", "2011010347"};</a:t>
            </a:r>
            <a:endParaRPr lang="en-US" altLang="zh-CN">
              <a:sym typeface="Arial" panose="020B0604020202020204" pitchFamily="34" charset="0"/>
            </a:endParaRPr>
          </a:p>
          <a:p>
            <a:r>
              <a:rPr lang="en-US" altLang="zh-CN" smtClean="0">
                <a:sym typeface="Arial" panose="020B0604020202020204" pitchFamily="34" charset="0"/>
              </a:rPr>
              <a:t>double </a:t>
            </a:r>
            <a:r>
              <a:rPr lang="en-US" altLang="zh-CN">
                <a:sym typeface="Arial" panose="020B0604020202020204" pitchFamily="34" charset="0"/>
              </a:rPr>
              <a:t>scores[]={62,45.5,88.1,76.4};</a:t>
            </a:r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endParaRPr lang="en-US" altLang="zh-CN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动态初始化</a:t>
            </a:r>
            <a:endParaRPr lang="zh-CN" altLang="en-US" smtClean="0"/>
          </a:p>
        </p:txBody>
      </p:sp>
      <p:sp>
        <p:nvSpPr>
          <p:cNvPr id="1024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>
                <a:sym typeface="Arial" panose="020B0604020202020204" pitchFamily="34" charset="0"/>
              </a:rPr>
              <a:t>动态初始化先用</a:t>
            </a:r>
            <a:r>
              <a:rPr lang="en-US" altLang="zh-CN" smtClean="0">
                <a:sym typeface="Arial" panose="020B0604020202020204" pitchFamily="34" charset="0"/>
              </a:rPr>
              <a:t>new</a:t>
            </a:r>
            <a:r>
              <a:rPr lang="zh-CN" altLang="en-US" smtClean="0">
                <a:sym typeface="Arial" panose="020B0604020202020204" pitchFamily="34" charset="0"/>
              </a:rPr>
              <a:t>操作符为数组分配内存，然后才为每一个元素赋初值。其一般格式如下：</a:t>
            </a:r>
            <a:endParaRPr lang="zh-CN" altLang="en-US" smtClean="0">
              <a:sym typeface="Arial" panose="020B0604020202020204" pitchFamily="34" charset="0"/>
            </a:endParaRPr>
          </a:p>
          <a:p>
            <a:pPr lvl="1"/>
            <a:r>
              <a:rPr lang="en-US" altLang="zh-CN" smtClean="0">
                <a:sym typeface="Arial" panose="020B0604020202020204" pitchFamily="34" charset="0"/>
              </a:rPr>
              <a:t>array_Name = new array_type [ arraySize];</a:t>
            </a:r>
            <a:endParaRPr lang="en-US" altLang="zh-CN" smtClean="0">
              <a:sym typeface="Arial" panose="020B0604020202020204" pitchFamily="34" charset="0"/>
            </a:endParaRPr>
          </a:p>
          <a:p>
            <a:r>
              <a:rPr lang="zh-CN" altLang="en-US" smtClean="0">
                <a:sym typeface="Arial" panose="020B0604020202020204" pitchFamily="34" charset="0"/>
              </a:rPr>
              <a:t>比如：</a:t>
            </a:r>
            <a:endParaRPr lang="en-US" altLang="zh-CN" smtClean="0">
              <a:sym typeface="Arial" panose="020B0604020202020204" pitchFamily="34" charset="0"/>
            </a:endParaRPr>
          </a:p>
          <a:p>
            <a:endParaRPr lang="en-US" altLang="zh-CN" smtClean="0">
              <a:sym typeface="Arial" panose="020B0604020202020204" pitchFamily="34" charset="0"/>
            </a:endParaRPr>
          </a:p>
          <a:p>
            <a:endParaRPr lang="zh-CN" altLang="en-US" dirty="0" smtClean="0">
              <a:sym typeface="Arial" panose="020B0604020202020204" pitchFamily="34" charset="0"/>
            </a:endParaRPr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 bwMode="auto">
          <a:xfrm>
            <a:off x="1979712" y="3649637"/>
            <a:ext cx="3240360" cy="1449387"/>
          </a:xfrm>
          <a:prstGeom prst="rect">
            <a:avLst/>
          </a:prstGeom>
          <a:solidFill>
            <a:srgbClr val="FFCC99"/>
          </a:solidFill>
          <a:ln w="9525">
            <a:solidFill>
              <a:schemeClr val="bg1"/>
            </a:solidFill>
            <a:miter lim="800000"/>
          </a:ln>
        </p:spPr>
        <p:txBody>
          <a:bodyPr wrap="none"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>
                <a:sym typeface="Arial" panose="020B0604020202020204" pitchFamily="34" charset="0"/>
              </a:rPr>
              <a:t> </a:t>
            </a:r>
            <a:r>
              <a:rPr lang="en-US" altLang="zh-CN" smtClean="0">
                <a:sym typeface="Arial" panose="020B0604020202020204" pitchFamily="34" charset="0"/>
              </a:rPr>
              <a:t>   int </a:t>
            </a:r>
            <a:r>
              <a:rPr lang="en-US" altLang="zh-CN">
                <a:sym typeface="Arial" panose="020B0604020202020204" pitchFamily="34" charset="0"/>
              </a:rPr>
              <a:t>series[ ]= new int[4];</a:t>
            </a:r>
            <a:endParaRPr lang="en-US" altLang="zh-CN">
              <a:sym typeface="Arial" panose="020B0604020202020204" pitchFamily="34" charset="0"/>
            </a:endParaRPr>
          </a:p>
          <a:p>
            <a:r>
              <a:rPr lang="en-US" altLang="zh-CN" smtClean="0">
                <a:sym typeface="Arial" panose="020B0604020202020204" pitchFamily="34" charset="0"/>
              </a:rPr>
              <a:t>    for </a:t>
            </a:r>
            <a:r>
              <a:rPr lang="en-US" altLang="zh-CN">
                <a:sym typeface="Arial" panose="020B0604020202020204" pitchFamily="34" charset="0"/>
              </a:rPr>
              <a:t>(int i=0;i&lt;4;i++){</a:t>
            </a:r>
            <a:endParaRPr lang="en-US" altLang="zh-CN">
              <a:sym typeface="Arial" panose="020B0604020202020204" pitchFamily="34" charset="0"/>
            </a:endParaRPr>
          </a:p>
          <a:p>
            <a:r>
              <a:rPr lang="en-US" altLang="zh-CN">
                <a:sym typeface="Arial" panose="020B0604020202020204" pitchFamily="34" charset="0"/>
              </a:rPr>
              <a:t>       </a:t>
            </a:r>
            <a:r>
              <a:rPr lang="en-US" altLang="zh-CN" smtClean="0">
                <a:sym typeface="Arial" panose="020B0604020202020204" pitchFamily="34" charset="0"/>
              </a:rPr>
              <a:t>    </a:t>
            </a:r>
            <a:r>
              <a:rPr lang="en-US" altLang="zh-CN">
                <a:sym typeface="Arial" panose="020B0604020202020204" pitchFamily="34" charset="0"/>
              </a:rPr>
              <a:t>series[ i ]=i*3;</a:t>
            </a:r>
            <a:endParaRPr lang="en-US" altLang="zh-CN">
              <a:sym typeface="Arial" panose="020B0604020202020204" pitchFamily="34" charset="0"/>
            </a:endParaRPr>
          </a:p>
          <a:p>
            <a:r>
              <a:rPr lang="en-US" altLang="zh-CN">
                <a:sym typeface="Arial" panose="020B0604020202020204" pitchFamily="34" charset="0"/>
              </a:rPr>
              <a:t>    </a:t>
            </a:r>
            <a:r>
              <a:rPr lang="en-US" altLang="zh-CN" smtClean="0">
                <a:sym typeface="Arial" panose="020B0604020202020204" pitchFamily="34" charset="0"/>
              </a:rPr>
              <a:t> }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</a:pP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  <a:spcBef>
                <a:spcPct val="20000"/>
              </a:spcBef>
            </a:pPr>
            <a:endParaRPr lang="en-US" altLang="zh-CN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3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FBDF53"/>
      </a:accent1>
      <a:accent2>
        <a:srgbClr val="FF9966"/>
      </a:accent2>
      <a:accent3>
        <a:srgbClr val="FFFFFF"/>
      </a:accent3>
      <a:accent4>
        <a:srgbClr val="000000"/>
      </a:accent4>
      <a:accent5>
        <a:srgbClr val="FDECB3"/>
      </a:accent5>
      <a:accent6>
        <a:srgbClr val="E78A5C"/>
      </a:accent6>
      <a:hlink>
        <a:srgbClr val="CC3300"/>
      </a:hlink>
      <a:folHlink>
        <a:srgbClr val="9966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2000" b="0" i="0" u="none" strike="noStrike" cap="none" normalizeH="0" baseline="0" smtClean="0">
            <a:ln>
              <a:noFill/>
            </a:ln>
            <a:solidFill>
              <a:srgbClr val="A5002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2000" b="0" i="0" u="none" strike="noStrike" cap="none" normalizeH="0" baseline="0" smtClean="0">
            <a:ln>
              <a:noFill/>
            </a:ln>
            <a:solidFill>
              <a:srgbClr val="A5002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2084</Words>
  <Application>WPS 演示</Application>
  <PresentationFormat>全屏显示(4:3)</PresentationFormat>
  <Paragraphs>204</Paragraphs>
  <Slides>20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6" baseType="lpstr">
      <vt:lpstr>Arial</vt:lpstr>
      <vt:lpstr>宋体</vt:lpstr>
      <vt:lpstr>Wingdings</vt:lpstr>
      <vt:lpstr>华文新魏</vt:lpstr>
      <vt:lpstr>微软雅黑</vt:lpstr>
      <vt:lpstr>3_Default Design</vt:lpstr>
      <vt:lpstr>数组 </vt:lpstr>
      <vt:lpstr>讲授思路　　　　　　　</vt:lpstr>
      <vt:lpstr>数组的概念</vt:lpstr>
      <vt:lpstr>Java数组</vt:lpstr>
      <vt:lpstr>讲授思路　　　　　　　　　</vt:lpstr>
      <vt:lpstr>一维数组的声明</vt:lpstr>
      <vt:lpstr>一维数组的初始化</vt:lpstr>
      <vt:lpstr>静态初始化</vt:lpstr>
      <vt:lpstr>动态初始化</vt:lpstr>
      <vt:lpstr>PowerPoint 演示文稿</vt:lpstr>
      <vt:lpstr>一维数组的使用</vt:lpstr>
      <vt:lpstr>讲授思路　　　　　　　　　</vt:lpstr>
      <vt:lpstr>二维数组</vt:lpstr>
      <vt:lpstr>二维数组的声明</vt:lpstr>
      <vt:lpstr>二维数组的初始化</vt:lpstr>
      <vt:lpstr>讲授思路　　　　　　　　　</vt:lpstr>
      <vt:lpstr>问题引入</vt:lpstr>
      <vt:lpstr>Arrays</vt:lpstr>
      <vt:lpstr>总结　　　　　　　　　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注释、标识符、关键字 </dc:title>
  <dc:creator/>
  <cp:lastModifiedBy>lenovo</cp:lastModifiedBy>
  <cp:revision>74</cp:revision>
  <dcterms:created xsi:type="dcterms:W3CDTF">2017-01-04T07:18:00Z</dcterms:created>
  <dcterms:modified xsi:type="dcterms:W3CDTF">2017-03-01T07:28:06Z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2052-10.1.0.6206</vt:lpwstr>
  </property>
</Properties>
</file>