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6" r:id="rId1"/>
    <p:sldMasterId id="2147483695" r:id="rId2"/>
  </p:sldMasterIdLst>
  <p:notesMasterIdLst>
    <p:notesMasterId r:id="rId55"/>
  </p:notesMasterIdLst>
  <p:sldIdLst>
    <p:sldId id="262" r:id="rId3"/>
    <p:sldId id="269" r:id="rId4"/>
    <p:sldId id="315" r:id="rId5"/>
    <p:sldId id="268" r:id="rId6"/>
    <p:sldId id="316" r:id="rId7"/>
    <p:sldId id="270" r:id="rId8"/>
    <p:sldId id="271" r:id="rId9"/>
    <p:sldId id="272" r:id="rId10"/>
    <p:sldId id="317" r:id="rId11"/>
    <p:sldId id="273" r:id="rId12"/>
    <p:sldId id="274" r:id="rId13"/>
    <p:sldId id="318" r:id="rId14"/>
    <p:sldId id="275" r:id="rId15"/>
    <p:sldId id="276" r:id="rId16"/>
    <p:sldId id="277" r:id="rId17"/>
    <p:sldId id="293" r:id="rId18"/>
    <p:sldId id="350" r:id="rId19"/>
    <p:sldId id="319" r:id="rId20"/>
    <p:sldId id="280" r:id="rId21"/>
    <p:sldId id="281" r:id="rId22"/>
    <p:sldId id="282" r:id="rId23"/>
    <p:sldId id="284" r:id="rId24"/>
    <p:sldId id="285" r:id="rId25"/>
    <p:sldId id="286" r:id="rId26"/>
    <p:sldId id="290" r:id="rId27"/>
    <p:sldId id="292" r:id="rId28"/>
    <p:sldId id="348" r:id="rId29"/>
    <p:sldId id="294" r:id="rId30"/>
    <p:sldId id="320" r:id="rId31"/>
    <p:sldId id="301" r:id="rId32"/>
    <p:sldId id="299" r:id="rId33"/>
    <p:sldId id="300" r:id="rId34"/>
    <p:sldId id="302" r:id="rId35"/>
    <p:sldId id="303" r:id="rId36"/>
    <p:sldId id="327" r:id="rId37"/>
    <p:sldId id="346" r:id="rId38"/>
    <p:sldId id="304" r:id="rId39"/>
    <p:sldId id="308" r:id="rId40"/>
    <p:sldId id="328" r:id="rId41"/>
    <p:sldId id="329" r:id="rId42"/>
    <p:sldId id="309" r:id="rId43"/>
    <p:sldId id="310" r:id="rId44"/>
    <p:sldId id="330" r:id="rId45"/>
    <p:sldId id="332" r:id="rId46"/>
    <p:sldId id="334" r:id="rId47"/>
    <p:sldId id="335" r:id="rId48"/>
    <p:sldId id="336" r:id="rId49"/>
    <p:sldId id="311" r:id="rId50"/>
    <p:sldId id="312" r:id="rId51"/>
    <p:sldId id="313" r:id="rId52"/>
    <p:sldId id="314" r:id="rId53"/>
    <p:sldId id="263" r:id="rId54"/>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FC3"/>
    <a:srgbClr val="000000"/>
    <a:srgbClr val="FF990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42" autoAdjust="0"/>
    <p:restoredTop sz="86626" autoAdjust="0"/>
  </p:normalViewPr>
  <p:slideViewPr>
    <p:cSldViewPr snapToGrid="0">
      <p:cViewPr varScale="1">
        <p:scale>
          <a:sx n="75" d="100"/>
          <a:sy n="75" d="100"/>
        </p:scale>
        <p:origin x="-1114" y="-7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image" Target="../media/image2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zh-CN" altLang="en-US"/>
          </a:p>
        </p:txBody>
      </p:sp>
      <p:sp>
        <p:nvSpPr>
          <p:cNvPr id="3" name="日期占位符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06DAF3F2-FB68-4F66-B77C-502BF4D0CC41}" type="datetimeFigureOut">
              <a:rPr lang="zh-CN" altLang="en-US" smtClean="0"/>
              <a:pPr/>
              <a:t>2017/2/22</a:t>
            </a:fld>
            <a:endParaRPr lang="zh-CN" altLang="en-US"/>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zh-CN" altLang="en-US"/>
          </a:p>
        </p:txBody>
      </p:sp>
      <p:sp>
        <p:nvSpPr>
          <p:cNvPr id="5" name="备注占位符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847B5729-13DF-44CC-8481-7AACCE46D757}" type="slidenum">
              <a:rPr lang="zh-CN" altLang="en-US" smtClean="0"/>
              <a:pPr/>
              <a:t>‹#›</a:t>
            </a:fld>
            <a:endParaRPr lang="zh-CN" altLang="en-US"/>
          </a:p>
        </p:txBody>
      </p:sp>
    </p:spTree>
    <p:extLst>
      <p:ext uri="{BB962C8B-B14F-4D97-AF65-F5344CB8AC3E}">
        <p14:creationId xmlns:p14="http://schemas.microsoft.com/office/powerpoint/2010/main" val="25393920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数据模型：主要是进行数据的描述</a:t>
            </a:r>
            <a:endParaRPr lang="en-US" altLang="zh-CN" dirty="0" smtClean="0"/>
          </a:p>
          <a:p>
            <a:r>
              <a:rPr lang="zh-CN" altLang="en-US" dirty="0" smtClean="0"/>
              <a:t>按计算机系统的观点对数据建模，主要用于</a:t>
            </a:r>
            <a:r>
              <a:rPr lang="en-US" altLang="zh-CN" dirty="0" smtClean="0"/>
              <a:t>DBMS</a:t>
            </a:r>
            <a:r>
              <a:rPr lang="zh-CN" altLang="en-US" dirty="0" smtClean="0"/>
              <a:t>的实现，包括网状模型、层次模型、关系模型等</a:t>
            </a:r>
            <a:endParaRPr lang="en-US" altLang="zh-CN" dirty="0" smtClean="0"/>
          </a:p>
          <a:p>
            <a:r>
              <a:rPr lang="zh-CN" altLang="en-US" dirty="0" smtClean="0"/>
              <a:t>概念模型：也称信息模型，它是按用户的观点来对数据和信息建模，主要用于数据库设计。</a:t>
            </a:r>
            <a:endParaRPr lang="zh-CN" altLang="en-US" dirty="0"/>
          </a:p>
        </p:txBody>
      </p:sp>
      <p:sp>
        <p:nvSpPr>
          <p:cNvPr id="4" name="灯片编号占位符 3"/>
          <p:cNvSpPr>
            <a:spLocks noGrp="1"/>
          </p:cNvSpPr>
          <p:nvPr>
            <p:ph type="sldNum" sz="quarter" idx="10"/>
          </p:nvPr>
        </p:nvSpPr>
        <p:spPr/>
        <p:txBody>
          <a:bodyPr/>
          <a:lstStyle/>
          <a:p>
            <a:fld id="{847B5729-13DF-44CC-8481-7AACCE46D757}" type="slidenum">
              <a:rPr lang="zh-CN" altLang="en-US" smtClean="0"/>
              <a:pPr/>
              <a:t>4</a:t>
            </a:fld>
            <a:endParaRPr lang="zh-CN" altLang="en-US"/>
          </a:p>
        </p:txBody>
      </p:sp>
    </p:spTree>
    <p:extLst>
      <p:ext uri="{BB962C8B-B14F-4D97-AF65-F5344CB8AC3E}">
        <p14:creationId xmlns:p14="http://schemas.microsoft.com/office/powerpoint/2010/main" val="41003794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实体型：具有相同属性的实体必然具有共同的特征和性质。</a:t>
            </a:r>
            <a:endParaRPr lang="zh-CN" altLang="en-US" dirty="0"/>
          </a:p>
        </p:txBody>
      </p:sp>
      <p:sp>
        <p:nvSpPr>
          <p:cNvPr id="4" name="灯片编号占位符 3"/>
          <p:cNvSpPr>
            <a:spLocks noGrp="1"/>
          </p:cNvSpPr>
          <p:nvPr>
            <p:ph type="sldNum" sz="quarter" idx="10"/>
          </p:nvPr>
        </p:nvSpPr>
        <p:spPr/>
        <p:txBody>
          <a:bodyPr/>
          <a:lstStyle/>
          <a:p>
            <a:fld id="{847B5729-13DF-44CC-8481-7AACCE46D757}" type="slidenum">
              <a:rPr lang="zh-CN" altLang="en-US" smtClean="0"/>
              <a:pPr/>
              <a:t>20</a:t>
            </a:fld>
            <a:endParaRPr lang="zh-CN" altLang="en-US"/>
          </a:p>
        </p:txBody>
      </p:sp>
    </p:spTree>
    <p:extLst>
      <p:ext uri="{BB962C8B-B14F-4D97-AF65-F5344CB8AC3E}">
        <p14:creationId xmlns:p14="http://schemas.microsoft.com/office/powerpoint/2010/main" val="14594279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实体内部的联系：组成实体的各属性之间的联系。</a:t>
            </a:r>
            <a:endParaRPr lang="en-US" altLang="zh-CN" dirty="0" smtClean="0"/>
          </a:p>
          <a:p>
            <a:r>
              <a:rPr lang="zh-CN" altLang="en-US" dirty="0" smtClean="0"/>
              <a:t>实体之间的联系：不同实体型之间的联系。</a:t>
            </a:r>
            <a:endParaRPr lang="en-US" altLang="zh-CN" dirty="0" smtClean="0"/>
          </a:p>
          <a:p>
            <a:r>
              <a:rPr lang="zh-CN" altLang="en-US" dirty="0" smtClean="0"/>
              <a:t>同一个实体型内的各实体之间也可以存在一对一、一对多、多对多的联系。</a:t>
            </a:r>
            <a:endParaRPr lang="zh-CN" altLang="en-US" dirty="0"/>
          </a:p>
        </p:txBody>
      </p:sp>
      <p:sp>
        <p:nvSpPr>
          <p:cNvPr id="4" name="灯片编号占位符 3"/>
          <p:cNvSpPr>
            <a:spLocks noGrp="1"/>
          </p:cNvSpPr>
          <p:nvPr>
            <p:ph type="sldNum" sz="quarter" idx="10"/>
          </p:nvPr>
        </p:nvSpPr>
        <p:spPr/>
        <p:txBody>
          <a:bodyPr/>
          <a:lstStyle/>
          <a:p>
            <a:fld id="{847B5729-13DF-44CC-8481-7AACCE46D757}" type="slidenum">
              <a:rPr lang="zh-CN" altLang="en-US" smtClean="0"/>
              <a:pPr/>
              <a:t>21</a:t>
            </a:fld>
            <a:endParaRPr lang="zh-CN" altLang="en-US"/>
          </a:p>
        </p:txBody>
      </p:sp>
    </p:spTree>
    <p:extLst>
      <p:ext uri="{BB962C8B-B14F-4D97-AF65-F5344CB8AC3E}">
        <p14:creationId xmlns:p14="http://schemas.microsoft.com/office/powerpoint/2010/main" val="6990266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例如：学生实体。</a:t>
            </a:r>
            <a:endParaRPr lang="zh-CN" altLang="en-US" dirty="0"/>
          </a:p>
        </p:txBody>
      </p:sp>
      <p:sp>
        <p:nvSpPr>
          <p:cNvPr id="4" name="灯片编号占位符 3"/>
          <p:cNvSpPr>
            <a:spLocks noGrp="1"/>
          </p:cNvSpPr>
          <p:nvPr>
            <p:ph type="sldNum" sz="quarter" idx="10"/>
          </p:nvPr>
        </p:nvSpPr>
        <p:spPr/>
        <p:txBody>
          <a:bodyPr/>
          <a:lstStyle/>
          <a:p>
            <a:fld id="{847B5729-13DF-44CC-8481-7AACCE46D757}" type="slidenum">
              <a:rPr lang="zh-CN" altLang="en-US" smtClean="0"/>
              <a:pPr/>
              <a:t>25</a:t>
            </a:fld>
            <a:endParaRPr lang="zh-CN" altLang="en-US"/>
          </a:p>
        </p:txBody>
      </p:sp>
    </p:spTree>
    <p:extLst>
      <p:ext uri="{BB962C8B-B14F-4D97-AF65-F5344CB8AC3E}">
        <p14:creationId xmlns:p14="http://schemas.microsoft.com/office/powerpoint/2010/main" val="25729289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一对一的联系：对于实体型</a:t>
            </a:r>
            <a:r>
              <a:rPr lang="en-US" altLang="zh-CN" dirty="0" smtClean="0"/>
              <a:t>A</a:t>
            </a:r>
            <a:r>
              <a:rPr lang="zh-CN" altLang="en-US" dirty="0" smtClean="0"/>
              <a:t>中的每个实体，在实体型</a:t>
            </a:r>
            <a:r>
              <a:rPr lang="en-US" altLang="zh-CN" dirty="0" smtClean="0"/>
              <a:t>B</a:t>
            </a:r>
            <a:r>
              <a:rPr lang="zh-CN" altLang="en-US" dirty="0" smtClean="0"/>
              <a:t>中最多能找到一个实体与之产生关联，反之亦然</a:t>
            </a:r>
            <a:endParaRPr lang="en-US" altLang="zh-CN" dirty="0" smtClean="0"/>
          </a:p>
          <a:p>
            <a:r>
              <a:rPr lang="zh-CN" altLang="en-US" dirty="0" smtClean="0"/>
              <a:t>一对多：对于实体型</a:t>
            </a:r>
            <a:r>
              <a:rPr lang="en-US" altLang="zh-CN" dirty="0" smtClean="0"/>
              <a:t>A</a:t>
            </a:r>
            <a:r>
              <a:rPr lang="zh-CN" altLang="en-US" dirty="0" smtClean="0"/>
              <a:t>的每个实体在实体型</a:t>
            </a:r>
            <a:r>
              <a:rPr lang="en-US" altLang="zh-CN" dirty="0" smtClean="0"/>
              <a:t>B</a:t>
            </a:r>
            <a:r>
              <a:rPr lang="zh-CN" altLang="en-US" dirty="0" smtClean="0"/>
              <a:t>中有</a:t>
            </a:r>
            <a:r>
              <a:rPr lang="en-US" altLang="zh-CN" dirty="0" smtClean="0"/>
              <a:t>N</a:t>
            </a:r>
            <a:r>
              <a:rPr lang="zh-CN" altLang="en-US" dirty="0" smtClean="0"/>
              <a:t>个实体与之联系。反之，对于实体型</a:t>
            </a:r>
            <a:r>
              <a:rPr lang="en-US" altLang="zh-CN" dirty="0" smtClean="0"/>
              <a:t>B</a:t>
            </a:r>
            <a:r>
              <a:rPr lang="zh-CN" altLang="en-US" dirty="0" smtClean="0"/>
              <a:t>中的每一个实体，在实体型</a:t>
            </a:r>
            <a:r>
              <a:rPr lang="en-US" altLang="zh-CN" dirty="0" smtClean="0"/>
              <a:t>A</a:t>
            </a:r>
            <a:r>
              <a:rPr lang="zh-CN" altLang="en-US" dirty="0" smtClean="0"/>
              <a:t>中至多只有一个实体与之联系。</a:t>
            </a:r>
            <a:endParaRPr lang="en-US" altLang="zh-CN" dirty="0" smtClean="0"/>
          </a:p>
          <a:p>
            <a:r>
              <a:rPr lang="zh-CN" altLang="en-US" dirty="0" smtClean="0"/>
              <a:t>多对多：对于实体型</a:t>
            </a:r>
            <a:r>
              <a:rPr lang="en-US" altLang="zh-CN" dirty="0" smtClean="0"/>
              <a:t>A</a:t>
            </a:r>
            <a:r>
              <a:rPr lang="zh-CN" altLang="en-US" dirty="0" smtClean="0"/>
              <a:t>中的每一个实体，在实体型</a:t>
            </a:r>
            <a:r>
              <a:rPr lang="en-US" altLang="zh-CN" dirty="0" smtClean="0"/>
              <a:t>B</a:t>
            </a:r>
            <a:r>
              <a:rPr lang="zh-CN" altLang="en-US" dirty="0" smtClean="0"/>
              <a:t>中都有</a:t>
            </a:r>
            <a:r>
              <a:rPr lang="en-US" altLang="zh-CN" dirty="0" smtClean="0"/>
              <a:t>n</a:t>
            </a:r>
            <a:r>
              <a:rPr lang="zh-CN" altLang="en-US" dirty="0" smtClean="0"/>
              <a:t>个实习与之联系，反之，对于实体集</a:t>
            </a:r>
            <a:r>
              <a:rPr lang="en-US" altLang="zh-CN" dirty="0" smtClean="0"/>
              <a:t>B</a:t>
            </a:r>
            <a:r>
              <a:rPr lang="zh-CN" altLang="en-US" dirty="0" smtClean="0"/>
              <a:t>中的每一个实体，实体集</a:t>
            </a:r>
            <a:r>
              <a:rPr lang="en-US" altLang="zh-CN" dirty="0" smtClean="0"/>
              <a:t>A</a:t>
            </a:r>
            <a:r>
              <a:rPr lang="zh-CN" altLang="en-US" dirty="0" smtClean="0"/>
              <a:t>中也有</a:t>
            </a:r>
            <a:r>
              <a:rPr lang="en-US" altLang="zh-CN" dirty="0" smtClean="0"/>
              <a:t>m</a:t>
            </a:r>
            <a:r>
              <a:rPr lang="zh-CN" altLang="en-US" dirty="0" smtClean="0"/>
              <a:t>的实体与之联系。</a:t>
            </a:r>
            <a:endParaRPr lang="zh-CN" altLang="en-US" dirty="0"/>
          </a:p>
        </p:txBody>
      </p:sp>
      <p:sp>
        <p:nvSpPr>
          <p:cNvPr id="4" name="灯片编号占位符 3"/>
          <p:cNvSpPr>
            <a:spLocks noGrp="1"/>
          </p:cNvSpPr>
          <p:nvPr>
            <p:ph type="sldNum" sz="quarter" idx="10"/>
          </p:nvPr>
        </p:nvSpPr>
        <p:spPr/>
        <p:txBody>
          <a:bodyPr/>
          <a:lstStyle/>
          <a:p>
            <a:fld id="{847B5729-13DF-44CC-8481-7AACCE46D757}" type="slidenum">
              <a:rPr lang="zh-CN" altLang="en-US" smtClean="0"/>
              <a:pPr/>
              <a:t>28</a:t>
            </a:fld>
            <a:endParaRPr lang="zh-CN" altLang="en-US"/>
          </a:p>
        </p:txBody>
      </p:sp>
    </p:spTree>
    <p:extLst>
      <p:ext uri="{BB962C8B-B14F-4D97-AF65-F5344CB8AC3E}">
        <p14:creationId xmlns:p14="http://schemas.microsoft.com/office/powerpoint/2010/main" val="36978021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非关系的数据模型：一个基本的该男：基本层次联系</a:t>
            </a:r>
            <a:endParaRPr lang="zh-CN" altLang="en-US"/>
          </a:p>
        </p:txBody>
      </p:sp>
      <p:sp>
        <p:nvSpPr>
          <p:cNvPr id="4" name="灯片编号占位符 3"/>
          <p:cNvSpPr>
            <a:spLocks noGrp="1"/>
          </p:cNvSpPr>
          <p:nvPr>
            <p:ph type="sldNum" sz="quarter" idx="10"/>
          </p:nvPr>
        </p:nvSpPr>
        <p:spPr/>
        <p:txBody>
          <a:bodyPr/>
          <a:lstStyle/>
          <a:p>
            <a:fld id="{847B5729-13DF-44CC-8481-7AACCE46D757}" type="slidenum">
              <a:rPr lang="zh-CN" altLang="en-US" smtClean="0"/>
              <a:pPr/>
              <a:t>32</a:t>
            </a:fld>
            <a:endParaRPr lang="zh-CN" altLang="en-US"/>
          </a:p>
        </p:txBody>
      </p:sp>
    </p:spTree>
    <p:extLst>
      <p:ext uri="{BB962C8B-B14F-4D97-AF65-F5344CB8AC3E}">
        <p14:creationId xmlns:p14="http://schemas.microsoft.com/office/powerpoint/2010/main" val="3476614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关系模型：就是一组关系组成的，每个关系的数据结构是一张规范化的二维表。</a:t>
            </a:r>
            <a:endParaRPr lang="zh-CN" altLang="en-US" dirty="0"/>
          </a:p>
        </p:txBody>
      </p:sp>
      <p:sp>
        <p:nvSpPr>
          <p:cNvPr id="4" name="灯片编号占位符 3"/>
          <p:cNvSpPr>
            <a:spLocks noGrp="1"/>
          </p:cNvSpPr>
          <p:nvPr>
            <p:ph type="sldNum" sz="quarter" idx="10"/>
          </p:nvPr>
        </p:nvSpPr>
        <p:spPr/>
        <p:txBody>
          <a:bodyPr/>
          <a:lstStyle/>
          <a:p>
            <a:fld id="{847B5729-13DF-44CC-8481-7AACCE46D757}" type="slidenum">
              <a:rPr lang="zh-CN" altLang="en-US" smtClean="0"/>
              <a:pPr/>
              <a:t>33</a:t>
            </a:fld>
            <a:endParaRPr lang="zh-CN" altLang="en-US"/>
          </a:p>
        </p:txBody>
      </p:sp>
    </p:spTree>
    <p:extLst>
      <p:ext uri="{BB962C8B-B14F-4D97-AF65-F5344CB8AC3E}">
        <p14:creationId xmlns:p14="http://schemas.microsoft.com/office/powerpoint/2010/main" val="7736766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幻灯片图像占位符 1"/>
          <p:cNvSpPr>
            <a:spLocks noGrp="1" noRot="1" noChangeAspect="1" noTextEdit="1"/>
          </p:cNvSpPr>
          <p:nvPr>
            <p:ph type="sldImg"/>
          </p:nvPr>
        </p:nvSpPr>
        <p:spPr bwMode="auto">
          <a:noFill/>
          <a:ln>
            <a:solidFill>
              <a:srgbClr val="000000"/>
            </a:solidFill>
            <a:miter lim="800000"/>
            <a:headEnd/>
            <a:tailEnd/>
          </a:ln>
        </p:spPr>
      </p:sp>
      <p:sp>
        <p:nvSpPr>
          <p:cNvPr id="3" name="备注占位符 2"/>
          <p:cNvSpPr>
            <a:spLocks noGrp="1"/>
          </p:cNvSpPr>
          <p:nvPr>
            <p:ph type="body" idx="1"/>
          </p:nvPr>
        </p:nvSpPr>
        <p:spPr/>
        <p:txBody>
          <a:bodyPr>
            <a:normAutofit lnSpcReduction="10000"/>
          </a:bodyPr>
          <a:lstStyle/>
          <a:p>
            <a:pPr algn="just">
              <a:lnSpc>
                <a:spcPct val="80000"/>
              </a:lnSpc>
              <a:spcAft>
                <a:spcPct val="20000"/>
              </a:spcAft>
              <a:defRPr/>
            </a:pPr>
            <a:r>
              <a:rPr lang="zh-CN" altLang="en-US" sz="2600" dirty="0"/>
              <a:t>实体完整性规则的说明</a:t>
            </a:r>
          </a:p>
          <a:p>
            <a:pPr algn="just">
              <a:lnSpc>
                <a:spcPct val="130000"/>
              </a:lnSpc>
              <a:defRPr/>
            </a:pPr>
            <a:r>
              <a:rPr lang="en-US" altLang="zh-CN" sz="2200" dirty="0"/>
              <a:t>(1) </a:t>
            </a:r>
            <a:r>
              <a:rPr lang="zh-CN" altLang="en-US" sz="2200" dirty="0"/>
              <a:t>实体完整性规则是针对基本关系而言的。一个基本表通常对应现 实世界的一个实体集。</a:t>
            </a:r>
          </a:p>
          <a:p>
            <a:pPr algn="just">
              <a:lnSpc>
                <a:spcPct val="130000"/>
              </a:lnSpc>
              <a:defRPr/>
            </a:pPr>
            <a:r>
              <a:rPr lang="en-US" altLang="zh-CN" sz="2200" dirty="0"/>
              <a:t>(2) </a:t>
            </a:r>
            <a:r>
              <a:rPr lang="zh-CN" altLang="en-US" sz="2200" dirty="0"/>
              <a:t>现实世界中的实体是可区分的，即它们具有某种唯一性标识。</a:t>
            </a:r>
          </a:p>
          <a:p>
            <a:pPr algn="just">
              <a:lnSpc>
                <a:spcPct val="130000"/>
              </a:lnSpc>
              <a:defRPr/>
            </a:pPr>
            <a:r>
              <a:rPr lang="en-US" altLang="zh-CN" sz="2200" dirty="0"/>
              <a:t>(3) </a:t>
            </a:r>
            <a:r>
              <a:rPr lang="zh-CN" altLang="en-US" sz="2200" dirty="0"/>
              <a:t>关系模型中以主码作为唯一性标识。</a:t>
            </a:r>
          </a:p>
          <a:p>
            <a:pPr algn="just">
              <a:lnSpc>
                <a:spcPct val="130000"/>
              </a:lnSpc>
              <a:defRPr/>
            </a:pPr>
            <a:r>
              <a:rPr lang="en-US" altLang="zh-CN" sz="2200" dirty="0"/>
              <a:t>(4) </a:t>
            </a:r>
            <a:r>
              <a:rPr lang="zh-CN" altLang="en-US" sz="2200" dirty="0"/>
              <a:t>主码中的属性即主属性不能取空值。</a:t>
            </a:r>
          </a:p>
          <a:p>
            <a:pPr lvl="1" algn="just">
              <a:lnSpc>
                <a:spcPct val="130000"/>
              </a:lnSpc>
              <a:defRPr/>
            </a:pPr>
            <a:r>
              <a:rPr lang="zh-CN" altLang="en-US" sz="2200" dirty="0"/>
              <a:t>主属性取空值，就说明存在某个不可标识的实体，即存在不可区</a:t>
            </a:r>
          </a:p>
          <a:p>
            <a:pPr lvl="1" algn="just">
              <a:lnSpc>
                <a:spcPct val="130000"/>
              </a:lnSpc>
              <a:defRPr/>
            </a:pPr>
            <a:r>
              <a:rPr lang="zh-CN" altLang="en-US" sz="2200" dirty="0"/>
              <a:t>分的实体，这与第（</a:t>
            </a:r>
            <a:r>
              <a:rPr lang="en-US" altLang="zh-CN" sz="2200" dirty="0"/>
              <a:t>2</a:t>
            </a:r>
            <a:r>
              <a:rPr lang="zh-CN" altLang="en-US" sz="2200" dirty="0"/>
              <a:t>）点相矛盾，因此这个规则称为</a:t>
            </a:r>
            <a:r>
              <a:rPr lang="zh-CN" altLang="en-US" sz="2200" b="1" dirty="0">
                <a:solidFill>
                  <a:srgbClr val="7030A0"/>
                </a:solidFill>
              </a:rPr>
              <a:t>实体完整性</a:t>
            </a:r>
            <a:endParaRPr lang="zh-CN" altLang="en-US" b="1" dirty="0" smtClean="0">
              <a:solidFill>
                <a:srgbClr val="7030A0"/>
              </a:solidFill>
            </a:endParaRPr>
          </a:p>
          <a:p>
            <a:pPr>
              <a:defRPr/>
            </a:pPr>
            <a:endParaRPr lang="zh-CN" altLang="en-US" dirty="0"/>
          </a:p>
        </p:txBody>
      </p:sp>
      <p:sp>
        <p:nvSpPr>
          <p:cNvPr id="94212"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B89B5CD-D1FB-41B5-AA9A-C35DACD5290B}" type="slidenum">
              <a:rPr lang="zh-CN" altLang="en-US" smtClean="0"/>
              <a:pPr/>
              <a:t>43</a:t>
            </a:fld>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飞机模型，手机模型，商场里的模特，看到就让人想到了具体的客观事物。</a:t>
            </a:r>
            <a:endParaRPr lang="en-US" altLang="zh-CN" dirty="0" smtClean="0"/>
          </a:p>
          <a:p>
            <a:r>
              <a:rPr lang="zh-CN" altLang="en-US" dirty="0" smtClean="0"/>
              <a:t>模型是对现实世界中某个对象特征的模拟和抽象。</a:t>
            </a:r>
            <a:endParaRPr lang="zh-CN" altLang="en-US" dirty="0"/>
          </a:p>
        </p:txBody>
      </p:sp>
      <p:sp>
        <p:nvSpPr>
          <p:cNvPr id="4" name="灯片编号占位符 3"/>
          <p:cNvSpPr>
            <a:spLocks noGrp="1"/>
          </p:cNvSpPr>
          <p:nvPr>
            <p:ph type="sldNum" sz="quarter" idx="10"/>
          </p:nvPr>
        </p:nvSpPr>
        <p:spPr/>
        <p:txBody>
          <a:bodyPr/>
          <a:lstStyle/>
          <a:p>
            <a:fld id="{847B5729-13DF-44CC-8481-7AACCE46D757}" type="slidenum">
              <a:rPr lang="zh-CN" altLang="en-US" smtClean="0"/>
              <a:pPr/>
              <a:t>5</a:t>
            </a:fld>
            <a:endParaRPr lang="zh-CN" altLang="en-US"/>
          </a:p>
        </p:txBody>
      </p:sp>
    </p:spTree>
    <p:extLst>
      <p:ext uri="{BB962C8B-B14F-4D97-AF65-F5344CB8AC3E}">
        <p14:creationId xmlns:p14="http://schemas.microsoft.com/office/powerpoint/2010/main" val="949490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47B5729-13DF-44CC-8481-7AACCE46D757}" type="slidenum">
              <a:rPr lang="zh-CN" altLang="en-US" smtClean="0"/>
              <a:pPr/>
              <a:t>6</a:t>
            </a:fld>
            <a:endParaRPr lang="zh-CN" altLang="en-US"/>
          </a:p>
        </p:txBody>
      </p:sp>
    </p:spTree>
    <p:extLst>
      <p:ext uri="{BB962C8B-B14F-4D97-AF65-F5344CB8AC3E}">
        <p14:creationId xmlns:p14="http://schemas.microsoft.com/office/powerpoint/2010/main" val="2644849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数据模型是数据库系统的核心和基础，各种机器上实现的</a:t>
            </a:r>
            <a:r>
              <a:rPr lang="en-US" altLang="zh-CN" dirty="0" smtClean="0"/>
              <a:t>DBMS</a:t>
            </a:r>
            <a:r>
              <a:rPr lang="zh-CN" altLang="en-US" dirty="0" smtClean="0"/>
              <a:t>软件都是基于某种数据模型或者说是支持某种数据模型的</a:t>
            </a:r>
            <a:r>
              <a:rPr lang="zh-CN" altLang="en-US" dirty="0" smtClean="0"/>
              <a:t>。</a:t>
            </a:r>
            <a:endParaRPr lang="en-US" altLang="zh-CN" dirty="0" smtClean="0"/>
          </a:p>
          <a:p>
            <a:r>
              <a:rPr lang="zh-CN" altLang="en-US" dirty="0" smtClean="0"/>
              <a:t>将现实世界中的客观事物抽象为数据模型，分两步，第一步：抽象为信息世界，这个信息世界就是概念模型，不依赖于具体的数据库管理系统，也不依赖与具体的计算机系统。</a:t>
            </a:r>
            <a:endParaRPr lang="en-US" altLang="zh-CN" dirty="0" smtClean="0"/>
          </a:p>
          <a:p>
            <a:r>
              <a:rPr lang="zh-CN" altLang="en-US" dirty="0" smtClean="0"/>
              <a:t>第二步：信息世界转换为机器世界，也就是概念模型转换为某一个计算机上某一个数据库管理系统所支持的数据模型。</a:t>
            </a:r>
            <a:endParaRPr lang="zh-CN" altLang="en-US" dirty="0"/>
          </a:p>
        </p:txBody>
      </p:sp>
      <p:sp>
        <p:nvSpPr>
          <p:cNvPr id="4" name="灯片编号占位符 3"/>
          <p:cNvSpPr>
            <a:spLocks noGrp="1"/>
          </p:cNvSpPr>
          <p:nvPr>
            <p:ph type="sldNum" sz="quarter" idx="10"/>
          </p:nvPr>
        </p:nvSpPr>
        <p:spPr/>
        <p:txBody>
          <a:bodyPr/>
          <a:lstStyle/>
          <a:p>
            <a:fld id="{847B5729-13DF-44CC-8481-7AACCE46D757}" type="slidenum">
              <a:rPr lang="zh-CN" altLang="en-US" smtClean="0"/>
              <a:pPr/>
              <a:t>8</a:t>
            </a:fld>
            <a:endParaRPr lang="zh-CN" altLang="en-US"/>
          </a:p>
        </p:txBody>
      </p:sp>
    </p:spTree>
    <p:extLst>
      <p:ext uri="{BB962C8B-B14F-4D97-AF65-F5344CB8AC3E}">
        <p14:creationId xmlns:p14="http://schemas.microsoft.com/office/powerpoint/2010/main" val="28507919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47B5729-13DF-44CC-8481-7AACCE46D757}" type="slidenum">
              <a:rPr lang="zh-CN" altLang="en-US" smtClean="0"/>
              <a:pPr/>
              <a:t>11</a:t>
            </a:fld>
            <a:endParaRPr lang="zh-CN" altLang="en-US"/>
          </a:p>
        </p:txBody>
      </p:sp>
    </p:spTree>
    <p:extLst>
      <p:ext uri="{BB962C8B-B14F-4D97-AF65-F5344CB8AC3E}">
        <p14:creationId xmlns:p14="http://schemas.microsoft.com/office/powerpoint/2010/main" val="36782648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数据操作：有了数据模型，用户能够对数据做什么样的操作呢？数据操作过程当中使用什么符号来表示什么样的操作动作呢？比方说，检索使用什么样的符号，更新使用什么样的符号，要满足哪一些规则，有一些什么样的语法要求，都是在数据 操作这一层上来进行定义的。</a:t>
            </a:r>
            <a:endParaRPr lang="zh-CN" altLang="en-US" dirty="0"/>
          </a:p>
        </p:txBody>
      </p:sp>
      <p:sp>
        <p:nvSpPr>
          <p:cNvPr id="4" name="灯片编号占位符 3"/>
          <p:cNvSpPr>
            <a:spLocks noGrp="1"/>
          </p:cNvSpPr>
          <p:nvPr>
            <p:ph type="sldNum" sz="quarter" idx="10"/>
          </p:nvPr>
        </p:nvSpPr>
        <p:spPr/>
        <p:txBody>
          <a:bodyPr/>
          <a:lstStyle/>
          <a:p>
            <a:fld id="{847B5729-13DF-44CC-8481-7AACCE46D757}" type="slidenum">
              <a:rPr lang="zh-CN" altLang="en-US" smtClean="0"/>
              <a:pPr/>
              <a:t>13</a:t>
            </a:fld>
            <a:endParaRPr lang="zh-CN" altLang="en-US"/>
          </a:p>
        </p:txBody>
      </p:sp>
    </p:spTree>
    <p:extLst>
      <p:ext uri="{BB962C8B-B14F-4D97-AF65-F5344CB8AC3E}">
        <p14:creationId xmlns:p14="http://schemas.microsoft.com/office/powerpoint/2010/main" val="6023978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第一类：数据模型必须遵守的基本的通用的完整性约束条件</a:t>
            </a:r>
            <a:endParaRPr lang="en-US" altLang="zh-CN" dirty="0" smtClean="0"/>
          </a:p>
          <a:p>
            <a:r>
              <a:rPr lang="zh-CN" altLang="en-US" dirty="0" smtClean="0"/>
              <a:t>        例如：实体完整性  参照完整性</a:t>
            </a:r>
            <a:endParaRPr lang="en-US" altLang="zh-CN" dirty="0" smtClean="0"/>
          </a:p>
          <a:p>
            <a:r>
              <a:rPr lang="zh-CN" altLang="en-US" dirty="0" smtClean="0"/>
              <a:t>第二类：具体系统自定义的完整性约束条件</a:t>
            </a:r>
            <a:endParaRPr lang="en-US" altLang="zh-CN" dirty="0" smtClean="0"/>
          </a:p>
          <a:p>
            <a:r>
              <a:rPr lang="zh-CN" altLang="en-US" dirty="0" smtClean="0"/>
              <a:t>例：学生管理信息系统中规定的学生累计成绩不能有三门以上的不及格</a:t>
            </a:r>
            <a:endParaRPr lang="en-US" altLang="zh-CN" dirty="0" smtClean="0"/>
          </a:p>
          <a:p>
            <a:r>
              <a:rPr lang="zh-CN" altLang="en-US" dirty="0" smtClean="0"/>
              <a:t>到了另外一个学校就可能是四门或者五门了</a:t>
            </a:r>
            <a:endParaRPr lang="zh-CN" altLang="en-US" dirty="0"/>
          </a:p>
        </p:txBody>
      </p:sp>
      <p:sp>
        <p:nvSpPr>
          <p:cNvPr id="4" name="灯片编号占位符 3"/>
          <p:cNvSpPr>
            <a:spLocks noGrp="1"/>
          </p:cNvSpPr>
          <p:nvPr>
            <p:ph type="sldNum" sz="quarter" idx="10"/>
          </p:nvPr>
        </p:nvSpPr>
        <p:spPr/>
        <p:txBody>
          <a:bodyPr/>
          <a:lstStyle/>
          <a:p>
            <a:fld id="{847B5729-13DF-44CC-8481-7AACCE46D757}" type="slidenum">
              <a:rPr lang="zh-CN" altLang="en-US" smtClean="0"/>
              <a:pPr/>
              <a:t>14</a:t>
            </a:fld>
            <a:endParaRPr lang="zh-CN" altLang="en-US"/>
          </a:p>
        </p:txBody>
      </p:sp>
    </p:spTree>
    <p:extLst>
      <p:ext uri="{BB962C8B-B14F-4D97-AF65-F5344CB8AC3E}">
        <p14:creationId xmlns:p14="http://schemas.microsoft.com/office/powerpoint/2010/main" val="4707696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先记住两个完整性的名称。</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847B5729-13DF-44CC-8481-7AACCE46D757}" type="slidenum">
              <a:rPr lang="zh-CN" altLang="en-US" smtClean="0"/>
              <a:pPr/>
              <a:t>15</a:t>
            </a:fld>
            <a:endParaRPr lang="zh-CN" altLang="en-US"/>
          </a:p>
        </p:txBody>
      </p:sp>
    </p:spTree>
    <p:extLst>
      <p:ext uri="{BB962C8B-B14F-4D97-AF65-F5344CB8AC3E}">
        <p14:creationId xmlns:p14="http://schemas.microsoft.com/office/powerpoint/2010/main" val="32749405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实体：换句话说数据库内部需要反映的对象</a:t>
            </a:r>
            <a:endParaRPr lang="en-US" altLang="zh-CN" dirty="0" smtClean="0"/>
          </a:p>
          <a:p>
            <a:r>
              <a:rPr lang="zh-CN" altLang="en-US" dirty="0" smtClean="0"/>
              <a:t>具体的实体：例如：一个职工、一门课、一个学生、、一个部门、</a:t>
            </a:r>
            <a:endParaRPr lang="en-US" altLang="zh-CN" dirty="0" smtClean="0"/>
          </a:p>
          <a:p>
            <a:r>
              <a:rPr lang="en-US" altLang="zh-CN" dirty="0" smtClean="0"/>
              <a:t>            </a:t>
            </a:r>
            <a:r>
              <a:rPr lang="zh-CN" altLang="en-US" dirty="0" smtClean="0"/>
              <a:t>可以是一个动作，例如：定货、学生的一次选课</a:t>
            </a:r>
            <a:endParaRPr lang="zh-CN" altLang="en-US" dirty="0"/>
          </a:p>
        </p:txBody>
      </p:sp>
      <p:sp>
        <p:nvSpPr>
          <p:cNvPr id="4" name="灯片编号占位符 3"/>
          <p:cNvSpPr>
            <a:spLocks noGrp="1"/>
          </p:cNvSpPr>
          <p:nvPr>
            <p:ph type="sldNum" sz="quarter" idx="10"/>
          </p:nvPr>
        </p:nvSpPr>
        <p:spPr/>
        <p:txBody>
          <a:bodyPr/>
          <a:lstStyle/>
          <a:p>
            <a:fld id="{847B5729-13DF-44CC-8481-7AACCE46D757}" type="slidenum">
              <a:rPr lang="zh-CN" altLang="en-US" smtClean="0"/>
              <a:pPr/>
              <a:t>19</a:t>
            </a:fld>
            <a:endParaRPr lang="zh-CN" altLang="en-US"/>
          </a:p>
        </p:txBody>
      </p:sp>
    </p:spTree>
    <p:extLst>
      <p:ext uri="{BB962C8B-B14F-4D97-AF65-F5344CB8AC3E}">
        <p14:creationId xmlns:p14="http://schemas.microsoft.com/office/powerpoint/2010/main" val="10506243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gray">
      <p:bgPr>
        <a:solidFill>
          <a:schemeClr val="bg1"/>
        </a:solidFill>
        <a:effectLst/>
      </p:bgPr>
    </p:bg>
    <p:spTree>
      <p:nvGrpSpPr>
        <p:cNvPr id="1" name=""/>
        <p:cNvGrpSpPr/>
        <p:nvPr/>
      </p:nvGrpSpPr>
      <p:grpSpPr>
        <a:xfrm>
          <a:off x="0" y="0"/>
          <a:ext cx="0" cy="0"/>
          <a:chOff x="0" y="0"/>
          <a:chExt cx="0" cy="0"/>
        </a:xfrm>
      </p:grpSpPr>
      <p:grpSp>
        <p:nvGrpSpPr>
          <p:cNvPr id="2" name="Group 173"/>
          <p:cNvGrpSpPr>
            <a:grpSpLocks/>
          </p:cNvGrpSpPr>
          <p:nvPr/>
        </p:nvGrpSpPr>
        <p:grpSpPr bwMode="auto">
          <a:xfrm>
            <a:off x="0" y="0"/>
            <a:ext cx="9158288" cy="6858000"/>
            <a:chOff x="0" y="0"/>
            <a:chExt cx="5769" cy="4112"/>
          </a:xfrm>
        </p:grpSpPr>
        <p:sp>
          <p:nvSpPr>
            <p:cNvPr id="3" name="Arc 164"/>
            <p:cNvSpPr>
              <a:spLocks/>
            </p:cNvSpPr>
            <p:nvPr/>
          </p:nvSpPr>
          <p:spPr bwMode="gray">
            <a:xfrm flipV="1">
              <a:off x="0" y="1816"/>
              <a:ext cx="5769" cy="2296"/>
            </a:xfrm>
            <a:custGeom>
              <a:avLst/>
              <a:gdLst>
                <a:gd name="G0" fmla="+- 0 0 0"/>
                <a:gd name="G1" fmla="+- 21600 0 0"/>
                <a:gd name="G2" fmla="+- 21600 0 0"/>
                <a:gd name="T0" fmla="*/ 0 w 17899"/>
                <a:gd name="T1" fmla="*/ 0 h 21600"/>
                <a:gd name="T2" fmla="*/ 17899 w 17899"/>
                <a:gd name="T3" fmla="*/ 9510 h 21600"/>
                <a:gd name="T4" fmla="*/ 0 w 17899"/>
                <a:gd name="T5" fmla="*/ 21600 h 21600"/>
              </a:gdLst>
              <a:ahLst/>
              <a:cxnLst>
                <a:cxn ang="0">
                  <a:pos x="T0" y="T1"/>
                </a:cxn>
                <a:cxn ang="0">
                  <a:pos x="T2" y="T3"/>
                </a:cxn>
                <a:cxn ang="0">
                  <a:pos x="T4" y="T5"/>
                </a:cxn>
              </a:cxnLst>
              <a:rect l="0" t="0" r="r" b="b"/>
              <a:pathLst>
                <a:path w="17899" h="21600" fill="none" extrusionOk="0">
                  <a:moveTo>
                    <a:pt x="-1" y="0"/>
                  </a:moveTo>
                  <a:cubicBezTo>
                    <a:pt x="7175" y="0"/>
                    <a:pt x="13882" y="3563"/>
                    <a:pt x="17899" y="9509"/>
                  </a:cubicBezTo>
                </a:path>
                <a:path w="17899" h="21600" stroke="0" extrusionOk="0">
                  <a:moveTo>
                    <a:pt x="-1" y="0"/>
                  </a:moveTo>
                  <a:cubicBezTo>
                    <a:pt x="7175" y="0"/>
                    <a:pt x="13882" y="3563"/>
                    <a:pt x="17899" y="9509"/>
                  </a:cubicBezTo>
                  <a:lnTo>
                    <a:pt x="0" y="21600"/>
                  </a:lnTo>
                  <a:close/>
                </a:path>
              </a:pathLst>
            </a:custGeom>
            <a:solidFill>
              <a:schemeClr val="hlink"/>
            </a:solidFill>
            <a:ln w="9525">
              <a:noFill/>
              <a:round/>
              <a:headEnd/>
              <a:tailEnd/>
            </a:ln>
            <a:effectLst/>
          </p:spPr>
          <p:txBody>
            <a:bodyPr wrap="none" anchor="ctr"/>
            <a:lstStyle/>
            <a:p>
              <a:pPr eaLnBrk="0" hangingPunct="0">
                <a:defRPr/>
              </a:pPr>
              <a:endParaRPr lang="zh-CN" altLang="en-US"/>
            </a:p>
          </p:txBody>
        </p:sp>
        <p:sp>
          <p:nvSpPr>
            <p:cNvPr id="4" name="Rectangle 165"/>
            <p:cNvSpPr>
              <a:spLocks noChangeArrowheads="1"/>
            </p:cNvSpPr>
            <p:nvPr/>
          </p:nvSpPr>
          <p:spPr bwMode="gray">
            <a:xfrm>
              <a:off x="0" y="0"/>
              <a:ext cx="5760" cy="3112"/>
            </a:xfrm>
            <a:prstGeom prst="rect">
              <a:avLst/>
            </a:prstGeom>
            <a:solidFill>
              <a:schemeClr val="hlink"/>
            </a:solidFill>
            <a:ln w="9525">
              <a:noFill/>
              <a:miter lim="800000"/>
              <a:headEnd/>
              <a:tailEnd/>
            </a:ln>
            <a:effectLst/>
          </p:spPr>
          <p:txBody>
            <a:bodyPr wrap="none" anchor="ctr"/>
            <a:lstStyle/>
            <a:p>
              <a:pPr eaLnBrk="0" hangingPunct="0">
                <a:defRPr/>
              </a:pPr>
              <a:endParaRPr lang="zh-CN" altLang="en-US" dirty="0"/>
            </a:p>
          </p:txBody>
        </p:sp>
      </p:grpSp>
      <p:sp>
        <p:nvSpPr>
          <p:cNvPr id="6" name="Freeform 106"/>
          <p:cNvSpPr>
            <a:spLocks/>
          </p:cNvSpPr>
          <p:nvPr/>
        </p:nvSpPr>
        <p:spPr bwMode="gray">
          <a:xfrm rot="1791974">
            <a:off x="3473450" y="2927350"/>
            <a:ext cx="1662113" cy="233363"/>
          </a:xfrm>
          <a:custGeom>
            <a:avLst/>
            <a:gdLst/>
            <a:ahLst/>
            <a:cxnLst>
              <a:cxn ang="0">
                <a:pos x="987" y="557"/>
              </a:cxn>
              <a:cxn ang="0">
                <a:pos x="547" y="205"/>
              </a:cxn>
              <a:cxn ang="0">
                <a:pos x="27" y="21"/>
              </a:cxn>
              <a:cxn ang="0">
                <a:pos x="387" y="77"/>
              </a:cxn>
              <a:cxn ang="0">
                <a:pos x="675" y="197"/>
              </a:cxn>
              <a:cxn ang="0">
                <a:pos x="907" y="437"/>
              </a:cxn>
              <a:cxn ang="0">
                <a:pos x="987" y="557"/>
              </a:cxn>
            </a:cxnLst>
            <a:rect l="0" t="0" r="r" b="b"/>
            <a:pathLst>
              <a:path w="1047" h="596">
                <a:moveTo>
                  <a:pt x="987" y="557"/>
                </a:moveTo>
                <a:cubicBezTo>
                  <a:pt x="927" y="518"/>
                  <a:pt x="707" y="294"/>
                  <a:pt x="547" y="205"/>
                </a:cubicBezTo>
                <a:cubicBezTo>
                  <a:pt x="387" y="116"/>
                  <a:pt x="54" y="42"/>
                  <a:pt x="27" y="21"/>
                </a:cubicBezTo>
                <a:cubicBezTo>
                  <a:pt x="0" y="0"/>
                  <a:pt x="279" y="48"/>
                  <a:pt x="387" y="77"/>
                </a:cubicBezTo>
                <a:cubicBezTo>
                  <a:pt x="495" y="106"/>
                  <a:pt x="588" y="137"/>
                  <a:pt x="675" y="197"/>
                </a:cubicBezTo>
                <a:cubicBezTo>
                  <a:pt x="762" y="257"/>
                  <a:pt x="855" y="376"/>
                  <a:pt x="907" y="437"/>
                </a:cubicBezTo>
                <a:cubicBezTo>
                  <a:pt x="959" y="498"/>
                  <a:pt x="1047" y="596"/>
                  <a:pt x="987" y="557"/>
                </a:cubicBezTo>
                <a:close/>
              </a:path>
            </a:pathLst>
          </a:custGeom>
          <a:solidFill>
            <a:schemeClr val="bg2"/>
          </a:solidFill>
          <a:ln w="9525">
            <a:noFill/>
            <a:round/>
            <a:headEnd/>
            <a:tailEnd/>
          </a:ln>
          <a:effectLst/>
        </p:spPr>
        <p:txBody>
          <a:bodyPr/>
          <a:lstStyle/>
          <a:p>
            <a:pPr eaLnBrk="0" hangingPunct="0">
              <a:defRPr/>
            </a:pPr>
            <a:endParaRPr lang="zh-CN" altLang="en-US"/>
          </a:p>
        </p:txBody>
      </p:sp>
      <p:sp>
        <p:nvSpPr>
          <p:cNvPr id="17" name="Freeform 119"/>
          <p:cNvSpPr>
            <a:spLocks/>
          </p:cNvSpPr>
          <p:nvPr/>
        </p:nvSpPr>
        <p:spPr bwMode="gray">
          <a:xfrm rot="785513">
            <a:off x="3751263" y="2460625"/>
            <a:ext cx="1060450" cy="139700"/>
          </a:xfrm>
          <a:custGeom>
            <a:avLst/>
            <a:gdLst/>
            <a:ahLst/>
            <a:cxnLst>
              <a:cxn ang="0">
                <a:pos x="1009" y="497"/>
              </a:cxn>
              <a:cxn ang="0">
                <a:pos x="625" y="241"/>
              </a:cxn>
              <a:cxn ang="0">
                <a:pos x="33" y="25"/>
              </a:cxn>
              <a:cxn ang="0">
                <a:pos x="425" y="89"/>
              </a:cxn>
              <a:cxn ang="0">
                <a:pos x="809" y="265"/>
              </a:cxn>
              <a:cxn ang="0">
                <a:pos x="1065" y="513"/>
              </a:cxn>
            </a:cxnLst>
            <a:rect l="0" t="0" r="r" b="b"/>
            <a:pathLst>
              <a:path w="1065" h="513">
                <a:moveTo>
                  <a:pt x="1009" y="497"/>
                </a:moveTo>
                <a:cubicBezTo>
                  <a:pt x="898" y="408"/>
                  <a:pt x="788" y="320"/>
                  <a:pt x="625" y="241"/>
                </a:cubicBezTo>
                <a:cubicBezTo>
                  <a:pt x="462" y="162"/>
                  <a:pt x="66" y="50"/>
                  <a:pt x="33" y="25"/>
                </a:cubicBezTo>
                <a:cubicBezTo>
                  <a:pt x="0" y="0"/>
                  <a:pt x="296" y="49"/>
                  <a:pt x="425" y="89"/>
                </a:cubicBezTo>
                <a:cubicBezTo>
                  <a:pt x="554" y="129"/>
                  <a:pt x="702" y="194"/>
                  <a:pt x="809" y="265"/>
                </a:cubicBezTo>
                <a:cubicBezTo>
                  <a:pt x="916" y="336"/>
                  <a:pt x="1005" y="457"/>
                  <a:pt x="1065" y="513"/>
                </a:cubicBezTo>
              </a:path>
            </a:pathLst>
          </a:custGeom>
          <a:solidFill>
            <a:schemeClr val="bg2"/>
          </a:solidFill>
          <a:ln w="9525">
            <a:noFill/>
            <a:round/>
            <a:headEnd/>
            <a:tailEnd/>
          </a:ln>
          <a:effectLst/>
        </p:spPr>
        <p:txBody>
          <a:bodyPr/>
          <a:lstStyle/>
          <a:p>
            <a:pPr eaLnBrk="0" hangingPunct="0">
              <a:defRPr/>
            </a:pPr>
            <a:endParaRPr lang="zh-CN" altLang="en-US"/>
          </a:p>
        </p:txBody>
      </p:sp>
      <p:sp>
        <p:nvSpPr>
          <p:cNvPr id="21" name="Rectangle 23"/>
          <p:cNvSpPr>
            <a:spLocks noGrp="1" noChangeArrowheads="1"/>
          </p:cNvSpPr>
          <p:nvPr>
            <p:ph type="dt" sz="quarter" idx="10"/>
          </p:nvPr>
        </p:nvSpPr>
        <p:spPr bwMode="gray">
          <a:xfrm>
            <a:off x="457200" y="6553200"/>
            <a:ext cx="2133600" cy="1524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400">
                <a:effectLst>
                  <a:outerShdw blurRad="38100" dist="38100" dir="2700000" algn="tl">
                    <a:srgbClr val="000000"/>
                  </a:outerShdw>
                </a:effectLst>
                <a:ea typeface="굴림" pitchFamily="50" charset="-127"/>
              </a:defRPr>
            </a:lvl1pPr>
          </a:lstStyle>
          <a:p>
            <a:pPr>
              <a:defRPr/>
            </a:pPr>
            <a:endParaRPr lang="en-US" altLang="ko-KR" dirty="0"/>
          </a:p>
        </p:txBody>
      </p:sp>
      <p:pic>
        <p:nvPicPr>
          <p:cNvPr id="25602" name="Picture 2"/>
          <p:cNvPicPr>
            <a:picLocks noChangeAspect="1" noChangeArrowheads="1"/>
          </p:cNvPicPr>
          <p:nvPr userDrawn="1"/>
        </p:nvPicPr>
        <p:blipFill>
          <a:blip r:embed="rId2"/>
          <a:srcRect/>
          <a:stretch>
            <a:fillRect/>
          </a:stretch>
        </p:blipFill>
        <p:spPr bwMode="auto">
          <a:xfrm>
            <a:off x="0" y="663211"/>
            <a:ext cx="9144000" cy="2837636"/>
          </a:xfrm>
          <a:prstGeom prst="rect">
            <a:avLst/>
          </a:prstGeom>
          <a:noFill/>
          <a:ln w="9525">
            <a:noFill/>
            <a:miter lim="800000"/>
            <a:headEnd/>
            <a:tailEnd/>
          </a:ln>
          <a:effectLst/>
        </p:spPr>
      </p:pic>
      <p:pic>
        <p:nvPicPr>
          <p:cNvPr id="26" name="Picture 3"/>
          <p:cNvPicPr>
            <a:picLocks noChangeAspect="1" noChangeArrowheads="1"/>
          </p:cNvPicPr>
          <p:nvPr userDrawn="1"/>
        </p:nvPicPr>
        <p:blipFill>
          <a:blip r:embed="rId3" cstate="print"/>
          <a:srcRect/>
          <a:stretch>
            <a:fillRect/>
          </a:stretch>
        </p:blipFill>
        <p:spPr bwMode="auto">
          <a:xfrm>
            <a:off x="8060577" y="5682343"/>
            <a:ext cx="730722" cy="636497"/>
          </a:xfrm>
          <a:prstGeom prst="rect">
            <a:avLst/>
          </a:prstGeom>
          <a:noFill/>
          <a:ln w="9525">
            <a:noFill/>
            <a:miter lim="800000"/>
            <a:headEnd/>
            <a:tailEnd/>
          </a:ln>
          <a:effectLst/>
        </p:spPr>
      </p:pic>
      <p:pic>
        <p:nvPicPr>
          <p:cNvPr id="27" name="Picture 4"/>
          <p:cNvPicPr>
            <a:picLocks noChangeAspect="1" noChangeArrowheads="1"/>
          </p:cNvPicPr>
          <p:nvPr userDrawn="1"/>
        </p:nvPicPr>
        <p:blipFill>
          <a:blip r:embed="rId4" cstate="print"/>
          <a:srcRect/>
          <a:stretch>
            <a:fillRect/>
          </a:stretch>
        </p:blipFill>
        <p:spPr bwMode="auto">
          <a:xfrm>
            <a:off x="6402887" y="6400814"/>
            <a:ext cx="2664000" cy="336810"/>
          </a:xfrm>
          <a:prstGeom prst="rect">
            <a:avLst/>
          </a:prstGeom>
          <a:noFill/>
          <a:ln w="9525">
            <a:noFill/>
            <a:miter lim="800000"/>
            <a:headEnd/>
            <a:tailEnd/>
          </a:ln>
          <a:effec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0B33C7-942A-4022-8335-98D717DE37D4}" type="datetimeFigureOut">
              <a:rPr lang="zh-CN" altLang="en-US" smtClean="0"/>
              <a:pPr/>
              <a:t>2017/2/22</a:t>
            </a:fld>
            <a:endParaRPr lang="zh-CN" altLang="en-US"/>
          </a:p>
        </p:txBody>
      </p:sp>
      <p:sp>
        <p:nvSpPr>
          <p:cNvPr id="4" name="灯片编号占位符 3"/>
          <p:cNvSpPr>
            <a:spLocks noGrp="1"/>
          </p:cNvSpPr>
          <p:nvPr>
            <p:ph type="sldNum" sz="quarter" idx="12"/>
          </p:nvPr>
        </p:nvSpPr>
        <p:spPr/>
        <p:txBody>
          <a:bodyPr/>
          <a:lstStyle/>
          <a:p>
            <a:fld id="{4F36AA80-6346-4BBF-B14A-72D40E29DAFF}"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0B33C7-942A-4022-8335-98D717DE37D4}" type="datetimeFigureOut">
              <a:rPr lang="zh-CN" altLang="en-US" smtClean="0"/>
              <a:pPr/>
              <a:t>2017/2/22</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p>
            <a:fld id="{4F36AA80-6346-4BBF-B14A-72D40E29DAFF}"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单击此处编辑母版文本样式</a:t>
            </a:r>
          </a:p>
        </p:txBody>
      </p:sp>
      <p:sp>
        <p:nvSpPr>
          <p:cNvPr id="5" name="日期占位符 4"/>
          <p:cNvSpPr>
            <a:spLocks noGrp="1"/>
          </p:cNvSpPr>
          <p:nvPr>
            <p:ph type="dt" sz="half" idx="10"/>
          </p:nvPr>
        </p:nvSpPr>
        <p:spPr/>
        <p:txBody>
          <a:bodyPr/>
          <a:lstStyle/>
          <a:p>
            <a:fld id="{820B33C7-942A-4022-8335-98D717DE37D4}" type="datetimeFigureOut">
              <a:rPr lang="zh-CN" altLang="en-US" smtClean="0"/>
              <a:pPr/>
              <a:t>2017/2/22</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p>
            <a:fld id="{4F36AA80-6346-4BBF-B14A-72D40E29DAFF}" type="slidenum">
              <a:rPr lang="zh-CN" altLang="en-US" smtClean="0"/>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0B33C7-942A-4022-8335-98D717DE37D4}" type="datetimeFigureOut">
              <a:rPr lang="zh-CN" altLang="en-US" smtClean="0"/>
              <a:pPr/>
              <a:t>2017/2/22</a:t>
            </a:fld>
            <a:endParaRPr lang="zh-CN" altLang="en-US"/>
          </a:p>
        </p:txBody>
      </p:sp>
      <p:sp>
        <p:nvSpPr>
          <p:cNvPr id="6" name="灯片编号占位符 5"/>
          <p:cNvSpPr>
            <a:spLocks noGrp="1"/>
          </p:cNvSpPr>
          <p:nvPr>
            <p:ph type="sldNum" sz="quarter" idx="12"/>
          </p:nvPr>
        </p:nvSpPr>
        <p:spPr/>
        <p:txBody>
          <a:bodyPr/>
          <a:lstStyle/>
          <a:p>
            <a:fld id="{4F36AA80-6346-4BBF-B14A-72D40E29DAFF}"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0B33C7-942A-4022-8335-98D717DE37D4}" type="datetimeFigureOut">
              <a:rPr lang="zh-CN" altLang="en-US" smtClean="0"/>
              <a:pPr/>
              <a:t>2017/2/22</a:t>
            </a:fld>
            <a:endParaRPr lang="zh-CN" altLang="en-US"/>
          </a:p>
        </p:txBody>
      </p:sp>
      <p:sp>
        <p:nvSpPr>
          <p:cNvPr id="6" name="灯片编号占位符 5"/>
          <p:cNvSpPr>
            <a:spLocks noGrp="1"/>
          </p:cNvSpPr>
          <p:nvPr>
            <p:ph type="sldNum" sz="quarter" idx="12"/>
          </p:nvPr>
        </p:nvSpPr>
        <p:spPr/>
        <p:txBody>
          <a:bodyPr/>
          <a:lstStyle/>
          <a:p>
            <a:fld id="{4F36AA80-6346-4BBF-B14A-72D40E29DAFF}"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0B33C7-942A-4022-8335-98D717DE37D4}" type="datetimeFigureOut">
              <a:rPr lang="zh-CN" altLang="en-US" smtClean="0"/>
              <a:pPr/>
              <a:t>2017/2/22</a:t>
            </a:fld>
            <a:endParaRPr lang="zh-CN" altLang="en-US"/>
          </a:p>
        </p:txBody>
      </p:sp>
      <p:sp>
        <p:nvSpPr>
          <p:cNvPr id="4" name="灯片编号占位符 3"/>
          <p:cNvSpPr>
            <a:spLocks noGrp="1"/>
          </p:cNvSpPr>
          <p:nvPr>
            <p:ph type="sldNum" sz="quarter" idx="11"/>
          </p:nvPr>
        </p:nvSpPr>
        <p:spPr/>
        <p:txBody>
          <a:bodyPr/>
          <a:lstStyle/>
          <a:p>
            <a:fld id="{4F36AA80-6346-4BBF-B14A-72D40E29DAFF}"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内容">
    <p:spTree>
      <p:nvGrpSpPr>
        <p:cNvPr id="1" name=""/>
        <p:cNvGrpSpPr/>
        <p:nvPr/>
      </p:nvGrpSpPr>
      <p:grpSpPr>
        <a:xfrm>
          <a:off x="0" y="0"/>
          <a:ext cx="0" cy="0"/>
          <a:chOff x="0" y="0"/>
          <a:chExt cx="0" cy="0"/>
        </a:xfrm>
      </p:grpSpPr>
      <p:sp>
        <p:nvSpPr>
          <p:cNvPr id="2" name="内容占位符 1"/>
          <p:cNvSpPr>
            <a:spLocks noGrp="1"/>
          </p:cNvSpPr>
          <p:nvPr>
            <p:ph/>
          </p:nvPr>
        </p:nvSpPr>
        <p:spPr>
          <a:xfrm>
            <a:off x="365760" y="1658983"/>
            <a:ext cx="5447211" cy="4467180"/>
          </a:xfrm>
          <a:prstGeom prst="rect">
            <a:avLst/>
          </a:prstGeo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标题 1"/>
          <p:cNvSpPr>
            <a:spLocks noGrp="1"/>
          </p:cNvSpPr>
          <p:nvPr>
            <p:ph type="title" idx="12" hasCustomPrompt="1"/>
          </p:nvPr>
        </p:nvSpPr>
        <p:spPr>
          <a:xfrm>
            <a:off x="-1" y="183197"/>
            <a:ext cx="7942209" cy="1143000"/>
          </a:xfrm>
        </p:spPr>
        <p:txBody>
          <a:bodyPr>
            <a:normAutofit/>
          </a:bodyPr>
          <a:lstStyle>
            <a:lvl1pPr>
              <a:defRPr sz="6000" b="1">
                <a:effectLst>
                  <a:outerShdw blurRad="38100" dist="38100" dir="2700000" algn="tl">
                    <a:srgbClr val="000000">
                      <a:alpha val="43137"/>
                    </a:srgbClr>
                  </a:outerShdw>
                </a:effectLst>
                <a:latin typeface="Times New Roman" pitchFamily="18" charset="0"/>
                <a:cs typeface="Times New Roman" pitchFamily="18" charset="0"/>
              </a:defRPr>
            </a:lvl1pPr>
          </a:lstStyle>
          <a:p>
            <a:r>
              <a:rPr lang="en-US" altLang="zh-CN" dirty="0" smtClean="0"/>
              <a:t>Q &amp; A</a:t>
            </a:r>
            <a:endParaRPr lang="zh-CN" altLang="en-US" dirty="0"/>
          </a:p>
        </p:txBody>
      </p:sp>
      <p:pic>
        <p:nvPicPr>
          <p:cNvPr id="7" name="Picture 4" descr="C:\Documents and Settings\Administrator\Local Settings\Temporary Internet Files\Content.IE5\U9GNQH4Z\MCj02975650000[1].wmf"/>
          <p:cNvPicPr>
            <a:picLocks noChangeAspect="1" noChangeArrowheads="1"/>
          </p:cNvPicPr>
          <p:nvPr userDrawn="1"/>
        </p:nvPicPr>
        <p:blipFill>
          <a:blip r:embed="rId2"/>
          <a:srcRect/>
          <a:stretch>
            <a:fillRect/>
          </a:stretch>
        </p:blipFill>
        <p:spPr bwMode="auto">
          <a:xfrm>
            <a:off x="6397718" y="4846321"/>
            <a:ext cx="2720156" cy="1741854"/>
          </a:xfrm>
          <a:prstGeom prst="rect">
            <a:avLst/>
          </a:prstGeom>
          <a:noFill/>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b="1">
                <a:effectLst>
                  <a:outerShdw blurRad="38100" dist="38100" dir="2700000" algn="tl">
                    <a:srgbClr val="000000">
                      <a:alpha val="43137"/>
                    </a:srgbClr>
                  </a:outerShdw>
                </a:effectLst>
                <a:latin typeface="+mj-ea"/>
                <a:ea typeface="+mj-ea"/>
              </a:defRPr>
            </a:lvl1pPr>
          </a:lstStyle>
          <a:p>
            <a:r>
              <a:rPr lang="zh-CN" altLang="en-US" dirty="0" smtClean="0"/>
              <a:t>这次课我们学到了</a:t>
            </a:r>
            <a:r>
              <a:rPr lang="en-US" altLang="zh-CN" dirty="0" smtClean="0"/>
              <a:t>…</a:t>
            </a:r>
            <a:endParaRPr lang="zh-CN" altLang="en-US" dirty="0"/>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820B33C7-942A-4022-8335-98D717DE37D4}" type="datetimeFigureOut">
              <a:rPr lang="zh-CN" altLang="en-US" smtClean="0"/>
              <a:pPr/>
              <a:t>2017/2/22</a:t>
            </a:fld>
            <a:endParaRPr lang="zh-CN" altLang="en-US"/>
          </a:p>
        </p:txBody>
      </p:sp>
      <p:sp>
        <p:nvSpPr>
          <p:cNvPr id="6" name="灯片编号占位符 5"/>
          <p:cNvSpPr>
            <a:spLocks noGrp="1"/>
          </p:cNvSpPr>
          <p:nvPr>
            <p:ph type="sldNum" sz="quarter" idx="12"/>
          </p:nvPr>
        </p:nvSpPr>
        <p:spPr/>
        <p:txBody>
          <a:bodyPr/>
          <a:lstStyle/>
          <a:p>
            <a:fld id="{4F36AA80-6346-4BBF-B14A-72D40E29DAFF}"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2" name="内容占位符 1"/>
          <p:cNvSpPr>
            <a:spLocks noGrp="1"/>
          </p:cNvSpPr>
          <p:nvPr>
            <p:ph hasCustomPrompt="1"/>
          </p:nvPr>
        </p:nvSpPr>
        <p:spPr>
          <a:xfrm>
            <a:off x="365760" y="1658983"/>
            <a:ext cx="6792686" cy="4467180"/>
          </a:xfrm>
          <a:prstGeom prst="rect">
            <a:avLst/>
          </a:prstGeom>
        </p:spPr>
        <p:txBody>
          <a:bodyPr/>
          <a:lstStyle>
            <a:lvl1pPr>
              <a:defRPr>
                <a:latin typeface="Times New Roman" pitchFamily="18" charset="0"/>
                <a:ea typeface="隶书" pitchFamily="49" charset="-122"/>
                <a:cs typeface="Times New Roman" pitchFamily="18" charset="0"/>
              </a:defRPr>
            </a:lvl1pPr>
            <a:lvl2pPr>
              <a:defRPr>
                <a:latin typeface="Times New Roman" pitchFamily="18" charset="0"/>
                <a:cs typeface="Times New Roman" pitchFamily="18" charset="0"/>
              </a:defRPr>
            </a:lvl2pPr>
          </a:lstStyle>
          <a:p>
            <a:pPr lvl="0"/>
            <a:r>
              <a:rPr lang="zh-CN" altLang="en-US" dirty="0" smtClean="0"/>
              <a:t>单击此处编辑母版文本样式</a:t>
            </a:r>
            <a:r>
              <a:rPr lang="en-US" altLang="zh-CN" dirty="0" smtClean="0"/>
              <a:t>11</a:t>
            </a:r>
            <a:endParaRPr lang="zh-CN" altLang="en-US" dirty="0" smtClean="0"/>
          </a:p>
          <a:p>
            <a:pPr lvl="1"/>
            <a:r>
              <a:rPr lang="zh-CN" altLang="en-US" dirty="0" smtClean="0"/>
              <a:t>第二级</a:t>
            </a:r>
            <a:r>
              <a:rPr lang="en-US" altLang="zh-CN" dirty="0" smtClean="0"/>
              <a:t>22</a:t>
            </a:r>
            <a:endParaRPr lang="zh-CN" altLang="en-US" dirty="0" smtClean="0"/>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25"/>
          <p:cNvSpPr>
            <a:spLocks noGrp="1" noChangeArrowheads="1"/>
          </p:cNvSpPr>
          <p:nvPr>
            <p:ph type="sldNum" sz="quarter" idx="11"/>
          </p:nvPr>
        </p:nvSpPr>
        <p:spPr>
          <a:ln/>
        </p:spPr>
        <p:txBody>
          <a:bodyPr/>
          <a:lstStyle>
            <a:lvl1pPr>
              <a:defRPr/>
            </a:lvl1pPr>
          </a:lstStyle>
          <a:p>
            <a:pPr>
              <a:defRPr/>
            </a:pPr>
            <a:fld id="{1A3CED21-CC2B-44EF-83D4-46AFB1DB4E3F}" type="slidenum">
              <a:rPr lang="ko-KR" altLang="en-US"/>
              <a:pPr>
                <a:defRPr/>
              </a:pPr>
              <a:t>‹#›</a:t>
            </a:fld>
            <a:endParaRPr lang="en-US" altLang="ko-KR"/>
          </a:p>
        </p:txBody>
      </p:sp>
      <p:pic>
        <p:nvPicPr>
          <p:cNvPr id="5" name="Picture 10" descr="E:\程序设计基础\试验手册及资料\课程讲义\picture\homework.jpg"/>
          <p:cNvPicPr>
            <a:picLocks noChangeAspect="1" noChangeArrowheads="1"/>
          </p:cNvPicPr>
          <p:nvPr userDrawn="1"/>
        </p:nvPicPr>
        <p:blipFill>
          <a:blip r:embed="rId2"/>
          <a:srcRect/>
          <a:stretch>
            <a:fillRect/>
          </a:stretch>
        </p:blipFill>
        <p:spPr bwMode="auto">
          <a:xfrm>
            <a:off x="6039949" y="3564119"/>
            <a:ext cx="3076575" cy="3048000"/>
          </a:xfrm>
          <a:prstGeom prst="rect">
            <a:avLst/>
          </a:prstGeom>
          <a:noFill/>
        </p:spPr>
      </p:pic>
      <p:sp>
        <p:nvSpPr>
          <p:cNvPr id="6" name="标题 1"/>
          <p:cNvSpPr>
            <a:spLocks noGrp="1"/>
          </p:cNvSpPr>
          <p:nvPr>
            <p:ph type="title" idx="12"/>
          </p:nvPr>
        </p:nvSpPr>
        <p:spPr>
          <a:xfrm>
            <a:off x="-1" y="183197"/>
            <a:ext cx="7942209" cy="1143000"/>
          </a:xfrm>
        </p:spPr>
        <p:txBody>
          <a:bodyPr/>
          <a:lstStyle>
            <a:lvl1pPr>
              <a:defRPr b="1">
                <a:effectLst>
                  <a:outerShdw blurRad="38100" dist="38100" dir="2700000" algn="tl">
                    <a:srgbClr val="000000">
                      <a:alpha val="43137"/>
                    </a:srgbClr>
                  </a:outerShdw>
                </a:effectLst>
                <a:latin typeface="+mj-ea"/>
                <a:ea typeface="+mj-ea"/>
              </a:defRPr>
            </a:lvl1pPr>
          </a:lstStyle>
          <a:p>
            <a:r>
              <a:rPr lang="zh-CN" altLang="en-US" dirty="0" smtClean="0"/>
              <a:t>单击此处编辑母版标题样式</a:t>
            </a:r>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1_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effectLst>
                  <a:outerShdw blurRad="38100" dist="38100" dir="2700000" algn="tl">
                    <a:srgbClr val="000000">
                      <a:alpha val="43137"/>
                    </a:srgbClr>
                  </a:outerShdw>
                </a:effectLst>
                <a:latin typeface="隶书" pitchFamily="49" charset="-122"/>
                <a:ea typeface="隶书" pitchFamily="49" charset="-122"/>
              </a:defRPr>
            </a:lvl1p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094514" y="1600200"/>
            <a:ext cx="3592286" cy="4525963"/>
          </a:xfrm>
        </p:spPr>
        <p:txBody>
          <a:bodyPr vert="eaVert"/>
          <a:lstStyle>
            <a:lvl1pPr>
              <a:buFontTx/>
              <a:buNone/>
              <a:defRPr>
                <a:latin typeface="华文行楷" pitchFamily="2" charset="-122"/>
                <a:ea typeface="华文行楷" pitchFamily="2" charset="-122"/>
              </a:defRPr>
            </a:lvl1pPr>
            <a:lvl2pPr>
              <a:buFontTx/>
              <a:buNone/>
              <a:defRPr>
                <a:latin typeface="华文行楷" pitchFamily="2" charset="-122"/>
                <a:ea typeface="华文行楷" pitchFamily="2" charset="-122"/>
              </a:defRPr>
            </a:lvl2pPr>
            <a:lvl3pPr>
              <a:buFontTx/>
              <a:buNone/>
              <a:defRPr>
                <a:latin typeface="华文行楷" pitchFamily="2" charset="-122"/>
                <a:ea typeface="华文行楷" pitchFamily="2" charset="-122"/>
              </a:defRPr>
            </a:lvl3pPr>
            <a:lvl4pPr>
              <a:buFontTx/>
              <a:buNone/>
              <a:defRPr>
                <a:latin typeface="华文行楷" pitchFamily="2" charset="-122"/>
                <a:ea typeface="华文行楷" pitchFamily="2" charset="-122"/>
              </a:defRPr>
            </a:lvl4pPr>
            <a:lvl5pPr>
              <a:buFontTx/>
              <a:buNone/>
              <a:defRPr>
                <a:latin typeface="华文行楷" pitchFamily="2" charset="-122"/>
                <a:ea typeface="华文行楷" pitchFamily="2"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0B33C7-942A-4022-8335-98D717DE37D4}" type="datetimeFigureOut">
              <a:rPr lang="zh-CN" altLang="en-US" smtClean="0"/>
              <a:pPr/>
              <a:t>2017/2/22</a:t>
            </a:fld>
            <a:endParaRPr lang="zh-CN" altLang="en-US"/>
          </a:p>
        </p:txBody>
      </p:sp>
      <p:sp>
        <p:nvSpPr>
          <p:cNvPr id="6" name="灯片编号占位符 5"/>
          <p:cNvSpPr>
            <a:spLocks noGrp="1"/>
          </p:cNvSpPr>
          <p:nvPr>
            <p:ph type="sldNum" sz="quarter" idx="12"/>
          </p:nvPr>
        </p:nvSpPr>
        <p:spPr/>
        <p:txBody>
          <a:bodyPr/>
          <a:lstStyle/>
          <a:p>
            <a:fld id="{4F36AA80-6346-4BBF-B14A-72D40E29DAFF}" type="slidenum">
              <a:rPr lang="zh-CN" altLang="en-US" smtClean="0"/>
              <a:pPr/>
              <a:t>‹#›</a:t>
            </a:fld>
            <a:endParaRPr lang="zh-CN" altLang="en-US"/>
          </a:p>
        </p:txBody>
      </p:sp>
      <p:pic>
        <p:nvPicPr>
          <p:cNvPr id="7" name="Picture 6" descr="http://hiphotos.baidu.com/yizhimei512/pic/item/94f2987256f119388701b008.jpg"/>
          <p:cNvPicPr>
            <a:picLocks noChangeAspect="1" noChangeArrowheads="1"/>
          </p:cNvPicPr>
          <p:nvPr userDrawn="1"/>
        </p:nvPicPr>
        <p:blipFill>
          <a:blip r:embed="rId2">
            <a:clrChange>
              <a:clrFrom>
                <a:srgbClr val="FFFFFF"/>
              </a:clrFrom>
              <a:clrTo>
                <a:srgbClr val="FFFFFF">
                  <a:alpha val="0"/>
                </a:srgbClr>
              </a:clrTo>
            </a:clrChange>
          </a:blip>
          <a:srcRect/>
          <a:stretch>
            <a:fillRect/>
          </a:stretch>
        </p:blipFill>
        <p:spPr bwMode="auto">
          <a:xfrm>
            <a:off x="342284" y="1381707"/>
            <a:ext cx="3184687" cy="4874644"/>
          </a:xfrm>
          <a:prstGeom prst="rect">
            <a:avLst/>
          </a:prstGeom>
          <a:noFill/>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lvl1pPr>
              <a:defRPr sz="3200">
                <a:solidFill>
                  <a:srgbClr val="000000"/>
                </a:solidFill>
                <a:latin typeface="宋体" pitchFamily="2" charset="-122"/>
                <a:ea typeface="宋体" pitchFamily="2" charset="-122"/>
              </a:defRPr>
            </a:lvl1pPr>
            <a:lvl2pPr>
              <a:defRPr sz="2800">
                <a:solidFill>
                  <a:srgbClr val="000000"/>
                </a:solidFill>
                <a:latin typeface="宋体" pitchFamily="2" charset="-122"/>
                <a:ea typeface="宋体" pitchFamily="2" charset="-122"/>
              </a:defRPr>
            </a:lvl2pPr>
            <a:lvl3pPr>
              <a:defRPr sz="2400">
                <a:latin typeface="宋体" pitchFamily="2" charset="-122"/>
                <a:ea typeface="宋体" pitchFamily="2" charset="-122"/>
              </a:defRPr>
            </a:lvl3pPr>
            <a:lvl4pPr>
              <a:defRPr sz="2000">
                <a:latin typeface="宋体" pitchFamily="2" charset="-122"/>
                <a:ea typeface="宋体" pitchFamily="2" charset="-122"/>
              </a:defRPr>
            </a:lvl4pPr>
            <a:lvl5pPr>
              <a:defRPr sz="2000">
                <a:latin typeface="宋体" pitchFamily="2" charset="-122"/>
                <a:ea typeface="宋体"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0B33C7-942A-4022-8335-98D717DE37D4}" type="datetimeFigureOut">
              <a:rPr lang="zh-CN" altLang="en-US" smtClean="0"/>
              <a:pPr/>
              <a:t>2017/2/22</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4F36AA80-6346-4BBF-B14A-72D40E29DAFF}"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hasCustomPrompt="1"/>
          </p:nvPr>
        </p:nvSpPr>
        <p:spPr/>
        <p:txBody>
          <a:bodyPr/>
          <a:lstStyle>
            <a:lvl1pPr>
              <a:defRPr>
                <a:latin typeface="Times New Roman" pitchFamily="18" charset="0"/>
                <a:ea typeface="隶书" pitchFamily="49" charset="-122"/>
                <a:cs typeface="Times New Roman" pitchFamily="18" charset="0"/>
              </a:defRPr>
            </a:lvl1pPr>
          </a:lstStyle>
          <a:p>
            <a:pPr lvl="0"/>
            <a:r>
              <a:rPr lang="zh-CN" altLang="en-US" dirty="0" smtClean="0"/>
              <a:t>单击此处编辑母版文本样式</a:t>
            </a:r>
            <a:r>
              <a:rPr lang="en-US" altLang="zh-CN" dirty="0" smtClean="0"/>
              <a:t>11</a:t>
            </a:r>
            <a:endParaRPr lang="zh-CN" altLang="en-US" dirty="0" smtClean="0"/>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820B33C7-942A-4022-8335-98D717DE37D4}" type="datetimeFigureOut">
              <a:rPr lang="zh-CN" altLang="en-US" smtClean="0"/>
              <a:pPr/>
              <a:t>2017/2/22</a:t>
            </a:fld>
            <a:endParaRPr lang="zh-CN" altLang="en-US"/>
          </a:p>
        </p:txBody>
      </p:sp>
      <p:sp>
        <p:nvSpPr>
          <p:cNvPr id="6" name="灯片编号占位符 5"/>
          <p:cNvSpPr>
            <a:spLocks noGrp="1"/>
          </p:cNvSpPr>
          <p:nvPr>
            <p:ph type="sldNum" sz="quarter" idx="12"/>
          </p:nvPr>
        </p:nvSpPr>
        <p:spPr/>
        <p:txBody>
          <a:bodyPr/>
          <a:lstStyle/>
          <a:p>
            <a:fld id="{4F36AA80-6346-4BBF-B14A-72D40E29DAFF}"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4000">
                <a:latin typeface="隶书" pitchFamily="49" charset="-122"/>
                <a:ea typeface="隶书"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hasCustomPrompt="1"/>
          </p:nvPr>
        </p:nvSpPr>
        <p:spPr>
          <a:xfrm>
            <a:off x="2521130" y="1600200"/>
            <a:ext cx="6165669" cy="4525963"/>
          </a:xfrm>
        </p:spPr>
        <p:txBody>
          <a:bodyPr/>
          <a:lstStyle>
            <a:lvl1pPr>
              <a:buFontTx/>
              <a:buBlip>
                <a:blip r:embed="rId2"/>
              </a:buBlip>
              <a:defRPr>
                <a:latin typeface="+mn-ea"/>
                <a:ea typeface="+mn-ea"/>
                <a:cs typeface="Times New Roman" pitchFamily="18" charset="0"/>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dirty="0" smtClean="0"/>
              <a:t>单击此处编辑母版文本样式</a:t>
            </a:r>
            <a:r>
              <a:rPr lang="en-US" altLang="zh-CN" dirty="0" smtClean="0"/>
              <a:t>11</a:t>
            </a:r>
            <a:endParaRPr lang="zh-CN" altLang="en-US" dirty="0" smtClean="0"/>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820B33C7-942A-4022-8335-98D717DE37D4}" type="datetimeFigureOut">
              <a:rPr lang="zh-CN" altLang="en-US" smtClean="0"/>
              <a:pPr/>
              <a:t>2017/2/22</a:t>
            </a:fld>
            <a:endParaRPr lang="zh-CN" altLang="en-US"/>
          </a:p>
        </p:txBody>
      </p:sp>
      <p:sp>
        <p:nvSpPr>
          <p:cNvPr id="6" name="灯片编号占位符 5"/>
          <p:cNvSpPr>
            <a:spLocks noGrp="1"/>
          </p:cNvSpPr>
          <p:nvPr>
            <p:ph type="sldNum" sz="quarter" idx="12"/>
          </p:nvPr>
        </p:nvSpPr>
        <p:spPr/>
        <p:txBody>
          <a:bodyPr/>
          <a:lstStyle/>
          <a:p>
            <a:fld id="{4F36AA80-6346-4BBF-B14A-72D40E29DAFF}" type="slidenum">
              <a:rPr lang="zh-CN" altLang="en-US" smtClean="0"/>
              <a:pPr/>
              <a:t>‹#›</a:t>
            </a:fld>
            <a:endParaRPr lang="zh-CN" altLang="en-US"/>
          </a:p>
        </p:txBody>
      </p:sp>
      <p:pic>
        <p:nvPicPr>
          <p:cNvPr id="7" name="Picture 4" descr="C:\Documents and Settings\Administrator\Local Settings\Temporary Internet Files\Content.IE5\OPIZ49QJ\MCj04326650000[1].png"/>
          <p:cNvPicPr>
            <a:picLocks noChangeAspect="1" noChangeArrowheads="1"/>
          </p:cNvPicPr>
          <p:nvPr userDrawn="1"/>
        </p:nvPicPr>
        <p:blipFill>
          <a:blip r:embed="rId3"/>
          <a:srcRect/>
          <a:stretch>
            <a:fillRect/>
          </a:stretch>
        </p:blipFill>
        <p:spPr bwMode="auto">
          <a:xfrm rot="21409107">
            <a:off x="481222" y="4718602"/>
            <a:ext cx="1714500" cy="1714500"/>
          </a:xfrm>
          <a:prstGeom prst="rect">
            <a:avLst/>
          </a:prstGeom>
          <a:noFill/>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20B33C7-942A-4022-8335-98D717DE37D4}" type="datetimeFigureOut">
              <a:rPr lang="zh-CN" altLang="en-US" smtClean="0"/>
              <a:pPr/>
              <a:t>2017/2/22</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4F36AA80-6346-4BBF-B14A-72D40E29DAFF}"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p>
            <a:fld id="{820B33C7-942A-4022-8335-98D717DE37D4}" type="datetimeFigureOut">
              <a:rPr lang="zh-CN" altLang="en-US" smtClean="0"/>
              <a:pPr/>
              <a:t>2017/2/22</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p>
            <a:fld id="{4F36AA80-6346-4BBF-B14A-72D40E29DAFF}"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0B33C7-942A-4022-8335-98D717DE37D4}" type="datetimeFigureOut">
              <a:rPr lang="zh-CN" altLang="en-US" smtClean="0"/>
              <a:pPr/>
              <a:t>2017/2/22</a:t>
            </a:fld>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9" name="灯片编号占位符 8"/>
          <p:cNvSpPr>
            <a:spLocks noGrp="1"/>
          </p:cNvSpPr>
          <p:nvPr>
            <p:ph type="sldNum" sz="quarter" idx="12"/>
          </p:nvPr>
        </p:nvSpPr>
        <p:spPr/>
        <p:txBody>
          <a:bodyPr/>
          <a:lstStyle/>
          <a:p>
            <a:fld id="{4F36AA80-6346-4BBF-B14A-72D40E29DAFF}"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0B33C7-942A-4022-8335-98D717DE37D4}" type="datetimeFigureOut">
              <a:rPr lang="zh-CN" altLang="en-US" smtClean="0"/>
              <a:pPr/>
              <a:t>2017/2/22</a:t>
            </a:fld>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5" name="灯片编号占位符 4"/>
          <p:cNvSpPr>
            <a:spLocks noGrp="1"/>
          </p:cNvSpPr>
          <p:nvPr>
            <p:ph type="sldNum" sz="quarter" idx="12"/>
          </p:nvPr>
        </p:nvSpPr>
        <p:spPr/>
        <p:txBody>
          <a:bodyPr/>
          <a:lstStyle/>
          <a:p>
            <a:fld id="{4F36AA80-6346-4BBF-B14A-72D40E29DAFF}"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18" Type="http://schemas.openxmlformats.org/officeDocument/2006/relationships/slideLayout" Target="../slideLayouts/slideLayout1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slideLayout" Target="../slideLayouts/slideLayout18.xml"/><Relationship Id="rId2" Type="http://schemas.openxmlformats.org/officeDocument/2006/relationships/slideLayout" Target="../slideLayouts/slideLayout3.xml"/><Relationship Id="rId16" Type="http://schemas.openxmlformats.org/officeDocument/2006/relationships/slideLayout" Target="../slideLayouts/slideLayout17.xml"/><Relationship Id="rId20"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slideLayout" Target="../slideLayouts/slideLayout16.xml"/><Relationship Id="rId10" Type="http://schemas.openxmlformats.org/officeDocument/2006/relationships/slideLayout" Target="../slideLayouts/slideLayout11.xml"/><Relationship Id="rId19" Type="http://schemas.openxmlformats.org/officeDocument/2006/relationships/theme" Target="../theme/theme2.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12" name="Rectangle 24"/>
          <p:cNvSpPr>
            <a:spLocks noGrp="1" noChangeArrowheads="1"/>
          </p:cNvSpPr>
          <p:nvPr>
            <p:ph type="ftr" sz="quarter" idx="3"/>
          </p:nvPr>
        </p:nvSpPr>
        <p:spPr bwMode="gray">
          <a:xfrm>
            <a:off x="6248400" y="6578600"/>
            <a:ext cx="2895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1">
                <a:solidFill>
                  <a:schemeClr val="bg1"/>
                </a:solidFill>
                <a:latin typeface="+mn-lt"/>
                <a:ea typeface="굴림" pitchFamily="50" charset="-127"/>
              </a:defRPr>
            </a:lvl1pPr>
          </a:lstStyle>
          <a:p>
            <a:pPr>
              <a:defRPr/>
            </a:pPr>
            <a:r>
              <a:rPr lang="en-US" altLang="ko-KR"/>
              <a:t>YOUR SITE HERE</a:t>
            </a:r>
          </a:p>
        </p:txBody>
      </p:sp>
      <p:sp>
        <p:nvSpPr>
          <p:cNvPr id="12313" name="Rectangle 25"/>
          <p:cNvSpPr>
            <a:spLocks noGrp="1" noChangeArrowheads="1"/>
          </p:cNvSpPr>
          <p:nvPr>
            <p:ph type="sldNum" sz="quarter" idx="4"/>
          </p:nvPr>
        </p:nvSpPr>
        <p:spPr bwMode="gray">
          <a:xfrm>
            <a:off x="3276600" y="6477000"/>
            <a:ext cx="2133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effectLst>
                  <a:outerShdw blurRad="38100" dist="38100" dir="2700000" algn="tl">
                    <a:srgbClr val="000000"/>
                  </a:outerShdw>
                </a:effectLst>
                <a:latin typeface="+mn-lt"/>
                <a:ea typeface="굴림" pitchFamily="50" charset="-127"/>
              </a:defRPr>
            </a:lvl1pPr>
          </a:lstStyle>
          <a:p>
            <a:pPr>
              <a:defRPr/>
            </a:pPr>
            <a:fld id="{1BF4FC5C-CB21-46CF-A591-94670ACFA88A}" type="slidenum">
              <a:rPr lang="ko-KR" altLang="en-US"/>
              <a:pPr>
                <a:defRPr/>
              </a:pPr>
              <a:t>‹#›</a:t>
            </a:fld>
            <a:endParaRPr lang="en-US" altLang="ko-KR"/>
          </a:p>
        </p:txBody>
      </p:sp>
      <p:sp>
        <p:nvSpPr>
          <p:cNvPr id="12337" name="Rectangle 49"/>
          <p:cNvSpPr>
            <a:spLocks noChangeArrowheads="1"/>
          </p:cNvSpPr>
          <p:nvPr/>
        </p:nvSpPr>
        <p:spPr bwMode="white">
          <a:xfrm>
            <a:off x="4635500" y="0"/>
            <a:ext cx="4508500" cy="2717800"/>
          </a:xfrm>
          <a:prstGeom prst="rect">
            <a:avLst/>
          </a:prstGeom>
          <a:gradFill rotWithShape="1">
            <a:gsLst>
              <a:gs pos="0">
                <a:schemeClr val="bg1"/>
              </a:gs>
              <a:gs pos="100000">
                <a:schemeClr val="tx2"/>
              </a:gs>
            </a:gsLst>
            <a:lin ang="0" scaled="1"/>
          </a:gradFill>
          <a:ln w="9525">
            <a:noFill/>
            <a:miter lim="800000"/>
            <a:headEnd/>
            <a:tailEnd/>
          </a:ln>
          <a:effectLst/>
        </p:spPr>
        <p:txBody>
          <a:bodyPr wrap="none" anchor="ctr"/>
          <a:lstStyle/>
          <a:p>
            <a:pPr eaLnBrk="0" hangingPunct="0">
              <a:defRPr/>
            </a:pPr>
            <a:endParaRPr lang="zh-CN" altLang="en-US"/>
          </a:p>
        </p:txBody>
      </p:sp>
      <p:sp>
        <p:nvSpPr>
          <p:cNvPr id="12325" name="Rectangle 37"/>
          <p:cNvSpPr>
            <a:spLocks noChangeArrowheads="1"/>
          </p:cNvSpPr>
          <p:nvPr/>
        </p:nvSpPr>
        <p:spPr bwMode="ltGray">
          <a:xfrm flipH="1" flipV="1">
            <a:off x="12700" y="1841500"/>
            <a:ext cx="9131300" cy="5016500"/>
          </a:xfrm>
          <a:prstGeom prst="rect">
            <a:avLst/>
          </a:prstGeom>
          <a:solidFill>
            <a:schemeClr val="hlink"/>
          </a:solidFill>
          <a:ln w="9525">
            <a:noFill/>
            <a:miter lim="800000"/>
            <a:headEnd/>
            <a:tailEnd/>
          </a:ln>
          <a:effectLst/>
        </p:spPr>
        <p:txBody>
          <a:bodyPr wrap="none" anchor="ctr"/>
          <a:lstStyle/>
          <a:p>
            <a:pPr eaLnBrk="0" hangingPunct="0">
              <a:defRPr/>
            </a:pPr>
            <a:endParaRPr lang="zh-CN" altLang="en-US"/>
          </a:p>
        </p:txBody>
      </p:sp>
      <p:sp>
        <p:nvSpPr>
          <p:cNvPr id="12324" name="Arc 36"/>
          <p:cNvSpPr>
            <a:spLocks/>
          </p:cNvSpPr>
          <p:nvPr/>
        </p:nvSpPr>
        <p:spPr bwMode="blackGray">
          <a:xfrm>
            <a:off x="0" y="889000"/>
            <a:ext cx="9158288" cy="2171700"/>
          </a:xfrm>
          <a:custGeom>
            <a:avLst/>
            <a:gdLst>
              <a:gd name="G0" fmla="+- 0 0 0"/>
              <a:gd name="G1" fmla="+- 21600 0 0"/>
              <a:gd name="G2" fmla="+- 21600 0 0"/>
              <a:gd name="T0" fmla="*/ 0 w 17899"/>
              <a:gd name="T1" fmla="*/ 0 h 21600"/>
              <a:gd name="T2" fmla="*/ 17899 w 17899"/>
              <a:gd name="T3" fmla="*/ 9510 h 21600"/>
              <a:gd name="T4" fmla="*/ 0 w 17899"/>
              <a:gd name="T5" fmla="*/ 21600 h 21600"/>
            </a:gdLst>
            <a:ahLst/>
            <a:cxnLst>
              <a:cxn ang="0">
                <a:pos x="T0" y="T1"/>
              </a:cxn>
              <a:cxn ang="0">
                <a:pos x="T2" y="T3"/>
              </a:cxn>
              <a:cxn ang="0">
                <a:pos x="T4" y="T5"/>
              </a:cxn>
            </a:cxnLst>
            <a:rect l="0" t="0" r="r" b="b"/>
            <a:pathLst>
              <a:path w="17899" h="21600" fill="none" extrusionOk="0">
                <a:moveTo>
                  <a:pt x="-1" y="0"/>
                </a:moveTo>
                <a:cubicBezTo>
                  <a:pt x="7175" y="0"/>
                  <a:pt x="13882" y="3563"/>
                  <a:pt x="17899" y="9509"/>
                </a:cubicBezTo>
              </a:path>
              <a:path w="17899" h="21600" stroke="0" extrusionOk="0">
                <a:moveTo>
                  <a:pt x="-1" y="0"/>
                </a:moveTo>
                <a:cubicBezTo>
                  <a:pt x="7175" y="0"/>
                  <a:pt x="13882" y="3563"/>
                  <a:pt x="17899" y="9509"/>
                </a:cubicBezTo>
                <a:lnTo>
                  <a:pt x="0" y="21600"/>
                </a:lnTo>
                <a:close/>
              </a:path>
            </a:pathLst>
          </a:custGeom>
          <a:solidFill>
            <a:schemeClr val="hlink"/>
          </a:solidFill>
          <a:ln w="9525">
            <a:noFill/>
            <a:round/>
            <a:headEnd/>
            <a:tailEnd/>
          </a:ln>
          <a:effectLst/>
        </p:spPr>
        <p:txBody>
          <a:bodyPr wrap="none" anchor="ctr"/>
          <a:lstStyle/>
          <a:p>
            <a:pPr eaLnBrk="0" hangingPunct="0">
              <a:defRPr/>
            </a:pPr>
            <a:endParaRPr lang="zh-CN" altLang="en-US"/>
          </a:p>
        </p:txBody>
      </p:sp>
      <p:grpSp>
        <p:nvGrpSpPr>
          <p:cNvPr id="3079" name="Group 47"/>
          <p:cNvGrpSpPr>
            <a:grpSpLocks/>
          </p:cNvGrpSpPr>
          <p:nvPr/>
        </p:nvGrpSpPr>
        <p:grpSpPr bwMode="auto">
          <a:xfrm>
            <a:off x="8378825" y="1403350"/>
            <a:ext cx="765175" cy="765175"/>
            <a:chOff x="4873" y="364"/>
            <a:chExt cx="636" cy="636"/>
          </a:xfrm>
        </p:grpSpPr>
        <p:sp>
          <p:nvSpPr>
            <p:cNvPr id="12328" name="Oval 40"/>
            <p:cNvSpPr>
              <a:spLocks noChangeArrowheads="1"/>
            </p:cNvSpPr>
            <p:nvPr/>
          </p:nvSpPr>
          <p:spPr bwMode="gray">
            <a:xfrm>
              <a:off x="4873" y="364"/>
              <a:ext cx="636" cy="636"/>
            </a:xfrm>
            <a:prstGeom prst="ellipse">
              <a:avLst/>
            </a:prstGeom>
            <a:solidFill>
              <a:schemeClr val="accent1"/>
            </a:solidFill>
            <a:ln w="9525">
              <a:noFill/>
              <a:round/>
              <a:headEnd/>
              <a:tailEnd/>
            </a:ln>
            <a:effectLst/>
          </p:spPr>
          <p:txBody>
            <a:bodyPr wrap="none" anchor="ctr"/>
            <a:lstStyle/>
            <a:p>
              <a:pPr eaLnBrk="0" hangingPunct="0">
                <a:defRPr/>
              </a:pPr>
              <a:endParaRPr lang="zh-CN" altLang="en-US"/>
            </a:p>
          </p:txBody>
        </p:sp>
        <p:sp>
          <p:nvSpPr>
            <p:cNvPr id="12329" name="Oval 41"/>
            <p:cNvSpPr>
              <a:spLocks noChangeArrowheads="1"/>
            </p:cNvSpPr>
            <p:nvPr/>
          </p:nvSpPr>
          <p:spPr bwMode="gray">
            <a:xfrm>
              <a:off x="5048" y="569"/>
              <a:ext cx="351" cy="352"/>
            </a:xfrm>
            <a:prstGeom prst="ellipse">
              <a:avLst/>
            </a:prstGeom>
            <a:gradFill rotWithShape="1">
              <a:gsLst>
                <a:gs pos="0">
                  <a:schemeClr val="hlink"/>
                </a:gs>
                <a:gs pos="100000">
                  <a:schemeClr val="accent1">
                    <a:alpha val="0"/>
                  </a:schemeClr>
                </a:gs>
              </a:gsLst>
              <a:path path="shape">
                <a:fillToRect l="50000" t="50000" r="50000" b="50000"/>
              </a:path>
            </a:gradFill>
            <a:ln w="9525">
              <a:noFill/>
              <a:round/>
              <a:headEnd/>
              <a:tailEnd/>
            </a:ln>
            <a:effectLst/>
          </p:spPr>
          <p:txBody>
            <a:bodyPr wrap="none" anchor="ctr"/>
            <a:lstStyle/>
            <a:p>
              <a:pPr eaLnBrk="0" hangingPunct="0">
                <a:defRPr/>
              </a:pPr>
              <a:endParaRPr lang="zh-CN" altLang="en-US"/>
            </a:p>
          </p:txBody>
        </p:sp>
        <p:sp>
          <p:nvSpPr>
            <p:cNvPr id="12330" name="Oval 42"/>
            <p:cNvSpPr>
              <a:spLocks noChangeArrowheads="1"/>
            </p:cNvSpPr>
            <p:nvPr/>
          </p:nvSpPr>
          <p:spPr bwMode="gray">
            <a:xfrm rot="-2566439">
              <a:off x="4926" y="462"/>
              <a:ext cx="268" cy="148"/>
            </a:xfrm>
            <a:prstGeom prst="ellipse">
              <a:avLst/>
            </a:prstGeom>
            <a:gradFill rotWithShape="1">
              <a:gsLst>
                <a:gs pos="0">
                  <a:schemeClr val="hlink"/>
                </a:gs>
                <a:gs pos="100000">
                  <a:schemeClr val="accent1"/>
                </a:gs>
              </a:gsLst>
              <a:path path="shape">
                <a:fillToRect l="50000" t="50000" r="50000" b="50000"/>
              </a:path>
            </a:gradFill>
            <a:ln w="9525">
              <a:noFill/>
              <a:round/>
              <a:headEnd/>
              <a:tailEnd/>
            </a:ln>
            <a:effectLst/>
          </p:spPr>
          <p:txBody>
            <a:bodyPr wrap="none" anchor="ctr"/>
            <a:lstStyle/>
            <a:p>
              <a:pPr eaLnBrk="0" hangingPunct="0">
                <a:defRPr/>
              </a:pPr>
              <a:endParaRPr lang="zh-CN" altLang="en-US"/>
            </a:p>
          </p:txBody>
        </p:sp>
      </p:grpSp>
      <p:grpSp>
        <p:nvGrpSpPr>
          <p:cNvPr id="3080" name="Group 43"/>
          <p:cNvGrpSpPr>
            <a:grpSpLocks/>
          </p:cNvGrpSpPr>
          <p:nvPr/>
        </p:nvGrpSpPr>
        <p:grpSpPr bwMode="auto">
          <a:xfrm>
            <a:off x="7265988" y="908050"/>
            <a:ext cx="1035050" cy="1035050"/>
            <a:chOff x="185" y="1700"/>
            <a:chExt cx="860" cy="860"/>
          </a:xfrm>
        </p:grpSpPr>
        <p:sp>
          <p:nvSpPr>
            <p:cNvPr id="12332" name="Oval 44"/>
            <p:cNvSpPr>
              <a:spLocks noChangeArrowheads="1"/>
            </p:cNvSpPr>
            <p:nvPr/>
          </p:nvSpPr>
          <p:spPr bwMode="gray">
            <a:xfrm>
              <a:off x="185" y="1700"/>
              <a:ext cx="860" cy="860"/>
            </a:xfrm>
            <a:prstGeom prst="ellipse">
              <a:avLst/>
            </a:prstGeom>
            <a:solidFill>
              <a:schemeClr val="bg1"/>
            </a:solidFill>
            <a:ln w="9525">
              <a:noFill/>
              <a:round/>
              <a:headEnd/>
              <a:tailEnd/>
            </a:ln>
            <a:effectLst/>
          </p:spPr>
          <p:txBody>
            <a:bodyPr wrap="none" anchor="ctr"/>
            <a:lstStyle/>
            <a:p>
              <a:pPr eaLnBrk="0" hangingPunct="0">
                <a:defRPr/>
              </a:pPr>
              <a:endParaRPr lang="zh-CN" altLang="en-US"/>
            </a:p>
          </p:txBody>
        </p:sp>
        <p:sp>
          <p:nvSpPr>
            <p:cNvPr id="12333" name="Oval 45"/>
            <p:cNvSpPr>
              <a:spLocks noChangeArrowheads="1"/>
            </p:cNvSpPr>
            <p:nvPr/>
          </p:nvSpPr>
          <p:spPr bwMode="gray">
            <a:xfrm>
              <a:off x="422" y="1977"/>
              <a:ext cx="476" cy="476"/>
            </a:xfrm>
            <a:prstGeom prst="ellipse">
              <a:avLst/>
            </a:prstGeom>
            <a:gradFill rotWithShape="1">
              <a:gsLst>
                <a:gs pos="0">
                  <a:schemeClr val="hlink"/>
                </a:gs>
                <a:gs pos="100000">
                  <a:schemeClr val="bg1">
                    <a:alpha val="0"/>
                  </a:schemeClr>
                </a:gs>
              </a:gsLst>
              <a:path path="shape">
                <a:fillToRect l="50000" t="50000" r="50000" b="50000"/>
              </a:path>
            </a:gradFill>
            <a:ln w="9525">
              <a:noFill/>
              <a:round/>
              <a:headEnd/>
              <a:tailEnd/>
            </a:ln>
            <a:effectLst/>
          </p:spPr>
          <p:txBody>
            <a:bodyPr wrap="none" anchor="ctr"/>
            <a:lstStyle/>
            <a:p>
              <a:pPr eaLnBrk="0" hangingPunct="0">
                <a:defRPr/>
              </a:pPr>
              <a:endParaRPr lang="zh-CN" altLang="en-US"/>
            </a:p>
          </p:txBody>
        </p:sp>
        <p:sp>
          <p:nvSpPr>
            <p:cNvPr id="12334" name="Oval 46"/>
            <p:cNvSpPr>
              <a:spLocks noChangeArrowheads="1"/>
            </p:cNvSpPr>
            <p:nvPr/>
          </p:nvSpPr>
          <p:spPr bwMode="gray">
            <a:xfrm rot="-2566439">
              <a:off x="258" y="1833"/>
              <a:ext cx="361" cy="199"/>
            </a:xfrm>
            <a:prstGeom prst="ellipse">
              <a:avLst/>
            </a:prstGeom>
            <a:gradFill rotWithShape="1">
              <a:gsLst>
                <a:gs pos="0">
                  <a:schemeClr val="hlink"/>
                </a:gs>
                <a:gs pos="100000">
                  <a:schemeClr val="bg1"/>
                </a:gs>
              </a:gsLst>
              <a:path path="shape">
                <a:fillToRect l="50000" t="50000" r="50000" b="50000"/>
              </a:path>
            </a:gradFill>
            <a:ln w="9525">
              <a:noFill/>
              <a:round/>
              <a:headEnd/>
              <a:tailEnd/>
            </a:ln>
            <a:effectLst/>
          </p:spPr>
          <p:txBody>
            <a:bodyPr wrap="none" anchor="ctr"/>
            <a:lstStyle/>
            <a:p>
              <a:pPr eaLnBrk="0" hangingPunct="0">
                <a:defRPr/>
              </a:pPr>
              <a:endParaRPr lang="zh-CN" altLang="en-US"/>
            </a:p>
          </p:txBody>
        </p:sp>
      </p:grpSp>
    </p:spTree>
  </p:cSld>
  <p:clrMap bg1="lt1" tx1="dk1" bg2="lt2" tx2="dk2" accent1="accent1" accent2="accent2" accent3="accent3" accent4="accent4" accent5="accent5" accent6="accent6" hlink="hlink" folHlink="folHlink"/>
  <p:sldLayoutIdLst>
    <p:sldLayoutId id="2147483694" r:id="rId1"/>
  </p:sldLayoutIdLst>
  <p:timing>
    <p:tnLst>
      <p:par>
        <p:cTn id="1" dur="indefinite" restart="never" nodeType="tmRoot"/>
      </p:par>
    </p:tnLst>
  </p:timing>
  <p:hf sldNum="0" hdr="0" dt="0"/>
  <p:txStyles>
    <p:titleStyle>
      <a:lvl1pPr algn="l" rtl="0" eaLnBrk="1" fontAlgn="base" hangingPunct="1">
        <a:spcBef>
          <a:spcPct val="0"/>
        </a:spcBef>
        <a:spcAft>
          <a:spcPct val="0"/>
        </a:spcAft>
        <a:defRPr sz="3200" b="1">
          <a:solidFill>
            <a:schemeClr val="tx1"/>
          </a:solidFill>
          <a:latin typeface="+mj-lt"/>
          <a:ea typeface="+mj-ea"/>
          <a:cs typeface="+mj-cs"/>
        </a:defRPr>
      </a:lvl1pPr>
      <a:lvl2pPr algn="l" rtl="0" eaLnBrk="1" fontAlgn="base" hangingPunct="1">
        <a:spcBef>
          <a:spcPct val="0"/>
        </a:spcBef>
        <a:spcAft>
          <a:spcPct val="0"/>
        </a:spcAft>
        <a:defRPr sz="3200" b="1">
          <a:solidFill>
            <a:schemeClr val="tx1"/>
          </a:solidFill>
          <a:latin typeface="Verdana" pitchFamily="34" charset="0"/>
        </a:defRPr>
      </a:lvl2pPr>
      <a:lvl3pPr algn="l" rtl="0" eaLnBrk="1" fontAlgn="base" hangingPunct="1">
        <a:spcBef>
          <a:spcPct val="0"/>
        </a:spcBef>
        <a:spcAft>
          <a:spcPct val="0"/>
        </a:spcAft>
        <a:defRPr sz="3200" b="1">
          <a:solidFill>
            <a:schemeClr val="tx1"/>
          </a:solidFill>
          <a:latin typeface="Verdana" pitchFamily="34" charset="0"/>
        </a:defRPr>
      </a:lvl3pPr>
      <a:lvl4pPr algn="l" rtl="0" eaLnBrk="1" fontAlgn="base" hangingPunct="1">
        <a:spcBef>
          <a:spcPct val="0"/>
        </a:spcBef>
        <a:spcAft>
          <a:spcPct val="0"/>
        </a:spcAft>
        <a:defRPr sz="3200" b="1">
          <a:solidFill>
            <a:schemeClr val="tx1"/>
          </a:solidFill>
          <a:latin typeface="Verdana" pitchFamily="34" charset="0"/>
        </a:defRPr>
      </a:lvl4pPr>
      <a:lvl5pPr algn="l" rtl="0" eaLnBrk="1" fontAlgn="base" hangingPunct="1">
        <a:spcBef>
          <a:spcPct val="0"/>
        </a:spcBef>
        <a:spcAft>
          <a:spcPct val="0"/>
        </a:spcAft>
        <a:defRPr sz="3200" b="1">
          <a:solidFill>
            <a:schemeClr val="tx1"/>
          </a:solidFill>
          <a:latin typeface="Verdana" pitchFamily="34" charset="0"/>
        </a:defRPr>
      </a:lvl5pPr>
      <a:lvl6pPr marL="457200" algn="l" rtl="0" eaLnBrk="1" fontAlgn="base" hangingPunct="1">
        <a:spcBef>
          <a:spcPct val="0"/>
        </a:spcBef>
        <a:spcAft>
          <a:spcPct val="0"/>
        </a:spcAft>
        <a:defRPr sz="3200" b="1">
          <a:solidFill>
            <a:schemeClr val="tx1"/>
          </a:solidFill>
          <a:latin typeface="Verdana" pitchFamily="34" charset="0"/>
        </a:defRPr>
      </a:lvl6pPr>
      <a:lvl7pPr marL="914400" algn="l" rtl="0" eaLnBrk="1" fontAlgn="base" hangingPunct="1">
        <a:spcBef>
          <a:spcPct val="0"/>
        </a:spcBef>
        <a:spcAft>
          <a:spcPct val="0"/>
        </a:spcAft>
        <a:defRPr sz="3200" b="1">
          <a:solidFill>
            <a:schemeClr val="tx1"/>
          </a:solidFill>
          <a:latin typeface="Verdana" pitchFamily="34" charset="0"/>
        </a:defRPr>
      </a:lvl7pPr>
      <a:lvl8pPr marL="1371600" algn="l" rtl="0" eaLnBrk="1" fontAlgn="base" hangingPunct="1">
        <a:spcBef>
          <a:spcPct val="0"/>
        </a:spcBef>
        <a:spcAft>
          <a:spcPct val="0"/>
        </a:spcAft>
        <a:defRPr sz="3200" b="1">
          <a:solidFill>
            <a:schemeClr val="tx1"/>
          </a:solidFill>
          <a:latin typeface="Verdana" pitchFamily="34" charset="0"/>
        </a:defRPr>
      </a:lvl8pPr>
      <a:lvl9pPr marL="1828800" algn="l" rtl="0" eaLnBrk="1" fontAlgn="base" hangingPunct="1">
        <a:spcBef>
          <a:spcPct val="0"/>
        </a:spcBef>
        <a:spcAft>
          <a:spcPct val="0"/>
        </a:spcAft>
        <a:defRPr sz="3200" b="1">
          <a:solidFill>
            <a:schemeClr val="tx1"/>
          </a:solidFill>
          <a:latin typeface="Verdana" pitchFamily="34" charset="0"/>
        </a:defRPr>
      </a:lvl9pPr>
    </p:titleStyle>
    <p:bodyStyle>
      <a:lvl1pPr marL="342900" indent="-342900" algn="l" rtl="0" eaLnBrk="1" fontAlgn="base" hangingPunct="1">
        <a:spcBef>
          <a:spcPct val="20000"/>
        </a:spcBef>
        <a:spcAft>
          <a:spcPct val="0"/>
        </a:spcAft>
        <a:buClr>
          <a:schemeClr val="tx1"/>
        </a:buClr>
        <a:buFont typeface="Wingdings" pitchFamily="2" charset="2"/>
        <a:buChar char="v"/>
        <a:defRPr sz="2800" b="1">
          <a:solidFill>
            <a:schemeClr val="accent1"/>
          </a:solidFill>
          <a:latin typeface="+mn-lt"/>
          <a:ea typeface="+mn-ea"/>
          <a:cs typeface="+mn-cs"/>
        </a:defRPr>
      </a:lvl1pPr>
      <a:lvl2pPr marL="742950" indent="-28575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2pPr>
      <a:lvl3pPr marL="1143000" indent="-228600" algn="l" rtl="0" eaLnBrk="1" fontAlgn="base" hangingPunct="1">
        <a:spcBef>
          <a:spcPct val="20000"/>
        </a:spcBef>
        <a:spcAft>
          <a:spcPct val="0"/>
        </a:spcAft>
        <a:buClr>
          <a:schemeClr val="folHlink"/>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tx1"/>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0">
            <a:lum/>
          </a:blip>
          <a:srcRect/>
          <a:stretch>
            <a:fillRect l="-4000" r="-4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r>
              <a:rPr lang="en-US" altLang="zh-CN" dirty="0" smtClean="0"/>
              <a:t>11</a:t>
            </a:r>
            <a:endParaRPr lang="zh-CN" altLang="en-US" dirty="0" smtClean="0"/>
          </a:p>
          <a:p>
            <a:pPr lvl="1"/>
            <a:r>
              <a:rPr lang="zh-CN" altLang="en-US" dirty="0" smtClean="0"/>
              <a:t>第二级</a:t>
            </a:r>
            <a:r>
              <a:rPr lang="en-US" altLang="zh-CN" dirty="0" smtClean="0"/>
              <a:t>22</a:t>
            </a:r>
            <a:endParaRPr lang="zh-CN" altLang="en-US" dirty="0" smtClean="0"/>
          </a:p>
          <a:p>
            <a:pPr lvl="2"/>
            <a:r>
              <a:rPr lang="zh-CN" altLang="en-US" dirty="0" smtClean="0"/>
              <a:t>第三级</a:t>
            </a:r>
            <a:r>
              <a:rPr lang="en-US" altLang="zh-CN" dirty="0" smtClean="0"/>
              <a:t>33</a:t>
            </a:r>
            <a:endParaRPr lang="zh-CN" altLang="en-US" dirty="0" smtClean="0"/>
          </a:p>
          <a:p>
            <a:pPr lvl="3"/>
            <a:r>
              <a:rPr lang="zh-CN" altLang="en-US" dirty="0" smtClean="0"/>
              <a:t>第四级</a:t>
            </a:r>
            <a:r>
              <a:rPr lang="en-US" altLang="zh-CN" dirty="0" smtClean="0"/>
              <a:t>44</a:t>
            </a:r>
            <a:endParaRPr lang="zh-CN" altLang="en-US" dirty="0" smtClean="0"/>
          </a:p>
          <a:p>
            <a:pPr lvl="4"/>
            <a:r>
              <a:rPr lang="zh-CN" altLang="en-US" dirty="0" smtClean="0"/>
              <a:t>第五级</a:t>
            </a:r>
            <a:r>
              <a:rPr lang="en-US" altLang="zh-CN" dirty="0" smtClean="0"/>
              <a:t>55</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0B33C7-942A-4022-8335-98D717DE37D4}" type="datetimeFigureOut">
              <a:rPr lang="zh-CN" altLang="en-US" smtClean="0"/>
              <a:pPr/>
              <a:t>2017/2/22</a:t>
            </a:fld>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36AA80-6346-4BBF-B14A-72D40E29DAF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83" r:id="rId1"/>
    <p:sldLayoutId id="2147483696" r:id="rId2"/>
    <p:sldLayoutId id="2147483697" r:id="rId3"/>
    <p:sldLayoutId id="2147483712"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8" r:id="rId14"/>
    <p:sldLayoutId id="2147483710" r:id="rId15"/>
    <p:sldLayoutId id="2147483711" r:id="rId16"/>
    <p:sldLayoutId id="2147483709" r:id="rId17"/>
    <p:sldLayoutId id="2147483707" r:id="rId18"/>
  </p:sldLayoutIdLst>
  <p:txStyles>
    <p:titleStyle>
      <a:lvl1pPr algn="ctr" defTabSz="914400" rtl="0" eaLnBrk="1" latinLnBrk="0" hangingPunct="1">
        <a:spcBef>
          <a:spcPct val="0"/>
        </a:spcBef>
        <a:buNone/>
        <a:defRPr sz="4400" b="1" kern="1200">
          <a:solidFill>
            <a:schemeClr val="tx1"/>
          </a:solidFill>
          <a:effectLst>
            <a:outerShdw blurRad="38100" dist="38100" dir="2700000" algn="tl">
              <a:srgbClr val="000000">
                <a:alpha val="43137"/>
              </a:srgbClr>
            </a:outerShdw>
          </a:effectLst>
          <a:latin typeface="+mj-ea"/>
          <a:ea typeface="+mj-ea"/>
          <a:cs typeface="+mj-cs"/>
        </a:defRPr>
      </a:lvl1pPr>
    </p:titleStyle>
    <p:bodyStyle>
      <a:lvl1pPr marL="342900" indent="-342900" algn="l" defTabSz="914400" rtl="0" eaLnBrk="1" latinLnBrk="0" hangingPunct="1">
        <a:spcBef>
          <a:spcPct val="20000"/>
        </a:spcBef>
        <a:buClr>
          <a:srgbClr val="2B166E"/>
        </a:buClr>
        <a:buFont typeface="Wingdings" pitchFamily="2" charset="2"/>
        <a:buChar char=""/>
        <a:defRPr sz="3200" kern="1200">
          <a:solidFill>
            <a:schemeClr val="tx1"/>
          </a:solidFill>
          <a:latin typeface="Times New Roman" pitchFamily="18" charset="0"/>
          <a:ea typeface="隶书" pitchFamily="49" charset="-122"/>
          <a:cs typeface="Times New Roman" pitchFamily="18" charset="0"/>
        </a:defRPr>
      </a:lvl1pPr>
      <a:lvl2pPr marL="742950" indent="-285750" algn="l" defTabSz="914400" rtl="0" eaLnBrk="1" latinLnBrk="0" hangingPunct="1">
        <a:spcBef>
          <a:spcPct val="20000"/>
        </a:spcBef>
        <a:buClr>
          <a:srgbClr val="0053E2"/>
        </a:buClr>
        <a:buSzPct val="70000"/>
        <a:buFont typeface="Wingdings" pitchFamily="2" charset="2"/>
        <a:buChar char="n"/>
        <a:defRPr sz="2800"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Clr>
          <a:srgbClr val="FFCC00"/>
        </a:buClr>
        <a:buSzPct val="50000"/>
        <a:buFont typeface="Wingdings" pitchFamily="2" charset="2"/>
        <a:buChar char="n"/>
        <a:defRPr sz="2400" kern="1200">
          <a:solidFill>
            <a:schemeClr val="tx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slide" Target="slide27.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Microsoft_Word_97_-_2003_Document1.doc"/><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21.emf"/><Relationship Id="rId5" Type="http://schemas.openxmlformats.org/officeDocument/2006/relationships/oleObject" Target="../embeddings/Microsoft_Word_97_-_2003_Document2.doc"/><Relationship Id="rId4" Type="http://schemas.openxmlformats.org/officeDocument/2006/relationships/image" Target="../media/image20.e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13.jpeg"/><Relationship Id="rId2" Type="http://schemas.openxmlformats.org/officeDocument/2006/relationships/slideLayout" Target="../slideLayouts/slideLayout10.xml"/><Relationship Id="rId1" Type="http://schemas.openxmlformats.org/officeDocument/2006/relationships/tags" Target="../tags/tag1.xml"/><Relationship Id="rId6" Type="http://schemas.openxmlformats.org/officeDocument/2006/relationships/hyperlink" Target="http://images.google.cn/imgres?imgurl=http://img.pconline.com.cn/images/clubblog/1/3/8/7/1387338/20075/28/1180362987715_bthumb.png&amp;imgrefurl=http://blog.pconline.com.cn/top17/photo/458085.html&amp;usg=__hk1CAPxARchT1J-MMvzLkrSagg8=&amp;h=371&amp;w=348&amp;sz=31&amp;hl=zh-CN&amp;start=14&amp;um=1&amp;tbnid=YT-TBk6V7jpTlM:&amp;tbnh=122&amp;tbnw=114&amp;prev=/images?q=%E6%95%B0%E6%8D%AE%E5%BA%93%E5%9B%BE%E6%A0%87&amp;ndsp=18&amp;hl=zh-CN&amp;sa=N&amp;um=1&amp;newwindow=1" TargetMode="External"/><Relationship Id="rId5" Type="http://schemas.openxmlformats.org/officeDocument/2006/relationships/image" Target="../media/image12.wmf"/><Relationship Id="rId4" Type="http://schemas.openxmlformats.org/officeDocument/2006/relationships/image" Target="../media/image11.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5.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7"/>
          <p:cNvSpPr>
            <a:spLocks noGrp="1" noChangeArrowheads="1"/>
          </p:cNvSpPr>
          <p:nvPr>
            <p:ph type="ctrTitle" sz="quarter" idx="4294967295"/>
          </p:nvPr>
        </p:nvSpPr>
        <p:spPr bwMode="gray">
          <a:xfrm>
            <a:off x="622851" y="3384274"/>
            <a:ext cx="7129670" cy="708025"/>
          </a:xfrm>
          <a:prstGeom prst="rect">
            <a:avLst/>
          </a:prstGeom>
          <a:noFill/>
          <a:ln>
            <a:miter lim="800000"/>
            <a:headEnd/>
            <a:tailEnd/>
          </a:ln>
        </p:spPr>
        <p:txBody>
          <a:bodyPr anchor="ctr"/>
          <a:lstStyle/>
          <a:p>
            <a:r>
              <a:rPr lang="zh-CN" altLang="en-US" sz="6600" b="0" dirty="0" smtClean="0">
                <a:solidFill>
                  <a:srgbClr val="000000"/>
                </a:solidFill>
                <a:effectLst>
                  <a:outerShdw blurRad="38100" dist="38100" dir="2700000" algn="tl">
                    <a:srgbClr val="000000">
                      <a:alpha val="43137"/>
                    </a:srgbClr>
                  </a:outerShdw>
                </a:effectLst>
                <a:latin typeface="隶书" pitchFamily="49" charset="-122"/>
                <a:ea typeface="隶书" pitchFamily="49" charset="-122"/>
              </a:rPr>
              <a:t>数据库系统概论</a:t>
            </a:r>
            <a:endParaRPr lang="en-US" altLang="ko-KR" sz="6600" b="0" dirty="0" smtClean="0">
              <a:solidFill>
                <a:srgbClr val="000000"/>
              </a:solidFill>
              <a:effectLst>
                <a:outerShdw blurRad="38100" dist="38100" dir="2700000" algn="tl">
                  <a:srgbClr val="000000">
                    <a:alpha val="43137"/>
                  </a:srgbClr>
                </a:outerShdw>
              </a:effectLst>
              <a:latin typeface="隶书" pitchFamily="49" charset="-122"/>
              <a:ea typeface="隶书" pitchFamily="49" charset="-122"/>
            </a:endParaRPr>
          </a:p>
        </p:txBody>
      </p:sp>
      <p:sp>
        <p:nvSpPr>
          <p:cNvPr id="3" name="TextBox 2"/>
          <p:cNvSpPr txBox="1"/>
          <p:nvPr/>
        </p:nvSpPr>
        <p:spPr>
          <a:xfrm>
            <a:off x="4823791" y="4572000"/>
            <a:ext cx="3289683" cy="400110"/>
          </a:xfrm>
          <a:prstGeom prst="rect">
            <a:avLst/>
          </a:prstGeom>
          <a:noFill/>
        </p:spPr>
        <p:txBody>
          <a:bodyPr wrap="none" rtlCol="0">
            <a:spAutoFit/>
          </a:bodyPr>
          <a:lstStyle/>
          <a:p>
            <a:r>
              <a:rPr lang="zh-CN" altLang="en-US" sz="2000" b="1" dirty="0" smtClean="0">
                <a:solidFill>
                  <a:srgbClr val="000000"/>
                </a:solidFill>
              </a:rPr>
              <a:t>参考：第一章 绪论 </a:t>
            </a:r>
            <a:r>
              <a:rPr lang="en-US" altLang="zh-CN" sz="2000" b="1" dirty="0" smtClean="0">
                <a:solidFill>
                  <a:srgbClr val="000000"/>
                </a:solidFill>
              </a:rPr>
              <a:t>P12-P30</a:t>
            </a:r>
            <a:endParaRPr lang="zh-CN" altLang="en-US" sz="2000" b="1" dirty="0">
              <a:solidFill>
                <a:srgbClr val="000000"/>
              </a:solidFill>
            </a:endParaRPr>
          </a:p>
        </p:txBody>
      </p:sp>
    </p:spTree>
  </p:cSld>
  <p:clrMapOvr>
    <a:masterClrMapping/>
  </p:clrMapOvr>
  <p:transition advTm="75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数据模型</a:t>
            </a:r>
            <a:r>
              <a:rPr lang="en-US" altLang="zh-CN" dirty="0" smtClean="0"/>
              <a:t>—</a:t>
            </a:r>
            <a:r>
              <a:rPr lang="zh-CN" altLang="en-US" dirty="0" smtClean="0"/>
              <a:t>组成要素</a:t>
            </a:r>
            <a:endParaRPr lang="zh-CN" altLang="en-US" dirty="0"/>
          </a:p>
        </p:txBody>
      </p:sp>
      <p:sp>
        <p:nvSpPr>
          <p:cNvPr id="3" name="内容占位符 2"/>
          <p:cNvSpPr>
            <a:spLocks noGrp="1"/>
          </p:cNvSpPr>
          <p:nvPr>
            <p:ph idx="1"/>
          </p:nvPr>
        </p:nvSpPr>
        <p:spPr/>
        <p:txBody>
          <a:bodyPr/>
          <a:lstStyle/>
          <a:p>
            <a:r>
              <a:rPr lang="zh-CN" altLang="en-US" dirty="0" smtClean="0"/>
              <a:t>数据结构 </a:t>
            </a:r>
          </a:p>
          <a:p>
            <a:r>
              <a:rPr lang="zh-CN" altLang="en-US" dirty="0" smtClean="0"/>
              <a:t>数据操作 </a:t>
            </a:r>
          </a:p>
          <a:p>
            <a:r>
              <a:rPr lang="zh-CN" altLang="en-US" dirty="0" smtClean="0"/>
              <a:t>数据的约束条件 </a:t>
            </a:r>
          </a:p>
          <a:p>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要素一、数据结构</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sz="2800" dirty="0" smtClean="0"/>
              <a:t>什么是数据结构 </a:t>
            </a:r>
          </a:p>
          <a:p>
            <a:pPr lvl="1"/>
            <a:r>
              <a:rPr lang="zh-CN" altLang="en-US" sz="2400" dirty="0" smtClean="0"/>
              <a:t>描述数据库的组成对象，以及对象之间的联系</a:t>
            </a:r>
            <a:endParaRPr lang="en-US" altLang="zh-CN" sz="2400" dirty="0" smtClean="0"/>
          </a:p>
          <a:p>
            <a:pPr lvl="1"/>
            <a:r>
              <a:rPr lang="zh-CN" altLang="en-US" sz="2400" dirty="0"/>
              <a:t>书</a:t>
            </a:r>
            <a:r>
              <a:rPr lang="zh-CN" altLang="en-US" sz="2400" dirty="0" smtClean="0"/>
              <a:t>上图</a:t>
            </a:r>
            <a:r>
              <a:rPr lang="en-US" altLang="zh-CN" sz="2400" dirty="0" smtClean="0"/>
              <a:t>1.13   p24</a:t>
            </a:r>
            <a:r>
              <a:rPr lang="zh-CN" altLang="en-US" sz="2400" dirty="0" smtClean="0"/>
              <a:t> </a:t>
            </a:r>
          </a:p>
          <a:p>
            <a:pPr>
              <a:lnSpc>
                <a:spcPct val="200000"/>
              </a:lnSpc>
            </a:pPr>
            <a:r>
              <a:rPr lang="zh-CN" altLang="en-US" sz="2800" dirty="0" smtClean="0"/>
              <a:t>描述的内容 </a:t>
            </a:r>
          </a:p>
          <a:p>
            <a:pPr lvl="1"/>
            <a:r>
              <a:rPr lang="zh-CN" altLang="en-US" sz="2400" dirty="0" smtClean="0"/>
              <a:t>与数据类型、内容、性质有关的对象</a:t>
            </a:r>
            <a:endParaRPr lang="en-US" altLang="zh-CN" sz="2400" dirty="0"/>
          </a:p>
          <a:p>
            <a:pPr marL="457200" lvl="1" indent="0">
              <a:buNone/>
            </a:pPr>
            <a:r>
              <a:rPr lang="zh-CN" altLang="en-US" sz="2400" dirty="0" smtClean="0"/>
              <a:t>例：数据项、记录、属性、域 </a:t>
            </a:r>
          </a:p>
          <a:p>
            <a:pPr lvl="1"/>
            <a:r>
              <a:rPr lang="zh-CN" altLang="en-US" sz="2400" dirty="0" smtClean="0"/>
              <a:t>与数据之间联系有关的对象</a:t>
            </a:r>
            <a:endParaRPr lang="en-US" altLang="zh-CN" sz="2400" dirty="0" smtClean="0"/>
          </a:p>
          <a:p>
            <a:pPr marL="457200" lvl="1" indent="0">
              <a:buNone/>
            </a:pPr>
            <a:r>
              <a:rPr lang="zh-CN" altLang="en-US" sz="2400" dirty="0" smtClean="0"/>
              <a:t>例：联系的名称、联系的方式</a:t>
            </a:r>
          </a:p>
          <a:p>
            <a:pPr>
              <a:lnSpc>
                <a:spcPct val="200000"/>
              </a:lnSpc>
            </a:pPr>
            <a:r>
              <a:rPr lang="zh-CN" altLang="en-US" sz="2800" dirty="0" smtClean="0"/>
              <a:t>数据结构是对系统静态特性的描述</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要素一、数据结构（</a:t>
            </a:r>
            <a:r>
              <a:rPr lang="en-US" altLang="zh-CN" dirty="0" smtClean="0"/>
              <a:t>cont.</a:t>
            </a:r>
            <a:r>
              <a:rPr lang="zh-CN" altLang="en-US" dirty="0" smtClean="0"/>
              <a:t>）</a:t>
            </a:r>
            <a:endParaRPr lang="zh-CN" altLang="en-US" dirty="0"/>
          </a:p>
        </p:txBody>
      </p:sp>
      <p:sp>
        <p:nvSpPr>
          <p:cNvPr id="3" name="内容占位符 2"/>
          <p:cNvSpPr>
            <a:spLocks noGrp="1"/>
          </p:cNvSpPr>
          <p:nvPr>
            <p:ph idx="1"/>
          </p:nvPr>
        </p:nvSpPr>
        <p:spPr/>
        <p:txBody>
          <a:bodyPr>
            <a:normAutofit/>
          </a:bodyPr>
          <a:lstStyle/>
          <a:p>
            <a:r>
              <a:rPr lang="zh-CN" altLang="en-US" dirty="0" smtClean="0"/>
              <a:t>根据数据结构的类型来命名数据模型</a:t>
            </a:r>
            <a:endParaRPr lang="en-US" altLang="zh-CN" dirty="0" smtClean="0"/>
          </a:p>
          <a:p>
            <a:pPr lvl="1"/>
            <a:r>
              <a:rPr lang="zh-CN" altLang="en-US" dirty="0" smtClean="0"/>
              <a:t>非关系模型</a:t>
            </a:r>
          </a:p>
          <a:p>
            <a:pPr lvl="2"/>
            <a:r>
              <a:rPr lang="zh-CN" altLang="en-US" dirty="0" smtClean="0"/>
              <a:t>层次模型（</a:t>
            </a:r>
            <a:r>
              <a:rPr lang="en-US" altLang="zh-CN" dirty="0" smtClean="0"/>
              <a:t>Hierarchical Model</a:t>
            </a:r>
            <a:r>
              <a:rPr lang="zh-CN" altLang="en-US" dirty="0" smtClean="0"/>
              <a:t>）</a:t>
            </a:r>
          </a:p>
          <a:p>
            <a:pPr lvl="2"/>
            <a:r>
              <a:rPr lang="zh-CN" altLang="en-US" dirty="0" smtClean="0"/>
              <a:t>网状模型</a:t>
            </a:r>
            <a:r>
              <a:rPr lang="en-US" altLang="zh-CN" dirty="0" smtClean="0"/>
              <a:t>(Network Model )</a:t>
            </a:r>
          </a:p>
          <a:p>
            <a:pPr lvl="1"/>
            <a:r>
              <a:rPr lang="zh-CN" altLang="en-US" dirty="0" smtClean="0"/>
              <a:t>关系模型</a:t>
            </a:r>
            <a:r>
              <a:rPr lang="en-US" altLang="zh-CN" dirty="0" smtClean="0"/>
              <a:t>(Relational Model)  </a:t>
            </a:r>
          </a:p>
          <a:p>
            <a:pPr lvl="2"/>
            <a:r>
              <a:rPr lang="zh-CN" altLang="en-US" dirty="0" smtClean="0"/>
              <a:t>数据结构：关系</a:t>
            </a:r>
          </a:p>
          <a:p>
            <a:pPr lvl="1"/>
            <a:r>
              <a:rPr lang="zh-CN" altLang="en-US" dirty="0" smtClean="0"/>
              <a:t>面向对象模型</a:t>
            </a:r>
            <a:r>
              <a:rPr lang="en-US" altLang="zh-CN" dirty="0" smtClean="0"/>
              <a:t>(Object Oriented Model</a:t>
            </a:r>
            <a:r>
              <a:rPr lang="zh-CN" altLang="en-US" dirty="0" smtClean="0"/>
              <a:t>）</a:t>
            </a:r>
          </a:p>
          <a:p>
            <a:pPr lvl="2"/>
            <a:r>
              <a:rPr lang="zh-CN" altLang="en-US" dirty="0" smtClean="0"/>
              <a:t>数据结构：对象</a:t>
            </a:r>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要素二、数据操作</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sz="2800" dirty="0" smtClean="0"/>
              <a:t>数据操作 </a:t>
            </a:r>
          </a:p>
          <a:p>
            <a:pPr lvl="1">
              <a:lnSpc>
                <a:spcPct val="150000"/>
              </a:lnSpc>
            </a:pPr>
            <a:r>
              <a:rPr lang="zh-CN" altLang="en-US" sz="2400" dirty="0" smtClean="0"/>
              <a:t>对数据库中各种对象</a:t>
            </a:r>
            <a:r>
              <a:rPr lang="en-US" altLang="zh-CN" sz="2400" dirty="0" smtClean="0"/>
              <a:t>(</a:t>
            </a:r>
            <a:r>
              <a:rPr lang="zh-CN" altLang="en-US" sz="2400" dirty="0" smtClean="0"/>
              <a:t>型</a:t>
            </a:r>
            <a:r>
              <a:rPr lang="en-US" altLang="zh-CN" sz="2400" dirty="0" smtClean="0"/>
              <a:t>)</a:t>
            </a:r>
            <a:r>
              <a:rPr lang="zh-CN" altLang="en-US" sz="2400" dirty="0" smtClean="0"/>
              <a:t>的实例</a:t>
            </a:r>
            <a:r>
              <a:rPr lang="en-US" altLang="zh-CN" sz="2400" dirty="0" smtClean="0"/>
              <a:t>(</a:t>
            </a:r>
            <a:r>
              <a:rPr lang="zh-CN" altLang="en-US" sz="2400" dirty="0" smtClean="0"/>
              <a:t>值</a:t>
            </a:r>
            <a:r>
              <a:rPr lang="en-US" altLang="zh-CN" sz="2400" dirty="0" smtClean="0"/>
              <a:t>)</a:t>
            </a:r>
            <a:r>
              <a:rPr lang="zh-CN" altLang="en-US" sz="2400" dirty="0" smtClean="0"/>
              <a:t>允许执行的操作及有关的操作规则 </a:t>
            </a:r>
            <a:endParaRPr lang="en-US" altLang="zh-CN" sz="2400" dirty="0" smtClean="0"/>
          </a:p>
          <a:p>
            <a:pPr marL="457200" lvl="1" indent="0">
              <a:lnSpc>
                <a:spcPct val="150000"/>
              </a:lnSpc>
              <a:buNone/>
            </a:pPr>
            <a:r>
              <a:rPr lang="zh-CN" altLang="en-US" sz="2400" dirty="0" smtClean="0"/>
              <a:t>例：</a:t>
            </a:r>
            <a:r>
              <a:rPr lang="zh-CN" altLang="en-US" sz="2400" dirty="0"/>
              <a:t>查询</a:t>
            </a:r>
            <a:r>
              <a:rPr lang="zh-CN" altLang="en-US" sz="2400" dirty="0" smtClean="0"/>
              <a:t>  更新（插入、删除、修改）</a:t>
            </a:r>
            <a:endParaRPr lang="en-US" altLang="zh-CN" sz="2400" dirty="0" smtClean="0"/>
          </a:p>
          <a:p>
            <a:pPr lvl="1"/>
            <a:endParaRPr lang="zh-CN" altLang="en-US" sz="1200" dirty="0" smtClean="0"/>
          </a:p>
          <a:p>
            <a:r>
              <a:rPr lang="zh-CN" altLang="en-US" sz="2800" dirty="0" smtClean="0"/>
              <a:t>数据操作的类型 </a:t>
            </a:r>
          </a:p>
          <a:p>
            <a:pPr lvl="1">
              <a:lnSpc>
                <a:spcPct val="150000"/>
              </a:lnSpc>
            </a:pPr>
            <a:r>
              <a:rPr lang="zh-CN" altLang="en-US" sz="2400" dirty="0" smtClean="0"/>
              <a:t>查询 </a:t>
            </a:r>
          </a:p>
          <a:p>
            <a:pPr lvl="1"/>
            <a:r>
              <a:rPr lang="zh-CN" altLang="en-US" sz="2400" dirty="0" smtClean="0"/>
              <a:t>更新</a:t>
            </a:r>
            <a:r>
              <a:rPr lang="en-US" altLang="zh-CN" sz="2400" dirty="0" smtClean="0"/>
              <a:t>(</a:t>
            </a:r>
            <a:r>
              <a:rPr lang="zh-CN" altLang="en-US" sz="2400" dirty="0" smtClean="0"/>
              <a:t>包括插入、删除、修改</a:t>
            </a:r>
            <a:r>
              <a:rPr lang="en-US" altLang="zh-CN" sz="2400" dirty="0" smtClean="0"/>
              <a:t>)</a:t>
            </a:r>
            <a:endParaRPr lang="zh-CN" altLang="en-US" sz="2400" dirty="0" smtClean="0"/>
          </a:p>
          <a:p>
            <a:pPr>
              <a:lnSpc>
                <a:spcPct val="150000"/>
              </a:lnSpc>
            </a:pPr>
            <a:r>
              <a:rPr lang="zh-CN" altLang="en-US" dirty="0" smtClean="0"/>
              <a:t>数据操作是对系统动态特性的描述。</a:t>
            </a:r>
          </a:p>
          <a:p>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要素三、数据的约束条件</a:t>
            </a:r>
            <a:endParaRPr lang="zh-CN" altLang="en-US" dirty="0"/>
          </a:p>
        </p:txBody>
      </p:sp>
      <p:sp>
        <p:nvSpPr>
          <p:cNvPr id="3" name="内容占位符 2"/>
          <p:cNvSpPr>
            <a:spLocks noGrp="1"/>
          </p:cNvSpPr>
          <p:nvPr>
            <p:ph idx="1"/>
          </p:nvPr>
        </p:nvSpPr>
        <p:spPr/>
        <p:txBody>
          <a:bodyPr/>
          <a:lstStyle/>
          <a:p>
            <a:r>
              <a:rPr lang="zh-CN" altLang="en-US" sz="2800" dirty="0" smtClean="0"/>
              <a:t>数据的完整性约束条件 </a:t>
            </a:r>
          </a:p>
          <a:p>
            <a:pPr lvl="1">
              <a:lnSpc>
                <a:spcPct val="150000"/>
              </a:lnSpc>
            </a:pPr>
            <a:r>
              <a:rPr lang="zh-CN" altLang="en-US" sz="2400" dirty="0" smtClean="0"/>
              <a:t>一组完整性规则的集合。 </a:t>
            </a:r>
          </a:p>
          <a:p>
            <a:pPr lvl="1">
              <a:lnSpc>
                <a:spcPct val="150000"/>
              </a:lnSpc>
            </a:pPr>
            <a:r>
              <a:rPr lang="zh-CN" altLang="en-US" sz="2400" dirty="0" smtClean="0"/>
              <a:t>完整性规则：</a:t>
            </a:r>
            <a:endParaRPr lang="en-US" altLang="zh-CN" sz="2400" dirty="0" smtClean="0"/>
          </a:p>
          <a:p>
            <a:pPr lvl="2">
              <a:lnSpc>
                <a:spcPct val="150000"/>
              </a:lnSpc>
            </a:pPr>
            <a:r>
              <a:rPr lang="zh-CN" altLang="en-US" dirty="0" smtClean="0"/>
              <a:t>给定的数据模型中数据及其联系所具有的制约和储存规则 </a:t>
            </a:r>
          </a:p>
          <a:p>
            <a:pPr lvl="2">
              <a:lnSpc>
                <a:spcPct val="150000"/>
              </a:lnSpc>
            </a:pPr>
            <a:r>
              <a:rPr lang="zh-CN" altLang="en-US" dirty="0" smtClean="0"/>
              <a:t>用以限定符合数据模型的数据库状态以及状态的变化，以保证数据的正确、有效、相容。</a:t>
            </a:r>
          </a:p>
          <a:p>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数据的完整性约束条件</a:t>
            </a:r>
            <a:r>
              <a:rPr lang="en-US" altLang="zh-CN" dirty="0" smtClean="0"/>
              <a:t>(</a:t>
            </a:r>
            <a:r>
              <a:rPr lang="zh-CN" altLang="en-US" dirty="0" smtClean="0"/>
              <a:t>续</a:t>
            </a:r>
            <a:r>
              <a:rPr lang="en-US" altLang="zh-CN" dirty="0" smtClean="0"/>
              <a:t>)</a:t>
            </a:r>
            <a:endParaRPr lang="zh-CN" altLang="en-US" dirty="0"/>
          </a:p>
        </p:txBody>
      </p:sp>
      <p:sp>
        <p:nvSpPr>
          <p:cNvPr id="3" name="内容占位符 2"/>
          <p:cNvSpPr>
            <a:spLocks noGrp="1"/>
          </p:cNvSpPr>
          <p:nvPr>
            <p:ph idx="1"/>
          </p:nvPr>
        </p:nvSpPr>
        <p:spPr/>
        <p:txBody>
          <a:bodyPr/>
          <a:lstStyle/>
          <a:p>
            <a:r>
              <a:rPr lang="zh-CN" altLang="en-US" sz="2800" dirty="0" smtClean="0"/>
              <a:t>数据模型对完整性约束条件的定义 </a:t>
            </a:r>
          </a:p>
          <a:p>
            <a:pPr lvl="1">
              <a:lnSpc>
                <a:spcPct val="150000"/>
              </a:lnSpc>
            </a:pPr>
            <a:r>
              <a:rPr lang="zh-CN" altLang="en-US" sz="2400" dirty="0" smtClean="0"/>
              <a:t>反映和规定本数据模型必须遵守的</a:t>
            </a:r>
            <a:r>
              <a:rPr lang="zh-CN" altLang="en-US" sz="2400" b="1" dirty="0" smtClean="0">
                <a:solidFill>
                  <a:srgbClr val="7030A0"/>
                </a:solidFill>
              </a:rPr>
              <a:t>基本的通用的</a:t>
            </a:r>
            <a:r>
              <a:rPr lang="zh-CN" altLang="en-US" sz="2400" dirty="0" smtClean="0"/>
              <a:t>完整性约束条件。</a:t>
            </a:r>
            <a:r>
              <a:rPr lang="zh-CN" altLang="en-US" sz="2400" dirty="0" smtClean="0">
                <a:solidFill>
                  <a:srgbClr val="FF0000"/>
                </a:solidFill>
              </a:rPr>
              <a:t>例如在关系模型中，任何关系必须满足实体完整性和参照完整性两个条件。 </a:t>
            </a:r>
          </a:p>
          <a:p>
            <a:pPr lvl="1">
              <a:lnSpc>
                <a:spcPct val="150000"/>
              </a:lnSpc>
            </a:pPr>
            <a:r>
              <a:rPr lang="zh-CN" altLang="en-US" sz="2400" dirty="0" smtClean="0"/>
              <a:t>提供定义完整性约束条件的机制，以反映</a:t>
            </a:r>
            <a:r>
              <a:rPr lang="zh-CN" altLang="en-US" sz="2400" b="1" dirty="0" smtClean="0">
                <a:solidFill>
                  <a:srgbClr val="7030A0"/>
                </a:solidFill>
              </a:rPr>
              <a:t>具体应用</a:t>
            </a:r>
            <a:r>
              <a:rPr lang="zh-CN" altLang="en-US" sz="2400" dirty="0" smtClean="0"/>
              <a:t>所涉及的数据必须遵守的特定的语义约束条件。</a:t>
            </a:r>
          </a:p>
          <a:p>
            <a:endParaRPr lang="zh-CN" altLang="en-US" dirty="0"/>
          </a:p>
        </p:txBody>
      </p:sp>
      <p:sp>
        <p:nvSpPr>
          <p:cNvPr id="4" name="椭圆形标注 3"/>
          <p:cNvSpPr/>
          <p:nvPr/>
        </p:nvSpPr>
        <p:spPr>
          <a:xfrm>
            <a:off x="2205990" y="5372100"/>
            <a:ext cx="5372100" cy="1017270"/>
          </a:xfrm>
          <a:prstGeom prst="wedgeEllipseCallout">
            <a:avLst>
              <a:gd name="adj1" fmla="val -34876"/>
              <a:gd name="adj2" fmla="val -90309"/>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这三</a:t>
            </a:r>
            <a:r>
              <a:rPr lang="zh-CN" altLang="en-US" dirty="0" smtClean="0">
                <a:solidFill>
                  <a:schemeClr val="tx1"/>
                </a:solidFill>
              </a:rPr>
              <a:t>个基本要素是通过数据库管理系统为我们提供的数据定义功能和数据操纵功能来完成的</a:t>
            </a:r>
            <a:endParaRPr lang="zh-CN" alt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第二节</a:t>
            </a:r>
            <a:r>
              <a:rPr lang="en-US" altLang="zh-CN" dirty="0" smtClean="0"/>
              <a:t> </a:t>
            </a:r>
            <a:r>
              <a:rPr lang="zh-CN" altLang="en-US" dirty="0" smtClean="0"/>
              <a:t>数据模型</a:t>
            </a:r>
            <a:endParaRPr lang="zh-CN" altLang="en-US" dirty="0"/>
          </a:p>
        </p:txBody>
      </p:sp>
      <p:sp>
        <p:nvSpPr>
          <p:cNvPr id="3" name="内容占位符 2"/>
          <p:cNvSpPr>
            <a:spLocks noGrp="1"/>
          </p:cNvSpPr>
          <p:nvPr>
            <p:ph idx="1"/>
          </p:nvPr>
        </p:nvSpPr>
        <p:spPr/>
        <p:txBody>
          <a:bodyPr>
            <a:normAutofit/>
          </a:bodyPr>
          <a:lstStyle/>
          <a:p>
            <a:r>
              <a:rPr lang="zh-CN" altLang="en-US" dirty="0" smtClean="0"/>
              <a:t>数据模型</a:t>
            </a:r>
            <a:endParaRPr lang="en-US" altLang="zh-CN" dirty="0" smtClean="0"/>
          </a:p>
          <a:p>
            <a:r>
              <a:rPr lang="zh-CN" altLang="en-US" b="1" dirty="0" smtClean="0">
                <a:solidFill>
                  <a:srgbClr val="0070C0"/>
                </a:solidFill>
              </a:rPr>
              <a:t>概念模型</a:t>
            </a:r>
            <a:endParaRPr lang="en-US" altLang="zh-CN" b="1" dirty="0" smtClean="0">
              <a:solidFill>
                <a:srgbClr val="0070C0"/>
              </a:solidFill>
            </a:endParaRPr>
          </a:p>
          <a:p>
            <a:pPr lvl="1"/>
            <a:r>
              <a:rPr lang="zh-CN" altLang="en-US" sz="2400" b="1" dirty="0" smtClean="0">
                <a:solidFill>
                  <a:srgbClr val="0070C0"/>
                </a:solidFill>
              </a:rPr>
              <a:t>信息世界的基本概念</a:t>
            </a:r>
            <a:endParaRPr lang="en-US" altLang="zh-CN" sz="2400" b="1" dirty="0" smtClean="0">
              <a:solidFill>
                <a:srgbClr val="0070C0"/>
              </a:solidFill>
            </a:endParaRPr>
          </a:p>
          <a:p>
            <a:pPr lvl="1"/>
            <a:r>
              <a:rPr lang="zh-CN" altLang="en-US" sz="2400" b="1" dirty="0" smtClean="0">
                <a:solidFill>
                  <a:srgbClr val="0070C0"/>
                </a:solidFill>
              </a:rPr>
              <a:t>两个实体型之间的联系</a:t>
            </a:r>
            <a:endParaRPr lang="en-US" altLang="zh-CN" sz="2400" b="1" dirty="0" smtClean="0">
              <a:solidFill>
                <a:srgbClr val="0070C0"/>
              </a:solidFill>
            </a:endParaRPr>
          </a:p>
          <a:p>
            <a:pPr lvl="1"/>
            <a:r>
              <a:rPr lang="zh-CN" altLang="en-US" sz="2400" b="1" dirty="0" smtClean="0">
                <a:solidFill>
                  <a:srgbClr val="0070C0"/>
                </a:solidFill>
              </a:rPr>
              <a:t>两个以上实体型之间的联系</a:t>
            </a:r>
          </a:p>
          <a:p>
            <a:pPr lvl="1"/>
            <a:r>
              <a:rPr lang="zh-CN" altLang="en-US" sz="2400" b="1" dirty="0" smtClean="0">
                <a:solidFill>
                  <a:srgbClr val="0070C0"/>
                </a:solidFill>
              </a:rPr>
              <a:t>单个实体型内的联系</a:t>
            </a:r>
          </a:p>
          <a:p>
            <a:pPr lvl="1"/>
            <a:r>
              <a:rPr lang="zh-CN" altLang="en-US" sz="2400" b="1" dirty="0" smtClean="0">
                <a:solidFill>
                  <a:srgbClr val="0070C0"/>
                </a:solidFill>
              </a:rPr>
              <a:t>概念模型的一种表示方法</a:t>
            </a:r>
            <a:endParaRPr lang="en-US" altLang="zh-CN" b="1" dirty="0" smtClean="0">
              <a:solidFill>
                <a:srgbClr val="0070C0"/>
              </a:solidFill>
            </a:endParaRPr>
          </a:p>
          <a:p>
            <a:r>
              <a:rPr lang="zh-CN" altLang="en-US" dirty="0" smtClean="0"/>
              <a:t>常用的数据模型</a:t>
            </a:r>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2869092" y="4204094"/>
            <a:ext cx="2735262" cy="612000"/>
          </a:xfrm>
          <a:prstGeom prst="rect">
            <a:avLst/>
          </a:prstGeom>
          <a:gradFill rotWithShape="0">
            <a:gsLst>
              <a:gs pos="0">
                <a:srgbClr val="FFFFFF"/>
              </a:gs>
              <a:gs pos="100000">
                <a:srgbClr val="FFFFFF">
                  <a:gamma/>
                  <a:shade val="73333"/>
                  <a:invGamma/>
                </a:srgbClr>
              </a:gs>
            </a:gsLst>
            <a:lin ang="5400000" scaled="1"/>
          </a:gradFill>
          <a:ln w="25400" algn="ctr">
            <a:solidFill>
              <a:schemeClr val="tx1"/>
            </a:solidFill>
            <a:miter lim="800000"/>
            <a:headEnd/>
            <a:tailEnd/>
          </a:ln>
          <a:effectLst/>
        </p:spPr>
        <p:txBody>
          <a:bodyPr wrap="none" anchor="ctr"/>
          <a:lstStyle/>
          <a:p>
            <a:pPr marL="342900" indent="-342900" algn="ctr"/>
            <a:r>
              <a:rPr lang="en-US" altLang="zh-CN" b="1">
                <a:latin typeface="Times New Roman" pitchFamily="18" charset="0"/>
              </a:rPr>
              <a:t>DBMS</a:t>
            </a:r>
            <a:r>
              <a:rPr lang="zh-CN" altLang="en-US" b="1">
                <a:latin typeface="Times New Roman" pitchFamily="18" charset="0"/>
              </a:rPr>
              <a:t>支持的数据模型</a:t>
            </a:r>
          </a:p>
        </p:txBody>
      </p:sp>
      <p:sp>
        <p:nvSpPr>
          <p:cNvPr id="5" name="Rectangle 5"/>
          <p:cNvSpPr>
            <a:spLocks noChangeArrowheads="1"/>
          </p:cNvSpPr>
          <p:nvPr/>
        </p:nvSpPr>
        <p:spPr bwMode="auto">
          <a:xfrm>
            <a:off x="3172304" y="3371396"/>
            <a:ext cx="1943100" cy="504000"/>
          </a:xfrm>
          <a:prstGeom prst="rect">
            <a:avLst/>
          </a:prstGeom>
          <a:gradFill rotWithShape="0">
            <a:gsLst>
              <a:gs pos="0">
                <a:srgbClr val="FFFFFF"/>
              </a:gs>
              <a:gs pos="100000">
                <a:srgbClr val="FFFFFF">
                  <a:gamma/>
                  <a:shade val="73333"/>
                  <a:invGamma/>
                </a:srgbClr>
              </a:gs>
            </a:gsLst>
            <a:lin ang="5400000" scaled="1"/>
          </a:gradFill>
          <a:ln w="25400" algn="ctr">
            <a:solidFill>
              <a:schemeClr val="tx1"/>
            </a:solidFill>
            <a:miter lim="800000"/>
            <a:headEnd/>
            <a:tailEnd/>
          </a:ln>
          <a:effectLst/>
        </p:spPr>
        <p:txBody>
          <a:bodyPr wrap="none" anchor="ctr"/>
          <a:lstStyle/>
          <a:p>
            <a:pPr marL="342900" indent="-342900" algn="ctr"/>
            <a:r>
              <a:rPr lang="zh-CN" altLang="en-US" b="1">
                <a:latin typeface="Times New Roman" pitchFamily="18" charset="0"/>
              </a:rPr>
              <a:t>概念模型</a:t>
            </a:r>
          </a:p>
        </p:txBody>
      </p:sp>
      <p:sp>
        <p:nvSpPr>
          <p:cNvPr id="6" name="AutoShape 6"/>
          <p:cNvSpPr>
            <a:spLocks noChangeArrowheads="1"/>
          </p:cNvSpPr>
          <p:nvPr/>
        </p:nvSpPr>
        <p:spPr bwMode="auto">
          <a:xfrm>
            <a:off x="3685610" y="2522692"/>
            <a:ext cx="798708" cy="559779"/>
          </a:xfrm>
          <a:prstGeom prst="smileyFace">
            <a:avLst>
              <a:gd name="adj" fmla="val 4653"/>
            </a:avLst>
          </a:prstGeom>
          <a:gradFill rotWithShape="0">
            <a:gsLst>
              <a:gs pos="0">
                <a:srgbClr val="FFFFFF"/>
              </a:gs>
              <a:gs pos="100000">
                <a:srgbClr val="FFFFFF">
                  <a:gamma/>
                  <a:shade val="73333"/>
                  <a:invGamma/>
                </a:srgbClr>
              </a:gs>
            </a:gsLst>
            <a:lin ang="5400000" scaled="1"/>
          </a:gradFill>
          <a:ln w="25400">
            <a:solidFill>
              <a:schemeClr val="tx1"/>
            </a:solidFill>
            <a:round/>
            <a:headEnd/>
            <a:tailEnd/>
          </a:ln>
          <a:effectLst/>
        </p:spPr>
        <p:txBody>
          <a:bodyPr wrap="none" anchor="ctr"/>
          <a:lstStyle/>
          <a:p>
            <a:endParaRPr lang="zh-CN" altLang="en-US"/>
          </a:p>
        </p:txBody>
      </p:sp>
      <p:sp>
        <p:nvSpPr>
          <p:cNvPr id="7" name="AutoShape 9"/>
          <p:cNvSpPr>
            <a:spLocks noChangeArrowheads="1"/>
          </p:cNvSpPr>
          <p:nvPr/>
        </p:nvSpPr>
        <p:spPr bwMode="auto">
          <a:xfrm flipH="1">
            <a:off x="5032635" y="1846286"/>
            <a:ext cx="842070" cy="882498"/>
          </a:xfrm>
          <a:prstGeom prst="wedgeEllipseCallout">
            <a:avLst>
              <a:gd name="adj1" fmla="val 108325"/>
              <a:gd name="adj2" fmla="val 47837"/>
            </a:avLst>
          </a:prstGeom>
          <a:gradFill rotWithShape="0">
            <a:gsLst>
              <a:gs pos="0">
                <a:srgbClr val="FFFFFF"/>
              </a:gs>
              <a:gs pos="100000">
                <a:srgbClr val="FFFFFF">
                  <a:gamma/>
                  <a:shade val="73333"/>
                  <a:invGamma/>
                </a:srgbClr>
              </a:gs>
            </a:gsLst>
            <a:lin ang="5400000" scaled="1"/>
          </a:gradFill>
          <a:ln w="25400" algn="ctr">
            <a:solidFill>
              <a:schemeClr val="tx1"/>
            </a:solidFill>
            <a:miter lim="800000"/>
            <a:headEnd/>
            <a:tailEnd/>
          </a:ln>
          <a:effectLst/>
        </p:spPr>
        <p:txBody>
          <a:bodyPr/>
          <a:lstStyle/>
          <a:p>
            <a:pPr marL="342900" indent="-342900"/>
            <a:r>
              <a:rPr lang="zh-CN" altLang="en-US" sz="1600" b="1">
                <a:latin typeface="Times New Roman" pitchFamily="18" charset="0"/>
              </a:rPr>
              <a:t>认识</a:t>
            </a:r>
          </a:p>
          <a:p>
            <a:pPr marL="342900" indent="-342900"/>
            <a:r>
              <a:rPr lang="zh-CN" altLang="en-US" sz="1600" b="1">
                <a:latin typeface="Times New Roman" pitchFamily="18" charset="0"/>
              </a:rPr>
              <a:t>抽象</a:t>
            </a:r>
          </a:p>
        </p:txBody>
      </p:sp>
      <p:sp>
        <p:nvSpPr>
          <p:cNvPr id="8" name="Text Box 10"/>
          <p:cNvSpPr txBox="1">
            <a:spLocks noChangeArrowheads="1"/>
          </p:cNvSpPr>
          <p:nvPr/>
        </p:nvSpPr>
        <p:spPr bwMode="auto">
          <a:xfrm>
            <a:off x="1258888" y="3405255"/>
            <a:ext cx="1104900" cy="366713"/>
          </a:xfrm>
          <a:prstGeom prst="rect">
            <a:avLst/>
          </a:prstGeom>
          <a:noFill/>
          <a:ln w="25400" algn="ctr">
            <a:noFill/>
            <a:miter lim="800000"/>
            <a:headEnd/>
            <a:tailEnd/>
          </a:ln>
          <a:effectLst/>
        </p:spPr>
        <p:txBody>
          <a:bodyPr wrap="none">
            <a:spAutoFit/>
          </a:bodyPr>
          <a:lstStyle/>
          <a:p>
            <a:pPr marL="342900" indent="-342900"/>
            <a:r>
              <a:rPr lang="zh-CN" altLang="en-US" b="1" dirty="0">
                <a:latin typeface="Times New Roman" pitchFamily="18" charset="0"/>
              </a:rPr>
              <a:t>信息世界</a:t>
            </a:r>
          </a:p>
        </p:txBody>
      </p:sp>
      <p:sp>
        <p:nvSpPr>
          <p:cNvPr id="9" name="Text Box 11"/>
          <p:cNvSpPr txBox="1">
            <a:spLocks noChangeArrowheads="1"/>
          </p:cNvSpPr>
          <p:nvPr/>
        </p:nvSpPr>
        <p:spPr bwMode="auto">
          <a:xfrm>
            <a:off x="1258888" y="4328594"/>
            <a:ext cx="1104900" cy="366712"/>
          </a:xfrm>
          <a:prstGeom prst="rect">
            <a:avLst/>
          </a:prstGeom>
          <a:noFill/>
          <a:ln w="25400" algn="ctr">
            <a:noFill/>
            <a:miter lim="800000"/>
            <a:headEnd/>
            <a:tailEnd/>
          </a:ln>
          <a:effectLst/>
        </p:spPr>
        <p:txBody>
          <a:bodyPr wrap="none">
            <a:spAutoFit/>
          </a:bodyPr>
          <a:lstStyle/>
          <a:p>
            <a:pPr marL="342900" indent="-342900"/>
            <a:r>
              <a:rPr lang="zh-CN" altLang="en-US" b="1">
                <a:latin typeface="Times New Roman" pitchFamily="18" charset="0"/>
              </a:rPr>
              <a:t>机器世界</a:t>
            </a:r>
          </a:p>
        </p:txBody>
      </p:sp>
      <p:sp>
        <p:nvSpPr>
          <p:cNvPr id="10" name="Text Box 12"/>
          <p:cNvSpPr txBox="1">
            <a:spLocks noChangeArrowheads="1"/>
          </p:cNvSpPr>
          <p:nvPr/>
        </p:nvSpPr>
        <p:spPr bwMode="auto">
          <a:xfrm>
            <a:off x="2580167" y="4904273"/>
            <a:ext cx="3406775" cy="366712"/>
          </a:xfrm>
          <a:prstGeom prst="rect">
            <a:avLst/>
          </a:prstGeom>
          <a:noFill/>
          <a:ln w="25400" algn="ctr">
            <a:noFill/>
            <a:miter lim="800000"/>
            <a:headEnd/>
            <a:tailEnd/>
          </a:ln>
          <a:effectLst/>
        </p:spPr>
        <p:txBody>
          <a:bodyPr wrap="none">
            <a:spAutoFit/>
          </a:bodyPr>
          <a:lstStyle/>
          <a:p>
            <a:pPr marL="342900" indent="-342900"/>
            <a:r>
              <a:rPr lang="zh-CN" altLang="en-US" b="1" dirty="0">
                <a:latin typeface="Times New Roman" pitchFamily="18" charset="0"/>
              </a:rPr>
              <a:t>现实世界中客观对象的抽象过程</a:t>
            </a:r>
          </a:p>
        </p:txBody>
      </p:sp>
      <p:sp>
        <p:nvSpPr>
          <p:cNvPr id="11" name="Cloud"/>
          <p:cNvSpPr>
            <a:spLocks noChangeAspect="1" noEditPoints="1" noChangeArrowheads="1"/>
          </p:cNvSpPr>
          <p:nvPr/>
        </p:nvSpPr>
        <p:spPr bwMode="auto">
          <a:xfrm>
            <a:off x="3294216" y="1508085"/>
            <a:ext cx="1544993" cy="69010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tIns="0" bIns="0" anchor="ctr"/>
          <a:lstStyle/>
          <a:p>
            <a:pPr marL="342900" indent="-342900"/>
            <a:r>
              <a:rPr lang="zh-CN" altLang="en-US" sz="1600" b="1" dirty="0">
                <a:latin typeface="Times New Roman" pitchFamily="18" charset="0"/>
              </a:rPr>
              <a:t>现实世界</a:t>
            </a:r>
          </a:p>
        </p:txBody>
      </p:sp>
      <p:grpSp>
        <p:nvGrpSpPr>
          <p:cNvPr id="12" name="Group 30"/>
          <p:cNvGrpSpPr>
            <a:grpSpLocks/>
          </p:cNvGrpSpPr>
          <p:nvPr/>
        </p:nvGrpSpPr>
        <p:grpSpPr bwMode="auto">
          <a:xfrm>
            <a:off x="6137754" y="2396432"/>
            <a:ext cx="2514600" cy="606425"/>
            <a:chOff x="3782" y="2568"/>
            <a:chExt cx="1769" cy="382"/>
          </a:xfrm>
        </p:grpSpPr>
        <p:sp>
          <p:nvSpPr>
            <p:cNvPr id="13" name="Text Box 22"/>
            <p:cNvSpPr txBox="1">
              <a:spLocks noChangeArrowheads="1"/>
            </p:cNvSpPr>
            <p:nvPr/>
          </p:nvSpPr>
          <p:spPr bwMode="auto">
            <a:xfrm>
              <a:off x="3782" y="2568"/>
              <a:ext cx="1769" cy="382"/>
            </a:xfrm>
            <a:prstGeom prst="rect">
              <a:avLst/>
            </a:prstGeom>
            <a:noFill/>
            <a:ln w="25400" algn="ctr">
              <a:solidFill>
                <a:schemeClr val="accent4">
                  <a:lumMod val="40000"/>
                  <a:lumOff val="60000"/>
                </a:schemeClr>
              </a:solidFill>
              <a:miter lim="800000"/>
              <a:headEnd/>
              <a:tailEnd/>
            </a:ln>
            <a:effectLst/>
          </p:spPr>
          <p:txBody>
            <a:bodyPr>
              <a:spAutoFit/>
            </a:bodyPr>
            <a:lstStyle/>
            <a:p>
              <a:pPr marL="342900" indent="-342900" algn="ctr"/>
              <a:r>
                <a:rPr lang="zh-CN" altLang="en-US" sz="1600" b="1">
                  <a:latin typeface="Times New Roman" pitchFamily="18" charset="0"/>
                </a:rPr>
                <a:t>现实世界       概念模型</a:t>
              </a:r>
            </a:p>
            <a:p>
              <a:pPr marL="342900" indent="-342900" algn="ctr"/>
              <a:r>
                <a:rPr lang="zh-CN" altLang="en-US" sz="1600" b="1">
                  <a:latin typeface="Times New Roman" pitchFamily="18" charset="0"/>
                </a:rPr>
                <a:t>数据库设计人员完成</a:t>
              </a:r>
            </a:p>
          </p:txBody>
        </p:sp>
        <p:sp>
          <p:nvSpPr>
            <p:cNvPr id="14" name="AutoShape 24"/>
            <p:cNvSpPr>
              <a:spLocks noChangeArrowheads="1"/>
            </p:cNvSpPr>
            <p:nvPr/>
          </p:nvSpPr>
          <p:spPr bwMode="auto">
            <a:xfrm>
              <a:off x="4577" y="2631"/>
              <a:ext cx="181" cy="90"/>
            </a:xfrm>
            <a:prstGeom prst="rightArrow">
              <a:avLst>
                <a:gd name="adj1" fmla="val 50000"/>
                <a:gd name="adj2" fmla="val 50278"/>
              </a:avLst>
            </a:prstGeom>
            <a:gradFill rotWithShape="0">
              <a:gsLst>
                <a:gs pos="0">
                  <a:srgbClr val="FFFFFF"/>
                </a:gs>
                <a:gs pos="100000">
                  <a:srgbClr val="FFFFFF">
                    <a:gamma/>
                    <a:shade val="73333"/>
                    <a:invGamma/>
                  </a:srgbClr>
                </a:gs>
              </a:gsLst>
              <a:lin ang="5400000" scaled="1"/>
            </a:gradFill>
            <a:ln w="25400" algn="ctr">
              <a:solidFill>
                <a:schemeClr val="accent4">
                  <a:lumMod val="40000"/>
                  <a:lumOff val="60000"/>
                </a:schemeClr>
              </a:solidFill>
              <a:miter lim="800000"/>
              <a:headEnd/>
              <a:tailEnd/>
            </a:ln>
            <a:effectLst/>
          </p:spPr>
          <p:txBody>
            <a:bodyPr wrap="none" anchor="ctr"/>
            <a:lstStyle/>
            <a:p>
              <a:endParaRPr lang="zh-CN" altLang="en-US"/>
            </a:p>
          </p:txBody>
        </p:sp>
      </p:grpSp>
      <p:grpSp>
        <p:nvGrpSpPr>
          <p:cNvPr id="15" name="Group 31"/>
          <p:cNvGrpSpPr>
            <a:grpSpLocks/>
          </p:cNvGrpSpPr>
          <p:nvPr/>
        </p:nvGrpSpPr>
        <p:grpSpPr bwMode="auto">
          <a:xfrm>
            <a:off x="6104440" y="4161558"/>
            <a:ext cx="2660651" cy="606425"/>
            <a:chOff x="3787" y="3218"/>
            <a:chExt cx="1676" cy="382"/>
          </a:xfrm>
        </p:grpSpPr>
        <p:sp>
          <p:nvSpPr>
            <p:cNvPr id="16" name="Text Box 20"/>
            <p:cNvSpPr txBox="1">
              <a:spLocks noChangeArrowheads="1"/>
            </p:cNvSpPr>
            <p:nvPr/>
          </p:nvSpPr>
          <p:spPr bwMode="auto">
            <a:xfrm>
              <a:off x="3787" y="3218"/>
              <a:ext cx="1676" cy="382"/>
            </a:xfrm>
            <a:prstGeom prst="rect">
              <a:avLst/>
            </a:prstGeom>
            <a:noFill/>
            <a:ln w="25400" algn="ctr">
              <a:solidFill>
                <a:schemeClr val="accent4">
                  <a:lumMod val="40000"/>
                  <a:lumOff val="60000"/>
                </a:schemeClr>
              </a:solidFill>
              <a:miter lim="800000"/>
              <a:headEnd/>
              <a:tailEnd/>
            </a:ln>
            <a:effectLst/>
          </p:spPr>
          <p:txBody>
            <a:bodyPr wrap="none">
              <a:spAutoFit/>
            </a:bodyPr>
            <a:lstStyle/>
            <a:p>
              <a:pPr lvl="1"/>
              <a:r>
                <a:rPr lang="zh-CN" altLang="en-US" sz="1600" b="1" dirty="0">
                  <a:latin typeface="Times New Roman" pitchFamily="18" charset="0"/>
                </a:rPr>
                <a:t>逻辑模型       物理模型</a:t>
              </a:r>
            </a:p>
            <a:p>
              <a:pPr lvl="1"/>
              <a:r>
                <a:rPr lang="zh-CN" altLang="en-US" sz="1600" b="1" dirty="0">
                  <a:latin typeface="Times New Roman" pitchFamily="18" charset="0"/>
                </a:rPr>
                <a:t>由</a:t>
              </a:r>
              <a:r>
                <a:rPr lang="en-US" altLang="zh-CN" sz="1600" b="1" dirty="0">
                  <a:latin typeface="Times New Roman" pitchFamily="18" charset="0"/>
                </a:rPr>
                <a:t>DBMS</a:t>
              </a:r>
              <a:r>
                <a:rPr lang="zh-CN" altLang="en-US" sz="1600" b="1" dirty="0">
                  <a:latin typeface="Times New Roman" pitchFamily="18" charset="0"/>
                </a:rPr>
                <a:t>完成</a:t>
              </a:r>
            </a:p>
          </p:txBody>
        </p:sp>
        <p:sp>
          <p:nvSpPr>
            <p:cNvPr id="17" name="AutoShape 27"/>
            <p:cNvSpPr>
              <a:spLocks noChangeArrowheads="1"/>
            </p:cNvSpPr>
            <p:nvPr/>
          </p:nvSpPr>
          <p:spPr bwMode="auto">
            <a:xfrm>
              <a:off x="4678" y="3284"/>
              <a:ext cx="181" cy="90"/>
            </a:xfrm>
            <a:prstGeom prst="rightArrow">
              <a:avLst>
                <a:gd name="adj1" fmla="val 50000"/>
                <a:gd name="adj2" fmla="val 50278"/>
              </a:avLst>
            </a:prstGeom>
            <a:gradFill rotWithShape="0">
              <a:gsLst>
                <a:gs pos="0">
                  <a:srgbClr val="FFFFFF"/>
                </a:gs>
                <a:gs pos="100000">
                  <a:srgbClr val="FFFFFF">
                    <a:gamma/>
                    <a:shade val="73333"/>
                    <a:invGamma/>
                  </a:srgbClr>
                </a:gs>
              </a:gsLst>
              <a:lin ang="5400000" scaled="1"/>
            </a:gradFill>
            <a:ln w="25400" algn="ctr">
              <a:solidFill>
                <a:schemeClr val="accent4">
                  <a:lumMod val="40000"/>
                  <a:lumOff val="60000"/>
                </a:schemeClr>
              </a:solidFill>
              <a:miter lim="800000"/>
              <a:headEnd/>
              <a:tailEnd/>
            </a:ln>
            <a:effectLst/>
          </p:spPr>
          <p:txBody>
            <a:bodyPr wrap="none" anchor="ctr"/>
            <a:lstStyle/>
            <a:p>
              <a:endParaRPr lang="zh-CN" altLang="en-US"/>
            </a:p>
          </p:txBody>
        </p:sp>
      </p:grpSp>
      <p:grpSp>
        <p:nvGrpSpPr>
          <p:cNvPr id="18" name="Group 32"/>
          <p:cNvGrpSpPr>
            <a:grpSpLocks/>
          </p:cNvGrpSpPr>
          <p:nvPr/>
        </p:nvGrpSpPr>
        <p:grpSpPr bwMode="auto">
          <a:xfrm>
            <a:off x="6137754" y="3269557"/>
            <a:ext cx="2563813" cy="606425"/>
            <a:chOff x="3782" y="2568"/>
            <a:chExt cx="1769" cy="382"/>
          </a:xfrm>
        </p:grpSpPr>
        <p:sp>
          <p:nvSpPr>
            <p:cNvPr id="19" name="Text Box 33"/>
            <p:cNvSpPr txBox="1">
              <a:spLocks noChangeArrowheads="1"/>
            </p:cNvSpPr>
            <p:nvPr/>
          </p:nvSpPr>
          <p:spPr bwMode="auto">
            <a:xfrm>
              <a:off x="3782" y="2568"/>
              <a:ext cx="1769" cy="382"/>
            </a:xfrm>
            <a:prstGeom prst="rect">
              <a:avLst/>
            </a:prstGeom>
            <a:noFill/>
            <a:ln w="25400" algn="ctr">
              <a:solidFill>
                <a:schemeClr val="accent4">
                  <a:lumMod val="40000"/>
                  <a:lumOff val="60000"/>
                </a:schemeClr>
              </a:solidFill>
              <a:miter lim="800000"/>
              <a:headEnd/>
              <a:tailEnd/>
            </a:ln>
            <a:effectLst/>
          </p:spPr>
          <p:txBody>
            <a:bodyPr>
              <a:spAutoFit/>
            </a:bodyPr>
            <a:lstStyle/>
            <a:p>
              <a:pPr marL="342900" indent="-342900" algn="ctr"/>
              <a:r>
                <a:rPr lang="zh-CN" altLang="en-US" sz="1600" b="1">
                  <a:latin typeface="Times New Roman" pitchFamily="18" charset="0"/>
                </a:rPr>
                <a:t>概念模型       逻辑模型</a:t>
              </a:r>
            </a:p>
            <a:p>
              <a:pPr marL="342900" indent="-342900" algn="ctr"/>
              <a:r>
                <a:rPr lang="zh-CN" altLang="en-US" sz="1600" b="1">
                  <a:latin typeface="Times New Roman" pitchFamily="18" charset="0"/>
                </a:rPr>
                <a:t>数据库设计人员完成</a:t>
              </a:r>
            </a:p>
          </p:txBody>
        </p:sp>
        <p:sp>
          <p:nvSpPr>
            <p:cNvPr id="20" name="AutoShape 34"/>
            <p:cNvSpPr>
              <a:spLocks noChangeArrowheads="1"/>
            </p:cNvSpPr>
            <p:nvPr/>
          </p:nvSpPr>
          <p:spPr bwMode="auto">
            <a:xfrm>
              <a:off x="4577" y="2631"/>
              <a:ext cx="181" cy="90"/>
            </a:xfrm>
            <a:prstGeom prst="rightArrow">
              <a:avLst>
                <a:gd name="adj1" fmla="val 50000"/>
                <a:gd name="adj2" fmla="val 50278"/>
              </a:avLst>
            </a:prstGeom>
            <a:gradFill rotWithShape="0">
              <a:gsLst>
                <a:gs pos="0">
                  <a:srgbClr val="FFFFFF"/>
                </a:gs>
                <a:gs pos="100000">
                  <a:srgbClr val="FFFFFF">
                    <a:gamma/>
                    <a:shade val="73333"/>
                    <a:invGamma/>
                  </a:srgbClr>
                </a:gs>
              </a:gsLst>
              <a:lin ang="5400000" scaled="1"/>
            </a:gradFill>
            <a:ln w="25400" algn="ctr">
              <a:solidFill>
                <a:schemeClr val="accent4">
                  <a:lumMod val="40000"/>
                  <a:lumOff val="60000"/>
                </a:schemeClr>
              </a:solidFill>
              <a:miter lim="800000"/>
              <a:headEnd/>
              <a:tailEnd/>
            </a:ln>
            <a:effectLst/>
          </p:spPr>
          <p:txBody>
            <a:bodyPr wrap="none" anchor="ctr"/>
            <a:lstStyle/>
            <a:p>
              <a:endParaRPr lang="zh-CN" altLang="en-US"/>
            </a:p>
          </p:txBody>
        </p:sp>
      </p:grpSp>
      <p:sp>
        <p:nvSpPr>
          <p:cNvPr id="21" name="矩形 20"/>
          <p:cNvSpPr/>
          <p:nvPr/>
        </p:nvSpPr>
        <p:spPr>
          <a:xfrm>
            <a:off x="1311353" y="1710413"/>
            <a:ext cx="1114408" cy="369332"/>
          </a:xfrm>
          <a:prstGeom prst="rect">
            <a:avLst/>
          </a:prstGeom>
        </p:spPr>
        <p:txBody>
          <a:bodyPr wrap="none">
            <a:spAutoFit/>
          </a:bodyPr>
          <a:lstStyle/>
          <a:p>
            <a:r>
              <a:rPr lang="zh-CN" altLang="en-US" b="1" dirty="0" smtClean="0"/>
              <a:t>现实世界</a:t>
            </a:r>
            <a:endParaRPr lang="zh-CN" altLang="en-US" dirty="0"/>
          </a:p>
        </p:txBody>
      </p:sp>
      <p:cxnSp>
        <p:nvCxnSpPr>
          <p:cNvPr id="22" name="直接箭头连接符 21"/>
          <p:cNvCxnSpPr/>
          <p:nvPr/>
        </p:nvCxnSpPr>
        <p:spPr>
          <a:xfrm>
            <a:off x="1868557" y="2139379"/>
            <a:ext cx="0" cy="118981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H="1">
            <a:off x="1861033" y="3771968"/>
            <a:ext cx="7524" cy="59638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4894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slide(fromTop)">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lide(fromBottom)">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1+#ppt_w/2"/>
                                          </p:val>
                                        </p:tav>
                                        <p:tav tm="100000">
                                          <p:val>
                                            <p:strVal val="#ppt_x"/>
                                          </p:val>
                                        </p:tav>
                                      </p:tavLst>
                                    </p:anim>
                                    <p:anim calcmode="lin" valueType="num">
                                      <p:cBhvr additive="base">
                                        <p:cTn id="1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box(in)">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500" fill="hold"/>
                                        <p:tgtEl>
                                          <p:spTgt spid="8"/>
                                        </p:tgtEl>
                                        <p:attrNameLst>
                                          <p:attrName>ppt_x</p:attrName>
                                        </p:attrNameLst>
                                      </p:cBhvr>
                                      <p:tavLst>
                                        <p:tav tm="0">
                                          <p:val>
                                            <p:strVal val="0-#ppt_w/2"/>
                                          </p:val>
                                        </p:tav>
                                        <p:tav tm="100000">
                                          <p:val>
                                            <p:strVal val="#ppt_x"/>
                                          </p:val>
                                        </p:tav>
                                      </p:tavLst>
                                    </p:anim>
                                    <p:anim calcmode="lin" valueType="num">
                                      <p:cBhvr additive="base">
                                        <p:cTn id="29"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grpId="0"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box(in)">
                                      <p:cBhvr>
                                        <p:cTn id="34" dur="500"/>
                                        <p:tgtEl>
                                          <p:spTgt spid="4"/>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500" fill="hold"/>
                                        <p:tgtEl>
                                          <p:spTgt spid="9"/>
                                        </p:tgtEl>
                                        <p:attrNameLst>
                                          <p:attrName>ppt_x</p:attrName>
                                        </p:attrNameLst>
                                      </p:cBhvr>
                                      <p:tavLst>
                                        <p:tav tm="0">
                                          <p:val>
                                            <p:strVal val="0-#ppt_w/2"/>
                                          </p:val>
                                        </p:tav>
                                        <p:tav tm="100000">
                                          <p:val>
                                            <p:strVal val="#ppt_x"/>
                                          </p:val>
                                        </p:tav>
                                      </p:tavLst>
                                    </p:anim>
                                    <p:anim calcmode="lin" valueType="num">
                                      <p:cBhvr additive="base">
                                        <p:cTn id="40"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nodeType="click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fill="hold"/>
                                        <p:tgtEl>
                                          <p:spTgt spid="12"/>
                                        </p:tgtEl>
                                        <p:attrNameLst>
                                          <p:attrName>ppt_x</p:attrName>
                                        </p:attrNameLst>
                                      </p:cBhvr>
                                      <p:tavLst>
                                        <p:tav tm="0">
                                          <p:val>
                                            <p:strVal val="1+#ppt_w/2"/>
                                          </p:val>
                                        </p:tav>
                                        <p:tav tm="100000">
                                          <p:val>
                                            <p:strVal val="#ppt_x"/>
                                          </p:val>
                                        </p:tav>
                                      </p:tavLst>
                                    </p:anim>
                                    <p:anim calcmode="lin" valueType="num">
                                      <p:cBhvr additive="base">
                                        <p:cTn id="46"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2" fill="hold" nodeType="click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500" fill="hold"/>
                                        <p:tgtEl>
                                          <p:spTgt spid="18"/>
                                        </p:tgtEl>
                                        <p:attrNameLst>
                                          <p:attrName>ppt_x</p:attrName>
                                        </p:attrNameLst>
                                      </p:cBhvr>
                                      <p:tavLst>
                                        <p:tav tm="0">
                                          <p:val>
                                            <p:strVal val="1+#ppt_w/2"/>
                                          </p:val>
                                        </p:tav>
                                        <p:tav tm="100000">
                                          <p:val>
                                            <p:strVal val="#ppt_x"/>
                                          </p:val>
                                        </p:tav>
                                      </p:tavLst>
                                    </p:anim>
                                    <p:anim calcmode="lin" valueType="num">
                                      <p:cBhvr additive="base">
                                        <p:cTn id="52"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2" fill="hold" nodeType="clickEffect">
                                  <p:stCondLst>
                                    <p:cond delay="0"/>
                                  </p:stCondLst>
                                  <p:childTnLst>
                                    <p:set>
                                      <p:cBhvr>
                                        <p:cTn id="56" dur="1" fill="hold">
                                          <p:stCondLst>
                                            <p:cond delay="0"/>
                                          </p:stCondLst>
                                        </p:cTn>
                                        <p:tgtEl>
                                          <p:spTgt spid="15"/>
                                        </p:tgtEl>
                                        <p:attrNameLst>
                                          <p:attrName>style.visibility</p:attrName>
                                        </p:attrNameLst>
                                      </p:cBhvr>
                                      <p:to>
                                        <p:strVal val="visible"/>
                                      </p:to>
                                    </p:set>
                                    <p:anim calcmode="lin" valueType="num">
                                      <p:cBhvr additive="base">
                                        <p:cTn id="57" dur="500" fill="hold"/>
                                        <p:tgtEl>
                                          <p:spTgt spid="15"/>
                                        </p:tgtEl>
                                        <p:attrNameLst>
                                          <p:attrName>ppt_x</p:attrName>
                                        </p:attrNameLst>
                                      </p:cBhvr>
                                      <p:tavLst>
                                        <p:tav tm="0">
                                          <p:val>
                                            <p:strVal val="1+#ppt_w/2"/>
                                          </p:val>
                                        </p:tav>
                                        <p:tav tm="100000">
                                          <p:val>
                                            <p:strVal val="#ppt_x"/>
                                          </p:val>
                                        </p:tav>
                                      </p:tavLst>
                                    </p:anim>
                                    <p:anim calcmode="lin" valueType="num">
                                      <p:cBhvr additive="base">
                                        <p:cTn id="58" dur="500" fill="hold"/>
                                        <p:tgtEl>
                                          <p:spTgt spid="15"/>
                                        </p:tgtEl>
                                        <p:attrNameLst>
                                          <p:attrName>ppt_y</p:attrName>
                                        </p:attrNameLst>
                                      </p:cBhvr>
                                      <p:tavLst>
                                        <p:tav tm="0">
                                          <p:val>
                                            <p:strVal val="#ppt_y"/>
                                          </p:val>
                                        </p:tav>
                                        <p:tav tm="100000">
                                          <p:val>
                                            <p:strVal val="#ppt_y"/>
                                          </p:val>
                                        </p:tav>
                                      </p:tavLst>
                                    </p:anim>
                                  </p:childTnLst>
                                </p:cTn>
                              </p:par>
                            </p:childTnLst>
                          </p:cTn>
                        </p:par>
                        <p:par>
                          <p:cTn id="59" fill="hold">
                            <p:stCondLst>
                              <p:cond delay="500"/>
                            </p:stCondLst>
                            <p:childTnLst>
                              <p:par>
                                <p:cTn id="60" presetID="1" presetClass="entr" presetSubtype="0" fill="hold" grpId="0" nodeType="afterEffect">
                                  <p:stCondLst>
                                    <p:cond delay="0"/>
                                  </p:stCondLst>
                                  <p:childTnLst>
                                    <p:set>
                                      <p:cBhvr>
                                        <p:cTn id="61"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P spid="5" grpId="0" animBg="1" autoUpdateAnimBg="0"/>
      <p:bldP spid="6" grpId="0" animBg="1"/>
      <p:bldP spid="7" grpId="0" animBg="1" autoUpdateAnimBg="0"/>
      <p:bldP spid="8" grpId="0" autoUpdateAnimBg="0"/>
      <p:bldP spid="9" grpId="0" autoUpdateAnimBg="0"/>
      <p:bldP spid="10" grpId="0"/>
      <p:bldP spid="11"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概念模型</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概念模型的用途</a:t>
            </a:r>
          </a:p>
          <a:p>
            <a:pPr lvl="1"/>
            <a:r>
              <a:rPr lang="zh-CN" altLang="en-US" dirty="0" smtClean="0"/>
              <a:t>概念模型用于信息世界的建模</a:t>
            </a:r>
          </a:p>
          <a:p>
            <a:pPr lvl="1"/>
            <a:r>
              <a:rPr lang="zh-CN" altLang="en-US" dirty="0" smtClean="0"/>
              <a:t>是现实世界到机器世界的一个中间层次</a:t>
            </a:r>
          </a:p>
          <a:p>
            <a:pPr lvl="1"/>
            <a:r>
              <a:rPr lang="zh-CN" altLang="en-US" dirty="0" smtClean="0"/>
              <a:t>是数据库设计的有力工具</a:t>
            </a:r>
          </a:p>
          <a:p>
            <a:pPr lvl="1"/>
            <a:r>
              <a:rPr lang="zh-CN" altLang="en-US" dirty="0" smtClean="0"/>
              <a:t>数据库设计人员和用户之间进行交流的语言</a:t>
            </a:r>
          </a:p>
          <a:p>
            <a:r>
              <a:rPr lang="zh-CN" altLang="en-US" dirty="0" smtClean="0"/>
              <a:t>对概念模型的基本要求</a:t>
            </a:r>
          </a:p>
          <a:p>
            <a:pPr lvl="1"/>
            <a:r>
              <a:rPr lang="zh-CN" altLang="en-US" dirty="0" smtClean="0"/>
              <a:t>较强的语义表达能力，能够方便、直接地表达应用中的各种语义知识</a:t>
            </a:r>
          </a:p>
          <a:p>
            <a:pPr lvl="1"/>
            <a:r>
              <a:rPr lang="zh-CN" altLang="en-US" dirty="0" smtClean="0"/>
              <a:t>简单、清晰、易于用户理解。</a:t>
            </a:r>
          </a:p>
          <a:p>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一、信息世界中的基本概念</a:t>
            </a:r>
            <a:endParaRPr lang="zh-CN" altLang="en-US" dirty="0"/>
          </a:p>
        </p:txBody>
      </p:sp>
      <p:sp>
        <p:nvSpPr>
          <p:cNvPr id="3" name="内容占位符 2"/>
          <p:cNvSpPr>
            <a:spLocks noGrp="1"/>
          </p:cNvSpPr>
          <p:nvPr>
            <p:ph idx="1"/>
          </p:nvPr>
        </p:nvSpPr>
        <p:spPr>
          <a:xfrm>
            <a:off x="457200" y="1319348"/>
            <a:ext cx="8229600" cy="5381897"/>
          </a:xfrm>
        </p:spPr>
        <p:txBody>
          <a:bodyPr>
            <a:normAutofit fontScale="92500" lnSpcReduction="10000"/>
          </a:bodyPr>
          <a:lstStyle/>
          <a:p>
            <a:r>
              <a:rPr lang="en-US" altLang="zh-CN" sz="2800" dirty="0" smtClean="0"/>
              <a:t>(1)</a:t>
            </a:r>
            <a:r>
              <a:rPr lang="zh-CN" altLang="en-US" sz="2800" dirty="0" smtClean="0"/>
              <a:t>实体（</a:t>
            </a:r>
            <a:r>
              <a:rPr lang="en-US" altLang="zh-CN" sz="2800" dirty="0" smtClean="0"/>
              <a:t>Entity</a:t>
            </a:r>
            <a:r>
              <a:rPr lang="zh-CN" altLang="en-US" sz="2800" dirty="0" smtClean="0"/>
              <a:t>） </a:t>
            </a:r>
          </a:p>
          <a:p>
            <a:pPr lvl="1"/>
            <a:r>
              <a:rPr lang="zh-CN" altLang="en-US" sz="2400" dirty="0" smtClean="0"/>
              <a:t>客观存在并可相互区别的事物称为实体。</a:t>
            </a:r>
          </a:p>
          <a:p>
            <a:pPr lvl="1">
              <a:lnSpc>
                <a:spcPct val="150000"/>
              </a:lnSpc>
            </a:pPr>
            <a:r>
              <a:rPr lang="zh-CN" altLang="en-US" sz="2400" dirty="0" smtClean="0"/>
              <a:t>可以是具体的人、事、物或抽象的概念。</a:t>
            </a:r>
          </a:p>
          <a:p>
            <a:r>
              <a:rPr lang="en-US" altLang="zh-CN" sz="2800" dirty="0" smtClean="0"/>
              <a:t>(2)</a:t>
            </a:r>
            <a:r>
              <a:rPr lang="zh-CN" altLang="en-US" sz="2800" dirty="0" smtClean="0"/>
              <a:t>属性（</a:t>
            </a:r>
            <a:r>
              <a:rPr lang="en-US" altLang="zh-CN" sz="2800" dirty="0" smtClean="0"/>
              <a:t>Attribute</a:t>
            </a:r>
            <a:r>
              <a:rPr lang="zh-CN" altLang="en-US" sz="2800" dirty="0" smtClean="0"/>
              <a:t>） </a:t>
            </a:r>
          </a:p>
          <a:p>
            <a:pPr lvl="1"/>
            <a:r>
              <a:rPr lang="zh-CN" altLang="en-US" sz="2400" dirty="0" smtClean="0"/>
              <a:t>实体所具有的某一特性称为属性。</a:t>
            </a:r>
          </a:p>
          <a:p>
            <a:pPr lvl="1">
              <a:lnSpc>
                <a:spcPct val="150000"/>
              </a:lnSpc>
            </a:pPr>
            <a:r>
              <a:rPr lang="zh-CN" altLang="en-US" sz="2400" dirty="0" smtClean="0"/>
              <a:t>一个实体可以由若干个属性来刻画。 例如： </a:t>
            </a:r>
            <a:endParaRPr lang="en-US" altLang="zh-CN" sz="2400" dirty="0" smtClean="0"/>
          </a:p>
          <a:p>
            <a:pPr lvl="1">
              <a:lnSpc>
                <a:spcPct val="150000"/>
              </a:lnSpc>
            </a:pPr>
            <a:endParaRPr lang="zh-CN" altLang="en-US" sz="2400" dirty="0" smtClean="0"/>
          </a:p>
          <a:p>
            <a:r>
              <a:rPr lang="en-US" altLang="zh-CN" sz="2800" dirty="0" smtClean="0"/>
              <a:t>(3)</a:t>
            </a:r>
            <a:r>
              <a:rPr lang="zh-CN" altLang="en-US" sz="2800" dirty="0" smtClean="0"/>
              <a:t>码（</a:t>
            </a:r>
            <a:r>
              <a:rPr lang="en-US" altLang="zh-CN" sz="2800" dirty="0" smtClean="0"/>
              <a:t>Key</a:t>
            </a:r>
            <a:r>
              <a:rPr lang="zh-CN" altLang="en-US" sz="2800" dirty="0" smtClean="0"/>
              <a:t>） </a:t>
            </a:r>
          </a:p>
          <a:p>
            <a:pPr lvl="1">
              <a:lnSpc>
                <a:spcPct val="150000"/>
              </a:lnSpc>
            </a:pPr>
            <a:r>
              <a:rPr lang="zh-CN" altLang="en-US" sz="2400" dirty="0" smtClean="0"/>
              <a:t>唯一标识实体的属性集称为码。</a:t>
            </a:r>
            <a:endParaRPr lang="en-US" altLang="zh-CN" sz="2400" dirty="0" smtClean="0"/>
          </a:p>
          <a:p>
            <a:pPr marL="457200" lvl="1" indent="0">
              <a:lnSpc>
                <a:spcPct val="150000"/>
              </a:lnSpc>
              <a:buNone/>
            </a:pPr>
            <a:r>
              <a:rPr lang="zh-CN" altLang="en-US" sz="2400" dirty="0" smtClean="0"/>
              <a:t>例如：学号</a:t>
            </a:r>
            <a:r>
              <a:rPr lang="en-US" altLang="zh-CN" sz="2400" dirty="0" smtClean="0"/>
              <a:t>----------</a:t>
            </a:r>
            <a:r>
              <a:rPr lang="zh-CN" altLang="en-US" sz="2400" dirty="0" smtClean="0"/>
              <a:t>学生实体的码</a:t>
            </a:r>
            <a:endParaRPr lang="en-US" altLang="zh-CN" sz="2400" dirty="0" smtClean="0"/>
          </a:p>
          <a:p>
            <a:pPr marL="457200" lvl="1" indent="0">
              <a:lnSpc>
                <a:spcPct val="150000"/>
              </a:lnSpc>
              <a:buNone/>
            </a:pPr>
            <a:r>
              <a:rPr lang="en-US" altLang="zh-CN" sz="2400" dirty="0" smtClean="0"/>
              <a:t>94002268----------</a:t>
            </a:r>
            <a:r>
              <a:rPr lang="zh-CN" altLang="en-US" sz="2400" dirty="0" smtClean="0"/>
              <a:t>代表学生张三</a:t>
            </a:r>
            <a:endParaRPr lang="zh-CN" altLang="en-US" dirty="0"/>
          </a:p>
        </p:txBody>
      </p:sp>
      <p:sp>
        <p:nvSpPr>
          <p:cNvPr id="4" name="矩形 3"/>
          <p:cNvSpPr/>
          <p:nvPr/>
        </p:nvSpPr>
        <p:spPr>
          <a:xfrm>
            <a:off x="1243690" y="4064254"/>
            <a:ext cx="4801314" cy="369332"/>
          </a:xfrm>
          <a:prstGeom prst="rect">
            <a:avLst/>
          </a:prstGeom>
        </p:spPr>
        <p:txBody>
          <a:bodyPr wrap="none">
            <a:spAutoFit/>
          </a:bodyPr>
          <a:lstStyle/>
          <a:p>
            <a:r>
              <a:rPr lang="zh-CN" altLang="en-US" dirty="0" smtClean="0">
                <a:ea typeface="宋体" charset="-122"/>
              </a:rPr>
              <a:t>（李明，男，</a:t>
            </a:r>
            <a:r>
              <a:rPr lang="en-US" altLang="zh-CN" dirty="0" smtClean="0">
                <a:ea typeface="宋体" charset="-122"/>
              </a:rPr>
              <a:t>1972</a:t>
            </a:r>
            <a:r>
              <a:rPr lang="zh-CN" altLang="en-US" dirty="0" smtClean="0">
                <a:ea typeface="宋体" charset="-122"/>
              </a:rPr>
              <a:t>，江苏，计算机系，</a:t>
            </a:r>
            <a:r>
              <a:rPr lang="en-US" altLang="zh-CN" dirty="0" smtClean="0">
                <a:ea typeface="宋体" charset="-122"/>
              </a:rPr>
              <a:t>1990</a:t>
            </a:r>
            <a:r>
              <a:rPr lang="zh-CN" altLang="en-US" dirty="0" smtClean="0">
                <a:ea typeface="宋体" charset="-122"/>
              </a:rPr>
              <a:t>）</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itchFamily="2" charset="-122"/>
                <a:ea typeface="宋体" pitchFamily="2" charset="-122"/>
              </a:rPr>
              <a:t>本讲内容</a:t>
            </a:r>
            <a:endParaRPr lang="zh-CN" altLang="en-US" dirty="0"/>
          </a:p>
        </p:txBody>
      </p:sp>
      <p:sp>
        <p:nvSpPr>
          <p:cNvPr id="3" name="内容占位符 2"/>
          <p:cNvSpPr>
            <a:spLocks noGrp="1"/>
          </p:cNvSpPr>
          <p:nvPr>
            <p:ph idx="1"/>
          </p:nvPr>
        </p:nvSpPr>
        <p:spPr/>
        <p:txBody>
          <a:bodyPr/>
          <a:lstStyle/>
          <a:p>
            <a:pPr>
              <a:buClr>
                <a:schemeClr val="accent1"/>
              </a:buClr>
            </a:pPr>
            <a:r>
              <a:rPr lang="zh-CN" altLang="en-US" dirty="0" smtClean="0">
                <a:solidFill>
                  <a:srgbClr val="000000"/>
                </a:solidFill>
              </a:rPr>
              <a:t>第一节 数据库系统概述</a:t>
            </a:r>
            <a:endParaRPr lang="en-US" altLang="ko-KR" dirty="0" smtClean="0">
              <a:solidFill>
                <a:srgbClr val="000000"/>
              </a:solidFill>
            </a:endParaRPr>
          </a:p>
          <a:p>
            <a:pPr>
              <a:lnSpc>
                <a:spcPct val="150000"/>
              </a:lnSpc>
              <a:buBlip>
                <a:blip r:embed="rId2"/>
              </a:buBlip>
            </a:pPr>
            <a:r>
              <a:rPr lang="zh-CN" altLang="en-US" dirty="0" smtClean="0">
                <a:solidFill>
                  <a:srgbClr val="000000"/>
                </a:solidFill>
              </a:rPr>
              <a:t>第二节 </a:t>
            </a:r>
            <a:r>
              <a:rPr lang="zh-CN" altLang="en-US" b="1" dirty="0" smtClean="0">
                <a:solidFill>
                  <a:srgbClr val="FF9905"/>
                </a:solidFill>
              </a:rPr>
              <a:t>数据模型</a:t>
            </a:r>
            <a:r>
              <a:rPr lang="en-US" altLang="ko-KR" dirty="0" smtClean="0">
                <a:solidFill>
                  <a:srgbClr val="FF9905"/>
                </a:solidFill>
              </a:rPr>
              <a:t> </a:t>
            </a:r>
            <a:r>
              <a:rPr lang="en-US" altLang="ko-KR" b="1" dirty="0" smtClean="0">
                <a:solidFill>
                  <a:srgbClr val="000000"/>
                </a:solidFill>
              </a:rPr>
              <a:t> </a:t>
            </a:r>
          </a:p>
          <a:p>
            <a:pPr>
              <a:lnSpc>
                <a:spcPct val="150000"/>
              </a:lnSpc>
              <a:buClr>
                <a:schemeClr val="accent1"/>
              </a:buClr>
            </a:pPr>
            <a:r>
              <a:rPr lang="zh-CN" altLang="en-US" dirty="0" smtClean="0">
                <a:solidFill>
                  <a:srgbClr val="000000"/>
                </a:solidFill>
              </a:rPr>
              <a:t>第三节 数据库系统结构</a:t>
            </a:r>
            <a:endParaRPr lang="en-US" altLang="ko-KR" dirty="0" smtClean="0">
              <a:solidFill>
                <a:srgbClr val="000000"/>
              </a:solidFill>
            </a:endParaRPr>
          </a:p>
          <a:p>
            <a:pPr>
              <a:lnSpc>
                <a:spcPct val="150000"/>
              </a:lnSpc>
              <a:buClr>
                <a:schemeClr val="accent1"/>
              </a:buClr>
            </a:pPr>
            <a:r>
              <a:rPr lang="zh-CN" altLang="en-US" dirty="0" smtClean="0">
                <a:solidFill>
                  <a:srgbClr val="000000"/>
                </a:solidFill>
              </a:rPr>
              <a:t>第四节 数据库系统的组成</a:t>
            </a:r>
            <a:endParaRPr lang="zh-CN" altLang="en-US" dirty="0"/>
          </a:p>
        </p:txBody>
      </p:sp>
    </p:spTree>
  </p:cSld>
  <p:clrMapOvr>
    <a:masterClrMapping/>
  </p:clrMapOvr>
  <p:transition advTm="25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信息世界中的基本概念</a:t>
            </a:r>
            <a:r>
              <a:rPr lang="en-US" altLang="zh-CN" dirty="0" smtClean="0"/>
              <a:t>(</a:t>
            </a:r>
            <a:r>
              <a:rPr lang="zh-CN" altLang="en-US" dirty="0" smtClean="0"/>
              <a:t>续</a:t>
            </a:r>
            <a:r>
              <a:rPr lang="en-US" altLang="zh-CN" dirty="0" smtClean="0"/>
              <a:t>)</a:t>
            </a:r>
            <a:endParaRPr lang="zh-CN" altLang="en-US" dirty="0"/>
          </a:p>
        </p:txBody>
      </p:sp>
      <p:sp>
        <p:nvSpPr>
          <p:cNvPr id="3" name="内容占位符 2"/>
          <p:cNvSpPr>
            <a:spLocks noGrp="1"/>
          </p:cNvSpPr>
          <p:nvPr>
            <p:ph idx="1"/>
          </p:nvPr>
        </p:nvSpPr>
        <p:spPr>
          <a:xfrm>
            <a:off x="457200" y="1600200"/>
            <a:ext cx="8229600" cy="5480538"/>
          </a:xfrm>
        </p:spPr>
        <p:txBody>
          <a:bodyPr>
            <a:normAutofit fontScale="77500" lnSpcReduction="20000"/>
          </a:bodyPr>
          <a:lstStyle/>
          <a:p>
            <a:r>
              <a:rPr lang="en-US" altLang="zh-CN" sz="2800" dirty="0" smtClean="0"/>
              <a:t>(4)</a:t>
            </a:r>
            <a:r>
              <a:rPr lang="zh-CN" altLang="en-US" sz="2800" dirty="0" smtClean="0"/>
              <a:t>域（</a:t>
            </a:r>
            <a:r>
              <a:rPr lang="en-US" altLang="zh-CN" sz="2800" dirty="0" smtClean="0"/>
              <a:t>Domain</a:t>
            </a:r>
            <a:r>
              <a:rPr lang="zh-CN" altLang="en-US" sz="2800" dirty="0" smtClean="0"/>
              <a:t>） </a:t>
            </a:r>
          </a:p>
          <a:p>
            <a:pPr lvl="1">
              <a:lnSpc>
                <a:spcPct val="150000"/>
              </a:lnSpc>
            </a:pPr>
            <a:r>
              <a:rPr lang="zh-CN" altLang="en-US" sz="2400" dirty="0" smtClean="0"/>
              <a:t>属性的取值范围称为该属性的域。 </a:t>
            </a:r>
            <a:endParaRPr lang="en-US" altLang="zh-CN" sz="2400" dirty="0" smtClean="0"/>
          </a:p>
          <a:p>
            <a:pPr marL="457200" lvl="1" indent="0">
              <a:lnSpc>
                <a:spcPct val="150000"/>
              </a:lnSpc>
              <a:buNone/>
            </a:pPr>
            <a:r>
              <a:rPr lang="zh-CN" altLang="en-US" sz="2400" dirty="0" smtClean="0"/>
              <a:t>例如：性别</a:t>
            </a:r>
            <a:r>
              <a:rPr lang="zh-CN" altLang="en-US" sz="2400" dirty="0" smtClean="0">
                <a:sym typeface="Wingdings" pitchFamily="2" charset="2"/>
              </a:rPr>
              <a:t>：（男、女）</a:t>
            </a:r>
            <a:endParaRPr lang="en-US" altLang="zh-CN" sz="2400" dirty="0" smtClean="0">
              <a:sym typeface="Wingdings" pitchFamily="2" charset="2"/>
            </a:endParaRPr>
          </a:p>
          <a:p>
            <a:pPr marL="457200" lvl="1" indent="0">
              <a:lnSpc>
                <a:spcPct val="150000"/>
              </a:lnSpc>
              <a:buNone/>
            </a:pPr>
            <a:r>
              <a:rPr lang="zh-CN" altLang="en-US" sz="2400" dirty="0" smtClean="0">
                <a:sym typeface="Wingdings" pitchFamily="2" charset="2"/>
              </a:rPr>
              <a:t>            学号 ：</a:t>
            </a:r>
            <a:r>
              <a:rPr lang="en-US" altLang="zh-CN" sz="2400" dirty="0" smtClean="0">
                <a:sym typeface="Wingdings" pitchFamily="2" charset="2"/>
              </a:rPr>
              <a:t>8</a:t>
            </a:r>
            <a:r>
              <a:rPr lang="zh-CN" altLang="en-US" sz="2400" dirty="0" smtClean="0">
                <a:sym typeface="Wingdings" pitchFamily="2" charset="2"/>
              </a:rPr>
              <a:t>位整数</a:t>
            </a:r>
            <a:endParaRPr lang="zh-CN" altLang="en-US" sz="2400" dirty="0" smtClean="0"/>
          </a:p>
          <a:p>
            <a:r>
              <a:rPr lang="en-US" altLang="zh-CN" sz="2800" dirty="0" smtClean="0"/>
              <a:t>(5)</a:t>
            </a:r>
            <a:r>
              <a:rPr lang="zh-CN" altLang="en-US" sz="2800" dirty="0" smtClean="0"/>
              <a:t>实体型（</a:t>
            </a:r>
            <a:r>
              <a:rPr lang="en-US" altLang="zh-CN" sz="2800" dirty="0" smtClean="0"/>
              <a:t>Entity Type</a:t>
            </a:r>
            <a:r>
              <a:rPr lang="zh-CN" altLang="en-US" sz="2800" dirty="0" smtClean="0"/>
              <a:t>） </a:t>
            </a:r>
          </a:p>
          <a:p>
            <a:pPr lvl="1">
              <a:lnSpc>
                <a:spcPct val="150000"/>
              </a:lnSpc>
            </a:pPr>
            <a:r>
              <a:rPr lang="zh-CN" altLang="en-US" sz="2400" dirty="0" smtClean="0"/>
              <a:t>用实体名及其属性名集合来抽象和刻画同类实体称为实体型</a:t>
            </a:r>
            <a:endParaRPr lang="en-US" altLang="zh-CN" sz="2400" dirty="0" smtClean="0"/>
          </a:p>
          <a:p>
            <a:pPr lvl="1">
              <a:lnSpc>
                <a:spcPct val="150000"/>
              </a:lnSpc>
              <a:buNone/>
            </a:pPr>
            <a:r>
              <a:rPr lang="zh-CN" altLang="en-US" sz="2400" dirty="0" smtClean="0"/>
              <a:t>例如，一个具体的学生如下：</a:t>
            </a:r>
          </a:p>
          <a:p>
            <a:pPr lvl="2">
              <a:lnSpc>
                <a:spcPct val="150000"/>
              </a:lnSpc>
              <a:buNone/>
            </a:pPr>
            <a:r>
              <a:rPr lang="zh-CN" altLang="en-US" sz="2000" dirty="0" smtClean="0"/>
              <a:t>（</a:t>
            </a:r>
            <a:r>
              <a:rPr lang="en-US" altLang="zh-CN" sz="2000" dirty="0" smtClean="0"/>
              <a:t>20071001</a:t>
            </a:r>
            <a:r>
              <a:rPr lang="zh-CN" altLang="en-US" sz="2000" dirty="0" smtClean="0"/>
              <a:t>，李明，男，</a:t>
            </a:r>
            <a:r>
              <a:rPr lang="en-US" altLang="zh-CN" sz="2000" dirty="0" smtClean="0"/>
              <a:t>1988</a:t>
            </a:r>
            <a:r>
              <a:rPr lang="zh-CN" altLang="en-US" sz="2000" dirty="0" smtClean="0"/>
              <a:t>，江苏，计算机系，</a:t>
            </a:r>
            <a:r>
              <a:rPr lang="en-US" altLang="zh-CN" sz="2000" dirty="0" smtClean="0"/>
              <a:t>2007</a:t>
            </a:r>
            <a:r>
              <a:rPr lang="zh-CN" altLang="en-US" sz="2000" dirty="0" smtClean="0"/>
              <a:t>）</a:t>
            </a:r>
          </a:p>
          <a:p>
            <a:pPr lvl="1">
              <a:lnSpc>
                <a:spcPct val="150000"/>
              </a:lnSpc>
              <a:buNone/>
            </a:pPr>
            <a:r>
              <a:rPr lang="zh-CN" altLang="en-US" sz="2400" dirty="0" smtClean="0"/>
              <a:t>学生这种类型实体型如下：</a:t>
            </a:r>
          </a:p>
          <a:p>
            <a:pPr lvl="2">
              <a:lnSpc>
                <a:spcPct val="150000"/>
              </a:lnSpc>
              <a:buNone/>
            </a:pPr>
            <a:r>
              <a:rPr lang="zh-CN" altLang="en-US" sz="2000" dirty="0" smtClean="0"/>
              <a:t>学生（学号，姓名，性别，出生年份，籍贯，所属系，入学年份）</a:t>
            </a:r>
          </a:p>
          <a:p>
            <a:r>
              <a:rPr lang="en-US" altLang="zh-CN" sz="2800" dirty="0" smtClean="0"/>
              <a:t>(6)</a:t>
            </a:r>
            <a:r>
              <a:rPr lang="zh-CN" altLang="en-US" sz="2800" dirty="0" smtClean="0"/>
              <a:t>实体集（</a:t>
            </a:r>
            <a:r>
              <a:rPr lang="en-US" altLang="zh-CN" sz="2800" dirty="0" smtClean="0"/>
              <a:t>Entity  Set</a:t>
            </a:r>
            <a:r>
              <a:rPr lang="zh-CN" altLang="en-US" sz="2800" dirty="0" smtClean="0"/>
              <a:t>）</a:t>
            </a:r>
            <a:endParaRPr lang="en-US" altLang="zh-CN" sz="2800" dirty="0" smtClean="0"/>
          </a:p>
          <a:p>
            <a:pPr lvl="1">
              <a:lnSpc>
                <a:spcPct val="150000"/>
              </a:lnSpc>
            </a:pPr>
            <a:r>
              <a:rPr lang="zh-CN" altLang="en-US" sz="2400" dirty="0" smtClean="0"/>
              <a:t>同一类型实体的集合称为实体</a:t>
            </a:r>
            <a:r>
              <a:rPr lang="zh-CN" altLang="en-US" sz="2400" dirty="0" smtClean="0"/>
              <a:t>集</a:t>
            </a:r>
            <a:endParaRPr lang="en-US" altLang="zh-CN" sz="2400" dirty="0" smtClean="0"/>
          </a:p>
          <a:p>
            <a:pPr lvl="1">
              <a:lnSpc>
                <a:spcPct val="150000"/>
              </a:lnSpc>
            </a:pPr>
            <a:r>
              <a:rPr lang="zh-CN" altLang="en-US" sz="2400" dirty="0" smtClean="0"/>
              <a:t>例如</a:t>
            </a:r>
            <a:r>
              <a:rPr lang="zh-CN" altLang="en-US" sz="2400" dirty="0"/>
              <a:t>：</a:t>
            </a:r>
            <a:r>
              <a:rPr lang="zh-CN" altLang="en-US" sz="2400" dirty="0" smtClean="0"/>
              <a:t>全体学生</a:t>
            </a:r>
            <a:endParaRPr lang="zh-CN" altLang="en-US" sz="2400" dirty="0" smtClean="0"/>
          </a:p>
          <a:p>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信息世界中的基本概念</a:t>
            </a:r>
            <a:r>
              <a:rPr lang="en-US" altLang="zh-CN" dirty="0" smtClean="0"/>
              <a:t>(</a:t>
            </a:r>
            <a:r>
              <a:rPr lang="zh-CN" altLang="en-US" dirty="0" smtClean="0"/>
              <a:t>续</a:t>
            </a:r>
            <a:r>
              <a:rPr lang="en-US" altLang="zh-CN" dirty="0" smtClean="0"/>
              <a:t>)</a:t>
            </a:r>
            <a:endParaRPr lang="zh-CN" altLang="en-US" dirty="0"/>
          </a:p>
        </p:txBody>
      </p:sp>
      <p:sp>
        <p:nvSpPr>
          <p:cNvPr id="3" name="内容占位符 2"/>
          <p:cNvSpPr>
            <a:spLocks noGrp="1"/>
          </p:cNvSpPr>
          <p:nvPr>
            <p:ph idx="1"/>
          </p:nvPr>
        </p:nvSpPr>
        <p:spPr>
          <a:xfrm>
            <a:off x="457200" y="1600200"/>
            <a:ext cx="8368748" cy="5046785"/>
          </a:xfrm>
        </p:spPr>
        <p:txBody>
          <a:bodyPr>
            <a:normAutofit lnSpcReduction="10000"/>
          </a:bodyPr>
          <a:lstStyle/>
          <a:p>
            <a:r>
              <a:rPr lang="en-US" altLang="zh-CN" sz="2800" dirty="0" smtClean="0"/>
              <a:t>(7)</a:t>
            </a:r>
            <a:r>
              <a:rPr lang="zh-CN" altLang="en-US" sz="2800" dirty="0" smtClean="0"/>
              <a:t>联系（</a:t>
            </a:r>
            <a:r>
              <a:rPr lang="en-US" altLang="zh-CN" sz="2800" dirty="0" smtClean="0"/>
              <a:t>Relationship</a:t>
            </a:r>
            <a:r>
              <a:rPr lang="zh-CN" altLang="en-US" sz="2800" dirty="0" smtClean="0"/>
              <a:t>）  </a:t>
            </a:r>
          </a:p>
          <a:p>
            <a:pPr lvl="1">
              <a:lnSpc>
                <a:spcPct val="150000"/>
              </a:lnSpc>
            </a:pPr>
            <a:r>
              <a:rPr lang="zh-CN" altLang="en-US" sz="2400" dirty="0" smtClean="0"/>
              <a:t>现实世界中事物内部以及事物之间的联系在信息世界中反映为实体内部的联系和实体之间的联系</a:t>
            </a:r>
            <a:r>
              <a:rPr lang="zh-CN" altLang="en-US" sz="2400" dirty="0" smtClean="0"/>
              <a:t>。</a:t>
            </a:r>
            <a:endParaRPr lang="en-US" altLang="zh-CN" sz="2400" dirty="0" smtClean="0"/>
          </a:p>
          <a:p>
            <a:pPr marL="457200" lvl="1" indent="0">
              <a:lnSpc>
                <a:spcPct val="150000"/>
              </a:lnSpc>
              <a:buNone/>
            </a:pPr>
            <a:r>
              <a:rPr lang="zh-CN" altLang="en-US" sz="2400" dirty="0" smtClean="0"/>
              <a:t>例如：实体内部：先修课和课程</a:t>
            </a:r>
            <a:endParaRPr lang="en-US" altLang="zh-CN" sz="2400" dirty="0" smtClean="0"/>
          </a:p>
          <a:p>
            <a:pPr marL="457200" lvl="1" indent="0">
              <a:lnSpc>
                <a:spcPct val="150000"/>
              </a:lnSpc>
              <a:buNone/>
            </a:pPr>
            <a:r>
              <a:rPr lang="en-US" altLang="zh-CN" sz="2400" dirty="0"/>
              <a:t> </a:t>
            </a:r>
            <a:r>
              <a:rPr lang="en-US" altLang="zh-CN" sz="2400" dirty="0" smtClean="0"/>
              <a:t>           </a:t>
            </a:r>
            <a:r>
              <a:rPr lang="zh-CN" altLang="en-US" sz="2400" dirty="0" smtClean="0"/>
              <a:t>实体之间：课程和教师</a:t>
            </a:r>
            <a:endParaRPr lang="en-US" altLang="zh-CN" sz="2400" dirty="0" smtClean="0"/>
          </a:p>
          <a:p>
            <a:pPr lvl="1">
              <a:lnSpc>
                <a:spcPct val="150000"/>
              </a:lnSpc>
            </a:pPr>
            <a:r>
              <a:rPr lang="zh-CN" altLang="en-US" sz="2400" dirty="0" smtClean="0"/>
              <a:t>根据联系涉及的实体数量可分为</a:t>
            </a:r>
            <a:r>
              <a:rPr lang="en-US" altLang="zh-CN" sz="2400" dirty="0" smtClean="0"/>
              <a:t>:</a:t>
            </a:r>
          </a:p>
          <a:p>
            <a:pPr lvl="2">
              <a:lnSpc>
                <a:spcPct val="150000"/>
              </a:lnSpc>
            </a:pPr>
            <a:r>
              <a:rPr lang="zh-CN" altLang="en-US" sz="2000" dirty="0" smtClean="0"/>
              <a:t>一个实体型</a:t>
            </a:r>
          </a:p>
          <a:p>
            <a:pPr lvl="2">
              <a:lnSpc>
                <a:spcPct val="150000"/>
              </a:lnSpc>
            </a:pPr>
            <a:r>
              <a:rPr lang="zh-CN" altLang="en-US" sz="2000" dirty="0" smtClean="0"/>
              <a:t>多个实体型                  </a:t>
            </a:r>
          </a:p>
          <a:p>
            <a:pPr lvl="2">
              <a:lnSpc>
                <a:spcPct val="150000"/>
              </a:lnSpc>
            </a:pPr>
            <a:r>
              <a:rPr lang="zh-CN" altLang="en-US" sz="2000" dirty="0" smtClean="0"/>
              <a:t>两个实体型</a:t>
            </a:r>
          </a:p>
          <a:p>
            <a:endParaRPr lang="zh-CN" altLang="en-US" dirty="0"/>
          </a:p>
        </p:txBody>
      </p:sp>
      <p:grpSp>
        <p:nvGrpSpPr>
          <p:cNvPr id="4" name="Group 10"/>
          <p:cNvGrpSpPr>
            <a:grpSpLocks/>
          </p:cNvGrpSpPr>
          <p:nvPr/>
        </p:nvGrpSpPr>
        <p:grpSpPr bwMode="auto">
          <a:xfrm>
            <a:off x="3157270" y="5494003"/>
            <a:ext cx="3384550" cy="1285875"/>
            <a:chOff x="2426" y="2024"/>
            <a:chExt cx="2132" cy="810"/>
          </a:xfrm>
        </p:grpSpPr>
        <p:sp>
          <p:nvSpPr>
            <p:cNvPr id="5" name="Rectangle 7"/>
            <p:cNvSpPr>
              <a:spLocks noChangeArrowheads="1"/>
            </p:cNvSpPr>
            <p:nvPr/>
          </p:nvSpPr>
          <p:spPr bwMode="auto">
            <a:xfrm>
              <a:off x="2426" y="2024"/>
              <a:ext cx="2132" cy="810"/>
            </a:xfrm>
            <a:prstGeom prst="rect">
              <a:avLst/>
            </a:prstGeom>
            <a:noFill/>
            <a:ln w="9525">
              <a:noFill/>
              <a:miter lim="800000"/>
              <a:headEnd/>
              <a:tailEnd/>
            </a:ln>
            <a:effectLst/>
          </p:spPr>
          <p:txBody>
            <a:bodyPr>
              <a:spAutoFit/>
            </a:bodyPr>
            <a:lstStyle/>
            <a:p>
              <a:pPr lvl="1">
                <a:lnSpc>
                  <a:spcPct val="150000"/>
                </a:lnSpc>
              </a:pPr>
              <a:r>
                <a:rPr kumimoji="0" lang="zh-CN" altLang="en-US" b="1" dirty="0" smtClean="0"/>
                <a:t>一对一联系（</a:t>
              </a:r>
              <a:r>
                <a:rPr kumimoji="0" lang="en-US" altLang="zh-CN" b="1" dirty="0" smtClean="0"/>
                <a:t>1:1</a:t>
              </a:r>
              <a:r>
                <a:rPr kumimoji="0" lang="zh-CN" altLang="en-US" b="1" dirty="0" smtClean="0"/>
                <a:t>） 　 </a:t>
              </a:r>
            </a:p>
            <a:p>
              <a:pPr lvl="1">
                <a:lnSpc>
                  <a:spcPct val="150000"/>
                </a:lnSpc>
              </a:pPr>
              <a:r>
                <a:rPr kumimoji="0" lang="zh-CN" altLang="en-US" b="1" dirty="0" smtClean="0"/>
                <a:t>一对多联系（</a:t>
              </a:r>
              <a:r>
                <a:rPr kumimoji="0" lang="en-US" altLang="zh-CN" b="1" dirty="0" smtClean="0"/>
                <a:t>1:n</a:t>
              </a:r>
              <a:r>
                <a:rPr kumimoji="0" lang="zh-CN" altLang="en-US" b="1" dirty="0" smtClean="0"/>
                <a:t>） </a:t>
              </a:r>
            </a:p>
            <a:p>
              <a:pPr lvl="1">
                <a:lnSpc>
                  <a:spcPct val="150000"/>
                </a:lnSpc>
              </a:pPr>
              <a:r>
                <a:rPr kumimoji="0" lang="zh-CN" altLang="en-US" b="1" dirty="0" smtClean="0"/>
                <a:t>多对多联系（</a:t>
              </a:r>
              <a:r>
                <a:rPr kumimoji="0" lang="en-US" altLang="zh-CN" b="1" dirty="0" smtClean="0"/>
                <a:t>m:n</a:t>
              </a:r>
              <a:r>
                <a:rPr kumimoji="0" lang="zh-CN" altLang="en-US" b="1" dirty="0" smtClean="0"/>
                <a:t>）</a:t>
              </a:r>
              <a:endParaRPr kumimoji="0" lang="zh-CN" altLang="en-US" b="1" dirty="0"/>
            </a:p>
          </p:txBody>
        </p:sp>
        <p:sp>
          <p:nvSpPr>
            <p:cNvPr id="6" name="AutoShape 8"/>
            <p:cNvSpPr>
              <a:spLocks/>
            </p:cNvSpPr>
            <p:nvPr/>
          </p:nvSpPr>
          <p:spPr bwMode="auto">
            <a:xfrm>
              <a:off x="2473" y="2160"/>
              <a:ext cx="226" cy="544"/>
            </a:xfrm>
            <a:prstGeom prst="leftBrace">
              <a:avLst>
                <a:gd name="adj1" fmla="val 20059"/>
                <a:gd name="adj2" fmla="val 50000"/>
              </a:avLst>
            </a:prstGeom>
            <a:noFill/>
            <a:ln w="28575">
              <a:solidFill>
                <a:srgbClr val="FF0000"/>
              </a:solidFill>
              <a:round/>
              <a:headEnd/>
              <a:tailEnd/>
            </a:ln>
            <a:effec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二、两个实体型之间的联系</a:t>
            </a:r>
            <a:endParaRPr lang="zh-CN" altLang="en-US" dirty="0"/>
          </a:p>
        </p:txBody>
      </p:sp>
      <p:sp>
        <p:nvSpPr>
          <p:cNvPr id="3" name="内容占位符 2"/>
          <p:cNvSpPr>
            <a:spLocks noGrp="1"/>
          </p:cNvSpPr>
          <p:nvPr>
            <p:ph idx="1"/>
          </p:nvPr>
        </p:nvSpPr>
        <p:spPr>
          <a:xfrm>
            <a:off x="457200" y="1600200"/>
            <a:ext cx="4525617" cy="4525963"/>
          </a:xfrm>
        </p:spPr>
        <p:txBody>
          <a:bodyPr>
            <a:normAutofit fontScale="92500" lnSpcReduction="20000"/>
          </a:bodyPr>
          <a:lstStyle/>
          <a:p>
            <a:r>
              <a:rPr lang="zh-CN" altLang="en-US" sz="2800" dirty="0" smtClean="0"/>
              <a:t>一对一联系（</a:t>
            </a:r>
            <a:r>
              <a:rPr lang="en-US" altLang="zh-CN" sz="2800" dirty="0" smtClean="0"/>
              <a:t>1:1</a:t>
            </a:r>
            <a:r>
              <a:rPr lang="zh-CN" altLang="en-US" sz="2800" dirty="0" smtClean="0"/>
              <a:t>） 　 </a:t>
            </a:r>
          </a:p>
          <a:p>
            <a:pPr lvl="1">
              <a:lnSpc>
                <a:spcPct val="150000"/>
              </a:lnSpc>
            </a:pPr>
            <a:r>
              <a:rPr lang="zh-CN" altLang="en-US" sz="2400" dirty="0" smtClean="0"/>
              <a:t>定义：</a:t>
            </a:r>
          </a:p>
          <a:p>
            <a:pPr marL="811213" lvl="2">
              <a:lnSpc>
                <a:spcPct val="150000"/>
              </a:lnSpc>
              <a:buNone/>
            </a:pPr>
            <a:r>
              <a:rPr lang="zh-CN" altLang="en-US" sz="2000" dirty="0" smtClean="0"/>
              <a:t>    如果对于实体集</a:t>
            </a:r>
            <a:r>
              <a:rPr lang="en-US" altLang="zh-CN" sz="2000" dirty="0" smtClean="0"/>
              <a:t>A</a:t>
            </a:r>
            <a:r>
              <a:rPr lang="zh-CN" altLang="en-US" sz="2000" dirty="0" smtClean="0"/>
              <a:t>中的每一个实体，实体集</a:t>
            </a:r>
            <a:r>
              <a:rPr lang="en-US" altLang="zh-CN" sz="2000" dirty="0" smtClean="0"/>
              <a:t>B</a:t>
            </a:r>
            <a:r>
              <a:rPr lang="zh-CN" altLang="en-US" sz="2000" dirty="0" smtClean="0"/>
              <a:t>中至多有一个（也可以没有）实体与之联系，反之亦然，则称实体集</a:t>
            </a:r>
            <a:r>
              <a:rPr lang="en-US" altLang="zh-CN" sz="2000" dirty="0" smtClean="0"/>
              <a:t>A</a:t>
            </a:r>
            <a:r>
              <a:rPr lang="zh-CN" altLang="en-US" sz="2000" dirty="0" smtClean="0"/>
              <a:t>与实体集</a:t>
            </a:r>
            <a:r>
              <a:rPr lang="en-US" altLang="zh-CN" sz="2000" dirty="0" smtClean="0"/>
              <a:t>B</a:t>
            </a:r>
            <a:r>
              <a:rPr lang="zh-CN" altLang="en-US" sz="2000" dirty="0" smtClean="0"/>
              <a:t>具有一对一联系，记为</a:t>
            </a:r>
            <a:r>
              <a:rPr lang="en-US" altLang="zh-CN" sz="2000" dirty="0" smtClean="0"/>
              <a:t>1:1 </a:t>
            </a:r>
            <a:endParaRPr lang="zh-CN" altLang="en-US" sz="2000" dirty="0" smtClean="0"/>
          </a:p>
          <a:p>
            <a:pPr lvl="1">
              <a:lnSpc>
                <a:spcPct val="150000"/>
              </a:lnSpc>
            </a:pPr>
            <a:r>
              <a:rPr lang="zh-CN" altLang="en-US" sz="2400" dirty="0" smtClean="0"/>
              <a:t>实例（双向来看）</a:t>
            </a:r>
            <a:endParaRPr lang="zh-CN" altLang="en-US" sz="2400" dirty="0" smtClean="0"/>
          </a:p>
          <a:p>
            <a:pPr lvl="2">
              <a:lnSpc>
                <a:spcPct val="150000"/>
              </a:lnSpc>
              <a:buNone/>
            </a:pPr>
            <a:r>
              <a:rPr lang="zh-CN" altLang="en-US" sz="2000" dirty="0" smtClean="0"/>
              <a:t>一个班级只有一个正班长</a:t>
            </a:r>
          </a:p>
          <a:p>
            <a:pPr lvl="2">
              <a:lnSpc>
                <a:spcPct val="150000"/>
              </a:lnSpc>
              <a:buNone/>
            </a:pPr>
            <a:r>
              <a:rPr lang="zh-CN" altLang="en-US" sz="2000" dirty="0" smtClean="0"/>
              <a:t>一个班长只在一个班中任职</a:t>
            </a:r>
          </a:p>
          <a:p>
            <a:endParaRPr lang="zh-CN" altLang="en-US" dirty="0"/>
          </a:p>
        </p:txBody>
      </p:sp>
      <p:grpSp>
        <p:nvGrpSpPr>
          <p:cNvPr id="13" name="组合 12"/>
          <p:cNvGrpSpPr/>
          <p:nvPr/>
        </p:nvGrpSpPr>
        <p:grpSpPr>
          <a:xfrm>
            <a:off x="5028563" y="2674573"/>
            <a:ext cx="3857652" cy="3403624"/>
            <a:chOff x="965565" y="292328"/>
            <a:chExt cx="7400566" cy="5907175"/>
          </a:xfrm>
        </p:grpSpPr>
        <p:sp>
          <p:nvSpPr>
            <p:cNvPr id="14" name="Oval 3"/>
            <p:cNvSpPr>
              <a:spLocks noChangeArrowheads="1"/>
            </p:cNvSpPr>
            <p:nvPr/>
          </p:nvSpPr>
          <p:spPr bwMode="auto">
            <a:xfrm>
              <a:off x="1066800" y="1125538"/>
              <a:ext cx="2209800" cy="3962400"/>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5" name="Oval 4"/>
            <p:cNvSpPr>
              <a:spLocks noChangeArrowheads="1"/>
            </p:cNvSpPr>
            <p:nvPr/>
          </p:nvSpPr>
          <p:spPr bwMode="auto">
            <a:xfrm>
              <a:off x="5791200" y="1125538"/>
              <a:ext cx="2209800" cy="3962400"/>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6" name="Rectangle 5"/>
            <p:cNvSpPr>
              <a:spLocks noChangeArrowheads="1"/>
            </p:cNvSpPr>
            <p:nvPr/>
          </p:nvSpPr>
          <p:spPr bwMode="auto">
            <a:xfrm>
              <a:off x="1828800" y="1582738"/>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17" name="Rectangle 6"/>
            <p:cNvSpPr>
              <a:spLocks noChangeArrowheads="1"/>
            </p:cNvSpPr>
            <p:nvPr/>
          </p:nvSpPr>
          <p:spPr bwMode="auto">
            <a:xfrm>
              <a:off x="2438400" y="1811338"/>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18" name="Rectangle 7"/>
            <p:cNvSpPr>
              <a:spLocks noChangeArrowheads="1"/>
            </p:cNvSpPr>
            <p:nvPr/>
          </p:nvSpPr>
          <p:spPr bwMode="auto">
            <a:xfrm>
              <a:off x="1447800" y="2573338"/>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19" name="Rectangle 8"/>
            <p:cNvSpPr>
              <a:spLocks noChangeArrowheads="1"/>
            </p:cNvSpPr>
            <p:nvPr/>
          </p:nvSpPr>
          <p:spPr bwMode="auto">
            <a:xfrm>
              <a:off x="2057400" y="2268538"/>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20" name="Rectangle 9"/>
            <p:cNvSpPr>
              <a:spLocks noChangeArrowheads="1"/>
            </p:cNvSpPr>
            <p:nvPr/>
          </p:nvSpPr>
          <p:spPr bwMode="auto">
            <a:xfrm>
              <a:off x="1676400" y="3411538"/>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21" name="Rectangle 10"/>
            <p:cNvSpPr>
              <a:spLocks noChangeArrowheads="1"/>
            </p:cNvSpPr>
            <p:nvPr/>
          </p:nvSpPr>
          <p:spPr bwMode="auto">
            <a:xfrm>
              <a:off x="2133600" y="2878138"/>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22" name="Rectangle 11"/>
            <p:cNvSpPr>
              <a:spLocks noChangeArrowheads="1"/>
            </p:cNvSpPr>
            <p:nvPr/>
          </p:nvSpPr>
          <p:spPr bwMode="auto">
            <a:xfrm>
              <a:off x="2133600" y="3868738"/>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23" name="Rectangle 12"/>
            <p:cNvSpPr>
              <a:spLocks noChangeArrowheads="1"/>
            </p:cNvSpPr>
            <p:nvPr/>
          </p:nvSpPr>
          <p:spPr bwMode="auto">
            <a:xfrm>
              <a:off x="2743200" y="3868738"/>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24" name="Rectangle 13"/>
            <p:cNvSpPr>
              <a:spLocks noChangeArrowheads="1"/>
            </p:cNvSpPr>
            <p:nvPr/>
          </p:nvSpPr>
          <p:spPr bwMode="auto">
            <a:xfrm>
              <a:off x="2286000" y="4478338"/>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25" name="Oval 14"/>
            <p:cNvSpPr>
              <a:spLocks noChangeArrowheads="1"/>
            </p:cNvSpPr>
            <p:nvPr/>
          </p:nvSpPr>
          <p:spPr bwMode="auto">
            <a:xfrm>
              <a:off x="6781800" y="1430338"/>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26" name="Oval 15"/>
            <p:cNvSpPr>
              <a:spLocks noChangeArrowheads="1"/>
            </p:cNvSpPr>
            <p:nvPr/>
          </p:nvSpPr>
          <p:spPr bwMode="auto">
            <a:xfrm>
              <a:off x="6781800" y="2039938"/>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27" name="Oval 16"/>
            <p:cNvSpPr>
              <a:spLocks noChangeArrowheads="1"/>
            </p:cNvSpPr>
            <p:nvPr/>
          </p:nvSpPr>
          <p:spPr bwMode="auto">
            <a:xfrm>
              <a:off x="6400800" y="2497138"/>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28" name="Oval 17"/>
            <p:cNvSpPr>
              <a:spLocks noChangeArrowheads="1"/>
            </p:cNvSpPr>
            <p:nvPr/>
          </p:nvSpPr>
          <p:spPr bwMode="auto">
            <a:xfrm>
              <a:off x="7239000" y="2954338"/>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29" name="Oval 18"/>
            <p:cNvSpPr>
              <a:spLocks noChangeArrowheads="1"/>
            </p:cNvSpPr>
            <p:nvPr/>
          </p:nvSpPr>
          <p:spPr bwMode="auto">
            <a:xfrm>
              <a:off x="6629400" y="3182938"/>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30" name="Oval 19"/>
            <p:cNvSpPr>
              <a:spLocks noChangeArrowheads="1"/>
            </p:cNvSpPr>
            <p:nvPr/>
          </p:nvSpPr>
          <p:spPr bwMode="auto">
            <a:xfrm>
              <a:off x="6781800" y="4478338"/>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31" name="Oval 20"/>
            <p:cNvSpPr>
              <a:spLocks noChangeArrowheads="1"/>
            </p:cNvSpPr>
            <p:nvPr/>
          </p:nvSpPr>
          <p:spPr bwMode="auto">
            <a:xfrm>
              <a:off x="7239000" y="4097338"/>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32" name="Oval 21"/>
            <p:cNvSpPr>
              <a:spLocks noChangeArrowheads="1"/>
            </p:cNvSpPr>
            <p:nvPr/>
          </p:nvSpPr>
          <p:spPr bwMode="auto">
            <a:xfrm>
              <a:off x="6248400" y="3868738"/>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33" name="Line 22"/>
            <p:cNvSpPr>
              <a:spLocks noChangeShapeType="1"/>
            </p:cNvSpPr>
            <p:nvPr/>
          </p:nvSpPr>
          <p:spPr bwMode="auto">
            <a:xfrm flipV="1">
              <a:off x="1981200" y="1506538"/>
              <a:ext cx="4724400" cy="152400"/>
            </a:xfrm>
            <a:prstGeom prst="line">
              <a:avLst/>
            </a:prstGeom>
            <a:noFill/>
            <a:ln w="9525">
              <a:solidFill>
                <a:schemeClr val="tx1"/>
              </a:solidFill>
              <a:round/>
              <a:headEnd/>
              <a:tailEnd/>
            </a:ln>
            <a:effectLst/>
          </p:spPr>
          <p:txBody>
            <a:bodyPr/>
            <a:lstStyle/>
            <a:p>
              <a:endParaRPr lang="zh-CN" altLang="en-US"/>
            </a:p>
          </p:txBody>
        </p:sp>
        <p:sp>
          <p:nvSpPr>
            <p:cNvPr id="34" name="Line 23"/>
            <p:cNvSpPr>
              <a:spLocks noChangeShapeType="1"/>
            </p:cNvSpPr>
            <p:nvPr/>
          </p:nvSpPr>
          <p:spPr bwMode="auto">
            <a:xfrm>
              <a:off x="2209800" y="2344738"/>
              <a:ext cx="4191000" cy="152400"/>
            </a:xfrm>
            <a:prstGeom prst="line">
              <a:avLst/>
            </a:prstGeom>
            <a:noFill/>
            <a:ln w="9525">
              <a:solidFill>
                <a:schemeClr val="tx1"/>
              </a:solidFill>
              <a:round/>
              <a:headEnd/>
              <a:tailEnd/>
            </a:ln>
            <a:effectLst/>
          </p:spPr>
          <p:txBody>
            <a:bodyPr/>
            <a:lstStyle/>
            <a:p>
              <a:endParaRPr lang="zh-CN" altLang="en-US"/>
            </a:p>
          </p:txBody>
        </p:sp>
        <p:sp>
          <p:nvSpPr>
            <p:cNvPr id="35" name="Line 24"/>
            <p:cNvSpPr>
              <a:spLocks noChangeShapeType="1"/>
            </p:cNvSpPr>
            <p:nvPr/>
          </p:nvSpPr>
          <p:spPr bwMode="auto">
            <a:xfrm>
              <a:off x="2286000" y="2954338"/>
              <a:ext cx="4953000" cy="76200"/>
            </a:xfrm>
            <a:prstGeom prst="line">
              <a:avLst/>
            </a:prstGeom>
            <a:noFill/>
            <a:ln w="9525">
              <a:solidFill>
                <a:schemeClr val="tx1"/>
              </a:solidFill>
              <a:round/>
              <a:headEnd/>
              <a:tailEnd/>
            </a:ln>
            <a:effectLst/>
          </p:spPr>
          <p:txBody>
            <a:bodyPr/>
            <a:lstStyle/>
            <a:p>
              <a:endParaRPr lang="zh-CN" altLang="en-US"/>
            </a:p>
          </p:txBody>
        </p:sp>
        <p:sp>
          <p:nvSpPr>
            <p:cNvPr id="36" name="Line 25"/>
            <p:cNvSpPr>
              <a:spLocks noChangeShapeType="1"/>
            </p:cNvSpPr>
            <p:nvPr/>
          </p:nvSpPr>
          <p:spPr bwMode="auto">
            <a:xfrm flipV="1">
              <a:off x="2286000" y="3259138"/>
              <a:ext cx="4343400" cy="609600"/>
            </a:xfrm>
            <a:prstGeom prst="line">
              <a:avLst/>
            </a:prstGeom>
            <a:noFill/>
            <a:ln w="9525">
              <a:solidFill>
                <a:schemeClr val="tx1"/>
              </a:solidFill>
              <a:round/>
              <a:headEnd/>
              <a:tailEnd/>
            </a:ln>
            <a:effectLst/>
          </p:spPr>
          <p:txBody>
            <a:bodyPr/>
            <a:lstStyle/>
            <a:p>
              <a:endParaRPr lang="zh-CN" altLang="en-US"/>
            </a:p>
          </p:txBody>
        </p:sp>
        <p:sp>
          <p:nvSpPr>
            <p:cNvPr id="37" name="Line 26"/>
            <p:cNvSpPr>
              <a:spLocks noChangeShapeType="1"/>
            </p:cNvSpPr>
            <p:nvPr/>
          </p:nvSpPr>
          <p:spPr bwMode="auto">
            <a:xfrm>
              <a:off x="2895600" y="3944938"/>
              <a:ext cx="3810000" cy="609600"/>
            </a:xfrm>
            <a:prstGeom prst="line">
              <a:avLst/>
            </a:prstGeom>
            <a:noFill/>
            <a:ln w="9525">
              <a:solidFill>
                <a:schemeClr val="tx1"/>
              </a:solidFill>
              <a:round/>
              <a:headEnd/>
              <a:tailEnd/>
            </a:ln>
            <a:effectLst/>
          </p:spPr>
          <p:txBody>
            <a:bodyPr/>
            <a:lstStyle/>
            <a:p>
              <a:endParaRPr lang="zh-CN" altLang="en-US"/>
            </a:p>
          </p:txBody>
        </p:sp>
        <p:sp>
          <p:nvSpPr>
            <p:cNvPr id="38" name="Text Box 27"/>
            <p:cNvSpPr txBox="1">
              <a:spLocks noChangeArrowheads="1"/>
            </p:cNvSpPr>
            <p:nvPr/>
          </p:nvSpPr>
          <p:spPr bwMode="auto">
            <a:xfrm>
              <a:off x="3212165" y="5389115"/>
              <a:ext cx="3303824" cy="810388"/>
            </a:xfrm>
            <a:prstGeom prst="rect">
              <a:avLst/>
            </a:prstGeom>
            <a:noFill/>
            <a:ln w="9525">
              <a:noFill/>
              <a:miter lim="800000"/>
              <a:headEnd/>
              <a:tailEnd/>
            </a:ln>
            <a:effectLst/>
          </p:spPr>
          <p:txBody>
            <a:bodyPr wrap="square">
              <a:spAutoFit/>
            </a:bodyPr>
            <a:lstStyle/>
            <a:p>
              <a:pPr>
                <a:spcBef>
                  <a:spcPct val="50000"/>
                </a:spcBef>
              </a:pPr>
              <a:r>
                <a:rPr lang="en-US" altLang="zh-CN" b="1" dirty="0"/>
                <a:t>1</a:t>
              </a:r>
              <a:r>
                <a:rPr lang="zh-CN" altLang="en-US" b="1" dirty="0"/>
                <a:t>：</a:t>
              </a:r>
              <a:r>
                <a:rPr lang="en-US" altLang="zh-CN" b="1" dirty="0"/>
                <a:t>1</a:t>
              </a:r>
              <a:r>
                <a:rPr lang="zh-CN" altLang="en-US" b="1" dirty="0"/>
                <a:t>联系</a:t>
              </a:r>
            </a:p>
          </p:txBody>
        </p:sp>
        <p:sp>
          <p:nvSpPr>
            <p:cNvPr id="39" name="Text Box 28"/>
            <p:cNvSpPr txBox="1">
              <a:spLocks noChangeArrowheads="1"/>
            </p:cNvSpPr>
            <p:nvPr/>
          </p:nvSpPr>
          <p:spPr bwMode="auto">
            <a:xfrm>
              <a:off x="965565" y="292328"/>
              <a:ext cx="2775212" cy="810388"/>
            </a:xfrm>
            <a:prstGeom prst="rect">
              <a:avLst/>
            </a:prstGeom>
            <a:noFill/>
            <a:ln w="9525">
              <a:noFill/>
              <a:miter lim="800000"/>
              <a:headEnd/>
              <a:tailEnd/>
            </a:ln>
            <a:effectLst/>
          </p:spPr>
          <p:txBody>
            <a:bodyPr wrap="square">
              <a:spAutoFit/>
            </a:bodyPr>
            <a:lstStyle/>
            <a:p>
              <a:pPr>
                <a:spcBef>
                  <a:spcPct val="50000"/>
                </a:spcBef>
              </a:pPr>
              <a:r>
                <a:rPr lang="zh-CN" altLang="en-US" b="1" dirty="0"/>
                <a:t>实体集</a:t>
              </a:r>
              <a:r>
                <a:rPr lang="en-US" altLang="zh-CN" b="1" dirty="0"/>
                <a:t>A</a:t>
              </a:r>
            </a:p>
          </p:txBody>
        </p:sp>
        <p:sp>
          <p:nvSpPr>
            <p:cNvPr id="40" name="Text Box 29"/>
            <p:cNvSpPr txBox="1">
              <a:spLocks noChangeArrowheads="1"/>
            </p:cNvSpPr>
            <p:nvPr/>
          </p:nvSpPr>
          <p:spPr bwMode="auto">
            <a:xfrm>
              <a:off x="5458766" y="315149"/>
              <a:ext cx="2907365" cy="810388"/>
            </a:xfrm>
            <a:prstGeom prst="rect">
              <a:avLst/>
            </a:prstGeom>
            <a:noFill/>
            <a:ln w="9525">
              <a:noFill/>
              <a:miter lim="800000"/>
              <a:headEnd/>
              <a:tailEnd/>
            </a:ln>
            <a:effectLst/>
          </p:spPr>
          <p:txBody>
            <a:bodyPr wrap="square">
              <a:spAutoFit/>
            </a:bodyPr>
            <a:lstStyle/>
            <a:p>
              <a:pPr>
                <a:spcBef>
                  <a:spcPct val="50000"/>
                </a:spcBef>
              </a:pPr>
              <a:r>
                <a:rPr lang="zh-CN" altLang="en-US" b="1" dirty="0"/>
                <a:t>实体集</a:t>
              </a:r>
              <a:r>
                <a:rPr lang="en-US" altLang="zh-CN" b="1" dirty="0"/>
                <a:t>B</a:t>
              </a:r>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两个实体型之间的联系 </a:t>
            </a:r>
            <a:r>
              <a:rPr lang="en-US" altLang="zh-CN" dirty="0" smtClean="0"/>
              <a:t>(</a:t>
            </a:r>
            <a:r>
              <a:rPr lang="zh-CN" altLang="en-US" dirty="0" smtClean="0"/>
              <a:t>续</a:t>
            </a:r>
            <a:r>
              <a:rPr lang="en-US" altLang="zh-CN" dirty="0" smtClean="0"/>
              <a:t>)</a:t>
            </a:r>
            <a:endParaRPr lang="zh-CN" altLang="en-US" dirty="0"/>
          </a:p>
        </p:txBody>
      </p:sp>
      <p:sp>
        <p:nvSpPr>
          <p:cNvPr id="3" name="内容占位符 2"/>
          <p:cNvSpPr>
            <a:spLocks noGrp="1"/>
          </p:cNvSpPr>
          <p:nvPr>
            <p:ph idx="1"/>
          </p:nvPr>
        </p:nvSpPr>
        <p:spPr>
          <a:xfrm>
            <a:off x="139151" y="1600200"/>
            <a:ext cx="5015949" cy="4747591"/>
          </a:xfrm>
        </p:spPr>
        <p:txBody>
          <a:bodyPr>
            <a:noAutofit/>
          </a:bodyPr>
          <a:lstStyle/>
          <a:p>
            <a:r>
              <a:rPr lang="zh-CN" altLang="en-US" sz="2800" dirty="0" smtClean="0"/>
              <a:t>一对多联系（</a:t>
            </a:r>
            <a:r>
              <a:rPr lang="en-US" altLang="zh-CN" sz="2800" dirty="0" smtClean="0"/>
              <a:t>1</a:t>
            </a:r>
            <a:r>
              <a:rPr lang="zh-CN" altLang="en-US" sz="2800" dirty="0" smtClean="0"/>
              <a:t>：</a:t>
            </a:r>
            <a:r>
              <a:rPr lang="en-US" altLang="zh-CN" sz="2800" dirty="0" smtClean="0"/>
              <a:t>n</a:t>
            </a:r>
            <a:r>
              <a:rPr lang="zh-CN" altLang="en-US" sz="2800" dirty="0" smtClean="0"/>
              <a:t>）</a:t>
            </a:r>
          </a:p>
          <a:p>
            <a:pPr lvl="1"/>
            <a:r>
              <a:rPr lang="zh-CN" altLang="en-US" sz="2400" dirty="0" smtClean="0"/>
              <a:t>定义：</a:t>
            </a:r>
          </a:p>
          <a:p>
            <a:pPr lvl="1">
              <a:buNone/>
            </a:pPr>
            <a:r>
              <a:rPr lang="zh-CN" altLang="en-US" sz="2200" dirty="0" smtClean="0"/>
              <a:t>   如果对于实体集</a:t>
            </a:r>
            <a:r>
              <a:rPr lang="en-US" altLang="zh-CN" sz="2200" dirty="0" smtClean="0"/>
              <a:t>A</a:t>
            </a:r>
            <a:r>
              <a:rPr lang="zh-CN" altLang="en-US" sz="2200" dirty="0" smtClean="0"/>
              <a:t>中的每一个实体，实体集</a:t>
            </a:r>
            <a:r>
              <a:rPr lang="en-US" altLang="zh-CN" sz="2200" dirty="0" smtClean="0"/>
              <a:t>B</a:t>
            </a:r>
            <a:r>
              <a:rPr lang="zh-CN" altLang="en-US" sz="2200" dirty="0" smtClean="0"/>
              <a:t>中有</a:t>
            </a:r>
            <a:r>
              <a:rPr lang="en-US" altLang="zh-CN" sz="2200" dirty="0" smtClean="0"/>
              <a:t>n</a:t>
            </a:r>
            <a:r>
              <a:rPr lang="zh-CN" altLang="en-US" sz="2200" dirty="0" smtClean="0"/>
              <a:t>个实体（</a:t>
            </a:r>
            <a:r>
              <a:rPr lang="en-US" altLang="zh-CN" sz="2200" dirty="0" smtClean="0"/>
              <a:t>n≥0</a:t>
            </a:r>
            <a:r>
              <a:rPr lang="zh-CN" altLang="en-US" sz="2200" dirty="0" smtClean="0"/>
              <a:t>）与之联系，反之，对于实体集</a:t>
            </a:r>
            <a:r>
              <a:rPr lang="en-US" altLang="zh-CN" sz="2200" dirty="0" smtClean="0"/>
              <a:t>B</a:t>
            </a:r>
            <a:r>
              <a:rPr lang="zh-CN" altLang="en-US" sz="2200" dirty="0" smtClean="0"/>
              <a:t>中的每一个实体，实体集</a:t>
            </a:r>
            <a:r>
              <a:rPr lang="en-US" altLang="zh-CN" sz="2200" dirty="0" smtClean="0"/>
              <a:t>A</a:t>
            </a:r>
            <a:r>
              <a:rPr lang="zh-CN" altLang="en-US" sz="2200" dirty="0" smtClean="0"/>
              <a:t>中至多只有一个实体与之联系，则称实体集</a:t>
            </a:r>
            <a:r>
              <a:rPr lang="en-US" altLang="zh-CN" sz="2200" dirty="0" smtClean="0"/>
              <a:t>A</a:t>
            </a:r>
            <a:r>
              <a:rPr lang="zh-CN" altLang="en-US" sz="2200" dirty="0" smtClean="0"/>
              <a:t>与实体集</a:t>
            </a:r>
            <a:r>
              <a:rPr lang="en-US" altLang="zh-CN" sz="2200" dirty="0" smtClean="0"/>
              <a:t>B</a:t>
            </a:r>
            <a:r>
              <a:rPr lang="zh-CN" altLang="en-US" sz="2200" dirty="0" smtClean="0"/>
              <a:t>有一对多联系，记为</a:t>
            </a:r>
            <a:r>
              <a:rPr lang="en-US" altLang="zh-CN" sz="2200" dirty="0" smtClean="0"/>
              <a:t>1:n</a:t>
            </a:r>
          </a:p>
          <a:p>
            <a:pPr lvl="1"/>
            <a:r>
              <a:rPr lang="zh-CN" altLang="en-US" sz="2400" dirty="0" smtClean="0"/>
              <a:t>实例</a:t>
            </a:r>
          </a:p>
          <a:p>
            <a:pPr lvl="2">
              <a:buNone/>
            </a:pPr>
            <a:r>
              <a:rPr lang="zh-CN" altLang="en-US" sz="1800" dirty="0" smtClean="0"/>
              <a:t>一个班级中有若干名学生，</a:t>
            </a:r>
          </a:p>
          <a:p>
            <a:pPr lvl="2">
              <a:buNone/>
            </a:pPr>
            <a:r>
              <a:rPr lang="zh-CN" altLang="en-US" sz="1800" dirty="0" smtClean="0"/>
              <a:t>每个学生只在一个班级中学习</a:t>
            </a:r>
            <a:endParaRPr lang="zh-CN" altLang="en-US" sz="3200" dirty="0"/>
          </a:p>
        </p:txBody>
      </p:sp>
      <p:grpSp>
        <p:nvGrpSpPr>
          <p:cNvPr id="13" name="组合 12"/>
          <p:cNvGrpSpPr/>
          <p:nvPr/>
        </p:nvGrpSpPr>
        <p:grpSpPr>
          <a:xfrm>
            <a:off x="5199801" y="2134618"/>
            <a:ext cx="3714776" cy="3714776"/>
            <a:chOff x="1066798" y="212424"/>
            <a:chExt cx="6934202" cy="5454412"/>
          </a:xfrm>
        </p:grpSpPr>
        <p:sp>
          <p:nvSpPr>
            <p:cNvPr id="14" name="Oval 3"/>
            <p:cNvSpPr>
              <a:spLocks noChangeArrowheads="1"/>
            </p:cNvSpPr>
            <p:nvPr/>
          </p:nvSpPr>
          <p:spPr bwMode="auto">
            <a:xfrm>
              <a:off x="1066800" y="981075"/>
              <a:ext cx="2209800" cy="3962400"/>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5" name="Oval 4"/>
            <p:cNvSpPr>
              <a:spLocks noChangeArrowheads="1"/>
            </p:cNvSpPr>
            <p:nvPr/>
          </p:nvSpPr>
          <p:spPr bwMode="auto">
            <a:xfrm>
              <a:off x="5791200" y="981075"/>
              <a:ext cx="2209800" cy="3962400"/>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6" name="Rectangle 5"/>
            <p:cNvSpPr>
              <a:spLocks noChangeArrowheads="1"/>
            </p:cNvSpPr>
            <p:nvPr/>
          </p:nvSpPr>
          <p:spPr bwMode="auto">
            <a:xfrm>
              <a:off x="1828800" y="1438275"/>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17" name="Rectangle 6"/>
            <p:cNvSpPr>
              <a:spLocks noChangeArrowheads="1"/>
            </p:cNvSpPr>
            <p:nvPr/>
          </p:nvSpPr>
          <p:spPr bwMode="auto">
            <a:xfrm>
              <a:off x="2438400" y="1666875"/>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18" name="Rectangle 7"/>
            <p:cNvSpPr>
              <a:spLocks noChangeArrowheads="1"/>
            </p:cNvSpPr>
            <p:nvPr/>
          </p:nvSpPr>
          <p:spPr bwMode="auto">
            <a:xfrm>
              <a:off x="1447800" y="2428875"/>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19" name="Rectangle 8"/>
            <p:cNvSpPr>
              <a:spLocks noChangeArrowheads="1"/>
            </p:cNvSpPr>
            <p:nvPr/>
          </p:nvSpPr>
          <p:spPr bwMode="auto">
            <a:xfrm>
              <a:off x="2057400" y="2124075"/>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20" name="Rectangle 9"/>
            <p:cNvSpPr>
              <a:spLocks noChangeArrowheads="1"/>
            </p:cNvSpPr>
            <p:nvPr/>
          </p:nvSpPr>
          <p:spPr bwMode="auto">
            <a:xfrm>
              <a:off x="1676400" y="3267075"/>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21" name="Rectangle 10"/>
            <p:cNvSpPr>
              <a:spLocks noChangeArrowheads="1"/>
            </p:cNvSpPr>
            <p:nvPr/>
          </p:nvSpPr>
          <p:spPr bwMode="auto">
            <a:xfrm>
              <a:off x="2133600" y="2733675"/>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22" name="Rectangle 11"/>
            <p:cNvSpPr>
              <a:spLocks noChangeArrowheads="1"/>
            </p:cNvSpPr>
            <p:nvPr/>
          </p:nvSpPr>
          <p:spPr bwMode="auto">
            <a:xfrm>
              <a:off x="2133600" y="3724275"/>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23" name="Rectangle 12"/>
            <p:cNvSpPr>
              <a:spLocks noChangeArrowheads="1"/>
            </p:cNvSpPr>
            <p:nvPr/>
          </p:nvSpPr>
          <p:spPr bwMode="auto">
            <a:xfrm>
              <a:off x="2743200" y="3724275"/>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24" name="Rectangle 13"/>
            <p:cNvSpPr>
              <a:spLocks noChangeArrowheads="1"/>
            </p:cNvSpPr>
            <p:nvPr/>
          </p:nvSpPr>
          <p:spPr bwMode="auto">
            <a:xfrm>
              <a:off x="2286000" y="4333875"/>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a:p>
          </p:txBody>
        </p:sp>
        <p:sp>
          <p:nvSpPr>
            <p:cNvPr id="25" name="Oval 14"/>
            <p:cNvSpPr>
              <a:spLocks noChangeArrowheads="1"/>
            </p:cNvSpPr>
            <p:nvPr/>
          </p:nvSpPr>
          <p:spPr bwMode="auto">
            <a:xfrm>
              <a:off x="6781800" y="1285875"/>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26" name="Oval 15"/>
            <p:cNvSpPr>
              <a:spLocks noChangeArrowheads="1"/>
            </p:cNvSpPr>
            <p:nvPr/>
          </p:nvSpPr>
          <p:spPr bwMode="auto">
            <a:xfrm>
              <a:off x="6781800" y="1895475"/>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27" name="Oval 16"/>
            <p:cNvSpPr>
              <a:spLocks noChangeArrowheads="1"/>
            </p:cNvSpPr>
            <p:nvPr/>
          </p:nvSpPr>
          <p:spPr bwMode="auto">
            <a:xfrm>
              <a:off x="6400800" y="2352675"/>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28" name="Oval 17"/>
            <p:cNvSpPr>
              <a:spLocks noChangeArrowheads="1"/>
            </p:cNvSpPr>
            <p:nvPr/>
          </p:nvSpPr>
          <p:spPr bwMode="auto">
            <a:xfrm>
              <a:off x="7239000" y="2809875"/>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29" name="Oval 18"/>
            <p:cNvSpPr>
              <a:spLocks noChangeArrowheads="1"/>
            </p:cNvSpPr>
            <p:nvPr/>
          </p:nvSpPr>
          <p:spPr bwMode="auto">
            <a:xfrm>
              <a:off x="6629400" y="3038475"/>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30" name="Oval 19"/>
            <p:cNvSpPr>
              <a:spLocks noChangeArrowheads="1"/>
            </p:cNvSpPr>
            <p:nvPr/>
          </p:nvSpPr>
          <p:spPr bwMode="auto">
            <a:xfrm>
              <a:off x="6781800" y="4333875"/>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31" name="Oval 20"/>
            <p:cNvSpPr>
              <a:spLocks noChangeArrowheads="1"/>
            </p:cNvSpPr>
            <p:nvPr/>
          </p:nvSpPr>
          <p:spPr bwMode="auto">
            <a:xfrm>
              <a:off x="7239000" y="3952875"/>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32" name="Oval 21"/>
            <p:cNvSpPr>
              <a:spLocks noChangeArrowheads="1"/>
            </p:cNvSpPr>
            <p:nvPr/>
          </p:nvSpPr>
          <p:spPr bwMode="auto">
            <a:xfrm>
              <a:off x="6248400" y="3724275"/>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33" name="Line 22"/>
            <p:cNvSpPr>
              <a:spLocks noChangeShapeType="1"/>
            </p:cNvSpPr>
            <p:nvPr/>
          </p:nvSpPr>
          <p:spPr bwMode="auto">
            <a:xfrm flipV="1">
              <a:off x="1981200" y="1362075"/>
              <a:ext cx="4724400" cy="152400"/>
            </a:xfrm>
            <a:prstGeom prst="line">
              <a:avLst/>
            </a:prstGeom>
            <a:noFill/>
            <a:ln w="9525">
              <a:solidFill>
                <a:schemeClr val="tx1"/>
              </a:solidFill>
              <a:round/>
              <a:headEnd/>
              <a:tailEnd/>
            </a:ln>
            <a:effectLst/>
          </p:spPr>
          <p:txBody>
            <a:bodyPr/>
            <a:lstStyle/>
            <a:p>
              <a:endParaRPr lang="zh-CN" altLang="en-US"/>
            </a:p>
          </p:txBody>
        </p:sp>
        <p:sp>
          <p:nvSpPr>
            <p:cNvPr id="34" name="Line 23"/>
            <p:cNvSpPr>
              <a:spLocks noChangeShapeType="1"/>
            </p:cNvSpPr>
            <p:nvPr/>
          </p:nvSpPr>
          <p:spPr bwMode="auto">
            <a:xfrm>
              <a:off x="2209800" y="2200275"/>
              <a:ext cx="4191000" cy="152400"/>
            </a:xfrm>
            <a:prstGeom prst="line">
              <a:avLst/>
            </a:prstGeom>
            <a:noFill/>
            <a:ln w="9525">
              <a:solidFill>
                <a:schemeClr val="tx1"/>
              </a:solidFill>
              <a:round/>
              <a:headEnd/>
              <a:tailEnd/>
            </a:ln>
            <a:effectLst/>
          </p:spPr>
          <p:txBody>
            <a:bodyPr/>
            <a:lstStyle/>
            <a:p>
              <a:endParaRPr lang="zh-CN" altLang="en-US"/>
            </a:p>
          </p:txBody>
        </p:sp>
        <p:sp>
          <p:nvSpPr>
            <p:cNvPr id="35" name="Line 24"/>
            <p:cNvSpPr>
              <a:spLocks noChangeShapeType="1"/>
            </p:cNvSpPr>
            <p:nvPr/>
          </p:nvSpPr>
          <p:spPr bwMode="auto">
            <a:xfrm>
              <a:off x="2286000" y="2809875"/>
              <a:ext cx="4953000" cy="76200"/>
            </a:xfrm>
            <a:prstGeom prst="line">
              <a:avLst/>
            </a:prstGeom>
            <a:noFill/>
            <a:ln w="9525">
              <a:solidFill>
                <a:schemeClr val="tx1"/>
              </a:solidFill>
              <a:round/>
              <a:headEnd/>
              <a:tailEnd/>
            </a:ln>
            <a:effectLst/>
          </p:spPr>
          <p:txBody>
            <a:bodyPr/>
            <a:lstStyle/>
            <a:p>
              <a:endParaRPr lang="zh-CN" altLang="en-US"/>
            </a:p>
          </p:txBody>
        </p:sp>
        <p:sp>
          <p:nvSpPr>
            <p:cNvPr id="36" name="Line 25"/>
            <p:cNvSpPr>
              <a:spLocks noChangeShapeType="1"/>
            </p:cNvSpPr>
            <p:nvPr/>
          </p:nvSpPr>
          <p:spPr bwMode="auto">
            <a:xfrm flipV="1">
              <a:off x="2971800" y="3114675"/>
              <a:ext cx="3657600" cy="685800"/>
            </a:xfrm>
            <a:prstGeom prst="line">
              <a:avLst/>
            </a:prstGeom>
            <a:noFill/>
            <a:ln w="9525">
              <a:solidFill>
                <a:schemeClr val="tx1"/>
              </a:solidFill>
              <a:round/>
              <a:headEnd/>
              <a:tailEnd/>
            </a:ln>
            <a:effectLst/>
          </p:spPr>
          <p:txBody>
            <a:bodyPr/>
            <a:lstStyle/>
            <a:p>
              <a:endParaRPr lang="zh-CN" altLang="en-US"/>
            </a:p>
          </p:txBody>
        </p:sp>
        <p:sp>
          <p:nvSpPr>
            <p:cNvPr id="37" name="Line 26"/>
            <p:cNvSpPr>
              <a:spLocks noChangeShapeType="1"/>
            </p:cNvSpPr>
            <p:nvPr/>
          </p:nvSpPr>
          <p:spPr bwMode="auto">
            <a:xfrm>
              <a:off x="2895600" y="3800475"/>
              <a:ext cx="3810000" cy="609600"/>
            </a:xfrm>
            <a:prstGeom prst="line">
              <a:avLst/>
            </a:prstGeom>
            <a:noFill/>
            <a:ln w="9525">
              <a:solidFill>
                <a:schemeClr val="tx1"/>
              </a:solidFill>
              <a:round/>
              <a:headEnd/>
              <a:tailEnd/>
            </a:ln>
            <a:effectLst/>
          </p:spPr>
          <p:txBody>
            <a:bodyPr/>
            <a:lstStyle/>
            <a:p>
              <a:endParaRPr lang="zh-CN" altLang="en-US"/>
            </a:p>
          </p:txBody>
        </p:sp>
        <p:sp>
          <p:nvSpPr>
            <p:cNvPr id="38" name="Text Box 27"/>
            <p:cNvSpPr txBox="1">
              <a:spLocks noChangeArrowheads="1"/>
            </p:cNvSpPr>
            <p:nvPr/>
          </p:nvSpPr>
          <p:spPr bwMode="auto">
            <a:xfrm>
              <a:off x="3343702" y="4968319"/>
              <a:ext cx="2790398" cy="698517"/>
            </a:xfrm>
            <a:prstGeom prst="rect">
              <a:avLst/>
            </a:prstGeom>
            <a:noFill/>
            <a:ln w="9525">
              <a:noFill/>
              <a:miter lim="800000"/>
              <a:headEnd/>
              <a:tailEnd/>
            </a:ln>
            <a:effectLst/>
          </p:spPr>
          <p:txBody>
            <a:bodyPr wrap="square">
              <a:spAutoFit/>
            </a:bodyPr>
            <a:lstStyle/>
            <a:p>
              <a:pPr>
                <a:spcBef>
                  <a:spcPct val="50000"/>
                </a:spcBef>
              </a:pPr>
              <a:r>
                <a:rPr lang="en-US" altLang="zh-CN" b="1" dirty="0"/>
                <a:t>1</a:t>
              </a:r>
              <a:r>
                <a:rPr lang="zh-CN" altLang="en-US" b="1" dirty="0"/>
                <a:t>：</a:t>
              </a:r>
              <a:r>
                <a:rPr lang="en-US" altLang="zh-CN" b="1" dirty="0"/>
                <a:t>n</a:t>
              </a:r>
              <a:r>
                <a:rPr lang="zh-CN" altLang="en-US" b="1" dirty="0"/>
                <a:t>联系</a:t>
              </a:r>
            </a:p>
          </p:txBody>
        </p:sp>
        <p:sp>
          <p:nvSpPr>
            <p:cNvPr id="39" name="Text Box 28"/>
            <p:cNvSpPr txBox="1">
              <a:spLocks noChangeArrowheads="1"/>
            </p:cNvSpPr>
            <p:nvPr/>
          </p:nvSpPr>
          <p:spPr bwMode="auto">
            <a:xfrm>
              <a:off x="1066798" y="212424"/>
              <a:ext cx="2400301" cy="587482"/>
            </a:xfrm>
            <a:prstGeom prst="rect">
              <a:avLst/>
            </a:prstGeom>
            <a:noFill/>
            <a:ln w="9525">
              <a:noFill/>
              <a:miter lim="800000"/>
              <a:headEnd/>
              <a:tailEnd/>
            </a:ln>
            <a:effectLst/>
          </p:spPr>
          <p:txBody>
            <a:bodyPr wrap="square">
              <a:spAutoFit/>
            </a:bodyPr>
            <a:lstStyle/>
            <a:p>
              <a:pPr>
                <a:spcBef>
                  <a:spcPct val="50000"/>
                </a:spcBef>
              </a:pPr>
              <a:r>
                <a:rPr lang="zh-CN" altLang="en-US" sz="2000" b="1" dirty="0"/>
                <a:t>实体集</a:t>
              </a:r>
              <a:r>
                <a:rPr lang="en-US" altLang="zh-CN" sz="2000" b="1" dirty="0"/>
                <a:t>A</a:t>
              </a:r>
            </a:p>
          </p:txBody>
        </p:sp>
        <p:sp>
          <p:nvSpPr>
            <p:cNvPr id="40" name="Text Box 29"/>
            <p:cNvSpPr txBox="1">
              <a:spLocks noChangeArrowheads="1"/>
            </p:cNvSpPr>
            <p:nvPr/>
          </p:nvSpPr>
          <p:spPr bwMode="auto">
            <a:xfrm>
              <a:off x="5600699" y="320513"/>
              <a:ext cx="2400301" cy="587482"/>
            </a:xfrm>
            <a:prstGeom prst="rect">
              <a:avLst/>
            </a:prstGeom>
            <a:noFill/>
            <a:ln w="9525">
              <a:noFill/>
              <a:miter lim="800000"/>
              <a:headEnd/>
              <a:tailEnd/>
            </a:ln>
            <a:effectLst/>
          </p:spPr>
          <p:txBody>
            <a:bodyPr wrap="square">
              <a:spAutoFit/>
            </a:bodyPr>
            <a:lstStyle/>
            <a:p>
              <a:pPr>
                <a:spcBef>
                  <a:spcPct val="50000"/>
                </a:spcBef>
              </a:pPr>
              <a:r>
                <a:rPr lang="zh-CN" altLang="en-US" sz="2000" b="1" dirty="0"/>
                <a:t>实体集</a:t>
              </a:r>
              <a:r>
                <a:rPr lang="en-US" altLang="zh-CN" sz="2000" b="1" dirty="0"/>
                <a:t>B</a:t>
              </a:r>
            </a:p>
          </p:txBody>
        </p:sp>
        <p:sp>
          <p:nvSpPr>
            <p:cNvPr id="41" name="Line 30"/>
            <p:cNvSpPr>
              <a:spLocks noChangeShapeType="1"/>
            </p:cNvSpPr>
            <p:nvPr/>
          </p:nvSpPr>
          <p:spPr bwMode="auto">
            <a:xfrm>
              <a:off x="1981200" y="1514475"/>
              <a:ext cx="4800600" cy="457200"/>
            </a:xfrm>
            <a:prstGeom prst="line">
              <a:avLst/>
            </a:prstGeom>
            <a:noFill/>
            <a:ln w="9525">
              <a:solidFill>
                <a:schemeClr val="tx1"/>
              </a:solidFill>
              <a:round/>
              <a:headEnd/>
              <a:tailEnd/>
            </a:ln>
            <a:effectLst/>
          </p:spPr>
          <p:txBody>
            <a:bodyPr/>
            <a:lstStyle/>
            <a:p>
              <a:endParaRPr lang="zh-CN" altLang="en-US"/>
            </a:p>
          </p:txBody>
        </p:sp>
        <p:sp>
          <p:nvSpPr>
            <p:cNvPr id="42" name="Line 31"/>
            <p:cNvSpPr>
              <a:spLocks noChangeShapeType="1"/>
            </p:cNvSpPr>
            <p:nvPr/>
          </p:nvSpPr>
          <p:spPr bwMode="auto">
            <a:xfrm>
              <a:off x="2895600" y="3800475"/>
              <a:ext cx="3352800" cy="0"/>
            </a:xfrm>
            <a:prstGeom prst="line">
              <a:avLst/>
            </a:prstGeom>
            <a:noFill/>
            <a:ln w="9525">
              <a:solidFill>
                <a:schemeClr val="tx1"/>
              </a:solidFill>
              <a:round/>
              <a:headEnd/>
              <a:tailEnd/>
            </a:ln>
            <a:effectLst/>
          </p:spPr>
          <p:txBody>
            <a:bodyPr/>
            <a:lstStyle/>
            <a:p>
              <a:endParaRPr lang="zh-CN" altLang="en-US"/>
            </a:p>
          </p:txBody>
        </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两个实体型之间的联系 </a:t>
            </a:r>
            <a:r>
              <a:rPr lang="en-US" altLang="zh-CN" dirty="0" smtClean="0"/>
              <a:t>(</a:t>
            </a:r>
            <a:r>
              <a:rPr lang="zh-CN" altLang="en-US" dirty="0" smtClean="0"/>
              <a:t>续</a:t>
            </a:r>
            <a:r>
              <a:rPr lang="en-US" altLang="zh-CN" dirty="0" smtClean="0"/>
              <a:t>)</a:t>
            </a:r>
            <a:endParaRPr lang="zh-CN" altLang="en-US" dirty="0"/>
          </a:p>
        </p:txBody>
      </p:sp>
      <p:sp>
        <p:nvSpPr>
          <p:cNvPr id="3" name="内容占位符 2"/>
          <p:cNvSpPr>
            <a:spLocks noGrp="1"/>
          </p:cNvSpPr>
          <p:nvPr>
            <p:ph idx="1"/>
          </p:nvPr>
        </p:nvSpPr>
        <p:spPr>
          <a:xfrm>
            <a:off x="457201" y="1600200"/>
            <a:ext cx="4764156" cy="4525963"/>
          </a:xfrm>
        </p:spPr>
        <p:txBody>
          <a:bodyPr>
            <a:normAutofit/>
          </a:bodyPr>
          <a:lstStyle/>
          <a:p>
            <a:pPr algn="just">
              <a:lnSpc>
                <a:spcPct val="90000"/>
              </a:lnSpc>
            </a:pPr>
            <a:r>
              <a:rPr lang="zh-CN" altLang="en-US" sz="2800" dirty="0" smtClean="0"/>
              <a:t>多对多联系（</a:t>
            </a:r>
            <a:r>
              <a:rPr lang="en-US" altLang="zh-CN" sz="2800" dirty="0" smtClean="0"/>
              <a:t>m:n</a:t>
            </a:r>
            <a:r>
              <a:rPr lang="zh-CN" altLang="en-US" sz="2800" dirty="0" smtClean="0"/>
              <a:t>）</a:t>
            </a:r>
          </a:p>
          <a:p>
            <a:pPr lvl="1" algn="just">
              <a:lnSpc>
                <a:spcPct val="120000"/>
              </a:lnSpc>
            </a:pPr>
            <a:r>
              <a:rPr lang="zh-CN" altLang="en-US" sz="2000" dirty="0" smtClean="0"/>
              <a:t>定义：</a:t>
            </a:r>
          </a:p>
          <a:p>
            <a:pPr marL="450850" lvl="1" indent="6350" algn="just">
              <a:buFontTx/>
              <a:buNone/>
            </a:pPr>
            <a:r>
              <a:rPr lang="zh-CN" altLang="en-US" sz="2000" dirty="0" smtClean="0"/>
              <a:t>如果对于实体集</a:t>
            </a:r>
            <a:r>
              <a:rPr lang="en-US" altLang="zh-CN" sz="2000" dirty="0" smtClean="0"/>
              <a:t>A</a:t>
            </a:r>
            <a:r>
              <a:rPr lang="zh-CN" altLang="en-US" sz="2000" dirty="0" smtClean="0"/>
              <a:t>中的每一个实体，实体集</a:t>
            </a:r>
            <a:r>
              <a:rPr lang="en-US" altLang="zh-CN" sz="2000" dirty="0" smtClean="0"/>
              <a:t>B</a:t>
            </a:r>
            <a:r>
              <a:rPr lang="zh-CN" altLang="en-US" sz="2000" dirty="0" smtClean="0"/>
              <a:t>中有</a:t>
            </a:r>
            <a:r>
              <a:rPr lang="en-US" altLang="zh-CN" sz="2000" dirty="0" smtClean="0"/>
              <a:t>n</a:t>
            </a:r>
            <a:r>
              <a:rPr lang="zh-CN" altLang="en-US" sz="2000" dirty="0" smtClean="0"/>
              <a:t>个实体（</a:t>
            </a:r>
            <a:r>
              <a:rPr lang="en-US" altLang="zh-CN" sz="2000" dirty="0" smtClean="0"/>
              <a:t>n≥0</a:t>
            </a:r>
            <a:r>
              <a:rPr lang="zh-CN" altLang="en-US" sz="2000" dirty="0" smtClean="0"/>
              <a:t>）与之联系，反之，对于实体集</a:t>
            </a:r>
            <a:r>
              <a:rPr lang="en-US" altLang="zh-CN" sz="2000" dirty="0" smtClean="0"/>
              <a:t>B</a:t>
            </a:r>
            <a:r>
              <a:rPr lang="zh-CN" altLang="en-US" sz="2000" dirty="0" smtClean="0"/>
              <a:t>中的每一个实体，实体集</a:t>
            </a:r>
            <a:r>
              <a:rPr lang="en-US" altLang="zh-CN" sz="2000" dirty="0" smtClean="0"/>
              <a:t>A</a:t>
            </a:r>
            <a:r>
              <a:rPr lang="zh-CN" altLang="en-US" sz="2000" dirty="0" smtClean="0"/>
              <a:t>中也有</a:t>
            </a:r>
            <a:r>
              <a:rPr lang="en-US" altLang="zh-CN" sz="2000" dirty="0" smtClean="0"/>
              <a:t>m</a:t>
            </a:r>
            <a:r>
              <a:rPr lang="zh-CN" altLang="en-US" sz="2000" dirty="0" smtClean="0"/>
              <a:t>个实体（</a:t>
            </a:r>
            <a:r>
              <a:rPr lang="en-US" altLang="zh-CN" sz="2000" dirty="0" smtClean="0"/>
              <a:t>m≥0</a:t>
            </a:r>
            <a:r>
              <a:rPr lang="zh-CN" altLang="en-US" sz="2000" dirty="0" smtClean="0"/>
              <a:t>）与之联系，则称实体集</a:t>
            </a:r>
            <a:r>
              <a:rPr lang="en-US" altLang="zh-CN" sz="2000" dirty="0" smtClean="0"/>
              <a:t>A</a:t>
            </a:r>
            <a:r>
              <a:rPr lang="zh-CN" altLang="en-US" sz="2000" dirty="0" smtClean="0"/>
              <a:t>与实体</a:t>
            </a:r>
            <a:r>
              <a:rPr lang="en-US" altLang="zh-CN" sz="2000" dirty="0" smtClean="0"/>
              <a:t>B</a:t>
            </a:r>
            <a:r>
              <a:rPr lang="zh-CN" altLang="en-US" sz="2000" dirty="0" smtClean="0"/>
              <a:t>具有多对多联系，记为</a:t>
            </a:r>
            <a:r>
              <a:rPr lang="en-US" altLang="zh-CN" sz="2000" dirty="0" smtClean="0"/>
              <a:t>m:n</a:t>
            </a:r>
          </a:p>
          <a:p>
            <a:pPr lvl="1" algn="just"/>
            <a:r>
              <a:rPr lang="zh-CN" altLang="en-US" sz="2000" dirty="0" smtClean="0"/>
              <a:t>实例</a:t>
            </a:r>
          </a:p>
          <a:p>
            <a:pPr marL="715963" lvl="2" indent="-265113" algn="just">
              <a:buFontTx/>
              <a:buNone/>
            </a:pPr>
            <a:r>
              <a:rPr lang="zh-CN" altLang="en-US" sz="2000" dirty="0" smtClean="0"/>
              <a:t>一门课程同时有若干个学生选修</a:t>
            </a:r>
          </a:p>
          <a:p>
            <a:pPr marL="715963" lvl="2" indent="-265113" algn="just">
              <a:buFontTx/>
              <a:buNone/>
            </a:pPr>
            <a:r>
              <a:rPr lang="zh-CN" altLang="en-US" sz="2000" dirty="0" smtClean="0"/>
              <a:t>一个学生可以同时选修多门课程</a:t>
            </a:r>
            <a:endParaRPr lang="zh-CN" altLang="en-US" sz="2000" i="1" dirty="0" smtClean="0"/>
          </a:p>
          <a:p>
            <a:endParaRPr lang="zh-CN" altLang="en-US" dirty="0"/>
          </a:p>
        </p:txBody>
      </p:sp>
      <p:grpSp>
        <p:nvGrpSpPr>
          <p:cNvPr id="13" name="组合 12"/>
          <p:cNvGrpSpPr/>
          <p:nvPr/>
        </p:nvGrpSpPr>
        <p:grpSpPr>
          <a:xfrm>
            <a:off x="5247862" y="2623930"/>
            <a:ext cx="3737113" cy="3509910"/>
            <a:chOff x="1066800" y="428604"/>
            <a:chExt cx="6934200" cy="5018900"/>
          </a:xfrm>
        </p:grpSpPr>
        <p:sp>
          <p:nvSpPr>
            <p:cNvPr id="14" name="Oval 3"/>
            <p:cNvSpPr>
              <a:spLocks noChangeArrowheads="1"/>
            </p:cNvSpPr>
            <p:nvPr/>
          </p:nvSpPr>
          <p:spPr bwMode="auto">
            <a:xfrm>
              <a:off x="1066800" y="981075"/>
              <a:ext cx="2209800" cy="3962400"/>
            </a:xfrm>
            <a:prstGeom prst="ellipse">
              <a:avLst/>
            </a:prstGeom>
            <a:solidFill>
              <a:schemeClr val="accent1"/>
            </a:solidFill>
            <a:ln w="9525">
              <a:solidFill>
                <a:schemeClr val="tx1"/>
              </a:solidFill>
              <a:round/>
              <a:headEnd/>
              <a:tailEnd/>
            </a:ln>
            <a:effectLst/>
          </p:spPr>
          <p:txBody>
            <a:bodyPr wrap="none" anchor="ctr"/>
            <a:lstStyle/>
            <a:p>
              <a:endParaRPr lang="zh-CN" altLang="en-US" sz="1800"/>
            </a:p>
          </p:txBody>
        </p:sp>
        <p:sp>
          <p:nvSpPr>
            <p:cNvPr id="15" name="Oval 4"/>
            <p:cNvSpPr>
              <a:spLocks noChangeArrowheads="1"/>
            </p:cNvSpPr>
            <p:nvPr/>
          </p:nvSpPr>
          <p:spPr bwMode="auto">
            <a:xfrm>
              <a:off x="5791200" y="981075"/>
              <a:ext cx="2209800" cy="3962400"/>
            </a:xfrm>
            <a:prstGeom prst="ellipse">
              <a:avLst/>
            </a:prstGeom>
            <a:solidFill>
              <a:schemeClr val="accent1"/>
            </a:solidFill>
            <a:ln w="9525">
              <a:solidFill>
                <a:schemeClr val="tx1"/>
              </a:solidFill>
              <a:round/>
              <a:headEnd/>
              <a:tailEnd/>
            </a:ln>
            <a:effectLst/>
          </p:spPr>
          <p:txBody>
            <a:bodyPr wrap="none" anchor="ctr"/>
            <a:lstStyle/>
            <a:p>
              <a:endParaRPr lang="zh-CN" altLang="en-US" sz="1800"/>
            </a:p>
          </p:txBody>
        </p:sp>
        <p:sp>
          <p:nvSpPr>
            <p:cNvPr id="16" name="Rectangle 5"/>
            <p:cNvSpPr>
              <a:spLocks noChangeArrowheads="1"/>
            </p:cNvSpPr>
            <p:nvPr/>
          </p:nvSpPr>
          <p:spPr bwMode="auto">
            <a:xfrm>
              <a:off x="1828800" y="1438275"/>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sz="1800"/>
            </a:p>
          </p:txBody>
        </p:sp>
        <p:sp>
          <p:nvSpPr>
            <p:cNvPr id="17" name="Rectangle 6"/>
            <p:cNvSpPr>
              <a:spLocks noChangeArrowheads="1"/>
            </p:cNvSpPr>
            <p:nvPr/>
          </p:nvSpPr>
          <p:spPr bwMode="auto">
            <a:xfrm>
              <a:off x="2438400" y="1666875"/>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sz="1800"/>
            </a:p>
          </p:txBody>
        </p:sp>
        <p:sp>
          <p:nvSpPr>
            <p:cNvPr id="18" name="Rectangle 7"/>
            <p:cNvSpPr>
              <a:spLocks noChangeArrowheads="1"/>
            </p:cNvSpPr>
            <p:nvPr/>
          </p:nvSpPr>
          <p:spPr bwMode="auto">
            <a:xfrm>
              <a:off x="1447800" y="2428875"/>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sz="1800"/>
            </a:p>
          </p:txBody>
        </p:sp>
        <p:sp>
          <p:nvSpPr>
            <p:cNvPr id="19" name="Rectangle 8"/>
            <p:cNvSpPr>
              <a:spLocks noChangeArrowheads="1"/>
            </p:cNvSpPr>
            <p:nvPr/>
          </p:nvSpPr>
          <p:spPr bwMode="auto">
            <a:xfrm>
              <a:off x="2057400" y="2124075"/>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sz="1800"/>
            </a:p>
          </p:txBody>
        </p:sp>
        <p:sp>
          <p:nvSpPr>
            <p:cNvPr id="20" name="Rectangle 9"/>
            <p:cNvSpPr>
              <a:spLocks noChangeArrowheads="1"/>
            </p:cNvSpPr>
            <p:nvPr/>
          </p:nvSpPr>
          <p:spPr bwMode="auto">
            <a:xfrm>
              <a:off x="1676400" y="3267075"/>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sz="1800"/>
            </a:p>
          </p:txBody>
        </p:sp>
        <p:sp>
          <p:nvSpPr>
            <p:cNvPr id="21" name="Rectangle 10"/>
            <p:cNvSpPr>
              <a:spLocks noChangeArrowheads="1"/>
            </p:cNvSpPr>
            <p:nvPr/>
          </p:nvSpPr>
          <p:spPr bwMode="auto">
            <a:xfrm>
              <a:off x="2133600" y="2733675"/>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sz="1800"/>
            </a:p>
          </p:txBody>
        </p:sp>
        <p:sp>
          <p:nvSpPr>
            <p:cNvPr id="22" name="Rectangle 11"/>
            <p:cNvSpPr>
              <a:spLocks noChangeArrowheads="1"/>
            </p:cNvSpPr>
            <p:nvPr/>
          </p:nvSpPr>
          <p:spPr bwMode="auto">
            <a:xfrm>
              <a:off x="2133600" y="3724275"/>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sz="1800"/>
            </a:p>
          </p:txBody>
        </p:sp>
        <p:sp>
          <p:nvSpPr>
            <p:cNvPr id="23" name="Rectangle 12"/>
            <p:cNvSpPr>
              <a:spLocks noChangeArrowheads="1"/>
            </p:cNvSpPr>
            <p:nvPr/>
          </p:nvSpPr>
          <p:spPr bwMode="auto">
            <a:xfrm>
              <a:off x="2743200" y="3724275"/>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sz="1800"/>
            </a:p>
          </p:txBody>
        </p:sp>
        <p:sp>
          <p:nvSpPr>
            <p:cNvPr id="24" name="Rectangle 13"/>
            <p:cNvSpPr>
              <a:spLocks noChangeArrowheads="1"/>
            </p:cNvSpPr>
            <p:nvPr/>
          </p:nvSpPr>
          <p:spPr bwMode="auto">
            <a:xfrm>
              <a:off x="2286000" y="4333875"/>
              <a:ext cx="152400" cy="152400"/>
            </a:xfrm>
            <a:prstGeom prst="rect">
              <a:avLst/>
            </a:prstGeom>
            <a:solidFill>
              <a:schemeClr val="bg1"/>
            </a:solidFill>
            <a:ln w="9525">
              <a:solidFill>
                <a:schemeClr val="bg1"/>
              </a:solidFill>
              <a:miter lim="800000"/>
              <a:headEnd/>
              <a:tailEnd/>
            </a:ln>
            <a:effectLst/>
          </p:spPr>
          <p:txBody>
            <a:bodyPr wrap="none" anchor="ctr"/>
            <a:lstStyle/>
            <a:p>
              <a:endParaRPr lang="zh-CN" altLang="en-US" sz="1800"/>
            </a:p>
          </p:txBody>
        </p:sp>
        <p:sp>
          <p:nvSpPr>
            <p:cNvPr id="25" name="Oval 14"/>
            <p:cNvSpPr>
              <a:spLocks noChangeArrowheads="1"/>
            </p:cNvSpPr>
            <p:nvPr/>
          </p:nvSpPr>
          <p:spPr bwMode="auto">
            <a:xfrm>
              <a:off x="6781800" y="1285875"/>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sz="1800"/>
            </a:p>
          </p:txBody>
        </p:sp>
        <p:sp>
          <p:nvSpPr>
            <p:cNvPr id="26" name="Oval 15"/>
            <p:cNvSpPr>
              <a:spLocks noChangeArrowheads="1"/>
            </p:cNvSpPr>
            <p:nvPr/>
          </p:nvSpPr>
          <p:spPr bwMode="auto">
            <a:xfrm>
              <a:off x="6781800" y="1895475"/>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sz="1800"/>
            </a:p>
          </p:txBody>
        </p:sp>
        <p:sp>
          <p:nvSpPr>
            <p:cNvPr id="27" name="Oval 16"/>
            <p:cNvSpPr>
              <a:spLocks noChangeArrowheads="1"/>
            </p:cNvSpPr>
            <p:nvPr/>
          </p:nvSpPr>
          <p:spPr bwMode="auto">
            <a:xfrm>
              <a:off x="6400800" y="2352675"/>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sz="1800"/>
            </a:p>
          </p:txBody>
        </p:sp>
        <p:sp>
          <p:nvSpPr>
            <p:cNvPr id="28" name="Oval 17"/>
            <p:cNvSpPr>
              <a:spLocks noChangeArrowheads="1"/>
            </p:cNvSpPr>
            <p:nvPr/>
          </p:nvSpPr>
          <p:spPr bwMode="auto">
            <a:xfrm>
              <a:off x="7239000" y="2809875"/>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sz="1800"/>
            </a:p>
          </p:txBody>
        </p:sp>
        <p:sp>
          <p:nvSpPr>
            <p:cNvPr id="29" name="Oval 18"/>
            <p:cNvSpPr>
              <a:spLocks noChangeArrowheads="1"/>
            </p:cNvSpPr>
            <p:nvPr/>
          </p:nvSpPr>
          <p:spPr bwMode="auto">
            <a:xfrm>
              <a:off x="6629400" y="3038475"/>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sz="1800"/>
            </a:p>
          </p:txBody>
        </p:sp>
        <p:sp>
          <p:nvSpPr>
            <p:cNvPr id="30" name="Oval 19"/>
            <p:cNvSpPr>
              <a:spLocks noChangeArrowheads="1"/>
            </p:cNvSpPr>
            <p:nvPr/>
          </p:nvSpPr>
          <p:spPr bwMode="auto">
            <a:xfrm>
              <a:off x="6781800" y="4333875"/>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sz="1800"/>
            </a:p>
          </p:txBody>
        </p:sp>
        <p:sp>
          <p:nvSpPr>
            <p:cNvPr id="31" name="Oval 20"/>
            <p:cNvSpPr>
              <a:spLocks noChangeArrowheads="1"/>
            </p:cNvSpPr>
            <p:nvPr/>
          </p:nvSpPr>
          <p:spPr bwMode="auto">
            <a:xfrm>
              <a:off x="7239000" y="3952875"/>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sz="1800"/>
            </a:p>
          </p:txBody>
        </p:sp>
        <p:sp>
          <p:nvSpPr>
            <p:cNvPr id="32" name="Oval 21"/>
            <p:cNvSpPr>
              <a:spLocks noChangeArrowheads="1"/>
            </p:cNvSpPr>
            <p:nvPr/>
          </p:nvSpPr>
          <p:spPr bwMode="auto">
            <a:xfrm>
              <a:off x="6248400" y="3724275"/>
              <a:ext cx="152400" cy="152400"/>
            </a:xfrm>
            <a:prstGeom prst="ellipse">
              <a:avLst/>
            </a:prstGeom>
            <a:solidFill>
              <a:schemeClr val="accent2"/>
            </a:solidFill>
            <a:ln w="9525">
              <a:solidFill>
                <a:schemeClr val="tx1"/>
              </a:solidFill>
              <a:round/>
              <a:headEnd/>
              <a:tailEnd/>
            </a:ln>
            <a:effectLst/>
          </p:spPr>
          <p:txBody>
            <a:bodyPr wrap="none" anchor="ctr"/>
            <a:lstStyle/>
            <a:p>
              <a:endParaRPr lang="zh-CN" altLang="en-US" sz="1800"/>
            </a:p>
          </p:txBody>
        </p:sp>
        <p:sp>
          <p:nvSpPr>
            <p:cNvPr id="33" name="Line 22"/>
            <p:cNvSpPr>
              <a:spLocks noChangeShapeType="1"/>
            </p:cNvSpPr>
            <p:nvPr/>
          </p:nvSpPr>
          <p:spPr bwMode="auto">
            <a:xfrm flipV="1">
              <a:off x="1981200" y="1362075"/>
              <a:ext cx="4724400" cy="152400"/>
            </a:xfrm>
            <a:prstGeom prst="line">
              <a:avLst/>
            </a:prstGeom>
            <a:noFill/>
            <a:ln w="9525">
              <a:solidFill>
                <a:schemeClr val="tx1"/>
              </a:solidFill>
              <a:round/>
              <a:headEnd/>
              <a:tailEnd/>
            </a:ln>
            <a:effectLst/>
          </p:spPr>
          <p:txBody>
            <a:bodyPr/>
            <a:lstStyle/>
            <a:p>
              <a:endParaRPr lang="zh-CN" altLang="en-US" sz="1800"/>
            </a:p>
          </p:txBody>
        </p:sp>
        <p:sp>
          <p:nvSpPr>
            <p:cNvPr id="34" name="Line 23"/>
            <p:cNvSpPr>
              <a:spLocks noChangeShapeType="1"/>
            </p:cNvSpPr>
            <p:nvPr/>
          </p:nvSpPr>
          <p:spPr bwMode="auto">
            <a:xfrm>
              <a:off x="2209800" y="2200275"/>
              <a:ext cx="4191000" cy="152400"/>
            </a:xfrm>
            <a:prstGeom prst="line">
              <a:avLst/>
            </a:prstGeom>
            <a:noFill/>
            <a:ln w="9525">
              <a:solidFill>
                <a:schemeClr val="tx1"/>
              </a:solidFill>
              <a:round/>
              <a:headEnd/>
              <a:tailEnd/>
            </a:ln>
            <a:effectLst/>
          </p:spPr>
          <p:txBody>
            <a:bodyPr/>
            <a:lstStyle/>
            <a:p>
              <a:endParaRPr lang="zh-CN" altLang="en-US" sz="1800"/>
            </a:p>
          </p:txBody>
        </p:sp>
        <p:sp>
          <p:nvSpPr>
            <p:cNvPr id="35" name="Line 24"/>
            <p:cNvSpPr>
              <a:spLocks noChangeShapeType="1"/>
            </p:cNvSpPr>
            <p:nvPr/>
          </p:nvSpPr>
          <p:spPr bwMode="auto">
            <a:xfrm>
              <a:off x="2286000" y="2809875"/>
              <a:ext cx="4953000" cy="76200"/>
            </a:xfrm>
            <a:prstGeom prst="line">
              <a:avLst/>
            </a:prstGeom>
            <a:noFill/>
            <a:ln w="9525">
              <a:solidFill>
                <a:schemeClr val="tx1"/>
              </a:solidFill>
              <a:round/>
              <a:headEnd/>
              <a:tailEnd/>
            </a:ln>
            <a:effectLst/>
          </p:spPr>
          <p:txBody>
            <a:bodyPr/>
            <a:lstStyle/>
            <a:p>
              <a:endParaRPr lang="zh-CN" altLang="en-US" sz="1800"/>
            </a:p>
          </p:txBody>
        </p:sp>
        <p:sp>
          <p:nvSpPr>
            <p:cNvPr id="36" name="Line 25"/>
            <p:cNvSpPr>
              <a:spLocks noChangeShapeType="1"/>
            </p:cNvSpPr>
            <p:nvPr/>
          </p:nvSpPr>
          <p:spPr bwMode="auto">
            <a:xfrm flipV="1">
              <a:off x="2971800" y="3114675"/>
              <a:ext cx="3657600" cy="685800"/>
            </a:xfrm>
            <a:prstGeom prst="line">
              <a:avLst/>
            </a:prstGeom>
            <a:noFill/>
            <a:ln w="9525">
              <a:solidFill>
                <a:schemeClr val="tx1"/>
              </a:solidFill>
              <a:round/>
              <a:headEnd/>
              <a:tailEnd/>
            </a:ln>
            <a:effectLst/>
          </p:spPr>
          <p:txBody>
            <a:bodyPr/>
            <a:lstStyle/>
            <a:p>
              <a:endParaRPr lang="zh-CN" altLang="en-US" sz="1800"/>
            </a:p>
          </p:txBody>
        </p:sp>
        <p:sp>
          <p:nvSpPr>
            <p:cNvPr id="37" name="Line 26"/>
            <p:cNvSpPr>
              <a:spLocks noChangeShapeType="1"/>
            </p:cNvSpPr>
            <p:nvPr/>
          </p:nvSpPr>
          <p:spPr bwMode="auto">
            <a:xfrm>
              <a:off x="2895600" y="3800475"/>
              <a:ext cx="3810000" cy="609600"/>
            </a:xfrm>
            <a:prstGeom prst="line">
              <a:avLst/>
            </a:prstGeom>
            <a:noFill/>
            <a:ln w="9525">
              <a:solidFill>
                <a:schemeClr val="tx1"/>
              </a:solidFill>
              <a:round/>
              <a:headEnd/>
              <a:tailEnd/>
            </a:ln>
            <a:effectLst/>
          </p:spPr>
          <p:txBody>
            <a:bodyPr/>
            <a:lstStyle/>
            <a:p>
              <a:endParaRPr lang="zh-CN" altLang="en-US" sz="1800"/>
            </a:p>
          </p:txBody>
        </p:sp>
        <p:sp>
          <p:nvSpPr>
            <p:cNvPr id="38" name="Text Box 27"/>
            <p:cNvSpPr txBox="1">
              <a:spLocks noChangeArrowheads="1"/>
            </p:cNvSpPr>
            <p:nvPr/>
          </p:nvSpPr>
          <p:spPr bwMode="auto">
            <a:xfrm>
              <a:off x="3733800" y="4943476"/>
              <a:ext cx="2398034" cy="504028"/>
            </a:xfrm>
            <a:prstGeom prst="rect">
              <a:avLst/>
            </a:prstGeom>
            <a:noFill/>
            <a:ln w="9525">
              <a:noFill/>
              <a:miter lim="800000"/>
              <a:headEnd/>
              <a:tailEnd/>
            </a:ln>
            <a:effectLst/>
          </p:spPr>
          <p:txBody>
            <a:bodyPr wrap="square">
              <a:spAutoFit/>
            </a:bodyPr>
            <a:lstStyle/>
            <a:p>
              <a:pPr>
                <a:spcBef>
                  <a:spcPct val="50000"/>
                </a:spcBef>
              </a:pPr>
              <a:r>
                <a:rPr lang="en-US" altLang="zh-CN" sz="1800" b="1" dirty="0"/>
                <a:t>m</a:t>
              </a:r>
              <a:r>
                <a:rPr lang="zh-CN" altLang="en-US" sz="1800" b="1" dirty="0"/>
                <a:t>：</a:t>
              </a:r>
              <a:r>
                <a:rPr lang="en-US" altLang="zh-CN" sz="1800" b="1" dirty="0"/>
                <a:t>n</a:t>
              </a:r>
              <a:r>
                <a:rPr lang="zh-CN" altLang="en-US" sz="1800" b="1" dirty="0"/>
                <a:t>联系</a:t>
              </a:r>
            </a:p>
          </p:txBody>
        </p:sp>
        <p:sp>
          <p:nvSpPr>
            <p:cNvPr id="39" name="Text Box 28"/>
            <p:cNvSpPr txBox="1">
              <a:spLocks noChangeArrowheads="1"/>
            </p:cNvSpPr>
            <p:nvPr/>
          </p:nvSpPr>
          <p:spPr bwMode="auto">
            <a:xfrm>
              <a:off x="1214414" y="428604"/>
              <a:ext cx="2695564" cy="504028"/>
            </a:xfrm>
            <a:prstGeom prst="rect">
              <a:avLst/>
            </a:prstGeom>
            <a:noFill/>
            <a:ln w="9525">
              <a:noFill/>
              <a:miter lim="800000"/>
              <a:headEnd/>
              <a:tailEnd/>
            </a:ln>
            <a:effectLst/>
          </p:spPr>
          <p:txBody>
            <a:bodyPr wrap="square">
              <a:spAutoFit/>
            </a:bodyPr>
            <a:lstStyle/>
            <a:p>
              <a:pPr>
                <a:spcBef>
                  <a:spcPct val="50000"/>
                </a:spcBef>
              </a:pPr>
              <a:r>
                <a:rPr lang="zh-CN" altLang="en-US" sz="1800" b="1" dirty="0"/>
                <a:t>实体集</a:t>
              </a:r>
              <a:r>
                <a:rPr lang="en-US" altLang="zh-CN" sz="1800" b="1" dirty="0"/>
                <a:t>A</a:t>
              </a:r>
            </a:p>
          </p:txBody>
        </p:sp>
        <p:sp>
          <p:nvSpPr>
            <p:cNvPr id="40" name="Text Box 29"/>
            <p:cNvSpPr txBox="1">
              <a:spLocks noChangeArrowheads="1"/>
            </p:cNvSpPr>
            <p:nvPr/>
          </p:nvSpPr>
          <p:spPr bwMode="auto">
            <a:xfrm>
              <a:off x="6286512" y="428604"/>
              <a:ext cx="1677970" cy="504028"/>
            </a:xfrm>
            <a:prstGeom prst="rect">
              <a:avLst/>
            </a:prstGeom>
            <a:noFill/>
            <a:ln w="9525">
              <a:noFill/>
              <a:miter lim="800000"/>
              <a:headEnd/>
              <a:tailEnd/>
            </a:ln>
            <a:effectLst/>
          </p:spPr>
          <p:txBody>
            <a:bodyPr wrap="square">
              <a:spAutoFit/>
            </a:bodyPr>
            <a:lstStyle/>
            <a:p>
              <a:pPr>
                <a:spcBef>
                  <a:spcPct val="50000"/>
                </a:spcBef>
              </a:pPr>
              <a:r>
                <a:rPr lang="zh-CN" altLang="en-US" sz="1800" b="1" dirty="0"/>
                <a:t>实体集</a:t>
              </a:r>
              <a:r>
                <a:rPr lang="en-US" altLang="zh-CN" sz="1800" b="1" dirty="0"/>
                <a:t>B</a:t>
              </a:r>
            </a:p>
          </p:txBody>
        </p:sp>
        <p:sp>
          <p:nvSpPr>
            <p:cNvPr id="41" name="Line 30"/>
            <p:cNvSpPr>
              <a:spLocks noChangeShapeType="1"/>
            </p:cNvSpPr>
            <p:nvPr/>
          </p:nvSpPr>
          <p:spPr bwMode="auto">
            <a:xfrm>
              <a:off x="1981200" y="1514475"/>
              <a:ext cx="4800600" cy="457200"/>
            </a:xfrm>
            <a:prstGeom prst="line">
              <a:avLst/>
            </a:prstGeom>
            <a:noFill/>
            <a:ln w="9525">
              <a:solidFill>
                <a:schemeClr val="tx1"/>
              </a:solidFill>
              <a:round/>
              <a:headEnd/>
              <a:tailEnd/>
            </a:ln>
            <a:effectLst/>
          </p:spPr>
          <p:txBody>
            <a:bodyPr/>
            <a:lstStyle/>
            <a:p>
              <a:endParaRPr lang="zh-CN" altLang="en-US" sz="1800"/>
            </a:p>
          </p:txBody>
        </p:sp>
        <p:sp>
          <p:nvSpPr>
            <p:cNvPr id="42" name="Line 31"/>
            <p:cNvSpPr>
              <a:spLocks noChangeShapeType="1"/>
            </p:cNvSpPr>
            <p:nvPr/>
          </p:nvSpPr>
          <p:spPr bwMode="auto">
            <a:xfrm>
              <a:off x="2895600" y="3800475"/>
              <a:ext cx="3352800" cy="0"/>
            </a:xfrm>
            <a:prstGeom prst="line">
              <a:avLst/>
            </a:prstGeom>
            <a:noFill/>
            <a:ln w="9525">
              <a:solidFill>
                <a:schemeClr val="tx1"/>
              </a:solidFill>
              <a:round/>
              <a:headEnd/>
              <a:tailEnd/>
            </a:ln>
            <a:effectLst/>
          </p:spPr>
          <p:txBody>
            <a:bodyPr/>
            <a:lstStyle/>
            <a:p>
              <a:endParaRPr lang="zh-CN" altLang="en-US" sz="1800"/>
            </a:p>
          </p:txBody>
        </p:sp>
        <p:sp>
          <p:nvSpPr>
            <p:cNvPr id="43" name="Line 32"/>
            <p:cNvSpPr>
              <a:spLocks noChangeShapeType="1"/>
            </p:cNvSpPr>
            <p:nvPr/>
          </p:nvSpPr>
          <p:spPr bwMode="auto">
            <a:xfrm flipV="1">
              <a:off x="1600200" y="2352675"/>
              <a:ext cx="4800600" cy="152400"/>
            </a:xfrm>
            <a:prstGeom prst="line">
              <a:avLst/>
            </a:prstGeom>
            <a:noFill/>
            <a:ln w="9525">
              <a:solidFill>
                <a:schemeClr val="tx1"/>
              </a:solidFill>
              <a:round/>
              <a:headEnd/>
              <a:tailEnd/>
            </a:ln>
            <a:effectLst/>
          </p:spPr>
          <p:txBody>
            <a:bodyPr/>
            <a:lstStyle/>
            <a:p>
              <a:endParaRPr lang="zh-CN" altLang="en-US" sz="1800"/>
            </a:p>
          </p:txBody>
        </p:sp>
        <p:sp>
          <p:nvSpPr>
            <p:cNvPr id="44" name="Line 33"/>
            <p:cNvSpPr>
              <a:spLocks noChangeShapeType="1"/>
            </p:cNvSpPr>
            <p:nvPr/>
          </p:nvSpPr>
          <p:spPr bwMode="auto">
            <a:xfrm flipV="1">
              <a:off x="1828800" y="3114675"/>
              <a:ext cx="4800600" cy="152400"/>
            </a:xfrm>
            <a:prstGeom prst="line">
              <a:avLst/>
            </a:prstGeom>
            <a:noFill/>
            <a:ln w="9525">
              <a:solidFill>
                <a:schemeClr val="tx1"/>
              </a:solidFill>
              <a:round/>
              <a:headEnd/>
              <a:tailEnd/>
            </a:ln>
            <a:effectLst/>
          </p:spPr>
          <p:txBody>
            <a:bodyPr/>
            <a:lstStyle/>
            <a:p>
              <a:endParaRPr lang="zh-CN" altLang="en-US" sz="1800"/>
            </a:p>
          </p:txBody>
        </p:sp>
        <p:sp>
          <p:nvSpPr>
            <p:cNvPr id="45" name="Line 34"/>
            <p:cNvSpPr>
              <a:spLocks noChangeShapeType="1"/>
            </p:cNvSpPr>
            <p:nvPr/>
          </p:nvSpPr>
          <p:spPr bwMode="auto">
            <a:xfrm>
              <a:off x="2438400" y="4410075"/>
              <a:ext cx="4267200" cy="0"/>
            </a:xfrm>
            <a:prstGeom prst="line">
              <a:avLst/>
            </a:prstGeom>
            <a:noFill/>
            <a:ln w="9525">
              <a:solidFill>
                <a:schemeClr val="tx1"/>
              </a:solidFill>
              <a:round/>
              <a:headEnd/>
              <a:tailEnd/>
            </a:ln>
            <a:effectLst/>
          </p:spPr>
          <p:txBody>
            <a:bodyPr/>
            <a:lstStyle/>
            <a:p>
              <a:endParaRPr lang="zh-CN" altLang="en-US" sz="1800"/>
            </a:p>
          </p:txBody>
        </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 概念模型的一种表示方法</a:t>
            </a:r>
            <a:endParaRPr lang="zh-CN" altLang="en-US" dirty="0"/>
          </a:p>
        </p:txBody>
      </p:sp>
      <p:sp>
        <p:nvSpPr>
          <p:cNvPr id="3" name="内容占位符 2"/>
          <p:cNvSpPr>
            <a:spLocks noGrp="1"/>
          </p:cNvSpPr>
          <p:nvPr>
            <p:ph idx="1"/>
          </p:nvPr>
        </p:nvSpPr>
        <p:spPr/>
        <p:txBody>
          <a:bodyPr/>
          <a:lstStyle/>
          <a:p>
            <a:pPr>
              <a:lnSpc>
                <a:spcPct val="150000"/>
              </a:lnSpc>
            </a:pPr>
            <a:r>
              <a:rPr lang="en-US" altLang="zh-CN" dirty="0" smtClean="0"/>
              <a:t>E-R</a:t>
            </a:r>
            <a:r>
              <a:rPr lang="zh-CN" altLang="en-US" dirty="0" smtClean="0"/>
              <a:t>图</a:t>
            </a:r>
            <a:endParaRPr lang="en-US" altLang="zh-CN" dirty="0" smtClean="0"/>
          </a:p>
          <a:p>
            <a:pPr lvl="1"/>
            <a:r>
              <a:rPr lang="zh-CN" altLang="en-US" sz="2400" dirty="0" smtClean="0"/>
              <a:t>实体型</a:t>
            </a:r>
          </a:p>
          <a:p>
            <a:pPr lvl="2"/>
            <a:r>
              <a:rPr lang="zh-CN" altLang="en-US" sz="2000" dirty="0" smtClean="0"/>
              <a:t>用</a:t>
            </a:r>
            <a:r>
              <a:rPr lang="zh-CN" altLang="en-US" sz="2000" b="1" dirty="0" smtClean="0">
                <a:solidFill>
                  <a:srgbClr val="FF0000"/>
                </a:solidFill>
              </a:rPr>
              <a:t>矩形</a:t>
            </a:r>
            <a:r>
              <a:rPr lang="zh-CN" altLang="en-US" sz="2000" dirty="0" smtClean="0"/>
              <a:t>表示，矩形框内写明实体名。</a:t>
            </a:r>
          </a:p>
          <a:p>
            <a:endParaRPr lang="zh-CN" altLang="en-US" sz="2800" dirty="0" smtClean="0"/>
          </a:p>
          <a:p>
            <a:pPr lvl="1">
              <a:lnSpc>
                <a:spcPct val="150000"/>
              </a:lnSpc>
            </a:pPr>
            <a:r>
              <a:rPr lang="zh-CN" altLang="en-US" sz="2400" dirty="0" smtClean="0"/>
              <a:t>属性</a:t>
            </a:r>
          </a:p>
          <a:p>
            <a:pPr lvl="2"/>
            <a:r>
              <a:rPr lang="zh-CN" altLang="en-US" sz="2000" dirty="0" smtClean="0"/>
              <a:t>用</a:t>
            </a:r>
            <a:r>
              <a:rPr lang="zh-CN" altLang="en-US" sz="2000" b="1" dirty="0" smtClean="0">
                <a:solidFill>
                  <a:srgbClr val="FF0000"/>
                </a:solidFill>
              </a:rPr>
              <a:t>椭圆形</a:t>
            </a:r>
            <a:r>
              <a:rPr lang="zh-CN" altLang="en-US" sz="2000" dirty="0" smtClean="0"/>
              <a:t>表示，并用</a:t>
            </a:r>
            <a:r>
              <a:rPr lang="zh-CN" altLang="en-US" sz="2000" b="1" dirty="0" smtClean="0">
                <a:solidFill>
                  <a:srgbClr val="FF0000"/>
                </a:solidFill>
              </a:rPr>
              <a:t>无向边</a:t>
            </a:r>
            <a:r>
              <a:rPr lang="zh-CN" altLang="en-US" sz="2000" dirty="0" smtClean="0"/>
              <a:t>将其与相应的实体连接起来</a:t>
            </a:r>
            <a:endParaRPr lang="zh-CN" altLang="en-US" dirty="0"/>
          </a:p>
        </p:txBody>
      </p:sp>
      <p:sp>
        <p:nvSpPr>
          <p:cNvPr id="4" name="Text Box 4"/>
          <p:cNvSpPr txBox="1">
            <a:spLocks noChangeArrowheads="1"/>
          </p:cNvSpPr>
          <p:nvPr/>
        </p:nvSpPr>
        <p:spPr bwMode="auto">
          <a:xfrm>
            <a:off x="2504661" y="3525080"/>
            <a:ext cx="914400" cy="466725"/>
          </a:xfrm>
          <a:prstGeom prst="rect">
            <a:avLst/>
          </a:prstGeom>
          <a:solidFill>
            <a:srgbClr val="F0FFC3"/>
          </a:solidFill>
          <a:ln w="9525">
            <a:solidFill>
              <a:schemeClr val="tx1"/>
            </a:solidFill>
            <a:miter lim="800000"/>
            <a:headEnd/>
            <a:tailEnd/>
          </a:ln>
          <a:effectLst/>
        </p:spPr>
        <p:txBody>
          <a:bodyPr wrap="none" anchor="ctr"/>
          <a:lstStyle/>
          <a:p>
            <a:pPr algn="ctr"/>
            <a:r>
              <a:rPr kumimoji="1" lang="zh-CN" altLang="en-US" sz="2400" b="1" dirty="0"/>
              <a:t>学生</a:t>
            </a:r>
          </a:p>
        </p:txBody>
      </p:sp>
      <p:sp>
        <p:nvSpPr>
          <p:cNvPr id="5" name="Text Box 5"/>
          <p:cNvSpPr txBox="1">
            <a:spLocks noChangeArrowheads="1"/>
          </p:cNvSpPr>
          <p:nvPr/>
        </p:nvSpPr>
        <p:spPr bwMode="auto">
          <a:xfrm>
            <a:off x="3800061" y="3525080"/>
            <a:ext cx="838200" cy="466725"/>
          </a:xfrm>
          <a:prstGeom prst="rect">
            <a:avLst/>
          </a:prstGeom>
          <a:solidFill>
            <a:srgbClr val="F0FFC3"/>
          </a:solidFill>
          <a:ln w="9525">
            <a:solidFill>
              <a:schemeClr val="tx1"/>
            </a:solidFill>
            <a:miter lim="800000"/>
            <a:headEnd/>
            <a:tailEnd/>
          </a:ln>
          <a:effectLst/>
        </p:spPr>
        <p:txBody>
          <a:bodyPr wrap="none" anchor="ctr"/>
          <a:lstStyle/>
          <a:p>
            <a:pPr algn="ctr"/>
            <a:r>
              <a:rPr kumimoji="1" lang="zh-CN" altLang="en-US" sz="2400" b="1"/>
              <a:t>教师</a:t>
            </a:r>
          </a:p>
        </p:txBody>
      </p:sp>
      <p:grpSp>
        <p:nvGrpSpPr>
          <p:cNvPr id="16" name="组合 15"/>
          <p:cNvGrpSpPr/>
          <p:nvPr/>
        </p:nvGrpSpPr>
        <p:grpSpPr>
          <a:xfrm>
            <a:off x="1434547" y="4972880"/>
            <a:ext cx="5943600" cy="1424608"/>
            <a:chOff x="1434547" y="4972880"/>
            <a:chExt cx="5943600" cy="1424608"/>
          </a:xfrm>
        </p:grpSpPr>
        <p:sp>
          <p:nvSpPr>
            <p:cNvPr id="7" name="Text Box 8"/>
            <p:cNvSpPr txBox="1">
              <a:spLocks noChangeArrowheads="1"/>
            </p:cNvSpPr>
            <p:nvPr/>
          </p:nvSpPr>
          <p:spPr bwMode="auto">
            <a:xfrm>
              <a:off x="3797665" y="4972880"/>
              <a:ext cx="859316" cy="467201"/>
            </a:xfrm>
            <a:prstGeom prst="rect">
              <a:avLst/>
            </a:prstGeom>
            <a:solidFill>
              <a:srgbClr val="F0FFC3"/>
            </a:solidFill>
            <a:ln w="9525">
              <a:solidFill>
                <a:schemeClr val="tx1"/>
              </a:solidFill>
              <a:miter lim="800000"/>
              <a:headEnd/>
              <a:tailEnd/>
            </a:ln>
            <a:effectLst/>
          </p:spPr>
          <p:txBody>
            <a:bodyPr wrap="none" anchor="ctr"/>
            <a:lstStyle/>
            <a:p>
              <a:pPr algn="ctr"/>
              <a:r>
                <a:rPr kumimoji="1" lang="zh-CN" altLang="en-US" sz="2400" b="1" dirty="0"/>
                <a:t>学生</a:t>
              </a:r>
            </a:p>
          </p:txBody>
        </p:sp>
        <p:sp>
          <p:nvSpPr>
            <p:cNvPr id="8" name="Oval 9"/>
            <p:cNvSpPr>
              <a:spLocks noChangeArrowheads="1"/>
            </p:cNvSpPr>
            <p:nvPr/>
          </p:nvSpPr>
          <p:spPr bwMode="auto">
            <a:xfrm>
              <a:off x="1434547" y="5986008"/>
              <a:ext cx="1074145" cy="411480"/>
            </a:xfrm>
            <a:prstGeom prst="ellipse">
              <a:avLst/>
            </a:prstGeom>
            <a:solidFill>
              <a:srgbClr val="F0FFC3"/>
            </a:solidFill>
            <a:ln w="9525">
              <a:solidFill>
                <a:schemeClr val="tx1"/>
              </a:solidFill>
              <a:miter lim="800000"/>
              <a:headEnd/>
              <a:tailEnd/>
            </a:ln>
            <a:effectLst/>
          </p:spPr>
          <p:txBody>
            <a:bodyPr wrap="none" anchor="ctr"/>
            <a:lstStyle/>
            <a:p>
              <a:pPr algn="ctr"/>
              <a:r>
                <a:rPr kumimoji="1" lang="zh-CN" altLang="en-US" sz="2400" b="1"/>
                <a:t>学号</a:t>
              </a:r>
            </a:p>
          </p:txBody>
        </p:sp>
        <p:sp>
          <p:nvSpPr>
            <p:cNvPr id="9" name="Oval 10"/>
            <p:cNvSpPr>
              <a:spLocks noChangeArrowheads="1"/>
            </p:cNvSpPr>
            <p:nvPr/>
          </p:nvSpPr>
          <p:spPr bwMode="auto">
            <a:xfrm>
              <a:off x="6304002" y="5917428"/>
              <a:ext cx="1074145" cy="411480"/>
            </a:xfrm>
            <a:prstGeom prst="ellipse">
              <a:avLst/>
            </a:prstGeom>
            <a:solidFill>
              <a:srgbClr val="F0FFC3"/>
            </a:solidFill>
            <a:ln w="9525">
              <a:solidFill>
                <a:schemeClr val="tx1"/>
              </a:solidFill>
              <a:miter lim="800000"/>
              <a:headEnd/>
              <a:tailEnd/>
            </a:ln>
            <a:effectLst/>
          </p:spPr>
          <p:txBody>
            <a:bodyPr wrap="none" anchor="ctr"/>
            <a:lstStyle/>
            <a:p>
              <a:pPr algn="ctr"/>
              <a:r>
                <a:rPr kumimoji="1" lang="zh-CN" altLang="en-US" sz="2400" b="1"/>
                <a:t>年龄</a:t>
              </a:r>
            </a:p>
          </p:txBody>
        </p:sp>
        <p:sp>
          <p:nvSpPr>
            <p:cNvPr id="10" name="Oval 11"/>
            <p:cNvSpPr>
              <a:spLocks noChangeArrowheads="1"/>
            </p:cNvSpPr>
            <p:nvPr/>
          </p:nvSpPr>
          <p:spPr bwMode="auto">
            <a:xfrm>
              <a:off x="4585371" y="5986008"/>
              <a:ext cx="1074145" cy="411480"/>
            </a:xfrm>
            <a:prstGeom prst="ellipse">
              <a:avLst/>
            </a:prstGeom>
            <a:solidFill>
              <a:srgbClr val="F0FFC3"/>
            </a:solidFill>
            <a:ln w="9525">
              <a:solidFill>
                <a:schemeClr val="tx1"/>
              </a:solidFill>
              <a:miter lim="800000"/>
              <a:headEnd/>
              <a:tailEnd/>
            </a:ln>
            <a:effectLst/>
          </p:spPr>
          <p:txBody>
            <a:bodyPr wrap="none" anchor="ctr"/>
            <a:lstStyle/>
            <a:p>
              <a:pPr algn="ctr"/>
              <a:r>
                <a:rPr kumimoji="1" lang="zh-CN" altLang="en-US" sz="2400" b="1"/>
                <a:t>性别</a:t>
              </a:r>
            </a:p>
          </p:txBody>
        </p:sp>
        <p:sp>
          <p:nvSpPr>
            <p:cNvPr id="11" name="Oval 12"/>
            <p:cNvSpPr>
              <a:spLocks noChangeArrowheads="1"/>
            </p:cNvSpPr>
            <p:nvPr/>
          </p:nvSpPr>
          <p:spPr bwMode="auto">
            <a:xfrm>
              <a:off x="3009959" y="5986008"/>
              <a:ext cx="1074145" cy="411480"/>
            </a:xfrm>
            <a:prstGeom prst="ellipse">
              <a:avLst/>
            </a:prstGeom>
            <a:solidFill>
              <a:srgbClr val="F0FFC3"/>
            </a:solidFill>
            <a:ln w="9525">
              <a:solidFill>
                <a:schemeClr val="tx1"/>
              </a:solidFill>
              <a:miter lim="800000"/>
              <a:headEnd/>
              <a:tailEnd/>
            </a:ln>
            <a:effectLst/>
          </p:spPr>
          <p:txBody>
            <a:bodyPr wrap="none" anchor="ctr"/>
            <a:lstStyle/>
            <a:p>
              <a:pPr algn="ctr"/>
              <a:r>
                <a:rPr kumimoji="1" lang="zh-CN" altLang="en-US" sz="2400" b="1"/>
                <a:t>姓名</a:t>
              </a:r>
            </a:p>
          </p:txBody>
        </p:sp>
        <p:sp>
          <p:nvSpPr>
            <p:cNvPr id="12" name="Line 13"/>
            <p:cNvSpPr>
              <a:spLocks noChangeShapeType="1"/>
            </p:cNvSpPr>
            <p:nvPr/>
          </p:nvSpPr>
          <p:spPr bwMode="auto">
            <a:xfrm flipH="1">
              <a:off x="2079034" y="5437368"/>
              <a:ext cx="2148289" cy="548640"/>
            </a:xfrm>
            <a:prstGeom prst="line">
              <a:avLst/>
            </a:prstGeom>
            <a:solidFill>
              <a:srgbClr val="F0FFC3"/>
            </a:solidFill>
            <a:ln w="9525">
              <a:solidFill>
                <a:schemeClr val="tx1"/>
              </a:solidFill>
              <a:miter lim="800000"/>
              <a:headEnd/>
              <a:tailEnd/>
            </a:ln>
            <a:effectLst/>
          </p:spPr>
          <p:txBody>
            <a:bodyPr wrap="none" anchor="ctr"/>
            <a:lstStyle/>
            <a:p>
              <a:pPr algn="ctr"/>
              <a:endParaRPr kumimoji="1" lang="zh-CN" altLang="en-US" sz="2400" b="1"/>
            </a:p>
          </p:txBody>
        </p:sp>
        <p:sp>
          <p:nvSpPr>
            <p:cNvPr id="13" name="Line 14"/>
            <p:cNvSpPr>
              <a:spLocks noChangeShapeType="1"/>
            </p:cNvSpPr>
            <p:nvPr/>
          </p:nvSpPr>
          <p:spPr bwMode="auto">
            <a:xfrm flipH="1">
              <a:off x="3654446" y="5437368"/>
              <a:ext cx="501267" cy="548640"/>
            </a:xfrm>
            <a:prstGeom prst="line">
              <a:avLst/>
            </a:prstGeom>
            <a:solidFill>
              <a:srgbClr val="F0FFC3"/>
            </a:solidFill>
            <a:ln w="9525">
              <a:solidFill>
                <a:schemeClr val="tx1"/>
              </a:solidFill>
              <a:miter lim="800000"/>
              <a:headEnd/>
              <a:tailEnd/>
            </a:ln>
            <a:effectLst/>
          </p:spPr>
          <p:txBody>
            <a:bodyPr wrap="none" anchor="ctr"/>
            <a:lstStyle/>
            <a:p>
              <a:pPr algn="ctr"/>
              <a:endParaRPr kumimoji="1" lang="zh-CN" altLang="en-US" sz="2400" b="1"/>
            </a:p>
          </p:txBody>
        </p:sp>
        <p:sp>
          <p:nvSpPr>
            <p:cNvPr id="14" name="Line 15"/>
            <p:cNvSpPr>
              <a:spLocks noChangeShapeType="1"/>
            </p:cNvSpPr>
            <p:nvPr/>
          </p:nvSpPr>
          <p:spPr bwMode="auto">
            <a:xfrm>
              <a:off x="4155713" y="5437368"/>
              <a:ext cx="930925" cy="548640"/>
            </a:xfrm>
            <a:prstGeom prst="line">
              <a:avLst/>
            </a:prstGeom>
            <a:solidFill>
              <a:srgbClr val="F0FFC3"/>
            </a:solidFill>
            <a:ln w="9525">
              <a:solidFill>
                <a:schemeClr val="tx1"/>
              </a:solidFill>
              <a:miter lim="800000"/>
              <a:headEnd/>
              <a:tailEnd/>
            </a:ln>
            <a:effectLst/>
          </p:spPr>
          <p:txBody>
            <a:bodyPr wrap="none" anchor="ctr"/>
            <a:lstStyle/>
            <a:p>
              <a:pPr algn="ctr"/>
              <a:endParaRPr kumimoji="1" lang="zh-CN" altLang="en-US" sz="2400" b="1"/>
            </a:p>
          </p:txBody>
        </p:sp>
        <p:sp>
          <p:nvSpPr>
            <p:cNvPr id="15" name="Line 16"/>
            <p:cNvSpPr>
              <a:spLocks noChangeShapeType="1"/>
            </p:cNvSpPr>
            <p:nvPr/>
          </p:nvSpPr>
          <p:spPr bwMode="auto">
            <a:xfrm>
              <a:off x="4155713" y="5437368"/>
              <a:ext cx="2506337" cy="480060"/>
            </a:xfrm>
            <a:prstGeom prst="line">
              <a:avLst/>
            </a:prstGeom>
            <a:solidFill>
              <a:srgbClr val="F0FFC3"/>
            </a:solidFill>
            <a:ln w="9525">
              <a:solidFill>
                <a:schemeClr val="tx1"/>
              </a:solidFill>
              <a:miter lim="800000"/>
              <a:headEnd/>
              <a:tailEnd/>
            </a:ln>
            <a:effectLst/>
          </p:spPr>
          <p:txBody>
            <a:bodyPr wrap="none" anchor="ctr"/>
            <a:lstStyle/>
            <a:p>
              <a:pPr algn="ctr"/>
              <a:endParaRPr kumimoji="1" lang="zh-CN" altLang="en-US" sz="2400" b="1"/>
            </a:p>
          </p:txBody>
        </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E-R</a:t>
            </a:r>
            <a:r>
              <a:rPr lang="zh-CN" altLang="en-US" dirty="0" smtClean="0"/>
              <a:t>图</a:t>
            </a:r>
            <a:r>
              <a:rPr lang="en-US" altLang="zh-CN" dirty="0" smtClean="0"/>
              <a:t>(</a:t>
            </a:r>
            <a:r>
              <a:rPr lang="zh-CN" altLang="en-US" dirty="0" smtClean="0"/>
              <a:t>续</a:t>
            </a:r>
            <a:r>
              <a:rPr lang="en-US" altLang="zh-CN" dirty="0" smtClean="0"/>
              <a:t>)</a:t>
            </a:r>
            <a:endParaRPr lang="zh-CN" altLang="en-US" dirty="0"/>
          </a:p>
        </p:txBody>
      </p:sp>
      <p:sp>
        <p:nvSpPr>
          <p:cNvPr id="3" name="内容占位符 2"/>
          <p:cNvSpPr>
            <a:spLocks noGrp="1"/>
          </p:cNvSpPr>
          <p:nvPr>
            <p:ph idx="1"/>
          </p:nvPr>
        </p:nvSpPr>
        <p:spPr/>
        <p:txBody>
          <a:bodyPr/>
          <a:lstStyle/>
          <a:p>
            <a:r>
              <a:rPr lang="zh-CN" altLang="en-US" dirty="0" smtClean="0"/>
              <a:t>联系</a:t>
            </a:r>
          </a:p>
          <a:p>
            <a:pPr lvl="1"/>
            <a:r>
              <a:rPr lang="zh-CN" altLang="en-US" dirty="0" smtClean="0"/>
              <a:t>联系本身：</a:t>
            </a:r>
          </a:p>
          <a:p>
            <a:pPr marL="719138" lvl="2">
              <a:buNone/>
            </a:pPr>
            <a:r>
              <a:rPr lang="zh-CN" altLang="en-US" dirty="0" smtClean="0"/>
              <a:t>  用</a:t>
            </a:r>
            <a:r>
              <a:rPr lang="zh-CN" altLang="en-US" b="1" dirty="0" smtClean="0">
                <a:solidFill>
                  <a:srgbClr val="FF0000"/>
                </a:solidFill>
              </a:rPr>
              <a:t>菱形</a:t>
            </a:r>
            <a:r>
              <a:rPr lang="zh-CN" altLang="en-US" dirty="0" smtClean="0"/>
              <a:t>表示，菱形框内写明联系名，并用</a:t>
            </a:r>
            <a:r>
              <a:rPr lang="zh-CN" altLang="en-US" b="1" dirty="0" smtClean="0">
                <a:solidFill>
                  <a:srgbClr val="FF0000"/>
                </a:solidFill>
              </a:rPr>
              <a:t>无向边</a:t>
            </a:r>
            <a:r>
              <a:rPr lang="zh-CN" altLang="en-US" dirty="0" smtClean="0"/>
              <a:t>分别与有关实体连接起来，同时在无向边旁</a:t>
            </a:r>
            <a:r>
              <a:rPr lang="zh-CN" altLang="en-US" b="1" dirty="0" smtClean="0">
                <a:solidFill>
                  <a:srgbClr val="FF0000"/>
                </a:solidFill>
              </a:rPr>
              <a:t>标上联系的类型</a:t>
            </a:r>
            <a:r>
              <a:rPr lang="zh-CN" altLang="en-US" dirty="0" smtClean="0"/>
              <a:t>（</a:t>
            </a:r>
            <a:r>
              <a:rPr lang="en-US" altLang="zh-CN" dirty="0" smtClean="0"/>
              <a:t>1:1</a:t>
            </a:r>
            <a:r>
              <a:rPr lang="zh-CN" altLang="en-US" dirty="0" smtClean="0"/>
              <a:t>、</a:t>
            </a:r>
            <a:r>
              <a:rPr lang="en-US" altLang="zh-CN" dirty="0" smtClean="0"/>
              <a:t>1:n</a:t>
            </a:r>
            <a:r>
              <a:rPr lang="zh-CN" altLang="en-US" dirty="0" smtClean="0"/>
              <a:t>或</a:t>
            </a:r>
            <a:r>
              <a:rPr lang="en-US" altLang="zh-CN" dirty="0" smtClean="0"/>
              <a:t>m:n</a:t>
            </a:r>
            <a:r>
              <a:rPr lang="zh-CN" altLang="en-US" dirty="0" smtClean="0"/>
              <a:t>） </a:t>
            </a:r>
            <a:endParaRPr lang="en-US" altLang="zh-CN" dirty="0" smtClean="0"/>
          </a:p>
          <a:p>
            <a:pPr lvl="1"/>
            <a:r>
              <a:rPr lang="zh-CN" altLang="en-US" dirty="0" smtClean="0"/>
              <a:t>联系的属性：</a:t>
            </a:r>
            <a:endParaRPr lang="en-US" altLang="zh-CN" dirty="0" smtClean="0"/>
          </a:p>
          <a:p>
            <a:pPr marL="811213" lvl="2">
              <a:buNone/>
            </a:pPr>
            <a:r>
              <a:rPr lang="zh-CN" altLang="en-US" dirty="0" smtClean="0">
                <a:solidFill>
                  <a:srgbClr val="FF0000"/>
                </a:solidFill>
              </a:rPr>
              <a:t>  联系本身也是一种实体型</a:t>
            </a:r>
            <a:r>
              <a:rPr lang="zh-CN" altLang="en-US" dirty="0" smtClean="0"/>
              <a:t>，也可以有属性。如果一个联系具有属性，则这些属性也要用无向边与该联系连接起来 </a:t>
            </a:r>
            <a:endParaRPr lang="en-US" altLang="zh-CN" dirty="0" smtClean="0"/>
          </a:p>
          <a:p>
            <a:pPr marL="811213" lvl="2">
              <a:buNone/>
            </a:pPr>
            <a:r>
              <a:rPr lang="zh-CN" altLang="en-US" dirty="0" smtClean="0">
                <a:solidFill>
                  <a:srgbClr val="FF0000"/>
                </a:solidFill>
                <a:hlinkClick r:id="rId2" action="ppaction://hlinksldjump"/>
              </a:rPr>
              <a:t>例如：图</a:t>
            </a:r>
            <a:r>
              <a:rPr lang="en-US" altLang="zh-CN" dirty="0" smtClean="0">
                <a:solidFill>
                  <a:srgbClr val="FF0000"/>
                </a:solidFill>
                <a:hlinkClick r:id="rId2" action="ppaction://hlinksldjump"/>
              </a:rPr>
              <a:t>1.13</a:t>
            </a:r>
            <a:endParaRPr lang="zh-CN" altLang="en-US" dirty="0" smtClean="0">
              <a:solidFill>
                <a:srgbClr val="FF0000"/>
              </a:solidFill>
            </a:endParaRPr>
          </a:p>
          <a:p>
            <a:endParaRPr lang="zh-CN" alt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联系的属性</a:t>
            </a:r>
            <a:endParaRPr lang="zh-CN" altLang="en-US" dirty="0"/>
          </a:p>
        </p:txBody>
      </p:sp>
      <p:sp>
        <p:nvSpPr>
          <p:cNvPr id="4" name="流程图: 过程 3"/>
          <p:cNvSpPr/>
          <p:nvPr/>
        </p:nvSpPr>
        <p:spPr>
          <a:xfrm>
            <a:off x="3097530" y="1691640"/>
            <a:ext cx="1794510" cy="594360"/>
          </a:xfrm>
          <a:prstGeom prst="flowChartProcess">
            <a:avLst/>
          </a:prstGeom>
          <a:solidFill>
            <a:srgbClr val="F0FFC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rPr>
              <a:t>供应商</a:t>
            </a:r>
            <a:endParaRPr lang="zh-CN" altLang="en-US" sz="2400" dirty="0">
              <a:solidFill>
                <a:schemeClr val="tx1"/>
              </a:solidFill>
            </a:endParaRPr>
          </a:p>
        </p:txBody>
      </p:sp>
      <p:sp>
        <p:nvSpPr>
          <p:cNvPr id="5" name="菱形 4"/>
          <p:cNvSpPr/>
          <p:nvPr/>
        </p:nvSpPr>
        <p:spPr>
          <a:xfrm>
            <a:off x="3108960" y="2823210"/>
            <a:ext cx="1760220" cy="994410"/>
          </a:xfrm>
          <a:prstGeom prst="diamond">
            <a:avLst/>
          </a:prstGeom>
          <a:solidFill>
            <a:srgbClr val="F0FFC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rPr>
              <a:t>供应</a:t>
            </a:r>
            <a:endParaRPr lang="zh-CN" altLang="en-US" sz="2400" dirty="0">
              <a:solidFill>
                <a:schemeClr val="tx1"/>
              </a:solidFill>
            </a:endParaRPr>
          </a:p>
        </p:txBody>
      </p:sp>
      <p:sp>
        <p:nvSpPr>
          <p:cNvPr id="6" name="流程图: 过程 5"/>
          <p:cNvSpPr/>
          <p:nvPr/>
        </p:nvSpPr>
        <p:spPr>
          <a:xfrm>
            <a:off x="243840" y="4427220"/>
            <a:ext cx="1794510" cy="594360"/>
          </a:xfrm>
          <a:prstGeom prst="flowChartProcess">
            <a:avLst/>
          </a:prstGeom>
          <a:solidFill>
            <a:srgbClr val="F0FFC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rPr>
              <a:t>项目</a:t>
            </a:r>
            <a:endParaRPr lang="zh-CN" altLang="en-US" sz="2400" dirty="0">
              <a:solidFill>
                <a:schemeClr val="tx1"/>
              </a:solidFill>
            </a:endParaRPr>
          </a:p>
        </p:txBody>
      </p:sp>
      <p:sp>
        <p:nvSpPr>
          <p:cNvPr id="7" name="流程图: 过程 6"/>
          <p:cNvSpPr/>
          <p:nvPr/>
        </p:nvSpPr>
        <p:spPr>
          <a:xfrm>
            <a:off x="5741670" y="4442460"/>
            <a:ext cx="1794510" cy="594360"/>
          </a:xfrm>
          <a:prstGeom prst="flowChartProcess">
            <a:avLst/>
          </a:prstGeom>
          <a:solidFill>
            <a:srgbClr val="F0FFC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rPr>
              <a:t>零件</a:t>
            </a:r>
            <a:endParaRPr lang="zh-CN" altLang="en-US" sz="2400" dirty="0">
              <a:solidFill>
                <a:schemeClr val="tx1"/>
              </a:solidFill>
            </a:endParaRPr>
          </a:p>
        </p:txBody>
      </p:sp>
      <p:sp>
        <p:nvSpPr>
          <p:cNvPr id="8" name="椭圆 7"/>
          <p:cNvSpPr/>
          <p:nvPr/>
        </p:nvSpPr>
        <p:spPr>
          <a:xfrm>
            <a:off x="2926080" y="4842510"/>
            <a:ext cx="2137410" cy="872490"/>
          </a:xfrm>
          <a:prstGeom prst="ellipse">
            <a:avLst/>
          </a:prstGeom>
          <a:solidFill>
            <a:srgbClr val="F0FFC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rPr>
              <a:t>供应量</a:t>
            </a:r>
            <a:endParaRPr lang="zh-CN" altLang="en-US" sz="2400" dirty="0">
              <a:solidFill>
                <a:schemeClr val="tx1"/>
              </a:solidFill>
            </a:endParaRPr>
          </a:p>
        </p:txBody>
      </p:sp>
      <p:cxnSp>
        <p:nvCxnSpPr>
          <p:cNvPr id="10" name="直接连接符 9"/>
          <p:cNvCxnSpPr>
            <a:stCxn id="4" idx="2"/>
            <a:endCxn id="5" idx="0"/>
          </p:cNvCxnSpPr>
          <p:nvPr/>
        </p:nvCxnSpPr>
        <p:spPr>
          <a:xfrm flipH="1">
            <a:off x="3989070" y="2286000"/>
            <a:ext cx="5715" cy="5372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a:endCxn id="6" idx="0"/>
          </p:cNvCxnSpPr>
          <p:nvPr/>
        </p:nvCxnSpPr>
        <p:spPr>
          <a:xfrm flipH="1">
            <a:off x="1141095" y="3320415"/>
            <a:ext cx="1973581" cy="11068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a:endCxn id="7" idx="0"/>
          </p:cNvCxnSpPr>
          <p:nvPr/>
        </p:nvCxnSpPr>
        <p:spPr>
          <a:xfrm>
            <a:off x="4892041" y="3307080"/>
            <a:ext cx="1746884" cy="1135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8" idx="0"/>
          </p:cNvCxnSpPr>
          <p:nvPr/>
        </p:nvCxnSpPr>
        <p:spPr>
          <a:xfrm>
            <a:off x="3963353" y="3817620"/>
            <a:ext cx="31432" cy="1024890"/>
          </a:xfrm>
          <a:prstGeom prst="line">
            <a:avLst/>
          </a:prstGeom>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3589020" y="2468880"/>
            <a:ext cx="374333" cy="2514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rPr>
              <a:t>m</a:t>
            </a:r>
            <a:endParaRPr lang="zh-CN" altLang="en-US" sz="2000" dirty="0">
              <a:solidFill>
                <a:schemeClr val="tx1"/>
              </a:solidFill>
            </a:endParaRPr>
          </a:p>
        </p:txBody>
      </p:sp>
      <p:sp>
        <p:nvSpPr>
          <p:cNvPr id="18" name="矩形 17"/>
          <p:cNvSpPr/>
          <p:nvPr/>
        </p:nvSpPr>
        <p:spPr>
          <a:xfrm>
            <a:off x="1851183" y="3478530"/>
            <a:ext cx="374333" cy="2514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rPr>
              <a:t>n</a:t>
            </a:r>
            <a:endParaRPr lang="zh-CN" altLang="en-US" sz="2000" dirty="0">
              <a:solidFill>
                <a:schemeClr val="tx1"/>
              </a:solidFill>
            </a:endParaRPr>
          </a:p>
        </p:txBody>
      </p:sp>
      <p:sp>
        <p:nvSpPr>
          <p:cNvPr id="19" name="矩形 18"/>
          <p:cNvSpPr/>
          <p:nvPr/>
        </p:nvSpPr>
        <p:spPr>
          <a:xfrm>
            <a:off x="5890260" y="3535680"/>
            <a:ext cx="374333" cy="2514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rPr>
              <a:t>p</a:t>
            </a:r>
            <a:endParaRPr lang="zh-CN" altLang="en-US" sz="2000" dirty="0">
              <a:solidFill>
                <a:schemeClr val="tx1"/>
              </a:solidFill>
            </a:endParaRPr>
          </a:p>
        </p:txBody>
      </p:sp>
    </p:spTree>
    <p:extLst>
      <p:ext uri="{BB962C8B-B14F-4D97-AF65-F5344CB8AC3E}">
        <p14:creationId xmlns:p14="http://schemas.microsoft.com/office/powerpoint/2010/main" val="31764769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联系的表示方法</a:t>
            </a:r>
            <a:endParaRPr lang="zh-CN" altLang="en-US" dirty="0"/>
          </a:p>
        </p:txBody>
      </p:sp>
      <p:grpSp>
        <p:nvGrpSpPr>
          <p:cNvPr id="4" name="Group 1028"/>
          <p:cNvGrpSpPr>
            <a:grpSpLocks/>
          </p:cNvGrpSpPr>
          <p:nvPr/>
        </p:nvGrpSpPr>
        <p:grpSpPr bwMode="auto">
          <a:xfrm>
            <a:off x="1328532" y="1958008"/>
            <a:ext cx="6669088" cy="4191000"/>
            <a:chOff x="912" y="1200"/>
            <a:chExt cx="4201" cy="2640"/>
          </a:xfrm>
        </p:grpSpPr>
        <p:grpSp>
          <p:nvGrpSpPr>
            <p:cNvPr id="5" name="Group 1029"/>
            <p:cNvGrpSpPr>
              <a:grpSpLocks/>
            </p:cNvGrpSpPr>
            <p:nvPr/>
          </p:nvGrpSpPr>
          <p:grpSpPr bwMode="auto">
            <a:xfrm>
              <a:off x="912" y="1200"/>
              <a:ext cx="1008" cy="2640"/>
              <a:chOff x="912" y="1200"/>
              <a:chExt cx="1008" cy="2640"/>
            </a:xfrm>
          </p:grpSpPr>
          <p:sp>
            <p:nvSpPr>
              <p:cNvPr id="24" name="Text Box 1030"/>
              <p:cNvSpPr txBox="1">
                <a:spLocks noChangeArrowheads="1"/>
              </p:cNvSpPr>
              <p:nvPr/>
            </p:nvSpPr>
            <p:spPr bwMode="auto">
              <a:xfrm>
                <a:off x="960" y="1200"/>
                <a:ext cx="871" cy="294"/>
              </a:xfrm>
              <a:prstGeom prst="rect">
                <a:avLst/>
              </a:prstGeom>
              <a:solidFill>
                <a:srgbClr val="F0FFC3"/>
              </a:solidFill>
              <a:ln w="9525">
                <a:solidFill>
                  <a:schemeClr val="tx1"/>
                </a:solidFill>
                <a:miter lim="800000"/>
                <a:headEnd/>
                <a:tailEnd/>
              </a:ln>
              <a:effectLst/>
            </p:spPr>
            <p:txBody>
              <a:bodyPr wrap="none" anchor="ctr"/>
              <a:lstStyle/>
              <a:p>
                <a:pPr algn="ctr"/>
                <a:r>
                  <a:rPr kumimoji="1" lang="zh-CN" altLang="en-US" sz="2400" b="1" dirty="0"/>
                  <a:t>实体型</a:t>
                </a:r>
                <a:r>
                  <a:rPr kumimoji="1" lang="en-US" altLang="zh-CN" sz="2400" b="1" dirty="0"/>
                  <a:t>A</a:t>
                </a:r>
              </a:p>
            </p:txBody>
          </p:sp>
          <p:sp>
            <p:nvSpPr>
              <p:cNvPr id="25" name="AutoShape 1031"/>
              <p:cNvSpPr>
                <a:spLocks noChangeArrowheads="1"/>
              </p:cNvSpPr>
              <p:nvPr/>
            </p:nvSpPr>
            <p:spPr bwMode="auto">
              <a:xfrm>
                <a:off x="912" y="1968"/>
                <a:ext cx="960" cy="480"/>
              </a:xfrm>
              <a:prstGeom prst="diamond">
                <a:avLst/>
              </a:prstGeom>
              <a:solidFill>
                <a:srgbClr val="F0FFC3"/>
              </a:solidFill>
              <a:ln w="9525">
                <a:solidFill>
                  <a:schemeClr val="tx1"/>
                </a:solidFill>
                <a:miter lim="800000"/>
                <a:headEnd/>
                <a:tailEnd/>
              </a:ln>
              <a:effectLst/>
            </p:spPr>
            <p:txBody>
              <a:bodyPr wrap="none" anchor="ctr"/>
              <a:lstStyle/>
              <a:p>
                <a:pPr algn="ctr"/>
                <a:r>
                  <a:rPr kumimoji="1" lang="zh-CN" altLang="en-US" sz="2400" b="1"/>
                  <a:t>联系名</a:t>
                </a:r>
              </a:p>
            </p:txBody>
          </p:sp>
          <p:sp>
            <p:nvSpPr>
              <p:cNvPr id="26" name="Text Box 1032"/>
              <p:cNvSpPr txBox="1">
                <a:spLocks noChangeArrowheads="1"/>
              </p:cNvSpPr>
              <p:nvPr/>
            </p:nvSpPr>
            <p:spPr bwMode="auto">
              <a:xfrm>
                <a:off x="1008" y="3024"/>
                <a:ext cx="850" cy="294"/>
              </a:xfrm>
              <a:prstGeom prst="rect">
                <a:avLst/>
              </a:prstGeom>
              <a:solidFill>
                <a:srgbClr val="F0FFC3"/>
              </a:solidFill>
              <a:ln w="9525">
                <a:solidFill>
                  <a:schemeClr val="tx1"/>
                </a:solidFill>
                <a:miter lim="800000"/>
                <a:headEnd/>
                <a:tailEnd/>
              </a:ln>
              <a:effectLst/>
            </p:spPr>
            <p:txBody>
              <a:bodyPr wrap="none" anchor="ctr"/>
              <a:lstStyle/>
              <a:p>
                <a:pPr algn="ctr"/>
                <a:r>
                  <a:rPr kumimoji="1" lang="zh-CN" altLang="en-US" sz="2400" b="1"/>
                  <a:t>实体型</a:t>
                </a:r>
                <a:r>
                  <a:rPr kumimoji="1" lang="en-US" altLang="zh-CN" sz="2400" b="1"/>
                  <a:t>B</a:t>
                </a:r>
              </a:p>
            </p:txBody>
          </p:sp>
          <p:sp>
            <p:nvSpPr>
              <p:cNvPr id="27" name="Line 1033"/>
              <p:cNvSpPr>
                <a:spLocks noChangeShapeType="1"/>
              </p:cNvSpPr>
              <p:nvPr/>
            </p:nvSpPr>
            <p:spPr bwMode="auto">
              <a:xfrm flipV="1">
                <a:off x="1392" y="1488"/>
                <a:ext cx="0" cy="480"/>
              </a:xfrm>
              <a:prstGeom prst="line">
                <a:avLst/>
              </a:prstGeom>
              <a:noFill/>
              <a:ln w="9525">
                <a:solidFill>
                  <a:schemeClr val="tx1"/>
                </a:solidFill>
                <a:round/>
                <a:headEnd/>
                <a:tailEnd/>
              </a:ln>
              <a:effectLst/>
            </p:spPr>
            <p:txBody>
              <a:bodyPr wrap="none" anchor="ctr"/>
              <a:lstStyle/>
              <a:p>
                <a:endParaRPr lang="zh-CN" altLang="en-US"/>
              </a:p>
            </p:txBody>
          </p:sp>
          <p:sp>
            <p:nvSpPr>
              <p:cNvPr id="28" name="Line 1034"/>
              <p:cNvSpPr>
                <a:spLocks noChangeShapeType="1"/>
              </p:cNvSpPr>
              <p:nvPr/>
            </p:nvSpPr>
            <p:spPr bwMode="auto">
              <a:xfrm>
                <a:off x="1392" y="2448"/>
                <a:ext cx="0" cy="576"/>
              </a:xfrm>
              <a:prstGeom prst="line">
                <a:avLst/>
              </a:prstGeom>
              <a:noFill/>
              <a:ln w="9525">
                <a:solidFill>
                  <a:schemeClr val="tx1"/>
                </a:solidFill>
                <a:round/>
                <a:headEnd/>
                <a:tailEnd/>
              </a:ln>
              <a:effectLst/>
            </p:spPr>
            <p:txBody>
              <a:bodyPr wrap="none" anchor="ctr"/>
              <a:lstStyle/>
              <a:p>
                <a:endParaRPr lang="zh-CN" altLang="en-US"/>
              </a:p>
            </p:txBody>
          </p:sp>
          <p:sp>
            <p:nvSpPr>
              <p:cNvPr id="29" name="Text Box 1035"/>
              <p:cNvSpPr txBox="1">
                <a:spLocks noChangeArrowheads="1"/>
              </p:cNvSpPr>
              <p:nvPr/>
            </p:nvSpPr>
            <p:spPr bwMode="auto">
              <a:xfrm>
                <a:off x="1008" y="1632"/>
                <a:ext cx="240" cy="288"/>
              </a:xfrm>
              <a:prstGeom prst="rect">
                <a:avLst/>
              </a:prstGeom>
              <a:noFill/>
              <a:ln w="9525">
                <a:noFill/>
                <a:miter lim="800000"/>
                <a:headEnd/>
                <a:tailEnd/>
              </a:ln>
              <a:effectLst/>
            </p:spPr>
            <p:txBody>
              <a:bodyPr>
                <a:spAutoFit/>
              </a:bodyPr>
              <a:lstStyle/>
              <a:p>
                <a:pPr>
                  <a:spcBef>
                    <a:spcPct val="50000"/>
                  </a:spcBef>
                </a:pPr>
                <a:r>
                  <a:rPr kumimoji="1" lang="en-US" altLang="zh-CN" sz="2400" b="1">
                    <a:latin typeface="Times New Roman" pitchFamily="18" charset="0"/>
                  </a:rPr>
                  <a:t>1</a:t>
                </a:r>
                <a:endParaRPr kumimoji="1" lang="en-US" altLang="zh-CN" sz="2400">
                  <a:latin typeface="Times New Roman" pitchFamily="18" charset="0"/>
                </a:endParaRPr>
              </a:p>
            </p:txBody>
          </p:sp>
          <p:sp>
            <p:nvSpPr>
              <p:cNvPr id="30" name="Text Box 1036"/>
              <p:cNvSpPr txBox="1">
                <a:spLocks noChangeArrowheads="1"/>
              </p:cNvSpPr>
              <p:nvPr/>
            </p:nvSpPr>
            <p:spPr bwMode="auto">
              <a:xfrm>
                <a:off x="1056" y="2592"/>
                <a:ext cx="240" cy="288"/>
              </a:xfrm>
              <a:prstGeom prst="rect">
                <a:avLst/>
              </a:prstGeom>
              <a:noFill/>
              <a:ln w="9525">
                <a:noFill/>
                <a:miter lim="800000"/>
                <a:headEnd/>
                <a:tailEnd/>
              </a:ln>
              <a:effectLst/>
            </p:spPr>
            <p:txBody>
              <a:bodyPr>
                <a:spAutoFit/>
              </a:bodyPr>
              <a:lstStyle/>
              <a:p>
                <a:pPr>
                  <a:spcBef>
                    <a:spcPct val="50000"/>
                  </a:spcBef>
                </a:pPr>
                <a:r>
                  <a:rPr kumimoji="1" lang="en-US" altLang="zh-CN" sz="2400" b="1">
                    <a:latin typeface="Times New Roman" pitchFamily="18" charset="0"/>
                  </a:rPr>
                  <a:t>1</a:t>
                </a:r>
                <a:endParaRPr kumimoji="1" lang="en-US" altLang="zh-CN" sz="2400">
                  <a:latin typeface="Times New Roman" pitchFamily="18" charset="0"/>
                </a:endParaRPr>
              </a:p>
            </p:txBody>
          </p:sp>
          <p:sp>
            <p:nvSpPr>
              <p:cNvPr id="31" name="Text Box 1037"/>
              <p:cNvSpPr txBox="1">
                <a:spLocks noChangeArrowheads="1"/>
              </p:cNvSpPr>
              <p:nvPr/>
            </p:nvSpPr>
            <p:spPr bwMode="auto">
              <a:xfrm>
                <a:off x="1056" y="3552"/>
                <a:ext cx="864" cy="288"/>
              </a:xfrm>
              <a:prstGeom prst="rect">
                <a:avLst/>
              </a:prstGeom>
              <a:noFill/>
              <a:ln w="9525">
                <a:noFill/>
                <a:miter lim="800000"/>
                <a:headEnd/>
                <a:tailEnd/>
              </a:ln>
              <a:effectLst/>
            </p:spPr>
            <p:txBody>
              <a:bodyPr>
                <a:spAutoFit/>
              </a:bodyPr>
              <a:lstStyle/>
              <a:p>
                <a:pPr>
                  <a:spcBef>
                    <a:spcPct val="50000"/>
                  </a:spcBef>
                </a:pPr>
                <a:r>
                  <a:rPr kumimoji="1" lang="en-US" altLang="zh-CN" sz="2400" b="1">
                    <a:latin typeface="Times New Roman" pitchFamily="18" charset="0"/>
                  </a:rPr>
                  <a:t>1:1</a:t>
                </a:r>
                <a:r>
                  <a:rPr kumimoji="1" lang="zh-CN" altLang="en-US" sz="2400" b="1">
                    <a:latin typeface="Times New Roman" pitchFamily="18" charset="0"/>
                  </a:rPr>
                  <a:t>联系</a:t>
                </a:r>
                <a:endParaRPr kumimoji="1" lang="zh-CN" altLang="en-US" sz="2400">
                  <a:latin typeface="Times New Roman" pitchFamily="18" charset="0"/>
                </a:endParaRPr>
              </a:p>
            </p:txBody>
          </p:sp>
        </p:grpSp>
        <p:sp>
          <p:nvSpPr>
            <p:cNvPr id="6" name="Text Box 1038"/>
            <p:cNvSpPr txBox="1">
              <a:spLocks noChangeArrowheads="1"/>
            </p:cNvSpPr>
            <p:nvPr/>
          </p:nvSpPr>
          <p:spPr bwMode="auto">
            <a:xfrm>
              <a:off x="4130" y="1202"/>
              <a:ext cx="871" cy="294"/>
            </a:xfrm>
            <a:prstGeom prst="rect">
              <a:avLst/>
            </a:prstGeom>
            <a:solidFill>
              <a:srgbClr val="F0FFC3"/>
            </a:solidFill>
            <a:ln w="9525">
              <a:solidFill>
                <a:schemeClr val="tx1"/>
              </a:solidFill>
              <a:miter lim="800000"/>
              <a:headEnd/>
              <a:tailEnd/>
            </a:ln>
            <a:effectLst/>
          </p:spPr>
          <p:txBody>
            <a:bodyPr wrap="none" anchor="ctr"/>
            <a:lstStyle/>
            <a:p>
              <a:pPr algn="ctr"/>
              <a:r>
                <a:rPr kumimoji="1" lang="zh-CN" altLang="en-US" sz="2400" b="1"/>
                <a:t>实体型</a:t>
              </a:r>
              <a:r>
                <a:rPr kumimoji="1" lang="en-US" altLang="zh-CN" sz="2400" b="1"/>
                <a:t>A</a:t>
              </a:r>
            </a:p>
          </p:txBody>
        </p:sp>
        <p:grpSp>
          <p:nvGrpSpPr>
            <p:cNvPr id="7" name="Group 1039"/>
            <p:cNvGrpSpPr>
              <a:grpSpLocks/>
            </p:cNvGrpSpPr>
            <p:nvPr/>
          </p:nvGrpSpPr>
          <p:grpSpPr bwMode="auto">
            <a:xfrm>
              <a:off x="2496" y="1207"/>
              <a:ext cx="1008" cy="2633"/>
              <a:chOff x="2496" y="1207"/>
              <a:chExt cx="1008" cy="2633"/>
            </a:xfrm>
          </p:grpSpPr>
          <p:sp>
            <p:nvSpPr>
              <p:cNvPr id="16" name="AutoShape 1040"/>
              <p:cNvSpPr>
                <a:spLocks noChangeArrowheads="1"/>
              </p:cNvSpPr>
              <p:nvPr/>
            </p:nvSpPr>
            <p:spPr bwMode="auto">
              <a:xfrm>
                <a:off x="2496" y="1968"/>
                <a:ext cx="960" cy="480"/>
              </a:xfrm>
              <a:prstGeom prst="diamond">
                <a:avLst/>
              </a:prstGeom>
              <a:solidFill>
                <a:srgbClr val="F0FFC3"/>
              </a:solidFill>
              <a:ln w="9525">
                <a:solidFill>
                  <a:schemeClr val="tx1"/>
                </a:solidFill>
                <a:miter lim="800000"/>
                <a:headEnd/>
                <a:tailEnd/>
              </a:ln>
              <a:effectLst/>
            </p:spPr>
            <p:txBody>
              <a:bodyPr wrap="none" anchor="ctr"/>
              <a:lstStyle/>
              <a:p>
                <a:pPr algn="ctr"/>
                <a:r>
                  <a:rPr kumimoji="1" lang="zh-CN" altLang="en-US" sz="2400" b="1"/>
                  <a:t>联系名</a:t>
                </a:r>
              </a:p>
            </p:txBody>
          </p:sp>
          <p:sp>
            <p:nvSpPr>
              <p:cNvPr id="17" name="Line 1041"/>
              <p:cNvSpPr>
                <a:spLocks noChangeShapeType="1"/>
              </p:cNvSpPr>
              <p:nvPr/>
            </p:nvSpPr>
            <p:spPr bwMode="auto">
              <a:xfrm flipV="1">
                <a:off x="2976" y="1488"/>
                <a:ext cx="0" cy="480"/>
              </a:xfrm>
              <a:prstGeom prst="line">
                <a:avLst/>
              </a:prstGeom>
              <a:noFill/>
              <a:ln w="9525">
                <a:solidFill>
                  <a:schemeClr val="tx1"/>
                </a:solidFill>
                <a:round/>
                <a:headEnd/>
                <a:tailEnd/>
              </a:ln>
              <a:effectLst/>
            </p:spPr>
            <p:txBody>
              <a:bodyPr wrap="none" anchor="ctr"/>
              <a:lstStyle/>
              <a:p>
                <a:endParaRPr lang="zh-CN" altLang="en-US"/>
              </a:p>
            </p:txBody>
          </p:sp>
          <p:sp>
            <p:nvSpPr>
              <p:cNvPr id="18" name="Line 1042"/>
              <p:cNvSpPr>
                <a:spLocks noChangeShapeType="1"/>
              </p:cNvSpPr>
              <p:nvPr/>
            </p:nvSpPr>
            <p:spPr bwMode="auto">
              <a:xfrm>
                <a:off x="2976" y="2448"/>
                <a:ext cx="0" cy="576"/>
              </a:xfrm>
              <a:prstGeom prst="line">
                <a:avLst/>
              </a:prstGeom>
              <a:noFill/>
              <a:ln w="9525">
                <a:solidFill>
                  <a:schemeClr val="tx1"/>
                </a:solidFill>
                <a:round/>
                <a:headEnd/>
                <a:tailEnd/>
              </a:ln>
              <a:effectLst/>
            </p:spPr>
            <p:txBody>
              <a:bodyPr wrap="none" anchor="ctr"/>
              <a:lstStyle/>
              <a:p>
                <a:endParaRPr lang="zh-CN" altLang="en-US"/>
              </a:p>
            </p:txBody>
          </p:sp>
          <p:sp>
            <p:nvSpPr>
              <p:cNvPr id="19" name="Text Box 1043"/>
              <p:cNvSpPr txBox="1">
                <a:spLocks noChangeArrowheads="1"/>
              </p:cNvSpPr>
              <p:nvPr/>
            </p:nvSpPr>
            <p:spPr bwMode="auto">
              <a:xfrm>
                <a:off x="2592" y="1632"/>
                <a:ext cx="240" cy="288"/>
              </a:xfrm>
              <a:prstGeom prst="rect">
                <a:avLst/>
              </a:prstGeom>
              <a:noFill/>
              <a:ln w="9525">
                <a:noFill/>
                <a:miter lim="800000"/>
                <a:headEnd/>
                <a:tailEnd/>
              </a:ln>
              <a:effectLst/>
            </p:spPr>
            <p:txBody>
              <a:bodyPr>
                <a:spAutoFit/>
              </a:bodyPr>
              <a:lstStyle/>
              <a:p>
                <a:pPr>
                  <a:spcBef>
                    <a:spcPct val="50000"/>
                  </a:spcBef>
                </a:pPr>
                <a:r>
                  <a:rPr kumimoji="1" lang="en-US" altLang="zh-CN" sz="2400" b="1">
                    <a:latin typeface="Times New Roman" pitchFamily="18" charset="0"/>
                  </a:rPr>
                  <a:t>1</a:t>
                </a:r>
                <a:endParaRPr kumimoji="1" lang="en-US" altLang="zh-CN" sz="2400">
                  <a:latin typeface="Times New Roman" pitchFamily="18" charset="0"/>
                </a:endParaRPr>
              </a:p>
            </p:txBody>
          </p:sp>
          <p:sp>
            <p:nvSpPr>
              <p:cNvPr id="20" name="Text Box 1044"/>
              <p:cNvSpPr txBox="1">
                <a:spLocks noChangeArrowheads="1"/>
              </p:cNvSpPr>
              <p:nvPr/>
            </p:nvSpPr>
            <p:spPr bwMode="auto">
              <a:xfrm>
                <a:off x="2640" y="2592"/>
                <a:ext cx="240" cy="288"/>
              </a:xfrm>
              <a:prstGeom prst="rect">
                <a:avLst/>
              </a:prstGeom>
              <a:noFill/>
              <a:ln w="9525">
                <a:noFill/>
                <a:miter lim="800000"/>
                <a:headEnd/>
                <a:tailEnd/>
              </a:ln>
              <a:effectLst/>
            </p:spPr>
            <p:txBody>
              <a:bodyPr>
                <a:spAutoFit/>
              </a:bodyPr>
              <a:lstStyle/>
              <a:p>
                <a:pPr>
                  <a:spcBef>
                    <a:spcPct val="50000"/>
                  </a:spcBef>
                </a:pPr>
                <a:r>
                  <a:rPr kumimoji="1" lang="en-US" altLang="zh-CN" sz="2400" b="1">
                    <a:latin typeface="Times New Roman" pitchFamily="18" charset="0"/>
                  </a:rPr>
                  <a:t>n</a:t>
                </a:r>
                <a:endParaRPr kumimoji="1" lang="en-US" altLang="zh-CN" sz="2400">
                  <a:latin typeface="Times New Roman" pitchFamily="18" charset="0"/>
                </a:endParaRPr>
              </a:p>
            </p:txBody>
          </p:sp>
          <p:sp>
            <p:nvSpPr>
              <p:cNvPr id="21" name="Text Box 1045"/>
              <p:cNvSpPr txBox="1">
                <a:spLocks noChangeArrowheads="1"/>
              </p:cNvSpPr>
              <p:nvPr/>
            </p:nvSpPr>
            <p:spPr bwMode="auto">
              <a:xfrm>
                <a:off x="2640" y="3552"/>
                <a:ext cx="864" cy="288"/>
              </a:xfrm>
              <a:prstGeom prst="rect">
                <a:avLst/>
              </a:prstGeom>
              <a:noFill/>
              <a:ln w="9525">
                <a:noFill/>
                <a:miter lim="800000"/>
                <a:headEnd/>
                <a:tailEnd/>
              </a:ln>
              <a:effectLst/>
            </p:spPr>
            <p:txBody>
              <a:bodyPr>
                <a:spAutoFit/>
              </a:bodyPr>
              <a:lstStyle/>
              <a:p>
                <a:pPr>
                  <a:spcBef>
                    <a:spcPct val="50000"/>
                  </a:spcBef>
                </a:pPr>
                <a:r>
                  <a:rPr kumimoji="1" lang="en-US" altLang="zh-CN" sz="2400" b="1">
                    <a:latin typeface="Times New Roman" pitchFamily="18" charset="0"/>
                  </a:rPr>
                  <a:t>1:n</a:t>
                </a:r>
                <a:r>
                  <a:rPr kumimoji="1" lang="zh-CN" altLang="en-US" sz="2400" b="1">
                    <a:latin typeface="Times New Roman" pitchFamily="18" charset="0"/>
                  </a:rPr>
                  <a:t>联系</a:t>
                </a:r>
                <a:endParaRPr kumimoji="1" lang="zh-CN" altLang="en-US" sz="2400">
                  <a:latin typeface="Times New Roman" pitchFamily="18" charset="0"/>
                </a:endParaRPr>
              </a:p>
            </p:txBody>
          </p:sp>
          <p:sp>
            <p:nvSpPr>
              <p:cNvPr id="22" name="Text Box 1046"/>
              <p:cNvSpPr txBox="1">
                <a:spLocks noChangeArrowheads="1"/>
              </p:cNvSpPr>
              <p:nvPr/>
            </p:nvSpPr>
            <p:spPr bwMode="auto">
              <a:xfrm>
                <a:off x="2562" y="1207"/>
                <a:ext cx="871" cy="294"/>
              </a:xfrm>
              <a:prstGeom prst="rect">
                <a:avLst/>
              </a:prstGeom>
              <a:solidFill>
                <a:srgbClr val="F0FFC3"/>
              </a:solidFill>
              <a:ln w="9525">
                <a:solidFill>
                  <a:schemeClr val="tx1"/>
                </a:solidFill>
                <a:miter lim="800000"/>
                <a:headEnd/>
                <a:tailEnd/>
              </a:ln>
              <a:effectLst/>
            </p:spPr>
            <p:txBody>
              <a:bodyPr wrap="none" anchor="ctr"/>
              <a:lstStyle/>
              <a:p>
                <a:pPr algn="ctr"/>
                <a:r>
                  <a:rPr kumimoji="1" lang="zh-CN" altLang="en-US" sz="2400" b="1"/>
                  <a:t>实体型</a:t>
                </a:r>
                <a:r>
                  <a:rPr kumimoji="1" lang="en-US" altLang="zh-CN" sz="2400" b="1"/>
                  <a:t>A</a:t>
                </a:r>
              </a:p>
            </p:txBody>
          </p:sp>
          <p:sp>
            <p:nvSpPr>
              <p:cNvPr id="23" name="Text Box 1047"/>
              <p:cNvSpPr txBox="1">
                <a:spLocks noChangeArrowheads="1"/>
              </p:cNvSpPr>
              <p:nvPr/>
            </p:nvSpPr>
            <p:spPr bwMode="auto">
              <a:xfrm>
                <a:off x="2562" y="3022"/>
                <a:ext cx="850" cy="294"/>
              </a:xfrm>
              <a:prstGeom prst="rect">
                <a:avLst/>
              </a:prstGeom>
              <a:solidFill>
                <a:srgbClr val="F0FFC3"/>
              </a:solidFill>
              <a:ln w="9525">
                <a:solidFill>
                  <a:schemeClr val="tx1"/>
                </a:solidFill>
                <a:miter lim="800000"/>
                <a:headEnd/>
                <a:tailEnd/>
              </a:ln>
              <a:effectLst/>
            </p:spPr>
            <p:txBody>
              <a:bodyPr wrap="none" anchor="ctr"/>
              <a:lstStyle/>
              <a:p>
                <a:pPr algn="ctr"/>
                <a:r>
                  <a:rPr kumimoji="1" lang="zh-CN" altLang="en-US" sz="2400" b="1"/>
                  <a:t>实体型</a:t>
                </a:r>
                <a:r>
                  <a:rPr kumimoji="1" lang="en-US" altLang="zh-CN" sz="2400" b="1"/>
                  <a:t>B</a:t>
                </a:r>
              </a:p>
            </p:txBody>
          </p:sp>
        </p:grpSp>
        <p:grpSp>
          <p:nvGrpSpPr>
            <p:cNvPr id="8" name="Group 1048"/>
            <p:cNvGrpSpPr>
              <a:grpSpLocks/>
            </p:cNvGrpSpPr>
            <p:nvPr/>
          </p:nvGrpSpPr>
          <p:grpSpPr bwMode="auto">
            <a:xfrm>
              <a:off x="4105" y="1480"/>
              <a:ext cx="1008" cy="2352"/>
              <a:chOff x="4080" y="1440"/>
              <a:chExt cx="1008" cy="2352"/>
            </a:xfrm>
          </p:grpSpPr>
          <p:sp>
            <p:nvSpPr>
              <p:cNvPr id="9" name="AutoShape 1049"/>
              <p:cNvSpPr>
                <a:spLocks noChangeArrowheads="1"/>
              </p:cNvSpPr>
              <p:nvPr/>
            </p:nvSpPr>
            <p:spPr bwMode="auto">
              <a:xfrm>
                <a:off x="4080" y="1920"/>
                <a:ext cx="960" cy="480"/>
              </a:xfrm>
              <a:prstGeom prst="diamond">
                <a:avLst/>
              </a:prstGeom>
              <a:solidFill>
                <a:srgbClr val="F0FFC3"/>
              </a:solidFill>
              <a:ln w="9525">
                <a:solidFill>
                  <a:schemeClr val="tx1"/>
                </a:solidFill>
                <a:miter lim="800000"/>
                <a:headEnd/>
                <a:tailEnd/>
              </a:ln>
              <a:effectLst/>
            </p:spPr>
            <p:txBody>
              <a:bodyPr wrap="none" anchor="ctr"/>
              <a:lstStyle/>
              <a:p>
                <a:pPr algn="ctr"/>
                <a:r>
                  <a:rPr kumimoji="1" lang="zh-CN" altLang="en-US" sz="2400" b="1"/>
                  <a:t>联系名</a:t>
                </a:r>
              </a:p>
            </p:txBody>
          </p:sp>
          <p:sp>
            <p:nvSpPr>
              <p:cNvPr id="10" name="Line 1050"/>
              <p:cNvSpPr>
                <a:spLocks noChangeShapeType="1"/>
              </p:cNvSpPr>
              <p:nvPr/>
            </p:nvSpPr>
            <p:spPr bwMode="auto">
              <a:xfrm flipV="1">
                <a:off x="4560" y="1440"/>
                <a:ext cx="0" cy="480"/>
              </a:xfrm>
              <a:prstGeom prst="line">
                <a:avLst/>
              </a:prstGeom>
              <a:noFill/>
              <a:ln w="9525">
                <a:solidFill>
                  <a:schemeClr val="tx1"/>
                </a:solidFill>
                <a:round/>
                <a:headEnd/>
                <a:tailEnd/>
              </a:ln>
              <a:effectLst/>
            </p:spPr>
            <p:txBody>
              <a:bodyPr wrap="none" anchor="ctr"/>
              <a:lstStyle/>
              <a:p>
                <a:endParaRPr lang="zh-CN" altLang="en-US"/>
              </a:p>
            </p:txBody>
          </p:sp>
          <p:sp>
            <p:nvSpPr>
              <p:cNvPr id="11" name="Line 1051"/>
              <p:cNvSpPr>
                <a:spLocks noChangeShapeType="1"/>
              </p:cNvSpPr>
              <p:nvPr/>
            </p:nvSpPr>
            <p:spPr bwMode="auto">
              <a:xfrm>
                <a:off x="4560" y="2400"/>
                <a:ext cx="0" cy="576"/>
              </a:xfrm>
              <a:prstGeom prst="line">
                <a:avLst/>
              </a:prstGeom>
              <a:noFill/>
              <a:ln w="9525">
                <a:solidFill>
                  <a:schemeClr val="tx1"/>
                </a:solidFill>
                <a:round/>
                <a:headEnd/>
                <a:tailEnd/>
              </a:ln>
              <a:effectLst/>
            </p:spPr>
            <p:txBody>
              <a:bodyPr wrap="none" anchor="ctr"/>
              <a:lstStyle/>
              <a:p>
                <a:endParaRPr lang="zh-CN" altLang="en-US"/>
              </a:p>
            </p:txBody>
          </p:sp>
          <p:sp>
            <p:nvSpPr>
              <p:cNvPr id="12" name="Text Box 1052"/>
              <p:cNvSpPr txBox="1">
                <a:spLocks noChangeArrowheads="1"/>
              </p:cNvSpPr>
              <p:nvPr/>
            </p:nvSpPr>
            <p:spPr bwMode="auto">
              <a:xfrm>
                <a:off x="4176" y="1584"/>
                <a:ext cx="240" cy="288"/>
              </a:xfrm>
              <a:prstGeom prst="rect">
                <a:avLst/>
              </a:prstGeom>
              <a:noFill/>
              <a:ln w="9525">
                <a:noFill/>
                <a:miter lim="800000"/>
                <a:headEnd/>
                <a:tailEnd/>
              </a:ln>
              <a:effectLst/>
            </p:spPr>
            <p:txBody>
              <a:bodyPr>
                <a:spAutoFit/>
              </a:bodyPr>
              <a:lstStyle/>
              <a:p>
                <a:pPr>
                  <a:spcBef>
                    <a:spcPct val="50000"/>
                  </a:spcBef>
                </a:pPr>
                <a:r>
                  <a:rPr kumimoji="1" lang="en-US" altLang="zh-CN" sz="2400" b="1">
                    <a:latin typeface="Times New Roman" pitchFamily="18" charset="0"/>
                  </a:rPr>
                  <a:t>m</a:t>
                </a:r>
                <a:endParaRPr kumimoji="1" lang="en-US" altLang="zh-CN" sz="2400">
                  <a:latin typeface="Times New Roman" pitchFamily="18" charset="0"/>
                </a:endParaRPr>
              </a:p>
            </p:txBody>
          </p:sp>
          <p:sp>
            <p:nvSpPr>
              <p:cNvPr id="13" name="Text Box 1053"/>
              <p:cNvSpPr txBox="1">
                <a:spLocks noChangeArrowheads="1"/>
              </p:cNvSpPr>
              <p:nvPr/>
            </p:nvSpPr>
            <p:spPr bwMode="auto">
              <a:xfrm>
                <a:off x="4224" y="2544"/>
                <a:ext cx="240" cy="288"/>
              </a:xfrm>
              <a:prstGeom prst="rect">
                <a:avLst/>
              </a:prstGeom>
              <a:noFill/>
              <a:ln w="9525">
                <a:noFill/>
                <a:miter lim="800000"/>
                <a:headEnd/>
                <a:tailEnd/>
              </a:ln>
              <a:effectLst/>
            </p:spPr>
            <p:txBody>
              <a:bodyPr>
                <a:spAutoFit/>
              </a:bodyPr>
              <a:lstStyle/>
              <a:p>
                <a:pPr>
                  <a:spcBef>
                    <a:spcPct val="50000"/>
                  </a:spcBef>
                </a:pPr>
                <a:r>
                  <a:rPr kumimoji="1" lang="en-US" altLang="zh-CN" sz="2400" b="1">
                    <a:latin typeface="Times New Roman" pitchFamily="18" charset="0"/>
                  </a:rPr>
                  <a:t>n</a:t>
                </a:r>
                <a:endParaRPr kumimoji="1" lang="en-US" altLang="zh-CN" sz="2400">
                  <a:latin typeface="Times New Roman" pitchFamily="18" charset="0"/>
                </a:endParaRPr>
              </a:p>
            </p:txBody>
          </p:sp>
          <p:sp>
            <p:nvSpPr>
              <p:cNvPr id="14" name="Text Box 1054"/>
              <p:cNvSpPr txBox="1">
                <a:spLocks noChangeArrowheads="1"/>
              </p:cNvSpPr>
              <p:nvPr/>
            </p:nvSpPr>
            <p:spPr bwMode="auto">
              <a:xfrm>
                <a:off x="4224" y="3504"/>
                <a:ext cx="864" cy="288"/>
              </a:xfrm>
              <a:prstGeom prst="rect">
                <a:avLst/>
              </a:prstGeom>
              <a:noFill/>
              <a:ln w="9525">
                <a:noFill/>
                <a:miter lim="800000"/>
                <a:headEnd/>
                <a:tailEnd/>
              </a:ln>
              <a:effectLst/>
            </p:spPr>
            <p:txBody>
              <a:bodyPr>
                <a:spAutoFit/>
              </a:bodyPr>
              <a:lstStyle/>
              <a:p>
                <a:pPr>
                  <a:spcBef>
                    <a:spcPct val="50000"/>
                  </a:spcBef>
                </a:pPr>
                <a:r>
                  <a:rPr kumimoji="1" lang="en-US" altLang="zh-CN" sz="2400" b="1">
                    <a:latin typeface="Times New Roman" pitchFamily="18" charset="0"/>
                  </a:rPr>
                  <a:t>m:n</a:t>
                </a:r>
                <a:r>
                  <a:rPr kumimoji="1" lang="zh-CN" altLang="en-US" sz="2400" b="1">
                    <a:latin typeface="Times New Roman" pitchFamily="18" charset="0"/>
                  </a:rPr>
                  <a:t>联系</a:t>
                </a:r>
                <a:endParaRPr kumimoji="1" lang="zh-CN" altLang="en-US" sz="2400">
                  <a:latin typeface="Times New Roman" pitchFamily="18" charset="0"/>
                </a:endParaRPr>
              </a:p>
            </p:txBody>
          </p:sp>
          <p:sp>
            <p:nvSpPr>
              <p:cNvPr id="15" name="Text Box 1055"/>
              <p:cNvSpPr txBox="1">
                <a:spLocks noChangeArrowheads="1"/>
              </p:cNvSpPr>
              <p:nvPr/>
            </p:nvSpPr>
            <p:spPr bwMode="auto">
              <a:xfrm>
                <a:off x="4150" y="2976"/>
                <a:ext cx="850" cy="294"/>
              </a:xfrm>
              <a:prstGeom prst="rect">
                <a:avLst/>
              </a:prstGeom>
              <a:solidFill>
                <a:srgbClr val="F0FFC3"/>
              </a:solidFill>
              <a:ln w="9525">
                <a:solidFill>
                  <a:schemeClr val="tx1"/>
                </a:solidFill>
                <a:miter lim="800000"/>
                <a:headEnd/>
                <a:tailEnd/>
              </a:ln>
              <a:effectLst/>
            </p:spPr>
            <p:txBody>
              <a:bodyPr wrap="none" anchor="ctr"/>
              <a:lstStyle/>
              <a:p>
                <a:pPr algn="ctr"/>
                <a:r>
                  <a:rPr kumimoji="1" lang="zh-CN" altLang="en-US" sz="2400" b="1"/>
                  <a:t>实体型</a:t>
                </a:r>
                <a:r>
                  <a:rPr kumimoji="1" lang="en-US" altLang="zh-CN" sz="2400" b="1"/>
                  <a:t>B</a:t>
                </a:r>
              </a:p>
            </p:txBody>
          </p:sp>
        </p:grp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7"/>
          <p:cNvGrpSpPr>
            <a:grpSpLocks/>
          </p:cNvGrpSpPr>
          <p:nvPr/>
        </p:nvGrpSpPr>
        <p:grpSpPr bwMode="auto">
          <a:xfrm>
            <a:off x="1215405" y="609600"/>
            <a:ext cx="6781800" cy="5638800"/>
            <a:chOff x="672" y="384"/>
            <a:chExt cx="4272" cy="3552"/>
          </a:xfrm>
        </p:grpSpPr>
        <p:grpSp>
          <p:nvGrpSpPr>
            <p:cNvPr id="5" name="Group 3"/>
            <p:cNvGrpSpPr>
              <a:grpSpLocks/>
            </p:cNvGrpSpPr>
            <p:nvPr/>
          </p:nvGrpSpPr>
          <p:grpSpPr bwMode="auto">
            <a:xfrm>
              <a:off x="672" y="384"/>
              <a:ext cx="4272" cy="1254"/>
              <a:chOff x="672" y="384"/>
              <a:chExt cx="4272" cy="1254"/>
            </a:xfrm>
          </p:grpSpPr>
          <p:sp>
            <p:nvSpPr>
              <p:cNvPr id="23" name="Line 4"/>
              <p:cNvSpPr>
                <a:spLocks noChangeShapeType="1"/>
              </p:cNvSpPr>
              <p:nvPr/>
            </p:nvSpPr>
            <p:spPr bwMode="auto">
              <a:xfrm>
                <a:off x="3072" y="1488"/>
                <a:ext cx="1152" cy="0"/>
              </a:xfrm>
              <a:prstGeom prst="line">
                <a:avLst/>
              </a:prstGeom>
              <a:noFill/>
              <a:ln w="9525">
                <a:solidFill>
                  <a:schemeClr val="tx1"/>
                </a:solidFill>
                <a:round/>
                <a:headEnd/>
                <a:tailEnd/>
              </a:ln>
              <a:effectLst/>
            </p:spPr>
            <p:txBody>
              <a:bodyPr/>
              <a:lstStyle/>
              <a:p>
                <a:endParaRPr lang="zh-CN" altLang="en-US"/>
              </a:p>
            </p:txBody>
          </p:sp>
          <p:grpSp>
            <p:nvGrpSpPr>
              <p:cNvPr id="24" name="Group 5"/>
              <p:cNvGrpSpPr>
                <a:grpSpLocks/>
              </p:cNvGrpSpPr>
              <p:nvPr/>
            </p:nvGrpSpPr>
            <p:grpSpPr bwMode="auto">
              <a:xfrm>
                <a:off x="672" y="384"/>
                <a:ext cx="4272" cy="1254"/>
                <a:chOff x="672" y="1200"/>
                <a:chExt cx="4272" cy="1254"/>
              </a:xfrm>
            </p:grpSpPr>
            <p:sp>
              <p:nvSpPr>
                <p:cNvPr id="25" name="Text Box 6"/>
                <p:cNvSpPr txBox="1">
                  <a:spLocks noChangeArrowheads="1"/>
                </p:cNvSpPr>
                <p:nvPr/>
              </p:nvSpPr>
              <p:spPr bwMode="auto">
                <a:xfrm>
                  <a:off x="2496" y="2160"/>
                  <a:ext cx="576" cy="294"/>
                </a:xfrm>
                <a:prstGeom prst="rect">
                  <a:avLst/>
                </a:prstGeom>
                <a:solidFill>
                  <a:schemeClr val="accent1"/>
                </a:solidFill>
                <a:ln w="9525">
                  <a:solidFill>
                    <a:schemeClr val="tx1"/>
                  </a:solidFill>
                  <a:miter lim="800000"/>
                  <a:headEnd/>
                  <a:tailEnd/>
                </a:ln>
                <a:effectLst/>
              </p:spPr>
              <p:txBody>
                <a:bodyPr>
                  <a:spAutoFit/>
                </a:bodyPr>
                <a:lstStyle/>
                <a:p>
                  <a:pPr>
                    <a:spcBef>
                      <a:spcPct val="50000"/>
                    </a:spcBef>
                  </a:pPr>
                  <a:r>
                    <a:rPr lang="zh-CN" altLang="en-US" b="1" dirty="0"/>
                    <a:t>学生</a:t>
                  </a:r>
                </a:p>
              </p:txBody>
            </p:sp>
            <p:sp>
              <p:nvSpPr>
                <p:cNvPr id="26" name="Oval 7"/>
                <p:cNvSpPr>
                  <a:spLocks noChangeArrowheads="1"/>
                </p:cNvSpPr>
                <p:nvPr/>
              </p:nvSpPr>
              <p:spPr bwMode="auto">
                <a:xfrm>
                  <a:off x="672" y="2160"/>
                  <a:ext cx="720" cy="288"/>
                </a:xfrm>
                <a:prstGeom prst="ellipse">
                  <a:avLst/>
                </a:prstGeom>
                <a:solidFill>
                  <a:schemeClr val="accent1"/>
                </a:solidFill>
                <a:ln w="9525">
                  <a:solidFill>
                    <a:schemeClr val="tx1"/>
                  </a:solidFill>
                  <a:round/>
                  <a:headEnd/>
                  <a:tailEnd/>
                </a:ln>
                <a:effectLst/>
              </p:spPr>
              <p:txBody>
                <a:bodyPr wrap="none" anchor="ctr"/>
                <a:lstStyle/>
                <a:p>
                  <a:pPr algn="ctr"/>
                  <a:r>
                    <a:rPr lang="zh-CN" altLang="en-US" sz="1800" b="1"/>
                    <a:t>学号</a:t>
                  </a:r>
                </a:p>
              </p:txBody>
            </p:sp>
            <p:sp>
              <p:nvSpPr>
                <p:cNvPr id="27" name="Oval 8"/>
                <p:cNvSpPr>
                  <a:spLocks noChangeArrowheads="1"/>
                </p:cNvSpPr>
                <p:nvPr/>
              </p:nvSpPr>
              <p:spPr bwMode="auto">
                <a:xfrm>
                  <a:off x="3360" y="1344"/>
                  <a:ext cx="720" cy="288"/>
                </a:xfrm>
                <a:prstGeom prst="ellipse">
                  <a:avLst/>
                </a:prstGeom>
                <a:solidFill>
                  <a:schemeClr val="accent1"/>
                </a:solidFill>
                <a:ln w="9525">
                  <a:solidFill>
                    <a:schemeClr val="tx1"/>
                  </a:solidFill>
                  <a:round/>
                  <a:headEnd/>
                  <a:tailEnd/>
                </a:ln>
                <a:effectLst/>
              </p:spPr>
              <p:txBody>
                <a:bodyPr wrap="none" anchor="ctr"/>
                <a:lstStyle/>
                <a:p>
                  <a:pPr algn="ctr"/>
                  <a:r>
                    <a:rPr lang="zh-CN" altLang="en-US" sz="1800" b="1"/>
                    <a:t>籍贯</a:t>
                  </a:r>
                </a:p>
              </p:txBody>
            </p:sp>
            <p:sp>
              <p:nvSpPr>
                <p:cNvPr id="28" name="Oval 9"/>
                <p:cNvSpPr>
                  <a:spLocks noChangeArrowheads="1"/>
                </p:cNvSpPr>
                <p:nvPr/>
              </p:nvSpPr>
              <p:spPr bwMode="auto">
                <a:xfrm>
                  <a:off x="1632" y="1392"/>
                  <a:ext cx="720" cy="288"/>
                </a:xfrm>
                <a:prstGeom prst="ellipse">
                  <a:avLst/>
                </a:prstGeom>
                <a:solidFill>
                  <a:schemeClr val="accent1"/>
                </a:solidFill>
                <a:ln w="9525">
                  <a:solidFill>
                    <a:schemeClr val="tx1"/>
                  </a:solidFill>
                  <a:round/>
                  <a:headEnd/>
                  <a:tailEnd/>
                </a:ln>
                <a:effectLst/>
              </p:spPr>
              <p:txBody>
                <a:bodyPr wrap="none" anchor="ctr"/>
                <a:lstStyle/>
                <a:p>
                  <a:pPr algn="ctr"/>
                  <a:r>
                    <a:rPr lang="zh-CN" altLang="en-US" sz="1800" b="1"/>
                    <a:t>性别</a:t>
                  </a:r>
                </a:p>
              </p:txBody>
            </p:sp>
            <p:sp>
              <p:nvSpPr>
                <p:cNvPr id="29" name="Oval 10"/>
                <p:cNvSpPr>
                  <a:spLocks noChangeArrowheads="1"/>
                </p:cNvSpPr>
                <p:nvPr/>
              </p:nvSpPr>
              <p:spPr bwMode="auto">
                <a:xfrm>
                  <a:off x="864" y="1584"/>
                  <a:ext cx="720" cy="288"/>
                </a:xfrm>
                <a:prstGeom prst="ellipse">
                  <a:avLst/>
                </a:prstGeom>
                <a:solidFill>
                  <a:schemeClr val="accent1"/>
                </a:solidFill>
                <a:ln w="9525">
                  <a:solidFill>
                    <a:schemeClr val="tx1"/>
                  </a:solidFill>
                  <a:round/>
                  <a:headEnd/>
                  <a:tailEnd/>
                </a:ln>
                <a:effectLst/>
              </p:spPr>
              <p:txBody>
                <a:bodyPr wrap="none" anchor="ctr"/>
                <a:lstStyle/>
                <a:p>
                  <a:pPr algn="ctr"/>
                  <a:r>
                    <a:rPr lang="zh-CN" altLang="en-US" sz="1800" b="1"/>
                    <a:t>姓名</a:t>
                  </a:r>
                </a:p>
              </p:txBody>
            </p:sp>
            <p:sp>
              <p:nvSpPr>
                <p:cNvPr id="30" name="Line 11"/>
                <p:cNvSpPr>
                  <a:spLocks noChangeShapeType="1"/>
                </p:cNvSpPr>
                <p:nvPr/>
              </p:nvSpPr>
              <p:spPr bwMode="auto">
                <a:xfrm flipH="1" flipV="1">
                  <a:off x="1392" y="2304"/>
                  <a:ext cx="1104" cy="0"/>
                </a:xfrm>
                <a:prstGeom prst="line">
                  <a:avLst/>
                </a:prstGeom>
                <a:noFill/>
                <a:ln w="9525">
                  <a:solidFill>
                    <a:schemeClr val="tx1"/>
                  </a:solidFill>
                  <a:round/>
                  <a:headEnd/>
                  <a:tailEnd/>
                </a:ln>
                <a:effectLst/>
              </p:spPr>
              <p:txBody>
                <a:bodyPr wrap="none" anchor="ctr"/>
                <a:lstStyle/>
                <a:p>
                  <a:endParaRPr lang="zh-CN" altLang="en-US"/>
                </a:p>
              </p:txBody>
            </p:sp>
            <p:sp>
              <p:nvSpPr>
                <p:cNvPr id="31" name="Oval 12"/>
                <p:cNvSpPr>
                  <a:spLocks noChangeArrowheads="1"/>
                </p:cNvSpPr>
                <p:nvPr/>
              </p:nvSpPr>
              <p:spPr bwMode="auto">
                <a:xfrm>
                  <a:off x="2400" y="1200"/>
                  <a:ext cx="720" cy="288"/>
                </a:xfrm>
                <a:prstGeom prst="ellipse">
                  <a:avLst/>
                </a:prstGeom>
                <a:solidFill>
                  <a:schemeClr val="accent1"/>
                </a:solidFill>
                <a:ln w="9525">
                  <a:solidFill>
                    <a:schemeClr val="tx1"/>
                  </a:solidFill>
                  <a:round/>
                  <a:headEnd/>
                  <a:tailEnd/>
                </a:ln>
                <a:effectLst/>
              </p:spPr>
              <p:txBody>
                <a:bodyPr wrap="none" anchor="ctr"/>
                <a:lstStyle/>
                <a:p>
                  <a:pPr algn="ctr"/>
                  <a:r>
                    <a:rPr lang="zh-CN" altLang="en-US" sz="1800" b="1"/>
                    <a:t>出生年份</a:t>
                  </a:r>
                </a:p>
              </p:txBody>
            </p:sp>
            <p:sp>
              <p:nvSpPr>
                <p:cNvPr id="32" name="Oval 13"/>
                <p:cNvSpPr>
                  <a:spLocks noChangeArrowheads="1"/>
                </p:cNvSpPr>
                <p:nvPr/>
              </p:nvSpPr>
              <p:spPr bwMode="auto">
                <a:xfrm>
                  <a:off x="4224" y="2112"/>
                  <a:ext cx="720" cy="288"/>
                </a:xfrm>
                <a:prstGeom prst="ellipse">
                  <a:avLst/>
                </a:prstGeom>
                <a:solidFill>
                  <a:schemeClr val="accent1"/>
                </a:solidFill>
                <a:ln w="9525">
                  <a:solidFill>
                    <a:schemeClr val="tx1"/>
                  </a:solidFill>
                  <a:round/>
                  <a:headEnd/>
                  <a:tailEnd/>
                </a:ln>
                <a:effectLst/>
              </p:spPr>
              <p:txBody>
                <a:bodyPr wrap="none" anchor="ctr"/>
                <a:lstStyle/>
                <a:p>
                  <a:pPr algn="ctr"/>
                  <a:r>
                    <a:rPr lang="zh-CN" altLang="en-US" sz="1800" b="1"/>
                    <a:t>入学年份</a:t>
                  </a:r>
                </a:p>
              </p:txBody>
            </p:sp>
            <p:sp>
              <p:nvSpPr>
                <p:cNvPr id="33" name="Oval 14"/>
                <p:cNvSpPr>
                  <a:spLocks noChangeArrowheads="1"/>
                </p:cNvSpPr>
                <p:nvPr/>
              </p:nvSpPr>
              <p:spPr bwMode="auto">
                <a:xfrm>
                  <a:off x="4080" y="1584"/>
                  <a:ext cx="720" cy="288"/>
                </a:xfrm>
                <a:prstGeom prst="ellipse">
                  <a:avLst/>
                </a:prstGeom>
                <a:solidFill>
                  <a:schemeClr val="accent1"/>
                </a:solidFill>
                <a:ln w="9525">
                  <a:solidFill>
                    <a:schemeClr val="tx1"/>
                  </a:solidFill>
                  <a:round/>
                  <a:headEnd/>
                  <a:tailEnd/>
                </a:ln>
                <a:effectLst/>
              </p:spPr>
              <p:txBody>
                <a:bodyPr wrap="none" anchor="ctr"/>
                <a:lstStyle/>
                <a:p>
                  <a:pPr algn="ctr"/>
                  <a:r>
                    <a:rPr lang="zh-CN" altLang="en-US" sz="1800" b="1"/>
                    <a:t>所属系</a:t>
                  </a:r>
                </a:p>
              </p:txBody>
            </p:sp>
            <p:sp>
              <p:nvSpPr>
                <p:cNvPr id="34" name="Line 15"/>
                <p:cNvSpPr>
                  <a:spLocks noChangeShapeType="1"/>
                </p:cNvSpPr>
                <p:nvPr/>
              </p:nvSpPr>
              <p:spPr bwMode="auto">
                <a:xfrm>
                  <a:off x="2736" y="1488"/>
                  <a:ext cx="0" cy="672"/>
                </a:xfrm>
                <a:prstGeom prst="line">
                  <a:avLst/>
                </a:prstGeom>
                <a:noFill/>
                <a:ln w="9525">
                  <a:solidFill>
                    <a:schemeClr val="tx1"/>
                  </a:solidFill>
                  <a:round/>
                  <a:headEnd/>
                  <a:tailEnd/>
                </a:ln>
                <a:effectLst/>
              </p:spPr>
              <p:txBody>
                <a:bodyPr/>
                <a:lstStyle/>
                <a:p>
                  <a:endParaRPr lang="zh-CN" altLang="en-US"/>
                </a:p>
              </p:txBody>
            </p:sp>
            <p:sp>
              <p:nvSpPr>
                <p:cNvPr id="35" name="Line 16"/>
                <p:cNvSpPr>
                  <a:spLocks noChangeShapeType="1"/>
                </p:cNvSpPr>
                <p:nvPr/>
              </p:nvSpPr>
              <p:spPr bwMode="auto">
                <a:xfrm>
                  <a:off x="2064" y="1680"/>
                  <a:ext cx="672" cy="480"/>
                </a:xfrm>
                <a:prstGeom prst="line">
                  <a:avLst/>
                </a:prstGeom>
                <a:noFill/>
                <a:ln w="9525">
                  <a:solidFill>
                    <a:schemeClr val="tx1"/>
                  </a:solidFill>
                  <a:round/>
                  <a:headEnd/>
                  <a:tailEnd/>
                </a:ln>
                <a:effectLst/>
              </p:spPr>
              <p:txBody>
                <a:bodyPr/>
                <a:lstStyle/>
                <a:p>
                  <a:endParaRPr lang="zh-CN" altLang="en-US"/>
                </a:p>
              </p:txBody>
            </p:sp>
            <p:sp>
              <p:nvSpPr>
                <p:cNvPr id="36" name="Line 17"/>
                <p:cNvSpPr>
                  <a:spLocks noChangeShapeType="1"/>
                </p:cNvSpPr>
                <p:nvPr/>
              </p:nvSpPr>
              <p:spPr bwMode="auto">
                <a:xfrm flipV="1">
                  <a:off x="2736" y="1632"/>
                  <a:ext cx="912" cy="528"/>
                </a:xfrm>
                <a:prstGeom prst="line">
                  <a:avLst/>
                </a:prstGeom>
                <a:noFill/>
                <a:ln w="9525">
                  <a:solidFill>
                    <a:schemeClr val="tx1"/>
                  </a:solidFill>
                  <a:round/>
                  <a:headEnd/>
                  <a:tailEnd/>
                </a:ln>
                <a:effectLst/>
              </p:spPr>
              <p:txBody>
                <a:bodyPr/>
                <a:lstStyle/>
                <a:p>
                  <a:endParaRPr lang="zh-CN" altLang="en-US"/>
                </a:p>
              </p:txBody>
            </p:sp>
            <p:sp>
              <p:nvSpPr>
                <p:cNvPr id="37" name="Line 18"/>
                <p:cNvSpPr>
                  <a:spLocks noChangeShapeType="1"/>
                </p:cNvSpPr>
                <p:nvPr/>
              </p:nvSpPr>
              <p:spPr bwMode="auto">
                <a:xfrm flipV="1">
                  <a:off x="2736" y="1872"/>
                  <a:ext cx="1584" cy="288"/>
                </a:xfrm>
                <a:prstGeom prst="line">
                  <a:avLst/>
                </a:prstGeom>
                <a:noFill/>
                <a:ln w="9525">
                  <a:solidFill>
                    <a:schemeClr val="tx1"/>
                  </a:solidFill>
                  <a:round/>
                  <a:headEnd/>
                  <a:tailEnd/>
                </a:ln>
                <a:effectLst/>
              </p:spPr>
              <p:txBody>
                <a:bodyPr/>
                <a:lstStyle/>
                <a:p>
                  <a:endParaRPr lang="zh-CN" altLang="en-US"/>
                </a:p>
              </p:txBody>
            </p:sp>
            <p:sp>
              <p:nvSpPr>
                <p:cNvPr id="38" name="Line 19"/>
                <p:cNvSpPr>
                  <a:spLocks noChangeShapeType="1"/>
                </p:cNvSpPr>
                <p:nvPr/>
              </p:nvSpPr>
              <p:spPr bwMode="auto">
                <a:xfrm flipH="1" flipV="1">
                  <a:off x="1440" y="1872"/>
                  <a:ext cx="1296" cy="288"/>
                </a:xfrm>
                <a:prstGeom prst="line">
                  <a:avLst/>
                </a:prstGeom>
                <a:noFill/>
                <a:ln w="9525">
                  <a:solidFill>
                    <a:schemeClr val="tx1"/>
                  </a:solidFill>
                  <a:round/>
                  <a:headEnd/>
                  <a:tailEnd/>
                </a:ln>
                <a:effectLst/>
              </p:spPr>
              <p:txBody>
                <a:bodyPr/>
                <a:lstStyle/>
                <a:p>
                  <a:endParaRPr lang="zh-CN" altLang="en-US"/>
                </a:p>
              </p:txBody>
            </p:sp>
          </p:grpSp>
        </p:grpSp>
        <p:grpSp>
          <p:nvGrpSpPr>
            <p:cNvPr id="6" name="Group 20"/>
            <p:cNvGrpSpPr>
              <a:grpSpLocks/>
            </p:cNvGrpSpPr>
            <p:nvPr/>
          </p:nvGrpSpPr>
          <p:grpSpPr bwMode="auto">
            <a:xfrm>
              <a:off x="1008" y="2928"/>
              <a:ext cx="3408" cy="1008"/>
              <a:chOff x="1008" y="2976"/>
              <a:chExt cx="3408" cy="1008"/>
            </a:xfrm>
          </p:grpSpPr>
          <p:sp>
            <p:nvSpPr>
              <p:cNvPr id="14" name="Text Box 21"/>
              <p:cNvSpPr txBox="1">
                <a:spLocks noChangeArrowheads="1"/>
              </p:cNvSpPr>
              <p:nvPr/>
            </p:nvSpPr>
            <p:spPr bwMode="auto">
              <a:xfrm>
                <a:off x="2496" y="2976"/>
                <a:ext cx="576" cy="294"/>
              </a:xfrm>
              <a:prstGeom prst="rect">
                <a:avLst/>
              </a:prstGeom>
              <a:solidFill>
                <a:schemeClr val="accent1"/>
              </a:solidFill>
              <a:ln w="9525">
                <a:solidFill>
                  <a:schemeClr val="tx1"/>
                </a:solidFill>
                <a:miter lim="800000"/>
                <a:headEnd/>
                <a:tailEnd/>
              </a:ln>
              <a:effectLst/>
            </p:spPr>
            <p:txBody>
              <a:bodyPr>
                <a:spAutoFit/>
              </a:bodyPr>
              <a:lstStyle/>
              <a:p>
                <a:pPr>
                  <a:spcBef>
                    <a:spcPct val="50000"/>
                  </a:spcBef>
                </a:pPr>
                <a:r>
                  <a:rPr lang="zh-CN" altLang="en-US" b="1"/>
                  <a:t>课程</a:t>
                </a:r>
              </a:p>
            </p:txBody>
          </p:sp>
          <p:sp>
            <p:nvSpPr>
              <p:cNvPr id="15" name="Oval 22"/>
              <p:cNvSpPr>
                <a:spLocks noChangeArrowheads="1"/>
              </p:cNvSpPr>
              <p:nvPr/>
            </p:nvSpPr>
            <p:spPr bwMode="auto">
              <a:xfrm>
                <a:off x="1008" y="3552"/>
                <a:ext cx="720" cy="288"/>
              </a:xfrm>
              <a:prstGeom prst="ellipse">
                <a:avLst/>
              </a:prstGeom>
              <a:solidFill>
                <a:schemeClr val="accent1"/>
              </a:solidFill>
              <a:ln w="9525">
                <a:solidFill>
                  <a:schemeClr val="tx1"/>
                </a:solidFill>
                <a:round/>
                <a:headEnd/>
                <a:tailEnd/>
              </a:ln>
              <a:effectLst/>
            </p:spPr>
            <p:txBody>
              <a:bodyPr wrap="none" anchor="ctr"/>
              <a:lstStyle/>
              <a:p>
                <a:pPr algn="ctr"/>
                <a:r>
                  <a:rPr lang="zh-CN" altLang="en-US" sz="1800" b="1"/>
                  <a:t>课程号</a:t>
                </a:r>
              </a:p>
            </p:txBody>
          </p:sp>
          <p:sp>
            <p:nvSpPr>
              <p:cNvPr id="16" name="Oval 23"/>
              <p:cNvSpPr>
                <a:spLocks noChangeArrowheads="1"/>
              </p:cNvSpPr>
              <p:nvPr/>
            </p:nvSpPr>
            <p:spPr bwMode="auto">
              <a:xfrm>
                <a:off x="2832" y="3696"/>
                <a:ext cx="720" cy="288"/>
              </a:xfrm>
              <a:prstGeom prst="ellipse">
                <a:avLst/>
              </a:prstGeom>
              <a:solidFill>
                <a:schemeClr val="accent1"/>
              </a:solidFill>
              <a:ln w="9525">
                <a:solidFill>
                  <a:schemeClr val="tx1"/>
                </a:solidFill>
                <a:round/>
                <a:headEnd/>
                <a:tailEnd/>
              </a:ln>
              <a:effectLst/>
            </p:spPr>
            <p:txBody>
              <a:bodyPr wrap="none" anchor="ctr"/>
              <a:lstStyle/>
              <a:p>
                <a:pPr algn="ctr"/>
                <a:r>
                  <a:rPr lang="zh-CN" altLang="en-US" sz="1800" b="1"/>
                  <a:t>类型</a:t>
                </a:r>
              </a:p>
            </p:txBody>
          </p:sp>
          <p:sp>
            <p:nvSpPr>
              <p:cNvPr id="17" name="Oval 24"/>
              <p:cNvSpPr>
                <a:spLocks noChangeArrowheads="1"/>
              </p:cNvSpPr>
              <p:nvPr/>
            </p:nvSpPr>
            <p:spPr bwMode="auto">
              <a:xfrm>
                <a:off x="1920" y="3696"/>
                <a:ext cx="720" cy="288"/>
              </a:xfrm>
              <a:prstGeom prst="ellipse">
                <a:avLst/>
              </a:prstGeom>
              <a:solidFill>
                <a:schemeClr val="accent1"/>
              </a:solidFill>
              <a:ln w="9525">
                <a:solidFill>
                  <a:schemeClr val="tx1"/>
                </a:solidFill>
                <a:round/>
                <a:headEnd/>
                <a:tailEnd/>
              </a:ln>
              <a:effectLst/>
            </p:spPr>
            <p:txBody>
              <a:bodyPr wrap="none" anchor="ctr"/>
              <a:lstStyle/>
              <a:p>
                <a:pPr algn="ctr"/>
                <a:r>
                  <a:rPr lang="zh-CN" altLang="en-US" sz="1800" b="1"/>
                  <a:t>课程名</a:t>
                </a:r>
              </a:p>
            </p:txBody>
          </p:sp>
          <p:sp>
            <p:nvSpPr>
              <p:cNvPr id="18" name="Line 25"/>
              <p:cNvSpPr>
                <a:spLocks noChangeShapeType="1"/>
              </p:cNvSpPr>
              <p:nvPr/>
            </p:nvSpPr>
            <p:spPr bwMode="auto">
              <a:xfrm flipH="1" flipV="1">
                <a:off x="2784" y="3264"/>
                <a:ext cx="1104" cy="288"/>
              </a:xfrm>
              <a:prstGeom prst="line">
                <a:avLst/>
              </a:prstGeom>
              <a:noFill/>
              <a:ln w="9525">
                <a:solidFill>
                  <a:schemeClr val="tx1"/>
                </a:solidFill>
                <a:round/>
                <a:headEnd/>
                <a:tailEnd/>
              </a:ln>
              <a:effectLst/>
            </p:spPr>
            <p:txBody>
              <a:bodyPr wrap="none" anchor="ctr"/>
              <a:lstStyle/>
              <a:p>
                <a:endParaRPr lang="zh-CN" altLang="en-US"/>
              </a:p>
            </p:txBody>
          </p:sp>
          <p:sp>
            <p:nvSpPr>
              <p:cNvPr id="19" name="Line 26"/>
              <p:cNvSpPr>
                <a:spLocks noChangeShapeType="1"/>
              </p:cNvSpPr>
              <p:nvPr/>
            </p:nvSpPr>
            <p:spPr bwMode="auto">
              <a:xfrm flipH="1">
                <a:off x="1584" y="3264"/>
                <a:ext cx="1152" cy="288"/>
              </a:xfrm>
              <a:prstGeom prst="line">
                <a:avLst/>
              </a:prstGeom>
              <a:noFill/>
              <a:ln w="9525">
                <a:solidFill>
                  <a:schemeClr val="tx1"/>
                </a:solidFill>
                <a:round/>
                <a:headEnd/>
                <a:tailEnd/>
              </a:ln>
              <a:effectLst/>
            </p:spPr>
            <p:txBody>
              <a:bodyPr wrap="none" anchor="ctr"/>
              <a:lstStyle/>
              <a:p>
                <a:endParaRPr lang="zh-CN" altLang="en-US"/>
              </a:p>
            </p:txBody>
          </p:sp>
          <p:sp>
            <p:nvSpPr>
              <p:cNvPr id="20" name="Line 27"/>
              <p:cNvSpPr>
                <a:spLocks noChangeShapeType="1"/>
              </p:cNvSpPr>
              <p:nvPr/>
            </p:nvSpPr>
            <p:spPr bwMode="auto">
              <a:xfrm flipH="1">
                <a:off x="2304" y="3264"/>
                <a:ext cx="480" cy="432"/>
              </a:xfrm>
              <a:prstGeom prst="line">
                <a:avLst/>
              </a:prstGeom>
              <a:noFill/>
              <a:ln w="9525">
                <a:solidFill>
                  <a:schemeClr val="tx1"/>
                </a:solidFill>
                <a:round/>
                <a:headEnd/>
                <a:tailEnd/>
              </a:ln>
              <a:effectLst/>
            </p:spPr>
            <p:txBody>
              <a:bodyPr wrap="none" anchor="ctr"/>
              <a:lstStyle/>
              <a:p>
                <a:endParaRPr lang="zh-CN" altLang="en-US"/>
              </a:p>
            </p:txBody>
          </p:sp>
          <p:sp>
            <p:nvSpPr>
              <p:cNvPr id="21" name="Oval 28"/>
              <p:cNvSpPr>
                <a:spLocks noChangeArrowheads="1"/>
              </p:cNvSpPr>
              <p:nvPr/>
            </p:nvSpPr>
            <p:spPr bwMode="auto">
              <a:xfrm>
                <a:off x="3696" y="3552"/>
                <a:ext cx="720" cy="288"/>
              </a:xfrm>
              <a:prstGeom prst="ellipse">
                <a:avLst/>
              </a:prstGeom>
              <a:solidFill>
                <a:schemeClr val="accent1"/>
              </a:solidFill>
              <a:ln w="9525">
                <a:solidFill>
                  <a:schemeClr val="tx1"/>
                </a:solidFill>
                <a:round/>
                <a:headEnd/>
                <a:tailEnd/>
              </a:ln>
              <a:effectLst/>
            </p:spPr>
            <p:txBody>
              <a:bodyPr wrap="none" anchor="ctr"/>
              <a:lstStyle/>
              <a:p>
                <a:pPr algn="ctr"/>
                <a:r>
                  <a:rPr lang="zh-CN" altLang="en-US" sz="1800" b="1"/>
                  <a:t>学分</a:t>
                </a:r>
              </a:p>
            </p:txBody>
          </p:sp>
          <p:sp>
            <p:nvSpPr>
              <p:cNvPr id="22" name="Line 29"/>
              <p:cNvSpPr>
                <a:spLocks noChangeShapeType="1"/>
              </p:cNvSpPr>
              <p:nvPr/>
            </p:nvSpPr>
            <p:spPr bwMode="auto">
              <a:xfrm>
                <a:off x="2784" y="3264"/>
                <a:ext cx="288" cy="432"/>
              </a:xfrm>
              <a:prstGeom prst="line">
                <a:avLst/>
              </a:prstGeom>
              <a:noFill/>
              <a:ln w="9525">
                <a:solidFill>
                  <a:schemeClr val="tx1"/>
                </a:solidFill>
                <a:round/>
                <a:headEnd/>
                <a:tailEnd/>
              </a:ln>
              <a:effectLst/>
            </p:spPr>
            <p:txBody>
              <a:bodyPr/>
              <a:lstStyle/>
              <a:p>
                <a:endParaRPr lang="zh-CN" altLang="en-US"/>
              </a:p>
            </p:txBody>
          </p:sp>
        </p:grpSp>
        <p:sp>
          <p:nvSpPr>
            <p:cNvPr id="7" name="AutoShape 30"/>
            <p:cNvSpPr>
              <a:spLocks noChangeArrowheads="1"/>
            </p:cNvSpPr>
            <p:nvPr/>
          </p:nvSpPr>
          <p:spPr bwMode="auto">
            <a:xfrm>
              <a:off x="2496" y="2016"/>
              <a:ext cx="480" cy="528"/>
            </a:xfrm>
            <a:prstGeom prst="diamond">
              <a:avLst/>
            </a:prstGeom>
            <a:solidFill>
              <a:schemeClr val="accent1"/>
            </a:solidFill>
            <a:ln w="9525">
              <a:solidFill>
                <a:schemeClr val="tx1"/>
              </a:solidFill>
              <a:miter lim="800000"/>
              <a:headEnd/>
              <a:tailEnd/>
            </a:ln>
            <a:effectLst/>
          </p:spPr>
          <p:txBody>
            <a:bodyPr wrap="none" anchor="ctr"/>
            <a:lstStyle/>
            <a:p>
              <a:pPr algn="ctr">
                <a:spcBef>
                  <a:spcPct val="50000"/>
                </a:spcBef>
              </a:pPr>
              <a:r>
                <a:rPr lang="zh-CN" altLang="en-US" sz="1800" b="1"/>
                <a:t>学习</a:t>
              </a:r>
            </a:p>
          </p:txBody>
        </p:sp>
        <p:sp>
          <p:nvSpPr>
            <p:cNvPr id="8" name="Line 31"/>
            <p:cNvSpPr>
              <a:spLocks noChangeShapeType="1"/>
            </p:cNvSpPr>
            <p:nvPr/>
          </p:nvSpPr>
          <p:spPr bwMode="auto">
            <a:xfrm>
              <a:off x="2736" y="1632"/>
              <a:ext cx="0" cy="384"/>
            </a:xfrm>
            <a:prstGeom prst="line">
              <a:avLst/>
            </a:prstGeom>
            <a:noFill/>
            <a:ln w="9525">
              <a:solidFill>
                <a:schemeClr val="tx1"/>
              </a:solidFill>
              <a:round/>
              <a:headEnd/>
              <a:tailEnd/>
            </a:ln>
            <a:effectLst/>
          </p:spPr>
          <p:txBody>
            <a:bodyPr/>
            <a:lstStyle/>
            <a:p>
              <a:endParaRPr lang="zh-CN" altLang="en-US"/>
            </a:p>
          </p:txBody>
        </p:sp>
        <p:sp>
          <p:nvSpPr>
            <p:cNvPr id="9" name="Line 32"/>
            <p:cNvSpPr>
              <a:spLocks noChangeShapeType="1"/>
            </p:cNvSpPr>
            <p:nvPr/>
          </p:nvSpPr>
          <p:spPr bwMode="auto">
            <a:xfrm>
              <a:off x="2736" y="2544"/>
              <a:ext cx="0" cy="384"/>
            </a:xfrm>
            <a:prstGeom prst="line">
              <a:avLst/>
            </a:prstGeom>
            <a:noFill/>
            <a:ln w="9525">
              <a:solidFill>
                <a:schemeClr val="tx1"/>
              </a:solidFill>
              <a:round/>
              <a:headEnd/>
              <a:tailEnd/>
            </a:ln>
            <a:effectLst/>
          </p:spPr>
          <p:txBody>
            <a:bodyPr/>
            <a:lstStyle/>
            <a:p>
              <a:endParaRPr lang="zh-CN" altLang="en-US"/>
            </a:p>
          </p:txBody>
        </p:sp>
        <p:sp>
          <p:nvSpPr>
            <p:cNvPr id="10" name="Text Box 33"/>
            <p:cNvSpPr txBox="1">
              <a:spLocks noChangeArrowheads="1"/>
            </p:cNvSpPr>
            <p:nvPr/>
          </p:nvSpPr>
          <p:spPr bwMode="auto">
            <a:xfrm>
              <a:off x="2832" y="1776"/>
              <a:ext cx="240" cy="288"/>
            </a:xfrm>
            <a:prstGeom prst="rect">
              <a:avLst/>
            </a:prstGeom>
            <a:noFill/>
            <a:ln w="9525">
              <a:noFill/>
              <a:miter lim="800000"/>
              <a:headEnd/>
              <a:tailEnd/>
            </a:ln>
            <a:effectLst/>
          </p:spPr>
          <p:txBody>
            <a:bodyPr>
              <a:spAutoFit/>
            </a:bodyPr>
            <a:lstStyle/>
            <a:p>
              <a:pPr>
                <a:spcBef>
                  <a:spcPct val="50000"/>
                </a:spcBef>
              </a:pPr>
              <a:r>
                <a:rPr lang="en-US" altLang="zh-CN" b="1"/>
                <a:t>m</a:t>
              </a:r>
            </a:p>
          </p:txBody>
        </p:sp>
        <p:sp>
          <p:nvSpPr>
            <p:cNvPr id="11" name="Text Box 34"/>
            <p:cNvSpPr txBox="1">
              <a:spLocks noChangeArrowheads="1"/>
            </p:cNvSpPr>
            <p:nvPr/>
          </p:nvSpPr>
          <p:spPr bwMode="auto">
            <a:xfrm>
              <a:off x="2832" y="2592"/>
              <a:ext cx="240" cy="288"/>
            </a:xfrm>
            <a:prstGeom prst="rect">
              <a:avLst/>
            </a:prstGeom>
            <a:noFill/>
            <a:ln w="9525">
              <a:noFill/>
              <a:miter lim="800000"/>
              <a:headEnd/>
              <a:tailEnd/>
            </a:ln>
            <a:effectLst/>
          </p:spPr>
          <p:txBody>
            <a:bodyPr>
              <a:spAutoFit/>
            </a:bodyPr>
            <a:lstStyle/>
            <a:p>
              <a:pPr>
                <a:spcBef>
                  <a:spcPct val="50000"/>
                </a:spcBef>
              </a:pPr>
              <a:r>
                <a:rPr lang="en-US" altLang="zh-CN" b="1"/>
                <a:t>n</a:t>
              </a:r>
            </a:p>
          </p:txBody>
        </p:sp>
        <p:sp>
          <p:nvSpPr>
            <p:cNvPr id="12" name="Oval 35"/>
            <p:cNvSpPr>
              <a:spLocks noChangeArrowheads="1"/>
            </p:cNvSpPr>
            <p:nvPr/>
          </p:nvSpPr>
          <p:spPr bwMode="auto">
            <a:xfrm>
              <a:off x="1488" y="2160"/>
              <a:ext cx="576" cy="288"/>
            </a:xfrm>
            <a:prstGeom prst="ellipse">
              <a:avLst/>
            </a:prstGeom>
            <a:solidFill>
              <a:schemeClr val="accent1"/>
            </a:solidFill>
            <a:ln w="9525">
              <a:solidFill>
                <a:schemeClr val="tx1"/>
              </a:solidFill>
              <a:round/>
              <a:headEnd/>
              <a:tailEnd/>
            </a:ln>
            <a:effectLst/>
          </p:spPr>
          <p:txBody>
            <a:bodyPr wrap="none" anchor="ctr"/>
            <a:lstStyle/>
            <a:p>
              <a:pPr algn="ctr">
                <a:spcBef>
                  <a:spcPct val="50000"/>
                </a:spcBef>
              </a:pPr>
              <a:r>
                <a:rPr lang="zh-CN" altLang="en-US" sz="1800" b="1"/>
                <a:t>成绩</a:t>
              </a:r>
            </a:p>
          </p:txBody>
        </p:sp>
        <p:sp>
          <p:nvSpPr>
            <p:cNvPr id="13" name="Line 36"/>
            <p:cNvSpPr>
              <a:spLocks noChangeShapeType="1"/>
            </p:cNvSpPr>
            <p:nvPr/>
          </p:nvSpPr>
          <p:spPr bwMode="auto">
            <a:xfrm>
              <a:off x="2064" y="2304"/>
              <a:ext cx="432" cy="0"/>
            </a:xfrm>
            <a:prstGeom prst="line">
              <a:avLst/>
            </a:prstGeom>
            <a:noFill/>
            <a:ln w="9525">
              <a:solidFill>
                <a:schemeClr val="tx1"/>
              </a:solidFill>
              <a:round/>
              <a:headEnd/>
              <a:tailEnd/>
            </a:ln>
            <a:effectLst/>
          </p:spPr>
          <p:txBody>
            <a:bodyPr/>
            <a:lstStyle/>
            <a:p>
              <a:endParaRPr lang="zh-CN" altLang="en-US"/>
            </a:p>
          </p:txBody>
        </p:sp>
      </p:grpSp>
      <p:cxnSp>
        <p:nvCxnSpPr>
          <p:cNvPr id="40" name="直接连接符 39"/>
          <p:cNvCxnSpPr/>
          <p:nvPr/>
        </p:nvCxnSpPr>
        <p:spPr>
          <a:xfrm rot="5400000" flipH="1" flipV="1">
            <a:off x="2994994" y="2319133"/>
            <a:ext cx="318051" cy="132519"/>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rot="5400000" flipH="1" flipV="1">
            <a:off x="3332921" y="5227983"/>
            <a:ext cx="397565" cy="18553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solidFill>
                  <a:srgbClr val="FF9905"/>
                </a:solidFill>
                <a:latin typeface="+mn-ea"/>
                <a:ea typeface="+mn-ea"/>
                <a:cs typeface="Times New Roman" pitchFamily="18" charset="0"/>
              </a:rPr>
              <a:t>本节主要教学目标</a:t>
            </a:r>
          </a:p>
        </p:txBody>
      </p:sp>
      <p:sp>
        <p:nvSpPr>
          <p:cNvPr id="3" name="内容占位符 2"/>
          <p:cNvSpPr>
            <a:spLocks noGrp="1"/>
          </p:cNvSpPr>
          <p:nvPr>
            <p:ph idx="1"/>
          </p:nvPr>
        </p:nvSpPr>
        <p:spPr/>
        <p:txBody>
          <a:bodyPr>
            <a:normAutofit fontScale="92500" lnSpcReduction="20000"/>
          </a:bodyPr>
          <a:lstStyle/>
          <a:p>
            <a:r>
              <a:rPr lang="zh-CN" altLang="en-US" dirty="0" smtClean="0"/>
              <a:t>掌握</a:t>
            </a:r>
            <a:endParaRPr lang="en-US" altLang="zh-CN" dirty="0" smtClean="0"/>
          </a:p>
          <a:p>
            <a:pPr lvl="1"/>
            <a:r>
              <a:rPr lang="zh-CN" altLang="en-US" sz="2400" dirty="0" smtClean="0"/>
              <a:t>数据模型三要素</a:t>
            </a:r>
            <a:endParaRPr lang="en-US" altLang="zh-CN" sz="2400" dirty="0" smtClean="0"/>
          </a:p>
          <a:p>
            <a:pPr lvl="1"/>
            <a:r>
              <a:rPr lang="zh-CN" altLang="en-US" sz="2400" dirty="0" smtClean="0"/>
              <a:t>概念模型基本概念：实体、属性、联系等，重点掌握实体间的联系、</a:t>
            </a:r>
            <a:r>
              <a:rPr lang="en-US" altLang="zh-CN" sz="2400" dirty="0" smtClean="0"/>
              <a:t>ER</a:t>
            </a:r>
            <a:r>
              <a:rPr lang="zh-CN" altLang="en-US" sz="2400" dirty="0" smtClean="0"/>
              <a:t>图</a:t>
            </a:r>
            <a:endParaRPr lang="en-US" altLang="zh-CN" sz="2400" dirty="0" smtClean="0"/>
          </a:p>
          <a:p>
            <a:pPr lvl="1"/>
            <a:r>
              <a:rPr lang="zh-CN" altLang="en-US" sz="2400" dirty="0" smtClean="0"/>
              <a:t>关系模型基本概念：关系、元组、码等；</a:t>
            </a:r>
            <a:endParaRPr lang="en-US" altLang="zh-CN" sz="2400" dirty="0" smtClean="0"/>
          </a:p>
          <a:p>
            <a:r>
              <a:rPr lang="zh-CN" altLang="en-US" sz="2800" dirty="0" smtClean="0"/>
              <a:t>了解</a:t>
            </a:r>
            <a:endParaRPr lang="en-US" altLang="zh-CN" sz="2800" dirty="0" smtClean="0"/>
          </a:p>
          <a:p>
            <a:pPr lvl="1"/>
            <a:r>
              <a:rPr lang="zh-CN" altLang="en-US" sz="2400" dirty="0" smtClean="0"/>
              <a:t>层次模型、网状模型的数据结构、操作与完整性约束、存储结构以及优缺点。</a:t>
            </a:r>
            <a:endParaRPr lang="en-US" altLang="zh-CN" sz="2400" dirty="0" smtClean="0"/>
          </a:p>
          <a:p>
            <a:r>
              <a:rPr lang="zh-CN" altLang="en-US" sz="2800" dirty="0" smtClean="0"/>
              <a:t>重点</a:t>
            </a:r>
            <a:endParaRPr lang="en-US" altLang="zh-CN" sz="2800" dirty="0" smtClean="0"/>
          </a:p>
          <a:p>
            <a:pPr lvl="1"/>
            <a:r>
              <a:rPr lang="zh-CN" altLang="en-US" sz="2400" dirty="0" smtClean="0"/>
              <a:t>概念模型</a:t>
            </a:r>
            <a:endParaRPr lang="en-US" altLang="zh-CN" sz="2400" dirty="0" smtClean="0"/>
          </a:p>
          <a:p>
            <a:r>
              <a:rPr lang="zh-CN" altLang="en-US" dirty="0" smtClean="0"/>
              <a:t>难点</a:t>
            </a:r>
            <a:endParaRPr lang="en-US" altLang="zh-CN" dirty="0" smtClean="0"/>
          </a:p>
          <a:p>
            <a:pPr lvl="1"/>
            <a:r>
              <a:rPr lang="zh-CN" altLang="en-US" sz="2400" dirty="0" smtClean="0"/>
              <a:t>实体间的联系</a:t>
            </a:r>
            <a:endParaRPr lang="zh-CN" altLang="en-US" sz="2400" dirty="0"/>
          </a:p>
        </p:txBody>
      </p:sp>
    </p:spTree>
  </p:cSld>
  <p:clrMapOvr>
    <a:masterClrMapping/>
  </p:clrMapOvr>
  <p:transition advTm="187"/>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第二节</a:t>
            </a:r>
            <a:r>
              <a:rPr lang="en-US" altLang="zh-CN" dirty="0" smtClean="0"/>
              <a:t> </a:t>
            </a:r>
            <a:r>
              <a:rPr lang="zh-CN" altLang="en-US" dirty="0" smtClean="0"/>
              <a:t>数据模型</a:t>
            </a:r>
            <a:endParaRPr lang="zh-CN" altLang="en-US" dirty="0"/>
          </a:p>
        </p:txBody>
      </p:sp>
      <p:sp>
        <p:nvSpPr>
          <p:cNvPr id="3" name="内容占位符 2"/>
          <p:cNvSpPr>
            <a:spLocks noGrp="1"/>
          </p:cNvSpPr>
          <p:nvPr>
            <p:ph idx="1"/>
          </p:nvPr>
        </p:nvSpPr>
        <p:spPr/>
        <p:txBody>
          <a:bodyPr/>
          <a:lstStyle/>
          <a:p>
            <a:r>
              <a:rPr lang="zh-CN" altLang="en-US" dirty="0" smtClean="0"/>
              <a:t>数据模型</a:t>
            </a:r>
            <a:endParaRPr lang="en-US" altLang="zh-CN" dirty="0" smtClean="0"/>
          </a:p>
          <a:p>
            <a:r>
              <a:rPr lang="zh-CN" altLang="en-US" dirty="0" smtClean="0"/>
              <a:t>概念模型</a:t>
            </a:r>
            <a:endParaRPr lang="en-US" altLang="zh-CN" dirty="0" smtClean="0"/>
          </a:p>
          <a:p>
            <a:r>
              <a:rPr lang="zh-CN" altLang="en-US" dirty="0" smtClean="0"/>
              <a:t>常用的数据模型</a:t>
            </a:r>
            <a:endParaRPr lang="en-US" altLang="zh-CN" dirty="0" smtClean="0"/>
          </a:p>
          <a:p>
            <a:pPr lvl="1"/>
            <a:r>
              <a:rPr lang="zh-CN" altLang="en-US" sz="2400" b="1" dirty="0" smtClean="0">
                <a:solidFill>
                  <a:srgbClr val="0070C0"/>
                </a:solidFill>
              </a:rPr>
              <a:t>关系模型</a:t>
            </a:r>
            <a:endParaRPr lang="en-US" altLang="zh-CN" sz="2400" b="1" dirty="0" smtClean="0">
              <a:solidFill>
                <a:srgbClr val="0070C0"/>
              </a:solidFill>
            </a:endParaRPr>
          </a:p>
          <a:p>
            <a:pPr lvl="1"/>
            <a:r>
              <a:rPr lang="zh-CN" altLang="en-US" sz="2400" b="1" dirty="0" smtClean="0">
                <a:solidFill>
                  <a:srgbClr val="0070C0"/>
                </a:solidFill>
              </a:rPr>
              <a:t>层次模型</a:t>
            </a:r>
            <a:endParaRPr lang="en-US" altLang="zh-CN" sz="2400" b="1" dirty="0" smtClean="0">
              <a:solidFill>
                <a:srgbClr val="0070C0"/>
              </a:solidFill>
            </a:endParaRPr>
          </a:p>
          <a:p>
            <a:pPr lvl="1"/>
            <a:r>
              <a:rPr lang="zh-CN" altLang="en-US" sz="2400" b="1" dirty="0" smtClean="0">
                <a:solidFill>
                  <a:srgbClr val="0070C0"/>
                </a:solidFill>
              </a:rPr>
              <a:t>网状模型</a:t>
            </a:r>
          </a:p>
          <a:p>
            <a:endParaRPr lang="zh-CN" alt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关系模型</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smtClean="0"/>
              <a:t>一、关系数据模型的数据结构 </a:t>
            </a:r>
          </a:p>
          <a:p>
            <a:pPr>
              <a:lnSpc>
                <a:spcPct val="150000"/>
              </a:lnSpc>
            </a:pPr>
            <a:r>
              <a:rPr lang="zh-CN" altLang="en-US" dirty="0" smtClean="0"/>
              <a:t>二、关系数据模型的操纵和完整性约束 </a:t>
            </a:r>
          </a:p>
          <a:p>
            <a:pPr>
              <a:lnSpc>
                <a:spcPct val="150000"/>
              </a:lnSpc>
            </a:pPr>
            <a:r>
              <a:rPr lang="zh-CN" altLang="en-US" dirty="0" smtClean="0"/>
              <a:t>三、关系数据模型的存储结构 </a:t>
            </a:r>
          </a:p>
          <a:p>
            <a:pPr>
              <a:lnSpc>
                <a:spcPct val="150000"/>
              </a:lnSpc>
            </a:pPr>
            <a:r>
              <a:rPr lang="zh-CN" altLang="en-US" dirty="0" smtClean="0"/>
              <a:t>四、关系数据模型的优缺点</a:t>
            </a:r>
          </a:p>
          <a:p>
            <a:pPr>
              <a:lnSpc>
                <a:spcPct val="150000"/>
              </a:lnSpc>
            </a:pPr>
            <a:r>
              <a:rPr lang="zh-CN" altLang="en-US" dirty="0" smtClean="0"/>
              <a:t>五、典型的关系数据库系统 </a:t>
            </a:r>
          </a:p>
          <a:p>
            <a:endParaRPr lang="zh-CN"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关系模型</a:t>
            </a:r>
            <a:endParaRPr lang="zh-CN" altLang="en-US" dirty="0"/>
          </a:p>
        </p:txBody>
      </p:sp>
      <p:sp>
        <p:nvSpPr>
          <p:cNvPr id="3" name="内容占位符 2"/>
          <p:cNvSpPr>
            <a:spLocks noGrp="1"/>
          </p:cNvSpPr>
          <p:nvPr>
            <p:ph idx="1"/>
          </p:nvPr>
        </p:nvSpPr>
        <p:spPr/>
        <p:txBody>
          <a:bodyPr>
            <a:normAutofit fontScale="77500" lnSpcReduction="20000"/>
          </a:bodyPr>
          <a:lstStyle/>
          <a:p>
            <a:pPr>
              <a:lnSpc>
                <a:spcPct val="180000"/>
              </a:lnSpc>
            </a:pPr>
            <a:r>
              <a:rPr lang="zh-CN" altLang="en-US" dirty="0" smtClean="0"/>
              <a:t>关系模型是最重要的一种数据模型。</a:t>
            </a:r>
            <a:endParaRPr lang="en-US" altLang="zh-CN" dirty="0" smtClean="0"/>
          </a:p>
          <a:p>
            <a:pPr>
              <a:lnSpc>
                <a:spcPct val="180000"/>
              </a:lnSpc>
            </a:pPr>
            <a:r>
              <a:rPr lang="zh-CN" altLang="en-US" dirty="0" smtClean="0"/>
              <a:t>关系数据库系统采用关系模型作为数据的组织方式 </a:t>
            </a:r>
          </a:p>
          <a:p>
            <a:pPr>
              <a:lnSpc>
                <a:spcPct val="180000"/>
              </a:lnSpc>
            </a:pPr>
            <a:r>
              <a:rPr lang="en-US" altLang="zh-CN" dirty="0" smtClean="0"/>
              <a:t>1970</a:t>
            </a:r>
            <a:r>
              <a:rPr lang="zh-CN" altLang="en-US" dirty="0" smtClean="0"/>
              <a:t>年美国</a:t>
            </a:r>
            <a:r>
              <a:rPr lang="en-US" altLang="zh-CN" dirty="0" smtClean="0"/>
              <a:t>IBM</a:t>
            </a:r>
            <a:r>
              <a:rPr lang="zh-CN" altLang="en-US" dirty="0" smtClean="0"/>
              <a:t>公司</a:t>
            </a:r>
            <a:r>
              <a:rPr lang="en-US" altLang="zh-CN" dirty="0" smtClean="0"/>
              <a:t>San Jose</a:t>
            </a:r>
            <a:r>
              <a:rPr lang="zh-CN" altLang="en-US" dirty="0" smtClean="0"/>
              <a:t>研究室的研究员</a:t>
            </a:r>
            <a:r>
              <a:rPr lang="en-US" altLang="zh-CN" dirty="0" err="1" smtClean="0"/>
              <a:t>E.F.Codd</a:t>
            </a:r>
            <a:r>
              <a:rPr lang="zh-CN" altLang="en-US" dirty="0" smtClean="0"/>
              <a:t>首次提出了数据库系统的关系模型 </a:t>
            </a:r>
          </a:p>
          <a:p>
            <a:pPr>
              <a:lnSpc>
                <a:spcPct val="180000"/>
              </a:lnSpc>
            </a:pPr>
            <a:r>
              <a:rPr lang="zh-CN" altLang="en-US" dirty="0" smtClean="0"/>
              <a:t>计算机厂商新推出的数据库管理系统几乎都支持关系模型 </a:t>
            </a:r>
          </a:p>
          <a:p>
            <a:r>
              <a:rPr lang="en-US" altLang="zh-CN" dirty="0" smtClean="0"/>
              <a:t>http://baike.baidu.com/view/68348.htm</a:t>
            </a:r>
            <a:endParaRPr lang="zh-CN"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b="0" dirty="0" smtClean="0"/>
              <a:t>一、关系数据模型的数据结构 </a:t>
            </a:r>
            <a:endParaRPr lang="zh-CN" altLang="en-US" dirty="0"/>
          </a:p>
        </p:txBody>
      </p:sp>
      <p:sp>
        <p:nvSpPr>
          <p:cNvPr id="3" name="内容占位符 2"/>
          <p:cNvSpPr>
            <a:spLocks noGrp="1"/>
          </p:cNvSpPr>
          <p:nvPr>
            <p:ph idx="1"/>
          </p:nvPr>
        </p:nvSpPr>
        <p:spPr/>
        <p:txBody>
          <a:bodyPr/>
          <a:lstStyle/>
          <a:p>
            <a:r>
              <a:rPr lang="zh-CN" altLang="en-US" dirty="0" smtClean="0"/>
              <a:t>在</a:t>
            </a:r>
            <a:r>
              <a:rPr lang="zh-CN" altLang="en-US" dirty="0" smtClean="0">
                <a:solidFill>
                  <a:srgbClr val="746AFC"/>
                </a:solidFill>
              </a:rPr>
              <a:t>用户观点</a:t>
            </a:r>
            <a:r>
              <a:rPr lang="zh-CN" altLang="en-US" dirty="0" smtClean="0"/>
              <a:t>下，关系模型中数据的</a:t>
            </a:r>
            <a:r>
              <a:rPr lang="zh-CN" altLang="en-US" dirty="0" smtClean="0">
                <a:solidFill>
                  <a:srgbClr val="FF0000"/>
                </a:solidFill>
              </a:rPr>
              <a:t>逻辑结</a:t>
            </a:r>
            <a:r>
              <a:rPr lang="zh-CN" altLang="en-US" dirty="0" smtClean="0"/>
              <a:t>构是一张</a:t>
            </a:r>
            <a:r>
              <a:rPr lang="zh-CN" altLang="en-US" dirty="0" smtClean="0">
                <a:solidFill>
                  <a:srgbClr val="FF0000"/>
                </a:solidFill>
              </a:rPr>
              <a:t>二维表</a:t>
            </a:r>
            <a:r>
              <a:rPr lang="zh-CN" altLang="en-US" dirty="0" smtClean="0"/>
              <a:t>，它由行和列组成。</a:t>
            </a:r>
          </a:p>
          <a:p>
            <a:endParaRPr lang="zh-CN" altLang="en-US" dirty="0"/>
          </a:p>
        </p:txBody>
      </p:sp>
      <p:graphicFrame>
        <p:nvGraphicFramePr>
          <p:cNvPr id="4" name="Group 1291"/>
          <p:cNvGraphicFramePr>
            <a:graphicFrameLocks/>
          </p:cNvGraphicFramePr>
          <p:nvPr/>
        </p:nvGraphicFramePr>
        <p:xfrm>
          <a:off x="2008188" y="3679825"/>
          <a:ext cx="6122987" cy="2221548"/>
        </p:xfrm>
        <a:graphic>
          <a:graphicData uri="http://schemas.openxmlformats.org/drawingml/2006/table">
            <a:tbl>
              <a:tblPr/>
              <a:tblGrid>
                <a:gridCol w="1020762"/>
                <a:gridCol w="1020763"/>
                <a:gridCol w="1020762"/>
                <a:gridCol w="1019175"/>
                <a:gridCol w="1022350"/>
                <a:gridCol w="1019175"/>
              </a:tblGrid>
              <a:tr h="4651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smtClean="0">
                          <a:ln>
                            <a:noFill/>
                          </a:ln>
                          <a:solidFill>
                            <a:schemeClr val="tx1"/>
                          </a:solidFill>
                          <a:effectLst/>
                          <a:latin typeface="Times New Roman" pitchFamily="18" charset="0"/>
                          <a:ea typeface="宋体" charset="-122"/>
                        </a:rPr>
                        <a:t>学  号</a:t>
                      </a: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5"/>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smtClean="0">
                          <a:ln>
                            <a:noFill/>
                          </a:ln>
                          <a:solidFill>
                            <a:schemeClr val="tx1"/>
                          </a:solidFill>
                          <a:effectLst/>
                          <a:latin typeface="Times New Roman" pitchFamily="18" charset="0"/>
                          <a:ea typeface="宋体" charset="-122"/>
                        </a:rPr>
                        <a:t>姓  名</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smtClean="0">
                          <a:ln>
                            <a:noFill/>
                          </a:ln>
                          <a:solidFill>
                            <a:schemeClr val="tx1"/>
                          </a:solidFill>
                          <a:effectLst/>
                          <a:latin typeface="Times New Roman" pitchFamily="18" charset="0"/>
                          <a:ea typeface="宋体" charset="-122"/>
                        </a:rPr>
                        <a:t>年  龄</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smtClean="0">
                          <a:ln>
                            <a:noFill/>
                          </a:ln>
                          <a:solidFill>
                            <a:schemeClr val="tx1"/>
                          </a:solidFill>
                          <a:effectLst/>
                          <a:latin typeface="Times New Roman" pitchFamily="18" charset="0"/>
                          <a:ea typeface="宋体" charset="-122"/>
                        </a:rPr>
                        <a:t>性  别</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chemeClr val="tx1"/>
                          </a:solidFill>
                          <a:effectLst/>
                          <a:latin typeface="Times New Roman" pitchFamily="18" charset="0"/>
                          <a:ea typeface="宋体" charset="-122"/>
                        </a:rPr>
                        <a:t>系  名</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chemeClr val="tx1"/>
                          </a:solidFill>
                          <a:effectLst/>
                          <a:latin typeface="Times New Roman" pitchFamily="18" charset="0"/>
                          <a:ea typeface="宋体" charset="-122"/>
                        </a:rPr>
                        <a:t>年  级</a:t>
                      </a: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35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smtClean="0">
                          <a:ln>
                            <a:noFill/>
                          </a:ln>
                          <a:solidFill>
                            <a:schemeClr val="tx1"/>
                          </a:solidFill>
                          <a:effectLst/>
                          <a:latin typeface="Times New Roman" pitchFamily="18" charset="0"/>
                          <a:ea typeface="宋体" charset="-122"/>
                        </a:rPr>
                        <a:t>2005004</a:t>
                      </a: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960EE"/>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chemeClr val="tx1"/>
                          </a:solidFill>
                          <a:effectLst/>
                          <a:latin typeface="Times New Roman" pitchFamily="18" charset="0"/>
                          <a:ea typeface="宋体" charset="-122"/>
                        </a:rPr>
                        <a:t>王小明</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960EE"/>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charset="-122"/>
                        </a:rPr>
                        <a:t>19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960EE"/>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smtClean="0">
                          <a:ln>
                            <a:noFill/>
                          </a:ln>
                          <a:solidFill>
                            <a:schemeClr val="tx1"/>
                          </a:solidFill>
                          <a:effectLst/>
                          <a:latin typeface="Times New Roman" pitchFamily="18" charset="0"/>
                          <a:ea typeface="宋体" charset="-122"/>
                        </a:rPr>
                        <a:t>女</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960EE"/>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smtClean="0">
                          <a:ln>
                            <a:noFill/>
                          </a:ln>
                          <a:solidFill>
                            <a:schemeClr val="tx1"/>
                          </a:solidFill>
                          <a:effectLst/>
                          <a:latin typeface="Times New Roman" pitchFamily="18" charset="0"/>
                          <a:ea typeface="宋体" charset="-122"/>
                        </a:rPr>
                        <a:t>社会学</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960EE"/>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charset="-122"/>
                        </a:rPr>
                        <a:t>2005</a:t>
                      </a: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960EE"/>
                    </a:solidFill>
                  </a:tcPr>
                </a:tc>
              </a:tr>
              <a:tr h="4635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smtClean="0">
                          <a:ln>
                            <a:noFill/>
                          </a:ln>
                          <a:solidFill>
                            <a:schemeClr val="tx1"/>
                          </a:solidFill>
                          <a:effectLst/>
                          <a:latin typeface="Times New Roman" pitchFamily="18" charset="0"/>
                          <a:ea typeface="宋体" charset="-122"/>
                        </a:rPr>
                        <a:t>2005006</a:t>
                      </a: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5"/>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chemeClr val="tx1"/>
                          </a:solidFill>
                          <a:effectLst/>
                          <a:latin typeface="Times New Roman" pitchFamily="18" charset="0"/>
                          <a:ea typeface="宋体" charset="-122"/>
                        </a:rPr>
                        <a:t>黄大鹏</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charset="-122"/>
                        </a:rPr>
                        <a:t>20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smtClean="0">
                          <a:ln>
                            <a:noFill/>
                          </a:ln>
                          <a:solidFill>
                            <a:schemeClr val="tx1"/>
                          </a:solidFill>
                          <a:effectLst/>
                          <a:latin typeface="Times New Roman" pitchFamily="18" charset="0"/>
                          <a:ea typeface="宋体" charset="-122"/>
                        </a:rPr>
                        <a:t>男</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smtClean="0">
                          <a:ln>
                            <a:noFill/>
                          </a:ln>
                          <a:solidFill>
                            <a:schemeClr val="tx1"/>
                          </a:solidFill>
                          <a:effectLst/>
                          <a:latin typeface="Times New Roman" pitchFamily="18" charset="0"/>
                          <a:ea typeface="宋体" charset="-122"/>
                        </a:rPr>
                        <a:t>商品学</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charset="-122"/>
                        </a:rPr>
                        <a:t>2005</a:t>
                      </a: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35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smtClean="0">
                          <a:ln>
                            <a:noFill/>
                          </a:ln>
                          <a:solidFill>
                            <a:schemeClr val="tx1"/>
                          </a:solidFill>
                          <a:effectLst/>
                          <a:latin typeface="Times New Roman" pitchFamily="18" charset="0"/>
                          <a:ea typeface="宋体" charset="-122"/>
                        </a:rPr>
                        <a:t>2005008</a:t>
                      </a: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5"/>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smtClean="0">
                          <a:ln>
                            <a:noFill/>
                          </a:ln>
                          <a:solidFill>
                            <a:schemeClr val="tx1"/>
                          </a:solidFill>
                          <a:effectLst/>
                          <a:latin typeface="Times New Roman" pitchFamily="18" charset="0"/>
                          <a:ea typeface="宋体" charset="-122"/>
                        </a:rPr>
                        <a:t>张文斌</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charset="-122"/>
                        </a:rPr>
                        <a:t>18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chemeClr val="tx1"/>
                          </a:solidFill>
                          <a:effectLst/>
                          <a:latin typeface="Times New Roman" pitchFamily="18" charset="0"/>
                          <a:ea typeface="宋体" charset="-122"/>
                        </a:rPr>
                        <a:t>女</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smtClean="0">
                          <a:ln>
                            <a:noFill/>
                          </a:ln>
                          <a:solidFill>
                            <a:schemeClr val="tx1"/>
                          </a:solidFill>
                          <a:effectLst/>
                          <a:latin typeface="Times New Roman" pitchFamily="18" charset="0"/>
                          <a:ea typeface="宋体" charset="-122"/>
                        </a:rPr>
                        <a:t>法律</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charset="-122"/>
                        </a:rPr>
                        <a:t>2005</a:t>
                      </a: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05"/>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 name="Text Box 1224"/>
          <p:cNvSpPr txBox="1">
            <a:spLocks noChangeArrowheads="1"/>
          </p:cNvSpPr>
          <p:nvPr/>
        </p:nvSpPr>
        <p:spPr bwMode="auto">
          <a:xfrm>
            <a:off x="4757801" y="6045338"/>
            <a:ext cx="1335088" cy="366713"/>
          </a:xfrm>
          <a:prstGeom prst="rect">
            <a:avLst/>
          </a:prstGeom>
          <a:noFill/>
          <a:ln w="25400" algn="ctr">
            <a:noFill/>
            <a:miter lim="800000"/>
            <a:headEnd/>
            <a:tailEnd/>
          </a:ln>
          <a:effectLst/>
        </p:spPr>
        <p:txBody>
          <a:bodyPr wrap="none">
            <a:spAutoFit/>
          </a:bodyPr>
          <a:lstStyle/>
          <a:p>
            <a:pPr marL="342900" indent="-342900" algn="ctr"/>
            <a:r>
              <a:rPr lang="zh-CN" altLang="en-US" b="1" dirty="0">
                <a:latin typeface="Times New Roman" pitchFamily="18" charset="0"/>
              </a:rPr>
              <a:t>学生登记表</a:t>
            </a:r>
          </a:p>
        </p:txBody>
      </p:sp>
      <p:sp>
        <p:nvSpPr>
          <p:cNvPr id="6" name="AutoShape 1285"/>
          <p:cNvSpPr>
            <a:spLocks noChangeArrowheads="1"/>
          </p:cNvSpPr>
          <p:nvPr/>
        </p:nvSpPr>
        <p:spPr bwMode="auto">
          <a:xfrm>
            <a:off x="3348038" y="2781300"/>
            <a:ext cx="914400" cy="609600"/>
          </a:xfrm>
          <a:prstGeom prst="wedgeRectCallout">
            <a:avLst>
              <a:gd name="adj1" fmla="val -148611"/>
              <a:gd name="adj2" fmla="val 126301"/>
            </a:avLst>
          </a:prstGeom>
          <a:gradFill rotWithShape="0">
            <a:gsLst>
              <a:gs pos="0">
                <a:srgbClr val="FFFFFF"/>
              </a:gs>
              <a:gs pos="100000">
                <a:srgbClr val="FFFFFF">
                  <a:gamma/>
                  <a:shade val="73333"/>
                  <a:invGamma/>
                </a:srgbClr>
              </a:gs>
            </a:gsLst>
            <a:lin ang="5400000" scaled="1"/>
          </a:gradFill>
          <a:ln w="25400" algn="ctr">
            <a:solidFill>
              <a:schemeClr val="tx1"/>
            </a:solidFill>
            <a:miter lim="800000"/>
            <a:headEnd/>
            <a:tailEnd/>
          </a:ln>
          <a:effectLst/>
        </p:spPr>
        <p:txBody>
          <a:bodyPr anchor="ctr"/>
          <a:lstStyle/>
          <a:p>
            <a:pPr marL="342900" indent="-342900" algn="ctr"/>
            <a:r>
              <a:rPr lang="zh-CN" altLang="en-US" sz="1600" b="1">
                <a:latin typeface="Times New Roman" pitchFamily="18" charset="0"/>
              </a:rPr>
              <a:t>属性</a:t>
            </a:r>
          </a:p>
        </p:txBody>
      </p:sp>
      <p:sp>
        <p:nvSpPr>
          <p:cNvPr id="7" name="AutoShape 1286"/>
          <p:cNvSpPr>
            <a:spLocks noChangeArrowheads="1"/>
          </p:cNvSpPr>
          <p:nvPr/>
        </p:nvSpPr>
        <p:spPr bwMode="auto">
          <a:xfrm>
            <a:off x="7956550" y="2781300"/>
            <a:ext cx="914400" cy="609600"/>
          </a:xfrm>
          <a:prstGeom prst="wedgeRectCallout">
            <a:avLst>
              <a:gd name="adj1" fmla="val -70315"/>
              <a:gd name="adj2" fmla="val 204426"/>
            </a:avLst>
          </a:prstGeom>
          <a:gradFill rotWithShape="0">
            <a:gsLst>
              <a:gs pos="0">
                <a:srgbClr val="FFFFFF"/>
              </a:gs>
              <a:gs pos="100000">
                <a:srgbClr val="FFFFFF">
                  <a:gamma/>
                  <a:shade val="73333"/>
                  <a:invGamma/>
                </a:srgbClr>
              </a:gs>
            </a:gsLst>
            <a:lin ang="5400000" scaled="1"/>
          </a:gradFill>
          <a:ln w="25400" algn="ctr">
            <a:solidFill>
              <a:schemeClr val="tx1"/>
            </a:solidFill>
            <a:miter lim="800000"/>
            <a:headEnd/>
            <a:tailEnd/>
          </a:ln>
          <a:effectLst/>
        </p:spPr>
        <p:txBody>
          <a:bodyPr anchor="ctr"/>
          <a:lstStyle/>
          <a:p>
            <a:pPr marL="342900" indent="-342900" algn="ctr"/>
            <a:r>
              <a:rPr lang="zh-CN" altLang="en-US" sz="1600" b="1">
                <a:latin typeface="Times New Roman" pitchFamily="18" charset="0"/>
              </a:rPr>
              <a:t>元组</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关系数据模型的数据结构（续）</a:t>
            </a:r>
            <a:endParaRPr lang="zh-CN" altLang="en-US" dirty="0"/>
          </a:p>
        </p:txBody>
      </p:sp>
      <p:sp>
        <p:nvSpPr>
          <p:cNvPr id="3" name="内容占位符 2"/>
          <p:cNvSpPr>
            <a:spLocks noGrp="1"/>
          </p:cNvSpPr>
          <p:nvPr>
            <p:ph idx="1"/>
          </p:nvPr>
        </p:nvSpPr>
        <p:spPr/>
        <p:txBody>
          <a:bodyPr/>
          <a:lstStyle/>
          <a:p>
            <a:r>
              <a:rPr lang="zh-CN" altLang="en-US" sz="2800" dirty="0" smtClean="0"/>
              <a:t>关系（</a:t>
            </a:r>
            <a:r>
              <a:rPr lang="en-US" altLang="zh-CN" sz="2800" dirty="0" smtClean="0"/>
              <a:t>Relation</a:t>
            </a:r>
            <a:r>
              <a:rPr lang="zh-CN" altLang="en-US" sz="2800" dirty="0" smtClean="0"/>
              <a:t>）</a:t>
            </a:r>
          </a:p>
          <a:p>
            <a:pPr lvl="1">
              <a:lnSpc>
                <a:spcPct val="150000"/>
              </a:lnSpc>
            </a:pPr>
            <a:r>
              <a:rPr lang="zh-CN" altLang="en-US" sz="2400" dirty="0" smtClean="0"/>
              <a:t>一个关系对应通常说的一张表</a:t>
            </a:r>
          </a:p>
          <a:p>
            <a:r>
              <a:rPr lang="zh-CN" altLang="en-US" sz="2800" dirty="0" smtClean="0"/>
              <a:t>元组（</a:t>
            </a:r>
            <a:r>
              <a:rPr lang="en-US" altLang="zh-CN" sz="2800" dirty="0" err="1" smtClean="0"/>
              <a:t>Tuple</a:t>
            </a:r>
            <a:r>
              <a:rPr lang="zh-CN" altLang="en-US" sz="2800" dirty="0" smtClean="0"/>
              <a:t>）</a:t>
            </a:r>
          </a:p>
          <a:p>
            <a:pPr lvl="1">
              <a:lnSpc>
                <a:spcPct val="150000"/>
              </a:lnSpc>
            </a:pPr>
            <a:r>
              <a:rPr lang="zh-CN" altLang="en-US" sz="2400" dirty="0" smtClean="0"/>
              <a:t>表中的一行即为一个元组</a:t>
            </a:r>
          </a:p>
          <a:p>
            <a:r>
              <a:rPr lang="zh-CN" altLang="en-US" sz="2800" dirty="0" smtClean="0"/>
              <a:t>属性（</a:t>
            </a:r>
            <a:r>
              <a:rPr lang="en-US" altLang="zh-CN" sz="2800" dirty="0" smtClean="0"/>
              <a:t>Attribute</a:t>
            </a:r>
            <a:r>
              <a:rPr lang="zh-CN" altLang="en-US" sz="2800" dirty="0" smtClean="0"/>
              <a:t>）</a:t>
            </a:r>
          </a:p>
          <a:p>
            <a:pPr lvl="1">
              <a:lnSpc>
                <a:spcPct val="150000"/>
              </a:lnSpc>
            </a:pPr>
            <a:r>
              <a:rPr lang="zh-CN" altLang="en-US" sz="2400" dirty="0" smtClean="0"/>
              <a:t>表中的一列即为一个属性，给每一个属性起一个名称即属性名</a:t>
            </a:r>
          </a:p>
          <a:p>
            <a:endParaRPr lang="zh-CN" alt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内容占位符 2"/>
          <p:cNvSpPr>
            <a:spLocks noGrp="1"/>
          </p:cNvSpPr>
          <p:nvPr>
            <p:ph idx="1"/>
          </p:nvPr>
        </p:nvSpPr>
        <p:spPr>
          <a:xfrm>
            <a:off x="292100" y="776288"/>
            <a:ext cx="8229600" cy="2258460"/>
          </a:xfrm>
        </p:spPr>
        <p:txBody>
          <a:bodyPr>
            <a:normAutofit/>
          </a:bodyPr>
          <a:lstStyle/>
          <a:p>
            <a:pPr eaLnBrk="1" hangingPunct="1"/>
            <a:r>
              <a:rPr lang="zh-CN" altLang="en-US" sz="2800" dirty="0" smtClean="0"/>
              <a:t>主码</a:t>
            </a:r>
            <a:endParaRPr lang="en-US" altLang="zh-CN" sz="2800" dirty="0" smtClean="0"/>
          </a:p>
          <a:p>
            <a:pPr lvl="1"/>
            <a:r>
              <a:rPr lang="zh-CN" altLang="en-US" sz="2400" dirty="0" smtClean="0">
                <a:ea typeface="宋体" pitchFamily="2" charset="-122"/>
              </a:rPr>
              <a:t>表中的某个属性组，它可以唯一确定一个元组。</a:t>
            </a:r>
            <a:endParaRPr lang="en-US" altLang="zh-CN" sz="2400" dirty="0" smtClean="0">
              <a:ea typeface="宋体" pitchFamily="2" charset="-122"/>
            </a:endParaRPr>
          </a:p>
          <a:p>
            <a:pPr lvl="1"/>
            <a:r>
              <a:rPr lang="zh-CN" altLang="en-US" sz="2400" dirty="0" smtClean="0">
                <a:ea typeface="宋体" pitchFamily="2" charset="-122"/>
              </a:rPr>
              <a:t>候选码：当关系中有多个属性组都能唯一确定一个元组，则这些属性组称为候选码，可以从候选码中选择一个做主码。</a:t>
            </a:r>
          </a:p>
        </p:txBody>
      </p:sp>
      <p:graphicFrame>
        <p:nvGraphicFramePr>
          <p:cNvPr id="4" name="内容占位符 5"/>
          <p:cNvGraphicFramePr>
            <a:graphicFrameLocks/>
          </p:cNvGraphicFramePr>
          <p:nvPr/>
        </p:nvGraphicFramePr>
        <p:xfrm>
          <a:off x="2063750" y="3795713"/>
          <a:ext cx="5236252" cy="2681991"/>
        </p:xfrm>
        <a:graphic>
          <a:graphicData uri="http://schemas.openxmlformats.org/drawingml/2006/table">
            <a:tbl>
              <a:tblPr/>
              <a:tblGrid>
                <a:gridCol w="2226382"/>
                <a:gridCol w="1520889"/>
                <a:gridCol w="1488981"/>
              </a:tblGrid>
              <a:tr h="351707">
                <a:tc>
                  <a:txBody>
                    <a:bodyPr/>
                    <a:lstStyle/>
                    <a:p>
                      <a:pPr algn="ctr" rtl="0" fontAlgn="t"/>
                      <a:r>
                        <a:rPr lang="zh-CN" altLang="en-US" sz="1800" b="1" i="0" u="none" strike="noStrike" dirty="0">
                          <a:solidFill>
                            <a:srgbClr val="000000"/>
                          </a:solidFill>
                          <a:latin typeface="宋体"/>
                        </a:rPr>
                        <a:t>学 号</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noFill/>
                  </a:tcPr>
                </a:tc>
                <a:tc>
                  <a:txBody>
                    <a:bodyPr/>
                    <a:lstStyle/>
                    <a:p>
                      <a:pPr algn="ctr" rtl="0" fontAlgn="t"/>
                      <a:r>
                        <a:rPr lang="zh-CN" altLang="en-US" sz="1800" b="1" i="0" u="none" strike="noStrike" dirty="0">
                          <a:solidFill>
                            <a:srgbClr val="000000"/>
                          </a:solidFill>
                          <a:latin typeface="Arial"/>
                        </a:rPr>
                        <a:t> </a:t>
                      </a:r>
                      <a:r>
                        <a:rPr lang="zh-CN" altLang="en-US" sz="1800" b="1" i="0" u="none" strike="noStrike" dirty="0">
                          <a:solidFill>
                            <a:srgbClr val="000000"/>
                          </a:solidFill>
                          <a:latin typeface="宋体"/>
                        </a:rPr>
                        <a:t>课程号</a:t>
                      </a:r>
                      <a:endParaRPr lang="zh-CN" altLang="en-US" sz="1800" b="1" i="0" u="none" strike="noStrike" dirty="0">
                        <a:solidFill>
                          <a:srgbClr val="000000"/>
                        </a:solidFill>
                        <a:latin typeface="Arial"/>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noFill/>
                  </a:tcPr>
                </a:tc>
                <a:tc>
                  <a:txBody>
                    <a:bodyPr/>
                    <a:lstStyle/>
                    <a:p>
                      <a:pPr algn="ctr" rtl="0" fontAlgn="t"/>
                      <a:r>
                        <a:rPr lang="zh-CN" altLang="en-US" sz="1800" b="1" i="0" u="none" strike="noStrike" dirty="0">
                          <a:solidFill>
                            <a:srgbClr val="000000"/>
                          </a:solidFill>
                          <a:latin typeface="Arial"/>
                        </a:rPr>
                        <a:t>  </a:t>
                      </a:r>
                      <a:r>
                        <a:rPr lang="zh-CN" altLang="en-US" sz="1800" b="1" i="0" u="none" strike="noStrike" dirty="0">
                          <a:solidFill>
                            <a:srgbClr val="000000"/>
                          </a:solidFill>
                          <a:latin typeface="宋体"/>
                        </a:rPr>
                        <a:t>成绩</a:t>
                      </a:r>
                      <a:endParaRPr lang="zh-CN" altLang="en-US" sz="1800" b="1" i="0" u="none" strike="noStrike" dirty="0">
                        <a:solidFill>
                          <a:srgbClr val="000000"/>
                        </a:solidFill>
                        <a:latin typeface="Arial"/>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289817">
                <a:tc>
                  <a:txBody>
                    <a:bodyPr/>
                    <a:lstStyle/>
                    <a:p>
                      <a:pPr algn="ctr" rtl="0" fontAlgn="t"/>
                      <a:r>
                        <a:rPr lang="en-US" sz="1800" b="1" i="0" u="none" strike="noStrike">
                          <a:solidFill>
                            <a:srgbClr val="000000"/>
                          </a:solidFill>
                          <a:latin typeface="Arial"/>
                        </a:rPr>
                        <a:t>Sno </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noFill/>
                  </a:tcPr>
                </a:tc>
                <a:tc>
                  <a:txBody>
                    <a:bodyPr/>
                    <a:lstStyle/>
                    <a:p>
                      <a:pPr algn="ctr" rtl="0" fontAlgn="t"/>
                      <a:r>
                        <a:rPr lang="en-US" sz="1800" b="1" i="0" u="none" strike="noStrike" dirty="0">
                          <a:solidFill>
                            <a:srgbClr val="000000"/>
                          </a:solidFill>
                          <a:latin typeface="Arial"/>
                        </a:rPr>
                        <a:t>  </a:t>
                      </a:r>
                      <a:r>
                        <a:rPr lang="en-US" sz="1800" b="1" i="0" u="none" strike="noStrike" dirty="0" err="1">
                          <a:solidFill>
                            <a:srgbClr val="000000"/>
                          </a:solidFill>
                          <a:latin typeface="Arial"/>
                        </a:rPr>
                        <a:t>Cno</a:t>
                      </a:r>
                      <a:r>
                        <a:rPr lang="en-US" sz="1800" b="1" i="0" u="none" strike="noStrike" dirty="0">
                          <a:solidFill>
                            <a:srgbClr val="000000"/>
                          </a:solidFill>
                          <a:latin typeface="Arial"/>
                        </a:rPr>
                        <a:t> </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noFill/>
                  </a:tcPr>
                </a:tc>
                <a:tc>
                  <a:txBody>
                    <a:bodyPr/>
                    <a:lstStyle/>
                    <a:p>
                      <a:pPr algn="ctr" rtl="0" fontAlgn="t"/>
                      <a:r>
                        <a:rPr lang="en-US" sz="1800" b="1" i="0" u="none" strike="noStrike">
                          <a:solidFill>
                            <a:srgbClr val="000000"/>
                          </a:solidFill>
                          <a:latin typeface="Arial"/>
                        </a:rPr>
                        <a:t>    Grade</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419194">
                <a:tc>
                  <a:txBody>
                    <a:bodyPr/>
                    <a:lstStyle/>
                    <a:p>
                      <a:pPr algn="ctr" rtl="0" fontAlgn="t"/>
                      <a:r>
                        <a:rPr lang="en-US" altLang="zh-CN" sz="1800" b="1" i="0" u="none" strike="noStrike" dirty="0">
                          <a:solidFill>
                            <a:srgbClr val="000000"/>
                          </a:solidFill>
                          <a:latin typeface="Arial"/>
                        </a:rPr>
                        <a:t>200215121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r>
                        <a:rPr lang="en-US" altLang="zh-CN" sz="1800" b="1" i="0" u="none" strike="noStrike">
                          <a:solidFill>
                            <a:srgbClr val="000000"/>
                          </a:solidFill>
                          <a:latin typeface="Arial"/>
                        </a:rPr>
                        <a:t>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r>
                        <a:rPr lang="en-US" altLang="zh-CN" sz="1800" b="1" i="0" u="none" strike="noStrike" dirty="0" smtClean="0">
                          <a:solidFill>
                            <a:srgbClr val="000000"/>
                          </a:solidFill>
                          <a:latin typeface="Arial"/>
                        </a:rPr>
                        <a:t>90</a:t>
                      </a:r>
                      <a:endParaRPr lang="en-US" altLang="zh-CN" sz="1800" b="1" i="0" u="none" strike="noStrike" dirty="0">
                        <a:solidFill>
                          <a:srgbClr val="000000"/>
                        </a:solidFill>
                        <a:latin typeface="Arial"/>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2868">
                <a:tc>
                  <a:txBody>
                    <a:bodyPr/>
                    <a:lstStyle/>
                    <a:p>
                      <a:pPr algn="ctr" rtl="0" fontAlgn="t"/>
                      <a:r>
                        <a:rPr lang="en-US" altLang="zh-CN" sz="1800" b="1" i="0" u="none" strike="noStrike" dirty="0">
                          <a:solidFill>
                            <a:srgbClr val="000000"/>
                          </a:solidFill>
                          <a:latin typeface="Arial"/>
                        </a:rPr>
                        <a:t>200215121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r>
                        <a:rPr lang="en-US" altLang="zh-CN" sz="1800" b="1" i="0" u="none" strike="noStrike" dirty="0">
                          <a:solidFill>
                            <a:srgbClr val="000000"/>
                          </a:solidFill>
                          <a:latin typeface="Arial"/>
                        </a:rPr>
                        <a:t>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r>
                        <a:rPr lang="en-US" altLang="zh-CN" sz="1800" b="1" i="0" u="none" strike="noStrike" dirty="0" smtClean="0">
                          <a:solidFill>
                            <a:srgbClr val="000000"/>
                          </a:solidFill>
                          <a:latin typeface="Arial"/>
                        </a:rPr>
                        <a:t>80</a:t>
                      </a:r>
                      <a:endParaRPr lang="en-US" altLang="zh-CN" sz="1800" b="1" i="0" u="none" strike="noStrike" dirty="0">
                        <a:solidFill>
                          <a:srgbClr val="000000"/>
                        </a:solidFill>
                        <a:latin typeface="Arial"/>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9253">
                <a:tc>
                  <a:txBody>
                    <a:bodyPr/>
                    <a:lstStyle/>
                    <a:p>
                      <a:pPr algn="ctr" rtl="0" fontAlgn="t"/>
                      <a:r>
                        <a:rPr lang="en-US" altLang="zh-CN" sz="1800" b="1" i="0" u="none" strike="noStrike">
                          <a:solidFill>
                            <a:srgbClr val="000000"/>
                          </a:solidFill>
                          <a:latin typeface="Arial"/>
                        </a:rPr>
                        <a:t>200215121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r>
                        <a:rPr lang="en-US" altLang="zh-CN" sz="1800" b="1" i="0" u="none" strike="noStrike" dirty="0">
                          <a:solidFill>
                            <a:srgbClr val="000000"/>
                          </a:solidFill>
                          <a:latin typeface="Arial"/>
                        </a:rPr>
                        <a:t>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r>
                        <a:rPr lang="en-US" altLang="zh-CN" sz="1800" b="1" i="0" u="none" strike="noStrike" dirty="0" smtClean="0">
                          <a:solidFill>
                            <a:srgbClr val="000000"/>
                          </a:solidFill>
                          <a:latin typeface="Arial"/>
                        </a:rPr>
                        <a:t>80</a:t>
                      </a:r>
                      <a:endParaRPr lang="en-US" altLang="zh-CN" sz="1800" b="1" i="0" u="none" strike="noStrike" dirty="0">
                        <a:solidFill>
                          <a:srgbClr val="000000"/>
                        </a:solidFill>
                        <a:latin typeface="Arial"/>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9757">
                <a:tc>
                  <a:txBody>
                    <a:bodyPr/>
                    <a:lstStyle/>
                    <a:p>
                      <a:pPr algn="ctr" rtl="0" fontAlgn="t"/>
                      <a:r>
                        <a:rPr lang="en-US" altLang="zh-CN" sz="1800" b="1" i="0" u="none" strike="noStrike">
                          <a:solidFill>
                            <a:srgbClr val="000000"/>
                          </a:solidFill>
                          <a:latin typeface="Arial"/>
                        </a:rPr>
                        <a:t>200215122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r>
                        <a:rPr lang="en-US" altLang="zh-CN" sz="1800" b="1" i="0" u="none" strike="noStrike" dirty="0">
                          <a:solidFill>
                            <a:srgbClr val="000000"/>
                          </a:solidFill>
                          <a:latin typeface="Arial"/>
                        </a:rPr>
                        <a:t>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r>
                        <a:rPr lang="en-US" altLang="zh-CN" sz="1800" b="1" i="0" u="none" strike="noStrike" dirty="0">
                          <a:solidFill>
                            <a:srgbClr val="000000"/>
                          </a:solidFill>
                          <a:latin typeface="Arial"/>
                        </a:rPr>
                        <a:t>90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9395">
                <a:tc>
                  <a:txBody>
                    <a:bodyPr/>
                    <a:lstStyle/>
                    <a:p>
                      <a:pPr algn="ctr" rtl="0" fontAlgn="t"/>
                      <a:r>
                        <a:rPr lang="en-US" altLang="zh-CN" sz="1800" b="1" i="0" u="none" strike="noStrike">
                          <a:solidFill>
                            <a:srgbClr val="000000"/>
                          </a:solidFill>
                          <a:latin typeface="Arial"/>
                        </a:rPr>
                        <a:t>200215122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r>
                        <a:rPr lang="en-US" altLang="zh-CN" sz="1800" b="1" i="0" u="none" strike="noStrike" dirty="0">
                          <a:solidFill>
                            <a:srgbClr val="000000"/>
                          </a:solidFill>
                          <a:latin typeface="Arial"/>
                        </a:rPr>
                        <a:t>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r>
                        <a:rPr lang="en-US" altLang="zh-CN" sz="1800" b="1" i="0" u="none" strike="noStrike" dirty="0">
                          <a:solidFill>
                            <a:srgbClr val="000000"/>
                          </a:solidFill>
                          <a:latin typeface="Arial"/>
                        </a:rPr>
                        <a:t>80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8404" name="TextBox 4"/>
          <p:cNvSpPr txBox="1">
            <a:spLocks noChangeArrowheads="1"/>
          </p:cNvSpPr>
          <p:nvPr/>
        </p:nvSpPr>
        <p:spPr bwMode="auto">
          <a:xfrm>
            <a:off x="2098675" y="3432175"/>
            <a:ext cx="466725" cy="369888"/>
          </a:xfrm>
          <a:prstGeom prst="rect">
            <a:avLst/>
          </a:prstGeom>
          <a:noFill/>
          <a:ln w="9525">
            <a:noFill/>
            <a:miter lim="800000"/>
            <a:headEnd/>
            <a:tailEnd/>
          </a:ln>
        </p:spPr>
        <p:txBody>
          <a:bodyPr wrap="none">
            <a:spAutoFit/>
          </a:bodyPr>
          <a:lstStyle/>
          <a:p>
            <a:r>
              <a:rPr lang="en-US" altLang="zh-CN"/>
              <a:t>SC</a:t>
            </a:r>
            <a:endParaRPr lang="zh-CN" altLang="en-US"/>
          </a:p>
        </p:txBody>
      </p:sp>
      <p:sp>
        <p:nvSpPr>
          <p:cNvPr id="9" name="圆角矩形标注 8"/>
          <p:cNvSpPr/>
          <p:nvPr/>
        </p:nvSpPr>
        <p:spPr>
          <a:xfrm>
            <a:off x="4814888" y="2686050"/>
            <a:ext cx="1214437" cy="536575"/>
          </a:xfrm>
          <a:prstGeom prst="wedgeRoundRectCallout">
            <a:avLst>
              <a:gd name="adj1" fmla="val -60236"/>
              <a:gd name="adj2" fmla="val 166306"/>
              <a:gd name="adj3" fmla="val 16667"/>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zh-CN" altLang="en-US" dirty="0"/>
              <a:t>主码</a:t>
            </a:r>
          </a:p>
        </p:txBody>
      </p:sp>
      <p:sp>
        <p:nvSpPr>
          <p:cNvPr id="10" name="矩形 9"/>
          <p:cNvSpPr/>
          <p:nvPr/>
        </p:nvSpPr>
        <p:spPr>
          <a:xfrm>
            <a:off x="2517775" y="3852863"/>
            <a:ext cx="3103563" cy="5540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30"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800" decel="100000"/>
                                        <p:tgtEl>
                                          <p:spTgt spid="9"/>
                                        </p:tgtEl>
                                      </p:cBhvr>
                                    </p:animEffect>
                                    <p:anim calcmode="lin" valueType="num">
                                      <p:cBhvr>
                                        <p:cTn id="14" dur="800" decel="100000" fill="hold"/>
                                        <p:tgtEl>
                                          <p:spTgt spid="9"/>
                                        </p:tgtEl>
                                        <p:attrNameLst>
                                          <p:attrName>style.rotation</p:attrName>
                                        </p:attrNameLst>
                                      </p:cBhvr>
                                      <p:tavLst>
                                        <p:tav tm="0">
                                          <p:val>
                                            <p:fltVal val="-90"/>
                                          </p:val>
                                        </p:tav>
                                        <p:tav tm="100000">
                                          <p:val>
                                            <p:fltVal val="0"/>
                                          </p:val>
                                        </p:tav>
                                      </p:tavLst>
                                    </p:anim>
                                    <p:anim calcmode="lin" valueType="num">
                                      <p:cBhvr>
                                        <p:cTn id="15" dur="800" decel="100000" fill="hold"/>
                                        <p:tgtEl>
                                          <p:spTgt spid="9"/>
                                        </p:tgtEl>
                                        <p:attrNameLst>
                                          <p:attrName>ppt_x</p:attrName>
                                        </p:attrNameLst>
                                      </p:cBhvr>
                                      <p:tavLst>
                                        <p:tav tm="0">
                                          <p:val>
                                            <p:strVal val="#ppt_x+0.4"/>
                                          </p:val>
                                        </p:tav>
                                        <p:tav tm="100000">
                                          <p:val>
                                            <p:strVal val="#ppt_x-0.05"/>
                                          </p:val>
                                        </p:tav>
                                      </p:tavLst>
                                    </p:anim>
                                    <p:anim calcmode="lin" valueType="num">
                                      <p:cBhvr>
                                        <p:cTn id="16" dur="800" decel="100000" fill="hold"/>
                                        <p:tgtEl>
                                          <p:spTgt spid="9"/>
                                        </p:tgtEl>
                                        <p:attrNameLst>
                                          <p:attrName>ppt_y</p:attrName>
                                        </p:attrNameLst>
                                      </p:cBhvr>
                                      <p:tavLst>
                                        <p:tav tm="0">
                                          <p:val>
                                            <p:strVal val="#ppt_y-0.4"/>
                                          </p:val>
                                        </p:tav>
                                        <p:tav tm="100000">
                                          <p:val>
                                            <p:strVal val="#ppt_y+0.1"/>
                                          </p:val>
                                        </p:tav>
                                      </p:tavLst>
                                    </p:anim>
                                    <p:anim calcmode="lin" valueType="num">
                                      <p:cBhvr>
                                        <p:cTn id="17" dur="200" accel="100000" fill="hold">
                                          <p:stCondLst>
                                            <p:cond delay="800"/>
                                          </p:stCondLst>
                                        </p:cTn>
                                        <p:tgtEl>
                                          <p:spTgt spid="9"/>
                                        </p:tgtEl>
                                        <p:attrNameLst>
                                          <p:attrName>ppt_x</p:attrName>
                                        </p:attrNameLst>
                                      </p:cBhvr>
                                      <p:tavLst>
                                        <p:tav tm="0">
                                          <p:val>
                                            <p:strVal val="#ppt_x-0.05"/>
                                          </p:val>
                                        </p:tav>
                                        <p:tav tm="100000">
                                          <p:val>
                                            <p:strVal val="#ppt_x"/>
                                          </p:val>
                                        </p:tav>
                                      </p:tavLst>
                                    </p:anim>
                                    <p:anim calcmode="lin" valueType="num">
                                      <p:cBhvr>
                                        <p:cTn id="18" dur="200" accel="100000" fill="hold">
                                          <p:stCondLst>
                                            <p:cond delay="800"/>
                                          </p:stCondLst>
                                        </p:cTn>
                                        <p:tgtEl>
                                          <p:spTgt spid="9"/>
                                        </p:tgtEl>
                                        <p:attrNameLst>
                                          <p:attrName>ppt_y</p:attrName>
                                        </p:attrNameLst>
                                      </p:cBhvr>
                                      <p:tavLst>
                                        <p:tav tm="0">
                                          <p:val>
                                            <p:strVal val="#ppt_y+0.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10"/>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0" grpId="1"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endParaRPr lang="zh-CN" altLang="en-US" dirty="0"/>
          </a:p>
        </p:txBody>
      </p:sp>
      <p:graphicFrame>
        <p:nvGraphicFramePr>
          <p:cNvPr id="4" name="内容占位符 3"/>
          <p:cNvGraphicFramePr>
            <a:graphicFrameLocks noGrp="1"/>
          </p:cNvGraphicFramePr>
          <p:nvPr>
            <p:ph idx="1"/>
          </p:nvPr>
        </p:nvGraphicFramePr>
        <p:xfrm>
          <a:off x="351183" y="3322983"/>
          <a:ext cx="8229600" cy="1854200"/>
        </p:xfrm>
        <a:graphic>
          <a:graphicData uri="http://schemas.openxmlformats.org/drawingml/2006/table">
            <a:tbl>
              <a:tblPr firstRow="1" bandRow="1"/>
              <a:tblGrid>
                <a:gridCol w="1645920"/>
                <a:gridCol w="1645920"/>
                <a:gridCol w="1094630"/>
                <a:gridCol w="1364974"/>
                <a:gridCol w="2478156"/>
              </a:tblGrid>
              <a:tr h="37084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u="none" strike="noStrike" cap="none" normalizeH="0" baseline="0" dirty="0" smtClean="0">
                          <a:ln>
                            <a:noFill/>
                          </a:ln>
                          <a:effectLst/>
                        </a:rPr>
                        <a:t>学  号</a:t>
                      </a:r>
                      <a:endParaRPr kumimoji="1" lang="zh-CN" altLang="en-US" sz="1800" b="0" i="0" u="none" strike="noStrike" cap="none" normalizeH="0" baseline="0" dirty="0" smtClean="0">
                        <a:ln>
                          <a:noFill/>
                        </a:ln>
                        <a:solidFill>
                          <a:schemeClr val="tx1"/>
                        </a:solidFill>
                        <a:effectLst/>
                        <a:latin typeface="Times New Roman" pitchFamily="18" charset="0"/>
                        <a:ea typeface="宋体" charset="-122"/>
                      </a:endParaRPr>
                    </a:p>
                  </a:txBody>
                  <a:tcPr horzOverflow="overflow">
                    <a:solidFill>
                      <a:schemeClr val="bg2"/>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u="none" strike="noStrike" cap="none" normalizeH="0" baseline="0" dirty="0" smtClean="0">
                          <a:ln>
                            <a:noFill/>
                          </a:ln>
                          <a:effectLst/>
                        </a:rPr>
                        <a:t>姓  名</a:t>
                      </a:r>
                      <a:endParaRPr kumimoji="1" lang="zh-CN" altLang="en-US" sz="1800" b="0" i="0" u="none" strike="noStrike" cap="none" normalizeH="0" baseline="0" dirty="0" smtClean="0">
                        <a:ln>
                          <a:noFill/>
                        </a:ln>
                        <a:solidFill>
                          <a:schemeClr val="tx1"/>
                        </a:solidFill>
                        <a:effectLst/>
                        <a:latin typeface="Times New Roman" pitchFamily="18" charset="0"/>
                        <a:ea typeface="宋体" charset="-122"/>
                      </a:endParaRPr>
                    </a:p>
                  </a:txBody>
                  <a:tcPr horzOverflow="overflow">
                    <a:solidFill>
                      <a:schemeClr val="bg2"/>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u="none" strike="noStrike" cap="none" normalizeH="0" baseline="0" dirty="0" smtClean="0">
                          <a:ln>
                            <a:noFill/>
                          </a:ln>
                          <a:effectLst/>
                        </a:rPr>
                        <a:t>年  龄</a:t>
                      </a:r>
                      <a:endParaRPr kumimoji="1" lang="zh-CN" altLang="en-US" sz="1800" b="0" i="0" u="none" strike="noStrike" cap="none" normalizeH="0" baseline="0" dirty="0" smtClean="0">
                        <a:ln>
                          <a:noFill/>
                        </a:ln>
                        <a:solidFill>
                          <a:schemeClr val="tx1"/>
                        </a:solidFill>
                        <a:effectLst/>
                        <a:latin typeface="Times New Roman" pitchFamily="18" charset="0"/>
                        <a:ea typeface="宋体" charset="-122"/>
                      </a:endParaRPr>
                    </a:p>
                  </a:txBody>
                  <a:tcPr horzOverflow="overflow">
                    <a:solidFill>
                      <a:schemeClr val="bg2"/>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u="none" strike="noStrike" cap="none" normalizeH="0" baseline="0" dirty="0" smtClean="0">
                          <a:ln>
                            <a:noFill/>
                          </a:ln>
                          <a:effectLst/>
                        </a:rPr>
                        <a:t>性  别</a:t>
                      </a:r>
                      <a:endParaRPr kumimoji="1" lang="zh-CN" altLang="en-US" sz="1800" b="0" i="0" u="none" strike="noStrike" cap="none" normalizeH="0" baseline="0" dirty="0" smtClean="0">
                        <a:ln>
                          <a:noFill/>
                        </a:ln>
                        <a:solidFill>
                          <a:schemeClr val="tx1"/>
                        </a:solidFill>
                        <a:effectLst/>
                        <a:latin typeface="Times New Roman" pitchFamily="18" charset="0"/>
                        <a:ea typeface="宋体" charset="-122"/>
                      </a:endParaRPr>
                    </a:p>
                  </a:txBody>
                  <a:tcPr horzOverflow="overflow">
                    <a:solidFill>
                      <a:schemeClr val="bg2"/>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u="none" strike="noStrike" cap="none" normalizeH="0" baseline="0" dirty="0" smtClean="0">
                          <a:ln>
                            <a:noFill/>
                          </a:ln>
                          <a:effectLst/>
                        </a:rPr>
                        <a:t>身份证号</a:t>
                      </a:r>
                      <a:endParaRPr kumimoji="1" lang="zh-CN" altLang="en-US" sz="1800" b="0" i="0" u="none" strike="noStrike" cap="none" normalizeH="0" baseline="0" dirty="0" smtClean="0">
                        <a:ln>
                          <a:noFill/>
                        </a:ln>
                        <a:solidFill>
                          <a:schemeClr val="tx1"/>
                        </a:solidFill>
                        <a:effectLst/>
                        <a:latin typeface="Times New Roman" pitchFamily="18" charset="0"/>
                        <a:ea typeface="宋体" charset="-122"/>
                      </a:endParaRPr>
                    </a:p>
                  </a:txBody>
                  <a:tcPr horzOverflow="overflow">
                    <a:solidFill>
                      <a:schemeClr val="bg2"/>
                    </a:solidFill>
                  </a:tcPr>
                </a:tc>
              </a:tr>
              <a:tr h="37084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u="none" strike="noStrike" cap="none" normalizeH="0" baseline="0" dirty="0" smtClean="0">
                          <a:ln>
                            <a:noFill/>
                          </a:ln>
                          <a:effectLst/>
                        </a:rPr>
                        <a:t>2005004</a:t>
                      </a:r>
                      <a:endParaRPr kumimoji="1" lang="en-US" altLang="zh-CN" sz="1800" b="0" i="0" u="none" strike="noStrike" cap="none" normalizeH="0" baseline="0" dirty="0" smtClean="0">
                        <a:ln>
                          <a:noFill/>
                        </a:ln>
                        <a:solidFill>
                          <a:schemeClr val="tx1"/>
                        </a:solidFill>
                        <a:effectLst/>
                        <a:latin typeface="Times New Roman" pitchFamily="18" charset="0"/>
                        <a:ea typeface="宋体"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u="none" strike="noStrike" cap="none" normalizeH="0" baseline="0" dirty="0" smtClean="0">
                          <a:ln>
                            <a:noFill/>
                          </a:ln>
                          <a:effectLst/>
                        </a:rPr>
                        <a:t>王小明</a:t>
                      </a:r>
                      <a:endParaRPr kumimoji="1" lang="zh-CN" altLang="en-US" sz="1800" b="0" i="0" u="none" strike="noStrike" cap="none" normalizeH="0" baseline="0" dirty="0" smtClean="0">
                        <a:ln>
                          <a:noFill/>
                        </a:ln>
                        <a:solidFill>
                          <a:schemeClr val="tx1"/>
                        </a:solidFill>
                        <a:effectLst/>
                        <a:latin typeface="Times New Roman" pitchFamily="18" charset="0"/>
                        <a:ea typeface="宋体"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u="none" strike="noStrike" cap="none" normalizeH="0" baseline="0" smtClean="0">
                          <a:ln>
                            <a:noFill/>
                          </a:ln>
                          <a:effectLst/>
                        </a:rPr>
                        <a:t>19</a:t>
                      </a:r>
                      <a:endParaRPr kumimoji="1" lang="en-US" altLang="zh-CN" sz="1800" b="0" i="0" u="none" strike="noStrike" cap="none" normalizeH="0" baseline="0" smtClean="0">
                        <a:ln>
                          <a:noFill/>
                        </a:ln>
                        <a:solidFill>
                          <a:schemeClr val="tx1"/>
                        </a:solidFill>
                        <a:effectLst/>
                        <a:latin typeface="Times New Roman" pitchFamily="18" charset="0"/>
                        <a:ea typeface="宋体"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u="none" strike="noStrike" cap="none" normalizeH="0" baseline="0" dirty="0" smtClean="0">
                          <a:ln>
                            <a:noFill/>
                          </a:ln>
                          <a:effectLst/>
                        </a:rPr>
                        <a:t>女</a:t>
                      </a:r>
                      <a:endParaRPr kumimoji="1" lang="zh-CN" altLang="en-US" sz="1800" b="0" i="0" u="none" strike="noStrike" cap="none" normalizeH="0" baseline="0" dirty="0" smtClean="0">
                        <a:ln>
                          <a:noFill/>
                        </a:ln>
                        <a:solidFill>
                          <a:schemeClr val="tx1"/>
                        </a:solidFill>
                        <a:effectLst/>
                        <a:latin typeface="Times New Roman" pitchFamily="18" charset="0"/>
                        <a:ea typeface="宋体"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lang="en-US" altLang="zh-CN" dirty="0" smtClean="0"/>
                        <a:t>320586198205185423</a:t>
                      </a:r>
                      <a:endParaRPr kumimoji="1" lang="zh-CN" altLang="en-US" sz="1800" b="0" i="0" u="none" strike="noStrike" cap="none" normalizeH="0" baseline="0" dirty="0" smtClean="0">
                        <a:ln>
                          <a:noFill/>
                        </a:ln>
                        <a:solidFill>
                          <a:schemeClr val="tx1"/>
                        </a:solidFill>
                        <a:effectLst/>
                        <a:latin typeface="Times New Roman" pitchFamily="18" charset="0"/>
                        <a:ea typeface="宋体" charset="-122"/>
                      </a:endParaRPr>
                    </a:p>
                  </a:txBody>
                  <a:tcPr horzOverflow="overflow"/>
                </a:tc>
              </a:tr>
              <a:tr h="37084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u="none" strike="noStrike" cap="none" normalizeH="0" baseline="0" dirty="0" smtClean="0">
                          <a:ln>
                            <a:noFill/>
                          </a:ln>
                          <a:effectLst/>
                        </a:rPr>
                        <a:t>2005006</a:t>
                      </a:r>
                      <a:endParaRPr kumimoji="1" lang="en-US" altLang="zh-CN" sz="1800" b="0" i="0" u="none" strike="noStrike" cap="none" normalizeH="0" baseline="0" dirty="0" smtClean="0">
                        <a:ln>
                          <a:noFill/>
                        </a:ln>
                        <a:solidFill>
                          <a:schemeClr val="tx1"/>
                        </a:solidFill>
                        <a:effectLst/>
                        <a:latin typeface="Times New Roman" pitchFamily="18" charset="0"/>
                        <a:ea typeface="宋体"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u="none" strike="noStrike" cap="none" normalizeH="0" baseline="0" dirty="0" smtClean="0">
                          <a:ln>
                            <a:noFill/>
                          </a:ln>
                          <a:effectLst/>
                        </a:rPr>
                        <a:t>黄大鹏</a:t>
                      </a:r>
                      <a:endParaRPr kumimoji="1" lang="zh-CN" altLang="en-US" sz="1800" b="0" i="0" u="none" strike="noStrike" cap="none" normalizeH="0" baseline="0" dirty="0" smtClean="0">
                        <a:ln>
                          <a:noFill/>
                        </a:ln>
                        <a:solidFill>
                          <a:schemeClr val="tx1"/>
                        </a:solidFill>
                        <a:effectLst/>
                        <a:latin typeface="Times New Roman" pitchFamily="18" charset="0"/>
                        <a:ea typeface="宋体"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u="none" strike="noStrike" cap="none" normalizeH="0" baseline="0" smtClean="0">
                          <a:ln>
                            <a:noFill/>
                          </a:ln>
                          <a:effectLst/>
                        </a:rPr>
                        <a:t>20</a:t>
                      </a:r>
                      <a:endParaRPr kumimoji="1" lang="en-US" altLang="zh-CN" sz="1800" b="0" i="0" u="none" strike="noStrike" cap="none" normalizeH="0" baseline="0" smtClean="0">
                        <a:ln>
                          <a:noFill/>
                        </a:ln>
                        <a:solidFill>
                          <a:schemeClr val="tx1"/>
                        </a:solidFill>
                        <a:effectLst/>
                        <a:latin typeface="Times New Roman" pitchFamily="18" charset="0"/>
                        <a:ea typeface="宋体"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u="none" strike="noStrike" cap="none" normalizeH="0" baseline="0" dirty="0" smtClean="0">
                          <a:ln>
                            <a:noFill/>
                          </a:ln>
                          <a:effectLst/>
                        </a:rPr>
                        <a:t>男</a:t>
                      </a:r>
                      <a:endParaRPr kumimoji="1" lang="zh-CN" altLang="en-US" sz="1800" b="0" i="0" u="none" strike="noStrike" cap="none" normalizeH="0" baseline="0" dirty="0" smtClean="0">
                        <a:ln>
                          <a:noFill/>
                        </a:ln>
                        <a:solidFill>
                          <a:schemeClr val="tx1"/>
                        </a:solidFill>
                        <a:effectLst/>
                        <a:latin typeface="Times New Roman" pitchFamily="18" charset="0"/>
                        <a:ea typeface="宋体"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lang="en-US" altLang="zh-CN" dirty="0" smtClean="0"/>
                        <a:t>511381198301010280</a:t>
                      </a:r>
                      <a:endParaRPr kumimoji="1" lang="zh-CN" altLang="en-US" sz="1800" b="0" i="0" u="none" strike="noStrike" cap="none" normalizeH="0" baseline="0" dirty="0" smtClean="0">
                        <a:ln>
                          <a:noFill/>
                        </a:ln>
                        <a:solidFill>
                          <a:schemeClr val="tx1"/>
                        </a:solidFill>
                        <a:effectLst/>
                        <a:latin typeface="Times New Roman" pitchFamily="18" charset="0"/>
                        <a:ea typeface="宋体" charset="-122"/>
                      </a:endParaRPr>
                    </a:p>
                  </a:txBody>
                  <a:tcPr horzOverflow="overflow"/>
                </a:tc>
              </a:tr>
              <a:tr h="37084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u="none" strike="noStrike" cap="none" normalizeH="0" baseline="0" dirty="0" smtClean="0">
                          <a:ln>
                            <a:noFill/>
                          </a:ln>
                          <a:effectLst/>
                        </a:rPr>
                        <a:t>2005008</a:t>
                      </a:r>
                      <a:endParaRPr kumimoji="1" lang="en-US" altLang="zh-CN" sz="1800" b="0" i="0" u="none" strike="noStrike" cap="none" normalizeH="0" baseline="0" dirty="0" smtClean="0">
                        <a:ln>
                          <a:noFill/>
                        </a:ln>
                        <a:solidFill>
                          <a:schemeClr val="tx1"/>
                        </a:solidFill>
                        <a:effectLst/>
                        <a:latin typeface="Times New Roman" pitchFamily="18" charset="0"/>
                        <a:ea typeface="宋体"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u="none" strike="noStrike" cap="none" normalizeH="0" baseline="0" dirty="0" smtClean="0">
                          <a:ln>
                            <a:noFill/>
                          </a:ln>
                          <a:effectLst/>
                        </a:rPr>
                        <a:t>张文斌</a:t>
                      </a:r>
                      <a:endParaRPr kumimoji="1" lang="zh-CN" altLang="en-US" sz="1800" b="0" i="0" u="none" strike="noStrike" cap="none" normalizeH="0" baseline="0" dirty="0" smtClean="0">
                        <a:ln>
                          <a:noFill/>
                        </a:ln>
                        <a:solidFill>
                          <a:schemeClr val="tx1"/>
                        </a:solidFill>
                        <a:effectLst/>
                        <a:latin typeface="Times New Roman" pitchFamily="18" charset="0"/>
                        <a:ea typeface="宋体"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u="none" strike="noStrike" cap="none" normalizeH="0" baseline="0" dirty="0" smtClean="0">
                          <a:ln>
                            <a:noFill/>
                          </a:ln>
                          <a:effectLst/>
                        </a:rPr>
                        <a:t>18</a:t>
                      </a:r>
                      <a:endParaRPr kumimoji="1" lang="en-US" altLang="zh-CN" sz="1800" b="0" i="0" u="none" strike="noStrike" cap="none" normalizeH="0" baseline="0" dirty="0" smtClean="0">
                        <a:ln>
                          <a:noFill/>
                        </a:ln>
                        <a:solidFill>
                          <a:schemeClr val="tx1"/>
                        </a:solidFill>
                        <a:effectLst/>
                        <a:latin typeface="Times New Roman" pitchFamily="18" charset="0"/>
                        <a:ea typeface="宋体"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u="none" strike="noStrike" cap="none" normalizeH="0" baseline="0" dirty="0" smtClean="0">
                          <a:ln>
                            <a:noFill/>
                          </a:ln>
                          <a:effectLst/>
                        </a:rPr>
                        <a:t>女</a:t>
                      </a:r>
                      <a:endParaRPr kumimoji="1" lang="zh-CN" altLang="en-US" sz="1800" b="0" i="0" u="none" strike="noStrike" cap="none" normalizeH="0" baseline="0" dirty="0" smtClean="0">
                        <a:ln>
                          <a:noFill/>
                        </a:ln>
                        <a:solidFill>
                          <a:schemeClr val="tx1"/>
                        </a:solidFill>
                        <a:effectLst/>
                        <a:latin typeface="Times New Roman" pitchFamily="18" charset="0"/>
                        <a:ea typeface="宋体"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lang="en-US" altLang="zh-CN" dirty="0" smtClean="0"/>
                        <a:t>130104198502281225</a:t>
                      </a:r>
                      <a:endParaRPr kumimoji="1" lang="zh-CN" altLang="en-US" sz="1800" b="0" i="0" u="none" strike="noStrike" cap="none" normalizeH="0" baseline="0" dirty="0" smtClean="0">
                        <a:ln>
                          <a:noFill/>
                        </a:ln>
                        <a:solidFill>
                          <a:schemeClr val="tx1"/>
                        </a:solidFill>
                        <a:effectLst/>
                        <a:latin typeface="Times New Roman" pitchFamily="18" charset="0"/>
                        <a:ea typeface="宋体" charset="-122"/>
                      </a:endParaRPr>
                    </a:p>
                  </a:txBody>
                  <a:tcPr horzOverflow="overflow"/>
                </a:tc>
              </a:tr>
              <a:tr h="37084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u="none" strike="noStrike" cap="none" normalizeH="0" baseline="0" dirty="0" smtClean="0">
                          <a:ln>
                            <a:noFill/>
                          </a:ln>
                          <a:effectLst/>
                        </a:rPr>
                        <a:t>2005010</a:t>
                      </a:r>
                      <a:endParaRPr kumimoji="1" lang="en-US" altLang="zh-CN" sz="18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defRPr/>
                      </a:pPr>
                      <a:r>
                        <a:rPr kumimoji="1" lang="zh-CN" altLang="en-US" sz="1800" u="none" strike="noStrike" cap="none" normalizeH="0" baseline="0" dirty="0" smtClean="0">
                          <a:ln>
                            <a:noFill/>
                          </a:ln>
                          <a:effectLst/>
                        </a:rPr>
                        <a:t>王小明</a:t>
                      </a:r>
                      <a:endParaRPr kumimoji="1" lang="zh-CN" altLang="en-US" sz="1800" b="0" i="0" u="none" strike="noStrike" cap="none" normalizeH="0" baseline="0" dirty="0" smtClean="0">
                        <a:ln>
                          <a:noFill/>
                        </a:ln>
                        <a:solidFill>
                          <a:schemeClr val="tx1"/>
                        </a:solidFill>
                        <a:effectLst/>
                        <a:latin typeface="Times New Roman" pitchFamily="18" charset="0"/>
                        <a:ea typeface="宋体"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u="none" strike="noStrike" cap="none" normalizeH="0" baseline="0" dirty="0" smtClean="0">
                          <a:ln>
                            <a:noFill/>
                          </a:ln>
                          <a:effectLst/>
                        </a:rPr>
                        <a:t>19</a:t>
                      </a:r>
                      <a:endParaRPr kumimoji="1" lang="en-US" altLang="zh-CN" sz="18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男</a:t>
                      </a:r>
                      <a:endParaRPr kumimoji="1" lang="en-US" altLang="zh-CN" sz="18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lang="en-US" altLang="zh-CN" dirty="0" smtClean="0"/>
                        <a:t>120106199611043053</a:t>
                      </a:r>
                      <a:endParaRPr kumimoji="1" lang="en-US" altLang="zh-CN" sz="18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txBody>
                  <a:tcPr horzOverflow="overflow"/>
                </a:tc>
              </a:tr>
            </a:tbl>
          </a:graphicData>
        </a:graphic>
      </p:graphicFrame>
      <p:sp>
        <p:nvSpPr>
          <p:cNvPr id="6" name="内容占位符 2"/>
          <p:cNvSpPr txBox="1">
            <a:spLocks/>
          </p:cNvSpPr>
          <p:nvPr/>
        </p:nvSpPr>
        <p:spPr>
          <a:xfrm>
            <a:off x="457200" y="1600200"/>
            <a:ext cx="822960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
                <a:srgbClr val="2B166E"/>
              </a:buClr>
              <a:buSzTx/>
              <a:buFont typeface="Wingdings" pitchFamily="2" charset="2"/>
              <a:buChar char=""/>
              <a:tabLst/>
              <a:defRPr/>
            </a:pPr>
            <a:r>
              <a:rPr kumimoji="0" lang="zh-CN" altLang="en-US" sz="2800" b="0" i="0" u="none" strike="noStrike" kern="1200" cap="none" spc="0" normalizeH="0" baseline="0" noProof="0" dirty="0" smtClean="0">
                <a:ln>
                  <a:noFill/>
                </a:ln>
                <a:solidFill>
                  <a:schemeClr val="tx1"/>
                </a:solidFill>
                <a:effectLst/>
                <a:uLnTx/>
                <a:uFillTx/>
                <a:latin typeface="Times New Roman" pitchFamily="18" charset="0"/>
                <a:ea typeface="隶书" pitchFamily="49" charset="-122"/>
                <a:cs typeface="Times New Roman" pitchFamily="18" charset="0"/>
              </a:rPr>
              <a:t>请分析下面</a:t>
            </a:r>
            <a:r>
              <a:rPr lang="zh-CN" altLang="en-US" sz="2800" dirty="0" smtClean="0">
                <a:ea typeface="隶书" pitchFamily="49" charset="-122"/>
                <a:cs typeface="Times New Roman" pitchFamily="18" charset="0"/>
              </a:rPr>
              <a:t>学生</a:t>
            </a:r>
            <a:r>
              <a:rPr kumimoji="0" lang="zh-CN" altLang="en-US" sz="2800" b="0" i="0" u="none" strike="noStrike" kern="1200" cap="none" spc="0" normalizeH="0" baseline="0" noProof="0" dirty="0" smtClean="0">
                <a:ln>
                  <a:noFill/>
                </a:ln>
                <a:solidFill>
                  <a:schemeClr val="tx1"/>
                </a:solidFill>
                <a:effectLst/>
                <a:uLnTx/>
                <a:uFillTx/>
                <a:latin typeface="Times New Roman" pitchFamily="18" charset="0"/>
                <a:ea typeface="隶书" pitchFamily="49" charset="-122"/>
                <a:cs typeface="Times New Roman" pitchFamily="18" charset="0"/>
              </a:rPr>
              <a:t>关系，指出：</a:t>
            </a:r>
            <a:endParaRPr kumimoji="0" lang="en-US" altLang="zh-CN" sz="2800" b="0" i="0" u="none" strike="noStrike" kern="1200" cap="none" spc="0" normalizeH="0" baseline="0" noProof="0" dirty="0" smtClean="0">
              <a:ln>
                <a:noFill/>
              </a:ln>
              <a:solidFill>
                <a:schemeClr val="tx1"/>
              </a:solidFill>
              <a:effectLst/>
              <a:uLnTx/>
              <a:uFillTx/>
              <a:latin typeface="Times New Roman" pitchFamily="18" charset="0"/>
              <a:ea typeface="隶书" pitchFamily="49" charset="-122"/>
              <a:cs typeface="Times New Roman" pitchFamily="18" charset="0"/>
            </a:endParaRPr>
          </a:p>
          <a:p>
            <a:pPr marL="800100" lvl="1" indent="-342900" fontAlgn="auto">
              <a:spcBef>
                <a:spcPct val="20000"/>
              </a:spcBef>
              <a:spcAft>
                <a:spcPts val="0"/>
              </a:spcAft>
              <a:buClr>
                <a:srgbClr val="0070C0"/>
              </a:buClr>
              <a:buFont typeface="Wingdings" pitchFamily="2" charset="2"/>
              <a:buChar char="n"/>
            </a:pPr>
            <a:r>
              <a:rPr lang="zh-CN" altLang="en-US" sz="2400" dirty="0" smtClean="0">
                <a:ea typeface="+mn-ea"/>
                <a:cs typeface="Times New Roman" pitchFamily="18" charset="0"/>
              </a:rPr>
              <a:t>候选码、主码</a:t>
            </a:r>
            <a:endParaRPr lang="en-US" altLang="zh-CN" sz="2400" dirty="0" smtClean="0">
              <a:ea typeface="+mn-ea"/>
              <a:cs typeface="Times New Roman" pitchFamily="18" charset="0"/>
            </a:endParaRPr>
          </a:p>
          <a:p>
            <a:pPr marL="800100" lvl="1" indent="-342900" fontAlgn="auto">
              <a:spcBef>
                <a:spcPct val="20000"/>
              </a:spcBef>
              <a:spcAft>
                <a:spcPts val="0"/>
              </a:spcAft>
              <a:buClr>
                <a:srgbClr val="2B166E"/>
              </a:buClr>
              <a:buFont typeface="Wingdings" pitchFamily="2" charset="2"/>
              <a:buChar char=""/>
            </a:pPr>
            <a:endParaRPr kumimoji="0" lang="zh-CN" altLang="en-US" sz="2800" b="0" i="0" u="none" strike="noStrike" kern="1200" cap="none" spc="0" normalizeH="0" baseline="0" noProof="0" dirty="0" smtClean="0">
              <a:ln>
                <a:noFill/>
              </a:ln>
              <a:solidFill>
                <a:schemeClr val="tx1"/>
              </a:solidFill>
              <a:effectLst/>
              <a:uLnTx/>
              <a:uFillTx/>
              <a:latin typeface="Times New Roman" pitchFamily="18" charset="0"/>
              <a:ea typeface="隶书"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algn="just"/>
            <a:r>
              <a:rPr lang="zh-CN" altLang="en-US" sz="2800" dirty="0" smtClean="0"/>
              <a:t>域（</a:t>
            </a:r>
            <a:r>
              <a:rPr lang="en-US" altLang="zh-CN" sz="2800" dirty="0" smtClean="0"/>
              <a:t>Domain</a:t>
            </a:r>
            <a:r>
              <a:rPr lang="zh-CN" altLang="en-US" sz="2800" dirty="0" smtClean="0"/>
              <a:t>）</a:t>
            </a:r>
          </a:p>
          <a:p>
            <a:pPr marL="546100" lvl="2" algn="just">
              <a:buFontTx/>
              <a:buNone/>
            </a:pPr>
            <a:r>
              <a:rPr lang="zh-CN" altLang="en-US" dirty="0" smtClean="0"/>
              <a:t>属性的取值范围。</a:t>
            </a:r>
          </a:p>
          <a:p>
            <a:pPr algn="just"/>
            <a:r>
              <a:rPr lang="zh-CN" altLang="en-US" sz="2800" dirty="0" smtClean="0"/>
              <a:t>分量</a:t>
            </a:r>
          </a:p>
          <a:p>
            <a:pPr marL="546100" lvl="2" algn="just">
              <a:buFontTx/>
              <a:buNone/>
            </a:pPr>
            <a:r>
              <a:rPr lang="zh-CN" altLang="en-US" dirty="0" smtClean="0"/>
              <a:t>元组中的一个属性值。</a:t>
            </a:r>
          </a:p>
          <a:p>
            <a:r>
              <a:rPr lang="zh-CN" altLang="en-US" sz="2800" dirty="0" smtClean="0"/>
              <a:t>关系模式</a:t>
            </a:r>
          </a:p>
          <a:p>
            <a:pPr marL="546100" lvl="2">
              <a:buFontTx/>
              <a:buNone/>
            </a:pPr>
            <a:r>
              <a:rPr lang="zh-CN" altLang="en-US" dirty="0" smtClean="0"/>
              <a:t>对关系的描述</a:t>
            </a:r>
          </a:p>
          <a:p>
            <a:pPr marL="546100" lvl="2">
              <a:buFontTx/>
              <a:buNone/>
            </a:pPr>
            <a:r>
              <a:rPr lang="zh-CN" altLang="en-US" dirty="0" smtClean="0"/>
              <a:t>关系名（属性</a:t>
            </a:r>
            <a:r>
              <a:rPr lang="en-US" altLang="zh-CN" dirty="0" smtClean="0"/>
              <a:t>1</a:t>
            </a:r>
            <a:r>
              <a:rPr lang="zh-CN" altLang="en-US" dirty="0" smtClean="0"/>
              <a:t>，属性</a:t>
            </a:r>
            <a:r>
              <a:rPr lang="en-US" altLang="zh-CN" dirty="0" smtClean="0"/>
              <a:t>2</a:t>
            </a:r>
            <a:r>
              <a:rPr lang="zh-CN" altLang="en-US" dirty="0" smtClean="0"/>
              <a:t>，</a:t>
            </a:r>
            <a:r>
              <a:rPr lang="en-US" altLang="zh-CN" dirty="0" smtClean="0">
                <a:latin typeface="Arial"/>
              </a:rPr>
              <a:t>…</a:t>
            </a:r>
            <a:r>
              <a:rPr lang="zh-CN" altLang="en-US" dirty="0" smtClean="0"/>
              <a:t>，属性</a:t>
            </a:r>
            <a:r>
              <a:rPr lang="en-US" altLang="zh-CN" dirty="0" smtClean="0"/>
              <a:t>n</a:t>
            </a:r>
            <a:r>
              <a:rPr lang="zh-CN" altLang="en-US" dirty="0" smtClean="0"/>
              <a:t>）</a:t>
            </a:r>
          </a:p>
          <a:p>
            <a:pPr marL="546100" lvl="2">
              <a:buFontTx/>
              <a:buNone/>
            </a:pPr>
            <a:r>
              <a:rPr lang="zh-CN" altLang="en-US" dirty="0" smtClean="0"/>
              <a:t>学生（学号，姓名，年龄，性别，系，年级）</a:t>
            </a:r>
          </a:p>
          <a:p>
            <a:endParaRPr lang="zh-CN" alt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sz="2800" dirty="0" smtClean="0"/>
              <a:t>关系必须是规范化的，满足一定的规范条件</a:t>
            </a:r>
            <a:endParaRPr lang="en-US" altLang="zh-CN" sz="2800" dirty="0" smtClean="0"/>
          </a:p>
          <a:p>
            <a:pPr lvl="1"/>
            <a:r>
              <a:rPr lang="zh-CN" altLang="en-US" sz="2400" dirty="0" smtClean="0"/>
              <a:t>最基本的规范条件：关系的每一个分量必须是一个不可分的数据项。</a:t>
            </a:r>
            <a:endParaRPr lang="en-US" altLang="zh-CN" sz="2400" dirty="0" smtClean="0"/>
          </a:p>
          <a:p>
            <a:pPr lvl="1"/>
            <a:r>
              <a:rPr lang="zh-CN" altLang="en-US" sz="2400" b="1" dirty="0" smtClean="0">
                <a:solidFill>
                  <a:srgbClr val="C00000"/>
                </a:solidFill>
              </a:rPr>
              <a:t>不允许表中还有表</a:t>
            </a:r>
          </a:p>
          <a:p>
            <a:endParaRPr lang="zh-CN" altLang="en-US" dirty="0"/>
          </a:p>
        </p:txBody>
      </p:sp>
      <p:graphicFrame>
        <p:nvGraphicFramePr>
          <p:cNvPr id="4" name="Group 400"/>
          <p:cNvGraphicFramePr>
            <a:graphicFrameLocks noGrp="1"/>
          </p:cNvGraphicFramePr>
          <p:nvPr/>
        </p:nvGraphicFramePr>
        <p:xfrm>
          <a:off x="976727" y="3722759"/>
          <a:ext cx="7524750" cy="1657351"/>
        </p:xfrm>
        <a:graphic>
          <a:graphicData uri="http://schemas.openxmlformats.org/drawingml/2006/table">
            <a:tbl>
              <a:tblPr/>
              <a:tblGrid>
                <a:gridCol w="804862"/>
                <a:gridCol w="839788"/>
                <a:gridCol w="838200"/>
                <a:gridCol w="839787"/>
                <a:gridCol w="838200"/>
                <a:gridCol w="841375"/>
                <a:gridCol w="839788"/>
                <a:gridCol w="842962"/>
                <a:gridCol w="839788"/>
              </a:tblGrid>
              <a:tr h="373063">
                <a:tc row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smtClean="0">
                          <a:ln>
                            <a:noFill/>
                          </a:ln>
                          <a:solidFill>
                            <a:schemeClr val="tx1"/>
                          </a:solidFill>
                          <a:effectLst/>
                          <a:latin typeface="Times New Roman" pitchFamily="18" charset="0"/>
                          <a:ea typeface="宋体" charset="-122"/>
                        </a:rPr>
                        <a:t>职工号</a:t>
                      </a: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chemeClr val="tx1"/>
                          </a:solidFill>
                          <a:effectLst/>
                          <a:latin typeface="Times New Roman" pitchFamily="18" charset="0"/>
                          <a:ea typeface="宋体" charset="-122"/>
                        </a:rPr>
                        <a:t>姓名</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chemeClr val="tx1"/>
                          </a:solidFill>
                          <a:effectLst/>
                          <a:latin typeface="Times New Roman" pitchFamily="18" charset="0"/>
                          <a:ea typeface="宋体" charset="-122"/>
                        </a:rPr>
                        <a:t>职 称</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chemeClr val="tx1"/>
                          </a:solidFill>
                          <a:effectLst/>
                          <a:latin typeface="Times New Roman" pitchFamily="18" charset="0"/>
                          <a:ea typeface="宋体" charset="-122"/>
                        </a:rPr>
                        <a:t>工 资</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grid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chemeClr val="tx1"/>
                          </a:solidFill>
                          <a:effectLst/>
                          <a:latin typeface="Times New Roman" pitchFamily="18" charset="0"/>
                          <a:ea typeface="宋体" charset="-122"/>
                        </a:rPr>
                        <a:t>扣 除</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row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实 发</a:t>
                      </a: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1475">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chemeClr val="tx1"/>
                          </a:solidFill>
                          <a:effectLst/>
                          <a:latin typeface="Times New Roman" pitchFamily="18" charset="0"/>
                          <a:ea typeface="宋体" charset="-122"/>
                        </a:rPr>
                        <a:t>基 本</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chemeClr val="tx1"/>
                          </a:solidFill>
                          <a:effectLst/>
                          <a:latin typeface="Times New Roman" pitchFamily="18" charset="0"/>
                          <a:ea typeface="宋体" charset="-122"/>
                        </a:rPr>
                        <a:t>津 贴</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smtClean="0">
                          <a:ln>
                            <a:noFill/>
                          </a:ln>
                          <a:solidFill>
                            <a:schemeClr val="tx1"/>
                          </a:solidFill>
                          <a:effectLst/>
                          <a:latin typeface="Times New Roman" pitchFamily="18" charset="0"/>
                          <a:ea typeface="宋体" charset="-122"/>
                        </a:rPr>
                        <a:t>职务</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chemeClr val="tx1"/>
                          </a:solidFill>
                          <a:effectLst/>
                          <a:latin typeface="Times New Roman" pitchFamily="18" charset="0"/>
                          <a:ea typeface="宋体" charset="-122"/>
                        </a:rPr>
                        <a:t>房 租</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chemeClr val="tx1"/>
                          </a:solidFill>
                          <a:effectLst/>
                          <a:latin typeface="Times New Roman" pitchFamily="18" charset="0"/>
                          <a:ea typeface="宋体" charset="-122"/>
                        </a:rPr>
                        <a:t>水 电</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tr>
              <a:tr h="37306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charset="-122"/>
                        </a:rPr>
                        <a:t>86051</a:t>
                      </a: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chemeClr val="tx1"/>
                          </a:solidFill>
                          <a:effectLst/>
                          <a:latin typeface="Times New Roman" pitchFamily="18" charset="0"/>
                          <a:ea typeface="宋体" charset="-122"/>
                        </a:rPr>
                        <a:t>陈 平</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smtClean="0">
                          <a:ln>
                            <a:noFill/>
                          </a:ln>
                          <a:solidFill>
                            <a:schemeClr val="tx1"/>
                          </a:solidFill>
                          <a:effectLst/>
                          <a:latin typeface="Times New Roman" pitchFamily="18" charset="0"/>
                          <a:ea typeface="宋体" charset="-122"/>
                        </a:rPr>
                        <a:t>讲 师</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charset="-122"/>
                        </a:rPr>
                        <a:t>1305</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tx1"/>
                          </a:solidFill>
                          <a:effectLst/>
                          <a:latin typeface="Times New Roman" pitchFamily="18" charset="0"/>
                          <a:ea typeface="宋体" charset="-122"/>
                        </a:rPr>
                        <a:t>1200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charset="-122"/>
                        </a:rPr>
                        <a:t>50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charset="-122"/>
                        </a:rPr>
                        <a:t>160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charset="-122"/>
                        </a:rPr>
                        <a:t>112</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charset="-122"/>
                        </a:rPr>
                        <a:t>2283</a:t>
                      </a: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97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Comic Sans MS" pitchFamily="66" charset="0"/>
                        <a:ea typeface="宋体"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Comic Sans MS" pitchFamily="66"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Comic Sans MS" pitchFamily="66"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Comic Sans MS" pitchFamily="66"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Comic Sans MS" pitchFamily="66"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Comic Sans MS" pitchFamily="66"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Comic Sans MS" pitchFamily="66"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Comic Sans MS" pitchFamily="66"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dirty="0" smtClean="0">
                        <a:ln>
                          <a:noFill/>
                        </a:ln>
                        <a:solidFill>
                          <a:schemeClr val="tx1"/>
                        </a:solidFill>
                        <a:effectLst/>
                        <a:latin typeface="Comic Sans MS" pitchFamily="66"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 name="Rectangle 373"/>
          <p:cNvSpPr>
            <a:spLocks noChangeArrowheads="1"/>
          </p:cNvSpPr>
          <p:nvPr/>
        </p:nvSpPr>
        <p:spPr bwMode="auto">
          <a:xfrm>
            <a:off x="2927626" y="5490130"/>
            <a:ext cx="3743325" cy="366713"/>
          </a:xfrm>
          <a:prstGeom prst="rect">
            <a:avLst/>
          </a:prstGeom>
          <a:noFill/>
          <a:ln w="25400" algn="ctr">
            <a:noFill/>
            <a:miter lim="800000"/>
            <a:headEnd/>
            <a:tailEnd/>
          </a:ln>
          <a:effectLst/>
        </p:spPr>
        <p:txBody>
          <a:bodyPr anchor="ctr">
            <a:spAutoFit/>
          </a:bodyPr>
          <a:lstStyle/>
          <a:p>
            <a:pPr marL="342900" indent="-342900"/>
            <a:r>
              <a:rPr lang="zh-CN" altLang="en-US" b="1" dirty="0">
                <a:latin typeface="Times New Roman" pitchFamily="18" charset="0"/>
              </a:rPr>
              <a:t>图</a:t>
            </a:r>
            <a:r>
              <a:rPr lang="en-US" altLang="zh-CN" b="1" dirty="0">
                <a:latin typeface="Times New Roman" pitchFamily="18" charset="0"/>
              </a:rPr>
              <a:t>1.27  </a:t>
            </a:r>
            <a:r>
              <a:rPr lang="zh-CN" altLang="en-US" b="1" dirty="0">
                <a:latin typeface="Times New Roman" pitchFamily="18" charset="0"/>
              </a:rPr>
              <a:t>一个工资表</a:t>
            </a:r>
            <a:r>
              <a:rPr lang="en-US" altLang="zh-CN" b="1" dirty="0">
                <a:latin typeface="Times New Roman" pitchFamily="18" charset="0"/>
              </a:rPr>
              <a:t>(</a:t>
            </a:r>
            <a:r>
              <a:rPr lang="zh-CN" altLang="en-US" b="1" dirty="0">
                <a:latin typeface="Times New Roman" pitchFamily="18" charset="0"/>
              </a:rPr>
              <a:t>表中有表</a:t>
            </a:r>
            <a:r>
              <a:rPr lang="en-US" altLang="zh-CN" b="1" dirty="0">
                <a:latin typeface="Times New Roman" pitchFamily="18" charset="0"/>
              </a:rPr>
              <a:t>)</a:t>
            </a:r>
            <a:r>
              <a:rPr lang="zh-CN" altLang="en-US" b="1" dirty="0">
                <a:latin typeface="Times New Roman" pitchFamily="18" charset="0"/>
              </a:rPr>
              <a:t>实例 </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术语对比</a:t>
            </a:r>
            <a:endParaRPr lang="zh-CN" altLang="en-US" dirty="0"/>
          </a:p>
        </p:txBody>
      </p:sp>
      <p:graphicFrame>
        <p:nvGraphicFramePr>
          <p:cNvPr id="4" name="Group 110"/>
          <p:cNvGraphicFramePr>
            <a:graphicFrameLocks/>
          </p:cNvGraphicFramePr>
          <p:nvPr/>
        </p:nvGraphicFramePr>
        <p:xfrm>
          <a:off x="861391" y="1893757"/>
          <a:ext cx="7487478" cy="4023244"/>
        </p:xfrm>
        <a:graphic>
          <a:graphicData uri="http://schemas.openxmlformats.org/drawingml/2006/table">
            <a:tbl>
              <a:tblPr/>
              <a:tblGrid>
                <a:gridCol w="3744427"/>
                <a:gridCol w="3743051"/>
              </a:tblGrid>
              <a:tr h="404363">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dirty="0" smtClean="0">
                          <a:ln>
                            <a:noFill/>
                          </a:ln>
                          <a:solidFill>
                            <a:srgbClr val="FF0000"/>
                          </a:solidFill>
                          <a:effectLst/>
                          <a:latin typeface="Franklin Gothic Book" pitchFamily="34" charset="0"/>
                          <a:ea typeface="宋体" pitchFamily="2" charset="-122"/>
                        </a:rPr>
                        <a:t>关系术语</a:t>
                      </a:r>
                    </a:p>
                  </a:txBody>
                  <a:tcPr horzOverflow="overflow">
                    <a:lnL cap="flat">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smtClean="0">
                          <a:ln>
                            <a:noFill/>
                          </a:ln>
                          <a:solidFill>
                            <a:srgbClr val="FF0000"/>
                          </a:solidFill>
                          <a:effectLst/>
                          <a:latin typeface="Franklin Gothic Book" pitchFamily="34" charset="0"/>
                          <a:ea typeface="宋体" pitchFamily="2" charset="-122"/>
                        </a:rPr>
                        <a:t>一般表格的术语</a:t>
                      </a:r>
                    </a:p>
                  </a:txBody>
                  <a:tcPr horzOverflow="overflow">
                    <a:lnL>
                      <a:noFill/>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8961">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smtClean="0">
                          <a:ln>
                            <a:noFill/>
                          </a:ln>
                          <a:solidFill>
                            <a:schemeClr val="tx1"/>
                          </a:solidFill>
                          <a:effectLst/>
                          <a:latin typeface="Franklin Gothic Book" pitchFamily="34" charset="0"/>
                          <a:ea typeface="宋体" pitchFamily="2" charset="-122"/>
                        </a:rPr>
                        <a:t>关系名</a:t>
                      </a:r>
                    </a:p>
                  </a:txBody>
                  <a:tcPr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smtClean="0">
                          <a:ln>
                            <a:noFill/>
                          </a:ln>
                          <a:solidFill>
                            <a:schemeClr val="tx1"/>
                          </a:solidFill>
                          <a:effectLst/>
                          <a:latin typeface="Franklin Gothic Book" pitchFamily="34" charset="0"/>
                          <a:ea typeface="宋体" pitchFamily="2" charset="-122"/>
                        </a:rPr>
                        <a:t>表名</a:t>
                      </a:r>
                    </a:p>
                  </a:txBody>
                  <a:tcPr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384481">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smtClean="0">
                          <a:ln>
                            <a:noFill/>
                          </a:ln>
                          <a:solidFill>
                            <a:srgbClr val="0000CC"/>
                          </a:solidFill>
                          <a:effectLst/>
                          <a:latin typeface="Franklin Gothic Book" pitchFamily="34" charset="0"/>
                          <a:ea typeface="宋体" pitchFamily="2" charset="-122"/>
                        </a:rPr>
                        <a:t>关系模式</a:t>
                      </a:r>
                    </a:p>
                  </a:txBody>
                  <a:tcPr horzOverflow="overflow">
                    <a:lnL cap="flat">
                      <a:noFill/>
                    </a:lnL>
                    <a:lnR>
                      <a:noFill/>
                    </a:lnR>
                    <a:lnT>
                      <a:noFill/>
                    </a:lnT>
                    <a:lnB>
                      <a:noFill/>
                    </a:lnB>
                    <a:lnTlToBr>
                      <a:noFill/>
                    </a:lnTlToBr>
                    <a:lnBlToTr>
                      <a:noFill/>
                    </a:lnBlToTr>
                    <a:noFill/>
                  </a:tcPr>
                </a:tc>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smtClean="0">
                          <a:ln>
                            <a:noFill/>
                          </a:ln>
                          <a:solidFill>
                            <a:srgbClr val="0000CC"/>
                          </a:solidFill>
                          <a:effectLst/>
                          <a:latin typeface="Franklin Gothic Book" pitchFamily="34" charset="0"/>
                          <a:ea typeface="宋体" pitchFamily="2" charset="-122"/>
                        </a:rPr>
                        <a:t>表头（表格的描述）</a:t>
                      </a:r>
                    </a:p>
                  </a:txBody>
                  <a:tcPr horzOverflow="overflow">
                    <a:lnL>
                      <a:noFill/>
                    </a:lnL>
                    <a:lnR cap="flat">
                      <a:noFill/>
                    </a:lnR>
                    <a:lnT>
                      <a:noFill/>
                    </a:lnT>
                    <a:lnB>
                      <a:noFill/>
                    </a:lnB>
                    <a:lnTlToBr>
                      <a:noFill/>
                    </a:lnTlToBr>
                    <a:lnBlToTr>
                      <a:noFill/>
                    </a:lnBlToTr>
                    <a:noFill/>
                  </a:tcPr>
                </a:tc>
              </a:tr>
              <a:tr h="384481">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smtClean="0">
                          <a:ln>
                            <a:noFill/>
                          </a:ln>
                          <a:solidFill>
                            <a:schemeClr val="tx1"/>
                          </a:solidFill>
                          <a:effectLst/>
                          <a:latin typeface="Franklin Gothic Book" pitchFamily="34" charset="0"/>
                          <a:ea typeface="宋体" pitchFamily="2" charset="-122"/>
                        </a:rPr>
                        <a:t>关系</a:t>
                      </a:r>
                    </a:p>
                  </a:txBody>
                  <a:tcPr horzOverflow="overflow">
                    <a:lnL cap="flat">
                      <a:noFill/>
                    </a:lnL>
                    <a:lnR>
                      <a:noFill/>
                    </a:lnR>
                    <a:lnT>
                      <a:noFill/>
                    </a:lnT>
                    <a:lnB>
                      <a:noFill/>
                    </a:lnB>
                    <a:lnTlToBr>
                      <a:noFill/>
                    </a:lnTlToBr>
                    <a:lnBlToTr>
                      <a:noFill/>
                    </a:lnBlToTr>
                    <a:noFill/>
                  </a:tcPr>
                </a:tc>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smtClean="0">
                          <a:ln>
                            <a:noFill/>
                          </a:ln>
                          <a:solidFill>
                            <a:schemeClr val="tx1"/>
                          </a:solidFill>
                          <a:effectLst/>
                          <a:latin typeface="Franklin Gothic Book" pitchFamily="34" charset="0"/>
                          <a:ea typeface="宋体" pitchFamily="2" charset="-122"/>
                        </a:rPr>
                        <a:t>（一张）二维表</a:t>
                      </a:r>
                    </a:p>
                  </a:txBody>
                  <a:tcPr horzOverflow="overflow">
                    <a:lnL>
                      <a:noFill/>
                    </a:lnL>
                    <a:lnR cap="flat">
                      <a:noFill/>
                    </a:lnR>
                    <a:lnT>
                      <a:noFill/>
                    </a:lnT>
                    <a:lnB>
                      <a:noFill/>
                    </a:lnB>
                    <a:lnTlToBr>
                      <a:noFill/>
                    </a:lnTlToBr>
                    <a:lnBlToTr>
                      <a:noFill/>
                    </a:lnBlToTr>
                    <a:noFill/>
                  </a:tcPr>
                </a:tc>
              </a:tr>
              <a:tr h="384481">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smtClean="0">
                          <a:ln>
                            <a:noFill/>
                          </a:ln>
                          <a:solidFill>
                            <a:srgbClr val="0000CC"/>
                          </a:solidFill>
                          <a:effectLst/>
                          <a:latin typeface="Franklin Gothic Book" pitchFamily="34" charset="0"/>
                          <a:ea typeface="宋体" pitchFamily="2" charset="-122"/>
                        </a:rPr>
                        <a:t>元组</a:t>
                      </a:r>
                    </a:p>
                  </a:txBody>
                  <a:tcPr horzOverflow="overflow">
                    <a:lnL cap="flat">
                      <a:noFill/>
                    </a:lnL>
                    <a:lnR>
                      <a:noFill/>
                    </a:lnR>
                    <a:lnT>
                      <a:noFill/>
                    </a:lnT>
                    <a:lnB>
                      <a:noFill/>
                    </a:lnB>
                    <a:lnTlToBr>
                      <a:noFill/>
                    </a:lnTlToBr>
                    <a:lnBlToTr>
                      <a:noFill/>
                    </a:lnBlToTr>
                    <a:noFill/>
                  </a:tcPr>
                </a:tc>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dirty="0" smtClean="0">
                          <a:ln>
                            <a:noFill/>
                          </a:ln>
                          <a:solidFill>
                            <a:srgbClr val="0000CC"/>
                          </a:solidFill>
                          <a:effectLst/>
                          <a:latin typeface="Franklin Gothic Book" pitchFamily="34" charset="0"/>
                          <a:ea typeface="宋体" pitchFamily="2" charset="-122"/>
                        </a:rPr>
                        <a:t>记录或行</a:t>
                      </a:r>
                    </a:p>
                  </a:txBody>
                  <a:tcPr horzOverflow="overflow">
                    <a:lnL>
                      <a:noFill/>
                    </a:lnL>
                    <a:lnR cap="flat">
                      <a:noFill/>
                    </a:lnR>
                    <a:lnT>
                      <a:noFill/>
                    </a:lnT>
                    <a:lnB>
                      <a:noFill/>
                    </a:lnB>
                    <a:lnTlToBr>
                      <a:noFill/>
                    </a:lnTlToBr>
                    <a:lnBlToTr>
                      <a:noFill/>
                    </a:lnBlToTr>
                    <a:noFill/>
                  </a:tcPr>
                </a:tc>
              </a:tr>
              <a:tr h="384481">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smtClean="0">
                          <a:ln>
                            <a:noFill/>
                          </a:ln>
                          <a:solidFill>
                            <a:schemeClr val="tx1"/>
                          </a:solidFill>
                          <a:effectLst/>
                          <a:latin typeface="Franklin Gothic Book" pitchFamily="34" charset="0"/>
                          <a:ea typeface="宋体" pitchFamily="2" charset="-122"/>
                        </a:rPr>
                        <a:t>属性</a:t>
                      </a:r>
                    </a:p>
                  </a:txBody>
                  <a:tcPr horzOverflow="overflow">
                    <a:lnL cap="flat">
                      <a:noFill/>
                    </a:lnL>
                    <a:lnR>
                      <a:noFill/>
                    </a:lnR>
                    <a:lnT>
                      <a:noFill/>
                    </a:lnT>
                    <a:lnB>
                      <a:noFill/>
                    </a:lnB>
                    <a:lnTlToBr>
                      <a:noFill/>
                    </a:lnTlToBr>
                    <a:lnBlToTr>
                      <a:noFill/>
                    </a:lnBlToTr>
                    <a:noFill/>
                  </a:tcPr>
                </a:tc>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smtClean="0">
                          <a:ln>
                            <a:noFill/>
                          </a:ln>
                          <a:solidFill>
                            <a:schemeClr val="tx1"/>
                          </a:solidFill>
                          <a:effectLst/>
                          <a:latin typeface="Franklin Gothic Book" pitchFamily="34" charset="0"/>
                          <a:ea typeface="宋体" pitchFamily="2" charset="-122"/>
                        </a:rPr>
                        <a:t>列</a:t>
                      </a:r>
                    </a:p>
                  </a:txBody>
                  <a:tcPr horzOverflow="overflow">
                    <a:lnL>
                      <a:noFill/>
                    </a:lnL>
                    <a:lnR cap="flat">
                      <a:noFill/>
                    </a:lnR>
                    <a:lnT>
                      <a:noFill/>
                    </a:lnT>
                    <a:lnB>
                      <a:noFill/>
                    </a:lnB>
                    <a:lnTlToBr>
                      <a:noFill/>
                    </a:lnTlToBr>
                    <a:lnBlToTr>
                      <a:noFill/>
                    </a:lnBlToTr>
                    <a:noFill/>
                  </a:tcPr>
                </a:tc>
              </a:tr>
              <a:tr h="384481">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smtClean="0">
                          <a:ln>
                            <a:noFill/>
                          </a:ln>
                          <a:solidFill>
                            <a:srgbClr val="0000CC"/>
                          </a:solidFill>
                          <a:effectLst/>
                          <a:latin typeface="Franklin Gothic Book" pitchFamily="34" charset="0"/>
                          <a:ea typeface="宋体" pitchFamily="2" charset="-122"/>
                        </a:rPr>
                        <a:t>属性名</a:t>
                      </a:r>
                    </a:p>
                  </a:txBody>
                  <a:tcPr horzOverflow="overflow">
                    <a:lnL cap="flat">
                      <a:noFill/>
                    </a:lnL>
                    <a:lnR>
                      <a:noFill/>
                    </a:lnR>
                    <a:lnT>
                      <a:noFill/>
                    </a:lnT>
                    <a:lnB>
                      <a:noFill/>
                    </a:lnB>
                    <a:lnTlToBr>
                      <a:noFill/>
                    </a:lnTlToBr>
                    <a:lnBlToTr>
                      <a:noFill/>
                    </a:lnBlToTr>
                    <a:noFill/>
                  </a:tcPr>
                </a:tc>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smtClean="0">
                          <a:ln>
                            <a:noFill/>
                          </a:ln>
                          <a:solidFill>
                            <a:srgbClr val="0000CC"/>
                          </a:solidFill>
                          <a:effectLst/>
                          <a:latin typeface="Franklin Gothic Book" pitchFamily="34" charset="0"/>
                          <a:ea typeface="宋体" pitchFamily="2" charset="-122"/>
                        </a:rPr>
                        <a:t>列名</a:t>
                      </a:r>
                    </a:p>
                  </a:txBody>
                  <a:tcPr horzOverflow="overflow">
                    <a:lnL>
                      <a:noFill/>
                    </a:lnL>
                    <a:lnR cap="flat">
                      <a:noFill/>
                    </a:lnR>
                    <a:lnT>
                      <a:noFill/>
                    </a:lnT>
                    <a:lnB>
                      <a:noFill/>
                    </a:lnB>
                    <a:lnTlToBr>
                      <a:noFill/>
                    </a:lnTlToBr>
                    <a:lnBlToTr>
                      <a:noFill/>
                    </a:lnBlToTr>
                    <a:noFill/>
                  </a:tcPr>
                </a:tc>
              </a:tr>
              <a:tr h="384481">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smtClean="0">
                          <a:ln>
                            <a:noFill/>
                          </a:ln>
                          <a:solidFill>
                            <a:schemeClr val="tx1"/>
                          </a:solidFill>
                          <a:effectLst/>
                          <a:latin typeface="Franklin Gothic Book" pitchFamily="34" charset="0"/>
                          <a:ea typeface="宋体" pitchFamily="2" charset="-122"/>
                        </a:rPr>
                        <a:t>属性值</a:t>
                      </a:r>
                    </a:p>
                  </a:txBody>
                  <a:tcPr horzOverflow="overflow">
                    <a:lnL cap="flat">
                      <a:noFill/>
                    </a:lnL>
                    <a:lnR>
                      <a:noFill/>
                    </a:lnR>
                    <a:lnT>
                      <a:noFill/>
                    </a:lnT>
                    <a:lnB>
                      <a:noFill/>
                    </a:lnB>
                    <a:lnTlToBr>
                      <a:noFill/>
                    </a:lnTlToBr>
                    <a:lnBlToTr>
                      <a:noFill/>
                    </a:lnBlToTr>
                    <a:noFill/>
                  </a:tcPr>
                </a:tc>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smtClean="0">
                          <a:ln>
                            <a:noFill/>
                          </a:ln>
                          <a:solidFill>
                            <a:schemeClr val="tx1"/>
                          </a:solidFill>
                          <a:effectLst/>
                          <a:latin typeface="Franklin Gothic Book" pitchFamily="34" charset="0"/>
                          <a:ea typeface="宋体" pitchFamily="2" charset="-122"/>
                        </a:rPr>
                        <a:t>列值</a:t>
                      </a:r>
                    </a:p>
                  </a:txBody>
                  <a:tcPr horzOverflow="overflow">
                    <a:lnL>
                      <a:noFill/>
                    </a:lnL>
                    <a:lnR cap="flat">
                      <a:noFill/>
                    </a:lnR>
                    <a:lnT>
                      <a:noFill/>
                    </a:lnT>
                    <a:lnB>
                      <a:noFill/>
                    </a:lnB>
                    <a:lnTlToBr>
                      <a:noFill/>
                    </a:lnTlToBr>
                    <a:lnBlToTr>
                      <a:noFill/>
                    </a:lnBlToTr>
                    <a:noFill/>
                  </a:tcPr>
                </a:tc>
              </a:tr>
              <a:tr h="384481">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smtClean="0">
                          <a:ln>
                            <a:noFill/>
                          </a:ln>
                          <a:solidFill>
                            <a:srgbClr val="0000CC"/>
                          </a:solidFill>
                          <a:effectLst/>
                          <a:latin typeface="Franklin Gothic Book" pitchFamily="34" charset="0"/>
                          <a:ea typeface="宋体" pitchFamily="2" charset="-122"/>
                        </a:rPr>
                        <a:t>分量</a:t>
                      </a:r>
                    </a:p>
                  </a:txBody>
                  <a:tcPr horzOverflow="overflow">
                    <a:lnL cap="flat">
                      <a:noFill/>
                    </a:lnL>
                    <a:lnR>
                      <a:noFill/>
                    </a:lnR>
                    <a:lnT>
                      <a:noFill/>
                    </a:lnT>
                    <a:lnB>
                      <a:noFill/>
                    </a:lnB>
                    <a:lnTlToBr>
                      <a:noFill/>
                    </a:lnTlToBr>
                    <a:lnBlToTr>
                      <a:noFill/>
                    </a:lnBlToTr>
                    <a:noFill/>
                  </a:tcPr>
                </a:tc>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smtClean="0">
                          <a:ln>
                            <a:noFill/>
                          </a:ln>
                          <a:solidFill>
                            <a:srgbClr val="0000CC"/>
                          </a:solidFill>
                          <a:effectLst/>
                          <a:latin typeface="Franklin Gothic Book" pitchFamily="34" charset="0"/>
                          <a:ea typeface="宋体" pitchFamily="2" charset="-122"/>
                        </a:rPr>
                        <a:t>一条记录中的一个列值</a:t>
                      </a:r>
                    </a:p>
                  </a:txBody>
                  <a:tcPr horzOverflow="overflow">
                    <a:lnL>
                      <a:noFill/>
                    </a:lnL>
                    <a:lnR cap="flat">
                      <a:noFill/>
                    </a:lnR>
                    <a:lnT>
                      <a:noFill/>
                    </a:lnT>
                    <a:lnB>
                      <a:noFill/>
                    </a:lnB>
                    <a:lnTlToBr>
                      <a:noFill/>
                    </a:lnTlToBr>
                    <a:lnBlToTr>
                      <a:noFill/>
                    </a:lnBlToTr>
                    <a:noFill/>
                  </a:tcPr>
                </a:tc>
              </a:tr>
              <a:tr h="384481">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smtClean="0">
                          <a:ln>
                            <a:noFill/>
                          </a:ln>
                          <a:solidFill>
                            <a:schemeClr val="tx1"/>
                          </a:solidFill>
                          <a:effectLst/>
                          <a:latin typeface="Franklin Gothic Book" pitchFamily="34" charset="0"/>
                          <a:ea typeface="宋体" pitchFamily="2" charset="-122"/>
                        </a:rPr>
                        <a:t>非规范关系</a:t>
                      </a:r>
                    </a:p>
                  </a:txBody>
                  <a:tcPr horzOverflow="overflow">
                    <a:lnL cap="flat">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109538" marR="0" lvl="0" indent="0" algn="ctr" defTabSz="914400" rtl="0" eaLnBrk="1" fontAlgn="base" latinLnBrk="0" hangingPunct="1">
                        <a:lnSpc>
                          <a:spcPct val="100000"/>
                        </a:lnSpc>
                        <a:spcBef>
                          <a:spcPts val="400"/>
                        </a:spcBef>
                        <a:spcAft>
                          <a:spcPct val="0"/>
                        </a:spcAft>
                        <a:buClr>
                          <a:srgbClr val="FF3300"/>
                        </a:buClr>
                        <a:buSzPct val="68000"/>
                        <a:buFont typeface="Wingdings" pitchFamily="2" charset="2"/>
                        <a:buNone/>
                        <a:tabLst/>
                      </a:pPr>
                      <a:r>
                        <a:rPr kumimoji="0" lang="zh-CN" altLang="en-US" sz="2000" b="1" i="0" u="none" strike="noStrike" cap="none" normalizeH="0" baseline="0" dirty="0" smtClean="0">
                          <a:ln>
                            <a:noFill/>
                          </a:ln>
                          <a:solidFill>
                            <a:schemeClr val="tx1"/>
                          </a:solidFill>
                          <a:effectLst/>
                          <a:latin typeface="Franklin Gothic Book" pitchFamily="34" charset="0"/>
                          <a:ea typeface="宋体" pitchFamily="2" charset="-122"/>
                        </a:rPr>
                        <a:t>表中有表（大表中嵌有小表）</a:t>
                      </a:r>
                    </a:p>
                  </a:txBody>
                  <a:tcPr horzOverflow="overflow">
                    <a:lnL>
                      <a:noFill/>
                    </a:lnL>
                    <a:lnR cap="flat">
                      <a:noFill/>
                    </a:lnR>
                    <a:lnT>
                      <a:noFill/>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第二节</a:t>
            </a:r>
            <a:r>
              <a:rPr lang="en-US" altLang="zh-CN" dirty="0" smtClean="0"/>
              <a:t>  </a:t>
            </a:r>
            <a:r>
              <a:rPr lang="zh-CN" altLang="en-US" dirty="0" smtClean="0"/>
              <a:t>数据模型</a:t>
            </a:r>
            <a:endParaRPr lang="zh-CN" altLang="en-US" dirty="0"/>
          </a:p>
        </p:txBody>
      </p:sp>
      <p:sp>
        <p:nvSpPr>
          <p:cNvPr id="3" name="内容占位符 2"/>
          <p:cNvSpPr>
            <a:spLocks noGrp="1"/>
          </p:cNvSpPr>
          <p:nvPr>
            <p:ph idx="1"/>
          </p:nvPr>
        </p:nvSpPr>
        <p:spPr/>
        <p:txBody>
          <a:bodyPr/>
          <a:lstStyle/>
          <a:p>
            <a:r>
              <a:rPr lang="zh-CN" altLang="en-US" b="1" dirty="0" smtClean="0">
                <a:solidFill>
                  <a:srgbClr val="0070C0"/>
                </a:solidFill>
              </a:rPr>
              <a:t>数据模型</a:t>
            </a:r>
            <a:endParaRPr lang="en-US" altLang="zh-CN" b="1" dirty="0" smtClean="0">
              <a:solidFill>
                <a:srgbClr val="0070C0"/>
              </a:solidFill>
            </a:endParaRPr>
          </a:p>
          <a:p>
            <a:pPr lvl="1"/>
            <a:r>
              <a:rPr lang="zh-CN" altLang="en-US" sz="2400" b="1" dirty="0" smtClean="0">
                <a:solidFill>
                  <a:srgbClr val="0070C0"/>
                </a:solidFill>
              </a:rPr>
              <a:t>两类模型</a:t>
            </a:r>
            <a:endParaRPr lang="en-US" altLang="zh-CN" sz="2400" b="1" dirty="0" smtClean="0">
              <a:solidFill>
                <a:srgbClr val="0070C0"/>
              </a:solidFill>
            </a:endParaRPr>
          </a:p>
          <a:p>
            <a:pPr lvl="1"/>
            <a:r>
              <a:rPr lang="zh-CN" altLang="en-US" sz="2400" b="1" dirty="0" smtClean="0">
                <a:solidFill>
                  <a:srgbClr val="0070C0"/>
                </a:solidFill>
              </a:rPr>
              <a:t>数据模型组成要素</a:t>
            </a:r>
            <a:endParaRPr lang="en-US" altLang="zh-CN" sz="2400" b="1" dirty="0" smtClean="0">
              <a:solidFill>
                <a:srgbClr val="0070C0"/>
              </a:solidFill>
            </a:endParaRPr>
          </a:p>
          <a:p>
            <a:r>
              <a:rPr lang="zh-CN" altLang="en-US" dirty="0" smtClean="0"/>
              <a:t>概念模型</a:t>
            </a:r>
            <a:endParaRPr lang="en-US" altLang="zh-CN" dirty="0" smtClean="0"/>
          </a:p>
          <a:p>
            <a:r>
              <a:rPr lang="zh-CN" altLang="en-US" dirty="0" smtClean="0"/>
              <a:t>常用的数据模型</a:t>
            </a:r>
            <a:endParaRPr lang="en-US" altLang="zh-CN" dirty="0" smtClean="0"/>
          </a:p>
          <a:p>
            <a:pPr lvl="1"/>
            <a:endParaRPr lang="zh-CN" altLang="en-US" sz="2400" dirty="0" smtClean="0"/>
          </a:p>
          <a:p>
            <a:endParaRPr lang="zh-CN" altLang="en-US" dirty="0"/>
          </a:p>
        </p:txBody>
      </p:sp>
    </p:spTree>
  </p:cSld>
  <p:clrMapOvr>
    <a:masterClrMapping/>
  </p:clrMapOvr>
  <p:transition advTm="437"/>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3" name="Picture 3"/>
          <p:cNvPicPr>
            <a:picLocks noChangeAspect="1" noChangeArrowheads="1"/>
          </p:cNvPicPr>
          <p:nvPr/>
        </p:nvPicPr>
        <p:blipFill>
          <a:blip r:embed="rId2"/>
          <a:srcRect/>
          <a:stretch>
            <a:fillRect/>
          </a:stretch>
        </p:blipFill>
        <p:spPr bwMode="auto">
          <a:xfrm>
            <a:off x="827088" y="549275"/>
            <a:ext cx="7489825" cy="5764213"/>
          </a:xfrm>
          <a:prstGeom prst="rect">
            <a:avLst/>
          </a:prstGeom>
          <a:noFill/>
        </p:spPr>
      </p:pic>
      <p:cxnSp>
        <p:nvCxnSpPr>
          <p:cNvPr id="5" name="直接箭头连接符 4"/>
          <p:cNvCxnSpPr/>
          <p:nvPr/>
        </p:nvCxnSpPr>
        <p:spPr>
          <a:xfrm>
            <a:off x="3130826" y="3180522"/>
            <a:ext cx="2802835" cy="1013791"/>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2875722" y="3687417"/>
            <a:ext cx="3057939" cy="158032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3003273" y="4313582"/>
            <a:ext cx="2930388" cy="51683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V="1">
            <a:off x="3265714" y="2743201"/>
            <a:ext cx="2667947" cy="252453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V="1">
            <a:off x="3399183" y="3180522"/>
            <a:ext cx="2534478" cy="164989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3003273" y="2600960"/>
            <a:ext cx="3031767" cy="1086457"/>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smtClean="0"/>
              <a:t>二、关系数据模型的操纵和完整性约束 </a:t>
            </a:r>
            <a:endParaRPr lang="zh-CN" altLang="en-US" sz="3600" dirty="0"/>
          </a:p>
        </p:txBody>
      </p:sp>
      <p:sp>
        <p:nvSpPr>
          <p:cNvPr id="3" name="内容占位符 2"/>
          <p:cNvSpPr>
            <a:spLocks noGrp="1"/>
          </p:cNvSpPr>
          <p:nvPr>
            <p:ph idx="1"/>
          </p:nvPr>
        </p:nvSpPr>
        <p:spPr/>
        <p:txBody>
          <a:bodyPr>
            <a:normAutofit lnSpcReduction="10000"/>
          </a:bodyPr>
          <a:lstStyle/>
          <a:p>
            <a:r>
              <a:rPr lang="zh-CN" altLang="en-US" sz="2800" dirty="0" smtClean="0"/>
              <a:t>数据操作是集合操作，操作对象和操作结果都是关系</a:t>
            </a:r>
          </a:p>
          <a:p>
            <a:pPr lvl="1"/>
            <a:r>
              <a:rPr lang="zh-CN" altLang="en-US" sz="2400" dirty="0" smtClean="0"/>
              <a:t>查询</a:t>
            </a:r>
          </a:p>
          <a:p>
            <a:pPr lvl="1"/>
            <a:r>
              <a:rPr lang="zh-CN" altLang="en-US" sz="2400" dirty="0" smtClean="0"/>
              <a:t>插入</a:t>
            </a:r>
          </a:p>
          <a:p>
            <a:pPr lvl="1"/>
            <a:r>
              <a:rPr lang="zh-CN" altLang="en-US" sz="2400" dirty="0" smtClean="0"/>
              <a:t>删除</a:t>
            </a:r>
          </a:p>
          <a:p>
            <a:pPr lvl="1"/>
            <a:r>
              <a:rPr lang="zh-CN" altLang="en-US" sz="2400" dirty="0" smtClean="0"/>
              <a:t>更新</a:t>
            </a:r>
          </a:p>
          <a:p>
            <a:r>
              <a:rPr lang="zh-CN" altLang="en-US" sz="2800" dirty="0" smtClean="0"/>
              <a:t>数据操作是集合操作，</a:t>
            </a:r>
            <a:r>
              <a:rPr lang="zh-CN" altLang="en-US" sz="2800" dirty="0" smtClean="0">
                <a:solidFill>
                  <a:srgbClr val="FF0000"/>
                </a:solidFill>
              </a:rPr>
              <a:t>操作对象和操作结果都是关系</a:t>
            </a:r>
            <a:r>
              <a:rPr lang="zh-CN" altLang="en-US" sz="2800" dirty="0" smtClean="0"/>
              <a:t>，即若干</a:t>
            </a:r>
            <a:r>
              <a:rPr lang="zh-CN" altLang="en-US" sz="2800" dirty="0" smtClean="0">
                <a:solidFill>
                  <a:srgbClr val="FF0000"/>
                </a:solidFill>
              </a:rPr>
              <a:t>元组的集合</a:t>
            </a:r>
          </a:p>
          <a:p>
            <a:r>
              <a:rPr lang="zh-CN" altLang="en-US" sz="2800" dirty="0" smtClean="0"/>
              <a:t>存取路径对用户隐蔽，用户只要指出“干什么”，不必详细说明“怎么干”</a:t>
            </a:r>
          </a:p>
          <a:p>
            <a:endParaRPr lang="zh-CN" alt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关系的完整性约束条件 </a:t>
            </a:r>
          </a:p>
          <a:p>
            <a:pPr lvl="1">
              <a:lnSpc>
                <a:spcPct val="200000"/>
              </a:lnSpc>
            </a:pPr>
            <a:r>
              <a:rPr lang="zh-CN" altLang="en-US" dirty="0" smtClean="0"/>
              <a:t>实体完整性 </a:t>
            </a:r>
          </a:p>
          <a:p>
            <a:pPr lvl="1">
              <a:lnSpc>
                <a:spcPct val="200000"/>
              </a:lnSpc>
            </a:pPr>
            <a:r>
              <a:rPr lang="zh-CN" altLang="en-US" dirty="0" smtClean="0"/>
              <a:t>参照完整性 </a:t>
            </a:r>
          </a:p>
          <a:p>
            <a:pPr lvl="1">
              <a:lnSpc>
                <a:spcPct val="200000"/>
              </a:lnSpc>
            </a:pPr>
            <a:r>
              <a:rPr lang="zh-CN" altLang="en-US" dirty="0" smtClean="0"/>
              <a:t>用户定义的完整性</a:t>
            </a:r>
          </a:p>
          <a:p>
            <a:endParaRPr lang="zh-CN" alt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en-US" altLang="zh-CN" dirty="0" smtClean="0">
                <a:latin typeface="+mj-ea"/>
              </a:rPr>
              <a:t>1</a:t>
            </a:r>
            <a:r>
              <a:rPr lang="zh-CN" altLang="en-US" dirty="0" smtClean="0">
                <a:latin typeface="+mj-ea"/>
              </a:rPr>
              <a:t>、</a:t>
            </a:r>
            <a:r>
              <a:rPr lang="en-US" altLang="zh-CN" dirty="0" smtClean="0">
                <a:latin typeface="+mj-ea"/>
              </a:rPr>
              <a:t> </a:t>
            </a:r>
            <a:r>
              <a:rPr lang="zh-CN" altLang="en-US" dirty="0" smtClean="0">
                <a:latin typeface="+mj-ea"/>
              </a:rPr>
              <a:t>实体完整性</a:t>
            </a:r>
            <a:endParaRPr lang="zh-CN" altLang="en-US" dirty="0">
              <a:latin typeface="+mj-ea"/>
            </a:endParaRPr>
          </a:p>
        </p:txBody>
      </p:sp>
      <p:sp>
        <p:nvSpPr>
          <p:cNvPr id="3" name="内容占位符 2"/>
          <p:cNvSpPr>
            <a:spLocks noGrp="1"/>
          </p:cNvSpPr>
          <p:nvPr>
            <p:ph idx="1"/>
          </p:nvPr>
        </p:nvSpPr>
        <p:spPr/>
        <p:txBody>
          <a:bodyPr rtlCol="0">
            <a:normAutofit/>
          </a:bodyPr>
          <a:lstStyle/>
          <a:p>
            <a:pPr algn="just" eaLnBrk="1" fontAlgn="auto" hangingPunct="1">
              <a:lnSpc>
                <a:spcPct val="130000"/>
              </a:lnSpc>
              <a:spcAft>
                <a:spcPts val="0"/>
              </a:spcAft>
              <a:buFontTx/>
              <a:buNone/>
              <a:defRPr/>
            </a:pPr>
            <a:r>
              <a:rPr lang="zh-CN" altLang="en-US" sz="2800" b="1" dirty="0" smtClean="0"/>
              <a:t>实体完整性规则（</a:t>
            </a:r>
            <a:r>
              <a:rPr lang="en-US" altLang="zh-CN" sz="2800" b="1" dirty="0" smtClean="0"/>
              <a:t>Entity Integrity</a:t>
            </a:r>
            <a:r>
              <a:rPr lang="zh-CN" altLang="en-US" sz="2800" b="1" dirty="0" smtClean="0"/>
              <a:t>）</a:t>
            </a:r>
          </a:p>
          <a:p>
            <a:pPr algn="just" eaLnBrk="1" fontAlgn="auto" hangingPunct="1">
              <a:lnSpc>
                <a:spcPct val="130000"/>
              </a:lnSpc>
              <a:spcAft>
                <a:spcPts val="0"/>
              </a:spcAft>
              <a:buFontTx/>
              <a:buNone/>
              <a:defRPr/>
            </a:pPr>
            <a:r>
              <a:rPr lang="zh-CN" altLang="en-US" sz="2800" dirty="0" smtClean="0"/>
              <a:t>    主码的值不能重复，主码的属性非空</a:t>
            </a:r>
            <a:endParaRPr lang="zh-CN" altLang="en-US" sz="2400" dirty="0" smtClean="0"/>
          </a:p>
          <a:p>
            <a:pPr marL="809625" indent="-809625" algn="just" eaLnBrk="1" fontAlgn="auto" hangingPunct="1">
              <a:lnSpc>
                <a:spcPct val="130000"/>
              </a:lnSpc>
              <a:spcAft>
                <a:spcPts val="0"/>
              </a:spcAft>
              <a:buFontTx/>
              <a:buNone/>
              <a:defRPr/>
            </a:pPr>
            <a:r>
              <a:rPr lang="zh-CN" altLang="en-US" sz="2400" dirty="0" smtClean="0"/>
              <a:t>   例：</a:t>
            </a:r>
            <a:r>
              <a:rPr lang="zh-CN" altLang="en-US" sz="2400" dirty="0" smtClean="0">
                <a:latin typeface="+mn-ea"/>
                <a:ea typeface="+mn-ea"/>
              </a:rPr>
              <a:t>学生的选修（</a:t>
            </a:r>
            <a:r>
              <a:rPr lang="zh-CN" altLang="en-US" sz="2400" u="sng" dirty="0" smtClean="0">
                <a:solidFill>
                  <a:srgbClr val="FF0000"/>
                </a:solidFill>
                <a:latin typeface="+mn-ea"/>
                <a:ea typeface="+mn-ea"/>
              </a:rPr>
              <a:t>学号、课程号</a:t>
            </a:r>
            <a:r>
              <a:rPr lang="zh-CN" altLang="en-US" sz="2400" dirty="0" smtClean="0">
                <a:latin typeface="+mn-ea"/>
                <a:ea typeface="+mn-ea"/>
              </a:rPr>
              <a:t>、成绩）中</a:t>
            </a:r>
            <a:r>
              <a:rPr lang="zh-CN" altLang="en-US" sz="2400" dirty="0" smtClean="0">
                <a:solidFill>
                  <a:srgbClr val="FF0000"/>
                </a:solidFill>
                <a:latin typeface="+mn-ea"/>
                <a:ea typeface="+mn-ea"/>
              </a:rPr>
              <a:t>学号</a:t>
            </a:r>
            <a:r>
              <a:rPr lang="zh-CN" altLang="en-US" sz="2400" dirty="0" smtClean="0">
                <a:latin typeface="+mn-ea"/>
                <a:ea typeface="+mn-ea"/>
              </a:rPr>
              <a:t>和</a:t>
            </a:r>
            <a:r>
              <a:rPr lang="zh-CN" altLang="en-US" sz="2400" dirty="0" smtClean="0">
                <a:solidFill>
                  <a:srgbClr val="FF0000"/>
                </a:solidFill>
                <a:latin typeface="+mn-ea"/>
                <a:ea typeface="+mn-ea"/>
              </a:rPr>
              <a:t>课程号</a:t>
            </a:r>
            <a:r>
              <a:rPr lang="zh-CN" altLang="en-US" sz="2400" dirty="0" smtClean="0">
                <a:latin typeface="+mn-ea"/>
                <a:ea typeface="+mn-ea"/>
              </a:rPr>
              <a:t>为主码，则学号、课程号都是主码的属性，都不能取空值</a:t>
            </a:r>
            <a:endParaRPr lang="zh-CN" altLang="en-US" sz="2400" dirty="0" smtClean="0">
              <a:solidFill>
                <a:srgbClr val="FF0000"/>
              </a:solidFill>
              <a:latin typeface="+mn-ea"/>
              <a:ea typeface="+mn-ea"/>
            </a:endParaRPr>
          </a:p>
        </p:txBody>
      </p:sp>
      <p:sp>
        <p:nvSpPr>
          <p:cNvPr id="68612" name="TextBox 3"/>
          <p:cNvSpPr txBox="1">
            <a:spLocks noChangeArrowheads="1"/>
          </p:cNvSpPr>
          <p:nvPr/>
        </p:nvSpPr>
        <p:spPr bwMode="auto">
          <a:xfrm>
            <a:off x="1454150" y="4432433"/>
            <a:ext cx="3281363" cy="460375"/>
          </a:xfrm>
          <a:prstGeom prst="rect">
            <a:avLst/>
          </a:prstGeom>
          <a:noFill/>
          <a:ln w="9525">
            <a:noFill/>
            <a:miter lim="800000"/>
            <a:headEnd/>
            <a:tailEnd/>
          </a:ln>
        </p:spPr>
        <p:txBody>
          <a:bodyPr wrap="none">
            <a:spAutoFit/>
          </a:bodyPr>
          <a:lstStyle/>
          <a:p>
            <a:r>
              <a:rPr lang="en-US" altLang="zh-CN" sz="2400"/>
              <a:t>SC</a:t>
            </a:r>
            <a:r>
              <a:rPr lang="zh-CN" altLang="en-US" sz="2400"/>
              <a:t>（</a:t>
            </a:r>
            <a:r>
              <a:rPr lang="en-US" altLang="zh-CN" sz="2400" b="1" u="sng">
                <a:solidFill>
                  <a:srgbClr val="FF0000"/>
                </a:solidFill>
              </a:rPr>
              <a:t>Sno, Cno</a:t>
            </a:r>
            <a:r>
              <a:rPr lang="en-US" altLang="zh-CN" sz="2400"/>
              <a:t>, Grade</a:t>
            </a:r>
            <a:r>
              <a:rPr lang="zh-CN" altLang="en-US" sz="2400"/>
              <a:t>）</a:t>
            </a:r>
          </a:p>
        </p:txBody>
      </p:sp>
      <p:sp>
        <p:nvSpPr>
          <p:cNvPr id="68613" name="TextBox 5"/>
          <p:cNvSpPr txBox="1">
            <a:spLocks noChangeArrowheads="1"/>
          </p:cNvSpPr>
          <p:nvPr/>
        </p:nvSpPr>
        <p:spPr bwMode="auto">
          <a:xfrm>
            <a:off x="1993900" y="5121408"/>
            <a:ext cx="2749550" cy="400050"/>
          </a:xfrm>
          <a:prstGeom prst="rect">
            <a:avLst/>
          </a:prstGeom>
          <a:noFill/>
          <a:ln w="9525">
            <a:noFill/>
            <a:miter lim="800000"/>
            <a:headEnd/>
            <a:tailEnd/>
          </a:ln>
        </p:spPr>
        <p:txBody>
          <a:bodyPr wrap="none">
            <a:spAutoFit/>
          </a:bodyPr>
          <a:lstStyle/>
          <a:p>
            <a:r>
              <a:rPr lang="zh-CN" altLang="en-US" sz="2000"/>
              <a:t>（ </a:t>
            </a:r>
            <a:r>
              <a:rPr lang="en-US" altLang="zh-CN" sz="2000"/>
              <a:t>200215121,  1,  92 </a:t>
            </a:r>
            <a:r>
              <a:rPr lang="zh-CN" altLang="en-US" sz="2000"/>
              <a:t>）</a:t>
            </a:r>
          </a:p>
        </p:txBody>
      </p:sp>
      <p:sp>
        <p:nvSpPr>
          <p:cNvPr id="68614" name="TextBox 6"/>
          <p:cNvSpPr txBox="1">
            <a:spLocks noChangeArrowheads="1"/>
          </p:cNvSpPr>
          <p:nvPr/>
        </p:nvSpPr>
        <p:spPr bwMode="auto">
          <a:xfrm>
            <a:off x="1951038" y="5543683"/>
            <a:ext cx="3019425" cy="400050"/>
          </a:xfrm>
          <a:prstGeom prst="rect">
            <a:avLst/>
          </a:prstGeom>
          <a:noFill/>
          <a:ln w="9525">
            <a:noFill/>
            <a:miter lim="800000"/>
            <a:headEnd/>
            <a:tailEnd/>
          </a:ln>
        </p:spPr>
        <p:txBody>
          <a:bodyPr wrap="none">
            <a:spAutoFit/>
          </a:bodyPr>
          <a:lstStyle/>
          <a:p>
            <a:r>
              <a:rPr lang="zh-CN" altLang="en-US" sz="2000"/>
              <a:t>（ </a:t>
            </a:r>
            <a:r>
              <a:rPr lang="en-US" altLang="zh-CN" sz="2000"/>
              <a:t>200215121,  null,  92 </a:t>
            </a:r>
            <a:r>
              <a:rPr lang="zh-CN" altLang="en-US" sz="2000"/>
              <a:t>）</a:t>
            </a:r>
          </a:p>
        </p:txBody>
      </p:sp>
      <p:pic>
        <p:nvPicPr>
          <p:cNvPr id="68615" name="Picture 1" descr="E:\数据库原理\ppt\picture\png-0652.png"/>
          <p:cNvPicPr>
            <a:picLocks noChangeAspect="1" noChangeArrowheads="1"/>
          </p:cNvPicPr>
          <p:nvPr/>
        </p:nvPicPr>
        <p:blipFill>
          <a:blip r:embed="rId3"/>
          <a:srcRect/>
          <a:stretch>
            <a:fillRect/>
          </a:stretch>
        </p:blipFill>
        <p:spPr bwMode="auto">
          <a:xfrm>
            <a:off x="4727575" y="5481771"/>
            <a:ext cx="458788" cy="460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2</a:t>
            </a:r>
            <a:r>
              <a:rPr lang="zh-CN" altLang="en-US" dirty="0" smtClean="0"/>
              <a:t>、参照完整性</a:t>
            </a:r>
            <a:endParaRPr lang="zh-CN" altLang="en-US" dirty="0"/>
          </a:p>
        </p:txBody>
      </p:sp>
      <p:sp>
        <p:nvSpPr>
          <p:cNvPr id="3" name="内容占位符 2"/>
          <p:cNvSpPr>
            <a:spLocks noGrp="1"/>
          </p:cNvSpPr>
          <p:nvPr>
            <p:ph idx="1"/>
          </p:nvPr>
        </p:nvSpPr>
        <p:spPr>
          <a:xfrm>
            <a:off x="457200" y="1547192"/>
            <a:ext cx="8229600" cy="4525963"/>
          </a:xfrm>
        </p:spPr>
        <p:txBody>
          <a:bodyPr>
            <a:normAutofit/>
          </a:bodyPr>
          <a:lstStyle/>
          <a:p>
            <a:pPr eaLnBrk="1" hangingPunct="1">
              <a:defRPr/>
            </a:pPr>
            <a:r>
              <a:rPr lang="zh-CN" altLang="en-US" sz="2800" dirty="0" smtClean="0"/>
              <a:t>外码（</a:t>
            </a:r>
            <a:r>
              <a:rPr lang="en-US" altLang="zh-CN" sz="2800" dirty="0" smtClean="0"/>
              <a:t>Foreign Key</a:t>
            </a:r>
            <a:r>
              <a:rPr lang="zh-CN" altLang="en-US" sz="2800" dirty="0" smtClean="0"/>
              <a:t>）</a:t>
            </a:r>
            <a:endParaRPr lang="en-US" altLang="zh-CN" sz="2800" dirty="0" smtClean="0"/>
          </a:p>
          <a:p>
            <a:pPr lvl="1" eaLnBrk="1" hangingPunct="1">
              <a:lnSpc>
                <a:spcPct val="150000"/>
              </a:lnSpc>
              <a:defRPr/>
            </a:pPr>
            <a:r>
              <a:rPr lang="zh-CN" altLang="en-US" sz="2400" dirty="0" smtClean="0"/>
              <a:t>设</a:t>
            </a:r>
            <a:r>
              <a:rPr lang="en-US" altLang="zh-CN" sz="2400" i="1" dirty="0" smtClean="0"/>
              <a:t>F</a:t>
            </a:r>
            <a:r>
              <a:rPr lang="zh-CN" altLang="en-US" sz="2400" dirty="0" smtClean="0"/>
              <a:t>是基本关系</a:t>
            </a:r>
            <a:r>
              <a:rPr lang="en-US" altLang="zh-CN" sz="2400" i="1" dirty="0" smtClean="0"/>
              <a:t>R</a:t>
            </a:r>
            <a:r>
              <a:rPr lang="zh-CN" altLang="en-US" sz="2400" dirty="0" smtClean="0"/>
              <a:t>的一个或一组属性，但不是关系</a:t>
            </a:r>
            <a:r>
              <a:rPr lang="en-US" altLang="zh-CN" sz="2400" i="1" dirty="0" smtClean="0"/>
              <a:t>R</a:t>
            </a:r>
            <a:r>
              <a:rPr lang="zh-CN" altLang="en-US" sz="2400" dirty="0" smtClean="0"/>
              <a:t>的码。如果</a:t>
            </a:r>
            <a:r>
              <a:rPr lang="en-US" altLang="zh-CN" sz="2400" dirty="0" smtClean="0"/>
              <a:t>F</a:t>
            </a:r>
            <a:r>
              <a:rPr lang="zh-CN" altLang="en-US" sz="2400" dirty="0" smtClean="0"/>
              <a:t>与基本关系</a:t>
            </a:r>
            <a:r>
              <a:rPr lang="en-US" altLang="zh-CN" sz="2400" i="1" dirty="0" smtClean="0"/>
              <a:t>S</a:t>
            </a:r>
            <a:r>
              <a:rPr lang="zh-CN" altLang="en-US" sz="2400" dirty="0" smtClean="0"/>
              <a:t>的主码</a:t>
            </a:r>
            <a:r>
              <a:rPr lang="en-US" altLang="zh-CN" sz="2400" dirty="0" smtClean="0"/>
              <a:t>K</a:t>
            </a:r>
            <a:r>
              <a:rPr lang="en-US" altLang="zh-CN" sz="2400" baseline="-25000" dirty="0" smtClean="0"/>
              <a:t>s</a:t>
            </a:r>
            <a:r>
              <a:rPr lang="zh-CN" altLang="en-US" sz="2400" dirty="0" smtClean="0"/>
              <a:t>相对应，则称</a:t>
            </a:r>
            <a:r>
              <a:rPr lang="en-US" altLang="zh-CN" sz="2400" dirty="0" smtClean="0"/>
              <a:t>F</a:t>
            </a:r>
            <a:r>
              <a:rPr lang="zh-CN" altLang="en-US" sz="2400" dirty="0" smtClean="0"/>
              <a:t>是基本关系</a:t>
            </a:r>
            <a:r>
              <a:rPr lang="en-US" altLang="zh-CN" sz="2400" i="1" dirty="0" smtClean="0"/>
              <a:t>R</a:t>
            </a:r>
            <a:r>
              <a:rPr lang="zh-CN" altLang="en-US" sz="2400" dirty="0" smtClean="0"/>
              <a:t>的</a:t>
            </a:r>
            <a:r>
              <a:rPr lang="zh-CN" altLang="en-US" sz="2000" b="1" dirty="0" smtClean="0">
                <a:solidFill>
                  <a:schemeClr val="hlink"/>
                </a:solidFill>
                <a:latin typeface="+mn-ea"/>
              </a:rPr>
              <a:t>外码</a:t>
            </a:r>
          </a:p>
          <a:p>
            <a:pPr lvl="1" algn="just" eaLnBrk="1" fontAlgn="auto" hangingPunct="1">
              <a:lnSpc>
                <a:spcPct val="150000"/>
              </a:lnSpc>
              <a:spcAft>
                <a:spcPts val="0"/>
              </a:spcAft>
              <a:defRPr/>
            </a:pPr>
            <a:r>
              <a:rPr lang="zh-CN" altLang="en-US" sz="2000" dirty="0" smtClean="0"/>
              <a:t>基本关系</a:t>
            </a:r>
            <a:r>
              <a:rPr lang="en-US" altLang="zh-CN" sz="2000" i="1" dirty="0" smtClean="0"/>
              <a:t>R</a:t>
            </a:r>
            <a:r>
              <a:rPr lang="zh-CN" altLang="en-US" sz="2000" i="1" dirty="0" smtClean="0"/>
              <a:t>称</a:t>
            </a:r>
            <a:r>
              <a:rPr lang="zh-CN" altLang="en-US" sz="2000" dirty="0" smtClean="0"/>
              <a:t>为</a:t>
            </a:r>
            <a:r>
              <a:rPr lang="zh-CN" altLang="en-US" sz="2000" b="1" dirty="0" smtClean="0">
                <a:solidFill>
                  <a:schemeClr val="hlink"/>
                </a:solidFill>
                <a:latin typeface="+mn-ea"/>
              </a:rPr>
              <a:t>参照关系</a:t>
            </a:r>
            <a:r>
              <a:rPr lang="zh-CN" altLang="en-US" sz="2000" dirty="0" smtClean="0"/>
              <a:t>（</a:t>
            </a:r>
            <a:r>
              <a:rPr lang="en-US" altLang="zh-CN" sz="2000" dirty="0" smtClean="0"/>
              <a:t>Referencing  Relation</a:t>
            </a:r>
            <a:r>
              <a:rPr lang="zh-CN" altLang="en-US" sz="2000" dirty="0" smtClean="0"/>
              <a:t>）</a:t>
            </a:r>
          </a:p>
          <a:p>
            <a:pPr lvl="1" algn="just" eaLnBrk="1" fontAlgn="auto" hangingPunct="1">
              <a:lnSpc>
                <a:spcPct val="150000"/>
              </a:lnSpc>
              <a:spcAft>
                <a:spcPts val="0"/>
              </a:spcAft>
              <a:defRPr/>
            </a:pPr>
            <a:r>
              <a:rPr lang="zh-CN" altLang="en-US" sz="2000" dirty="0" smtClean="0"/>
              <a:t>基本关系</a:t>
            </a:r>
            <a:r>
              <a:rPr lang="en-US" altLang="zh-CN" sz="2000" i="1" dirty="0" smtClean="0"/>
              <a:t>S</a:t>
            </a:r>
            <a:r>
              <a:rPr lang="zh-CN" altLang="en-US" sz="2000" i="1" dirty="0" smtClean="0"/>
              <a:t>称</a:t>
            </a:r>
            <a:r>
              <a:rPr lang="zh-CN" altLang="en-US" sz="2000" dirty="0" smtClean="0"/>
              <a:t>为</a:t>
            </a:r>
            <a:r>
              <a:rPr lang="zh-CN" altLang="en-US" sz="2000" b="1" dirty="0" smtClean="0">
                <a:solidFill>
                  <a:schemeClr val="hlink"/>
                </a:solidFill>
                <a:latin typeface="+mn-ea"/>
              </a:rPr>
              <a:t>被参照关系</a:t>
            </a:r>
            <a:r>
              <a:rPr lang="zh-CN" altLang="en-US" sz="2000" dirty="0" smtClean="0"/>
              <a:t>（</a:t>
            </a:r>
            <a:r>
              <a:rPr lang="en-US" altLang="zh-CN" sz="2000" dirty="0" smtClean="0"/>
              <a:t>Referenced Relation</a:t>
            </a:r>
            <a:r>
              <a:rPr lang="zh-CN" altLang="en-US" sz="2000" dirty="0" smtClean="0"/>
              <a:t>）</a:t>
            </a:r>
            <a:endParaRPr lang="zh-CN" altLang="en-US" sz="2400" dirty="0" smtClean="0"/>
          </a:p>
          <a:p>
            <a:pPr lvl="1" eaLnBrk="1" hangingPunct="1">
              <a:defRPr/>
            </a:pPr>
            <a:endParaRPr lang="zh-CN" altLang="en-US" sz="2400" dirty="0"/>
          </a:p>
        </p:txBody>
      </p:sp>
      <p:graphicFrame>
        <p:nvGraphicFramePr>
          <p:cNvPr id="5" name="表格 4"/>
          <p:cNvGraphicFramePr>
            <a:graphicFrameLocks noGrp="1"/>
          </p:cNvGraphicFramePr>
          <p:nvPr/>
        </p:nvGraphicFramePr>
        <p:xfrm>
          <a:off x="5847810" y="5381482"/>
          <a:ext cx="3031147" cy="1016000"/>
        </p:xfrm>
        <a:graphic>
          <a:graphicData uri="http://schemas.openxmlformats.org/drawingml/2006/table">
            <a:tbl>
              <a:tblPr/>
              <a:tblGrid>
                <a:gridCol w="1187456"/>
                <a:gridCol w="1035304"/>
                <a:gridCol w="808387"/>
              </a:tblGrid>
              <a:tr h="0">
                <a:tc>
                  <a:txBody>
                    <a:bodyPr/>
                    <a:lstStyle/>
                    <a:p>
                      <a:pPr indent="266700" algn="ctr">
                        <a:lnSpc>
                          <a:spcPts val="1575"/>
                        </a:lnSpc>
                        <a:spcAft>
                          <a:spcPts val="0"/>
                        </a:spcAft>
                      </a:pPr>
                      <a:r>
                        <a:rPr lang="zh-CN" sz="1400" b="1" kern="100" dirty="0">
                          <a:latin typeface="Times New Roman"/>
                          <a:ea typeface="宋体"/>
                          <a:cs typeface="Times New Roman"/>
                        </a:rPr>
                        <a:t>学</a:t>
                      </a:r>
                      <a:r>
                        <a:rPr lang="en-US" sz="1400" b="1" kern="100" dirty="0">
                          <a:latin typeface="Times New Roman"/>
                          <a:ea typeface="宋体"/>
                          <a:cs typeface="Times New Roman"/>
                        </a:rPr>
                        <a:t>  </a:t>
                      </a:r>
                      <a:r>
                        <a:rPr lang="zh-CN" sz="1400" b="1" kern="100" dirty="0">
                          <a:latin typeface="Times New Roman"/>
                          <a:ea typeface="宋体"/>
                          <a:cs typeface="Times New Roman"/>
                        </a:rPr>
                        <a:t>号</a:t>
                      </a:r>
                      <a:endParaRPr lang="zh-CN" sz="24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575"/>
                        </a:lnSpc>
                        <a:spcAft>
                          <a:spcPts val="0"/>
                        </a:spcAft>
                      </a:pPr>
                      <a:r>
                        <a:rPr lang="zh-CN" sz="1400" b="1" kern="100" dirty="0">
                          <a:latin typeface="Times New Roman"/>
                          <a:ea typeface="宋体"/>
                          <a:cs typeface="Times New Roman"/>
                        </a:rPr>
                        <a:t>课程号</a:t>
                      </a:r>
                      <a:endParaRPr lang="zh-CN" sz="24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575"/>
                        </a:lnSpc>
                        <a:spcAft>
                          <a:spcPts val="0"/>
                        </a:spcAft>
                      </a:pPr>
                      <a:r>
                        <a:rPr lang="zh-CN" sz="1400" b="1" kern="100" dirty="0">
                          <a:latin typeface="Times New Roman"/>
                          <a:ea typeface="宋体"/>
                          <a:cs typeface="Times New Roman"/>
                        </a:rPr>
                        <a:t>成绩</a:t>
                      </a:r>
                      <a:endParaRPr lang="zh-CN" sz="24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indent="0" algn="ctr">
                        <a:lnSpc>
                          <a:spcPts val="1575"/>
                        </a:lnSpc>
                        <a:spcAft>
                          <a:spcPts val="0"/>
                        </a:spcAft>
                      </a:pPr>
                      <a:r>
                        <a:rPr lang="en-US" sz="1400" b="1" kern="100" dirty="0">
                          <a:latin typeface="Times New Roman"/>
                          <a:ea typeface="宋体"/>
                          <a:cs typeface="Times New Roman"/>
                        </a:rPr>
                        <a:t>2007004</a:t>
                      </a:r>
                      <a:endParaRPr lang="zh-CN" sz="24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ts val="1575"/>
                        </a:lnSpc>
                        <a:spcAft>
                          <a:spcPts val="0"/>
                        </a:spcAft>
                      </a:pPr>
                      <a:r>
                        <a:rPr lang="en-US" sz="1400" b="1" kern="100" dirty="0">
                          <a:latin typeface="Times New Roman"/>
                          <a:ea typeface="宋体"/>
                          <a:cs typeface="Times New Roman"/>
                        </a:rPr>
                        <a:t>C1</a:t>
                      </a:r>
                      <a:endParaRPr lang="zh-CN" sz="24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ts val="1575"/>
                        </a:lnSpc>
                        <a:spcAft>
                          <a:spcPts val="0"/>
                        </a:spcAft>
                      </a:pPr>
                      <a:r>
                        <a:rPr lang="en-US" sz="1400" b="1" kern="100" dirty="0">
                          <a:latin typeface="Times New Roman"/>
                          <a:ea typeface="宋体"/>
                          <a:cs typeface="Times New Roman"/>
                        </a:rPr>
                        <a:t>90</a:t>
                      </a:r>
                      <a:endParaRPr lang="zh-CN" sz="24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indent="0" algn="ctr">
                        <a:lnSpc>
                          <a:spcPts val="1575"/>
                        </a:lnSpc>
                        <a:spcAft>
                          <a:spcPts val="0"/>
                        </a:spcAft>
                      </a:pPr>
                      <a:r>
                        <a:rPr lang="en-US" sz="1400" b="1" kern="100" dirty="0">
                          <a:latin typeface="Times New Roman"/>
                          <a:ea typeface="宋体"/>
                          <a:cs typeface="Times New Roman"/>
                        </a:rPr>
                        <a:t>2007004</a:t>
                      </a:r>
                      <a:endParaRPr lang="zh-CN" sz="24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ts val="1575"/>
                        </a:lnSpc>
                        <a:spcAft>
                          <a:spcPts val="0"/>
                        </a:spcAft>
                      </a:pPr>
                      <a:r>
                        <a:rPr lang="en-US" sz="1400" b="1" kern="100" dirty="0">
                          <a:latin typeface="Times New Roman"/>
                          <a:ea typeface="宋体"/>
                          <a:cs typeface="Times New Roman"/>
                        </a:rPr>
                        <a:t>C2</a:t>
                      </a:r>
                      <a:endParaRPr lang="zh-CN" sz="24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ts val="1575"/>
                        </a:lnSpc>
                        <a:spcAft>
                          <a:spcPts val="0"/>
                        </a:spcAft>
                      </a:pPr>
                      <a:r>
                        <a:rPr lang="en-US" sz="1400" b="1" kern="100" dirty="0">
                          <a:latin typeface="Times New Roman"/>
                          <a:ea typeface="宋体"/>
                          <a:cs typeface="Times New Roman"/>
                        </a:rPr>
                        <a:t>80</a:t>
                      </a:r>
                      <a:endParaRPr lang="zh-CN" sz="24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indent="0" algn="ctr">
                        <a:lnSpc>
                          <a:spcPts val="1575"/>
                        </a:lnSpc>
                        <a:spcAft>
                          <a:spcPts val="0"/>
                        </a:spcAft>
                      </a:pPr>
                      <a:r>
                        <a:rPr lang="en-US" sz="1400" b="1" kern="100" dirty="0">
                          <a:latin typeface="Times New Roman"/>
                          <a:ea typeface="宋体"/>
                          <a:cs typeface="Times New Roman"/>
                        </a:rPr>
                        <a:t>2007006</a:t>
                      </a:r>
                      <a:endParaRPr lang="zh-CN" sz="24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ts val="1575"/>
                        </a:lnSpc>
                        <a:spcAft>
                          <a:spcPts val="0"/>
                        </a:spcAft>
                      </a:pPr>
                      <a:r>
                        <a:rPr lang="en-US" sz="1400" b="1" kern="100" dirty="0">
                          <a:latin typeface="Times New Roman"/>
                          <a:ea typeface="宋体"/>
                          <a:cs typeface="Times New Roman"/>
                        </a:rPr>
                        <a:t>C1</a:t>
                      </a:r>
                      <a:endParaRPr lang="zh-CN" sz="24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ts val="1575"/>
                        </a:lnSpc>
                        <a:spcAft>
                          <a:spcPts val="0"/>
                        </a:spcAft>
                      </a:pPr>
                      <a:r>
                        <a:rPr lang="en-US" sz="1400" b="1" kern="100" dirty="0">
                          <a:latin typeface="Times New Roman"/>
                          <a:ea typeface="宋体"/>
                          <a:cs typeface="Times New Roman"/>
                        </a:rPr>
                        <a:t>85</a:t>
                      </a:r>
                      <a:endParaRPr lang="zh-CN" sz="24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indent="0" algn="ctr">
                        <a:lnSpc>
                          <a:spcPts val="1575"/>
                        </a:lnSpc>
                        <a:spcAft>
                          <a:spcPts val="0"/>
                        </a:spcAft>
                      </a:pPr>
                      <a:r>
                        <a:rPr lang="en-US" sz="1400" b="1" kern="100" dirty="0">
                          <a:latin typeface="Times New Roman"/>
                          <a:ea typeface="宋体"/>
                          <a:cs typeface="Times New Roman"/>
                        </a:rPr>
                        <a:t>2007006</a:t>
                      </a:r>
                      <a:endParaRPr lang="zh-CN" sz="24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ts val="1575"/>
                        </a:lnSpc>
                        <a:spcAft>
                          <a:spcPts val="0"/>
                        </a:spcAft>
                      </a:pPr>
                      <a:r>
                        <a:rPr lang="en-US" sz="1400" b="1" kern="100" dirty="0">
                          <a:latin typeface="Times New Roman"/>
                          <a:ea typeface="宋体"/>
                          <a:cs typeface="Times New Roman"/>
                        </a:rPr>
                        <a:t>C2</a:t>
                      </a:r>
                      <a:endParaRPr lang="zh-CN" sz="24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ts val="1575"/>
                        </a:lnSpc>
                        <a:spcAft>
                          <a:spcPts val="0"/>
                        </a:spcAft>
                      </a:pPr>
                      <a:r>
                        <a:rPr lang="en-US" sz="1400" b="1" kern="100" dirty="0">
                          <a:latin typeface="Times New Roman"/>
                          <a:ea typeface="宋体"/>
                          <a:cs typeface="Times New Roman"/>
                        </a:rPr>
                        <a:t>89</a:t>
                      </a:r>
                      <a:endParaRPr lang="zh-CN" sz="24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6" name="表格 5"/>
          <p:cNvGraphicFramePr>
            <a:graphicFrameLocks noGrp="1"/>
          </p:cNvGraphicFramePr>
          <p:nvPr/>
        </p:nvGraphicFramePr>
        <p:xfrm>
          <a:off x="450572" y="5452161"/>
          <a:ext cx="4744278" cy="812800"/>
        </p:xfrm>
        <a:graphic>
          <a:graphicData uri="http://schemas.openxmlformats.org/drawingml/2006/table">
            <a:tbl>
              <a:tblPr/>
              <a:tblGrid>
                <a:gridCol w="927654"/>
                <a:gridCol w="861392"/>
                <a:gridCol w="662608"/>
                <a:gridCol w="768626"/>
                <a:gridCol w="733285"/>
                <a:gridCol w="790713"/>
              </a:tblGrid>
              <a:tr h="0">
                <a:tc>
                  <a:txBody>
                    <a:bodyPr/>
                    <a:lstStyle/>
                    <a:p>
                      <a:pPr marL="0" indent="0" algn="ctr">
                        <a:lnSpc>
                          <a:spcPts val="1575"/>
                        </a:lnSpc>
                        <a:spcAft>
                          <a:spcPts val="0"/>
                        </a:spcAft>
                      </a:pPr>
                      <a:r>
                        <a:rPr lang="zh-CN" sz="1400" b="1" kern="100" dirty="0">
                          <a:latin typeface="Times New Roman"/>
                          <a:ea typeface="宋体"/>
                          <a:cs typeface="Times New Roman"/>
                        </a:rPr>
                        <a:t>学</a:t>
                      </a:r>
                      <a:r>
                        <a:rPr lang="en-US" sz="1400" b="1" kern="100" dirty="0">
                          <a:latin typeface="Times New Roman"/>
                          <a:ea typeface="宋体"/>
                          <a:cs typeface="Times New Roman"/>
                        </a:rPr>
                        <a:t>  </a:t>
                      </a:r>
                      <a:r>
                        <a:rPr lang="zh-CN" sz="1400" b="1" kern="100" dirty="0">
                          <a:latin typeface="Times New Roman"/>
                          <a:ea typeface="宋体"/>
                          <a:cs typeface="Times New Roman"/>
                        </a:rPr>
                        <a:t>号</a:t>
                      </a:r>
                      <a:endParaRPr lang="zh-CN" sz="24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ts val="1575"/>
                        </a:lnSpc>
                        <a:spcAft>
                          <a:spcPts val="0"/>
                        </a:spcAft>
                      </a:pPr>
                      <a:r>
                        <a:rPr lang="zh-CN" sz="1400" b="1" kern="100" dirty="0">
                          <a:latin typeface="Times New Roman"/>
                          <a:ea typeface="宋体"/>
                          <a:cs typeface="Times New Roman"/>
                        </a:rPr>
                        <a:t>姓</a:t>
                      </a:r>
                      <a:r>
                        <a:rPr lang="en-US" sz="1400" b="1" kern="100" dirty="0">
                          <a:latin typeface="Times New Roman"/>
                          <a:ea typeface="宋体"/>
                          <a:cs typeface="Times New Roman"/>
                        </a:rPr>
                        <a:t>  </a:t>
                      </a:r>
                      <a:r>
                        <a:rPr lang="zh-CN" sz="1400" b="1" kern="100" dirty="0">
                          <a:latin typeface="Times New Roman"/>
                          <a:ea typeface="宋体"/>
                          <a:cs typeface="Times New Roman"/>
                        </a:rPr>
                        <a:t>名</a:t>
                      </a:r>
                      <a:endParaRPr lang="zh-CN" sz="24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ts val="1575"/>
                        </a:lnSpc>
                        <a:spcAft>
                          <a:spcPts val="0"/>
                        </a:spcAft>
                      </a:pPr>
                      <a:r>
                        <a:rPr lang="zh-CN" sz="1400" b="1" kern="100" dirty="0">
                          <a:latin typeface="Times New Roman"/>
                          <a:ea typeface="宋体"/>
                          <a:cs typeface="Times New Roman"/>
                        </a:rPr>
                        <a:t>年 龄</a:t>
                      </a:r>
                      <a:endParaRPr lang="zh-CN" sz="24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ts val="1575"/>
                        </a:lnSpc>
                        <a:spcAft>
                          <a:spcPts val="0"/>
                        </a:spcAft>
                      </a:pPr>
                      <a:r>
                        <a:rPr lang="zh-CN" sz="1400" b="1" kern="100" dirty="0">
                          <a:latin typeface="Times New Roman"/>
                          <a:ea typeface="宋体"/>
                          <a:cs typeface="Times New Roman"/>
                        </a:rPr>
                        <a:t>性</a:t>
                      </a:r>
                      <a:r>
                        <a:rPr lang="en-US" sz="1400" b="1" kern="100" dirty="0">
                          <a:latin typeface="Times New Roman"/>
                          <a:ea typeface="宋体"/>
                          <a:cs typeface="Times New Roman"/>
                        </a:rPr>
                        <a:t>  </a:t>
                      </a:r>
                      <a:r>
                        <a:rPr lang="zh-CN" sz="1400" b="1" kern="100" dirty="0">
                          <a:latin typeface="Times New Roman"/>
                          <a:ea typeface="宋体"/>
                          <a:cs typeface="Times New Roman"/>
                        </a:rPr>
                        <a:t>别</a:t>
                      </a:r>
                      <a:endParaRPr lang="zh-CN" sz="24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ts val="1575"/>
                        </a:lnSpc>
                        <a:spcAft>
                          <a:spcPts val="0"/>
                        </a:spcAft>
                      </a:pPr>
                      <a:r>
                        <a:rPr lang="zh-CN" sz="1400" b="1" kern="100" dirty="0">
                          <a:latin typeface="Times New Roman"/>
                          <a:ea typeface="宋体"/>
                          <a:cs typeface="Times New Roman"/>
                        </a:rPr>
                        <a:t>系</a:t>
                      </a:r>
                      <a:r>
                        <a:rPr lang="en-US" sz="1400" b="1" kern="100" dirty="0">
                          <a:latin typeface="Times New Roman"/>
                          <a:ea typeface="宋体"/>
                          <a:cs typeface="Times New Roman"/>
                        </a:rPr>
                        <a:t>  </a:t>
                      </a:r>
                      <a:r>
                        <a:rPr lang="zh-CN" sz="1400" b="1" kern="100" dirty="0">
                          <a:latin typeface="Times New Roman"/>
                          <a:ea typeface="宋体"/>
                          <a:cs typeface="Times New Roman"/>
                        </a:rPr>
                        <a:t>号</a:t>
                      </a:r>
                      <a:endParaRPr lang="zh-CN" sz="24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ts val="1575"/>
                        </a:lnSpc>
                        <a:spcAft>
                          <a:spcPts val="0"/>
                        </a:spcAft>
                      </a:pPr>
                      <a:r>
                        <a:rPr lang="zh-CN" sz="1400" b="1" kern="100" dirty="0">
                          <a:latin typeface="Times New Roman"/>
                          <a:ea typeface="宋体"/>
                          <a:cs typeface="Times New Roman"/>
                        </a:rPr>
                        <a:t>年</a:t>
                      </a:r>
                      <a:r>
                        <a:rPr lang="en-US" sz="1400" b="1" kern="100" dirty="0">
                          <a:latin typeface="Times New Roman"/>
                          <a:ea typeface="宋体"/>
                          <a:cs typeface="Times New Roman"/>
                        </a:rPr>
                        <a:t>  </a:t>
                      </a:r>
                      <a:r>
                        <a:rPr lang="zh-CN" sz="1400" b="1" kern="100" dirty="0">
                          <a:latin typeface="Times New Roman"/>
                          <a:ea typeface="宋体"/>
                          <a:cs typeface="Times New Roman"/>
                        </a:rPr>
                        <a:t>级</a:t>
                      </a:r>
                      <a:endParaRPr lang="zh-CN" sz="24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indent="92075" algn="ctr">
                        <a:lnSpc>
                          <a:spcPts val="1575"/>
                        </a:lnSpc>
                        <a:spcAft>
                          <a:spcPts val="0"/>
                        </a:spcAft>
                      </a:pPr>
                      <a:r>
                        <a:rPr lang="en-US" sz="1400" b="1" kern="100" dirty="0">
                          <a:latin typeface="Times New Roman"/>
                          <a:ea typeface="宋体"/>
                          <a:cs typeface="Times New Roman"/>
                        </a:rPr>
                        <a:t>2007004</a:t>
                      </a:r>
                      <a:endParaRPr lang="zh-CN" sz="24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92075" algn="ctr">
                        <a:lnSpc>
                          <a:spcPts val="1575"/>
                        </a:lnSpc>
                        <a:spcAft>
                          <a:spcPts val="0"/>
                        </a:spcAft>
                      </a:pPr>
                      <a:r>
                        <a:rPr lang="zh-CN" sz="1400" b="1" kern="100" dirty="0">
                          <a:latin typeface="Times New Roman"/>
                          <a:ea typeface="宋体"/>
                          <a:cs typeface="Times New Roman"/>
                        </a:rPr>
                        <a:t>王小明</a:t>
                      </a:r>
                      <a:endParaRPr lang="zh-CN" sz="24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575"/>
                        </a:lnSpc>
                        <a:spcAft>
                          <a:spcPts val="0"/>
                        </a:spcAft>
                      </a:pPr>
                      <a:r>
                        <a:rPr lang="en-US" sz="1400" b="1" kern="100">
                          <a:latin typeface="Times New Roman"/>
                          <a:ea typeface="宋体"/>
                          <a:cs typeface="Times New Roman"/>
                        </a:rPr>
                        <a:t>19</a:t>
                      </a:r>
                      <a:endParaRPr lang="zh-CN" sz="24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575"/>
                        </a:lnSpc>
                        <a:spcAft>
                          <a:spcPts val="0"/>
                        </a:spcAft>
                      </a:pPr>
                      <a:r>
                        <a:rPr lang="zh-CN" sz="1400" b="1" kern="100">
                          <a:latin typeface="Times New Roman"/>
                          <a:ea typeface="宋体"/>
                          <a:cs typeface="Times New Roman"/>
                        </a:rPr>
                        <a:t>女</a:t>
                      </a:r>
                      <a:endParaRPr lang="zh-CN" sz="24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575"/>
                        </a:lnSpc>
                        <a:spcAft>
                          <a:spcPts val="0"/>
                        </a:spcAft>
                      </a:pPr>
                      <a:r>
                        <a:rPr lang="en-US" sz="1400" b="1" kern="100" dirty="0">
                          <a:latin typeface="Times New Roman"/>
                          <a:ea typeface="宋体"/>
                          <a:cs typeface="Times New Roman"/>
                        </a:rPr>
                        <a:t>D1</a:t>
                      </a:r>
                      <a:endParaRPr lang="zh-CN" sz="24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575"/>
                        </a:lnSpc>
                        <a:spcAft>
                          <a:spcPts val="0"/>
                        </a:spcAft>
                      </a:pPr>
                      <a:r>
                        <a:rPr lang="en-US" sz="1400" b="1" kern="100">
                          <a:latin typeface="Times New Roman"/>
                          <a:ea typeface="宋体"/>
                          <a:cs typeface="Times New Roman"/>
                        </a:rPr>
                        <a:t>2007</a:t>
                      </a:r>
                      <a:endParaRPr lang="zh-CN" sz="24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indent="0" algn="ctr">
                        <a:lnSpc>
                          <a:spcPts val="1575"/>
                        </a:lnSpc>
                        <a:spcAft>
                          <a:spcPts val="0"/>
                        </a:spcAft>
                      </a:pPr>
                      <a:r>
                        <a:rPr lang="en-US" sz="1400" b="1" kern="100" dirty="0">
                          <a:latin typeface="Times New Roman"/>
                          <a:ea typeface="宋体"/>
                          <a:cs typeface="Times New Roman"/>
                        </a:rPr>
                        <a:t>2007006</a:t>
                      </a:r>
                      <a:endParaRPr lang="zh-CN" sz="24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ts val="1575"/>
                        </a:lnSpc>
                        <a:spcAft>
                          <a:spcPts val="0"/>
                        </a:spcAft>
                      </a:pPr>
                      <a:r>
                        <a:rPr lang="zh-CN" sz="1400" b="1" kern="100" dirty="0">
                          <a:latin typeface="Times New Roman"/>
                          <a:ea typeface="宋体"/>
                          <a:cs typeface="Times New Roman"/>
                        </a:rPr>
                        <a:t>黄大鹏</a:t>
                      </a:r>
                      <a:endParaRPr lang="zh-CN" sz="24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575"/>
                        </a:lnSpc>
                        <a:spcAft>
                          <a:spcPts val="0"/>
                        </a:spcAft>
                      </a:pPr>
                      <a:r>
                        <a:rPr lang="en-US" sz="1400" b="1" kern="100">
                          <a:latin typeface="Times New Roman"/>
                          <a:ea typeface="宋体"/>
                          <a:cs typeface="Times New Roman"/>
                        </a:rPr>
                        <a:t>20</a:t>
                      </a:r>
                      <a:endParaRPr lang="zh-CN" sz="24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575"/>
                        </a:lnSpc>
                        <a:spcAft>
                          <a:spcPts val="0"/>
                        </a:spcAft>
                      </a:pPr>
                      <a:r>
                        <a:rPr lang="zh-CN" sz="1400" b="1" kern="100">
                          <a:latin typeface="Times New Roman"/>
                          <a:ea typeface="宋体"/>
                          <a:cs typeface="Times New Roman"/>
                        </a:rPr>
                        <a:t>男</a:t>
                      </a:r>
                      <a:endParaRPr lang="zh-CN" sz="24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575"/>
                        </a:lnSpc>
                        <a:spcAft>
                          <a:spcPts val="0"/>
                        </a:spcAft>
                      </a:pPr>
                      <a:r>
                        <a:rPr lang="en-US" sz="1400" b="1" kern="100">
                          <a:latin typeface="Times New Roman"/>
                          <a:ea typeface="宋体"/>
                          <a:cs typeface="Times New Roman"/>
                        </a:rPr>
                        <a:t>D2</a:t>
                      </a:r>
                      <a:endParaRPr lang="zh-CN" sz="24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575"/>
                        </a:lnSpc>
                        <a:spcAft>
                          <a:spcPts val="0"/>
                        </a:spcAft>
                      </a:pPr>
                      <a:r>
                        <a:rPr lang="en-US" sz="1400" b="1" kern="100">
                          <a:latin typeface="Times New Roman"/>
                          <a:ea typeface="宋体"/>
                          <a:cs typeface="Times New Roman"/>
                        </a:rPr>
                        <a:t>2007</a:t>
                      </a:r>
                      <a:endParaRPr lang="zh-CN" sz="24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indent="0" algn="ctr">
                        <a:lnSpc>
                          <a:spcPts val="1575"/>
                        </a:lnSpc>
                        <a:spcAft>
                          <a:spcPts val="0"/>
                        </a:spcAft>
                      </a:pPr>
                      <a:r>
                        <a:rPr lang="en-US" sz="1400" b="1" kern="100" dirty="0">
                          <a:latin typeface="Times New Roman"/>
                          <a:ea typeface="宋体"/>
                          <a:cs typeface="Times New Roman"/>
                        </a:rPr>
                        <a:t>2007008</a:t>
                      </a:r>
                      <a:endParaRPr lang="zh-CN" sz="24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ts val="1575"/>
                        </a:lnSpc>
                        <a:spcAft>
                          <a:spcPts val="0"/>
                        </a:spcAft>
                      </a:pPr>
                      <a:r>
                        <a:rPr lang="zh-CN" sz="1400" b="1" kern="100" dirty="0">
                          <a:latin typeface="Times New Roman"/>
                          <a:ea typeface="宋体"/>
                          <a:cs typeface="Times New Roman"/>
                        </a:rPr>
                        <a:t>张文斌</a:t>
                      </a:r>
                      <a:endParaRPr lang="zh-CN" sz="24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575"/>
                        </a:lnSpc>
                        <a:spcAft>
                          <a:spcPts val="0"/>
                        </a:spcAft>
                      </a:pPr>
                      <a:r>
                        <a:rPr lang="en-US" sz="1400" b="1" kern="100">
                          <a:latin typeface="Times New Roman"/>
                          <a:ea typeface="宋体"/>
                          <a:cs typeface="Times New Roman"/>
                        </a:rPr>
                        <a:t>18</a:t>
                      </a:r>
                      <a:endParaRPr lang="zh-CN" sz="24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575"/>
                        </a:lnSpc>
                        <a:spcAft>
                          <a:spcPts val="0"/>
                        </a:spcAft>
                      </a:pPr>
                      <a:r>
                        <a:rPr lang="zh-CN" sz="1400" b="1" kern="100">
                          <a:latin typeface="Times New Roman"/>
                          <a:ea typeface="宋体"/>
                          <a:cs typeface="Times New Roman"/>
                        </a:rPr>
                        <a:t>女</a:t>
                      </a:r>
                      <a:endParaRPr lang="zh-CN" sz="24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575"/>
                        </a:lnSpc>
                        <a:spcAft>
                          <a:spcPts val="0"/>
                        </a:spcAft>
                      </a:pPr>
                      <a:r>
                        <a:rPr lang="en-US" sz="1400" b="1" kern="100" dirty="0">
                          <a:latin typeface="Times New Roman"/>
                          <a:ea typeface="宋体"/>
                          <a:cs typeface="Times New Roman"/>
                        </a:rPr>
                        <a:t>D3</a:t>
                      </a:r>
                      <a:endParaRPr lang="zh-CN" sz="24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575"/>
                        </a:lnSpc>
                        <a:spcAft>
                          <a:spcPts val="0"/>
                        </a:spcAft>
                      </a:pPr>
                      <a:r>
                        <a:rPr lang="en-US" sz="1400" b="1" kern="100" dirty="0">
                          <a:latin typeface="Times New Roman"/>
                          <a:ea typeface="宋体"/>
                          <a:cs typeface="Times New Roman"/>
                        </a:rPr>
                        <a:t>2007</a:t>
                      </a:r>
                      <a:endParaRPr lang="zh-CN" sz="24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TextBox 6"/>
          <p:cNvSpPr txBox="1"/>
          <p:nvPr/>
        </p:nvSpPr>
        <p:spPr>
          <a:xfrm>
            <a:off x="424069" y="4996066"/>
            <a:ext cx="2262158" cy="369332"/>
          </a:xfrm>
          <a:prstGeom prst="rect">
            <a:avLst/>
          </a:prstGeom>
          <a:noFill/>
        </p:spPr>
        <p:txBody>
          <a:bodyPr wrap="none" rtlCol="0">
            <a:spAutoFit/>
          </a:bodyPr>
          <a:lstStyle/>
          <a:p>
            <a:r>
              <a:rPr lang="zh-CN" altLang="en-US" dirty="0" smtClean="0"/>
              <a:t>学生表（被参照表）</a:t>
            </a:r>
            <a:endParaRPr lang="zh-CN" altLang="en-US" dirty="0"/>
          </a:p>
        </p:txBody>
      </p:sp>
      <p:sp>
        <p:nvSpPr>
          <p:cNvPr id="8" name="TextBox 7"/>
          <p:cNvSpPr txBox="1"/>
          <p:nvPr/>
        </p:nvSpPr>
        <p:spPr>
          <a:xfrm>
            <a:off x="5903843" y="4909927"/>
            <a:ext cx="2031325" cy="369332"/>
          </a:xfrm>
          <a:prstGeom prst="rect">
            <a:avLst/>
          </a:prstGeom>
          <a:noFill/>
        </p:spPr>
        <p:txBody>
          <a:bodyPr wrap="none" rtlCol="0">
            <a:spAutoFit/>
          </a:bodyPr>
          <a:lstStyle/>
          <a:p>
            <a:r>
              <a:rPr lang="zh-CN" altLang="en-US" dirty="0" smtClean="0"/>
              <a:t>成绩表（参照表）</a:t>
            </a:r>
            <a:endParaRPr lang="zh-CN" alt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sp>
        <p:nvSpPr>
          <p:cNvPr id="71683" name="内容占位符 2"/>
          <p:cNvSpPr>
            <a:spLocks noGrp="1"/>
          </p:cNvSpPr>
          <p:nvPr>
            <p:ph idx="1"/>
          </p:nvPr>
        </p:nvSpPr>
        <p:spPr/>
        <p:txBody>
          <a:bodyPr/>
          <a:lstStyle/>
          <a:p>
            <a:pPr algn="just" eaLnBrk="1" hangingPunct="1">
              <a:lnSpc>
                <a:spcPct val="170000"/>
              </a:lnSpc>
              <a:buFontTx/>
              <a:buNone/>
            </a:pPr>
            <a:r>
              <a:rPr lang="zh-CN" altLang="en-US" sz="2800" dirty="0" smtClean="0"/>
              <a:t>参照完整性规则</a:t>
            </a:r>
          </a:p>
          <a:p>
            <a:pPr lvl="1" algn="just">
              <a:buClr>
                <a:schemeClr val="accent1"/>
              </a:buClr>
              <a:buSzPct val="75000"/>
              <a:buNone/>
            </a:pPr>
            <a:r>
              <a:rPr lang="zh-CN" altLang="en-US" sz="2400" dirty="0" smtClean="0"/>
              <a:t>外码取值必须或者</a:t>
            </a:r>
            <a:r>
              <a:rPr lang="zh-CN" altLang="en-US" sz="2400" b="1" dirty="0" smtClean="0">
                <a:solidFill>
                  <a:srgbClr val="FF0000"/>
                </a:solidFill>
              </a:rPr>
              <a:t>取空值</a:t>
            </a:r>
            <a:r>
              <a:rPr lang="zh-CN" altLang="en-US" sz="2400" dirty="0" smtClean="0"/>
              <a:t>，或者是被参照表中存在的。</a:t>
            </a:r>
            <a:endParaRPr lang="en-US" altLang="zh-CN" sz="2400" dirty="0" smtClean="0"/>
          </a:p>
          <a:p>
            <a:pPr algn="just">
              <a:buClr>
                <a:schemeClr val="accent1"/>
              </a:buClr>
              <a:buSzPct val="75000"/>
              <a:buNone/>
            </a:pPr>
            <a:r>
              <a:rPr lang="zh-CN" altLang="en-US" sz="2400" dirty="0" smtClean="0"/>
              <a:t>例：请分析下面两个表的参照关系，指出那个是外码，在成绩表中插入一条新记录（ ‘</a:t>
            </a:r>
            <a:r>
              <a:rPr lang="en-US" altLang="zh-CN" sz="2400" dirty="0" smtClean="0"/>
              <a:t>2007004’, ‘c5’, 98</a:t>
            </a:r>
            <a:r>
              <a:rPr lang="zh-CN" altLang="en-US" sz="2400" dirty="0" smtClean="0"/>
              <a:t>）该操作能否执行成功？为什么？</a:t>
            </a:r>
          </a:p>
        </p:txBody>
      </p:sp>
      <p:graphicFrame>
        <p:nvGraphicFramePr>
          <p:cNvPr id="5121" name="Object 1"/>
          <p:cNvGraphicFramePr>
            <a:graphicFrameLocks noChangeAspect="1"/>
          </p:cNvGraphicFramePr>
          <p:nvPr/>
        </p:nvGraphicFramePr>
        <p:xfrm>
          <a:off x="4830211" y="3860800"/>
          <a:ext cx="3816350" cy="2997200"/>
        </p:xfrm>
        <a:graphic>
          <a:graphicData uri="http://schemas.openxmlformats.org/presentationml/2006/ole">
            <mc:AlternateContent xmlns:mc="http://schemas.openxmlformats.org/markup-compatibility/2006">
              <mc:Choice xmlns:v="urn:schemas-microsoft-com:vml" Requires="v">
                <p:oleObj spid="_x0000_s5173" name="文档" r:id="rId3" imgW="2358519" imgH="1852043" progId="Word.Document.8">
                  <p:embed/>
                </p:oleObj>
              </mc:Choice>
              <mc:Fallback>
                <p:oleObj name="文档" r:id="rId3" imgW="2358519" imgH="1852043" progId="Word.Document.8">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0211" y="3860800"/>
                        <a:ext cx="3816350" cy="299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2" name="Object 2"/>
          <p:cNvGraphicFramePr>
            <a:graphicFrameLocks noChangeAspect="1"/>
          </p:cNvGraphicFramePr>
          <p:nvPr/>
        </p:nvGraphicFramePr>
        <p:xfrm>
          <a:off x="1262063" y="3720754"/>
          <a:ext cx="3846512" cy="3221037"/>
        </p:xfrm>
        <a:graphic>
          <a:graphicData uri="http://schemas.openxmlformats.org/presentationml/2006/ole">
            <mc:AlternateContent xmlns:mc="http://schemas.openxmlformats.org/markup-compatibility/2006">
              <mc:Choice xmlns:v="urn:schemas-microsoft-com:vml" Requires="v">
                <p:oleObj spid="_x0000_s5174" name="Document" r:id="rId5" imgW="2085260" imgH="1747922" progId="Word.Document.8">
                  <p:embed/>
                </p:oleObj>
              </mc:Choice>
              <mc:Fallback>
                <p:oleObj name="Document" r:id="rId5" imgW="2085260" imgH="1747922" progId="Word.Document.8">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62063" y="3720754"/>
                        <a:ext cx="3846512" cy="3221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endParaRPr lang="zh-CN" altLang="en-US"/>
          </a:p>
        </p:txBody>
      </p:sp>
      <p:sp>
        <p:nvSpPr>
          <p:cNvPr id="72707" name="内容占位符 2"/>
          <p:cNvSpPr>
            <a:spLocks noGrp="1"/>
          </p:cNvSpPr>
          <p:nvPr>
            <p:ph idx="1"/>
          </p:nvPr>
        </p:nvSpPr>
        <p:spPr/>
        <p:txBody>
          <a:bodyPr/>
          <a:lstStyle/>
          <a:p>
            <a:pPr eaLnBrk="1" hangingPunct="1">
              <a:lnSpc>
                <a:spcPct val="160000"/>
              </a:lnSpc>
              <a:buFontTx/>
              <a:buNone/>
            </a:pPr>
            <a:r>
              <a:rPr lang="zh-CN" altLang="en-US" smtClean="0">
                <a:latin typeface="隶书" pitchFamily="49" charset="-122"/>
              </a:rPr>
              <a:t>例：</a:t>
            </a:r>
            <a:r>
              <a:rPr lang="zh-CN" altLang="en-US" smtClean="0"/>
              <a:t>选修（</a:t>
            </a:r>
            <a:r>
              <a:rPr lang="zh-CN" altLang="en-US" u="sng" smtClean="0">
                <a:solidFill>
                  <a:srgbClr val="3333FF"/>
                </a:solidFill>
              </a:rPr>
              <a:t>学号</a:t>
            </a:r>
            <a:r>
              <a:rPr lang="zh-CN" altLang="en-US" smtClean="0"/>
              <a:t>，</a:t>
            </a:r>
            <a:r>
              <a:rPr lang="zh-CN" altLang="en-US" u="sng" smtClean="0">
                <a:solidFill>
                  <a:srgbClr val="3333FF"/>
                </a:solidFill>
              </a:rPr>
              <a:t>课程号</a:t>
            </a:r>
            <a:r>
              <a:rPr lang="zh-CN" altLang="en-US" smtClean="0"/>
              <a:t>，成绩）</a:t>
            </a:r>
          </a:p>
          <a:p>
            <a:pPr lvl="1" eaLnBrk="1" hangingPunct="1">
              <a:lnSpc>
                <a:spcPct val="160000"/>
              </a:lnSpc>
              <a:buFontTx/>
              <a:buNone/>
            </a:pPr>
            <a:r>
              <a:rPr lang="zh-CN" altLang="en-US" smtClean="0">
                <a:latin typeface="Arial" pitchFamily="34" charset="0"/>
                <a:ea typeface="宋体" pitchFamily="2" charset="-122"/>
              </a:rPr>
              <a:t>“</a:t>
            </a:r>
            <a:r>
              <a:rPr lang="zh-CN" altLang="en-US" smtClean="0">
                <a:ea typeface="宋体" pitchFamily="2" charset="-122"/>
              </a:rPr>
              <a:t>学号</a:t>
            </a:r>
            <a:r>
              <a:rPr lang="zh-CN" altLang="en-US" smtClean="0">
                <a:latin typeface="Arial" pitchFamily="34" charset="0"/>
                <a:ea typeface="宋体" pitchFamily="2" charset="-122"/>
              </a:rPr>
              <a:t>”</a:t>
            </a:r>
            <a:r>
              <a:rPr lang="zh-CN" altLang="en-US" smtClean="0">
                <a:ea typeface="宋体" pitchFamily="2" charset="-122"/>
              </a:rPr>
              <a:t>和</a:t>
            </a:r>
            <a:r>
              <a:rPr lang="zh-CN" altLang="en-US" smtClean="0">
                <a:latin typeface="Arial" pitchFamily="34" charset="0"/>
                <a:ea typeface="宋体" pitchFamily="2" charset="-122"/>
              </a:rPr>
              <a:t>“</a:t>
            </a:r>
            <a:r>
              <a:rPr lang="zh-CN" altLang="en-US" smtClean="0">
                <a:ea typeface="宋体" pitchFamily="2" charset="-122"/>
              </a:rPr>
              <a:t>课程号</a:t>
            </a:r>
            <a:r>
              <a:rPr lang="zh-CN" altLang="en-US" smtClean="0">
                <a:latin typeface="Arial" pitchFamily="34" charset="0"/>
                <a:ea typeface="宋体" pitchFamily="2" charset="-122"/>
              </a:rPr>
              <a:t>”</a:t>
            </a:r>
            <a:r>
              <a:rPr lang="zh-CN" altLang="en-US" smtClean="0">
                <a:ea typeface="宋体" pitchFamily="2" charset="-122"/>
              </a:rPr>
              <a:t>可能的取值 ：</a:t>
            </a:r>
          </a:p>
          <a:p>
            <a:pPr lvl="1" eaLnBrk="1" hangingPunct="1">
              <a:lnSpc>
                <a:spcPct val="160000"/>
              </a:lnSpc>
              <a:buFontTx/>
              <a:buNone/>
            </a:pPr>
            <a:r>
              <a:rPr lang="zh-CN" altLang="en-US" smtClean="0">
                <a:ea typeface="宋体" pitchFamily="2" charset="-122"/>
              </a:rPr>
              <a:t> （</a:t>
            </a:r>
            <a:r>
              <a:rPr lang="en-US" altLang="zh-CN" smtClean="0">
                <a:ea typeface="宋体" pitchFamily="2" charset="-122"/>
              </a:rPr>
              <a:t>1</a:t>
            </a:r>
            <a:r>
              <a:rPr lang="zh-CN" altLang="en-US" smtClean="0">
                <a:ea typeface="宋体" pitchFamily="2" charset="-122"/>
              </a:rPr>
              <a:t>）选修关系中的主属性，不能取空值</a:t>
            </a:r>
          </a:p>
          <a:p>
            <a:pPr lvl="1" eaLnBrk="1" hangingPunct="1">
              <a:lnSpc>
                <a:spcPct val="160000"/>
              </a:lnSpc>
              <a:buFontTx/>
              <a:buNone/>
            </a:pPr>
            <a:r>
              <a:rPr lang="zh-CN" altLang="en-US" smtClean="0">
                <a:ea typeface="宋体" pitchFamily="2" charset="-122"/>
              </a:rPr>
              <a:t> （</a:t>
            </a:r>
            <a:r>
              <a:rPr lang="en-US" altLang="zh-CN" smtClean="0">
                <a:ea typeface="宋体" pitchFamily="2" charset="-122"/>
              </a:rPr>
              <a:t>2</a:t>
            </a:r>
            <a:r>
              <a:rPr lang="zh-CN" altLang="en-US" smtClean="0">
                <a:ea typeface="宋体" pitchFamily="2" charset="-122"/>
              </a:rPr>
              <a:t>）只能取相应被参照关系中已经存在的主码值</a:t>
            </a:r>
          </a:p>
          <a:p>
            <a:pPr eaLnBrk="1" hangingPunct="1"/>
            <a:endParaRPr lang="zh-CN" altLang="en-US"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dirty="0" smtClean="0"/>
              <a:t>3</a:t>
            </a:r>
            <a:r>
              <a:rPr lang="zh-CN" altLang="en-US" dirty="0" smtClean="0"/>
              <a:t>、用户自定义完整性</a:t>
            </a:r>
            <a:endParaRPr lang="zh-CN" altLang="en-US" dirty="0"/>
          </a:p>
        </p:txBody>
      </p:sp>
      <p:sp>
        <p:nvSpPr>
          <p:cNvPr id="3" name="内容占位符 2"/>
          <p:cNvSpPr>
            <a:spLocks noGrp="1"/>
          </p:cNvSpPr>
          <p:nvPr>
            <p:ph idx="1"/>
          </p:nvPr>
        </p:nvSpPr>
        <p:spPr>
          <a:xfrm>
            <a:off x="350838" y="1600200"/>
            <a:ext cx="8686800" cy="4525963"/>
          </a:xfrm>
        </p:spPr>
        <p:txBody>
          <a:bodyPr/>
          <a:lstStyle/>
          <a:p>
            <a:pPr algn="just" eaLnBrk="1" fontAlgn="auto" hangingPunct="1">
              <a:spcAft>
                <a:spcPts val="0"/>
              </a:spcAft>
              <a:defRPr/>
            </a:pPr>
            <a:r>
              <a:rPr lang="zh-CN" altLang="en-US" sz="2400" dirty="0" smtClean="0"/>
              <a:t>针对某一具体关系数据库的约束条件，反映某一具体应用所涉及的数据必须满足的语义要求</a:t>
            </a:r>
          </a:p>
          <a:p>
            <a:pPr algn="just" eaLnBrk="1" fontAlgn="auto" hangingPunct="1">
              <a:spcAft>
                <a:spcPts val="0"/>
              </a:spcAft>
              <a:defRPr/>
            </a:pPr>
            <a:r>
              <a:rPr lang="zh-CN" altLang="en-US" sz="2400" dirty="0" smtClean="0"/>
              <a:t>关系模型应提供定义和检验这类完整性的机制，以便用统一的系统的方法处理它们，而不要由应用程序承担这一功能</a:t>
            </a:r>
            <a:endParaRPr lang="en-US" altLang="zh-CN" sz="2400" dirty="0" smtClean="0"/>
          </a:p>
          <a:p>
            <a:pPr algn="just" eaLnBrk="1" fontAlgn="auto" hangingPunct="1">
              <a:spcAft>
                <a:spcPts val="0"/>
              </a:spcAft>
              <a:defRPr/>
            </a:pPr>
            <a:r>
              <a:rPr lang="zh-CN" altLang="en-US" sz="2400" dirty="0" smtClean="0"/>
              <a:t>例：课程</a:t>
            </a:r>
            <a:r>
              <a:rPr lang="en-US" altLang="zh-CN" sz="2400" dirty="0" smtClean="0"/>
              <a:t>(</a:t>
            </a:r>
            <a:r>
              <a:rPr lang="zh-CN" altLang="en-US" sz="2400" u="sng" dirty="0" smtClean="0"/>
              <a:t>课程号，课程名</a:t>
            </a:r>
            <a:r>
              <a:rPr lang="zh-CN" altLang="en-US" sz="2400" dirty="0" smtClean="0"/>
              <a:t>，学分</a:t>
            </a:r>
            <a:r>
              <a:rPr lang="en-US" altLang="zh-CN" sz="2400" dirty="0" smtClean="0"/>
              <a:t>)</a:t>
            </a:r>
          </a:p>
          <a:p>
            <a:pPr lvl="1" algn="just" eaLnBrk="1" fontAlgn="auto" hangingPunct="1">
              <a:lnSpc>
                <a:spcPct val="140000"/>
              </a:lnSpc>
              <a:spcAft>
                <a:spcPts val="0"/>
              </a:spcAft>
              <a:defRPr/>
            </a:pPr>
            <a:r>
              <a:rPr lang="en-US" altLang="zh-CN" sz="2400" dirty="0" smtClean="0">
                <a:latin typeface="+mn-ea"/>
                <a:ea typeface="+mn-ea"/>
              </a:rPr>
              <a:t>“</a:t>
            </a:r>
            <a:r>
              <a:rPr lang="zh-CN" altLang="en-US" sz="2400" dirty="0" smtClean="0">
                <a:latin typeface="+mn-ea"/>
                <a:ea typeface="+mn-ea"/>
              </a:rPr>
              <a:t>课程号”属性必须取唯一值</a:t>
            </a:r>
          </a:p>
          <a:p>
            <a:pPr lvl="1" algn="just" eaLnBrk="1" fontAlgn="auto" hangingPunct="1">
              <a:lnSpc>
                <a:spcPct val="140000"/>
              </a:lnSpc>
              <a:spcAft>
                <a:spcPts val="0"/>
              </a:spcAft>
              <a:defRPr/>
            </a:pPr>
            <a:r>
              <a:rPr lang="zh-CN" altLang="en-US" sz="2400" dirty="0" smtClean="0">
                <a:latin typeface="+mn-ea"/>
                <a:ea typeface="+mn-ea"/>
              </a:rPr>
              <a:t>非主属性“课程名”也不能取空值</a:t>
            </a:r>
          </a:p>
          <a:p>
            <a:pPr lvl="1" algn="just" eaLnBrk="1" fontAlgn="auto" hangingPunct="1">
              <a:lnSpc>
                <a:spcPct val="140000"/>
              </a:lnSpc>
              <a:spcAft>
                <a:spcPts val="0"/>
              </a:spcAft>
              <a:defRPr/>
            </a:pPr>
            <a:r>
              <a:rPr lang="zh-CN" altLang="en-US" sz="2400" dirty="0" smtClean="0">
                <a:latin typeface="+mn-ea"/>
                <a:ea typeface="+mn-ea"/>
              </a:rPr>
              <a:t>“学分”属性只能取值</a:t>
            </a:r>
            <a:r>
              <a:rPr lang="en-US" altLang="zh-CN" sz="2400" dirty="0" smtClean="0">
                <a:latin typeface="+mn-ea"/>
                <a:ea typeface="+mn-ea"/>
              </a:rPr>
              <a:t>{1</a:t>
            </a:r>
            <a:r>
              <a:rPr lang="zh-CN" altLang="en-US" sz="2400" dirty="0" smtClean="0">
                <a:latin typeface="+mn-ea"/>
                <a:ea typeface="+mn-ea"/>
              </a:rPr>
              <a:t>，</a:t>
            </a:r>
            <a:r>
              <a:rPr lang="en-US" altLang="zh-CN" sz="2400" dirty="0" smtClean="0">
                <a:latin typeface="+mn-ea"/>
                <a:ea typeface="+mn-ea"/>
              </a:rPr>
              <a:t>2</a:t>
            </a:r>
            <a:r>
              <a:rPr lang="zh-CN" altLang="en-US" sz="2400" dirty="0" smtClean="0">
                <a:latin typeface="+mn-ea"/>
                <a:ea typeface="+mn-ea"/>
              </a:rPr>
              <a:t>，</a:t>
            </a:r>
            <a:r>
              <a:rPr lang="en-US" altLang="zh-CN" sz="2400" dirty="0" smtClean="0">
                <a:latin typeface="+mn-ea"/>
                <a:ea typeface="+mn-ea"/>
              </a:rPr>
              <a:t>3</a:t>
            </a:r>
            <a:r>
              <a:rPr lang="zh-CN" altLang="en-US" sz="2400" dirty="0" smtClean="0">
                <a:latin typeface="+mn-ea"/>
                <a:ea typeface="+mn-ea"/>
              </a:rPr>
              <a:t>，</a:t>
            </a:r>
            <a:r>
              <a:rPr lang="en-US" altLang="zh-CN" sz="2400" dirty="0" smtClean="0">
                <a:latin typeface="+mn-ea"/>
                <a:ea typeface="+mn-ea"/>
              </a:rPr>
              <a:t>4}</a:t>
            </a:r>
            <a:endParaRPr lang="zh-CN" altLang="en-US" sz="2400" dirty="0" smtClean="0">
              <a:latin typeface="+mn-ea"/>
              <a:ea typeface="+mn-ea"/>
            </a:endParaRPr>
          </a:p>
          <a:p>
            <a:pPr eaLnBrk="1" hangingPunct="1">
              <a:defRPr/>
            </a:pPr>
            <a:endParaRPr lang="zh-CN" altLang="en-US" sz="2800"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三、关系数据模型的存储结构</a:t>
            </a:r>
            <a:endParaRPr lang="zh-CN" altLang="en-US" dirty="0"/>
          </a:p>
        </p:txBody>
      </p:sp>
      <p:sp>
        <p:nvSpPr>
          <p:cNvPr id="3" name="内容占位符 2"/>
          <p:cNvSpPr>
            <a:spLocks noGrp="1"/>
          </p:cNvSpPr>
          <p:nvPr>
            <p:ph idx="1"/>
          </p:nvPr>
        </p:nvSpPr>
        <p:spPr/>
        <p:txBody>
          <a:bodyPr/>
          <a:lstStyle/>
          <a:p>
            <a:pPr algn="just"/>
            <a:r>
              <a:rPr lang="zh-CN" altLang="en-US" dirty="0" smtClean="0"/>
              <a:t>实体及实体间的联系都用表来表示</a:t>
            </a:r>
          </a:p>
          <a:p>
            <a:pPr algn="just"/>
            <a:r>
              <a:rPr lang="zh-CN" altLang="en-US" dirty="0" smtClean="0"/>
              <a:t>表以文件形式存储</a:t>
            </a:r>
          </a:p>
          <a:p>
            <a:pPr algn="just"/>
            <a:endParaRPr lang="zh-CN" altLang="en-US" dirty="0" smtClean="0"/>
          </a:p>
          <a:p>
            <a:pPr lvl="1" algn="just"/>
            <a:r>
              <a:rPr lang="zh-CN" altLang="en-US" dirty="0" smtClean="0"/>
              <a:t>有的</a:t>
            </a:r>
            <a:r>
              <a:rPr lang="en-US" altLang="zh-CN" dirty="0" smtClean="0"/>
              <a:t>DBMS</a:t>
            </a:r>
            <a:r>
              <a:rPr lang="zh-CN" altLang="en-US" dirty="0" smtClean="0"/>
              <a:t>一个表对应一个操作系统文件</a:t>
            </a:r>
          </a:p>
          <a:p>
            <a:pPr lvl="1" algn="just"/>
            <a:endParaRPr lang="zh-CN" altLang="en-US" dirty="0" smtClean="0"/>
          </a:p>
          <a:p>
            <a:pPr lvl="1" algn="just"/>
            <a:r>
              <a:rPr lang="zh-CN" altLang="en-US" dirty="0" smtClean="0"/>
              <a:t>有的</a:t>
            </a:r>
            <a:r>
              <a:rPr lang="en-US" altLang="zh-CN" dirty="0" smtClean="0"/>
              <a:t>DBMS</a:t>
            </a:r>
            <a:r>
              <a:rPr lang="zh-CN" altLang="en-US" dirty="0" smtClean="0"/>
              <a:t>自己设计文件结构</a:t>
            </a:r>
          </a:p>
          <a:p>
            <a:endParaRPr lang="zh-CN" alt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四、关系数据模型的优缺点</a:t>
            </a:r>
            <a:endParaRPr lang="zh-CN" altLang="en-US" dirty="0"/>
          </a:p>
        </p:txBody>
      </p:sp>
      <p:sp>
        <p:nvSpPr>
          <p:cNvPr id="3" name="内容占位符 2"/>
          <p:cNvSpPr>
            <a:spLocks noGrp="1"/>
          </p:cNvSpPr>
          <p:nvPr>
            <p:ph idx="1"/>
          </p:nvPr>
        </p:nvSpPr>
        <p:spPr/>
        <p:txBody>
          <a:bodyPr>
            <a:normAutofit fontScale="92500"/>
          </a:bodyPr>
          <a:lstStyle/>
          <a:p>
            <a:r>
              <a:rPr lang="zh-CN" altLang="en-US" sz="2800" dirty="0" smtClean="0"/>
              <a:t>优点</a:t>
            </a:r>
          </a:p>
          <a:p>
            <a:pPr lvl="1">
              <a:lnSpc>
                <a:spcPct val="150000"/>
              </a:lnSpc>
            </a:pPr>
            <a:r>
              <a:rPr lang="zh-CN" altLang="en-US" sz="2400" dirty="0" smtClean="0"/>
              <a:t>建立在严格的数学概念的基础上</a:t>
            </a:r>
          </a:p>
          <a:p>
            <a:pPr lvl="1">
              <a:lnSpc>
                <a:spcPct val="150000"/>
              </a:lnSpc>
            </a:pPr>
            <a:r>
              <a:rPr lang="zh-CN" altLang="en-US" sz="2400" dirty="0" smtClean="0"/>
              <a:t>概念单一</a:t>
            </a:r>
          </a:p>
          <a:p>
            <a:pPr lvl="1">
              <a:lnSpc>
                <a:spcPct val="150000"/>
              </a:lnSpc>
            </a:pPr>
            <a:r>
              <a:rPr lang="zh-CN" altLang="en-US" sz="2400" dirty="0" smtClean="0"/>
              <a:t>实体和各类联系都用关系来表示</a:t>
            </a:r>
          </a:p>
          <a:p>
            <a:pPr lvl="1">
              <a:lnSpc>
                <a:spcPct val="150000"/>
              </a:lnSpc>
            </a:pPr>
            <a:r>
              <a:rPr lang="zh-CN" altLang="en-US" sz="2400" dirty="0" smtClean="0"/>
              <a:t>对数据的检索结果也是关系</a:t>
            </a:r>
          </a:p>
          <a:p>
            <a:pPr lvl="1">
              <a:lnSpc>
                <a:spcPct val="150000"/>
              </a:lnSpc>
            </a:pPr>
            <a:r>
              <a:rPr lang="zh-CN" altLang="en-US" sz="2400" dirty="0" smtClean="0"/>
              <a:t>关系模型的存取路径对用户透明</a:t>
            </a:r>
          </a:p>
          <a:p>
            <a:pPr lvl="1">
              <a:lnSpc>
                <a:spcPct val="150000"/>
              </a:lnSpc>
            </a:pPr>
            <a:r>
              <a:rPr lang="zh-CN" altLang="en-US" sz="2400" dirty="0" smtClean="0"/>
              <a:t>具有更高的数据独立性，更好的安全保密性</a:t>
            </a:r>
          </a:p>
          <a:p>
            <a:pPr lvl="1">
              <a:lnSpc>
                <a:spcPct val="150000"/>
              </a:lnSpc>
            </a:pPr>
            <a:r>
              <a:rPr lang="zh-CN" altLang="en-US" sz="2400" dirty="0" smtClean="0"/>
              <a:t>简化了程序员的工作和数据库开发建立的工作</a:t>
            </a: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522080" y="1828797"/>
            <a:ext cx="2337437" cy="2228911"/>
            <a:chOff x="522080" y="1828797"/>
            <a:chExt cx="2337437" cy="2228911"/>
          </a:xfrm>
        </p:grpSpPr>
        <p:pic>
          <p:nvPicPr>
            <p:cNvPr id="1037" name="Picture 13"/>
            <p:cNvPicPr>
              <a:picLocks noChangeAspect="1" noChangeArrowheads="1"/>
            </p:cNvPicPr>
            <p:nvPr/>
          </p:nvPicPr>
          <p:blipFill>
            <a:blip r:embed="rId4"/>
            <a:srcRect/>
            <a:stretch>
              <a:fillRect/>
            </a:stretch>
          </p:blipFill>
          <p:spPr bwMode="auto">
            <a:xfrm>
              <a:off x="522080" y="1828797"/>
              <a:ext cx="2337437" cy="1775791"/>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20" name="TextBox 19"/>
            <p:cNvSpPr txBox="1"/>
            <p:nvPr/>
          </p:nvSpPr>
          <p:spPr>
            <a:xfrm>
              <a:off x="1364974" y="3657598"/>
              <a:ext cx="697627" cy="400110"/>
            </a:xfrm>
            <a:prstGeom prst="rect">
              <a:avLst/>
            </a:prstGeom>
            <a:noFill/>
          </p:spPr>
          <p:txBody>
            <a:bodyPr wrap="none" rtlCol="0">
              <a:spAutoFit/>
            </a:bodyPr>
            <a:lstStyle/>
            <a:p>
              <a:r>
                <a:rPr lang="zh-CN" altLang="en-US" sz="2000" dirty="0" smtClean="0">
                  <a:latin typeface="华文行楷" pitchFamily="2" charset="-122"/>
                  <a:ea typeface="华文行楷" pitchFamily="2" charset="-122"/>
                </a:rPr>
                <a:t>学生</a:t>
              </a:r>
              <a:endParaRPr lang="zh-CN" altLang="en-US" sz="2000" dirty="0">
                <a:latin typeface="华文行楷" pitchFamily="2" charset="-122"/>
                <a:ea typeface="华文行楷" pitchFamily="2" charset="-122"/>
              </a:endParaRPr>
            </a:p>
          </p:txBody>
        </p:sp>
      </p:grpSp>
      <p:grpSp>
        <p:nvGrpSpPr>
          <p:cNvPr id="41" name="组合 40"/>
          <p:cNvGrpSpPr/>
          <p:nvPr/>
        </p:nvGrpSpPr>
        <p:grpSpPr>
          <a:xfrm>
            <a:off x="657584" y="4697688"/>
            <a:ext cx="1812341" cy="1738785"/>
            <a:chOff x="657584" y="4697688"/>
            <a:chExt cx="1812341" cy="1738785"/>
          </a:xfrm>
        </p:grpSpPr>
        <p:pic>
          <p:nvPicPr>
            <p:cNvPr id="1040" name="Picture 16" descr="C:\Documents and Settings\Administrator\Local Settings\Temporary Internet Files\Content.IE5\GXEFWLYB\MCj02172000000[1].wmf"/>
            <p:cNvPicPr>
              <a:picLocks noChangeAspect="1" noChangeArrowheads="1"/>
            </p:cNvPicPr>
            <p:nvPr/>
          </p:nvPicPr>
          <p:blipFill>
            <a:blip r:embed="rId5"/>
            <a:srcRect/>
            <a:stretch>
              <a:fillRect/>
            </a:stretch>
          </p:blipFill>
          <p:spPr bwMode="auto">
            <a:xfrm>
              <a:off x="657584" y="4697688"/>
              <a:ext cx="1812341" cy="127924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21" name="TextBox 20"/>
            <p:cNvSpPr txBox="1"/>
            <p:nvPr/>
          </p:nvSpPr>
          <p:spPr>
            <a:xfrm>
              <a:off x="1358347" y="6036363"/>
              <a:ext cx="697627" cy="400110"/>
            </a:xfrm>
            <a:prstGeom prst="rect">
              <a:avLst/>
            </a:prstGeom>
            <a:noFill/>
          </p:spPr>
          <p:txBody>
            <a:bodyPr wrap="none" rtlCol="0">
              <a:spAutoFit/>
            </a:bodyPr>
            <a:lstStyle/>
            <a:p>
              <a:r>
                <a:rPr lang="zh-CN" altLang="en-US" sz="2000" dirty="0" smtClean="0">
                  <a:latin typeface="华文行楷" pitchFamily="2" charset="-122"/>
                  <a:ea typeface="华文行楷" pitchFamily="2" charset="-122"/>
                </a:rPr>
                <a:t>课程</a:t>
              </a:r>
              <a:endParaRPr lang="zh-CN" altLang="en-US" sz="2000" dirty="0">
                <a:latin typeface="华文行楷" pitchFamily="2" charset="-122"/>
                <a:ea typeface="华文行楷" pitchFamily="2" charset="-122"/>
              </a:endParaRPr>
            </a:p>
          </p:txBody>
        </p:sp>
      </p:grpSp>
      <p:grpSp>
        <p:nvGrpSpPr>
          <p:cNvPr id="38" name="组合 37"/>
          <p:cNvGrpSpPr/>
          <p:nvPr/>
        </p:nvGrpSpPr>
        <p:grpSpPr>
          <a:xfrm>
            <a:off x="318052" y="748749"/>
            <a:ext cx="2628000" cy="461665"/>
            <a:chOff x="318052" y="821635"/>
            <a:chExt cx="2628000" cy="461665"/>
          </a:xfrm>
        </p:grpSpPr>
        <p:sp>
          <p:nvSpPr>
            <p:cNvPr id="22" name="TextBox 21"/>
            <p:cNvSpPr txBox="1"/>
            <p:nvPr/>
          </p:nvSpPr>
          <p:spPr>
            <a:xfrm>
              <a:off x="821634" y="821635"/>
              <a:ext cx="1590261" cy="461665"/>
            </a:xfrm>
            <a:prstGeom prst="rect">
              <a:avLst/>
            </a:prstGeom>
            <a:noFill/>
          </p:spPr>
          <p:txBody>
            <a:bodyPr wrap="square" rtlCol="0">
              <a:spAutoFit/>
            </a:bodyPr>
            <a:lstStyle/>
            <a:p>
              <a:r>
                <a:rPr lang="zh-CN" altLang="en-US" sz="2400" b="1" i="1" dirty="0" smtClean="0"/>
                <a:t>现实世界</a:t>
              </a:r>
              <a:endParaRPr lang="zh-CN" altLang="en-US" sz="2400" b="1" i="1" dirty="0"/>
            </a:p>
          </p:txBody>
        </p:sp>
        <p:cxnSp>
          <p:nvCxnSpPr>
            <p:cNvPr id="24" name="直接连接符 23"/>
            <p:cNvCxnSpPr/>
            <p:nvPr/>
          </p:nvCxnSpPr>
          <p:spPr>
            <a:xfrm>
              <a:off x="318052" y="1245704"/>
              <a:ext cx="2628000" cy="158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9" name="组合 38"/>
          <p:cNvGrpSpPr/>
          <p:nvPr/>
        </p:nvGrpSpPr>
        <p:grpSpPr>
          <a:xfrm>
            <a:off x="6248400" y="748749"/>
            <a:ext cx="2628000" cy="461665"/>
            <a:chOff x="6248400" y="748749"/>
            <a:chExt cx="2628000" cy="461665"/>
          </a:xfrm>
        </p:grpSpPr>
        <p:sp>
          <p:nvSpPr>
            <p:cNvPr id="26" name="TextBox 25"/>
            <p:cNvSpPr txBox="1"/>
            <p:nvPr/>
          </p:nvSpPr>
          <p:spPr>
            <a:xfrm>
              <a:off x="6751982" y="748749"/>
              <a:ext cx="1590261" cy="461665"/>
            </a:xfrm>
            <a:prstGeom prst="rect">
              <a:avLst/>
            </a:prstGeom>
            <a:noFill/>
          </p:spPr>
          <p:txBody>
            <a:bodyPr wrap="square" rtlCol="0">
              <a:spAutoFit/>
            </a:bodyPr>
            <a:lstStyle/>
            <a:p>
              <a:r>
                <a:rPr lang="zh-CN" altLang="en-US" sz="2400" b="1" i="1" dirty="0" smtClean="0"/>
                <a:t>机器世界</a:t>
              </a:r>
              <a:endParaRPr lang="zh-CN" altLang="en-US" sz="2400" b="1" i="1" dirty="0"/>
            </a:p>
          </p:txBody>
        </p:sp>
        <p:cxnSp>
          <p:nvCxnSpPr>
            <p:cNvPr id="27" name="直接连接符 26"/>
            <p:cNvCxnSpPr/>
            <p:nvPr/>
          </p:nvCxnSpPr>
          <p:spPr>
            <a:xfrm>
              <a:off x="6248400" y="1172818"/>
              <a:ext cx="2628000" cy="158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2" name="组合 41"/>
          <p:cNvGrpSpPr/>
          <p:nvPr/>
        </p:nvGrpSpPr>
        <p:grpSpPr>
          <a:xfrm>
            <a:off x="6683997" y="2623997"/>
            <a:ext cx="1903412" cy="2480632"/>
            <a:chOff x="6683997" y="2623997"/>
            <a:chExt cx="1903412" cy="2480632"/>
          </a:xfrm>
        </p:grpSpPr>
        <p:pic>
          <p:nvPicPr>
            <p:cNvPr id="4" name="Picture 2" descr="http://tbn3.google.cn/images?q=tbn:YT-TBk6V7jpTlM:">
              <a:hlinkClick r:id="rId6"/>
            </p:cNvPr>
            <p:cNvPicPr>
              <a:picLocks noChangeAspect="1" noChangeArrowheads="1"/>
            </p:cNvPicPr>
            <p:nvPr/>
          </p:nvPicPr>
          <p:blipFill>
            <a:blip r:embed="rId7"/>
            <a:srcRect/>
            <a:stretch>
              <a:fillRect/>
            </a:stretch>
          </p:blipFill>
          <p:spPr bwMode="auto">
            <a:xfrm>
              <a:off x="6683997" y="2623997"/>
              <a:ext cx="1903412" cy="2038350"/>
            </a:xfrm>
            <a:prstGeom prst="rect">
              <a:avLst/>
            </a:prstGeom>
            <a:noFill/>
            <a:ln w="9525">
              <a:noFill/>
              <a:miter lim="800000"/>
              <a:headEnd/>
              <a:tailEnd/>
            </a:ln>
          </p:spPr>
        </p:pic>
        <p:sp>
          <p:nvSpPr>
            <p:cNvPr id="28" name="TextBox 27"/>
            <p:cNvSpPr txBox="1"/>
            <p:nvPr/>
          </p:nvSpPr>
          <p:spPr>
            <a:xfrm>
              <a:off x="7169425" y="4704519"/>
              <a:ext cx="954107" cy="400110"/>
            </a:xfrm>
            <a:prstGeom prst="rect">
              <a:avLst/>
            </a:prstGeom>
            <a:noFill/>
          </p:spPr>
          <p:txBody>
            <a:bodyPr wrap="none" rtlCol="0">
              <a:spAutoFit/>
            </a:bodyPr>
            <a:lstStyle/>
            <a:p>
              <a:r>
                <a:rPr lang="zh-CN" altLang="en-US" sz="2000" dirty="0" smtClean="0">
                  <a:latin typeface="华文行楷" pitchFamily="2" charset="-122"/>
                  <a:ea typeface="华文行楷" pitchFamily="2" charset="-122"/>
                </a:rPr>
                <a:t>数据库</a:t>
              </a:r>
              <a:endParaRPr lang="zh-CN" altLang="en-US" sz="2000" dirty="0">
                <a:latin typeface="华文行楷" pitchFamily="2" charset="-122"/>
                <a:ea typeface="华文行楷" pitchFamily="2" charset="-122"/>
              </a:endParaRPr>
            </a:p>
          </p:txBody>
        </p:sp>
      </p:grpSp>
      <p:sp>
        <p:nvSpPr>
          <p:cNvPr id="36" name="右箭头 35"/>
          <p:cNvSpPr/>
          <p:nvPr/>
        </p:nvSpPr>
        <p:spPr>
          <a:xfrm>
            <a:off x="3962399" y="3578087"/>
            <a:ext cx="1868558" cy="781878"/>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37" name="TextBox 36"/>
          <p:cNvSpPr txBox="1"/>
          <p:nvPr/>
        </p:nvSpPr>
        <p:spPr>
          <a:xfrm>
            <a:off x="4386470" y="2504661"/>
            <a:ext cx="957313" cy="1015663"/>
          </a:xfrm>
          <a:prstGeom prst="rect">
            <a:avLst/>
          </a:prstGeom>
          <a:noFill/>
        </p:spPr>
        <p:txBody>
          <a:bodyPr wrap="none" rtlCol="0">
            <a:spAutoFit/>
          </a:bodyPr>
          <a:lstStyle/>
          <a:p>
            <a:r>
              <a:rPr lang="zh-CN" altLang="en-US" sz="6000" b="1" dirty="0" smtClean="0">
                <a:solidFill>
                  <a:srgbClr val="FF0000"/>
                </a:solidFill>
                <a:effectLst>
                  <a:outerShdw blurRad="38100" dist="38100" dir="2700000" algn="tl">
                    <a:srgbClr val="000000">
                      <a:alpha val="43137"/>
                    </a:srgbClr>
                  </a:outerShdw>
                </a:effectLst>
              </a:rPr>
              <a:t>？</a:t>
            </a:r>
            <a:endParaRPr lang="zh-CN" altLang="en-US" sz="6000" b="1" dirty="0">
              <a:solidFill>
                <a:srgbClr val="FF0000"/>
              </a:solidFill>
              <a:effectLst>
                <a:outerShdw blurRad="38100" dist="38100" dir="2700000" algn="tl">
                  <a:srgbClr val="000000">
                    <a:alpha val="43137"/>
                  </a:srgbClr>
                </a:outerShdw>
              </a:effectLst>
            </a:endParaRPr>
          </a:p>
        </p:txBody>
      </p:sp>
    </p:spTree>
    <p:custDataLst>
      <p:tags r:id="rId1"/>
    </p:custDataLst>
  </p:cSld>
  <p:clrMapOvr>
    <a:masterClrMapping/>
  </p:clrMapOvr>
  <p:transition advTm="3359"/>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p:cTn id="7" dur="500" decel="50000" fill="hold">
                                          <p:stCondLst>
                                            <p:cond delay="0"/>
                                          </p:stCondLst>
                                        </p:cTn>
                                        <p:tgtEl>
                                          <p:spTgt spid="40"/>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40"/>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40"/>
                                        </p:tgtEl>
                                        <p:attrNameLst>
                                          <p:attrName>ppt_w</p:attrName>
                                        </p:attrNameLst>
                                      </p:cBhvr>
                                      <p:tavLst>
                                        <p:tav tm="0">
                                          <p:val>
                                            <p:strVal val="#ppt_w*.05"/>
                                          </p:val>
                                        </p:tav>
                                        <p:tav tm="100000">
                                          <p:val>
                                            <p:strVal val="#ppt_w"/>
                                          </p:val>
                                        </p:tav>
                                      </p:tavLst>
                                    </p:anim>
                                    <p:anim calcmode="lin" valueType="num">
                                      <p:cBhvr>
                                        <p:cTn id="10" dur="1000" fill="hold"/>
                                        <p:tgtEl>
                                          <p:spTgt spid="40"/>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40"/>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40"/>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40"/>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40"/>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41"/>
                                        </p:tgtEl>
                                        <p:attrNameLst>
                                          <p:attrName>style.visibility</p:attrName>
                                        </p:attrNameLst>
                                      </p:cBhvr>
                                      <p:to>
                                        <p:strVal val="visible"/>
                                      </p:to>
                                    </p:set>
                                    <p:anim calcmode="lin" valueType="num">
                                      <p:cBhvr>
                                        <p:cTn id="19" dur="500" decel="50000" fill="hold">
                                          <p:stCondLst>
                                            <p:cond delay="0"/>
                                          </p:stCondLst>
                                        </p:cTn>
                                        <p:tgtEl>
                                          <p:spTgt spid="41"/>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41"/>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41"/>
                                        </p:tgtEl>
                                        <p:attrNameLst>
                                          <p:attrName>ppt_w</p:attrName>
                                        </p:attrNameLst>
                                      </p:cBhvr>
                                      <p:tavLst>
                                        <p:tav tm="0">
                                          <p:val>
                                            <p:strVal val="#ppt_w*.05"/>
                                          </p:val>
                                        </p:tav>
                                        <p:tav tm="100000">
                                          <p:val>
                                            <p:strVal val="#ppt_w"/>
                                          </p:val>
                                        </p:tav>
                                      </p:tavLst>
                                    </p:anim>
                                    <p:anim calcmode="lin" valueType="num">
                                      <p:cBhvr>
                                        <p:cTn id="22" dur="1000" fill="hold"/>
                                        <p:tgtEl>
                                          <p:spTgt spid="41"/>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41"/>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41"/>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41"/>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41"/>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42"/>
                                        </p:tgtEl>
                                        <p:attrNameLst>
                                          <p:attrName>style.visibility</p:attrName>
                                        </p:attrNameLst>
                                      </p:cBhvr>
                                      <p:to>
                                        <p:strVal val="visible"/>
                                      </p:to>
                                    </p:set>
                                    <p:animEffect transition="in" filter="blinds(horizontal)">
                                      <p:cBhvr>
                                        <p:cTn id="31" dur="500"/>
                                        <p:tgtEl>
                                          <p:spTgt spid="42"/>
                                        </p:tgtEl>
                                      </p:cBhvr>
                                    </p:animEffect>
                                  </p:childTnLst>
                                </p:cTn>
                              </p:par>
                            </p:childTnLst>
                          </p:cTn>
                        </p:par>
                      </p:childTnLst>
                    </p:cTn>
                  </p:par>
                  <p:par>
                    <p:cTn id="32" fill="hold">
                      <p:stCondLst>
                        <p:cond delay="indefinite"/>
                      </p:stCondLst>
                      <p:childTnLst>
                        <p:par>
                          <p:cTn id="33" fill="hold">
                            <p:stCondLst>
                              <p:cond delay="0"/>
                            </p:stCondLst>
                            <p:childTnLst>
                              <p:par>
                                <p:cTn id="34" presetID="18" presetClass="entr" presetSubtype="6" fill="hold" grpId="0" nodeType="clickEffect">
                                  <p:stCondLst>
                                    <p:cond delay="0"/>
                                  </p:stCondLst>
                                  <p:childTnLst>
                                    <p:set>
                                      <p:cBhvr>
                                        <p:cTn id="35" dur="1" fill="hold">
                                          <p:stCondLst>
                                            <p:cond delay="0"/>
                                          </p:stCondLst>
                                        </p:cTn>
                                        <p:tgtEl>
                                          <p:spTgt spid="36"/>
                                        </p:tgtEl>
                                        <p:attrNameLst>
                                          <p:attrName>style.visibility</p:attrName>
                                        </p:attrNameLst>
                                      </p:cBhvr>
                                      <p:to>
                                        <p:strVal val="visible"/>
                                      </p:to>
                                    </p:set>
                                    <p:animEffect transition="in" filter="strips(downRight)">
                                      <p:cBhvr>
                                        <p:cTn id="36" dur="500"/>
                                        <p:tgtEl>
                                          <p:spTgt spid="36"/>
                                        </p:tgtEl>
                                      </p:cBhvr>
                                    </p:animEffect>
                                  </p:childTnLst>
                                </p:cTn>
                              </p:par>
                            </p:childTnLst>
                          </p:cTn>
                        </p:par>
                        <p:par>
                          <p:cTn id="37" fill="hold">
                            <p:stCondLst>
                              <p:cond delay="500"/>
                            </p:stCondLst>
                            <p:childTnLst>
                              <p:par>
                                <p:cTn id="38" presetID="30" presetClass="entr" presetSubtype="0" fill="hold" grpId="0" nodeType="after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fade">
                                      <p:cBhvr>
                                        <p:cTn id="40" dur="800" decel="100000"/>
                                        <p:tgtEl>
                                          <p:spTgt spid="37"/>
                                        </p:tgtEl>
                                      </p:cBhvr>
                                    </p:animEffect>
                                    <p:anim calcmode="lin" valueType="num">
                                      <p:cBhvr>
                                        <p:cTn id="41" dur="800" decel="100000" fill="hold"/>
                                        <p:tgtEl>
                                          <p:spTgt spid="37"/>
                                        </p:tgtEl>
                                        <p:attrNameLst>
                                          <p:attrName>style.rotation</p:attrName>
                                        </p:attrNameLst>
                                      </p:cBhvr>
                                      <p:tavLst>
                                        <p:tav tm="0">
                                          <p:val>
                                            <p:fltVal val="-90"/>
                                          </p:val>
                                        </p:tav>
                                        <p:tav tm="100000">
                                          <p:val>
                                            <p:fltVal val="0"/>
                                          </p:val>
                                        </p:tav>
                                      </p:tavLst>
                                    </p:anim>
                                    <p:anim calcmode="lin" valueType="num">
                                      <p:cBhvr>
                                        <p:cTn id="42" dur="800" decel="100000" fill="hold"/>
                                        <p:tgtEl>
                                          <p:spTgt spid="37"/>
                                        </p:tgtEl>
                                        <p:attrNameLst>
                                          <p:attrName>ppt_x</p:attrName>
                                        </p:attrNameLst>
                                      </p:cBhvr>
                                      <p:tavLst>
                                        <p:tav tm="0">
                                          <p:val>
                                            <p:strVal val="#ppt_x+0.4"/>
                                          </p:val>
                                        </p:tav>
                                        <p:tav tm="100000">
                                          <p:val>
                                            <p:strVal val="#ppt_x-0.05"/>
                                          </p:val>
                                        </p:tav>
                                      </p:tavLst>
                                    </p:anim>
                                    <p:anim calcmode="lin" valueType="num">
                                      <p:cBhvr>
                                        <p:cTn id="43" dur="800" decel="100000" fill="hold"/>
                                        <p:tgtEl>
                                          <p:spTgt spid="37"/>
                                        </p:tgtEl>
                                        <p:attrNameLst>
                                          <p:attrName>ppt_y</p:attrName>
                                        </p:attrNameLst>
                                      </p:cBhvr>
                                      <p:tavLst>
                                        <p:tav tm="0">
                                          <p:val>
                                            <p:strVal val="#ppt_y-0.4"/>
                                          </p:val>
                                        </p:tav>
                                        <p:tav tm="100000">
                                          <p:val>
                                            <p:strVal val="#ppt_y+0.1"/>
                                          </p:val>
                                        </p:tav>
                                      </p:tavLst>
                                    </p:anim>
                                    <p:anim calcmode="lin" valueType="num">
                                      <p:cBhvr>
                                        <p:cTn id="44" dur="200" accel="100000" fill="hold">
                                          <p:stCondLst>
                                            <p:cond delay="800"/>
                                          </p:stCondLst>
                                        </p:cTn>
                                        <p:tgtEl>
                                          <p:spTgt spid="37"/>
                                        </p:tgtEl>
                                        <p:attrNameLst>
                                          <p:attrName>ppt_x</p:attrName>
                                        </p:attrNameLst>
                                      </p:cBhvr>
                                      <p:tavLst>
                                        <p:tav tm="0">
                                          <p:val>
                                            <p:strVal val="#ppt_x-0.05"/>
                                          </p:val>
                                        </p:tav>
                                        <p:tav tm="100000">
                                          <p:val>
                                            <p:strVal val="#ppt_x"/>
                                          </p:val>
                                        </p:tav>
                                      </p:tavLst>
                                    </p:anim>
                                    <p:anim calcmode="lin" valueType="num">
                                      <p:cBhvr>
                                        <p:cTn id="45" dur="200" accel="100000" fill="hold">
                                          <p:stCondLst>
                                            <p:cond delay="800"/>
                                          </p:stCondLst>
                                        </p:cTn>
                                        <p:tgtEl>
                                          <p:spTgt spid="37"/>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sz="2800" dirty="0" smtClean="0"/>
              <a:t>缺点</a:t>
            </a:r>
          </a:p>
          <a:p>
            <a:pPr lvl="1">
              <a:lnSpc>
                <a:spcPct val="200000"/>
              </a:lnSpc>
            </a:pPr>
            <a:r>
              <a:rPr lang="zh-CN" altLang="en-US" sz="2400" dirty="0" smtClean="0"/>
              <a:t>存取路径对用户透明导致查询效率往往不如非关系数据模型</a:t>
            </a:r>
          </a:p>
          <a:p>
            <a:pPr lvl="1">
              <a:lnSpc>
                <a:spcPct val="200000"/>
              </a:lnSpc>
            </a:pPr>
            <a:r>
              <a:rPr lang="zh-CN" altLang="en-US" sz="2400" dirty="0" smtClean="0"/>
              <a:t>为提高性能，必须对用户的查询请求进行优化增加了开发</a:t>
            </a:r>
            <a:r>
              <a:rPr lang="en-US" altLang="zh-CN" sz="2400" dirty="0" smtClean="0"/>
              <a:t>DBMS</a:t>
            </a:r>
            <a:r>
              <a:rPr lang="zh-CN" altLang="en-US" sz="2400" dirty="0" smtClean="0"/>
              <a:t>的难度</a:t>
            </a:r>
          </a:p>
          <a:p>
            <a:endParaRPr lang="zh-CN" alt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五、典型的关系数据库系统</a:t>
            </a:r>
            <a:endParaRPr lang="zh-CN" altLang="en-US" dirty="0"/>
          </a:p>
        </p:txBody>
      </p:sp>
      <p:sp>
        <p:nvSpPr>
          <p:cNvPr id="3" name="内容占位符 2"/>
          <p:cNvSpPr>
            <a:spLocks noGrp="1"/>
          </p:cNvSpPr>
          <p:nvPr>
            <p:ph idx="1"/>
          </p:nvPr>
        </p:nvSpPr>
        <p:spPr/>
        <p:txBody>
          <a:bodyPr/>
          <a:lstStyle/>
          <a:p>
            <a:pPr lvl="1"/>
            <a:r>
              <a:rPr lang="en-US" altLang="zh-CN" sz="2400" b="1" dirty="0" smtClean="0"/>
              <a:t>ORACLE</a:t>
            </a:r>
          </a:p>
          <a:p>
            <a:pPr lvl="1"/>
            <a:r>
              <a:rPr lang="en-US" altLang="zh-CN" sz="2400" b="1" dirty="0" smtClean="0">
                <a:solidFill>
                  <a:srgbClr val="FF0000"/>
                </a:solidFill>
              </a:rPr>
              <a:t>SQL SERVER</a:t>
            </a:r>
          </a:p>
          <a:p>
            <a:pPr lvl="1"/>
            <a:r>
              <a:rPr lang="en-US" altLang="zh-CN" sz="2400" b="1" dirty="0" smtClean="0"/>
              <a:t>SYBASE</a:t>
            </a:r>
          </a:p>
          <a:p>
            <a:pPr lvl="1"/>
            <a:r>
              <a:rPr lang="en-US" altLang="zh-CN" sz="2400" b="1" dirty="0" smtClean="0"/>
              <a:t>INFORMIX</a:t>
            </a:r>
          </a:p>
          <a:p>
            <a:pPr lvl="1"/>
            <a:r>
              <a:rPr lang="en-US" altLang="zh-CN" sz="2400" b="1" dirty="0" smtClean="0"/>
              <a:t>DB/2</a:t>
            </a:r>
          </a:p>
          <a:p>
            <a:pPr lvl="1" algn="just"/>
            <a:r>
              <a:rPr lang="en-US" altLang="zh-CN" sz="2400" b="1" dirty="0" smtClean="0"/>
              <a:t>COBASE</a:t>
            </a:r>
          </a:p>
          <a:p>
            <a:pPr lvl="1" algn="just"/>
            <a:r>
              <a:rPr lang="en-US" altLang="zh-CN" sz="2400" b="1" dirty="0" smtClean="0"/>
              <a:t>PBASE</a:t>
            </a:r>
          </a:p>
          <a:p>
            <a:pPr lvl="1" algn="just"/>
            <a:r>
              <a:rPr lang="en-US" altLang="zh-CN" sz="2400" b="1" dirty="0" err="1" smtClean="0"/>
              <a:t>EasyBase</a:t>
            </a:r>
            <a:endParaRPr lang="en-US" altLang="zh-CN" sz="2400" b="1" dirty="0" smtClean="0"/>
          </a:p>
          <a:p>
            <a:pPr lvl="1" algn="just"/>
            <a:r>
              <a:rPr lang="en-US" altLang="zh-CN" sz="2400" b="1" dirty="0" smtClean="0"/>
              <a:t>DM/2</a:t>
            </a:r>
          </a:p>
          <a:p>
            <a:pPr lvl="1" algn="just"/>
            <a:r>
              <a:rPr lang="en-US" altLang="zh-CN" sz="2400" b="1" dirty="0" err="1" smtClean="0"/>
              <a:t>OpenBase</a:t>
            </a:r>
            <a:endParaRPr lang="zh-CN" alt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smtClean="0">
                <a:latin typeface="华文行楷" pitchFamily="2" charset="-122"/>
                <a:ea typeface="华文行楷" pitchFamily="2" charset="-122"/>
              </a:rPr>
              <a:t>休息</a:t>
            </a:r>
            <a:r>
              <a:rPr lang="en-US" altLang="zh-CN" dirty="0" smtClean="0">
                <a:latin typeface="华文行楷" pitchFamily="2" charset="-122"/>
                <a:ea typeface="华文行楷" pitchFamily="2" charset="-122"/>
              </a:rPr>
              <a:t>…</a:t>
            </a:r>
            <a:endParaRPr lang="zh-CN" altLang="en-US" dirty="0">
              <a:latin typeface="华文行楷" pitchFamily="2" charset="-122"/>
              <a:ea typeface="华文行楷" pitchFamily="2" charset="-122"/>
            </a:endParaRPr>
          </a:p>
        </p:txBody>
      </p:sp>
      <p:sp>
        <p:nvSpPr>
          <p:cNvPr id="12" name="竖排文字占位符 11"/>
          <p:cNvSpPr>
            <a:spLocks noGrp="1"/>
          </p:cNvSpPr>
          <p:nvPr>
            <p:ph type="body" orient="vert" idx="1"/>
          </p:nvPr>
        </p:nvSpPr>
        <p:spPr/>
        <p:txBody>
          <a:bodyPr/>
          <a:lstStyle/>
          <a:p>
            <a:pPr>
              <a:lnSpc>
                <a:spcPct val="200000"/>
              </a:lnSpc>
            </a:pPr>
            <a:r>
              <a:rPr lang="zh-CN" altLang="en-US" dirty="0" smtClean="0"/>
              <a:t>由，诲女知之乎</a:t>
            </a:r>
            <a:r>
              <a:rPr lang="en-US" altLang="zh-CN" dirty="0" smtClean="0"/>
              <a:t>!</a:t>
            </a:r>
            <a:r>
              <a:rPr lang="zh-CN" altLang="en-US" dirty="0" smtClean="0"/>
              <a:t>知之为知之，不知为不知，是知也。</a:t>
            </a: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数据模型</a:t>
            </a:r>
            <a:r>
              <a:rPr lang="en-US" altLang="zh-CN" dirty="0" smtClean="0"/>
              <a:t>-</a:t>
            </a:r>
            <a:r>
              <a:rPr lang="zh-CN" altLang="en-US" dirty="0" smtClean="0"/>
              <a:t>两大类模型</a:t>
            </a:r>
            <a:endParaRPr lang="zh-CN" altLang="en-US" dirty="0"/>
          </a:p>
        </p:txBody>
      </p:sp>
      <p:sp>
        <p:nvSpPr>
          <p:cNvPr id="3" name="内容占位符 2"/>
          <p:cNvSpPr>
            <a:spLocks noGrp="1"/>
          </p:cNvSpPr>
          <p:nvPr>
            <p:ph idx="1"/>
          </p:nvPr>
        </p:nvSpPr>
        <p:spPr/>
        <p:txBody>
          <a:bodyPr>
            <a:normAutofit lnSpcReduction="10000"/>
          </a:bodyPr>
          <a:lstStyle/>
          <a:p>
            <a:r>
              <a:rPr lang="zh-CN" altLang="en-US" sz="2800" dirty="0" smtClean="0"/>
              <a:t>在数据库中用数据模型这个工具来抽象、表示和处理现实世界中的数据和信息。 </a:t>
            </a:r>
          </a:p>
          <a:p>
            <a:r>
              <a:rPr lang="zh-CN" altLang="en-US" sz="2800" dirty="0" smtClean="0"/>
              <a:t>通俗地讲模型就是</a:t>
            </a:r>
            <a:r>
              <a:rPr lang="zh-CN" altLang="en-US" sz="2800" dirty="0" smtClean="0">
                <a:solidFill>
                  <a:srgbClr val="7030A0"/>
                </a:solidFill>
              </a:rPr>
              <a:t>现实世界的模拟</a:t>
            </a:r>
            <a:r>
              <a:rPr lang="zh-CN" altLang="en-US" sz="2800" dirty="0" smtClean="0"/>
              <a:t>。</a:t>
            </a:r>
            <a:endParaRPr lang="en-US" altLang="zh-CN" sz="2800" dirty="0" smtClean="0"/>
          </a:p>
          <a:p>
            <a:r>
              <a:rPr lang="zh-CN" altLang="en-US" sz="2800" dirty="0" smtClean="0"/>
              <a:t>数据模型：对现实世界数据特征的</a:t>
            </a:r>
            <a:r>
              <a:rPr lang="zh-CN" altLang="en-US" sz="2800" dirty="0" smtClean="0"/>
              <a:t>抽象</a:t>
            </a:r>
            <a:endParaRPr lang="en-US" altLang="zh-CN" sz="2800" dirty="0" smtClean="0"/>
          </a:p>
          <a:p>
            <a:pPr marL="0" indent="0">
              <a:buNone/>
            </a:pPr>
            <a:r>
              <a:rPr lang="en-US" altLang="zh-CN" sz="2800" dirty="0" smtClean="0"/>
              <a:t>    </a:t>
            </a:r>
            <a:r>
              <a:rPr lang="zh-CN" altLang="en-US" sz="2800" dirty="0" smtClean="0"/>
              <a:t>数据模型是用来描述数据、组织数据、对数据进行操作 </a:t>
            </a:r>
            <a:endParaRPr lang="zh-CN" altLang="en-US" sz="2800" dirty="0" smtClean="0"/>
          </a:p>
          <a:p>
            <a:r>
              <a:rPr lang="zh-CN" altLang="en-US" sz="2800" dirty="0" smtClean="0"/>
              <a:t>数据模型应满足三方面要求 </a:t>
            </a:r>
          </a:p>
          <a:p>
            <a:pPr lvl="1"/>
            <a:r>
              <a:rPr lang="zh-CN" altLang="en-US" sz="2400" dirty="0" smtClean="0"/>
              <a:t>能比较真实地模拟现实世界 </a:t>
            </a:r>
          </a:p>
          <a:p>
            <a:pPr lvl="1">
              <a:lnSpc>
                <a:spcPct val="150000"/>
              </a:lnSpc>
            </a:pPr>
            <a:r>
              <a:rPr lang="zh-CN" altLang="en-US" sz="2400" dirty="0" smtClean="0"/>
              <a:t>容易为人所理解 </a:t>
            </a:r>
          </a:p>
          <a:p>
            <a:pPr lvl="1"/>
            <a:r>
              <a:rPr lang="zh-CN" altLang="en-US" sz="2400" dirty="0" smtClean="0"/>
              <a:t>便于在计算机上实现</a:t>
            </a:r>
          </a:p>
          <a:p>
            <a:endParaRPr lang="zh-CN" altLang="en-US" dirty="0"/>
          </a:p>
        </p:txBody>
      </p:sp>
      <p:pic>
        <p:nvPicPr>
          <p:cNvPr id="4" name="Picture 2" descr="http://www.jn-huahang.com/bookpic/2009328993667745.jpg"/>
          <p:cNvPicPr>
            <a:picLocks noChangeAspect="1" noChangeArrowheads="1"/>
          </p:cNvPicPr>
          <p:nvPr/>
        </p:nvPicPr>
        <p:blipFill>
          <a:blip r:embed="rId3"/>
          <a:srcRect/>
          <a:stretch>
            <a:fillRect/>
          </a:stretch>
        </p:blipFill>
        <p:spPr bwMode="auto">
          <a:xfrm>
            <a:off x="4680593" y="4768414"/>
            <a:ext cx="2555492" cy="1901695"/>
          </a:xfrm>
          <a:prstGeom prst="ellipse">
            <a:avLst/>
          </a:prstGeom>
          <a:ln>
            <a:noFill/>
          </a:ln>
          <a:effectLst>
            <a:softEdge rad="112500"/>
          </a:effectLst>
        </p:spPr>
      </p:pic>
      <p:pic>
        <p:nvPicPr>
          <p:cNvPr id="5" name="Picture 4" descr="http://hiphotos.baidu.com/borlor/pic/item/39bbb0f08d71658ca50f525b.jpg"/>
          <p:cNvPicPr>
            <a:picLocks noChangeAspect="1" noChangeArrowheads="1"/>
          </p:cNvPicPr>
          <p:nvPr/>
        </p:nvPicPr>
        <p:blipFill>
          <a:blip r:embed="rId4"/>
          <a:srcRect/>
          <a:stretch>
            <a:fillRect/>
          </a:stretch>
        </p:blipFill>
        <p:spPr bwMode="auto">
          <a:xfrm>
            <a:off x="6608164" y="3459689"/>
            <a:ext cx="2668352" cy="1940316"/>
          </a:xfrm>
          <a:prstGeom prst="ellipse">
            <a:avLst/>
          </a:prstGeom>
          <a:ln>
            <a:noFill/>
          </a:ln>
          <a:effectLst>
            <a:softEdge rad="112500"/>
          </a:effectLst>
        </p:spPr>
      </p:pic>
    </p:spTree>
  </p:cSld>
  <p:clrMapOvr>
    <a:masterClrMapping/>
  </p:clrMapOvr>
  <p:transition advTm="3725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两大类模型</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sz="2800" dirty="0" smtClean="0"/>
              <a:t>数据模型分为两类（分属两个不同的层次） </a:t>
            </a:r>
          </a:p>
          <a:p>
            <a:pPr lvl="1"/>
            <a:r>
              <a:rPr lang="zh-CN" altLang="en-US" sz="2400" b="1" dirty="0" smtClean="0">
                <a:solidFill>
                  <a:srgbClr val="7030A0"/>
                </a:solidFill>
              </a:rPr>
              <a:t>概念模型   </a:t>
            </a:r>
            <a:r>
              <a:rPr lang="zh-CN" altLang="en-US" sz="2400" dirty="0" smtClean="0"/>
              <a:t>也称信息模型，它是</a:t>
            </a:r>
            <a:r>
              <a:rPr lang="zh-CN" altLang="en-US" sz="2400" dirty="0" smtClean="0">
                <a:solidFill>
                  <a:srgbClr val="FF0000"/>
                </a:solidFill>
              </a:rPr>
              <a:t>按用户的观点</a:t>
            </a:r>
            <a:r>
              <a:rPr lang="zh-CN" altLang="en-US" sz="2400" dirty="0" smtClean="0"/>
              <a:t>来对数据和信息建模，用于数据库设计。</a:t>
            </a:r>
            <a:endParaRPr lang="en-US" altLang="zh-CN" sz="2400" dirty="0" smtClean="0"/>
          </a:p>
          <a:p>
            <a:pPr lvl="1">
              <a:lnSpc>
                <a:spcPct val="150000"/>
              </a:lnSpc>
            </a:pPr>
            <a:r>
              <a:rPr lang="zh-CN" altLang="en-US" sz="2400" b="1" dirty="0" smtClean="0">
                <a:solidFill>
                  <a:srgbClr val="7030A0"/>
                </a:solidFill>
              </a:rPr>
              <a:t>逻辑模型和物理模型   </a:t>
            </a:r>
          </a:p>
          <a:p>
            <a:pPr lvl="2">
              <a:lnSpc>
                <a:spcPct val="150000"/>
              </a:lnSpc>
            </a:pPr>
            <a:r>
              <a:rPr lang="zh-CN" altLang="en-US" sz="2000" b="1" dirty="0" smtClean="0"/>
              <a:t>逻辑模型</a:t>
            </a:r>
            <a:r>
              <a:rPr lang="zh-CN" altLang="en-US" sz="2000" dirty="0" smtClean="0"/>
              <a:t>主要包括网状模型、层次模型、</a:t>
            </a:r>
            <a:r>
              <a:rPr lang="zh-CN" altLang="en-US" sz="2000" b="1" dirty="0" smtClean="0">
                <a:solidFill>
                  <a:srgbClr val="FF0000"/>
                </a:solidFill>
              </a:rPr>
              <a:t>关系模型</a:t>
            </a:r>
            <a:r>
              <a:rPr lang="zh-CN" altLang="en-US" sz="2000" dirty="0" smtClean="0"/>
              <a:t>、面向对象模型等，</a:t>
            </a:r>
            <a:r>
              <a:rPr lang="zh-CN" altLang="en-US" sz="2000" b="1" dirty="0" smtClean="0">
                <a:solidFill>
                  <a:srgbClr val="FF0000"/>
                </a:solidFill>
              </a:rPr>
              <a:t>按计算机系统的观点</a:t>
            </a:r>
            <a:r>
              <a:rPr lang="zh-CN" altLang="en-US" sz="2000" dirty="0" smtClean="0"/>
              <a:t>对数据建模，用于</a:t>
            </a:r>
            <a:r>
              <a:rPr lang="en-US" altLang="zh-CN" sz="2000" dirty="0" smtClean="0"/>
              <a:t>DBMS</a:t>
            </a:r>
            <a:r>
              <a:rPr lang="zh-CN" altLang="en-US" sz="2000" dirty="0" smtClean="0"/>
              <a:t>实现。 </a:t>
            </a:r>
            <a:endParaRPr lang="en-US" altLang="zh-CN" sz="2000" dirty="0" smtClean="0"/>
          </a:p>
          <a:p>
            <a:pPr lvl="2">
              <a:lnSpc>
                <a:spcPct val="150000"/>
              </a:lnSpc>
            </a:pPr>
            <a:r>
              <a:rPr lang="zh-CN" altLang="en-US" sz="2000" b="1" dirty="0" smtClean="0"/>
              <a:t>物理模型</a:t>
            </a:r>
            <a:r>
              <a:rPr lang="zh-CN" altLang="en-US" sz="2000" dirty="0" smtClean="0"/>
              <a:t>是对数据最底层的抽象，描述数据在系统内部的表示方式和存取方法，在磁盘或磁带上的存储方式和存取方法</a:t>
            </a:r>
            <a:r>
              <a:rPr lang="zh-CN" altLang="en-US" sz="2000" dirty="0" smtClean="0"/>
              <a:t>。</a:t>
            </a:r>
            <a:r>
              <a:rPr lang="zh-CN" altLang="en-US" sz="2000" dirty="0" smtClean="0">
                <a:solidFill>
                  <a:srgbClr val="FF0000"/>
                </a:solidFill>
              </a:rPr>
              <a:t>面向计算机系统</a:t>
            </a:r>
            <a:r>
              <a:rPr lang="zh-CN" altLang="en-US" sz="2000" dirty="0" smtClean="0"/>
              <a:t>，物理模型的具体实现是</a:t>
            </a:r>
            <a:r>
              <a:rPr lang="en-US" altLang="zh-CN" sz="2000" dirty="0" smtClean="0"/>
              <a:t>DBMS</a:t>
            </a:r>
            <a:r>
              <a:rPr lang="zh-CN" altLang="en-US" sz="2000" dirty="0" smtClean="0"/>
              <a:t>的任务。</a:t>
            </a:r>
            <a:endParaRPr lang="en-US" altLang="zh-CN" sz="2000" dirty="0" smtClean="0"/>
          </a:p>
          <a:p>
            <a:pPr marL="914400" lvl="2" indent="0">
              <a:lnSpc>
                <a:spcPct val="150000"/>
              </a:lnSpc>
              <a:buNone/>
            </a:pPr>
            <a:r>
              <a:rPr lang="zh-CN" altLang="en-US" sz="2000" b="1" dirty="0" smtClean="0">
                <a:solidFill>
                  <a:srgbClr val="FF0000"/>
                </a:solidFill>
              </a:rPr>
              <a:t>数据模型是数据库系统的核心和基础</a:t>
            </a:r>
          </a:p>
          <a:p>
            <a:endParaRPr lang="zh-CN" altLang="en-US" b="1" dirty="0"/>
          </a:p>
        </p:txBody>
      </p:sp>
    </p:spTree>
  </p:cSld>
  <p:clrMapOvr>
    <a:masterClrMapping/>
  </p:clrMapOvr>
  <p:transition advTm="101203"/>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两大类模型（续）</a:t>
            </a:r>
            <a:endParaRPr lang="zh-CN" altLang="en-US" dirty="0"/>
          </a:p>
        </p:txBody>
      </p:sp>
      <p:sp>
        <p:nvSpPr>
          <p:cNvPr id="3" name="内容占位符 2"/>
          <p:cNvSpPr>
            <a:spLocks noGrp="1"/>
          </p:cNvSpPr>
          <p:nvPr>
            <p:ph idx="1"/>
          </p:nvPr>
        </p:nvSpPr>
        <p:spPr/>
        <p:txBody>
          <a:bodyPr/>
          <a:lstStyle/>
          <a:p>
            <a:r>
              <a:rPr lang="zh-CN" altLang="en-US" sz="2800" dirty="0" smtClean="0"/>
              <a:t>客观对象的抽象过程</a:t>
            </a:r>
            <a:r>
              <a:rPr lang="en-US" altLang="zh-CN" sz="2800" dirty="0" smtClean="0"/>
              <a:t>---</a:t>
            </a:r>
            <a:r>
              <a:rPr lang="zh-CN" altLang="en-US" sz="2800" dirty="0" smtClean="0">
                <a:solidFill>
                  <a:srgbClr val="7030A0"/>
                </a:solidFill>
              </a:rPr>
              <a:t>两步抽象 </a:t>
            </a:r>
          </a:p>
          <a:p>
            <a:pPr lvl="1"/>
            <a:r>
              <a:rPr lang="zh-CN" altLang="en-US" sz="2400" dirty="0" smtClean="0"/>
              <a:t>现实世界中的客观对象抽象为概念模型； </a:t>
            </a:r>
          </a:p>
          <a:p>
            <a:pPr lvl="1"/>
            <a:r>
              <a:rPr lang="zh-CN" altLang="en-US" sz="2400" dirty="0" smtClean="0"/>
              <a:t>把概念模型转换为某一</a:t>
            </a:r>
            <a:r>
              <a:rPr lang="en-US" altLang="zh-CN" sz="2400" dirty="0" smtClean="0"/>
              <a:t>DBMS</a:t>
            </a:r>
            <a:r>
              <a:rPr lang="zh-CN" altLang="en-US" sz="2400" dirty="0" smtClean="0"/>
              <a:t>支持的数据模型。 </a:t>
            </a:r>
          </a:p>
          <a:p>
            <a:endParaRPr lang="zh-CN" altLang="en-US" dirty="0"/>
          </a:p>
        </p:txBody>
      </p:sp>
      <p:sp>
        <p:nvSpPr>
          <p:cNvPr id="4" name="Rectangle 4"/>
          <p:cNvSpPr>
            <a:spLocks noChangeArrowheads="1"/>
          </p:cNvSpPr>
          <p:nvPr/>
        </p:nvSpPr>
        <p:spPr bwMode="auto">
          <a:xfrm>
            <a:off x="2869092" y="5605493"/>
            <a:ext cx="2735262" cy="612000"/>
          </a:xfrm>
          <a:prstGeom prst="rect">
            <a:avLst/>
          </a:prstGeom>
          <a:gradFill rotWithShape="0">
            <a:gsLst>
              <a:gs pos="0">
                <a:srgbClr val="FFFFFF"/>
              </a:gs>
              <a:gs pos="100000">
                <a:srgbClr val="FFFFFF">
                  <a:gamma/>
                  <a:shade val="73333"/>
                  <a:invGamma/>
                </a:srgbClr>
              </a:gs>
            </a:gsLst>
            <a:lin ang="5400000" scaled="1"/>
          </a:gradFill>
          <a:ln w="25400" algn="ctr">
            <a:solidFill>
              <a:schemeClr val="tx1"/>
            </a:solidFill>
            <a:miter lim="800000"/>
            <a:headEnd/>
            <a:tailEnd/>
          </a:ln>
          <a:effectLst/>
        </p:spPr>
        <p:txBody>
          <a:bodyPr wrap="none" anchor="ctr"/>
          <a:lstStyle/>
          <a:p>
            <a:pPr marL="342900" indent="-342900" algn="ctr"/>
            <a:r>
              <a:rPr lang="en-US" altLang="zh-CN" b="1">
                <a:latin typeface="Times New Roman" pitchFamily="18" charset="0"/>
              </a:rPr>
              <a:t>DBMS</a:t>
            </a:r>
            <a:r>
              <a:rPr lang="zh-CN" altLang="en-US" b="1">
                <a:latin typeface="Times New Roman" pitchFamily="18" charset="0"/>
              </a:rPr>
              <a:t>支持的数据模型</a:t>
            </a:r>
          </a:p>
        </p:txBody>
      </p:sp>
      <p:sp>
        <p:nvSpPr>
          <p:cNvPr id="5" name="Rectangle 5"/>
          <p:cNvSpPr>
            <a:spLocks noChangeArrowheads="1"/>
          </p:cNvSpPr>
          <p:nvPr/>
        </p:nvSpPr>
        <p:spPr bwMode="auto">
          <a:xfrm>
            <a:off x="3172304" y="4772795"/>
            <a:ext cx="1943100" cy="504000"/>
          </a:xfrm>
          <a:prstGeom prst="rect">
            <a:avLst/>
          </a:prstGeom>
          <a:gradFill rotWithShape="0">
            <a:gsLst>
              <a:gs pos="0">
                <a:srgbClr val="FFFFFF"/>
              </a:gs>
              <a:gs pos="100000">
                <a:srgbClr val="FFFFFF">
                  <a:gamma/>
                  <a:shade val="73333"/>
                  <a:invGamma/>
                </a:srgbClr>
              </a:gs>
            </a:gsLst>
            <a:lin ang="5400000" scaled="1"/>
          </a:gradFill>
          <a:ln w="25400" algn="ctr">
            <a:solidFill>
              <a:schemeClr val="tx1"/>
            </a:solidFill>
            <a:miter lim="800000"/>
            <a:headEnd/>
            <a:tailEnd/>
          </a:ln>
          <a:effectLst/>
        </p:spPr>
        <p:txBody>
          <a:bodyPr wrap="none" anchor="ctr"/>
          <a:lstStyle/>
          <a:p>
            <a:pPr marL="342900" indent="-342900" algn="ctr"/>
            <a:r>
              <a:rPr lang="zh-CN" altLang="en-US" b="1">
                <a:latin typeface="Times New Roman" pitchFamily="18" charset="0"/>
              </a:rPr>
              <a:t>概念模型</a:t>
            </a:r>
          </a:p>
        </p:txBody>
      </p:sp>
      <p:sp>
        <p:nvSpPr>
          <p:cNvPr id="6" name="AutoShape 6"/>
          <p:cNvSpPr>
            <a:spLocks noChangeArrowheads="1"/>
          </p:cNvSpPr>
          <p:nvPr/>
        </p:nvSpPr>
        <p:spPr bwMode="auto">
          <a:xfrm>
            <a:off x="3685610" y="3924091"/>
            <a:ext cx="798708" cy="559779"/>
          </a:xfrm>
          <a:prstGeom prst="smileyFace">
            <a:avLst>
              <a:gd name="adj" fmla="val 4653"/>
            </a:avLst>
          </a:prstGeom>
          <a:gradFill rotWithShape="0">
            <a:gsLst>
              <a:gs pos="0">
                <a:srgbClr val="FFFFFF"/>
              </a:gs>
              <a:gs pos="100000">
                <a:srgbClr val="FFFFFF">
                  <a:gamma/>
                  <a:shade val="73333"/>
                  <a:invGamma/>
                </a:srgbClr>
              </a:gs>
            </a:gsLst>
            <a:lin ang="5400000" scaled="1"/>
          </a:gradFill>
          <a:ln w="25400">
            <a:solidFill>
              <a:schemeClr val="tx1"/>
            </a:solidFill>
            <a:round/>
            <a:headEnd/>
            <a:tailEnd/>
          </a:ln>
          <a:effectLst/>
        </p:spPr>
        <p:txBody>
          <a:bodyPr wrap="none" anchor="ctr"/>
          <a:lstStyle/>
          <a:p>
            <a:endParaRPr lang="zh-CN" altLang="en-US"/>
          </a:p>
        </p:txBody>
      </p:sp>
      <p:sp>
        <p:nvSpPr>
          <p:cNvPr id="7" name="AutoShape 9"/>
          <p:cNvSpPr>
            <a:spLocks noChangeArrowheads="1"/>
          </p:cNvSpPr>
          <p:nvPr/>
        </p:nvSpPr>
        <p:spPr bwMode="auto">
          <a:xfrm flipH="1">
            <a:off x="5032635" y="3247685"/>
            <a:ext cx="842070" cy="882498"/>
          </a:xfrm>
          <a:prstGeom prst="wedgeEllipseCallout">
            <a:avLst>
              <a:gd name="adj1" fmla="val 108325"/>
              <a:gd name="adj2" fmla="val 47837"/>
            </a:avLst>
          </a:prstGeom>
          <a:gradFill rotWithShape="0">
            <a:gsLst>
              <a:gs pos="0">
                <a:srgbClr val="FFFFFF"/>
              </a:gs>
              <a:gs pos="100000">
                <a:srgbClr val="FFFFFF">
                  <a:gamma/>
                  <a:shade val="73333"/>
                  <a:invGamma/>
                </a:srgbClr>
              </a:gs>
            </a:gsLst>
            <a:lin ang="5400000" scaled="1"/>
          </a:gradFill>
          <a:ln w="25400" algn="ctr">
            <a:solidFill>
              <a:schemeClr val="tx1"/>
            </a:solidFill>
            <a:miter lim="800000"/>
            <a:headEnd/>
            <a:tailEnd/>
          </a:ln>
          <a:effectLst/>
        </p:spPr>
        <p:txBody>
          <a:bodyPr/>
          <a:lstStyle/>
          <a:p>
            <a:pPr marL="342900" indent="-342900"/>
            <a:r>
              <a:rPr lang="zh-CN" altLang="en-US" sz="1600" b="1">
                <a:latin typeface="Times New Roman" pitchFamily="18" charset="0"/>
              </a:rPr>
              <a:t>认识</a:t>
            </a:r>
          </a:p>
          <a:p>
            <a:pPr marL="342900" indent="-342900"/>
            <a:r>
              <a:rPr lang="zh-CN" altLang="en-US" sz="1600" b="1">
                <a:latin typeface="Times New Roman" pitchFamily="18" charset="0"/>
              </a:rPr>
              <a:t>抽象</a:t>
            </a:r>
          </a:p>
        </p:txBody>
      </p:sp>
      <p:sp>
        <p:nvSpPr>
          <p:cNvPr id="8" name="Text Box 10"/>
          <p:cNvSpPr txBox="1">
            <a:spLocks noChangeArrowheads="1"/>
          </p:cNvSpPr>
          <p:nvPr/>
        </p:nvSpPr>
        <p:spPr bwMode="auto">
          <a:xfrm>
            <a:off x="1258888" y="4806654"/>
            <a:ext cx="1104900" cy="366713"/>
          </a:xfrm>
          <a:prstGeom prst="rect">
            <a:avLst/>
          </a:prstGeom>
          <a:noFill/>
          <a:ln w="25400" algn="ctr">
            <a:noFill/>
            <a:miter lim="800000"/>
            <a:headEnd/>
            <a:tailEnd/>
          </a:ln>
          <a:effectLst/>
        </p:spPr>
        <p:txBody>
          <a:bodyPr wrap="none">
            <a:spAutoFit/>
          </a:bodyPr>
          <a:lstStyle/>
          <a:p>
            <a:pPr marL="342900" indent="-342900"/>
            <a:r>
              <a:rPr lang="zh-CN" altLang="en-US" b="1" dirty="0">
                <a:latin typeface="Times New Roman" pitchFamily="18" charset="0"/>
              </a:rPr>
              <a:t>信息世界</a:t>
            </a:r>
          </a:p>
        </p:txBody>
      </p:sp>
      <p:sp>
        <p:nvSpPr>
          <p:cNvPr id="9" name="Text Box 11"/>
          <p:cNvSpPr txBox="1">
            <a:spLocks noChangeArrowheads="1"/>
          </p:cNvSpPr>
          <p:nvPr/>
        </p:nvSpPr>
        <p:spPr bwMode="auto">
          <a:xfrm>
            <a:off x="1258888" y="5729993"/>
            <a:ext cx="1104900" cy="366712"/>
          </a:xfrm>
          <a:prstGeom prst="rect">
            <a:avLst/>
          </a:prstGeom>
          <a:noFill/>
          <a:ln w="25400" algn="ctr">
            <a:noFill/>
            <a:miter lim="800000"/>
            <a:headEnd/>
            <a:tailEnd/>
          </a:ln>
          <a:effectLst/>
        </p:spPr>
        <p:txBody>
          <a:bodyPr wrap="none">
            <a:spAutoFit/>
          </a:bodyPr>
          <a:lstStyle/>
          <a:p>
            <a:pPr marL="342900" indent="-342900"/>
            <a:r>
              <a:rPr lang="zh-CN" altLang="en-US" b="1">
                <a:latin typeface="Times New Roman" pitchFamily="18" charset="0"/>
              </a:rPr>
              <a:t>机器世界</a:t>
            </a:r>
          </a:p>
        </p:txBody>
      </p:sp>
      <p:sp>
        <p:nvSpPr>
          <p:cNvPr id="10" name="Text Box 12"/>
          <p:cNvSpPr txBox="1">
            <a:spLocks noChangeArrowheads="1"/>
          </p:cNvSpPr>
          <p:nvPr/>
        </p:nvSpPr>
        <p:spPr bwMode="auto">
          <a:xfrm>
            <a:off x="2580167" y="6305672"/>
            <a:ext cx="3406775" cy="366712"/>
          </a:xfrm>
          <a:prstGeom prst="rect">
            <a:avLst/>
          </a:prstGeom>
          <a:noFill/>
          <a:ln w="25400" algn="ctr">
            <a:noFill/>
            <a:miter lim="800000"/>
            <a:headEnd/>
            <a:tailEnd/>
          </a:ln>
          <a:effectLst/>
        </p:spPr>
        <p:txBody>
          <a:bodyPr wrap="none">
            <a:spAutoFit/>
          </a:bodyPr>
          <a:lstStyle/>
          <a:p>
            <a:pPr marL="342900" indent="-342900"/>
            <a:r>
              <a:rPr lang="zh-CN" altLang="en-US" b="1" dirty="0">
                <a:latin typeface="Times New Roman" pitchFamily="18" charset="0"/>
              </a:rPr>
              <a:t>现实世界中客观对象的抽象过程</a:t>
            </a:r>
          </a:p>
        </p:txBody>
      </p:sp>
      <p:sp>
        <p:nvSpPr>
          <p:cNvPr id="11" name="Cloud"/>
          <p:cNvSpPr>
            <a:spLocks noChangeAspect="1" noEditPoints="1" noChangeArrowheads="1"/>
          </p:cNvSpPr>
          <p:nvPr/>
        </p:nvSpPr>
        <p:spPr bwMode="auto">
          <a:xfrm>
            <a:off x="3294216" y="2909484"/>
            <a:ext cx="1544993" cy="69010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tIns="0" bIns="0" anchor="ctr"/>
          <a:lstStyle/>
          <a:p>
            <a:pPr marL="342900" indent="-342900"/>
            <a:r>
              <a:rPr lang="zh-CN" altLang="en-US" sz="1600" b="1" dirty="0">
                <a:latin typeface="Times New Roman" pitchFamily="18" charset="0"/>
              </a:rPr>
              <a:t>现实世界</a:t>
            </a:r>
          </a:p>
        </p:txBody>
      </p:sp>
      <p:sp>
        <p:nvSpPr>
          <p:cNvPr id="12" name="Line 16"/>
          <p:cNvSpPr>
            <a:spLocks noChangeShapeType="1"/>
          </p:cNvSpPr>
          <p:nvPr/>
        </p:nvSpPr>
        <p:spPr bwMode="auto">
          <a:xfrm>
            <a:off x="4046669" y="3604786"/>
            <a:ext cx="0" cy="287337"/>
          </a:xfrm>
          <a:prstGeom prst="line">
            <a:avLst/>
          </a:prstGeom>
          <a:noFill/>
          <a:ln w="25400">
            <a:solidFill>
              <a:schemeClr val="tx1"/>
            </a:solidFill>
            <a:round/>
            <a:headEnd/>
            <a:tailEnd type="triangle" w="med" len="med"/>
          </a:ln>
          <a:effectLst/>
        </p:spPr>
        <p:txBody>
          <a:bodyPr/>
          <a:lstStyle/>
          <a:p>
            <a:endParaRPr lang="zh-CN" altLang="en-US"/>
          </a:p>
        </p:txBody>
      </p:sp>
      <p:sp>
        <p:nvSpPr>
          <p:cNvPr id="13" name="Line 17"/>
          <p:cNvSpPr>
            <a:spLocks noChangeShapeType="1"/>
          </p:cNvSpPr>
          <p:nvPr/>
        </p:nvSpPr>
        <p:spPr bwMode="auto">
          <a:xfrm>
            <a:off x="4096773" y="4483870"/>
            <a:ext cx="0" cy="287337"/>
          </a:xfrm>
          <a:prstGeom prst="line">
            <a:avLst/>
          </a:prstGeom>
          <a:noFill/>
          <a:ln w="25400">
            <a:solidFill>
              <a:schemeClr val="tx1"/>
            </a:solidFill>
            <a:round/>
            <a:headEnd/>
            <a:tailEnd type="triangle" w="med" len="med"/>
          </a:ln>
          <a:effectLst/>
        </p:spPr>
        <p:txBody>
          <a:bodyPr/>
          <a:lstStyle/>
          <a:p>
            <a:endParaRPr lang="zh-CN" altLang="en-US"/>
          </a:p>
        </p:txBody>
      </p:sp>
      <p:sp>
        <p:nvSpPr>
          <p:cNvPr id="14" name="Line 18"/>
          <p:cNvSpPr>
            <a:spLocks noChangeShapeType="1"/>
          </p:cNvSpPr>
          <p:nvPr/>
        </p:nvSpPr>
        <p:spPr bwMode="auto">
          <a:xfrm>
            <a:off x="4093054" y="5298953"/>
            <a:ext cx="0" cy="324000"/>
          </a:xfrm>
          <a:prstGeom prst="line">
            <a:avLst/>
          </a:prstGeom>
          <a:noFill/>
          <a:ln w="25400">
            <a:solidFill>
              <a:schemeClr val="tx1"/>
            </a:solidFill>
            <a:round/>
            <a:headEnd/>
            <a:tailEnd type="triangle" w="med" len="med"/>
          </a:ln>
          <a:effectLst/>
        </p:spPr>
        <p:txBody>
          <a:bodyPr/>
          <a:lstStyle/>
          <a:p>
            <a:endParaRPr lang="zh-CN" altLang="en-US"/>
          </a:p>
        </p:txBody>
      </p:sp>
      <p:grpSp>
        <p:nvGrpSpPr>
          <p:cNvPr id="15" name="Group 30"/>
          <p:cNvGrpSpPr>
            <a:grpSpLocks/>
          </p:cNvGrpSpPr>
          <p:nvPr/>
        </p:nvGrpSpPr>
        <p:grpSpPr bwMode="auto">
          <a:xfrm>
            <a:off x="6137754" y="3797831"/>
            <a:ext cx="2514600" cy="606425"/>
            <a:chOff x="3782" y="2568"/>
            <a:chExt cx="1769" cy="382"/>
          </a:xfrm>
        </p:grpSpPr>
        <p:sp>
          <p:nvSpPr>
            <p:cNvPr id="16" name="Text Box 22"/>
            <p:cNvSpPr txBox="1">
              <a:spLocks noChangeArrowheads="1"/>
            </p:cNvSpPr>
            <p:nvPr/>
          </p:nvSpPr>
          <p:spPr bwMode="auto">
            <a:xfrm>
              <a:off x="3782" y="2568"/>
              <a:ext cx="1769" cy="382"/>
            </a:xfrm>
            <a:prstGeom prst="rect">
              <a:avLst/>
            </a:prstGeom>
            <a:noFill/>
            <a:ln w="25400" algn="ctr">
              <a:solidFill>
                <a:schemeClr val="accent4">
                  <a:lumMod val="40000"/>
                  <a:lumOff val="60000"/>
                </a:schemeClr>
              </a:solidFill>
              <a:miter lim="800000"/>
              <a:headEnd/>
              <a:tailEnd/>
            </a:ln>
            <a:effectLst/>
          </p:spPr>
          <p:txBody>
            <a:bodyPr>
              <a:spAutoFit/>
            </a:bodyPr>
            <a:lstStyle/>
            <a:p>
              <a:pPr marL="342900" indent="-342900" algn="ctr"/>
              <a:r>
                <a:rPr lang="zh-CN" altLang="en-US" sz="1600" b="1">
                  <a:latin typeface="Times New Roman" pitchFamily="18" charset="0"/>
                </a:rPr>
                <a:t>现实世界       概念模型</a:t>
              </a:r>
            </a:p>
            <a:p>
              <a:pPr marL="342900" indent="-342900" algn="ctr"/>
              <a:r>
                <a:rPr lang="zh-CN" altLang="en-US" sz="1600" b="1">
                  <a:latin typeface="Times New Roman" pitchFamily="18" charset="0"/>
                </a:rPr>
                <a:t>数据库设计人员完成</a:t>
              </a:r>
            </a:p>
          </p:txBody>
        </p:sp>
        <p:sp>
          <p:nvSpPr>
            <p:cNvPr id="17" name="AutoShape 24"/>
            <p:cNvSpPr>
              <a:spLocks noChangeArrowheads="1"/>
            </p:cNvSpPr>
            <p:nvPr/>
          </p:nvSpPr>
          <p:spPr bwMode="auto">
            <a:xfrm>
              <a:off x="4577" y="2631"/>
              <a:ext cx="181" cy="90"/>
            </a:xfrm>
            <a:prstGeom prst="rightArrow">
              <a:avLst>
                <a:gd name="adj1" fmla="val 50000"/>
                <a:gd name="adj2" fmla="val 50278"/>
              </a:avLst>
            </a:prstGeom>
            <a:gradFill rotWithShape="0">
              <a:gsLst>
                <a:gs pos="0">
                  <a:srgbClr val="FFFFFF"/>
                </a:gs>
                <a:gs pos="100000">
                  <a:srgbClr val="FFFFFF">
                    <a:gamma/>
                    <a:shade val="73333"/>
                    <a:invGamma/>
                  </a:srgbClr>
                </a:gs>
              </a:gsLst>
              <a:lin ang="5400000" scaled="1"/>
            </a:gradFill>
            <a:ln w="25400" algn="ctr">
              <a:solidFill>
                <a:schemeClr val="accent4">
                  <a:lumMod val="40000"/>
                  <a:lumOff val="60000"/>
                </a:schemeClr>
              </a:solidFill>
              <a:miter lim="800000"/>
              <a:headEnd/>
              <a:tailEnd/>
            </a:ln>
            <a:effectLst/>
          </p:spPr>
          <p:txBody>
            <a:bodyPr wrap="none" anchor="ctr"/>
            <a:lstStyle/>
            <a:p>
              <a:endParaRPr lang="zh-CN" altLang="en-US"/>
            </a:p>
          </p:txBody>
        </p:sp>
      </p:grpSp>
      <p:grpSp>
        <p:nvGrpSpPr>
          <p:cNvPr id="18" name="Group 31"/>
          <p:cNvGrpSpPr>
            <a:grpSpLocks/>
          </p:cNvGrpSpPr>
          <p:nvPr/>
        </p:nvGrpSpPr>
        <p:grpSpPr bwMode="auto">
          <a:xfrm>
            <a:off x="6104440" y="5562957"/>
            <a:ext cx="2660651" cy="606425"/>
            <a:chOff x="3787" y="3218"/>
            <a:chExt cx="1676" cy="382"/>
          </a:xfrm>
        </p:grpSpPr>
        <p:sp>
          <p:nvSpPr>
            <p:cNvPr id="19" name="Text Box 20"/>
            <p:cNvSpPr txBox="1">
              <a:spLocks noChangeArrowheads="1"/>
            </p:cNvSpPr>
            <p:nvPr/>
          </p:nvSpPr>
          <p:spPr bwMode="auto">
            <a:xfrm>
              <a:off x="3787" y="3218"/>
              <a:ext cx="1676" cy="382"/>
            </a:xfrm>
            <a:prstGeom prst="rect">
              <a:avLst/>
            </a:prstGeom>
            <a:noFill/>
            <a:ln w="25400" algn="ctr">
              <a:solidFill>
                <a:schemeClr val="accent4">
                  <a:lumMod val="40000"/>
                  <a:lumOff val="60000"/>
                </a:schemeClr>
              </a:solidFill>
              <a:miter lim="800000"/>
              <a:headEnd/>
              <a:tailEnd/>
            </a:ln>
            <a:effectLst/>
          </p:spPr>
          <p:txBody>
            <a:bodyPr wrap="none">
              <a:spAutoFit/>
            </a:bodyPr>
            <a:lstStyle/>
            <a:p>
              <a:pPr lvl="1"/>
              <a:r>
                <a:rPr lang="zh-CN" altLang="en-US" sz="1600" b="1" dirty="0">
                  <a:latin typeface="Times New Roman" pitchFamily="18" charset="0"/>
                </a:rPr>
                <a:t>逻辑模型       物理模型</a:t>
              </a:r>
            </a:p>
            <a:p>
              <a:pPr lvl="1"/>
              <a:r>
                <a:rPr lang="zh-CN" altLang="en-US" sz="1600" b="1" dirty="0">
                  <a:latin typeface="Times New Roman" pitchFamily="18" charset="0"/>
                </a:rPr>
                <a:t>由</a:t>
              </a:r>
              <a:r>
                <a:rPr lang="en-US" altLang="zh-CN" sz="1600" b="1" dirty="0">
                  <a:latin typeface="Times New Roman" pitchFamily="18" charset="0"/>
                </a:rPr>
                <a:t>DBMS</a:t>
              </a:r>
              <a:r>
                <a:rPr lang="zh-CN" altLang="en-US" sz="1600" b="1" dirty="0">
                  <a:latin typeface="Times New Roman" pitchFamily="18" charset="0"/>
                </a:rPr>
                <a:t>完成</a:t>
              </a:r>
            </a:p>
          </p:txBody>
        </p:sp>
        <p:sp>
          <p:nvSpPr>
            <p:cNvPr id="20" name="AutoShape 27"/>
            <p:cNvSpPr>
              <a:spLocks noChangeArrowheads="1"/>
            </p:cNvSpPr>
            <p:nvPr/>
          </p:nvSpPr>
          <p:spPr bwMode="auto">
            <a:xfrm>
              <a:off x="4678" y="3284"/>
              <a:ext cx="181" cy="90"/>
            </a:xfrm>
            <a:prstGeom prst="rightArrow">
              <a:avLst>
                <a:gd name="adj1" fmla="val 50000"/>
                <a:gd name="adj2" fmla="val 50278"/>
              </a:avLst>
            </a:prstGeom>
            <a:gradFill rotWithShape="0">
              <a:gsLst>
                <a:gs pos="0">
                  <a:srgbClr val="FFFFFF"/>
                </a:gs>
                <a:gs pos="100000">
                  <a:srgbClr val="FFFFFF">
                    <a:gamma/>
                    <a:shade val="73333"/>
                    <a:invGamma/>
                  </a:srgbClr>
                </a:gs>
              </a:gsLst>
              <a:lin ang="5400000" scaled="1"/>
            </a:gradFill>
            <a:ln w="25400" algn="ctr">
              <a:solidFill>
                <a:schemeClr val="accent4">
                  <a:lumMod val="40000"/>
                  <a:lumOff val="60000"/>
                </a:schemeClr>
              </a:solidFill>
              <a:miter lim="800000"/>
              <a:headEnd/>
              <a:tailEnd/>
            </a:ln>
            <a:effectLst/>
          </p:spPr>
          <p:txBody>
            <a:bodyPr wrap="none" anchor="ctr"/>
            <a:lstStyle/>
            <a:p>
              <a:endParaRPr lang="zh-CN" altLang="en-US"/>
            </a:p>
          </p:txBody>
        </p:sp>
      </p:grpSp>
      <p:grpSp>
        <p:nvGrpSpPr>
          <p:cNvPr id="21" name="Group 32"/>
          <p:cNvGrpSpPr>
            <a:grpSpLocks/>
          </p:cNvGrpSpPr>
          <p:nvPr/>
        </p:nvGrpSpPr>
        <p:grpSpPr bwMode="auto">
          <a:xfrm>
            <a:off x="6137754" y="4670958"/>
            <a:ext cx="2563813" cy="830263"/>
            <a:chOff x="3782" y="2568"/>
            <a:chExt cx="1769" cy="523"/>
          </a:xfrm>
        </p:grpSpPr>
        <p:sp>
          <p:nvSpPr>
            <p:cNvPr id="22" name="Text Box 33"/>
            <p:cNvSpPr txBox="1">
              <a:spLocks noChangeArrowheads="1"/>
            </p:cNvSpPr>
            <p:nvPr/>
          </p:nvSpPr>
          <p:spPr bwMode="auto">
            <a:xfrm>
              <a:off x="3782" y="2568"/>
              <a:ext cx="1769" cy="523"/>
            </a:xfrm>
            <a:prstGeom prst="rect">
              <a:avLst/>
            </a:prstGeom>
            <a:noFill/>
            <a:ln w="25400" algn="ctr">
              <a:solidFill>
                <a:schemeClr val="accent4">
                  <a:lumMod val="40000"/>
                  <a:lumOff val="60000"/>
                </a:schemeClr>
              </a:solidFill>
              <a:miter lim="800000"/>
              <a:headEnd/>
              <a:tailEnd/>
            </a:ln>
            <a:effectLst/>
          </p:spPr>
          <p:txBody>
            <a:bodyPr>
              <a:spAutoFit/>
            </a:bodyPr>
            <a:lstStyle/>
            <a:p>
              <a:pPr marL="342900" indent="-342900" algn="ctr"/>
              <a:r>
                <a:rPr lang="zh-CN" altLang="en-US" sz="1600" b="1" dirty="0">
                  <a:latin typeface="Times New Roman" pitchFamily="18" charset="0"/>
                </a:rPr>
                <a:t>概念模型       逻辑模型</a:t>
              </a:r>
            </a:p>
            <a:p>
              <a:pPr marL="342900" indent="-342900" algn="ctr"/>
              <a:r>
                <a:rPr lang="zh-CN" altLang="en-US" sz="1600" b="1" dirty="0">
                  <a:latin typeface="Times New Roman" pitchFamily="18" charset="0"/>
                </a:rPr>
                <a:t>数据库设计</a:t>
              </a:r>
              <a:r>
                <a:rPr lang="zh-CN" altLang="en-US" sz="1600" b="1" dirty="0" smtClean="0">
                  <a:latin typeface="Times New Roman" pitchFamily="18" charset="0"/>
                </a:rPr>
                <a:t>人员或协助设计人员完成</a:t>
              </a:r>
              <a:endParaRPr lang="zh-CN" altLang="en-US" sz="1600" b="1" dirty="0">
                <a:latin typeface="Times New Roman" pitchFamily="18" charset="0"/>
              </a:endParaRPr>
            </a:p>
          </p:txBody>
        </p:sp>
        <p:sp>
          <p:nvSpPr>
            <p:cNvPr id="23" name="AutoShape 34"/>
            <p:cNvSpPr>
              <a:spLocks noChangeArrowheads="1"/>
            </p:cNvSpPr>
            <p:nvPr/>
          </p:nvSpPr>
          <p:spPr bwMode="auto">
            <a:xfrm>
              <a:off x="4577" y="2631"/>
              <a:ext cx="181" cy="90"/>
            </a:xfrm>
            <a:prstGeom prst="rightArrow">
              <a:avLst>
                <a:gd name="adj1" fmla="val 50000"/>
                <a:gd name="adj2" fmla="val 50278"/>
              </a:avLst>
            </a:prstGeom>
            <a:gradFill rotWithShape="0">
              <a:gsLst>
                <a:gs pos="0">
                  <a:srgbClr val="FFFFFF"/>
                </a:gs>
                <a:gs pos="100000">
                  <a:srgbClr val="FFFFFF">
                    <a:gamma/>
                    <a:shade val="73333"/>
                    <a:invGamma/>
                  </a:srgbClr>
                </a:gs>
              </a:gsLst>
              <a:lin ang="5400000" scaled="1"/>
            </a:gradFill>
            <a:ln w="25400" algn="ctr">
              <a:solidFill>
                <a:schemeClr val="accent4">
                  <a:lumMod val="40000"/>
                  <a:lumOff val="60000"/>
                </a:schemeClr>
              </a:solidFill>
              <a:miter lim="800000"/>
              <a:headEnd/>
              <a:tailEnd/>
            </a:ln>
            <a:effectLst/>
          </p:spPr>
          <p:txBody>
            <a:bodyPr wrap="none" anchor="ctr"/>
            <a:lstStyle/>
            <a:p>
              <a:endParaRPr lang="zh-CN" altLang="en-US"/>
            </a:p>
          </p:txBody>
        </p:sp>
      </p:grpSp>
      <p:sp>
        <p:nvSpPr>
          <p:cNvPr id="24" name="矩形 23"/>
          <p:cNvSpPr/>
          <p:nvPr/>
        </p:nvSpPr>
        <p:spPr>
          <a:xfrm>
            <a:off x="1311353" y="3111812"/>
            <a:ext cx="1114408" cy="369332"/>
          </a:xfrm>
          <a:prstGeom prst="rect">
            <a:avLst/>
          </a:prstGeom>
        </p:spPr>
        <p:txBody>
          <a:bodyPr wrap="none">
            <a:spAutoFit/>
          </a:bodyPr>
          <a:lstStyle/>
          <a:p>
            <a:r>
              <a:rPr lang="zh-CN" altLang="en-US" b="1" dirty="0" smtClean="0"/>
              <a:t>现实世界</a:t>
            </a:r>
            <a:endParaRPr lang="zh-CN" altLang="en-US" dirty="0"/>
          </a:p>
        </p:txBody>
      </p:sp>
      <p:cxnSp>
        <p:nvCxnSpPr>
          <p:cNvPr id="26" name="直接箭头连接符 25"/>
          <p:cNvCxnSpPr/>
          <p:nvPr/>
        </p:nvCxnSpPr>
        <p:spPr>
          <a:xfrm>
            <a:off x="1868557" y="3540778"/>
            <a:ext cx="0" cy="118981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flipH="1">
            <a:off x="1861033" y="5173367"/>
            <a:ext cx="7524" cy="59638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slide(fromTop)">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 calcmode="lin" valueType="num">
                                      <p:cBhvr additive="base">
                                        <p:cTn id="12" dur="500" fill="hold"/>
                                        <p:tgtEl>
                                          <p:spTgt spid="26"/>
                                        </p:tgtEl>
                                        <p:attrNameLst>
                                          <p:attrName>ppt_x</p:attrName>
                                        </p:attrNameLst>
                                      </p:cBhvr>
                                      <p:tavLst>
                                        <p:tav tm="0">
                                          <p:val>
                                            <p:strVal val="#ppt_x"/>
                                          </p:val>
                                        </p:tav>
                                        <p:tav tm="100000">
                                          <p:val>
                                            <p:strVal val="#ppt_x"/>
                                          </p:val>
                                        </p:tav>
                                      </p:tavLst>
                                    </p:anim>
                                    <p:anim calcmode="lin" valueType="num">
                                      <p:cBhvr additive="base">
                                        <p:cTn id="13"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1"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additive="base">
                                        <p:cTn id="18" dur="500" fill="hold"/>
                                        <p:tgtEl>
                                          <p:spTgt spid="12"/>
                                        </p:tgtEl>
                                        <p:attrNameLst>
                                          <p:attrName>ppt_x</p:attrName>
                                        </p:attrNameLst>
                                      </p:cBhvr>
                                      <p:tavLst>
                                        <p:tav tm="0">
                                          <p:val>
                                            <p:strVal val="#ppt_x"/>
                                          </p:val>
                                        </p:tav>
                                        <p:tav tm="100000">
                                          <p:val>
                                            <p:strVal val="#ppt_x"/>
                                          </p:val>
                                        </p:tav>
                                      </p:tavLst>
                                    </p:anim>
                                    <p:anim calcmode="lin" valueType="num">
                                      <p:cBhvr additive="base">
                                        <p:cTn id="19" dur="50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2" presetClass="entr" presetSubtype="4"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slide(fromBottom)">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1+#ppt_w/2"/>
                                          </p:val>
                                        </p:tav>
                                        <p:tav tm="100000">
                                          <p:val>
                                            <p:strVal val="#ppt_x"/>
                                          </p:val>
                                        </p:tav>
                                      </p:tavLst>
                                    </p:anim>
                                    <p:anim calcmode="lin" valueType="num">
                                      <p:cBhvr additive="base">
                                        <p:cTn id="3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ppt_x"/>
                                          </p:val>
                                        </p:tav>
                                        <p:tav tm="100000">
                                          <p:val>
                                            <p:strVal val="#ppt_x"/>
                                          </p:val>
                                        </p:tav>
                                      </p:tavLst>
                                    </p:anim>
                                    <p:anim calcmode="lin" valueType="num">
                                      <p:cBhvr additive="base">
                                        <p:cTn id="3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 presetClass="entr" presetSubtype="16"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box(in)">
                                      <p:cBhvr>
                                        <p:cTn id="41" dur="500"/>
                                        <p:tgtEl>
                                          <p:spTgt spid="5"/>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8" fill="hold" grpId="0" nodeType="clickEffect">
                                  <p:stCondLst>
                                    <p:cond delay="0"/>
                                  </p:stCondLst>
                                  <p:childTnLst>
                                    <p:set>
                                      <p:cBhvr>
                                        <p:cTn id="45" dur="1" fill="hold">
                                          <p:stCondLst>
                                            <p:cond delay="0"/>
                                          </p:stCondLst>
                                        </p:cTn>
                                        <p:tgtEl>
                                          <p:spTgt spid="8"/>
                                        </p:tgtEl>
                                        <p:attrNameLst>
                                          <p:attrName>style.visibility</p:attrName>
                                        </p:attrNameLst>
                                      </p:cBhvr>
                                      <p:to>
                                        <p:strVal val="visible"/>
                                      </p:to>
                                    </p:set>
                                    <p:anim calcmode="lin" valueType="num">
                                      <p:cBhvr additive="base">
                                        <p:cTn id="46" dur="500" fill="hold"/>
                                        <p:tgtEl>
                                          <p:spTgt spid="8"/>
                                        </p:tgtEl>
                                        <p:attrNameLst>
                                          <p:attrName>ppt_x</p:attrName>
                                        </p:attrNameLst>
                                      </p:cBhvr>
                                      <p:tavLst>
                                        <p:tav tm="0">
                                          <p:val>
                                            <p:strVal val="0-#ppt_w/2"/>
                                          </p:val>
                                        </p:tav>
                                        <p:tav tm="100000">
                                          <p:val>
                                            <p:strVal val="#ppt_x"/>
                                          </p:val>
                                        </p:tav>
                                      </p:tavLst>
                                    </p:anim>
                                    <p:anim calcmode="lin" valueType="num">
                                      <p:cBhvr additive="base">
                                        <p:cTn id="47"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27"/>
                                        </p:tgtEl>
                                        <p:attrNameLst>
                                          <p:attrName>style.visibility</p:attrName>
                                        </p:attrNameLst>
                                      </p:cBhvr>
                                      <p:to>
                                        <p:strVal val="visible"/>
                                      </p:to>
                                    </p:set>
                                    <p:anim calcmode="lin" valueType="num">
                                      <p:cBhvr additive="base">
                                        <p:cTn id="52" dur="500" fill="hold"/>
                                        <p:tgtEl>
                                          <p:spTgt spid="27"/>
                                        </p:tgtEl>
                                        <p:attrNameLst>
                                          <p:attrName>ppt_x</p:attrName>
                                        </p:attrNameLst>
                                      </p:cBhvr>
                                      <p:tavLst>
                                        <p:tav tm="0">
                                          <p:val>
                                            <p:strVal val="#ppt_x"/>
                                          </p:val>
                                        </p:tav>
                                        <p:tav tm="100000">
                                          <p:val>
                                            <p:strVal val="#ppt_x"/>
                                          </p:val>
                                        </p:tav>
                                      </p:tavLst>
                                    </p:anim>
                                    <p:anim calcmode="lin" valueType="num">
                                      <p:cBhvr additive="base">
                                        <p:cTn id="53"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grpId="0" nodeType="clickEffect">
                                  <p:stCondLst>
                                    <p:cond delay="0"/>
                                  </p:stCondLst>
                                  <p:childTnLst>
                                    <p:set>
                                      <p:cBhvr>
                                        <p:cTn id="57" dur="1" fill="hold">
                                          <p:stCondLst>
                                            <p:cond delay="0"/>
                                          </p:stCondLst>
                                        </p:cTn>
                                        <p:tgtEl>
                                          <p:spTgt spid="14"/>
                                        </p:tgtEl>
                                        <p:attrNameLst>
                                          <p:attrName>style.visibility</p:attrName>
                                        </p:attrNameLst>
                                      </p:cBhvr>
                                      <p:to>
                                        <p:strVal val="visible"/>
                                      </p:to>
                                    </p:set>
                                    <p:anim calcmode="lin" valueType="num">
                                      <p:cBhvr additive="base">
                                        <p:cTn id="58" dur="500" fill="hold"/>
                                        <p:tgtEl>
                                          <p:spTgt spid="14"/>
                                        </p:tgtEl>
                                        <p:attrNameLst>
                                          <p:attrName>ppt_x</p:attrName>
                                        </p:attrNameLst>
                                      </p:cBhvr>
                                      <p:tavLst>
                                        <p:tav tm="0">
                                          <p:val>
                                            <p:strVal val="#ppt_x"/>
                                          </p:val>
                                        </p:tav>
                                        <p:tav tm="100000">
                                          <p:val>
                                            <p:strVal val="#ppt_x"/>
                                          </p:val>
                                        </p:tav>
                                      </p:tavLst>
                                    </p:anim>
                                    <p:anim calcmode="lin" valueType="num">
                                      <p:cBhvr additive="base">
                                        <p:cTn id="59"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 presetClass="entr" presetSubtype="16" fill="hold" grpId="0" nodeType="clickEffect">
                                  <p:stCondLst>
                                    <p:cond delay="0"/>
                                  </p:stCondLst>
                                  <p:childTnLst>
                                    <p:set>
                                      <p:cBhvr>
                                        <p:cTn id="63" dur="1" fill="hold">
                                          <p:stCondLst>
                                            <p:cond delay="0"/>
                                          </p:stCondLst>
                                        </p:cTn>
                                        <p:tgtEl>
                                          <p:spTgt spid="4"/>
                                        </p:tgtEl>
                                        <p:attrNameLst>
                                          <p:attrName>style.visibility</p:attrName>
                                        </p:attrNameLst>
                                      </p:cBhvr>
                                      <p:to>
                                        <p:strVal val="visible"/>
                                      </p:to>
                                    </p:set>
                                    <p:animEffect transition="in" filter="box(in)">
                                      <p:cBhvr>
                                        <p:cTn id="64" dur="500"/>
                                        <p:tgtEl>
                                          <p:spTgt spid="4"/>
                                        </p:tgtEl>
                                      </p:cBhvr>
                                    </p:animEffect>
                                  </p:childTnLst>
                                </p:cTn>
                              </p:par>
                            </p:childTnLst>
                          </p:cTn>
                        </p:par>
                      </p:childTnLst>
                    </p:cTn>
                  </p:par>
                  <p:par>
                    <p:cTn id="65" fill="hold">
                      <p:stCondLst>
                        <p:cond delay="indefinite"/>
                      </p:stCondLst>
                      <p:childTnLst>
                        <p:par>
                          <p:cTn id="66" fill="hold">
                            <p:stCondLst>
                              <p:cond delay="0"/>
                            </p:stCondLst>
                            <p:childTnLst>
                              <p:par>
                                <p:cTn id="67" presetID="2" presetClass="entr" presetSubtype="8" fill="hold" grpId="0" nodeType="clickEffect">
                                  <p:stCondLst>
                                    <p:cond delay="0"/>
                                  </p:stCondLst>
                                  <p:childTnLst>
                                    <p:set>
                                      <p:cBhvr>
                                        <p:cTn id="68" dur="1" fill="hold">
                                          <p:stCondLst>
                                            <p:cond delay="0"/>
                                          </p:stCondLst>
                                        </p:cTn>
                                        <p:tgtEl>
                                          <p:spTgt spid="9"/>
                                        </p:tgtEl>
                                        <p:attrNameLst>
                                          <p:attrName>style.visibility</p:attrName>
                                        </p:attrNameLst>
                                      </p:cBhvr>
                                      <p:to>
                                        <p:strVal val="visible"/>
                                      </p:to>
                                    </p:set>
                                    <p:anim calcmode="lin" valueType="num">
                                      <p:cBhvr additive="base">
                                        <p:cTn id="69" dur="500" fill="hold"/>
                                        <p:tgtEl>
                                          <p:spTgt spid="9"/>
                                        </p:tgtEl>
                                        <p:attrNameLst>
                                          <p:attrName>ppt_x</p:attrName>
                                        </p:attrNameLst>
                                      </p:cBhvr>
                                      <p:tavLst>
                                        <p:tav tm="0">
                                          <p:val>
                                            <p:strVal val="0-#ppt_w/2"/>
                                          </p:val>
                                        </p:tav>
                                        <p:tav tm="100000">
                                          <p:val>
                                            <p:strVal val="#ppt_x"/>
                                          </p:val>
                                        </p:tav>
                                      </p:tavLst>
                                    </p:anim>
                                    <p:anim calcmode="lin" valueType="num">
                                      <p:cBhvr additive="base">
                                        <p:cTn id="70"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2" fill="hold" nodeType="clickEffect">
                                  <p:stCondLst>
                                    <p:cond delay="0"/>
                                  </p:stCondLst>
                                  <p:childTnLst>
                                    <p:set>
                                      <p:cBhvr>
                                        <p:cTn id="74" dur="1" fill="hold">
                                          <p:stCondLst>
                                            <p:cond delay="0"/>
                                          </p:stCondLst>
                                        </p:cTn>
                                        <p:tgtEl>
                                          <p:spTgt spid="15"/>
                                        </p:tgtEl>
                                        <p:attrNameLst>
                                          <p:attrName>style.visibility</p:attrName>
                                        </p:attrNameLst>
                                      </p:cBhvr>
                                      <p:to>
                                        <p:strVal val="visible"/>
                                      </p:to>
                                    </p:set>
                                    <p:anim calcmode="lin" valueType="num">
                                      <p:cBhvr additive="base">
                                        <p:cTn id="75" dur="500" fill="hold"/>
                                        <p:tgtEl>
                                          <p:spTgt spid="15"/>
                                        </p:tgtEl>
                                        <p:attrNameLst>
                                          <p:attrName>ppt_x</p:attrName>
                                        </p:attrNameLst>
                                      </p:cBhvr>
                                      <p:tavLst>
                                        <p:tav tm="0">
                                          <p:val>
                                            <p:strVal val="1+#ppt_w/2"/>
                                          </p:val>
                                        </p:tav>
                                        <p:tav tm="100000">
                                          <p:val>
                                            <p:strVal val="#ppt_x"/>
                                          </p:val>
                                        </p:tav>
                                      </p:tavLst>
                                    </p:anim>
                                    <p:anim calcmode="lin" valueType="num">
                                      <p:cBhvr additive="base">
                                        <p:cTn id="76"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2" fill="hold" nodeType="clickEffect">
                                  <p:stCondLst>
                                    <p:cond delay="0"/>
                                  </p:stCondLst>
                                  <p:childTnLst>
                                    <p:set>
                                      <p:cBhvr>
                                        <p:cTn id="80" dur="1" fill="hold">
                                          <p:stCondLst>
                                            <p:cond delay="0"/>
                                          </p:stCondLst>
                                        </p:cTn>
                                        <p:tgtEl>
                                          <p:spTgt spid="21"/>
                                        </p:tgtEl>
                                        <p:attrNameLst>
                                          <p:attrName>style.visibility</p:attrName>
                                        </p:attrNameLst>
                                      </p:cBhvr>
                                      <p:to>
                                        <p:strVal val="visible"/>
                                      </p:to>
                                    </p:set>
                                    <p:anim calcmode="lin" valueType="num">
                                      <p:cBhvr additive="base">
                                        <p:cTn id="81" dur="500" fill="hold"/>
                                        <p:tgtEl>
                                          <p:spTgt spid="21"/>
                                        </p:tgtEl>
                                        <p:attrNameLst>
                                          <p:attrName>ppt_x</p:attrName>
                                        </p:attrNameLst>
                                      </p:cBhvr>
                                      <p:tavLst>
                                        <p:tav tm="0">
                                          <p:val>
                                            <p:strVal val="1+#ppt_w/2"/>
                                          </p:val>
                                        </p:tav>
                                        <p:tav tm="100000">
                                          <p:val>
                                            <p:strVal val="#ppt_x"/>
                                          </p:val>
                                        </p:tav>
                                      </p:tavLst>
                                    </p:anim>
                                    <p:anim calcmode="lin" valueType="num">
                                      <p:cBhvr additive="base">
                                        <p:cTn id="82"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2" fill="hold" nodeType="clickEffect">
                                  <p:stCondLst>
                                    <p:cond delay="0"/>
                                  </p:stCondLst>
                                  <p:childTnLst>
                                    <p:set>
                                      <p:cBhvr>
                                        <p:cTn id="86" dur="1" fill="hold">
                                          <p:stCondLst>
                                            <p:cond delay="0"/>
                                          </p:stCondLst>
                                        </p:cTn>
                                        <p:tgtEl>
                                          <p:spTgt spid="18"/>
                                        </p:tgtEl>
                                        <p:attrNameLst>
                                          <p:attrName>style.visibility</p:attrName>
                                        </p:attrNameLst>
                                      </p:cBhvr>
                                      <p:to>
                                        <p:strVal val="visible"/>
                                      </p:to>
                                    </p:set>
                                    <p:anim calcmode="lin" valueType="num">
                                      <p:cBhvr additive="base">
                                        <p:cTn id="87" dur="500" fill="hold"/>
                                        <p:tgtEl>
                                          <p:spTgt spid="18"/>
                                        </p:tgtEl>
                                        <p:attrNameLst>
                                          <p:attrName>ppt_x</p:attrName>
                                        </p:attrNameLst>
                                      </p:cBhvr>
                                      <p:tavLst>
                                        <p:tav tm="0">
                                          <p:val>
                                            <p:strVal val="1+#ppt_w/2"/>
                                          </p:val>
                                        </p:tav>
                                        <p:tav tm="100000">
                                          <p:val>
                                            <p:strVal val="#ppt_x"/>
                                          </p:val>
                                        </p:tav>
                                      </p:tavLst>
                                    </p:anim>
                                    <p:anim calcmode="lin" valueType="num">
                                      <p:cBhvr additive="base">
                                        <p:cTn id="88" dur="500" fill="hold"/>
                                        <p:tgtEl>
                                          <p:spTgt spid="18"/>
                                        </p:tgtEl>
                                        <p:attrNameLst>
                                          <p:attrName>ppt_y</p:attrName>
                                        </p:attrNameLst>
                                      </p:cBhvr>
                                      <p:tavLst>
                                        <p:tav tm="0">
                                          <p:val>
                                            <p:strVal val="#ppt_y"/>
                                          </p:val>
                                        </p:tav>
                                        <p:tav tm="100000">
                                          <p:val>
                                            <p:strVal val="#ppt_y"/>
                                          </p:val>
                                        </p:tav>
                                      </p:tavLst>
                                    </p:anim>
                                  </p:childTnLst>
                                </p:cTn>
                              </p:par>
                            </p:childTnLst>
                          </p:cTn>
                        </p:par>
                        <p:par>
                          <p:cTn id="89" fill="hold">
                            <p:stCondLst>
                              <p:cond delay="500"/>
                            </p:stCondLst>
                            <p:childTnLst>
                              <p:par>
                                <p:cTn id="90" presetID="1" presetClass="entr" presetSubtype="0" fill="hold" grpId="0" nodeType="afterEffect">
                                  <p:stCondLst>
                                    <p:cond delay="0"/>
                                  </p:stCondLst>
                                  <p:childTnLst>
                                    <p:set>
                                      <p:cBhvr>
                                        <p:cTn id="91"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P spid="5" grpId="0" animBg="1" autoUpdateAnimBg="0"/>
      <p:bldP spid="6" grpId="0" animBg="1"/>
      <p:bldP spid="7" grpId="0" animBg="1" autoUpdateAnimBg="0"/>
      <p:bldP spid="8" grpId="0" autoUpdateAnimBg="0"/>
      <p:bldP spid="9" grpId="0" autoUpdateAnimBg="0"/>
      <p:bldP spid="10" grpId="0"/>
      <p:bldP spid="11" grpId="0" animBg="1" autoUpdateAnimBg="0"/>
      <p:bldP spid="12" grpId="0" animBg="1"/>
      <p:bldP spid="13"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2" name="Picture 4"/>
          <p:cNvPicPr>
            <a:picLocks noChangeAspect="1" noChangeArrowheads="1"/>
          </p:cNvPicPr>
          <p:nvPr/>
        </p:nvPicPr>
        <p:blipFill>
          <a:blip r:embed="rId2"/>
          <a:srcRect/>
          <a:stretch>
            <a:fillRect/>
          </a:stretch>
        </p:blipFill>
        <p:spPr bwMode="auto">
          <a:xfrm>
            <a:off x="278296" y="2488096"/>
            <a:ext cx="4399721" cy="3882886"/>
          </a:xfrm>
          <a:prstGeom prst="rect">
            <a:avLst/>
          </a:prstGeom>
          <a:noFill/>
          <a:ln w="9525">
            <a:noFill/>
            <a:miter lim="800000"/>
            <a:headEnd/>
            <a:tailEnd/>
          </a:ln>
          <a:effectLst/>
        </p:spPr>
      </p:pic>
      <p:grpSp>
        <p:nvGrpSpPr>
          <p:cNvPr id="8" name="组合 7"/>
          <p:cNvGrpSpPr/>
          <p:nvPr/>
        </p:nvGrpSpPr>
        <p:grpSpPr>
          <a:xfrm>
            <a:off x="4929808" y="821633"/>
            <a:ext cx="4214191" cy="4596777"/>
            <a:chOff x="4698120" y="821633"/>
            <a:chExt cx="4445880" cy="4596777"/>
          </a:xfrm>
        </p:grpSpPr>
        <p:pic>
          <p:nvPicPr>
            <p:cNvPr id="78851"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4698120" y="821633"/>
              <a:ext cx="4445880" cy="4174437"/>
            </a:xfrm>
            <a:prstGeom prst="rect">
              <a:avLst/>
            </a:prstGeom>
            <a:noFill/>
            <a:ln w="9525">
              <a:noFill/>
              <a:miter lim="800000"/>
              <a:headEnd/>
              <a:tailEnd/>
            </a:ln>
            <a:effectLst/>
          </p:spPr>
        </p:pic>
        <p:sp>
          <p:nvSpPr>
            <p:cNvPr id="7" name="TextBox 6"/>
            <p:cNvSpPr txBox="1"/>
            <p:nvPr/>
          </p:nvSpPr>
          <p:spPr>
            <a:xfrm>
              <a:off x="6546573" y="5049078"/>
              <a:ext cx="1911319" cy="369332"/>
            </a:xfrm>
            <a:prstGeom prst="rect">
              <a:avLst/>
            </a:prstGeom>
            <a:noFill/>
          </p:spPr>
          <p:txBody>
            <a:bodyPr wrap="none" rtlCol="0">
              <a:spAutoFit/>
            </a:bodyPr>
            <a:lstStyle/>
            <a:p>
              <a:r>
                <a:rPr lang="zh-CN" altLang="en-US" b="1" dirty="0" smtClean="0"/>
                <a:t>数据库逻辑模型</a:t>
              </a:r>
              <a:endParaRPr lang="zh-CN" altLang="en-US" b="1" dirty="0"/>
            </a:p>
          </p:txBody>
        </p:sp>
      </p:grpSp>
      <p:sp>
        <p:nvSpPr>
          <p:cNvPr id="10" name="圆角右箭头 9"/>
          <p:cNvSpPr/>
          <p:nvPr/>
        </p:nvSpPr>
        <p:spPr>
          <a:xfrm>
            <a:off x="3485322" y="1192695"/>
            <a:ext cx="1364974" cy="1417983"/>
          </a:xfrm>
          <a:prstGeom prst="ben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solidFill>
                <a:schemeClr val="tx1"/>
              </a:solidFill>
            </a:endParaRPr>
          </a:p>
        </p:txBody>
      </p:sp>
      <p:sp>
        <p:nvSpPr>
          <p:cNvPr id="11" name="TextBox 10"/>
          <p:cNvSpPr txBox="1"/>
          <p:nvPr/>
        </p:nvSpPr>
        <p:spPr>
          <a:xfrm>
            <a:off x="530087" y="1908313"/>
            <a:ext cx="1832553" cy="584775"/>
          </a:xfrm>
          <a:prstGeom prst="rect">
            <a:avLst/>
          </a:prstGeom>
          <a:noFill/>
        </p:spPr>
        <p:txBody>
          <a:bodyPr wrap="none" rtlCol="0">
            <a:spAutoFit/>
          </a:bodyPr>
          <a:lstStyle/>
          <a:p>
            <a:r>
              <a:rPr lang="zh-CN" altLang="en-US" sz="3200" b="1" dirty="0" smtClean="0">
                <a:solidFill>
                  <a:srgbClr val="7030A0"/>
                </a:solidFill>
                <a:effectLst>
                  <a:outerShdw blurRad="38100" dist="38100" dir="2700000" algn="tl">
                    <a:srgbClr val="000000">
                      <a:alpha val="43137"/>
                    </a:srgbClr>
                  </a:outerShdw>
                </a:effectLst>
              </a:rPr>
              <a:t>信息世界</a:t>
            </a:r>
            <a:endParaRPr lang="zh-CN" altLang="en-US" sz="3200" b="1" dirty="0">
              <a:solidFill>
                <a:srgbClr val="7030A0"/>
              </a:solidFill>
              <a:effectLst>
                <a:outerShdw blurRad="38100" dist="38100" dir="2700000" algn="tl">
                  <a:srgbClr val="000000">
                    <a:alpha val="43137"/>
                  </a:srgbClr>
                </a:outerShdw>
              </a:effectLst>
            </a:endParaRPr>
          </a:p>
        </p:txBody>
      </p:sp>
      <p:sp>
        <p:nvSpPr>
          <p:cNvPr id="12" name="TextBox 11"/>
          <p:cNvSpPr txBox="1"/>
          <p:nvPr/>
        </p:nvSpPr>
        <p:spPr>
          <a:xfrm>
            <a:off x="6500191" y="5744818"/>
            <a:ext cx="1832553" cy="584775"/>
          </a:xfrm>
          <a:prstGeom prst="rect">
            <a:avLst/>
          </a:prstGeom>
          <a:noFill/>
        </p:spPr>
        <p:txBody>
          <a:bodyPr wrap="none" rtlCol="0">
            <a:spAutoFit/>
          </a:bodyPr>
          <a:lstStyle/>
          <a:p>
            <a:r>
              <a:rPr lang="zh-CN" altLang="en-US" sz="3200" b="1" dirty="0" smtClean="0">
                <a:solidFill>
                  <a:srgbClr val="7030A0"/>
                </a:solidFill>
                <a:effectLst>
                  <a:outerShdw blurRad="38100" dist="38100" dir="2700000" algn="tl">
                    <a:srgbClr val="000000">
                      <a:alpha val="43137"/>
                    </a:srgbClr>
                  </a:outerShdw>
                </a:effectLst>
              </a:rPr>
              <a:t>机器世界</a:t>
            </a:r>
            <a:endParaRPr lang="zh-CN" altLang="en-US" sz="3200" b="1" dirty="0">
              <a:solidFill>
                <a:srgbClr val="7030A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78852"/>
                                        </p:tgtEl>
                                        <p:attrNameLst>
                                          <p:attrName>style.visibility</p:attrName>
                                        </p:attrNameLst>
                                      </p:cBhvr>
                                      <p:to>
                                        <p:strVal val="visible"/>
                                      </p:to>
                                    </p:set>
                                    <p:animEffect transition="in" filter="blinds(horizontal)">
                                      <p:cBhvr>
                                        <p:cTn id="11" dur="500"/>
                                        <p:tgtEl>
                                          <p:spTgt spid="78852"/>
                                        </p:tgtEl>
                                      </p:cBhvr>
                                    </p:animEffect>
                                  </p:childTnLst>
                                </p:cTn>
                              </p:par>
                            </p:childTnLst>
                          </p:cTn>
                        </p:par>
                      </p:childTnLst>
                    </p:cTn>
                  </p:par>
                  <p:par>
                    <p:cTn id="12" fill="hold">
                      <p:stCondLst>
                        <p:cond delay="indefinite"/>
                      </p:stCondLst>
                      <p:childTnLst>
                        <p:par>
                          <p:cTn id="13" fill="hold">
                            <p:stCondLst>
                              <p:cond delay="0"/>
                            </p:stCondLst>
                            <p:childTnLst>
                              <p:par>
                                <p:cTn id="14" presetID="18" presetClass="entr" presetSubtype="3"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strips(upRight)">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par>
                          <p:cTn id="21" fill="hold">
                            <p:stCondLst>
                              <p:cond delay="0"/>
                            </p:stCondLst>
                            <p:childTnLst>
                              <p:par>
                                <p:cTn id="22" presetID="3" presetClass="entr" presetSubtype="10" fill="hold"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blinds(horizontal)">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4|0.5|0.4|0.4|0.8"/>
</p:tagLst>
</file>

<file path=ppt/tags/tag2.xml><?xml version="1.0" encoding="utf-8"?>
<p:tagLst xmlns:a="http://schemas.openxmlformats.org/drawingml/2006/main" xmlns:r="http://schemas.openxmlformats.org/officeDocument/2006/relationships" xmlns:p="http://schemas.openxmlformats.org/presentationml/2006/main">
  <p:tag name="TIMING" val="|78.1|0.9|0.9|0.6|3.4"/>
</p:tagLst>
</file>

<file path=ppt/theme/theme1.xml><?xml version="1.0" encoding="utf-8"?>
<a:theme xmlns:a="http://schemas.openxmlformats.org/drawingml/2006/main" name="数据库系统概论课件模板">
  <a:themeElements>
    <a:clrScheme name="Cosmic 1">
      <a:dk1>
        <a:srgbClr val="2B166E"/>
      </a:dk1>
      <a:lt1>
        <a:srgbClr val="5399FF"/>
      </a:lt1>
      <a:dk2>
        <a:srgbClr val="0053CE"/>
      </a:dk2>
      <a:lt2>
        <a:srgbClr val="DDDDDD"/>
      </a:lt2>
      <a:accent1>
        <a:srgbClr val="99CC00"/>
      </a:accent1>
      <a:accent2>
        <a:srgbClr val="CCCC00"/>
      </a:accent2>
      <a:accent3>
        <a:srgbClr val="B3CAFF"/>
      </a:accent3>
      <a:accent4>
        <a:srgbClr val="23115D"/>
      </a:accent4>
      <a:accent5>
        <a:srgbClr val="CAE2AA"/>
      </a:accent5>
      <a:accent6>
        <a:srgbClr val="B9B900"/>
      </a:accent6>
      <a:hlink>
        <a:srgbClr val="FFFFFF"/>
      </a:hlink>
      <a:folHlink>
        <a:srgbClr val="FFCC00"/>
      </a:folHlink>
    </a:clrScheme>
    <a:fontScheme name="Cosmic">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Cosmic 1">
        <a:dk1>
          <a:srgbClr val="2B166E"/>
        </a:dk1>
        <a:lt1>
          <a:srgbClr val="5399FF"/>
        </a:lt1>
        <a:dk2>
          <a:srgbClr val="0053CE"/>
        </a:dk2>
        <a:lt2>
          <a:srgbClr val="DDDDDD"/>
        </a:lt2>
        <a:accent1>
          <a:srgbClr val="99CC00"/>
        </a:accent1>
        <a:accent2>
          <a:srgbClr val="CCCC00"/>
        </a:accent2>
        <a:accent3>
          <a:srgbClr val="B3CAFF"/>
        </a:accent3>
        <a:accent4>
          <a:srgbClr val="23115D"/>
        </a:accent4>
        <a:accent5>
          <a:srgbClr val="CAE2AA"/>
        </a:accent5>
        <a:accent6>
          <a:srgbClr val="B9B900"/>
        </a:accent6>
        <a:hlink>
          <a:srgbClr val="FFFFFF"/>
        </a:hlink>
        <a:folHlink>
          <a:srgbClr val="FFCC00"/>
        </a:folHlink>
      </a:clrScheme>
      <a:clrMap bg1="lt1" tx1="dk1" bg2="lt2" tx2="dk2" accent1="accent1" accent2="accent2" accent3="accent3" accent4="accent4" accent5="accent5" accent6="accent6" hlink="hlink" folHlink="folHlink"/>
    </a:extraClrScheme>
    <a:extraClrScheme>
      <a:clrScheme name="Cosmic 2">
        <a:dk1>
          <a:srgbClr val="2B166E"/>
        </a:dk1>
        <a:lt1>
          <a:srgbClr val="71B8F9"/>
        </a:lt1>
        <a:dk2>
          <a:srgbClr val="0275DE"/>
        </a:dk2>
        <a:lt2>
          <a:srgbClr val="DDDDDD"/>
        </a:lt2>
        <a:accent1>
          <a:srgbClr val="D4D903"/>
        </a:accent1>
        <a:accent2>
          <a:srgbClr val="CCCC00"/>
        </a:accent2>
        <a:accent3>
          <a:srgbClr val="BBD8FB"/>
        </a:accent3>
        <a:accent4>
          <a:srgbClr val="23115D"/>
        </a:accent4>
        <a:accent5>
          <a:srgbClr val="E6E9AA"/>
        </a:accent5>
        <a:accent6>
          <a:srgbClr val="B9B900"/>
        </a:accent6>
        <a:hlink>
          <a:srgbClr val="FFFFFF"/>
        </a:hlink>
        <a:folHlink>
          <a:srgbClr val="FFCC00"/>
        </a:folHlink>
      </a:clrScheme>
      <a:clrMap bg1="lt1" tx1="dk1" bg2="lt2" tx2="dk2" accent1="accent1" accent2="accent2" accent3="accent3" accent4="accent4" accent5="accent5" accent6="accent6" hlink="hlink" folHlink="folHlink"/>
    </a:extraClrScheme>
    <a:extraClrScheme>
      <a:clrScheme name="Cosmic 3">
        <a:dk1>
          <a:srgbClr val="2B166E"/>
        </a:dk1>
        <a:lt1>
          <a:srgbClr val="99CC00"/>
        </a:lt1>
        <a:dk2>
          <a:srgbClr val="669900"/>
        </a:dk2>
        <a:lt2>
          <a:srgbClr val="DDDDDD"/>
        </a:lt2>
        <a:accent1>
          <a:srgbClr val="00CCFF"/>
        </a:accent1>
        <a:accent2>
          <a:srgbClr val="CCCC00"/>
        </a:accent2>
        <a:accent3>
          <a:srgbClr val="CAE2AA"/>
        </a:accent3>
        <a:accent4>
          <a:srgbClr val="23115D"/>
        </a:accent4>
        <a:accent5>
          <a:srgbClr val="AAE2FF"/>
        </a:accent5>
        <a:accent6>
          <a:srgbClr val="B9B900"/>
        </a:accent6>
        <a:hlink>
          <a:srgbClr val="FFFFFF"/>
        </a:hlink>
        <a:folHlink>
          <a:srgbClr val="FF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数据库系统概论课件模板</Template>
  <TotalTime>5342</TotalTime>
  <Words>3735</Words>
  <Application>Microsoft Office PowerPoint</Application>
  <PresentationFormat>全屏显示(4:3)</PresentationFormat>
  <Paragraphs>609</Paragraphs>
  <Slides>52</Slides>
  <Notes>16</Notes>
  <HiddenSlides>0</HiddenSlides>
  <MMClips>0</MMClips>
  <ScaleCrop>false</ScaleCrop>
  <HeadingPairs>
    <vt:vector size="6" baseType="variant">
      <vt:variant>
        <vt:lpstr>主题</vt:lpstr>
      </vt:variant>
      <vt:variant>
        <vt:i4>2</vt:i4>
      </vt:variant>
      <vt:variant>
        <vt:lpstr>嵌入 OLE 服务器</vt:lpstr>
      </vt:variant>
      <vt:variant>
        <vt:i4>2</vt:i4>
      </vt:variant>
      <vt:variant>
        <vt:lpstr>幻灯片标题</vt:lpstr>
      </vt:variant>
      <vt:variant>
        <vt:i4>52</vt:i4>
      </vt:variant>
    </vt:vector>
  </HeadingPairs>
  <TitlesOfParts>
    <vt:vector size="56" baseType="lpstr">
      <vt:lpstr>数据库系统概论课件模板</vt:lpstr>
      <vt:lpstr>自定义设计方案</vt:lpstr>
      <vt:lpstr>文档</vt:lpstr>
      <vt:lpstr>Document</vt:lpstr>
      <vt:lpstr>数据库系统概论</vt:lpstr>
      <vt:lpstr>本讲内容</vt:lpstr>
      <vt:lpstr>本节主要教学目标</vt:lpstr>
      <vt:lpstr>第二节  数据模型</vt:lpstr>
      <vt:lpstr>PowerPoint 演示文稿</vt:lpstr>
      <vt:lpstr>数据模型-两大类模型</vt:lpstr>
      <vt:lpstr>两大类模型</vt:lpstr>
      <vt:lpstr>两大类模型（续）</vt:lpstr>
      <vt:lpstr>PowerPoint 演示文稿</vt:lpstr>
      <vt:lpstr>数据模型—组成要素</vt:lpstr>
      <vt:lpstr>要素一、数据结构</vt:lpstr>
      <vt:lpstr>要素一、数据结构（cont.）</vt:lpstr>
      <vt:lpstr>要素二、数据操作</vt:lpstr>
      <vt:lpstr>要素三、数据的约束条件</vt:lpstr>
      <vt:lpstr>数据的完整性约束条件(续)</vt:lpstr>
      <vt:lpstr>第二节 数据模型</vt:lpstr>
      <vt:lpstr>PowerPoint 演示文稿</vt:lpstr>
      <vt:lpstr>概念模型</vt:lpstr>
      <vt:lpstr>一、信息世界中的基本概念</vt:lpstr>
      <vt:lpstr>信息世界中的基本概念(续)</vt:lpstr>
      <vt:lpstr>信息世界中的基本概念(续)</vt:lpstr>
      <vt:lpstr>二、两个实体型之间的联系</vt:lpstr>
      <vt:lpstr>两个实体型之间的联系 (续)</vt:lpstr>
      <vt:lpstr>两个实体型之间的联系 (续)</vt:lpstr>
      <vt:lpstr>三、 概念模型的一种表示方法</vt:lpstr>
      <vt:lpstr>E-R图(续)</vt:lpstr>
      <vt:lpstr>联系的属性</vt:lpstr>
      <vt:lpstr>联系的表示方法</vt:lpstr>
      <vt:lpstr>PowerPoint 演示文稿</vt:lpstr>
      <vt:lpstr>第二节 数据模型</vt:lpstr>
      <vt:lpstr>关系模型</vt:lpstr>
      <vt:lpstr>关系模型</vt:lpstr>
      <vt:lpstr>一、关系数据模型的数据结构 </vt:lpstr>
      <vt:lpstr>关系数据模型的数据结构（续）</vt:lpstr>
      <vt:lpstr>PowerPoint 演示文稿</vt:lpstr>
      <vt:lpstr>练习</vt:lpstr>
      <vt:lpstr>PowerPoint 演示文稿</vt:lpstr>
      <vt:lpstr>PowerPoint 演示文稿</vt:lpstr>
      <vt:lpstr>术语对比</vt:lpstr>
      <vt:lpstr>PowerPoint 演示文稿</vt:lpstr>
      <vt:lpstr>二、关系数据模型的操纵和完整性约束 </vt:lpstr>
      <vt:lpstr>PowerPoint 演示文稿</vt:lpstr>
      <vt:lpstr>1、 实体完整性</vt:lpstr>
      <vt:lpstr>2、参照完整性</vt:lpstr>
      <vt:lpstr>PowerPoint 演示文稿</vt:lpstr>
      <vt:lpstr>PowerPoint 演示文稿</vt:lpstr>
      <vt:lpstr>3、用户自定义完整性</vt:lpstr>
      <vt:lpstr>三、关系数据模型的存储结构</vt:lpstr>
      <vt:lpstr>四、关系数据模型的优缺点</vt:lpstr>
      <vt:lpstr>PowerPoint 演示文稿</vt:lpstr>
      <vt:lpstr>五、典型的关系数据库系统</vt:lpstr>
      <vt:lpstr>休息…</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数据库系统概论</dc:title>
  <dc:creator>微软用户</dc:creator>
  <cp:lastModifiedBy>dingleilei0801</cp:lastModifiedBy>
  <cp:revision>101</cp:revision>
  <dcterms:created xsi:type="dcterms:W3CDTF">2009-07-27T02:32:36Z</dcterms:created>
  <dcterms:modified xsi:type="dcterms:W3CDTF">2017-02-22T08:35:32Z</dcterms:modified>
</cp:coreProperties>
</file>