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png" ContentType="image/png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1" r:id="rId3"/>
  </p:sldMasterIdLst>
  <p:notesMasterIdLst>
    <p:notesMasterId r:id="rId9"/>
  </p:notesMasterIdLst>
  <p:sldIdLst>
    <p:sldId id="262" r:id="rId4"/>
    <p:sldId id="314" r:id="rId5"/>
    <p:sldId id="315" r:id="rId6"/>
    <p:sldId id="316" r:id="rId7"/>
    <p:sldId id="317" r:id="rId8"/>
    <p:sldId id="318" r:id="rId10"/>
    <p:sldId id="319" r:id="rId11"/>
    <p:sldId id="320" r:id="rId12"/>
    <p:sldId id="321" r:id="rId13"/>
    <p:sldId id="322" r:id="rId14"/>
    <p:sldId id="323" r:id="rId15"/>
    <p:sldId id="305" r:id="rId16"/>
    <p:sldId id="275" r:id="rId17"/>
    <p:sldId id="306" r:id="rId18"/>
    <p:sldId id="313" r:id="rId19"/>
    <p:sldId id="312" r:id="rId20"/>
    <p:sldId id="276" r:id="rId21"/>
    <p:sldId id="302" r:id="rId22"/>
    <p:sldId id="277" r:id="rId23"/>
    <p:sldId id="278" r:id="rId24"/>
    <p:sldId id="307" r:id="rId25"/>
    <p:sldId id="308" r:id="rId26"/>
    <p:sldId id="283" r:id="rId27"/>
    <p:sldId id="284" r:id="rId28"/>
    <p:sldId id="279" r:id="rId29"/>
    <p:sldId id="280" r:id="rId30"/>
    <p:sldId id="281" r:id="rId31"/>
    <p:sldId id="282" r:id="rId32"/>
    <p:sldId id="292" r:id="rId33"/>
    <p:sldId id="309" r:id="rId34"/>
    <p:sldId id="310" r:id="rId35"/>
    <p:sldId id="285" r:id="rId36"/>
    <p:sldId id="286" r:id="rId37"/>
    <p:sldId id="287" r:id="rId38"/>
    <p:sldId id="293" r:id="rId39"/>
    <p:sldId id="311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266" r:id="rId48"/>
    <p:sldId id="265" r:id="rId49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89385" autoAdjust="0"/>
  </p:normalViewPr>
  <p:slideViewPr>
    <p:cSldViewPr snapToGrid="0"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BC7775-FEAB-4439-B1E9-574C019F60D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DF23B6-43F2-4DEF-84C6-E2275F97F8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两分钟，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6E4A-CE3A-4683-9D4B-58BD106DA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nut null </a:t>
            </a:r>
            <a:r>
              <a:rPr lang="zh-CN" altLang="en-US" dirty="0" smtClean="0"/>
              <a:t>就不行  增加 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就可以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Clustered</a:t>
            </a:r>
            <a:endParaRPr lang="en-US" altLang="zh-CN" dirty="0" smtClean="0"/>
          </a:p>
          <a:p>
            <a:r>
              <a:rPr lang="zh-CN" altLang="en-US" dirty="0" smtClean="0"/>
              <a:t>一个表只能有一个聚簇索引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baseline="0" dirty="0" smtClean="0"/>
              <a:t>创建表的时候已经有了聚簇索引，会在</a:t>
            </a:r>
            <a:r>
              <a:rPr lang="en-US" altLang="zh-CN" baseline="0" dirty="0" smtClean="0"/>
              <a:t>primary key</a:t>
            </a:r>
            <a:r>
              <a:rPr lang="zh-CN" altLang="en-US" baseline="0" dirty="0" smtClean="0"/>
              <a:t>自动 创建聚簇索引。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所以创建索引的时候需要先删除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要创建索引，先删掉自动创建的聚集索引</a:t>
            </a:r>
            <a:r>
              <a:rPr lang="zh-CN" altLang="en-US" baseline="0" dirty="0" smtClean="0"/>
              <a:t>    设计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右键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索引和键</a:t>
            </a:r>
            <a:endParaRPr lang="en-US" altLang="zh-CN" dirty="0" smtClean="0"/>
          </a:p>
          <a:p>
            <a:r>
              <a:rPr lang="zh-CN" altLang="en-US" dirty="0" smtClean="0"/>
              <a:t>删除聚集索引的方式</a:t>
            </a:r>
            <a:r>
              <a:rPr lang="zh-CN" altLang="en-US" baseline="0" dirty="0" smtClean="0"/>
              <a:t>  右键   索引键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非过程化：不需要向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语言哪样，跟面向过程语言不一样，只需要知道要查询哪个表就好</a:t>
            </a:r>
            <a:endParaRPr lang="en-US" altLang="zh-CN" dirty="0" smtClean="0"/>
          </a:p>
          <a:p>
            <a:r>
              <a:rPr lang="zh-CN" altLang="en-US" dirty="0" smtClean="0"/>
              <a:t>两种使用方式：用户管理系统中使用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语言，你可以嵌入到其他语言中使用查询语言，比方说在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中写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6E4A-CE3A-4683-9D4B-58BD106DA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当你执行完</a:t>
            </a:r>
            <a:r>
              <a:rPr lang="en-US" altLang="zh-CN" dirty="0" smtClean="0"/>
              <a:t>use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数据库之后，在</a:t>
            </a:r>
            <a:r>
              <a:rPr lang="en-US" altLang="zh-CN" baseline="0" dirty="0" smtClean="0"/>
              <a:t>drop</a:t>
            </a:r>
            <a:r>
              <a:rPr lang="zh-CN" altLang="en-US" baseline="0" dirty="0" smtClean="0"/>
              <a:t>就无法删除，需要先关闭，也就是先使用一下其他的数据库，然后再删除</a:t>
            </a:r>
            <a:endParaRPr lang="en-US" altLang="zh-CN" baseline="0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stud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--use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stud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语句不区分大小写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中并不支持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用法，先删除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schema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讲表这部分的时候，需要先给大家看一下前几页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当中表的样子，然后，用现有的表例子来讲解列，列名，数据类型等相关知识，以及表的完整性约束条件。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总结成一句话就是：表名、列名、列数据类型、以及完整性条件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带着学生去敲三个表格。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F23B6-43F2-4DEF-84C6-E2275F97F8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/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/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5" name="Freeform 106"/>
          <p:cNvSpPr/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Freeform 119"/>
          <p:cNvSpPr/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5681663"/>
            <a:ext cx="7302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6400800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F0F4-3672-4A99-B141-64D9B54563F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52589-EDF1-4707-93A0-4E3012AE58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F5BFA-7160-421C-AE26-FBE6816DCCF8}" type="datetimeFigureOut">
              <a:rPr lang="zh-CN" altLang="en-US"/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C35A6-D533-4793-A538-695C5096B8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6DF62-674D-489B-8E35-D6B021DCD01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73E67-ED4E-41B2-A004-FBAEC3BC7F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B7156-5366-4E55-9683-50BA5C0EC4B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3944-4447-4BA2-86A4-7DAC96CB0D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AF97C-A923-40F1-8744-625A2F7F6449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FA3F-615D-4C32-A8A0-3D3E4F2A99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A9925-DD3B-466C-A0B6-0560022C296C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3CD57-25D2-42F8-9E11-648E36365A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C1F58-5B9E-4D32-A067-66D5DD61F37D}" type="datetimeFigureOut">
              <a:rPr lang="zh-CN" altLang="en-US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B60E9-5A47-41C6-820E-5CC4F9FA4D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3BE9-7C47-4F74-A055-D2706626B284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6A22D-F832-476D-A88C-C765DD86D1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103-C490-4A8B-A174-DD81D48FB67E}" type="slidenum">
              <a:rPr lang="ko-KR" altLang="en-US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432" y="1932683"/>
            <a:ext cx="6646233" cy="1333580"/>
          </a:xfrm>
          <a:prstGeom prst="rect">
            <a:avLst/>
          </a:prstGeom>
        </p:spPr>
        <p:txBody>
          <a:bodyPr lIns="80156" tIns="40078" rIns="80156" bIns="400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865" y="3525490"/>
            <a:ext cx="5473368" cy="1589927"/>
          </a:xfrm>
          <a:prstGeom prst="rect">
            <a:avLst/>
          </a:prstGeom>
        </p:spPr>
        <p:txBody>
          <a:bodyPr lIns="80156" tIns="40078" rIns="80156" bIns="4007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3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4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955" y="5766366"/>
            <a:ext cx="1824456" cy="331235"/>
          </a:xfrm>
          <a:prstGeom prst="rect">
            <a:avLst/>
          </a:prstGeom>
        </p:spPr>
        <p:txBody>
          <a:bodyPr lIns="80156" tIns="40078" rIns="80156" bIns="40078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068C5-1768-4393-B1F3-235DA8555DD8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08C8-142A-4A5A-A996-04BC6F9B41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6559-5275-49D3-8930-CF4E3F24BD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57E82-A19E-46A1-AF97-D3DA2E09BE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36A14-4801-4329-B0AE-C4FC33608083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FD87B-9B42-42EC-B806-5E8C2777CA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anose="02020603050405020304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3220B-B4E3-407E-A3B8-F7B5A10D99A6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3CBAD-53AA-47DD-8EFE-031ADFD701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0DE83-3E00-4D4C-9D82-B4C015EDEA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954E-7375-4751-81CA-74FDD2BB53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5A10F-9621-4320-8FD0-9AADAFBFD5B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F992E-21ED-4C13-98BE-1D1AA1D83F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87855-AD83-4170-9D53-57D86101AE1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4E4F7-0F83-4044-A7AA-155AD2CB93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9" Type="http://schemas.openxmlformats.org/officeDocument/2006/relationships/image" Target="../media/image9.jpeg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D1747E0A-55B1-4E09-BE62-57C356BE4E6A}" type="slidenum">
              <a:rPr lang="ko-KR" altLang="en-US"/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24" name="Arc 36"/>
          <p:cNvSpPr/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8919" name="Group 47"/>
          <p:cNvGrpSpPr/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38920" name="Group 43"/>
          <p:cNvGrpSpPr/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11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22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33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44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55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735097-21AB-42D9-ABFA-654EB8E0F497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9ADEEA-B8B5-4C41-BF72-A5C5E5E624D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anose="05000000000000000000" pitchFamily="2" charset="2"/>
        <a:buChar char=""/>
        <a:defRPr sz="32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emf"/><Relationship Id="rId1" Type="http://schemas.openxmlformats.org/officeDocument/2006/relationships/oleObject" Target="../embeddings/Document1.doc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image" Target="../media/image2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596900" y="3649663"/>
            <a:ext cx="7129463" cy="708025"/>
          </a:xfrm>
          <a:prstGeom prst="rect">
            <a:avLst/>
          </a:prstGeom>
          <a:ln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4014788" y="4611688"/>
            <a:ext cx="53101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参考：第三章 关系数据库标准语言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SQL P</a:t>
            </a:r>
            <a:r>
              <a:rPr lang="en-US" altLang="zh-CN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78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- P</a:t>
            </a:r>
            <a:r>
              <a:rPr lang="en-US" altLang="zh-CN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127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921638" y="1647993"/>
            <a:ext cx="11076" cy="223972"/>
          </a:xfrm>
          <a:custGeom>
            <a:avLst/>
            <a:gdLst>
              <a:gd name="connsiteX0" fmla="*/ 6477 w 12953"/>
              <a:gd name="connsiteY0" fmla="*/ 0 h 246888"/>
              <a:gd name="connsiteX1" fmla="*/ 6477 w 12953"/>
              <a:gd name="connsiteY1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246888">
                <a:moveTo>
                  <a:pt x="6477" y="0"/>
                </a:moveTo>
                <a:lnTo>
                  <a:pt x="6477" y="2468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65603" y="1647993"/>
            <a:ext cx="11076" cy="223972"/>
          </a:xfrm>
          <a:custGeom>
            <a:avLst/>
            <a:gdLst>
              <a:gd name="connsiteX0" fmla="*/ 6477 w 12953"/>
              <a:gd name="connsiteY0" fmla="*/ 0 h 246888"/>
              <a:gd name="connsiteX1" fmla="*/ 6477 w 12953"/>
              <a:gd name="connsiteY1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246888">
                <a:moveTo>
                  <a:pt x="6477" y="0"/>
                </a:moveTo>
                <a:lnTo>
                  <a:pt x="6477" y="2468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210871" y="1647993"/>
            <a:ext cx="11077" cy="223972"/>
          </a:xfrm>
          <a:custGeom>
            <a:avLst/>
            <a:gdLst>
              <a:gd name="connsiteX0" fmla="*/ 6477 w 12954"/>
              <a:gd name="connsiteY0" fmla="*/ 0 h 246888"/>
              <a:gd name="connsiteX1" fmla="*/ 6477 w 12954"/>
              <a:gd name="connsiteY1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46888">
                <a:moveTo>
                  <a:pt x="6477" y="0"/>
                </a:moveTo>
                <a:lnTo>
                  <a:pt x="6477" y="2468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81582" y="1647993"/>
            <a:ext cx="6578467" cy="11752"/>
          </a:xfrm>
          <a:custGeom>
            <a:avLst/>
            <a:gdLst>
              <a:gd name="connsiteX0" fmla="*/ 0 w 7693152"/>
              <a:gd name="connsiteY0" fmla="*/ 6476 h 12954"/>
              <a:gd name="connsiteX1" fmla="*/ 7693151 w 7693152"/>
              <a:gd name="connsiteY1" fmla="*/ 6476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4">
                <a:moveTo>
                  <a:pt x="0" y="6476"/>
                </a:moveTo>
                <a:lnTo>
                  <a:pt x="7693151" y="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21638" y="1871965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65603" y="1871965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10871" y="1871965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281582" y="2400098"/>
            <a:ext cx="6578467" cy="11752"/>
          </a:xfrm>
          <a:custGeom>
            <a:avLst/>
            <a:gdLst>
              <a:gd name="connsiteX0" fmla="*/ 0 w 7693152"/>
              <a:gd name="connsiteY0" fmla="*/ 6477 h 12954"/>
              <a:gd name="connsiteX1" fmla="*/ 7693151 w 7693152"/>
              <a:gd name="connsiteY1" fmla="*/ 6477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4">
                <a:moveTo>
                  <a:pt x="0" y="6477"/>
                </a:moveTo>
                <a:lnTo>
                  <a:pt x="7693151" y="64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921638" y="2649647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565603" y="2649647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210871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921638" y="3427329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565603" y="3427329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210871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921638" y="4205011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565603" y="4205011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210871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921638" y="4982693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565603" y="4982693"/>
            <a:ext cx="11076" cy="777682"/>
          </a:xfrm>
          <a:custGeom>
            <a:avLst/>
            <a:gdLst>
              <a:gd name="connsiteX0" fmla="*/ 6477 w 12953"/>
              <a:gd name="connsiteY0" fmla="*/ 0 h 857250"/>
              <a:gd name="connsiteX1" fmla="*/ 6477 w 12953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210871" y="4982693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921638" y="5771896"/>
            <a:ext cx="11076" cy="276509"/>
          </a:xfrm>
          <a:custGeom>
            <a:avLst/>
            <a:gdLst>
              <a:gd name="connsiteX0" fmla="*/ 6477 w 12953"/>
              <a:gd name="connsiteY0" fmla="*/ 0 h 304800"/>
              <a:gd name="connsiteX1" fmla="*/ 6477 w 12953"/>
              <a:gd name="connsiteY1" fmla="*/ 304799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304800">
                <a:moveTo>
                  <a:pt x="6477" y="0"/>
                </a:moveTo>
                <a:lnTo>
                  <a:pt x="6477" y="30479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565603" y="5771896"/>
            <a:ext cx="11076" cy="276509"/>
          </a:xfrm>
          <a:custGeom>
            <a:avLst/>
            <a:gdLst>
              <a:gd name="connsiteX0" fmla="*/ 6477 w 12953"/>
              <a:gd name="connsiteY0" fmla="*/ 0 h 304800"/>
              <a:gd name="connsiteX1" fmla="*/ 6477 w 12953"/>
              <a:gd name="connsiteY1" fmla="*/ 304799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304800">
                <a:moveTo>
                  <a:pt x="6477" y="0"/>
                </a:moveTo>
                <a:lnTo>
                  <a:pt x="6477" y="30479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210872" y="5771896"/>
            <a:ext cx="11076" cy="276509"/>
          </a:xfrm>
          <a:custGeom>
            <a:avLst/>
            <a:gdLst>
              <a:gd name="connsiteX0" fmla="*/ 6477 w 12953"/>
              <a:gd name="connsiteY0" fmla="*/ 0 h 304800"/>
              <a:gd name="connsiteX1" fmla="*/ 6477 w 12953"/>
              <a:gd name="connsiteY1" fmla="*/ 304799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304800">
                <a:moveTo>
                  <a:pt x="6477" y="0"/>
                </a:moveTo>
                <a:lnTo>
                  <a:pt x="6477" y="30479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281582" y="6041722"/>
            <a:ext cx="6578467" cy="11752"/>
          </a:xfrm>
          <a:custGeom>
            <a:avLst/>
            <a:gdLst>
              <a:gd name="connsiteX0" fmla="*/ 0 w 7693152"/>
              <a:gd name="connsiteY0" fmla="*/ 6477 h 12954"/>
              <a:gd name="connsiteX1" fmla="*/ 7693151 w 7693152"/>
              <a:gd name="connsiteY1" fmla="*/ 6477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4">
                <a:moveTo>
                  <a:pt x="0" y="6477"/>
                </a:moveTo>
                <a:lnTo>
                  <a:pt x="7693151" y="64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5473" y="875612"/>
            <a:ext cx="1915589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70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anose="02020603050405020304" pitchFamily="18" charset="0"/>
              </a:rPr>
              <a:t>Course表</a:t>
            </a:r>
            <a:endParaRPr lang="en-US" altLang="zh-CN" sz="3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1737577" y="1866436"/>
            <a:ext cx="730969" cy="409286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133350" algn="l"/>
                <a:tab pos="300355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课程号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930"/>
              </a:lnSpc>
              <a:tabLst>
                <a:tab pos="133350" algn="l"/>
                <a:tab pos="300355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Cno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840"/>
              </a:lnSpc>
              <a:tabLst>
                <a:tab pos="133350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33350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33350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33350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33350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33350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33350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24" name="TextBox 1"/>
          <p:cNvSpPr txBox="1"/>
          <p:nvPr/>
        </p:nvSpPr>
        <p:spPr>
          <a:xfrm>
            <a:off x="3019040" y="1866436"/>
            <a:ext cx="1433501" cy="421676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255905" algn="l"/>
                <a:tab pos="333375" algn="l"/>
                <a:tab pos="378460" algn="l"/>
                <a:tab pos="50038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课程名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930"/>
              </a:lnSpc>
              <a:tabLst>
                <a:tab pos="255905" algn="l"/>
                <a:tab pos="333375" algn="l"/>
                <a:tab pos="378460" algn="l"/>
                <a:tab pos="50038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Cname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630"/>
              </a:lnSpc>
              <a:tabLst>
                <a:tab pos="255905" algn="l"/>
                <a:tab pos="333375" algn="l"/>
                <a:tab pos="378460" algn="l"/>
                <a:tab pos="50038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数据库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255905" algn="l"/>
                <a:tab pos="333375" algn="l"/>
                <a:tab pos="378460" algn="l"/>
                <a:tab pos="500380" algn="l"/>
              </a:tabLst>
            </a:pPr>
            <a:r>
              <a:rPr lang="en-US" altLang="zh-CN" dirty="0" smtClean="0"/>
              <a:t>		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数学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255905" algn="l"/>
                <a:tab pos="333375" algn="l"/>
                <a:tab pos="378460" algn="l"/>
                <a:tab pos="50038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信息系统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255905" algn="l"/>
                <a:tab pos="333375" algn="l"/>
                <a:tab pos="378460" algn="l"/>
                <a:tab pos="50038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操作系统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255905" algn="l"/>
                <a:tab pos="333375" algn="l"/>
                <a:tab pos="378460" algn="l"/>
                <a:tab pos="50038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数据结构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255905" algn="l"/>
                <a:tab pos="333375" algn="l"/>
                <a:tab pos="378460" algn="l"/>
                <a:tab pos="50038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数据处理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280"/>
              </a:lnSpc>
              <a:tabLst>
                <a:tab pos="255905" algn="l"/>
                <a:tab pos="333375" algn="l"/>
                <a:tab pos="378460" algn="l"/>
                <a:tab pos="50038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PASCAL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语言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25" name="TextBox 1"/>
          <p:cNvSpPr txBox="1"/>
          <p:nvPr/>
        </p:nvSpPr>
        <p:spPr>
          <a:xfrm>
            <a:off x="5028114" y="1866436"/>
            <a:ext cx="730969" cy="411850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55245" algn="l"/>
                <a:tab pos="300355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先修课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930"/>
              </a:lnSpc>
              <a:tabLst>
                <a:tab pos="55245" algn="l"/>
                <a:tab pos="300355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Cpno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840"/>
              </a:lnSpc>
              <a:tabLst>
                <a:tab pos="55245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55245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55245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55245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55245" algn="l"/>
                <a:tab pos="30035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6624513" y="1866436"/>
            <a:ext cx="779444" cy="409286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177800" algn="l"/>
                <a:tab pos="344805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学分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930"/>
              </a:lnSpc>
              <a:tabLst>
                <a:tab pos="177800" algn="l"/>
                <a:tab pos="344805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Ccredit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840"/>
              </a:lnSpc>
              <a:tabLst>
                <a:tab pos="177800" algn="l"/>
                <a:tab pos="34480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77800" algn="l"/>
                <a:tab pos="34480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77800" algn="l"/>
                <a:tab pos="34480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77800" algn="l"/>
                <a:tab pos="34480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77800" algn="l"/>
                <a:tab pos="34480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77800" algn="l"/>
                <a:tab pos="34480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77800" algn="l"/>
                <a:tab pos="34480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21102" y="2091100"/>
            <a:ext cx="11077" cy="558547"/>
          </a:xfrm>
          <a:custGeom>
            <a:avLst/>
            <a:gdLst>
              <a:gd name="connsiteX0" fmla="*/ 6477 w 12954"/>
              <a:gd name="connsiteY0" fmla="*/ 0 h 615695"/>
              <a:gd name="connsiteX1" fmla="*/ 6477 w 12954"/>
              <a:gd name="connsiteY1" fmla="*/ 615695 h 615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615695">
                <a:moveTo>
                  <a:pt x="6477" y="0"/>
                </a:moveTo>
                <a:lnTo>
                  <a:pt x="6477" y="61569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712394" y="2091100"/>
            <a:ext cx="10425" cy="558547"/>
          </a:xfrm>
          <a:custGeom>
            <a:avLst/>
            <a:gdLst>
              <a:gd name="connsiteX0" fmla="*/ 6095 w 12192"/>
              <a:gd name="connsiteY0" fmla="*/ 0 h 615695"/>
              <a:gd name="connsiteX1" fmla="*/ 6095 w 12192"/>
              <a:gd name="connsiteY1" fmla="*/ 615695 h 615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615695">
                <a:moveTo>
                  <a:pt x="6095" y="0"/>
                </a:moveTo>
                <a:lnTo>
                  <a:pt x="6095" y="615695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34361" y="2091100"/>
            <a:ext cx="6578467" cy="11060"/>
          </a:xfrm>
          <a:custGeom>
            <a:avLst/>
            <a:gdLst>
              <a:gd name="connsiteX0" fmla="*/ 0 w 7693152"/>
              <a:gd name="connsiteY0" fmla="*/ 6096 h 12192"/>
              <a:gd name="connsiteX1" fmla="*/ 7693151 w 769315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192">
                <a:moveTo>
                  <a:pt x="0" y="6096"/>
                </a:moveTo>
                <a:lnTo>
                  <a:pt x="7693151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21102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12394" y="2649647"/>
            <a:ext cx="10425" cy="777682"/>
          </a:xfrm>
          <a:custGeom>
            <a:avLst/>
            <a:gdLst>
              <a:gd name="connsiteX0" fmla="*/ 6095 w 12192"/>
              <a:gd name="connsiteY0" fmla="*/ 0 h 857250"/>
              <a:gd name="connsiteX1" fmla="*/ 6095 w 12192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857250">
                <a:moveTo>
                  <a:pt x="6095" y="0"/>
                </a:moveTo>
                <a:lnTo>
                  <a:pt x="6095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34361" y="3031231"/>
            <a:ext cx="6578467" cy="11751"/>
          </a:xfrm>
          <a:custGeom>
            <a:avLst/>
            <a:gdLst>
              <a:gd name="connsiteX0" fmla="*/ 0 w 7693152"/>
              <a:gd name="connsiteY0" fmla="*/ 6476 h 12953"/>
              <a:gd name="connsiteX1" fmla="*/ 7693151 w 7693152"/>
              <a:gd name="connsiteY1" fmla="*/ 6476 h 12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3">
                <a:moveTo>
                  <a:pt x="0" y="6476"/>
                </a:moveTo>
                <a:lnTo>
                  <a:pt x="7693151" y="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21102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12394" y="3427329"/>
            <a:ext cx="10425" cy="777682"/>
          </a:xfrm>
          <a:custGeom>
            <a:avLst/>
            <a:gdLst>
              <a:gd name="connsiteX0" fmla="*/ 6095 w 12192"/>
              <a:gd name="connsiteY0" fmla="*/ 0 h 857250"/>
              <a:gd name="connsiteX1" fmla="*/ 6095 w 12192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857250">
                <a:moveTo>
                  <a:pt x="6095" y="0"/>
                </a:moveTo>
                <a:lnTo>
                  <a:pt x="6095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21102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712394" y="4205011"/>
            <a:ext cx="10425" cy="777682"/>
          </a:xfrm>
          <a:custGeom>
            <a:avLst/>
            <a:gdLst>
              <a:gd name="connsiteX0" fmla="*/ 6095 w 12192"/>
              <a:gd name="connsiteY0" fmla="*/ 0 h 857250"/>
              <a:gd name="connsiteX1" fmla="*/ 6095 w 12192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857250">
                <a:moveTo>
                  <a:pt x="6095" y="0"/>
                </a:moveTo>
                <a:lnTo>
                  <a:pt x="6095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21102" y="4982693"/>
            <a:ext cx="11077" cy="667768"/>
          </a:xfrm>
          <a:custGeom>
            <a:avLst/>
            <a:gdLst>
              <a:gd name="connsiteX0" fmla="*/ 6477 w 12954"/>
              <a:gd name="connsiteY0" fmla="*/ 0 h 736091"/>
              <a:gd name="connsiteX1" fmla="*/ 6477 w 12954"/>
              <a:gd name="connsiteY1" fmla="*/ 736091 h 73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736091">
                <a:moveTo>
                  <a:pt x="6477" y="0"/>
                </a:moveTo>
                <a:lnTo>
                  <a:pt x="6477" y="7360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712394" y="4982693"/>
            <a:ext cx="10425" cy="667768"/>
          </a:xfrm>
          <a:custGeom>
            <a:avLst/>
            <a:gdLst>
              <a:gd name="connsiteX0" fmla="*/ 6095 w 12192"/>
              <a:gd name="connsiteY0" fmla="*/ 0 h 736091"/>
              <a:gd name="connsiteX1" fmla="*/ 6095 w 12192"/>
              <a:gd name="connsiteY1" fmla="*/ 736091 h 73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736091">
                <a:moveTo>
                  <a:pt x="6095" y="0"/>
                </a:moveTo>
                <a:lnTo>
                  <a:pt x="6095" y="736091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334361" y="5638711"/>
            <a:ext cx="6578467" cy="11751"/>
          </a:xfrm>
          <a:custGeom>
            <a:avLst/>
            <a:gdLst>
              <a:gd name="connsiteX0" fmla="*/ 0 w 7693152"/>
              <a:gd name="connsiteY0" fmla="*/ 6476 h 12953"/>
              <a:gd name="connsiteX1" fmla="*/ 7693151 w 7693152"/>
              <a:gd name="connsiteY1" fmla="*/ 6476 h 12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3152" h="12953">
                <a:moveTo>
                  <a:pt x="0" y="6476"/>
                </a:moveTo>
                <a:lnTo>
                  <a:pt x="7693151" y="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83307" y="875612"/>
            <a:ext cx="1112484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70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anose="02020603050405020304" pitchFamily="18" charset="0"/>
              </a:rPr>
              <a:t>SC表</a:t>
            </a:r>
            <a:endParaRPr lang="en-US" altLang="zh-CN" sz="3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922195" y="2281200"/>
            <a:ext cx="1096454" cy="329777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233680" algn="l"/>
                <a:tab pos="27813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学号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930"/>
              </a:lnSpc>
              <a:tabLst>
                <a:tab pos="233680" algn="l"/>
                <a:tab pos="27813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Sno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455"/>
              </a:lnSpc>
              <a:tabLst>
                <a:tab pos="233680" algn="l"/>
                <a:tab pos="27813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200215121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233680" algn="l"/>
                <a:tab pos="27813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200215121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233680" algn="l"/>
                <a:tab pos="27813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200215121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233680" algn="l"/>
                <a:tab pos="27813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200215122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233680" algn="l"/>
                <a:tab pos="27813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200215122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289644" y="2281200"/>
            <a:ext cx="730969" cy="329777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166370" algn="l"/>
                <a:tab pos="333375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课程号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930"/>
              </a:lnSpc>
              <a:tabLst>
                <a:tab pos="166370" algn="l"/>
                <a:tab pos="333375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Cno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455"/>
              </a:lnSpc>
              <a:tabLst>
                <a:tab pos="166370" algn="l"/>
                <a:tab pos="33337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66370" algn="l"/>
                <a:tab pos="33337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66370" algn="l"/>
                <a:tab pos="33337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66370" algn="l"/>
                <a:tab pos="33337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166370" algn="l"/>
                <a:tab pos="33337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6591934" y="2281200"/>
            <a:ext cx="684171" cy="336419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44450" algn="l"/>
                <a:tab pos="12192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成绩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1930"/>
              </a:lnSpc>
              <a:tabLst>
                <a:tab pos="44450" algn="l"/>
                <a:tab pos="12192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Grade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455"/>
              </a:lnSpc>
              <a:tabLst>
                <a:tab pos="44450" algn="l"/>
                <a:tab pos="12192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92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44450" algn="l"/>
                <a:tab pos="12192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85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44450" algn="l"/>
                <a:tab pos="12192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88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44450" algn="l"/>
                <a:tab pos="12192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90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44450" algn="l"/>
                <a:tab pos="12192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80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/>
              <a:t>本章内容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第一节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第二节 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第三节 数据定义</a:t>
            </a:r>
            <a:endParaRPr lang="zh-CN" altLang="en-US" b="1" dirty="0" smtClean="0">
              <a:solidFill>
                <a:srgbClr val="FF9905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第四节 数据查询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第五节 数据更新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第六节 视图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第七节 小结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第三节 数据定义</a:t>
            </a:r>
            <a:endParaRPr lang="zh-CN" altLang="en-US" dirty="0" smtClean="0">
              <a:solidFill>
                <a:srgbClr val="FF9905"/>
              </a:solidFill>
              <a:latin typeface="+mj-ea"/>
            </a:endParaRP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171450" y="1671638"/>
            <a:ext cx="8972550" cy="842962"/>
          </a:xfrm>
        </p:spPr>
        <p:txBody>
          <a:bodyPr/>
          <a:lstStyle/>
          <a:p>
            <a:pPr indent="14605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SQL</a:t>
            </a:r>
            <a:r>
              <a:rPr lang="zh-CN" altLang="en-US" sz="2400" dirty="0" smtClean="0"/>
              <a:t>的数据定义功能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数据库定义、模式定义、表定义、视图和索引的定义</a:t>
            </a:r>
            <a:endParaRPr lang="zh-CN" altLang="en-US" sz="2400" dirty="0" smtClean="0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sz="1000" b="1">
                <a:ea typeface="黑体" panose="0201060906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1000" b="1">
                <a:ea typeface="黑体" panose="02010609060101010101" pitchFamily="2" charset="-122"/>
                <a:cs typeface="Times New Roman" panose="02020603050405020304" pitchFamily="18" charset="0"/>
              </a:rPr>
              <a:t>3.2  SQL</a:t>
            </a:r>
            <a:r>
              <a:rPr lang="zh-CN" altLang="en-US" sz="1000" b="1">
                <a:ea typeface="黑体" panose="02010609060101010101" pitchFamily="2" charset="-122"/>
                <a:cs typeface="Times New Roman" panose="02020603050405020304" pitchFamily="18" charset="0"/>
              </a:rPr>
              <a:t>的数据定义语句</a:t>
            </a:r>
            <a:endParaRPr lang="zh-CN" altLang="en-US"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315913" y="2184400"/>
          <a:ext cx="9753601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文档" r:id="rId1" imgW="5637530" imgH="2601595" progId="Word.Document.8">
                  <p:embed/>
                </p:oleObj>
              </mc:Choice>
              <mc:Fallback>
                <p:oleObj name="文档" r:id="rId1" imgW="5637530" imgH="260159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5913" y="2184400"/>
                        <a:ext cx="9753601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数据定义</a:t>
            </a:r>
            <a:endParaRPr lang="zh-CN" altLang="en-US" dirty="0">
              <a:latin typeface="+mj-ea"/>
            </a:endParaRPr>
          </a:p>
        </p:txBody>
      </p:sp>
      <p:sp>
        <p:nvSpPr>
          <p:cNvPr id="39938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数据库的创建和删除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模式的定义和删除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表的定义、修改和删除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索引的建立和删除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创建数据库</a:t>
            </a:r>
            <a:endParaRPr lang="zh-CN" altLang="en-US" dirty="0">
              <a:latin typeface="+mj-ea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dirty="0" smtClean="0"/>
              <a:t>使用数据库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dirty="0" smtClean="0"/>
              <a:t>删除数据库</a:t>
            </a:r>
            <a:endParaRPr lang="zh-CN" altLang="en-US" dirty="0" smtClean="0"/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755650" y="2227263"/>
            <a:ext cx="8229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CREATE DATABASE</a:t>
            </a:r>
            <a:r>
              <a:rPr lang="en-US" altLang="zh-CN" sz="2800" dirty="0">
                <a:solidFill>
                  <a:srgbClr val="FF0000"/>
                </a:solidFill>
              </a:rPr>
              <a:t>   </a:t>
            </a:r>
            <a:r>
              <a:rPr lang="en-US" altLang="zh-CN" sz="2800" dirty="0"/>
              <a:t>&lt;</a:t>
            </a:r>
            <a:r>
              <a:rPr lang="en-US" altLang="zh-CN" sz="2800" b="1" dirty="0" err="1"/>
              <a:t>database_name</a:t>
            </a:r>
            <a:r>
              <a:rPr lang="en-US" altLang="zh-CN" sz="2800" b="1" i="1" dirty="0"/>
              <a:t>&gt;</a:t>
            </a:r>
            <a:endParaRPr lang="en-US" altLang="zh-CN" sz="2800" b="1" i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50900" y="2708275"/>
            <a:ext cx="7848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例：</a:t>
            </a:r>
            <a:r>
              <a:rPr lang="en-US" altLang="zh-CN" sz="2800" b="1" dirty="0"/>
              <a:t>CREATE DATABASE   student</a:t>
            </a:r>
            <a:endParaRPr lang="en-US" altLang="zh-CN" sz="2800" b="1" dirty="0"/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914400" y="3827463"/>
            <a:ext cx="8229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use </a:t>
            </a:r>
            <a:r>
              <a:rPr lang="en-US" altLang="zh-CN" sz="2800" dirty="0"/>
              <a:t> &lt;</a:t>
            </a:r>
            <a:r>
              <a:rPr lang="en-US" altLang="zh-CN" sz="2800" b="1" dirty="0" err="1"/>
              <a:t>database_name</a:t>
            </a:r>
            <a:r>
              <a:rPr lang="en-US" altLang="zh-CN" sz="2800" b="1" i="1" dirty="0"/>
              <a:t>&gt;</a:t>
            </a:r>
            <a:endParaRPr lang="en-US" altLang="zh-CN" sz="2800" b="1" i="1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09650" y="4308475"/>
            <a:ext cx="7848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例：</a:t>
            </a:r>
            <a:r>
              <a:rPr lang="en-US" altLang="zh-CN" sz="2800" b="1"/>
              <a:t>use  student</a:t>
            </a:r>
            <a:endParaRPr lang="en-US" altLang="zh-CN" sz="2800" b="1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914400" y="5384800"/>
            <a:ext cx="8229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drop  database </a:t>
            </a:r>
            <a:r>
              <a:rPr lang="en-US" altLang="zh-CN" sz="2800" dirty="0"/>
              <a:t>&lt;</a:t>
            </a:r>
            <a:r>
              <a:rPr lang="en-US" altLang="zh-CN" sz="2800" b="1" dirty="0" err="1"/>
              <a:t>database_name</a:t>
            </a:r>
            <a:r>
              <a:rPr lang="en-US" altLang="zh-CN" sz="2800" b="1" i="1" dirty="0"/>
              <a:t>&gt;</a:t>
            </a:r>
            <a:endParaRPr lang="en-US" altLang="zh-CN" sz="2800" b="1" i="1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09650" y="5865813"/>
            <a:ext cx="7848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例：</a:t>
            </a:r>
            <a:r>
              <a:rPr lang="en-US" altLang="zh-CN" sz="2800" b="1"/>
              <a:t>drop  database  student</a:t>
            </a:r>
            <a:endParaRPr lang="en-US" altLang="zh-CN" sz="2800" b="1"/>
          </a:p>
        </p:txBody>
      </p:sp>
      <p:sp>
        <p:nvSpPr>
          <p:cNvPr id="12" name="云形标注 11"/>
          <p:cNvSpPr/>
          <p:nvPr/>
        </p:nvSpPr>
        <p:spPr>
          <a:xfrm>
            <a:off x="7164388" y="3984625"/>
            <a:ext cx="1597025" cy="1611313"/>
          </a:xfrm>
          <a:prstGeom prst="cloudCallout">
            <a:avLst>
              <a:gd name="adj1" fmla="val -124813"/>
              <a:gd name="adj2" fmla="val 535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7288213" y="4352925"/>
            <a:ext cx="1389062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华文楷体"/>
                <a:ea typeface="华文楷体"/>
                <a:cs typeface="华文楷体"/>
              </a:rPr>
              <a:t>不能删除当前数据库</a:t>
            </a:r>
            <a:endParaRPr lang="zh-CN" altLang="en-US" b="1">
              <a:latin typeface="华文楷体"/>
              <a:ea typeface="华文楷体"/>
              <a:cs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数据定义</a:t>
            </a:r>
            <a:endParaRPr lang="zh-CN" altLang="en-US" dirty="0">
              <a:latin typeface="+mj-ea"/>
            </a:endParaRPr>
          </a:p>
        </p:txBody>
      </p:sp>
      <p:sp>
        <p:nvSpPr>
          <p:cNvPr id="46082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0000FF"/>
                </a:solidFill>
              </a:rPr>
              <a:t>模式的定义和删除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模式定义</a:t>
            </a:r>
            <a:endParaRPr lang="en-US" altLang="zh-CN" b="1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模式删除</a:t>
            </a:r>
            <a:endParaRPr lang="en-US" altLang="zh-CN" b="1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表的定义、修改和删除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索引的建立和删除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模式的定义与删除</a:t>
            </a:r>
            <a:endParaRPr lang="zh-CN" altLang="en-US" dirty="0">
              <a:latin typeface="+mj-ea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65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模式（</a:t>
            </a:r>
            <a:r>
              <a:rPr lang="en-US" altLang="zh-CN" sz="2800" dirty="0" smtClean="0"/>
              <a:t>schema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smtClean="0">
                <a:ea typeface="宋体" panose="02010600030101010101" pitchFamily="2" charset="-122"/>
              </a:rPr>
              <a:t>模式是一个独立于数据库用户的非重复</a:t>
            </a:r>
            <a:r>
              <a:rPr lang="zh-CN" altLang="en-US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命名空间</a:t>
            </a:r>
            <a:r>
              <a:rPr lang="zh-CN" altLang="en-US" sz="2400" smtClean="0">
                <a:ea typeface="宋体" panose="02010600030101010101" pitchFamily="2" charset="-122"/>
              </a:rPr>
              <a:t>，在这个空间中可以定义该模式包含的</a:t>
            </a:r>
            <a:r>
              <a:rPr lang="zh-CN" altLang="en-US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数据库对象</a:t>
            </a:r>
            <a:r>
              <a:rPr lang="zh-CN" altLang="en-US" sz="2400" smtClean="0">
                <a:ea typeface="宋体" panose="02010600030101010101" pitchFamily="2" charset="-122"/>
              </a:rPr>
              <a:t>，例如基本表、视图、索引等。可以将模式视为数据库对象的容器。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一个数据库可以有多个模式，模式隶属于数据库。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47107" name="Picture 5" descr="C:\Documents and Settings\Administrator\Local Settings\Temporary Internet Files\Content.IE5\GXEFWLYB\MCj00790720000[1]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62675" y="4497388"/>
            <a:ext cx="2941638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3213" y="873125"/>
            <a:ext cx="69088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TextBox 4"/>
          <p:cNvSpPr txBox="1">
            <a:spLocks noChangeArrowheads="1"/>
          </p:cNvSpPr>
          <p:nvPr/>
        </p:nvSpPr>
        <p:spPr bwMode="auto">
          <a:xfrm>
            <a:off x="573088" y="723900"/>
            <a:ext cx="709612" cy="526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隶书" pitchFamily="49" charset="-122"/>
                <a:ea typeface="隶书" pitchFamily="49" charset="-122"/>
              </a:rPr>
              <a:t>具有架构的数据库整体结构</a:t>
            </a:r>
            <a:endParaRPr lang="zh-CN" altLang="en-US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73738" y="4586288"/>
            <a:ext cx="914400" cy="44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一、模式定义</a:t>
            </a:r>
            <a:endParaRPr lang="zh-CN" altLang="en-US" dirty="0">
              <a:latin typeface="+mj-ea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47796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模式定义</a:t>
            </a:r>
            <a:endParaRPr lang="en-US" altLang="zh-CN" sz="2800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CREATE  SCHEMA </a:t>
            </a:r>
            <a:r>
              <a:rPr lang="en-US" altLang="zh-CN" sz="2400" dirty="0" smtClean="0"/>
              <a:t>&lt;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模式名</a:t>
            </a:r>
            <a:r>
              <a:rPr lang="en-US" altLang="zh-CN" sz="2400" dirty="0" smtClean="0"/>
              <a:t>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AUTHORIZATION</a:t>
            </a:r>
            <a:r>
              <a:rPr lang="en-US" altLang="zh-CN" sz="2400" dirty="0" smtClean="0"/>
              <a:t>  &lt;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用户名</a:t>
            </a:r>
            <a:r>
              <a:rPr lang="en-US" altLang="zh-CN" sz="2400" dirty="0" smtClean="0"/>
              <a:t>&gt;  </a:t>
            </a:r>
            <a:r>
              <a:rPr lang="en-US" altLang="zh-CN" sz="2400" b="1" dirty="0" smtClean="0"/>
              <a:t>[&lt;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表定义</a:t>
            </a:r>
            <a:r>
              <a:rPr lang="en-US" altLang="zh-CN" sz="2400" b="1" dirty="0" smtClean="0"/>
              <a:t>&gt; |&lt;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视图定义</a:t>
            </a:r>
            <a:r>
              <a:rPr lang="en-US" altLang="zh-CN" sz="2400" b="1" dirty="0" smtClean="0"/>
              <a:t>&gt; </a:t>
            </a:r>
            <a:r>
              <a:rPr lang="en-US" altLang="zh-CN" sz="2400" dirty="0" smtClean="0"/>
              <a:t>|</a:t>
            </a:r>
            <a:r>
              <a:rPr lang="en-US" altLang="zh-CN" sz="2400" b="1" dirty="0" smtClean="0"/>
              <a:t>&lt;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授权定义</a:t>
            </a:r>
            <a:r>
              <a:rPr lang="en-US" altLang="zh-CN" sz="2400" b="1" dirty="0" smtClean="0"/>
              <a:t>&gt;</a:t>
            </a:r>
            <a:r>
              <a:rPr lang="en-US" altLang="zh-CN" sz="2400" dirty="0" smtClean="0"/>
              <a:t>]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如果没有指定模式名，则模式名隐含为用户名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权限：使用该命令，用户必须具有</a:t>
            </a:r>
            <a:r>
              <a:rPr lang="en-US" altLang="zh-CN" sz="2400" dirty="0" smtClean="0">
                <a:ea typeface="宋体" panose="02010600030101010101" pitchFamily="2" charset="-122"/>
              </a:rPr>
              <a:t>DBA</a:t>
            </a:r>
            <a:r>
              <a:rPr lang="zh-CN" altLang="en-US" sz="2400" dirty="0" smtClean="0">
                <a:ea typeface="宋体" panose="02010600030101010101" pitchFamily="2" charset="-122"/>
              </a:rPr>
              <a:t>权限，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</a:t>
            </a:r>
            <a:r>
              <a:rPr lang="zh-CN" altLang="en-US" sz="2400" dirty="0" smtClean="0">
                <a:ea typeface="宋体" panose="02010600030101010101" pitchFamily="2" charset="-122"/>
              </a:rPr>
              <a:t>或获得了</a:t>
            </a:r>
            <a:r>
              <a:rPr lang="en-US" altLang="zh-CN" sz="2400" dirty="0" smtClean="0">
                <a:ea typeface="宋体" panose="02010600030101010101" pitchFamily="2" charset="-122"/>
              </a:rPr>
              <a:t>DBA</a:t>
            </a:r>
            <a:r>
              <a:rPr lang="zh-CN" altLang="en-US" sz="2400" dirty="0" smtClean="0">
                <a:ea typeface="宋体" panose="02010600030101010101" pitchFamily="2" charset="-122"/>
              </a:rPr>
              <a:t>授权</a:t>
            </a:r>
            <a:r>
              <a:rPr lang="en-US" altLang="zh-CN" sz="2400" dirty="0" smtClean="0"/>
              <a:t>CREATE  SCHEMA </a:t>
            </a:r>
            <a:r>
              <a:rPr lang="zh-CN" altLang="en-US" sz="2400" dirty="0" smtClean="0">
                <a:ea typeface="宋体" panose="02010600030101010101" pitchFamily="2" charset="-122"/>
              </a:rPr>
              <a:t>的权限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/>
              <a:t>例：</a:t>
            </a:r>
            <a:endParaRPr lang="zh-CN" altLang="en-US" dirty="0" smtClean="0"/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1954213" y="4878388"/>
            <a:ext cx="6632575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CREATE SCHEMA </a:t>
            </a:r>
            <a:r>
              <a:rPr lang="en-US" altLang="zh-CN" dirty="0"/>
              <a:t>Test  AUTHORIZATION  ZHANG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CREATE TABLE  </a:t>
            </a:r>
            <a:r>
              <a:rPr lang="en-US" altLang="zh-CN" dirty="0"/>
              <a:t>student  (</a:t>
            </a:r>
            <a:r>
              <a:rPr lang="en-US" altLang="zh-CN" dirty="0" err="1"/>
              <a:t>Sno</a:t>
            </a:r>
            <a:r>
              <a:rPr lang="en-US" altLang="zh-CN" dirty="0"/>
              <a:t>  char(9) PRIMARY KEY,</a:t>
            </a:r>
            <a:endParaRPr lang="en-US" altLang="zh-CN" dirty="0"/>
          </a:p>
          <a:p>
            <a:r>
              <a:rPr lang="en-US" altLang="zh-CN" dirty="0"/>
              <a:t>                                                 </a:t>
            </a:r>
            <a:r>
              <a:rPr lang="en-US" altLang="zh-CN" dirty="0" err="1"/>
              <a:t>Sname</a:t>
            </a:r>
            <a:r>
              <a:rPr lang="en-US" altLang="zh-CN" dirty="0"/>
              <a:t>  char(20),</a:t>
            </a:r>
            <a:endParaRPr lang="en-US" altLang="zh-CN" dirty="0"/>
          </a:p>
          <a:p>
            <a:r>
              <a:rPr lang="en-US" altLang="zh-CN" dirty="0"/>
              <a:t>                                                 Sage  </a:t>
            </a:r>
            <a:r>
              <a:rPr lang="en-US" altLang="zh-CN" dirty="0" err="1"/>
              <a:t>int</a:t>
            </a:r>
            <a:r>
              <a:rPr lang="en-US" altLang="zh-CN" dirty="0"/>
              <a:t> )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5473" y="875612"/>
            <a:ext cx="2000548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7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本章内容</a:t>
            </a:r>
            <a:endParaRPr lang="en-US" altLang="zh-CN" sz="39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181938" y="1993169"/>
            <a:ext cx="1077218" cy="354142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5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anose="02020603050405020304" pitchFamily="18" charset="0"/>
              </a:rPr>
              <a:t>第一节</a:t>
            </a:r>
            <a:endParaRPr lang="en-US" altLang="zh-CN" sz="2800" dirty="0">
              <a:solidFill>
                <a:srgbClr val="FF9A05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第二节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第三节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第四节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第五节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第六节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第七节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398242" y="1993169"/>
            <a:ext cx="2633734" cy="354142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5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anose="02020603050405020304" pitchFamily="18" charset="0"/>
              </a:rPr>
              <a:t>SQL概述</a:t>
            </a:r>
            <a:endParaRPr lang="en-US" altLang="zh-CN" sz="2800" dirty="0">
              <a:solidFill>
                <a:srgbClr val="FF9A05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学生-课程数据库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数据定义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数据查询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数据更新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视图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小结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二、删除模式</a:t>
            </a:r>
            <a:endParaRPr lang="zh-CN" altLang="en-US" dirty="0">
              <a:latin typeface="+mj-ea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138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定义</a:t>
            </a:r>
            <a:endParaRPr lang="en-US" altLang="zh-CN" sz="2800" dirty="0" smtClean="0"/>
          </a:p>
          <a:p>
            <a:pPr lvl="1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 DROP SCHEMA </a:t>
            </a:r>
            <a:r>
              <a:rPr lang="en-US" altLang="zh-CN" sz="2400" dirty="0" smtClean="0">
                <a:ea typeface="宋体" panose="02010600030101010101" pitchFamily="2" charset="-122"/>
              </a:rPr>
              <a:t>&lt;</a:t>
            </a:r>
            <a:r>
              <a:rPr lang="zh-CN" altLang="en-US" sz="2400" dirty="0" smtClean="0">
                <a:ea typeface="宋体" panose="02010600030101010101" pitchFamily="2" charset="-122"/>
              </a:rPr>
              <a:t>模式名</a:t>
            </a:r>
            <a:r>
              <a:rPr lang="en-US" altLang="zh-CN" sz="2400" dirty="0" smtClean="0">
                <a:ea typeface="宋体" panose="02010600030101010101" pitchFamily="2" charset="-122"/>
              </a:rPr>
              <a:t>&gt;  &lt;CASCADE | RESTRICT&gt;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CASCADE(</a:t>
            </a:r>
            <a:r>
              <a:rPr lang="zh-CN" altLang="en-US" sz="2400" dirty="0" smtClean="0">
                <a:ea typeface="宋体" panose="02010600030101010101" pitchFamily="2" charset="-122"/>
              </a:rPr>
              <a:t>级联</a:t>
            </a:r>
            <a:r>
              <a:rPr lang="en-US" altLang="zh-CN" sz="2400" dirty="0" smtClean="0">
                <a:ea typeface="宋体" panose="02010600030101010101" pitchFamily="2" charset="-122"/>
              </a:rPr>
              <a:t>)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删除模式的同时把该模式中所有的数据库对象全部删除 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RESTRICT(</a:t>
            </a:r>
            <a:r>
              <a:rPr lang="zh-CN" altLang="en-US" sz="2400" dirty="0" smtClean="0">
                <a:ea typeface="宋体" panose="02010600030101010101" pitchFamily="2" charset="-122"/>
              </a:rPr>
              <a:t>限制</a:t>
            </a:r>
            <a:r>
              <a:rPr lang="en-US" altLang="zh-CN" sz="2400" dirty="0" smtClean="0">
                <a:ea typeface="宋体" panose="02010600030101010101" pitchFamily="2" charset="-122"/>
              </a:rPr>
              <a:t>)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如果该模式中定义了下属的数据库对象（如表、视图等），则拒绝该删除语句的执行。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当该模式中没有任何下属的对象时才能执行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数据定义</a:t>
            </a:r>
            <a:endParaRPr lang="zh-CN" altLang="en-US" dirty="0">
              <a:latin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模式的定义和删除</a:t>
            </a:r>
            <a:endParaRPr lang="en-US" altLang="zh-CN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</a:rPr>
              <a:t>表的定义、修改和删除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0000FF"/>
                </a:solidFill>
                <a:ea typeface="+mn-ea"/>
              </a:rPr>
              <a:t>数据类型</a:t>
            </a:r>
            <a:endParaRPr lang="en-US" altLang="zh-CN" sz="2600" dirty="0" smtClean="0">
              <a:solidFill>
                <a:srgbClr val="0000FF"/>
              </a:solidFill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0000FF"/>
                </a:solidFill>
                <a:ea typeface="+mn-ea"/>
              </a:rPr>
              <a:t>表的定义</a:t>
            </a:r>
            <a:endParaRPr lang="en-US" altLang="zh-CN" sz="2600" dirty="0" smtClean="0">
              <a:solidFill>
                <a:srgbClr val="0000FF"/>
              </a:solidFill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0000FF"/>
                </a:solidFill>
                <a:ea typeface="+mn-ea"/>
              </a:rPr>
              <a:t>表的修改</a:t>
            </a:r>
            <a:endParaRPr lang="en-US" altLang="zh-CN" sz="2600" dirty="0" smtClean="0">
              <a:solidFill>
                <a:srgbClr val="0000FF"/>
              </a:solidFill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0000FF"/>
                </a:solidFill>
                <a:ea typeface="+mn-ea"/>
              </a:rPr>
              <a:t>表的删除</a:t>
            </a:r>
            <a:endParaRPr lang="en-US" altLang="zh-CN" sz="2600" dirty="0" smtClean="0">
              <a:solidFill>
                <a:srgbClr val="0000FF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索引的建立和删除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基本表的定义、删除与修改</a:t>
            </a:r>
            <a:endParaRPr lang="zh-CN" altLang="en-US" dirty="0">
              <a:latin typeface="+mj-ea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创建表时，需要搞清楚的问题 </a:t>
            </a:r>
            <a:endParaRPr lang="zh-CN" altLang="en-US" sz="280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表名是什么</a:t>
            </a:r>
            <a:r>
              <a:rPr lang="en-US" altLang="zh-CN" sz="2400" smtClean="0">
                <a:ea typeface="宋体" panose="02010600030101010101" pitchFamily="2" charset="-122"/>
              </a:rPr>
              <a:t>? 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此表包括那些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列</a:t>
            </a:r>
            <a:r>
              <a:rPr lang="en-US" altLang="zh-CN" sz="2400" smtClean="0">
                <a:ea typeface="宋体" panose="02010600030101010101" pitchFamily="2" charset="-122"/>
              </a:rPr>
              <a:t>?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各列名是什么</a:t>
            </a:r>
            <a:r>
              <a:rPr lang="en-US" altLang="zh-CN" sz="2400" smtClean="0">
                <a:ea typeface="宋体" panose="02010600030101010101" pitchFamily="2" charset="-122"/>
              </a:rPr>
              <a:t>?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各列的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长度</a:t>
            </a:r>
            <a:r>
              <a:rPr lang="zh-CN" altLang="en-US" sz="2400" smtClean="0">
                <a:ea typeface="宋体" panose="02010600030101010101" pitchFamily="2" charset="-122"/>
              </a:rPr>
              <a:t>和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数据类型</a:t>
            </a:r>
            <a:r>
              <a:rPr lang="zh-CN" altLang="en-US" sz="2400" smtClean="0">
                <a:ea typeface="宋体" panose="02010600030101010101" pitchFamily="2" charset="-122"/>
              </a:rPr>
              <a:t>是什么</a:t>
            </a:r>
            <a:r>
              <a:rPr lang="en-US" altLang="zh-CN" sz="2400" smtClean="0">
                <a:ea typeface="宋体" panose="02010600030101010101" pitchFamily="2" charset="-122"/>
              </a:rPr>
              <a:t>?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列是否允许取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空值</a:t>
            </a:r>
            <a:r>
              <a:rPr lang="en-US" altLang="zh-CN" sz="2400" smtClean="0">
                <a:ea typeface="宋体" panose="02010600030101010101" pitchFamily="2" charset="-122"/>
              </a:rPr>
              <a:t>?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列是否取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唯一值</a:t>
            </a:r>
            <a:r>
              <a:rPr lang="zh-CN" altLang="en-US" sz="2400" smtClean="0">
                <a:ea typeface="宋体" panose="02010600030101010101" pitchFamily="2" charset="-122"/>
              </a:rPr>
              <a:t>？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哪些列组成表的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主键</a:t>
            </a:r>
            <a:r>
              <a:rPr lang="en-US" altLang="zh-CN" sz="2400" smtClean="0">
                <a:ea typeface="宋体" panose="02010600030101010101" pitchFamily="2" charset="-122"/>
              </a:rPr>
              <a:t>?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外键</a:t>
            </a:r>
            <a:r>
              <a:rPr lang="zh-CN" altLang="en-US" sz="2400" smtClean="0">
                <a:ea typeface="宋体" panose="02010600030101010101" pitchFamily="2" charset="-122"/>
              </a:rPr>
              <a:t>及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被参照的关系</a:t>
            </a:r>
            <a:r>
              <a:rPr lang="zh-CN" altLang="en-US" sz="2400" smtClean="0">
                <a:ea typeface="宋体" panose="02010600030101010101" pitchFamily="2" charset="-122"/>
              </a:rPr>
              <a:t>是什么？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59031" y="3589360"/>
            <a:ext cx="3003083" cy="2727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一、数据类型</a:t>
            </a:r>
            <a:endParaRPr lang="zh-CN" altLang="en-US" dirty="0">
              <a:latin typeface="+mj-ea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247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数据类型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SQL</a:t>
            </a:r>
            <a:r>
              <a:rPr lang="zh-CN" altLang="en-US" smtClean="0">
                <a:ea typeface="宋体" panose="02010600030101010101" pitchFamily="2" charset="-122"/>
              </a:rPr>
              <a:t>中域的概念用</a:t>
            </a:r>
            <a:r>
              <a:rPr lang="zh-CN" altLang="en-US" smtClean="0">
                <a:solidFill>
                  <a:srgbClr val="7030A0"/>
                </a:solidFill>
                <a:ea typeface="宋体" panose="02010600030101010101" pitchFamily="2" charset="-122"/>
              </a:rPr>
              <a:t>数据类型</a:t>
            </a:r>
            <a:r>
              <a:rPr lang="zh-CN" altLang="en-US" smtClean="0">
                <a:ea typeface="宋体" panose="02010600030101010101" pitchFamily="2" charset="-122"/>
              </a:rPr>
              <a:t>来实现 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定义列时 需要指明其数据类型及长度 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选用哪种数据类型 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mtClean="0">
                <a:ea typeface="宋体" panose="02010600030101010101" pitchFamily="2" charset="-122"/>
              </a:rPr>
              <a:t>取值范围 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要做哪些运算 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  <p:grpSp>
        <p:nvGrpSpPr>
          <p:cNvPr id="53251" name="组合 19"/>
          <p:cNvGrpSpPr/>
          <p:nvPr/>
        </p:nvGrpSpPr>
        <p:grpSpPr bwMode="auto">
          <a:xfrm>
            <a:off x="6858000" y="4310063"/>
            <a:ext cx="2286000" cy="1866900"/>
            <a:chOff x="6858000" y="4310702"/>
            <a:chExt cx="2286000" cy="1866900"/>
          </a:xfrm>
        </p:grpSpPr>
        <p:pic>
          <p:nvPicPr>
            <p:cNvPr id="53261" name="Picture 8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858000" y="4310702"/>
              <a:ext cx="2286000" cy="186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6942138" y="4445639"/>
              <a:ext cx="1978025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anose="02010600030101010101" pitchFamily="2" charset="-122"/>
                </a:rPr>
                <a:t>Numeric Data Types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3252" name="组合 18"/>
          <p:cNvGrpSpPr/>
          <p:nvPr/>
        </p:nvGrpSpPr>
        <p:grpSpPr bwMode="auto">
          <a:xfrm>
            <a:off x="6200775" y="4954588"/>
            <a:ext cx="2311400" cy="1371600"/>
            <a:chOff x="6200442" y="4954135"/>
            <a:chExt cx="2311400" cy="1371600"/>
          </a:xfrm>
        </p:grpSpPr>
        <p:pic>
          <p:nvPicPr>
            <p:cNvPr id="53258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00442" y="4954135"/>
              <a:ext cx="2311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6389355" y="5325610"/>
              <a:ext cx="1870075" cy="584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ea typeface="宋体" panose="02010600030101010101" pitchFamily="2" charset="-122"/>
                </a:rPr>
                <a:t>Text</a:t>
              </a:r>
              <a:endParaRPr lang="en-US" altLang="zh-CN" sz="1600" dirty="0">
                <a:ea typeface="宋体" panose="02010600030101010101" pitchFamily="2" charset="-122"/>
              </a:endParaRPr>
            </a:p>
            <a:p>
              <a:pPr>
                <a:defRPr/>
              </a:pPr>
              <a:r>
                <a:rPr lang="en-US" altLang="zh-CN" sz="1600" dirty="0" err="1">
                  <a:ea typeface="宋体" panose="02010600030101010101" pitchFamily="2" charset="-122"/>
                </a:rPr>
                <a:t>Ntext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1405" y="5058910"/>
              <a:ext cx="1762125" cy="3397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ea typeface="宋体" panose="02010600030101010101" pitchFamily="2" charset="-122"/>
                </a:rPr>
                <a:t>String Data Types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3253" name="组合 20"/>
          <p:cNvGrpSpPr/>
          <p:nvPr/>
        </p:nvGrpSpPr>
        <p:grpSpPr bwMode="auto">
          <a:xfrm>
            <a:off x="5821363" y="5481638"/>
            <a:ext cx="2286000" cy="1079500"/>
            <a:chOff x="2504364" y="5536914"/>
            <a:chExt cx="2286000" cy="1079500"/>
          </a:xfrm>
        </p:grpSpPr>
        <p:grpSp>
          <p:nvGrpSpPr>
            <p:cNvPr id="53254" name="组合 16"/>
            <p:cNvGrpSpPr/>
            <p:nvPr/>
          </p:nvGrpSpPr>
          <p:grpSpPr bwMode="auto">
            <a:xfrm>
              <a:off x="2504364" y="5536914"/>
              <a:ext cx="2286000" cy="1079500"/>
              <a:chOff x="1589965" y="5782574"/>
              <a:chExt cx="2286000" cy="1079500"/>
            </a:xfrm>
          </p:grpSpPr>
          <p:pic>
            <p:nvPicPr>
              <p:cNvPr id="53256" name="Picture 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89965" y="5782574"/>
                <a:ext cx="2286000" cy="107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>
              <a:xfrm>
                <a:off x="1705852" y="6114361"/>
                <a:ext cx="1870075" cy="584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Text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en-US" altLang="zh-CN" sz="1600" dirty="0" err="1">
                    <a:ea typeface="宋体" panose="02010600030101010101" pitchFamily="2" charset="-122"/>
                  </a:rPr>
                  <a:t>Ntext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7389" y="5605176"/>
              <a:ext cx="1655762" cy="33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ea typeface="宋体" panose="02010600030101010101" pitchFamily="2" charset="-122"/>
                </a:rPr>
                <a:t>Other</a:t>
              </a:r>
              <a:r>
                <a:rPr lang="en-US" sz="1600" b="1" dirty="0">
                  <a:ea typeface="宋体" panose="02010600030101010101" pitchFamily="2" charset="-122"/>
                </a:rPr>
                <a:t> Data Type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6179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基本数据类型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5" name="Group 61"/>
          <p:cNvGraphicFramePr/>
          <p:nvPr/>
        </p:nvGraphicFramePr>
        <p:xfrm>
          <a:off x="586058" y="992091"/>
          <a:ext cx="8202612" cy="5962969"/>
        </p:xfrm>
        <a:graphic>
          <a:graphicData uri="http://schemas.openxmlformats.org/drawingml/2006/table">
            <a:tbl>
              <a:tblPr/>
              <a:tblGrid>
                <a:gridCol w="2092123"/>
                <a:gridCol w="6110489"/>
              </a:tblGrid>
              <a:tr h="384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CHAR(n)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VARCHAR(n)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的变长字符串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长整数（也可以写作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NUMERIC(p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d)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参数指示可以存储的最大位数（小数点左侧和右侧）。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必须是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之间的值。默认是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1" lang="zh-CN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en-US" altLang="zh-CN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  </a:t>
                      </a:r>
                      <a:r>
                        <a:rPr kumimoji="1" lang="zh-CN" alt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指示小数点右侧存储的最大位数。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必须是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1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之间的值。默认是 </a:t>
                      </a:r>
                      <a:r>
                        <a:rPr kumimoji="1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取决于机器精度的浮点数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FLOAT(n)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浮点数，精度至少为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指示该字段保存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字节还是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字节。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float(24)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保存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字节，而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float(53)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保存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字节。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的默认值是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TIME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HH:MM:SS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088" y="207963"/>
            <a:ext cx="8229600" cy="11430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二、定义基本表</a:t>
            </a:r>
            <a:endParaRPr lang="zh-CN" altLang="en-US" dirty="0">
              <a:latin typeface="+mj-ea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65113" y="1600200"/>
            <a:ext cx="8421687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/>
              <a:t>定义基本表</a:t>
            </a:r>
            <a:endParaRPr lang="en-US" altLang="zh-CN" sz="2800" b="1" dirty="0" smtClean="0"/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CREATE TABLE  &lt;</a:t>
            </a:r>
            <a:r>
              <a:rPr lang="zh-CN" altLang="en-US" sz="2400" dirty="0" smtClean="0">
                <a:ea typeface="宋体" panose="02010600030101010101" pitchFamily="2" charset="-122"/>
              </a:rPr>
              <a:t>表名</a:t>
            </a:r>
            <a:r>
              <a:rPr lang="en-US" altLang="zh-CN" sz="2400" dirty="0" smtClean="0">
                <a:ea typeface="宋体" panose="02010600030101010101" pitchFamily="2" charset="-122"/>
              </a:rPr>
              <a:t>&gt;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</a:t>
            </a:r>
            <a:r>
              <a:rPr lang="zh-CN" altLang="en-US" sz="2000" dirty="0" smtClean="0"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ea typeface="宋体" panose="02010600030101010101" pitchFamily="2" charset="-122"/>
              </a:rPr>
              <a:t>&lt;</a:t>
            </a:r>
            <a:r>
              <a:rPr lang="zh-CN" altLang="en-US" sz="2000" dirty="0" smtClean="0">
                <a:ea typeface="宋体" panose="02010600030101010101" pitchFamily="2" charset="-122"/>
              </a:rPr>
              <a:t>列名</a:t>
            </a:r>
            <a:r>
              <a:rPr lang="en-US" altLang="zh-CN" sz="2000" dirty="0" smtClean="0">
                <a:ea typeface="宋体" panose="02010600030101010101" pitchFamily="2" charset="-122"/>
              </a:rPr>
              <a:t>&gt; &lt;</a:t>
            </a:r>
            <a:r>
              <a:rPr lang="zh-CN" altLang="en-US" sz="2000" dirty="0" smtClean="0">
                <a:ea typeface="宋体" panose="02010600030101010101" pitchFamily="2" charset="-122"/>
              </a:rPr>
              <a:t>数据类型</a:t>
            </a:r>
            <a:r>
              <a:rPr lang="en-US" altLang="zh-CN" sz="2000" dirty="0" smtClean="0">
                <a:ea typeface="宋体" panose="02010600030101010101" pitchFamily="2" charset="-122"/>
              </a:rPr>
              <a:t>&gt;  [ &lt;</a:t>
            </a:r>
            <a:r>
              <a:rPr lang="zh-CN" altLang="en-US" sz="2000" dirty="0" smtClean="0">
                <a:ea typeface="宋体" panose="02010600030101010101" pitchFamily="2" charset="-122"/>
              </a:rPr>
              <a:t>列级完整性约束条件</a:t>
            </a:r>
            <a:r>
              <a:rPr lang="en-US" altLang="zh-CN" sz="2000" dirty="0" smtClean="0">
                <a:ea typeface="宋体" panose="02010600030101010101" pitchFamily="2" charset="-122"/>
              </a:rPr>
              <a:t>&gt; ]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[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&lt;</a:t>
            </a:r>
            <a:r>
              <a:rPr lang="zh-CN" altLang="en-US" sz="2000" dirty="0" smtClean="0">
                <a:ea typeface="宋体" panose="02010600030101010101" pitchFamily="2" charset="-122"/>
              </a:rPr>
              <a:t>列名</a:t>
            </a:r>
            <a:r>
              <a:rPr lang="en-US" altLang="zh-CN" sz="2000" dirty="0" smtClean="0">
                <a:ea typeface="宋体" panose="02010600030101010101" pitchFamily="2" charset="-122"/>
              </a:rPr>
              <a:t>&gt; &lt;</a:t>
            </a:r>
            <a:r>
              <a:rPr lang="zh-CN" altLang="en-US" sz="2000" dirty="0" smtClean="0">
                <a:ea typeface="宋体" panose="02010600030101010101" pitchFamily="2" charset="-122"/>
              </a:rPr>
              <a:t>数据类型</a:t>
            </a:r>
            <a:r>
              <a:rPr lang="en-US" altLang="zh-CN" sz="2000" dirty="0" smtClean="0">
                <a:ea typeface="宋体" panose="02010600030101010101" pitchFamily="2" charset="-122"/>
              </a:rPr>
              <a:t>&gt; [ &lt;</a:t>
            </a:r>
            <a:r>
              <a:rPr lang="zh-CN" altLang="en-US" sz="2000" dirty="0" smtClean="0">
                <a:ea typeface="宋体" panose="02010600030101010101" pitchFamily="2" charset="-122"/>
              </a:rPr>
              <a:t>列级完整性约束条件</a:t>
            </a:r>
            <a:r>
              <a:rPr lang="en-US" altLang="zh-CN" sz="2000" dirty="0" smtClean="0">
                <a:ea typeface="宋体" panose="02010600030101010101" pitchFamily="2" charset="-122"/>
              </a:rPr>
              <a:t>&gt;] ] 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[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&lt;</a:t>
            </a:r>
            <a:r>
              <a:rPr lang="zh-CN" altLang="en-US" sz="2000" dirty="0" smtClean="0">
                <a:ea typeface="宋体" panose="02010600030101010101" pitchFamily="2" charset="-122"/>
              </a:rPr>
              <a:t>表级完整性约束条件</a:t>
            </a:r>
            <a:r>
              <a:rPr lang="en-US" altLang="zh-CN" sz="2000" dirty="0" smtClean="0">
                <a:ea typeface="宋体" panose="02010600030101010101" pitchFamily="2" charset="-122"/>
              </a:rPr>
              <a:t>&gt; ] 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r>
              <a:rPr lang="en-US" altLang="zh-CN" sz="2000" dirty="0" smtClean="0">
                <a:ea typeface="宋体" panose="02010600030101010101" pitchFamily="2" charset="-122"/>
              </a:rPr>
              <a:t>;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&lt;</a:t>
            </a:r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列级完整性约束条件</a:t>
            </a:r>
            <a:r>
              <a:rPr lang="en-US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000" dirty="0" smtClean="0">
                <a:ea typeface="宋体" panose="02010600030101010101" pitchFamily="2" charset="-122"/>
              </a:rPr>
              <a:t>：涉及相应属性列的完整性约束条件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&lt;</a:t>
            </a:r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表级完整性约束条件</a:t>
            </a:r>
            <a:r>
              <a:rPr lang="en-US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000" dirty="0" smtClean="0">
                <a:ea typeface="宋体" panose="02010600030101010101" pitchFamily="2" charset="-122"/>
              </a:rPr>
              <a:t>：涉及一个或多个属性列的完整性约束条件 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学生表</a:t>
            </a:r>
            <a:r>
              <a:rPr lang="en-US" dirty="0" smtClean="0">
                <a:latin typeface="+mj-ea"/>
              </a:rPr>
              <a:t>Student</a:t>
            </a:r>
            <a:endParaRPr lang="zh-CN" altLang="en-US" dirty="0">
              <a:latin typeface="+mj-ea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967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5]  </a:t>
            </a:r>
            <a:r>
              <a:rPr lang="zh-CN" altLang="en-US" sz="2800" dirty="0" smtClean="0"/>
              <a:t>建立“学生”表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，学号是主码，姓名取值唯一。</a:t>
            </a:r>
            <a:endParaRPr lang="zh-CN" altLang="en-US" sz="2800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60425" y="2809875"/>
            <a:ext cx="7942263" cy="3413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CREATE TABLE Student          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  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Sno</a:t>
            </a:r>
            <a:r>
              <a:rPr lang="en-US" altLang="zh-CN" sz="2000" b="1" dirty="0">
                <a:latin typeface="Courier New" panose="02070309020205020404" pitchFamily="49" charset="0"/>
              </a:rPr>
              <a:t>   CHAR(9)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PRIMARY KEY</a:t>
            </a:r>
            <a:r>
              <a:rPr lang="zh-CN" altLang="en-US" sz="2000" b="1" dirty="0">
                <a:latin typeface="Courier New" panose="02070309020205020404" pitchFamily="49" charset="0"/>
              </a:rPr>
              <a:t>， </a:t>
            </a:r>
            <a:r>
              <a:rPr lang="en-US" altLang="zh-CN" sz="1600" b="1" dirty="0">
                <a:latin typeface="Courier New" panose="02070309020205020404" pitchFamily="49" charset="0"/>
              </a:rPr>
              <a:t>/*</a:t>
            </a: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主键</a:t>
            </a:r>
            <a:r>
              <a:rPr lang="en-US" altLang="zh-CN" sz="1600" b="1" dirty="0">
                <a:latin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</a:rPr>
              <a:t>列级完整性约束条件*</a:t>
            </a:r>
            <a:r>
              <a:rPr lang="en-US" altLang="zh-CN" sz="1600" b="1" dirty="0">
                <a:latin typeface="Courier New" panose="02070309020205020404" pitchFamily="49" charset="0"/>
              </a:rPr>
              <a:t>/                  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Sname</a:t>
            </a:r>
            <a:r>
              <a:rPr lang="en-US" altLang="zh-CN" sz="2000" b="1" dirty="0">
                <a:latin typeface="Courier New" panose="02070309020205020404" pitchFamily="49" charset="0"/>
              </a:rPr>
              <a:t>  VARCHAR(20)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UNIQUE</a:t>
            </a:r>
            <a:r>
              <a:rPr lang="zh-CN" altLang="en-US" sz="2000" b="1" dirty="0">
                <a:latin typeface="Courier New" panose="02070309020205020404" pitchFamily="49" charset="0"/>
              </a:rPr>
              <a:t>，    </a:t>
            </a:r>
            <a:r>
              <a:rPr lang="en-US" altLang="zh-CN" b="1" dirty="0">
                <a:latin typeface="Courier New" panose="02070309020205020404" pitchFamily="49" charset="0"/>
              </a:rPr>
              <a:t>/* </a:t>
            </a:r>
            <a:r>
              <a:rPr lang="en-US" altLang="zh-CN" b="1" dirty="0" err="1">
                <a:latin typeface="Courier New" panose="02070309020205020404" pitchFamily="49" charset="0"/>
              </a:rPr>
              <a:t>Sname</a:t>
            </a:r>
            <a:r>
              <a:rPr lang="zh-CN" altLang="en-US" b="1" dirty="0">
                <a:latin typeface="Courier New" panose="02070309020205020404" pitchFamily="49" charset="0"/>
              </a:rPr>
              <a:t>取唯一值*</a:t>
            </a:r>
            <a:r>
              <a:rPr lang="en-US" altLang="zh-CN" b="1" dirty="0">
                <a:latin typeface="Courier New" panose="02070309020205020404" pitchFamily="49" charset="0"/>
              </a:rPr>
              <a:t>/ 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Ssex</a:t>
            </a:r>
            <a:r>
              <a:rPr lang="en-US" altLang="zh-CN" sz="2000" b="1" dirty="0">
                <a:latin typeface="Courier New" panose="02070309020205020404" pitchFamily="49" charset="0"/>
              </a:rPr>
              <a:t>    CHAR(2)</a:t>
            </a:r>
            <a:r>
              <a:rPr lang="zh-CN" altLang="en-US" sz="2000" b="1" dirty="0">
                <a:latin typeface="Courier New" panose="02070309020205020404" pitchFamily="49" charset="0"/>
              </a:rPr>
              <a:t>， 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    Sage   SMALLINT</a:t>
            </a:r>
            <a:r>
              <a:rPr lang="zh-CN" altLang="en-US" sz="2000" b="1" dirty="0">
                <a:latin typeface="Courier New" panose="02070309020205020404" pitchFamily="49" charset="0"/>
              </a:rPr>
              <a:t>， 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Sdept</a:t>
            </a:r>
            <a:r>
              <a:rPr lang="en-US" altLang="zh-CN" sz="2000" b="1" dirty="0">
                <a:latin typeface="Courier New" panose="02070309020205020404" pitchFamily="49" charset="0"/>
              </a:rPr>
              <a:t>  CHAR(20) 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latin typeface="Courier New" panose="02070309020205020404" pitchFamily="49" charset="0"/>
              </a:rPr>
              <a:t>   )</a:t>
            </a:r>
            <a:r>
              <a:rPr lang="zh-CN" altLang="en-US" sz="2000" b="1" dirty="0">
                <a:latin typeface="Courier New" panose="02070309020205020404" pitchFamily="49" charset="0"/>
              </a:rPr>
              <a:t>； </a:t>
            </a:r>
            <a:endParaRPr lang="zh-CN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7750" y="3379788"/>
            <a:ext cx="1898650" cy="49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课程表</a:t>
            </a:r>
            <a:r>
              <a:rPr lang="en-US" dirty="0" smtClean="0">
                <a:latin typeface="+mj-ea"/>
              </a:rPr>
              <a:t>Course</a:t>
            </a:r>
            <a:endParaRPr lang="zh-CN" altLang="en-US" dirty="0">
              <a:latin typeface="+mj-ea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87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6] </a:t>
            </a:r>
            <a:r>
              <a:rPr lang="zh-CN" altLang="en-US" sz="2800" dirty="0" smtClean="0"/>
              <a:t>建立一个“课程”表</a:t>
            </a:r>
            <a:r>
              <a:rPr lang="en-US" altLang="zh-CN" sz="2800" dirty="0" smtClean="0"/>
              <a:t>Course</a:t>
            </a:r>
            <a:endParaRPr lang="zh-CN" altLang="en-US" sz="2800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4363" y="2319338"/>
            <a:ext cx="8351837" cy="3386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CREATE TABLE  </a:t>
            </a:r>
            <a:r>
              <a:rPr lang="en-US" altLang="zh-CN" sz="2200" b="1" dirty="0">
                <a:latin typeface="Courier New" panose="02070309020205020404" pitchFamily="49" charset="0"/>
              </a:rPr>
              <a:t>Course </a:t>
            </a:r>
            <a:endParaRPr lang="en-US" altLang="zh-CN" sz="22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200" b="1" dirty="0">
                <a:latin typeface="Courier New" panose="02070309020205020404" pitchFamily="49" charset="0"/>
              </a:rPr>
              <a:t>   ( </a:t>
            </a:r>
            <a:r>
              <a:rPr lang="en-US" altLang="zh-CN" sz="2200" b="1" dirty="0" err="1">
                <a:latin typeface="Courier New" panose="02070309020205020404" pitchFamily="49" charset="0"/>
              </a:rPr>
              <a:t>Cno</a:t>
            </a:r>
            <a:r>
              <a:rPr lang="en-US" altLang="zh-CN" sz="2200" b="1" dirty="0">
                <a:latin typeface="Courier New" panose="02070309020205020404" pitchFamily="49" charset="0"/>
              </a:rPr>
              <a:t>       CHAR(4) </a:t>
            </a:r>
            <a:r>
              <a:rPr lang="en-US" altLang="zh-CN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PRIMARY KEY</a:t>
            </a:r>
            <a:r>
              <a:rPr lang="zh-CN" altLang="en-US" sz="2200" b="1" dirty="0">
                <a:latin typeface="Courier New" panose="02070309020205020404" pitchFamily="49" charset="0"/>
              </a:rPr>
              <a:t>， </a:t>
            </a:r>
            <a:endParaRPr lang="zh-CN" altLang="en-US" sz="22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anose="02070309020205020404" pitchFamily="49" charset="0"/>
              </a:rPr>
              <a:t>     </a:t>
            </a:r>
            <a:r>
              <a:rPr lang="en-US" altLang="zh-CN" sz="2200" b="1" dirty="0" err="1">
                <a:latin typeface="Courier New" panose="02070309020205020404" pitchFamily="49" charset="0"/>
              </a:rPr>
              <a:t>Cname</a:t>
            </a:r>
            <a:r>
              <a:rPr lang="en-US" altLang="zh-CN" sz="2200" b="1" dirty="0">
                <a:latin typeface="Courier New" panose="02070309020205020404" pitchFamily="49" charset="0"/>
              </a:rPr>
              <a:t>  CHAR(40)</a:t>
            </a:r>
            <a:r>
              <a:rPr lang="zh-CN" altLang="en-US" sz="2200" b="1" dirty="0">
                <a:latin typeface="Courier New" panose="02070309020205020404" pitchFamily="49" charset="0"/>
              </a:rPr>
              <a:t>，            </a:t>
            </a:r>
            <a:endParaRPr lang="zh-CN" altLang="en-US" sz="22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anose="02070309020205020404" pitchFamily="49" charset="0"/>
              </a:rPr>
              <a:t>     </a:t>
            </a:r>
            <a:r>
              <a:rPr lang="en-US" altLang="zh-CN" sz="2200" b="1" dirty="0" err="1">
                <a:latin typeface="Courier New" panose="02070309020205020404" pitchFamily="49" charset="0"/>
              </a:rPr>
              <a:t>Cpno</a:t>
            </a:r>
            <a:r>
              <a:rPr lang="en-US" altLang="zh-CN" sz="2200" b="1" dirty="0">
                <a:latin typeface="Courier New" panose="02070309020205020404" pitchFamily="49" charset="0"/>
              </a:rPr>
              <a:t>     CHAR(4) </a:t>
            </a:r>
            <a:r>
              <a:rPr lang="zh-CN" altLang="en-US" sz="2200" b="1" dirty="0">
                <a:latin typeface="Courier New" panose="02070309020205020404" pitchFamily="49" charset="0"/>
              </a:rPr>
              <a:t>，     </a:t>
            </a:r>
            <a:r>
              <a:rPr lang="en-US" altLang="zh-CN" sz="2200" b="1" dirty="0">
                <a:latin typeface="Courier New" panose="02070309020205020404" pitchFamily="49" charset="0"/>
              </a:rPr>
              <a:t>/*</a:t>
            </a:r>
            <a:r>
              <a:rPr lang="zh-CN" altLang="en-US" sz="2200" b="1" dirty="0">
                <a:latin typeface="Courier New" panose="02070309020205020404" pitchFamily="49" charset="0"/>
              </a:rPr>
              <a:t>先修课</a:t>
            </a:r>
            <a:r>
              <a:rPr lang="en-US" altLang="zh-CN" sz="2200" b="1" dirty="0">
                <a:latin typeface="Courier New" panose="02070309020205020404" pitchFamily="49" charset="0"/>
              </a:rPr>
              <a:t>*/</a:t>
            </a:r>
            <a:r>
              <a:rPr lang="zh-CN" altLang="en-US" sz="2200" b="1" dirty="0">
                <a:latin typeface="Courier New" panose="02070309020205020404" pitchFamily="49" charset="0"/>
              </a:rPr>
              <a:t>                               </a:t>
            </a:r>
            <a:endParaRPr lang="zh-CN" altLang="en-US" sz="22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anose="02070309020205020404" pitchFamily="49" charset="0"/>
              </a:rPr>
              <a:t>     </a:t>
            </a:r>
            <a:r>
              <a:rPr lang="en-US" altLang="zh-CN" sz="2200" b="1" dirty="0" err="1">
                <a:latin typeface="Courier New" panose="02070309020205020404" pitchFamily="49" charset="0"/>
              </a:rPr>
              <a:t>Ccredit</a:t>
            </a:r>
            <a:r>
              <a:rPr lang="en-US" altLang="zh-CN" sz="2200" b="1" dirty="0">
                <a:latin typeface="Courier New" panose="02070309020205020404" pitchFamily="49" charset="0"/>
              </a:rPr>
              <a:t>  SMALLINT</a:t>
            </a:r>
            <a:r>
              <a:rPr lang="zh-CN" altLang="en-US" sz="2200" b="1" dirty="0">
                <a:latin typeface="Courier New" panose="02070309020205020404" pitchFamily="49" charset="0"/>
              </a:rPr>
              <a:t>， </a:t>
            </a:r>
            <a:endParaRPr lang="zh-CN" altLang="en-US" sz="22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200" b="1" dirty="0">
                <a:latin typeface="Courier New" panose="02070309020205020404" pitchFamily="49" charset="0"/>
              </a:rPr>
              <a:t>     </a:t>
            </a:r>
            <a:r>
              <a:rPr lang="en-US" altLang="zh-CN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FOREIGN KEY </a:t>
            </a:r>
            <a:r>
              <a:rPr lang="en-US" altLang="zh-CN" sz="2200" b="1" dirty="0">
                <a:latin typeface="Courier New" panose="02070309020205020404" pitchFamily="49" charset="0"/>
              </a:rPr>
              <a:t>(</a:t>
            </a:r>
            <a:r>
              <a:rPr lang="en-US" altLang="zh-CN" sz="2200" b="1" dirty="0" err="1">
                <a:latin typeface="Courier New" panose="02070309020205020404" pitchFamily="49" charset="0"/>
              </a:rPr>
              <a:t>Cpno</a:t>
            </a:r>
            <a:r>
              <a:rPr lang="en-US" altLang="zh-CN" sz="2200" b="1" dirty="0">
                <a:latin typeface="Courier New" panose="02070309020205020404" pitchFamily="49" charset="0"/>
              </a:rPr>
              <a:t>) </a:t>
            </a:r>
            <a:r>
              <a:rPr lang="en-US" altLang="zh-CN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zh-CN" sz="2200" b="1" dirty="0">
                <a:latin typeface="Courier New" panose="02070309020205020404" pitchFamily="49" charset="0"/>
              </a:rPr>
              <a:t> Course(</a:t>
            </a:r>
            <a:r>
              <a:rPr lang="en-US" altLang="zh-CN" sz="2200" b="1" dirty="0" err="1">
                <a:latin typeface="Courier New" panose="02070309020205020404" pitchFamily="49" charset="0"/>
              </a:rPr>
              <a:t>Cno</a:t>
            </a:r>
            <a:r>
              <a:rPr lang="en-US" altLang="zh-CN" sz="2200" b="1" dirty="0">
                <a:latin typeface="Courier New" panose="02070309020205020404" pitchFamily="49" charset="0"/>
              </a:rPr>
              <a:t>)</a:t>
            </a:r>
            <a:endParaRPr lang="en-US" altLang="zh-CN" sz="2200" b="1" dirty="0">
              <a:latin typeface="Courier New" panose="020703090202050204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200" b="1" dirty="0">
                <a:latin typeface="Courier New" panose="02070309020205020404" pitchFamily="49" charset="0"/>
              </a:rPr>
              <a:t>   );</a:t>
            </a:r>
            <a:endParaRPr lang="zh-CN" altLang="zh-CN" sz="2200" b="1" dirty="0"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8600" y="4627563"/>
            <a:ext cx="6989763" cy="434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928813" y="5891213"/>
            <a:ext cx="5986462" cy="685800"/>
            <a:chOff x="1928812" y="5086350"/>
            <a:chExt cx="5986463" cy="685800"/>
          </a:xfrm>
        </p:grpSpPr>
        <p:sp>
          <p:nvSpPr>
            <p:cNvPr id="6" name="圆角矩形标注 5"/>
            <p:cNvSpPr/>
            <p:nvPr/>
          </p:nvSpPr>
          <p:spPr>
            <a:xfrm flipV="1">
              <a:off x="1928812" y="5086350"/>
              <a:ext cx="5986463" cy="685800"/>
            </a:xfrm>
            <a:prstGeom prst="wedgeRoundRectCallout">
              <a:avLst>
                <a:gd name="adj1" fmla="val -36020"/>
                <a:gd name="adj2" fmla="val 162347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7351" name="矩形 6"/>
            <p:cNvSpPr>
              <a:spLocks noChangeArrowheads="1"/>
            </p:cNvSpPr>
            <p:nvPr/>
          </p:nvSpPr>
          <p:spPr bwMode="auto">
            <a:xfrm>
              <a:off x="2057401" y="5248960"/>
              <a:ext cx="58293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/>
                <a:t>Cpno</a:t>
              </a:r>
              <a:r>
                <a:rPr lang="zh-CN" altLang="en-US" sz="2000"/>
                <a:t>是外码，被参照表是</a:t>
              </a:r>
              <a:r>
                <a:rPr lang="en-US" altLang="zh-CN" sz="2000"/>
                <a:t>Course </a:t>
              </a:r>
              <a:r>
                <a:rPr lang="zh-CN" altLang="en-US" sz="2000"/>
                <a:t>，被参照列是</a:t>
              </a:r>
              <a:r>
                <a:rPr lang="en-US" altLang="zh-CN" sz="2000"/>
                <a:t>Cno</a:t>
              </a:r>
              <a:endParaRPr lang="zh-CN" altLang="en-US" sz="2000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学生选课表</a:t>
            </a:r>
            <a:r>
              <a:rPr lang="en-US" dirty="0" smtClean="0">
                <a:latin typeface="+mj-ea"/>
              </a:rPr>
              <a:t>SC</a:t>
            </a:r>
            <a:endParaRPr lang="zh-CN" altLang="en-US" dirty="0">
              <a:latin typeface="+mj-ea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7]  </a:t>
            </a:r>
            <a:r>
              <a:rPr lang="zh-CN" altLang="en-US" sz="2800" dirty="0" smtClean="0"/>
              <a:t>建立一个“学生选课”表</a:t>
            </a:r>
            <a:r>
              <a:rPr lang="en-US" altLang="zh-CN" sz="2800" dirty="0" smtClean="0"/>
              <a:t>SC</a:t>
            </a:r>
            <a:r>
              <a:rPr lang="zh-CN" altLang="en-US" sz="2800" dirty="0" smtClean="0"/>
              <a:t>，它由学号</a:t>
            </a:r>
            <a:r>
              <a:rPr lang="en-US" altLang="zh-CN" sz="2800" dirty="0" err="1" smtClean="0"/>
              <a:t>Sno</a:t>
            </a:r>
            <a:r>
              <a:rPr lang="zh-CN" altLang="en-US" sz="2800" dirty="0" smtClean="0"/>
              <a:t>、课程号</a:t>
            </a:r>
            <a:r>
              <a:rPr lang="en-US" altLang="zh-CN" sz="2800" dirty="0" err="1" smtClean="0"/>
              <a:t>Cno</a:t>
            </a:r>
            <a:r>
              <a:rPr lang="zh-CN" altLang="en-US" sz="2800" dirty="0" smtClean="0"/>
              <a:t>，修课成绩</a:t>
            </a:r>
            <a:r>
              <a:rPr lang="en-US" altLang="zh-CN" sz="2800" dirty="0" smtClean="0"/>
              <a:t>Grade</a:t>
            </a:r>
            <a:r>
              <a:rPr lang="zh-CN" altLang="en-US" sz="2800" dirty="0" smtClean="0"/>
              <a:t>组成，其中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Sno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Cno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为主码。 </a:t>
            </a:r>
            <a:endParaRPr lang="zh-CN" altLang="en-US" sz="2800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03300" y="3201988"/>
            <a:ext cx="7469188" cy="278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eaLnBrk="0" hangingPunct="0"/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CREATE TABLE  </a:t>
            </a:r>
            <a:r>
              <a:rPr lang="en-US" altLang="zh-CN" sz="2000" b="1" dirty="0">
                <a:latin typeface="Courier New" panose="02070309020205020404" pitchFamily="49" charset="0"/>
              </a:rPr>
              <a:t>SC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2000" b="1" dirty="0">
                <a:latin typeface="Courier New" panose="02070309020205020404" pitchFamily="49" charset="0"/>
              </a:rPr>
              <a:t> 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Sno</a:t>
            </a:r>
            <a:r>
              <a:rPr lang="en-US" altLang="zh-CN" sz="2000" b="1" dirty="0">
                <a:latin typeface="Courier New" panose="02070309020205020404" pitchFamily="49" charset="0"/>
              </a:rPr>
              <a:t>  CHAR(9)</a:t>
            </a:r>
            <a:r>
              <a:rPr lang="zh-CN" altLang="en-US" sz="2000" b="1" dirty="0">
                <a:latin typeface="Courier New" panose="02070309020205020404" pitchFamily="49" charset="0"/>
              </a:rPr>
              <a:t>，       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eaLnBrk="0" hangingPunct="0"/>
            <a:r>
              <a:rPr lang="zh-CN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Cno</a:t>
            </a:r>
            <a:r>
              <a:rPr lang="en-US" altLang="zh-CN" sz="2000" b="1" dirty="0">
                <a:latin typeface="Courier New" panose="02070309020205020404" pitchFamily="49" charset="0"/>
              </a:rPr>
              <a:t>  CHAR(4)</a:t>
            </a:r>
            <a:r>
              <a:rPr lang="zh-CN" altLang="en-US" sz="2000" b="1" dirty="0">
                <a:latin typeface="Courier New" panose="02070309020205020404" pitchFamily="49" charset="0"/>
              </a:rPr>
              <a:t>，  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eaLnBrk="0" hangingPunct="0"/>
            <a:r>
              <a:rPr lang="zh-CN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urier New" panose="02070309020205020404" pitchFamily="49" charset="0"/>
              </a:rPr>
              <a:t>Grade    SMALLINT</a:t>
            </a:r>
            <a:r>
              <a:rPr lang="zh-CN" altLang="en-US" sz="2000" b="1" dirty="0">
                <a:latin typeface="Courier New" panose="02070309020205020404" pitchFamily="49" charset="0"/>
              </a:rPr>
              <a:t>， 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pPr eaLnBrk="0" hangingPunct="0"/>
            <a:r>
              <a:rPr lang="zh-CN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PRIMARY KEY 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Sno</a:t>
            </a:r>
            <a:r>
              <a:rPr lang="zh-CN" altLang="en-US" sz="2000" b="1" dirty="0">
                <a:latin typeface="Courier New" panose="02070309020205020404" pitchFamily="49" charset="0"/>
              </a:rPr>
              <a:t>，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Cno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  <a:r>
              <a:rPr lang="zh-CN" altLang="en-US" sz="2000" b="1" dirty="0">
                <a:latin typeface="Courier New" panose="02070309020205020404" pitchFamily="49" charset="0"/>
              </a:rPr>
              <a:t>，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2000" b="1" dirty="0"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FOREIGN KEY 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Sno</a:t>
            </a:r>
            <a:r>
              <a:rPr lang="en-US" altLang="zh-CN" sz="2000" b="1" dirty="0">
                <a:latin typeface="Courier New" panose="02070309020205020404" pitchFamily="49" charset="0"/>
              </a:rPr>
              <a:t>) REFERENCES Student(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Sno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  <a:r>
              <a:rPr lang="zh-CN" altLang="en-US" sz="2000" b="1" dirty="0">
                <a:latin typeface="Courier New" panose="02070309020205020404" pitchFamily="49" charset="0"/>
              </a:rPr>
              <a:t>，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2000" b="1" dirty="0"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FOREIGN KEY 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Cno</a:t>
            </a:r>
            <a:r>
              <a:rPr lang="en-US" altLang="zh-CN" sz="2000" b="1" dirty="0">
                <a:latin typeface="Courier New" panose="02070309020205020404" pitchFamily="49" charset="0"/>
              </a:rPr>
              <a:t>) REFERENCES Course(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Cno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2000" b="1" dirty="0">
                <a:latin typeface="Courier New" panose="02070309020205020404" pitchFamily="49" charset="0"/>
              </a:rPr>
              <a:t>  ); </a:t>
            </a:r>
            <a:endParaRPr lang="zh-CN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定义基本表（续）</a:t>
            </a:r>
            <a:endParaRPr lang="zh-CN" altLang="en-US" dirty="0">
              <a:latin typeface="+mj-ea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常用完整性约束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主码约束：    </a:t>
            </a:r>
            <a:r>
              <a:rPr lang="en-US" altLang="zh-CN" dirty="0" smtClean="0">
                <a:ea typeface="宋体" panose="02010600030101010101" pitchFamily="2" charset="-122"/>
              </a:rPr>
              <a:t>PRIMARY  KEY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唯一性约束：</a:t>
            </a:r>
            <a:r>
              <a:rPr lang="en-US" altLang="zh-CN" dirty="0" smtClean="0">
                <a:ea typeface="宋体" panose="02010600030101010101" pitchFamily="2" charset="-122"/>
              </a:rPr>
              <a:t>UNIQUE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非空值约束：</a:t>
            </a:r>
            <a:r>
              <a:rPr lang="en-US" altLang="zh-CN" dirty="0" smtClean="0">
                <a:ea typeface="宋体" panose="02010600030101010101" pitchFamily="2" charset="-122"/>
              </a:rPr>
              <a:t>NOT NULL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参照完整性约束： </a:t>
            </a:r>
            <a:r>
              <a:rPr lang="en-US" altLang="zh-CN" dirty="0" smtClean="0">
                <a:ea typeface="宋体" panose="02010600030101010101" pitchFamily="2" charset="-122"/>
              </a:rPr>
              <a:t>FOREIGN KEY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52226" name="Picture 2" descr="C:\Documents and Settings\Administrator\Local Settings\Temporary Internet Files\Content.IE5\SP670PQZ\MMAG00317_0000[1]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500" y="4462463"/>
            <a:ext cx="10382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19238" y="5016500"/>
            <a:ext cx="532923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/>
              <a:t>PRIMARY  KEY</a:t>
            </a:r>
            <a:r>
              <a:rPr lang="zh-CN" altLang="zh-CN" sz="2400" b="1"/>
              <a:t>与</a:t>
            </a:r>
            <a:r>
              <a:rPr lang="zh-CN" altLang="en-US" sz="2400" b="1"/>
              <a:t> </a:t>
            </a:r>
            <a:r>
              <a:rPr lang="en-US" altLang="zh-CN" sz="2400" b="1"/>
              <a:t>UNIQUE</a:t>
            </a:r>
            <a:r>
              <a:rPr lang="zh-CN" altLang="en-US" sz="2400" b="1"/>
              <a:t>的区别？</a:t>
            </a:r>
            <a:endParaRPr lang="zh-CN" altLang="en-US" sz="2400" b="1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0860" cy="11521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27639" y="875612"/>
            <a:ext cx="3000821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70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anose="02020603050405020304" pitchFamily="18" charset="0"/>
              </a:rPr>
              <a:t>本节教学目标</a:t>
            </a:r>
            <a:endParaRPr lang="en-US" altLang="zh-CN" sz="3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433501" y="1866436"/>
            <a:ext cx="7181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掌握</a:t>
            </a:r>
            <a:endParaRPr lang="en-US" altLang="zh-CN" sz="28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759297" y="2396412"/>
            <a:ext cx="6446188" cy="2713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CREATE</a:t>
            </a:r>
            <a:r>
              <a:rPr lang="en-US" altLang="zh-CN" sz="2100" dirty="0"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SCHEMA</a:t>
            </a:r>
            <a:r>
              <a:rPr lang="en-US" altLang="zh-CN" sz="2100" dirty="0">
                <a:cs typeface="Times New Roman" panose="02020603050405020304" pitchFamily="18" charset="0"/>
              </a:rPr>
              <a:t>    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CREATE</a:t>
            </a:r>
            <a:r>
              <a:rPr lang="en-US" altLang="zh-CN" sz="2100" dirty="0"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TABLE</a:t>
            </a:r>
            <a:r>
              <a:rPr lang="en-US" altLang="zh-CN" sz="2100" dirty="0">
                <a:cs typeface="Times New Roman" panose="02020603050405020304" pitchFamily="18" charset="0"/>
              </a:rPr>
              <a:t>  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CREATE</a:t>
            </a:r>
            <a:r>
              <a:rPr lang="en-US" altLang="zh-CN" sz="2100" dirty="0"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INDEX</a:t>
            </a:r>
            <a:endParaRPr lang="en-US" altLang="zh-CN" sz="2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433501" y="2788133"/>
            <a:ext cx="7181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了解</a:t>
            </a:r>
            <a:endParaRPr lang="en-US" altLang="zh-CN" sz="28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759297" y="3306587"/>
            <a:ext cx="3169137" cy="37389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SQL语言的历史、特点</a:t>
            </a:r>
            <a:endParaRPr lang="en-US" altLang="zh-CN" sz="25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433501" y="3790478"/>
            <a:ext cx="7181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重点</a:t>
            </a:r>
            <a:endParaRPr lang="en-US" altLang="zh-CN" sz="28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759297" y="4297411"/>
            <a:ext cx="4167808" cy="34824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5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模式、表、索引的创建、删除</a:t>
            </a:r>
            <a:endParaRPr lang="en-US" altLang="zh-CN" sz="25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433501" y="4781302"/>
            <a:ext cx="718145" cy="38671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难点</a:t>
            </a:r>
            <a:endParaRPr lang="en-US" altLang="zh-CN" sz="28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759297" y="5288235"/>
            <a:ext cx="641201" cy="34824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5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模式</a:t>
            </a:r>
            <a:endParaRPr lang="en-US" altLang="zh-CN" sz="25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3550" y="342900"/>
            <a:ext cx="6802438" cy="830263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      数工原题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938" y="1381125"/>
            <a:ext cx="8440737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某工厂的仓库管理数据库的部分关系模式如下所示：</a:t>
            </a:r>
            <a:br>
              <a:rPr lang="zh-CN" altLang="en-US" sz="2000" dirty="0" smtClean="0">
                <a:latin typeface="+mn-ea"/>
                <a:ea typeface="+mn-ea"/>
              </a:rPr>
            </a:br>
            <a:r>
              <a:rPr lang="zh-CN" altLang="en-US" sz="2000" dirty="0" smtClean="0">
                <a:latin typeface="+mn-ea"/>
                <a:ea typeface="+mn-ea"/>
              </a:rPr>
              <a:t>　仓库（仓库号，面积，负责人，电话）</a:t>
            </a:r>
            <a:br>
              <a:rPr lang="zh-CN" altLang="en-US" sz="2000" dirty="0" smtClean="0">
                <a:latin typeface="+mn-ea"/>
                <a:ea typeface="+mn-ea"/>
              </a:rPr>
            </a:br>
            <a:r>
              <a:rPr lang="zh-CN" altLang="en-US" sz="2000" dirty="0" smtClean="0">
                <a:latin typeface="+mn-ea"/>
                <a:ea typeface="+mn-ea"/>
              </a:rPr>
              <a:t>　原材料（编号，名称，数量，储备量，仓库号）</a:t>
            </a:r>
            <a:br>
              <a:rPr lang="zh-CN" altLang="en-US" sz="2000" dirty="0" smtClean="0">
                <a:latin typeface="+mn-ea"/>
                <a:ea typeface="+mn-ea"/>
              </a:rPr>
            </a:br>
            <a:r>
              <a:rPr lang="zh-CN" altLang="en-US" sz="2000" dirty="0" smtClean="0">
                <a:latin typeface="+mn-ea"/>
                <a:ea typeface="+mn-ea"/>
              </a:rPr>
              <a:t>要求一种原材料只能存放在同一仓库中。“仓库”和“原材料”的关系实例分别如表</a:t>
            </a:r>
            <a:r>
              <a:rPr lang="en-US" altLang="zh-CN" sz="2000" dirty="0" smtClean="0">
                <a:latin typeface="+mn-ea"/>
                <a:ea typeface="+mn-ea"/>
              </a:rPr>
              <a:t>2-1</a:t>
            </a:r>
            <a:r>
              <a:rPr lang="zh-CN" altLang="en-US" sz="2000" dirty="0" smtClean="0">
                <a:latin typeface="+mn-ea"/>
                <a:ea typeface="+mn-ea"/>
              </a:rPr>
              <a:t>和表</a:t>
            </a:r>
            <a:r>
              <a:rPr lang="en-US" altLang="zh-CN" sz="2000" dirty="0" smtClean="0">
                <a:latin typeface="+mn-ea"/>
                <a:ea typeface="+mn-ea"/>
              </a:rPr>
              <a:t>2-2</a:t>
            </a:r>
            <a:r>
              <a:rPr lang="zh-CN" altLang="en-US" sz="2000" dirty="0" smtClean="0">
                <a:latin typeface="+mn-ea"/>
                <a:ea typeface="+mn-ea"/>
              </a:rPr>
              <a:t>所示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3600" y="423863"/>
            <a:ext cx="430213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none">
            <a:spAutoFit/>
          </a:bodyPr>
          <a:lstStyle/>
          <a:p>
            <a:r>
              <a:rPr lang="zh-CN" altLang="en-US" sz="1600" b="1"/>
              <a:t>实战</a:t>
            </a:r>
            <a:endParaRPr lang="zh-CN" altLang="en-US" sz="1600" b="1"/>
          </a:p>
        </p:txBody>
      </p:sp>
      <p:pic>
        <p:nvPicPr>
          <p:cNvPr id="69635" name="Picture 3" descr="E:\保定\图标\png-078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550" y="376238"/>
            <a:ext cx="9604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088" y="3097213"/>
            <a:ext cx="4549775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075" y="4802188"/>
            <a:ext cx="6262688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QUESTION</a:t>
            </a:r>
            <a:endParaRPr lang="zh-CN" altLang="en-US" dirty="0">
              <a:latin typeface="+mj-ea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根据上述说明，用</a:t>
            </a:r>
            <a:r>
              <a:rPr lang="en-US" altLang="zh-CN" sz="2400" smtClean="0"/>
              <a:t>SQL</a:t>
            </a:r>
            <a:r>
              <a:rPr lang="zh-CN" altLang="en-US" sz="2400" smtClean="0"/>
              <a:t>定义“原材料”和“仓库”的关系模式如下，请在空缺处填入正确的内容。（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分）</a:t>
            </a:r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zh-CN" altLang="en-US" sz="240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25575" y="2497138"/>
            <a:ext cx="4572000" cy="1754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/>
              <a:t>CREATE TABLE </a:t>
            </a:r>
            <a:r>
              <a:rPr lang="zh-CN" altLang="en-US"/>
              <a:t>仓库</a:t>
            </a:r>
            <a:endParaRPr lang="en-US" altLang="zh-CN"/>
          </a:p>
          <a:p>
            <a:r>
              <a:rPr lang="zh-CN" altLang="en-US"/>
              <a:t>（仓库号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  面积 </a:t>
            </a:r>
            <a:r>
              <a:rPr lang="en-US" altLang="zh-CN"/>
              <a:t>INT</a:t>
            </a:r>
            <a:r>
              <a:rPr lang="zh-CN" altLang="en-US"/>
              <a:t>，</a:t>
            </a:r>
            <a:br>
              <a:rPr lang="zh-CN" altLang="en-US"/>
            </a:br>
            <a:r>
              <a:rPr lang="zh-CN" altLang="en-US"/>
              <a:t>     负责人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  电话 </a:t>
            </a:r>
            <a:r>
              <a:rPr lang="en-US" altLang="zh-CN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en-US" altLang="zh-CN"/>
              <a:t>_________(a)___________</a:t>
            </a:r>
            <a:r>
              <a:rPr lang="zh-CN" altLang="en-US"/>
              <a:t>）；</a:t>
            </a:r>
            <a:r>
              <a:rPr lang="en-US" altLang="zh-CN"/>
              <a:t>//</a:t>
            </a:r>
            <a:r>
              <a:rPr lang="zh-CN" altLang="en-US"/>
              <a:t>主键定义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25575" y="4365625"/>
            <a:ext cx="58483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/>
              <a:t>CREATE TABLE  </a:t>
            </a:r>
            <a:r>
              <a:rPr lang="zh-CN" altLang="en-US" dirty="0"/>
              <a:t>原材料</a:t>
            </a:r>
            <a:endParaRPr lang="en-US" altLang="zh-CN" dirty="0"/>
          </a:p>
          <a:p>
            <a:r>
              <a:rPr lang="zh-CN" altLang="en-US" dirty="0"/>
              <a:t>（编号  </a:t>
            </a:r>
            <a:r>
              <a:rPr lang="en-US" altLang="zh-CN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____(b)_____</a:t>
            </a:r>
            <a:r>
              <a:rPr lang="zh-CN" altLang="en-US" dirty="0"/>
              <a:t>，</a:t>
            </a:r>
            <a:r>
              <a:rPr lang="en-US" altLang="zh-CN" dirty="0"/>
              <a:t>//</a:t>
            </a:r>
            <a:r>
              <a:rPr lang="zh-CN" altLang="en-US" dirty="0"/>
              <a:t>主键定义</a:t>
            </a:r>
            <a:br>
              <a:rPr lang="zh-CN" altLang="en-US" dirty="0"/>
            </a:br>
            <a:r>
              <a:rPr lang="zh-CN" altLang="en-US" dirty="0"/>
              <a:t>   名称  </a:t>
            </a:r>
            <a:r>
              <a:rPr lang="en-US" altLang="zh-CN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），</a:t>
            </a:r>
            <a:br>
              <a:rPr lang="zh-CN" altLang="en-US" dirty="0"/>
            </a:br>
            <a:r>
              <a:rPr lang="zh-CN" altLang="en-US" dirty="0"/>
              <a:t>   数量  </a:t>
            </a:r>
            <a:r>
              <a:rPr lang="en-US" altLang="zh-CN" dirty="0"/>
              <a:t>INT  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FF0000"/>
                </a:solidFill>
              </a:rPr>
              <a:t>check(</a:t>
            </a:r>
            <a:r>
              <a:rPr lang="zh-CN" altLang="en-US" dirty="0" smtClean="0">
                <a:solidFill>
                  <a:srgbClr val="FF0000"/>
                </a:solidFill>
              </a:rPr>
              <a:t>数量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smtClean="0">
                <a:solidFill>
                  <a:srgbClr val="FF0000"/>
                </a:solidFill>
              </a:rPr>
              <a:t>0)________</a:t>
            </a:r>
            <a:r>
              <a:rPr lang="zh-CN" altLang="en-US" dirty="0" smtClean="0"/>
              <a:t>，</a:t>
            </a:r>
            <a:r>
              <a:rPr lang="en-US" altLang="zh-CN" dirty="0"/>
              <a:t>//</a:t>
            </a:r>
            <a:r>
              <a:rPr lang="zh-CN" altLang="en-US" dirty="0"/>
              <a:t>数量大于</a:t>
            </a:r>
            <a:r>
              <a:rPr lang="en-US" altLang="zh-CN" dirty="0"/>
              <a:t>0</a:t>
            </a:r>
            <a:br>
              <a:rPr lang="zh-CN" altLang="en-US" dirty="0"/>
            </a:br>
            <a:r>
              <a:rPr lang="zh-CN" altLang="en-US" dirty="0"/>
              <a:t>   储备量  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   仓库号 </a:t>
            </a:r>
            <a:r>
              <a:rPr lang="en-US" altLang="zh-CN" dirty="0"/>
              <a:t>_________(d)_________,</a:t>
            </a:r>
            <a:br>
              <a:rPr lang="en-US" altLang="zh-CN" dirty="0"/>
            </a:br>
            <a:r>
              <a:rPr lang="en-US" altLang="zh-CN" dirty="0"/>
              <a:t>    __________(e)____________</a:t>
            </a:r>
            <a:r>
              <a:rPr lang="zh-CN" altLang="en-US" dirty="0"/>
              <a:t>）； </a:t>
            </a:r>
            <a:r>
              <a:rPr lang="en-US" altLang="zh-CN" dirty="0"/>
              <a:t>//</a:t>
            </a:r>
            <a:r>
              <a:rPr lang="zh-CN" altLang="en-US" dirty="0"/>
              <a:t>外键定义</a:t>
            </a:r>
            <a:endParaRPr lang="zh-CN" altLang="en-US" dirty="0"/>
          </a:p>
        </p:txBody>
      </p:sp>
      <p:pic>
        <p:nvPicPr>
          <p:cNvPr id="61445" name="Picture 3" descr="E:\数据库原理\ppt\picture\png-013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39975" y="423863"/>
            <a:ext cx="831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三、修改基本表 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ALTER TABLE &lt;</a:t>
            </a:r>
            <a:r>
              <a:rPr lang="zh-CN" altLang="en-US" sz="2400" b="1" dirty="0" smtClean="0">
                <a:latin typeface="+mn-ea"/>
                <a:ea typeface="+mn-ea"/>
              </a:rPr>
              <a:t>表名</a:t>
            </a:r>
            <a:r>
              <a:rPr lang="en-US" altLang="zh-CN" sz="2400" b="1" dirty="0" smtClean="0"/>
              <a:t>&gt;</a:t>
            </a:r>
            <a:endParaRPr lang="en-US" altLang="zh-CN" sz="2400" b="1" dirty="0" smtClean="0"/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[ </a:t>
            </a:r>
            <a:r>
              <a:rPr lang="en-US" altLang="zh-CN" b="1" dirty="0" smtClean="0">
                <a:ea typeface="+mn-ea"/>
              </a:rPr>
              <a:t>ADD</a:t>
            </a:r>
            <a:r>
              <a:rPr lang="en-US" altLang="zh-CN" dirty="0" smtClean="0">
                <a:ea typeface="+mn-ea"/>
              </a:rPr>
              <a:t> &lt;</a:t>
            </a:r>
            <a:r>
              <a:rPr lang="zh-CN" altLang="en-US" dirty="0" smtClean="0">
                <a:ea typeface="+mn-ea"/>
              </a:rPr>
              <a:t>新列名</a:t>
            </a:r>
            <a:r>
              <a:rPr lang="en-US" altLang="zh-CN" dirty="0" smtClean="0">
                <a:ea typeface="+mn-ea"/>
              </a:rPr>
              <a:t>&gt; &lt;</a:t>
            </a:r>
            <a:r>
              <a:rPr lang="zh-CN" altLang="en-US" dirty="0" smtClean="0">
                <a:ea typeface="+mn-ea"/>
              </a:rPr>
              <a:t>数据类型</a:t>
            </a:r>
            <a:r>
              <a:rPr lang="en-US" altLang="zh-CN" dirty="0" smtClean="0">
                <a:ea typeface="+mn-ea"/>
              </a:rPr>
              <a:t>&gt; [ </a:t>
            </a:r>
            <a:r>
              <a:rPr lang="zh-CN" altLang="en-US" dirty="0" smtClean="0">
                <a:ea typeface="+mn-ea"/>
              </a:rPr>
              <a:t>完整性约束 </a:t>
            </a:r>
            <a:r>
              <a:rPr lang="en-US" altLang="zh-CN" dirty="0" smtClean="0">
                <a:ea typeface="+mn-ea"/>
              </a:rPr>
              <a:t>] ]</a:t>
            </a:r>
            <a:endParaRPr lang="en-US" altLang="zh-CN" dirty="0" smtClean="0">
              <a:ea typeface="+mn-ea"/>
            </a:endParaRP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[ </a:t>
            </a:r>
            <a:r>
              <a:rPr lang="en-US" altLang="zh-CN" b="1" dirty="0" smtClean="0">
                <a:ea typeface="+mn-ea"/>
              </a:rPr>
              <a:t>DROP</a:t>
            </a:r>
            <a:r>
              <a:rPr lang="en-US" altLang="zh-CN" dirty="0" smtClean="0">
                <a:ea typeface="+mn-ea"/>
              </a:rPr>
              <a:t> &lt;</a:t>
            </a:r>
            <a:r>
              <a:rPr lang="zh-CN" altLang="en-US" dirty="0" smtClean="0">
                <a:ea typeface="+mn-ea"/>
              </a:rPr>
              <a:t>完整性约束名</a:t>
            </a:r>
            <a:r>
              <a:rPr lang="en-US" altLang="zh-CN" dirty="0" smtClean="0">
                <a:ea typeface="+mn-ea"/>
              </a:rPr>
              <a:t>&gt; ]</a:t>
            </a:r>
            <a:endParaRPr lang="en-US" altLang="zh-CN" dirty="0" smtClean="0">
              <a:ea typeface="+mn-ea"/>
            </a:endParaRP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+mn-ea"/>
              </a:rPr>
              <a:t>[ </a:t>
            </a:r>
            <a:r>
              <a:rPr lang="en-US" altLang="zh-CN" b="1" dirty="0" smtClean="0">
                <a:ea typeface="+mn-ea"/>
              </a:rPr>
              <a:t>ALTER COLUMN</a:t>
            </a:r>
            <a:r>
              <a:rPr lang="en-US" altLang="zh-CN" dirty="0" smtClean="0">
                <a:ea typeface="+mn-ea"/>
              </a:rPr>
              <a:t> &lt;</a:t>
            </a:r>
            <a:r>
              <a:rPr lang="zh-CN" altLang="en-US" dirty="0" smtClean="0">
                <a:ea typeface="+mn-ea"/>
              </a:rPr>
              <a:t>列名</a:t>
            </a:r>
            <a:r>
              <a:rPr lang="en-US" altLang="zh-CN" dirty="0" smtClean="0">
                <a:ea typeface="+mn-ea"/>
              </a:rPr>
              <a:t>&gt; &lt;</a:t>
            </a:r>
            <a:r>
              <a:rPr lang="zh-CN" altLang="en-US" dirty="0" smtClean="0">
                <a:ea typeface="+mn-ea"/>
              </a:rPr>
              <a:t>数据类型</a:t>
            </a:r>
            <a:r>
              <a:rPr lang="en-US" altLang="zh-CN" dirty="0" smtClean="0">
                <a:ea typeface="+mn-ea"/>
              </a:rPr>
              <a:t>&gt; ]</a:t>
            </a:r>
            <a:r>
              <a:rPr lang="zh-CN" altLang="en-US" dirty="0" smtClean="0">
                <a:ea typeface="+mn-ea"/>
              </a:rPr>
              <a:t>；</a:t>
            </a:r>
            <a:endParaRPr lang="zh-CN" altLang="en-US" dirty="0" smtClean="0">
              <a:ea typeface="+mn-ea"/>
            </a:endParaRP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z="1800" b="1" dirty="0" smtClean="0">
              <a:ea typeface="+mn-ea"/>
            </a:endParaRP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hlink"/>
                </a:solidFill>
                <a:ea typeface="+mn-ea"/>
              </a:rPr>
              <a:t>&lt;</a:t>
            </a:r>
            <a:r>
              <a:rPr lang="zh-CN" altLang="en-US" sz="2400" b="1" dirty="0" smtClean="0">
                <a:solidFill>
                  <a:schemeClr val="hlink"/>
                </a:solidFill>
                <a:ea typeface="+mn-ea"/>
              </a:rPr>
              <a:t>表名</a:t>
            </a:r>
            <a:r>
              <a:rPr lang="en-US" altLang="zh-CN" sz="2400" b="1" dirty="0" smtClean="0">
                <a:solidFill>
                  <a:schemeClr val="hlink"/>
                </a:solidFill>
                <a:ea typeface="+mn-ea"/>
              </a:rPr>
              <a:t>&gt;</a:t>
            </a:r>
            <a:r>
              <a:rPr lang="zh-CN" altLang="en-US" sz="2400" b="1" dirty="0" smtClean="0">
                <a:ea typeface="+mn-ea"/>
              </a:rPr>
              <a:t>：</a:t>
            </a:r>
            <a:r>
              <a:rPr lang="zh-CN" altLang="en-US" sz="2400" dirty="0" smtClean="0">
                <a:ea typeface="+mn-ea"/>
              </a:rPr>
              <a:t>要修改的基本表</a:t>
            </a:r>
            <a:endParaRPr lang="zh-CN" altLang="en-US" dirty="0" smtClean="0">
              <a:ea typeface="+mn-ea"/>
            </a:endParaRP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hlink"/>
                </a:solidFill>
                <a:ea typeface="+mn-ea"/>
              </a:rPr>
              <a:t>ADD</a:t>
            </a:r>
            <a:r>
              <a:rPr lang="zh-CN" altLang="en-US" sz="2400" dirty="0" smtClean="0">
                <a:solidFill>
                  <a:schemeClr val="hlink"/>
                </a:solidFill>
                <a:ea typeface="+mn-ea"/>
              </a:rPr>
              <a:t>子句</a:t>
            </a:r>
            <a:r>
              <a:rPr lang="zh-CN" altLang="en-US" sz="2400" dirty="0" smtClean="0">
                <a:ea typeface="+mn-ea"/>
              </a:rPr>
              <a:t>：增加新列和新的完整性约束条件</a:t>
            </a:r>
            <a:endParaRPr lang="zh-CN" altLang="en-US" sz="2000" dirty="0" smtClean="0">
              <a:ea typeface="+mn-ea"/>
            </a:endParaRP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hlink"/>
                </a:solidFill>
                <a:ea typeface="+mn-ea"/>
              </a:rPr>
              <a:t>DROP</a:t>
            </a:r>
            <a:r>
              <a:rPr lang="zh-CN" altLang="en-US" sz="2400" dirty="0" smtClean="0">
                <a:solidFill>
                  <a:schemeClr val="hlink"/>
                </a:solidFill>
                <a:ea typeface="+mn-ea"/>
              </a:rPr>
              <a:t>子句</a:t>
            </a:r>
            <a:r>
              <a:rPr lang="zh-CN" altLang="en-US" sz="2400" dirty="0" smtClean="0">
                <a:ea typeface="+mn-ea"/>
              </a:rPr>
              <a:t>：删除指定的完整性约束条件</a:t>
            </a:r>
            <a:endParaRPr lang="zh-CN" altLang="en-US" sz="2000" dirty="0" smtClean="0">
              <a:ea typeface="+mn-ea"/>
            </a:endParaRPr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hlink"/>
                </a:solidFill>
                <a:ea typeface="+mn-ea"/>
              </a:rPr>
              <a:t>ALTER COLUMN</a:t>
            </a:r>
            <a:r>
              <a:rPr lang="zh-CN" altLang="en-US" sz="2400" dirty="0" smtClean="0">
                <a:solidFill>
                  <a:schemeClr val="hlink"/>
                </a:solidFill>
                <a:ea typeface="+mn-ea"/>
              </a:rPr>
              <a:t>子句</a:t>
            </a:r>
            <a:r>
              <a:rPr lang="zh-CN" altLang="en-US" sz="2400" dirty="0" smtClean="0">
                <a:ea typeface="+mn-ea"/>
              </a:rPr>
              <a:t>：用于修改列名和数据类型</a:t>
            </a:r>
            <a:endParaRPr lang="zh-CN" alt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2"/>
          <p:cNvSpPr>
            <a:spLocks noGrp="1"/>
          </p:cNvSpPr>
          <p:nvPr>
            <p:ph idx="4294967295"/>
          </p:nvPr>
        </p:nvSpPr>
        <p:spPr>
          <a:xfrm>
            <a:off x="128588" y="728663"/>
            <a:ext cx="8229600" cy="53975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8]</a:t>
            </a:r>
            <a:r>
              <a:rPr lang="zh-CN" altLang="en-US" sz="2800" dirty="0" smtClean="0"/>
              <a:t>向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表增加“入学时间”列，其数据类型为日期型。 </a:t>
            </a:r>
            <a:endParaRPr lang="zh-CN" altLang="en-US" sz="2800" dirty="0" smtClean="0"/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ALTER TABLE Student ADD </a:t>
            </a:r>
            <a:r>
              <a:rPr lang="en-US" altLang="zh-CN" sz="2400" dirty="0" err="1" smtClean="0"/>
              <a:t>S_entrance</a:t>
            </a:r>
            <a:r>
              <a:rPr lang="en-US" altLang="zh-CN" sz="2400" dirty="0" smtClean="0"/>
              <a:t> DATE</a:t>
            </a:r>
            <a:r>
              <a:rPr lang="zh-CN" altLang="en-US" sz="2400" dirty="0" smtClean="0">
                <a:ea typeface="宋体" panose="02010600030101010101" pitchFamily="2" charset="-122"/>
              </a:rPr>
              <a:t>；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不论基本表中原来是否已有数据，新增加的列一律为空值。 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9]</a:t>
            </a:r>
            <a:r>
              <a:rPr lang="zh-CN" altLang="en-US" sz="2800" dirty="0" smtClean="0"/>
              <a:t>将年龄的数据类型由字符型（假设原来的数据类型是字符型）改为整数。 </a:t>
            </a:r>
            <a:endParaRPr lang="zh-CN" altLang="en-US" sz="2800" dirty="0" smtClean="0"/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ALTER TABLE Student ALTER COLUMN Sage INT</a:t>
            </a:r>
            <a:r>
              <a:rPr lang="zh-CN" altLang="en-US" sz="2400" dirty="0" smtClean="0"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10]</a:t>
            </a:r>
            <a:r>
              <a:rPr lang="zh-CN" altLang="en-US" sz="2800" dirty="0" smtClean="0"/>
              <a:t>增加课程名称必须取唯一值的约束条件。 </a:t>
            </a:r>
            <a:endParaRPr lang="zh-CN" altLang="en-US" sz="2800" dirty="0" smtClean="0"/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ALTER TABLE Course ADD UNIQUE(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Cname</a:t>
            </a:r>
            <a:r>
              <a:rPr lang="en-US" altLang="zh-CN" sz="2400" dirty="0" smtClean="0">
                <a:ea typeface="宋体" panose="02010600030101010101" pitchFamily="2" charset="-122"/>
              </a:rPr>
              <a:t>);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四、删除基本表</a:t>
            </a:r>
            <a:endParaRPr lang="zh-CN" altLang="en-US" dirty="0">
              <a:latin typeface="+mj-ea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43913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DROP  TABLE 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表名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［</a:t>
            </a:r>
            <a:r>
              <a:rPr lang="en-US" altLang="zh-CN" sz="2800" dirty="0" smtClean="0">
                <a:solidFill>
                  <a:srgbClr val="7030A0"/>
                </a:solidFill>
              </a:rPr>
              <a:t>RESTRICT| CASCADE</a:t>
            </a:r>
            <a:r>
              <a:rPr lang="zh-CN" altLang="en-US" sz="2800" dirty="0" smtClean="0"/>
              <a:t>］； </a:t>
            </a:r>
            <a:endParaRPr lang="zh-CN" altLang="en-US" sz="2800" dirty="0" smtClean="0"/>
          </a:p>
          <a:p>
            <a:pPr eaLnBrk="1" hangingPunct="1"/>
            <a:r>
              <a:rPr lang="en-US" altLang="zh-CN" sz="2800" dirty="0" smtClean="0"/>
              <a:t>RESTRICT</a:t>
            </a:r>
            <a:r>
              <a:rPr lang="zh-CN" altLang="en-US" sz="2800" dirty="0" smtClean="0"/>
              <a:t>：</a:t>
            </a:r>
            <a:r>
              <a:rPr lang="zh-CN" altLang="en-US" dirty="0" smtClean="0"/>
              <a:t>删除表是有限制的。 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欲删除的基本表不能被其他表的约束所引用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如果存在依赖该表的对象，则此表不能被删除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CASCADE</a:t>
            </a:r>
            <a:r>
              <a:rPr lang="zh-CN" altLang="en-US" sz="2800" dirty="0" smtClean="0"/>
              <a:t>：删除该表没有限制。 </a:t>
            </a:r>
            <a:endParaRPr lang="zh-CN" altLang="en-US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在删除基本表的同时，相关的依赖对象一起删除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删除基本表（续）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29625" cy="45259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]</a:t>
            </a:r>
            <a:r>
              <a:rPr lang="zh-CN" altLang="en-US" dirty="0" smtClean="0"/>
              <a:t>如果选择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时可以删除表，视图也自动被删除</a:t>
            </a:r>
            <a:r>
              <a:rPr lang="zh-CN" altLang="en-US" sz="3600" dirty="0" smtClean="0"/>
              <a:t> </a:t>
            </a:r>
            <a:endParaRPr lang="zh-CN" altLang="en-US" dirty="0" smtClean="0"/>
          </a:p>
          <a:p>
            <a:pPr indent="100330" eaLnBrk="1" fontAlgn="auto" hangingPunct="1">
              <a:lnSpc>
                <a:spcPct val="1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DROP TABLE Student CASCADE; 	    </a:t>
            </a:r>
            <a:endParaRPr lang="en-US" altLang="zh-CN" dirty="0" smtClean="0"/>
          </a:p>
          <a:p>
            <a:pPr indent="100330" eaLnBrk="1" fontAlgn="auto" hangingPunct="1">
              <a:lnSpc>
                <a:spcPct val="1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--</a:t>
            </a:r>
            <a:r>
              <a:rPr lang="en-US" altLang="zh-CN" dirty="0" smtClean="0">
                <a:solidFill>
                  <a:srgbClr val="FF00FF"/>
                </a:solidFill>
              </a:rPr>
              <a:t>NOTICE</a:t>
            </a:r>
            <a:r>
              <a:rPr lang="en-US" altLang="zh-CN" dirty="0" smtClean="0"/>
              <a:t>: drop cascades to view </a:t>
            </a:r>
            <a:r>
              <a:rPr lang="en-US" altLang="zh-CN" dirty="0" err="1" smtClean="0"/>
              <a:t>IS_Student</a:t>
            </a:r>
            <a:endParaRPr lang="en-US" altLang="zh-CN" dirty="0" smtClean="0"/>
          </a:p>
          <a:p>
            <a:pPr indent="100330" eaLnBrk="1" fontAlgn="auto" hangingPunct="1">
              <a:lnSpc>
                <a:spcPct val="1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SELECT * FROM </a:t>
            </a:r>
            <a:r>
              <a:rPr lang="en-US" altLang="zh-CN" dirty="0" err="1" smtClean="0"/>
              <a:t>IS_Student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indent="100330" eaLnBrk="1" fontAlgn="auto" hangingPunct="1">
              <a:lnSpc>
                <a:spcPct val="1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--</a:t>
            </a:r>
            <a:r>
              <a:rPr lang="en-US" altLang="zh-CN" dirty="0" smtClean="0">
                <a:solidFill>
                  <a:srgbClr val="FF00FF"/>
                </a:solidFill>
              </a:rPr>
              <a:t>ERROR</a:t>
            </a:r>
            <a:r>
              <a:rPr lang="en-US" altLang="zh-CN" dirty="0" smtClean="0"/>
              <a:t>: relation “ </a:t>
            </a:r>
            <a:r>
              <a:rPr lang="en-US" altLang="zh-CN" dirty="0" err="1" smtClean="0"/>
              <a:t>IS_Student</a:t>
            </a:r>
            <a:r>
              <a:rPr lang="en-US" altLang="zh-CN" dirty="0" smtClean="0"/>
              <a:t> ” does not exist</a:t>
            </a:r>
            <a:r>
              <a:rPr lang="en-US" altLang="zh-CN" sz="3600" b="1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第三节 数据定义</a:t>
            </a:r>
            <a:endParaRPr lang="zh-CN" altLang="en-US" dirty="0">
              <a:latin typeface="+mj-ea"/>
            </a:endParaRPr>
          </a:p>
        </p:txBody>
      </p:sp>
      <p:sp>
        <p:nvSpPr>
          <p:cNvPr id="66562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模式的定义和删除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表的定义、修改和删除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索引的建立和删除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建立索引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删除索引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索引的建立与删除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建立索引是加快查询速度的有效手段</a:t>
            </a:r>
            <a:endParaRPr lang="zh-CN" altLang="en-US" sz="2800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建立索引</a:t>
            </a:r>
            <a:endParaRPr lang="zh-CN" altLang="en-US" sz="2800" dirty="0" smtClean="0"/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ea typeface="+mn-ea"/>
              </a:rPr>
              <a:t>DBA</a:t>
            </a:r>
            <a:r>
              <a:rPr lang="zh-CN" altLang="en-US" sz="2400" dirty="0" smtClean="0">
                <a:ea typeface="+mn-ea"/>
              </a:rPr>
              <a:t>或表的属主（即建立表的人）根据需要建立</a:t>
            </a:r>
            <a:endParaRPr lang="zh-CN" altLang="en-US" sz="2400" dirty="0" smtClean="0">
              <a:ea typeface="+mn-ea"/>
            </a:endParaRP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有些</a:t>
            </a:r>
            <a:r>
              <a:rPr lang="en-US" altLang="zh-CN" sz="2400" dirty="0" smtClean="0">
                <a:ea typeface="+mn-ea"/>
              </a:rPr>
              <a:t>DBMS</a:t>
            </a:r>
            <a:r>
              <a:rPr lang="zh-CN" altLang="en-US" sz="2400" dirty="0" smtClean="0">
                <a:ea typeface="+mn-ea"/>
              </a:rPr>
              <a:t>自动建立以下列上的索引</a:t>
            </a:r>
            <a:endParaRPr lang="zh-CN" altLang="en-US" sz="2400" dirty="0" smtClean="0">
              <a:ea typeface="+mn-ea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ea typeface="+mn-ea"/>
              </a:rPr>
              <a:t> </a:t>
            </a:r>
            <a:r>
              <a:rPr lang="en-US" altLang="zh-CN" dirty="0" smtClean="0">
                <a:ea typeface="+mn-ea"/>
              </a:rPr>
              <a:t>PRIMARY  KEY</a:t>
            </a:r>
            <a:endParaRPr lang="en-US" altLang="zh-CN" dirty="0" smtClean="0">
              <a:ea typeface="+mn-ea"/>
            </a:endParaRP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 UNIQUE</a:t>
            </a:r>
            <a:endParaRPr lang="en-US" altLang="zh-CN" sz="2000" dirty="0" smtClean="0">
              <a:ea typeface="+mn-ea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维护索引</a:t>
            </a:r>
            <a:endParaRPr lang="zh-CN" altLang="en-US" sz="2800" dirty="0" smtClean="0"/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</a:t>
            </a:r>
            <a:r>
              <a:rPr lang="en-US" altLang="zh-CN" sz="2400" dirty="0" smtClean="0">
                <a:ea typeface="+mn-ea"/>
              </a:rPr>
              <a:t>DBMS</a:t>
            </a:r>
            <a:r>
              <a:rPr lang="zh-CN" altLang="en-US" sz="2400" dirty="0" smtClean="0">
                <a:ea typeface="+mn-ea"/>
              </a:rPr>
              <a:t>自动完成</a:t>
            </a:r>
            <a:r>
              <a:rPr lang="zh-CN" altLang="en-US" sz="2400" dirty="0" smtClean="0">
                <a:latin typeface="Courier New" panose="02070309020205020404" pitchFamily="49" charset="0"/>
                <a:ea typeface="+mn-ea"/>
              </a:rPr>
              <a:t> </a:t>
            </a:r>
            <a:endParaRPr lang="zh-CN" altLang="en-US" sz="2400" dirty="0" smtClean="0">
              <a:ea typeface="+mn-ea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使用索引</a:t>
            </a:r>
            <a:endParaRPr lang="zh-CN" altLang="en-US" sz="2800" dirty="0" smtClean="0"/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</a:t>
            </a:r>
            <a:r>
              <a:rPr lang="en-US" altLang="zh-CN" sz="2400" dirty="0" smtClean="0">
                <a:ea typeface="+mn-ea"/>
              </a:rPr>
              <a:t>DBMS</a:t>
            </a:r>
            <a:r>
              <a:rPr lang="zh-CN" altLang="en-US" sz="2400" dirty="0" smtClean="0">
                <a:ea typeface="+mn-ea"/>
              </a:rPr>
              <a:t>自动选择是否使用索引以及使用哪些索引</a:t>
            </a:r>
            <a:endParaRPr lang="zh-CN" altLang="en-US" sz="24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一、建立索引 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7938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语句格式</a:t>
            </a:r>
            <a:endParaRPr lang="zh-CN" altLang="en-US" sz="2800" dirty="0" smtClean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[UNIQUE] [CLUSTERS]</a:t>
            </a:r>
            <a:r>
              <a:rPr lang="en-US" altLang="zh-CN" sz="2400" dirty="0" smtClean="0">
                <a:ea typeface="+mn-ea"/>
              </a:rPr>
              <a:t> INDEX &lt;</a:t>
            </a:r>
            <a:r>
              <a:rPr lang="zh-CN" altLang="en-US" sz="2400" dirty="0" smtClean="0">
                <a:ea typeface="+mn-ea"/>
              </a:rPr>
              <a:t>索引名</a:t>
            </a:r>
            <a:r>
              <a:rPr lang="en-US" altLang="zh-CN" sz="2400" dirty="0" smtClean="0">
                <a:ea typeface="+mn-ea"/>
              </a:rPr>
              <a:t>&gt;     ON &lt;</a:t>
            </a:r>
            <a:r>
              <a:rPr lang="zh-CN" altLang="en-US" sz="2400" dirty="0" smtClean="0">
                <a:ea typeface="+mn-ea"/>
              </a:rPr>
              <a:t>表名</a:t>
            </a:r>
            <a:r>
              <a:rPr lang="en-US" altLang="zh-CN" sz="2400" dirty="0" smtClean="0">
                <a:ea typeface="+mn-ea"/>
              </a:rPr>
              <a:t>&gt;(&lt;</a:t>
            </a:r>
            <a:r>
              <a:rPr lang="zh-CN" altLang="en-US" sz="2400" dirty="0" smtClean="0">
                <a:ea typeface="+mn-ea"/>
              </a:rPr>
              <a:t>列名</a:t>
            </a:r>
            <a:r>
              <a:rPr lang="en-US" altLang="zh-CN" sz="2400" dirty="0" smtClean="0">
                <a:ea typeface="+mn-ea"/>
              </a:rPr>
              <a:t>&gt;[&lt;</a:t>
            </a:r>
            <a:r>
              <a:rPr lang="zh-CN" altLang="en-US" sz="2400" dirty="0" smtClean="0">
                <a:ea typeface="+mn-ea"/>
              </a:rPr>
              <a:t>次序</a:t>
            </a:r>
            <a:r>
              <a:rPr lang="en-US" altLang="zh-CN" sz="2400" dirty="0" smtClean="0">
                <a:ea typeface="+mn-ea"/>
              </a:rPr>
              <a:t>&gt;][,&lt;</a:t>
            </a:r>
            <a:r>
              <a:rPr lang="zh-CN" altLang="en-US" sz="2400" dirty="0" smtClean="0">
                <a:ea typeface="+mn-ea"/>
              </a:rPr>
              <a:t>列名</a:t>
            </a:r>
            <a:r>
              <a:rPr lang="en-US" altLang="zh-CN" sz="2400" dirty="0" smtClean="0">
                <a:ea typeface="+mn-ea"/>
              </a:rPr>
              <a:t>&gt;[&lt;</a:t>
            </a:r>
            <a:r>
              <a:rPr lang="zh-CN" altLang="en-US" sz="2400" dirty="0" smtClean="0">
                <a:ea typeface="+mn-ea"/>
              </a:rPr>
              <a:t>次序</a:t>
            </a:r>
            <a:r>
              <a:rPr lang="en-US" altLang="zh-CN" sz="2400" dirty="0" smtClean="0">
                <a:ea typeface="+mn-ea"/>
              </a:rPr>
              <a:t>&gt;] ]</a:t>
            </a:r>
            <a:r>
              <a:rPr lang="en-US" altLang="zh-CN" sz="2400" dirty="0" smtClean="0">
                <a:latin typeface="Courier New" panose="02070309020205020404" pitchFamily="49" charset="0"/>
                <a:ea typeface="+mn-ea"/>
              </a:rPr>
              <a:t>…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		</a:t>
            </a:r>
            <a:endParaRPr lang="zh-CN" altLang="en-US" sz="2400" dirty="0" smtClean="0">
              <a:ea typeface="+mn-ea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200" dirty="0" smtClean="0">
                <a:ea typeface="+mn-ea"/>
              </a:rPr>
              <a:t>用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&lt;</a:t>
            </a:r>
            <a:r>
              <a:rPr lang="zh-CN" altLang="en-US" sz="2200" dirty="0" smtClean="0">
                <a:solidFill>
                  <a:schemeClr val="hlink"/>
                </a:solidFill>
                <a:ea typeface="+mn-ea"/>
              </a:rPr>
              <a:t>表名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&gt;</a:t>
            </a:r>
            <a:r>
              <a:rPr lang="zh-CN" altLang="en-US" sz="2200" dirty="0" smtClean="0">
                <a:ea typeface="+mn-ea"/>
              </a:rPr>
              <a:t>指定要建索引的基本表名字</a:t>
            </a:r>
            <a:endParaRPr lang="zh-CN" altLang="en-US" sz="2200" dirty="0" smtClean="0">
              <a:ea typeface="+mn-ea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200" dirty="0" smtClean="0">
                <a:ea typeface="+mn-ea"/>
              </a:rPr>
              <a:t>索引可以建立在该表的一</a:t>
            </a:r>
            <a:r>
              <a:rPr lang="zh-CN" altLang="en-US" sz="2200" dirty="0" smtClean="0">
                <a:solidFill>
                  <a:schemeClr val="hlink"/>
                </a:solidFill>
                <a:ea typeface="+mn-ea"/>
              </a:rPr>
              <a:t>列</a:t>
            </a:r>
            <a:r>
              <a:rPr lang="zh-CN" altLang="en-US" sz="2200" dirty="0" smtClean="0">
                <a:ea typeface="+mn-ea"/>
              </a:rPr>
              <a:t>或多列上，各列名之间用逗号分隔</a:t>
            </a:r>
            <a:endParaRPr lang="zh-CN" altLang="en-US" sz="2200" dirty="0" smtClean="0">
              <a:ea typeface="+mn-ea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200" dirty="0" smtClean="0">
                <a:ea typeface="+mn-ea"/>
              </a:rPr>
              <a:t>用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&lt;</a:t>
            </a:r>
            <a:r>
              <a:rPr lang="zh-CN" altLang="en-US" sz="2200" dirty="0" smtClean="0">
                <a:solidFill>
                  <a:schemeClr val="hlink"/>
                </a:solidFill>
                <a:ea typeface="+mn-ea"/>
              </a:rPr>
              <a:t>次序</a:t>
            </a: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&gt;</a:t>
            </a:r>
            <a:r>
              <a:rPr lang="zh-CN" altLang="en-US" sz="2200" dirty="0" smtClean="0">
                <a:ea typeface="+mn-ea"/>
              </a:rPr>
              <a:t>指定索引值的排列次序，升序：</a:t>
            </a:r>
            <a:r>
              <a:rPr lang="en-US" altLang="zh-CN" sz="2200" dirty="0" smtClean="0">
                <a:ea typeface="+mn-ea"/>
              </a:rPr>
              <a:t>ASC</a:t>
            </a:r>
            <a:r>
              <a:rPr lang="zh-CN" altLang="en-US" sz="2200" dirty="0" smtClean="0">
                <a:ea typeface="+mn-ea"/>
              </a:rPr>
              <a:t>，降序：</a:t>
            </a:r>
            <a:r>
              <a:rPr lang="en-US" altLang="zh-CN" sz="2200" dirty="0" smtClean="0">
                <a:ea typeface="+mn-ea"/>
              </a:rPr>
              <a:t>DESC</a:t>
            </a:r>
            <a:r>
              <a:rPr lang="zh-CN" altLang="en-US" sz="2200" dirty="0" smtClean="0">
                <a:ea typeface="+mn-ea"/>
              </a:rPr>
              <a:t>。缺省值：</a:t>
            </a:r>
            <a:r>
              <a:rPr lang="en-US" altLang="zh-CN" sz="2200" dirty="0" smtClean="0">
                <a:ea typeface="+mn-ea"/>
              </a:rPr>
              <a:t>ASC</a:t>
            </a:r>
            <a:endParaRPr lang="en-US" altLang="zh-CN" sz="2200" dirty="0" smtClean="0">
              <a:ea typeface="+mn-ea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UNIQUE</a:t>
            </a:r>
            <a:r>
              <a:rPr lang="zh-CN" altLang="en-US" sz="2200" dirty="0" smtClean="0">
                <a:ea typeface="+mn-ea"/>
              </a:rPr>
              <a:t>表明此索引的每一个索引值只对应唯一的数据记录</a:t>
            </a:r>
            <a:endParaRPr lang="zh-CN" altLang="en-US" sz="2200" dirty="0" smtClean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hlink"/>
                </a:solidFill>
                <a:ea typeface="+mn-ea"/>
              </a:rPr>
              <a:t>CLUSTERS</a:t>
            </a:r>
            <a:r>
              <a:rPr lang="zh-CN" altLang="en-US" sz="2200" dirty="0" smtClean="0">
                <a:ea typeface="+mn-ea"/>
              </a:rPr>
              <a:t>表示要建立的索引是</a:t>
            </a:r>
            <a:r>
              <a:rPr lang="zh-CN" altLang="en-US" sz="2200" b="1" dirty="0" smtClean="0">
                <a:solidFill>
                  <a:srgbClr val="FF0000"/>
                </a:solidFill>
                <a:ea typeface="+mn-ea"/>
              </a:rPr>
              <a:t>聚簇索引</a:t>
            </a: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8" y="1600200"/>
            <a:ext cx="8799512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6]  </a:t>
            </a:r>
            <a:r>
              <a:rPr lang="zh-CN" altLang="en-US" sz="2800" dirty="0" smtClean="0"/>
              <a:t>为学生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课程数据库中的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Course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SC</a:t>
            </a:r>
            <a:r>
              <a:rPr lang="zh-CN" altLang="en-US" sz="2800" dirty="0" smtClean="0"/>
              <a:t>三个表建立索引。其中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表按学号升序建唯一索引，</a:t>
            </a:r>
            <a:r>
              <a:rPr lang="en-US" altLang="zh-CN" sz="2800" dirty="0" smtClean="0"/>
              <a:t>Course</a:t>
            </a:r>
            <a:r>
              <a:rPr lang="zh-CN" altLang="en-US" sz="2800" dirty="0" smtClean="0"/>
              <a:t>表按课程号升序建唯一索引，</a:t>
            </a:r>
            <a:r>
              <a:rPr lang="en-US" altLang="zh-CN" sz="2800" dirty="0" smtClean="0"/>
              <a:t>SC</a:t>
            </a:r>
            <a:r>
              <a:rPr lang="zh-CN" altLang="en-US" sz="2800" dirty="0" smtClean="0"/>
              <a:t>表按学号升序和课程号降序建唯一索引。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800" dirty="0" smtClean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UNIQUE INDEX  </a:t>
            </a:r>
            <a:r>
              <a:rPr lang="en-US" altLang="zh-CN" sz="2400" dirty="0" err="1" smtClean="0">
                <a:ea typeface="+mn-ea"/>
              </a:rPr>
              <a:t>Stusno</a:t>
            </a:r>
            <a:r>
              <a:rPr lang="en-US" altLang="zh-CN" sz="2400" dirty="0" smtClean="0">
                <a:ea typeface="+mn-ea"/>
              </a:rPr>
              <a:t> ON  Student(</a:t>
            </a:r>
            <a:r>
              <a:rPr lang="en-US" altLang="zh-CN" sz="2400" dirty="0" err="1" smtClean="0">
                <a:ea typeface="+mn-ea"/>
              </a:rPr>
              <a:t>Sno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</a:t>
            </a:r>
            <a:endParaRPr lang="zh-CN" altLang="en-US" sz="2400" dirty="0" smtClean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UNIQUE INDEX </a:t>
            </a:r>
            <a:r>
              <a:rPr lang="en-US" altLang="zh-CN" sz="2400" dirty="0" err="1" smtClean="0">
                <a:ea typeface="+mn-ea"/>
              </a:rPr>
              <a:t>Coucno</a:t>
            </a:r>
            <a:r>
              <a:rPr lang="en-US" altLang="zh-CN" sz="2400" dirty="0" smtClean="0">
                <a:ea typeface="+mn-ea"/>
              </a:rPr>
              <a:t> ON  Course(</a:t>
            </a:r>
            <a:r>
              <a:rPr lang="en-US" altLang="zh-CN" sz="2400" dirty="0" err="1" smtClean="0">
                <a:ea typeface="+mn-ea"/>
              </a:rPr>
              <a:t>Cno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</a:t>
            </a:r>
            <a:endParaRPr lang="zh-CN" altLang="en-US" sz="2400" dirty="0" smtClean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UNIQUE INDEX </a:t>
            </a:r>
            <a:r>
              <a:rPr lang="en-US" altLang="zh-CN" sz="2400" dirty="0" err="1" smtClean="0">
                <a:ea typeface="+mn-ea"/>
              </a:rPr>
              <a:t>SCno</a:t>
            </a:r>
            <a:r>
              <a:rPr lang="en-US" altLang="zh-CN" sz="2400" dirty="0" smtClean="0">
                <a:ea typeface="+mn-ea"/>
              </a:rPr>
              <a:t> ON SC(</a:t>
            </a:r>
            <a:r>
              <a:rPr lang="en-US" altLang="zh-CN" sz="2400" dirty="0" err="1" smtClean="0">
                <a:ea typeface="+mn-ea"/>
              </a:rPr>
              <a:t>Sno</a:t>
            </a:r>
            <a:r>
              <a:rPr lang="en-US" altLang="zh-CN" sz="2400" dirty="0" smtClean="0">
                <a:ea typeface="+mn-ea"/>
              </a:rPr>
              <a:t> </a:t>
            </a:r>
            <a:r>
              <a:rPr lang="en-US" altLang="zh-CN" sz="2400" b="1" dirty="0" smtClean="0">
                <a:ea typeface="+mn-ea"/>
              </a:rPr>
              <a:t>ASC</a:t>
            </a:r>
            <a:r>
              <a:rPr lang="zh-CN" altLang="en-US" sz="2400" dirty="0" smtClean="0">
                <a:ea typeface="+mn-ea"/>
              </a:rPr>
              <a:t>，</a:t>
            </a:r>
            <a:r>
              <a:rPr lang="en-US" altLang="zh-CN" sz="2400" dirty="0" err="1" smtClean="0">
                <a:ea typeface="+mn-ea"/>
              </a:rPr>
              <a:t>Cno</a:t>
            </a:r>
            <a:r>
              <a:rPr lang="en-US" altLang="zh-CN" sz="2400" dirty="0" smtClean="0">
                <a:ea typeface="+mn-ea"/>
              </a:rPr>
              <a:t> </a:t>
            </a:r>
            <a:r>
              <a:rPr lang="en-US" altLang="zh-CN" sz="2400" b="1" dirty="0" smtClean="0">
                <a:ea typeface="+mn-ea"/>
              </a:rPr>
              <a:t>DESC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 </a:t>
            </a:r>
            <a:endParaRPr lang="zh-CN" altLang="en-US" sz="2400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88722" y="875612"/>
            <a:ext cx="3696525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70"/>
              </a:lnSpc>
            </a:pPr>
            <a:r>
              <a:rPr lang="en-US" altLang="zh-CN" sz="3900" dirty="0">
                <a:solidFill>
                  <a:srgbClr val="FF9A05"/>
                </a:solidFill>
                <a:cs typeface="Times New Roman" panose="02020603050405020304" pitchFamily="18" charset="0"/>
              </a:rPr>
              <a:t>第一节</a:t>
            </a:r>
            <a:r>
              <a:rPr lang="en-US" altLang="zh-CN" sz="3900" dirty="0">
                <a:cs typeface="Times New Roman" panose="02020603050405020304" pitchFamily="18" charset="0"/>
              </a:rPr>
              <a:t>  </a:t>
            </a:r>
            <a:r>
              <a:rPr lang="en-US" altLang="zh-CN" sz="3900" dirty="0">
                <a:solidFill>
                  <a:srgbClr val="FF9A05"/>
                </a:solidFill>
                <a:cs typeface="Times New Roman" panose="02020603050405020304" pitchFamily="18" charset="0"/>
              </a:rPr>
              <a:t>SQL概述</a:t>
            </a:r>
            <a:endParaRPr lang="en-US" altLang="zh-CN" sz="3900" dirty="0">
              <a:solidFill>
                <a:srgbClr val="FF9A05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422641" y="1889479"/>
            <a:ext cx="508152" cy="2713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SQL</a:t>
            </a:r>
            <a:endParaRPr lang="en-US" altLang="zh-CN" sz="2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59297" y="2281200"/>
            <a:ext cx="6562694" cy="30977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105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SQL语言原名SEQUEL（读作[si:kw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0"/>
                <a:cs typeface="Symbol" panose="05050102010706020507" pitchFamily="18" charset="0"/>
              </a:rPr>
              <a:t>∂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l]），是一个通用的、功能极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759297" y="2753569"/>
            <a:ext cx="6488956" cy="106639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665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强的关系数据库语言。同时也是一种介于关系代数与关系演算之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2365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间的结构化查询语言（Structured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Query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Language），其功能包括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2105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数据定义、数据查询、数据操纵和数据控制。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422642" y="4066987"/>
            <a:ext cx="1854675" cy="32259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19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为什么学习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SQL</a:t>
            </a:r>
            <a:endParaRPr lang="en-US" altLang="zh-CN" sz="2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759297" y="4608484"/>
            <a:ext cx="3898503" cy="72014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SQL已经成为关系数据库的</a:t>
            </a:r>
            <a:r>
              <a:rPr lang="en-US" altLang="zh-CN" dirty="0">
                <a:solidFill>
                  <a:srgbClr val="7030A0"/>
                </a:solidFill>
                <a:cs typeface="Times New Roman" panose="02020603050405020304" pitchFamily="18" charset="0"/>
              </a:rPr>
              <a:t>查询标准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2630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SQL也是现在和将来DBMS的标准；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59297" y="5530181"/>
            <a:ext cx="5578450" cy="2713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SQL促进了分布式数据库和客户/服务器数据库的开发。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建立索引 （续）</a:t>
            </a:r>
            <a:endParaRPr lang="zh-CN" altLang="en-US" dirty="0">
              <a:latin typeface="+mj-ea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唯一值索引</a:t>
            </a:r>
            <a:endParaRPr lang="zh-CN" altLang="en-US" sz="2800" dirty="0" smtClean="0"/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对于已含重复值的属性列不能建</a:t>
            </a:r>
            <a:r>
              <a:rPr lang="en-US" altLang="zh-CN" sz="2400" dirty="0" smtClean="0">
                <a:ea typeface="宋体" panose="02010600030101010101" pitchFamily="2" charset="-122"/>
              </a:rPr>
              <a:t>UNIQUE</a:t>
            </a:r>
            <a:r>
              <a:rPr lang="zh-CN" altLang="en-US" sz="2400" dirty="0" smtClean="0">
                <a:ea typeface="宋体" panose="02010600030101010101" pitchFamily="2" charset="-122"/>
              </a:rPr>
              <a:t>索引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algn="just" eaLnBrk="1" fontAlgn="ctr" hangingPunct="1">
              <a:lnSpc>
                <a:spcPct val="17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对某个列建立</a:t>
            </a:r>
            <a:r>
              <a:rPr lang="en-US" altLang="zh-CN" sz="2400" dirty="0" smtClean="0">
                <a:ea typeface="宋体" panose="02010600030101010101" pitchFamily="2" charset="-122"/>
              </a:rPr>
              <a:t>UNIQUE</a:t>
            </a:r>
            <a:r>
              <a:rPr lang="zh-CN" altLang="en-US" sz="2400" dirty="0" smtClean="0">
                <a:ea typeface="宋体" panose="02010600030101010101" pitchFamily="2" charset="-122"/>
              </a:rPr>
              <a:t>索引后，插入新记录时</a:t>
            </a:r>
            <a:r>
              <a:rPr lang="en-US" altLang="zh-CN" sz="2400" dirty="0" smtClean="0">
                <a:ea typeface="宋体" panose="02010600030101010101" pitchFamily="2" charset="-122"/>
              </a:rPr>
              <a:t>DBMS</a:t>
            </a:r>
            <a:r>
              <a:rPr lang="zh-CN" altLang="en-US" sz="2400" dirty="0" smtClean="0">
                <a:ea typeface="宋体" panose="02010600030101010101" pitchFamily="2" charset="-122"/>
              </a:rPr>
              <a:t>会自动检查新记录在该列上是否取了重复值。这相当于增加了一个</a:t>
            </a:r>
            <a:r>
              <a:rPr lang="en-US" altLang="zh-CN" sz="2400" dirty="0" smtClean="0">
                <a:ea typeface="宋体" panose="02010600030101010101" pitchFamily="2" charset="-122"/>
              </a:rPr>
              <a:t>UNIQUE</a:t>
            </a:r>
            <a:r>
              <a:rPr lang="zh-CN" altLang="en-US" sz="2400" dirty="0" smtClean="0">
                <a:ea typeface="宋体" panose="02010600030101010101" pitchFamily="2" charset="-122"/>
              </a:rPr>
              <a:t>约束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建立索引 （续）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 smtClean="0"/>
              <a:t>聚簇索引</a:t>
            </a:r>
            <a:endParaRPr lang="zh-CN" altLang="en-US" sz="2800" dirty="0" smtClean="0"/>
          </a:p>
          <a:p>
            <a:pPr lvl="1" algn="just" eaLnBrk="1" fontAlgn="ctr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建立聚簇索引后，基表中数据也需要按指定的聚簇属性值的升序或降序存放。也即聚簇索引的索引项顺序与表中记录的物理顺序一致</a:t>
            </a:r>
            <a:endParaRPr lang="zh-CN" altLang="en-US" sz="2400" dirty="0" smtClean="0">
              <a:ea typeface="+mn-ea"/>
            </a:endParaRPr>
          </a:p>
          <a:p>
            <a:pPr lvl="1" indent="-478155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a typeface="+mn-ea"/>
              </a:rPr>
              <a:t>例：</a:t>
            </a:r>
            <a:endParaRPr lang="zh-CN" altLang="en-US" sz="2400" dirty="0" smtClean="0">
              <a:ea typeface="+mn-ea"/>
            </a:endParaRPr>
          </a:p>
          <a:p>
            <a:pPr marL="1073150" lvl="1" indent="-17145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+mn-ea"/>
              </a:rPr>
              <a:t>CREATE CLUSTERS INDEX </a:t>
            </a:r>
            <a:r>
              <a:rPr lang="en-US" altLang="zh-CN" sz="2400" dirty="0" err="1" smtClean="0">
                <a:ea typeface="+mn-ea"/>
              </a:rPr>
              <a:t>Stusname</a:t>
            </a:r>
            <a:r>
              <a:rPr lang="en-US" altLang="zh-CN" sz="2400" dirty="0" smtClean="0">
                <a:ea typeface="+mn-ea"/>
              </a:rPr>
              <a:t> ON  Student(</a:t>
            </a:r>
            <a:r>
              <a:rPr lang="en-US" altLang="zh-CN" sz="2400" dirty="0" err="1" smtClean="0">
                <a:ea typeface="+mn-ea"/>
              </a:rPr>
              <a:t>Sname</a:t>
            </a:r>
            <a:r>
              <a:rPr lang="en-US" altLang="zh-CN" sz="2400" dirty="0" smtClean="0">
                <a:ea typeface="+mn-ea"/>
              </a:rPr>
              <a:t>)</a:t>
            </a:r>
            <a:r>
              <a:rPr lang="zh-CN" altLang="en-US" sz="2400" dirty="0" smtClean="0">
                <a:ea typeface="+mn-ea"/>
              </a:rPr>
              <a:t>；</a:t>
            </a:r>
            <a:endParaRPr lang="zh-CN" altLang="en-US" sz="2400" dirty="0" smtClean="0">
              <a:ea typeface="+mn-ea"/>
            </a:endParaRPr>
          </a:p>
          <a:p>
            <a:pPr marL="1073150" lvl="1" indent="-171450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ea typeface="+mn-ea"/>
              </a:rPr>
              <a:t>在</a:t>
            </a:r>
            <a:r>
              <a:rPr lang="en-US" altLang="zh-CN" sz="2000" dirty="0" smtClean="0">
                <a:ea typeface="+mn-ea"/>
              </a:rPr>
              <a:t>Student</a:t>
            </a:r>
            <a:r>
              <a:rPr lang="zh-CN" altLang="en-US" sz="2000" dirty="0" smtClean="0">
                <a:ea typeface="+mn-ea"/>
              </a:rPr>
              <a:t>表的</a:t>
            </a:r>
            <a:r>
              <a:rPr lang="en-US" altLang="zh-CN" sz="2000" dirty="0" err="1" smtClean="0">
                <a:ea typeface="+mn-ea"/>
              </a:rPr>
              <a:t>Sname</a:t>
            </a:r>
            <a:r>
              <a:rPr lang="zh-CN" altLang="en-US" sz="2000" dirty="0" smtClean="0">
                <a:ea typeface="+mn-ea"/>
              </a:rPr>
              <a:t>（姓名）列上建立一个聚簇索引，而</a:t>
            </a:r>
            <a:endParaRPr lang="zh-CN" altLang="en-US" sz="2000" dirty="0" smtClean="0">
              <a:ea typeface="+mn-ea"/>
            </a:endParaRPr>
          </a:p>
          <a:p>
            <a:pPr marL="1073150" lvl="1" indent="-17145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ea typeface="+mn-ea"/>
              </a:rPr>
              <a:t>且</a:t>
            </a:r>
            <a:r>
              <a:rPr lang="en-US" altLang="zh-CN" sz="2000" dirty="0" smtClean="0">
                <a:ea typeface="+mn-ea"/>
              </a:rPr>
              <a:t>Student</a:t>
            </a:r>
            <a:r>
              <a:rPr lang="zh-CN" altLang="en-US" sz="2000" dirty="0" smtClean="0">
                <a:ea typeface="+mn-ea"/>
              </a:rPr>
              <a:t>表中的记录将按照</a:t>
            </a:r>
            <a:r>
              <a:rPr lang="en-US" altLang="zh-CN" sz="1800" dirty="0" err="1" smtClean="0">
                <a:ea typeface="+mn-ea"/>
              </a:rPr>
              <a:t>Sname</a:t>
            </a:r>
            <a:r>
              <a:rPr lang="zh-CN" altLang="en-US" sz="2000" dirty="0" smtClean="0">
                <a:ea typeface="+mn-ea"/>
              </a:rPr>
              <a:t>值的升序存放</a:t>
            </a:r>
            <a:r>
              <a:rPr lang="zh-CN" altLang="en-US" sz="2400" dirty="0" smtClean="0">
                <a:ea typeface="+mn-ea"/>
              </a:rPr>
              <a:t> </a:t>
            </a:r>
            <a:endParaRPr lang="zh-CN" altLang="en-US" sz="24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在一个基本表上最多只能建立一个聚簇索引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聚簇索引的用途：对于某些类型的查询，可以提高查询效率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聚簇索引的适用范围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 很少对基表进行增删操作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 很少对其中的变长列进行修改操作 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二、删除索引 </a:t>
            </a:r>
            <a:endParaRPr lang="zh-CN" altLang="en-US" dirty="0">
              <a:latin typeface="+mj-ea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DROP  INDEX  </a:t>
            </a:r>
            <a:r>
              <a:rPr lang="zh-CN" altLang="en-US" dirty="0" smtClean="0">
                <a:solidFill>
                  <a:srgbClr val="FF0000"/>
                </a:solidFill>
              </a:rPr>
              <a:t>表名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索引名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删除索引时，系统会从数据字典中删去有关该索引的描述。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7] 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Stusname</a:t>
            </a:r>
            <a:r>
              <a:rPr lang="zh-CN" altLang="en-US" dirty="0" smtClean="0"/>
              <a:t>索引。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ea typeface="宋体" panose="02010600030101010101" pitchFamily="2" charset="-122"/>
              </a:rPr>
              <a:t>DROP  INDEX  </a:t>
            </a:r>
            <a:r>
              <a:rPr lang="en-US" altLang="zh-CN" dirty="0" err="1" smtClean="0">
                <a:ea typeface="宋体" panose="02010600030101010101" pitchFamily="2" charset="-122"/>
              </a:rPr>
              <a:t>Student.Stusname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8491538" cy="4467225"/>
          </a:xfrm>
        </p:spPr>
        <p:txBody>
          <a:bodyPr/>
          <a:lstStyle/>
          <a:p>
            <a:pPr eaLnBrk="1" hangingPunct="1"/>
            <a:r>
              <a:rPr lang="zh-CN" altLang="en-US" smtClean="0"/>
              <a:t>常见的数据库对象有哪些？</a:t>
            </a:r>
            <a:r>
              <a:rPr lang="en-US" altLang="zh-CN" smtClean="0"/>
              <a:t>SCHEMA</a:t>
            </a:r>
            <a:r>
              <a:rPr lang="zh-CN" altLang="en-US" smtClean="0"/>
              <a:t>和数据库对象之间关系是怎样的？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一般来说，建立索引可以提高查询效率，那么，索引建得越多越好吗？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那些情况不适合给表建立索引？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SQL</a:t>
            </a:r>
            <a:r>
              <a:rPr lang="zh-CN" altLang="en-US" smtClean="0"/>
              <a:t>是一个非过程化语言，使用者只需要说明“做什么”而不需要说明“怎么做”；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SQL</a:t>
            </a:r>
            <a:r>
              <a:rPr lang="zh-CN" altLang="en-US" smtClean="0"/>
              <a:t>是一个集定义、操作、查询和控制为一体的语言；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如何使用</a:t>
            </a:r>
            <a:r>
              <a:rPr lang="en-US" altLang="zh-CN" smtClean="0"/>
              <a:t>Create Schema</a:t>
            </a:r>
            <a:r>
              <a:rPr lang="zh-CN" altLang="en-US" smtClean="0"/>
              <a:t>、</a:t>
            </a:r>
            <a:r>
              <a:rPr lang="en-US" altLang="zh-CN" smtClean="0"/>
              <a:t>Create Table</a:t>
            </a:r>
            <a:r>
              <a:rPr lang="zh-CN" altLang="en-US" smtClean="0"/>
              <a:t>语句和</a:t>
            </a:r>
            <a:r>
              <a:rPr lang="en-US" altLang="zh-CN" smtClean="0"/>
              <a:t>Create Index</a:t>
            </a:r>
            <a:r>
              <a:rPr lang="zh-CN" altLang="en-US" smtClean="0"/>
              <a:t>语句创建模式、基本表和索引。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877789" y="3175360"/>
          <a:ext cx="5212731" cy="2024045"/>
        </p:xfrm>
        <a:graphic>
          <a:graphicData uri="http://schemas.openxmlformats.org/drawingml/2006/table">
            <a:tbl>
              <a:tblPr/>
              <a:tblGrid>
                <a:gridCol w="2787833"/>
                <a:gridCol w="2424898"/>
              </a:tblGrid>
              <a:tr h="336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标准</a:t>
                      </a:r>
                      <a:endParaRPr lang="zh-CN" altLang="en-US" sz="1600" dirty="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发布日期</a:t>
                      </a:r>
                      <a:endParaRPr lang="zh-CN" altLang="en-US" sz="1600" dirty="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66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SQL/86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1986.10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6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SQL/89(FIPS 127‐1)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1989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SQL/92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1992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SQL99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1999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SQL2003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2003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69264" y="875612"/>
            <a:ext cx="3946593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70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anose="02020603050405020304" pitchFamily="18" charset="0"/>
              </a:rPr>
              <a:t>SQL的产生与发展</a:t>
            </a:r>
            <a:endParaRPr lang="en-US" altLang="zh-CN" sz="3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422641" y="1877957"/>
            <a:ext cx="6702156" cy="68167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5"/>
              </a:lnSpc>
            </a:pP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最早的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SQL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原型由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IBM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的研究人员在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20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世纪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70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年代开发的</a:t>
            </a:r>
            <a:endParaRPr lang="en-US" altLang="zh-CN" sz="21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2105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20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世纪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80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年代早期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SQL</a:t>
            </a:r>
            <a:r>
              <a:rPr lang="en-US" altLang="zh-CN" sz="21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开始成为国际标准的数据库语言：</a:t>
            </a:r>
            <a:endParaRPr lang="en-US" altLang="zh-CN" sz="21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1102395" y="4369879"/>
          <a:ext cx="5212731" cy="1699839"/>
        </p:xfrm>
        <a:graphic>
          <a:graphicData uri="http://schemas.openxmlformats.org/drawingml/2006/table">
            <a:tbl>
              <a:tblPr/>
              <a:tblGrid>
                <a:gridCol w="2606366"/>
                <a:gridCol w="2606365"/>
              </a:tblGrid>
              <a:tr h="336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SQL</a:t>
                      </a:r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  <a:endParaRPr lang="zh-CN" altLang="en-US" sz="1600" dirty="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FFFFFF"/>
                      </a:solidFill>
                      <a:prstDash val="soli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动词</a:t>
                      </a:r>
                      <a:endParaRPr lang="zh-CN" altLang="en-US" sz="1600" dirty="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6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数据查询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SELECT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数据定义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CREATE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DROP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ALTER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58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数据操纵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INSERT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UPDATE,DELETE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数据控制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GRANT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REVOKE</a:t>
                      </a:r>
                      <a:endParaRPr lang="zh-CN" altLang="en-US" sz="1600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22641" y="933218"/>
            <a:ext cx="4582024" cy="207948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3770"/>
              </a:lnSpc>
              <a:tabLst>
                <a:tab pos="344805" algn="l"/>
                <a:tab pos="2115185" algn="l"/>
              </a:tabLst>
            </a:pPr>
            <a:r>
              <a:rPr lang="en-US" altLang="zh-CN" dirty="0" smtClean="0"/>
              <a:t>		</a:t>
            </a:r>
            <a:r>
              <a:rPr lang="en-US" altLang="zh-CN" sz="3900" dirty="0">
                <a:solidFill>
                  <a:srgbClr val="000000"/>
                </a:solidFill>
                <a:cs typeface="Times New Roman" panose="02020603050405020304" pitchFamily="18" charset="0"/>
              </a:rPr>
              <a:t>SQL的特点</a:t>
            </a:r>
            <a:endParaRPr lang="en-US" altLang="zh-CN" sz="3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715"/>
              </a:lnSpc>
              <a:tabLst>
                <a:tab pos="344805" algn="l"/>
                <a:tab pos="2115185" algn="l"/>
              </a:tabLst>
            </a:pP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SQL</a:t>
            </a:r>
            <a:r>
              <a:rPr lang="en-US" altLang="zh-CN" sz="25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的特点</a:t>
            </a:r>
            <a:endParaRPr lang="en-US" altLang="zh-CN" sz="25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  <a:p>
            <a:pPr defTabSz="-635">
              <a:lnSpc>
                <a:spcPts val="2805"/>
              </a:lnSpc>
              <a:tabLst>
                <a:tab pos="344805" algn="l"/>
                <a:tab pos="2115185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综合统一</a:t>
            </a:r>
            <a:endParaRPr lang="en-US" altLang="zh-CN" sz="2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05"/>
              </a:lnSpc>
              <a:tabLst>
                <a:tab pos="344805" algn="l"/>
                <a:tab pos="2115185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高度非过程化</a:t>
            </a:r>
            <a:endParaRPr lang="en-US" altLang="zh-CN" sz="2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928589" y="3064642"/>
            <a:ext cx="783869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5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SQL硬是</a:t>
            </a:r>
            <a:endParaRPr lang="en-US" altLang="zh-CN" sz="1600" dirty="0">
              <a:solidFill>
                <a:srgbClr val="000000"/>
              </a:solidFill>
              <a:latin typeface="华文楷体" pitchFamily="18" charset="0"/>
              <a:cs typeface="华文楷体" pitchFamily="18" charset="0"/>
            </a:endParaRPr>
          </a:p>
          <a:p>
            <a:pPr>
              <a:lnSpc>
                <a:spcPts val="184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华文楷体" pitchFamily="18" charset="0"/>
                <a:cs typeface="华文楷体" pitchFamily="18" charset="0"/>
              </a:rPr>
              <a:t>要得！</a:t>
            </a:r>
            <a:endParaRPr lang="en-US" altLang="zh-CN" sz="1600" dirty="0">
              <a:solidFill>
                <a:srgbClr val="000000"/>
              </a:solidFill>
              <a:latin typeface="华文楷体" pitchFamily="18" charset="0"/>
              <a:cs typeface="华文楷体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759297" y="3122248"/>
            <a:ext cx="3770263" cy="1066391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015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面向集合的操作方式</a:t>
            </a:r>
            <a:endParaRPr lang="en-US" altLang="zh-CN" sz="2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2105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两种使用方式，统一的语法结构</a:t>
            </a:r>
            <a:endParaRPr lang="en-US" altLang="zh-CN" sz="2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2105"/>
              </a:lnSpc>
            </a:pPr>
            <a:r>
              <a:rPr lang="en-US" altLang="zh-CN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简洁易学</a:t>
            </a:r>
            <a:endParaRPr lang="en-US" altLang="zh-CN" sz="2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5473" y="875612"/>
            <a:ext cx="2000548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7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本章内容</a:t>
            </a:r>
            <a:endParaRPr lang="en-US" altLang="zh-CN" sz="3900" dirty="0">
              <a:solidFill>
                <a:srgbClr val="000000"/>
              </a:solidFill>
              <a:latin typeface="隶书" pitchFamily="18" charset="0"/>
              <a:cs typeface="隶书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181938" y="1993169"/>
            <a:ext cx="1077218" cy="354142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第一节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anose="02020603050405020304" pitchFamily="18" charset="0"/>
              </a:rPr>
              <a:t>第二节</a:t>
            </a:r>
            <a:endParaRPr lang="en-US" altLang="zh-CN" sz="2800" dirty="0">
              <a:solidFill>
                <a:srgbClr val="FF9A05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第三节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第四节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第五节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第六节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第七节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398242" y="1993169"/>
            <a:ext cx="2617226" cy="3548533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71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SQL概述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FF9A05"/>
                </a:solidFill>
                <a:cs typeface="Times New Roman" panose="02020603050405020304" pitchFamily="18" charset="0"/>
              </a:rPr>
              <a:t>学生-课程数据库</a:t>
            </a:r>
            <a:endParaRPr lang="en-US" altLang="zh-CN" sz="2800" dirty="0">
              <a:solidFill>
                <a:srgbClr val="FF9A05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数据定义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数据查询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数据更新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视图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3155"/>
              </a:lnSpc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小结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15660" y="2937908"/>
            <a:ext cx="473706" cy="15208"/>
          </a:xfrm>
          <a:custGeom>
            <a:avLst/>
            <a:gdLst>
              <a:gd name="connsiteX0" fmla="*/ 0 w 553973"/>
              <a:gd name="connsiteY0" fmla="*/ 8382 h 16764"/>
              <a:gd name="connsiteX1" fmla="*/ 553973 w 553973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3973" h="16764">
                <a:moveTo>
                  <a:pt x="0" y="8382"/>
                </a:moveTo>
                <a:lnTo>
                  <a:pt x="553973" y="83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47895" y="3789556"/>
            <a:ext cx="506286" cy="15208"/>
          </a:xfrm>
          <a:custGeom>
            <a:avLst/>
            <a:gdLst>
              <a:gd name="connsiteX0" fmla="*/ 0 w 592073"/>
              <a:gd name="connsiteY0" fmla="*/ 8382 h 16764"/>
              <a:gd name="connsiteX1" fmla="*/ 592073 w 592073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2073" h="16764">
                <a:moveTo>
                  <a:pt x="0" y="8382"/>
                </a:moveTo>
                <a:lnTo>
                  <a:pt x="592073" y="83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066484" y="4641203"/>
            <a:ext cx="474359" cy="15208"/>
          </a:xfrm>
          <a:custGeom>
            <a:avLst/>
            <a:gdLst>
              <a:gd name="connsiteX0" fmla="*/ 0 w 554736"/>
              <a:gd name="connsiteY0" fmla="*/ 8382 h 16764"/>
              <a:gd name="connsiteX1" fmla="*/ 554736 w 554736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4736" h="16764">
                <a:moveTo>
                  <a:pt x="0" y="8382"/>
                </a:moveTo>
                <a:lnTo>
                  <a:pt x="554736" y="83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690709" y="4641203"/>
            <a:ext cx="507589" cy="15208"/>
          </a:xfrm>
          <a:custGeom>
            <a:avLst/>
            <a:gdLst>
              <a:gd name="connsiteX0" fmla="*/ 0 w 593597"/>
              <a:gd name="connsiteY0" fmla="*/ 8382 h 16764"/>
              <a:gd name="connsiteX1" fmla="*/ 593597 w 593597"/>
              <a:gd name="connsiteY1" fmla="*/ 8382 h 16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3597" h="16764">
                <a:moveTo>
                  <a:pt x="0" y="8382"/>
                </a:moveTo>
                <a:lnTo>
                  <a:pt x="593597" y="83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1831768" y="948129"/>
            <a:ext cx="5418150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70"/>
              </a:lnSpc>
            </a:pPr>
            <a:r>
              <a:rPr lang="en-US" altLang="zh-CN" sz="3900" dirty="0">
                <a:solidFill>
                  <a:srgbClr val="FF9A05"/>
                </a:solidFill>
                <a:cs typeface="Times New Roman" panose="02020603050405020304" pitchFamily="18" charset="0"/>
              </a:rPr>
              <a:t>第二节</a:t>
            </a:r>
            <a:r>
              <a:rPr lang="en-US" altLang="zh-CN" sz="3900" dirty="0">
                <a:cs typeface="Times New Roman" panose="02020603050405020304" pitchFamily="18" charset="0"/>
              </a:rPr>
              <a:t>  </a:t>
            </a:r>
            <a:r>
              <a:rPr lang="en-US" altLang="zh-CN" sz="3900" dirty="0">
                <a:solidFill>
                  <a:srgbClr val="FF9A05"/>
                </a:solidFill>
                <a:cs typeface="Times New Roman" panose="02020603050405020304" pitchFamily="18" charset="0"/>
              </a:rPr>
              <a:t>学生-课程数据库</a:t>
            </a:r>
            <a:endParaRPr lang="en-US" altLang="zh-CN" sz="3900" dirty="0">
              <a:solidFill>
                <a:srgbClr val="FF9A05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433501" y="1866436"/>
            <a:ext cx="3087320" cy="42519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98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学生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课程模式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S-T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759297" y="2638357"/>
            <a:ext cx="6452087" cy="37389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学生表：Student(Sno,</a:t>
            </a:r>
            <a:r>
              <a:rPr lang="en-US" altLang="zh-CN" sz="2500" dirty="0"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Sname,</a:t>
            </a:r>
            <a:r>
              <a:rPr lang="en-US" altLang="zh-CN" sz="2500" dirty="0"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Ssex,</a:t>
            </a:r>
            <a:r>
              <a:rPr lang="en-US" altLang="zh-CN" sz="2500" dirty="0"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Sage,</a:t>
            </a:r>
            <a:r>
              <a:rPr lang="en-US" altLang="zh-CN" sz="2500" dirty="0"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Sdept)</a:t>
            </a:r>
            <a:endParaRPr lang="en-US" altLang="zh-CN" sz="25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759297" y="3490927"/>
            <a:ext cx="5969583" cy="37389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课程表：Course(Cno,</a:t>
            </a:r>
            <a:r>
              <a:rPr lang="en-US" altLang="zh-CN" sz="2500" dirty="0"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Cname,</a:t>
            </a:r>
            <a:r>
              <a:rPr lang="en-US" altLang="zh-CN" sz="2500" dirty="0"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Cpno,</a:t>
            </a:r>
            <a:r>
              <a:rPr lang="en-US" altLang="zh-CN" sz="2500" dirty="0"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Ccredit)</a:t>
            </a:r>
            <a:endParaRPr lang="en-US" altLang="zh-CN" sz="25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759297" y="4343496"/>
            <a:ext cx="4666342" cy="37389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630"/>
              </a:lnSpc>
            </a:pP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学生选课表：SC(Sno,</a:t>
            </a:r>
            <a:r>
              <a:rPr lang="en-US" altLang="zh-CN" sz="2500" dirty="0"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Cno,</a:t>
            </a:r>
            <a:r>
              <a:rPr lang="en-US" altLang="zh-CN" sz="2500" dirty="0"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cs typeface="Times New Roman" panose="02020603050405020304" pitchFamily="18" charset="0"/>
              </a:rPr>
              <a:t>Grade)</a:t>
            </a:r>
            <a:endParaRPr lang="en-US" altLang="zh-CN" sz="25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62570" y="1871965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402971" y="2456783"/>
            <a:ext cx="11077" cy="192865"/>
          </a:xfrm>
          <a:custGeom>
            <a:avLst/>
            <a:gdLst>
              <a:gd name="connsiteX0" fmla="*/ 6477 w 12954"/>
              <a:gd name="connsiteY0" fmla="*/ 0 h 212598"/>
              <a:gd name="connsiteX1" fmla="*/ 6477 w 12954"/>
              <a:gd name="connsiteY1" fmla="*/ 212598 h 212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12598">
                <a:moveTo>
                  <a:pt x="6477" y="0"/>
                </a:moveTo>
                <a:lnTo>
                  <a:pt x="6477" y="212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19147" y="2456783"/>
            <a:ext cx="10425" cy="192865"/>
          </a:xfrm>
          <a:custGeom>
            <a:avLst/>
            <a:gdLst>
              <a:gd name="connsiteX0" fmla="*/ 6096 w 12191"/>
              <a:gd name="connsiteY0" fmla="*/ 0 h 212598"/>
              <a:gd name="connsiteX1" fmla="*/ 6096 w 12191"/>
              <a:gd name="connsiteY1" fmla="*/ 212598 h 212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212598">
                <a:moveTo>
                  <a:pt x="6096" y="0"/>
                </a:moveTo>
                <a:lnTo>
                  <a:pt x="6096" y="212598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69283" y="2456783"/>
            <a:ext cx="11077" cy="192865"/>
          </a:xfrm>
          <a:custGeom>
            <a:avLst/>
            <a:gdLst>
              <a:gd name="connsiteX0" fmla="*/ 6477 w 12954"/>
              <a:gd name="connsiteY0" fmla="*/ 0 h 212598"/>
              <a:gd name="connsiteX1" fmla="*/ 6477 w 12954"/>
              <a:gd name="connsiteY1" fmla="*/ 212598 h 212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12598">
                <a:moveTo>
                  <a:pt x="6477" y="0"/>
                </a:moveTo>
                <a:lnTo>
                  <a:pt x="6477" y="212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33103" y="2456783"/>
            <a:ext cx="11077" cy="192865"/>
          </a:xfrm>
          <a:custGeom>
            <a:avLst/>
            <a:gdLst>
              <a:gd name="connsiteX0" fmla="*/ 6477 w 12954"/>
              <a:gd name="connsiteY0" fmla="*/ 0 h 212598"/>
              <a:gd name="connsiteX1" fmla="*/ 6477 w 12954"/>
              <a:gd name="connsiteY1" fmla="*/ 212598 h 212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12598">
                <a:moveTo>
                  <a:pt x="6477" y="0"/>
                </a:moveTo>
                <a:lnTo>
                  <a:pt x="6477" y="212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53525" y="2456783"/>
            <a:ext cx="6995486" cy="11752"/>
          </a:xfrm>
          <a:custGeom>
            <a:avLst/>
            <a:gdLst>
              <a:gd name="connsiteX0" fmla="*/ 0 w 8180832"/>
              <a:gd name="connsiteY0" fmla="*/ 6476 h 12954"/>
              <a:gd name="connsiteX1" fmla="*/ 8180832 w 8180832"/>
              <a:gd name="connsiteY1" fmla="*/ 6476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80832" h="12954">
                <a:moveTo>
                  <a:pt x="0" y="6476"/>
                </a:moveTo>
                <a:lnTo>
                  <a:pt x="8180832" y="64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62570" y="2649647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402971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19147" y="2649647"/>
            <a:ext cx="10425" cy="777682"/>
          </a:xfrm>
          <a:custGeom>
            <a:avLst/>
            <a:gdLst>
              <a:gd name="connsiteX0" fmla="*/ 6096 w 12191"/>
              <a:gd name="connsiteY0" fmla="*/ 0 h 857250"/>
              <a:gd name="connsiteX1" fmla="*/ 6096 w 12191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857250">
                <a:moveTo>
                  <a:pt x="6096" y="0"/>
                </a:moveTo>
                <a:lnTo>
                  <a:pt x="6096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069283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633103" y="2649647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53525" y="3307049"/>
            <a:ext cx="6995486" cy="11059"/>
          </a:xfrm>
          <a:custGeom>
            <a:avLst/>
            <a:gdLst>
              <a:gd name="connsiteX0" fmla="*/ 0 w 8180832"/>
              <a:gd name="connsiteY0" fmla="*/ 6096 h 12191"/>
              <a:gd name="connsiteX1" fmla="*/ 8180832 w 8180832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80832" h="12191">
                <a:moveTo>
                  <a:pt x="0" y="6096"/>
                </a:moveTo>
                <a:lnTo>
                  <a:pt x="818083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62570" y="3427329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02971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19147" y="3427329"/>
            <a:ext cx="10425" cy="777682"/>
          </a:xfrm>
          <a:custGeom>
            <a:avLst/>
            <a:gdLst>
              <a:gd name="connsiteX0" fmla="*/ 6096 w 12191"/>
              <a:gd name="connsiteY0" fmla="*/ 0 h 857250"/>
              <a:gd name="connsiteX1" fmla="*/ 6096 w 12191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857250">
                <a:moveTo>
                  <a:pt x="6096" y="0"/>
                </a:moveTo>
                <a:lnTo>
                  <a:pt x="6096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069283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633103" y="3427329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62570" y="4205011"/>
            <a:ext cx="7819097" cy="777682"/>
          </a:xfrm>
          <a:custGeom>
            <a:avLst/>
            <a:gdLst>
              <a:gd name="connsiteX0" fmla="*/ 0 w 9144000"/>
              <a:gd name="connsiteY0" fmla="*/ 0 h 857250"/>
              <a:gd name="connsiteX1" fmla="*/ 0 w 9144000"/>
              <a:gd name="connsiteY1" fmla="*/ 857250 h 857250"/>
              <a:gd name="connsiteX2" fmla="*/ 9143999 w 9144000"/>
              <a:gd name="connsiteY2" fmla="*/ 857250 h 857250"/>
              <a:gd name="connsiteX3" fmla="*/ 9143999 w 9144000"/>
              <a:gd name="connsiteY3" fmla="*/ 0 h 857250"/>
              <a:gd name="connsiteX4" fmla="*/ 0 w 9144000"/>
              <a:gd name="connsiteY4" fmla="*/ 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402971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519147" y="4205011"/>
            <a:ext cx="10425" cy="777682"/>
          </a:xfrm>
          <a:custGeom>
            <a:avLst/>
            <a:gdLst>
              <a:gd name="connsiteX0" fmla="*/ 6096 w 12191"/>
              <a:gd name="connsiteY0" fmla="*/ 0 h 857250"/>
              <a:gd name="connsiteX1" fmla="*/ 6096 w 12191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857250">
                <a:moveTo>
                  <a:pt x="6096" y="0"/>
                </a:moveTo>
                <a:lnTo>
                  <a:pt x="6096" y="857250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069283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633103" y="4205011"/>
            <a:ext cx="11077" cy="777682"/>
          </a:xfrm>
          <a:custGeom>
            <a:avLst/>
            <a:gdLst>
              <a:gd name="connsiteX0" fmla="*/ 6477 w 12954"/>
              <a:gd name="connsiteY0" fmla="*/ 0 h 857250"/>
              <a:gd name="connsiteX1" fmla="*/ 6477 w 12954"/>
              <a:gd name="connsiteY1" fmla="*/ 8572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857250">
                <a:moveTo>
                  <a:pt x="6477" y="0"/>
                </a:moveTo>
                <a:lnTo>
                  <a:pt x="6477" y="857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402971" y="4982693"/>
            <a:ext cx="11077" cy="394717"/>
          </a:xfrm>
          <a:custGeom>
            <a:avLst/>
            <a:gdLst>
              <a:gd name="connsiteX0" fmla="*/ 6477 w 12954"/>
              <a:gd name="connsiteY0" fmla="*/ 0 h 435102"/>
              <a:gd name="connsiteX1" fmla="*/ 6477 w 12954"/>
              <a:gd name="connsiteY1" fmla="*/ 435102 h 435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435102">
                <a:moveTo>
                  <a:pt x="6477" y="0"/>
                </a:moveTo>
                <a:lnTo>
                  <a:pt x="6477" y="4351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3519147" y="4982693"/>
            <a:ext cx="10425" cy="394717"/>
          </a:xfrm>
          <a:custGeom>
            <a:avLst/>
            <a:gdLst>
              <a:gd name="connsiteX0" fmla="*/ 6096 w 12191"/>
              <a:gd name="connsiteY0" fmla="*/ 0 h 435102"/>
              <a:gd name="connsiteX1" fmla="*/ 6096 w 12191"/>
              <a:gd name="connsiteY1" fmla="*/ 435102 h 435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1" h="435102">
                <a:moveTo>
                  <a:pt x="6096" y="0"/>
                </a:moveTo>
                <a:lnTo>
                  <a:pt x="6096" y="435102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069283" y="4982693"/>
            <a:ext cx="11077" cy="394717"/>
          </a:xfrm>
          <a:custGeom>
            <a:avLst/>
            <a:gdLst>
              <a:gd name="connsiteX0" fmla="*/ 6477 w 12954"/>
              <a:gd name="connsiteY0" fmla="*/ 0 h 435102"/>
              <a:gd name="connsiteX1" fmla="*/ 6477 w 12954"/>
              <a:gd name="connsiteY1" fmla="*/ 435102 h 435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435102">
                <a:moveTo>
                  <a:pt x="6477" y="0"/>
                </a:moveTo>
                <a:lnTo>
                  <a:pt x="6477" y="4351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633103" y="4982693"/>
            <a:ext cx="11077" cy="394717"/>
          </a:xfrm>
          <a:custGeom>
            <a:avLst/>
            <a:gdLst>
              <a:gd name="connsiteX0" fmla="*/ 6477 w 12954"/>
              <a:gd name="connsiteY0" fmla="*/ 0 h 435102"/>
              <a:gd name="connsiteX1" fmla="*/ 6477 w 12954"/>
              <a:gd name="connsiteY1" fmla="*/ 435102 h 435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435102">
                <a:moveTo>
                  <a:pt x="6477" y="0"/>
                </a:moveTo>
                <a:lnTo>
                  <a:pt x="6477" y="4351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053525" y="5366348"/>
            <a:ext cx="6995486" cy="11060"/>
          </a:xfrm>
          <a:custGeom>
            <a:avLst/>
            <a:gdLst>
              <a:gd name="connsiteX0" fmla="*/ 0 w 8180832"/>
              <a:gd name="connsiteY0" fmla="*/ 6096 h 12192"/>
              <a:gd name="connsiteX1" fmla="*/ 8180832 w 818083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80832" h="12192">
                <a:moveTo>
                  <a:pt x="0" y="6096"/>
                </a:moveTo>
                <a:lnTo>
                  <a:pt x="8180832" y="6096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86014" y="875612"/>
            <a:ext cx="2029402" cy="52778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770"/>
              </a:lnSpc>
            </a:pPr>
            <a:r>
              <a:rPr lang="en-US" altLang="zh-CN" sz="3900" dirty="0">
                <a:solidFill>
                  <a:srgbClr val="000000"/>
                </a:solidFill>
                <a:cs typeface="Times New Roman" panose="02020603050405020304" pitchFamily="18" charset="0"/>
              </a:rPr>
              <a:t>Student表</a:t>
            </a:r>
            <a:endParaRPr lang="en-US" altLang="zh-CN" sz="3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129425" y="2695963"/>
            <a:ext cx="1096454" cy="25155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23368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学</a:t>
            </a:r>
            <a:r>
              <a:rPr lang="en-US" altLang="zh-CN" sz="1900" dirty="0">
                <a:cs typeface="Times New Roman" panose="02020603050405020304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号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defTabSz="-635">
              <a:lnSpc>
                <a:spcPts val="2365"/>
              </a:lnSpc>
              <a:tabLst>
                <a:tab pos="233680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Sno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90"/>
              </a:lnSpc>
              <a:tabLst>
                <a:tab pos="23368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200215121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23368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200215122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23368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200215123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233680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200515125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2573786" y="2695963"/>
            <a:ext cx="705321" cy="248985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77470" algn="l"/>
                <a:tab pos="155575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姓</a:t>
            </a:r>
            <a:r>
              <a:rPr lang="en-US" altLang="zh-CN" sz="1900" dirty="0">
                <a:cs typeface="Times New Roman" panose="02020603050405020304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名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defTabSz="-635">
              <a:lnSpc>
                <a:spcPts val="2365"/>
              </a:lnSpc>
              <a:tabLst>
                <a:tab pos="77470" algn="l"/>
                <a:tab pos="155575" algn="l"/>
              </a:tabLst>
            </a:pP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Sname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015"/>
              </a:lnSpc>
              <a:tabLst>
                <a:tab pos="77470" algn="l"/>
                <a:tab pos="155575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李勇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77470" algn="l"/>
                <a:tab pos="155575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刘晨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77470" algn="l"/>
                <a:tab pos="155575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王敏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77470" algn="l"/>
                <a:tab pos="155575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张立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24" name="TextBox 1"/>
          <p:cNvSpPr txBox="1"/>
          <p:nvPr/>
        </p:nvSpPr>
        <p:spPr>
          <a:xfrm>
            <a:off x="3822670" y="2695963"/>
            <a:ext cx="619012" cy="255770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66675" algn="l"/>
                <a:tab pos="356235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性</a:t>
            </a:r>
            <a:r>
              <a:rPr lang="en-US" altLang="zh-CN" sz="1900" dirty="0">
                <a:cs typeface="Times New Roman" panose="02020603050405020304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别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defTabSz="-635">
              <a:lnSpc>
                <a:spcPts val="2365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Ssex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015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男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女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女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男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25" name="TextBox 1"/>
          <p:cNvSpPr txBox="1"/>
          <p:nvPr/>
        </p:nvSpPr>
        <p:spPr>
          <a:xfrm>
            <a:off x="5375629" y="2695963"/>
            <a:ext cx="629872" cy="256923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66675" algn="l"/>
                <a:tab pos="356235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年</a:t>
            </a:r>
            <a:r>
              <a:rPr lang="en-US" altLang="zh-CN" sz="1900" dirty="0">
                <a:cs typeface="Times New Roman" panose="02020603050405020304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龄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defTabSz="-635">
              <a:lnSpc>
                <a:spcPts val="2365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Sage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90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19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18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66675" algn="l"/>
                <a:tab pos="356235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19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6819990" y="2695963"/>
            <a:ext cx="753732" cy="251550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 defTabSz="-635">
              <a:lnSpc>
                <a:spcPts val="1840"/>
              </a:lnSpc>
              <a:tabLst>
                <a:tab pos="77470" algn="l"/>
                <a:tab pos="344805" algn="l"/>
                <a:tab pos="356235" algn="l"/>
                <a:tab pos="411480" algn="l"/>
              </a:tabLst>
            </a:pPr>
            <a:r>
              <a:rPr lang="en-US" altLang="zh-CN" sz="1900" dirty="0">
                <a:solidFill>
                  <a:srgbClr val="000000"/>
                </a:solidFill>
                <a:cs typeface="Times New Roman" panose="02020603050405020304" pitchFamily="18" charset="0"/>
              </a:rPr>
              <a:t>所在系</a:t>
            </a:r>
            <a:endParaRPr lang="en-US" altLang="zh-CN" sz="1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defTabSz="-635">
              <a:lnSpc>
                <a:spcPts val="2365"/>
              </a:lnSpc>
              <a:tabLst>
                <a:tab pos="77470" algn="l"/>
                <a:tab pos="344805" algn="l"/>
                <a:tab pos="356235" algn="l"/>
                <a:tab pos="411480" algn="l"/>
              </a:tabLst>
            </a:pPr>
            <a:r>
              <a:rPr lang="en-US" altLang="zh-CN" dirty="0" smtClean="0"/>
              <a:t>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Sdept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190"/>
              </a:lnSpc>
              <a:tabLst>
                <a:tab pos="77470" algn="l"/>
                <a:tab pos="344805" algn="l"/>
                <a:tab pos="356235" algn="l"/>
                <a:tab pos="41148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CS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77470" algn="l"/>
                <a:tab pos="344805" algn="l"/>
                <a:tab pos="356235" algn="l"/>
                <a:tab pos="41148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CS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77470" algn="l"/>
                <a:tab pos="344805" algn="l"/>
                <a:tab pos="356235" algn="l"/>
                <a:tab pos="411480" algn="l"/>
              </a:tabLst>
            </a:pPr>
            <a:r>
              <a:rPr lang="en-US" altLang="zh-CN" dirty="0" smtClean="0"/>
              <a:t>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MA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875"/>
              </a:lnSpc>
            </a:pPr>
            <a:endParaRPr lang="en-US" altLang="zh-CN" dirty="0" smtClean="0"/>
          </a:p>
          <a:p>
            <a:pPr defTabSz="-635">
              <a:lnSpc>
                <a:spcPts val="2540"/>
              </a:lnSpc>
              <a:tabLst>
                <a:tab pos="77470" algn="l"/>
                <a:tab pos="344805" algn="l"/>
                <a:tab pos="356235" algn="l"/>
                <a:tab pos="411480" algn="l"/>
              </a:tabLst>
            </a:pPr>
            <a:r>
              <a:rPr lang="en-US" altLang="zh-CN" dirty="0" smtClean="0"/>
              <a:t>				</a:t>
            </a:r>
            <a:r>
              <a:rPr lang="en-US" altLang="zh-CN" sz="1900" b="1" dirty="0">
                <a:solidFill>
                  <a:srgbClr val="000000"/>
                </a:solidFill>
                <a:cs typeface="Times New Roman" panose="02020603050405020304" pitchFamily="18" charset="0"/>
              </a:rPr>
              <a:t>IS</a:t>
            </a:r>
            <a:endParaRPr lang="en-US" altLang="zh-CN" sz="19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01.4"/>
</p:tagLst>
</file>

<file path=ppt/tags/tag2.xml><?xml version="1.0" encoding="utf-8"?>
<p:tagLst xmlns:p="http://schemas.openxmlformats.org/presentationml/2006/main">
  <p:tag name="TIMING" val="|0.4|3.6"/>
</p:tagLst>
</file>

<file path=ppt/tags/tag3.xml><?xml version="1.0" encoding="utf-8"?>
<p:tagLst xmlns:p="http://schemas.openxmlformats.org/presentationml/2006/main">
  <p:tag name="TIMING" val="|0.5|1.2|0.9"/>
</p:tagLst>
</file>

<file path=ppt/tags/tag4.xml><?xml version="1.0" encoding="utf-8"?>
<p:tagLst xmlns:p="http://schemas.openxmlformats.org/presentationml/2006/main">
  <p:tag name="TIMING" val="|0.5|2.9"/>
</p:tagLst>
</file>

<file path=ppt/tags/tag5.xml><?xml version="1.0" encoding="utf-8"?>
<p:tagLst xmlns:p="http://schemas.openxmlformats.org/presentationml/2006/main">
  <p:tag name="TIMING" val="|0.4|0.5|1.8|1.4"/>
</p:tagLst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0</TotalTime>
  <Words>6646</Words>
  <Application>WPS 演示</Application>
  <PresentationFormat>全屏显示(4:3)</PresentationFormat>
  <Paragraphs>793</Paragraphs>
  <Slides>45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굴림</vt:lpstr>
      <vt:lpstr>Verdana</vt:lpstr>
      <vt:lpstr>隶书</vt:lpstr>
      <vt:lpstr>华文行楷</vt:lpstr>
      <vt:lpstr>隶书</vt:lpstr>
      <vt:lpstr>Symbol</vt:lpstr>
      <vt:lpstr>Calibri</vt:lpstr>
      <vt:lpstr>华文楷体</vt:lpstr>
      <vt:lpstr>黑体</vt:lpstr>
      <vt:lpstr>华文楷体</vt:lpstr>
      <vt:lpstr>Courier New</vt:lpstr>
      <vt:lpstr>微软雅黑</vt:lpstr>
      <vt:lpstr>Malgun Gothic</vt:lpstr>
      <vt:lpstr>数据库系统概论课件模板</vt:lpstr>
      <vt:lpstr>自定义设计方案</vt:lpstr>
      <vt:lpstr>Word.Document.8</vt:lpstr>
      <vt:lpstr>数据库系统概论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第三节 数据定义</vt:lpstr>
      <vt:lpstr>第三节 数据定义</vt:lpstr>
      <vt:lpstr>创建数据库</vt:lpstr>
      <vt:lpstr>第三节 数据定义</vt:lpstr>
      <vt:lpstr>模式的定义与删除</vt:lpstr>
      <vt:lpstr>PowerPoint 演示文稿</vt:lpstr>
      <vt:lpstr>一、模式定义</vt:lpstr>
      <vt:lpstr>二、删除模式</vt:lpstr>
      <vt:lpstr>第三节 数据定义</vt:lpstr>
      <vt:lpstr>基本表的定义、删除与修改</vt:lpstr>
      <vt:lpstr>一、数据类型</vt:lpstr>
      <vt:lpstr>基本数据类型</vt:lpstr>
      <vt:lpstr>二、定义基本表</vt:lpstr>
      <vt:lpstr>学生表Student</vt:lpstr>
      <vt:lpstr>课程表Course</vt:lpstr>
      <vt:lpstr>学生选课表SC</vt:lpstr>
      <vt:lpstr>定义基本表（续）</vt:lpstr>
      <vt:lpstr>      数工原题</vt:lpstr>
      <vt:lpstr>QUESTION</vt:lpstr>
      <vt:lpstr>三、修改基本表 </vt:lpstr>
      <vt:lpstr>PowerPoint 演示文稿</vt:lpstr>
      <vt:lpstr>四、删除基本表</vt:lpstr>
      <vt:lpstr>删除基本表（续）</vt:lpstr>
      <vt:lpstr>第三节 数据定义</vt:lpstr>
      <vt:lpstr>索引的建立与删除</vt:lpstr>
      <vt:lpstr>一、建立索引 </vt:lpstr>
      <vt:lpstr>PowerPoint 演示文稿</vt:lpstr>
      <vt:lpstr>建立索引 （续）</vt:lpstr>
      <vt:lpstr>建立索引 （续）</vt:lpstr>
      <vt:lpstr>PowerPoint 演示文稿</vt:lpstr>
      <vt:lpstr>二、删除索引 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</cp:lastModifiedBy>
  <cp:revision>127</cp:revision>
  <dcterms:created xsi:type="dcterms:W3CDTF">2009-07-28T00:16:00Z</dcterms:created>
  <dcterms:modified xsi:type="dcterms:W3CDTF">2017-03-06T13:06:41Z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