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3"/>
  </p:sldMasterIdLst>
  <p:notesMasterIdLst>
    <p:notesMasterId r:id="rId5"/>
  </p:notesMasterIdLst>
  <p:sldIdLst>
    <p:sldId id="262" r:id="rId4"/>
    <p:sldId id="269" r:id="rId6"/>
    <p:sldId id="270" r:id="rId7"/>
    <p:sldId id="268" r:id="rId8"/>
    <p:sldId id="303" r:id="rId9"/>
    <p:sldId id="306" r:id="rId10"/>
    <p:sldId id="307" r:id="rId11"/>
    <p:sldId id="30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308" r:id="rId36"/>
    <p:sldId id="295" r:id="rId37"/>
    <p:sldId id="346" r:id="rId38"/>
    <p:sldId id="309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0" r:id="rId47"/>
    <p:sldId id="311" r:id="rId48"/>
    <p:sldId id="313" r:id="rId49"/>
    <p:sldId id="312" r:id="rId50"/>
    <p:sldId id="314" r:id="rId51"/>
    <p:sldId id="315" r:id="rId52"/>
    <p:sldId id="316" r:id="rId53"/>
    <p:sldId id="317" r:id="rId54"/>
    <p:sldId id="318" r:id="rId55"/>
    <p:sldId id="325" r:id="rId56"/>
    <p:sldId id="326" r:id="rId57"/>
    <p:sldId id="319" r:id="rId58"/>
    <p:sldId id="320" r:id="rId59"/>
    <p:sldId id="321" r:id="rId60"/>
    <p:sldId id="322" r:id="rId61"/>
    <p:sldId id="323" r:id="rId62"/>
    <p:sldId id="324" r:id="rId63"/>
    <p:sldId id="332" r:id="rId64"/>
    <p:sldId id="328" r:id="rId65"/>
    <p:sldId id="333" r:id="rId66"/>
    <p:sldId id="334" r:id="rId67"/>
    <p:sldId id="329" r:id="rId68"/>
    <p:sldId id="330" r:id="rId69"/>
    <p:sldId id="331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266" r:id="rId82"/>
    <p:sldId id="265" r:id="rId83"/>
    <p:sldId id="264" r:id="rId84"/>
    <p:sldId id="263" r:id="rId85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813" autoAdjust="0"/>
  </p:normalViewPr>
  <p:slideViewPr>
    <p:cSldViewPr snapToGrid="0">
      <p:cViewPr varScale="1">
        <p:scale>
          <a:sx n="105" d="100"/>
          <a:sy n="105" d="100"/>
        </p:scale>
        <p:origin x="-1782" y="-84"/>
      </p:cViewPr>
      <p:guideLst>
        <p:guide orient="horz" pos="2160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F67C-7E4C-4F87-9D95-C1F59A29B2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可以用任意字符当通配符，只要前面这个后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中的字符统一就行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空值不是一个精确的值，不能用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号，只能用</a:t>
            </a:r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：去掉</a:t>
            </a:r>
            <a:r>
              <a:rPr lang="en-US" altLang="zh-CN" dirty="0" err="1" smtClean="0"/>
              <a:t>distince</a:t>
            </a:r>
            <a:r>
              <a:rPr lang="zh-CN" altLang="en-US" dirty="0" smtClean="0"/>
              <a:t>，重复行重复加</a:t>
            </a:r>
            <a:endParaRPr lang="en-US" altLang="zh-CN" dirty="0" smtClean="0"/>
          </a:p>
          <a:p>
            <a:r>
              <a:rPr lang="zh-CN" altLang="en-US" dirty="0" smtClean="0"/>
              <a:t>空值不列入计算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注意：找到最低分的那个学生的学号，不能这么写，得通过连接比较</a:t>
            </a:r>
            <a:endParaRPr lang="en-US" altLang="zh-CN" dirty="0" smtClean="0"/>
          </a:p>
          <a:p>
            <a:r>
              <a:rPr lang="zh-CN" altLang="en-US" dirty="0" smtClean="0"/>
              <a:t>第二个是说，分组后，超过两个的那个选出来，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子句中不能有聚集函数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中只能出现</a:t>
            </a:r>
            <a:r>
              <a:rPr lang="en-US" altLang="zh-CN" dirty="0" smtClean="0"/>
              <a:t>group</a:t>
            </a:r>
            <a:r>
              <a:rPr lang="en-US" altLang="zh-CN" baseline="0" dirty="0" smtClean="0"/>
              <a:t> by</a:t>
            </a:r>
            <a:r>
              <a:rPr lang="zh-CN" altLang="en-US" baseline="0" dirty="0" smtClean="0"/>
              <a:t>中的字段或者聚集函数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求各个学生学号及选课情况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强调一下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不能省略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设计到多表，先把连接条件协商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为什么不能有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，因为有没有排序没有意义，毫不影响，如果加了的话就出错了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到底该把哪个放在外面，吧哪个放在里面呢？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还是建议一层一层的剥开来讲，让学生自己先考虑一下， 涉及到几个表，然后再展示出来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前面例子中的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，当时单值</a:t>
            </a:r>
            <a:r>
              <a:rPr lang="zh-CN" altLang="en-US" baseline="0" dirty="0" smtClean="0"/>
              <a:t> 的时候都可以用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来代替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，多值的时候不能改成</a:t>
            </a:r>
            <a:r>
              <a:rPr lang="en-US" altLang="zh-CN" baseline="0" dirty="0" smtClean="0"/>
              <a:t>=</a:t>
            </a:r>
            <a:endParaRPr lang="en-US" altLang="zh-CN" baseline="0" dirty="0" smtClean="0"/>
          </a:p>
          <a:p>
            <a:r>
              <a:rPr lang="zh-CN" altLang="en-US" baseline="0" dirty="0" smtClean="0"/>
              <a:t>例</a:t>
            </a:r>
            <a:r>
              <a:rPr lang="en-US" altLang="zh-CN" baseline="0" dirty="0" smtClean="0"/>
              <a:t>41</a:t>
            </a:r>
            <a:r>
              <a:rPr lang="zh-CN" altLang="en-US" baseline="0" dirty="0" smtClean="0"/>
              <a:t>，用到了相关子查询，平均成绩是自己的，外层需要给他提供条件，否则的话是不能做的。为了区别里层和外层取了别名。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一条一条的跟学生们过一遍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一般工程中很少用*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从外层表中一一取出来，去检查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比较绕口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exist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not </a:t>
            </a:r>
            <a:r>
              <a:rPr lang="en-US" altLang="zh-CN" dirty="0" err="1" smtClean="0"/>
              <a:t>exsit</a:t>
            </a:r>
            <a:r>
              <a:rPr lang="zh-CN" altLang="en-US" dirty="0" smtClean="0"/>
              <a:t>，我们都是希望返回一个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否定之否定</a:t>
            </a:r>
            <a:r>
              <a:rPr lang="en-US" altLang="zh-CN" dirty="0" smtClean="0"/>
              <a:t>==</a:t>
            </a:r>
            <a:r>
              <a:rPr lang="zh-CN" altLang="en-US" dirty="0" smtClean="0"/>
              <a:t>肯定，对于所有的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，就等价于，不存在一个元素不满足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不存在   不选</a:t>
            </a:r>
            <a:endParaRPr lang="en-US" altLang="zh-CN" dirty="0" smtClean="0"/>
          </a:p>
          <a:p>
            <a:r>
              <a:rPr lang="zh-CN" altLang="en-US" dirty="0" smtClean="0"/>
              <a:t>那个表在中间</a:t>
            </a:r>
            <a:endParaRPr lang="en-US" altLang="zh-CN" dirty="0" smtClean="0"/>
          </a:p>
          <a:p>
            <a:r>
              <a:rPr lang="zh-CN" altLang="en-US" dirty="0" smtClean="0"/>
              <a:t>不存在这样的课程没有被选择，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前面这个符号叫做联结词，后面这个式子叫做范式，求范式的步骤中，第一步就是消去联结词，这个式子就是小屋联结词的规则。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蕴含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可以理解为日常语言的“如果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先列出整个表的结构，让学生看到整个表的结构，然后再用实例去讲解，让学生有一个整体的感觉。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sql</a:t>
            </a:r>
            <a:r>
              <a:rPr lang="zh-CN" altLang="en-US" smtClean="0"/>
              <a:t>中点开相应的表格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Sname,</a:t>
            </a:r>
            <a:r>
              <a:rPr lang="en-US" altLang="zh-CN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‘2007’ </a:t>
            </a:r>
            <a:r>
              <a:rPr lang="zh-CN" altLang="en-US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入学年份      （空格后面是列名）</a:t>
            </a:r>
            <a:endParaRPr lang="zh-CN" altLang="en-US" sz="1200" b="1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 </a:t>
            </a:r>
            <a:r>
              <a:rPr lang="zh-CN" altLang="en-US" dirty="0" smtClean="0"/>
              <a:t>生人数，属于别名，‘学生人数’，加上单引号也可以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Sname,2012-Sage as Birth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Student;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加上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提前把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中的表格先列出来，然后再写实例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上面那样写是曲解了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的意思，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不是作用于列，而是作用于元组，下面何种写法，就说明是对于一个组合起作用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课上演示，当堂公布结果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Between 23 and 20</a:t>
            </a:r>
            <a:r>
              <a:rPr lang="zh-CN" altLang="en-US" dirty="0" smtClean="0"/>
              <a:t>，这样写结果就是空集。</a:t>
            </a:r>
            <a:endParaRPr lang="en-US" altLang="zh-CN" dirty="0" smtClean="0"/>
          </a:p>
          <a:p>
            <a:r>
              <a:rPr lang="zh-CN" altLang="en-US" dirty="0" smtClean="0"/>
              <a:t>注意这个上界和下届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很少用下划线，经常会用到百分号</a:t>
            </a:r>
            <a:endParaRPr lang="en-US" altLang="zh-CN" dirty="0" smtClean="0"/>
          </a:p>
          <a:p>
            <a:r>
              <a:rPr lang="zh-CN" altLang="en-US" dirty="0" smtClean="0"/>
              <a:t>因为中午字符为两个字节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/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/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" name="Freeform 106"/>
          <p:cNvSpPr/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Freeform 119"/>
          <p:cNvSpPr/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0472-6DC8-419D-AF37-F97584F09D9F}" type="datetimeFigureOut">
              <a:rPr lang="zh-CN" altLang="en-US"/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DC6C-23F3-494F-BE7C-732C8EABFB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52C8-C7E7-4005-AD9E-2ABD3967022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8DEE-DF00-49C1-9B2D-76BB9A975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3B01-CAF4-43FA-A47F-5E14B6D6A8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B75A-966A-4906-BFDB-B515556622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FB52-6137-4BD4-BFDB-C32FB1D10172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9AE1-26C2-4506-8F7D-084118C953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92F2-2327-4FC6-8010-10DE106385D8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5683-1503-42A6-A335-4EFD811FC4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8F7C-A900-451E-A261-F81631E08905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9AA-2280-4AAA-BFC0-DA529661BD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78FF-32E5-43E3-B880-2B9283142FCE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F8438-E9A2-40DE-8B45-8AC2376C1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1C04F-195D-479F-B0CB-0708824131B7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275E-0B57-4AB4-9F62-9F012420CB3F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DE0D-3B54-442E-B465-440DB5F9A4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5C23-32B1-4E1D-9D1F-3997E40D8C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675-32BF-485D-B0A7-E3A33A619B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5EDF-EB1B-4B61-9A8D-6CD02D0768CE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DDEC1-EDA8-476F-882F-1A5B111050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anose="02020603050405020304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77040-85C6-4BDE-A1B9-B4812DA21F32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5824-EEBD-4D3C-9DDD-A4D8620C2F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FB88-07B0-45A3-913F-336EF6B5079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40B1A-F267-4D51-9F38-03905AB4BE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5446-DC0C-4244-8DDE-8624CA65D6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8311B-B862-46C1-B41D-041D0ABA6A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74D8-FDC7-43D2-94AC-8CB39F1459C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9555-1C55-4180-B14C-9A624CB36C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F0E6F-DB43-41AD-80CD-A428521F3A0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189F-47CC-4E39-82F0-CF1DBF3B87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9" Type="http://schemas.openxmlformats.org/officeDocument/2006/relationships/image" Target="../media/image9.jpeg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D239493-A268-4097-A293-FA7F6347FCF8}" type="slidenum">
              <a:rPr lang="ko-KR" altLang="en-US"/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4" name="Arc 36"/>
          <p:cNvSpPr/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31" name="Group 47"/>
          <p:cNvGrpSpPr/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32" name="Group 43"/>
          <p:cNvGrpSpPr/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A3FAF7-E146-4E99-B6A5-BE74DE43DC07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E09526-1812-4BFF-AD3A-B0F92CCDCEE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anose="05000000000000000000" pitchFamily="2" charset="2"/>
        <a:buChar char=""/>
        <a:defRPr sz="32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600" y="3609975"/>
            <a:ext cx="7129463" cy="708025"/>
          </a:xfrm>
          <a:prstGeom prst="rect">
            <a:avLst/>
          </a:prstGeom>
          <a:ln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017963" y="4584700"/>
            <a:ext cx="51260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</a:rPr>
              <a:t>参考：第三章 关系数据库标准查询语言 </a:t>
            </a:r>
            <a:r>
              <a:rPr lang="en-US" altLang="zh-CN" b="1">
                <a:solidFill>
                  <a:srgbClr val="000000"/>
                </a:solidFill>
              </a:rPr>
              <a:t>P91-P117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0" y="103028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属性名表达式、常量或函数</a:t>
            </a:r>
            <a:endParaRPr lang="en-US" altLang="zh-CN" dirty="0" smtClean="0"/>
          </a:p>
          <a:p>
            <a:pPr lvl="1"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1675" y="1643063"/>
            <a:ext cx="648176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3   </a:t>
            </a:r>
            <a:r>
              <a:rPr lang="zh-CN" altLang="en-US" sz="2400" dirty="0"/>
              <a:t>查询全体学生的姓名、出生年份</a:t>
            </a:r>
            <a:endParaRPr lang="zh-CN" altLang="en-US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58900" y="2281238"/>
            <a:ext cx="4572000" cy="862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2016 </a:t>
            </a:r>
            <a:r>
              <a:rPr lang="en-US" altLang="zh-CN" sz="2000" dirty="0"/>
              <a:t>– Sage  Birthday</a:t>
            </a:r>
            <a:endParaRPr lang="en-US" altLang="zh-CN" sz="2000" dirty="0"/>
          </a:p>
          <a:p>
            <a:r>
              <a:rPr lang="en-US" altLang="zh-CN" sz="2000" dirty="0"/>
              <a:t> FROM Student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9613" y="3213100"/>
            <a:ext cx="64801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4   </a:t>
            </a:r>
            <a:r>
              <a:rPr lang="zh-CN" altLang="en-US" sz="2400"/>
              <a:t>查询全体学生的人数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65250" y="3851275"/>
            <a:ext cx="4572000" cy="862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 count(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)  </a:t>
            </a:r>
            <a:r>
              <a:rPr lang="zh-CN" altLang="en-US" sz="2000" dirty="0"/>
              <a:t>学生人数</a:t>
            </a:r>
            <a:endParaRPr lang="en-US" altLang="zh-CN" sz="2000" dirty="0"/>
          </a:p>
          <a:p>
            <a:r>
              <a:rPr lang="en-US" altLang="zh-CN" sz="2000" dirty="0"/>
              <a:t> FROM Student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6480175" y="1471613"/>
            <a:ext cx="1271588" cy="569912"/>
            <a:chOff x="6811617" y="2040834"/>
            <a:chExt cx="1272210" cy="569844"/>
          </a:xfrm>
        </p:grpSpPr>
        <p:sp>
          <p:nvSpPr>
            <p:cNvPr id="8" name="云形标注 7"/>
            <p:cNvSpPr/>
            <p:nvPr/>
          </p:nvSpPr>
          <p:spPr>
            <a:xfrm>
              <a:off x="6811617" y="2040834"/>
              <a:ext cx="1272210" cy="569844"/>
            </a:xfrm>
            <a:prstGeom prst="cloudCallout">
              <a:avLst>
                <a:gd name="adj1" fmla="val -100821"/>
                <a:gd name="adj2" fmla="val 13924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1755" name="矩形 8"/>
            <p:cNvSpPr>
              <a:spLocks noChangeArrowheads="1"/>
            </p:cNvSpPr>
            <p:nvPr/>
          </p:nvSpPr>
          <p:spPr bwMode="auto">
            <a:xfrm>
              <a:off x="7022394" y="2131151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列别名</a:t>
              </a: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757738" y="2386013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1675" y="4703763"/>
            <a:ext cx="648176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5  </a:t>
            </a:r>
            <a:r>
              <a:rPr lang="zh-CN" altLang="en-US" sz="2400" dirty="0"/>
              <a:t>在每个学生的姓名后面显示字符串 </a:t>
            </a:r>
            <a:r>
              <a:rPr lang="en-US" altLang="zh-CN" sz="2400" dirty="0" smtClean="0"/>
              <a:t>2016</a:t>
            </a:r>
            <a:endParaRPr lang="zh-CN" altLang="en-US" sz="20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58900" y="5341938"/>
            <a:ext cx="45720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Sname,</a:t>
            </a:r>
            <a:r>
              <a:rPr lang="en-US" altLang="zh-CN" sz="2000" dirty="0" smtClean="0"/>
              <a:t>'2016'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FROM student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</a:t>
            </a:r>
            <a:endParaRPr lang="zh-CN" altLang="en-US" dirty="0">
              <a:latin typeface="+mj-ea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取消重复行</a:t>
            </a:r>
            <a:endParaRPr lang="en-US" altLang="zh-CN" smtClean="0"/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在</a:t>
            </a:r>
            <a:r>
              <a:rPr lang="en-US" altLang="zh-CN" sz="2400" smtClean="0">
                <a:ea typeface="宋体" panose="02010600030101010101" pitchFamily="2" charset="-122"/>
              </a:rPr>
              <a:t>SELECT</a:t>
            </a:r>
            <a:r>
              <a:rPr lang="zh-CN" altLang="en-US" sz="2400" smtClean="0">
                <a:ea typeface="宋体" panose="02010600030101010101" pitchFamily="2" charset="-122"/>
              </a:rPr>
              <a:t>子句中使用</a:t>
            </a:r>
            <a:r>
              <a:rPr lang="en-US" altLang="zh-CN" sz="2400" smtClean="0">
                <a:ea typeface="宋体" panose="02010600030101010101" pitchFamily="2" charset="-122"/>
              </a:rPr>
              <a:t>DISTINCT</a:t>
            </a:r>
            <a:r>
              <a:rPr lang="zh-CN" altLang="en-US" sz="2400" smtClean="0">
                <a:ea typeface="宋体" panose="02010600030101010101" pitchFamily="2" charset="-122"/>
              </a:rPr>
              <a:t>短语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00138" y="2663825"/>
            <a:ext cx="64801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6   </a:t>
            </a:r>
            <a:r>
              <a:rPr lang="zh-CN" altLang="en-US" sz="2400"/>
              <a:t>查询选修了课程的学生的学号</a:t>
            </a:r>
            <a:endParaRPr lang="zh-CN" altLang="en-US" sz="20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22450" y="3216275"/>
            <a:ext cx="2179638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SELECT Sno</a:t>
            </a:r>
            <a:endParaRPr lang="en-US" altLang="zh-CN" sz="2000"/>
          </a:p>
          <a:p>
            <a:r>
              <a:rPr lang="en-US" altLang="zh-CN" sz="2000"/>
              <a:t> FROM   SC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9575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76800" y="3216275"/>
            <a:ext cx="3459163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r>
              <a:rPr lang="en-US" altLang="zh-CN" sz="2000" dirty="0"/>
              <a:t> FROM   SC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8738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/>
              <a:t>注意 </a:t>
            </a:r>
            <a:r>
              <a:rPr lang="en-US" altLang="zh-CN" sz="2800" b="1" dirty="0" smtClean="0"/>
              <a:t>DISTINCT</a:t>
            </a:r>
            <a:r>
              <a:rPr lang="zh-CN" altLang="en-US" sz="2800" b="1" dirty="0" smtClean="0"/>
              <a:t>短语的作用范围是所有目标列</a:t>
            </a:r>
            <a:endParaRPr lang="zh-CN" altLang="en-US" sz="2800" b="1" dirty="0" smtClean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a typeface="+mn-ea"/>
              </a:rPr>
              <a:t>例：查询选修课程的各种成绩</a:t>
            </a:r>
            <a:endParaRPr lang="zh-CN" altLang="en-US" sz="2400" b="1" dirty="0" smtClean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错误的写法</a:t>
            </a:r>
            <a:endParaRPr lang="zh-CN" altLang="en-US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ea typeface="+mn-ea"/>
              </a:rPr>
              <a:t>SELECT DISTINCT </a:t>
            </a:r>
            <a:r>
              <a:rPr lang="en-US" altLang="zh-CN" sz="2000" b="1" dirty="0" err="1" smtClean="0">
                <a:ea typeface="+mn-ea"/>
              </a:rPr>
              <a:t>Cno</a:t>
            </a:r>
            <a:r>
              <a:rPr lang="zh-CN" altLang="en-US" sz="2000" b="1" dirty="0" smtClean="0">
                <a:ea typeface="+mn-ea"/>
              </a:rPr>
              <a:t>，</a:t>
            </a:r>
            <a:r>
              <a:rPr lang="en-US" altLang="zh-CN" sz="2000" b="1" dirty="0" smtClean="0">
                <a:ea typeface="+mn-ea"/>
              </a:rPr>
              <a:t>DISTINCT Grade</a:t>
            </a:r>
            <a:endParaRPr lang="en-US" altLang="zh-CN" sz="2000" b="1" dirty="0" smtClean="0">
              <a:ea typeface="+mn-ea"/>
            </a:endParaRP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ea typeface="+mn-ea"/>
              </a:rPr>
              <a:t>FROM SC;</a:t>
            </a:r>
            <a:endParaRPr lang="en-US" altLang="zh-CN" sz="2000" b="1" dirty="0" smtClean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ea typeface="+mn-ea"/>
              </a:rPr>
              <a:t>正确的写法</a:t>
            </a:r>
            <a:endParaRPr lang="zh-CN" altLang="en-US" sz="2400" b="1" dirty="0" smtClean="0">
              <a:solidFill>
                <a:srgbClr val="7030A0"/>
              </a:solidFill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a typeface="+mn-ea"/>
              </a:rPr>
              <a:t>     </a:t>
            </a:r>
            <a:r>
              <a:rPr lang="en-US" altLang="zh-CN" sz="2400" b="1" dirty="0" smtClean="0">
                <a:ea typeface="+mn-ea"/>
              </a:rPr>
              <a:t>SELECT DISTINCT </a:t>
            </a:r>
            <a:r>
              <a:rPr lang="en-US" altLang="zh-CN" sz="2400" b="1" dirty="0" err="1" smtClean="0">
                <a:ea typeface="+mn-ea"/>
              </a:rPr>
              <a:t>Cno</a:t>
            </a:r>
            <a:r>
              <a:rPr lang="zh-CN" altLang="en-US" sz="2400" b="1" dirty="0" smtClean="0">
                <a:ea typeface="+mn-ea"/>
              </a:rPr>
              <a:t>，</a:t>
            </a:r>
            <a:r>
              <a:rPr lang="en-US" altLang="zh-CN" sz="2400" b="1" dirty="0" smtClean="0">
                <a:ea typeface="+mn-ea"/>
              </a:rPr>
              <a:t>Grade</a:t>
            </a:r>
            <a:endParaRPr lang="en-US" altLang="zh-CN" sz="2400" b="1" dirty="0" smtClean="0">
              <a:ea typeface="+mn-ea"/>
            </a:endParaRP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FROM SC;</a:t>
            </a:r>
            <a:r>
              <a:rPr lang="en-US" altLang="zh-CN" sz="2000" b="1" dirty="0" smtClean="0">
                <a:latin typeface="Courier New" panose="02070309020205020404"/>
              </a:rPr>
              <a:t> 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单表查询二、选择（续）</a:t>
            </a:r>
            <a:endParaRPr lang="zh-CN" altLang="en-US" dirty="0">
              <a:latin typeface="+mj-ea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查询满足条件的元组（</a:t>
            </a:r>
            <a:r>
              <a:rPr lang="en-US" altLang="zh-CN" smtClean="0"/>
              <a:t>where</a:t>
            </a:r>
            <a:r>
              <a:rPr lang="zh-CN" altLang="en-US" smtClean="0"/>
              <a:t>子句）</a:t>
            </a:r>
            <a:endParaRPr lang="zh-CN" altLang="en-US" smtClean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000125" y="2273300"/>
            <a:ext cx="7162800" cy="7620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800" b="1">
                <a:solidFill>
                  <a:schemeClr val="hlink"/>
                </a:solidFill>
              </a:rPr>
              <a:t>WHERE</a:t>
            </a:r>
            <a:r>
              <a:rPr kumimoji="1" lang="zh-CN" altLang="en-US" sz="2800" b="1"/>
              <a:t>子句常用的查询条件</a:t>
            </a:r>
            <a:endParaRPr kumimoji="1" lang="zh-CN" altLang="en-US" sz="2800" b="1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976313" y="2922588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文档" r:id="rId1" imgW="5629275" imgH="1714500" progId="">
                  <p:embed/>
                </p:oleObj>
              </mc:Choice>
              <mc:Fallback>
                <p:oleObj name="文档" r:id="rId1" imgW="5629275" imgH="1714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76313" y="2922588"/>
                        <a:ext cx="11430001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968375" y="5691188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多重条件（逻辑运算）</a:t>
            </a:r>
            <a:endParaRPr lang="zh-CN" altLang="en-US" b="1"/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529263" y="5691187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495675" y="3046413"/>
            <a:ext cx="720725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3.4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1 </a:t>
            </a:r>
            <a:r>
              <a:rPr lang="zh-CN" altLang="en-US" dirty="0" smtClean="0">
                <a:latin typeface="+mj-ea"/>
              </a:rPr>
              <a:t>比较大小</a:t>
            </a:r>
            <a:endParaRPr lang="zh-CN" altLang="en-US" dirty="0">
              <a:latin typeface="+mj-ea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363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WHERE</a:t>
            </a:r>
            <a:r>
              <a:rPr lang="zh-CN" altLang="en-US" sz="2800" dirty="0" smtClean="0"/>
              <a:t>子句的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比较条件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中使用比较运算符</a:t>
            </a:r>
            <a:endParaRPr lang="en-US" altLang="zh-CN" sz="28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b="1" dirty="0" smtClean="0">
                <a:ea typeface="宋体" panose="02010600030101010101" pitchFamily="2" charset="-122"/>
              </a:rPr>
              <a:t>=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&gt;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&lt;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&gt;=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&lt;=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!=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或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&lt;&gt;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!&gt;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!&lt;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 </a:t>
            </a:r>
            <a:endParaRPr lang="zh-CN" altLang="en-US" sz="2000" b="1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逻辑运算符</a:t>
            </a:r>
            <a:r>
              <a:rPr lang="en-US" altLang="zh-CN" sz="2000" b="1" dirty="0" smtClean="0">
                <a:ea typeface="宋体" panose="02010600030101010101" pitchFamily="2" charset="-122"/>
              </a:rPr>
              <a:t>NOT  + 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比较运算符</a:t>
            </a:r>
            <a:endParaRPr lang="zh-CN" altLang="en-US" sz="2200" b="1" dirty="0" smtClean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sz="18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6788" y="3471863"/>
            <a:ext cx="7394575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8]  </a:t>
            </a:r>
            <a:r>
              <a:rPr lang="zh-CN" altLang="en-US" sz="2400" dirty="0">
                <a:ea typeface="宋体" panose="02010600030101010101" pitchFamily="2" charset="-122"/>
              </a:rPr>
              <a:t>查询所有年龄在</a:t>
            </a:r>
            <a:r>
              <a:rPr lang="en-US" altLang="zh-CN" sz="2400" dirty="0"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ea typeface="宋体" panose="02010600030101010101" pitchFamily="2" charset="-122"/>
              </a:rPr>
              <a:t>岁以下的学生姓名及其年龄。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490663" y="4092575"/>
            <a:ext cx="2935287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FROM    Student    </a:t>
            </a:r>
            <a:endParaRPr lang="en-US" altLang="zh-CN" sz="2000" dirty="0"/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WHERE Sage &lt; 20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254625" y="4167981"/>
            <a:ext cx="3121025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 </a:t>
            </a:r>
            <a:endParaRPr lang="en-US" altLang="zh-CN" sz="2000" dirty="0"/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FROM    Student </a:t>
            </a:r>
            <a:endParaRPr lang="en-US" altLang="zh-CN" sz="2000" dirty="0"/>
          </a:p>
          <a:p>
            <a:pPr marL="0" lvl="2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WHERE NOT Sage &gt;= 20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9" name="燕尾形 8"/>
          <p:cNvSpPr/>
          <p:nvPr/>
        </p:nvSpPr>
        <p:spPr>
          <a:xfrm>
            <a:off x="4545013" y="4598988"/>
            <a:ext cx="450850" cy="64928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课堂练习</a:t>
            </a:r>
            <a:endParaRPr lang="zh-CN" altLang="en-US" dirty="0">
              <a:latin typeface="+mj-ea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练习一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查询性别为女的学生的学号、姓名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查询学分为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学分的课程的名字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查询成绩在</a:t>
            </a:r>
            <a:r>
              <a:rPr lang="en-US" altLang="zh-CN" dirty="0" smtClean="0">
                <a:ea typeface="宋体" panose="02010600030101010101" pitchFamily="2" charset="-122"/>
              </a:rPr>
              <a:t>85</a:t>
            </a:r>
            <a:r>
              <a:rPr lang="zh-CN" altLang="en-US" dirty="0" smtClean="0">
                <a:ea typeface="宋体" panose="02010600030101010101" pitchFamily="2" charset="-122"/>
              </a:rPr>
              <a:t>分以上的学生的学号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确定范围</a:t>
            </a:r>
            <a:endParaRPr lang="zh-CN" altLang="en-US" dirty="0">
              <a:latin typeface="+mj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使用谓词   </a:t>
            </a:r>
            <a:r>
              <a:rPr lang="en-US" altLang="zh-CN" dirty="0" smtClean="0"/>
              <a:t>BETWEEN …  AND  …      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NOT BETWEEN  …  AND  …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638" y="3313113"/>
            <a:ext cx="7883525" cy="781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10]  </a:t>
            </a:r>
            <a:r>
              <a:rPr lang="zh-CN" altLang="en-US" sz="2400" dirty="0">
                <a:ea typeface="宋体" panose="02010600030101010101" pitchFamily="2" charset="-122"/>
              </a:rPr>
              <a:t>查询年龄在</a:t>
            </a:r>
            <a:r>
              <a:rPr lang="en-US" altLang="zh-CN" sz="2400" dirty="0">
                <a:ea typeface="宋体" panose="02010600030101010101" pitchFamily="2" charset="-122"/>
              </a:rPr>
              <a:t>20~23</a:t>
            </a:r>
            <a:r>
              <a:rPr lang="zh-CN" altLang="en-US" sz="2400" dirty="0">
                <a:ea typeface="宋体" panose="02010600030101010101" pitchFamily="2" charset="-122"/>
              </a:rPr>
              <a:t>岁（包括</a:t>
            </a:r>
            <a:r>
              <a:rPr lang="en-US" altLang="zh-CN" sz="2400" dirty="0"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ea typeface="宋体" panose="02010600030101010101" pitchFamily="2" charset="-122"/>
              </a:rPr>
              <a:t>岁和</a:t>
            </a:r>
            <a:r>
              <a:rPr lang="en-US" altLang="zh-CN" sz="2400" dirty="0">
                <a:ea typeface="宋体" panose="02010600030101010101" pitchFamily="2" charset="-122"/>
              </a:rPr>
              <a:t>23</a:t>
            </a:r>
            <a:r>
              <a:rPr lang="zh-CN" altLang="en-US" sz="2400" dirty="0">
                <a:ea typeface="宋体" panose="02010600030101010101" pitchFamily="2" charset="-122"/>
              </a:rPr>
              <a:t>岁）之间的学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      </a:t>
            </a:r>
            <a:r>
              <a:rPr lang="zh-CN" altLang="en-US" sz="2400" dirty="0">
                <a:ea typeface="宋体" panose="02010600030101010101" pitchFamily="2" charset="-122"/>
              </a:rPr>
              <a:t> 生的姓名、系别和年龄</a:t>
            </a:r>
            <a:r>
              <a:rPr lang="zh-CN" altLang="en-US" sz="3200" dirty="0">
                <a:ea typeface="宋体" panose="02010600030101010101" pitchFamily="2" charset="-122"/>
              </a:rPr>
              <a:t>。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28788" y="4224338"/>
            <a:ext cx="5494337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Student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Sage BETWEEN 20 AND 23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确定集合</a:t>
            </a:r>
            <a:endParaRPr lang="zh-CN" altLang="en-US" dirty="0">
              <a:latin typeface="+mj-ea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使用谓词     </a:t>
            </a:r>
            <a:r>
              <a:rPr lang="en-US" altLang="zh-CN" sz="2800" smtClean="0"/>
              <a:t>IN &lt;</a:t>
            </a:r>
            <a:r>
              <a:rPr lang="zh-CN" altLang="en-US" sz="2800" smtClean="0"/>
              <a:t>值表</a:t>
            </a:r>
            <a:r>
              <a:rPr lang="en-US" altLang="zh-CN" sz="2800" smtClean="0"/>
              <a:t>&gt;,  NOT IN &lt;</a:t>
            </a:r>
            <a:r>
              <a:rPr lang="zh-CN" altLang="en-US" sz="2800" smtClean="0"/>
              <a:t>值表</a:t>
            </a:r>
            <a:r>
              <a:rPr lang="en-US" altLang="zh-CN" sz="2800" smtClean="0"/>
              <a:t>&gt;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&lt;</a:t>
            </a:r>
            <a:r>
              <a:rPr lang="zh-CN" altLang="en-US" sz="2400" smtClean="0">
                <a:ea typeface="宋体" panose="02010600030101010101" pitchFamily="2" charset="-122"/>
              </a:rPr>
              <a:t>值表</a:t>
            </a:r>
            <a:r>
              <a:rPr lang="en-US" altLang="zh-CN" sz="2400" smtClean="0">
                <a:ea typeface="宋体" panose="02010600030101010101" pitchFamily="2" charset="-122"/>
              </a:rPr>
              <a:t>&gt;</a:t>
            </a:r>
            <a:r>
              <a:rPr lang="zh-CN" altLang="en-US" sz="2400" smtClean="0">
                <a:ea typeface="宋体" panose="02010600030101010101" pitchFamily="2" charset="-122"/>
              </a:rPr>
              <a:t>：用逗号分隔的一组取值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5925"/>
            <a:ext cx="788511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12]</a:t>
            </a:r>
            <a:r>
              <a:rPr lang="zh-CN" altLang="en-US" sz="2400" dirty="0">
                <a:ea typeface="宋体" panose="02010600030101010101" pitchFamily="2" charset="-122"/>
              </a:rPr>
              <a:t>查询信息系（</a:t>
            </a:r>
            <a:r>
              <a:rPr lang="en-US" altLang="zh-CN" sz="2400" dirty="0"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ea typeface="宋体" panose="02010600030101010101" pitchFamily="2" charset="-122"/>
              </a:rPr>
              <a:t>）、数学系（</a:t>
            </a:r>
            <a:r>
              <a:rPr lang="en-US" altLang="zh-CN" sz="2400" dirty="0">
                <a:ea typeface="宋体" panose="02010600030101010101" pitchFamily="2" charset="-122"/>
              </a:rPr>
              <a:t>MA</a:t>
            </a:r>
            <a:r>
              <a:rPr lang="zh-CN" altLang="en-US" sz="2400" dirty="0">
                <a:ea typeface="宋体" panose="02010600030101010101" pitchFamily="2" charset="-122"/>
              </a:rPr>
              <a:t>）和计算机科学系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   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ea typeface="宋体" panose="02010600030101010101" pitchFamily="2" charset="-122"/>
              </a:rPr>
              <a:t>）学生的姓名和性别。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82763" y="4079875"/>
            <a:ext cx="5492750" cy="1417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Sname</a:t>
            </a:r>
            <a:r>
              <a:rPr lang="zh-CN" altLang="en-US" sz="2000"/>
              <a:t>，</a:t>
            </a:r>
            <a:r>
              <a:rPr lang="en-US" altLang="zh-CN" sz="2000"/>
              <a:t>Ssex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Student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Sdept IN ( 'IS'</a:t>
            </a:r>
            <a:r>
              <a:rPr lang="zh-CN" altLang="en-US" sz="2000"/>
              <a:t>，</a:t>
            </a:r>
            <a:r>
              <a:rPr lang="en-US" altLang="zh-CN" sz="2000"/>
              <a:t>'MA'</a:t>
            </a:r>
            <a:r>
              <a:rPr lang="zh-CN" altLang="en-US" sz="2000"/>
              <a:t>，</a:t>
            </a:r>
            <a:r>
              <a:rPr lang="en-US" altLang="zh-CN" sz="2000"/>
              <a:t>'CS' );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4 </a:t>
            </a:r>
            <a:r>
              <a:rPr lang="zh-CN" altLang="en-US" dirty="0" smtClean="0">
                <a:latin typeface="+mj-ea"/>
              </a:rPr>
              <a:t>字符串匹配</a:t>
            </a:r>
            <a:endParaRPr lang="zh-CN" altLang="en-US" dirty="0">
              <a:latin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 [NOT] LIKE  ‘&lt;</a:t>
            </a:r>
            <a:r>
              <a:rPr lang="zh-CN" altLang="en-US" sz="2800" dirty="0" smtClean="0"/>
              <a:t>匹配串</a:t>
            </a:r>
            <a:r>
              <a:rPr lang="en-US" altLang="zh-CN" sz="2800" dirty="0" smtClean="0"/>
              <a:t>&gt;’  [ESCAPE ‘ &lt;</a:t>
            </a:r>
            <a:r>
              <a:rPr lang="zh-CN" altLang="en-US" sz="2800" dirty="0" smtClean="0"/>
              <a:t>换码字符</a:t>
            </a:r>
            <a:r>
              <a:rPr lang="en-US" altLang="zh-CN" sz="2800" dirty="0" smtClean="0"/>
              <a:t>&gt;’]</a:t>
            </a:r>
            <a:endParaRPr lang="en-US" altLang="zh-CN" sz="3600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&lt;</a:t>
            </a:r>
            <a:r>
              <a:rPr lang="zh-CN" altLang="en-US" sz="2400" dirty="0" smtClean="0">
                <a:ea typeface="宋体" panose="02010600030101010101" pitchFamily="2" charset="-122"/>
              </a:rPr>
              <a:t>匹配串</a:t>
            </a:r>
            <a:r>
              <a:rPr lang="en-US" altLang="zh-CN" sz="2400" dirty="0" smtClean="0">
                <a:ea typeface="宋体" panose="02010600030101010101" pitchFamily="2" charset="-122"/>
              </a:rPr>
              <a:t>&gt;</a:t>
            </a:r>
            <a:r>
              <a:rPr lang="zh-CN" altLang="en-US" sz="2400" dirty="0" smtClean="0">
                <a:ea typeface="宋体" panose="02010600030101010101" pitchFamily="2" charset="-122"/>
              </a:rPr>
              <a:t>：指定匹配模板，可以是固定字符串或含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通配符</a:t>
            </a:r>
            <a:r>
              <a:rPr lang="zh-CN" altLang="en-US" sz="2400" dirty="0" smtClean="0">
                <a:ea typeface="宋体" panose="02010600030101010101" pitchFamily="2" charset="-122"/>
              </a:rPr>
              <a:t>的字符串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当匹配模板为固定字符串时，可以用 </a:t>
            </a:r>
            <a:r>
              <a:rPr lang="en-US" altLang="zh-CN" sz="2400" dirty="0" smtClean="0">
                <a:ea typeface="宋体" panose="02010600030101010101" pitchFamily="2" charset="-122"/>
              </a:rPr>
              <a:t>= </a:t>
            </a:r>
            <a:r>
              <a:rPr lang="zh-CN" altLang="en-US" sz="2400" dirty="0" smtClean="0">
                <a:ea typeface="宋体" panose="02010600030101010101" pitchFamily="2" charset="-122"/>
              </a:rPr>
              <a:t>运算符取代 </a:t>
            </a:r>
            <a:r>
              <a:rPr lang="en-US" altLang="zh-CN" sz="2400" dirty="0" smtClean="0">
                <a:ea typeface="宋体" panose="02010600030101010101" pitchFamily="2" charset="-122"/>
              </a:rPr>
              <a:t>LIKE </a:t>
            </a:r>
            <a:r>
              <a:rPr lang="zh-CN" altLang="en-US" sz="2400" dirty="0" smtClean="0">
                <a:ea typeface="宋体" panose="02010600030101010101" pitchFamily="2" charset="-122"/>
              </a:rPr>
              <a:t>谓词，用 </a:t>
            </a:r>
            <a:r>
              <a:rPr lang="en-US" altLang="zh-CN" sz="2400" dirty="0" smtClean="0">
                <a:ea typeface="宋体" panose="02010600030101010101" pitchFamily="2" charset="-122"/>
              </a:rPr>
              <a:t>!= </a:t>
            </a:r>
            <a:r>
              <a:rPr lang="zh-CN" altLang="en-US" sz="2400" dirty="0" smtClean="0">
                <a:ea typeface="宋体" panose="02010600030101010101" pitchFamily="2" charset="-122"/>
              </a:rPr>
              <a:t>或 </a:t>
            </a:r>
            <a:r>
              <a:rPr lang="en-US" altLang="zh-CN" sz="2400" dirty="0" smtClean="0">
                <a:ea typeface="宋体" panose="02010600030101010101" pitchFamily="2" charset="-122"/>
              </a:rPr>
              <a:t>&lt; &gt;</a:t>
            </a:r>
            <a:r>
              <a:rPr lang="zh-CN" altLang="en-US" sz="2400" dirty="0" smtClean="0">
                <a:ea typeface="宋体" panose="02010600030101010101" pitchFamily="2" charset="-122"/>
              </a:rPr>
              <a:t>运算符取代 </a:t>
            </a:r>
            <a:r>
              <a:rPr lang="en-US" altLang="zh-CN" sz="2400" dirty="0" smtClean="0">
                <a:ea typeface="宋体" panose="02010600030101010101" pitchFamily="2" charset="-122"/>
              </a:rPr>
              <a:t>NOT LIKE </a:t>
            </a:r>
            <a:r>
              <a:rPr lang="zh-CN" altLang="en-US" sz="2400" dirty="0" smtClean="0">
                <a:ea typeface="宋体" panose="02010600030101010101" pitchFamily="2" charset="-122"/>
              </a:rPr>
              <a:t>谓词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通配符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 smtClean="0">
                <a:ea typeface="宋体" panose="02010600030101010101" pitchFamily="2" charset="-122"/>
              </a:rPr>
              <a:t>% (</a:t>
            </a:r>
            <a:r>
              <a:rPr lang="zh-CN" altLang="en-US" sz="2000" dirty="0" smtClean="0">
                <a:ea typeface="宋体" panose="02010600030101010101" pitchFamily="2" charset="-122"/>
              </a:rPr>
              <a:t>百分号</a:t>
            </a:r>
            <a:r>
              <a:rPr lang="en-US" altLang="zh-CN" sz="2000" dirty="0" smtClean="0">
                <a:ea typeface="宋体" panose="02010600030101010101" pitchFamily="2" charset="-122"/>
              </a:rPr>
              <a:t>)  </a:t>
            </a:r>
            <a:r>
              <a:rPr lang="zh-CN" altLang="en-US" sz="2000" dirty="0" smtClean="0">
                <a:ea typeface="宋体" panose="02010600030101010101" pitchFamily="2" charset="-122"/>
              </a:rPr>
              <a:t>代表任意长度（长度可以为</a:t>
            </a:r>
            <a:r>
              <a:rPr lang="en-US" altLang="zh-CN" sz="2000" dirty="0" smtClean="0"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ea typeface="宋体" panose="02010600030101010101" pitchFamily="2" charset="-122"/>
              </a:rPr>
              <a:t>）的字符串   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6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_ (</a:t>
            </a:r>
            <a:r>
              <a:rPr lang="zh-CN" altLang="en-US" sz="2000" dirty="0" smtClean="0">
                <a:ea typeface="宋体" panose="02010600030101010101" pitchFamily="2" charset="-122"/>
              </a:rPr>
              <a:t>下横线</a:t>
            </a:r>
            <a:r>
              <a:rPr lang="en-US" altLang="zh-CN" sz="2000" dirty="0" smtClean="0">
                <a:ea typeface="宋体" panose="02010600030101010101" pitchFamily="2" charset="-122"/>
              </a:rPr>
              <a:t>)  </a:t>
            </a:r>
            <a:r>
              <a:rPr lang="zh-CN" altLang="en-US" sz="2000" dirty="0" smtClean="0">
                <a:ea typeface="宋体" panose="02010600030101010101" pitchFamily="2" charset="-122"/>
              </a:rPr>
              <a:t>代表任意单个字符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dirty="0" smtClean="0">
                <a:ea typeface="宋体" panose="02010600030101010101" pitchFamily="2" charset="-122"/>
              </a:rPr>
              <a:t>当用户要查询的字符串本身就含有 </a:t>
            </a:r>
            <a:r>
              <a:rPr lang="en-US" altLang="zh-CN" sz="2600" dirty="0" smtClean="0">
                <a:ea typeface="宋体" panose="02010600030101010101" pitchFamily="2" charset="-122"/>
              </a:rPr>
              <a:t>% </a:t>
            </a:r>
            <a:r>
              <a:rPr lang="zh-CN" altLang="en-US" sz="2600" dirty="0" smtClean="0">
                <a:ea typeface="宋体" panose="02010600030101010101" pitchFamily="2" charset="-122"/>
              </a:rPr>
              <a:t>或 </a:t>
            </a:r>
            <a:r>
              <a:rPr lang="en-US" altLang="zh-CN" sz="2600" dirty="0" smtClean="0">
                <a:ea typeface="宋体" panose="02010600030101010101" pitchFamily="2" charset="-122"/>
              </a:rPr>
              <a:t>_ </a:t>
            </a:r>
            <a:r>
              <a:rPr lang="zh-CN" altLang="en-US" sz="2600" dirty="0" smtClean="0">
                <a:ea typeface="宋体" panose="02010600030101010101" pitchFamily="2" charset="-122"/>
              </a:rPr>
              <a:t>时，要使用</a:t>
            </a:r>
            <a:r>
              <a:rPr lang="en-US" altLang="zh-CN" sz="2600" dirty="0" smtClean="0">
                <a:ea typeface="宋体" panose="02010600030101010101" pitchFamily="2" charset="-122"/>
              </a:rPr>
              <a:t>ESCAPE '&lt;</a:t>
            </a:r>
            <a:r>
              <a:rPr lang="zh-CN" altLang="en-US" sz="2600" dirty="0" smtClean="0">
                <a:ea typeface="宋体" panose="02010600030101010101" pitchFamily="2" charset="-122"/>
              </a:rPr>
              <a:t>换码字符</a:t>
            </a:r>
            <a:r>
              <a:rPr lang="en-US" altLang="zh-CN" sz="2600" dirty="0" smtClean="0">
                <a:ea typeface="宋体" panose="02010600030101010101" pitchFamily="2" charset="-122"/>
              </a:rPr>
              <a:t>&gt;' </a:t>
            </a:r>
            <a:r>
              <a:rPr lang="zh-CN" altLang="en-US" sz="2600" dirty="0" smtClean="0">
                <a:ea typeface="宋体" panose="02010600030101010101" pitchFamily="2" charset="-122"/>
              </a:rPr>
              <a:t>短语对通配符进行转义</a:t>
            </a:r>
            <a:endParaRPr lang="zh-CN" altLang="en-US" sz="26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538" y="1166813"/>
            <a:ext cx="7885112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15]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查询所有姓刘学生的姓名、学号和性别。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4300" y="1825625"/>
            <a:ext cx="5494338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Student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LIKE ‘</a:t>
            </a:r>
            <a:r>
              <a:rPr lang="zh-CN" altLang="en-US" sz="2000" dirty="0"/>
              <a:t>刘</a:t>
            </a:r>
            <a:r>
              <a:rPr lang="en-US" altLang="zh-CN" sz="2000" dirty="0"/>
              <a:t>%’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3875" y="3584575"/>
            <a:ext cx="7885113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16]</a:t>
            </a:r>
            <a:r>
              <a:rPr lang="en-US" altLang="zh-CN" sz="2400" b="1" dirty="0">
                <a:ea typeface="宋体" panose="02010600030101010101" pitchFamily="2" charset="-122"/>
              </a:rPr>
              <a:t> ]  </a:t>
            </a:r>
            <a:r>
              <a:rPr lang="zh-CN" altLang="en-US" sz="2400" dirty="0">
                <a:ea typeface="宋体" panose="02010600030101010101" pitchFamily="2" charset="-122"/>
              </a:rPr>
              <a:t>查询姓</a:t>
            </a:r>
            <a:r>
              <a:rPr lang="en-US" altLang="zh-CN" sz="2400" dirty="0"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ea typeface="宋体" panose="02010600030101010101" pitchFamily="2" charset="-122"/>
              </a:rPr>
              <a:t>欧阳</a:t>
            </a:r>
            <a:r>
              <a:rPr lang="en-US" altLang="zh-CN" sz="2400" dirty="0"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且全名</a:t>
            </a:r>
            <a:r>
              <a:rPr lang="zh-CN" altLang="en-US" sz="2400" dirty="0" smtClean="0">
                <a:ea typeface="宋体" panose="02010600030101010101" pitchFamily="2" charset="-122"/>
              </a:rPr>
              <a:t>为三个</a:t>
            </a:r>
            <a:r>
              <a:rPr lang="zh-CN" altLang="en-US" sz="2400" dirty="0">
                <a:ea typeface="宋体" panose="02010600030101010101" pitchFamily="2" charset="-122"/>
              </a:rPr>
              <a:t>汉字的学生的姓名。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17638" y="4244975"/>
            <a:ext cx="5492750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 Student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LIKE '</a:t>
            </a:r>
            <a:r>
              <a:rPr lang="zh-CN" altLang="en-US" sz="2000" dirty="0"/>
              <a:t>欧阳</a:t>
            </a:r>
            <a:r>
              <a:rPr lang="en-US" altLang="zh-CN" sz="2000" dirty="0"/>
              <a:t>_ _'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第一节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第二节 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第三节 数据定义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第四节 数据查询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第五节 数据更新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第六节 视图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第七节 小结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88" y="3678238"/>
            <a:ext cx="8488362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20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查询以</a:t>
            </a:r>
            <a:r>
              <a:rPr lang="en-US" altLang="zh-CN" sz="2400" dirty="0">
                <a:ea typeface="宋体" panose="02010600030101010101" pitchFamily="2" charset="-122"/>
              </a:rPr>
              <a:t>“DB_”</a:t>
            </a:r>
            <a:r>
              <a:rPr lang="zh-CN" altLang="en-US" sz="2400" dirty="0">
                <a:ea typeface="宋体" panose="02010600030101010101" pitchFamily="2" charset="-122"/>
              </a:rPr>
              <a:t>开头，且倒数第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个字符为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ea typeface="宋体" panose="02010600030101010101" pitchFamily="2" charset="-122"/>
              </a:rPr>
              <a:t>的课程的详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         </a:t>
            </a:r>
            <a:r>
              <a:rPr lang="zh-CN" altLang="en-US" sz="2400" dirty="0">
                <a:ea typeface="宋体" panose="02010600030101010101" pitchFamily="2" charset="-122"/>
              </a:rPr>
              <a:t>细情况。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73290" y="4641849"/>
            <a:ext cx="5492750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*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Course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 LIKE  'DB\_%i_ _' ESCAPE </a:t>
            </a:r>
            <a:r>
              <a:rPr lang="en-US" altLang="zh-CN" sz="2000" dirty="0" smtClean="0"/>
              <a:t>'\'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4788" y="1077913"/>
            <a:ext cx="8488362" cy="53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19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</a:t>
            </a:r>
            <a:r>
              <a:rPr lang="en-US" altLang="zh-CN" sz="2400" dirty="0" err="1">
                <a:ea typeface="宋体" panose="02010600030101010101" pitchFamily="2" charset="-122"/>
              </a:rPr>
              <a:t>DB_Design</a:t>
            </a:r>
            <a:r>
              <a:rPr lang="zh-CN" altLang="en-US" sz="2400" dirty="0">
                <a:ea typeface="宋体" panose="02010600030101010101" pitchFamily="2" charset="-122"/>
              </a:rPr>
              <a:t>课程的课程号和学分。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00138" y="1725613"/>
            <a:ext cx="6129337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Ccredit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Course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 LIKE 'DB\_Design'    ESCAPE '\'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5 </a:t>
            </a:r>
            <a:r>
              <a:rPr lang="zh-CN" altLang="en-US" dirty="0" smtClean="0">
                <a:latin typeface="+mj-ea"/>
              </a:rPr>
              <a:t>涉及空值的查询</a:t>
            </a:r>
            <a:endParaRPr lang="zh-CN" altLang="en-US" dirty="0">
              <a:latin typeface="+mj-ea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 使用谓词 </a:t>
            </a:r>
            <a:r>
              <a:rPr lang="en-US" altLang="zh-CN" sz="2800" smtClean="0"/>
              <a:t>IS NULL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IS NOT NULL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 “</a:t>
            </a:r>
            <a:r>
              <a:rPr lang="en-US" altLang="zh-CN" sz="2400" smtClean="0">
                <a:solidFill>
                  <a:srgbClr val="7030A0"/>
                </a:solidFill>
                <a:ea typeface="宋体" panose="02010600030101010101" pitchFamily="2" charset="-122"/>
              </a:rPr>
              <a:t>IS NULL</a:t>
            </a:r>
            <a:r>
              <a:rPr lang="en-US" altLang="zh-CN" sz="2400" smtClean="0">
                <a:ea typeface="宋体" panose="02010600030101010101" pitchFamily="2" charset="-122"/>
              </a:rPr>
              <a:t>” </a:t>
            </a:r>
            <a:r>
              <a:rPr lang="zh-CN" altLang="en-US" sz="2400" smtClean="0">
                <a:ea typeface="宋体" panose="02010600030101010101" pitchFamily="2" charset="-122"/>
              </a:rPr>
              <a:t>不能用 “</a:t>
            </a:r>
            <a:r>
              <a:rPr lang="en-US" altLang="zh-CN" sz="2400" smtClean="0">
                <a:solidFill>
                  <a:srgbClr val="7030A0"/>
                </a:solidFill>
                <a:ea typeface="宋体" panose="02010600030101010101" pitchFamily="2" charset="-122"/>
              </a:rPr>
              <a:t>= NULL</a:t>
            </a:r>
            <a:r>
              <a:rPr lang="en-US" altLang="zh-CN" sz="2400" smtClean="0">
                <a:ea typeface="宋体" panose="02010600030101010101" pitchFamily="2" charset="-122"/>
              </a:rPr>
              <a:t>” </a:t>
            </a:r>
            <a:r>
              <a:rPr lang="zh-CN" altLang="en-US" sz="2400" smtClean="0">
                <a:ea typeface="宋体" panose="02010600030101010101" pitchFamily="2" charset="-122"/>
              </a:rPr>
              <a:t>代替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075" y="3001963"/>
            <a:ext cx="848836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20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某些学生选修课程后没有参加考试，所以有选课记录，但没有考试成绩。查询缺少成绩的学生的学号和相应的课程号。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3463" y="4244975"/>
            <a:ext cx="5492750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 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 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 </a:t>
            </a:r>
            <a:r>
              <a:rPr lang="en-US" altLang="zh-CN" sz="2000" dirty="0">
                <a:solidFill>
                  <a:srgbClr val="FF0000"/>
                </a:solidFill>
              </a:rPr>
              <a:t> Grade  IS  NULL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6 </a:t>
            </a:r>
            <a:r>
              <a:rPr lang="zh-CN" altLang="en-US" dirty="0" smtClean="0">
                <a:latin typeface="+mj-ea"/>
              </a:rPr>
              <a:t>多重条件查询</a:t>
            </a:r>
            <a:endParaRPr lang="zh-CN" altLang="en-US" dirty="0">
              <a:latin typeface="+mj-ea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用逻辑运算符</a:t>
            </a:r>
            <a:r>
              <a:rPr lang="en-US" altLang="zh-CN" sz="2800" smtClean="0"/>
              <a:t>AND</a:t>
            </a:r>
            <a:r>
              <a:rPr lang="zh-CN" altLang="en-US" sz="2800" smtClean="0"/>
              <a:t>和 </a:t>
            </a:r>
            <a:r>
              <a:rPr lang="en-US" altLang="zh-CN" sz="2800" smtClean="0"/>
              <a:t>OR</a:t>
            </a:r>
            <a:r>
              <a:rPr lang="zh-CN" altLang="en-US" sz="2800" smtClean="0"/>
              <a:t>来联结多个查询条件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AND</a:t>
            </a:r>
            <a:r>
              <a:rPr lang="zh-CN" altLang="en-US" sz="2400" smtClean="0">
                <a:ea typeface="宋体" panose="02010600030101010101" pitchFamily="2" charset="-122"/>
              </a:rPr>
              <a:t>的优先级高于</a:t>
            </a:r>
            <a:r>
              <a:rPr lang="en-US" altLang="zh-CN" sz="2400" smtClean="0">
                <a:ea typeface="宋体" panose="02010600030101010101" pitchFamily="2" charset="-122"/>
              </a:rPr>
              <a:t>OR</a:t>
            </a:r>
            <a:r>
              <a:rPr lang="zh-CN" altLang="en-US" sz="2400" smtClean="0">
                <a:ea typeface="宋体" panose="02010600030101010101" pitchFamily="2" charset="-122"/>
              </a:rPr>
              <a:t>，但可以用括号改变优先级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可用来实现多种其他谓词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[NOT]  IN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smtClean="0">
                <a:ea typeface="宋体" panose="02010600030101010101" pitchFamily="2" charset="-122"/>
              </a:rPr>
              <a:t> [NOT] BETWEEN …   AND  …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828675" y="40211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23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查询计算机系年龄在</a:t>
            </a:r>
            <a:r>
              <a:rPr lang="en-US" altLang="zh-CN" sz="2400" dirty="0"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ea typeface="宋体" panose="02010600030101010101" pitchFamily="2" charset="-122"/>
              </a:rPr>
              <a:t>岁以下的学生姓名。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63688" y="4681538"/>
            <a:ext cx="6129337" cy="1417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 Sname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 Student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 Sdept= ‘CS’ AND Sage&lt;20</a:t>
            </a:r>
            <a:r>
              <a:rPr lang="zh-CN" altLang="en-US" sz="2000"/>
              <a:t>；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课堂练习</a:t>
            </a:r>
            <a:endParaRPr lang="zh-CN" altLang="en-US" dirty="0">
              <a:latin typeface="+mj-ea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查询课程名以“数”开头的所有课程的课程名、学分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查询计算机系所有小于</a:t>
            </a:r>
            <a:r>
              <a:rPr lang="en-US" altLang="zh-CN" sz="2400" dirty="0" smtClean="0">
                <a:ea typeface="宋体" panose="02010600030101010101" pitchFamily="2" charset="-122"/>
              </a:rPr>
              <a:t>20</a:t>
            </a:r>
            <a:r>
              <a:rPr lang="zh-CN" altLang="en-US" sz="2400" dirty="0" smtClean="0">
                <a:ea typeface="宋体" panose="02010600030101010101" pitchFamily="2" charset="-122"/>
              </a:rPr>
              <a:t>岁的女生的学号、姓名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查询先修课为</a:t>
            </a:r>
            <a:r>
              <a:rPr lang="en-US" altLang="zh-CN" sz="2400" dirty="0" smtClean="0"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ea typeface="宋体" panose="02010600030101010101" pitchFamily="2" charset="-122"/>
              </a:rPr>
              <a:t>或</a:t>
            </a:r>
            <a:r>
              <a:rPr lang="en-US" altLang="zh-CN" sz="2400" dirty="0" smtClean="0"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ea typeface="宋体" panose="02010600030101010101" pitchFamily="2" charset="-122"/>
              </a:rPr>
              <a:t>的课程信息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单表查询三、</a:t>
            </a:r>
            <a:r>
              <a:rPr lang="en-US" altLang="zh-CN" dirty="0" smtClean="0">
                <a:latin typeface="+mj-ea"/>
              </a:rPr>
              <a:t>ORDER BY</a:t>
            </a:r>
            <a:r>
              <a:rPr lang="zh-CN" altLang="en-US" dirty="0" smtClean="0">
                <a:latin typeface="+mj-ea"/>
              </a:rPr>
              <a:t>子句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ORDER BY</a:t>
            </a:r>
            <a:r>
              <a:rPr lang="zh-CN" altLang="en-US" sz="2800" dirty="0" smtClean="0"/>
              <a:t>子句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可以按一个或多个属性列排序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升序：</a:t>
            </a:r>
            <a:r>
              <a:rPr lang="en-US" altLang="zh-CN" sz="2400" dirty="0" smtClean="0">
                <a:ea typeface="宋体" panose="02010600030101010101" pitchFamily="2" charset="-122"/>
              </a:rPr>
              <a:t>ASC</a:t>
            </a:r>
            <a:r>
              <a:rPr lang="zh-CN" altLang="en-US" sz="2400" dirty="0" smtClean="0">
                <a:ea typeface="宋体" panose="02010600030101010101" pitchFamily="2" charset="-122"/>
              </a:rPr>
              <a:t>；降序：</a:t>
            </a:r>
            <a:r>
              <a:rPr lang="en-US" altLang="zh-CN" sz="2400" dirty="0" smtClean="0">
                <a:ea typeface="宋体" panose="02010600030101010101" pitchFamily="2" charset="-122"/>
              </a:rPr>
              <a:t>DESC</a:t>
            </a:r>
            <a:r>
              <a:rPr lang="zh-CN" altLang="en-US" sz="2400" dirty="0" smtClean="0">
                <a:ea typeface="宋体" panose="02010600030101010101" pitchFamily="2" charset="-122"/>
              </a:rPr>
              <a:t>；缺省值为升序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当排序列含空值时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ASC</a:t>
            </a:r>
            <a:r>
              <a:rPr lang="zh-CN" altLang="en-US" sz="2400" dirty="0" smtClean="0">
                <a:ea typeface="宋体" panose="02010600030101010101" pitchFamily="2" charset="-122"/>
              </a:rPr>
              <a:t>：排序列为空值的元组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最先</a:t>
            </a:r>
            <a:r>
              <a:rPr lang="zh-CN" altLang="en-US" sz="2400" dirty="0" smtClean="0">
                <a:ea typeface="宋体" panose="02010600030101010101" pitchFamily="2" charset="-122"/>
              </a:rPr>
              <a:t>显示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DESC</a:t>
            </a:r>
            <a:r>
              <a:rPr lang="zh-CN" altLang="en-US" sz="2400" dirty="0" smtClean="0">
                <a:ea typeface="宋体" panose="02010600030101010101" pitchFamily="2" charset="-122"/>
              </a:rPr>
              <a:t>：排序列为空值的元组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最后</a:t>
            </a:r>
            <a:r>
              <a:rPr lang="zh-CN" altLang="en-US" sz="2400" dirty="0" smtClean="0">
                <a:ea typeface="宋体" panose="02010600030101010101" pitchFamily="2" charset="-122"/>
              </a:rPr>
              <a:t>显示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当按多个属性排序时</a:t>
            </a:r>
            <a:endParaRPr lang="en-US" altLang="zh-CN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首先根据第一个属性排序，如果在该属性上有多个相同的值时，则按第二个属性排序，以此类推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50" y="3875088"/>
            <a:ext cx="7997825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查询全体学生情况，查询结果按所在系的系号升序排列，同一系中的学生按年龄降序排列。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6163" y="4879975"/>
            <a:ext cx="6129337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 *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Student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ORDER BY Sdept</a:t>
            </a:r>
            <a:r>
              <a:rPr lang="zh-CN" altLang="en-US" sz="2000"/>
              <a:t>，</a:t>
            </a:r>
            <a:r>
              <a:rPr lang="en-US" altLang="zh-CN" sz="2000"/>
              <a:t>Sage DESC</a:t>
            </a:r>
            <a:r>
              <a:rPr lang="zh-CN" altLang="en-US" sz="2000"/>
              <a:t>； 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38125" y="833438"/>
            <a:ext cx="7997825" cy="93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查询选修了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号课程的学生的学号及其成绩，查询结果按分数降序排列。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74725" y="1838325"/>
            <a:ext cx="6127750" cy="1881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Sno</a:t>
            </a:r>
            <a:r>
              <a:rPr lang="zh-CN" altLang="en-US" sz="2000"/>
              <a:t>，</a:t>
            </a:r>
            <a:r>
              <a:rPr lang="en-US" altLang="zh-CN" sz="2000"/>
              <a:t>Grade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SC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 Cno = ' 3 '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ORDER BY Grade  DESC</a:t>
            </a:r>
            <a:r>
              <a:rPr lang="zh-CN" altLang="en-US" sz="2000"/>
              <a:t>；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单表查询四、使用聚集函数 </a:t>
            </a:r>
            <a:endParaRPr lang="zh-CN" altLang="en-US" dirty="0">
              <a:latin typeface="+mj-ea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2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主要集函数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DISTINCT</a:t>
            </a:r>
            <a:r>
              <a:rPr lang="zh-CN" altLang="en-US" sz="2400" dirty="0" smtClean="0">
                <a:ea typeface="宋体" panose="02010600030101010101" pitchFamily="2" charset="-122"/>
              </a:rPr>
              <a:t>短语：在计算时要取消指定列中的重复值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ALL</a:t>
            </a:r>
            <a:r>
              <a:rPr lang="zh-CN" altLang="en-US" sz="2400" dirty="0" smtClean="0">
                <a:ea typeface="宋体" panose="02010600030101010101" pitchFamily="2" charset="-122"/>
              </a:rPr>
              <a:t>短语：缺省值，不取消重复值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grpSp>
        <p:nvGrpSpPr>
          <p:cNvPr id="49155" name="Group 2"/>
          <p:cNvGrpSpPr/>
          <p:nvPr/>
        </p:nvGrpSpPr>
        <p:grpSpPr bwMode="auto">
          <a:xfrm>
            <a:off x="1524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6172200" y="6553200"/>
            <a:ext cx="2971800" cy="304800"/>
          </a:xfrm>
          <a:prstGeom prst="rect">
            <a:avLst/>
          </a:prstGeom>
          <a:solidFill>
            <a:srgbClr val="800000">
              <a:alpha val="50195"/>
            </a:srgbClr>
          </a:solidFill>
          <a:ln w="1905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073150" y="2152650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/>
                <a:gridCol w="2513589"/>
                <a:gridCol w="1804075"/>
                <a:gridCol w="1868557"/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参数类型（列名）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结果类型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任意 或 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数值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计算总和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数值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计算平均值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数值型、字符型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同参数类型一样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求最大值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数值型、字符型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同参数类型一样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求最小值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27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查询选修了课程的学生人数。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06488" y="1360488"/>
            <a:ext cx="6129337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COUNT(</a:t>
            </a:r>
            <a:r>
              <a:rPr lang="en-US" altLang="zh-CN" sz="2000">
                <a:solidFill>
                  <a:srgbClr val="7030A0"/>
                </a:solidFill>
              </a:rPr>
              <a:t>DISTINCT</a:t>
            </a:r>
            <a:r>
              <a:rPr lang="en-US" altLang="zh-CN" sz="2000"/>
              <a:t> Sno)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SC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44475" y="2549525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28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号课程的学生平均成绩。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12838" y="3130550"/>
            <a:ext cx="6129337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AVG(Grade)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SC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 Cno= ' 1 '</a:t>
            </a:r>
            <a:r>
              <a:rPr lang="zh-CN" altLang="en-US" sz="2000"/>
              <a:t>； </a:t>
            </a:r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04788" y="4670425"/>
            <a:ext cx="79978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ea typeface="宋体" panose="02010600030101010101" pitchFamily="2" charset="-122"/>
              </a:rPr>
              <a:t>下列用法错误：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60450" y="5303838"/>
            <a:ext cx="3379788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   sno</a:t>
            </a:r>
            <a:r>
              <a:rPr lang="zh-CN" altLang="en-US" sz="2000"/>
              <a:t>，</a:t>
            </a:r>
            <a:r>
              <a:rPr lang="en-US" altLang="zh-CN" sz="2000"/>
              <a:t>MIN(grade)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      sc</a:t>
            </a:r>
            <a:endParaRPr lang="zh-CN" altLang="en-US" sz="20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27638" y="5005388"/>
            <a:ext cx="3379787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   *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      sc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COUNT(*) &gt;</a:t>
            </a:r>
            <a:r>
              <a:rPr lang="zh-CN" altLang="en-US" sz="2000"/>
              <a:t>２</a:t>
            </a:r>
            <a:endParaRPr lang="zh-CN" altLang="en-US" sz="2000"/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06813" y="4692650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单表查询五、对查询结果分组 </a:t>
            </a:r>
            <a:endParaRPr lang="zh-CN" altLang="en-US" dirty="0">
              <a:latin typeface="+mj-ea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子句分组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细化聚集函数的作用对象</a:t>
            </a:r>
            <a:endParaRPr lang="en-US" altLang="zh-CN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未对查询结果分组，聚集函数将作用于整个查询结果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对查询结果分组后，聚集函数将分别作用于每个组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3960813"/>
            <a:ext cx="7997825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27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求各个课程号及相应的选课人数。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47738" y="4621213"/>
            <a:ext cx="6129337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</a:t>
            </a:r>
            <a:r>
              <a:rPr lang="zh-CN" altLang="en-US" sz="2000" dirty="0"/>
              <a:t>课程号，</a:t>
            </a:r>
            <a:r>
              <a:rPr lang="en-US" altLang="zh-CN" sz="2000" dirty="0"/>
              <a:t>COUNT(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 </a:t>
            </a:r>
            <a:r>
              <a:rPr lang="zh-CN" altLang="en-US" sz="2000" dirty="0"/>
              <a:t>人数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 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GROUP BY 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70638" y="4313238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GROUP BY</a:t>
            </a:r>
            <a:r>
              <a:rPr lang="zh-CN" altLang="en-US" sz="2400" dirty="0" smtClean="0">
                <a:ea typeface="宋体" panose="02010600030101010101" pitchFamily="2" charset="-122"/>
              </a:rPr>
              <a:t>子句的作用对象是查询的中间结果表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分组方法：按指定的一列或多列值分组，值相等的为一组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使用</a:t>
            </a:r>
            <a:r>
              <a:rPr lang="en-US" altLang="zh-CN" sz="2400" dirty="0" smtClean="0">
                <a:ea typeface="宋体" panose="02010600030101010101" pitchFamily="2" charset="-122"/>
              </a:rPr>
              <a:t>GROUP BY</a:t>
            </a:r>
            <a:r>
              <a:rPr lang="zh-CN" altLang="en-US" sz="2400" dirty="0" smtClean="0">
                <a:ea typeface="宋体" panose="02010600030101010101" pitchFamily="2" charset="-122"/>
              </a:rPr>
              <a:t>子句后，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SELECT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子句的列名列表中只能出现分组属性和集函数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可以使用</a:t>
            </a:r>
            <a:r>
              <a:rPr lang="en-US" altLang="zh-CN" sz="2400" dirty="0" smtClean="0">
                <a:ea typeface="宋体" panose="02010600030101010101" pitchFamily="2" charset="-122"/>
              </a:rPr>
              <a:t>HAVING</a:t>
            </a:r>
            <a:r>
              <a:rPr lang="zh-CN" altLang="en-US" sz="2400" dirty="0" smtClean="0">
                <a:ea typeface="宋体" panose="02010600030101010101" pitchFamily="2" charset="-122"/>
              </a:rPr>
              <a:t>短语筛选最终输出结果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525" y="1600200"/>
            <a:ext cx="6929438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查询满足一定条件的元组； 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查询某些属性的值； 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使用表别名和列别名；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去掉查询结果中的重复行；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通过在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子句中放入连接条件，进行多表连接查询；  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进行分组统计 </a:t>
            </a:r>
            <a:endParaRPr lang="zh-CN" alt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对查询结果按要求排序；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31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b="1" dirty="0">
                <a:ea typeface="宋体" panose="02010600030101010101" pitchFamily="2" charset="-122"/>
              </a:rPr>
              <a:t>求各个课程号及相应的选课人数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6800" y="1427163"/>
            <a:ext cx="6129338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, count(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GROUP BY  </a:t>
            </a:r>
            <a:r>
              <a:rPr lang="en-US" altLang="zh-CN" sz="2000" dirty="0" err="1"/>
              <a:t>cno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5425" y="3636963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32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查询选修了</a:t>
            </a:r>
            <a:r>
              <a:rPr lang="en-US" altLang="zh-CN" sz="2400" dirty="0"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ea typeface="宋体" panose="02010600030101010101" pitchFamily="2" charset="-122"/>
              </a:rPr>
              <a:t>门以上课程的学生学号。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54100" y="4230688"/>
            <a:ext cx="6129338" cy="187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Sno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SC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GROUP BY Sno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HAVING  COUNT(*) &gt;3;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WHERE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HAVING</a:t>
            </a:r>
            <a:r>
              <a:rPr lang="zh-CN" altLang="en-US" dirty="0" smtClean="0">
                <a:latin typeface="+mj-ea"/>
              </a:rPr>
              <a:t>子句区别</a:t>
            </a:r>
            <a:endParaRPr lang="zh-CN" altLang="en-US" dirty="0">
              <a:latin typeface="+mj-ea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作用对象不同</a:t>
            </a:r>
            <a:endParaRPr lang="en-US" altLang="zh-CN" sz="280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WHERE</a:t>
            </a:r>
            <a:r>
              <a:rPr lang="zh-CN" altLang="en-US" sz="2400" smtClean="0">
                <a:ea typeface="宋体" panose="02010600030101010101" pitchFamily="2" charset="-122"/>
              </a:rPr>
              <a:t>子句作用于基表或视图，从中选择满足条件的元组。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HAVING</a:t>
            </a:r>
            <a:r>
              <a:rPr lang="zh-CN" altLang="en-US" sz="2400" smtClean="0">
                <a:ea typeface="宋体" panose="02010600030101010101" pitchFamily="2" charset="-122"/>
              </a:rPr>
              <a:t>短语作用于组，从中选择满足条件的组。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58025" y="3981450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查询语句概述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连接查询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等值与非等值连接查询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自身连接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外连接复合条件连接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嵌套查询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集合查询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3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同时涉及多个表的查询称为连接查询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用来</a:t>
            </a:r>
            <a:r>
              <a:rPr lang="zh-CN" altLang="en-US" sz="2400" dirty="0" smtClean="0">
                <a:solidFill>
                  <a:srgbClr val="7030A0"/>
                </a:solidFill>
                <a:ea typeface="+mn-ea"/>
              </a:rPr>
              <a:t>连接两个表</a:t>
            </a:r>
            <a:r>
              <a:rPr lang="zh-CN" altLang="en-US" sz="2400" dirty="0" smtClean="0">
                <a:ea typeface="+mn-ea"/>
              </a:rPr>
              <a:t>的条件称为</a:t>
            </a:r>
            <a:r>
              <a:rPr lang="zh-CN" altLang="en-US" sz="2400" dirty="0" smtClean="0">
                <a:solidFill>
                  <a:srgbClr val="7030A0"/>
                </a:solidFill>
                <a:ea typeface="+mn-ea"/>
              </a:rPr>
              <a:t>连接条件</a:t>
            </a:r>
            <a:r>
              <a:rPr lang="zh-CN" altLang="en-US" sz="2400" dirty="0" smtClean="0">
                <a:ea typeface="+mn-ea"/>
              </a:rPr>
              <a:t>或连接谓词，其一般格式为： </a:t>
            </a:r>
            <a:endParaRPr lang="zh-CN" altLang="en-US" sz="24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连接字段</a:t>
            </a:r>
            <a:endParaRPr lang="zh-CN" altLang="en-US" sz="2400" dirty="0" smtClean="0">
              <a:ea typeface="+mn-ea"/>
            </a:endParaRP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连接谓词中的列名称为连接字段</a:t>
            </a:r>
            <a:endParaRPr lang="zh-CN" altLang="en-US" dirty="0" smtClean="0">
              <a:ea typeface="+mn-ea"/>
            </a:endParaRP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连接条件中的各连接字段类型必须是可比的，但不必是相同的</a:t>
            </a:r>
            <a:endParaRPr lang="zh-CN" alt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1843088" y="3395663"/>
            <a:ext cx="6415087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[&lt;</a:t>
            </a:r>
            <a:r>
              <a:rPr lang="zh-CN" altLang="en-US"/>
              <a:t>表名</a:t>
            </a:r>
            <a:r>
              <a:rPr lang="en-US" altLang="zh-CN"/>
              <a:t>1&gt;.]&lt;</a:t>
            </a:r>
            <a:r>
              <a:rPr lang="zh-CN" altLang="en-US"/>
              <a:t>列名</a:t>
            </a:r>
            <a:r>
              <a:rPr lang="en-US" altLang="zh-CN"/>
              <a:t>1&gt;  &lt;</a:t>
            </a:r>
            <a:r>
              <a:rPr lang="zh-CN" altLang="en-US" b="1">
                <a:solidFill>
                  <a:srgbClr val="7030A0"/>
                </a:solidFill>
              </a:rPr>
              <a:t>比较运算符</a:t>
            </a:r>
            <a:r>
              <a:rPr lang="en-US" altLang="zh-CN"/>
              <a:t>&gt;  [&lt;</a:t>
            </a:r>
            <a:r>
              <a:rPr lang="zh-CN" altLang="en-US"/>
              <a:t>表名</a:t>
            </a:r>
            <a:r>
              <a:rPr lang="en-US" altLang="zh-CN"/>
              <a:t>2&gt;.]&lt;</a:t>
            </a:r>
            <a:r>
              <a:rPr lang="zh-CN" altLang="en-US"/>
              <a:t>列名</a:t>
            </a:r>
            <a:r>
              <a:rPr lang="en-US" altLang="zh-CN"/>
              <a:t>2&gt;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b="1"/>
              <a:t>   </a:t>
            </a:r>
            <a:r>
              <a:rPr lang="zh-CN" altLang="en-US" b="1"/>
              <a:t>比较运算符</a:t>
            </a:r>
            <a:r>
              <a:rPr lang="zh-CN" altLang="en-US"/>
              <a:t>：</a:t>
            </a:r>
            <a:r>
              <a:rPr lang="en-US" altLang="zh-CN"/>
              <a:t>=</a:t>
            </a:r>
            <a:r>
              <a:rPr lang="zh-CN" altLang="en-US"/>
              <a:t>、</a:t>
            </a:r>
            <a:r>
              <a:rPr lang="en-US" altLang="zh-CN"/>
              <a:t>&gt;</a:t>
            </a:r>
            <a:r>
              <a:rPr lang="zh-CN" altLang="en-US"/>
              <a:t>、</a:t>
            </a:r>
            <a:r>
              <a:rPr lang="en-US" altLang="zh-CN"/>
              <a:t>&lt;</a:t>
            </a:r>
            <a:r>
              <a:rPr lang="zh-CN" altLang="en-US"/>
              <a:t>、</a:t>
            </a:r>
            <a:r>
              <a:rPr lang="en-US" altLang="zh-CN"/>
              <a:t>&gt;=</a:t>
            </a:r>
            <a:r>
              <a:rPr lang="zh-CN" altLang="en-US"/>
              <a:t>、</a:t>
            </a:r>
            <a:r>
              <a:rPr lang="en-US" altLang="zh-CN"/>
              <a:t>&lt;=</a:t>
            </a:r>
            <a:r>
              <a:rPr lang="zh-CN" altLang="en-US"/>
              <a:t>、</a:t>
            </a:r>
            <a:r>
              <a:rPr lang="en-US" altLang="zh-CN"/>
              <a:t>!=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875" y="2124992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33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查询每个学生及其选修课程的情况。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9613" y="2933030"/>
            <a:ext cx="6129337" cy="1503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Student.*</a:t>
            </a:r>
            <a:r>
              <a:rPr lang="zh-CN" altLang="en-US" sz="2000" dirty="0"/>
              <a:t>，</a:t>
            </a:r>
            <a:r>
              <a:rPr lang="en-US" altLang="zh-CN" sz="2000" dirty="0"/>
              <a:t>SC.*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  Student</a:t>
            </a:r>
            <a:r>
              <a:rPr lang="zh-CN" altLang="en-US" sz="2000" dirty="0"/>
              <a:t>，</a:t>
            </a:r>
            <a:r>
              <a:rPr lang="en-US" altLang="zh-CN" sz="2000" dirty="0"/>
              <a:t>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pic>
        <p:nvPicPr>
          <p:cNvPr id="6" name="Picture 2" descr="E:\数据库原理\其它\picture\s4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46663" y="3101305"/>
            <a:ext cx="38481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连接操作执行过程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一种可能执行步骤</a:t>
            </a:r>
            <a:endParaRPr lang="en-US" altLang="zh-CN" sz="2800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首先在表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中找到第一个元组，然后从头开始扫描表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，逐一查找</a:t>
            </a:r>
            <a:r>
              <a:rPr lang="zh-CN" altLang="en-US" sz="2400" b="1" smtClean="0">
                <a:ea typeface="宋体" panose="02010600030101010101" pitchFamily="2" charset="-122"/>
              </a:rPr>
              <a:t>满足连接条件的元组，找到后就将表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中的第一个元组与该元组拼接起来，形成结果表中一个元组。</a:t>
            </a:r>
            <a:endParaRPr lang="zh-CN" altLang="en-US" sz="2400" b="1" dirty="0" smtClean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全部查找完后，再找表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中第二个元组，然后再从头开始扫描表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，逐一查找满足连接条件的元组，找到后就将表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中的第二个元组与该元组拼接起来，形成结果表中一个元组。</a:t>
            </a:r>
            <a:endParaRPr lang="zh-CN" altLang="en-US" sz="2400" b="1" dirty="0" smtClean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重复上述操作，直到表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中的全部元组都处理完毕 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latin typeface="+mj-ea"/>
              </a:rPr>
              <a:t>连接查询一、等值与非等值连接查询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837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若连接运算符为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时，称为</a:t>
            </a:r>
            <a:r>
              <a:rPr lang="zh-CN" altLang="en-US" sz="2800" dirty="0" smtClean="0">
                <a:solidFill>
                  <a:srgbClr val="7030A0"/>
                </a:solidFill>
              </a:rPr>
              <a:t>等值连接</a:t>
            </a:r>
            <a:endParaRPr lang="zh-CN" altLang="en-US" sz="2800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sz="2800" dirty="0" smtClean="0"/>
              <a:t>使用其他运算符时，称为</a:t>
            </a:r>
            <a:r>
              <a:rPr lang="zh-CN" altLang="en-US" sz="2800" dirty="0" smtClean="0">
                <a:solidFill>
                  <a:srgbClr val="7030A0"/>
                </a:solidFill>
              </a:rPr>
              <a:t>非等值连接</a:t>
            </a:r>
            <a:endParaRPr lang="zh-CN" altLang="en-US" sz="2800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sz="2800" dirty="0" smtClean="0"/>
              <a:t>在等值连接中，去掉目标列中的重复属性则为</a:t>
            </a:r>
            <a:r>
              <a:rPr lang="zh-CN" altLang="en-US" sz="2800" dirty="0" smtClean="0">
                <a:solidFill>
                  <a:srgbClr val="7030A0"/>
                </a:solidFill>
              </a:rPr>
              <a:t>自然连接</a:t>
            </a:r>
            <a:endParaRPr lang="zh-CN" altLang="en-US" sz="2800" dirty="0" smtClean="0">
              <a:solidFill>
                <a:srgbClr val="7030A0"/>
              </a:solidFill>
            </a:endParaRP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3875" y="3790950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33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查询每个学生及其选修课程的情况。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9613" y="4598988"/>
            <a:ext cx="6129337" cy="1503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Student.*</a:t>
            </a:r>
            <a:r>
              <a:rPr lang="zh-CN" altLang="en-US" sz="2000" dirty="0"/>
              <a:t>，</a:t>
            </a:r>
            <a:r>
              <a:rPr lang="en-US" altLang="zh-CN" sz="2000" dirty="0"/>
              <a:t>SC.*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    Student</a:t>
            </a:r>
            <a:r>
              <a:rPr lang="zh-CN" altLang="en-US" sz="2000" dirty="0"/>
              <a:t>，</a:t>
            </a:r>
            <a:r>
              <a:rPr lang="en-US" altLang="zh-CN" sz="2000" dirty="0"/>
              <a:t>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46663" y="4767263"/>
            <a:ext cx="38481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88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34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ea typeface="宋体" panose="02010600030101010101" pitchFamily="2" charset="-122"/>
              </a:rPr>
              <a:t>33]</a:t>
            </a:r>
            <a:r>
              <a:rPr lang="zh-CN" altLang="en-US" sz="2400" dirty="0">
                <a:ea typeface="宋体" panose="02010600030101010101" pitchFamily="2" charset="-122"/>
              </a:rPr>
              <a:t>用自然连接完成。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6725" y="1641475"/>
            <a:ext cx="7477125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, Sage ,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, Grade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FROM     Student , SC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0700" y="3543300"/>
            <a:ext cx="45339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连接查询二、自身连接</a:t>
            </a:r>
            <a:endParaRPr lang="zh-CN" altLang="en-US" dirty="0">
              <a:latin typeface="+mj-ea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338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一个表与其</a:t>
            </a:r>
            <a:r>
              <a:rPr lang="zh-CN" altLang="en-US" sz="2800" dirty="0" smtClean="0">
                <a:solidFill>
                  <a:srgbClr val="7030A0"/>
                </a:solidFill>
              </a:rPr>
              <a:t>自己</a:t>
            </a:r>
            <a:r>
              <a:rPr lang="zh-CN" altLang="en-US" sz="2800" dirty="0" smtClean="0"/>
              <a:t>进行连接，称为表的</a:t>
            </a:r>
            <a:r>
              <a:rPr lang="zh-CN" altLang="en-US" sz="2800" dirty="0" smtClean="0">
                <a:ea typeface="黑体" panose="02010609060101010101" pitchFamily="2" charset="-122"/>
              </a:rPr>
              <a:t>自身连接</a:t>
            </a:r>
            <a:endParaRPr lang="zh-CN" altLang="en-US" sz="40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需要给表起别名以示区别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由于所有属性名都是同名属性，因此必须使用别名前缀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2425" y="3305175"/>
            <a:ext cx="7997825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查询每一门课的间接先修课（即先修课的先修课）。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2575" y="4156075"/>
            <a:ext cx="7034213" cy="164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FIRST.Cno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SECOND.Cpno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FROM  Course  </a:t>
            </a:r>
            <a:r>
              <a:rPr lang="en-US" altLang="zh-CN" sz="2400" dirty="0">
                <a:solidFill>
                  <a:srgbClr val="7030A0"/>
                </a:solidFill>
              </a:rPr>
              <a:t>FIRST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</a:t>
            </a:r>
            <a:r>
              <a:rPr lang="en-US" altLang="zh-CN" sz="2400" dirty="0">
                <a:solidFill>
                  <a:srgbClr val="7030A0"/>
                </a:solidFill>
              </a:rPr>
              <a:t>SECOND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FIRST.Cpno</a:t>
            </a:r>
            <a:r>
              <a:rPr lang="en-US" altLang="zh-CN" sz="2400" dirty="0"/>
              <a:t>  =  </a:t>
            </a:r>
            <a:r>
              <a:rPr lang="en-US" altLang="zh-CN" sz="2400" dirty="0" err="1"/>
              <a:t>SECOND.Cno</a:t>
            </a:r>
            <a:r>
              <a:rPr lang="zh-CN" altLang="en-US" sz="2400" dirty="0"/>
              <a:t>；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连接查询三、外连接（</a:t>
            </a:r>
            <a:r>
              <a:rPr lang="en-US" altLang="zh-CN" dirty="0" smtClean="0">
                <a:latin typeface="+mj-ea"/>
              </a:rPr>
              <a:t>Outer Join</a:t>
            </a:r>
            <a:r>
              <a:rPr lang="zh-CN" altLang="en-US" dirty="0" smtClean="0">
                <a:latin typeface="+mj-ea"/>
              </a:rPr>
              <a:t>） 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外连接与普通连接的</a:t>
            </a:r>
            <a:r>
              <a:rPr lang="zh-CN" altLang="en-US" smtClean="0">
                <a:solidFill>
                  <a:srgbClr val="E02920"/>
                </a:solidFill>
              </a:rPr>
              <a:t>区别</a:t>
            </a:r>
            <a:endParaRPr lang="zh-CN" altLang="en-US" smtClean="0">
              <a:solidFill>
                <a:srgbClr val="E02920"/>
              </a:solidFill>
            </a:endParaRPr>
          </a:p>
          <a:p>
            <a:pPr lvl="1" algn="just" eaLnBrk="1" hangingPunct="1"/>
            <a:r>
              <a:rPr lang="zh-CN" altLang="en-US" sz="2400" smtClean="0">
                <a:ea typeface="宋体" panose="02010600030101010101" pitchFamily="2" charset="-122"/>
              </a:rPr>
              <a:t>普通连接操作只输出满足连接条件的元组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外连接操作以指定表为连接主体，将主体表中不满足连接条件的元组一并输出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95288" y="3962400"/>
            <a:ext cx="7997825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34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查询每个学生及其选修课程的情况包括没有选修课程的学生</a:t>
            </a:r>
            <a:r>
              <a:rPr lang="en-US" altLang="zh-CN" sz="2400" dirty="0">
                <a:ea typeface="宋体" panose="02010600030101010101" pitchFamily="2" charset="-122"/>
              </a:rPr>
              <a:t>----</a:t>
            </a:r>
            <a:r>
              <a:rPr lang="zh-CN" altLang="en-US" sz="2400" dirty="0">
                <a:ea typeface="宋体" panose="02010600030101010101" pitchFamily="2" charset="-122"/>
              </a:rPr>
              <a:t>用外连接操作。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8675" y="4884738"/>
            <a:ext cx="8058150" cy="1643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Student.Sno,Sname,Ssex,Sage,Sdept,Cno,Grade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FROM   </a:t>
            </a:r>
            <a:r>
              <a:rPr lang="en-US" altLang="zh-CN" sz="2400" b="1" dirty="0">
                <a:solidFill>
                  <a:srgbClr val="7030A0"/>
                </a:solidFill>
              </a:rPr>
              <a:t>Student  LEFT OUTER JOIN  SC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ON  </a:t>
            </a:r>
            <a:r>
              <a:rPr lang="en-US" altLang="zh-CN" sz="2400" b="1" dirty="0" err="1">
                <a:solidFill>
                  <a:srgbClr val="7030A0"/>
                </a:solidFill>
              </a:rPr>
              <a:t>Student.Sno</a:t>
            </a:r>
            <a:r>
              <a:rPr lang="en-US" altLang="zh-CN" sz="2400" b="1" dirty="0">
                <a:solidFill>
                  <a:srgbClr val="7030A0"/>
                </a:solidFill>
              </a:rPr>
              <a:t> = </a:t>
            </a:r>
            <a:r>
              <a:rPr lang="en-US" altLang="zh-CN" sz="2400" b="1" dirty="0" err="1">
                <a:solidFill>
                  <a:srgbClr val="7030A0"/>
                </a:solidFill>
              </a:rPr>
              <a:t>SC.Sno</a:t>
            </a:r>
            <a:r>
              <a:rPr lang="en-US" altLang="zh-CN" sz="2400" b="1" dirty="0">
                <a:solidFill>
                  <a:srgbClr val="7030A0"/>
                </a:solidFill>
              </a:rPr>
              <a:t>; 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查询语句概述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基本语法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子句功能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</a:rPr>
              <a:t>select</a:t>
            </a:r>
            <a:r>
              <a:rPr lang="zh-CN" altLang="en-US" dirty="0" smtClean="0">
                <a:solidFill>
                  <a:srgbClr val="0070C0"/>
                </a:solidFill>
                <a:ea typeface="宋体" panose="02010600030101010101" pitchFamily="2" charset="-122"/>
              </a:rPr>
              <a:t>语句的含义</a:t>
            </a:r>
            <a:endParaRPr lang="en-US" altLang="zh-CN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嵌套查询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集合查询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847725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b="1" dirty="0">
                <a:ea typeface="宋体" panose="02010600030101010101" pitchFamily="2" charset="-122"/>
              </a:rPr>
              <a:t>用外连接、左连接、右连接完成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588" y="1598613"/>
            <a:ext cx="8105775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</a:rPr>
              <a:t>外连接： </a:t>
            </a:r>
            <a:r>
              <a:rPr lang="en-US" altLang="zh-CN" sz="2000" dirty="0">
                <a:ea typeface="宋体" panose="02010600030101010101" pitchFamily="2" charset="-122"/>
              </a:rPr>
              <a:t>SELECT  </a:t>
            </a:r>
            <a:r>
              <a:rPr lang="en-US" altLang="zh-CN" sz="2000" dirty="0" err="1">
                <a:ea typeface="宋体" panose="02010600030101010101" pitchFamily="2" charset="-122"/>
              </a:rPr>
              <a:t>FIRST.Cno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</a:rPr>
              <a:t>SECOND.Cpno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FIRST</a:t>
            </a: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</a:rPr>
              <a:t>FULL OUTER JOIN</a:t>
            </a:r>
            <a:r>
              <a:rPr lang="en-US" altLang="zh-CN" sz="2000" dirty="0">
                <a:ea typeface="宋体" panose="02010600030101010101" pitchFamily="2" charset="-122"/>
              </a:rPr>
              <a:t> 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SECOND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ON </a:t>
            </a:r>
            <a:r>
              <a:rPr lang="en-US" altLang="zh-CN" sz="2000" dirty="0" err="1">
                <a:ea typeface="宋体" panose="02010600030101010101" pitchFamily="2" charset="-122"/>
              </a:rPr>
              <a:t>FIRST.Cpno</a:t>
            </a:r>
            <a:r>
              <a:rPr lang="en-US" altLang="zh-CN" sz="2000" dirty="0">
                <a:ea typeface="宋体" panose="02010600030101010101" pitchFamily="2" charset="-122"/>
              </a:rPr>
              <a:t>  =  </a:t>
            </a:r>
            <a:r>
              <a:rPr lang="en-US" altLang="zh-CN" sz="2000" dirty="0" err="1">
                <a:ea typeface="宋体" panose="02010600030101010101" pitchFamily="2" charset="-122"/>
              </a:rPr>
              <a:t>SECOND.Cno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588" y="3265488"/>
            <a:ext cx="8196262" cy="14716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ea typeface="宋体" panose="02010600030101010101" pitchFamily="2" charset="-122"/>
              </a:rPr>
              <a:t> 左连接： </a:t>
            </a:r>
            <a:r>
              <a:rPr lang="en-US" altLang="zh-CN" sz="2000" dirty="0">
                <a:ea typeface="宋体" panose="02010600030101010101" pitchFamily="2" charset="-122"/>
              </a:rPr>
              <a:t>SELECT  </a:t>
            </a:r>
            <a:r>
              <a:rPr lang="en-US" altLang="zh-CN" sz="2000" dirty="0" err="1">
                <a:ea typeface="宋体" panose="02010600030101010101" pitchFamily="2" charset="-122"/>
              </a:rPr>
              <a:t>FIRST.Cno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</a:rPr>
              <a:t>SECOND.Cpno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000" dirty="0"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</a:rPr>
              <a:t>LEFT OUTER JOIN  </a:t>
            </a:r>
            <a:r>
              <a:rPr lang="en-US" altLang="zh-CN" sz="2000" dirty="0">
                <a:ea typeface="宋体" panose="02010600030101010101" pitchFamily="2" charset="-122"/>
              </a:rPr>
              <a:t>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SECOND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ON </a:t>
            </a:r>
            <a:r>
              <a:rPr lang="en-US" altLang="zh-CN" sz="2000" dirty="0" err="1">
                <a:ea typeface="宋体" panose="02010600030101010101" pitchFamily="2" charset="-122"/>
              </a:rPr>
              <a:t>FIRST.Cpno</a:t>
            </a:r>
            <a:r>
              <a:rPr lang="en-US" altLang="zh-CN" sz="2000" dirty="0">
                <a:ea typeface="宋体" panose="02010600030101010101" pitchFamily="2" charset="-122"/>
              </a:rPr>
              <a:t>  =  </a:t>
            </a:r>
            <a:r>
              <a:rPr lang="en-US" altLang="zh-CN" sz="2000" dirty="0" err="1">
                <a:ea typeface="宋体" panose="02010600030101010101" pitchFamily="2" charset="-122"/>
              </a:rPr>
              <a:t>SECOND.Cno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588" y="4951413"/>
            <a:ext cx="8324850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</a:rPr>
              <a:t>右连接： </a:t>
            </a:r>
            <a:r>
              <a:rPr lang="en-US" altLang="zh-CN" sz="2000" dirty="0">
                <a:ea typeface="宋体" panose="02010600030101010101" pitchFamily="2" charset="-122"/>
              </a:rPr>
              <a:t>SELECT  </a:t>
            </a:r>
            <a:r>
              <a:rPr lang="en-US" altLang="zh-CN" sz="2000" dirty="0" err="1">
                <a:ea typeface="宋体" panose="02010600030101010101" pitchFamily="2" charset="-122"/>
              </a:rPr>
              <a:t>FIRST.Cno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</a:rPr>
              <a:t>SECOND.Cpno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RIGHT OUTER JOIN  </a:t>
            </a:r>
            <a:r>
              <a:rPr lang="en-US" altLang="zh-CN" sz="2000" dirty="0">
                <a:ea typeface="宋体" panose="02010600030101010101" pitchFamily="2" charset="-122"/>
              </a:rPr>
              <a:t>Course 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SECOND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1171575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ON </a:t>
            </a:r>
            <a:r>
              <a:rPr lang="en-US" altLang="zh-CN" sz="2000" dirty="0" err="1">
                <a:ea typeface="宋体" panose="02010600030101010101" pitchFamily="2" charset="-122"/>
              </a:rPr>
              <a:t>FIRST.Cpno</a:t>
            </a:r>
            <a:r>
              <a:rPr lang="en-US" altLang="zh-CN" sz="2000" dirty="0">
                <a:ea typeface="宋体" panose="02010600030101010101" pitchFamily="2" charset="-122"/>
              </a:rPr>
              <a:t>  =  </a:t>
            </a:r>
            <a:r>
              <a:rPr lang="en-US" altLang="zh-CN" sz="2000" dirty="0" err="1">
                <a:ea typeface="宋体" panose="02010600030101010101" pitchFamily="2" charset="-122"/>
              </a:rPr>
              <a:t>SECOND.Cno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0"/>
          <p:cNvGrpSpPr/>
          <p:nvPr/>
        </p:nvGrpSpPr>
        <p:grpSpPr bwMode="auto">
          <a:xfrm>
            <a:off x="452438" y="400050"/>
            <a:ext cx="1981200" cy="3719513"/>
            <a:chOff x="666750" y="1357313"/>
            <a:chExt cx="1981200" cy="393700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6750" y="1878213"/>
              <a:ext cx="1981200" cy="3416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028700" y="1357313"/>
              <a:ext cx="1108075" cy="462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外连接</a:t>
              </a:r>
              <a:endPara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63490" name="组合 11"/>
          <p:cNvGrpSpPr/>
          <p:nvPr/>
        </p:nvGrpSpPr>
        <p:grpSpPr bwMode="auto">
          <a:xfrm>
            <a:off x="3271838" y="400050"/>
            <a:ext cx="1943100" cy="3735388"/>
            <a:chOff x="3386138" y="1338263"/>
            <a:chExt cx="1943100" cy="395446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86138" y="1850848"/>
              <a:ext cx="1943100" cy="34418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738563" y="1338263"/>
              <a:ext cx="1112837" cy="4621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左连接</a:t>
              </a:r>
              <a:endPara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63491" name="组合 12"/>
          <p:cNvGrpSpPr/>
          <p:nvPr/>
        </p:nvGrpSpPr>
        <p:grpSpPr bwMode="auto">
          <a:xfrm>
            <a:off x="6008688" y="400050"/>
            <a:ext cx="1955800" cy="3743325"/>
            <a:chOff x="6122988" y="1281113"/>
            <a:chExt cx="1955800" cy="3962400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2988" y="1813803"/>
              <a:ext cx="1955800" cy="3429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410325" y="1281113"/>
              <a:ext cx="1112838" cy="462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右连接</a:t>
              </a:r>
              <a:endPara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66928" y="4178300"/>
            <a:ext cx="827703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在表名后面加外连接操作符指定主体表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非主体表有一“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万能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”的虚行，该行全部由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空值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组成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虚行可以和主体表中所有不满足连接条件的元组进行连接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由于虚行各列全部是空值，因此与虚行连接的结果中，来自非主体表的属性值全部是空值 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外连接小结</a:t>
            </a:r>
            <a:endParaRPr lang="zh-CN" altLang="en-US" dirty="0">
              <a:latin typeface="+mj-ea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左外连接</a:t>
            </a:r>
            <a:endParaRPr lang="zh-CN" altLang="en-US" sz="240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b="1" smtClean="0">
                <a:ea typeface="宋体" panose="02010600030101010101" pitchFamily="2" charset="-122"/>
              </a:rPr>
              <a:t> </a:t>
            </a:r>
            <a:r>
              <a:rPr lang="zh-CN" altLang="en-US" sz="2000" smtClean="0">
                <a:ea typeface="宋体" panose="02010600030101010101" pitchFamily="2" charset="-122"/>
              </a:rPr>
              <a:t>左</a:t>
            </a:r>
            <a:r>
              <a:rPr lang="zh-CN" altLang="en-US" sz="2200" smtClean="0">
                <a:ea typeface="宋体" panose="02010600030101010101" pitchFamily="2" charset="-122"/>
              </a:rPr>
              <a:t>外连接符为</a:t>
            </a:r>
            <a:r>
              <a:rPr lang="en-US" altLang="zh-CN" sz="2200" b="1" smtClean="0">
                <a:solidFill>
                  <a:srgbClr val="7030A0"/>
                </a:solidFill>
                <a:ea typeface="宋体" panose="02010600030101010101" pitchFamily="2" charset="-122"/>
              </a:rPr>
              <a:t>left outer join</a:t>
            </a:r>
            <a:endParaRPr lang="en-US" altLang="zh-CN" sz="2200" b="1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列出左边关系中所有的元组</a:t>
            </a:r>
            <a:endParaRPr lang="zh-CN" altLang="en-US" sz="2200" smtClean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右外连接</a:t>
            </a:r>
            <a:endParaRPr lang="zh-CN" altLang="en-US" sz="240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b="1" smtClean="0">
                <a:ea typeface="宋体" panose="02010600030101010101" pitchFamily="2" charset="-122"/>
              </a:rPr>
              <a:t> </a:t>
            </a:r>
            <a:r>
              <a:rPr lang="zh-CN" altLang="en-US" sz="2000" smtClean="0">
                <a:ea typeface="宋体" panose="02010600030101010101" pitchFamily="2" charset="-122"/>
              </a:rPr>
              <a:t>右</a:t>
            </a:r>
            <a:r>
              <a:rPr lang="zh-CN" altLang="en-US" sz="2200" smtClean="0">
                <a:ea typeface="宋体" panose="02010600030101010101" pitchFamily="2" charset="-122"/>
              </a:rPr>
              <a:t>外连接符为</a:t>
            </a:r>
            <a:r>
              <a:rPr lang="en-US" altLang="zh-CN" sz="2200" b="1" smtClean="0">
                <a:solidFill>
                  <a:srgbClr val="7030A0"/>
                </a:solidFill>
                <a:ea typeface="宋体" panose="02010600030101010101" pitchFamily="2" charset="-122"/>
              </a:rPr>
              <a:t>right outer join</a:t>
            </a:r>
            <a:endParaRPr lang="en-US" altLang="zh-CN" sz="2200" b="1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列出右边关系中所有的元组</a:t>
            </a:r>
            <a:endParaRPr lang="zh-CN" altLang="en-US" sz="2200" smtClean="0"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400" smtClean="0"/>
              <a:t>外连接</a:t>
            </a:r>
            <a:endParaRPr lang="en-US" altLang="zh-CN" sz="2400" smtClean="0"/>
          </a:p>
          <a:p>
            <a:pPr lvl="1" algn="just" eaLnBrk="1" hangingPunct="1"/>
            <a:r>
              <a:rPr lang="zh-CN" altLang="en-US" sz="2000" smtClean="0">
                <a:ea typeface="宋体" panose="02010600030101010101" pitchFamily="2" charset="-122"/>
              </a:rPr>
              <a:t>外连接符为</a:t>
            </a:r>
            <a:r>
              <a:rPr lang="en-US" altLang="zh-CN" sz="2000" b="1" smtClean="0">
                <a:solidFill>
                  <a:srgbClr val="7030A0"/>
                </a:solidFill>
                <a:ea typeface="宋体" panose="02010600030101010101" pitchFamily="2" charset="-122"/>
              </a:rPr>
              <a:t>full outer  join</a:t>
            </a:r>
            <a:endParaRPr lang="en-US" altLang="zh-CN" sz="2000" b="1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000" smtClean="0">
                <a:solidFill>
                  <a:srgbClr val="000000"/>
                </a:solidFill>
                <a:ea typeface="宋体" panose="02010600030101010101" pitchFamily="2" charset="-122"/>
              </a:rPr>
              <a:t>列出左右两边关系中所有的元组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连接查询四、复合条件连接</a:t>
            </a:r>
            <a:endParaRPr lang="zh-CN" altLang="en-US" dirty="0">
              <a:latin typeface="+mj-ea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8086725" cy="728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</a:t>
            </a:r>
            <a:r>
              <a:rPr lang="en-US" altLang="zh-CN" sz="2000" smtClean="0"/>
              <a:t>WHERE</a:t>
            </a:r>
            <a:r>
              <a:rPr lang="zh-CN" altLang="en-US" sz="2400" smtClean="0"/>
              <a:t>子句中含多个连接条件时，称为复合条件连接</a:t>
            </a:r>
            <a:endParaRPr lang="zh-CN" altLang="en-US" sz="2800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509588" y="2417763"/>
            <a:ext cx="7997825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37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查询选修</a:t>
            </a:r>
            <a:r>
              <a:rPr lang="en-US" altLang="zh-CN" sz="24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号课程且成绩在</a:t>
            </a:r>
            <a:r>
              <a:rPr lang="en-US" altLang="zh-CN" sz="2400" dirty="0">
                <a:ea typeface="宋体" panose="02010600030101010101" pitchFamily="2" charset="-122"/>
              </a:rPr>
              <a:t>90</a:t>
            </a:r>
            <a:r>
              <a:rPr lang="zh-CN" altLang="en-US" sz="2400" dirty="0">
                <a:ea typeface="宋体" panose="02010600030101010101" pitchFamily="2" charset="-122"/>
              </a:rPr>
              <a:t>分以上的所有学生的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             </a:t>
            </a:r>
            <a:r>
              <a:rPr lang="zh-CN" altLang="en-US" sz="2400" dirty="0">
                <a:ea typeface="宋体" panose="02010600030101010101" pitchFamily="2" charset="-122"/>
              </a:rPr>
              <a:t>学号、姓名。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8275" y="3554413"/>
            <a:ext cx="7034213" cy="224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Student.Sno, student.Sname</a:t>
            </a:r>
            <a:endParaRPr lang="en-US" altLang="zh-CN" sz="200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   Student, SC</a:t>
            </a:r>
            <a:endParaRPr lang="en-US" altLang="zh-CN" sz="200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  Student.Sno = SC.Sno AND   /* </a:t>
            </a:r>
            <a:r>
              <a:rPr lang="zh-CN" altLang="en-US" sz="2000"/>
              <a:t>连接谓词*</a:t>
            </a:r>
            <a:r>
              <a:rPr lang="en-US" altLang="zh-CN" sz="2000"/>
              <a:t>/</a:t>
            </a:r>
            <a:endParaRPr lang="en-US" altLang="zh-CN" sz="200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SC.Cno= ' 2 ' AND                 /* </a:t>
            </a:r>
            <a:r>
              <a:rPr lang="zh-CN" altLang="en-US" sz="2000"/>
              <a:t>其他限定条件 *</a:t>
            </a:r>
            <a:r>
              <a:rPr lang="en-US" altLang="zh-CN" sz="2000"/>
              <a:t>/</a:t>
            </a:r>
            <a:endParaRPr lang="en-US" altLang="zh-CN" sz="200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SC.Grade &gt; 90</a:t>
            </a:r>
            <a:r>
              <a:rPr lang="zh-CN" altLang="en-US" sz="2000"/>
              <a:t>；                    </a:t>
            </a:r>
            <a:r>
              <a:rPr lang="en-US" altLang="zh-CN" sz="2000"/>
              <a:t>/* </a:t>
            </a:r>
            <a:r>
              <a:rPr lang="zh-CN" altLang="en-US" sz="2000"/>
              <a:t>其他限定条件 *</a:t>
            </a:r>
            <a:r>
              <a:rPr lang="en-US" altLang="zh-CN" sz="2000"/>
              <a:t>/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37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查询每个学生的学号、姓名、选修的课程名及成绩。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5350" y="1831975"/>
            <a:ext cx="7373938" cy="2241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/>
              <a:t>   </a:t>
            </a:r>
            <a:r>
              <a:rPr lang="en-US" altLang="zh-CN" sz="2400"/>
              <a:t>SELECT Student.Sno</a:t>
            </a:r>
            <a:r>
              <a:rPr lang="zh-CN" altLang="en-US" sz="2400"/>
              <a:t>，</a:t>
            </a:r>
            <a:r>
              <a:rPr lang="en-US" altLang="zh-CN" sz="2400"/>
              <a:t>Sname</a:t>
            </a:r>
            <a:r>
              <a:rPr lang="zh-CN" altLang="en-US" sz="2400"/>
              <a:t>，</a:t>
            </a:r>
            <a:r>
              <a:rPr lang="en-US" altLang="zh-CN" sz="2400"/>
              <a:t>Cname</a:t>
            </a:r>
            <a:r>
              <a:rPr lang="zh-CN" altLang="en-US" sz="2400"/>
              <a:t>，</a:t>
            </a:r>
            <a:r>
              <a:rPr lang="en-US" altLang="zh-CN" sz="2400"/>
              <a:t>Grade</a:t>
            </a:r>
            <a:endParaRPr lang="en-US" altLang="zh-CN" sz="2400"/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FROM    Student</a:t>
            </a:r>
            <a:r>
              <a:rPr lang="zh-CN" altLang="en-US" sz="2400"/>
              <a:t>，</a:t>
            </a:r>
            <a:r>
              <a:rPr lang="en-US" altLang="zh-CN" sz="2400"/>
              <a:t>SC</a:t>
            </a:r>
            <a:r>
              <a:rPr lang="zh-CN" altLang="en-US" sz="2400"/>
              <a:t>，</a:t>
            </a:r>
            <a:r>
              <a:rPr lang="en-US" altLang="zh-CN" sz="2400"/>
              <a:t>Course     </a:t>
            </a:r>
            <a:r>
              <a:rPr lang="en-US" altLang="zh-CN" sz="2000">
                <a:solidFill>
                  <a:srgbClr val="E02920"/>
                </a:solidFill>
              </a:rPr>
              <a:t>/*</a:t>
            </a:r>
            <a:r>
              <a:rPr lang="zh-CN" altLang="en-US" sz="2000">
                <a:solidFill>
                  <a:srgbClr val="E02920"/>
                </a:solidFill>
              </a:rPr>
              <a:t>多表连接*</a:t>
            </a:r>
            <a:r>
              <a:rPr lang="en-US" altLang="zh-CN" sz="2000">
                <a:solidFill>
                  <a:srgbClr val="E02920"/>
                </a:solidFill>
              </a:rPr>
              <a:t>/</a:t>
            </a:r>
            <a:endParaRPr lang="en-US" altLang="zh-CN" sz="2400"/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WHERE Student.Sno = SC.Sno </a:t>
            </a:r>
            <a:endParaRPr lang="en-US" altLang="zh-CN" sz="2400"/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                and SC.Cno = Course.Cno</a:t>
            </a:r>
            <a:r>
              <a:rPr lang="zh-CN" altLang="en-US" sz="2000"/>
              <a:t>；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查询语句概述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嵌套查询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嵌套查询概述</a:t>
            </a:r>
            <a:endParaRPr lang="zh-CN" altLang="en-US" sz="2600" dirty="0" smtClean="0">
              <a:solidFill>
                <a:srgbClr val="7030A0"/>
              </a:solidFill>
              <a:ea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嵌套查询分类</a:t>
            </a:r>
            <a:endParaRPr lang="zh-CN" altLang="en-US" sz="2600" dirty="0" smtClean="0">
              <a:solidFill>
                <a:srgbClr val="7030A0"/>
              </a:solidFill>
              <a:ea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嵌套查询求解方法</a:t>
            </a:r>
            <a:endParaRPr lang="zh-CN" altLang="en-US" sz="2600" dirty="0" smtClean="0">
              <a:solidFill>
                <a:srgbClr val="7030A0"/>
              </a:solidFill>
              <a:ea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引出子查询的谓词 </a:t>
            </a:r>
            <a:endParaRPr lang="en-US" altLang="zh-CN" sz="2600" dirty="0" smtClean="0">
              <a:solidFill>
                <a:srgbClr val="7030A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集合查询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嵌套查询一、嵌套查询概述</a:t>
            </a:r>
            <a:endParaRPr lang="zh-CN" altLang="en-US" dirty="0">
              <a:latin typeface="+mj-ea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sz="2800" dirty="0" smtClean="0"/>
              <a:t>嵌套查询</a:t>
            </a:r>
            <a:endParaRPr lang="en-US" altLang="zh-CN" sz="2800" dirty="0" smtClean="0"/>
          </a:p>
          <a:p>
            <a:pPr lvl="1" eaLnBrk="1" hangingPunct="1">
              <a:spcAft>
                <a:spcPct val="40000"/>
              </a:spcAft>
            </a:pPr>
            <a:r>
              <a:rPr lang="zh-CN" altLang="en-US" sz="2400" dirty="0" smtClean="0">
                <a:ea typeface="宋体" panose="02010600030101010101" pitchFamily="2" charset="-122"/>
              </a:rPr>
              <a:t>一个</a:t>
            </a:r>
            <a:r>
              <a:rPr lang="en-US" altLang="zh-CN" sz="2400" dirty="0" smtClean="0">
                <a:ea typeface="宋体" panose="02010600030101010101" pitchFamily="2" charset="-122"/>
              </a:rPr>
              <a:t>SELECT-FROM-WHERE</a:t>
            </a:r>
            <a:r>
              <a:rPr lang="zh-CN" altLang="en-US" sz="2400" dirty="0" smtClean="0">
                <a:ea typeface="宋体" panose="02010600030101010101" pitchFamily="2" charset="-122"/>
              </a:rPr>
              <a:t>语句称为一个</a:t>
            </a:r>
            <a:r>
              <a:rPr lang="zh-CN" altLang="en-US" sz="2400" dirty="0" smtClean="0">
                <a:solidFill>
                  <a:srgbClr val="E02920"/>
                </a:solidFill>
                <a:ea typeface="宋体" panose="02010600030101010101" pitchFamily="2" charset="-122"/>
              </a:rPr>
              <a:t>查询块</a:t>
            </a:r>
            <a:endParaRPr lang="zh-CN" altLang="en-US" sz="2400" dirty="0" smtClean="0">
              <a:solidFill>
                <a:srgbClr val="E0292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将一个查询块嵌套在另一个查询块的</a:t>
            </a:r>
            <a:r>
              <a:rPr lang="en-US" altLang="zh-CN" sz="2400" dirty="0" smtClean="0">
                <a:ea typeface="宋体" panose="02010600030101010101" pitchFamily="2" charset="-122"/>
              </a:rPr>
              <a:t>WHERE</a:t>
            </a:r>
            <a:r>
              <a:rPr lang="zh-CN" altLang="en-US" sz="2400" dirty="0" smtClean="0">
                <a:ea typeface="宋体" panose="02010600030101010101" pitchFamily="2" charset="-122"/>
              </a:rPr>
              <a:t>子句或</a:t>
            </a:r>
            <a:r>
              <a:rPr lang="en-US" altLang="zh-CN" sz="2400" dirty="0" smtClean="0">
                <a:ea typeface="宋体" panose="02010600030101010101" pitchFamily="2" charset="-122"/>
              </a:rPr>
              <a:t>HAVING</a:t>
            </a:r>
            <a:r>
              <a:rPr lang="zh-CN" altLang="en-US" sz="2400" dirty="0" smtClean="0">
                <a:ea typeface="宋体" panose="02010600030101010101" pitchFamily="2" charset="-122"/>
              </a:rPr>
              <a:t>短语的条件中的查询称为</a:t>
            </a:r>
            <a:r>
              <a:rPr lang="zh-CN" altLang="en-US" sz="2400" b="1" dirty="0" smtClean="0">
                <a:solidFill>
                  <a:srgbClr val="E02920"/>
                </a:solidFill>
                <a:ea typeface="宋体" panose="02010600030101010101" pitchFamily="2" charset="-122"/>
              </a:rPr>
              <a:t>嵌套查询</a:t>
            </a:r>
            <a:endParaRPr lang="zh-CN" altLang="en-US" sz="2400" b="1" dirty="0" smtClean="0">
              <a:solidFill>
                <a:srgbClr val="E02920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1968500" y="3883025"/>
            <a:ext cx="6962775" cy="2400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  <a:endParaRPr lang="zh-CN" altLang="en-US" sz="2000" b="1" dirty="0">
              <a:solidFill>
                <a:srgbClr val="E0292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  <a:endParaRPr lang="en-US" altLang="zh-CN" sz="2000" b="1" dirty="0"/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</a:rPr>
              <a:t>SELECT </a:t>
            </a:r>
            <a:r>
              <a:rPr lang="en-US" altLang="zh-CN" sz="2000" b="1" dirty="0" err="1">
                <a:solidFill>
                  <a:schemeClr val="hlink"/>
                </a:solidFill>
              </a:rPr>
              <a:t>Sno</a:t>
            </a:r>
            <a:r>
              <a:rPr lang="en-US" altLang="zh-CN" sz="2000" b="1" dirty="0">
                <a:solidFill>
                  <a:schemeClr val="hlink"/>
                </a:solidFill>
              </a:rPr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内层查询</a:t>
            </a:r>
            <a:r>
              <a:rPr lang="en-US" altLang="zh-CN" sz="2000" b="1" dirty="0">
                <a:solidFill>
                  <a:schemeClr val="hlink"/>
                </a:solidFill>
              </a:rPr>
              <a:t>/</a:t>
            </a:r>
            <a:r>
              <a:rPr lang="zh-CN" altLang="en-US" sz="2000" b="1" dirty="0">
                <a:solidFill>
                  <a:schemeClr val="hlink"/>
                </a:solidFill>
              </a:rPr>
              <a:t>子查询</a:t>
            </a:r>
            <a:endParaRPr lang="zh-CN" altLang="en-US" sz="2000" b="1" dirty="0">
              <a:solidFill>
                <a:schemeClr val="hlink"/>
              </a:solidFill>
            </a:endParaRPr>
          </a:p>
          <a:p>
            <a:r>
              <a:rPr lang="zh-CN" altLang="en-US" sz="2000" b="1" dirty="0">
                <a:solidFill>
                  <a:schemeClr val="hlink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hlink"/>
                </a:solidFill>
              </a:rPr>
              <a:t>FROM SC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r>
              <a:rPr lang="en-US" altLang="zh-CN" sz="2000" b="1" dirty="0">
                <a:solidFill>
                  <a:schemeClr val="hlink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hlink"/>
                </a:solidFill>
              </a:rPr>
              <a:t>Cno</a:t>
            </a:r>
            <a:r>
              <a:rPr lang="en-US" altLang="zh-CN" sz="2000" b="1" dirty="0">
                <a:solidFill>
                  <a:schemeClr val="hlink"/>
                </a:solidFill>
              </a:rPr>
              <a:t>= ' 2 '</a:t>
            </a:r>
            <a:r>
              <a:rPr lang="zh-CN" altLang="en-US" sz="2000" b="1" dirty="0">
                <a:solidFill>
                  <a:schemeClr val="hlink"/>
                </a:solidFill>
              </a:rPr>
              <a:t>）；</a:t>
            </a:r>
            <a:endParaRPr lang="zh-CN" altLang="en-US" sz="2000" dirty="0"/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1060450" y="3935413"/>
            <a:ext cx="8001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例：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嵌套查询一、嵌套查询概述</a:t>
            </a:r>
            <a:r>
              <a:rPr lang="en-US" altLang="zh-CN" dirty="0" smtClean="0">
                <a:latin typeface="+mj-ea"/>
              </a:rPr>
              <a:t>(</a:t>
            </a:r>
            <a:r>
              <a:rPr lang="zh-CN" altLang="en-US" dirty="0" smtClean="0">
                <a:latin typeface="+mj-ea"/>
              </a:rPr>
              <a:t>续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子查询的限制</a:t>
            </a:r>
            <a:endParaRPr lang="zh-CN" altLang="en-US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不能使用</a:t>
            </a:r>
            <a:r>
              <a:rPr lang="en-US" altLang="zh-CN" dirty="0" smtClean="0">
                <a:ea typeface="宋体" panose="02010600030101010101" pitchFamily="2" charset="-122"/>
              </a:rPr>
              <a:t>ORDER BY</a:t>
            </a:r>
            <a:r>
              <a:rPr lang="zh-CN" altLang="en-US" dirty="0" smtClean="0">
                <a:ea typeface="宋体" panose="02010600030101010101" pitchFamily="2" charset="-122"/>
              </a:rPr>
              <a:t>子句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层层嵌套方式反映了 </a:t>
            </a:r>
            <a:r>
              <a:rPr lang="en-US" altLang="zh-CN" dirty="0" smtClean="0">
                <a:ea typeface="宋体" panose="02010600030101010101" pitchFamily="2" charset="-122"/>
              </a:rPr>
              <a:t>SQL</a:t>
            </a:r>
            <a:r>
              <a:rPr lang="zh-CN" altLang="en-US" dirty="0" smtClean="0">
                <a:ea typeface="宋体" panose="02010600030101010101" pitchFamily="2" charset="-122"/>
              </a:rPr>
              <a:t>语言的结构化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有些嵌套查询可以用连接运算替代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嵌套查询二、嵌套查询分类</a:t>
            </a:r>
            <a:endParaRPr lang="zh-CN" altLang="en-US" dirty="0">
              <a:latin typeface="+mj-ea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不相关子查询</a:t>
            </a:r>
            <a:endParaRPr lang="zh-CN" altLang="en-US" b="1" dirty="0" smtClean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子查询的查询条件不依赖于父查询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相关子查询</a:t>
            </a:r>
            <a:endParaRPr lang="zh-CN" altLang="en-US" b="1" dirty="0" smtClean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子查询的查询条件依赖于父查询</a:t>
            </a:r>
            <a:endParaRPr lang="zh-CN" altLang="en-US" b="1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/>
          </a:p>
        </p:txBody>
      </p:sp>
      <p:pic>
        <p:nvPicPr>
          <p:cNvPr id="3073" name="Picture 1" descr="C:\Users\dingleilei\AppData\Roaming\Tencent\Users\840162598\QQ\WinTemp\RichOle\`_1PMTC4F@%[E48CH~]8CS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0" y="4210989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J`CSR5(L_7(@DPU`S2_7IF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77" y="4207505"/>
            <a:ext cx="3377318" cy="25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嵌套查询三、嵌套查询求解方法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8675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/>
              <a:t>不相关子查询</a:t>
            </a:r>
            <a:endParaRPr lang="zh-CN" altLang="en-US" sz="2800" b="1" dirty="0" smtClean="0"/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是由里向外逐层处理。即每个子查询在上一级查询处理之前求解，子查询的结果用于建立其父查询的查找条件。</a:t>
            </a:r>
            <a:endParaRPr lang="zh-CN" altLang="en-US" sz="2600" dirty="0" smtClean="0">
              <a:ea typeface="+mn-ea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b="1" dirty="0" smtClean="0"/>
              <a:t>相关子查询</a:t>
            </a:r>
            <a:endParaRPr lang="zh-CN" altLang="en-US" sz="3000" b="1" dirty="0" smtClean="0"/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首先取外层查询中表的第一个元组，根据它与内层查询相关的属性值处理内层查询，若</a:t>
            </a:r>
            <a:r>
              <a:rPr lang="en-US" altLang="zh-CN" sz="2600" dirty="0" smtClean="0">
                <a:ea typeface="+mn-ea"/>
              </a:rPr>
              <a:t>WHERE</a:t>
            </a:r>
            <a:r>
              <a:rPr lang="zh-CN" altLang="en-US" sz="2600" dirty="0" smtClean="0">
                <a:ea typeface="+mn-ea"/>
              </a:rPr>
              <a:t>子句返回值为真，则取此元组放入结果表；</a:t>
            </a:r>
            <a:endParaRPr lang="zh-CN" altLang="en-US" sz="2600" dirty="0" smtClean="0">
              <a:ea typeface="+mn-ea"/>
            </a:endParaRP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然后再取外层表的下一个元组；</a:t>
            </a:r>
            <a:endParaRPr lang="zh-CN" altLang="en-US" sz="2600" dirty="0" smtClean="0">
              <a:ea typeface="+mn-ea"/>
            </a:endParaRP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重复这一过程，直至外层表全部检查完为止。</a:t>
            </a:r>
            <a:endParaRPr lang="zh-CN" altLang="en-US" sz="22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一、基本语法</a:t>
            </a:r>
            <a:endParaRPr lang="zh-CN" altLang="en-US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924675" cy="17795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基本语法</a:t>
            </a:r>
            <a:endParaRPr lang="zh-CN" altLang="en-US" dirty="0" smtClean="0"/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874713" y="2239963"/>
            <a:ext cx="7924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SELECT  </a:t>
            </a:r>
            <a:r>
              <a:rPr kumimoji="1" lang="en-US" altLang="zh-CN" sz="2000" dirty="0">
                <a:solidFill>
                  <a:srgbClr val="7030A0"/>
                </a:solidFill>
                <a:latin typeface="宋体" panose="02010600030101010101" pitchFamily="2" charset="-122"/>
              </a:rPr>
              <a:t>[ALL|DISTINCT]〈</a:t>
            </a:r>
            <a:r>
              <a:rPr kumimoji="1" lang="zh-CN" altLang="en-US" sz="2000" dirty="0">
                <a:latin typeface="宋体" panose="02010600030101010101" pitchFamily="2" charset="-122"/>
              </a:rPr>
              <a:t>目标列表达式</a:t>
            </a:r>
            <a:r>
              <a:rPr kumimoji="1" lang="en-US" altLang="zh-CN" sz="2000" dirty="0">
                <a:latin typeface="宋体" panose="02010600030101010101" pitchFamily="2" charset="-122"/>
              </a:rPr>
              <a:t>〉[,〈</a:t>
            </a:r>
            <a:r>
              <a:rPr kumimoji="1" lang="zh-CN" altLang="en-US" sz="2000" dirty="0">
                <a:latin typeface="宋体" panose="02010600030101010101" pitchFamily="2" charset="-122"/>
              </a:rPr>
              <a:t>目标列表达式</a:t>
            </a:r>
            <a:r>
              <a:rPr kumimoji="1" lang="en-US" altLang="zh-CN" sz="2000" dirty="0">
                <a:latin typeface="宋体" panose="02010600030101010101" pitchFamily="2" charset="-122"/>
              </a:rPr>
              <a:t>&gt;] 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74713" y="2927350"/>
            <a:ext cx="15875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latin typeface="Arial" panose="020B0604020202020204" pitchFamily="34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74713" y="2801938"/>
            <a:ext cx="66929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FROM</a:t>
            </a:r>
            <a:r>
              <a:rPr kumimoji="1" lang="en-US" altLang="zh-CN" sz="2000" dirty="0">
                <a:latin typeface="宋体" panose="02010600030101010101" pitchFamily="2" charset="-122"/>
              </a:rPr>
              <a:t> 〈</a:t>
            </a:r>
            <a:r>
              <a:rPr kumimoji="1" lang="zh-CN" altLang="en-US" sz="2000" dirty="0">
                <a:latin typeface="宋体" panose="02010600030101010101" pitchFamily="2" charset="-122"/>
              </a:rPr>
              <a:t>表名或视图名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〉[</a:t>
            </a:r>
            <a:r>
              <a:rPr kumimoji="1" lang="zh-CN" altLang="en-US" sz="2000" dirty="0">
                <a:latin typeface="宋体" panose="02010600030101010101" pitchFamily="2" charset="-122"/>
              </a:rPr>
              <a:t>，</a:t>
            </a:r>
            <a:r>
              <a:rPr kumimoji="1" lang="en-US" altLang="zh-CN" sz="2000" dirty="0">
                <a:latin typeface="宋体" panose="02010600030101010101" pitchFamily="2" charset="-122"/>
              </a:rPr>
              <a:t>〈</a:t>
            </a:r>
            <a:r>
              <a:rPr kumimoji="1" lang="zh-CN" altLang="en-US" sz="2000" dirty="0">
                <a:latin typeface="宋体" panose="02010600030101010101" pitchFamily="2" charset="-122"/>
              </a:rPr>
              <a:t>表名或视图名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〉] 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874713" y="4043363"/>
            <a:ext cx="8001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latin typeface="Arial" panose="020B0604020202020204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874713" y="3363913"/>
            <a:ext cx="414813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[WHERE</a:t>
            </a:r>
            <a:r>
              <a:rPr kumimoji="1" lang="en-US" altLang="zh-CN" sz="2000" dirty="0">
                <a:latin typeface="宋体" panose="02010600030101010101" pitchFamily="2" charset="-122"/>
              </a:rPr>
              <a:t> &lt;</a:t>
            </a:r>
            <a:r>
              <a:rPr kumimoji="1" lang="zh-CN" altLang="en-US" sz="2000" dirty="0">
                <a:latin typeface="宋体" panose="02010600030101010101" pitchFamily="2" charset="-122"/>
              </a:rPr>
              <a:t>条件表达式</a:t>
            </a:r>
            <a:r>
              <a:rPr kumimoji="1" lang="en-US" altLang="zh-CN" sz="2000" dirty="0">
                <a:latin typeface="宋体" panose="02010600030101010101" pitchFamily="2" charset="-122"/>
              </a:rPr>
              <a:t>&gt;]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874713" y="3925888"/>
            <a:ext cx="54197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[GROUP BY </a:t>
            </a:r>
            <a:r>
              <a:rPr kumimoji="1" lang="en-US" altLang="zh-CN" sz="2000" dirty="0">
                <a:latin typeface="宋体" panose="02010600030101010101" pitchFamily="2" charset="-122"/>
              </a:rPr>
              <a:t>〈</a:t>
            </a:r>
            <a:r>
              <a:rPr kumimoji="1" lang="zh-CN" altLang="en-US" sz="2000" dirty="0">
                <a:latin typeface="宋体" panose="02010600030101010101" pitchFamily="2" charset="-122"/>
              </a:rPr>
              <a:t>列名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〉[</a:t>
            </a:r>
            <a:r>
              <a:rPr kumimoji="1" lang="zh-CN" altLang="en-US" sz="2000" dirty="0">
                <a:latin typeface="宋体" panose="02010600030101010101" pitchFamily="2" charset="-122"/>
              </a:rPr>
              <a:t>，</a:t>
            </a:r>
            <a:r>
              <a:rPr kumimoji="1" lang="en-US" altLang="zh-CN" sz="2000" dirty="0">
                <a:latin typeface="宋体" panose="02010600030101010101" pitchFamily="2" charset="-122"/>
              </a:rPr>
              <a:t>〈</a:t>
            </a:r>
            <a:r>
              <a:rPr kumimoji="1" lang="zh-CN" altLang="en-US" sz="2000" dirty="0">
                <a:latin typeface="宋体" panose="02010600030101010101" pitchFamily="2" charset="-122"/>
              </a:rPr>
              <a:t>列名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〉]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74713" y="4487863"/>
            <a:ext cx="3883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[HAVING </a:t>
            </a:r>
            <a:r>
              <a:rPr kumimoji="1" lang="en-US" altLang="zh-CN" sz="2000" dirty="0">
                <a:latin typeface="宋体" panose="02010600030101010101" pitchFamily="2" charset="-122"/>
              </a:rPr>
              <a:t>&lt;</a:t>
            </a:r>
            <a:r>
              <a:rPr kumimoji="1" lang="zh-CN" altLang="en-US" sz="2000" dirty="0">
                <a:latin typeface="宋体" panose="02010600030101010101" pitchFamily="2" charset="-122"/>
              </a:rPr>
              <a:t>内部函数表达式</a:t>
            </a:r>
            <a:r>
              <a:rPr kumimoji="1" lang="en-US" altLang="zh-CN" sz="2000" dirty="0">
                <a:latin typeface="宋体" panose="02010600030101010101" pitchFamily="2" charset="-122"/>
              </a:rPr>
              <a:t>&gt;] ] 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874713" y="5049838"/>
            <a:ext cx="82200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panose="02010600030101010101" pitchFamily="2" charset="-122"/>
              </a:rPr>
              <a:t>[ORDER BY </a:t>
            </a:r>
            <a:r>
              <a:rPr kumimoji="1" lang="en-US" altLang="zh-CN" sz="2000" dirty="0">
                <a:latin typeface="宋体" panose="02010600030101010101" pitchFamily="2" charset="-122"/>
              </a:rPr>
              <a:t>〈</a:t>
            </a:r>
            <a:r>
              <a:rPr kumimoji="1" lang="zh-CN" altLang="en-US" sz="2000" dirty="0">
                <a:latin typeface="宋体" panose="02010600030101010101" pitchFamily="2" charset="-122"/>
              </a:rPr>
              <a:t>列名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 [ASC│DESC] [</a:t>
            </a:r>
            <a:r>
              <a:rPr kumimoji="1" lang="zh-CN" altLang="en-US" sz="2000" dirty="0">
                <a:latin typeface="宋体" panose="02010600030101010101" pitchFamily="2" charset="-122"/>
              </a:rPr>
              <a:t>，</a:t>
            </a:r>
            <a:r>
              <a:rPr kumimoji="1" lang="en-US" altLang="zh-CN" sz="2000" dirty="0">
                <a:latin typeface="宋体" panose="02010600030101010101" pitchFamily="2" charset="-122"/>
              </a:rPr>
              <a:t>〈</a:t>
            </a:r>
            <a:r>
              <a:rPr kumimoji="1" lang="zh-CN" altLang="en-US" sz="2000" dirty="0">
                <a:latin typeface="宋体" panose="02010600030101010101" pitchFamily="2" charset="-122"/>
              </a:rPr>
              <a:t>列名</a:t>
            </a:r>
            <a:r>
              <a:rPr kumimoji="1" lang="en-US" altLang="zh-CN" sz="2000" dirty="0">
                <a:latin typeface="宋体" panose="02010600030101010101" pitchFamily="2" charset="-122"/>
              </a:rPr>
              <a:t>〉[ASC│DESC]]</a:t>
            </a:r>
            <a:r>
              <a:rPr kumimoji="1" lang="en-US" altLang="zh-CN" sz="2000" dirty="0"/>
              <a:t>…</a:t>
            </a:r>
            <a:r>
              <a:rPr kumimoji="1" lang="en-US" altLang="zh-CN" sz="2000" dirty="0">
                <a:latin typeface="宋体" panose="02010600030101010101" pitchFamily="2" charset="-122"/>
              </a:rPr>
              <a:t>]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嵌套查询四、引出子查询的谓词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带有</a:t>
            </a:r>
            <a:r>
              <a:rPr lang="en-US" altLang="zh-CN" dirty="0" smtClean="0">
                <a:latin typeface="宋体" panose="02010600030101010101" pitchFamily="2" charset="-122"/>
              </a:rPr>
              <a:t>IN</a:t>
            </a:r>
            <a:r>
              <a:rPr lang="zh-CN" altLang="en-US" dirty="0" smtClean="0">
                <a:latin typeface="宋体" panose="02010600030101010101" pitchFamily="2" charset="-122"/>
              </a:rPr>
              <a:t>谓词的子查询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带有比较运算符的子查询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带有</a:t>
            </a:r>
            <a:r>
              <a:rPr lang="en-US" altLang="zh-CN" dirty="0" smtClean="0">
                <a:latin typeface="宋体" panose="02010600030101010101" pitchFamily="2" charset="-122"/>
              </a:rPr>
              <a:t>ANY</a:t>
            </a:r>
            <a:r>
              <a:rPr lang="zh-CN" altLang="en-US" dirty="0" smtClean="0">
                <a:latin typeface="宋体" panose="02010600030101010101" pitchFamily="2" charset="-122"/>
              </a:rPr>
              <a:t>或</a:t>
            </a:r>
            <a:r>
              <a:rPr lang="en-US" altLang="zh-CN" dirty="0" smtClean="0">
                <a:latin typeface="宋体" panose="02010600030101010101" pitchFamily="2" charset="-122"/>
              </a:rPr>
              <a:t>ALL</a:t>
            </a:r>
            <a:r>
              <a:rPr lang="zh-CN" altLang="en-US" dirty="0" smtClean="0">
                <a:latin typeface="宋体" panose="02010600030101010101" pitchFamily="2" charset="-122"/>
              </a:rPr>
              <a:t>谓词的子查询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带有</a:t>
            </a:r>
            <a:r>
              <a:rPr lang="en-US" altLang="zh-CN" dirty="0" smtClean="0">
                <a:latin typeface="宋体" panose="02010600030101010101" pitchFamily="2" charset="-122"/>
              </a:rPr>
              <a:t>EXISTS</a:t>
            </a:r>
            <a:r>
              <a:rPr lang="zh-CN" altLang="en-US" dirty="0" smtClean="0">
                <a:latin typeface="宋体" panose="02010600030101010101" pitchFamily="2" charset="-122"/>
              </a:rPr>
              <a:t>谓词的子查询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1 </a:t>
            </a:r>
            <a:r>
              <a:rPr lang="zh-CN" altLang="en-US" dirty="0" smtClean="0">
                <a:latin typeface="宋体" panose="02010600030101010101" pitchFamily="2" charset="-122"/>
              </a:rPr>
              <a:t>带有</a:t>
            </a:r>
            <a:r>
              <a:rPr lang="en-US" altLang="zh-CN" dirty="0" smtClean="0">
                <a:latin typeface="宋体" panose="02010600030101010101" pitchFamily="2" charset="-122"/>
              </a:rPr>
              <a:t>IN</a:t>
            </a:r>
            <a:r>
              <a:rPr lang="zh-CN" altLang="en-US" dirty="0" smtClean="0">
                <a:latin typeface="宋体" panose="02010600030101010101" pitchFamily="2" charset="-122"/>
              </a:rPr>
              <a:t>谓词的子查询</a:t>
            </a:r>
            <a:r>
              <a:rPr lang="zh-CN" altLang="en-US" dirty="0" smtClean="0">
                <a:latin typeface="+mj-ea"/>
              </a:rPr>
              <a:t> 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3" y="1503363"/>
            <a:ext cx="8488362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39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查询与“刘晨”在同一个系学习的学生。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71538" y="2078038"/>
            <a:ext cx="3587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查询要求可以分步来完成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5338" y="2901950"/>
            <a:ext cx="4572000" cy="139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第一步： 确定“刘晨”所在系名             </a:t>
            </a:r>
            <a:endParaRPr lang="zh-CN" altLang="en-US" sz="240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/>
              <a:t>SELECT  Sdept  </a:t>
            </a:r>
            <a:endParaRPr lang="en-US" altLang="zh-CN" sz="200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FROM     Student                            </a:t>
            </a:r>
            <a:endParaRPr lang="en-US" altLang="zh-CN" sz="200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WHERE  Sname= ' </a:t>
            </a:r>
            <a:r>
              <a:rPr lang="zh-CN" altLang="en-US" sz="2000"/>
              <a:t>刘晨 </a:t>
            </a:r>
            <a:r>
              <a:rPr lang="en-US" altLang="zh-CN" sz="2000"/>
              <a:t>'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795338" y="4632325"/>
            <a:ext cx="5711825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第二步：查找所有在</a:t>
            </a:r>
            <a:r>
              <a:rPr lang="en-US" altLang="zh-CN" sz="2400" dirty="0"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ea typeface="宋体" panose="02010600030101010101" pitchFamily="2" charset="-122"/>
              </a:rPr>
              <a:t>系学习的学生。    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808355" indent="173355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ea typeface="宋体" panose="02010600030101010101" pitchFamily="2" charset="-122"/>
              </a:rPr>
              <a:t>SELECT   </a:t>
            </a:r>
            <a:r>
              <a:rPr lang="en-US" altLang="zh-CN" sz="2000" dirty="0" err="1">
                <a:ea typeface="宋体" panose="02010600030101010101" pitchFamily="2" charset="-122"/>
              </a:rPr>
              <a:t>Sno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</a:rPr>
              <a:t>Sname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 err="1">
                <a:ea typeface="宋体" panose="02010600030101010101" pitchFamily="2" charset="-122"/>
              </a:rPr>
              <a:t>Sdept</a:t>
            </a: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8355" indent="17335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FROM      Student              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08355" indent="17335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WHERE  </a:t>
            </a:r>
            <a:r>
              <a:rPr lang="en-US" altLang="zh-CN" sz="2000" dirty="0" err="1">
                <a:ea typeface="宋体" panose="02010600030101010101" pitchFamily="2" charset="-122"/>
              </a:rPr>
              <a:t>Sdept</a:t>
            </a:r>
            <a:r>
              <a:rPr lang="en-US" altLang="zh-CN" sz="2000" dirty="0">
                <a:ea typeface="宋体" panose="02010600030101010101" pitchFamily="2" charset="-122"/>
              </a:rPr>
              <a:t>= ' CS '</a:t>
            </a:r>
            <a:r>
              <a:rPr lang="zh-CN" altLang="en-US" sz="2000" dirty="0">
                <a:ea typeface="宋体" panose="02010600030101010101" pitchFamily="2" charset="-122"/>
              </a:rPr>
              <a:t>；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72200" y="3205163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8863" y="4856163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457200" y="847725"/>
            <a:ext cx="8229600" cy="49307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构造嵌套查询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将第一步查询嵌入到第二步查询的条件中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此查询为不相关子查询。</a:t>
            </a:r>
            <a:r>
              <a:rPr lang="en-US" altLang="zh-CN" sz="2400" smtClean="0">
                <a:ea typeface="宋体" panose="02010600030101010101" pitchFamily="2" charset="-122"/>
              </a:rPr>
              <a:t>DBMS</a:t>
            </a:r>
            <a:r>
              <a:rPr lang="zh-CN" altLang="en-US" sz="2400" smtClean="0">
                <a:ea typeface="宋体" panose="02010600030101010101" pitchFamily="2" charset="-122"/>
              </a:rPr>
              <a:t>求解该查询时也是分步去做的。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800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1325563" y="1992313"/>
            <a:ext cx="5803900" cy="230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    SELECT  Sno</a:t>
            </a:r>
            <a:r>
              <a:rPr lang="zh-CN" altLang="en-US" sz="240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sz="240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sz="240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    FROM  Student</a:t>
            </a:r>
            <a:endParaRPr lang="en-US" altLang="zh-CN" sz="240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    WHERE  Sdept  IN</a:t>
            </a:r>
            <a:endParaRPr lang="en-US" altLang="zh-CN" sz="240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(SELECT Sdept</a:t>
            </a:r>
            <a:endParaRPr lang="en-US" altLang="zh-CN" sz="2400">
              <a:solidFill>
                <a:srgbClr val="7030A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            FROM Student</a:t>
            </a:r>
            <a:endParaRPr lang="en-US" altLang="zh-CN" sz="2400">
              <a:solidFill>
                <a:srgbClr val="7030A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            WHERE Sname= ‘ </a:t>
            </a:r>
            <a:r>
              <a:rPr lang="zh-CN" altLang="en-US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刘晨 ’</a:t>
            </a: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  <a:endParaRPr lang="zh-CN" altLang="en-US" sz="2400">
              <a:solidFill>
                <a:srgbClr val="7030A0"/>
              </a:solidFill>
              <a:ea typeface="隶书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91250" y="2562225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40</a:t>
            </a:r>
            <a:r>
              <a:rPr lang="en-US" altLang="zh-CN" sz="2400" b="1" dirty="0">
                <a:ea typeface="宋体" panose="02010600030101010101" pitchFamily="2" charset="-122"/>
              </a:rPr>
              <a:t>]   </a:t>
            </a:r>
            <a:r>
              <a:rPr lang="zh-CN" altLang="en-US" sz="2400" dirty="0">
                <a:ea typeface="宋体" panose="02010600030101010101" pitchFamily="2" charset="-122"/>
              </a:rPr>
              <a:t>查询选修了课程名为“信息系统”的学生学号和姓名。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5350" y="1831975"/>
            <a:ext cx="7373938" cy="424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Sno</a:t>
            </a:r>
            <a:r>
              <a:rPr lang="zh-CN" altLang="en-US" sz="2000"/>
              <a:t>，</a:t>
            </a:r>
            <a:r>
              <a:rPr lang="en-US" altLang="zh-CN" sz="2000"/>
              <a:t>Sname</a:t>
            </a:r>
            <a:endParaRPr lang="en-US" altLang="zh-CN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FROM    Student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WHERE Sno  IN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(SELECT Sno</a:t>
            </a:r>
            <a:endParaRPr lang="en-US" altLang="zh-CN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FROM    SC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WHERE  Cno IN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(SELECT Cno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 FROM Course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 WHERE Cname= ‘</a:t>
            </a:r>
            <a:r>
              <a:rPr lang="zh-CN" altLang="en-US" sz="2000"/>
              <a:t>信息系统’</a:t>
            </a:r>
            <a:r>
              <a:rPr lang="en-US" altLang="zh-CN" sz="2000"/>
              <a:t>));</a:t>
            </a:r>
            <a:endParaRPr lang="en-US" altLang="zh-CN" sz="20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67288" y="4645025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panose="020B0604020202020204" pitchFamily="34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  <a:endParaRPr lang="zh-CN" altLang="en-US">
              <a:solidFill>
                <a:srgbClr val="FF3399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78263" y="3235325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  <a:endParaRPr lang="zh-CN" altLang="en-US">
              <a:solidFill>
                <a:srgbClr val="FF3399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98863" y="1895475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  <a:endParaRPr lang="en-US" altLang="zh-CN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带有比较运算符的子查询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7680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当能确切知道内层查询返回单值时，可用比较运算符（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&gt;=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&lt;=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!=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&lt; &gt;</a:t>
            </a:r>
            <a:r>
              <a:rPr lang="zh-CN" altLang="en-US" sz="2800" dirty="0" smtClean="0"/>
              <a:t>）。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ANY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谓词配合使用</a:t>
            </a:r>
            <a:endParaRPr lang="zh-CN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7825" y="3279775"/>
            <a:ext cx="8488363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41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找出每个学生超过他选修课程平均成绩的课程号。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87425" y="3779838"/>
            <a:ext cx="7373938" cy="286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,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FROM  SC  x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WHERE Grade &gt;=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(SELECT AVG(Grade) 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   FROM  SC y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WHERE </a:t>
            </a:r>
            <a:r>
              <a:rPr lang="en-US" altLang="zh-CN" sz="2000" dirty="0" err="1"/>
              <a:t>y.Sno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x.Sno</a:t>
            </a:r>
            <a:r>
              <a:rPr lang="en-US" altLang="zh-CN" sz="2000" dirty="0"/>
              <a:t>);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4294967295"/>
          </p:nvPr>
        </p:nvSpPr>
        <p:spPr>
          <a:xfrm>
            <a:off x="177800" y="1189038"/>
            <a:ext cx="8488363" cy="4525962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执行过程：</a:t>
            </a:r>
            <a:r>
              <a:rPr lang="zh-CN" altLang="en-US" sz="2400" b="1" dirty="0" smtClean="0"/>
              <a:t> </a:t>
            </a:r>
            <a:endParaRPr lang="zh-CN" altLang="en-US" sz="2400" b="1" dirty="0" smtClean="0"/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S1:</a:t>
            </a:r>
            <a:r>
              <a:rPr lang="zh-CN" altLang="en-US" sz="2400" dirty="0" smtClean="0">
                <a:ea typeface="宋体" panose="02010600030101010101" pitchFamily="2" charset="-122"/>
              </a:rPr>
              <a:t>从外层查询中取出</a:t>
            </a:r>
            <a:r>
              <a:rPr lang="en-US" altLang="zh-CN" sz="2400" dirty="0" smtClean="0">
                <a:ea typeface="宋体" panose="02010600030101010101" pitchFamily="2" charset="-122"/>
              </a:rPr>
              <a:t>SC</a:t>
            </a:r>
            <a:r>
              <a:rPr lang="zh-CN" altLang="en-US" sz="2400" dirty="0" smtClean="0">
                <a:ea typeface="宋体" panose="02010600030101010101" pitchFamily="2" charset="-122"/>
              </a:rPr>
              <a:t>的一个元组</a:t>
            </a:r>
            <a:r>
              <a:rPr lang="en-US" altLang="zh-CN" sz="2400" dirty="0" smtClean="0"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ea typeface="宋体" panose="02010600030101010101" pitchFamily="2" charset="-122"/>
              </a:rPr>
              <a:t>，将元组</a:t>
            </a:r>
            <a:r>
              <a:rPr lang="en-US" altLang="zh-CN" sz="2400" dirty="0" smtClean="0"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Sno</a:t>
            </a:r>
            <a:r>
              <a:rPr lang="zh-CN" altLang="en-US" sz="2400" dirty="0" smtClean="0">
                <a:ea typeface="宋体" panose="02010600030101010101" pitchFamily="2" charset="-122"/>
              </a:rPr>
              <a:t>值（</a:t>
            </a:r>
            <a:r>
              <a:rPr lang="en-US" altLang="zh-CN" sz="2400" dirty="0" smtClean="0">
                <a:ea typeface="宋体" panose="02010600030101010101" pitchFamily="2" charset="-122"/>
              </a:rPr>
              <a:t>200215121</a:t>
            </a:r>
            <a:r>
              <a:rPr lang="zh-CN" altLang="en-US" sz="2400" dirty="0" smtClean="0">
                <a:ea typeface="宋体" panose="02010600030101010101" pitchFamily="2" charset="-122"/>
              </a:rPr>
              <a:t>）传送给内层查询。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S2:</a:t>
            </a:r>
            <a:r>
              <a:rPr lang="zh-CN" altLang="en-US" sz="2400" dirty="0" smtClean="0">
                <a:ea typeface="宋体" panose="02010600030101010101" pitchFamily="2" charset="-122"/>
              </a:rPr>
              <a:t>执行内层查询，得到值</a:t>
            </a:r>
            <a:r>
              <a:rPr lang="en-US" altLang="zh-CN" sz="2400" dirty="0" smtClean="0">
                <a:ea typeface="宋体" panose="02010600030101010101" pitchFamily="2" charset="-122"/>
              </a:rPr>
              <a:t>88</a:t>
            </a:r>
            <a:r>
              <a:rPr lang="zh-CN" altLang="en-US" sz="2400" dirty="0" smtClean="0">
                <a:ea typeface="宋体" panose="02010600030101010101" pitchFamily="2" charset="-122"/>
              </a:rPr>
              <a:t>（近似值），用该值代替内层查询，得到外层查询：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52538" y="2533650"/>
            <a:ext cx="6851650" cy="116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SELECT AVG(Grade)</a:t>
            </a:r>
            <a:endParaRPr lang="en-US" altLang="zh-CN" sz="2000" dirty="0"/>
          </a:p>
          <a:p>
            <a:pPr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FROM SC y</a:t>
            </a:r>
            <a:endParaRPr lang="en-US" altLang="zh-CN" sz="2000" dirty="0"/>
          </a:p>
          <a:p>
            <a:pPr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y.Sno</a:t>
            </a:r>
            <a:r>
              <a:rPr lang="en-US" altLang="zh-CN" sz="2000" dirty="0"/>
              <a:t>='200215121';</a:t>
            </a:r>
            <a:endParaRPr lang="en-US" altLang="zh-CN" sz="20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52538" y="4754563"/>
            <a:ext cx="685165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SELECT Sno</a:t>
            </a:r>
            <a:r>
              <a:rPr lang="zh-CN" altLang="en-US" sz="2000"/>
              <a:t>， </a:t>
            </a:r>
            <a:r>
              <a:rPr lang="en-US" altLang="zh-CN" sz="2000"/>
              <a:t>Cno</a:t>
            </a:r>
            <a:endParaRPr lang="en-US" altLang="zh-CN" sz="2000"/>
          </a:p>
          <a:p>
            <a:pPr>
              <a:lnSpc>
                <a:spcPts val="2800"/>
              </a:lnSpc>
            </a:pPr>
            <a:r>
              <a:rPr lang="en-US" altLang="zh-CN" sz="2000"/>
              <a:t>FROM  SC x</a:t>
            </a:r>
            <a:endParaRPr lang="en-US" altLang="zh-CN" sz="2000"/>
          </a:p>
          <a:p>
            <a:pPr>
              <a:lnSpc>
                <a:spcPts val="2800"/>
              </a:lnSpc>
            </a:pPr>
            <a:r>
              <a:rPr lang="en-US" altLang="zh-CN" sz="2000"/>
              <a:t>WHERE Grade &gt;=88</a:t>
            </a:r>
            <a:r>
              <a:rPr lang="zh-CN" altLang="en-US" sz="2000"/>
              <a:t>；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S3</a:t>
            </a:r>
            <a:r>
              <a:rPr lang="zh-CN" altLang="en-US" sz="2400" smtClean="0">
                <a:ea typeface="宋体" panose="02010600030101010101" pitchFamily="2" charset="-122"/>
              </a:rPr>
              <a:t>：执行这个查询，得到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S4</a:t>
            </a:r>
            <a:r>
              <a:rPr lang="zh-CN" altLang="en-US" sz="2400" smtClean="0">
                <a:ea typeface="宋体" panose="02010600030101010101" pitchFamily="2" charset="-122"/>
              </a:rPr>
              <a:t>：外层查询取出下一个元组重复做上述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  <a:r>
              <a:rPr lang="zh-CN" altLang="en-US" sz="2400" smtClean="0">
                <a:ea typeface="宋体" panose="02010600030101010101" pitchFamily="2" charset="-122"/>
              </a:rPr>
              <a:t>至</a:t>
            </a:r>
            <a:r>
              <a:rPr lang="en-US" altLang="zh-CN" sz="2400" smtClean="0">
                <a:ea typeface="宋体" panose="02010600030101010101" pitchFamily="2" charset="-122"/>
              </a:rPr>
              <a:t>3</a:t>
            </a:r>
            <a:r>
              <a:rPr lang="zh-CN" altLang="en-US" sz="2400" smtClean="0">
                <a:ea typeface="宋体" panose="02010600030101010101" pitchFamily="2" charset="-122"/>
              </a:rPr>
              <a:t>步骤，直到外层的</a:t>
            </a:r>
            <a:r>
              <a:rPr lang="en-US" altLang="zh-CN" sz="2400" smtClean="0">
                <a:ea typeface="宋体" panose="02010600030101010101" pitchFamily="2" charset="-122"/>
              </a:rPr>
              <a:t>SC</a:t>
            </a:r>
            <a:r>
              <a:rPr lang="zh-CN" altLang="en-US" sz="2400" smtClean="0">
                <a:ea typeface="宋体" panose="02010600030101010101" pitchFamily="2" charset="-122"/>
              </a:rPr>
              <a:t>元组全部处理完毕。结果为</a:t>
            </a:r>
            <a:r>
              <a:rPr lang="en-US" altLang="zh-CN" sz="2400" smtClean="0">
                <a:ea typeface="宋体" panose="02010600030101010101" pitchFamily="2" charset="-122"/>
              </a:rPr>
              <a:t>: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649413" y="2241550"/>
            <a:ext cx="3519487" cy="979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1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  <a:endParaRPr lang="zh-CN" altLang="en-US" sz="2400" b="1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） </a:t>
            </a:r>
            <a:endParaRPr lang="zh-CN" altLang="en-US" sz="2400">
              <a:solidFill>
                <a:srgbClr val="7030A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624013" y="4527550"/>
            <a:ext cx="4572000" cy="142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7030A0"/>
                </a:solidFill>
              </a:rPr>
              <a:t> </a:t>
            </a: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1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  <a:endParaRPr lang="zh-CN" altLang="en-US" sz="2400" b="1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  <a:endParaRPr lang="zh-CN" altLang="en-US" sz="2400" b="1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200215122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2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带有</a:t>
            </a:r>
            <a:r>
              <a:rPr lang="en-US" altLang="zh-CN" dirty="0" smtClean="0">
                <a:latin typeface="+mj-ea"/>
              </a:rPr>
              <a:t>ANY</a:t>
            </a:r>
            <a:r>
              <a:rPr lang="zh-CN" altLang="en-US" dirty="0" smtClean="0">
                <a:latin typeface="+mj-ea"/>
              </a:rPr>
              <a:t>或</a:t>
            </a:r>
            <a:r>
              <a:rPr lang="en-US" altLang="zh-CN" dirty="0" smtClean="0">
                <a:latin typeface="+mj-ea"/>
              </a:rPr>
              <a:t>ALL</a:t>
            </a:r>
            <a:r>
              <a:rPr lang="zh-CN" altLang="en-US" dirty="0" smtClean="0">
                <a:latin typeface="+mj-ea"/>
              </a:rPr>
              <a:t>谓词的子查询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988" cy="48133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谓词语义</a:t>
            </a:r>
            <a:endParaRPr lang="zh-CN" altLang="en-US" sz="2800" dirty="0" smtClean="0"/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ANY</a:t>
            </a:r>
            <a:r>
              <a:rPr lang="zh-CN" altLang="en-US" sz="2400" dirty="0" smtClean="0">
                <a:ea typeface="+mn-ea"/>
              </a:rPr>
              <a:t>：任意一个值</a:t>
            </a:r>
            <a:endParaRPr lang="zh-CN" altLang="en-US" sz="2400" dirty="0" smtClean="0">
              <a:ea typeface="+mn-ea"/>
            </a:endParaRPr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ALL</a:t>
            </a:r>
            <a:r>
              <a:rPr lang="zh-CN" altLang="en-US" sz="2400" dirty="0" smtClean="0">
                <a:ea typeface="+mn-ea"/>
              </a:rPr>
              <a:t>：所有值</a:t>
            </a:r>
            <a:endParaRPr lang="en-US" altLang="zh-CN" sz="2400" dirty="0" smtClean="0">
              <a:ea typeface="+mn-ea"/>
            </a:endParaRPr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需要配合使用的运算符</a:t>
            </a:r>
            <a:endParaRPr lang="en-US" altLang="zh-CN" sz="2400" dirty="0" smtClean="0">
              <a:ea typeface="+mn-ea"/>
            </a:endParaRPr>
          </a:p>
          <a:p>
            <a:pPr marL="1165225" lvl="2" indent="-263525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 ANY		</a:t>
            </a:r>
            <a:r>
              <a:rPr lang="zh-CN" altLang="en-US" sz="2000" dirty="0" smtClean="0">
                <a:ea typeface="+mn-ea"/>
              </a:rPr>
              <a:t>大于子查询结果中的某个值       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 ALL		</a:t>
            </a:r>
            <a:r>
              <a:rPr lang="zh-CN" altLang="en-US" sz="2000" dirty="0" smtClean="0">
                <a:ea typeface="+mn-ea"/>
              </a:rPr>
              <a:t>大于子查询结果中的所有值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 ANY		</a:t>
            </a:r>
            <a:r>
              <a:rPr lang="zh-CN" altLang="en-US" sz="2000" dirty="0" smtClean="0">
                <a:ea typeface="+mn-ea"/>
              </a:rPr>
              <a:t>小于子查询结果中的某个值    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 ALL		</a:t>
            </a:r>
            <a:r>
              <a:rPr lang="zh-CN" altLang="en-US" sz="2000" dirty="0" smtClean="0">
                <a:ea typeface="+mn-ea"/>
              </a:rPr>
              <a:t>小于子查询结果中的所有值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&gt;= ANY	</a:t>
            </a:r>
            <a:r>
              <a:rPr lang="zh-CN" altLang="en-US" sz="2000" dirty="0" smtClean="0">
                <a:ea typeface="+mn-ea"/>
              </a:rPr>
              <a:t>大于等于子查询结果中的某个值    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&gt;= ALL	</a:t>
            </a:r>
            <a:r>
              <a:rPr lang="zh-CN" altLang="en-US" sz="2000" dirty="0" smtClean="0">
                <a:ea typeface="+mn-ea"/>
              </a:rPr>
              <a:t>大于等于子查询结果中的所有值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&lt;= ANY	</a:t>
            </a:r>
            <a:r>
              <a:rPr lang="zh-CN" altLang="en-US" sz="2000" dirty="0" smtClean="0">
                <a:ea typeface="+mn-ea"/>
              </a:rPr>
              <a:t>小于等于子查询结果中的某个值    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&lt;= ALL	</a:t>
            </a:r>
            <a:r>
              <a:rPr lang="zh-CN" altLang="en-US" sz="2000" dirty="0" smtClean="0">
                <a:ea typeface="+mn-ea"/>
              </a:rPr>
              <a:t>小于等于子查询结果中的所有值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= ANY	                  </a:t>
            </a:r>
            <a:r>
              <a:rPr lang="zh-CN" altLang="en-US" sz="2000" dirty="0" smtClean="0">
                <a:ea typeface="+mn-ea"/>
              </a:rPr>
              <a:t>等于子查询结果中的某个值        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=ALL	                  </a:t>
            </a:r>
            <a:r>
              <a:rPr lang="zh-CN" altLang="en-US" sz="2000" dirty="0" smtClean="0">
                <a:ea typeface="+mn-ea"/>
              </a:rPr>
              <a:t>等于子查询结果中的所有值（通常没有实际意义）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!=(</a:t>
            </a:r>
            <a:r>
              <a:rPr lang="zh-CN" altLang="en-US" sz="2000" dirty="0" smtClean="0">
                <a:ea typeface="+mn-ea"/>
              </a:rPr>
              <a:t>或</a:t>
            </a:r>
            <a:r>
              <a:rPr lang="en-US" altLang="zh-CN" sz="2000" dirty="0" smtClean="0">
                <a:ea typeface="+mn-ea"/>
              </a:rPr>
              <a:t>&lt;&gt;)ANY	</a:t>
            </a:r>
            <a:r>
              <a:rPr lang="zh-CN" altLang="en-US" sz="2000" dirty="0" smtClean="0">
                <a:ea typeface="+mn-ea"/>
              </a:rPr>
              <a:t>不等于子查询结果中的某个值</a:t>
            </a:r>
            <a:endParaRPr lang="zh-CN" altLang="en-US" sz="2000" dirty="0" smtClean="0">
              <a:ea typeface="+mn-ea"/>
            </a:endParaRP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!=(</a:t>
            </a:r>
            <a:r>
              <a:rPr lang="zh-CN" altLang="en-US" sz="2000" dirty="0" smtClean="0">
                <a:ea typeface="+mn-ea"/>
              </a:rPr>
              <a:t>或</a:t>
            </a:r>
            <a:r>
              <a:rPr lang="en-US" altLang="zh-CN" sz="2000" dirty="0" smtClean="0">
                <a:ea typeface="+mn-ea"/>
              </a:rPr>
              <a:t>&lt;&gt;)ALL	</a:t>
            </a:r>
            <a:r>
              <a:rPr lang="zh-CN" altLang="en-US" sz="2000" dirty="0" smtClean="0">
                <a:ea typeface="+mn-ea"/>
              </a:rPr>
              <a:t>不等于子查询结果中的任何一个值</a:t>
            </a: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93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41</a:t>
            </a:r>
            <a:r>
              <a:rPr lang="en-US" altLang="zh-CN" sz="2400" b="1" dirty="0">
                <a:ea typeface="宋体" panose="02010600030101010101" pitchFamily="2" charset="-122"/>
              </a:rPr>
              <a:t>] </a:t>
            </a:r>
            <a:r>
              <a:rPr lang="zh-CN" altLang="en-US" sz="2400" dirty="0">
                <a:ea typeface="宋体" panose="02010600030101010101" pitchFamily="2" charset="-122"/>
              </a:rPr>
              <a:t>查询其他系中比信息系任意一个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其中某一个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学生年龄小的学生姓名和年龄。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FROM    Student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WHERE Sage &lt; </a:t>
            </a:r>
            <a:r>
              <a:rPr lang="en-US" altLang="zh-CN" sz="2000" b="1" dirty="0">
                <a:solidFill>
                  <a:srgbClr val="7030A0"/>
                </a:solidFill>
              </a:rPr>
              <a:t>ANY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(SELECT  Sage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 FROM    Student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 WHERE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'IS')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b="1" dirty="0">
                <a:solidFill>
                  <a:srgbClr val="7030A0"/>
                </a:solidFill>
              </a:rPr>
              <a:t>AND </a:t>
            </a:r>
            <a:r>
              <a:rPr lang="en-US" altLang="zh-CN" sz="2000" b="1" dirty="0" err="1">
                <a:solidFill>
                  <a:srgbClr val="7030A0"/>
                </a:solidFill>
              </a:rPr>
              <a:t>Sdept</a:t>
            </a:r>
            <a:r>
              <a:rPr lang="en-US" altLang="zh-CN" sz="2000" b="1" dirty="0">
                <a:solidFill>
                  <a:srgbClr val="7030A0"/>
                </a:solidFill>
              </a:rPr>
              <a:t> &lt;&gt;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'IS' </a:t>
            </a:r>
            <a:r>
              <a:rPr lang="en-US" altLang="zh-CN" sz="2000" dirty="0"/>
              <a:t>; /* </a:t>
            </a:r>
            <a:r>
              <a:rPr lang="zh-CN" altLang="en-US" sz="2000" dirty="0"/>
              <a:t>注</a:t>
            </a:r>
            <a:r>
              <a:rPr lang="zh-CN" altLang="en-US" sz="2000" b="1" dirty="0"/>
              <a:t>意这是父查询块中的条件 *</a:t>
            </a:r>
            <a:r>
              <a:rPr lang="en-US" altLang="zh-CN" sz="2000" b="1" dirty="0"/>
              <a:t>/</a:t>
            </a:r>
            <a:endParaRPr lang="en-US" altLang="zh-CN" sz="2000" b="1" dirty="0"/>
          </a:p>
        </p:txBody>
      </p:sp>
      <p:pic>
        <p:nvPicPr>
          <p:cNvPr id="4097" name="Picture 1" descr="C:\Users\dingleilei\AppData\Roaming\Tencent\Users\840162598\QQ\WinTemp\RichOle\LA%Q7EX@B_AP%FFE@9VWE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67" y="2904370"/>
            <a:ext cx="2323757" cy="161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96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42</a:t>
            </a:r>
            <a:r>
              <a:rPr lang="en-US" altLang="zh-CN" sz="2400" b="1"/>
              <a:t>] </a:t>
            </a:r>
            <a:r>
              <a:rPr lang="zh-CN" altLang="en-US" sz="2400"/>
              <a:t>查询其他系中比计算机科学系所有学生年龄小的学生姓名和年龄。</a:t>
            </a:r>
            <a:endParaRPr lang="zh-CN" altLang="en-US" sz="2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FROM    Student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WHERE Sage &lt; </a:t>
            </a:r>
            <a:r>
              <a:rPr lang="en-US" altLang="zh-CN" sz="2000" b="1" dirty="0">
                <a:solidFill>
                  <a:srgbClr val="7030A0"/>
                </a:solidFill>
              </a:rPr>
              <a:t>ALL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(SELECT  Sage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 FROM    Student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 WHERE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'CS')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panose="02010600030101010101" pitchFamily="2" charset="-12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b="1" dirty="0">
                <a:solidFill>
                  <a:srgbClr val="7030A0"/>
                </a:solidFill>
              </a:rPr>
              <a:t>AND </a:t>
            </a:r>
            <a:r>
              <a:rPr lang="en-US" altLang="zh-CN" sz="2000" b="1" dirty="0" err="1">
                <a:solidFill>
                  <a:srgbClr val="7030A0"/>
                </a:solidFill>
              </a:rPr>
              <a:t>Sdept</a:t>
            </a:r>
            <a:r>
              <a:rPr lang="en-US" altLang="zh-CN" sz="2000" b="1" dirty="0">
                <a:solidFill>
                  <a:srgbClr val="7030A0"/>
                </a:solidFill>
              </a:rPr>
              <a:t> &lt;&gt;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'CS' </a:t>
            </a:r>
            <a:r>
              <a:rPr lang="en-US" altLang="zh-CN" sz="2000" dirty="0"/>
              <a:t>; </a:t>
            </a:r>
            <a:endParaRPr lang="en-US" altLang="zh-CN" sz="2000" b="1" dirty="0"/>
          </a:p>
        </p:txBody>
      </p:sp>
      <p:pic>
        <p:nvPicPr>
          <p:cNvPr id="5121" name="Picture 1" descr="C:\Users\dingleilei\AppData\Roaming\Tencent\Users\840162598\QQ\WinTemp\RichOle\DJL1DF@%W3]])U~_CYBE~U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86" y="3142806"/>
            <a:ext cx="2136618" cy="17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二、子句功能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子句功能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ea typeface="+mn-ea"/>
              </a:rPr>
              <a:t>SELECT</a:t>
            </a:r>
            <a:r>
              <a:rPr lang="zh-CN" altLang="en-US" dirty="0" smtClean="0">
                <a:ea typeface="+mn-ea"/>
              </a:rPr>
              <a:t>子句与</a:t>
            </a:r>
            <a:r>
              <a:rPr lang="en-US" altLang="zh-CN" b="1" dirty="0" smtClean="0">
                <a:ea typeface="+mn-ea"/>
              </a:rPr>
              <a:t>FROM</a:t>
            </a:r>
            <a:r>
              <a:rPr lang="zh-CN" altLang="en-US" dirty="0" smtClean="0">
                <a:ea typeface="+mn-ea"/>
              </a:rPr>
              <a:t>子句是</a:t>
            </a:r>
            <a:r>
              <a:rPr lang="zh-CN" altLang="en-US" b="1" dirty="0" smtClean="0">
                <a:ea typeface="+mn-ea"/>
              </a:rPr>
              <a:t>必选子句</a:t>
            </a:r>
            <a:r>
              <a:rPr lang="en-US" altLang="zh-CN" dirty="0" smtClean="0">
                <a:ea typeface="+mn-ea"/>
              </a:rPr>
              <a:t>; </a:t>
            </a: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SELECT ---- </a:t>
            </a:r>
            <a:r>
              <a:rPr lang="zh-CN" altLang="en-US" dirty="0" smtClean="0">
                <a:ea typeface="+mn-ea"/>
              </a:rPr>
              <a:t>列出查询的结果； </a:t>
            </a:r>
            <a:endParaRPr lang="zh-CN" alt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FROM ---- </a:t>
            </a:r>
            <a:r>
              <a:rPr lang="zh-CN" altLang="en-US" dirty="0" smtClean="0">
                <a:ea typeface="+mn-ea"/>
              </a:rPr>
              <a:t>指明所访问的对象； </a:t>
            </a:r>
            <a:endParaRPr lang="zh-CN" alt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WHERE ---- </a:t>
            </a:r>
            <a:r>
              <a:rPr lang="zh-CN" altLang="en-US" dirty="0" smtClean="0">
                <a:ea typeface="+mn-ea"/>
              </a:rPr>
              <a:t>指定查询的条件； </a:t>
            </a:r>
            <a:endParaRPr lang="zh-CN" alt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GROUP BY ---- </a:t>
            </a:r>
            <a:r>
              <a:rPr lang="zh-CN" altLang="en-US" dirty="0" smtClean="0">
                <a:ea typeface="+mn-ea"/>
              </a:rPr>
              <a:t>将查询结果按指定字段的取值分组</a:t>
            </a:r>
            <a:r>
              <a:rPr lang="en-US" altLang="zh-CN" dirty="0" smtClean="0">
                <a:ea typeface="+mn-ea"/>
              </a:rPr>
              <a:t>; </a:t>
            </a: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HAVING ----</a:t>
            </a:r>
            <a:r>
              <a:rPr lang="zh-CN" altLang="en-US" dirty="0" smtClean="0">
                <a:ea typeface="+mn-ea"/>
              </a:rPr>
              <a:t>筛选出满足指定条件的组； </a:t>
            </a:r>
            <a:endParaRPr lang="zh-CN" alt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ORDER BY ---- </a:t>
            </a:r>
            <a:r>
              <a:rPr lang="zh-CN" altLang="en-US" dirty="0" smtClean="0">
                <a:ea typeface="+mn-ea"/>
              </a:rPr>
              <a:t>按指定的字段的值，以升序或降序排列查询结果 </a:t>
            </a:r>
            <a:endParaRPr lang="zh-CN" alt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4 </a:t>
            </a:r>
            <a:r>
              <a:rPr lang="zh-CN" altLang="en-US" dirty="0" smtClean="0">
                <a:latin typeface="+mj-ea"/>
              </a:rPr>
              <a:t>带有</a:t>
            </a:r>
            <a:r>
              <a:rPr lang="en-US" altLang="zh-CN" dirty="0" smtClean="0">
                <a:latin typeface="+mj-ea"/>
              </a:rPr>
              <a:t>EXISTS</a:t>
            </a:r>
            <a:r>
              <a:rPr lang="zh-CN" altLang="en-US" dirty="0" smtClean="0">
                <a:latin typeface="+mj-ea"/>
              </a:rPr>
              <a:t>谓词的子查询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EXISTS</a:t>
            </a:r>
            <a:r>
              <a:rPr lang="zh-CN" altLang="en-US" smtClean="0"/>
              <a:t>谓词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NOT EXISTS</a:t>
            </a:r>
            <a:r>
              <a:rPr lang="zh-CN" altLang="en-US" smtClean="0"/>
              <a:t>谓词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不同形式的查询间的替换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相关子查询的效率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EXISTS/NOT EXISTS</a:t>
            </a:r>
            <a:r>
              <a:rPr lang="zh-CN" altLang="en-US" smtClean="0"/>
              <a:t>实现全称量词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EXISTS/NOT EXISTS</a:t>
            </a:r>
            <a:r>
              <a:rPr lang="zh-CN" altLang="en-US" smtClean="0"/>
              <a:t>实现逻辑蕴函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EXISTS</a:t>
            </a:r>
            <a:r>
              <a:rPr lang="zh-CN" altLang="en-US" sz="2800" dirty="0" smtClean="0"/>
              <a:t>谓词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存在量词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带有</a:t>
            </a:r>
            <a:r>
              <a:rPr lang="en-US" altLang="zh-CN" sz="2400" dirty="0" smtClean="0">
                <a:ea typeface="宋体" panose="02010600030101010101" pitchFamily="2" charset="-122"/>
              </a:rPr>
              <a:t>EXISTS</a:t>
            </a:r>
            <a:r>
              <a:rPr lang="zh-CN" altLang="en-US" sz="2400" dirty="0" smtClean="0">
                <a:ea typeface="宋体" panose="02010600030101010101" pitchFamily="2" charset="-122"/>
              </a:rPr>
              <a:t>谓词的子查询不返回任何数据，只产生逻辑真值“</a:t>
            </a:r>
            <a:r>
              <a:rPr lang="en-US" altLang="zh-CN" sz="2400" dirty="0" smtClean="0">
                <a:ea typeface="宋体" panose="02010600030101010101" pitchFamily="2" charset="-122"/>
              </a:rPr>
              <a:t>true”</a:t>
            </a:r>
            <a:r>
              <a:rPr lang="zh-CN" altLang="en-US" sz="2400" dirty="0" smtClean="0">
                <a:ea typeface="宋体" panose="02010600030101010101" pitchFamily="2" charset="-122"/>
              </a:rPr>
              <a:t>或逻辑假值“</a:t>
            </a:r>
            <a:r>
              <a:rPr lang="en-US" altLang="zh-CN" sz="2400" dirty="0" smtClean="0">
                <a:ea typeface="宋体" panose="02010600030101010101" pitchFamily="2" charset="-122"/>
              </a:rPr>
              <a:t>false”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anose="02010600030101010101" pitchFamily="2" charset="-122"/>
              </a:rPr>
              <a:t>若内层查询结果非空，则外层的</a:t>
            </a:r>
            <a:r>
              <a:rPr lang="en-US" altLang="zh-CN" sz="2000" dirty="0" smtClean="0">
                <a:ea typeface="宋体" panose="02010600030101010101" pitchFamily="2" charset="-122"/>
              </a:rPr>
              <a:t>WHERE</a:t>
            </a:r>
            <a:r>
              <a:rPr lang="zh-CN" altLang="en-US" sz="2000" dirty="0" smtClean="0">
                <a:ea typeface="宋体" panose="02010600030101010101" pitchFamily="2" charset="-122"/>
              </a:rPr>
              <a:t>子句返回真值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panose="02010600030101010101" pitchFamily="2" charset="-122"/>
              </a:rPr>
              <a:t>若内层查询结果为空，则外层的</a:t>
            </a:r>
            <a:r>
              <a:rPr lang="en-US" altLang="zh-CN" sz="2000" dirty="0" smtClean="0">
                <a:ea typeface="宋体" panose="02010600030101010101" pitchFamily="2" charset="-122"/>
              </a:rPr>
              <a:t>WHERE</a:t>
            </a:r>
            <a:r>
              <a:rPr lang="zh-CN" altLang="en-US" sz="2000" dirty="0" smtClean="0">
                <a:ea typeface="宋体" panose="02010600030101010101" pitchFamily="2" charset="-122"/>
              </a:rPr>
              <a:t>子句返回假值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由</a:t>
            </a:r>
            <a:r>
              <a:rPr lang="en-US" altLang="zh-CN" sz="2400" dirty="0" smtClean="0">
                <a:ea typeface="宋体" panose="02010600030101010101" pitchFamily="2" charset="-122"/>
              </a:rPr>
              <a:t>EXISTS</a:t>
            </a:r>
            <a:r>
              <a:rPr lang="zh-CN" altLang="en-US" sz="2400" dirty="0" smtClean="0">
                <a:ea typeface="宋体" panose="02010600030101010101" pitchFamily="2" charset="-122"/>
              </a:rPr>
              <a:t>引出的子查询，其目标列表达式通常都用* ，因为带</a:t>
            </a:r>
            <a:r>
              <a:rPr lang="en-US" altLang="zh-CN" sz="2400" dirty="0" smtClean="0">
                <a:ea typeface="宋体" panose="02010600030101010101" pitchFamily="2" charset="-122"/>
              </a:rPr>
              <a:t>EXISTS</a:t>
            </a:r>
            <a:r>
              <a:rPr lang="zh-CN" altLang="en-US" sz="2400" dirty="0" smtClean="0">
                <a:ea typeface="宋体" panose="02010600030101010101" pitchFamily="2" charset="-122"/>
              </a:rPr>
              <a:t>的子查询只返回真值或假值，给出列名无实际意义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13" y="720725"/>
            <a:ext cx="8488362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44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查询所有选修了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号课程的学生姓名。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100" y="1417638"/>
            <a:ext cx="7864475" cy="2147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宋体" panose="02010600030101010101" pitchFamily="2" charset="-122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思路分析：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本查询涉及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关系。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中依次取每个元组的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值，用此值去检查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关系。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若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中存在这样的元组，其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值等于此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值，并且其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= '1'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，则取此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Student.Sname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送入结果关系。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44625" y="3917950"/>
            <a:ext cx="7486650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SELECT </a:t>
            </a:r>
            <a:r>
              <a:rPr lang="en-US" altLang="zh-CN" sz="2400" dirty="0" err="1">
                <a:latin typeface="宋体" panose="02010600030101010101" pitchFamily="2" charset="-122"/>
              </a:rPr>
              <a:t>Sname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FROM  </a:t>
            </a:r>
            <a:r>
              <a:rPr lang="en-US" altLang="zh-CN" sz="2400" dirty="0">
                <a:solidFill>
                  <a:srgbClr val="FF3399"/>
                </a:solidFill>
                <a:latin typeface="宋体" panose="02010600030101010101" pitchFamily="2" charset="-122"/>
              </a:rPr>
              <a:t>Student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EXISTS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(SELECT </a:t>
            </a:r>
            <a:r>
              <a:rPr lang="en-US" altLang="zh-CN" sz="2400" dirty="0">
                <a:solidFill>
                  <a:srgbClr val="FF3399"/>
                </a:solidFill>
                <a:latin typeface="宋体" panose="02010600030101010101" pitchFamily="2" charset="-122"/>
              </a:rPr>
              <a:t>*</a:t>
            </a:r>
            <a:endParaRPr lang="en-US" altLang="zh-CN" sz="2400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FROM SC                   /*</a:t>
            </a:r>
            <a:r>
              <a:rPr lang="zh-CN" altLang="en-US" sz="2400" dirty="0">
                <a:latin typeface="宋体" panose="02010600030101010101" pitchFamily="2" charset="-122"/>
              </a:rPr>
              <a:t>相关子查询*</a:t>
            </a:r>
            <a:r>
              <a:rPr lang="en-US" altLang="zh-CN" sz="2400" dirty="0">
                <a:latin typeface="宋体" panose="02010600030101010101" pitchFamily="2" charset="-122"/>
              </a:rPr>
              <a:t>/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WHERE </a:t>
            </a:r>
            <a:r>
              <a:rPr lang="en-US" altLang="zh-CN" sz="2400" dirty="0" err="1">
                <a:latin typeface="宋体" panose="02010600030101010101" pitchFamily="2" charset="-122"/>
              </a:rPr>
              <a:t>Sno</a:t>
            </a:r>
            <a:r>
              <a:rPr lang="en-US" altLang="zh-CN" sz="2400" dirty="0">
                <a:latin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FF3399"/>
                </a:solidFill>
                <a:latin typeface="宋体" panose="02010600030101010101" pitchFamily="2" charset="-122"/>
              </a:rPr>
              <a:t>Student.Sno</a:t>
            </a:r>
            <a:r>
              <a:rPr lang="en-US" altLang="zh-CN" sz="2400" dirty="0">
                <a:latin typeface="宋体" panose="02010600030101010101" pitchFamily="2" charset="-122"/>
              </a:rPr>
              <a:t> AND  </a:t>
            </a:r>
            <a:r>
              <a:rPr lang="en-US" altLang="zh-CN" sz="2400" dirty="0" err="1">
                <a:latin typeface="宋体" panose="02010600030101010101" pitchFamily="2" charset="-122"/>
              </a:rPr>
              <a:t>Cno</a:t>
            </a:r>
            <a:r>
              <a:rPr lang="en-US" altLang="zh-CN" sz="2400" dirty="0">
                <a:latin typeface="宋体" panose="02010600030101010101" pitchFamily="2" charset="-122"/>
              </a:rPr>
              <a:t>= </a:t>
            </a:r>
            <a:r>
              <a:rPr lang="en-US" altLang="zh-CN" sz="2400" dirty="0" smtClean="0">
                <a:latin typeface="宋体" panose="02010600030101010101" pitchFamily="2" charset="-122"/>
              </a:rPr>
              <a:t>'1')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231775" y="10969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NOT EXISTS</a:t>
            </a:r>
            <a:r>
              <a:rPr lang="zh-CN" altLang="en-US" sz="2800" dirty="0" smtClean="0"/>
              <a:t>谓词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若内层查询结果非空，则外层的</a:t>
            </a:r>
            <a:r>
              <a:rPr lang="en-US" altLang="zh-CN" sz="2400" dirty="0" smtClean="0">
                <a:ea typeface="宋体" panose="02010600030101010101" pitchFamily="2" charset="-122"/>
              </a:rPr>
              <a:t>WHERE</a:t>
            </a:r>
            <a:r>
              <a:rPr lang="zh-CN" altLang="en-US" sz="2400" dirty="0" smtClean="0">
                <a:ea typeface="宋体" panose="02010600030101010101" pitchFamily="2" charset="-122"/>
              </a:rPr>
              <a:t>子句返回假值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若内层查询结果为空，则外层的</a:t>
            </a:r>
            <a:r>
              <a:rPr lang="en-US" altLang="zh-CN" sz="2400" dirty="0" smtClean="0">
                <a:ea typeface="宋体" panose="02010600030101010101" pitchFamily="2" charset="-122"/>
              </a:rPr>
              <a:t>WHERE</a:t>
            </a:r>
            <a:r>
              <a:rPr lang="zh-CN" altLang="en-US" sz="2400" dirty="0" smtClean="0">
                <a:ea typeface="宋体" panose="02010600030101010101" pitchFamily="2" charset="-122"/>
              </a:rPr>
              <a:t>子句返回真值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50" y="270986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查询没有选修了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号课程的学生姓名。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69938" y="3560763"/>
            <a:ext cx="8081962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SELECT </a:t>
            </a:r>
            <a:r>
              <a:rPr lang="en-US" altLang="zh-CN" sz="2400" dirty="0" err="1">
                <a:latin typeface="宋体" panose="02010600030101010101" pitchFamily="2" charset="-122"/>
              </a:rPr>
              <a:t>Sname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FROM Student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NOT EXISTS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(SELECT *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FROM SC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WHERE </a:t>
            </a:r>
            <a:r>
              <a:rPr lang="en-US" altLang="zh-CN" sz="2400" dirty="0" err="1">
                <a:latin typeface="宋体" panose="02010600030101010101" pitchFamily="2" charset="-122"/>
              </a:rPr>
              <a:t>Sno</a:t>
            </a:r>
            <a:r>
              <a:rPr lang="en-US" altLang="zh-CN" sz="2400" dirty="0">
                <a:latin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宋体" panose="02010600030101010101" pitchFamily="2" charset="-122"/>
              </a:rPr>
              <a:t>Student.Sno</a:t>
            </a:r>
            <a:r>
              <a:rPr lang="en-US" altLang="zh-CN" sz="2400" dirty="0">
                <a:latin typeface="宋体" panose="02010600030101010101" pitchFamily="2" charset="-122"/>
              </a:rPr>
              <a:t>  AND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Cno</a:t>
            </a:r>
            <a:r>
              <a:rPr lang="en-US" altLang="zh-CN" sz="2400" dirty="0" smtClean="0">
                <a:latin typeface="宋体" panose="02010600030101010101" pitchFamily="2" charset="-122"/>
              </a:rPr>
              <a:t>='1</a:t>
            </a:r>
            <a:r>
              <a:rPr lang="en-US" altLang="zh-CN" sz="2400" dirty="0">
                <a:latin typeface="宋体" panose="02010600030101010101" pitchFamily="2" charset="-122"/>
              </a:rPr>
              <a:t>')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204788" y="12033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宋体" panose="02010600030101010101" pitchFamily="2" charset="-122"/>
              </a:rPr>
              <a:t>不同形式的查询间的替换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一些带</a:t>
            </a:r>
            <a:r>
              <a:rPr lang="en-US" altLang="zh-CN" sz="2400" smtClean="0">
                <a:ea typeface="宋体" panose="02010600030101010101" pitchFamily="2" charset="-122"/>
              </a:rPr>
              <a:t>EXISTS</a:t>
            </a:r>
            <a:r>
              <a:rPr lang="zh-CN" altLang="en-US" sz="2400" smtClean="0">
                <a:ea typeface="宋体" panose="02010600030101010101" pitchFamily="2" charset="-122"/>
              </a:rPr>
              <a:t>或</a:t>
            </a:r>
            <a:r>
              <a:rPr lang="en-US" altLang="zh-CN" sz="2400" smtClean="0">
                <a:ea typeface="宋体" panose="02010600030101010101" pitchFamily="2" charset="-122"/>
              </a:rPr>
              <a:t>NOT EXISTS</a:t>
            </a:r>
            <a:r>
              <a:rPr lang="zh-CN" altLang="en-US" sz="2400" smtClean="0">
                <a:ea typeface="宋体" panose="02010600030101010101" pitchFamily="2" charset="-122"/>
              </a:rPr>
              <a:t>谓词的子查询不能被其他形式的子查询等价替换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ea typeface="宋体" panose="02010600030101010101" pitchFamily="2" charset="-122"/>
              </a:rPr>
              <a:t>所有带</a:t>
            </a:r>
            <a:r>
              <a:rPr lang="en-US" altLang="zh-CN" sz="2400" smtClean="0">
                <a:ea typeface="宋体" panose="02010600030101010101" pitchFamily="2" charset="-122"/>
              </a:rPr>
              <a:t>IN</a:t>
            </a:r>
            <a:r>
              <a:rPr lang="zh-CN" altLang="en-US" sz="2400" smtClean="0">
                <a:ea typeface="宋体" panose="02010600030101010101" pitchFamily="2" charset="-122"/>
              </a:rPr>
              <a:t>谓词、比较运算符、</a:t>
            </a:r>
            <a:r>
              <a:rPr lang="en-US" altLang="zh-CN" sz="2400" smtClean="0">
                <a:ea typeface="宋体" panose="02010600030101010101" pitchFamily="2" charset="-122"/>
              </a:rPr>
              <a:t>ANY</a:t>
            </a:r>
            <a:r>
              <a:rPr lang="zh-CN" altLang="en-US" sz="2400" smtClean="0">
                <a:ea typeface="宋体" panose="02010600030101010101" pitchFamily="2" charset="-122"/>
              </a:rPr>
              <a:t>和</a:t>
            </a:r>
            <a:r>
              <a:rPr lang="en-US" altLang="zh-CN" sz="2400" smtClean="0">
                <a:ea typeface="宋体" panose="02010600030101010101" pitchFamily="2" charset="-122"/>
              </a:rPr>
              <a:t>ALL</a:t>
            </a:r>
            <a:r>
              <a:rPr lang="zh-CN" altLang="en-US" sz="2400" smtClean="0">
                <a:ea typeface="宋体" panose="02010600030101010101" pitchFamily="2" charset="-122"/>
              </a:rPr>
              <a:t>谓词的子查询都能用带</a:t>
            </a:r>
            <a:r>
              <a:rPr lang="en-US" altLang="zh-CN" sz="2400" smtClean="0">
                <a:ea typeface="宋体" panose="02010600030101010101" pitchFamily="2" charset="-122"/>
              </a:rPr>
              <a:t>EXISTS</a:t>
            </a:r>
            <a:r>
              <a:rPr lang="zh-CN" altLang="en-US" sz="2400" smtClean="0">
                <a:ea typeface="宋体" panose="02010600030101010101" pitchFamily="2" charset="-122"/>
              </a:rPr>
              <a:t>谓词的子查询等价替换。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00" y="3487738"/>
            <a:ext cx="5703888" cy="427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39</a:t>
            </a:r>
            <a:r>
              <a:rPr lang="en-US" altLang="zh-CN" sz="2000" b="1" dirty="0">
                <a:ea typeface="宋体" panose="02010600030101010101" pitchFamily="2" charset="-122"/>
              </a:rPr>
              <a:t>]   </a:t>
            </a:r>
            <a:r>
              <a:rPr lang="zh-CN" altLang="en-US" sz="2000" dirty="0">
                <a:ea typeface="宋体" panose="02010600030101010101" pitchFamily="2" charset="-122"/>
              </a:rPr>
              <a:t>查询与“刘晨”在同一个系学习的学生。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9900" y="4210050"/>
            <a:ext cx="3770313" cy="169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    SELECT  Sno</a:t>
            </a:r>
            <a:r>
              <a:rPr lang="zh-CN" altLang="en-US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    FROM  Student</a:t>
            </a:r>
            <a:endParaRPr lang="en-US" altLang="zh-CN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    WHERE  Sdept  IN</a:t>
            </a:r>
            <a:endParaRPr lang="en-US" altLang="zh-CN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(SELECT Sdept</a:t>
            </a:r>
            <a:endParaRPr lang="en-US" altLang="zh-CN">
              <a:solidFill>
                <a:srgbClr val="7030A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            FROM Student</a:t>
            </a:r>
            <a:endParaRPr lang="en-US" altLang="zh-CN">
              <a:solidFill>
                <a:srgbClr val="7030A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            WHERE Sname= ‘ </a:t>
            </a:r>
            <a:r>
              <a:rPr lang="zh-CN" altLang="en-US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刘晨 ’</a:t>
            </a: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7030A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  <a:endParaRPr lang="zh-CN" altLang="en-US"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97413" y="4176713"/>
            <a:ext cx="4221162" cy="203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SELECT Sno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Sname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Sdept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FROM Student S1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WHERE 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EXISTS</a:t>
            </a:r>
            <a:endParaRPr lang="en-US" altLang="zh-CN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 （</a:t>
            </a:r>
            <a:r>
              <a:rPr lang="en-US" altLang="zh-CN">
                <a:latin typeface="宋体" panose="02010600030101010101" pitchFamily="2" charset="-122"/>
              </a:rPr>
              <a:t>SELECT *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  FROM Student S2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  WHERE S2.Sdept = S1.Sdept AND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           S2.Sname = ' </a:t>
            </a:r>
            <a:r>
              <a:rPr lang="zh-CN" altLang="en-US">
                <a:latin typeface="宋体" panose="02010600030101010101" pitchFamily="2" charset="-122"/>
              </a:rPr>
              <a:t>刘晨 </a:t>
            </a:r>
            <a:r>
              <a:rPr lang="en-US" altLang="zh-CN">
                <a:latin typeface="宋体" panose="02010600030101010101" pitchFamily="2" charset="-122"/>
              </a:rPr>
              <a:t>'</a:t>
            </a:r>
            <a:r>
              <a:rPr lang="zh-CN" altLang="en-US">
                <a:latin typeface="宋体" panose="02010600030101010101" pitchFamily="2" charset="-122"/>
              </a:rPr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>
          <a:xfrm>
            <a:off x="311150" y="12430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用</a:t>
            </a:r>
            <a:r>
              <a:rPr lang="en-US" altLang="zh-CN" sz="2800" dirty="0" smtClean="0"/>
              <a:t>EXISTS/NOT EXISTS</a:t>
            </a:r>
            <a:r>
              <a:rPr lang="zh-CN" altLang="en-US" sz="2800" dirty="0" smtClean="0"/>
              <a:t>实现全称量词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难点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语言中没有全称量词</a:t>
            </a:r>
            <a:r>
              <a:rPr lang="zh-CN" altLang="en-US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 all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可以把带有全称量词的谓词转换为等价的带有存在量词的谓词：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  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latin typeface="宋体" panose="02010600030101010101" pitchFamily="2" charset="-122"/>
              </a:rPr>
              <a:t>x)P </a:t>
            </a:r>
            <a:r>
              <a:rPr lang="en-US" altLang="zh-CN" b="1" dirty="0" smtClean="0"/>
              <a:t>≡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latin typeface="宋体" panose="02010600030101010101" pitchFamily="2" charset="-122"/>
              </a:rPr>
              <a:t> (</a:t>
            </a:r>
            <a:r>
              <a:rPr lang="en-US" altLang="zh-CN" b="1" dirty="0" smtClean="0"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latin typeface="宋体" panose="02010600030101010101" pitchFamily="2" charset="-122"/>
              </a:rPr>
              <a:t> x(</a:t>
            </a:r>
            <a:r>
              <a:rPr lang="en-US" altLang="zh-CN" b="1" dirty="0" smtClean="0"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latin typeface="宋体" panose="02010600030101010101" pitchFamily="2" charset="-122"/>
              </a:rPr>
              <a:t> P)) 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1185863"/>
            <a:ext cx="848677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45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查询选修了全部课程的学生姓名。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93800" y="1917700"/>
            <a:ext cx="6664325" cy="378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</a:rPr>
              <a:t>SELECT </a:t>
            </a:r>
            <a:r>
              <a:rPr lang="en-US" altLang="zh-CN" sz="2400" dirty="0" err="1">
                <a:latin typeface="宋体" panose="02010600030101010101" pitchFamily="2" charset="-122"/>
              </a:rPr>
              <a:t>Sname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FROM Student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WHERE NOT EXISTS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(</a:t>
            </a:r>
            <a:r>
              <a:rPr lang="en-US" altLang="zh-CN" sz="2400" dirty="0" smtClean="0">
                <a:latin typeface="宋体" panose="02010600030101010101" pitchFamily="2" charset="-122"/>
              </a:rPr>
              <a:t>SELECT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FROM Course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WHERE NOT EXISTS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     (SELECT *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      FROM SC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      WHERE </a:t>
            </a:r>
            <a:r>
              <a:rPr lang="en-US" altLang="zh-CN" sz="2400" dirty="0" err="1">
                <a:latin typeface="宋体" panose="02010600030101010101" pitchFamily="2" charset="-122"/>
              </a:rPr>
              <a:t>Sno</a:t>
            </a:r>
            <a:r>
              <a:rPr lang="en-US" altLang="zh-CN" sz="2400" dirty="0">
                <a:latin typeface="宋体" panose="02010600030101010101" pitchFamily="2" charset="-122"/>
              </a:rPr>
              <a:t>= </a:t>
            </a:r>
            <a:r>
              <a:rPr lang="en-US" altLang="zh-CN" sz="2400" dirty="0" err="1">
                <a:latin typeface="宋体" panose="02010600030101010101" pitchFamily="2" charset="-122"/>
              </a:rPr>
              <a:t>Student.Sno</a:t>
            </a:r>
            <a:r>
              <a:rPr lang="en-US" altLang="zh-CN" sz="2400" dirty="0">
                <a:latin typeface="宋体" panose="02010600030101010101" pitchFamily="2" charset="-122"/>
              </a:rPr>
              <a:t>  AND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</a:rPr>
              <a:t>                   </a:t>
            </a:r>
            <a:r>
              <a:rPr lang="en-US" altLang="zh-CN" sz="2400" dirty="0" err="1">
                <a:latin typeface="宋体" panose="02010600030101010101" pitchFamily="2" charset="-122"/>
              </a:rPr>
              <a:t>Cno</a:t>
            </a:r>
            <a:r>
              <a:rPr lang="en-US" altLang="zh-CN" sz="2400" dirty="0">
                <a:latin typeface="宋体" panose="02010600030101010101" pitchFamily="2" charset="-122"/>
              </a:rPr>
              <a:t>= </a:t>
            </a:r>
            <a:r>
              <a:rPr lang="en-US" altLang="zh-CN" sz="2400" dirty="0" err="1" smtClean="0">
                <a:latin typeface="宋体" panose="02010600030101010101" pitchFamily="2" charset="-122"/>
              </a:rPr>
              <a:t>Course.Cno</a:t>
            </a:r>
            <a:r>
              <a:rPr lang="en-US" altLang="zh-CN" sz="2400" dirty="0" smtClean="0">
                <a:latin typeface="宋体" panose="02010600030101010101" pitchFamily="2" charset="-122"/>
              </a:rPr>
              <a:t>));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04788" y="12160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用</a:t>
            </a:r>
            <a:r>
              <a:rPr lang="en-US" altLang="zh-CN" sz="2800" dirty="0" smtClean="0"/>
              <a:t>EXISTS/NOT EXISTS</a:t>
            </a:r>
            <a:r>
              <a:rPr lang="zh-CN" altLang="en-US" sz="2800" dirty="0" smtClean="0"/>
              <a:t>实现逻辑蕴函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难点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SQL</a:t>
            </a:r>
            <a:r>
              <a:rPr lang="zh-CN" altLang="en-US" sz="2400" dirty="0" smtClean="0">
                <a:ea typeface="宋体" panose="02010600030101010101" pitchFamily="2" charset="-122"/>
              </a:rPr>
              <a:t>语言中没有蕴函</a:t>
            </a:r>
            <a:r>
              <a:rPr lang="en-US" altLang="zh-CN" sz="2400" dirty="0" smtClean="0">
                <a:ea typeface="宋体" panose="02010600030101010101" pitchFamily="2" charset="-122"/>
              </a:rPr>
              <a:t>(Implication)</a:t>
            </a:r>
            <a:r>
              <a:rPr lang="zh-CN" altLang="en-US" sz="2400" dirty="0" smtClean="0">
                <a:ea typeface="宋体" panose="02010600030101010101" pitchFamily="2" charset="-122"/>
              </a:rPr>
              <a:t>逻辑运算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可以利用谓词演算将逻辑蕴函谓词等价转换为：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             </a:t>
            </a:r>
            <a:r>
              <a:rPr lang="en-US" altLang="zh-CN" sz="2800" dirty="0" smtClean="0"/>
              <a:t>p </a:t>
            </a:r>
            <a:r>
              <a:rPr lang="en-US" altLang="zh-CN" sz="2800" dirty="0" smtClean="0">
                <a:sym typeface="Symbol" panose="05050102010706020507" pitchFamily="18" charset="2"/>
              </a:rPr>
              <a:t></a:t>
            </a:r>
            <a:r>
              <a:rPr lang="en-US" altLang="zh-CN" sz="2800" dirty="0" smtClean="0"/>
              <a:t> q ≡ 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p∨q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lvl="1" eaLnBrk="1" hangingPunct="1"/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722313" y="3689350"/>
            <a:ext cx="77993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</a:rPr>
              <a:t>47]  </a:t>
            </a:r>
            <a:r>
              <a:rPr lang="zh-CN" altLang="en-US" sz="2000" dirty="0">
                <a:latin typeface="宋体" panose="02010600030101010101" pitchFamily="2" charset="-122"/>
              </a:rPr>
              <a:t>查询至少选修了学生</a:t>
            </a:r>
            <a:r>
              <a:rPr lang="en-US" altLang="zh-CN" sz="2000" dirty="0">
                <a:latin typeface="宋体" panose="02010600030101010101" pitchFamily="2" charset="-122"/>
              </a:rPr>
              <a:t>95002</a:t>
            </a:r>
            <a:r>
              <a:rPr lang="zh-CN" altLang="en-US" sz="2000" dirty="0">
                <a:latin typeface="宋体" panose="02010600030101010101" pitchFamily="2" charset="-122"/>
              </a:rPr>
              <a:t>选修的全部课程的学生号码。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24013" y="4175125"/>
            <a:ext cx="7056437" cy="2259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解题思路：</a:t>
            </a:r>
            <a:endParaRPr lang="zh-CN" altLang="en-US" sz="2000" b="1" dirty="0">
              <a:solidFill>
                <a:srgbClr val="E0292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86055" indent="-186055">
              <a:lnSpc>
                <a:spcPct val="11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用逻辑蕴函表达：查询学号为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的学生，对所有的课程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，只要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95002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学生选修了课程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也选修了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00FF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形式化表示：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	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表示谓词 </a:t>
            </a:r>
            <a:r>
              <a:rPr lang="zh-CN" altLang="en-US" dirty="0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95002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选修了课程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dirty="0">
                <a:latin typeface="Arial" panose="020B0604020202020204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表示谓词 </a:t>
            </a:r>
            <a:r>
              <a:rPr lang="zh-CN" altLang="en-US" dirty="0">
                <a:latin typeface="Arial" panose="020B0604020202020204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选修了课程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dirty="0">
                <a:latin typeface="Arial" panose="020B0604020202020204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则上述查询为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y) p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q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等价变换：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变换后语义：不存在这样的课程</a:t>
            </a:r>
            <a:r>
              <a:rPr lang="en-US" altLang="zh-CN" sz="2400" dirty="0" smtClean="0"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ea typeface="宋体" panose="02010600030101010101" pitchFamily="2" charset="-122"/>
              </a:rPr>
              <a:t>，学生</a:t>
            </a:r>
            <a:r>
              <a:rPr lang="en-US" altLang="zh-CN" sz="2400" dirty="0" smtClean="0">
                <a:ea typeface="宋体" panose="02010600030101010101" pitchFamily="2" charset="-122"/>
              </a:rPr>
              <a:t>95002</a:t>
            </a:r>
            <a:r>
              <a:rPr lang="zh-CN" altLang="en-US" sz="2400" dirty="0" smtClean="0">
                <a:ea typeface="宋体" panose="02010600030101010101" pitchFamily="2" charset="-122"/>
              </a:rPr>
              <a:t>选修了</a:t>
            </a:r>
            <a:r>
              <a:rPr lang="en-US" altLang="zh-CN" sz="2400" dirty="0" smtClean="0"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ea typeface="宋体" panose="02010600030101010101" pitchFamily="2" charset="-122"/>
              </a:rPr>
              <a:t>，而学生</a:t>
            </a:r>
            <a:r>
              <a:rPr lang="en-US" altLang="zh-CN" sz="2400" dirty="0" smtClean="0"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ea typeface="宋体" panose="02010600030101010101" pitchFamily="2" charset="-122"/>
              </a:rPr>
              <a:t>没有选。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用</a:t>
            </a:r>
            <a:r>
              <a:rPr lang="en-US" altLang="zh-CN" sz="2400" dirty="0" smtClean="0">
                <a:ea typeface="宋体" panose="02010600030101010101" pitchFamily="2" charset="-122"/>
              </a:rPr>
              <a:t>NOT EXISTS</a:t>
            </a:r>
            <a:r>
              <a:rPr lang="zh-CN" altLang="en-US" sz="2400" dirty="0" smtClean="0">
                <a:ea typeface="宋体" panose="02010600030101010101" pitchFamily="2" charset="-122"/>
              </a:rPr>
              <a:t>谓词表示：   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1597025" y="2293938"/>
            <a:ext cx="4572000" cy="1089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y)</a:t>
            </a:r>
            <a:r>
              <a:rPr lang="en-US" altLang="zh-CN" sz="2400" b="1" dirty="0">
                <a:solidFill>
                  <a:srgbClr val="0000FF"/>
                </a:solidFill>
              </a:rPr>
              <a:t>p </a:t>
            </a:r>
            <a:r>
              <a:rPr lang="en-US" altLang="zh-CN" sz="2400" b="1" dirty="0">
                <a:solidFill>
                  <a:srgbClr val="FF33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3399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q</a:t>
            </a:r>
            <a:r>
              <a:rPr lang="en-US" altLang="zh-CN" sz="2400" b="1" dirty="0"/>
              <a:t>  ≡ 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y 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p </a:t>
            </a:r>
            <a:r>
              <a:rPr lang="en-US" altLang="zh-CN" sz="2400" b="1" dirty="0">
                <a:solidFill>
                  <a:srgbClr val="FF33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3399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q</a:t>
            </a:r>
            <a:r>
              <a:rPr lang="en-US" altLang="zh-CN" sz="2400" b="1" dirty="0"/>
              <a:t> ))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≡ 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y 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p∨ q)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≡ 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y(p∧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q)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549275" y="993775"/>
            <a:ext cx="7375525" cy="5170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   SELECT  DISTINCT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FROM  SC SCX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WHERE </a:t>
            </a:r>
            <a:r>
              <a:rPr lang="en-US" altLang="zh-CN" sz="2000" dirty="0">
                <a:solidFill>
                  <a:srgbClr val="0000FF"/>
                </a:solidFill>
              </a:rPr>
              <a:t>NOT EXISTS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(SELECT *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FROM SC SCY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WHERE </a:t>
            </a:r>
            <a:r>
              <a:rPr lang="en-US" altLang="zh-CN" sz="2000" dirty="0" err="1"/>
              <a:t>SCY.Sno</a:t>
            </a:r>
            <a:r>
              <a:rPr lang="en-US" altLang="zh-CN" sz="2000" dirty="0"/>
              <a:t> = ' 95002 '  AND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NOT EXISTS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(SELECT *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FROM SC SCZ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WHERE </a:t>
            </a:r>
            <a:r>
              <a:rPr lang="en-US" altLang="zh-CN" sz="2000" dirty="0" err="1"/>
              <a:t>SCZ.Sno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SCX.Sno</a:t>
            </a:r>
            <a:r>
              <a:rPr lang="en-US" altLang="zh-CN" sz="2000" dirty="0"/>
              <a:t> AND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                </a:t>
            </a:r>
            <a:r>
              <a:rPr lang="en-US" altLang="zh-CN" sz="2000" dirty="0" err="1"/>
              <a:t>SCZ.Cno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SCY.Cno</a:t>
            </a:r>
            <a:r>
              <a:rPr lang="en-US" altLang="zh-CN" sz="2000" dirty="0"/>
              <a:t>))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</a:t>
            </a:r>
            <a:r>
              <a:rPr lang="en-US" dirty="0" smtClean="0">
                <a:latin typeface="+mj-ea"/>
              </a:rPr>
              <a:t>SELECT</a:t>
            </a:r>
            <a:r>
              <a:rPr lang="zh-CN" altLang="en-US" dirty="0" smtClean="0">
                <a:latin typeface="+mj-ea"/>
              </a:rPr>
              <a:t>语句的含义</a:t>
            </a:r>
            <a:endParaRPr lang="zh-CN" altLang="en-US" dirty="0">
              <a:latin typeface="+mj-ea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98438" y="1600200"/>
            <a:ext cx="8945562" cy="4525963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SELECT</a:t>
            </a:r>
            <a:r>
              <a:rPr lang="zh-CN" altLang="en-US" sz="2400" dirty="0" smtClean="0"/>
              <a:t>语句的含义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根据</a:t>
            </a:r>
            <a:r>
              <a:rPr lang="en-US" altLang="zh-CN" sz="2400" dirty="0" smtClean="0">
                <a:ea typeface="宋体" panose="02010600030101010101" pitchFamily="2" charset="-122"/>
              </a:rPr>
              <a:t>WHERE</a:t>
            </a:r>
            <a:r>
              <a:rPr lang="zh-CN" altLang="en-US" sz="2400" dirty="0" smtClean="0">
                <a:ea typeface="宋体" panose="02010600030101010101" pitchFamily="2" charset="-122"/>
              </a:rPr>
              <a:t>子句中的条件表达式，从</a:t>
            </a:r>
            <a:r>
              <a:rPr lang="en-US" altLang="zh-CN" sz="2400" dirty="0" smtClean="0">
                <a:ea typeface="宋体" panose="02010600030101010101" pitchFamily="2" charset="-122"/>
              </a:rPr>
              <a:t>FROM</a:t>
            </a:r>
            <a:r>
              <a:rPr lang="zh-CN" altLang="en-US" sz="2400" dirty="0" smtClean="0">
                <a:ea typeface="宋体" panose="02010600030101010101" pitchFamily="2" charset="-122"/>
              </a:rPr>
              <a:t>子句中的基本表或视图中找出满足条件的元组；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按</a:t>
            </a:r>
            <a:r>
              <a:rPr lang="en-US" altLang="zh-CN" sz="2400" dirty="0" smtClean="0">
                <a:ea typeface="宋体" panose="02010600030101010101" pitchFamily="2" charset="-122"/>
              </a:rPr>
              <a:t>SELECT</a:t>
            </a:r>
            <a:r>
              <a:rPr lang="zh-CN" altLang="en-US" sz="2400" dirty="0" smtClean="0">
                <a:ea typeface="宋体" panose="02010600030101010101" pitchFamily="2" charset="-122"/>
              </a:rPr>
              <a:t>子句中的目标字段，选出元组中的分量形成结果表；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GROUP BY</a:t>
            </a:r>
            <a:r>
              <a:rPr lang="zh-CN" altLang="en-US" sz="2400" dirty="0" smtClean="0">
                <a:ea typeface="宋体" panose="02010600030101010101" pitchFamily="2" charset="-122"/>
              </a:rPr>
              <a:t>子句将结果按字段分组，每个组产生结果表中的一个元组；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通常在每组中作用库函数，分组的附加条件用</a:t>
            </a:r>
            <a:r>
              <a:rPr lang="en-US" altLang="zh-CN" sz="2400" dirty="0" smtClean="0">
                <a:ea typeface="宋体" panose="02010600030101010101" pitchFamily="2" charset="-122"/>
              </a:rPr>
              <a:t>HAVING</a:t>
            </a:r>
            <a:r>
              <a:rPr lang="zh-CN" altLang="en-US" sz="2400" dirty="0" smtClean="0">
                <a:ea typeface="宋体" panose="02010600030101010101" pitchFamily="2" charset="-122"/>
              </a:rPr>
              <a:t>短语给出；只有满足内部函数表达式的组才予输出；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panose="02010600030101010101" pitchFamily="2" charset="-122"/>
              </a:rPr>
              <a:t>如果有</a:t>
            </a:r>
            <a:r>
              <a:rPr lang="en-US" altLang="zh-CN" sz="2400" dirty="0" smtClean="0">
                <a:ea typeface="宋体" panose="02010600030101010101" pitchFamily="2" charset="-122"/>
              </a:rPr>
              <a:t>ORDER BY</a:t>
            </a:r>
            <a:r>
              <a:rPr lang="zh-CN" altLang="en-US" sz="2400" dirty="0" smtClean="0">
                <a:ea typeface="宋体" panose="02010600030101010101" pitchFamily="2" charset="-122"/>
              </a:rPr>
              <a:t>子句，则结果表要根据指定的字段按升序或降序排列。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查询语句概述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单表查询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连接查询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嵌套查询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0070C0"/>
                </a:solidFill>
              </a:rPr>
              <a:t>集合查询</a:t>
            </a:r>
            <a:endParaRPr lang="en-US" altLang="zh-CN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panose="02010600030101010101" pitchFamily="2" charset="-122"/>
              </a:rPr>
              <a:t>并操作</a:t>
            </a:r>
            <a:r>
              <a:rPr lang="en-US" altLang="zh-CN" sz="2400" smtClean="0">
                <a:solidFill>
                  <a:srgbClr val="0070C0"/>
                </a:solidFill>
                <a:ea typeface="宋体" panose="02010600030101010101" pitchFamily="2" charset="-122"/>
              </a:rPr>
              <a:t>(UNION)</a:t>
            </a:r>
            <a:endParaRPr lang="en-US" altLang="zh-CN" sz="240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panose="02010600030101010101" pitchFamily="2" charset="-122"/>
              </a:rPr>
              <a:t>交操作</a:t>
            </a:r>
            <a:r>
              <a:rPr lang="en-US" altLang="zh-CN" sz="2400" smtClean="0">
                <a:solidFill>
                  <a:srgbClr val="0070C0"/>
                </a:solidFill>
                <a:ea typeface="宋体" panose="02010600030101010101" pitchFamily="2" charset="-122"/>
              </a:rPr>
              <a:t>(INTERSECT)</a:t>
            </a:r>
            <a:endParaRPr lang="en-US" altLang="zh-CN" sz="240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panose="02010600030101010101" pitchFamily="2" charset="-122"/>
              </a:rPr>
              <a:t>差操作</a:t>
            </a:r>
            <a:r>
              <a:rPr lang="en-US" altLang="zh-CN" sz="2400" smtClean="0">
                <a:solidFill>
                  <a:srgbClr val="0070C0"/>
                </a:solidFill>
                <a:ea typeface="宋体" panose="02010600030101010101" pitchFamily="2" charset="-122"/>
              </a:rPr>
              <a:t>(MINUS)</a:t>
            </a:r>
            <a:endParaRPr lang="zh-CN" altLang="en-US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并操作</a:t>
            </a:r>
            <a:r>
              <a:rPr lang="en-US" altLang="zh-CN" dirty="0" smtClean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形式</a:t>
            </a:r>
            <a:endParaRPr lang="en-US" altLang="zh-CN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	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参加</a:t>
            </a:r>
            <a:r>
              <a:rPr lang="en-US" altLang="zh-CN" sz="2000" smtClean="0">
                <a:ea typeface="宋体" panose="02010600030101010101" pitchFamily="2" charset="-122"/>
              </a:rPr>
              <a:t>UNION</a:t>
            </a:r>
            <a:r>
              <a:rPr lang="zh-CN" altLang="en-US" sz="2000" smtClean="0">
                <a:ea typeface="宋体" panose="02010600030101010101" pitchFamily="2" charset="-122"/>
              </a:rPr>
              <a:t>操作的各结果表的列数必须相同；对应项的数据类型也必须相同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UNION</a:t>
            </a:r>
            <a:r>
              <a:rPr lang="zh-CN" altLang="en-US" sz="2000" smtClean="0">
                <a:ea typeface="宋体" panose="02010600030101010101" pitchFamily="2" charset="-122"/>
              </a:rPr>
              <a:t>：将多个查询结果合并起来时，系统自动去掉重复元组。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UNION ALL</a:t>
            </a:r>
            <a:r>
              <a:rPr lang="zh-CN" altLang="en-US" sz="2000" smtClean="0">
                <a:ea typeface="宋体" panose="02010600030101010101" pitchFamily="2" charset="-122"/>
              </a:rPr>
              <a:t>：将多个查询结果合并起来时，保留重复元组 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1703388" y="2317750"/>
            <a:ext cx="357028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1"/>
            <a:r>
              <a:rPr lang="en-US" altLang="zh-CN" sz="2400"/>
              <a:t>&lt;</a:t>
            </a:r>
            <a:r>
              <a:rPr lang="zh-CN" altLang="en-US" sz="2400"/>
              <a:t>查询块</a:t>
            </a:r>
            <a:r>
              <a:rPr lang="en-US" altLang="zh-CN" sz="2400"/>
              <a:t>&gt;</a:t>
            </a:r>
            <a:endParaRPr lang="en-US" altLang="zh-CN" sz="2400"/>
          </a:p>
          <a:p>
            <a:pPr lvl="1"/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UNION</a:t>
            </a:r>
            <a:endParaRPr lang="en-US" altLang="zh-CN" sz="2400" b="1">
              <a:solidFill>
                <a:srgbClr val="0000FF"/>
              </a:solidFill>
            </a:endParaRPr>
          </a:p>
          <a:p>
            <a:pPr lvl="1"/>
            <a:r>
              <a:rPr lang="en-US" altLang="zh-CN" sz="2400"/>
              <a:t>&lt;</a:t>
            </a:r>
            <a:r>
              <a:rPr lang="zh-CN" altLang="en-US" sz="2400"/>
              <a:t>查询块</a:t>
            </a:r>
            <a:r>
              <a:rPr lang="en-US" altLang="zh-CN" sz="2400"/>
              <a:t>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13" y="1158875"/>
            <a:ext cx="8488362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42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查询计算机科学系的学生及年龄不大于</a:t>
            </a:r>
            <a:r>
              <a:rPr lang="en-US" altLang="zh-CN" sz="2400" dirty="0"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ea typeface="宋体" panose="02010600030101010101" pitchFamily="2" charset="-122"/>
              </a:rPr>
              <a:t>岁的学生。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295525"/>
            <a:ext cx="3444875" cy="332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/>
              <a:t>SELECT *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Student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Sdept= 'CS'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E02920"/>
                </a:solidFill>
              </a:rPr>
              <a:t>UNION</a:t>
            </a:r>
            <a:endParaRPr lang="en-US" altLang="zh-CN" sz="2000" b="1">
              <a:solidFill>
                <a:srgbClr val="E0292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SELECT *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FROM Student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WHERE Sage&lt;=19</a:t>
            </a:r>
            <a:r>
              <a:rPr lang="zh-CN" altLang="en-US" sz="2000"/>
              <a:t>；</a:t>
            </a:r>
            <a:endParaRPr lang="en-US" altLang="zh-CN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19600" y="2368550"/>
            <a:ext cx="4260850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SELECT  DISTINCT  *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FROM Student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WHERE Sdept= 'CS'  OR  Sage&lt;=19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8363" y="1789113"/>
            <a:ext cx="12096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方法二：</a:t>
            </a:r>
            <a:endParaRPr lang="zh-CN" altLang="en-US" sz="20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27113" y="1808163"/>
            <a:ext cx="1217612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方法一：</a:t>
            </a:r>
            <a:endParaRPr lang="zh-CN" altLang="en-US" sz="2000" b="1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4575" y="4397375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交操作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50</a:t>
            </a:r>
            <a:r>
              <a:rPr lang="en-US" altLang="zh-CN" sz="2400" b="1" dirty="0">
                <a:ea typeface="宋体" panose="02010600030101010101" pitchFamily="2" charset="-122"/>
              </a:rPr>
              <a:t>]  </a:t>
            </a:r>
            <a:r>
              <a:rPr lang="zh-CN" altLang="en-US" sz="2400" dirty="0">
                <a:ea typeface="宋体" panose="02010600030101010101" pitchFamily="2" charset="-122"/>
              </a:rPr>
              <a:t>查询计算机科学系的学生与年龄不大于</a:t>
            </a:r>
            <a:r>
              <a:rPr lang="en-US" altLang="zh-CN" sz="2400" dirty="0"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ea typeface="宋体" panose="02010600030101010101" pitchFamily="2" charset="-122"/>
              </a:rPr>
              <a:t>岁的学生的交集</a:t>
            </a:r>
            <a:r>
              <a:rPr lang="en-US" altLang="zh-CN" sz="2400" dirty="0">
                <a:ea typeface="宋体" panose="02010600030101010101" pitchFamily="2" charset="-122"/>
              </a:rPr>
              <a:t>(INTERSECT) 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 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E02920"/>
                </a:solidFill>
              </a:rPr>
              <a:t>INTERSECT</a:t>
            </a:r>
            <a:endParaRPr lang="en-US" altLang="zh-CN" sz="2400" b="1">
              <a:solidFill>
                <a:srgbClr val="E02920"/>
              </a:solidFill>
            </a:endParaRP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Sage&lt;=19 </a:t>
            </a:r>
            <a:endParaRPr lang="en-US" altLang="zh-CN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SELECT *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FROM Student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WHERE Sdept= 'CS' AND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Sage&lt;=19</a:t>
            </a:r>
            <a:r>
              <a:rPr lang="zh-CN" altLang="en-US" sz="2400"/>
              <a:t>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差操作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355" indent="-80835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52</a:t>
            </a:r>
            <a:r>
              <a:rPr lang="en-US" altLang="zh-CN" sz="2400" b="1" dirty="0">
                <a:ea typeface="宋体" panose="02010600030101010101" pitchFamily="2" charset="-122"/>
              </a:rPr>
              <a:t>] </a:t>
            </a:r>
            <a:r>
              <a:rPr lang="zh-CN" altLang="en-US" sz="2400" dirty="0">
                <a:ea typeface="宋体" panose="02010600030101010101" pitchFamily="2" charset="-122"/>
              </a:rPr>
              <a:t>查询计算机科学系的学生与年龄不大于</a:t>
            </a:r>
            <a:r>
              <a:rPr lang="en-US" altLang="zh-CN" sz="2400" dirty="0"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ea typeface="宋体" panose="02010600030101010101" pitchFamily="2" charset="-122"/>
              </a:rPr>
              <a:t>岁的学生的差集。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EXCEPT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 *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  <a:endParaRPr lang="en-US" altLang="zh-CN" sz="2400"/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 &lt;=19; </a:t>
            </a:r>
            <a:endParaRPr lang="en-US" altLang="zh-CN" sz="24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SELECT *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FROM Student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WHERE   Sdept= 'CS' AND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   Sage&gt;19</a:t>
            </a:r>
            <a:r>
              <a:rPr lang="zh-CN" altLang="en-US" sz="2400"/>
              <a:t>；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对集合操作结果的排序</a:t>
            </a:r>
            <a:endParaRPr lang="zh-CN" altLang="en-US" dirty="0">
              <a:latin typeface="+mj-ea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ORDER BY</a:t>
            </a:r>
            <a:r>
              <a:rPr lang="zh-CN" altLang="en-US" sz="2400" smtClean="0"/>
              <a:t>子句只能用于对最终查询结果排序，</a:t>
            </a:r>
            <a:r>
              <a:rPr lang="zh-CN" altLang="en-US" sz="2400" b="1" smtClean="0">
                <a:solidFill>
                  <a:srgbClr val="FF0000"/>
                </a:solidFill>
              </a:rPr>
              <a:t>不能对中间结果排序</a:t>
            </a:r>
            <a:endParaRPr lang="zh-CN" altLang="en-US" sz="2400" b="1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smtClean="0"/>
              <a:t>任何情况下，</a:t>
            </a:r>
            <a:r>
              <a:rPr lang="en-US" altLang="zh-CN" sz="2400" smtClean="0"/>
              <a:t>ORDER BY</a:t>
            </a:r>
            <a:r>
              <a:rPr lang="zh-CN" altLang="en-US" sz="2400" smtClean="0"/>
              <a:t>子句只能出现在</a:t>
            </a:r>
            <a:r>
              <a:rPr lang="zh-CN" altLang="en-US" sz="2400" b="1" smtClean="0">
                <a:solidFill>
                  <a:srgbClr val="FF0000"/>
                </a:solidFill>
              </a:rPr>
              <a:t>最后</a:t>
            </a:r>
            <a:endParaRPr lang="zh-CN" altLang="en-US" sz="2400" b="1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smtClean="0"/>
              <a:t>对集合操作结果排序时，</a:t>
            </a:r>
            <a:r>
              <a:rPr lang="en-US" altLang="zh-CN" sz="2400" smtClean="0"/>
              <a:t>ORDER BY</a:t>
            </a:r>
            <a:r>
              <a:rPr lang="zh-CN" altLang="en-US" sz="2400" smtClean="0"/>
              <a:t>子句中用数字指定排序属性</a:t>
            </a:r>
            <a:endParaRPr lang="zh-CN" altLang="en-US" sz="240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65238" y="3859213"/>
            <a:ext cx="3054350" cy="258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  <a:endParaRPr lang="en-US" altLang="zh-CN"/>
          </a:p>
          <a:p>
            <a:r>
              <a:rPr lang="en-US" altLang="zh-CN"/>
              <a:t>FROM    Student</a:t>
            </a:r>
            <a:endParaRPr lang="en-US" altLang="zh-CN"/>
          </a:p>
          <a:p>
            <a:r>
              <a:rPr lang="en-US" altLang="zh-CN"/>
              <a:t>WHERE Sdept= 'CS'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ORDER BY Sno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/>
              <a:t>UNION</a:t>
            </a:r>
            <a:endParaRPr lang="en-US" altLang="zh-CN"/>
          </a:p>
          <a:p>
            <a:r>
              <a:rPr lang="en-US" altLang="zh-CN"/>
              <a:t>SELECT *</a:t>
            </a:r>
            <a:endParaRPr lang="en-US" altLang="zh-CN"/>
          </a:p>
          <a:p>
            <a:r>
              <a:rPr lang="en-US" altLang="zh-CN"/>
              <a:t>FROM    Student</a:t>
            </a:r>
            <a:endParaRPr lang="en-US" altLang="zh-CN"/>
          </a:p>
          <a:p>
            <a:r>
              <a:rPr lang="en-US" altLang="zh-CN"/>
              <a:t>WHERE Sage&lt;=19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07025" y="4024313"/>
            <a:ext cx="2570163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  <a:endParaRPr lang="en-US" altLang="zh-CN"/>
          </a:p>
          <a:p>
            <a:r>
              <a:rPr lang="en-US" altLang="zh-CN"/>
              <a:t>FROM    Student</a:t>
            </a:r>
            <a:endParaRPr lang="en-US" altLang="zh-CN"/>
          </a:p>
          <a:p>
            <a:r>
              <a:rPr lang="en-US" altLang="zh-CN"/>
              <a:t>WHERE Sdept= 'CS‘</a:t>
            </a:r>
            <a:endParaRPr lang="en-US" altLang="zh-CN"/>
          </a:p>
          <a:p>
            <a:r>
              <a:rPr lang="en-US" altLang="zh-CN"/>
              <a:t>UNION</a:t>
            </a:r>
            <a:endParaRPr lang="en-US" altLang="zh-CN"/>
          </a:p>
          <a:p>
            <a:r>
              <a:rPr lang="en-US" altLang="zh-CN"/>
              <a:t>SELECT *</a:t>
            </a:r>
            <a:endParaRPr lang="en-US" altLang="zh-CN"/>
          </a:p>
          <a:p>
            <a:r>
              <a:rPr lang="en-US" altLang="zh-CN"/>
              <a:t>FROM    Student</a:t>
            </a:r>
            <a:endParaRPr lang="en-US" altLang="zh-CN"/>
          </a:p>
          <a:p>
            <a:r>
              <a:rPr lang="en-US" altLang="zh-CN"/>
              <a:t>WHERE Sage&lt;=19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72388" y="39322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0075" y="39989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SELECT</a:t>
            </a:r>
            <a:r>
              <a:rPr lang="zh-CN" altLang="en-US" dirty="0" smtClean="0">
                <a:latin typeface="+mj-ea"/>
              </a:rPr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69975" y="1762125"/>
            <a:ext cx="72390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[ALL|DISTINCT]  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 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] [ 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]] …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] 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            [ 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]] …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&gt;]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GROUP BY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1&gt;[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1’&gt;] ...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HAVING</a:t>
            </a:r>
            <a:r>
              <a:rPr lang="en-US" altLang="zh-CN" sz="2000" b="1" dirty="0">
                <a:solidFill>
                  <a:srgbClr val="FF3399"/>
                </a:solidFill>
                <a:ea typeface="隶书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&gt;]]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dirty="0">
                <a:solidFill>
                  <a:schemeClr val="hlink"/>
                </a:solidFill>
                <a:ea typeface="隶书" pitchFamily="49" charset="-122"/>
                <a:cs typeface="Times New Roman" panose="02020603050405020304" pitchFamily="18" charset="0"/>
              </a:rPr>
              <a:t>ORDER BY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2&gt; [ASC|DESC] </a:t>
            </a:r>
            <a:endParaRPr lang="en-US" altLang="zh-CN" sz="2000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              [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anose="02020603050405020304" pitchFamily="18" charset="0"/>
              </a:rPr>
              <a:t>2’&gt; [ASC|DESC] ] …  ]</a:t>
            </a:r>
            <a:r>
              <a:rPr lang="zh-CN" altLang="en-US" sz="2000" dirty="0">
                <a:ea typeface="隶书" pitchFamily="49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ea typeface="隶书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69975"/>
            <a:ext cx="8699500" cy="50784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整条语句的含义：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根据</a:t>
            </a:r>
            <a:r>
              <a:rPr lang="en-US" altLang="zh-CN" sz="2400" dirty="0" smtClean="0">
                <a:ea typeface="+mn-ea"/>
              </a:rPr>
              <a:t>WHERE</a:t>
            </a:r>
            <a:r>
              <a:rPr lang="zh-CN" altLang="en-US" sz="2400" dirty="0" smtClean="0">
                <a:ea typeface="+mn-ea"/>
              </a:rPr>
              <a:t>子句的条件表达式，从</a:t>
            </a:r>
            <a:r>
              <a:rPr lang="en-US" altLang="zh-CN" sz="2400" dirty="0" smtClean="0">
                <a:ea typeface="+mn-ea"/>
              </a:rPr>
              <a:t>FROM</a:t>
            </a:r>
            <a:r>
              <a:rPr lang="zh-CN" altLang="en-US" sz="2400" dirty="0" smtClean="0">
                <a:ea typeface="+mn-ea"/>
              </a:rPr>
              <a:t>子句指定的基本表或视图中找出满足条件的元组，再按</a:t>
            </a:r>
            <a:r>
              <a:rPr lang="en-US" altLang="zh-CN" sz="2400" dirty="0" smtClean="0">
                <a:ea typeface="+mn-ea"/>
              </a:rPr>
              <a:t>SELECT</a:t>
            </a:r>
            <a:r>
              <a:rPr lang="zh-CN" altLang="en-US" sz="2400" dirty="0" smtClean="0">
                <a:ea typeface="+mn-ea"/>
              </a:rPr>
              <a:t>子句中的目标列表达式，选出元组中的属性值形成结果表。</a:t>
            </a:r>
            <a:endParaRPr lang="zh-CN" altLang="en-US" sz="2400" dirty="0" smtClean="0">
              <a:ea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如果有</a:t>
            </a:r>
            <a:r>
              <a:rPr lang="en-US" altLang="zh-CN" sz="2400" dirty="0" smtClean="0">
                <a:ea typeface="+mn-ea"/>
              </a:rPr>
              <a:t>GROUP</a:t>
            </a:r>
            <a:r>
              <a:rPr lang="zh-CN" altLang="en-US" sz="2400" dirty="0" smtClean="0">
                <a:ea typeface="+mn-ea"/>
              </a:rPr>
              <a:t>子句，则将结果按</a:t>
            </a:r>
            <a:r>
              <a:rPr lang="en-US" altLang="zh-CN" sz="2400" dirty="0" smtClean="0">
                <a:ea typeface="+mn-ea"/>
              </a:rPr>
              <a:t>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1&gt;</a:t>
            </a:r>
            <a:r>
              <a:rPr lang="zh-CN" altLang="en-US" sz="2400" dirty="0" smtClean="0">
                <a:ea typeface="+mn-ea"/>
              </a:rPr>
              <a:t>的值进行分组，该属性列值相等的元组为一个组，每个组产生结果表中的一条记录，通常会在每组中使用集函数。如果</a:t>
            </a:r>
            <a:r>
              <a:rPr lang="en-US" altLang="zh-CN" sz="2400" dirty="0" smtClean="0">
                <a:ea typeface="+mn-ea"/>
              </a:rPr>
              <a:t>GROUP</a:t>
            </a:r>
            <a:r>
              <a:rPr lang="zh-CN" altLang="en-US" sz="2400" dirty="0" smtClean="0">
                <a:ea typeface="+mn-ea"/>
              </a:rPr>
              <a:t>子句带</a:t>
            </a:r>
            <a:r>
              <a:rPr lang="en-US" altLang="zh-CN" sz="2400" dirty="0" smtClean="0">
                <a:ea typeface="+mn-ea"/>
              </a:rPr>
              <a:t>HAVING</a:t>
            </a:r>
            <a:r>
              <a:rPr lang="zh-CN" altLang="en-US" sz="2400" dirty="0" smtClean="0">
                <a:ea typeface="+mn-ea"/>
              </a:rPr>
              <a:t>短语，则只有满足指定条件的组才输出。如果有</a:t>
            </a:r>
            <a:r>
              <a:rPr lang="en-US" altLang="zh-CN" sz="2400" dirty="0" smtClean="0">
                <a:ea typeface="+mn-ea"/>
              </a:rPr>
              <a:t>ORDER</a:t>
            </a:r>
            <a:r>
              <a:rPr lang="zh-CN" altLang="en-US" sz="2400" dirty="0" smtClean="0">
                <a:ea typeface="+mn-ea"/>
              </a:rPr>
              <a:t>子句，则结果表还要按</a:t>
            </a:r>
            <a:r>
              <a:rPr lang="en-US" altLang="zh-CN" sz="2400" dirty="0" smtClean="0">
                <a:ea typeface="+mn-ea"/>
              </a:rPr>
              <a:t>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2&gt;</a:t>
            </a:r>
            <a:r>
              <a:rPr lang="zh-CN" altLang="en-US" sz="2400" dirty="0" smtClean="0">
                <a:ea typeface="+mn-ea"/>
              </a:rPr>
              <a:t>的值的升序或降序排列。</a:t>
            </a:r>
            <a:endParaRPr lang="zh-CN" altLang="en-US" sz="2400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448300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如何给列起别名，如何写计算列？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如何去掉重复行？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多个字段排序的顺序是怎样的？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Where</a:t>
            </a:r>
            <a:r>
              <a:rPr lang="zh-CN" altLang="en-US" smtClean="0"/>
              <a:t>和</a:t>
            </a:r>
            <a:r>
              <a:rPr lang="en-US" altLang="zh-CN" smtClean="0"/>
              <a:t>group by</a:t>
            </a:r>
            <a:r>
              <a:rPr lang="zh-CN" altLang="en-US" smtClean="0"/>
              <a:t>都是选择语句，他们的区别是什么？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使用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语句： </a:t>
            </a:r>
            <a:endParaRPr lang="zh-CN" altLang="en-US" sz="2400" smtClean="0"/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使用表别名和列别名； 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查询满足一定条件的元组； 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查询某些属性的值； 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通过在</a:t>
            </a:r>
            <a:r>
              <a:rPr lang="en-US" altLang="zh-CN" sz="2000" smtClean="0">
                <a:ea typeface="宋体" panose="02010600030101010101" pitchFamily="2" charset="-122"/>
              </a:rPr>
              <a:t>WHERE</a:t>
            </a:r>
            <a:r>
              <a:rPr lang="zh-CN" altLang="en-US" sz="2000" smtClean="0">
                <a:ea typeface="宋体" panose="02010600030101010101" pitchFamily="2" charset="-122"/>
              </a:rPr>
              <a:t>子句中放入连接条件，进行多表连接查询；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利用</a:t>
            </a:r>
            <a:r>
              <a:rPr lang="en-US" altLang="zh-CN" sz="2000" smtClean="0">
                <a:ea typeface="宋体" panose="02010600030101010101" pitchFamily="2" charset="-122"/>
              </a:rPr>
              <a:t>DISTINCT</a:t>
            </a:r>
            <a:r>
              <a:rPr lang="zh-CN" altLang="en-US" sz="2000" smtClean="0">
                <a:ea typeface="宋体" panose="02010600030101010101" pitchFamily="2" charset="-122"/>
              </a:rPr>
              <a:t>去掉查询结果中的重复行； 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利用</a:t>
            </a:r>
            <a:r>
              <a:rPr lang="en-US" altLang="zh-CN" sz="2000" smtClean="0">
                <a:ea typeface="宋体" panose="02010600030101010101" pitchFamily="2" charset="-122"/>
              </a:rPr>
              <a:t>GROUP BY</a:t>
            </a:r>
            <a:r>
              <a:rPr lang="zh-CN" altLang="en-US" sz="2000" smtClean="0">
                <a:ea typeface="宋体" panose="02010600030101010101" pitchFamily="2" charset="-122"/>
              </a:rPr>
              <a:t>进行分组统计 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利用</a:t>
            </a:r>
            <a:r>
              <a:rPr lang="en-US" altLang="zh-CN" sz="2000" smtClean="0">
                <a:ea typeface="宋体" panose="02010600030101010101" pitchFamily="2" charset="-122"/>
              </a:rPr>
              <a:t>ORDER</a:t>
            </a:r>
            <a:r>
              <a:rPr lang="zh-CN" altLang="en-US" sz="2000" smtClean="0">
                <a:ea typeface="宋体" panose="02010600030101010101" pitchFamily="2" charset="-122"/>
              </a:rPr>
              <a:t>对查询结果按要求排序； 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smtClean="0"/>
              <a:t>复杂查询</a:t>
            </a:r>
            <a:endParaRPr lang="en-US" altLang="zh-CN" sz="2400" smtClean="0"/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嵌套查询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ea typeface="宋体" panose="02010600030101010101" pitchFamily="2" charset="-122"/>
              </a:rPr>
              <a:t>集合查询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  <a:endParaRPr lang="zh-CN" altLang="en-US" dirty="0" smtClean="0">
              <a:solidFill>
                <a:srgbClr val="FF9905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查询语句概述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单表查询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投影查询</a:t>
            </a:r>
            <a:endParaRPr lang="zh-CN" altLang="en-US" dirty="0" smtClean="0">
              <a:solidFill>
                <a:srgbClr val="0070C0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选择查询</a:t>
            </a:r>
            <a:endParaRPr lang="zh-CN" altLang="en-US" dirty="0" smtClean="0">
              <a:solidFill>
                <a:srgbClr val="0070C0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ea typeface="+mn-ea"/>
              </a:rPr>
              <a:t>order  by</a:t>
            </a: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子句</a:t>
            </a:r>
            <a:endParaRPr lang="zh-CN" altLang="en-US" dirty="0" smtClean="0">
              <a:solidFill>
                <a:srgbClr val="0070C0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聚集函数</a:t>
            </a:r>
            <a:endParaRPr lang="zh-CN" altLang="en-US" dirty="0" smtClean="0">
              <a:solidFill>
                <a:srgbClr val="0070C0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ea typeface="+mn-ea"/>
              </a:rPr>
              <a:t>Group by</a:t>
            </a: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子句</a:t>
            </a:r>
            <a:endParaRPr lang="en-US" altLang="zh-CN" dirty="0" smtClean="0">
              <a:solidFill>
                <a:srgbClr val="0070C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嵌套查询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集合查询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6792913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实验：实验</a:t>
            </a:r>
            <a:r>
              <a:rPr lang="en-US" altLang="zh-CN" smtClean="0"/>
              <a:t>12/13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作业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4450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288" y="1338263"/>
            <a:ext cx="3592512" cy="499586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mtClean="0"/>
              <a:t>子曰：“见贤思齐焉，见不贤而内自省也。” 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单表查询一、投影</a:t>
            </a:r>
            <a:endParaRPr lang="zh-CN" altLang="en-US" dirty="0">
              <a:latin typeface="+mj-ea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30213" y="2889250"/>
            <a:ext cx="8229600" cy="2759075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属性名</a:t>
            </a:r>
            <a:endParaRPr lang="zh-CN" altLang="en-US" smtClean="0"/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690563" y="1773238"/>
            <a:ext cx="7551737" cy="1477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>
                <a:solidFill>
                  <a:srgbClr val="7030A0"/>
                </a:solidFill>
                <a:latin typeface="宋体" panose="02010600030101010101" pitchFamily="2" charset="-122"/>
              </a:rPr>
              <a:t>SELECT  &lt;</a:t>
            </a:r>
            <a:r>
              <a:rPr kumimoji="1" lang="zh-CN" altLang="en-US" sz="2000">
                <a:latin typeface="宋体" panose="02010600030101010101" pitchFamily="2" charset="-122"/>
              </a:rPr>
              <a:t>目标列表达式</a:t>
            </a:r>
            <a:r>
              <a:rPr kumimoji="1" lang="en-US" altLang="zh-CN" sz="2000">
                <a:latin typeface="宋体" panose="02010600030101010101" pitchFamily="2" charset="-122"/>
              </a:rPr>
              <a:t>&gt;  </a:t>
            </a:r>
            <a:r>
              <a:rPr kumimoji="1" lang="en-US" altLang="zh-CN" sz="2000" b="1">
                <a:solidFill>
                  <a:srgbClr val="7030A0"/>
                </a:solidFill>
                <a:latin typeface="宋体" panose="02010600030101010101" pitchFamily="2" charset="-122"/>
              </a:rPr>
              <a:t>FROM </a:t>
            </a:r>
            <a:r>
              <a:rPr kumimoji="1" lang="en-US" altLang="zh-CN" sz="2000">
                <a:latin typeface="宋体" panose="02010600030101010101" pitchFamily="2" charset="-122"/>
              </a:rPr>
              <a:t> &lt;</a:t>
            </a:r>
            <a:r>
              <a:rPr kumimoji="1" lang="zh-CN" altLang="en-US" sz="2000">
                <a:latin typeface="宋体" panose="02010600030101010101" pitchFamily="2" charset="-122"/>
              </a:rPr>
              <a:t>表名或视图名</a:t>
            </a:r>
            <a:r>
              <a:rPr kumimoji="1" lang="en-US" altLang="zh-CN" sz="2000">
                <a:latin typeface="宋体" panose="02010600030101010101" pitchFamily="2" charset="-122"/>
              </a:rPr>
              <a:t>&gt;</a:t>
            </a:r>
            <a:endParaRPr kumimoji="1" lang="en-US" altLang="zh-CN" sz="2000">
              <a:latin typeface="宋体" panose="0201060003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/>
              <a:t>    目标表达式可以是：属性名、算术表达式、字符串常量、函数等。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1588" y="3578225"/>
            <a:ext cx="6480175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1  </a:t>
            </a:r>
            <a:r>
              <a:rPr lang="zh-CN" altLang="en-US" sz="2400"/>
              <a:t>查询全体学生的学号、姓名、所在系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28813" y="4216400"/>
            <a:ext cx="4572000" cy="862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Sdept</a:t>
            </a:r>
            <a:endParaRPr lang="en-US" altLang="zh-CN" sz="2000" dirty="0"/>
          </a:p>
          <a:p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71588" y="5148263"/>
            <a:ext cx="64801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2  </a:t>
            </a:r>
            <a:r>
              <a:rPr lang="zh-CN" altLang="en-US" sz="2400"/>
              <a:t>查询全体学生的详细记录</a:t>
            </a:r>
            <a:endParaRPr lang="zh-CN" altLang="en-US" sz="20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28813" y="5694363"/>
            <a:ext cx="4572000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*</a:t>
            </a:r>
            <a:endParaRPr lang="en-US" altLang="zh-CN" sz="2000" dirty="0"/>
          </a:p>
          <a:p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uiExpand="1" build="allAtOnce"/>
    </p:bld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0</TotalTime>
  <Words>13920</Words>
  <Application>WPS 演示</Application>
  <PresentationFormat>全屏显示(4:3)</PresentationFormat>
  <Paragraphs>1044</Paragraphs>
  <Slides>81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81</vt:i4>
      </vt:variant>
    </vt:vector>
  </HeadingPairs>
  <TitlesOfParts>
    <vt:vector size="100" baseType="lpstr">
      <vt:lpstr>Arial</vt:lpstr>
      <vt:lpstr>宋体</vt:lpstr>
      <vt:lpstr>Wingdings</vt:lpstr>
      <vt:lpstr>Times New Roman</vt:lpstr>
      <vt:lpstr>굴림</vt:lpstr>
      <vt:lpstr>Verdana</vt:lpstr>
      <vt:lpstr>隶书</vt:lpstr>
      <vt:lpstr>华文行楷</vt:lpstr>
      <vt:lpstr>Courier New</vt:lpstr>
      <vt:lpstr>Wingdings 2</vt:lpstr>
      <vt:lpstr>黑体</vt:lpstr>
      <vt:lpstr>Symbol</vt:lpstr>
      <vt:lpstr>Arial</vt:lpstr>
      <vt:lpstr>微软雅黑</vt:lpstr>
      <vt:lpstr>Malgun Gothic</vt:lpstr>
      <vt:lpstr>Wingdings</vt:lpstr>
      <vt:lpstr>Calibri</vt:lpstr>
      <vt:lpstr>数据库系统概论课件模板</vt:lpstr>
      <vt:lpstr>自定义设计方案</vt:lpstr>
      <vt:lpstr>数据库系统概论</vt:lpstr>
      <vt:lpstr>本章内容</vt:lpstr>
      <vt:lpstr>本节目标</vt:lpstr>
      <vt:lpstr>“数据查询”内容概要</vt:lpstr>
      <vt:lpstr>一、基本语法</vt:lpstr>
      <vt:lpstr>二、子句功能</vt:lpstr>
      <vt:lpstr>三、SELECT语句的含义</vt:lpstr>
      <vt:lpstr>“数据查询”内容概要</vt:lpstr>
      <vt:lpstr>单表查询一、投影</vt:lpstr>
      <vt:lpstr>PowerPoint 演示文稿</vt:lpstr>
      <vt:lpstr>单表查询二、选择</vt:lpstr>
      <vt:lpstr>单表查询二、选择（续）</vt:lpstr>
      <vt:lpstr>单表查询二、选择（续）</vt:lpstr>
      <vt:lpstr>1 比较大小</vt:lpstr>
      <vt:lpstr>课堂练习</vt:lpstr>
      <vt:lpstr>2 确定范围</vt:lpstr>
      <vt:lpstr>3 确定集合</vt:lpstr>
      <vt:lpstr>4 字符串匹配</vt:lpstr>
      <vt:lpstr>PowerPoint 演示文稿</vt:lpstr>
      <vt:lpstr>PowerPoint 演示文稿</vt:lpstr>
      <vt:lpstr>5 涉及空值的查询</vt:lpstr>
      <vt:lpstr>6 多重条件查询</vt:lpstr>
      <vt:lpstr>课堂练习</vt:lpstr>
      <vt:lpstr>单表查询三、ORDER BY子句</vt:lpstr>
      <vt:lpstr>PowerPoint 演示文稿</vt:lpstr>
      <vt:lpstr>单表查询四、使用聚集函数 </vt:lpstr>
      <vt:lpstr>PowerPoint 演示文稿</vt:lpstr>
      <vt:lpstr>单表查询五、对查询结果分组 </vt:lpstr>
      <vt:lpstr>PowerPoint 演示文稿</vt:lpstr>
      <vt:lpstr>PowerPoint 演示文稿</vt:lpstr>
      <vt:lpstr>WHERE和HAVING子句区别</vt:lpstr>
      <vt:lpstr>“数据查询”内容概要</vt:lpstr>
      <vt:lpstr>连接查询</vt:lpstr>
      <vt:lpstr>PowerPoint 演示文稿</vt:lpstr>
      <vt:lpstr>连接操作执行过程</vt:lpstr>
      <vt:lpstr>连接查询一、等值与非等值连接查询</vt:lpstr>
      <vt:lpstr>PowerPoint 演示文稿</vt:lpstr>
      <vt:lpstr>连接查询二、自身连接</vt:lpstr>
      <vt:lpstr>连接查询三、外连接（Outer Join） </vt:lpstr>
      <vt:lpstr>PowerPoint 演示文稿</vt:lpstr>
      <vt:lpstr>PowerPoint 演示文稿</vt:lpstr>
      <vt:lpstr>外连接小结</vt:lpstr>
      <vt:lpstr>连接查询四、复合条件连接</vt:lpstr>
      <vt:lpstr>PowerPoint 演示文稿</vt:lpstr>
      <vt:lpstr>“数据查询”内容概要</vt:lpstr>
      <vt:lpstr>嵌套查询一、嵌套查询概述</vt:lpstr>
      <vt:lpstr>嵌套查询一、嵌套查询概述(续)</vt:lpstr>
      <vt:lpstr>嵌套查询二、嵌套查询分类</vt:lpstr>
      <vt:lpstr>嵌套查询三、嵌套查询求解方法</vt:lpstr>
      <vt:lpstr>嵌套查询四、引出子查询的谓词</vt:lpstr>
      <vt:lpstr>1 带有IN谓词的子查询 </vt:lpstr>
      <vt:lpstr>PowerPoint 演示文稿</vt:lpstr>
      <vt:lpstr>PowerPoint 演示文稿</vt:lpstr>
      <vt:lpstr>2 带有比较运算符的子查询</vt:lpstr>
      <vt:lpstr>PowerPoint 演示文稿</vt:lpstr>
      <vt:lpstr>PowerPoint 演示文稿</vt:lpstr>
      <vt:lpstr>3 带有ANY或ALL谓词的子查询</vt:lpstr>
      <vt:lpstr>PowerPoint 演示文稿</vt:lpstr>
      <vt:lpstr>PowerPoint 演示文稿</vt:lpstr>
      <vt:lpstr>4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“数据查询”内容概要</vt:lpstr>
      <vt:lpstr>集合查询—并操作(UNION)</vt:lpstr>
      <vt:lpstr>PowerPoint 演示文稿</vt:lpstr>
      <vt:lpstr>集合查询—交操作</vt:lpstr>
      <vt:lpstr>集合查询—差操作</vt:lpstr>
      <vt:lpstr>对集合操作结果的排序</vt:lpstr>
      <vt:lpstr>SELECT小结</vt:lpstr>
      <vt:lpstr>PowerPoint 演示文稿</vt:lpstr>
      <vt:lpstr>Q &amp; A</vt:lpstr>
      <vt:lpstr>这次课我们学到了…</vt:lpstr>
      <vt:lpstr>作业</vt:lpstr>
      <vt:lpstr>休息…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</cp:lastModifiedBy>
  <cp:revision>102</cp:revision>
  <dcterms:created xsi:type="dcterms:W3CDTF">2009-07-30T23:54:00Z</dcterms:created>
  <dcterms:modified xsi:type="dcterms:W3CDTF">2017-03-13T13:28:47Z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