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49"/>
  </p:notesMasterIdLst>
  <p:sldIdLst>
    <p:sldId id="262" r:id="rId3"/>
    <p:sldId id="269" r:id="rId4"/>
    <p:sldId id="268" r:id="rId5"/>
    <p:sldId id="270" r:id="rId6"/>
    <p:sldId id="271" r:id="rId7"/>
    <p:sldId id="272" r:id="rId8"/>
    <p:sldId id="273" r:id="rId9"/>
    <p:sldId id="274" r:id="rId10"/>
    <p:sldId id="275" r:id="rId11"/>
    <p:sldId id="312" r:id="rId12"/>
    <p:sldId id="276" r:id="rId13"/>
    <p:sldId id="277" r:id="rId14"/>
    <p:sldId id="278" r:id="rId15"/>
    <p:sldId id="279" r:id="rId16"/>
    <p:sldId id="280" r:id="rId17"/>
    <p:sldId id="313" r:id="rId18"/>
    <p:sldId id="281" r:id="rId19"/>
    <p:sldId id="282" r:id="rId20"/>
    <p:sldId id="283" r:id="rId21"/>
    <p:sldId id="284" r:id="rId22"/>
    <p:sldId id="314" r:id="rId23"/>
    <p:sldId id="285" r:id="rId24"/>
    <p:sldId id="287" r:id="rId25"/>
    <p:sldId id="289" r:id="rId26"/>
    <p:sldId id="288" r:id="rId27"/>
    <p:sldId id="290" r:id="rId28"/>
    <p:sldId id="291" r:id="rId29"/>
    <p:sldId id="315" r:id="rId30"/>
    <p:sldId id="292" r:id="rId31"/>
    <p:sldId id="293" r:id="rId32"/>
    <p:sldId id="294" r:id="rId33"/>
    <p:sldId id="296" r:id="rId34"/>
    <p:sldId id="316" r:id="rId35"/>
    <p:sldId id="297" r:id="rId36"/>
    <p:sldId id="298" r:id="rId37"/>
    <p:sldId id="299" r:id="rId38"/>
    <p:sldId id="300" r:id="rId39"/>
    <p:sldId id="319" r:id="rId40"/>
    <p:sldId id="320" r:id="rId41"/>
    <p:sldId id="317" r:id="rId42"/>
    <p:sldId id="301" r:id="rId43"/>
    <p:sldId id="318" r:id="rId44"/>
    <p:sldId id="266" r:id="rId45"/>
    <p:sldId id="265" r:id="rId46"/>
    <p:sldId id="264" r:id="rId47"/>
    <p:sldId id="263" r:id="rId4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9101" autoAdjust="0"/>
  </p:normalViewPr>
  <p:slideViewPr>
    <p:cSldViewPr snapToGrid="0">
      <p:cViewPr varScale="1">
        <p:scale>
          <a:sx n="60" d="100"/>
          <a:sy n="60" d="100"/>
        </p:scale>
        <p:origin x="-78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D2BAFD7-6E60-4BDC-9F32-5747DF197EE7}" type="datetimeFigureOut">
              <a:rPr lang="zh-CN" altLang="en-US" smtClean="0"/>
              <a:t>2016/4/6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5BC786F-788D-4970-8670-BB1B6ECED3D0}" type="slidenum">
              <a:rPr lang="zh-CN" altLang="en-US" smtClean="0"/>
              <a:t>‹#›</a:t>
            </a:fld>
            <a:endParaRPr lang="zh-CN" altLang="en-US"/>
          </a:p>
        </p:txBody>
      </p:sp>
    </p:spTree>
    <p:extLst>
      <p:ext uri="{BB962C8B-B14F-4D97-AF65-F5344CB8AC3E}">
        <p14:creationId xmlns:p14="http://schemas.microsoft.com/office/powerpoint/2010/main" val="312711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个数顺序不匹配都将报错</a:t>
            </a:r>
            <a:endParaRPr lang="en-US" altLang="zh-CN" dirty="0" smtClean="0"/>
          </a:p>
          <a:p>
            <a:r>
              <a:rPr lang="en-US" altLang="zh-CN" dirty="0" smtClean="0"/>
              <a:t>2</a:t>
            </a:r>
            <a:r>
              <a:rPr lang="zh-CN" altLang="en-US" dirty="0" smtClean="0"/>
              <a:t>、注意空值</a:t>
            </a:r>
            <a:endParaRPr lang="zh-CN" altLang="en-US" dirty="0"/>
          </a:p>
        </p:txBody>
      </p:sp>
      <p:sp>
        <p:nvSpPr>
          <p:cNvPr id="4" name="灯片编号占位符 3"/>
          <p:cNvSpPr>
            <a:spLocks noGrp="1"/>
          </p:cNvSpPr>
          <p:nvPr>
            <p:ph type="sldNum" sz="quarter" idx="10"/>
          </p:nvPr>
        </p:nvSpPr>
        <p:spPr/>
        <p:txBody>
          <a:bodyPr/>
          <a:lstStyle/>
          <a:p>
            <a:fld id="{55BC786F-788D-4970-8670-BB1B6ECED3D0}" type="slidenum">
              <a:rPr lang="zh-CN" altLang="en-US" smtClean="0"/>
              <a:t>5</a:t>
            </a:fld>
            <a:endParaRPr lang="zh-CN" altLang="en-US"/>
          </a:p>
        </p:txBody>
      </p:sp>
    </p:spTree>
    <p:extLst>
      <p:ext uri="{BB962C8B-B14F-4D97-AF65-F5344CB8AC3E}">
        <p14:creationId xmlns:p14="http://schemas.microsoft.com/office/powerpoint/2010/main" val="175285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Cascade</a:t>
            </a:r>
            <a:r>
              <a:rPr lang="zh-CN" altLang="en-US" smtClean="0"/>
              <a:t>？</a:t>
            </a:r>
            <a:endParaRPr lang="zh-CN" altLang="en-US"/>
          </a:p>
        </p:txBody>
      </p:sp>
      <p:sp>
        <p:nvSpPr>
          <p:cNvPr id="4" name="灯片编号占位符 3"/>
          <p:cNvSpPr>
            <a:spLocks noGrp="1"/>
          </p:cNvSpPr>
          <p:nvPr>
            <p:ph type="sldNum" sz="quarter" idx="10"/>
          </p:nvPr>
        </p:nvSpPr>
        <p:spPr/>
        <p:txBody>
          <a:bodyPr/>
          <a:lstStyle/>
          <a:p>
            <a:fld id="{55BC786F-788D-4970-8670-BB1B6ECED3D0}" type="slidenum">
              <a:rPr lang="zh-CN" altLang="en-US" smtClean="0"/>
              <a:t>27</a:t>
            </a:fld>
            <a:endParaRPr lang="zh-CN" altLang="en-US"/>
          </a:p>
        </p:txBody>
      </p:sp>
    </p:spTree>
    <p:extLst>
      <p:ext uri="{BB962C8B-B14F-4D97-AF65-F5344CB8AC3E}">
        <p14:creationId xmlns:p14="http://schemas.microsoft.com/office/powerpoint/2010/main" val="311316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BC786F-788D-4970-8670-BB1B6ECED3D0}" type="slidenum">
              <a:rPr lang="zh-CN" altLang="en-US" smtClean="0"/>
              <a:t>6</a:t>
            </a:fld>
            <a:endParaRPr lang="zh-CN" altLang="en-US"/>
          </a:p>
        </p:txBody>
      </p:sp>
    </p:spTree>
    <p:extLst>
      <p:ext uri="{BB962C8B-B14F-4D97-AF65-F5344CB8AC3E}">
        <p14:creationId xmlns:p14="http://schemas.microsoft.com/office/powerpoint/2010/main" val="383184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、不仅可以插入一条记录，还可以插入一批记录</a:t>
            </a:r>
            <a:endParaRPr lang="en-US" altLang="zh-CN" dirty="0" smtClean="0"/>
          </a:p>
          <a:p>
            <a:r>
              <a:rPr lang="en-US" altLang="zh-CN" dirty="0" smtClean="0"/>
              <a:t>2</a:t>
            </a:r>
            <a:r>
              <a:rPr lang="zh-CN" altLang="en-US" dirty="0" smtClean="0"/>
              <a:t>、插入的记录是子查询所产生的结果集，子查询有多少条就插入多少条</a:t>
            </a:r>
            <a:endParaRPr lang="en-US" altLang="zh-CN" dirty="0" smtClean="0"/>
          </a:p>
          <a:p>
            <a:r>
              <a:rPr lang="en-US" altLang="zh-CN" dirty="0" smtClean="0"/>
              <a:t>3</a:t>
            </a:r>
            <a:r>
              <a:rPr lang="zh-CN" altLang="en-US" dirty="0" smtClean="0"/>
              <a:t>、属性列的个数和数据类型之间相互是匹配的，子查询所列出的目标列表达式一定要跟属性列相匹配，包括个数和数据类型</a:t>
            </a:r>
            <a:endParaRPr lang="zh-CN" altLang="en-US" dirty="0"/>
          </a:p>
        </p:txBody>
      </p:sp>
      <p:sp>
        <p:nvSpPr>
          <p:cNvPr id="4" name="灯片编号占位符 3"/>
          <p:cNvSpPr>
            <a:spLocks noGrp="1"/>
          </p:cNvSpPr>
          <p:nvPr>
            <p:ph type="sldNum" sz="quarter" idx="10"/>
          </p:nvPr>
        </p:nvSpPr>
        <p:spPr/>
        <p:txBody>
          <a:bodyPr/>
          <a:lstStyle/>
          <a:p>
            <a:fld id="{55BC786F-788D-4970-8670-BB1B6ECED3D0}" type="slidenum">
              <a:rPr lang="zh-CN" altLang="en-US" smtClean="0"/>
              <a:t>8</a:t>
            </a:fld>
            <a:endParaRPr lang="zh-CN" altLang="en-US"/>
          </a:p>
        </p:txBody>
      </p:sp>
    </p:spTree>
    <p:extLst>
      <p:ext uri="{BB962C8B-B14F-4D97-AF65-F5344CB8AC3E}">
        <p14:creationId xmlns:p14="http://schemas.microsoft.com/office/powerpoint/2010/main" val="2315475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用逗号区分</a:t>
            </a:r>
            <a:endParaRPr lang="en-US" altLang="zh-CN" dirty="0" smtClean="0"/>
          </a:p>
          <a:p>
            <a:r>
              <a:rPr lang="zh-CN" altLang="en-US" dirty="0" smtClean="0"/>
              <a:t>有可能修改所有的数据，也有可能修改符合条件的数据，这时候就需要用到</a:t>
            </a:r>
            <a:r>
              <a:rPr lang="en-US" altLang="zh-CN" dirty="0" smtClean="0"/>
              <a:t>where</a:t>
            </a:r>
          </a:p>
          <a:p>
            <a:endParaRPr lang="en-US" altLang="zh-CN" dirty="0" smtClean="0"/>
          </a:p>
          <a:p>
            <a:r>
              <a:rPr lang="zh-CN" altLang="en-US" dirty="0" smtClean="0"/>
              <a:t>要跟</a:t>
            </a:r>
            <a:r>
              <a:rPr lang="en-US" altLang="zh-CN" dirty="0" smtClean="0"/>
              <a:t>alter table</a:t>
            </a:r>
            <a:r>
              <a:rPr lang="zh-CN" altLang="en-US" dirty="0" smtClean="0"/>
              <a:t>区分清楚，一个是修改的数据结构，一个是修改的数据本省，一定要区分清楚</a:t>
            </a:r>
            <a:endParaRPr lang="zh-CN" altLang="en-US" dirty="0"/>
          </a:p>
        </p:txBody>
      </p:sp>
      <p:sp>
        <p:nvSpPr>
          <p:cNvPr id="4" name="灯片编号占位符 3"/>
          <p:cNvSpPr>
            <a:spLocks noGrp="1"/>
          </p:cNvSpPr>
          <p:nvPr>
            <p:ph type="sldNum" sz="quarter" idx="10"/>
          </p:nvPr>
        </p:nvSpPr>
        <p:spPr/>
        <p:txBody>
          <a:bodyPr/>
          <a:lstStyle/>
          <a:p>
            <a:fld id="{55BC786F-788D-4970-8670-BB1B6ECED3D0}" type="slidenum">
              <a:rPr lang="zh-CN" altLang="en-US" smtClean="0"/>
              <a:t>11</a:t>
            </a:fld>
            <a:endParaRPr lang="zh-CN" altLang="en-US"/>
          </a:p>
        </p:txBody>
      </p:sp>
    </p:spTree>
    <p:extLst>
      <p:ext uri="{BB962C8B-B14F-4D97-AF65-F5344CB8AC3E}">
        <p14:creationId xmlns:p14="http://schemas.microsoft.com/office/powerpoint/2010/main" val="344242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修改年龄，修改哪个学生呢？学号为。。。。。。。</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5BC786F-788D-4970-8670-BB1B6ECED3D0}" type="slidenum">
              <a:rPr lang="zh-CN" altLang="en-US" smtClean="0"/>
              <a:t>12</a:t>
            </a:fld>
            <a:endParaRPr lang="zh-CN" altLang="en-US"/>
          </a:p>
        </p:txBody>
      </p:sp>
    </p:spTree>
    <p:extLst>
      <p:ext uri="{BB962C8B-B14F-4D97-AF65-F5344CB8AC3E}">
        <p14:creationId xmlns:p14="http://schemas.microsoft.com/office/powerpoint/2010/main" val="3245252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将所有学生的年龄加一</a:t>
            </a:r>
            <a:endParaRPr lang="en-US" altLang="zh-CN" dirty="0" smtClean="0"/>
          </a:p>
          <a:p>
            <a:r>
              <a:rPr lang="zh-CN" altLang="en-US" dirty="0" smtClean="0"/>
              <a:t>支持自增长，自减少</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5BC786F-788D-4970-8670-BB1B6ECED3D0}" type="slidenum">
              <a:rPr lang="zh-CN" altLang="en-US" smtClean="0"/>
              <a:t>13</a:t>
            </a:fld>
            <a:endParaRPr lang="zh-CN" altLang="en-US"/>
          </a:p>
        </p:txBody>
      </p:sp>
    </p:spTree>
    <p:extLst>
      <p:ext uri="{BB962C8B-B14F-4D97-AF65-F5344CB8AC3E}">
        <p14:creationId xmlns:p14="http://schemas.microsoft.com/office/powerpoint/2010/main" val="71911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BC786F-788D-4970-8670-BB1B6ECED3D0}" type="slidenum">
              <a:rPr lang="zh-CN" altLang="en-US" smtClean="0"/>
              <a:t>14</a:t>
            </a:fld>
            <a:endParaRPr lang="zh-CN" altLang="en-US"/>
          </a:p>
        </p:txBody>
      </p:sp>
    </p:spTree>
    <p:extLst>
      <p:ext uri="{BB962C8B-B14F-4D97-AF65-F5344CB8AC3E}">
        <p14:creationId xmlns:p14="http://schemas.microsoft.com/office/powerpoint/2010/main" val="3489906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必须考虑参照关系和被参照关系，</a:t>
            </a:r>
            <a:endParaRPr lang="zh-CN" altLang="en-US" dirty="0"/>
          </a:p>
        </p:txBody>
      </p:sp>
      <p:sp>
        <p:nvSpPr>
          <p:cNvPr id="4" name="灯片编号占位符 3"/>
          <p:cNvSpPr>
            <a:spLocks noGrp="1"/>
          </p:cNvSpPr>
          <p:nvPr>
            <p:ph type="sldNum" sz="quarter" idx="10"/>
          </p:nvPr>
        </p:nvSpPr>
        <p:spPr/>
        <p:txBody>
          <a:bodyPr/>
          <a:lstStyle/>
          <a:p>
            <a:fld id="{55BC786F-788D-4970-8670-BB1B6ECED3D0}" type="slidenum">
              <a:rPr lang="zh-CN" altLang="en-US" smtClean="0"/>
              <a:t>15</a:t>
            </a:fld>
            <a:endParaRPr lang="zh-CN" altLang="en-US"/>
          </a:p>
        </p:txBody>
      </p:sp>
    </p:spTree>
    <p:extLst>
      <p:ext uri="{BB962C8B-B14F-4D97-AF65-F5344CB8AC3E}">
        <p14:creationId xmlns:p14="http://schemas.microsoft.com/office/powerpoint/2010/main" val="1666596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Update</a:t>
            </a:r>
            <a:r>
              <a:rPr lang="zh-CN" altLang="en-US" dirty="0" smtClean="0"/>
              <a:t>和</a:t>
            </a:r>
            <a:r>
              <a:rPr lang="en-US" altLang="zh-CN" dirty="0" smtClean="0"/>
              <a:t>delete</a:t>
            </a:r>
            <a:r>
              <a:rPr lang="zh-CN" altLang="en-US" dirty="0" smtClean="0"/>
              <a:t>使用的时候一定要小心，一不小心就修改了所有的数据，最后还得回滚。</a:t>
            </a:r>
            <a:endParaRPr lang="en-US" altLang="zh-CN" dirty="0" smtClean="0"/>
          </a:p>
          <a:p>
            <a:r>
              <a:rPr lang="en-US" altLang="zh-CN" dirty="0" smtClean="0"/>
              <a:t>Delete</a:t>
            </a:r>
            <a:r>
              <a:rPr lang="zh-CN" altLang="en-US" baseline="0" dirty="0" smtClean="0"/>
              <a:t> 不加表名也可以</a:t>
            </a:r>
            <a:endParaRPr lang="en-US" altLang="zh-CN" dirty="0" smtClean="0"/>
          </a:p>
        </p:txBody>
      </p:sp>
      <p:sp>
        <p:nvSpPr>
          <p:cNvPr id="4" name="灯片编号占位符 3"/>
          <p:cNvSpPr>
            <a:spLocks noGrp="1"/>
          </p:cNvSpPr>
          <p:nvPr>
            <p:ph type="sldNum" sz="quarter" idx="10"/>
          </p:nvPr>
        </p:nvSpPr>
        <p:spPr/>
        <p:txBody>
          <a:bodyPr/>
          <a:lstStyle/>
          <a:p>
            <a:fld id="{55BC786F-788D-4970-8670-BB1B6ECED3D0}" type="slidenum">
              <a:rPr lang="zh-CN" altLang="en-US" smtClean="0"/>
              <a:t>17</a:t>
            </a:fld>
            <a:endParaRPr lang="zh-CN" altLang="en-US"/>
          </a:p>
        </p:txBody>
      </p:sp>
    </p:spTree>
    <p:extLst>
      <p:ext uri="{BB962C8B-B14F-4D97-AF65-F5344CB8AC3E}">
        <p14:creationId xmlns:p14="http://schemas.microsoft.com/office/powerpoint/2010/main" val="1975500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p>
          </p:txBody>
        </p:sp>
      </p:grpSp>
      <p:sp>
        <p:nvSpPr>
          <p:cNvPr id="6"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p>
        </p:txBody>
      </p:sp>
      <p:sp>
        <p:nvSpPr>
          <p:cNvPr id="17"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pic>
        <p:nvPicPr>
          <p:cNvPr id="26" name="Picture 3"/>
          <p:cNvPicPr>
            <a:picLocks noChangeAspect="1" noChangeArrowheads="1"/>
          </p:cNvPicPr>
          <p:nvPr userDrawn="1"/>
        </p:nvPicPr>
        <p:blipFill>
          <a:blip r:embed="rId3" cstate="print"/>
          <a:srcRect/>
          <a:stretch>
            <a:fillRect/>
          </a:stretch>
        </p:blipFill>
        <p:spPr bwMode="auto">
          <a:xfrm>
            <a:off x="8060577" y="5682343"/>
            <a:ext cx="730722" cy="636497"/>
          </a:xfrm>
          <a:prstGeom prst="rect">
            <a:avLst/>
          </a:prstGeom>
          <a:noFill/>
          <a:ln w="9525">
            <a:noFill/>
            <a:miter lim="800000"/>
            <a:headEnd/>
            <a:tailEnd/>
          </a:ln>
          <a:effectLst/>
        </p:spPr>
      </p:pic>
      <p:pic>
        <p:nvPicPr>
          <p:cNvPr id="27" name="Picture 4"/>
          <p:cNvPicPr>
            <a:picLocks noChangeAspect="1" noChangeArrowheads="1"/>
          </p:cNvPicPr>
          <p:nvPr userDrawn="1"/>
        </p:nvPicPr>
        <p:blipFill>
          <a:blip r:embed="rId4" cstate="print"/>
          <a:srcRect/>
          <a:stretch>
            <a:fillRect/>
          </a:stretch>
        </p:blipFill>
        <p:spPr bwMode="auto">
          <a:xfrm>
            <a:off x="6402887" y="6400814"/>
            <a:ext cx="2664000" cy="33681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Times New Roman" pitchFamily="18" charset="0"/>
                <a:ea typeface="隶书" pitchFamily="49" charset="-122"/>
                <a:cs typeface="Times New Roman" pitchFamily="18" charset="0"/>
              </a:defRPr>
            </a:lvl1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2016/4/6</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grpSp>
        <p:nvGrpSpPr>
          <p:cNvPr id="3079"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grpSp>
        <p:nvGrpSpPr>
          <p:cNvPr id="3080"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94" r:id="rId1"/>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r>
              <a:rPr lang="en-US" altLang="zh-CN" dirty="0" smtClean="0"/>
              <a:t>33</a:t>
            </a:r>
            <a:endParaRPr lang="zh-CN" altLang="en-US" dirty="0" smtClean="0"/>
          </a:p>
          <a:p>
            <a:pPr lvl="3"/>
            <a:r>
              <a:rPr lang="zh-CN" altLang="en-US" dirty="0" smtClean="0"/>
              <a:t>第四级</a:t>
            </a:r>
            <a:r>
              <a:rPr lang="en-US" altLang="zh-CN" dirty="0" smtClean="0"/>
              <a:t>44</a:t>
            </a:r>
            <a:endParaRPr lang="zh-CN" altLang="en-US" dirty="0" smtClean="0"/>
          </a:p>
          <a:p>
            <a:pPr lvl="4"/>
            <a:r>
              <a:rPr lang="zh-CN" altLang="en-US" dirty="0" smtClean="0"/>
              <a:t>第五级</a:t>
            </a:r>
            <a:r>
              <a:rPr lang="en-US" altLang="zh-CN" dirty="0" smtClean="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pPr/>
              <a:t>2016/4/6</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96" r:id="rId2"/>
    <p:sldLayoutId id="2147483697" r:id="rId3"/>
    <p:sldLayoutId id="2147483712"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10" r:id="rId15"/>
    <p:sldLayoutId id="2147483711" r:id="rId16"/>
    <p:sldLayoutId id="2147483709" r:id="rId17"/>
    <p:sldLayoutId id="2147483707" r:id="rId18"/>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599" y="3954117"/>
            <a:ext cx="7129670" cy="708025"/>
          </a:xfrm>
          <a:prstGeom prst="rect">
            <a:avLst/>
          </a:prstGeom>
          <a:noFill/>
          <a:ln>
            <a:miter lim="800000"/>
            <a:headEnd/>
            <a:tailEnd/>
          </a:ln>
        </p:spPr>
        <p:txBody>
          <a:bodyPr anchor="ctr"/>
          <a:lstStyle/>
          <a:p>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第五节 数据更新</a:t>
            </a:r>
            <a:endParaRPr lang="zh-CN" altLang="en-US" dirty="0"/>
          </a:p>
        </p:txBody>
      </p:sp>
      <p:sp>
        <p:nvSpPr>
          <p:cNvPr id="3" name="内容占位符 2"/>
          <p:cNvSpPr>
            <a:spLocks noGrp="1"/>
          </p:cNvSpPr>
          <p:nvPr>
            <p:ph idx="1"/>
          </p:nvPr>
        </p:nvSpPr>
        <p:spPr/>
        <p:txBody>
          <a:bodyPr/>
          <a:lstStyle/>
          <a:p>
            <a:r>
              <a:rPr lang="zh-CN" altLang="en-US" dirty="0" smtClean="0"/>
              <a:t>数据的插入</a:t>
            </a:r>
            <a:endParaRPr lang="en-US" altLang="zh-CN" dirty="0" smtClean="0"/>
          </a:p>
          <a:p>
            <a:r>
              <a:rPr lang="zh-CN" altLang="en-US" dirty="0" smtClean="0">
                <a:solidFill>
                  <a:srgbClr val="7030A0"/>
                </a:solidFill>
              </a:rPr>
              <a:t>数据的修改</a:t>
            </a:r>
            <a:endParaRPr lang="en-US" altLang="zh-CN" dirty="0" smtClean="0">
              <a:solidFill>
                <a:srgbClr val="7030A0"/>
              </a:solidFill>
            </a:endParaRPr>
          </a:p>
          <a:p>
            <a:pPr lvl="1"/>
            <a:r>
              <a:rPr lang="zh-CN" altLang="en-US" sz="2400" dirty="0" smtClean="0">
                <a:solidFill>
                  <a:srgbClr val="7030A0"/>
                </a:solidFill>
              </a:rPr>
              <a:t>修改某元组的值</a:t>
            </a:r>
            <a:endParaRPr lang="en-US" altLang="zh-CN" sz="2400" dirty="0" smtClean="0">
              <a:solidFill>
                <a:srgbClr val="7030A0"/>
              </a:solidFill>
            </a:endParaRPr>
          </a:p>
          <a:p>
            <a:pPr lvl="1"/>
            <a:r>
              <a:rPr lang="zh-CN" altLang="en-US" sz="2400" dirty="0" smtClean="0">
                <a:solidFill>
                  <a:srgbClr val="7030A0"/>
                </a:solidFill>
              </a:rPr>
              <a:t>修改多个元组的值</a:t>
            </a:r>
            <a:endParaRPr lang="en-US" altLang="zh-CN" sz="2400" dirty="0" smtClean="0">
              <a:solidFill>
                <a:srgbClr val="7030A0"/>
              </a:solidFill>
            </a:endParaRPr>
          </a:p>
          <a:p>
            <a:pPr lvl="1"/>
            <a:r>
              <a:rPr lang="zh-CN" altLang="en-US" sz="2400" dirty="0" smtClean="0">
                <a:solidFill>
                  <a:srgbClr val="7030A0"/>
                </a:solidFill>
              </a:rPr>
              <a:t>带子查询的修改语句</a:t>
            </a:r>
            <a:endParaRPr lang="en-US" altLang="zh-CN" dirty="0" smtClean="0">
              <a:solidFill>
                <a:srgbClr val="7030A0"/>
              </a:solidFill>
            </a:endParaRPr>
          </a:p>
          <a:p>
            <a:r>
              <a:rPr lang="zh-CN" altLang="en-US" dirty="0" smtClean="0"/>
              <a:t>数据的删除</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a:t>
            </a:r>
            <a:endParaRPr lang="zh-CN" altLang="en-US" dirty="0"/>
          </a:p>
        </p:txBody>
      </p:sp>
      <p:sp>
        <p:nvSpPr>
          <p:cNvPr id="3" name="内容占位符 2"/>
          <p:cNvSpPr>
            <a:spLocks noGrp="1"/>
          </p:cNvSpPr>
          <p:nvPr>
            <p:ph idx="1"/>
          </p:nvPr>
        </p:nvSpPr>
        <p:spPr>
          <a:xfrm>
            <a:off x="457200" y="1600200"/>
            <a:ext cx="8229600" cy="4893365"/>
          </a:xfrm>
        </p:spPr>
        <p:txBody>
          <a:bodyPr>
            <a:normAutofit fontScale="92500" lnSpcReduction="10000"/>
          </a:bodyPr>
          <a:lstStyle/>
          <a:p>
            <a:r>
              <a:rPr lang="zh-CN" altLang="en-US" sz="2800" b="1" dirty="0" smtClean="0"/>
              <a:t>语句格式</a:t>
            </a:r>
          </a:p>
          <a:p>
            <a:endParaRPr lang="en-US" altLang="zh-CN" sz="2800" dirty="0" smtClean="0"/>
          </a:p>
          <a:p>
            <a:endParaRPr lang="en-US" altLang="zh-CN" sz="2800" dirty="0" smtClean="0"/>
          </a:p>
          <a:p>
            <a:pPr lvl="1"/>
            <a:endParaRPr lang="en-US" altLang="zh-CN" sz="2400" dirty="0" smtClean="0"/>
          </a:p>
          <a:p>
            <a:pPr lvl="1"/>
            <a:endParaRPr lang="en-US" altLang="zh-CN" sz="2400" dirty="0" smtClean="0"/>
          </a:p>
          <a:p>
            <a:pPr lvl="1"/>
            <a:endParaRPr lang="en-US" altLang="zh-CN" sz="2400" dirty="0" smtClean="0"/>
          </a:p>
          <a:p>
            <a:pPr lvl="1"/>
            <a:r>
              <a:rPr lang="en-US" altLang="zh-CN" sz="2400" dirty="0" smtClean="0"/>
              <a:t>SET</a:t>
            </a:r>
            <a:r>
              <a:rPr lang="zh-CN" altLang="en-US" sz="2400" dirty="0" smtClean="0"/>
              <a:t>子句</a:t>
            </a:r>
          </a:p>
          <a:p>
            <a:pPr lvl="2"/>
            <a:r>
              <a:rPr lang="zh-CN" altLang="en-US" sz="2000" dirty="0" smtClean="0"/>
              <a:t>指定修改方式、要修改的列、修改后取值</a:t>
            </a:r>
          </a:p>
          <a:p>
            <a:pPr lvl="1"/>
            <a:r>
              <a:rPr lang="en-US" altLang="zh-CN" sz="2400" dirty="0" smtClean="0"/>
              <a:t>WHERE</a:t>
            </a:r>
            <a:r>
              <a:rPr lang="zh-CN" altLang="en-US" sz="2400" dirty="0" smtClean="0"/>
              <a:t>子句</a:t>
            </a:r>
          </a:p>
          <a:p>
            <a:pPr lvl="2"/>
            <a:r>
              <a:rPr lang="zh-CN" altLang="en-US" sz="2000" dirty="0" smtClean="0"/>
              <a:t>指定要修改的元组，缺省表示要修改表中的所有元组</a:t>
            </a:r>
            <a:endParaRPr lang="en-US" altLang="zh-CN" sz="2000" dirty="0" smtClean="0"/>
          </a:p>
          <a:p>
            <a:r>
              <a:rPr lang="zh-CN" altLang="en-US" sz="2800" b="1" dirty="0" smtClean="0"/>
              <a:t>功能</a:t>
            </a:r>
          </a:p>
          <a:p>
            <a:pPr lvl="1"/>
            <a:r>
              <a:rPr lang="zh-CN" altLang="en-US" sz="2400" dirty="0" smtClean="0"/>
              <a:t>修改指定表中满足</a:t>
            </a:r>
            <a:r>
              <a:rPr lang="en-US" altLang="zh-CN" sz="2400" dirty="0" smtClean="0"/>
              <a:t>WHERE</a:t>
            </a:r>
            <a:r>
              <a:rPr lang="zh-CN" altLang="en-US" sz="2400" dirty="0" smtClean="0"/>
              <a:t>子句条件的元组</a:t>
            </a:r>
            <a:endParaRPr lang="zh-CN" altLang="en-US" dirty="0"/>
          </a:p>
        </p:txBody>
      </p:sp>
      <p:sp>
        <p:nvSpPr>
          <p:cNvPr id="4" name="矩形 3"/>
          <p:cNvSpPr/>
          <p:nvPr/>
        </p:nvSpPr>
        <p:spPr>
          <a:xfrm>
            <a:off x="1384850" y="2221629"/>
            <a:ext cx="6486941" cy="1418915"/>
          </a:xfrm>
          <a:prstGeom prst="rect">
            <a:avLst/>
          </a:prstGeom>
        </p:spPr>
        <p:txBody>
          <a:bodyPr wrap="square">
            <a:spAutoFit/>
          </a:bodyPr>
          <a:lstStyle/>
          <a:p>
            <a:pPr>
              <a:lnSpc>
                <a:spcPct val="150000"/>
              </a:lnSpc>
              <a:buFont typeface="Wingdings" pitchFamily="2" charset="2"/>
              <a:buNone/>
            </a:pPr>
            <a:r>
              <a:rPr lang="en-US" altLang="zh-CN" sz="2000" b="1" dirty="0" smtClean="0">
                <a:solidFill>
                  <a:srgbClr val="7030A0"/>
                </a:solidFill>
              </a:rPr>
              <a:t>UPDATE  </a:t>
            </a:r>
            <a:r>
              <a:rPr lang="en-US" altLang="zh-CN" sz="2000" b="1" dirty="0" smtClean="0"/>
              <a:t>&lt;</a:t>
            </a:r>
            <a:r>
              <a:rPr lang="zh-CN" altLang="en-US" sz="2000" b="1" dirty="0" smtClean="0"/>
              <a:t>表名</a:t>
            </a:r>
            <a:r>
              <a:rPr lang="en-US" altLang="zh-CN" sz="2000" b="1" dirty="0" smtClean="0"/>
              <a:t>&gt;</a:t>
            </a:r>
          </a:p>
          <a:p>
            <a:pPr>
              <a:lnSpc>
                <a:spcPct val="150000"/>
              </a:lnSpc>
              <a:buFont typeface="Wingdings" pitchFamily="2" charset="2"/>
              <a:buNone/>
            </a:pPr>
            <a:r>
              <a:rPr lang="en-US" altLang="zh-CN" sz="2000" b="1" dirty="0" smtClean="0">
                <a:solidFill>
                  <a:srgbClr val="7030A0"/>
                </a:solidFill>
              </a:rPr>
              <a:t>SET  </a:t>
            </a:r>
            <a:r>
              <a:rPr lang="en-US" altLang="zh-CN" sz="2000" b="1" dirty="0" smtClean="0"/>
              <a:t>&lt;</a:t>
            </a:r>
            <a:r>
              <a:rPr lang="zh-CN" altLang="en-US" sz="2000" b="1" dirty="0" smtClean="0"/>
              <a:t>列名</a:t>
            </a:r>
            <a:r>
              <a:rPr lang="en-US" altLang="zh-CN" sz="2000" b="1" dirty="0" smtClean="0"/>
              <a:t>&gt;=&lt;</a:t>
            </a:r>
            <a:r>
              <a:rPr lang="zh-CN" altLang="en-US" sz="2000" b="1" dirty="0" smtClean="0"/>
              <a:t>表达式</a:t>
            </a:r>
            <a:r>
              <a:rPr lang="en-US" altLang="zh-CN" sz="2000" b="1" dirty="0" smtClean="0"/>
              <a:t>&gt;[</a:t>
            </a:r>
            <a:r>
              <a:rPr lang="zh-CN" altLang="en-US" sz="2000" b="1" dirty="0" smtClean="0"/>
              <a:t>，</a:t>
            </a:r>
            <a:r>
              <a:rPr lang="en-US" altLang="zh-CN" sz="2000" b="1" dirty="0" smtClean="0"/>
              <a:t>&lt;</a:t>
            </a:r>
            <a:r>
              <a:rPr lang="zh-CN" altLang="en-US" sz="2000" b="1" dirty="0" smtClean="0"/>
              <a:t>列名</a:t>
            </a:r>
            <a:r>
              <a:rPr lang="en-US" altLang="zh-CN" sz="2000" b="1" dirty="0" smtClean="0"/>
              <a:t>&gt;=&lt;</a:t>
            </a:r>
            <a:r>
              <a:rPr lang="zh-CN" altLang="en-US" sz="2000" b="1" dirty="0" smtClean="0"/>
              <a:t>表达式</a:t>
            </a:r>
            <a:r>
              <a:rPr lang="en-US" altLang="zh-CN" sz="2000" b="1" dirty="0" smtClean="0"/>
              <a:t>&gt;]…</a:t>
            </a:r>
          </a:p>
          <a:p>
            <a:pPr>
              <a:lnSpc>
                <a:spcPct val="150000"/>
              </a:lnSpc>
              <a:buFont typeface="Wingdings" pitchFamily="2" charset="2"/>
              <a:buNone/>
            </a:pPr>
            <a:r>
              <a:rPr lang="en-US" altLang="zh-CN" sz="2000" b="1" dirty="0" smtClean="0"/>
              <a:t>[</a:t>
            </a:r>
            <a:r>
              <a:rPr lang="en-US" altLang="zh-CN" sz="2000" b="1" dirty="0" smtClean="0">
                <a:solidFill>
                  <a:srgbClr val="7030A0"/>
                </a:solidFill>
              </a:rPr>
              <a:t>WHERE</a:t>
            </a:r>
            <a:r>
              <a:rPr lang="en-US" altLang="zh-CN" sz="2000" b="1" dirty="0" smtClean="0"/>
              <a:t> &lt;</a:t>
            </a:r>
            <a:r>
              <a:rPr lang="zh-CN" altLang="en-US" sz="2000" b="1" dirty="0" smtClean="0"/>
              <a:t>条件</a:t>
            </a:r>
            <a:r>
              <a:rPr lang="en-US" altLang="zh-CN" sz="2000" b="1" dirty="0" smtClean="0"/>
              <a:t>&gt;]</a:t>
            </a:r>
            <a:r>
              <a:rPr lang="zh-CN" altLang="en-US" sz="2000" b="1" dirty="0" smtClean="0"/>
              <a:t>；</a:t>
            </a:r>
            <a:endParaRPr lang="en-US" altLang="zh-CN"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一、修改某一个元组的值</a:t>
            </a:r>
            <a:endParaRPr lang="zh-CN" altLang="en-US" dirty="0"/>
          </a:p>
        </p:txBody>
      </p:sp>
      <p:sp>
        <p:nvSpPr>
          <p:cNvPr id="4" name="TextBox 3"/>
          <p:cNvSpPr txBox="1"/>
          <p:nvPr/>
        </p:nvSpPr>
        <p:spPr>
          <a:xfrm>
            <a:off x="503583" y="1736044"/>
            <a:ext cx="8242852" cy="646331"/>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5]   </a:t>
            </a:r>
            <a:r>
              <a:rPr lang="zh-CN" altLang="en-US" sz="2400" dirty="0" smtClean="0"/>
              <a:t>将学生</a:t>
            </a:r>
            <a:r>
              <a:rPr lang="en-US" altLang="zh-CN" sz="2400" dirty="0" smtClean="0"/>
              <a:t>200215121</a:t>
            </a:r>
            <a:r>
              <a:rPr lang="zh-CN" altLang="en-US" sz="2400" dirty="0" smtClean="0"/>
              <a:t>的年龄改为</a:t>
            </a:r>
            <a:r>
              <a:rPr lang="en-US" altLang="zh-CN" sz="2400" dirty="0" smtClean="0"/>
              <a:t>22</a:t>
            </a:r>
            <a:r>
              <a:rPr lang="zh-CN" altLang="en-US" sz="2400" dirty="0" smtClean="0"/>
              <a:t>岁。</a:t>
            </a:r>
            <a:endParaRPr lang="zh-CN" altLang="en-US" sz="2000" dirty="0"/>
          </a:p>
        </p:txBody>
      </p:sp>
      <p:sp>
        <p:nvSpPr>
          <p:cNvPr id="5" name="矩形 4"/>
          <p:cNvSpPr/>
          <p:nvPr/>
        </p:nvSpPr>
        <p:spPr>
          <a:xfrm>
            <a:off x="1252332" y="2632405"/>
            <a:ext cx="7653130" cy="1200329"/>
          </a:xfrm>
          <a:prstGeom prst="rect">
            <a:avLst/>
          </a:prstGeom>
        </p:spPr>
        <p:txBody>
          <a:bodyPr wrap="square">
            <a:spAutoFit/>
          </a:bodyPr>
          <a:lstStyle/>
          <a:p>
            <a:pPr algn="just">
              <a:buFont typeface="Wingdings" pitchFamily="2" charset="2"/>
              <a:buNone/>
            </a:pPr>
            <a:r>
              <a:rPr lang="zh-CN" altLang="en-US" sz="2400" b="1" dirty="0" smtClean="0">
                <a:solidFill>
                  <a:srgbClr val="0000FF"/>
                </a:solidFill>
              </a:rPr>
              <a:t> </a:t>
            </a:r>
            <a:r>
              <a:rPr lang="en-US" altLang="zh-CN" sz="2400" b="1" dirty="0" smtClean="0">
                <a:solidFill>
                  <a:srgbClr val="0000FF"/>
                </a:solidFill>
              </a:rPr>
              <a:t>UPDATE   </a:t>
            </a:r>
            <a:r>
              <a:rPr lang="en-US" altLang="zh-CN" sz="2400" dirty="0" smtClean="0"/>
              <a:t>Student</a:t>
            </a:r>
          </a:p>
          <a:p>
            <a:pPr algn="just">
              <a:buFont typeface="Wingdings" pitchFamily="2" charset="2"/>
              <a:buNone/>
            </a:pPr>
            <a:r>
              <a:rPr lang="en-US" altLang="zh-CN" sz="2400" b="1" dirty="0" smtClean="0">
                <a:solidFill>
                  <a:srgbClr val="0000FF"/>
                </a:solidFill>
              </a:rPr>
              <a:t>SET</a:t>
            </a:r>
            <a:r>
              <a:rPr lang="en-US" altLang="zh-CN" sz="2400" b="1" dirty="0" smtClean="0"/>
              <a:t>    </a:t>
            </a:r>
            <a:r>
              <a:rPr lang="en-US" altLang="zh-CN" sz="2400" dirty="0" smtClean="0"/>
              <a:t>Sage = 22</a:t>
            </a:r>
          </a:p>
          <a:p>
            <a:pPr algn="just">
              <a:buFont typeface="Wingdings" pitchFamily="2" charset="2"/>
              <a:buNone/>
            </a:pPr>
            <a:r>
              <a:rPr lang="en-US" altLang="zh-CN" sz="2400" b="1" dirty="0" smtClean="0">
                <a:solidFill>
                  <a:srgbClr val="0000FF"/>
                </a:solidFill>
              </a:rPr>
              <a:t>WHERE</a:t>
            </a:r>
            <a:r>
              <a:rPr lang="en-US" altLang="zh-CN" sz="2400" b="1" dirty="0" smtClean="0"/>
              <a:t>   </a:t>
            </a:r>
            <a:r>
              <a:rPr lang="en-US" altLang="zh-CN" sz="2400" dirty="0" err="1" smtClean="0"/>
              <a:t>Sno</a:t>
            </a:r>
            <a:r>
              <a:rPr lang="en-US" altLang="zh-CN" sz="2400" dirty="0" smtClean="0"/>
              <a:t>=' 200215121 '</a:t>
            </a:r>
            <a:r>
              <a:rPr lang="zh-CN" altLang="en-US"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二、修改多个元组的值</a:t>
            </a:r>
            <a:endParaRPr lang="zh-CN" altLang="en-US" dirty="0"/>
          </a:p>
        </p:txBody>
      </p:sp>
      <p:sp>
        <p:nvSpPr>
          <p:cNvPr id="4" name="TextBox 3"/>
          <p:cNvSpPr txBox="1"/>
          <p:nvPr/>
        </p:nvSpPr>
        <p:spPr>
          <a:xfrm>
            <a:off x="503583" y="1736044"/>
            <a:ext cx="8242852" cy="646331"/>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6]  </a:t>
            </a:r>
            <a:r>
              <a:rPr lang="zh-CN" altLang="en-US" sz="2400" dirty="0" smtClean="0"/>
              <a:t>将所有学生的年龄增加</a:t>
            </a:r>
            <a:r>
              <a:rPr lang="en-US" altLang="zh-CN" sz="2400" dirty="0" smtClean="0"/>
              <a:t>1</a:t>
            </a:r>
            <a:r>
              <a:rPr lang="zh-CN" altLang="en-US" sz="2400" dirty="0" smtClean="0"/>
              <a:t>岁。</a:t>
            </a:r>
            <a:endParaRPr lang="zh-CN" altLang="en-US" sz="2000" dirty="0"/>
          </a:p>
        </p:txBody>
      </p:sp>
      <p:sp>
        <p:nvSpPr>
          <p:cNvPr id="5" name="矩形 4"/>
          <p:cNvSpPr/>
          <p:nvPr/>
        </p:nvSpPr>
        <p:spPr>
          <a:xfrm>
            <a:off x="1252332" y="2632405"/>
            <a:ext cx="7653130" cy="830997"/>
          </a:xfrm>
          <a:prstGeom prst="rect">
            <a:avLst/>
          </a:prstGeom>
        </p:spPr>
        <p:txBody>
          <a:bodyPr wrap="square">
            <a:spAutoFit/>
          </a:bodyPr>
          <a:lstStyle/>
          <a:p>
            <a:pPr algn="just">
              <a:buFont typeface="Wingdings" pitchFamily="2" charset="2"/>
              <a:buNone/>
            </a:pPr>
            <a:r>
              <a:rPr lang="zh-CN" altLang="en-US" sz="2400" b="1" dirty="0" smtClean="0">
                <a:solidFill>
                  <a:srgbClr val="0000FF"/>
                </a:solidFill>
              </a:rPr>
              <a:t> </a:t>
            </a:r>
            <a:r>
              <a:rPr lang="en-US" altLang="zh-CN" sz="2400" b="1" dirty="0" smtClean="0">
                <a:solidFill>
                  <a:srgbClr val="0000FF"/>
                </a:solidFill>
              </a:rPr>
              <a:t>UPDATE   </a:t>
            </a:r>
            <a:r>
              <a:rPr lang="en-US" altLang="zh-CN" sz="2400" dirty="0" smtClean="0"/>
              <a:t>Student</a:t>
            </a:r>
          </a:p>
          <a:p>
            <a:pPr algn="just">
              <a:buFont typeface="Wingdings" pitchFamily="2" charset="2"/>
              <a:buNone/>
            </a:pPr>
            <a:r>
              <a:rPr lang="en-US" altLang="zh-CN" sz="2400" b="1" dirty="0" smtClean="0">
                <a:solidFill>
                  <a:srgbClr val="0000FF"/>
                </a:solidFill>
              </a:rPr>
              <a:t>SET</a:t>
            </a:r>
            <a:r>
              <a:rPr lang="en-US" altLang="zh-CN" sz="2400" b="1" dirty="0" smtClean="0"/>
              <a:t>   </a:t>
            </a:r>
            <a:r>
              <a:rPr lang="en-US" altLang="zh-CN" sz="2400" dirty="0" smtClean="0"/>
              <a:t>Sage= Sage+1;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三、带子查询的修改语句</a:t>
            </a:r>
            <a:endParaRPr lang="zh-CN" altLang="en-US" dirty="0"/>
          </a:p>
        </p:txBody>
      </p:sp>
      <p:sp>
        <p:nvSpPr>
          <p:cNvPr id="4" name="TextBox 3"/>
          <p:cNvSpPr txBox="1"/>
          <p:nvPr/>
        </p:nvSpPr>
        <p:spPr>
          <a:xfrm>
            <a:off x="503583" y="1473388"/>
            <a:ext cx="8242852" cy="1200329"/>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6]  </a:t>
            </a:r>
            <a:r>
              <a:rPr lang="zh-CN" altLang="en-US" sz="2400" dirty="0" smtClean="0"/>
              <a:t>将计算机科学系全体学生的成绩置零。</a:t>
            </a:r>
            <a:r>
              <a:rPr lang="en-US" altLang="zh-CN" sz="2400" dirty="0" smtClean="0"/>
              <a:t>(</a:t>
            </a:r>
            <a:r>
              <a:rPr lang="zh-CN" altLang="en-US" sz="2400" dirty="0" smtClean="0"/>
              <a:t>相关子查询和不相关子查询</a:t>
            </a:r>
            <a:r>
              <a:rPr lang="en-US" altLang="zh-CN" sz="2400" dirty="0" smtClean="0"/>
              <a:t>)</a:t>
            </a:r>
            <a:endParaRPr lang="zh-CN" altLang="en-US" sz="2000" dirty="0"/>
          </a:p>
        </p:txBody>
      </p:sp>
      <p:sp>
        <p:nvSpPr>
          <p:cNvPr id="5" name="矩形 4"/>
          <p:cNvSpPr/>
          <p:nvPr/>
        </p:nvSpPr>
        <p:spPr>
          <a:xfrm>
            <a:off x="889799" y="2522249"/>
            <a:ext cx="7653130" cy="3346237"/>
          </a:xfrm>
          <a:prstGeom prst="rect">
            <a:avLst/>
          </a:prstGeom>
        </p:spPr>
        <p:txBody>
          <a:bodyPr wrap="square">
            <a:spAutoFit/>
          </a:bodyPr>
          <a:lstStyle/>
          <a:p>
            <a:pPr algn="just">
              <a:lnSpc>
                <a:spcPct val="150000"/>
              </a:lnSpc>
              <a:buFont typeface="Wingdings" pitchFamily="2" charset="2"/>
              <a:buNone/>
            </a:pPr>
            <a:r>
              <a:rPr lang="en-US" altLang="zh-CN" sz="2400" b="1" dirty="0" smtClean="0">
                <a:solidFill>
                  <a:srgbClr val="0000FF"/>
                </a:solidFill>
              </a:rPr>
              <a:t>UPDATE  </a:t>
            </a:r>
            <a:r>
              <a:rPr lang="en-US" altLang="zh-CN" sz="2400" dirty="0" smtClean="0"/>
              <a:t>SC</a:t>
            </a:r>
          </a:p>
          <a:p>
            <a:pPr algn="just">
              <a:lnSpc>
                <a:spcPct val="150000"/>
              </a:lnSpc>
              <a:buFont typeface="Wingdings" pitchFamily="2" charset="2"/>
              <a:buNone/>
            </a:pPr>
            <a:r>
              <a:rPr lang="en-US" altLang="zh-CN" sz="2400" b="1" dirty="0" smtClean="0">
                <a:solidFill>
                  <a:srgbClr val="0000FF"/>
                </a:solidFill>
              </a:rPr>
              <a:t>SET  </a:t>
            </a:r>
            <a:r>
              <a:rPr lang="en-US" altLang="zh-CN" sz="2400" dirty="0" smtClean="0"/>
              <a:t>Grade=0</a:t>
            </a:r>
          </a:p>
          <a:p>
            <a:pPr algn="just">
              <a:lnSpc>
                <a:spcPct val="150000"/>
              </a:lnSpc>
              <a:buFont typeface="Wingdings" pitchFamily="2" charset="2"/>
              <a:buNone/>
            </a:pPr>
            <a:r>
              <a:rPr lang="en-US" altLang="zh-CN" sz="2400" b="1" dirty="0" smtClean="0">
                <a:solidFill>
                  <a:srgbClr val="0000FF"/>
                </a:solidFill>
              </a:rPr>
              <a:t>WHERE  </a:t>
            </a:r>
            <a:r>
              <a:rPr lang="en-US" altLang="zh-CN" sz="2400" dirty="0" smtClean="0"/>
              <a:t>'CS'=</a:t>
            </a:r>
          </a:p>
          <a:p>
            <a:pPr algn="just">
              <a:lnSpc>
                <a:spcPct val="150000"/>
              </a:lnSpc>
              <a:buFont typeface="Wingdings" pitchFamily="2" charset="2"/>
              <a:buNone/>
            </a:pPr>
            <a:r>
              <a:rPr lang="en-US" altLang="zh-CN" sz="2400" dirty="0" smtClean="0"/>
              <a:t>              (SELETE </a:t>
            </a:r>
            <a:r>
              <a:rPr lang="en-US" altLang="zh-CN" sz="2400" dirty="0" err="1" smtClean="0"/>
              <a:t>Sdept</a:t>
            </a:r>
            <a:endParaRPr lang="en-US" altLang="zh-CN" sz="2400" dirty="0" smtClean="0"/>
          </a:p>
          <a:p>
            <a:pPr algn="just">
              <a:lnSpc>
                <a:spcPct val="150000"/>
              </a:lnSpc>
              <a:buFont typeface="Wingdings" pitchFamily="2" charset="2"/>
              <a:buNone/>
            </a:pPr>
            <a:r>
              <a:rPr lang="en-US" altLang="zh-CN" sz="2400" dirty="0" smtClean="0"/>
              <a:t>               FROM  Student</a:t>
            </a:r>
          </a:p>
          <a:p>
            <a:pPr algn="just">
              <a:lnSpc>
                <a:spcPct val="150000"/>
              </a:lnSpc>
              <a:buFont typeface="Wingdings" pitchFamily="2" charset="2"/>
              <a:buNone/>
            </a:pPr>
            <a:r>
              <a:rPr lang="en-US" altLang="zh-CN" sz="2400" dirty="0" smtClean="0"/>
              <a:t>               WHERE  </a:t>
            </a:r>
            <a:r>
              <a:rPr lang="en-US" altLang="zh-CN" sz="2400" dirty="0" err="1" smtClean="0"/>
              <a:t>Student.Sno</a:t>
            </a:r>
            <a:r>
              <a:rPr lang="en-US" altLang="zh-CN" sz="2400" dirty="0" smtClean="0"/>
              <a:t> = </a:t>
            </a:r>
            <a:r>
              <a:rPr lang="en-US" altLang="zh-CN" sz="2400" dirty="0" err="1" smtClean="0"/>
              <a:t>SC.Sno</a:t>
            </a:r>
            <a:r>
              <a:rPr lang="en-US" altLang="zh-CN" sz="2400" dirty="0" smtClean="0"/>
              <a:t>)</a:t>
            </a:r>
            <a:r>
              <a:rPr lang="zh-CN" altLang="en-US" sz="2400" dirty="0" smtClean="0"/>
              <a:t>；</a:t>
            </a:r>
            <a:endParaRPr lang="zh-CN" altLang="en-US" sz="2400" dirty="0"/>
          </a:p>
        </p:txBody>
      </p:sp>
      <p:sp>
        <p:nvSpPr>
          <p:cNvPr id="6" name="矩形 5"/>
          <p:cNvSpPr/>
          <p:nvPr/>
        </p:nvSpPr>
        <p:spPr>
          <a:xfrm>
            <a:off x="1093305" y="2535691"/>
            <a:ext cx="7653130" cy="3416320"/>
          </a:xfrm>
          <a:prstGeom prst="rect">
            <a:avLst/>
          </a:prstGeom>
        </p:spPr>
        <p:txBody>
          <a:bodyPr wrap="square">
            <a:spAutoFit/>
          </a:bodyPr>
          <a:lstStyle/>
          <a:p>
            <a:pPr algn="just">
              <a:lnSpc>
                <a:spcPct val="150000"/>
              </a:lnSpc>
              <a:buFont typeface="Wingdings" pitchFamily="2" charset="2"/>
              <a:buNone/>
            </a:pPr>
            <a:r>
              <a:rPr lang="en-US" altLang="zh-CN" sz="2400" b="1" dirty="0" smtClean="0">
                <a:solidFill>
                  <a:srgbClr val="0000FF"/>
                </a:solidFill>
              </a:rPr>
              <a:t>UPDATE  </a:t>
            </a:r>
            <a:r>
              <a:rPr lang="en-US" altLang="zh-CN" sz="2400" dirty="0" smtClean="0"/>
              <a:t>SC</a:t>
            </a:r>
          </a:p>
          <a:p>
            <a:pPr algn="just">
              <a:lnSpc>
                <a:spcPct val="150000"/>
              </a:lnSpc>
              <a:buFont typeface="Wingdings" pitchFamily="2" charset="2"/>
              <a:buNone/>
            </a:pPr>
            <a:r>
              <a:rPr lang="en-US" altLang="zh-CN" sz="2400" b="1" dirty="0" smtClean="0">
                <a:solidFill>
                  <a:srgbClr val="0000FF"/>
                </a:solidFill>
              </a:rPr>
              <a:t>SET  </a:t>
            </a:r>
            <a:r>
              <a:rPr lang="en-US" altLang="zh-CN" sz="2400" dirty="0" smtClean="0"/>
              <a:t>Grade=0</a:t>
            </a:r>
          </a:p>
          <a:p>
            <a:pPr algn="just">
              <a:lnSpc>
                <a:spcPct val="150000"/>
              </a:lnSpc>
              <a:buFont typeface="Wingdings" pitchFamily="2" charset="2"/>
              <a:buNone/>
            </a:pPr>
            <a:r>
              <a:rPr lang="en-US" altLang="zh-CN" sz="2400" b="1" dirty="0" smtClean="0">
                <a:solidFill>
                  <a:srgbClr val="0000FF"/>
                </a:solidFill>
              </a:rPr>
              <a:t>WHERE  </a:t>
            </a:r>
            <a:r>
              <a:rPr lang="en-US" altLang="zh-CN" sz="2400" dirty="0" err="1" smtClean="0"/>
              <a:t>Sno</a:t>
            </a:r>
            <a:r>
              <a:rPr lang="en-US" altLang="zh-CN" sz="2400" dirty="0"/>
              <a:t> </a:t>
            </a:r>
            <a:r>
              <a:rPr lang="en-US" altLang="zh-CN" sz="2400" dirty="0" smtClean="0"/>
              <a:t>in </a:t>
            </a:r>
          </a:p>
          <a:p>
            <a:pPr algn="just">
              <a:lnSpc>
                <a:spcPct val="150000"/>
              </a:lnSpc>
              <a:buFont typeface="Wingdings" pitchFamily="2" charset="2"/>
              <a:buNone/>
            </a:pPr>
            <a:r>
              <a:rPr lang="en-US" altLang="zh-CN" sz="2400" dirty="0" smtClean="0"/>
              <a:t>              (SELETE </a:t>
            </a:r>
            <a:r>
              <a:rPr lang="en-US" altLang="zh-CN" sz="2400" dirty="0" err="1" smtClean="0"/>
              <a:t>Sno</a:t>
            </a:r>
            <a:endParaRPr lang="en-US" altLang="zh-CN" sz="2400" dirty="0" smtClean="0"/>
          </a:p>
          <a:p>
            <a:pPr algn="just">
              <a:lnSpc>
                <a:spcPct val="150000"/>
              </a:lnSpc>
              <a:buFont typeface="Wingdings" pitchFamily="2" charset="2"/>
              <a:buNone/>
            </a:pPr>
            <a:r>
              <a:rPr lang="en-US" altLang="zh-CN" sz="2400" dirty="0" smtClean="0"/>
              <a:t>               FROM  Student</a:t>
            </a:r>
          </a:p>
          <a:p>
            <a:pPr algn="just">
              <a:lnSpc>
                <a:spcPct val="150000"/>
              </a:lnSpc>
              <a:buFont typeface="Wingdings" pitchFamily="2" charset="2"/>
              <a:buNone/>
            </a:pPr>
            <a:r>
              <a:rPr lang="en-US" altLang="zh-CN" sz="2400" dirty="0" smtClean="0"/>
              <a:t>               WHERE  </a:t>
            </a:r>
            <a:r>
              <a:rPr lang="en-US" altLang="zh-CN" sz="2400" dirty="0" err="1" smtClean="0"/>
              <a:t>Student.Sdept</a:t>
            </a:r>
            <a:r>
              <a:rPr lang="en-US" altLang="zh-CN" sz="2400" dirty="0" smtClean="0"/>
              <a:t>=‘CS’)</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你知道吗？</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DBMS</a:t>
            </a:r>
            <a:r>
              <a:rPr lang="zh-CN" altLang="en-US" sz="2800" dirty="0" smtClean="0"/>
              <a:t>在执行修改语句时会检查修改操作是否破坏表上已定义的完整性规则</a:t>
            </a:r>
          </a:p>
          <a:p>
            <a:pPr lvl="1">
              <a:lnSpc>
                <a:spcPct val="150000"/>
              </a:lnSpc>
            </a:pPr>
            <a:r>
              <a:rPr lang="zh-CN" altLang="en-US" sz="2400" dirty="0" smtClean="0"/>
              <a:t>实体完整性</a:t>
            </a:r>
          </a:p>
          <a:p>
            <a:pPr lvl="2"/>
            <a:r>
              <a:rPr lang="zh-CN" altLang="en-US" sz="2000" dirty="0" smtClean="0"/>
              <a:t>主码不允许修改（</a:t>
            </a:r>
            <a:r>
              <a:rPr lang="en-US" altLang="zh-CN" sz="2000" dirty="0" smtClean="0"/>
              <a:t>SQL</a:t>
            </a:r>
            <a:r>
              <a:rPr lang="zh-CN" altLang="en-US" sz="2000" dirty="0" smtClean="0"/>
              <a:t>里面允许修改）</a:t>
            </a:r>
          </a:p>
          <a:p>
            <a:pPr lvl="1"/>
            <a:r>
              <a:rPr lang="zh-CN" altLang="en-US" sz="2400" dirty="0" smtClean="0"/>
              <a:t>用户定义的完整性</a:t>
            </a:r>
          </a:p>
          <a:p>
            <a:pPr lvl="2">
              <a:lnSpc>
                <a:spcPct val="150000"/>
              </a:lnSpc>
            </a:pPr>
            <a:r>
              <a:rPr lang="zh-CN" altLang="en-US" dirty="0" smtClean="0"/>
              <a:t> </a:t>
            </a:r>
            <a:r>
              <a:rPr lang="en-US" altLang="zh-CN" sz="2000" dirty="0" smtClean="0"/>
              <a:t>NOT NULL</a:t>
            </a:r>
            <a:r>
              <a:rPr lang="zh-CN" altLang="en-US" sz="2000" dirty="0" smtClean="0"/>
              <a:t>约束</a:t>
            </a:r>
          </a:p>
          <a:p>
            <a:pPr lvl="2"/>
            <a:r>
              <a:rPr lang="zh-CN" altLang="en-US" sz="2000" dirty="0" smtClean="0"/>
              <a:t> </a:t>
            </a:r>
            <a:r>
              <a:rPr lang="en-US" altLang="zh-CN" sz="2000" dirty="0" smtClean="0"/>
              <a:t>UNIQUE</a:t>
            </a:r>
            <a:r>
              <a:rPr lang="zh-CN" altLang="en-US" sz="2000" dirty="0" smtClean="0"/>
              <a:t>约束</a:t>
            </a:r>
          </a:p>
          <a:p>
            <a:pPr lvl="2"/>
            <a:r>
              <a:rPr lang="zh-CN" altLang="en-US" sz="2000" dirty="0" smtClean="0"/>
              <a:t> 值域约束</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第五节 数据更新</a:t>
            </a:r>
            <a:endParaRPr lang="zh-CN" altLang="en-US" dirty="0"/>
          </a:p>
        </p:txBody>
      </p:sp>
      <p:sp>
        <p:nvSpPr>
          <p:cNvPr id="3" name="内容占位符 2"/>
          <p:cNvSpPr>
            <a:spLocks noGrp="1"/>
          </p:cNvSpPr>
          <p:nvPr>
            <p:ph idx="1"/>
          </p:nvPr>
        </p:nvSpPr>
        <p:spPr/>
        <p:txBody>
          <a:bodyPr/>
          <a:lstStyle/>
          <a:p>
            <a:r>
              <a:rPr lang="zh-CN" altLang="en-US" dirty="0" smtClean="0"/>
              <a:t>数据的插入</a:t>
            </a:r>
            <a:endParaRPr lang="en-US" altLang="zh-CN" dirty="0" smtClean="0"/>
          </a:p>
          <a:p>
            <a:r>
              <a:rPr lang="zh-CN" altLang="en-US" dirty="0" smtClean="0"/>
              <a:t>数据的修改</a:t>
            </a:r>
            <a:endParaRPr lang="en-US" altLang="zh-CN" dirty="0" smtClean="0"/>
          </a:p>
          <a:p>
            <a:r>
              <a:rPr lang="zh-CN" altLang="en-US" dirty="0" smtClean="0">
                <a:solidFill>
                  <a:srgbClr val="7030A0"/>
                </a:solidFill>
              </a:rPr>
              <a:t>数据的删除</a:t>
            </a:r>
            <a:endParaRPr lang="en-US" altLang="zh-CN" dirty="0" smtClean="0">
              <a:solidFill>
                <a:srgbClr val="7030A0"/>
              </a:solidFill>
            </a:endParaRPr>
          </a:p>
          <a:p>
            <a:pPr lvl="1"/>
            <a:r>
              <a:rPr lang="zh-CN" altLang="en-US" sz="2400" dirty="0" smtClean="0">
                <a:solidFill>
                  <a:srgbClr val="7030A0"/>
                </a:solidFill>
              </a:rPr>
              <a:t>删除某一个元组的值</a:t>
            </a:r>
            <a:endParaRPr lang="en-US" altLang="zh-CN" sz="2400" dirty="0" smtClean="0">
              <a:solidFill>
                <a:srgbClr val="7030A0"/>
              </a:solidFill>
            </a:endParaRPr>
          </a:p>
          <a:p>
            <a:pPr lvl="1"/>
            <a:r>
              <a:rPr lang="zh-CN" altLang="en-US" sz="2400" dirty="0" smtClean="0">
                <a:solidFill>
                  <a:srgbClr val="7030A0"/>
                </a:solidFill>
              </a:rPr>
              <a:t>删除多个元组的值</a:t>
            </a:r>
            <a:endParaRPr lang="en-US" altLang="zh-CN" sz="2400" dirty="0" smtClean="0">
              <a:solidFill>
                <a:srgbClr val="7030A0"/>
              </a:solidFill>
            </a:endParaRPr>
          </a:p>
          <a:p>
            <a:pPr lvl="1"/>
            <a:r>
              <a:rPr lang="zh-CN" altLang="en-US" sz="2400" dirty="0" smtClean="0">
                <a:solidFill>
                  <a:srgbClr val="7030A0"/>
                </a:solidFill>
              </a:rPr>
              <a:t>带子查询的删除语句</a:t>
            </a:r>
            <a:endParaRPr lang="zh-CN" altLang="en-US" dirty="0">
              <a:solidFill>
                <a:srgbClr val="7030A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删除语句</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定义</a:t>
            </a:r>
            <a:endParaRPr lang="en-US" altLang="zh-CN" sz="2800" dirty="0" smtClean="0"/>
          </a:p>
          <a:p>
            <a:endParaRPr lang="en-US" altLang="zh-CN" sz="2800" dirty="0" smtClean="0"/>
          </a:p>
          <a:p>
            <a:endParaRPr lang="en-US" altLang="zh-CN" sz="2800" dirty="0" smtClean="0"/>
          </a:p>
          <a:p>
            <a:pPr lvl="1"/>
            <a:endParaRPr lang="en-US" altLang="zh-CN" sz="2400" dirty="0" smtClean="0"/>
          </a:p>
          <a:p>
            <a:pPr lvl="1"/>
            <a:r>
              <a:rPr lang="en-US" altLang="zh-CN" sz="2000" dirty="0" smtClean="0"/>
              <a:t>WHERE</a:t>
            </a:r>
            <a:r>
              <a:rPr lang="zh-CN" altLang="en-US" sz="2000" dirty="0" smtClean="0"/>
              <a:t>子句</a:t>
            </a:r>
            <a:endParaRPr lang="en-US" altLang="zh-CN" sz="2000" dirty="0" smtClean="0"/>
          </a:p>
          <a:p>
            <a:pPr lvl="2"/>
            <a:r>
              <a:rPr lang="zh-CN" altLang="en-US" sz="2000" dirty="0" smtClean="0"/>
              <a:t>指定要删除的元组，缺省表示要修改表中的所有元组</a:t>
            </a:r>
            <a:endParaRPr lang="en-US" altLang="zh-CN" sz="2000" dirty="0" smtClean="0"/>
          </a:p>
          <a:p>
            <a:r>
              <a:rPr lang="zh-CN" altLang="en-US" sz="2800" dirty="0" smtClean="0"/>
              <a:t>功能</a:t>
            </a:r>
            <a:endParaRPr lang="en-US" altLang="zh-CN" sz="2800" dirty="0" smtClean="0"/>
          </a:p>
          <a:p>
            <a:pPr lvl="1"/>
            <a:r>
              <a:rPr lang="zh-CN" altLang="en-US" sz="2400" dirty="0" smtClean="0"/>
              <a:t>删除指定表中满足</a:t>
            </a:r>
            <a:r>
              <a:rPr lang="en-US" altLang="zh-CN" sz="2400" dirty="0" smtClean="0"/>
              <a:t>WHERE</a:t>
            </a:r>
            <a:r>
              <a:rPr lang="zh-CN" altLang="en-US" sz="2400" dirty="0" smtClean="0"/>
              <a:t>子句条件的元组</a:t>
            </a:r>
            <a:endParaRPr lang="zh-CN" altLang="en-US" sz="2400" dirty="0"/>
          </a:p>
        </p:txBody>
      </p:sp>
      <p:sp>
        <p:nvSpPr>
          <p:cNvPr id="4" name="矩形 3"/>
          <p:cNvSpPr/>
          <p:nvPr/>
        </p:nvSpPr>
        <p:spPr>
          <a:xfrm>
            <a:off x="1384850" y="2102359"/>
            <a:ext cx="6486941" cy="1477328"/>
          </a:xfrm>
          <a:prstGeom prst="rect">
            <a:avLst/>
          </a:prstGeom>
        </p:spPr>
        <p:txBody>
          <a:bodyPr wrap="square">
            <a:spAutoFit/>
          </a:bodyPr>
          <a:lstStyle/>
          <a:p>
            <a:pPr>
              <a:lnSpc>
                <a:spcPct val="150000"/>
              </a:lnSpc>
              <a:buFont typeface="Wingdings" pitchFamily="2" charset="2"/>
              <a:buNone/>
            </a:pPr>
            <a:r>
              <a:rPr lang="en-US" altLang="zh-CN" sz="2000" b="1" dirty="0" smtClean="0">
                <a:solidFill>
                  <a:srgbClr val="7030A0"/>
                </a:solidFill>
              </a:rPr>
              <a:t>DELETE</a:t>
            </a:r>
            <a:endParaRPr lang="en-US" altLang="zh-CN" sz="2000" b="1" dirty="0" smtClean="0"/>
          </a:p>
          <a:p>
            <a:pPr>
              <a:lnSpc>
                <a:spcPct val="150000"/>
              </a:lnSpc>
              <a:buFont typeface="Wingdings" pitchFamily="2" charset="2"/>
              <a:buNone/>
            </a:pPr>
            <a:r>
              <a:rPr lang="en-US" altLang="zh-CN" sz="2000" b="1" dirty="0" smtClean="0">
                <a:solidFill>
                  <a:srgbClr val="7030A0"/>
                </a:solidFill>
              </a:rPr>
              <a:t>FROM   </a:t>
            </a:r>
            <a:r>
              <a:rPr lang="en-US" altLang="zh-CN" sz="2000" b="1" dirty="0" smtClean="0"/>
              <a:t>&lt;</a:t>
            </a:r>
            <a:r>
              <a:rPr lang="zh-CN" altLang="en-US" sz="2000" b="1" dirty="0" smtClean="0"/>
              <a:t>表名</a:t>
            </a:r>
            <a:r>
              <a:rPr lang="en-US" altLang="zh-CN" sz="2000" b="1" dirty="0" smtClean="0"/>
              <a:t>&gt;</a:t>
            </a:r>
          </a:p>
          <a:p>
            <a:pPr>
              <a:lnSpc>
                <a:spcPct val="150000"/>
              </a:lnSpc>
              <a:buFont typeface="Wingdings" pitchFamily="2" charset="2"/>
              <a:buNone/>
            </a:pPr>
            <a:r>
              <a:rPr lang="en-US" altLang="zh-CN" sz="2000" b="1" dirty="0" smtClean="0"/>
              <a:t>[</a:t>
            </a:r>
            <a:r>
              <a:rPr lang="en-US" altLang="zh-CN" sz="2000" b="1" dirty="0" smtClean="0">
                <a:solidFill>
                  <a:srgbClr val="7030A0"/>
                </a:solidFill>
              </a:rPr>
              <a:t>WHERE</a:t>
            </a:r>
            <a:r>
              <a:rPr lang="en-US" altLang="zh-CN" sz="2000" b="1" dirty="0" smtClean="0"/>
              <a:t> &lt;</a:t>
            </a:r>
            <a:r>
              <a:rPr lang="zh-CN" altLang="en-US" sz="2000" b="1" dirty="0" smtClean="0"/>
              <a:t>条件</a:t>
            </a:r>
            <a:r>
              <a:rPr lang="en-US" altLang="zh-CN" sz="2000" b="1" dirty="0" smtClean="0"/>
              <a:t>&gt;]</a:t>
            </a:r>
            <a:r>
              <a:rPr lang="zh-CN" altLang="en-US" sz="2000" b="1" dirty="0" smtClean="0"/>
              <a:t>；</a:t>
            </a:r>
            <a:endParaRPr lang="en-US" altLang="zh-CN"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一、删除某个元组的值</a:t>
            </a:r>
            <a:endParaRPr lang="zh-CN" altLang="en-US" dirty="0"/>
          </a:p>
        </p:txBody>
      </p:sp>
      <p:sp>
        <p:nvSpPr>
          <p:cNvPr id="4" name="TextBox 3"/>
          <p:cNvSpPr txBox="1"/>
          <p:nvPr/>
        </p:nvSpPr>
        <p:spPr>
          <a:xfrm>
            <a:off x="503583" y="1736044"/>
            <a:ext cx="8242852" cy="576248"/>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8]   </a:t>
            </a:r>
            <a:r>
              <a:rPr lang="zh-CN" altLang="en-US" sz="2400" dirty="0" smtClean="0"/>
              <a:t>删除学号为</a:t>
            </a:r>
            <a:r>
              <a:rPr lang="en-US" altLang="zh-CN" sz="2400" dirty="0" smtClean="0"/>
              <a:t>200215128</a:t>
            </a:r>
            <a:r>
              <a:rPr lang="zh-CN" altLang="en-US" sz="2400" dirty="0" smtClean="0"/>
              <a:t>的学生记录。</a:t>
            </a:r>
            <a:endParaRPr lang="zh-CN" altLang="en-US" sz="2000" dirty="0"/>
          </a:p>
        </p:txBody>
      </p:sp>
      <p:sp>
        <p:nvSpPr>
          <p:cNvPr id="5" name="矩形 4"/>
          <p:cNvSpPr/>
          <p:nvPr/>
        </p:nvSpPr>
        <p:spPr>
          <a:xfrm>
            <a:off x="1252332" y="2632405"/>
            <a:ext cx="7653130" cy="1200329"/>
          </a:xfrm>
          <a:prstGeom prst="rect">
            <a:avLst/>
          </a:prstGeom>
        </p:spPr>
        <p:txBody>
          <a:bodyPr wrap="square">
            <a:spAutoFit/>
          </a:bodyPr>
          <a:lstStyle/>
          <a:p>
            <a:pPr algn="just">
              <a:buFont typeface="Wingdings" pitchFamily="2" charset="2"/>
              <a:buNone/>
            </a:pPr>
            <a:r>
              <a:rPr lang="zh-CN" altLang="en-US" sz="2400" b="1" dirty="0" smtClean="0">
                <a:solidFill>
                  <a:srgbClr val="0000FF"/>
                </a:solidFill>
              </a:rPr>
              <a:t> </a:t>
            </a:r>
            <a:r>
              <a:rPr lang="en-US" altLang="zh-CN" sz="2400" b="1" dirty="0" smtClean="0">
                <a:solidFill>
                  <a:srgbClr val="0000FF"/>
                </a:solidFill>
              </a:rPr>
              <a:t>DELETE</a:t>
            </a:r>
            <a:endParaRPr lang="en-US" altLang="zh-CN" sz="2400" dirty="0" smtClean="0"/>
          </a:p>
          <a:p>
            <a:pPr algn="just">
              <a:buFont typeface="Wingdings" pitchFamily="2" charset="2"/>
              <a:buNone/>
            </a:pPr>
            <a:r>
              <a:rPr lang="en-US" altLang="zh-CN" sz="2400" b="1" dirty="0" smtClean="0">
                <a:solidFill>
                  <a:srgbClr val="0000FF"/>
                </a:solidFill>
              </a:rPr>
              <a:t>FROM</a:t>
            </a:r>
            <a:r>
              <a:rPr lang="en-US" altLang="zh-CN" sz="2400" b="1" dirty="0" smtClean="0"/>
              <a:t>    </a:t>
            </a:r>
            <a:r>
              <a:rPr lang="en-US" altLang="zh-CN" sz="2400" dirty="0" smtClean="0"/>
              <a:t>Student</a:t>
            </a:r>
          </a:p>
          <a:p>
            <a:pPr algn="just">
              <a:buFont typeface="Wingdings" pitchFamily="2" charset="2"/>
              <a:buNone/>
            </a:pPr>
            <a:r>
              <a:rPr lang="en-US" altLang="zh-CN" sz="2400" b="1" dirty="0" smtClean="0">
                <a:solidFill>
                  <a:srgbClr val="0000FF"/>
                </a:solidFill>
              </a:rPr>
              <a:t>WHERE</a:t>
            </a:r>
            <a:r>
              <a:rPr lang="en-US" altLang="zh-CN" sz="2400" b="1" dirty="0" smtClean="0"/>
              <a:t>   </a:t>
            </a:r>
            <a:r>
              <a:rPr lang="en-US" altLang="zh-CN" sz="2400" dirty="0" err="1" smtClean="0"/>
              <a:t>Sno</a:t>
            </a:r>
            <a:r>
              <a:rPr lang="en-US" altLang="zh-CN" sz="2400" dirty="0" smtClean="0"/>
              <a:t>=' 200215128 '</a:t>
            </a:r>
            <a:r>
              <a:rPr lang="zh-CN" altLang="en-US"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二、删除多个元组的值</a:t>
            </a:r>
            <a:endParaRPr lang="zh-CN" altLang="en-US" dirty="0"/>
          </a:p>
        </p:txBody>
      </p:sp>
      <p:sp>
        <p:nvSpPr>
          <p:cNvPr id="4" name="TextBox 3"/>
          <p:cNvSpPr txBox="1"/>
          <p:nvPr/>
        </p:nvSpPr>
        <p:spPr>
          <a:xfrm>
            <a:off x="503583" y="1736044"/>
            <a:ext cx="8242852" cy="646331"/>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8]   </a:t>
            </a:r>
            <a:r>
              <a:rPr lang="zh-CN" altLang="en-US" sz="2400" dirty="0" smtClean="0"/>
              <a:t>删除所有学生的选课记录。</a:t>
            </a:r>
            <a:endParaRPr lang="zh-CN" altLang="en-US" sz="2000" dirty="0"/>
          </a:p>
        </p:txBody>
      </p:sp>
      <p:sp>
        <p:nvSpPr>
          <p:cNvPr id="5" name="矩形 4"/>
          <p:cNvSpPr/>
          <p:nvPr/>
        </p:nvSpPr>
        <p:spPr>
          <a:xfrm>
            <a:off x="1252332" y="2632405"/>
            <a:ext cx="7653130" cy="830997"/>
          </a:xfrm>
          <a:prstGeom prst="rect">
            <a:avLst/>
          </a:prstGeom>
        </p:spPr>
        <p:txBody>
          <a:bodyPr wrap="square">
            <a:spAutoFit/>
          </a:bodyPr>
          <a:lstStyle/>
          <a:p>
            <a:pPr algn="just">
              <a:buFont typeface="Wingdings" pitchFamily="2" charset="2"/>
              <a:buNone/>
            </a:pPr>
            <a:r>
              <a:rPr lang="zh-CN" altLang="en-US" sz="2400" b="1" dirty="0" smtClean="0">
                <a:solidFill>
                  <a:srgbClr val="0000FF"/>
                </a:solidFill>
              </a:rPr>
              <a:t> </a:t>
            </a:r>
            <a:r>
              <a:rPr lang="en-US" altLang="zh-CN" sz="2400" b="1" dirty="0" smtClean="0">
                <a:solidFill>
                  <a:srgbClr val="0000FF"/>
                </a:solidFill>
              </a:rPr>
              <a:t>DELETE</a:t>
            </a:r>
            <a:endParaRPr lang="en-US" altLang="zh-CN" sz="2400" dirty="0" smtClean="0"/>
          </a:p>
          <a:p>
            <a:pPr algn="just">
              <a:buFont typeface="Wingdings" pitchFamily="2" charset="2"/>
              <a:buNone/>
            </a:pPr>
            <a:r>
              <a:rPr lang="en-US" altLang="zh-CN" sz="2400" b="1" dirty="0" smtClean="0">
                <a:solidFill>
                  <a:srgbClr val="0000FF"/>
                </a:solidFill>
              </a:rPr>
              <a:t>FROM</a:t>
            </a:r>
            <a:r>
              <a:rPr lang="en-US" altLang="zh-CN" sz="2400" b="1" dirty="0" smtClean="0"/>
              <a:t>    </a:t>
            </a:r>
            <a:r>
              <a:rPr lang="en-US" altLang="zh-CN" sz="2400" dirty="0" smtClean="0"/>
              <a:t>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本讲内容</a:t>
            </a:r>
            <a:endParaRPr lang="zh-CN" altLang="en-US" dirty="0"/>
          </a:p>
        </p:txBody>
      </p:sp>
      <p:sp>
        <p:nvSpPr>
          <p:cNvPr id="3" name="内容占位符 2"/>
          <p:cNvSpPr>
            <a:spLocks noGrp="1"/>
          </p:cNvSpPr>
          <p:nvPr>
            <p:ph idx="1"/>
          </p:nvPr>
        </p:nvSpPr>
        <p:spPr/>
        <p:txBody>
          <a:bodyPr/>
          <a:lstStyle/>
          <a:p>
            <a:r>
              <a:rPr lang="zh-CN" altLang="en-US" dirty="0" smtClean="0"/>
              <a:t>第一节 </a:t>
            </a:r>
            <a:r>
              <a:rPr lang="en-US" altLang="zh-CN" dirty="0" smtClean="0"/>
              <a:t>SQL</a:t>
            </a:r>
            <a:r>
              <a:rPr lang="zh-CN" altLang="en-US" dirty="0" smtClean="0"/>
              <a:t>概述</a:t>
            </a:r>
            <a:endParaRPr lang="en-US" altLang="zh-CN" dirty="0" smtClean="0"/>
          </a:p>
          <a:p>
            <a:r>
              <a:rPr lang="zh-CN" altLang="en-US" dirty="0" smtClean="0"/>
              <a:t>第二节 学生</a:t>
            </a:r>
            <a:r>
              <a:rPr lang="en-US" altLang="zh-CN" dirty="0" smtClean="0"/>
              <a:t>-</a:t>
            </a:r>
            <a:r>
              <a:rPr lang="zh-CN" altLang="en-US" dirty="0" smtClean="0"/>
              <a:t>课程数据库</a:t>
            </a:r>
          </a:p>
          <a:p>
            <a:r>
              <a:rPr lang="zh-CN" altLang="en-US" dirty="0" smtClean="0"/>
              <a:t>第三节 数据定义</a:t>
            </a:r>
          </a:p>
          <a:p>
            <a:r>
              <a:rPr lang="zh-CN" altLang="en-US" dirty="0" smtClean="0"/>
              <a:t>第四节 数据查询</a:t>
            </a:r>
          </a:p>
          <a:p>
            <a:pPr>
              <a:buBlip>
                <a:blip r:embed="rId2"/>
              </a:buBlip>
            </a:pPr>
            <a:r>
              <a:rPr lang="zh-CN" altLang="en-US" b="1" dirty="0" smtClean="0">
                <a:solidFill>
                  <a:srgbClr val="FF9905"/>
                </a:solidFill>
              </a:rPr>
              <a:t>第五节 数据更新</a:t>
            </a:r>
          </a:p>
          <a:p>
            <a:r>
              <a:rPr lang="zh-CN" altLang="en-US" dirty="0" smtClean="0"/>
              <a:t>第六节 视图</a:t>
            </a:r>
          </a:p>
          <a:p>
            <a:r>
              <a:rPr lang="zh-CN" altLang="en-US" dirty="0" smtClean="0"/>
              <a:t>第七节 小结</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三、带子查询的删除语句</a:t>
            </a:r>
            <a:endParaRPr lang="zh-CN" altLang="en-US" dirty="0"/>
          </a:p>
        </p:txBody>
      </p:sp>
      <p:sp>
        <p:nvSpPr>
          <p:cNvPr id="4" name="TextBox 3"/>
          <p:cNvSpPr txBox="1"/>
          <p:nvPr/>
        </p:nvSpPr>
        <p:spPr>
          <a:xfrm>
            <a:off x="503583" y="1736044"/>
            <a:ext cx="8242852" cy="646331"/>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8]   </a:t>
            </a:r>
            <a:r>
              <a:rPr lang="zh-CN" altLang="en-US" sz="2400" dirty="0" smtClean="0"/>
              <a:t>删除计算机科学系所有学生的选课记录。</a:t>
            </a:r>
            <a:endParaRPr lang="zh-CN" altLang="en-US" sz="2000" dirty="0"/>
          </a:p>
        </p:txBody>
      </p:sp>
      <p:sp>
        <p:nvSpPr>
          <p:cNvPr id="5" name="矩形 4"/>
          <p:cNvSpPr/>
          <p:nvPr/>
        </p:nvSpPr>
        <p:spPr>
          <a:xfrm>
            <a:off x="1254870" y="2815812"/>
            <a:ext cx="7653130" cy="2308324"/>
          </a:xfrm>
          <a:prstGeom prst="rect">
            <a:avLst/>
          </a:prstGeom>
        </p:spPr>
        <p:txBody>
          <a:bodyPr wrap="square">
            <a:spAutoFit/>
          </a:bodyPr>
          <a:lstStyle/>
          <a:p>
            <a:pPr algn="just">
              <a:buFont typeface="Wingdings" pitchFamily="2" charset="2"/>
              <a:buNone/>
            </a:pPr>
            <a:r>
              <a:rPr lang="en-US" altLang="zh-CN" sz="2400" b="1" dirty="0" smtClean="0">
                <a:solidFill>
                  <a:srgbClr val="0000FF"/>
                </a:solidFill>
              </a:rPr>
              <a:t>DELETE</a:t>
            </a:r>
            <a:endParaRPr lang="en-US" altLang="zh-CN" sz="2400" dirty="0" smtClean="0"/>
          </a:p>
          <a:p>
            <a:pPr algn="just">
              <a:buFont typeface="Wingdings" pitchFamily="2" charset="2"/>
              <a:buNone/>
            </a:pPr>
            <a:r>
              <a:rPr lang="en-US" altLang="zh-CN" sz="2400" b="1" dirty="0" smtClean="0">
                <a:solidFill>
                  <a:srgbClr val="0000FF"/>
                </a:solidFill>
              </a:rPr>
              <a:t>FROM</a:t>
            </a:r>
            <a:r>
              <a:rPr lang="en-US" altLang="zh-CN" sz="2400" b="1" dirty="0" smtClean="0"/>
              <a:t>    </a:t>
            </a:r>
            <a:r>
              <a:rPr lang="en-US" altLang="zh-CN" sz="2400" dirty="0" smtClean="0"/>
              <a:t>SC</a:t>
            </a:r>
          </a:p>
          <a:p>
            <a:pPr algn="just">
              <a:buFont typeface="Wingdings" pitchFamily="2" charset="2"/>
              <a:buNone/>
            </a:pPr>
            <a:r>
              <a:rPr lang="en-US" altLang="zh-CN" sz="2400" dirty="0" smtClean="0"/>
              <a:t>WHERE  'CS' = </a:t>
            </a:r>
          </a:p>
          <a:p>
            <a:pPr algn="just">
              <a:buFont typeface="Wingdings" pitchFamily="2" charset="2"/>
              <a:buNone/>
            </a:pPr>
            <a:r>
              <a:rPr lang="en-US" altLang="zh-CN" sz="2400" dirty="0" smtClean="0"/>
              <a:t>               (SELECT </a:t>
            </a:r>
            <a:r>
              <a:rPr lang="en-US" altLang="zh-CN" sz="2400" dirty="0" err="1" smtClean="0"/>
              <a:t>Sdept</a:t>
            </a:r>
            <a:endParaRPr lang="en-US" altLang="zh-CN" sz="2400" dirty="0" smtClean="0"/>
          </a:p>
          <a:p>
            <a:pPr algn="just">
              <a:buFont typeface="Wingdings" pitchFamily="2" charset="2"/>
              <a:buNone/>
            </a:pPr>
            <a:r>
              <a:rPr lang="en-US" altLang="zh-CN" sz="2400" dirty="0" smtClean="0"/>
              <a:t>                 FROM student</a:t>
            </a:r>
          </a:p>
          <a:p>
            <a:pPr algn="just">
              <a:buFont typeface="Wingdings" pitchFamily="2" charset="2"/>
              <a:buNone/>
            </a:pPr>
            <a:r>
              <a:rPr lang="en-US" altLang="zh-CN" sz="2400" dirty="0" smtClean="0"/>
              <a:t>                 WHERE </a:t>
            </a:r>
            <a:r>
              <a:rPr lang="en-US" altLang="zh-CN" sz="2400" dirty="0" err="1" smtClean="0"/>
              <a:t>student.Sno</a:t>
            </a:r>
            <a:r>
              <a:rPr lang="en-US" altLang="zh-CN" sz="2400" dirty="0" smtClean="0"/>
              <a:t> = </a:t>
            </a:r>
            <a:r>
              <a:rPr lang="en-US" altLang="zh-CN" sz="2400" dirty="0" err="1" smtClean="0"/>
              <a:t>SC.Sno</a:t>
            </a:r>
            <a:r>
              <a:rPr lang="en-US" altLang="zh-CN" sz="2400" dirty="0" smtClean="0"/>
              <a:t>) </a:t>
            </a:r>
          </a:p>
        </p:txBody>
      </p:sp>
      <p:sp>
        <p:nvSpPr>
          <p:cNvPr id="6" name="矩形 5"/>
          <p:cNvSpPr/>
          <p:nvPr/>
        </p:nvSpPr>
        <p:spPr>
          <a:xfrm>
            <a:off x="966211" y="2625450"/>
            <a:ext cx="7653130" cy="2308324"/>
          </a:xfrm>
          <a:prstGeom prst="rect">
            <a:avLst/>
          </a:prstGeom>
        </p:spPr>
        <p:txBody>
          <a:bodyPr wrap="square">
            <a:spAutoFit/>
          </a:bodyPr>
          <a:lstStyle/>
          <a:p>
            <a:pPr algn="just">
              <a:buFont typeface="Wingdings" pitchFamily="2" charset="2"/>
              <a:buNone/>
            </a:pPr>
            <a:r>
              <a:rPr lang="en-US" altLang="zh-CN" sz="2400" b="1" dirty="0" smtClean="0">
                <a:solidFill>
                  <a:srgbClr val="0000FF"/>
                </a:solidFill>
              </a:rPr>
              <a:t>DELETE</a:t>
            </a:r>
            <a:endParaRPr lang="en-US" altLang="zh-CN" sz="2400" dirty="0" smtClean="0"/>
          </a:p>
          <a:p>
            <a:pPr algn="just">
              <a:buFont typeface="Wingdings" pitchFamily="2" charset="2"/>
              <a:buNone/>
            </a:pPr>
            <a:r>
              <a:rPr lang="en-US" altLang="zh-CN" sz="2400" b="1" dirty="0" smtClean="0">
                <a:solidFill>
                  <a:srgbClr val="0000FF"/>
                </a:solidFill>
              </a:rPr>
              <a:t>FROM</a:t>
            </a:r>
            <a:r>
              <a:rPr lang="en-US" altLang="zh-CN" sz="2400" b="1" dirty="0" smtClean="0"/>
              <a:t>    </a:t>
            </a:r>
            <a:r>
              <a:rPr lang="en-US" altLang="zh-CN" sz="2400" dirty="0" smtClean="0"/>
              <a:t>SC</a:t>
            </a:r>
          </a:p>
          <a:p>
            <a:pPr algn="just">
              <a:buFont typeface="Wingdings" pitchFamily="2" charset="2"/>
              <a:buNone/>
            </a:pPr>
            <a:r>
              <a:rPr lang="en-US" altLang="zh-CN" sz="2400" dirty="0" smtClean="0"/>
              <a:t>WHERE  </a:t>
            </a:r>
            <a:r>
              <a:rPr lang="en-US" altLang="zh-CN" sz="2400" dirty="0" err="1" smtClean="0"/>
              <a:t>Sno</a:t>
            </a:r>
            <a:r>
              <a:rPr lang="en-US" altLang="zh-CN" sz="2400" dirty="0"/>
              <a:t> </a:t>
            </a:r>
            <a:r>
              <a:rPr lang="en-US" altLang="zh-CN" sz="2400" dirty="0" smtClean="0"/>
              <a:t>in </a:t>
            </a:r>
          </a:p>
          <a:p>
            <a:pPr algn="just">
              <a:buFont typeface="Wingdings" pitchFamily="2" charset="2"/>
              <a:buNone/>
            </a:pPr>
            <a:r>
              <a:rPr lang="en-US" altLang="zh-CN" sz="2400" dirty="0" smtClean="0"/>
              <a:t>               (SELECT </a:t>
            </a:r>
            <a:r>
              <a:rPr lang="en-US" altLang="zh-CN" sz="2400" dirty="0" err="1" smtClean="0"/>
              <a:t>Sno</a:t>
            </a:r>
            <a:endParaRPr lang="en-US" altLang="zh-CN" sz="2400" dirty="0" smtClean="0"/>
          </a:p>
          <a:p>
            <a:pPr algn="just">
              <a:buFont typeface="Wingdings" pitchFamily="2" charset="2"/>
              <a:buNone/>
            </a:pPr>
            <a:r>
              <a:rPr lang="en-US" altLang="zh-CN" sz="2400" dirty="0" smtClean="0"/>
              <a:t>                 FROM student</a:t>
            </a:r>
          </a:p>
          <a:p>
            <a:pPr algn="just">
              <a:buFont typeface="Wingdings" pitchFamily="2" charset="2"/>
              <a:buNone/>
            </a:pPr>
            <a:r>
              <a:rPr lang="en-US" altLang="zh-CN" sz="2400" dirty="0" smtClean="0"/>
              <a:t>                 WHERE </a:t>
            </a:r>
            <a:r>
              <a:rPr lang="en-US" altLang="zh-CN" sz="2400" dirty="0" err="1" smtClean="0"/>
              <a:t>student.Sdept</a:t>
            </a:r>
            <a:r>
              <a:rPr lang="en-US" altLang="zh-CN" sz="2400" dirty="0" smtClean="0"/>
              <a:t>=</a:t>
            </a:r>
            <a:r>
              <a:rPr lang="zh-CN" altLang="en-US" sz="2400" dirty="0" smtClean="0"/>
              <a:t>‘</a:t>
            </a:r>
            <a:r>
              <a:rPr lang="en-US" altLang="zh-CN" sz="2400" dirty="0" smtClean="0"/>
              <a:t>CS</a:t>
            </a:r>
            <a:r>
              <a:rPr lang="zh-CN" altLang="en-US" sz="2400" dirty="0" smtClean="0"/>
              <a:t>’</a:t>
            </a:r>
            <a:r>
              <a:rPr lang="en-US" altLang="zh-CN"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dirty="0" smtClean="0"/>
              <a:t>第一节 </a:t>
            </a:r>
            <a:r>
              <a:rPr lang="en-US" altLang="zh-CN" dirty="0" smtClean="0"/>
              <a:t>SQL</a:t>
            </a:r>
            <a:r>
              <a:rPr lang="zh-CN" altLang="en-US" dirty="0" smtClean="0"/>
              <a:t>概述</a:t>
            </a:r>
            <a:endParaRPr lang="en-US" altLang="zh-CN" dirty="0" smtClean="0"/>
          </a:p>
          <a:p>
            <a:r>
              <a:rPr lang="zh-CN" altLang="en-US" dirty="0" smtClean="0"/>
              <a:t>第二节 学生</a:t>
            </a:r>
            <a:r>
              <a:rPr lang="en-US" altLang="zh-CN" dirty="0" smtClean="0"/>
              <a:t>-</a:t>
            </a:r>
            <a:r>
              <a:rPr lang="zh-CN" altLang="en-US" dirty="0" smtClean="0"/>
              <a:t>课程数据库</a:t>
            </a:r>
          </a:p>
          <a:p>
            <a:r>
              <a:rPr lang="zh-CN" altLang="en-US" dirty="0" smtClean="0"/>
              <a:t>第三节 数据定义</a:t>
            </a:r>
          </a:p>
          <a:p>
            <a:r>
              <a:rPr lang="zh-CN" altLang="en-US" dirty="0" smtClean="0"/>
              <a:t>第四节 数据查询</a:t>
            </a:r>
          </a:p>
          <a:p>
            <a:r>
              <a:rPr lang="zh-CN" altLang="en-US" dirty="0" smtClean="0"/>
              <a:t>第五节 数据更新</a:t>
            </a:r>
          </a:p>
          <a:p>
            <a:pPr>
              <a:buBlip>
                <a:blip r:embed="rId2"/>
              </a:buBlip>
            </a:pPr>
            <a:r>
              <a:rPr lang="zh-CN" altLang="en-US" b="1" dirty="0" smtClean="0">
                <a:solidFill>
                  <a:srgbClr val="FF9905"/>
                </a:solidFill>
              </a:rPr>
              <a:t>第六节 视图</a:t>
            </a:r>
          </a:p>
          <a:p>
            <a:r>
              <a:rPr lang="zh-CN" altLang="en-US" dirty="0" smtClean="0"/>
              <a:t>第七节 小结</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第六节 视图</a:t>
            </a:r>
            <a:endParaRPr lang="zh-CN" altLang="en-US" dirty="0"/>
          </a:p>
        </p:txBody>
      </p:sp>
      <p:sp>
        <p:nvSpPr>
          <p:cNvPr id="3" name="内容占位符 2"/>
          <p:cNvSpPr>
            <a:spLocks noGrp="1"/>
          </p:cNvSpPr>
          <p:nvPr>
            <p:ph idx="1"/>
          </p:nvPr>
        </p:nvSpPr>
        <p:spPr/>
        <p:txBody>
          <a:bodyPr/>
          <a:lstStyle/>
          <a:p>
            <a:r>
              <a:rPr lang="zh-CN" altLang="en-US" dirty="0" smtClean="0">
                <a:solidFill>
                  <a:srgbClr val="7030A0"/>
                </a:solidFill>
              </a:rPr>
              <a:t>定义视图</a:t>
            </a:r>
            <a:endParaRPr lang="en-US" altLang="zh-CN" dirty="0" smtClean="0">
              <a:solidFill>
                <a:srgbClr val="7030A0"/>
              </a:solidFill>
            </a:endParaRPr>
          </a:p>
          <a:p>
            <a:pPr lvl="1"/>
            <a:r>
              <a:rPr lang="zh-CN" altLang="en-US" sz="2400" dirty="0" smtClean="0">
                <a:solidFill>
                  <a:srgbClr val="7030A0"/>
                </a:solidFill>
              </a:rPr>
              <a:t>定义视图</a:t>
            </a:r>
            <a:endParaRPr lang="en-US" altLang="zh-CN" sz="2400" dirty="0" smtClean="0">
              <a:solidFill>
                <a:srgbClr val="7030A0"/>
              </a:solidFill>
            </a:endParaRPr>
          </a:p>
          <a:p>
            <a:pPr lvl="1"/>
            <a:r>
              <a:rPr lang="zh-CN" altLang="en-US" sz="2400" dirty="0" smtClean="0">
                <a:solidFill>
                  <a:srgbClr val="7030A0"/>
                </a:solidFill>
              </a:rPr>
              <a:t>删除视图</a:t>
            </a:r>
          </a:p>
          <a:p>
            <a:r>
              <a:rPr lang="zh-CN" altLang="en-US" dirty="0" smtClean="0"/>
              <a:t>查询视图</a:t>
            </a:r>
          </a:p>
          <a:p>
            <a:r>
              <a:rPr lang="zh-CN" altLang="en-US" dirty="0" smtClean="0"/>
              <a:t>更新视图</a:t>
            </a:r>
          </a:p>
          <a:p>
            <a:r>
              <a:rPr lang="zh-CN" altLang="en-US" dirty="0" smtClean="0"/>
              <a:t>视图的作用</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一、定义视图</a:t>
            </a:r>
            <a:endParaRPr lang="zh-CN" altLang="en-US" dirty="0"/>
          </a:p>
        </p:txBody>
      </p:sp>
      <p:sp>
        <p:nvSpPr>
          <p:cNvPr id="3" name="内容占位符 2"/>
          <p:cNvSpPr>
            <a:spLocks noGrp="1"/>
          </p:cNvSpPr>
          <p:nvPr>
            <p:ph idx="1"/>
          </p:nvPr>
        </p:nvSpPr>
        <p:spPr/>
        <p:txBody>
          <a:bodyPr>
            <a:normAutofit/>
          </a:bodyPr>
          <a:lstStyle/>
          <a:p>
            <a:r>
              <a:rPr lang="zh-CN" altLang="en-US" sz="2800" b="1" dirty="0" smtClean="0"/>
              <a:t>语句格式</a:t>
            </a:r>
          </a:p>
          <a:p>
            <a:endParaRPr lang="en-US" altLang="zh-CN" sz="2800" dirty="0" smtClean="0"/>
          </a:p>
          <a:p>
            <a:endParaRPr lang="en-US" altLang="zh-CN" sz="2800" dirty="0" smtClean="0"/>
          </a:p>
          <a:p>
            <a:endParaRPr lang="en-US" altLang="zh-CN" sz="2800" dirty="0" smtClean="0"/>
          </a:p>
          <a:p>
            <a:pPr lvl="1"/>
            <a:r>
              <a:rPr lang="zh-CN" altLang="en-US" sz="2400" dirty="0" smtClean="0"/>
              <a:t>子查询不允许含有</a:t>
            </a:r>
            <a:r>
              <a:rPr lang="en-US" altLang="zh-CN" sz="2400" dirty="0" smtClean="0"/>
              <a:t>ORDER BY</a:t>
            </a:r>
            <a:r>
              <a:rPr lang="zh-CN" altLang="en-US" sz="2400" dirty="0" smtClean="0"/>
              <a:t>子句和</a:t>
            </a:r>
            <a:r>
              <a:rPr lang="en-US" altLang="zh-CN" sz="2400" dirty="0" smtClean="0"/>
              <a:t>DISTINCT</a:t>
            </a:r>
            <a:r>
              <a:rPr lang="zh-CN" altLang="en-US" sz="2400" dirty="0" smtClean="0"/>
              <a:t>短语</a:t>
            </a:r>
            <a:endParaRPr lang="en-US" altLang="zh-CN" sz="2400" dirty="0" smtClean="0"/>
          </a:p>
          <a:p>
            <a:pPr lvl="1"/>
            <a:r>
              <a:rPr lang="en-US" altLang="zh-CN" sz="2200" dirty="0" smtClean="0"/>
              <a:t>WITH CHECK OPTION</a:t>
            </a:r>
          </a:p>
          <a:p>
            <a:pPr lvl="2">
              <a:lnSpc>
                <a:spcPct val="150000"/>
              </a:lnSpc>
            </a:pPr>
            <a:r>
              <a:rPr lang="zh-CN" altLang="en-US" sz="2000" dirty="0" smtClean="0"/>
              <a:t>透过视图进行增删改操作时，不得破坏视图定义中的谓词条件（即子查询中的条件表达式）</a:t>
            </a:r>
            <a:endParaRPr lang="zh-CN" altLang="en-US" sz="2000" dirty="0"/>
          </a:p>
        </p:txBody>
      </p:sp>
      <p:sp>
        <p:nvSpPr>
          <p:cNvPr id="4" name="矩形 3"/>
          <p:cNvSpPr/>
          <p:nvPr/>
        </p:nvSpPr>
        <p:spPr>
          <a:xfrm>
            <a:off x="1292086" y="2293967"/>
            <a:ext cx="6579705" cy="1200329"/>
          </a:xfrm>
          <a:prstGeom prst="rect">
            <a:avLst/>
          </a:prstGeom>
        </p:spPr>
        <p:txBody>
          <a:bodyPr wrap="square">
            <a:spAutoFit/>
          </a:bodyPr>
          <a:lstStyle/>
          <a:p>
            <a:pPr>
              <a:lnSpc>
                <a:spcPct val="120000"/>
              </a:lnSpc>
              <a:buFont typeface="Wingdings" pitchFamily="2" charset="2"/>
              <a:buNone/>
            </a:pPr>
            <a:r>
              <a:rPr lang="zh-CN" altLang="en-US" sz="2000" b="1" dirty="0" smtClean="0"/>
              <a:t> </a:t>
            </a:r>
            <a:r>
              <a:rPr lang="en-US" altLang="zh-CN" sz="2000" b="1" dirty="0" smtClean="0">
                <a:solidFill>
                  <a:srgbClr val="0000FF"/>
                </a:solidFill>
              </a:rPr>
              <a:t>CREATE  VIEW </a:t>
            </a:r>
            <a:r>
              <a:rPr lang="en-US" altLang="zh-CN" sz="2000" b="1" dirty="0" smtClean="0"/>
              <a:t>   &lt;</a:t>
            </a:r>
            <a:r>
              <a:rPr lang="zh-CN" altLang="en-US" sz="2000" b="1" dirty="0" smtClean="0"/>
              <a:t>视图名</a:t>
            </a:r>
            <a:r>
              <a:rPr lang="en-US" altLang="zh-CN" sz="2000" b="1" dirty="0" smtClean="0"/>
              <a:t>&gt;  [(&lt;</a:t>
            </a:r>
            <a:r>
              <a:rPr lang="zh-CN" altLang="en-US" sz="2000" b="1" dirty="0" smtClean="0"/>
              <a:t>列名</a:t>
            </a:r>
            <a:r>
              <a:rPr lang="en-US" altLang="zh-CN" sz="2000" b="1" dirty="0" smtClean="0"/>
              <a:t>&gt;  [</a:t>
            </a:r>
            <a:r>
              <a:rPr lang="zh-CN" altLang="en-US" sz="2000" b="1" dirty="0" smtClean="0"/>
              <a:t>，</a:t>
            </a:r>
            <a:r>
              <a:rPr lang="en-US" altLang="zh-CN" sz="2000" b="1" dirty="0" smtClean="0"/>
              <a:t>&lt;</a:t>
            </a:r>
            <a:r>
              <a:rPr lang="zh-CN" altLang="en-US" sz="2000" b="1" dirty="0" smtClean="0"/>
              <a:t>列名</a:t>
            </a:r>
            <a:r>
              <a:rPr lang="en-US" altLang="zh-CN" sz="2000" b="1" dirty="0" smtClean="0"/>
              <a:t>&gt;]…)]</a:t>
            </a:r>
          </a:p>
          <a:p>
            <a:pPr>
              <a:lnSpc>
                <a:spcPct val="120000"/>
              </a:lnSpc>
              <a:buFont typeface="Wingdings" pitchFamily="2" charset="2"/>
              <a:buNone/>
            </a:pPr>
            <a:r>
              <a:rPr lang="en-US" altLang="zh-CN" sz="2000" b="1" dirty="0" smtClean="0">
                <a:solidFill>
                  <a:srgbClr val="FF3399"/>
                </a:solidFill>
              </a:rPr>
              <a:t>   </a:t>
            </a:r>
            <a:r>
              <a:rPr lang="en-US" altLang="zh-CN" sz="2000" b="1" dirty="0" smtClean="0">
                <a:solidFill>
                  <a:srgbClr val="0000FF"/>
                </a:solidFill>
              </a:rPr>
              <a:t>AS</a:t>
            </a:r>
            <a:r>
              <a:rPr lang="en-US" altLang="zh-CN" sz="2000" b="1" dirty="0" smtClean="0"/>
              <a:t>  &lt;</a:t>
            </a:r>
            <a:r>
              <a:rPr lang="zh-CN" altLang="en-US" sz="2000" b="1" dirty="0" smtClean="0"/>
              <a:t>子查询</a:t>
            </a:r>
            <a:r>
              <a:rPr lang="en-US" altLang="zh-CN" sz="2000" b="1" dirty="0" smtClean="0"/>
              <a:t>&gt;</a:t>
            </a:r>
          </a:p>
          <a:p>
            <a:pPr>
              <a:lnSpc>
                <a:spcPct val="120000"/>
              </a:lnSpc>
              <a:buFont typeface="Wingdings" pitchFamily="2" charset="2"/>
              <a:buNone/>
            </a:pPr>
            <a:r>
              <a:rPr lang="en-US" altLang="zh-CN" sz="2000" b="1" dirty="0" smtClean="0"/>
              <a:t>  [</a:t>
            </a:r>
            <a:r>
              <a:rPr lang="en-US" altLang="zh-CN" sz="2000" b="1" dirty="0" smtClean="0">
                <a:solidFill>
                  <a:srgbClr val="0000FF"/>
                </a:solidFill>
              </a:rPr>
              <a:t>WITH  CHECK  OPTION</a:t>
            </a:r>
            <a:r>
              <a:rPr lang="en-US" altLang="zh-CN" sz="2000" b="1" dirty="0" smtClean="0"/>
              <a:t>]</a:t>
            </a:r>
            <a:r>
              <a:rPr lang="zh-CN" altLang="en-US" sz="2000" b="1" dirty="0" smtClean="0"/>
              <a:t>；</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txBox="1">
            <a:spLocks/>
          </p:cNvSpPr>
          <p:nvPr/>
        </p:nvSpPr>
        <p:spPr>
          <a:xfrm>
            <a:off x="457200" y="274638"/>
            <a:ext cx="8229600" cy="1143000"/>
          </a:xfrm>
          <a:prstGeom prst="rect">
            <a:avLst/>
          </a:prstGeom>
        </p:spPr>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ea"/>
                <a:ea typeface="+mj-ea"/>
                <a:cs typeface="+mj-cs"/>
              </a:rPr>
              <a:t>示例</a:t>
            </a:r>
            <a:endParaRPr kumimoji="0" lang="zh-CN" alt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ea"/>
              <a:ea typeface="+mj-ea"/>
              <a:cs typeface="+mj-cs"/>
            </a:endParaRPr>
          </a:p>
        </p:txBody>
      </p:sp>
      <p:sp>
        <p:nvSpPr>
          <p:cNvPr id="5" name="TextBox 4"/>
          <p:cNvSpPr txBox="1"/>
          <p:nvPr/>
        </p:nvSpPr>
        <p:spPr>
          <a:xfrm>
            <a:off x="503583" y="1484254"/>
            <a:ext cx="8242852" cy="646331"/>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1]  </a:t>
            </a:r>
            <a:r>
              <a:rPr lang="zh-CN" altLang="en-US" sz="2400" dirty="0" smtClean="0"/>
              <a:t>建立信息系学生的视图。</a:t>
            </a:r>
            <a:endParaRPr lang="zh-CN" altLang="en-US" sz="2000" dirty="0"/>
          </a:p>
        </p:txBody>
      </p:sp>
      <p:sp>
        <p:nvSpPr>
          <p:cNvPr id="6" name="矩形 5"/>
          <p:cNvSpPr/>
          <p:nvPr/>
        </p:nvSpPr>
        <p:spPr>
          <a:xfrm>
            <a:off x="1345097" y="2287847"/>
            <a:ext cx="6327911" cy="2492990"/>
          </a:xfrm>
          <a:prstGeom prst="rect">
            <a:avLst/>
          </a:prstGeom>
        </p:spPr>
        <p:txBody>
          <a:bodyPr wrap="square">
            <a:spAutoFit/>
          </a:bodyPr>
          <a:lstStyle/>
          <a:p>
            <a:pPr eaLnBrk="1" hangingPunct="1">
              <a:lnSpc>
                <a:spcPct val="130000"/>
              </a:lnSpc>
              <a:buFont typeface="Wingdings" pitchFamily="2" charset="2"/>
              <a:buNone/>
            </a:pPr>
            <a:r>
              <a:rPr lang="en-US" altLang="zh-CN" dirty="0" smtClean="0"/>
              <a:t> </a:t>
            </a:r>
            <a:r>
              <a:rPr lang="en-US" altLang="zh-CN" sz="2000" b="1" dirty="0" smtClean="0">
                <a:solidFill>
                  <a:srgbClr val="0000FF"/>
                </a:solidFill>
              </a:rPr>
              <a:t>CREATE VIEW </a:t>
            </a:r>
            <a:r>
              <a:rPr lang="en-US" altLang="zh-CN" sz="2000" dirty="0" err="1" smtClean="0"/>
              <a:t>IS_Student</a:t>
            </a:r>
            <a:endParaRPr lang="en-US" altLang="zh-CN" sz="2000" dirty="0" smtClean="0"/>
          </a:p>
          <a:p>
            <a:pPr eaLnBrk="1" hangingPunct="1">
              <a:lnSpc>
                <a:spcPct val="130000"/>
              </a:lnSpc>
              <a:buFont typeface="Wingdings" pitchFamily="2" charset="2"/>
              <a:buNone/>
            </a:pPr>
            <a:r>
              <a:rPr lang="en-US" altLang="zh-CN" sz="2000" b="1" dirty="0" smtClean="0">
                <a:solidFill>
                  <a:srgbClr val="0000FF"/>
                </a:solidFill>
              </a:rPr>
              <a:t>AS </a:t>
            </a:r>
          </a:p>
          <a:p>
            <a:pPr eaLnBrk="1" hangingPunct="1">
              <a:lnSpc>
                <a:spcPct val="130000"/>
              </a:lnSpc>
              <a:buFont typeface="Wingdings" pitchFamily="2" charset="2"/>
              <a:buNone/>
            </a:pPr>
            <a:r>
              <a:rPr lang="en-US" altLang="zh-CN" sz="2000" b="1" dirty="0" smtClean="0">
                <a:solidFill>
                  <a:srgbClr val="0000FF"/>
                </a:solidFill>
              </a:rPr>
              <a:t>SELECT  </a:t>
            </a:r>
            <a:r>
              <a:rPr lang="en-US" altLang="zh-CN" sz="2000" dirty="0" err="1" smtClean="0"/>
              <a:t>Sno</a:t>
            </a:r>
            <a:r>
              <a:rPr lang="en-US" altLang="zh-CN" sz="2000" dirty="0" smtClean="0"/>
              <a:t>, </a:t>
            </a:r>
            <a:r>
              <a:rPr lang="en-US" altLang="zh-CN" sz="2000" dirty="0" err="1" smtClean="0"/>
              <a:t>Sname</a:t>
            </a:r>
            <a:r>
              <a:rPr lang="en-US" altLang="zh-CN" sz="2000" dirty="0" smtClean="0"/>
              <a:t>, Sage</a:t>
            </a:r>
          </a:p>
          <a:p>
            <a:pPr eaLnBrk="1" hangingPunct="1">
              <a:lnSpc>
                <a:spcPct val="130000"/>
              </a:lnSpc>
              <a:buFont typeface="Wingdings" pitchFamily="2" charset="2"/>
              <a:buNone/>
            </a:pPr>
            <a:r>
              <a:rPr lang="en-US" altLang="zh-CN" sz="2000" b="1" dirty="0" smtClean="0">
                <a:solidFill>
                  <a:srgbClr val="0000FF"/>
                </a:solidFill>
              </a:rPr>
              <a:t>FROM   </a:t>
            </a:r>
            <a:r>
              <a:rPr lang="en-US" altLang="zh-CN" sz="2000" dirty="0" smtClean="0"/>
              <a:t> student</a:t>
            </a:r>
          </a:p>
          <a:p>
            <a:pPr eaLnBrk="1" hangingPunct="1">
              <a:lnSpc>
                <a:spcPct val="130000"/>
              </a:lnSpc>
              <a:buFont typeface="Wingdings" pitchFamily="2" charset="2"/>
              <a:buNone/>
            </a:pPr>
            <a:r>
              <a:rPr lang="en-US" altLang="zh-CN" sz="2000" b="1" dirty="0" smtClean="0">
                <a:solidFill>
                  <a:srgbClr val="0000FF"/>
                </a:solidFill>
              </a:rPr>
              <a:t>WHERE  </a:t>
            </a:r>
            <a:r>
              <a:rPr lang="en-US" altLang="zh-CN" sz="2000" dirty="0" err="1" smtClean="0"/>
              <a:t>Sdept</a:t>
            </a:r>
            <a:r>
              <a:rPr lang="en-US" altLang="zh-CN" sz="2000" dirty="0" smtClean="0"/>
              <a:t>= 'IS'</a:t>
            </a:r>
          </a:p>
          <a:p>
            <a:pPr eaLnBrk="1" hangingPunct="1">
              <a:lnSpc>
                <a:spcPct val="130000"/>
              </a:lnSpc>
              <a:buFont typeface="Wingdings" pitchFamily="2" charset="2"/>
              <a:buNone/>
            </a:pPr>
            <a:r>
              <a:rPr lang="en-US" altLang="zh-CN" sz="2000" b="1" dirty="0" smtClean="0">
                <a:solidFill>
                  <a:srgbClr val="0000FF"/>
                </a:solidFill>
              </a:rPr>
              <a:t>WITH </a:t>
            </a:r>
            <a:r>
              <a:rPr lang="en-US" altLang="zh-CN" sz="2000" dirty="0" smtClean="0"/>
              <a:t>CHECK OPTION</a:t>
            </a:r>
            <a:endParaRPr lang="zh-CN" altLang="en-US" sz="2000" dirty="0" smtClean="0"/>
          </a:p>
        </p:txBody>
      </p:sp>
      <p:pic>
        <p:nvPicPr>
          <p:cNvPr id="7" name="Picture 2" descr="E:\数据库原理\ppt\picture\png-1469.png"/>
          <p:cNvPicPr>
            <a:picLocks noChangeAspect="1" noChangeArrowheads="1"/>
          </p:cNvPicPr>
          <p:nvPr/>
        </p:nvPicPr>
        <p:blipFill>
          <a:blip r:embed="rId2"/>
          <a:srcRect/>
          <a:stretch>
            <a:fillRect/>
          </a:stretch>
        </p:blipFill>
        <p:spPr bwMode="auto">
          <a:xfrm>
            <a:off x="3167269" y="540026"/>
            <a:ext cx="636103" cy="636103"/>
          </a:xfrm>
          <a:prstGeom prst="rect">
            <a:avLst/>
          </a:prstGeom>
          <a:noFill/>
        </p:spPr>
      </p:pic>
      <p:sp>
        <p:nvSpPr>
          <p:cNvPr id="8" name="矩形 7"/>
          <p:cNvSpPr/>
          <p:nvPr/>
        </p:nvSpPr>
        <p:spPr>
          <a:xfrm>
            <a:off x="967410" y="5140691"/>
            <a:ext cx="7898294" cy="1130246"/>
          </a:xfrm>
          <a:prstGeom prst="rect">
            <a:avLst/>
          </a:prstGeom>
        </p:spPr>
        <p:txBody>
          <a:bodyPr wrap="square">
            <a:spAutoFit/>
          </a:bodyPr>
          <a:lstStyle/>
          <a:p>
            <a:pPr>
              <a:lnSpc>
                <a:spcPct val="150000"/>
              </a:lnSpc>
            </a:pPr>
            <a:r>
              <a:rPr lang="zh-CN" altLang="en-US" sz="2400" dirty="0" smtClean="0"/>
              <a:t>从单个基本表导出</a:t>
            </a:r>
            <a:r>
              <a:rPr lang="en-US" altLang="zh-CN" sz="2400" dirty="0" smtClean="0"/>
              <a:t>,</a:t>
            </a:r>
            <a:r>
              <a:rPr lang="zh-CN" altLang="en-US" sz="2400" dirty="0" smtClean="0"/>
              <a:t>只是去掉了基本表的某些行和某些列</a:t>
            </a:r>
            <a:r>
              <a:rPr lang="en-US" altLang="zh-CN" sz="2400" dirty="0" smtClean="0"/>
              <a:t>,</a:t>
            </a:r>
            <a:r>
              <a:rPr lang="zh-CN" altLang="en-US" sz="2400" dirty="0" smtClean="0"/>
              <a:t>保留了码</a:t>
            </a:r>
            <a:r>
              <a:rPr lang="en-US" altLang="zh-CN" sz="2400" dirty="0" smtClean="0"/>
              <a:t>————</a:t>
            </a:r>
            <a:r>
              <a:rPr lang="zh-CN" altLang="en-US" sz="2400" b="1" dirty="0" smtClean="0"/>
              <a:t>行列子集视图</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示例</a:t>
            </a:r>
            <a:endParaRPr lang="zh-CN" altLang="en-US" dirty="0"/>
          </a:p>
        </p:txBody>
      </p:sp>
      <p:sp>
        <p:nvSpPr>
          <p:cNvPr id="4" name="TextBox 3"/>
          <p:cNvSpPr txBox="1"/>
          <p:nvPr/>
        </p:nvSpPr>
        <p:spPr>
          <a:xfrm>
            <a:off x="390938" y="1444498"/>
            <a:ext cx="8242852" cy="576248"/>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3]   </a:t>
            </a:r>
            <a:r>
              <a:rPr lang="zh-CN" altLang="en-US" sz="2400" dirty="0" smtClean="0"/>
              <a:t>建立信息系选修了</a:t>
            </a:r>
            <a:r>
              <a:rPr lang="en-US" altLang="zh-CN" sz="2400" dirty="0" smtClean="0"/>
              <a:t>1</a:t>
            </a:r>
            <a:r>
              <a:rPr lang="zh-CN" altLang="en-US" sz="2400" dirty="0" smtClean="0"/>
              <a:t>号课程的学生视图。</a:t>
            </a:r>
            <a:endParaRPr lang="zh-CN" altLang="en-US" sz="2000" dirty="0"/>
          </a:p>
        </p:txBody>
      </p:sp>
      <p:sp>
        <p:nvSpPr>
          <p:cNvPr id="5" name="矩形 4"/>
          <p:cNvSpPr/>
          <p:nvPr/>
        </p:nvSpPr>
        <p:spPr>
          <a:xfrm>
            <a:off x="1345097" y="2115572"/>
            <a:ext cx="6327911" cy="2246769"/>
          </a:xfrm>
          <a:prstGeom prst="rect">
            <a:avLst/>
          </a:prstGeom>
        </p:spPr>
        <p:txBody>
          <a:bodyPr wrap="square">
            <a:spAutoFit/>
          </a:bodyPr>
          <a:lstStyle/>
          <a:p>
            <a:pPr>
              <a:buFont typeface="Wingdings" pitchFamily="2" charset="2"/>
              <a:buNone/>
            </a:pPr>
            <a:r>
              <a:rPr lang="en-US" altLang="zh-CN" dirty="0" smtClean="0"/>
              <a:t> </a:t>
            </a:r>
            <a:r>
              <a:rPr lang="en-US" altLang="zh-CN" sz="2000" b="1" dirty="0" smtClean="0">
                <a:solidFill>
                  <a:srgbClr val="7030A0"/>
                </a:solidFill>
              </a:rPr>
              <a:t>CREATE VIEW  </a:t>
            </a:r>
            <a:r>
              <a:rPr lang="en-US" altLang="zh-CN" sz="2000" dirty="0" smtClean="0"/>
              <a:t>IS_S1(</a:t>
            </a:r>
            <a:r>
              <a:rPr lang="en-US" altLang="zh-CN" sz="2000" dirty="0" err="1" smtClean="0"/>
              <a:t>Sno</a:t>
            </a:r>
            <a:r>
              <a:rPr lang="zh-CN" altLang="en-US" sz="2000" dirty="0" smtClean="0"/>
              <a:t>，</a:t>
            </a:r>
            <a:r>
              <a:rPr lang="en-US" altLang="zh-CN" sz="2000" dirty="0" err="1" smtClean="0"/>
              <a:t>Sname</a:t>
            </a:r>
            <a:r>
              <a:rPr lang="zh-CN" altLang="en-US" sz="2000" dirty="0" smtClean="0"/>
              <a:t>，</a:t>
            </a:r>
            <a:r>
              <a:rPr lang="en-US" altLang="zh-CN" sz="2000" dirty="0" smtClean="0"/>
              <a:t>Grade)</a:t>
            </a:r>
          </a:p>
          <a:p>
            <a:pPr>
              <a:buFont typeface="Wingdings" pitchFamily="2" charset="2"/>
              <a:buNone/>
            </a:pPr>
            <a:r>
              <a:rPr lang="en-US" altLang="zh-CN" sz="2000" b="1" dirty="0" smtClean="0">
                <a:solidFill>
                  <a:srgbClr val="7030A0"/>
                </a:solidFill>
              </a:rPr>
              <a:t>AS </a:t>
            </a:r>
          </a:p>
          <a:p>
            <a:pPr>
              <a:buFont typeface="Wingdings" pitchFamily="2" charset="2"/>
              <a:buNone/>
            </a:pPr>
            <a:r>
              <a:rPr lang="en-US" altLang="zh-CN" sz="2000" b="1" dirty="0" smtClean="0">
                <a:solidFill>
                  <a:srgbClr val="7030A0"/>
                </a:solidFill>
              </a:rPr>
              <a:t>SELECT </a:t>
            </a:r>
            <a:r>
              <a:rPr lang="en-US" altLang="zh-CN" sz="2000" dirty="0" err="1" smtClean="0"/>
              <a:t>Student.Sno</a:t>
            </a:r>
            <a:r>
              <a:rPr lang="zh-CN" altLang="en-US" sz="2000" dirty="0" smtClean="0"/>
              <a:t>，</a:t>
            </a:r>
            <a:r>
              <a:rPr lang="en-US" altLang="zh-CN" sz="2000" dirty="0" err="1" smtClean="0"/>
              <a:t>Sname</a:t>
            </a:r>
            <a:r>
              <a:rPr lang="zh-CN" altLang="en-US" sz="2000" dirty="0" smtClean="0"/>
              <a:t>，</a:t>
            </a:r>
            <a:r>
              <a:rPr lang="en-US" altLang="zh-CN" sz="2000" dirty="0" smtClean="0"/>
              <a:t>Grade</a:t>
            </a:r>
          </a:p>
          <a:p>
            <a:pPr>
              <a:buFont typeface="Wingdings" pitchFamily="2" charset="2"/>
              <a:buNone/>
            </a:pPr>
            <a:r>
              <a:rPr lang="en-US" altLang="zh-CN" sz="2000" b="1" dirty="0" smtClean="0">
                <a:solidFill>
                  <a:srgbClr val="7030A0"/>
                </a:solidFill>
              </a:rPr>
              <a:t>FROM  </a:t>
            </a:r>
            <a:r>
              <a:rPr lang="en-US" altLang="zh-CN" sz="2000" dirty="0" smtClean="0"/>
              <a:t>Student</a:t>
            </a:r>
            <a:r>
              <a:rPr lang="zh-CN" altLang="en-US" sz="2000" dirty="0" smtClean="0"/>
              <a:t>，</a:t>
            </a:r>
            <a:r>
              <a:rPr lang="en-US" altLang="zh-CN" sz="2000" dirty="0" smtClean="0"/>
              <a:t>SC</a:t>
            </a:r>
          </a:p>
          <a:p>
            <a:pPr>
              <a:buFont typeface="Wingdings" pitchFamily="2" charset="2"/>
              <a:buNone/>
            </a:pPr>
            <a:r>
              <a:rPr lang="en-US" altLang="zh-CN" sz="2000" b="1" dirty="0" smtClean="0">
                <a:solidFill>
                  <a:srgbClr val="7030A0"/>
                </a:solidFill>
              </a:rPr>
              <a:t>WHERE </a:t>
            </a:r>
            <a:r>
              <a:rPr lang="en-US" altLang="zh-CN" sz="2000" dirty="0" err="1" smtClean="0"/>
              <a:t>Student.Sno</a:t>
            </a:r>
            <a:r>
              <a:rPr lang="en-US" altLang="zh-CN" sz="2000" dirty="0" smtClean="0"/>
              <a:t>=</a:t>
            </a:r>
            <a:r>
              <a:rPr lang="en-US" altLang="zh-CN" sz="2000" dirty="0" err="1" smtClean="0"/>
              <a:t>SC.Sno</a:t>
            </a:r>
            <a:r>
              <a:rPr lang="en-US" altLang="zh-CN" sz="2000" dirty="0" smtClean="0"/>
              <a:t>  AND</a:t>
            </a:r>
          </a:p>
          <a:p>
            <a:pPr>
              <a:buFont typeface="Wingdings" pitchFamily="2" charset="2"/>
              <a:buNone/>
            </a:pPr>
            <a:r>
              <a:rPr lang="en-US" altLang="zh-CN" sz="2000" dirty="0" smtClean="0"/>
              <a:t>               </a:t>
            </a:r>
            <a:r>
              <a:rPr lang="en-US" altLang="zh-CN" sz="2000" dirty="0" err="1" smtClean="0"/>
              <a:t>Sdept</a:t>
            </a:r>
            <a:r>
              <a:rPr lang="en-US" altLang="zh-CN" sz="2000" dirty="0" smtClean="0"/>
              <a:t>= 'IS' AND</a:t>
            </a:r>
          </a:p>
          <a:p>
            <a:pPr>
              <a:buFont typeface="Wingdings" pitchFamily="2" charset="2"/>
              <a:buNone/>
            </a:pPr>
            <a:r>
              <a:rPr lang="en-US" altLang="zh-CN" sz="2000" dirty="0" smtClean="0"/>
              <a:t>                  </a:t>
            </a:r>
            <a:r>
              <a:rPr lang="en-US" altLang="zh-CN" sz="2000" dirty="0" err="1" smtClean="0"/>
              <a:t>SC.Cno</a:t>
            </a:r>
            <a:r>
              <a:rPr lang="en-US" altLang="zh-CN" sz="2000" dirty="0" smtClean="0"/>
              <a:t>= '1'</a:t>
            </a:r>
            <a:r>
              <a:rPr lang="zh-CN" altLang="en-US" sz="2000" dirty="0" smtClean="0"/>
              <a:t>；</a:t>
            </a:r>
          </a:p>
        </p:txBody>
      </p:sp>
      <p:pic>
        <p:nvPicPr>
          <p:cNvPr id="6" name="Picture 2" descr="E:\数据库原理\ppt\picture\png-1469.png"/>
          <p:cNvPicPr>
            <a:picLocks noChangeAspect="1" noChangeArrowheads="1"/>
          </p:cNvPicPr>
          <p:nvPr/>
        </p:nvPicPr>
        <p:blipFill>
          <a:blip r:embed="rId2"/>
          <a:srcRect/>
          <a:stretch>
            <a:fillRect/>
          </a:stretch>
        </p:blipFill>
        <p:spPr bwMode="auto">
          <a:xfrm>
            <a:off x="3167269" y="540026"/>
            <a:ext cx="636103" cy="636103"/>
          </a:xfrm>
          <a:prstGeom prst="rect">
            <a:avLst/>
          </a:prstGeom>
          <a:noFill/>
        </p:spPr>
      </p:pic>
      <p:sp>
        <p:nvSpPr>
          <p:cNvPr id="9" name="TextBox 8"/>
          <p:cNvSpPr txBox="1"/>
          <p:nvPr/>
        </p:nvSpPr>
        <p:spPr>
          <a:xfrm>
            <a:off x="390938" y="4191945"/>
            <a:ext cx="8647046" cy="646331"/>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4]   </a:t>
            </a:r>
            <a:r>
              <a:rPr lang="zh-CN" altLang="en-US" sz="2400" dirty="0" smtClean="0"/>
              <a:t>建立信息系选修了</a:t>
            </a:r>
            <a:r>
              <a:rPr lang="en-US" altLang="zh-CN" sz="2400" dirty="0" smtClean="0"/>
              <a:t>1</a:t>
            </a:r>
            <a:r>
              <a:rPr lang="zh-CN" altLang="en-US" sz="2400" dirty="0" smtClean="0"/>
              <a:t>号课程且成绩在</a:t>
            </a:r>
            <a:r>
              <a:rPr lang="en-US" altLang="zh-CN" sz="2400" dirty="0" smtClean="0"/>
              <a:t>90</a:t>
            </a:r>
            <a:r>
              <a:rPr lang="zh-CN" altLang="en-US" sz="2400" dirty="0" smtClean="0"/>
              <a:t>分以上的学生视图。</a:t>
            </a:r>
            <a:endParaRPr lang="zh-CN" altLang="en-US" sz="2000" dirty="0"/>
          </a:p>
        </p:txBody>
      </p:sp>
      <p:sp>
        <p:nvSpPr>
          <p:cNvPr id="10" name="矩形 9"/>
          <p:cNvSpPr/>
          <p:nvPr/>
        </p:nvSpPr>
        <p:spPr>
          <a:xfrm>
            <a:off x="1311966" y="4916030"/>
            <a:ext cx="6327911" cy="1631216"/>
          </a:xfrm>
          <a:prstGeom prst="rect">
            <a:avLst/>
          </a:prstGeom>
        </p:spPr>
        <p:txBody>
          <a:bodyPr wrap="square">
            <a:spAutoFit/>
          </a:bodyPr>
          <a:lstStyle/>
          <a:p>
            <a:pPr>
              <a:buFont typeface="Wingdings" pitchFamily="2" charset="2"/>
              <a:buNone/>
            </a:pPr>
            <a:r>
              <a:rPr lang="en-US" altLang="zh-CN" dirty="0" smtClean="0"/>
              <a:t> </a:t>
            </a:r>
            <a:r>
              <a:rPr lang="en-US" altLang="zh-CN" sz="2000" b="1" dirty="0" smtClean="0">
                <a:solidFill>
                  <a:srgbClr val="7030A0"/>
                </a:solidFill>
              </a:rPr>
              <a:t>CREATE VIEW </a:t>
            </a:r>
            <a:r>
              <a:rPr lang="en-US" altLang="zh-CN" sz="2000" dirty="0" smtClean="0"/>
              <a:t>IS_S2</a:t>
            </a:r>
          </a:p>
          <a:p>
            <a:pPr>
              <a:buFont typeface="Wingdings" pitchFamily="2" charset="2"/>
              <a:buNone/>
            </a:pPr>
            <a:r>
              <a:rPr lang="en-US" altLang="zh-CN" sz="2000" b="1" dirty="0" smtClean="0">
                <a:solidFill>
                  <a:srgbClr val="7030A0"/>
                </a:solidFill>
              </a:rPr>
              <a:t>AS</a:t>
            </a:r>
          </a:p>
          <a:p>
            <a:pPr>
              <a:buFont typeface="Wingdings" pitchFamily="2" charset="2"/>
              <a:buNone/>
            </a:pPr>
            <a:r>
              <a:rPr lang="en-US" altLang="zh-CN" sz="2000" b="1" dirty="0" smtClean="0">
                <a:solidFill>
                  <a:srgbClr val="7030A0"/>
                </a:solidFill>
              </a:rPr>
              <a:t>SELECT </a:t>
            </a:r>
            <a:r>
              <a:rPr lang="en-US" altLang="zh-CN" sz="2000" dirty="0" err="1" smtClean="0"/>
              <a:t>Sno</a:t>
            </a:r>
            <a:r>
              <a:rPr lang="zh-CN" altLang="en-US" sz="2000" dirty="0" smtClean="0"/>
              <a:t>，</a:t>
            </a:r>
            <a:r>
              <a:rPr lang="en-US" altLang="zh-CN" sz="2000" dirty="0" err="1" smtClean="0"/>
              <a:t>Sname</a:t>
            </a:r>
            <a:r>
              <a:rPr lang="zh-CN" altLang="en-US" sz="2000" dirty="0" smtClean="0"/>
              <a:t>，</a:t>
            </a:r>
            <a:r>
              <a:rPr lang="en-US" altLang="zh-CN" sz="2000" dirty="0" smtClean="0"/>
              <a:t>Grade</a:t>
            </a:r>
          </a:p>
          <a:p>
            <a:pPr>
              <a:buFont typeface="Wingdings" pitchFamily="2" charset="2"/>
              <a:buNone/>
            </a:pPr>
            <a:r>
              <a:rPr lang="en-US" altLang="zh-CN" sz="2000" b="1" dirty="0" smtClean="0">
                <a:solidFill>
                  <a:srgbClr val="7030A0"/>
                </a:solidFill>
              </a:rPr>
              <a:t>FROM  </a:t>
            </a:r>
            <a:r>
              <a:rPr lang="en-US" altLang="zh-CN" sz="2000" dirty="0" smtClean="0"/>
              <a:t>IS_S1</a:t>
            </a:r>
          </a:p>
          <a:p>
            <a:pPr>
              <a:buFont typeface="Wingdings" pitchFamily="2" charset="2"/>
              <a:buNone/>
            </a:pPr>
            <a:r>
              <a:rPr lang="en-US" altLang="zh-CN" sz="2000" b="1" dirty="0" smtClean="0">
                <a:solidFill>
                  <a:srgbClr val="7030A0"/>
                </a:solidFill>
              </a:rPr>
              <a:t>WHERE  </a:t>
            </a:r>
            <a:r>
              <a:rPr lang="en-US" altLang="zh-CN" sz="2000" dirty="0" smtClean="0"/>
              <a:t>Grade&gt;=90</a:t>
            </a:r>
            <a:r>
              <a:rPr lang="zh-CN" alt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txBox="1">
            <a:spLocks/>
          </p:cNvSpPr>
          <p:nvPr/>
        </p:nvSpPr>
        <p:spPr>
          <a:xfrm>
            <a:off x="430696" y="367403"/>
            <a:ext cx="8229600" cy="82529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ea"/>
                <a:ea typeface="+mj-ea"/>
                <a:cs typeface="+mj-cs"/>
              </a:rPr>
              <a:t>示例</a:t>
            </a:r>
            <a:endParaRPr kumimoji="0" lang="zh-CN" alt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ea"/>
              <a:ea typeface="+mj-ea"/>
              <a:cs typeface="+mj-cs"/>
            </a:endParaRPr>
          </a:p>
        </p:txBody>
      </p:sp>
      <p:pic>
        <p:nvPicPr>
          <p:cNvPr id="5" name="Picture 2" descr="E:\数据库原理\ppt\picture\png-1469.png"/>
          <p:cNvPicPr>
            <a:picLocks noChangeAspect="1" noChangeArrowheads="1"/>
          </p:cNvPicPr>
          <p:nvPr/>
        </p:nvPicPr>
        <p:blipFill>
          <a:blip r:embed="rId2"/>
          <a:srcRect/>
          <a:stretch>
            <a:fillRect/>
          </a:stretch>
        </p:blipFill>
        <p:spPr bwMode="auto">
          <a:xfrm>
            <a:off x="3074503" y="487017"/>
            <a:ext cx="636103" cy="636103"/>
          </a:xfrm>
          <a:prstGeom prst="rect">
            <a:avLst/>
          </a:prstGeom>
          <a:noFill/>
        </p:spPr>
      </p:pic>
      <p:sp>
        <p:nvSpPr>
          <p:cNvPr id="6" name="TextBox 5"/>
          <p:cNvSpPr txBox="1"/>
          <p:nvPr/>
        </p:nvSpPr>
        <p:spPr>
          <a:xfrm>
            <a:off x="503583" y="1484254"/>
            <a:ext cx="8242852" cy="646331"/>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6]    </a:t>
            </a:r>
            <a:r>
              <a:rPr lang="zh-CN" altLang="en-US" sz="2400" dirty="0" smtClean="0"/>
              <a:t>将学生的学号及他的平均成绩定义为一个视图。</a:t>
            </a:r>
            <a:endParaRPr lang="zh-CN" altLang="en-US" sz="2000" dirty="0"/>
          </a:p>
        </p:txBody>
      </p:sp>
      <p:sp>
        <p:nvSpPr>
          <p:cNvPr id="7" name="矩形 6"/>
          <p:cNvSpPr/>
          <p:nvPr/>
        </p:nvSpPr>
        <p:spPr>
          <a:xfrm>
            <a:off x="1331845" y="2513134"/>
            <a:ext cx="6327911" cy="1938992"/>
          </a:xfrm>
          <a:prstGeom prst="rect">
            <a:avLst/>
          </a:prstGeom>
        </p:spPr>
        <p:txBody>
          <a:bodyPr wrap="square">
            <a:spAutoFit/>
          </a:bodyPr>
          <a:lstStyle/>
          <a:p>
            <a:pPr eaLnBrk="1" hangingPunct="1">
              <a:lnSpc>
                <a:spcPct val="120000"/>
              </a:lnSpc>
              <a:buFont typeface="Wingdings" pitchFamily="2" charset="2"/>
              <a:buNone/>
            </a:pPr>
            <a:r>
              <a:rPr lang="en-US" altLang="zh-CN" dirty="0" smtClean="0"/>
              <a:t> </a:t>
            </a:r>
            <a:r>
              <a:rPr lang="en-US" altLang="zh-CN" sz="2000" dirty="0" smtClean="0"/>
              <a:t>CREAT  VIEW S_G(</a:t>
            </a:r>
            <a:r>
              <a:rPr lang="en-US" altLang="zh-CN" sz="2000" dirty="0" err="1" smtClean="0"/>
              <a:t>Sno</a:t>
            </a:r>
            <a:r>
              <a:rPr lang="zh-CN" altLang="en-US" sz="2000" dirty="0" smtClean="0"/>
              <a:t>，</a:t>
            </a:r>
            <a:r>
              <a:rPr lang="en-US" altLang="zh-CN" sz="2000" b="1" dirty="0" err="1" smtClean="0">
                <a:solidFill>
                  <a:srgbClr val="FF0000"/>
                </a:solidFill>
              </a:rPr>
              <a:t>Gavg</a:t>
            </a:r>
            <a:r>
              <a:rPr lang="en-US" altLang="zh-CN" sz="2000" dirty="0" smtClean="0"/>
              <a:t>)</a:t>
            </a:r>
          </a:p>
          <a:p>
            <a:pPr eaLnBrk="1" hangingPunct="1">
              <a:lnSpc>
                <a:spcPct val="120000"/>
              </a:lnSpc>
              <a:buFont typeface="Wingdings" pitchFamily="2" charset="2"/>
              <a:buNone/>
            </a:pPr>
            <a:r>
              <a:rPr lang="en-US" altLang="zh-CN" sz="2000" dirty="0" smtClean="0"/>
              <a:t>AS  </a:t>
            </a:r>
          </a:p>
          <a:p>
            <a:pPr eaLnBrk="1" hangingPunct="1">
              <a:lnSpc>
                <a:spcPct val="120000"/>
              </a:lnSpc>
              <a:buFont typeface="Wingdings" pitchFamily="2" charset="2"/>
              <a:buNone/>
            </a:pPr>
            <a:r>
              <a:rPr lang="en-US" altLang="zh-CN" sz="2000" dirty="0" smtClean="0"/>
              <a:t>SELECT  </a:t>
            </a:r>
            <a:r>
              <a:rPr lang="en-US" altLang="zh-CN" sz="2000" dirty="0" err="1" smtClean="0"/>
              <a:t>Sno</a:t>
            </a:r>
            <a:r>
              <a:rPr lang="zh-CN" altLang="en-US" sz="2000" dirty="0" smtClean="0"/>
              <a:t>，</a:t>
            </a:r>
            <a:r>
              <a:rPr lang="en-US" altLang="zh-CN" sz="2000" b="1" dirty="0" err="1" smtClean="0">
                <a:solidFill>
                  <a:srgbClr val="FF0000"/>
                </a:solidFill>
              </a:rPr>
              <a:t>AVG(Grade)</a:t>
            </a:r>
          </a:p>
          <a:p>
            <a:pPr eaLnBrk="1" hangingPunct="1">
              <a:lnSpc>
                <a:spcPct val="120000"/>
              </a:lnSpc>
              <a:buFont typeface="Wingdings" pitchFamily="2" charset="2"/>
              <a:buNone/>
            </a:pPr>
            <a:r>
              <a:rPr lang="en-US" altLang="zh-CN" sz="2000" dirty="0" smtClean="0"/>
              <a:t>FROM  SC</a:t>
            </a:r>
          </a:p>
          <a:p>
            <a:pPr eaLnBrk="1" hangingPunct="1">
              <a:lnSpc>
                <a:spcPct val="120000"/>
              </a:lnSpc>
              <a:buFont typeface="Wingdings" pitchFamily="2" charset="2"/>
              <a:buNone/>
            </a:pPr>
            <a:r>
              <a:rPr lang="en-US" altLang="zh-CN" sz="2000" b="1" dirty="0" err="1" smtClean="0">
                <a:solidFill>
                  <a:srgbClr val="FF0000"/>
                </a:solidFill>
              </a:rPr>
              <a:t>GROUP BY Sno</a:t>
            </a:r>
            <a:r>
              <a:rPr lang="zh-CN" altLang="en-US" sz="2000" dirty="0" smtClean="0">
                <a:solidFill>
                  <a:srgbClr val="FF3399"/>
                </a:solidFill>
              </a:rPr>
              <a:t>；</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二、删除视图</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语句格式</a:t>
            </a:r>
            <a:endParaRPr lang="en-US" altLang="zh-CN" dirty="0" smtClean="0"/>
          </a:p>
          <a:p>
            <a:endParaRPr lang="en-US" altLang="zh-CN" dirty="0" smtClean="0"/>
          </a:p>
          <a:p>
            <a:endParaRPr lang="en-US" altLang="zh-CN" dirty="0" smtClean="0"/>
          </a:p>
          <a:p>
            <a:pPr lvl="1"/>
            <a:r>
              <a:rPr lang="zh-CN" altLang="en-US" sz="2400" dirty="0" smtClean="0"/>
              <a:t>该语句从数据字典中删除指定的视图定义</a:t>
            </a:r>
          </a:p>
          <a:p>
            <a:pPr lvl="1"/>
            <a:r>
              <a:rPr lang="zh-CN" altLang="en-US" sz="2400" dirty="0" smtClean="0"/>
              <a:t>由该视图导出的其他视图定义仍在数据字典中，但已不能使用，必须显式删除</a:t>
            </a:r>
          </a:p>
          <a:p>
            <a:pPr lvl="1"/>
            <a:r>
              <a:rPr lang="zh-CN" altLang="en-US" sz="2400" dirty="0" smtClean="0"/>
              <a:t>删除基表时，由该基表导出的所有视图定义都必须显式删除</a:t>
            </a:r>
            <a:endParaRPr lang="en-US" altLang="zh-CN" sz="2400" dirty="0" smtClean="0"/>
          </a:p>
          <a:p>
            <a:pPr lvl="1"/>
            <a:r>
              <a:rPr lang="zh-CN" altLang="en-US" sz="2400" dirty="0" smtClean="0"/>
              <a:t>如果</a:t>
            </a:r>
            <a:r>
              <a:rPr lang="en-US" altLang="zh-CN" sz="2400" dirty="0" smtClean="0"/>
              <a:t>CASCADE</a:t>
            </a:r>
            <a:r>
              <a:rPr lang="zh-CN" altLang="en-US" sz="2400" dirty="0" smtClean="0"/>
              <a:t>选项，则删除该视图时会把由它导出的视图一块删除</a:t>
            </a:r>
            <a:endParaRPr lang="zh-CN" altLang="en-US" sz="2400" dirty="0"/>
          </a:p>
        </p:txBody>
      </p:sp>
      <p:sp>
        <p:nvSpPr>
          <p:cNvPr id="4" name="矩形 3"/>
          <p:cNvSpPr/>
          <p:nvPr/>
        </p:nvSpPr>
        <p:spPr>
          <a:xfrm>
            <a:off x="1542047" y="2449205"/>
            <a:ext cx="5693640" cy="461665"/>
          </a:xfrm>
          <a:prstGeom prst="rect">
            <a:avLst/>
          </a:prstGeom>
        </p:spPr>
        <p:txBody>
          <a:bodyPr wrap="square">
            <a:spAutoFit/>
          </a:bodyPr>
          <a:lstStyle/>
          <a:p>
            <a:pPr eaLnBrk="1" hangingPunct="1"/>
            <a:r>
              <a:rPr lang="en-US" altLang="zh-CN" sz="2400" b="1" dirty="0" smtClean="0">
                <a:solidFill>
                  <a:srgbClr val="0000FF"/>
                </a:solidFill>
              </a:rPr>
              <a:t>DROP  VIEW  </a:t>
            </a:r>
            <a:r>
              <a:rPr lang="en-US" altLang="zh-CN" sz="2400" dirty="0" smtClean="0"/>
              <a:t>&lt;</a:t>
            </a:r>
            <a:r>
              <a:rPr lang="zh-CN" altLang="en-US" sz="2400" dirty="0" smtClean="0"/>
              <a:t>视图名</a:t>
            </a:r>
            <a:r>
              <a:rPr lang="en-US" altLang="zh-CN" sz="2400" dirty="0" smtClean="0"/>
              <a:t>&gt; [CASCADE]</a:t>
            </a:r>
            <a:r>
              <a:rPr lang="zh-CN" altLang="en-US" sz="24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第六节 视图</a:t>
            </a:r>
            <a:endParaRPr lang="zh-CN" altLang="en-US" dirty="0"/>
          </a:p>
        </p:txBody>
      </p:sp>
      <p:sp>
        <p:nvSpPr>
          <p:cNvPr id="3" name="内容占位符 2"/>
          <p:cNvSpPr>
            <a:spLocks noGrp="1"/>
          </p:cNvSpPr>
          <p:nvPr>
            <p:ph idx="1"/>
          </p:nvPr>
        </p:nvSpPr>
        <p:spPr/>
        <p:txBody>
          <a:bodyPr/>
          <a:lstStyle/>
          <a:p>
            <a:r>
              <a:rPr lang="zh-CN" altLang="en-US" dirty="0" smtClean="0"/>
              <a:t>定义视图</a:t>
            </a:r>
          </a:p>
          <a:p>
            <a:r>
              <a:rPr lang="zh-CN" altLang="en-US" dirty="0" smtClean="0">
                <a:solidFill>
                  <a:srgbClr val="7030A0"/>
                </a:solidFill>
              </a:rPr>
              <a:t>查询视图</a:t>
            </a:r>
          </a:p>
          <a:p>
            <a:r>
              <a:rPr lang="zh-CN" altLang="en-US" dirty="0" smtClean="0"/>
              <a:t>更新视图</a:t>
            </a:r>
          </a:p>
          <a:p>
            <a:r>
              <a:rPr lang="zh-CN" altLang="en-US" dirty="0" smtClean="0"/>
              <a:t>视图的作用</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pPr>
              <a:lnSpc>
                <a:spcPct val="130000"/>
              </a:lnSpc>
              <a:spcAft>
                <a:spcPct val="30000"/>
              </a:spcAft>
            </a:pPr>
            <a:r>
              <a:rPr lang="zh-CN" altLang="en-US" sz="2400" b="1" dirty="0" smtClean="0"/>
              <a:t>从用户角度：查询视图与查询基本表相同</a:t>
            </a:r>
          </a:p>
          <a:p>
            <a:pPr>
              <a:lnSpc>
                <a:spcPct val="130000"/>
              </a:lnSpc>
            </a:pPr>
            <a:r>
              <a:rPr lang="en-US" altLang="zh-CN" sz="2400" b="1" dirty="0" smtClean="0"/>
              <a:t>DBMS</a:t>
            </a:r>
            <a:r>
              <a:rPr lang="zh-CN" altLang="en-US" sz="2400" b="1" dirty="0" smtClean="0">
                <a:solidFill>
                  <a:srgbClr val="E02920"/>
                </a:solidFill>
              </a:rPr>
              <a:t>实现</a:t>
            </a:r>
            <a:r>
              <a:rPr lang="zh-CN" altLang="en-US" sz="2400" b="1" dirty="0" smtClean="0"/>
              <a:t>视图查询的方法</a:t>
            </a:r>
          </a:p>
          <a:p>
            <a:pPr lvl="1">
              <a:lnSpc>
                <a:spcPct val="130000"/>
              </a:lnSpc>
            </a:pPr>
            <a:r>
              <a:rPr lang="zh-CN" altLang="en-US" sz="2000" b="1" dirty="0" smtClean="0">
                <a:solidFill>
                  <a:srgbClr val="E02920"/>
                </a:solidFill>
              </a:rPr>
              <a:t>实体化视图</a:t>
            </a:r>
            <a:r>
              <a:rPr lang="zh-CN" altLang="en-US" sz="2000" b="1" dirty="0" smtClean="0"/>
              <a:t>（</a:t>
            </a:r>
            <a:r>
              <a:rPr lang="en-US" altLang="zh-CN" sz="2000" b="1" dirty="0" smtClean="0"/>
              <a:t>View Materialization</a:t>
            </a:r>
            <a:r>
              <a:rPr lang="zh-CN" altLang="en-US" sz="2000" b="1" dirty="0" smtClean="0"/>
              <a:t>）</a:t>
            </a:r>
            <a:endParaRPr lang="zh-CN" altLang="en-US" sz="1800" b="1" dirty="0" smtClean="0"/>
          </a:p>
          <a:p>
            <a:pPr lvl="2">
              <a:lnSpc>
                <a:spcPct val="130000"/>
              </a:lnSpc>
            </a:pPr>
            <a:r>
              <a:rPr lang="zh-CN" altLang="en-US" dirty="0" smtClean="0"/>
              <a:t>有效性检查：检查所查询的视图是否存在</a:t>
            </a:r>
          </a:p>
          <a:p>
            <a:pPr lvl="2">
              <a:lnSpc>
                <a:spcPct val="130000"/>
              </a:lnSpc>
            </a:pPr>
            <a:r>
              <a:rPr lang="zh-CN" altLang="en-US" dirty="0" smtClean="0"/>
              <a:t>执行视图定义，将视图临时实体化，生成临时表</a:t>
            </a:r>
          </a:p>
          <a:p>
            <a:pPr lvl="2">
              <a:lnSpc>
                <a:spcPct val="130000"/>
              </a:lnSpc>
            </a:pPr>
            <a:r>
              <a:rPr lang="zh-CN" altLang="en-US" dirty="0" smtClean="0"/>
              <a:t>查询视图转换为查询临时表</a:t>
            </a:r>
          </a:p>
          <a:p>
            <a:pPr lvl="2">
              <a:lnSpc>
                <a:spcPct val="130000"/>
              </a:lnSpc>
            </a:pPr>
            <a:r>
              <a:rPr lang="zh-CN" altLang="en-US" dirty="0" smtClean="0"/>
              <a:t>查询完毕删除被实体化的视图</a:t>
            </a:r>
            <a:r>
              <a:rPr lang="en-US" altLang="zh-CN" dirty="0" smtClean="0"/>
              <a:t>(</a:t>
            </a:r>
            <a:r>
              <a:rPr lang="zh-CN" altLang="en-US" dirty="0" smtClean="0"/>
              <a:t>临时表</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本讲教学目标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掌握</a:t>
            </a:r>
            <a:endParaRPr lang="en-US" altLang="zh-CN" dirty="0" smtClean="0"/>
          </a:p>
          <a:p>
            <a:pPr lvl="1"/>
            <a:r>
              <a:rPr lang="zh-CN" altLang="en-US" sz="2400" dirty="0" smtClean="0"/>
              <a:t>数据更新：增、删、改</a:t>
            </a:r>
            <a:endParaRPr lang="en-US" altLang="zh-CN" sz="2400" dirty="0" smtClean="0"/>
          </a:p>
          <a:p>
            <a:pPr lvl="1"/>
            <a:r>
              <a:rPr lang="zh-CN" altLang="en-US" sz="2400" dirty="0" smtClean="0"/>
              <a:t>视图的定义、删除、查询、更新</a:t>
            </a:r>
            <a:endParaRPr lang="en-US" altLang="zh-CN" sz="2400" dirty="0" smtClean="0"/>
          </a:p>
          <a:p>
            <a:r>
              <a:rPr lang="zh-CN" altLang="en-US" dirty="0" smtClean="0"/>
              <a:t>了解</a:t>
            </a:r>
            <a:endParaRPr lang="en-US" altLang="zh-CN" dirty="0" smtClean="0"/>
          </a:p>
          <a:p>
            <a:pPr lvl="1"/>
            <a:r>
              <a:rPr lang="zh-CN" altLang="en-US" sz="2400" dirty="0" smtClean="0"/>
              <a:t>视图的作用</a:t>
            </a:r>
            <a:endParaRPr lang="en-US" altLang="zh-CN" sz="2400" dirty="0" smtClean="0"/>
          </a:p>
          <a:p>
            <a:r>
              <a:rPr lang="zh-CN" altLang="en-US" dirty="0" smtClean="0"/>
              <a:t>重点</a:t>
            </a:r>
            <a:endParaRPr lang="en-US" altLang="zh-CN" dirty="0" smtClean="0"/>
          </a:p>
          <a:p>
            <a:pPr lvl="1"/>
            <a:r>
              <a:rPr lang="zh-CN" altLang="en-US" sz="2400" dirty="0" smtClean="0"/>
              <a:t>数据更新、视图</a:t>
            </a:r>
            <a:endParaRPr lang="en-US" altLang="zh-CN" sz="2400" dirty="0" smtClean="0"/>
          </a:p>
          <a:p>
            <a:r>
              <a:rPr lang="zh-CN" altLang="en-US" dirty="0" smtClean="0"/>
              <a:t>难点</a:t>
            </a:r>
            <a:endParaRPr lang="en-US" altLang="zh-CN" dirty="0" smtClean="0"/>
          </a:p>
          <a:p>
            <a:pPr lvl="1"/>
            <a:r>
              <a:rPr lang="zh-CN" altLang="en-US" sz="2400" dirty="0" smtClean="0"/>
              <a:t>视图更新</a:t>
            </a:r>
            <a:endParaRPr lang="zh-C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1">
              <a:lnSpc>
                <a:spcPct val="170000"/>
              </a:lnSpc>
            </a:pPr>
            <a:r>
              <a:rPr lang="zh-CN" altLang="en-US" b="1" dirty="0" smtClean="0">
                <a:solidFill>
                  <a:srgbClr val="E02920"/>
                </a:solidFill>
              </a:rPr>
              <a:t>视图消解法</a:t>
            </a:r>
            <a:r>
              <a:rPr lang="zh-CN" altLang="en-US" b="1" dirty="0" smtClean="0"/>
              <a:t>（</a:t>
            </a:r>
            <a:r>
              <a:rPr lang="en-US" altLang="zh-CN" b="1" dirty="0" smtClean="0"/>
              <a:t>View Resolution</a:t>
            </a:r>
            <a:r>
              <a:rPr lang="zh-CN" altLang="en-US" b="1" dirty="0" smtClean="0"/>
              <a:t>）</a:t>
            </a:r>
          </a:p>
          <a:p>
            <a:pPr lvl="2">
              <a:lnSpc>
                <a:spcPct val="170000"/>
              </a:lnSpc>
            </a:pPr>
            <a:r>
              <a:rPr lang="zh-CN" altLang="en-US" dirty="0" smtClean="0"/>
              <a:t>进行有效性检查，检查查询的表、视图等是否存在。如果存在，则从数据字典中取出视图的定义</a:t>
            </a:r>
          </a:p>
          <a:p>
            <a:pPr lvl="2">
              <a:lnSpc>
                <a:spcPct val="170000"/>
              </a:lnSpc>
            </a:pPr>
            <a:r>
              <a:rPr lang="zh-CN" altLang="en-US" dirty="0" smtClean="0"/>
              <a:t>把视图定义中的子查询与用户的查询结合起来，转换成等价的对基本表的查询</a:t>
            </a:r>
          </a:p>
          <a:p>
            <a:pPr lvl="2">
              <a:lnSpc>
                <a:spcPct val="170000"/>
              </a:lnSpc>
            </a:pPr>
            <a:r>
              <a:rPr lang="zh-CN" altLang="en-US" dirty="0" smtClean="0"/>
              <a:t>执行</a:t>
            </a:r>
            <a:r>
              <a:rPr lang="zh-CN" altLang="en-US" b="1" dirty="0" smtClean="0">
                <a:solidFill>
                  <a:srgbClr val="E02920"/>
                </a:solidFill>
              </a:rPr>
              <a:t>修正</a:t>
            </a:r>
            <a:r>
              <a:rPr lang="zh-CN" altLang="en-US" dirty="0" smtClean="0"/>
              <a:t>后的查询</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pic>
        <p:nvPicPr>
          <p:cNvPr id="4" name="Picture 2" descr="E:\数据库原理\ppt\picture\png-1469.png"/>
          <p:cNvPicPr>
            <a:picLocks noChangeAspect="1" noChangeArrowheads="1"/>
          </p:cNvPicPr>
          <p:nvPr/>
        </p:nvPicPr>
        <p:blipFill>
          <a:blip r:embed="rId2"/>
          <a:srcRect/>
          <a:stretch>
            <a:fillRect/>
          </a:stretch>
        </p:blipFill>
        <p:spPr bwMode="auto">
          <a:xfrm>
            <a:off x="3074503" y="513521"/>
            <a:ext cx="636103" cy="636103"/>
          </a:xfrm>
          <a:prstGeom prst="rect">
            <a:avLst/>
          </a:prstGeom>
          <a:noFill/>
        </p:spPr>
      </p:pic>
      <p:sp>
        <p:nvSpPr>
          <p:cNvPr id="5" name="TextBox 4"/>
          <p:cNvSpPr txBox="1"/>
          <p:nvPr/>
        </p:nvSpPr>
        <p:spPr>
          <a:xfrm>
            <a:off x="503583" y="1484254"/>
            <a:ext cx="8242852" cy="646331"/>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1]  </a:t>
            </a:r>
            <a:r>
              <a:rPr lang="zh-CN" altLang="en-US" sz="2400" dirty="0" smtClean="0"/>
              <a:t>在信息系学生的视图中找出年龄小于</a:t>
            </a:r>
            <a:r>
              <a:rPr lang="en-US" altLang="zh-CN" sz="2400" dirty="0" smtClean="0"/>
              <a:t>20</a:t>
            </a:r>
            <a:r>
              <a:rPr lang="zh-CN" altLang="en-US" sz="2400" dirty="0" smtClean="0"/>
              <a:t>岁的学生。</a:t>
            </a:r>
            <a:endParaRPr lang="zh-CN" altLang="en-US" sz="2000" dirty="0"/>
          </a:p>
        </p:txBody>
      </p:sp>
      <p:sp>
        <p:nvSpPr>
          <p:cNvPr id="6" name="矩形 5"/>
          <p:cNvSpPr/>
          <p:nvPr/>
        </p:nvSpPr>
        <p:spPr>
          <a:xfrm>
            <a:off x="1345097" y="2287847"/>
            <a:ext cx="6327911" cy="1249637"/>
          </a:xfrm>
          <a:prstGeom prst="rect">
            <a:avLst/>
          </a:prstGeom>
        </p:spPr>
        <p:txBody>
          <a:bodyPr wrap="square">
            <a:spAutoFit/>
          </a:bodyPr>
          <a:lstStyle/>
          <a:p>
            <a:pPr eaLnBrk="1" hangingPunct="1">
              <a:lnSpc>
                <a:spcPct val="130000"/>
              </a:lnSpc>
              <a:buFont typeface="Wingdings" pitchFamily="2" charset="2"/>
              <a:buNone/>
            </a:pPr>
            <a:r>
              <a:rPr lang="en-US" altLang="zh-CN" dirty="0" smtClean="0"/>
              <a:t> </a:t>
            </a:r>
            <a:r>
              <a:rPr lang="en-US" altLang="zh-CN" sz="2000" b="1" dirty="0" smtClean="0">
                <a:solidFill>
                  <a:srgbClr val="0000FF"/>
                </a:solidFill>
              </a:rPr>
              <a:t>SELECT   </a:t>
            </a:r>
            <a:r>
              <a:rPr lang="en-US" altLang="zh-CN" sz="2000" dirty="0" err="1" smtClean="0"/>
              <a:t>Sno</a:t>
            </a:r>
            <a:r>
              <a:rPr lang="zh-CN" altLang="en-US" sz="2000" dirty="0" smtClean="0"/>
              <a:t>，</a:t>
            </a:r>
            <a:r>
              <a:rPr lang="en-US" altLang="zh-CN" sz="2000" dirty="0" smtClean="0"/>
              <a:t>Sage</a:t>
            </a:r>
          </a:p>
          <a:p>
            <a:pPr eaLnBrk="1" hangingPunct="1">
              <a:lnSpc>
                <a:spcPct val="130000"/>
              </a:lnSpc>
              <a:buFont typeface="Wingdings" pitchFamily="2" charset="2"/>
              <a:buNone/>
            </a:pPr>
            <a:r>
              <a:rPr lang="en-US" altLang="zh-CN" sz="2000" b="1" dirty="0" smtClean="0">
                <a:solidFill>
                  <a:srgbClr val="0000FF"/>
                </a:solidFill>
              </a:rPr>
              <a:t>FROM      </a:t>
            </a:r>
            <a:r>
              <a:rPr lang="en-US" altLang="zh-CN" sz="2000" dirty="0" err="1" smtClean="0"/>
              <a:t>IS_Student</a:t>
            </a:r>
            <a:endParaRPr lang="en-US" altLang="zh-CN" sz="2000" dirty="0" smtClean="0"/>
          </a:p>
          <a:p>
            <a:pPr eaLnBrk="1" hangingPunct="1">
              <a:lnSpc>
                <a:spcPct val="130000"/>
              </a:lnSpc>
              <a:buFont typeface="Wingdings" pitchFamily="2" charset="2"/>
              <a:buNone/>
            </a:pPr>
            <a:r>
              <a:rPr lang="en-US" altLang="zh-CN" sz="2000" b="1" dirty="0" smtClean="0">
                <a:solidFill>
                  <a:srgbClr val="0000FF"/>
                </a:solidFill>
              </a:rPr>
              <a:t>WHERE   </a:t>
            </a:r>
            <a:r>
              <a:rPr lang="en-US" altLang="zh-CN" sz="2000" dirty="0" smtClean="0"/>
              <a:t>Sage&lt;20</a:t>
            </a:r>
            <a:r>
              <a:rPr lang="zh-CN" altLang="en-US" sz="2000" dirty="0" smtClean="0"/>
              <a:t>；</a:t>
            </a:r>
          </a:p>
        </p:txBody>
      </p:sp>
      <p:sp>
        <p:nvSpPr>
          <p:cNvPr id="7" name="内容占位符 2"/>
          <p:cNvSpPr txBox="1">
            <a:spLocks/>
          </p:cNvSpPr>
          <p:nvPr/>
        </p:nvSpPr>
        <p:spPr>
          <a:xfrm>
            <a:off x="536713" y="3816626"/>
            <a:ext cx="8229600" cy="2177015"/>
          </a:xfrm>
          <a:prstGeom prst="rect">
            <a:avLst/>
          </a:prstGeom>
        </p:spPr>
        <p:txBody>
          <a:bodyPr/>
          <a:lstStyle/>
          <a:p>
            <a:pPr marL="742950" marR="0" lvl="1" indent="-285750" algn="l" defTabSz="914400" rtl="0" eaLnBrk="1" fontAlgn="auto" latinLnBrk="0" hangingPunct="1">
              <a:lnSpc>
                <a:spcPct val="120000"/>
              </a:lnSpc>
              <a:spcBef>
                <a:spcPct val="20000"/>
              </a:spcBef>
              <a:spcAft>
                <a:spcPts val="0"/>
              </a:spcAft>
              <a:buClr>
                <a:srgbClr val="0053E2"/>
              </a:buClr>
              <a:buSzPct val="70000"/>
              <a:buFont typeface="Wingdings" pitchFamily="2" charset="2"/>
              <a:buChar char="n"/>
              <a:tabLst/>
              <a:defRPr/>
            </a:pPr>
            <a:r>
              <a:rPr kumimoji="0" lang="zh-CN" alt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视图消解法</a:t>
            </a:r>
          </a:p>
          <a:p>
            <a:pPr marL="742950" marR="0" lvl="1" indent="-285750" algn="l" defTabSz="914400" rtl="0" eaLnBrk="1" fontAlgn="auto" latinLnBrk="0" hangingPunct="1">
              <a:lnSpc>
                <a:spcPct val="120000"/>
              </a:lnSpc>
              <a:spcBef>
                <a:spcPct val="20000"/>
              </a:spcBef>
              <a:spcAft>
                <a:spcPts val="0"/>
              </a:spcAft>
              <a:buClr>
                <a:srgbClr val="0053E2"/>
              </a:buClr>
              <a:buSzPct val="70000"/>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转换后的查询语句为：</a:t>
            </a:r>
          </a:p>
          <a:p>
            <a:pPr marL="808038" marR="0" lvl="1" algn="l" defTabSz="914400" rtl="0" eaLnBrk="1" fontAlgn="auto" latinLnBrk="0" hangingPunct="1">
              <a:lnSpc>
                <a:spcPct val="120000"/>
              </a:lnSpc>
              <a:spcBef>
                <a:spcPct val="20000"/>
              </a:spcBef>
              <a:spcAft>
                <a:spcPts val="0"/>
              </a:spcAft>
              <a:buClr>
                <a:srgbClr val="0053E2"/>
              </a:buClr>
              <a:buSzPct val="70000"/>
              <a:buFontTx/>
              <a:buNone/>
              <a:tabLst/>
              <a:defRPr/>
            </a:pPr>
            <a:r>
              <a:rPr kumimoji="0" lang="en-US" altLang="zh-CN" sz="20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SELECT  </a:t>
            </a:r>
            <a:r>
              <a:rPr kumimoji="0" lang="en-US" altLang="zh-CN" sz="200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Sno</a:t>
            </a:r>
            <a:r>
              <a:rPr kumimoji="0" lang="zh-CN" altLang="en-US" sz="20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20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Sage       </a:t>
            </a:r>
          </a:p>
          <a:p>
            <a:pPr marL="808038" marR="0" lvl="1" algn="l" defTabSz="914400" rtl="0" eaLnBrk="1" fontAlgn="auto" latinLnBrk="0" hangingPunct="1">
              <a:lnSpc>
                <a:spcPct val="120000"/>
              </a:lnSpc>
              <a:spcBef>
                <a:spcPct val="20000"/>
              </a:spcBef>
              <a:spcAft>
                <a:spcPts val="0"/>
              </a:spcAft>
              <a:buClr>
                <a:srgbClr val="0053E2"/>
              </a:buClr>
              <a:buSzPct val="70000"/>
              <a:buFontTx/>
              <a:buNone/>
              <a:tabLst/>
              <a:defRPr/>
            </a:pPr>
            <a:r>
              <a:rPr kumimoji="0" lang="en-US" altLang="zh-CN" sz="20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FROM  Student</a:t>
            </a:r>
          </a:p>
          <a:p>
            <a:pPr marL="808038" marR="0" lvl="1" algn="l" defTabSz="914400" rtl="0" eaLnBrk="1" fontAlgn="auto" latinLnBrk="0" hangingPunct="1">
              <a:lnSpc>
                <a:spcPct val="120000"/>
              </a:lnSpc>
              <a:spcBef>
                <a:spcPct val="20000"/>
              </a:spcBef>
              <a:spcAft>
                <a:spcPts val="0"/>
              </a:spcAft>
              <a:buClr>
                <a:srgbClr val="0053E2"/>
              </a:buClr>
              <a:buSzPct val="70000"/>
              <a:buFontTx/>
              <a:buNone/>
              <a:tabLst/>
              <a:defRPr/>
            </a:pPr>
            <a:r>
              <a:rPr kumimoji="0" lang="en-US" altLang="zh-CN" sz="20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WHERE  </a:t>
            </a:r>
            <a:r>
              <a:rPr kumimoji="0" lang="en-US" altLang="zh-CN" sz="200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Sdept</a:t>
            </a:r>
            <a:r>
              <a:rPr kumimoji="0" lang="en-US" altLang="zh-CN" sz="20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'IS'  AND  Sage&lt;20</a:t>
            </a:r>
            <a:r>
              <a:rPr kumimoji="0" lang="zh-CN" altLang="en-US" sz="200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
                <a:srgbClr val="2B166E"/>
              </a:buClr>
              <a:buSzTx/>
              <a:buFont typeface="Wingdings" pitchFamily="2" charset="2"/>
              <a:buChar char=""/>
              <a:tabLst/>
              <a:defRPr/>
            </a:pPr>
            <a:endParaRPr kumimoji="0" lang="zh-CN" altLang="en-US" sz="2800" b="0" i="0" u="none" strike="noStrike" kern="1200" cap="none" spc="0" normalizeH="0" baseline="0" noProof="0" dirty="0">
              <a:ln>
                <a:noFill/>
              </a:ln>
              <a:solidFill>
                <a:schemeClr val="tx1"/>
              </a:solidFill>
              <a:effectLst/>
              <a:uLnTx/>
              <a:uFillTx/>
              <a:latin typeface="Times New Roman" pitchFamily="18" charset="0"/>
              <a:ea typeface="隶书" pitchFamily="49" charset="-122"/>
              <a:cs typeface="Times New Roman" pitchFamily="18" charset="0"/>
            </a:endParaRPr>
          </a:p>
        </p:txBody>
      </p:sp>
      <p:pic>
        <p:nvPicPr>
          <p:cNvPr id="1025" name="Picture 1" descr="C:\Users\dingleilei\AppData\Roaming\Tencent\Users\840162598\QQ\WinTemp\RichOle\6VZR$PY0S0]}LWB42DF82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285" y="2287847"/>
            <a:ext cx="42481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5"/>
                                        </p:tgtEl>
                                        <p:attrNameLst>
                                          <p:attrName>style.visibility</p:attrName>
                                        </p:attrNameLst>
                                      </p:cBhvr>
                                      <p:to>
                                        <p:strVal val="visible"/>
                                      </p:to>
                                    </p:set>
                                    <p:animEffect transition="in" filter="fade">
                                      <p:cBhvr>
                                        <p:cTn id="19" dur="1000"/>
                                        <p:tgtEl>
                                          <p:spTgt spid="1025"/>
                                        </p:tgtEl>
                                      </p:cBhvr>
                                    </p:animEffect>
                                    <p:anim calcmode="lin" valueType="num">
                                      <p:cBhvr>
                                        <p:cTn id="20" dur="1000" fill="hold"/>
                                        <p:tgtEl>
                                          <p:spTgt spid="1025"/>
                                        </p:tgtEl>
                                        <p:attrNameLst>
                                          <p:attrName>ppt_x</p:attrName>
                                        </p:attrNameLst>
                                      </p:cBhvr>
                                      <p:tavLst>
                                        <p:tav tm="0">
                                          <p:val>
                                            <p:strVal val="#ppt_x"/>
                                          </p:val>
                                        </p:tav>
                                        <p:tav tm="100000">
                                          <p:val>
                                            <p:strVal val="#ppt_x"/>
                                          </p:val>
                                        </p:tav>
                                      </p:tavLst>
                                    </p:anim>
                                    <p:anim calcmode="lin" valueType="num">
                                      <p:cBhvr>
                                        <p:cTn id="21"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pic>
        <p:nvPicPr>
          <p:cNvPr id="4" name="Picture 2" descr="E:\数据库原理\ppt\picture\png-1469.png"/>
          <p:cNvPicPr>
            <a:picLocks noChangeAspect="1" noChangeArrowheads="1"/>
          </p:cNvPicPr>
          <p:nvPr/>
        </p:nvPicPr>
        <p:blipFill>
          <a:blip r:embed="rId2"/>
          <a:srcRect/>
          <a:stretch>
            <a:fillRect/>
          </a:stretch>
        </p:blipFill>
        <p:spPr bwMode="auto">
          <a:xfrm>
            <a:off x="3074503" y="513521"/>
            <a:ext cx="636103" cy="636103"/>
          </a:xfrm>
          <a:prstGeom prst="rect">
            <a:avLst/>
          </a:prstGeom>
          <a:noFill/>
        </p:spPr>
      </p:pic>
      <p:sp>
        <p:nvSpPr>
          <p:cNvPr id="5" name="TextBox 4"/>
          <p:cNvSpPr txBox="1"/>
          <p:nvPr/>
        </p:nvSpPr>
        <p:spPr>
          <a:xfrm>
            <a:off x="503583" y="1484254"/>
            <a:ext cx="8242852" cy="1200329"/>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11]  </a:t>
            </a:r>
            <a:r>
              <a:rPr lang="zh-CN" altLang="en-US" sz="2400" dirty="0" smtClean="0"/>
              <a:t>在</a:t>
            </a:r>
            <a:r>
              <a:rPr lang="en-US" altLang="zh-CN" sz="2400" dirty="0" smtClean="0"/>
              <a:t>S_G</a:t>
            </a:r>
            <a:r>
              <a:rPr lang="zh-CN" altLang="en-US" sz="2400" dirty="0" smtClean="0"/>
              <a:t>视图中查询平均成绩在</a:t>
            </a:r>
            <a:r>
              <a:rPr lang="en-US" altLang="zh-CN" sz="2400" dirty="0" smtClean="0"/>
              <a:t>90</a:t>
            </a:r>
            <a:r>
              <a:rPr lang="zh-CN" altLang="en-US" sz="2400" dirty="0" smtClean="0"/>
              <a:t>分以上的学生学号和平均成绩。</a:t>
            </a:r>
            <a:endParaRPr lang="zh-CN" altLang="en-US" sz="2000" dirty="0"/>
          </a:p>
        </p:txBody>
      </p:sp>
      <p:sp>
        <p:nvSpPr>
          <p:cNvPr id="6" name="矩形 5"/>
          <p:cNvSpPr/>
          <p:nvPr/>
        </p:nvSpPr>
        <p:spPr>
          <a:xfrm>
            <a:off x="1278836" y="2791430"/>
            <a:ext cx="6327911" cy="1089529"/>
          </a:xfrm>
          <a:prstGeom prst="rect">
            <a:avLst/>
          </a:prstGeom>
        </p:spPr>
        <p:txBody>
          <a:bodyPr wrap="square">
            <a:spAutoFit/>
          </a:bodyPr>
          <a:lstStyle/>
          <a:p>
            <a:pPr marL="0" lvl="2">
              <a:lnSpc>
                <a:spcPct val="90000"/>
              </a:lnSpc>
              <a:buFont typeface="Wingdings" pitchFamily="2" charset="2"/>
              <a:buNone/>
            </a:pPr>
            <a:r>
              <a:rPr lang="en-US" altLang="zh-CN" dirty="0" smtClean="0">
                <a:solidFill>
                  <a:srgbClr val="0000FF"/>
                </a:solidFill>
              </a:rPr>
              <a:t> </a:t>
            </a:r>
            <a:r>
              <a:rPr lang="en-US" altLang="zh-CN" sz="2400" b="1" dirty="0" smtClean="0">
                <a:solidFill>
                  <a:srgbClr val="0000FF"/>
                </a:solidFill>
                <a:latin typeface="宋体" charset="-122"/>
              </a:rPr>
              <a:t>SELECT  </a:t>
            </a:r>
            <a:r>
              <a:rPr lang="en-US" altLang="zh-CN" sz="2400" b="1" dirty="0" smtClean="0">
                <a:latin typeface="宋体" charset="-122"/>
              </a:rPr>
              <a:t>*</a:t>
            </a:r>
          </a:p>
          <a:p>
            <a:pPr marL="0" lvl="2">
              <a:lnSpc>
                <a:spcPct val="90000"/>
              </a:lnSpc>
              <a:buFont typeface="Wingdings" pitchFamily="2" charset="2"/>
              <a:buNone/>
            </a:pPr>
            <a:r>
              <a:rPr lang="en-US" altLang="zh-CN" b="1" dirty="0" smtClean="0">
                <a:solidFill>
                  <a:srgbClr val="0000FF"/>
                </a:solidFill>
              </a:rPr>
              <a:t>FROM</a:t>
            </a:r>
            <a:r>
              <a:rPr lang="en-US" altLang="zh-CN" dirty="0" smtClean="0">
                <a:solidFill>
                  <a:srgbClr val="0000FF"/>
                </a:solidFill>
              </a:rPr>
              <a:t> </a:t>
            </a:r>
            <a:r>
              <a:rPr lang="en-US" altLang="zh-CN" sz="2400" b="1" dirty="0" smtClean="0">
                <a:latin typeface="宋体" charset="-122"/>
              </a:rPr>
              <a:t>   </a:t>
            </a:r>
            <a:r>
              <a:rPr lang="en-US" altLang="zh-CN" sz="2400" b="1" dirty="0" smtClean="0">
                <a:solidFill>
                  <a:srgbClr val="D32DB7"/>
                </a:solidFill>
                <a:latin typeface="宋体" charset="-122"/>
              </a:rPr>
              <a:t>S_G</a:t>
            </a:r>
            <a:endParaRPr lang="en-US" altLang="zh-CN" sz="2400" b="1" dirty="0" smtClean="0">
              <a:latin typeface="宋体" charset="-122"/>
            </a:endParaRPr>
          </a:p>
          <a:p>
            <a:pPr marL="0" lvl="2">
              <a:lnSpc>
                <a:spcPct val="90000"/>
              </a:lnSpc>
              <a:buFont typeface="Wingdings" pitchFamily="2" charset="2"/>
              <a:buNone/>
            </a:pPr>
            <a:r>
              <a:rPr lang="en-US" altLang="zh-CN" b="1" dirty="0" smtClean="0">
                <a:solidFill>
                  <a:srgbClr val="0000FF"/>
                </a:solidFill>
              </a:rPr>
              <a:t>WHERE</a:t>
            </a:r>
            <a:r>
              <a:rPr lang="en-US" altLang="zh-CN" sz="2400" b="1" dirty="0" smtClean="0">
                <a:latin typeface="宋体" charset="-122"/>
              </a:rPr>
              <a:t>  </a:t>
            </a:r>
            <a:r>
              <a:rPr lang="en-US" altLang="zh-CN" sz="2400" b="1" dirty="0" err="1" smtClean="0">
                <a:latin typeface="宋体" charset="-122"/>
              </a:rPr>
              <a:t>Gavg</a:t>
            </a:r>
            <a:r>
              <a:rPr lang="en-US" altLang="zh-CN" sz="2400" b="1" dirty="0" smtClean="0">
                <a:latin typeface="宋体" charset="-122"/>
              </a:rPr>
              <a:t>&gt;=90</a:t>
            </a:r>
            <a:r>
              <a:rPr lang="zh-CN" altLang="en-US" sz="2400" b="1" dirty="0" smtClean="0">
                <a:latin typeface="宋体" charset="-122"/>
              </a:rPr>
              <a:t>；</a:t>
            </a:r>
            <a:endParaRPr lang="zh-CN" altLang="en-US" sz="2400" b="1" dirty="0">
              <a:latin typeface="宋体" charset="-122"/>
            </a:endParaRPr>
          </a:p>
        </p:txBody>
      </p:sp>
      <p:sp>
        <p:nvSpPr>
          <p:cNvPr id="7" name="矩形 6"/>
          <p:cNvSpPr/>
          <p:nvPr/>
        </p:nvSpPr>
        <p:spPr>
          <a:xfrm>
            <a:off x="1080052" y="4710648"/>
            <a:ext cx="3690731" cy="1200329"/>
          </a:xfrm>
          <a:prstGeom prst="rect">
            <a:avLst/>
          </a:prstGeom>
        </p:spPr>
        <p:txBody>
          <a:bodyPr wrap="square">
            <a:spAutoFit/>
          </a:bodyPr>
          <a:lstStyle/>
          <a:p>
            <a:pPr marL="0" lvl="2">
              <a:lnSpc>
                <a:spcPct val="90000"/>
              </a:lnSpc>
            </a:pPr>
            <a:r>
              <a:rPr lang="en-US" altLang="zh-CN" sz="2000" b="1" dirty="0" smtClean="0">
                <a:solidFill>
                  <a:srgbClr val="0000FF"/>
                </a:solidFill>
              </a:rPr>
              <a:t>SELECT</a:t>
            </a:r>
            <a:r>
              <a:rPr lang="en-US" altLang="zh-CN" sz="2000" dirty="0" smtClean="0">
                <a:solidFill>
                  <a:srgbClr val="0000FF"/>
                </a:solidFill>
              </a:rPr>
              <a:t> </a:t>
            </a:r>
            <a:r>
              <a:rPr lang="en-US" altLang="zh-CN" sz="2000" dirty="0" err="1" smtClean="0"/>
              <a:t>Sno</a:t>
            </a:r>
            <a:r>
              <a:rPr lang="zh-CN" altLang="en-US" sz="2000" dirty="0" smtClean="0"/>
              <a:t>，</a:t>
            </a:r>
            <a:r>
              <a:rPr lang="en-US" altLang="zh-CN" sz="2000" dirty="0" smtClean="0"/>
              <a:t>AVG(Grade)</a:t>
            </a:r>
          </a:p>
          <a:p>
            <a:pPr marL="0" lvl="2">
              <a:lnSpc>
                <a:spcPct val="90000"/>
              </a:lnSpc>
            </a:pPr>
            <a:r>
              <a:rPr lang="en-US" altLang="zh-CN" sz="2000" b="1" dirty="0" smtClean="0">
                <a:solidFill>
                  <a:srgbClr val="0000FF"/>
                </a:solidFill>
              </a:rPr>
              <a:t>FROM</a:t>
            </a:r>
            <a:r>
              <a:rPr lang="en-US" altLang="zh-CN" sz="2000" dirty="0" smtClean="0">
                <a:solidFill>
                  <a:srgbClr val="0000FF"/>
                </a:solidFill>
              </a:rPr>
              <a:t>     </a:t>
            </a:r>
            <a:r>
              <a:rPr lang="en-US" altLang="zh-CN" sz="2000" dirty="0" err="1" smtClean="0"/>
              <a:t>SC</a:t>
            </a:r>
          </a:p>
          <a:p>
            <a:pPr marL="0" lvl="2">
              <a:lnSpc>
                <a:spcPct val="90000"/>
              </a:lnSpc>
            </a:pPr>
            <a:r>
              <a:rPr lang="en-US" altLang="zh-CN" sz="2000" b="1" dirty="0" smtClean="0">
                <a:solidFill>
                  <a:srgbClr val="0000FF"/>
                </a:solidFill>
              </a:rPr>
              <a:t>WHERE</a:t>
            </a:r>
            <a:r>
              <a:rPr lang="en-US" altLang="zh-CN" sz="2000" dirty="0" smtClean="0">
                <a:solidFill>
                  <a:srgbClr val="0000FF"/>
                </a:solidFill>
              </a:rPr>
              <a:t>  </a:t>
            </a:r>
            <a:r>
              <a:rPr lang="en-US" altLang="zh-CN" sz="2000" dirty="0" err="1" smtClean="0"/>
              <a:t>AVG(Grade)&gt;=90</a:t>
            </a:r>
          </a:p>
          <a:p>
            <a:pPr marL="0" lvl="2">
              <a:lnSpc>
                <a:spcPct val="90000"/>
              </a:lnSpc>
            </a:pPr>
            <a:r>
              <a:rPr lang="en-US" altLang="zh-CN" sz="2000" b="1" dirty="0" smtClean="0">
                <a:solidFill>
                  <a:srgbClr val="0000FF"/>
                </a:solidFill>
              </a:rPr>
              <a:t>GROUP BY </a:t>
            </a:r>
            <a:r>
              <a:rPr lang="en-US" altLang="zh-CN" sz="2000" dirty="0" err="1" smtClean="0"/>
              <a:t>Sno</a:t>
            </a:r>
            <a:r>
              <a:rPr lang="zh-CN" altLang="en-US" sz="2000" dirty="0" err="1" smtClean="0"/>
              <a:t>；</a:t>
            </a:r>
          </a:p>
        </p:txBody>
      </p:sp>
      <p:sp>
        <p:nvSpPr>
          <p:cNvPr id="8" name="TextBox 7"/>
          <p:cNvSpPr txBox="1"/>
          <p:nvPr/>
        </p:nvSpPr>
        <p:spPr>
          <a:xfrm>
            <a:off x="1126435" y="4134677"/>
            <a:ext cx="1467068" cy="400110"/>
          </a:xfrm>
          <a:prstGeom prst="rect">
            <a:avLst/>
          </a:prstGeom>
          <a:noFill/>
        </p:spPr>
        <p:txBody>
          <a:bodyPr wrap="none" rtlCol="0">
            <a:spAutoFit/>
          </a:bodyPr>
          <a:lstStyle/>
          <a:p>
            <a:r>
              <a:rPr lang="zh-CN" altLang="en-US" sz="2000" b="1" dirty="0" smtClean="0"/>
              <a:t>查询转换：</a:t>
            </a:r>
            <a:endParaRPr lang="zh-CN" altLang="en-US" sz="2000" b="1" dirty="0"/>
          </a:p>
        </p:txBody>
      </p:sp>
      <p:sp>
        <p:nvSpPr>
          <p:cNvPr id="9" name="矩形 8"/>
          <p:cNvSpPr/>
          <p:nvPr/>
        </p:nvSpPr>
        <p:spPr>
          <a:xfrm>
            <a:off x="5009321" y="4730527"/>
            <a:ext cx="3690731" cy="1477328"/>
          </a:xfrm>
          <a:prstGeom prst="rect">
            <a:avLst/>
          </a:prstGeom>
        </p:spPr>
        <p:txBody>
          <a:bodyPr wrap="square">
            <a:spAutoFit/>
          </a:bodyPr>
          <a:lstStyle/>
          <a:p>
            <a:pPr marL="0" lvl="2">
              <a:lnSpc>
                <a:spcPct val="90000"/>
              </a:lnSpc>
            </a:pPr>
            <a:r>
              <a:rPr lang="en-US" altLang="zh-CN" sz="2000" b="1" dirty="0" smtClean="0">
                <a:solidFill>
                  <a:srgbClr val="0000FF"/>
                </a:solidFill>
              </a:rPr>
              <a:t>SELECT</a:t>
            </a:r>
            <a:r>
              <a:rPr lang="en-US" altLang="zh-CN" sz="2000" dirty="0" smtClean="0">
                <a:solidFill>
                  <a:srgbClr val="0000FF"/>
                </a:solidFill>
              </a:rPr>
              <a:t>   </a:t>
            </a:r>
            <a:r>
              <a:rPr lang="en-US" altLang="zh-CN" sz="2000" dirty="0" err="1" smtClean="0"/>
              <a:t>Sno</a:t>
            </a:r>
            <a:r>
              <a:rPr lang="zh-CN" altLang="en-US" sz="2000" dirty="0" smtClean="0"/>
              <a:t>，</a:t>
            </a:r>
            <a:r>
              <a:rPr lang="en-US" altLang="zh-CN" sz="2000" dirty="0" smtClean="0"/>
              <a:t>AVG(Grade)</a:t>
            </a:r>
          </a:p>
          <a:p>
            <a:pPr marL="0" lvl="2">
              <a:lnSpc>
                <a:spcPct val="90000"/>
              </a:lnSpc>
            </a:pPr>
            <a:r>
              <a:rPr lang="en-US" altLang="zh-CN" sz="2000" b="1" dirty="0" smtClean="0">
                <a:solidFill>
                  <a:srgbClr val="0000FF"/>
                </a:solidFill>
              </a:rPr>
              <a:t>FROM</a:t>
            </a:r>
            <a:r>
              <a:rPr lang="en-US" altLang="zh-CN" sz="2000" dirty="0" smtClean="0">
                <a:solidFill>
                  <a:srgbClr val="0000FF"/>
                </a:solidFill>
              </a:rPr>
              <a:t>      </a:t>
            </a:r>
            <a:r>
              <a:rPr lang="en-US" altLang="zh-CN" sz="2000" dirty="0" smtClean="0"/>
              <a:t>SC</a:t>
            </a:r>
          </a:p>
          <a:p>
            <a:pPr marL="0" lvl="2">
              <a:lnSpc>
                <a:spcPct val="90000"/>
              </a:lnSpc>
            </a:pPr>
            <a:r>
              <a:rPr lang="en-US" altLang="zh-CN" sz="2000" b="1" dirty="0" smtClean="0">
                <a:solidFill>
                  <a:srgbClr val="0000FF"/>
                </a:solidFill>
              </a:rPr>
              <a:t>GROUP BY  </a:t>
            </a:r>
            <a:r>
              <a:rPr lang="en-US" altLang="zh-CN" sz="2000" dirty="0" err="1" smtClean="0"/>
              <a:t>Sno</a:t>
            </a:r>
            <a:r>
              <a:rPr lang="zh-CN" altLang="en-US" sz="2000" dirty="0" smtClean="0"/>
              <a:t>；</a:t>
            </a:r>
            <a:endParaRPr lang="en-US" altLang="zh-CN" sz="2000" dirty="0" smtClean="0"/>
          </a:p>
          <a:p>
            <a:pPr marL="0" lvl="2">
              <a:lnSpc>
                <a:spcPct val="90000"/>
              </a:lnSpc>
            </a:pPr>
            <a:r>
              <a:rPr lang="en-US" altLang="zh-CN" sz="2000" b="1" dirty="0" smtClean="0">
                <a:solidFill>
                  <a:srgbClr val="0000FF"/>
                </a:solidFill>
              </a:rPr>
              <a:t>HAVING</a:t>
            </a:r>
            <a:r>
              <a:rPr lang="en-US" altLang="zh-CN" sz="2000" b="1" dirty="0" smtClean="0">
                <a:solidFill>
                  <a:srgbClr val="D32DB7"/>
                </a:solidFill>
              </a:rPr>
              <a:t>   </a:t>
            </a:r>
            <a:r>
              <a:rPr lang="en-US" altLang="zh-CN" sz="2000" dirty="0" smtClean="0"/>
              <a:t>AVG(Grade)&gt;=90</a:t>
            </a:r>
            <a:r>
              <a:rPr lang="zh-CN" altLang="en-US" sz="2000" dirty="0" smtClean="0"/>
              <a:t>；</a:t>
            </a:r>
          </a:p>
          <a:p>
            <a:pPr marL="0" lvl="2">
              <a:lnSpc>
                <a:spcPct val="90000"/>
              </a:lnSpc>
            </a:pPr>
            <a:endParaRPr lang="zh-CN" altLang="en-US" sz="2000" dirty="0" err="1" smtClean="0"/>
          </a:p>
        </p:txBody>
      </p:sp>
      <p:pic>
        <p:nvPicPr>
          <p:cNvPr id="3074" name="Picture 2" descr="E:\数据库原理\ppt\picture\png-0652.png"/>
          <p:cNvPicPr>
            <a:picLocks noChangeAspect="1" noChangeArrowheads="1"/>
          </p:cNvPicPr>
          <p:nvPr/>
        </p:nvPicPr>
        <p:blipFill>
          <a:blip r:embed="rId3"/>
          <a:srcRect/>
          <a:stretch>
            <a:fillRect/>
          </a:stretch>
        </p:blipFill>
        <p:spPr bwMode="auto">
          <a:xfrm>
            <a:off x="4045227" y="4823794"/>
            <a:ext cx="911086" cy="911086"/>
          </a:xfrm>
          <a:prstGeom prst="rect">
            <a:avLst/>
          </a:prstGeom>
          <a:noFill/>
        </p:spPr>
      </p:pic>
      <p:pic>
        <p:nvPicPr>
          <p:cNvPr id="3075" name="Picture 3" descr="E:\数据库原理\ppt\picture\png-0644.png"/>
          <p:cNvPicPr>
            <a:picLocks noChangeAspect="1" noChangeArrowheads="1"/>
          </p:cNvPicPr>
          <p:nvPr/>
        </p:nvPicPr>
        <p:blipFill>
          <a:blip r:embed="rId4"/>
          <a:srcRect/>
          <a:stretch>
            <a:fillRect/>
          </a:stretch>
        </p:blipFill>
        <p:spPr bwMode="auto">
          <a:xfrm>
            <a:off x="8110332" y="4916559"/>
            <a:ext cx="818321" cy="818321"/>
          </a:xfrm>
          <a:prstGeom prst="rect">
            <a:avLst/>
          </a:prstGeom>
          <a:noFill/>
        </p:spPr>
      </p:pic>
      <p:pic>
        <p:nvPicPr>
          <p:cNvPr id="2049" name="Picture 1" descr="C:\Users\dingleilei\AppData\Roaming\Tencent\Users\840162598\QQ\WinTemp\RichOle\W5`TKA${ACL)DC9HHH$GI0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0783" y="2477357"/>
            <a:ext cx="3762375" cy="1857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49"/>
                                        </p:tgtEl>
                                        <p:attrNameLst>
                                          <p:attrName>style.visibility</p:attrName>
                                        </p:attrNameLst>
                                      </p:cBhvr>
                                      <p:to>
                                        <p:strVal val="visible"/>
                                      </p:to>
                                    </p:set>
                                    <p:animEffect transition="in" filter="fade">
                                      <p:cBhvr>
                                        <p:cTn id="19" dur="1000"/>
                                        <p:tgtEl>
                                          <p:spTgt spid="2049"/>
                                        </p:tgtEl>
                                      </p:cBhvr>
                                    </p:animEffect>
                                    <p:anim calcmode="lin" valueType="num">
                                      <p:cBhvr>
                                        <p:cTn id="20" dur="1000" fill="hold"/>
                                        <p:tgtEl>
                                          <p:spTgt spid="2049"/>
                                        </p:tgtEl>
                                        <p:attrNameLst>
                                          <p:attrName>ppt_x</p:attrName>
                                        </p:attrNameLst>
                                      </p:cBhvr>
                                      <p:tavLst>
                                        <p:tav tm="0">
                                          <p:val>
                                            <p:strVal val="#ppt_x"/>
                                          </p:val>
                                        </p:tav>
                                        <p:tav tm="100000">
                                          <p:val>
                                            <p:strVal val="#ppt_x"/>
                                          </p:val>
                                        </p:tav>
                                      </p:tavLst>
                                    </p:anim>
                                    <p:anim calcmode="lin" valueType="num">
                                      <p:cBhvr>
                                        <p:cTn id="21" dur="1000" fill="hold"/>
                                        <p:tgtEl>
                                          <p:spTgt spid="204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074"/>
                                        </p:tgtEl>
                                        <p:attrNameLst>
                                          <p:attrName>style.visibility</p:attrName>
                                        </p:attrNameLst>
                                      </p:cBhvr>
                                      <p:to>
                                        <p:strVal val="visible"/>
                                      </p:to>
                                    </p:set>
                                    <p:anim calcmode="lin" valueType="num">
                                      <p:cBhvr>
                                        <p:cTn id="43" dur="500" decel="50000" fill="hold">
                                          <p:stCondLst>
                                            <p:cond delay="0"/>
                                          </p:stCondLst>
                                        </p:cTn>
                                        <p:tgtEl>
                                          <p:spTgt spid="3074"/>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074"/>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074"/>
                                        </p:tgtEl>
                                        <p:attrNameLst>
                                          <p:attrName>ppt_w</p:attrName>
                                        </p:attrNameLst>
                                      </p:cBhvr>
                                      <p:tavLst>
                                        <p:tav tm="0">
                                          <p:val>
                                            <p:strVal val="#ppt_w*.05"/>
                                          </p:val>
                                        </p:tav>
                                        <p:tav tm="100000">
                                          <p:val>
                                            <p:strVal val="#ppt_w"/>
                                          </p:val>
                                        </p:tav>
                                      </p:tavLst>
                                    </p:anim>
                                    <p:anim calcmode="lin" valueType="num">
                                      <p:cBhvr>
                                        <p:cTn id="46" dur="1000" fill="hold"/>
                                        <p:tgtEl>
                                          <p:spTgt spid="3074"/>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074"/>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074"/>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074"/>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074"/>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075"/>
                                        </p:tgtEl>
                                        <p:attrNameLst>
                                          <p:attrName>style.visibility</p:attrName>
                                        </p:attrNameLst>
                                      </p:cBhvr>
                                      <p:to>
                                        <p:strVal val="visible"/>
                                      </p:to>
                                    </p:set>
                                    <p:anim calcmode="lin" valueType="num">
                                      <p:cBhvr>
                                        <p:cTn id="55"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58" dur="1000" fill="hold"/>
                                        <p:tgtEl>
                                          <p:spTgt spid="3075"/>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第六节 视图</a:t>
            </a:r>
            <a:endParaRPr lang="zh-CN" altLang="en-US" dirty="0"/>
          </a:p>
        </p:txBody>
      </p:sp>
      <p:sp>
        <p:nvSpPr>
          <p:cNvPr id="3" name="内容占位符 2"/>
          <p:cNvSpPr>
            <a:spLocks noGrp="1"/>
          </p:cNvSpPr>
          <p:nvPr>
            <p:ph idx="1"/>
          </p:nvPr>
        </p:nvSpPr>
        <p:spPr/>
        <p:txBody>
          <a:bodyPr/>
          <a:lstStyle/>
          <a:p>
            <a:r>
              <a:rPr lang="zh-CN" altLang="en-US" dirty="0" smtClean="0"/>
              <a:t>定义视图</a:t>
            </a:r>
          </a:p>
          <a:p>
            <a:r>
              <a:rPr lang="zh-CN" altLang="en-US" dirty="0" smtClean="0"/>
              <a:t>查询视图</a:t>
            </a:r>
          </a:p>
          <a:p>
            <a:r>
              <a:rPr lang="zh-CN" altLang="en-US" dirty="0" smtClean="0">
                <a:solidFill>
                  <a:srgbClr val="7030A0"/>
                </a:solidFill>
              </a:rPr>
              <a:t>更新视图</a:t>
            </a:r>
          </a:p>
          <a:p>
            <a:r>
              <a:rPr lang="zh-CN" altLang="en-US" dirty="0" smtClean="0"/>
              <a:t>视图的作用</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更新视图</a:t>
            </a:r>
            <a:endParaRPr lang="zh-CN" altLang="en-US" dirty="0"/>
          </a:p>
        </p:txBody>
      </p:sp>
      <p:sp>
        <p:nvSpPr>
          <p:cNvPr id="3" name="内容占位符 2"/>
          <p:cNvSpPr>
            <a:spLocks noGrp="1"/>
          </p:cNvSpPr>
          <p:nvPr>
            <p:ph idx="1"/>
          </p:nvPr>
        </p:nvSpPr>
        <p:spPr/>
        <p:txBody>
          <a:bodyPr/>
          <a:lstStyle/>
          <a:p>
            <a:pPr>
              <a:lnSpc>
                <a:spcPct val="140000"/>
              </a:lnSpc>
            </a:pPr>
            <a:r>
              <a:rPr lang="zh-CN" altLang="en-US" sz="2400" b="1" dirty="0" smtClean="0"/>
              <a:t>用户角度：更新视图与更新基本表相同</a:t>
            </a:r>
          </a:p>
          <a:p>
            <a:pPr>
              <a:lnSpc>
                <a:spcPct val="140000"/>
              </a:lnSpc>
            </a:pPr>
            <a:r>
              <a:rPr lang="en-US" altLang="zh-CN" sz="2400" b="1" dirty="0" smtClean="0"/>
              <a:t>DBMS</a:t>
            </a:r>
            <a:r>
              <a:rPr lang="zh-CN" altLang="en-US" sz="2400" b="1" dirty="0" smtClean="0"/>
              <a:t>实现视图更新的方法</a:t>
            </a:r>
          </a:p>
          <a:p>
            <a:pPr lvl="1">
              <a:lnSpc>
                <a:spcPct val="140000"/>
              </a:lnSpc>
            </a:pPr>
            <a:r>
              <a:rPr lang="zh-CN" altLang="en-US" sz="2000" dirty="0" smtClean="0"/>
              <a:t>视图实体化法（</a:t>
            </a:r>
            <a:r>
              <a:rPr lang="en-US" altLang="zh-CN" sz="2000" dirty="0" smtClean="0"/>
              <a:t>View Materialization</a:t>
            </a:r>
            <a:r>
              <a:rPr lang="zh-CN" altLang="en-US" sz="2000" dirty="0" smtClean="0"/>
              <a:t>）</a:t>
            </a:r>
          </a:p>
          <a:p>
            <a:pPr lvl="1">
              <a:lnSpc>
                <a:spcPct val="140000"/>
              </a:lnSpc>
            </a:pPr>
            <a:r>
              <a:rPr lang="zh-CN" altLang="en-US" sz="2000" dirty="0" smtClean="0"/>
              <a:t>视图消解法（</a:t>
            </a:r>
            <a:r>
              <a:rPr lang="en-US" altLang="zh-CN" sz="2000" dirty="0" smtClean="0"/>
              <a:t>View Resolution</a:t>
            </a:r>
            <a:r>
              <a:rPr lang="zh-CN" altLang="en-US" sz="2000" dirty="0" smtClean="0"/>
              <a:t>）</a:t>
            </a:r>
          </a:p>
          <a:p>
            <a:pPr>
              <a:lnSpc>
                <a:spcPct val="140000"/>
              </a:lnSpc>
            </a:pPr>
            <a:r>
              <a:rPr lang="zh-CN" altLang="en-US" sz="2400" b="1" dirty="0" smtClean="0"/>
              <a:t>指定</a:t>
            </a:r>
            <a:r>
              <a:rPr lang="en-US" altLang="zh-CN" sz="2400" b="1" dirty="0" smtClean="0"/>
              <a:t>WITH CHECK OPTION</a:t>
            </a:r>
            <a:r>
              <a:rPr lang="zh-CN" altLang="en-US" sz="2400" b="1" dirty="0" smtClean="0"/>
              <a:t>子句后</a:t>
            </a:r>
          </a:p>
          <a:p>
            <a:pPr>
              <a:lnSpc>
                <a:spcPct val="180000"/>
              </a:lnSpc>
              <a:buNone/>
            </a:pPr>
            <a:r>
              <a:rPr lang="zh-CN" altLang="en-US" sz="2400" dirty="0" smtClean="0"/>
              <a:t>    </a:t>
            </a:r>
            <a:r>
              <a:rPr lang="en-US" altLang="zh-CN" sz="2000" dirty="0" smtClean="0"/>
              <a:t>DBMS</a:t>
            </a:r>
            <a:r>
              <a:rPr lang="zh-CN" altLang="en-US" sz="2000" dirty="0" smtClean="0"/>
              <a:t>在更新视图时会进行检查，防止用户通过视图对</a:t>
            </a:r>
            <a:r>
              <a:rPr lang="zh-CN" altLang="en-US" sz="2000" b="1" dirty="0" smtClean="0">
                <a:solidFill>
                  <a:srgbClr val="D32DB7"/>
                </a:solidFill>
              </a:rPr>
              <a:t>不属于视图范围内</a:t>
            </a:r>
            <a:r>
              <a:rPr lang="zh-CN" altLang="en-US" sz="2000" dirty="0" smtClean="0"/>
              <a:t>的基本表数据进行更新</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示例</a:t>
            </a:r>
            <a:endParaRPr lang="zh-CN" altLang="en-US" dirty="0"/>
          </a:p>
        </p:txBody>
      </p:sp>
      <p:pic>
        <p:nvPicPr>
          <p:cNvPr id="4" name="Picture 2" descr="E:\数据库原理\ppt\picture\png-1469.png"/>
          <p:cNvPicPr>
            <a:picLocks noChangeAspect="1" noChangeArrowheads="1"/>
          </p:cNvPicPr>
          <p:nvPr/>
        </p:nvPicPr>
        <p:blipFill>
          <a:blip r:embed="rId2"/>
          <a:srcRect/>
          <a:stretch>
            <a:fillRect/>
          </a:stretch>
        </p:blipFill>
        <p:spPr bwMode="auto">
          <a:xfrm>
            <a:off x="3074503" y="513521"/>
            <a:ext cx="636103" cy="636103"/>
          </a:xfrm>
          <a:prstGeom prst="rect">
            <a:avLst/>
          </a:prstGeom>
          <a:noFill/>
        </p:spPr>
      </p:pic>
      <p:sp>
        <p:nvSpPr>
          <p:cNvPr id="5" name="TextBox 4"/>
          <p:cNvSpPr txBox="1"/>
          <p:nvPr/>
        </p:nvSpPr>
        <p:spPr>
          <a:xfrm>
            <a:off x="503583" y="1484254"/>
            <a:ext cx="8242852" cy="1130246"/>
          </a:xfrm>
          <a:prstGeom prst="rect">
            <a:avLst/>
          </a:prstGeom>
          <a:noFill/>
        </p:spPr>
        <p:txBody>
          <a:bodyPr wrap="square" rtlCol="0">
            <a:spAutoFit/>
          </a:bodyPr>
          <a:lstStyle/>
          <a:p>
            <a:pPr marL="981075" indent="-889000">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12]  </a:t>
            </a:r>
            <a:r>
              <a:rPr lang="zh-CN" altLang="en-US" sz="2400" dirty="0" smtClean="0"/>
              <a:t>将信息系学生视图</a:t>
            </a:r>
            <a:r>
              <a:rPr lang="en-US" altLang="zh-CN" sz="2400" dirty="0" err="1" smtClean="0"/>
              <a:t>IS_Student</a:t>
            </a:r>
            <a:r>
              <a:rPr lang="zh-CN" altLang="en-US" sz="2400" dirty="0" smtClean="0"/>
              <a:t>中学号</a:t>
            </a:r>
            <a:r>
              <a:rPr lang="en-US" altLang="zh-CN" sz="2400" dirty="0" smtClean="0"/>
              <a:t>200215122</a:t>
            </a:r>
            <a:r>
              <a:rPr lang="zh-CN" altLang="en-US" sz="2400" dirty="0" smtClean="0"/>
              <a:t>的学生姓名改为“刘辰” 。</a:t>
            </a:r>
            <a:endParaRPr lang="zh-CN" altLang="en-US" sz="2000" dirty="0"/>
          </a:p>
        </p:txBody>
      </p:sp>
      <p:sp>
        <p:nvSpPr>
          <p:cNvPr id="6" name="矩形 5"/>
          <p:cNvSpPr/>
          <p:nvPr/>
        </p:nvSpPr>
        <p:spPr>
          <a:xfrm>
            <a:off x="1225827" y="2844438"/>
            <a:ext cx="6327911" cy="1292662"/>
          </a:xfrm>
          <a:prstGeom prst="rect">
            <a:avLst/>
          </a:prstGeom>
        </p:spPr>
        <p:txBody>
          <a:bodyPr wrap="square">
            <a:spAutoFit/>
          </a:bodyPr>
          <a:lstStyle/>
          <a:p>
            <a:pPr lvl="1">
              <a:lnSpc>
                <a:spcPct val="130000"/>
              </a:lnSpc>
              <a:buFontTx/>
              <a:buNone/>
            </a:pPr>
            <a:r>
              <a:rPr lang="en-US" altLang="zh-CN" dirty="0" smtClean="0">
                <a:solidFill>
                  <a:srgbClr val="0000FF"/>
                </a:solidFill>
              </a:rPr>
              <a:t> </a:t>
            </a:r>
            <a:r>
              <a:rPr lang="en-US" altLang="zh-CN" sz="2000" b="1" dirty="0" smtClean="0">
                <a:solidFill>
                  <a:srgbClr val="0000FF"/>
                </a:solidFill>
              </a:rPr>
              <a:t>UPDATE  </a:t>
            </a:r>
            <a:r>
              <a:rPr lang="en-US" altLang="zh-CN" sz="2000" dirty="0" err="1" smtClean="0"/>
              <a:t>IS_Student</a:t>
            </a:r>
            <a:endParaRPr lang="en-US" altLang="zh-CN" sz="2000" dirty="0" smtClean="0"/>
          </a:p>
          <a:p>
            <a:pPr lvl="1">
              <a:lnSpc>
                <a:spcPct val="130000"/>
              </a:lnSpc>
              <a:buFontTx/>
              <a:buNone/>
            </a:pPr>
            <a:r>
              <a:rPr lang="en-US" altLang="zh-CN" sz="2000" b="1" dirty="0" smtClean="0">
                <a:solidFill>
                  <a:srgbClr val="0000FF"/>
                </a:solidFill>
              </a:rPr>
              <a:t>SET</a:t>
            </a:r>
            <a:r>
              <a:rPr lang="en-US" altLang="zh-CN" sz="2000" b="1" dirty="0" smtClean="0"/>
              <a:t>  </a:t>
            </a:r>
            <a:r>
              <a:rPr lang="en-US" altLang="zh-CN" sz="2000" dirty="0" err="1" smtClean="0"/>
              <a:t>Sname</a:t>
            </a:r>
            <a:r>
              <a:rPr lang="en-US" altLang="zh-CN" sz="2000" dirty="0" smtClean="0"/>
              <a:t>= '</a:t>
            </a:r>
            <a:r>
              <a:rPr lang="zh-CN" altLang="en-US" sz="2000" dirty="0" smtClean="0"/>
              <a:t>刘辰</a:t>
            </a:r>
            <a:r>
              <a:rPr lang="en-US" altLang="zh-CN" sz="2000" dirty="0" smtClean="0"/>
              <a:t>'</a:t>
            </a:r>
          </a:p>
          <a:p>
            <a:pPr lvl="1">
              <a:lnSpc>
                <a:spcPct val="130000"/>
              </a:lnSpc>
              <a:buFontTx/>
              <a:buNone/>
            </a:pPr>
            <a:r>
              <a:rPr lang="en-US" altLang="zh-CN" sz="2000" b="1" dirty="0" smtClean="0">
                <a:solidFill>
                  <a:srgbClr val="0000FF"/>
                </a:solidFill>
              </a:rPr>
              <a:t>WHERE</a:t>
            </a:r>
            <a:r>
              <a:rPr lang="en-US" altLang="zh-CN" sz="2000" b="1" dirty="0" smtClean="0"/>
              <a:t>  </a:t>
            </a:r>
            <a:r>
              <a:rPr lang="en-US" altLang="zh-CN" sz="2000" dirty="0" err="1" smtClean="0"/>
              <a:t>Sno</a:t>
            </a:r>
            <a:r>
              <a:rPr lang="en-US" altLang="zh-CN" sz="2000" dirty="0" smtClean="0"/>
              <a:t>= ' 200215122 '</a:t>
            </a:r>
            <a:r>
              <a:rPr lang="zh-CN" altLang="en-US" sz="2000" dirty="0" smtClean="0"/>
              <a:t>；</a:t>
            </a:r>
            <a:endParaRPr lang="zh-CN" altLang="en-US" sz="2000" dirty="0"/>
          </a:p>
        </p:txBody>
      </p:sp>
      <p:sp>
        <p:nvSpPr>
          <p:cNvPr id="8" name="矩形 7"/>
          <p:cNvSpPr/>
          <p:nvPr/>
        </p:nvSpPr>
        <p:spPr>
          <a:xfrm>
            <a:off x="1222196" y="4382228"/>
            <a:ext cx="1911101" cy="413703"/>
          </a:xfrm>
          <a:prstGeom prst="rect">
            <a:avLst/>
          </a:prstGeom>
        </p:spPr>
        <p:txBody>
          <a:bodyPr wrap="none">
            <a:spAutoFit/>
          </a:bodyPr>
          <a:lstStyle/>
          <a:p>
            <a:pPr marL="98425" lvl="1">
              <a:lnSpc>
                <a:spcPct val="130000"/>
              </a:lnSpc>
              <a:buFontTx/>
              <a:buNone/>
            </a:pPr>
            <a:r>
              <a:rPr lang="zh-CN" altLang="en-US" b="1" dirty="0" smtClean="0"/>
              <a:t>转换后的语句：</a:t>
            </a:r>
            <a:endParaRPr lang="zh-CN" altLang="en-US" b="1" dirty="0"/>
          </a:p>
        </p:txBody>
      </p:sp>
      <p:sp>
        <p:nvSpPr>
          <p:cNvPr id="9" name="矩形 8"/>
          <p:cNvSpPr/>
          <p:nvPr/>
        </p:nvSpPr>
        <p:spPr>
          <a:xfrm>
            <a:off x="1232452" y="4944908"/>
            <a:ext cx="6327911" cy="1292662"/>
          </a:xfrm>
          <a:prstGeom prst="rect">
            <a:avLst/>
          </a:prstGeom>
        </p:spPr>
        <p:txBody>
          <a:bodyPr wrap="square">
            <a:spAutoFit/>
          </a:bodyPr>
          <a:lstStyle/>
          <a:p>
            <a:pPr lvl="1">
              <a:lnSpc>
                <a:spcPct val="130000"/>
              </a:lnSpc>
              <a:buFontTx/>
              <a:buNone/>
            </a:pPr>
            <a:r>
              <a:rPr lang="en-US" altLang="zh-CN" dirty="0" smtClean="0">
                <a:solidFill>
                  <a:srgbClr val="0000FF"/>
                </a:solidFill>
              </a:rPr>
              <a:t> </a:t>
            </a:r>
            <a:r>
              <a:rPr lang="en-US" altLang="zh-CN" sz="2000" b="1" dirty="0" smtClean="0">
                <a:solidFill>
                  <a:srgbClr val="0000FF"/>
                </a:solidFill>
              </a:rPr>
              <a:t>UPDATE  </a:t>
            </a:r>
            <a:r>
              <a:rPr lang="en-US" altLang="zh-CN" sz="2000" dirty="0" smtClean="0"/>
              <a:t>student</a:t>
            </a:r>
          </a:p>
          <a:p>
            <a:pPr lvl="1">
              <a:lnSpc>
                <a:spcPct val="130000"/>
              </a:lnSpc>
              <a:buFontTx/>
              <a:buNone/>
            </a:pPr>
            <a:r>
              <a:rPr lang="en-US" altLang="zh-CN" sz="2000" b="1" dirty="0" smtClean="0">
                <a:solidFill>
                  <a:srgbClr val="0000FF"/>
                </a:solidFill>
              </a:rPr>
              <a:t>SET</a:t>
            </a:r>
            <a:r>
              <a:rPr lang="en-US" altLang="zh-CN" sz="2000" b="1" dirty="0" smtClean="0"/>
              <a:t>  </a:t>
            </a:r>
            <a:r>
              <a:rPr lang="en-US" altLang="zh-CN" sz="2000" dirty="0" err="1" smtClean="0"/>
              <a:t>Sname</a:t>
            </a:r>
            <a:r>
              <a:rPr lang="en-US" altLang="zh-CN" sz="2000" dirty="0" smtClean="0"/>
              <a:t>= '</a:t>
            </a:r>
            <a:r>
              <a:rPr lang="zh-CN" altLang="en-US" sz="2000" dirty="0" smtClean="0"/>
              <a:t>刘辰</a:t>
            </a:r>
            <a:r>
              <a:rPr lang="en-US" altLang="zh-CN" sz="2000" dirty="0" smtClean="0"/>
              <a:t>'</a:t>
            </a:r>
          </a:p>
          <a:p>
            <a:pPr lvl="1">
              <a:lnSpc>
                <a:spcPct val="130000"/>
              </a:lnSpc>
              <a:buFontTx/>
              <a:buNone/>
            </a:pPr>
            <a:r>
              <a:rPr lang="en-US" altLang="zh-CN" sz="2000" b="1" dirty="0" smtClean="0">
                <a:solidFill>
                  <a:srgbClr val="0000FF"/>
                </a:solidFill>
              </a:rPr>
              <a:t>WHERE</a:t>
            </a:r>
            <a:r>
              <a:rPr lang="en-US" altLang="zh-CN" sz="2000" b="1" dirty="0" smtClean="0"/>
              <a:t>  </a:t>
            </a:r>
            <a:r>
              <a:rPr lang="en-US" altLang="zh-CN" sz="2000" dirty="0" err="1" smtClean="0"/>
              <a:t>Sno</a:t>
            </a:r>
            <a:r>
              <a:rPr lang="en-US" altLang="zh-CN" sz="2000" dirty="0" smtClean="0"/>
              <a:t>= ' 200215122 '  AND  </a:t>
            </a:r>
            <a:r>
              <a:rPr lang="en-US" altLang="zh-CN" sz="2000" dirty="0" err="1" smtClean="0"/>
              <a:t>Sdept</a:t>
            </a:r>
            <a:r>
              <a:rPr lang="en-US" altLang="zh-CN" sz="2000" dirty="0" smtClean="0"/>
              <a:t> = ‘IS’</a:t>
            </a:r>
            <a:r>
              <a:rPr lang="zh-CN" alt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一些视图是不可更新的，因为对这些视图的更新不能唯一地有意义地转换成对相应基本表的更新</a:t>
            </a:r>
            <a:r>
              <a:rPr lang="en-US" altLang="zh-CN" sz="2800" dirty="0" smtClean="0"/>
              <a:t>(</a:t>
            </a:r>
            <a:r>
              <a:rPr lang="zh-CN" altLang="en-US" sz="2800" dirty="0" smtClean="0"/>
              <a:t>对两类方法均如此</a:t>
            </a:r>
            <a:r>
              <a:rPr lang="en-US" altLang="zh-CN" sz="2800" dirty="0" smtClean="0"/>
              <a:t>)</a:t>
            </a:r>
          </a:p>
          <a:p>
            <a:endParaRPr lang="zh-CN" altLang="en-US" dirty="0"/>
          </a:p>
        </p:txBody>
      </p:sp>
      <p:sp>
        <p:nvSpPr>
          <p:cNvPr id="4" name="矩形 3"/>
          <p:cNvSpPr/>
          <p:nvPr/>
        </p:nvSpPr>
        <p:spPr>
          <a:xfrm>
            <a:off x="1080051" y="3805249"/>
            <a:ext cx="6473687" cy="1938992"/>
          </a:xfrm>
          <a:prstGeom prst="rect">
            <a:avLst/>
          </a:prstGeom>
        </p:spPr>
        <p:txBody>
          <a:bodyPr wrap="square">
            <a:spAutoFit/>
          </a:bodyPr>
          <a:lstStyle/>
          <a:p>
            <a:pPr marL="6350" lvl="1">
              <a:lnSpc>
                <a:spcPct val="200000"/>
              </a:lnSpc>
              <a:buFontTx/>
              <a:buNone/>
            </a:pPr>
            <a:r>
              <a:rPr lang="en-US" altLang="zh-CN" sz="2000" b="1" dirty="0" smtClean="0">
                <a:solidFill>
                  <a:srgbClr val="0000FF"/>
                </a:solidFill>
              </a:rPr>
              <a:t>CREATE VIEW  </a:t>
            </a:r>
            <a:r>
              <a:rPr lang="en-US" altLang="zh-CN" sz="2000" dirty="0" smtClean="0"/>
              <a:t>S_G (</a:t>
            </a:r>
            <a:r>
              <a:rPr lang="en-US" altLang="zh-CN" sz="2000" dirty="0" err="1" smtClean="0"/>
              <a:t>Sno</a:t>
            </a:r>
            <a:r>
              <a:rPr lang="zh-CN" altLang="en-US" sz="2000" dirty="0" smtClean="0"/>
              <a:t>，</a:t>
            </a:r>
            <a:r>
              <a:rPr lang="en-US" altLang="zh-CN" sz="2000" dirty="0" err="1" smtClean="0"/>
              <a:t>Gavg</a:t>
            </a:r>
            <a:r>
              <a:rPr lang="en-US" altLang="zh-CN" sz="2000" dirty="0" smtClean="0"/>
              <a:t>)</a:t>
            </a:r>
          </a:p>
          <a:p>
            <a:r>
              <a:rPr lang="en-US" altLang="zh-CN" sz="2000" b="1" dirty="0" smtClean="0">
                <a:solidFill>
                  <a:srgbClr val="0000FF"/>
                </a:solidFill>
              </a:rPr>
              <a:t>AS</a:t>
            </a:r>
            <a:r>
              <a:rPr lang="en-US" altLang="zh-CN" sz="2000" b="1" dirty="0" smtClean="0"/>
              <a:t> </a:t>
            </a:r>
          </a:p>
          <a:p>
            <a:pPr>
              <a:buFont typeface="Wingdings" pitchFamily="2" charset="2"/>
              <a:buNone/>
            </a:pPr>
            <a:r>
              <a:rPr lang="en-US" altLang="zh-CN" sz="2000" b="1" dirty="0" smtClean="0">
                <a:solidFill>
                  <a:srgbClr val="0000FF"/>
                </a:solidFill>
              </a:rPr>
              <a:t>SELECT</a:t>
            </a:r>
            <a:r>
              <a:rPr lang="en-US" altLang="zh-CN" sz="2000" b="1" dirty="0" smtClean="0"/>
              <a:t>  </a:t>
            </a:r>
            <a:r>
              <a:rPr lang="en-US" altLang="zh-CN" sz="2000" dirty="0" err="1" smtClean="0"/>
              <a:t>Sno</a:t>
            </a:r>
            <a:r>
              <a:rPr lang="zh-CN" altLang="en-US" sz="2000" dirty="0" smtClean="0"/>
              <a:t>，</a:t>
            </a:r>
            <a:r>
              <a:rPr lang="en-US" altLang="zh-CN" sz="2000" dirty="0" smtClean="0"/>
              <a:t>AVG(Grade)</a:t>
            </a:r>
          </a:p>
          <a:p>
            <a:pPr>
              <a:buFont typeface="Wingdings" pitchFamily="2" charset="2"/>
              <a:buNone/>
            </a:pPr>
            <a:r>
              <a:rPr lang="en-US" altLang="zh-CN" sz="2000" b="1" dirty="0" smtClean="0">
                <a:solidFill>
                  <a:srgbClr val="0000FF"/>
                </a:solidFill>
              </a:rPr>
              <a:t>FROM</a:t>
            </a:r>
            <a:r>
              <a:rPr lang="en-US" altLang="zh-CN" sz="2000" b="1" dirty="0" smtClean="0"/>
              <a:t>    </a:t>
            </a:r>
            <a:r>
              <a:rPr lang="en-US" altLang="zh-CN" sz="2000" dirty="0" smtClean="0"/>
              <a:t>SC</a:t>
            </a:r>
          </a:p>
          <a:p>
            <a:pPr>
              <a:buFont typeface="Wingdings" pitchFamily="2" charset="2"/>
              <a:buNone/>
            </a:pPr>
            <a:r>
              <a:rPr lang="en-US" altLang="zh-CN" sz="2000" b="1" dirty="0" smtClean="0">
                <a:solidFill>
                  <a:srgbClr val="0000FF"/>
                </a:solidFill>
              </a:rPr>
              <a:t>GROUP  BY  </a:t>
            </a:r>
            <a:r>
              <a:rPr lang="en-US" altLang="zh-CN" sz="2000" dirty="0" err="1" smtClean="0"/>
              <a:t>Sno</a:t>
            </a:r>
            <a:r>
              <a:rPr lang="zh-CN" altLang="en-US" sz="2000" b="1" dirty="0" smtClean="0"/>
              <a:t>；</a:t>
            </a:r>
            <a:endParaRPr lang="zh-CN" altLang="en-US" dirty="0"/>
          </a:p>
        </p:txBody>
      </p:sp>
      <p:sp>
        <p:nvSpPr>
          <p:cNvPr id="5" name="矩形 4"/>
          <p:cNvSpPr/>
          <p:nvPr/>
        </p:nvSpPr>
        <p:spPr>
          <a:xfrm>
            <a:off x="676449" y="3194326"/>
            <a:ext cx="3757760" cy="611001"/>
          </a:xfrm>
          <a:prstGeom prst="rect">
            <a:avLst/>
          </a:prstGeom>
        </p:spPr>
        <p:txBody>
          <a:bodyPr wrap="none">
            <a:spAutoFit/>
          </a:bodyPr>
          <a:lstStyle/>
          <a:p>
            <a:pPr marL="6350" lvl="1">
              <a:lnSpc>
                <a:spcPct val="200000"/>
              </a:lnSpc>
              <a:buFontTx/>
              <a:buNone/>
            </a:pPr>
            <a:r>
              <a:rPr lang="zh-CN" altLang="en-US" sz="2000" b="1" dirty="0" smtClean="0"/>
              <a:t>例：视图</a:t>
            </a:r>
            <a:r>
              <a:rPr lang="en-US" altLang="zh-CN" sz="2000" b="1" dirty="0" smtClean="0"/>
              <a:t>S_G</a:t>
            </a:r>
            <a:r>
              <a:rPr lang="zh-CN" altLang="en-US" sz="2000" b="1" dirty="0" smtClean="0"/>
              <a:t>为不可更新视图。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10000"/>
              </a:lnSpc>
              <a:buNone/>
            </a:pPr>
            <a:r>
              <a:rPr lang="zh-CN" altLang="en-US" sz="2400" b="1" dirty="0" smtClean="0"/>
              <a:t>对于如下更新语句：</a:t>
            </a:r>
          </a:p>
          <a:p>
            <a:pPr lvl="1">
              <a:lnSpc>
                <a:spcPct val="200000"/>
              </a:lnSpc>
              <a:buFontTx/>
              <a:buNone/>
            </a:pPr>
            <a:r>
              <a:rPr lang="en-US" altLang="zh-CN" sz="2400" b="1" dirty="0" smtClean="0">
                <a:solidFill>
                  <a:srgbClr val="0000FF"/>
                </a:solidFill>
              </a:rPr>
              <a:t>UPDATE</a:t>
            </a:r>
            <a:r>
              <a:rPr lang="en-US" altLang="zh-CN" sz="2400" dirty="0" smtClean="0"/>
              <a:t>  S_G</a:t>
            </a:r>
          </a:p>
          <a:p>
            <a:pPr lvl="1">
              <a:lnSpc>
                <a:spcPct val="110000"/>
              </a:lnSpc>
              <a:buFontTx/>
              <a:buNone/>
            </a:pPr>
            <a:r>
              <a:rPr lang="en-US" altLang="zh-CN" sz="2400" b="1" dirty="0" smtClean="0">
                <a:solidFill>
                  <a:srgbClr val="0000FF"/>
                </a:solidFill>
              </a:rPr>
              <a:t>SET </a:t>
            </a:r>
            <a:r>
              <a:rPr lang="en-US" altLang="zh-CN" sz="2400" dirty="0" smtClean="0"/>
              <a:t>         </a:t>
            </a:r>
            <a:r>
              <a:rPr lang="en-US" altLang="zh-CN" sz="2400" b="1" dirty="0" err="1" smtClean="0">
                <a:solidFill>
                  <a:srgbClr val="FF0000"/>
                </a:solidFill>
              </a:rPr>
              <a:t>Gavg</a:t>
            </a:r>
            <a:r>
              <a:rPr lang="en-US" altLang="zh-CN" sz="2400" b="1" dirty="0" smtClean="0">
                <a:solidFill>
                  <a:srgbClr val="FF0000"/>
                </a:solidFill>
              </a:rPr>
              <a:t>=90</a:t>
            </a:r>
          </a:p>
          <a:p>
            <a:pPr lvl="1">
              <a:lnSpc>
                <a:spcPct val="110000"/>
              </a:lnSpc>
              <a:buFontTx/>
              <a:buNone/>
            </a:pPr>
            <a:r>
              <a:rPr lang="en-US" altLang="zh-CN" sz="2400" b="1" dirty="0" smtClean="0">
                <a:solidFill>
                  <a:srgbClr val="0000FF"/>
                </a:solidFill>
              </a:rPr>
              <a:t>WHERE</a:t>
            </a:r>
            <a:r>
              <a:rPr lang="en-US" altLang="zh-CN" sz="2400" dirty="0" smtClean="0"/>
              <a:t>  </a:t>
            </a:r>
            <a:r>
              <a:rPr lang="en-US" altLang="zh-CN" sz="2400" dirty="0" err="1" smtClean="0"/>
              <a:t>Sno</a:t>
            </a:r>
            <a:r>
              <a:rPr lang="en-US" altLang="zh-CN" sz="2400" dirty="0" smtClean="0"/>
              <a:t>= ‘95001’</a:t>
            </a:r>
            <a:r>
              <a:rPr lang="zh-CN" altLang="en-US" sz="2400" dirty="0" smtClean="0"/>
              <a:t>；</a:t>
            </a:r>
            <a:endParaRPr lang="en-US" altLang="zh-CN" sz="2400" dirty="0" smtClean="0"/>
          </a:p>
          <a:p>
            <a:pPr lvl="1">
              <a:lnSpc>
                <a:spcPct val="110000"/>
              </a:lnSpc>
              <a:buFontTx/>
              <a:buNone/>
            </a:pPr>
            <a:endParaRPr lang="zh-CN" altLang="en-US" b="1" dirty="0" smtClean="0"/>
          </a:p>
          <a:p>
            <a:pPr>
              <a:lnSpc>
                <a:spcPct val="110000"/>
              </a:lnSpc>
              <a:buNone/>
            </a:pPr>
            <a:r>
              <a:rPr lang="zh-CN" altLang="en-US" sz="2400" b="1" dirty="0" smtClean="0"/>
              <a:t>无论实体化法还是消解法都无法将其转换成对</a:t>
            </a:r>
          </a:p>
          <a:p>
            <a:pPr>
              <a:lnSpc>
                <a:spcPct val="110000"/>
              </a:lnSpc>
              <a:buNone/>
            </a:pPr>
            <a:r>
              <a:rPr lang="zh-CN" altLang="en-US" sz="2400" b="1" dirty="0" smtClean="0"/>
              <a:t>基本表</a:t>
            </a:r>
            <a:r>
              <a:rPr lang="en-US" altLang="zh-CN" sz="2400" b="1" dirty="0" smtClean="0"/>
              <a:t>SC</a:t>
            </a:r>
            <a:r>
              <a:rPr lang="zh-CN" altLang="en-US" sz="2400" b="1" dirty="0" smtClean="0"/>
              <a:t>的更新</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74638"/>
            <a:ext cx="8249055" cy="591124"/>
          </a:xfrm>
        </p:spPr>
        <p:txBody>
          <a:bodyPr>
            <a:normAutofit fontScale="90000"/>
          </a:bodyPr>
          <a:lstStyle/>
          <a:p>
            <a:pPr algn="l"/>
            <a:r>
              <a:rPr lang="zh-CN" altLang="en-US" dirty="0"/>
              <a:t>不</a:t>
            </a:r>
            <a:r>
              <a:rPr lang="zh-CN" altLang="en-US" dirty="0" smtClean="0"/>
              <a:t>允许</a:t>
            </a:r>
            <a:r>
              <a:rPr lang="zh-CN" altLang="en-US" smtClean="0"/>
              <a:t>更新视图的几种情况</a:t>
            </a:r>
            <a:endParaRPr lang="zh-CN" altLang="en-US" dirty="0"/>
          </a:p>
        </p:txBody>
      </p:sp>
      <p:sp>
        <p:nvSpPr>
          <p:cNvPr id="3" name="内容占位符 2"/>
          <p:cNvSpPr>
            <a:spLocks noGrp="1"/>
          </p:cNvSpPr>
          <p:nvPr>
            <p:ph idx="1"/>
          </p:nvPr>
        </p:nvSpPr>
        <p:spPr>
          <a:xfrm>
            <a:off x="428017" y="1104089"/>
            <a:ext cx="8229600" cy="4525963"/>
          </a:xfrm>
        </p:spPr>
        <p:txBody>
          <a:bodyPr>
            <a:normAutofit fontScale="85000" lnSpcReduction="10000"/>
          </a:bodyPr>
          <a:lstStyle/>
          <a:p>
            <a:pPr>
              <a:buFont typeface="Arial" pitchFamily="34" charset="0"/>
              <a:buChar char="•"/>
            </a:pPr>
            <a:r>
              <a:rPr lang="zh-CN" altLang="en-US" dirty="0" smtClean="0"/>
              <a:t>若视图是由两个以上基本表导出的，则不允许更新</a:t>
            </a:r>
            <a:endParaRPr lang="en-US" altLang="zh-CN" dirty="0" smtClean="0"/>
          </a:p>
          <a:p>
            <a:pPr>
              <a:buFont typeface="Arial" pitchFamily="34" charset="0"/>
              <a:buChar char="•"/>
            </a:pPr>
            <a:r>
              <a:rPr lang="zh-CN" altLang="en-US" dirty="0" smtClean="0"/>
              <a:t>若视图字段来自于聚集函数，不允许更新</a:t>
            </a:r>
            <a:endParaRPr lang="en-US" altLang="zh-CN" dirty="0" smtClean="0"/>
          </a:p>
          <a:p>
            <a:pPr>
              <a:buFont typeface="Arial" pitchFamily="34" charset="0"/>
              <a:buChar char="•"/>
            </a:pPr>
            <a:r>
              <a:rPr lang="zh-CN" altLang="en-US" dirty="0" smtClean="0"/>
              <a:t>若视图定义中含有</a:t>
            </a:r>
            <a:r>
              <a:rPr lang="en-US" altLang="zh-CN" dirty="0" smtClean="0"/>
              <a:t>group by</a:t>
            </a:r>
            <a:r>
              <a:rPr lang="zh-CN" altLang="en-US" dirty="0" smtClean="0"/>
              <a:t>子句，则不允许更新</a:t>
            </a:r>
            <a:endParaRPr lang="en-US" altLang="zh-CN" dirty="0" smtClean="0"/>
          </a:p>
          <a:p>
            <a:pPr>
              <a:buFont typeface="Arial" pitchFamily="34" charset="0"/>
              <a:buChar char="•"/>
            </a:pPr>
            <a:r>
              <a:rPr lang="zh-CN" altLang="en-US" dirty="0" smtClean="0"/>
              <a:t>若视图定义中含有</a:t>
            </a:r>
            <a:r>
              <a:rPr lang="en-US" altLang="zh-CN" dirty="0" smtClean="0"/>
              <a:t>distinct</a:t>
            </a:r>
            <a:r>
              <a:rPr lang="zh-CN" altLang="en-US" dirty="0" smtClean="0"/>
              <a:t>，不允许更新</a:t>
            </a:r>
            <a:endParaRPr lang="en-US" altLang="zh-CN" dirty="0" smtClean="0"/>
          </a:p>
          <a:p>
            <a:pPr>
              <a:buFont typeface="Arial" pitchFamily="34" charset="0"/>
              <a:buChar char="•"/>
            </a:pPr>
            <a:r>
              <a:rPr lang="zh-CN" altLang="en-US" dirty="0"/>
              <a:t>一</a:t>
            </a:r>
            <a:r>
              <a:rPr lang="zh-CN" altLang="en-US" dirty="0" smtClean="0"/>
              <a:t>个不允许更新的视图上定义的视图，不允许更新</a:t>
            </a:r>
            <a:endParaRPr lang="en-US" altLang="zh-CN" dirty="0" smtClean="0"/>
          </a:p>
          <a:p>
            <a:pPr>
              <a:buFont typeface="Arial" pitchFamily="34" charset="0"/>
              <a:buChar char="•"/>
            </a:pPr>
            <a:r>
              <a:rPr lang="zh-CN" altLang="en-US" dirty="0" smtClean="0"/>
              <a:t>有嵌套查询的，并且内层查询的</a:t>
            </a:r>
            <a:r>
              <a:rPr lang="en-US" altLang="zh-CN" dirty="0" smtClean="0"/>
              <a:t>from</a:t>
            </a:r>
            <a:r>
              <a:rPr lang="zh-CN" altLang="en-US" dirty="0" smtClean="0"/>
              <a:t>子句中涉及的表也是导出该视图的基本表，不允许更新</a:t>
            </a:r>
            <a:endParaRPr lang="en-US" altLang="zh-CN" dirty="0" smtClean="0"/>
          </a:p>
          <a:p>
            <a:pPr>
              <a:buFont typeface="Arial" pitchFamily="34" charset="0"/>
              <a:buChar char="•"/>
            </a:pPr>
            <a:r>
              <a:rPr lang="zh-CN" altLang="en-US" dirty="0" smtClean="0"/>
              <a:t>视图字段来自表达式或者常数，只允许执行</a:t>
            </a:r>
            <a:r>
              <a:rPr lang="en-US" altLang="zh-CN" dirty="0" smtClean="0"/>
              <a:t>delete</a:t>
            </a:r>
            <a:r>
              <a:rPr lang="zh-CN" altLang="en-US" dirty="0" smtClean="0"/>
              <a:t>操作，</a:t>
            </a:r>
            <a:r>
              <a:rPr lang="en-US" altLang="zh-CN" dirty="0" smtClean="0"/>
              <a:t>insert</a:t>
            </a:r>
            <a:r>
              <a:rPr lang="zh-CN" altLang="en-US" dirty="0" smtClean="0"/>
              <a:t>和</a:t>
            </a:r>
            <a:r>
              <a:rPr lang="en-US" altLang="zh-CN" dirty="0" smtClean="0"/>
              <a:t>update</a:t>
            </a:r>
            <a:r>
              <a:rPr lang="zh-CN" altLang="en-US" dirty="0" smtClean="0"/>
              <a:t>均不允许</a:t>
            </a:r>
            <a:endParaRPr lang="zh-CN" altLang="en-US" dirty="0"/>
          </a:p>
        </p:txBody>
      </p:sp>
    </p:spTree>
    <p:extLst>
      <p:ext uri="{BB962C8B-B14F-4D97-AF65-F5344CB8AC3E}">
        <p14:creationId xmlns:p14="http://schemas.microsoft.com/office/powerpoint/2010/main" val="24698147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视    图</a:t>
            </a:r>
            <a:endParaRPr lang="zh-CN" altLang="en-US" dirty="0"/>
          </a:p>
        </p:txBody>
      </p:sp>
      <p:sp>
        <p:nvSpPr>
          <p:cNvPr id="3" name="内容占位符 2"/>
          <p:cNvSpPr>
            <a:spLocks noGrp="1"/>
          </p:cNvSpPr>
          <p:nvPr>
            <p:ph idx="1"/>
          </p:nvPr>
        </p:nvSpPr>
        <p:spPr>
          <a:xfrm>
            <a:off x="457200" y="1600200"/>
            <a:ext cx="8229600" cy="4999383"/>
          </a:xfrm>
        </p:spPr>
        <p:txBody>
          <a:bodyPr>
            <a:normAutofit/>
          </a:bodyPr>
          <a:lstStyle/>
          <a:p>
            <a:r>
              <a:rPr lang="zh-CN" altLang="en-US" sz="2800" dirty="0" smtClean="0"/>
              <a:t>视图的特点</a:t>
            </a:r>
            <a:endParaRPr lang="en-US" altLang="zh-CN" sz="2800" dirty="0" smtClean="0"/>
          </a:p>
          <a:p>
            <a:pPr lvl="1">
              <a:lnSpc>
                <a:spcPct val="120000"/>
              </a:lnSpc>
            </a:pPr>
            <a:r>
              <a:rPr lang="zh-CN" altLang="en-US" sz="2400" b="1" dirty="0" smtClean="0">
                <a:solidFill>
                  <a:srgbClr val="E02920"/>
                </a:solidFill>
              </a:rPr>
              <a:t>虚表</a:t>
            </a:r>
            <a:r>
              <a:rPr lang="zh-CN" altLang="en-US" sz="2400" dirty="0" smtClean="0"/>
              <a:t>，是从一个或几个基本表（或视图）导出的表</a:t>
            </a:r>
          </a:p>
          <a:p>
            <a:pPr lvl="1">
              <a:lnSpc>
                <a:spcPct val="120000"/>
              </a:lnSpc>
              <a:spcBef>
                <a:spcPct val="40000"/>
              </a:spcBef>
            </a:pPr>
            <a:r>
              <a:rPr lang="zh-CN" altLang="en-US" sz="2400" dirty="0" smtClean="0"/>
              <a:t>只存放视图的定义，不会出现数据冗余</a:t>
            </a:r>
          </a:p>
          <a:p>
            <a:pPr lvl="1">
              <a:lnSpc>
                <a:spcPct val="120000"/>
              </a:lnSpc>
              <a:spcBef>
                <a:spcPct val="40000"/>
              </a:spcBef>
            </a:pPr>
            <a:r>
              <a:rPr lang="zh-CN" altLang="en-US" sz="2400" dirty="0" smtClean="0"/>
              <a:t>基表中的数据发生变化，从视图中查询出的数据也随之改变</a:t>
            </a:r>
          </a:p>
          <a:p>
            <a:r>
              <a:rPr lang="zh-CN" altLang="en-US" sz="2800" dirty="0" smtClean="0"/>
              <a:t>基于视图的操作</a:t>
            </a:r>
            <a:endParaRPr lang="zh-CN" altLang="en-US" sz="2000" dirty="0" smtClean="0"/>
          </a:p>
          <a:p>
            <a:pPr lvl="1"/>
            <a:r>
              <a:rPr lang="zh-CN" altLang="en-US" sz="2400" dirty="0" smtClean="0"/>
              <a:t>查询</a:t>
            </a:r>
          </a:p>
          <a:p>
            <a:pPr lvl="1"/>
            <a:r>
              <a:rPr lang="zh-CN" altLang="en-US" sz="2400" dirty="0" smtClean="0"/>
              <a:t> 删除</a:t>
            </a:r>
          </a:p>
          <a:p>
            <a:pPr lvl="1"/>
            <a:r>
              <a:rPr lang="zh-CN" altLang="en-US" sz="2400" dirty="0" smtClean="0"/>
              <a:t> 受限更新</a:t>
            </a:r>
          </a:p>
          <a:p>
            <a:pPr lvl="1"/>
            <a:r>
              <a:rPr lang="zh-CN" altLang="en-US" sz="2400" dirty="0" smtClean="0"/>
              <a:t>定义基于该视图的新视图</a:t>
            </a:r>
            <a:endParaRPr lang="zh-CN" altLang="en-US" sz="2400" dirty="0"/>
          </a:p>
        </p:txBody>
      </p:sp>
      <p:pic>
        <p:nvPicPr>
          <p:cNvPr id="2050" name="Picture 2" descr="C:\Documents and Settings\Administrator\Local Settings\Temporary Internet Files\Content.IE5\U3UZUR4B\MCj04211880000[1].wmf"/>
          <p:cNvPicPr>
            <a:picLocks noChangeAspect="1" noChangeArrowheads="1"/>
          </p:cNvPicPr>
          <p:nvPr/>
        </p:nvPicPr>
        <p:blipFill>
          <a:blip r:embed="rId2"/>
          <a:srcRect/>
          <a:stretch>
            <a:fillRect/>
          </a:stretch>
        </p:blipFill>
        <p:spPr bwMode="auto">
          <a:xfrm>
            <a:off x="7911617" y="5193221"/>
            <a:ext cx="1036015" cy="1357884"/>
          </a:xfrm>
          <a:prstGeom prst="rect">
            <a:avLst/>
          </a:prstGeom>
          <a:noFill/>
        </p:spPr>
      </p:pic>
    </p:spTree>
    <p:extLst>
      <p:ext uri="{BB962C8B-B14F-4D97-AF65-F5344CB8AC3E}">
        <p14:creationId xmlns:p14="http://schemas.microsoft.com/office/powerpoint/2010/main" val="3686538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第五节 数据更新</a:t>
            </a:r>
            <a:endParaRPr lang="zh-CN" altLang="en-US" dirty="0"/>
          </a:p>
        </p:txBody>
      </p:sp>
      <p:sp>
        <p:nvSpPr>
          <p:cNvPr id="3" name="内容占位符 2"/>
          <p:cNvSpPr>
            <a:spLocks noGrp="1"/>
          </p:cNvSpPr>
          <p:nvPr>
            <p:ph idx="1"/>
          </p:nvPr>
        </p:nvSpPr>
        <p:spPr/>
        <p:txBody>
          <a:bodyPr/>
          <a:lstStyle/>
          <a:p>
            <a:r>
              <a:rPr lang="zh-CN" altLang="en-US" dirty="0" smtClean="0">
                <a:solidFill>
                  <a:srgbClr val="7030A0"/>
                </a:solidFill>
              </a:rPr>
              <a:t>数据的插入</a:t>
            </a:r>
            <a:endParaRPr lang="en-US" altLang="zh-CN" dirty="0" smtClean="0">
              <a:solidFill>
                <a:srgbClr val="7030A0"/>
              </a:solidFill>
            </a:endParaRPr>
          </a:p>
          <a:p>
            <a:pPr lvl="1"/>
            <a:r>
              <a:rPr lang="zh-CN" altLang="en-US" sz="2400" dirty="0" smtClean="0">
                <a:solidFill>
                  <a:srgbClr val="7030A0"/>
                </a:solidFill>
              </a:rPr>
              <a:t>插入元组</a:t>
            </a:r>
            <a:endParaRPr lang="en-US" altLang="zh-CN" sz="2400" dirty="0" smtClean="0">
              <a:solidFill>
                <a:srgbClr val="7030A0"/>
              </a:solidFill>
            </a:endParaRPr>
          </a:p>
          <a:p>
            <a:pPr lvl="1"/>
            <a:r>
              <a:rPr lang="zh-CN" altLang="en-US" sz="2400" dirty="0" smtClean="0">
                <a:solidFill>
                  <a:srgbClr val="7030A0"/>
                </a:solidFill>
              </a:rPr>
              <a:t>插入子查询结果</a:t>
            </a:r>
            <a:endParaRPr lang="en-US" altLang="zh-CN" dirty="0" smtClean="0">
              <a:solidFill>
                <a:srgbClr val="7030A0"/>
              </a:solidFill>
            </a:endParaRPr>
          </a:p>
          <a:p>
            <a:r>
              <a:rPr lang="zh-CN" altLang="en-US" dirty="0" smtClean="0"/>
              <a:t>数据的修改</a:t>
            </a:r>
            <a:endParaRPr lang="en-US" altLang="zh-CN" dirty="0" smtClean="0"/>
          </a:p>
          <a:p>
            <a:r>
              <a:rPr lang="zh-CN" altLang="en-US" dirty="0" smtClean="0"/>
              <a:t>数据的删除</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第六节 视图</a:t>
            </a:r>
            <a:endParaRPr lang="zh-CN" altLang="en-US" dirty="0"/>
          </a:p>
        </p:txBody>
      </p:sp>
      <p:sp>
        <p:nvSpPr>
          <p:cNvPr id="3" name="内容占位符 2"/>
          <p:cNvSpPr>
            <a:spLocks noGrp="1"/>
          </p:cNvSpPr>
          <p:nvPr>
            <p:ph idx="1"/>
          </p:nvPr>
        </p:nvSpPr>
        <p:spPr/>
        <p:txBody>
          <a:bodyPr/>
          <a:lstStyle/>
          <a:p>
            <a:r>
              <a:rPr lang="zh-CN" altLang="en-US" dirty="0" smtClean="0"/>
              <a:t>定义视图</a:t>
            </a:r>
          </a:p>
          <a:p>
            <a:r>
              <a:rPr lang="zh-CN" altLang="en-US" dirty="0" smtClean="0"/>
              <a:t>查询视图</a:t>
            </a:r>
          </a:p>
          <a:p>
            <a:r>
              <a:rPr lang="zh-CN" altLang="en-US" dirty="0" smtClean="0"/>
              <a:t>更新视图</a:t>
            </a:r>
          </a:p>
          <a:p>
            <a:r>
              <a:rPr lang="zh-CN" altLang="en-US" dirty="0" smtClean="0">
                <a:solidFill>
                  <a:srgbClr val="7030A0"/>
                </a:solidFill>
              </a:rPr>
              <a:t>视图的作用</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视图的作用</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800" dirty="0" smtClean="0"/>
              <a:t>视图能够</a:t>
            </a:r>
            <a:r>
              <a:rPr lang="zh-CN" altLang="en-US" sz="2800" dirty="0" smtClean="0">
                <a:solidFill>
                  <a:srgbClr val="D32DB7"/>
                </a:solidFill>
              </a:rPr>
              <a:t>简化</a:t>
            </a:r>
            <a:r>
              <a:rPr lang="zh-CN" altLang="en-US" sz="2800" dirty="0" smtClean="0"/>
              <a:t>用户的操作</a:t>
            </a:r>
            <a:endParaRPr lang="en-US" altLang="zh-CN" sz="2800" dirty="0" smtClean="0"/>
          </a:p>
          <a:p>
            <a:pPr>
              <a:lnSpc>
                <a:spcPct val="150000"/>
              </a:lnSpc>
            </a:pPr>
            <a:r>
              <a:rPr lang="zh-CN" altLang="en-US" sz="2800" dirty="0" smtClean="0"/>
              <a:t>视图使用户能以</a:t>
            </a:r>
            <a:r>
              <a:rPr lang="zh-CN" altLang="en-US" sz="2800" dirty="0" smtClean="0">
                <a:solidFill>
                  <a:srgbClr val="D32DB7"/>
                </a:solidFill>
              </a:rPr>
              <a:t>多种角度</a:t>
            </a:r>
            <a:r>
              <a:rPr lang="zh-CN" altLang="en-US" sz="2800" dirty="0" smtClean="0"/>
              <a:t>看待同一数据</a:t>
            </a:r>
            <a:endParaRPr lang="en-US" altLang="zh-CN" sz="2800" dirty="0" smtClean="0"/>
          </a:p>
          <a:p>
            <a:pPr>
              <a:lnSpc>
                <a:spcPct val="150000"/>
              </a:lnSpc>
            </a:pPr>
            <a:r>
              <a:rPr lang="zh-CN" altLang="en-US" sz="2800" dirty="0" smtClean="0"/>
              <a:t>视图对重构数据库提供了一定程度的逻辑独立性</a:t>
            </a:r>
            <a:endParaRPr lang="en-US" altLang="zh-CN" sz="2800" dirty="0" smtClean="0"/>
          </a:p>
          <a:p>
            <a:pPr>
              <a:lnSpc>
                <a:spcPct val="150000"/>
              </a:lnSpc>
            </a:pPr>
            <a:r>
              <a:rPr lang="zh-CN" altLang="en-US" sz="2800" dirty="0" smtClean="0"/>
              <a:t>视图能够对机密数据提供安全保护</a:t>
            </a:r>
            <a:endParaRPr lang="en-US" altLang="zh-CN" sz="2800" dirty="0" smtClean="0"/>
          </a:p>
          <a:p>
            <a:pPr>
              <a:lnSpc>
                <a:spcPct val="150000"/>
              </a:lnSpc>
            </a:pPr>
            <a:r>
              <a:rPr lang="zh-CN" altLang="en-US" sz="2800" dirty="0" smtClean="0"/>
              <a:t>适当的利用视图可以更清晰的表达查询</a:t>
            </a:r>
            <a:endParaRPr lang="zh-CN" alt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lnSpc>
                <a:spcPct val="140000"/>
              </a:lnSpc>
              <a:spcBef>
                <a:spcPct val="20000"/>
              </a:spcBef>
            </a:pPr>
            <a:r>
              <a:rPr lang="en-US" altLang="zh-CN" dirty="0" smtClean="0">
                <a:latin typeface="Arial" charset="0"/>
              </a:rPr>
              <a:t>SQL</a:t>
            </a:r>
            <a:r>
              <a:rPr lang="zh-CN" altLang="en-US" dirty="0" smtClean="0">
                <a:latin typeface="Arial" charset="0"/>
              </a:rPr>
              <a:t>支持关系数据库三级模式结构</a:t>
            </a:r>
            <a:endParaRPr lang="zh-CN" altLang="en-US" dirty="0">
              <a:latin typeface="Arial" charset="0"/>
            </a:endParaRPr>
          </a:p>
        </p:txBody>
      </p:sp>
      <p:grpSp>
        <p:nvGrpSpPr>
          <p:cNvPr id="5" name="Group 7"/>
          <p:cNvGrpSpPr>
            <a:grpSpLocks/>
          </p:cNvGrpSpPr>
          <p:nvPr/>
        </p:nvGrpSpPr>
        <p:grpSpPr bwMode="auto">
          <a:xfrm>
            <a:off x="971550" y="1557338"/>
            <a:ext cx="7561263" cy="3816350"/>
            <a:chOff x="476" y="1117"/>
            <a:chExt cx="4763" cy="2404"/>
          </a:xfrm>
        </p:grpSpPr>
        <p:sp>
          <p:nvSpPr>
            <p:cNvPr id="6" name="Rectangle 8"/>
            <p:cNvSpPr>
              <a:spLocks noChangeArrowheads="1"/>
            </p:cNvSpPr>
            <p:nvPr/>
          </p:nvSpPr>
          <p:spPr bwMode="auto">
            <a:xfrm>
              <a:off x="1610" y="111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en-US" altLang="zh-CN" sz="1800" b="1"/>
                <a:t>SQL</a:t>
              </a:r>
            </a:p>
          </p:txBody>
        </p:sp>
        <p:sp>
          <p:nvSpPr>
            <p:cNvPr id="7" name="Rectangle 9"/>
            <p:cNvSpPr>
              <a:spLocks noChangeArrowheads="1"/>
            </p:cNvSpPr>
            <p:nvPr/>
          </p:nvSpPr>
          <p:spPr bwMode="auto">
            <a:xfrm>
              <a:off x="3288" y="179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视图</a:t>
              </a:r>
              <a:r>
                <a:rPr kumimoji="0" lang="en-US" altLang="zh-CN" sz="1800" b="1"/>
                <a:t>2</a:t>
              </a:r>
            </a:p>
          </p:txBody>
        </p:sp>
        <p:sp>
          <p:nvSpPr>
            <p:cNvPr id="8" name="Rectangle 10"/>
            <p:cNvSpPr>
              <a:spLocks noChangeArrowheads="1"/>
            </p:cNvSpPr>
            <p:nvPr/>
          </p:nvSpPr>
          <p:spPr bwMode="auto">
            <a:xfrm>
              <a:off x="1610" y="1797"/>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视图</a:t>
              </a:r>
              <a:r>
                <a:rPr kumimoji="0" lang="en-US" altLang="zh-CN" sz="1800" b="1"/>
                <a:t>1</a:t>
              </a:r>
            </a:p>
          </p:txBody>
        </p:sp>
        <p:sp>
          <p:nvSpPr>
            <p:cNvPr id="9" name="Rectangle 11"/>
            <p:cNvSpPr>
              <a:spLocks noChangeArrowheads="1"/>
            </p:cNvSpPr>
            <p:nvPr/>
          </p:nvSpPr>
          <p:spPr bwMode="auto">
            <a:xfrm>
              <a:off x="1655"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基本表</a:t>
              </a:r>
              <a:r>
                <a:rPr kumimoji="0" lang="en-US" altLang="zh-CN" sz="1800" b="1"/>
                <a:t>2</a:t>
              </a:r>
            </a:p>
          </p:txBody>
        </p:sp>
        <p:sp>
          <p:nvSpPr>
            <p:cNvPr id="10" name="Rectangle 12"/>
            <p:cNvSpPr>
              <a:spLocks noChangeArrowheads="1"/>
            </p:cNvSpPr>
            <p:nvPr/>
          </p:nvSpPr>
          <p:spPr bwMode="auto">
            <a:xfrm>
              <a:off x="566"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基本表</a:t>
              </a:r>
              <a:r>
                <a:rPr kumimoji="0" lang="en-US" altLang="zh-CN" sz="1800" b="1"/>
                <a:t>1</a:t>
              </a:r>
            </a:p>
          </p:txBody>
        </p:sp>
        <p:sp>
          <p:nvSpPr>
            <p:cNvPr id="11" name="Rectangle 13"/>
            <p:cNvSpPr>
              <a:spLocks noChangeArrowheads="1"/>
            </p:cNvSpPr>
            <p:nvPr/>
          </p:nvSpPr>
          <p:spPr bwMode="auto">
            <a:xfrm>
              <a:off x="2744"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基本表</a:t>
              </a:r>
              <a:r>
                <a:rPr kumimoji="0" lang="en-US" altLang="zh-CN" sz="1800" b="1"/>
                <a:t>3</a:t>
              </a:r>
            </a:p>
          </p:txBody>
        </p:sp>
        <p:sp>
          <p:nvSpPr>
            <p:cNvPr id="12" name="Rectangle 14"/>
            <p:cNvSpPr>
              <a:spLocks noChangeArrowheads="1"/>
            </p:cNvSpPr>
            <p:nvPr/>
          </p:nvSpPr>
          <p:spPr bwMode="auto">
            <a:xfrm>
              <a:off x="3787" y="247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基本表</a:t>
              </a:r>
              <a:r>
                <a:rPr kumimoji="0" lang="en-US" altLang="zh-CN" sz="1800" b="1"/>
                <a:t>4</a:t>
              </a:r>
            </a:p>
          </p:txBody>
        </p:sp>
        <p:sp>
          <p:nvSpPr>
            <p:cNvPr id="13" name="Rectangle 15"/>
            <p:cNvSpPr>
              <a:spLocks noChangeArrowheads="1"/>
            </p:cNvSpPr>
            <p:nvPr/>
          </p:nvSpPr>
          <p:spPr bwMode="auto">
            <a:xfrm>
              <a:off x="3787" y="3113"/>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存储文件</a:t>
              </a:r>
              <a:r>
                <a:rPr kumimoji="0" lang="en-US" altLang="zh-CN" sz="1800" b="1"/>
                <a:t>2</a:t>
              </a:r>
            </a:p>
          </p:txBody>
        </p:sp>
        <p:sp>
          <p:nvSpPr>
            <p:cNvPr id="14" name="Rectangle 16"/>
            <p:cNvSpPr>
              <a:spLocks noChangeArrowheads="1"/>
            </p:cNvSpPr>
            <p:nvPr/>
          </p:nvSpPr>
          <p:spPr bwMode="auto">
            <a:xfrm>
              <a:off x="1655" y="3158"/>
              <a:ext cx="725" cy="363"/>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headEnd/>
              <a:tailEnd/>
            </a:ln>
            <a:effectLst/>
          </p:spPr>
          <p:txBody>
            <a:bodyPr wrap="none" anchor="ctr"/>
            <a:lstStyle/>
            <a:p>
              <a:pPr marL="342900" indent="-342900" algn="ctr"/>
              <a:r>
                <a:rPr kumimoji="0" lang="zh-CN" altLang="en-US" sz="1800" b="1"/>
                <a:t>存储文件</a:t>
              </a:r>
              <a:r>
                <a:rPr kumimoji="0" lang="en-US" altLang="zh-CN" sz="1800" b="1"/>
                <a:t>1</a:t>
              </a:r>
            </a:p>
          </p:txBody>
        </p:sp>
        <p:sp>
          <p:nvSpPr>
            <p:cNvPr id="15" name="Line 17"/>
            <p:cNvSpPr>
              <a:spLocks noChangeShapeType="1"/>
            </p:cNvSpPr>
            <p:nvPr/>
          </p:nvSpPr>
          <p:spPr bwMode="auto">
            <a:xfrm flipH="1">
              <a:off x="748" y="1480"/>
              <a:ext cx="998" cy="99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6" name="Line 18"/>
            <p:cNvSpPr>
              <a:spLocks noChangeShapeType="1"/>
            </p:cNvSpPr>
            <p:nvPr/>
          </p:nvSpPr>
          <p:spPr bwMode="auto">
            <a:xfrm>
              <a:off x="1927" y="1480"/>
              <a:ext cx="0"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7" name="Line 19"/>
            <p:cNvSpPr>
              <a:spLocks noChangeShapeType="1"/>
            </p:cNvSpPr>
            <p:nvPr/>
          </p:nvSpPr>
          <p:spPr bwMode="auto">
            <a:xfrm>
              <a:off x="1927" y="2160"/>
              <a:ext cx="0"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8" name="Line 20"/>
            <p:cNvSpPr>
              <a:spLocks noChangeShapeType="1"/>
            </p:cNvSpPr>
            <p:nvPr/>
          </p:nvSpPr>
          <p:spPr bwMode="auto">
            <a:xfrm>
              <a:off x="1927" y="2840"/>
              <a:ext cx="0"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9" name="Line 21"/>
            <p:cNvSpPr>
              <a:spLocks noChangeShapeType="1"/>
            </p:cNvSpPr>
            <p:nvPr/>
          </p:nvSpPr>
          <p:spPr bwMode="auto">
            <a:xfrm>
              <a:off x="2200" y="1480"/>
              <a:ext cx="1315" cy="317"/>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0" name="Line 22"/>
            <p:cNvSpPr>
              <a:spLocks noChangeShapeType="1"/>
            </p:cNvSpPr>
            <p:nvPr/>
          </p:nvSpPr>
          <p:spPr bwMode="auto">
            <a:xfrm flipH="1">
              <a:off x="3152" y="2160"/>
              <a:ext cx="318"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1" name="Line 23"/>
            <p:cNvSpPr>
              <a:spLocks noChangeShapeType="1"/>
            </p:cNvSpPr>
            <p:nvPr/>
          </p:nvSpPr>
          <p:spPr bwMode="auto">
            <a:xfrm>
              <a:off x="3787" y="2160"/>
              <a:ext cx="499"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2" name="Line 24"/>
            <p:cNvSpPr>
              <a:spLocks noChangeShapeType="1"/>
            </p:cNvSpPr>
            <p:nvPr/>
          </p:nvSpPr>
          <p:spPr bwMode="auto">
            <a:xfrm>
              <a:off x="839" y="2840"/>
              <a:ext cx="1043"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3" name="Line 25"/>
            <p:cNvSpPr>
              <a:spLocks noChangeShapeType="1"/>
            </p:cNvSpPr>
            <p:nvPr/>
          </p:nvSpPr>
          <p:spPr bwMode="auto">
            <a:xfrm flipH="1">
              <a:off x="2018" y="2840"/>
              <a:ext cx="1089" cy="318"/>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4" name="Line 26"/>
            <p:cNvSpPr>
              <a:spLocks noChangeShapeType="1"/>
            </p:cNvSpPr>
            <p:nvPr/>
          </p:nvSpPr>
          <p:spPr bwMode="auto">
            <a:xfrm>
              <a:off x="4150" y="2840"/>
              <a:ext cx="0" cy="273"/>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25" name="Line 27"/>
            <p:cNvSpPr>
              <a:spLocks noChangeShapeType="1"/>
            </p:cNvSpPr>
            <p:nvPr/>
          </p:nvSpPr>
          <p:spPr bwMode="auto">
            <a:xfrm>
              <a:off x="476" y="1616"/>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6" name="Line 28"/>
            <p:cNvSpPr>
              <a:spLocks noChangeShapeType="1"/>
            </p:cNvSpPr>
            <p:nvPr/>
          </p:nvSpPr>
          <p:spPr bwMode="auto">
            <a:xfrm>
              <a:off x="497" y="2275"/>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7" name="Line 29"/>
            <p:cNvSpPr>
              <a:spLocks noChangeShapeType="1"/>
            </p:cNvSpPr>
            <p:nvPr/>
          </p:nvSpPr>
          <p:spPr bwMode="auto">
            <a:xfrm>
              <a:off x="497" y="3007"/>
              <a:ext cx="4536" cy="0"/>
            </a:xfrm>
            <a:prstGeom prst="line">
              <a:avLst/>
            </a:prstGeom>
            <a:noFill/>
            <a:ln w="25400" cap="rnd">
              <a:solidFill>
                <a:schemeClr val="tx1"/>
              </a:solidFill>
              <a:prstDash val="sysDot"/>
              <a:round/>
              <a:headEnd/>
              <a:tailEnd/>
            </a:ln>
            <a:effectLst/>
          </p:spPr>
          <p:txBody>
            <a:bodyPr wrap="none" anchor="ctr"/>
            <a:lstStyle/>
            <a:p>
              <a:endParaRPr lang="zh-CN" altLang="en-US"/>
            </a:p>
          </p:txBody>
        </p:sp>
        <p:sp>
          <p:nvSpPr>
            <p:cNvPr id="28" name="Text Box 30"/>
            <p:cNvSpPr txBox="1">
              <a:spLocks noChangeArrowheads="1"/>
            </p:cNvSpPr>
            <p:nvPr/>
          </p:nvSpPr>
          <p:spPr bwMode="auto">
            <a:xfrm>
              <a:off x="4513" y="1888"/>
              <a:ext cx="681" cy="231"/>
            </a:xfrm>
            <a:prstGeom prst="rect">
              <a:avLst/>
            </a:prstGeom>
            <a:noFill/>
            <a:ln w="25400">
              <a:noFill/>
              <a:miter lim="800000"/>
              <a:headEnd/>
              <a:tailEnd/>
            </a:ln>
            <a:effectLst/>
          </p:spPr>
          <p:txBody>
            <a:bodyPr>
              <a:spAutoFit/>
            </a:bodyPr>
            <a:lstStyle/>
            <a:p>
              <a:pPr marL="342900" indent="-342900" algn="ctr">
                <a:spcBef>
                  <a:spcPct val="50000"/>
                </a:spcBef>
              </a:pPr>
              <a:r>
                <a:rPr kumimoji="0" lang="zh-CN" altLang="en-US" sz="1800" b="1"/>
                <a:t>外模式</a:t>
              </a:r>
            </a:p>
          </p:txBody>
        </p:sp>
        <p:sp>
          <p:nvSpPr>
            <p:cNvPr id="29" name="Text Box 31"/>
            <p:cNvSpPr txBox="1">
              <a:spLocks noChangeArrowheads="1"/>
            </p:cNvSpPr>
            <p:nvPr/>
          </p:nvSpPr>
          <p:spPr bwMode="auto">
            <a:xfrm>
              <a:off x="4513" y="2523"/>
              <a:ext cx="681" cy="231"/>
            </a:xfrm>
            <a:prstGeom prst="rect">
              <a:avLst/>
            </a:prstGeom>
            <a:noFill/>
            <a:ln w="25400">
              <a:noFill/>
              <a:miter lim="800000"/>
              <a:headEnd/>
              <a:tailEnd/>
            </a:ln>
            <a:effectLst/>
          </p:spPr>
          <p:txBody>
            <a:bodyPr>
              <a:spAutoFit/>
            </a:bodyPr>
            <a:lstStyle/>
            <a:p>
              <a:pPr marL="342900" indent="-342900" algn="ctr">
                <a:spcBef>
                  <a:spcPct val="50000"/>
                </a:spcBef>
              </a:pPr>
              <a:r>
                <a:rPr kumimoji="0" lang="zh-CN" altLang="en-US" sz="1800" b="1"/>
                <a:t>模 式</a:t>
              </a:r>
            </a:p>
          </p:txBody>
        </p:sp>
        <p:sp>
          <p:nvSpPr>
            <p:cNvPr id="30" name="Text Box 32"/>
            <p:cNvSpPr txBox="1">
              <a:spLocks noChangeArrowheads="1"/>
            </p:cNvSpPr>
            <p:nvPr/>
          </p:nvSpPr>
          <p:spPr bwMode="auto">
            <a:xfrm>
              <a:off x="4558" y="3203"/>
              <a:ext cx="681" cy="231"/>
            </a:xfrm>
            <a:prstGeom prst="rect">
              <a:avLst/>
            </a:prstGeom>
            <a:noFill/>
            <a:ln w="25400">
              <a:noFill/>
              <a:miter lim="800000"/>
              <a:headEnd/>
              <a:tailEnd/>
            </a:ln>
            <a:effectLst/>
          </p:spPr>
          <p:txBody>
            <a:bodyPr>
              <a:spAutoFit/>
            </a:bodyPr>
            <a:lstStyle/>
            <a:p>
              <a:pPr marL="342900" indent="-342900" algn="ctr">
                <a:spcBef>
                  <a:spcPct val="50000"/>
                </a:spcBef>
              </a:pPr>
              <a:r>
                <a:rPr kumimoji="0" lang="zh-CN" altLang="en-US" sz="1800" b="1"/>
                <a:t>内模式</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dirty="0" smtClean="0"/>
              <a:t>视图的作用是什么？</a:t>
            </a:r>
            <a:endParaRPr lang="en-US" altLang="zh-CN" dirty="0" smtClean="0"/>
          </a:p>
          <a:p>
            <a:endParaRPr lang="zh-CN" altLang="en-US" dirty="0"/>
          </a:p>
        </p:txBody>
      </p:sp>
      <p:sp>
        <p:nvSpPr>
          <p:cNvPr id="3" name="标题 2"/>
          <p:cNvSpPr>
            <a:spLocks noGrp="1"/>
          </p:cNvSpPr>
          <p:nvPr>
            <p:ph type="title" idx="12"/>
          </p:nvPr>
        </p:nvSpPr>
        <p:spPr/>
        <p:txBody>
          <a:bodyPr/>
          <a:lstStyle/>
          <a:p>
            <a:r>
              <a:rPr lang="en-US" altLang="zh-CN" dirty="0" smtClean="0"/>
              <a:t>Q &amp; A</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这次课我们学到了</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INSERT</a:t>
            </a:r>
            <a:r>
              <a:rPr lang="zh-CN" altLang="en-US" dirty="0" smtClean="0"/>
              <a:t>、</a:t>
            </a:r>
            <a:r>
              <a:rPr lang="en-US" altLang="zh-CN" dirty="0" smtClean="0"/>
              <a:t>UPDATE</a:t>
            </a:r>
            <a:r>
              <a:rPr lang="zh-CN" altLang="en-US" dirty="0" smtClean="0"/>
              <a:t>、</a:t>
            </a:r>
            <a:r>
              <a:rPr lang="en-US" altLang="zh-CN" dirty="0" smtClean="0"/>
              <a:t>DELETE</a:t>
            </a:r>
          </a:p>
          <a:p>
            <a:r>
              <a:rPr lang="zh-CN" altLang="en-US" dirty="0" smtClean="0"/>
              <a:t>视图的定义、更新、删除</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endParaRPr lang="zh-CN" altLang="en-US"/>
          </a:p>
        </p:txBody>
      </p:sp>
      <p:sp>
        <p:nvSpPr>
          <p:cNvPr id="3" name="标题 2"/>
          <p:cNvSpPr>
            <a:spLocks noGrp="1"/>
          </p:cNvSpPr>
          <p:nvPr>
            <p:ph type="title" idx="12"/>
          </p:nvPr>
        </p:nvSpPr>
        <p:spPr/>
        <p:txBody>
          <a:bodyPr/>
          <a:lstStyle/>
          <a:p>
            <a:r>
              <a:rPr lang="zh-CN" altLang="en-US" smtClean="0"/>
              <a:t>作业</a:t>
            </a: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华文行楷" pitchFamily="2" charset="-122"/>
                <a:ea typeface="华文行楷" pitchFamily="2" charset="-122"/>
              </a:rPr>
              <a:t>休息</a:t>
            </a:r>
            <a:r>
              <a:rPr lang="en-US" altLang="zh-CN" dirty="0" smtClean="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一、插入元组</a:t>
            </a:r>
            <a:endParaRPr lang="zh-CN" altLang="en-US" dirty="0"/>
          </a:p>
        </p:txBody>
      </p:sp>
      <p:sp>
        <p:nvSpPr>
          <p:cNvPr id="3" name="内容占位符 2"/>
          <p:cNvSpPr>
            <a:spLocks noGrp="1"/>
          </p:cNvSpPr>
          <p:nvPr>
            <p:ph idx="1"/>
          </p:nvPr>
        </p:nvSpPr>
        <p:spPr/>
        <p:txBody>
          <a:bodyPr/>
          <a:lstStyle/>
          <a:p>
            <a:r>
              <a:rPr lang="zh-CN" altLang="en-US" dirty="0" smtClean="0"/>
              <a:t>语句格式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功能</a:t>
            </a:r>
            <a:endParaRPr lang="en-US" altLang="zh-CN" dirty="0" smtClean="0"/>
          </a:p>
          <a:p>
            <a:pPr lvl="1"/>
            <a:r>
              <a:rPr lang="zh-CN" altLang="en-US" sz="2400" dirty="0" smtClean="0"/>
              <a:t>将新的元组插入到指定表</a:t>
            </a:r>
            <a:endParaRPr lang="zh-CN" altLang="en-US" sz="2400" dirty="0"/>
          </a:p>
        </p:txBody>
      </p:sp>
      <p:sp>
        <p:nvSpPr>
          <p:cNvPr id="4" name="矩形 3"/>
          <p:cNvSpPr/>
          <p:nvPr/>
        </p:nvSpPr>
        <p:spPr>
          <a:xfrm>
            <a:off x="1212572" y="2274638"/>
            <a:ext cx="7626628" cy="1643527"/>
          </a:xfrm>
          <a:prstGeom prst="rect">
            <a:avLst/>
          </a:prstGeom>
        </p:spPr>
        <p:txBody>
          <a:bodyPr wrap="square">
            <a:spAutoFit/>
          </a:bodyPr>
          <a:lstStyle/>
          <a:p>
            <a:pPr marL="609600" indent="-609600" eaLnBrk="1" hangingPunct="1">
              <a:lnSpc>
                <a:spcPct val="120000"/>
              </a:lnSpc>
              <a:buFont typeface="Wingdings" pitchFamily="2" charset="2"/>
              <a:buNone/>
            </a:pPr>
            <a:r>
              <a:rPr lang="en-US" altLang="zh-CN" sz="2400" b="1" dirty="0" smtClean="0">
                <a:solidFill>
                  <a:srgbClr val="0000FF"/>
                </a:solidFill>
              </a:rPr>
              <a:t>INSERT  </a:t>
            </a:r>
          </a:p>
          <a:p>
            <a:pPr marL="609600" indent="-609600" eaLnBrk="1" hangingPunct="1">
              <a:lnSpc>
                <a:spcPct val="150000"/>
              </a:lnSpc>
              <a:buFont typeface="Wingdings" pitchFamily="2" charset="2"/>
              <a:buNone/>
            </a:pPr>
            <a:r>
              <a:rPr lang="en-US" altLang="zh-CN" sz="2400" b="1" dirty="0" smtClean="0">
                <a:solidFill>
                  <a:srgbClr val="0000FF"/>
                </a:solidFill>
              </a:rPr>
              <a:t>INTO </a:t>
            </a:r>
            <a:r>
              <a:rPr lang="en-US" altLang="zh-CN" sz="2400" dirty="0" smtClean="0"/>
              <a:t>&lt;</a:t>
            </a:r>
            <a:r>
              <a:rPr lang="zh-CN" altLang="en-US" sz="2400" dirty="0" smtClean="0"/>
              <a:t>表名</a:t>
            </a:r>
            <a:r>
              <a:rPr lang="en-US" altLang="zh-CN" sz="2400" dirty="0" smtClean="0"/>
              <a:t>&gt;  [(&lt;</a:t>
            </a:r>
            <a:r>
              <a:rPr lang="zh-CN" altLang="en-US" sz="2400" dirty="0" smtClean="0"/>
              <a:t>属性列</a:t>
            </a:r>
            <a:r>
              <a:rPr lang="en-US" altLang="zh-CN" sz="2400" dirty="0" smtClean="0"/>
              <a:t>1&gt;[</a:t>
            </a:r>
            <a:r>
              <a:rPr lang="zh-CN" altLang="en-US" sz="2400" dirty="0" smtClean="0"/>
              <a:t>，</a:t>
            </a:r>
            <a:r>
              <a:rPr lang="en-US" altLang="zh-CN" sz="2400" dirty="0" smtClean="0"/>
              <a:t>&lt;</a:t>
            </a:r>
            <a:r>
              <a:rPr lang="zh-CN" altLang="en-US" sz="2400" dirty="0" smtClean="0"/>
              <a:t>属性列</a:t>
            </a:r>
            <a:r>
              <a:rPr lang="en-US" altLang="zh-CN" sz="2400" dirty="0" smtClean="0"/>
              <a:t>2 &gt;…)]</a:t>
            </a:r>
          </a:p>
          <a:p>
            <a:pPr marL="609600" indent="-609600" eaLnBrk="1" hangingPunct="1">
              <a:lnSpc>
                <a:spcPct val="150000"/>
              </a:lnSpc>
              <a:buFont typeface="Wingdings" pitchFamily="2" charset="2"/>
              <a:buNone/>
            </a:pPr>
            <a:r>
              <a:rPr lang="en-US" altLang="zh-CN" sz="2400" b="1" dirty="0" smtClean="0">
                <a:solidFill>
                  <a:srgbClr val="0000FF"/>
                </a:solidFill>
              </a:rPr>
              <a:t>VALUES</a:t>
            </a:r>
            <a:r>
              <a:rPr lang="en-US" altLang="zh-CN" sz="2400" dirty="0" smtClean="0"/>
              <a:t> (&lt;</a:t>
            </a:r>
            <a:r>
              <a:rPr lang="zh-CN" altLang="en-US" sz="2400" dirty="0" smtClean="0"/>
              <a:t>常量</a:t>
            </a:r>
            <a:r>
              <a:rPr lang="en-US" altLang="zh-CN" sz="2400" dirty="0" smtClean="0"/>
              <a:t>1&gt; [</a:t>
            </a:r>
            <a:r>
              <a:rPr lang="zh-CN" altLang="en-US" sz="2400" dirty="0" smtClean="0"/>
              <a:t>，</a:t>
            </a:r>
            <a:r>
              <a:rPr lang="en-US" altLang="zh-CN" sz="2400" dirty="0" smtClean="0"/>
              <a:t>&lt;</a:t>
            </a:r>
            <a:r>
              <a:rPr lang="zh-CN" altLang="en-US" sz="2400" dirty="0" smtClean="0"/>
              <a:t>常量</a:t>
            </a:r>
            <a:r>
              <a:rPr lang="en-US" altLang="zh-CN" sz="2400" dirty="0" smtClean="0"/>
              <a:t>2&gt;]    …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90000"/>
              </a:lnSpc>
            </a:pPr>
            <a:r>
              <a:rPr lang="en-US" altLang="zh-CN" sz="2400" dirty="0" smtClean="0">
                <a:solidFill>
                  <a:srgbClr val="7030A0"/>
                </a:solidFill>
              </a:rPr>
              <a:t> </a:t>
            </a:r>
            <a:r>
              <a:rPr lang="en-US" altLang="zh-CN" sz="2800" b="1" dirty="0" smtClean="0">
                <a:solidFill>
                  <a:srgbClr val="7030A0"/>
                </a:solidFill>
              </a:rPr>
              <a:t>INTO</a:t>
            </a:r>
            <a:r>
              <a:rPr lang="zh-CN" altLang="en-US" sz="2800" b="1" dirty="0" smtClean="0">
                <a:solidFill>
                  <a:srgbClr val="7030A0"/>
                </a:solidFill>
              </a:rPr>
              <a:t>子句</a:t>
            </a:r>
          </a:p>
          <a:p>
            <a:pPr lvl="1">
              <a:lnSpc>
                <a:spcPct val="90000"/>
              </a:lnSpc>
            </a:pPr>
            <a:r>
              <a:rPr lang="zh-CN" altLang="en-US" sz="2400" dirty="0" smtClean="0">
                <a:latin typeface="+mn-ea"/>
              </a:rPr>
              <a:t>指定要插入数据的表名及属性列</a:t>
            </a:r>
          </a:p>
          <a:p>
            <a:pPr lvl="1">
              <a:lnSpc>
                <a:spcPct val="90000"/>
              </a:lnSpc>
            </a:pPr>
            <a:r>
              <a:rPr lang="zh-CN" altLang="en-US" sz="2400" dirty="0" smtClean="0">
                <a:latin typeface="+mn-ea"/>
              </a:rPr>
              <a:t>属性列的顺序可与表定义中的顺序不一致</a:t>
            </a:r>
          </a:p>
          <a:p>
            <a:pPr lvl="1">
              <a:lnSpc>
                <a:spcPct val="90000"/>
              </a:lnSpc>
            </a:pPr>
            <a:r>
              <a:rPr lang="zh-CN" altLang="en-US" sz="2400" dirty="0" smtClean="0">
                <a:latin typeface="+mn-ea"/>
              </a:rPr>
              <a:t>没有指定属性列：表示要插入的是一条完整的元组，且属性列属性与表定义中的顺序一致</a:t>
            </a:r>
          </a:p>
          <a:p>
            <a:pPr lvl="1">
              <a:lnSpc>
                <a:spcPct val="90000"/>
              </a:lnSpc>
            </a:pPr>
            <a:r>
              <a:rPr lang="zh-CN" altLang="en-US" sz="2400" dirty="0" smtClean="0">
                <a:latin typeface="+mn-ea"/>
              </a:rPr>
              <a:t>指定部分属性列：插入的元组在其余属性列上取空值</a:t>
            </a:r>
            <a:endParaRPr lang="en-US" altLang="zh-CN" sz="2400" dirty="0" smtClean="0">
              <a:latin typeface="+mn-ea"/>
            </a:endParaRPr>
          </a:p>
          <a:p>
            <a:pPr>
              <a:lnSpc>
                <a:spcPct val="90000"/>
              </a:lnSpc>
            </a:pPr>
            <a:r>
              <a:rPr lang="en-US" altLang="zh-CN" sz="2800" b="1" dirty="0" smtClean="0">
                <a:solidFill>
                  <a:srgbClr val="7030A0"/>
                </a:solidFill>
              </a:rPr>
              <a:t>VALUES</a:t>
            </a:r>
            <a:r>
              <a:rPr lang="zh-CN" altLang="en-US" sz="2800" b="1" dirty="0" smtClean="0">
                <a:solidFill>
                  <a:srgbClr val="7030A0"/>
                </a:solidFill>
              </a:rPr>
              <a:t>子句</a:t>
            </a:r>
            <a:endParaRPr lang="zh-CN" altLang="en-US" sz="2000" b="1" dirty="0" smtClean="0">
              <a:solidFill>
                <a:srgbClr val="7030A0"/>
              </a:solidFill>
            </a:endParaRPr>
          </a:p>
          <a:p>
            <a:pPr lvl="1">
              <a:lnSpc>
                <a:spcPct val="90000"/>
              </a:lnSpc>
            </a:pPr>
            <a:r>
              <a:rPr lang="zh-CN" altLang="en-US" sz="1800" dirty="0" smtClean="0"/>
              <a:t> </a:t>
            </a:r>
            <a:r>
              <a:rPr lang="zh-CN" altLang="en-US" sz="2400" dirty="0" smtClean="0"/>
              <a:t>提供的值必须与</a:t>
            </a:r>
            <a:r>
              <a:rPr lang="en-US" altLang="zh-CN" sz="2400" dirty="0" smtClean="0"/>
              <a:t>INTO</a:t>
            </a:r>
            <a:r>
              <a:rPr lang="zh-CN" altLang="en-US" sz="2400" dirty="0" smtClean="0"/>
              <a:t>子句匹配</a:t>
            </a:r>
            <a:endParaRPr lang="en-US" altLang="zh-CN" sz="2400" dirty="0" smtClean="0"/>
          </a:p>
          <a:p>
            <a:pPr lvl="2">
              <a:lnSpc>
                <a:spcPct val="90000"/>
              </a:lnSpc>
            </a:pPr>
            <a:r>
              <a:rPr lang="zh-CN" altLang="en-US" sz="2000" dirty="0" smtClean="0"/>
              <a:t>值的个数</a:t>
            </a:r>
          </a:p>
          <a:p>
            <a:pPr lvl="2">
              <a:lnSpc>
                <a:spcPct val="90000"/>
              </a:lnSpc>
            </a:pPr>
            <a:r>
              <a:rPr lang="zh-CN" altLang="en-US" sz="2000" dirty="0" smtClean="0"/>
              <a:t>值的类型</a:t>
            </a:r>
          </a:p>
          <a:p>
            <a:pPr lvl="2">
              <a:lnSpc>
                <a:spcPct val="90000"/>
              </a:lnSpc>
            </a:pPr>
            <a:endParaRPr lang="zh-CN" altLang="en-US" sz="2000" dirty="0" smtClean="0"/>
          </a:p>
          <a:p>
            <a:pPr>
              <a:lnSpc>
                <a:spcPct val="90000"/>
              </a:lnSpc>
            </a:pPr>
            <a:endParaRPr lang="zh-CN" alt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6834" y="1311975"/>
            <a:ext cx="8627166" cy="1200329"/>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1]   </a:t>
            </a:r>
            <a:r>
              <a:rPr lang="zh-CN" altLang="en-US" sz="2400" dirty="0" smtClean="0"/>
              <a:t>将一个新学生记录（学号：</a:t>
            </a:r>
            <a:r>
              <a:rPr lang="en-US" altLang="zh-CN" sz="2400" dirty="0" smtClean="0"/>
              <a:t>200215128</a:t>
            </a:r>
            <a:r>
              <a:rPr lang="zh-CN" altLang="en-US" sz="2400" dirty="0" smtClean="0"/>
              <a:t>；姓名：陈冬；性别：男；所在系：</a:t>
            </a:r>
            <a:r>
              <a:rPr lang="en-US" altLang="zh-CN" sz="2400" dirty="0" smtClean="0"/>
              <a:t>IS</a:t>
            </a:r>
            <a:r>
              <a:rPr lang="zh-CN" altLang="en-US" sz="2400" dirty="0" smtClean="0"/>
              <a:t>；年龄：</a:t>
            </a:r>
            <a:r>
              <a:rPr lang="en-US" altLang="zh-CN" sz="2400" dirty="0" smtClean="0"/>
              <a:t>18</a:t>
            </a:r>
            <a:r>
              <a:rPr lang="zh-CN" altLang="en-US" sz="2400" dirty="0" smtClean="0"/>
              <a:t>岁）插入到</a:t>
            </a:r>
            <a:r>
              <a:rPr lang="en-US" altLang="zh-CN" sz="2400" dirty="0" smtClean="0"/>
              <a:t>Student</a:t>
            </a:r>
            <a:r>
              <a:rPr lang="zh-CN" altLang="en-US" sz="2400" dirty="0" smtClean="0"/>
              <a:t>表中。</a:t>
            </a:r>
            <a:endParaRPr lang="zh-CN" altLang="en-US" sz="2000" dirty="0"/>
          </a:p>
        </p:txBody>
      </p:sp>
      <p:sp>
        <p:nvSpPr>
          <p:cNvPr id="5" name="矩形 4"/>
          <p:cNvSpPr/>
          <p:nvPr/>
        </p:nvSpPr>
        <p:spPr>
          <a:xfrm>
            <a:off x="1318593" y="2685414"/>
            <a:ext cx="7653130" cy="1015663"/>
          </a:xfrm>
          <a:prstGeom prst="rect">
            <a:avLst/>
          </a:prstGeom>
        </p:spPr>
        <p:txBody>
          <a:bodyPr wrap="square">
            <a:spAutoFit/>
          </a:bodyPr>
          <a:lstStyle/>
          <a:p>
            <a:pPr>
              <a:buFont typeface="Wingdings" pitchFamily="2" charset="2"/>
              <a:buNone/>
            </a:pPr>
            <a:r>
              <a:rPr lang="en-US" altLang="zh-CN" sz="2400" dirty="0" smtClean="0"/>
              <a:t> </a:t>
            </a:r>
            <a:r>
              <a:rPr lang="en-US" altLang="zh-CN" sz="2400" b="1" dirty="0" smtClean="0">
                <a:solidFill>
                  <a:srgbClr val="7030A0"/>
                </a:solidFill>
              </a:rPr>
              <a:t>INSERT  INTO  </a:t>
            </a:r>
            <a:r>
              <a:rPr lang="en-US" altLang="zh-CN" sz="2400" dirty="0" smtClean="0"/>
              <a:t>Student  (</a:t>
            </a:r>
            <a:r>
              <a:rPr lang="en-US" altLang="zh-CN" sz="2400" dirty="0" err="1" smtClean="0"/>
              <a:t>Sno</a:t>
            </a:r>
            <a:r>
              <a:rPr lang="en-US" altLang="zh-CN" sz="2400" dirty="0" smtClean="0"/>
              <a:t>, </a:t>
            </a:r>
            <a:r>
              <a:rPr lang="en-US" altLang="zh-CN" sz="2400" dirty="0" err="1" smtClean="0"/>
              <a:t>Sname</a:t>
            </a:r>
            <a:r>
              <a:rPr lang="en-US" altLang="zh-CN" sz="2400" dirty="0" smtClean="0"/>
              <a:t>, </a:t>
            </a:r>
            <a:r>
              <a:rPr lang="en-US" altLang="zh-CN" sz="2400" dirty="0" err="1" smtClean="0"/>
              <a:t>Ssex</a:t>
            </a:r>
            <a:r>
              <a:rPr lang="en-US" altLang="zh-CN" sz="2400" dirty="0" smtClean="0"/>
              <a:t>, </a:t>
            </a:r>
            <a:r>
              <a:rPr lang="en-US" altLang="zh-CN" sz="2400" dirty="0" err="1" smtClean="0"/>
              <a:t>Sdept</a:t>
            </a:r>
            <a:r>
              <a:rPr lang="en-US" altLang="zh-CN" sz="2400" dirty="0" smtClean="0"/>
              <a:t>, Sage)</a:t>
            </a:r>
          </a:p>
          <a:p>
            <a:pPr>
              <a:lnSpc>
                <a:spcPct val="150000"/>
              </a:lnSpc>
              <a:buFont typeface="Wingdings" pitchFamily="2" charset="2"/>
              <a:buNone/>
            </a:pPr>
            <a:r>
              <a:rPr lang="en-US" altLang="zh-CN" sz="2400" b="1" dirty="0" smtClean="0">
                <a:solidFill>
                  <a:srgbClr val="7030A0"/>
                </a:solidFill>
              </a:rPr>
              <a:t>VALUES </a:t>
            </a:r>
            <a:r>
              <a:rPr lang="en-US" altLang="zh-CN" sz="2400" dirty="0" smtClean="0"/>
              <a:t>('200215128'</a:t>
            </a:r>
            <a:r>
              <a:rPr lang="zh-CN" altLang="en-US" sz="2400" dirty="0" smtClean="0"/>
              <a:t>，</a:t>
            </a:r>
            <a:r>
              <a:rPr lang="en-US" altLang="zh-CN" sz="2400" dirty="0" smtClean="0"/>
              <a:t>'</a:t>
            </a:r>
            <a:r>
              <a:rPr lang="zh-CN" altLang="en-US" sz="2400" dirty="0" smtClean="0"/>
              <a:t>陈冬</a:t>
            </a:r>
            <a:r>
              <a:rPr lang="en-US" altLang="zh-CN" sz="2400" dirty="0" smtClean="0"/>
              <a:t>'</a:t>
            </a:r>
            <a:r>
              <a:rPr lang="zh-CN" altLang="en-US" sz="2400" dirty="0" smtClean="0"/>
              <a:t>，</a:t>
            </a:r>
            <a:r>
              <a:rPr lang="en-US" altLang="zh-CN" sz="2400" dirty="0" smtClean="0"/>
              <a:t>'</a:t>
            </a:r>
            <a:r>
              <a:rPr lang="zh-CN" altLang="en-US" sz="2400" dirty="0" smtClean="0"/>
              <a:t>男</a:t>
            </a:r>
            <a:r>
              <a:rPr lang="en-US" altLang="zh-CN" sz="2400" dirty="0" smtClean="0"/>
              <a:t>'</a:t>
            </a:r>
            <a:r>
              <a:rPr lang="zh-CN" altLang="en-US" sz="2400" dirty="0" smtClean="0"/>
              <a:t>，</a:t>
            </a:r>
            <a:r>
              <a:rPr lang="en-US" altLang="zh-CN" sz="2400" dirty="0" smtClean="0"/>
              <a:t>'IS'</a:t>
            </a:r>
            <a:r>
              <a:rPr lang="zh-CN" altLang="en-US" sz="2400" dirty="0" smtClean="0"/>
              <a:t>，</a:t>
            </a:r>
            <a:r>
              <a:rPr lang="en-US" altLang="zh-CN" sz="2400" dirty="0" smtClean="0"/>
              <a:t>18)</a:t>
            </a:r>
            <a:r>
              <a:rPr lang="zh-CN" altLang="en-US" sz="2400" dirty="0" smtClean="0"/>
              <a:t>；</a:t>
            </a:r>
            <a:endParaRPr lang="zh-CN" altLang="en-US" sz="2400" dirty="0"/>
          </a:p>
        </p:txBody>
      </p:sp>
      <p:sp>
        <p:nvSpPr>
          <p:cNvPr id="6" name="TextBox 5"/>
          <p:cNvSpPr txBox="1"/>
          <p:nvPr/>
        </p:nvSpPr>
        <p:spPr>
          <a:xfrm>
            <a:off x="516835" y="3902776"/>
            <a:ext cx="8242852" cy="1200329"/>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2]   </a:t>
            </a:r>
            <a:r>
              <a:rPr lang="zh-CN" altLang="en-US" sz="2400" dirty="0" smtClean="0"/>
              <a:t>将学生张成民</a:t>
            </a:r>
            <a:r>
              <a:rPr lang="en-US" altLang="zh-CN" sz="2400" dirty="0" smtClean="0"/>
              <a:t>(</a:t>
            </a:r>
            <a:r>
              <a:rPr lang="zh-CN" altLang="en-US" sz="2400" dirty="0" smtClean="0"/>
              <a:t>学号：</a:t>
            </a:r>
            <a:r>
              <a:rPr lang="en-US" altLang="zh-CN" sz="2400" dirty="0" smtClean="0"/>
              <a:t>200815126</a:t>
            </a:r>
            <a:r>
              <a:rPr lang="zh-CN" altLang="en-US" sz="2400" dirty="0" smtClean="0"/>
              <a:t>，性别：男，年龄：</a:t>
            </a:r>
            <a:r>
              <a:rPr lang="en-US" altLang="zh-CN" sz="2400" dirty="0" smtClean="0"/>
              <a:t>18</a:t>
            </a:r>
            <a:r>
              <a:rPr lang="zh-CN" altLang="en-US" sz="2400" dirty="0" smtClean="0"/>
              <a:t>，系别：空</a:t>
            </a:r>
            <a:r>
              <a:rPr lang="en-US" altLang="zh-CN" sz="2400" dirty="0" smtClean="0"/>
              <a:t>)</a:t>
            </a:r>
            <a:r>
              <a:rPr lang="zh-CN" altLang="en-US" sz="2400" dirty="0" smtClean="0"/>
              <a:t>的信息插入到</a:t>
            </a:r>
            <a:r>
              <a:rPr lang="en-US" altLang="zh-CN" sz="2400" dirty="0" smtClean="0"/>
              <a:t>Student</a:t>
            </a:r>
            <a:r>
              <a:rPr lang="zh-CN" altLang="en-US" sz="2400" dirty="0" smtClean="0"/>
              <a:t>表中。 。</a:t>
            </a:r>
            <a:endParaRPr lang="zh-CN" altLang="en-US" sz="2000" dirty="0"/>
          </a:p>
        </p:txBody>
      </p:sp>
      <p:sp>
        <p:nvSpPr>
          <p:cNvPr id="7" name="矩形 6"/>
          <p:cNvSpPr/>
          <p:nvPr/>
        </p:nvSpPr>
        <p:spPr>
          <a:xfrm>
            <a:off x="1265584" y="5237887"/>
            <a:ext cx="7653130" cy="1015663"/>
          </a:xfrm>
          <a:prstGeom prst="rect">
            <a:avLst/>
          </a:prstGeom>
        </p:spPr>
        <p:txBody>
          <a:bodyPr wrap="square">
            <a:spAutoFit/>
          </a:bodyPr>
          <a:lstStyle/>
          <a:p>
            <a:pPr>
              <a:buFont typeface="Wingdings" pitchFamily="2" charset="2"/>
              <a:buNone/>
            </a:pPr>
            <a:r>
              <a:rPr lang="en-US" altLang="zh-CN" sz="2400" dirty="0" smtClean="0"/>
              <a:t> </a:t>
            </a:r>
            <a:r>
              <a:rPr lang="en-US" altLang="zh-CN" sz="2400" b="1" dirty="0" smtClean="0">
                <a:solidFill>
                  <a:srgbClr val="7030A0"/>
                </a:solidFill>
              </a:rPr>
              <a:t>INSERT  INTO  </a:t>
            </a:r>
            <a:r>
              <a:rPr lang="en-US" altLang="zh-CN" sz="2400" dirty="0" smtClean="0"/>
              <a:t>Student</a:t>
            </a:r>
          </a:p>
          <a:p>
            <a:pPr>
              <a:lnSpc>
                <a:spcPct val="150000"/>
              </a:lnSpc>
              <a:buFont typeface="Wingdings" pitchFamily="2" charset="2"/>
              <a:buNone/>
            </a:pPr>
            <a:r>
              <a:rPr lang="en-US" altLang="zh-CN" sz="2400" b="1" dirty="0" smtClean="0">
                <a:solidFill>
                  <a:srgbClr val="7030A0"/>
                </a:solidFill>
              </a:rPr>
              <a:t>VALUES </a:t>
            </a:r>
            <a:r>
              <a:rPr lang="en-US" altLang="zh-CN" sz="2400" dirty="0" smtClean="0"/>
              <a:t>(‘200815126’, ‘</a:t>
            </a:r>
            <a:r>
              <a:rPr lang="zh-CN" altLang="en-US" sz="2400" dirty="0" smtClean="0"/>
              <a:t>张成民</a:t>
            </a:r>
            <a:r>
              <a:rPr lang="en-US" altLang="zh-CN" sz="2400" dirty="0" smtClean="0"/>
              <a:t>’, ‘</a:t>
            </a:r>
            <a:r>
              <a:rPr lang="zh-CN" altLang="en-US" sz="2400" dirty="0" smtClean="0"/>
              <a:t>男</a:t>
            </a:r>
            <a:r>
              <a:rPr lang="en-US" altLang="zh-CN" sz="2400" dirty="0" smtClean="0"/>
              <a:t>’, 18, ‘’)</a:t>
            </a:r>
            <a:r>
              <a:rPr lang="zh-CN" altLang="en-US" sz="2400" dirty="0" smtClean="0"/>
              <a:t>；</a:t>
            </a:r>
            <a:endParaRPr lang="zh-CN" altLang="en-US" sz="2400" dirty="0"/>
          </a:p>
        </p:txBody>
      </p:sp>
      <p:pic>
        <p:nvPicPr>
          <p:cNvPr id="1026" name="Picture 2" descr="E:\数据库原理\ppt\picture\png-1469.png"/>
          <p:cNvPicPr>
            <a:picLocks noChangeAspect="1" noChangeArrowheads="1"/>
          </p:cNvPicPr>
          <p:nvPr/>
        </p:nvPicPr>
        <p:blipFill>
          <a:blip r:embed="rId2"/>
          <a:srcRect/>
          <a:stretch>
            <a:fillRect/>
          </a:stretch>
        </p:blipFill>
        <p:spPr bwMode="auto">
          <a:xfrm>
            <a:off x="3101009" y="487018"/>
            <a:ext cx="636103" cy="636103"/>
          </a:xfrm>
          <a:prstGeom prst="rect">
            <a:avLst/>
          </a:prstGeom>
          <a:noFill/>
        </p:spPr>
      </p:pic>
      <p:sp>
        <p:nvSpPr>
          <p:cNvPr id="9" name="标题 8"/>
          <p:cNvSpPr>
            <a:spLocks noGrp="1"/>
          </p:cNvSpPr>
          <p:nvPr>
            <p:ph type="title"/>
          </p:nvPr>
        </p:nvSpPr>
        <p:spPr>
          <a:xfrm>
            <a:off x="304801" y="274638"/>
            <a:ext cx="8382000" cy="1037327"/>
          </a:xfrm>
        </p:spPr>
        <p:txBody>
          <a:bodyPr/>
          <a:lstStyle/>
          <a:p>
            <a:r>
              <a:rPr lang="zh-CN" altLang="en-US" dirty="0" smtClean="0"/>
              <a:t>示例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二、插入子查询结果</a:t>
            </a:r>
            <a:endParaRPr lang="zh-CN" altLang="en-US" dirty="0"/>
          </a:p>
        </p:txBody>
      </p:sp>
      <p:sp>
        <p:nvSpPr>
          <p:cNvPr id="3" name="内容占位符 2"/>
          <p:cNvSpPr>
            <a:spLocks noGrp="1"/>
          </p:cNvSpPr>
          <p:nvPr>
            <p:ph idx="1"/>
          </p:nvPr>
        </p:nvSpPr>
        <p:spPr/>
        <p:txBody>
          <a:bodyPr/>
          <a:lstStyle/>
          <a:p>
            <a:r>
              <a:rPr lang="zh-CN" altLang="en-US" dirty="0" smtClean="0"/>
              <a:t>语句格式</a:t>
            </a:r>
            <a:endParaRPr lang="en-US" altLang="zh-CN" dirty="0" smtClean="0"/>
          </a:p>
          <a:p>
            <a:endParaRPr lang="en-US" altLang="zh-CN" dirty="0" smtClean="0"/>
          </a:p>
          <a:p>
            <a:endParaRPr lang="en-US" altLang="zh-CN" dirty="0" smtClean="0"/>
          </a:p>
          <a:p>
            <a:r>
              <a:rPr lang="zh-CN" altLang="en-US" dirty="0" smtClean="0"/>
              <a:t>功能</a:t>
            </a:r>
            <a:endParaRPr lang="en-US" altLang="zh-CN" dirty="0" smtClean="0"/>
          </a:p>
          <a:p>
            <a:pPr lvl="1"/>
            <a:r>
              <a:rPr lang="zh-CN" altLang="en-US" sz="2400" dirty="0" smtClean="0"/>
              <a:t>将子查询结果插入指定表中</a:t>
            </a:r>
          </a:p>
          <a:p>
            <a:r>
              <a:rPr lang="zh-CN" altLang="en-US" dirty="0" smtClean="0"/>
              <a:t>注意</a:t>
            </a:r>
            <a:endParaRPr lang="en-US" altLang="zh-CN" dirty="0" smtClean="0"/>
          </a:p>
          <a:p>
            <a:pPr lvl="1"/>
            <a:r>
              <a:rPr lang="zh-CN" altLang="en-US" sz="2400" dirty="0" smtClean="0"/>
              <a:t>子查询的结果必须包含和</a:t>
            </a:r>
            <a:r>
              <a:rPr lang="en-US" altLang="zh-CN" sz="2400" dirty="0" smtClean="0"/>
              <a:t>insert</a:t>
            </a:r>
            <a:r>
              <a:rPr lang="zh-CN" altLang="en-US" sz="2400" dirty="0" smtClean="0"/>
              <a:t>的字段列表一样多的字段，并且数据类型兼容</a:t>
            </a:r>
            <a:endParaRPr lang="zh-CN" altLang="en-US" dirty="0"/>
          </a:p>
        </p:txBody>
      </p:sp>
      <p:sp>
        <p:nvSpPr>
          <p:cNvPr id="4" name="矩形 3"/>
          <p:cNvSpPr/>
          <p:nvPr/>
        </p:nvSpPr>
        <p:spPr>
          <a:xfrm>
            <a:off x="1212572" y="2274638"/>
            <a:ext cx="7626628" cy="1089529"/>
          </a:xfrm>
          <a:prstGeom prst="rect">
            <a:avLst/>
          </a:prstGeom>
        </p:spPr>
        <p:txBody>
          <a:bodyPr wrap="square">
            <a:spAutoFit/>
          </a:bodyPr>
          <a:lstStyle/>
          <a:p>
            <a:pPr marL="609600" indent="-609600" eaLnBrk="1" hangingPunct="1">
              <a:lnSpc>
                <a:spcPct val="120000"/>
              </a:lnSpc>
              <a:buFont typeface="Wingdings" pitchFamily="2" charset="2"/>
              <a:buNone/>
            </a:pPr>
            <a:r>
              <a:rPr lang="en-US" altLang="zh-CN" sz="2400" b="1" dirty="0" smtClean="0">
                <a:solidFill>
                  <a:srgbClr val="0000FF"/>
                </a:solidFill>
              </a:rPr>
              <a:t>INSERT  INTO </a:t>
            </a:r>
            <a:r>
              <a:rPr lang="en-US" altLang="zh-CN" sz="2400" dirty="0" smtClean="0"/>
              <a:t>&lt;</a:t>
            </a:r>
            <a:r>
              <a:rPr lang="zh-CN" altLang="en-US" sz="2400" dirty="0" smtClean="0"/>
              <a:t>表名</a:t>
            </a:r>
            <a:r>
              <a:rPr lang="en-US" altLang="zh-CN" sz="2400" dirty="0" smtClean="0"/>
              <a:t>&gt;  [(&lt;</a:t>
            </a:r>
            <a:r>
              <a:rPr lang="zh-CN" altLang="en-US" sz="2400" dirty="0" smtClean="0"/>
              <a:t>属性列</a:t>
            </a:r>
            <a:r>
              <a:rPr lang="en-US" altLang="zh-CN" sz="2400" dirty="0" smtClean="0"/>
              <a:t>1&gt;[</a:t>
            </a:r>
            <a:r>
              <a:rPr lang="zh-CN" altLang="en-US" sz="2400" dirty="0" smtClean="0"/>
              <a:t>，</a:t>
            </a:r>
            <a:r>
              <a:rPr lang="en-US" altLang="zh-CN" sz="2400" dirty="0" smtClean="0"/>
              <a:t>&lt;</a:t>
            </a:r>
            <a:r>
              <a:rPr lang="zh-CN" altLang="en-US" sz="2400" dirty="0" smtClean="0"/>
              <a:t>属性列</a:t>
            </a:r>
            <a:r>
              <a:rPr lang="en-US" altLang="zh-CN" sz="2400" dirty="0" smtClean="0"/>
              <a:t>2 &gt;…)]</a:t>
            </a:r>
          </a:p>
          <a:p>
            <a:pPr marL="609600" indent="-609600" eaLnBrk="1" hangingPunct="1">
              <a:lnSpc>
                <a:spcPct val="150000"/>
              </a:lnSpc>
              <a:buFont typeface="Wingdings" pitchFamily="2" charset="2"/>
              <a:buNone/>
            </a:pPr>
            <a:r>
              <a:rPr lang="zh-CN" altLang="en-US" sz="2400" dirty="0" smtClean="0"/>
              <a:t>子查询</a:t>
            </a: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示例</a:t>
            </a:r>
            <a:endParaRPr lang="zh-CN" altLang="en-US" dirty="0"/>
          </a:p>
        </p:txBody>
      </p:sp>
      <p:sp>
        <p:nvSpPr>
          <p:cNvPr id="5" name="TextBox 4"/>
          <p:cNvSpPr txBox="1"/>
          <p:nvPr/>
        </p:nvSpPr>
        <p:spPr>
          <a:xfrm>
            <a:off x="503583" y="1258967"/>
            <a:ext cx="8242852" cy="1200329"/>
          </a:xfrm>
          <a:prstGeom prst="rect">
            <a:avLst/>
          </a:prstGeom>
          <a:noFill/>
        </p:spPr>
        <p:txBody>
          <a:bodyPr wrap="square" rtlCol="0">
            <a:spAutoFit/>
          </a:bodyPr>
          <a:lstStyle/>
          <a:p>
            <a:pPr marL="715963" indent="-715963">
              <a:lnSpc>
                <a:spcPct val="150000"/>
              </a:lnSpc>
            </a:pP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例</a:t>
            </a:r>
            <a:r>
              <a:rPr lang="en-US" altLang="zh-CN" sz="2400" b="1" dirty="0" smtClean="0">
                <a:effectLst>
                  <a:outerShdw blurRad="38100" dist="38100" dir="2700000" algn="tl">
                    <a:srgbClr val="000000">
                      <a:alpha val="43137"/>
                    </a:srgbClr>
                  </a:outerShdw>
                </a:effectLst>
              </a:rPr>
              <a:t>4]   </a:t>
            </a:r>
            <a:r>
              <a:rPr lang="zh-CN" altLang="en-US" sz="2400" dirty="0" smtClean="0"/>
              <a:t>对每一个系，求学生的平均年龄，并把结果存入数据库。</a:t>
            </a:r>
            <a:endParaRPr lang="zh-CN" altLang="en-US" sz="2000" dirty="0"/>
          </a:p>
        </p:txBody>
      </p:sp>
      <p:sp>
        <p:nvSpPr>
          <p:cNvPr id="6" name="矩形 5"/>
          <p:cNvSpPr/>
          <p:nvPr/>
        </p:nvSpPr>
        <p:spPr>
          <a:xfrm>
            <a:off x="1861932" y="3228754"/>
            <a:ext cx="6327911" cy="1015663"/>
          </a:xfrm>
          <a:prstGeom prst="rect">
            <a:avLst/>
          </a:prstGeom>
        </p:spPr>
        <p:txBody>
          <a:bodyPr wrap="square">
            <a:spAutoFit/>
          </a:bodyPr>
          <a:lstStyle/>
          <a:p>
            <a:pPr>
              <a:buFont typeface="Wingdings" pitchFamily="2" charset="2"/>
              <a:buNone/>
            </a:pPr>
            <a:r>
              <a:rPr lang="en-US" altLang="zh-CN" dirty="0" smtClean="0"/>
              <a:t> </a:t>
            </a:r>
            <a:r>
              <a:rPr lang="en-US" altLang="zh-CN" sz="2000" b="1" dirty="0" smtClean="0">
                <a:solidFill>
                  <a:srgbClr val="7030A0"/>
                </a:solidFill>
              </a:rPr>
              <a:t>CREATE  TABLE  </a:t>
            </a:r>
            <a:r>
              <a:rPr lang="en-US" altLang="zh-CN" sz="2000" dirty="0" err="1" smtClean="0"/>
              <a:t>Deptage</a:t>
            </a:r>
            <a:endParaRPr lang="en-US" altLang="zh-CN" sz="2000" dirty="0" smtClean="0"/>
          </a:p>
          <a:p>
            <a:pPr>
              <a:buFont typeface="Wingdings" pitchFamily="2" charset="2"/>
              <a:buNone/>
            </a:pPr>
            <a:r>
              <a:rPr lang="en-US" altLang="zh-CN" sz="2000" dirty="0" smtClean="0"/>
              <a:t>          (</a:t>
            </a:r>
            <a:r>
              <a:rPr lang="en-US" altLang="zh-CN" sz="2000" dirty="0" err="1" smtClean="0"/>
              <a:t>Sdept</a:t>
            </a:r>
            <a:r>
              <a:rPr lang="en-US" altLang="zh-CN" sz="2000" dirty="0" smtClean="0"/>
              <a:t>  CHAR(15) ,          /* </a:t>
            </a:r>
            <a:r>
              <a:rPr lang="zh-CN" altLang="en-US" sz="2000" dirty="0" smtClean="0"/>
              <a:t>系名*</a:t>
            </a:r>
            <a:r>
              <a:rPr lang="en-US" altLang="zh-CN" sz="2000" dirty="0" smtClean="0"/>
              <a:t>/</a:t>
            </a:r>
          </a:p>
          <a:p>
            <a:pPr>
              <a:buFont typeface="Wingdings" pitchFamily="2" charset="2"/>
              <a:buNone/>
            </a:pPr>
            <a:r>
              <a:rPr lang="en-US" altLang="zh-CN" sz="2000" dirty="0" smtClean="0"/>
              <a:t>           </a:t>
            </a:r>
            <a:r>
              <a:rPr lang="en-US" altLang="zh-CN" sz="2000" dirty="0" err="1" smtClean="0"/>
              <a:t>Avgage</a:t>
            </a:r>
            <a:r>
              <a:rPr lang="en-US" altLang="zh-CN" sz="2000" dirty="0" smtClean="0"/>
              <a:t> SMALLINT)</a:t>
            </a:r>
            <a:r>
              <a:rPr lang="zh-CN" altLang="en-US" sz="2000" dirty="0" smtClean="0"/>
              <a:t>；  </a:t>
            </a:r>
            <a:r>
              <a:rPr lang="en-US" altLang="zh-CN" sz="2000" dirty="0" smtClean="0"/>
              <a:t>/*</a:t>
            </a:r>
            <a:r>
              <a:rPr lang="zh-CN" altLang="en-US" sz="2000" dirty="0" smtClean="0"/>
              <a:t>学生平均年龄*</a:t>
            </a:r>
            <a:r>
              <a:rPr lang="en-US" altLang="zh-CN" sz="2000" dirty="0" smtClean="0"/>
              <a:t>/</a:t>
            </a:r>
            <a:endParaRPr lang="zh-CN" altLang="en-US" sz="2000" dirty="0" smtClean="0"/>
          </a:p>
        </p:txBody>
      </p:sp>
      <p:pic>
        <p:nvPicPr>
          <p:cNvPr id="7" name="Picture 2" descr="E:\数据库原理\ppt\picture\png-1469.png"/>
          <p:cNvPicPr>
            <a:picLocks noChangeAspect="1" noChangeArrowheads="1"/>
          </p:cNvPicPr>
          <p:nvPr/>
        </p:nvPicPr>
        <p:blipFill>
          <a:blip r:embed="rId2"/>
          <a:srcRect/>
          <a:stretch>
            <a:fillRect/>
          </a:stretch>
        </p:blipFill>
        <p:spPr bwMode="auto">
          <a:xfrm>
            <a:off x="3167269" y="540026"/>
            <a:ext cx="636103" cy="636103"/>
          </a:xfrm>
          <a:prstGeom prst="rect">
            <a:avLst/>
          </a:prstGeom>
          <a:noFill/>
        </p:spPr>
      </p:pic>
      <p:sp>
        <p:nvSpPr>
          <p:cNvPr id="9" name="矩形 8"/>
          <p:cNvSpPr/>
          <p:nvPr/>
        </p:nvSpPr>
        <p:spPr>
          <a:xfrm>
            <a:off x="1149986" y="2528716"/>
            <a:ext cx="2040943" cy="461665"/>
          </a:xfrm>
          <a:prstGeom prst="rect">
            <a:avLst/>
          </a:prstGeom>
        </p:spPr>
        <p:txBody>
          <a:bodyPr wrap="none">
            <a:spAutoFit/>
          </a:bodyPr>
          <a:lstStyle/>
          <a:p>
            <a:r>
              <a:rPr lang="zh-CN" altLang="en-US" sz="2400" b="1" dirty="0" smtClean="0"/>
              <a:t>第一步：建表</a:t>
            </a:r>
            <a:endParaRPr lang="zh-CN" altLang="en-US" sz="2400" b="1" dirty="0"/>
          </a:p>
        </p:txBody>
      </p:sp>
      <p:sp>
        <p:nvSpPr>
          <p:cNvPr id="10" name="矩形 9"/>
          <p:cNvSpPr/>
          <p:nvPr/>
        </p:nvSpPr>
        <p:spPr>
          <a:xfrm>
            <a:off x="965751" y="4503292"/>
            <a:ext cx="2659702" cy="461665"/>
          </a:xfrm>
          <a:prstGeom prst="rect">
            <a:avLst/>
          </a:prstGeom>
        </p:spPr>
        <p:txBody>
          <a:bodyPr wrap="none">
            <a:spAutoFit/>
          </a:bodyPr>
          <a:lstStyle/>
          <a:p>
            <a:pPr>
              <a:buFont typeface="Wingdings" pitchFamily="2" charset="2"/>
              <a:buNone/>
            </a:pPr>
            <a:r>
              <a:rPr lang="zh-CN" altLang="en-US" sz="2400" b="1" dirty="0" smtClean="0"/>
              <a:t>第二步：插入数据</a:t>
            </a:r>
          </a:p>
        </p:txBody>
      </p:sp>
      <p:sp>
        <p:nvSpPr>
          <p:cNvPr id="11" name="矩形 10"/>
          <p:cNvSpPr/>
          <p:nvPr/>
        </p:nvSpPr>
        <p:spPr>
          <a:xfrm>
            <a:off x="1683027" y="5170197"/>
            <a:ext cx="6327911" cy="1477328"/>
          </a:xfrm>
          <a:prstGeom prst="rect">
            <a:avLst/>
          </a:prstGeom>
        </p:spPr>
        <p:txBody>
          <a:bodyPr wrap="square">
            <a:spAutoFit/>
          </a:bodyPr>
          <a:lstStyle/>
          <a:p>
            <a:pPr>
              <a:buFont typeface="Wingdings" pitchFamily="2" charset="2"/>
              <a:buNone/>
            </a:pPr>
            <a:r>
              <a:rPr lang="en-US" altLang="zh-CN" dirty="0" smtClean="0"/>
              <a:t> </a:t>
            </a:r>
            <a:r>
              <a:rPr lang="en-US" altLang="zh-CN" sz="2000" b="1" dirty="0" smtClean="0">
                <a:solidFill>
                  <a:srgbClr val="7030A0"/>
                </a:solidFill>
              </a:rPr>
              <a:t>INSERT  INTO  </a:t>
            </a:r>
            <a:r>
              <a:rPr lang="en-US" altLang="zh-CN" sz="2000" dirty="0" err="1" smtClean="0"/>
              <a:t>Deptage</a:t>
            </a:r>
            <a:r>
              <a:rPr lang="en-US" altLang="zh-CN" sz="2000" dirty="0" smtClean="0"/>
              <a:t>(</a:t>
            </a:r>
            <a:r>
              <a:rPr lang="en-US" altLang="zh-CN" sz="2000" dirty="0" err="1" smtClean="0"/>
              <a:t>Sdept</a:t>
            </a:r>
            <a:r>
              <a:rPr lang="zh-CN" altLang="en-US" sz="2000" dirty="0" smtClean="0"/>
              <a:t>，</a:t>
            </a:r>
            <a:r>
              <a:rPr lang="en-US" altLang="zh-CN" sz="2000" dirty="0" err="1" smtClean="0"/>
              <a:t>Avgage</a:t>
            </a:r>
            <a:r>
              <a:rPr lang="en-US" altLang="zh-CN" sz="2000" dirty="0" smtClean="0"/>
              <a:t>)</a:t>
            </a:r>
          </a:p>
          <a:p>
            <a:pPr>
              <a:lnSpc>
                <a:spcPct val="150000"/>
              </a:lnSpc>
              <a:buFont typeface="Wingdings" pitchFamily="2" charset="2"/>
              <a:buNone/>
            </a:pPr>
            <a:r>
              <a:rPr lang="en-US" altLang="zh-CN" sz="2000" dirty="0" smtClean="0"/>
              <a:t>     SELECT  </a:t>
            </a:r>
            <a:r>
              <a:rPr lang="en-US" altLang="zh-CN" sz="2000" dirty="0" err="1" smtClean="0"/>
              <a:t>Sdept</a:t>
            </a:r>
            <a:r>
              <a:rPr lang="zh-CN" altLang="en-US" sz="2000" dirty="0" smtClean="0"/>
              <a:t>，</a:t>
            </a:r>
            <a:r>
              <a:rPr lang="en-US" altLang="zh-CN" sz="2000" dirty="0" smtClean="0"/>
              <a:t>AVG(Sage)   /**</a:t>
            </a:r>
            <a:r>
              <a:rPr lang="zh-CN" altLang="en-US" sz="2000" dirty="0" smtClean="0"/>
              <a:t>子查询</a:t>
            </a:r>
            <a:r>
              <a:rPr lang="en-US" altLang="zh-CN" sz="2000" dirty="0" smtClean="0"/>
              <a:t>*/</a:t>
            </a:r>
          </a:p>
          <a:p>
            <a:pPr>
              <a:buFont typeface="Wingdings" pitchFamily="2" charset="2"/>
              <a:buNone/>
            </a:pPr>
            <a:r>
              <a:rPr lang="en-US" altLang="zh-CN" sz="2000" dirty="0" smtClean="0"/>
              <a:t>     FROM  Student</a:t>
            </a:r>
          </a:p>
          <a:p>
            <a:pPr>
              <a:buFont typeface="Wingdings" pitchFamily="2" charset="2"/>
              <a:buNone/>
            </a:pPr>
            <a:r>
              <a:rPr lang="en-US" altLang="zh-CN" sz="2000" dirty="0" smtClean="0"/>
              <a:t>     GROUP BY </a:t>
            </a:r>
            <a:r>
              <a:rPr lang="en-US" altLang="zh-CN" sz="2000" dirty="0" err="1" smtClean="0"/>
              <a:t>Sdept</a:t>
            </a:r>
            <a:r>
              <a:rPr lang="zh-CN" alt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5814</TotalTime>
  <Words>2383</Words>
  <Application>Microsoft Office PowerPoint</Application>
  <PresentationFormat>全屏显示(4:3)</PresentationFormat>
  <Paragraphs>385</Paragraphs>
  <Slides>46</Slides>
  <Notes>10</Notes>
  <HiddenSlides>0</HiddenSlides>
  <MMClips>0</MMClips>
  <ScaleCrop>false</ScaleCrop>
  <HeadingPairs>
    <vt:vector size="4" baseType="variant">
      <vt:variant>
        <vt:lpstr>主题</vt:lpstr>
      </vt:variant>
      <vt:variant>
        <vt:i4>2</vt:i4>
      </vt:variant>
      <vt:variant>
        <vt:lpstr>幻灯片标题</vt:lpstr>
      </vt:variant>
      <vt:variant>
        <vt:i4>46</vt:i4>
      </vt:variant>
    </vt:vector>
  </HeadingPairs>
  <TitlesOfParts>
    <vt:vector size="48" baseType="lpstr">
      <vt:lpstr>数据库系统概论课件模板</vt:lpstr>
      <vt:lpstr>自定义设计方案</vt:lpstr>
      <vt:lpstr>数据库系统概论</vt:lpstr>
      <vt:lpstr>本讲内容</vt:lpstr>
      <vt:lpstr>本讲教学目标</vt:lpstr>
      <vt:lpstr>第五节 数据更新</vt:lpstr>
      <vt:lpstr>一、插入元组</vt:lpstr>
      <vt:lpstr>PowerPoint 演示文稿</vt:lpstr>
      <vt:lpstr>示例</vt:lpstr>
      <vt:lpstr>二、插入子查询结果</vt:lpstr>
      <vt:lpstr>示例</vt:lpstr>
      <vt:lpstr>第五节 数据更新</vt:lpstr>
      <vt:lpstr>修改数据</vt:lpstr>
      <vt:lpstr>一、修改某一个元组的值</vt:lpstr>
      <vt:lpstr>二、修改多个元组的值</vt:lpstr>
      <vt:lpstr>三、带子查询的修改语句</vt:lpstr>
      <vt:lpstr>你知道吗？</vt:lpstr>
      <vt:lpstr>第五节 数据更新</vt:lpstr>
      <vt:lpstr>删除语句</vt:lpstr>
      <vt:lpstr>一、删除某个元组的值</vt:lpstr>
      <vt:lpstr>二、删除多个元组的值</vt:lpstr>
      <vt:lpstr>三、带子查询的删除语句</vt:lpstr>
      <vt:lpstr>本章内容</vt:lpstr>
      <vt:lpstr>第六节 视图</vt:lpstr>
      <vt:lpstr>一、定义视图</vt:lpstr>
      <vt:lpstr>PowerPoint 演示文稿</vt:lpstr>
      <vt:lpstr>示例</vt:lpstr>
      <vt:lpstr>PowerPoint 演示文稿</vt:lpstr>
      <vt:lpstr>二、删除视图</vt:lpstr>
      <vt:lpstr>第六节 视图</vt:lpstr>
      <vt:lpstr>概述</vt:lpstr>
      <vt:lpstr>PowerPoint 演示文稿</vt:lpstr>
      <vt:lpstr>示例</vt:lpstr>
      <vt:lpstr>示例</vt:lpstr>
      <vt:lpstr>第六节 视图</vt:lpstr>
      <vt:lpstr>更新视图</vt:lpstr>
      <vt:lpstr>示例</vt:lpstr>
      <vt:lpstr>PowerPoint 演示文稿</vt:lpstr>
      <vt:lpstr>PowerPoint 演示文稿</vt:lpstr>
      <vt:lpstr>不允许更新视图的几种情况</vt:lpstr>
      <vt:lpstr>视    图</vt:lpstr>
      <vt:lpstr>第六节 视图</vt:lpstr>
      <vt:lpstr>视图的作用</vt:lpstr>
      <vt:lpstr>SQL支持关系数据库三级模式结构</vt:lpstr>
      <vt:lpstr>Q &amp; A</vt:lpstr>
      <vt:lpstr>这次课我们学到了…</vt:lpstr>
      <vt:lpstr>作业</vt:lpstr>
      <vt:lpstr>休息…</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cp:lastModifiedBy>
  <cp:revision>67</cp:revision>
  <dcterms:created xsi:type="dcterms:W3CDTF">2009-08-07T00:18:23Z</dcterms:created>
  <dcterms:modified xsi:type="dcterms:W3CDTF">2016-04-06T01:24:14Z</dcterms:modified>
</cp:coreProperties>
</file>