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50" r:id="rId3"/>
  </p:sldMasterIdLst>
  <p:notesMasterIdLst>
    <p:notesMasterId r:id="rId11"/>
  </p:notesMasterIdLst>
  <p:sldIdLst>
    <p:sldId id="262" r:id="rId4"/>
    <p:sldId id="269" r:id="rId5"/>
    <p:sldId id="329" r:id="rId6"/>
    <p:sldId id="270" r:id="rId7"/>
    <p:sldId id="273" r:id="rId8"/>
    <p:sldId id="268" r:id="rId9"/>
    <p:sldId id="271" r:id="rId10"/>
    <p:sldId id="272" r:id="rId12"/>
    <p:sldId id="300" r:id="rId13"/>
    <p:sldId id="274" r:id="rId14"/>
    <p:sldId id="275" r:id="rId15"/>
    <p:sldId id="319" r:id="rId16"/>
    <p:sldId id="316" r:id="rId17"/>
    <p:sldId id="317" r:id="rId18"/>
    <p:sldId id="392" r:id="rId19"/>
    <p:sldId id="393" r:id="rId20"/>
    <p:sldId id="318" r:id="rId21"/>
    <p:sldId id="323" r:id="rId22"/>
    <p:sldId id="320" r:id="rId23"/>
    <p:sldId id="321" r:id="rId24"/>
    <p:sldId id="322" r:id="rId25"/>
    <p:sldId id="324" r:id="rId26"/>
    <p:sldId id="301" r:id="rId27"/>
    <p:sldId id="276" r:id="rId28"/>
    <p:sldId id="302" r:id="rId29"/>
    <p:sldId id="277" r:id="rId30"/>
    <p:sldId id="278" r:id="rId31"/>
    <p:sldId id="303" r:id="rId32"/>
    <p:sldId id="325" r:id="rId33"/>
    <p:sldId id="279" r:id="rId34"/>
    <p:sldId id="280" r:id="rId35"/>
    <p:sldId id="281" r:id="rId36"/>
    <p:sldId id="282" r:id="rId37"/>
    <p:sldId id="305" r:id="rId38"/>
    <p:sldId id="306" r:id="rId39"/>
    <p:sldId id="307" r:id="rId40"/>
    <p:sldId id="283" r:id="rId41"/>
    <p:sldId id="284" r:id="rId42"/>
    <p:sldId id="285" r:id="rId43"/>
    <p:sldId id="286" r:id="rId44"/>
    <p:sldId id="304" r:id="rId45"/>
    <p:sldId id="308" r:id="rId46"/>
    <p:sldId id="326" r:id="rId47"/>
    <p:sldId id="287" r:id="rId48"/>
    <p:sldId id="288" r:id="rId49"/>
    <p:sldId id="289" r:id="rId50"/>
    <p:sldId id="309" r:id="rId51"/>
    <p:sldId id="290" r:id="rId52"/>
    <p:sldId id="291" r:id="rId53"/>
    <p:sldId id="292" r:id="rId54"/>
    <p:sldId id="293" r:id="rId55"/>
    <p:sldId id="294" r:id="rId56"/>
    <p:sldId id="295" r:id="rId57"/>
    <p:sldId id="310" r:id="rId58"/>
    <p:sldId id="296" r:id="rId59"/>
    <p:sldId id="298" r:id="rId60"/>
    <p:sldId id="311" r:id="rId61"/>
    <p:sldId id="312" r:id="rId62"/>
    <p:sldId id="297" r:id="rId63"/>
    <p:sldId id="299" r:id="rId64"/>
    <p:sldId id="313" r:id="rId65"/>
    <p:sldId id="314" r:id="rId66"/>
    <p:sldId id="315" r:id="rId67"/>
    <p:sldId id="327" r:id="rId68"/>
    <p:sldId id="328" r:id="rId69"/>
    <p:sldId id="265" r:id="rId70"/>
    <p:sldId id="264" r:id="rId71"/>
  </p:sldIdLst>
  <p:sldSz cx="9144000" cy="6858000" type="screen4x3"/>
  <p:notesSz cx="7099300" cy="1023429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2642" autoAdjust="0"/>
  </p:normalViewPr>
  <p:slideViewPr>
    <p:cSldViewPr snapToGrid="0">
      <p:cViewPr varScale="1">
        <p:scale>
          <a:sx n="102" d="100"/>
          <a:sy n="102" d="100"/>
        </p:scale>
        <p:origin x="-18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36114-8F77-4AB8-907C-B2F4AA9C7F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05863-9963-4BAA-B5E5-849F25DCCE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第一步就是用户名名和密码，主要的就是用户的标识和鉴别，知道了口令和密码，</a:t>
            </a:r>
            <a:endParaRPr lang="en-US" altLang="zh-CN" dirty="0" smtClean="0"/>
          </a:p>
          <a:p>
            <a:r>
              <a:rPr lang="zh-CN" altLang="en-US" dirty="0" smtClean="0"/>
              <a:t>第二层，有了用户名和密码，未必能操纵数据库，因为你有什么权限，比方说查询、删除等等，这些都是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来实现的。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5863-9963-4BAA-B5E5-849F25DCC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讲清楚登录和用户的区别，用校长来讲，校长是一个用户，登录就是有人得来做这个校长，</a:t>
            </a:r>
            <a:endParaRPr lang="en-US" altLang="zh-CN" dirty="0" smtClean="0"/>
          </a:p>
          <a:p>
            <a:r>
              <a:rPr lang="zh-CN" altLang="en-US" dirty="0" smtClean="0"/>
              <a:t>创建登录，两种，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sql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5863-9963-4BAA-B5E5-849F25DCC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5863-9963-4BAA-B5E5-849F25DCC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zh-CN" altLang="en-US" dirty="0" smtClean="0"/>
              <a:t>对象类型在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中不用写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5863-9963-4BAA-B5E5-849F25DCC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table</a:t>
            </a:r>
            <a:r>
              <a:rPr lang="zh-CN" altLang="en-US" smtClean="0"/>
              <a:t>去掉才能执行成功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5863-9963-4BAA-B5E5-849F25DCC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</a:rPr>
              <a:t>GRANT   </a:t>
            </a:r>
            <a:r>
              <a:rPr lang="en-US" altLang="zh-CN" sz="2000" dirty="0" smtClean="0"/>
              <a:t>R1</a:t>
            </a:r>
            <a:endParaRPr lang="en-US" altLang="zh-CN" sz="2000" dirty="0" smtClean="0"/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</a:rPr>
              <a:t>TO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王平、张明，赵玲</a:t>
            </a:r>
            <a:r>
              <a:rPr lang="en-US" altLang="zh-CN" sz="2000" dirty="0" smtClean="0"/>
              <a:t>;</a:t>
            </a:r>
            <a:endParaRPr lang="zh-CN" altLang="en-US" sz="2000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 smtClean="0"/>
              <a:t>中实现不了，但是存储过程可以实现。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5863-9963-4BAA-B5E5-849F25DCC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3"/>
          <p:cNvGrpSpPr/>
          <p:nvPr/>
        </p:nvGrpSpPr>
        <p:grpSpPr bwMode="auto">
          <a:xfrm>
            <a:off x="0" y="0"/>
            <a:ext cx="9158288" cy="6858000"/>
            <a:chOff x="0" y="0"/>
            <a:chExt cx="5769" cy="4112"/>
          </a:xfrm>
        </p:grpSpPr>
        <p:sp>
          <p:nvSpPr>
            <p:cNvPr id="3" name="Arc 164"/>
            <p:cNvSpPr/>
            <p:nvPr/>
          </p:nvSpPr>
          <p:spPr bwMode="gray">
            <a:xfrm flipV="1">
              <a:off x="0" y="1816"/>
              <a:ext cx="5769" cy="22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899"/>
                <a:gd name="T1" fmla="*/ 0 h 21600"/>
                <a:gd name="T2" fmla="*/ 17899 w 17899"/>
                <a:gd name="T3" fmla="*/ 9510 h 21600"/>
                <a:gd name="T4" fmla="*/ 0 w 178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99" h="21600" fill="none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</a:path>
                <a:path w="17899" h="21600" stroke="0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" name="Rectangle 165"/>
            <p:cNvSpPr>
              <a:spLocks noChangeArrowheads="1"/>
            </p:cNvSpPr>
            <p:nvPr/>
          </p:nvSpPr>
          <p:spPr bwMode="gray">
            <a:xfrm>
              <a:off x="0" y="0"/>
              <a:ext cx="5760" cy="311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p:sp>
        <p:nvSpPr>
          <p:cNvPr id="5" name="Freeform 106"/>
          <p:cNvSpPr/>
          <p:nvPr/>
        </p:nvSpPr>
        <p:spPr bwMode="gray">
          <a:xfrm rot="1791974">
            <a:off x="3473450" y="2927350"/>
            <a:ext cx="1662113" cy="233363"/>
          </a:xfrm>
          <a:custGeom>
            <a:avLst/>
            <a:gdLst/>
            <a:ahLst/>
            <a:cxnLst>
              <a:cxn ang="0">
                <a:pos x="987" y="557"/>
              </a:cxn>
              <a:cxn ang="0">
                <a:pos x="547" y="205"/>
              </a:cxn>
              <a:cxn ang="0">
                <a:pos x="27" y="21"/>
              </a:cxn>
              <a:cxn ang="0">
                <a:pos x="387" y="77"/>
              </a:cxn>
              <a:cxn ang="0">
                <a:pos x="675" y="197"/>
              </a:cxn>
              <a:cxn ang="0">
                <a:pos x="907" y="437"/>
              </a:cxn>
              <a:cxn ang="0">
                <a:pos x="987" y="557"/>
              </a:cxn>
            </a:cxnLst>
            <a:rect l="0" t="0" r="r" b="b"/>
            <a:pathLst>
              <a:path w="1047" h="596">
                <a:moveTo>
                  <a:pt x="987" y="557"/>
                </a:moveTo>
                <a:cubicBezTo>
                  <a:pt x="927" y="518"/>
                  <a:pt x="707" y="294"/>
                  <a:pt x="547" y="205"/>
                </a:cubicBezTo>
                <a:cubicBezTo>
                  <a:pt x="387" y="116"/>
                  <a:pt x="54" y="42"/>
                  <a:pt x="27" y="21"/>
                </a:cubicBezTo>
                <a:cubicBezTo>
                  <a:pt x="0" y="0"/>
                  <a:pt x="279" y="48"/>
                  <a:pt x="387" y="77"/>
                </a:cubicBezTo>
                <a:cubicBezTo>
                  <a:pt x="495" y="106"/>
                  <a:pt x="588" y="137"/>
                  <a:pt x="675" y="197"/>
                </a:cubicBezTo>
                <a:cubicBezTo>
                  <a:pt x="762" y="257"/>
                  <a:pt x="855" y="376"/>
                  <a:pt x="907" y="437"/>
                </a:cubicBezTo>
                <a:cubicBezTo>
                  <a:pt x="959" y="498"/>
                  <a:pt x="1047" y="596"/>
                  <a:pt x="987" y="557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Freeform 119"/>
          <p:cNvSpPr/>
          <p:nvPr/>
        </p:nvSpPr>
        <p:spPr bwMode="gray">
          <a:xfrm rot="785513">
            <a:off x="3751263" y="2460625"/>
            <a:ext cx="1060450" cy="139700"/>
          </a:xfrm>
          <a:custGeom>
            <a:avLst/>
            <a:gdLst/>
            <a:ahLst/>
            <a:cxnLst>
              <a:cxn ang="0">
                <a:pos x="1009" y="497"/>
              </a:cxn>
              <a:cxn ang="0">
                <a:pos x="625" y="241"/>
              </a:cxn>
              <a:cxn ang="0">
                <a:pos x="33" y="25"/>
              </a:cxn>
              <a:cxn ang="0">
                <a:pos x="425" y="89"/>
              </a:cxn>
              <a:cxn ang="0">
                <a:pos x="809" y="265"/>
              </a:cxn>
              <a:cxn ang="0">
                <a:pos x="1065" y="513"/>
              </a:cxn>
            </a:cxnLst>
            <a:rect l="0" t="0" r="r" b="b"/>
            <a:pathLst>
              <a:path w="1065" h="513">
                <a:moveTo>
                  <a:pt x="1009" y="497"/>
                </a:moveTo>
                <a:cubicBezTo>
                  <a:pt x="898" y="408"/>
                  <a:pt x="788" y="320"/>
                  <a:pt x="625" y="241"/>
                </a:cubicBezTo>
                <a:cubicBezTo>
                  <a:pt x="462" y="162"/>
                  <a:pt x="66" y="50"/>
                  <a:pt x="33" y="25"/>
                </a:cubicBezTo>
                <a:cubicBezTo>
                  <a:pt x="0" y="0"/>
                  <a:pt x="296" y="49"/>
                  <a:pt x="425" y="89"/>
                </a:cubicBezTo>
                <a:cubicBezTo>
                  <a:pt x="554" y="129"/>
                  <a:pt x="702" y="194"/>
                  <a:pt x="809" y="265"/>
                </a:cubicBezTo>
                <a:cubicBezTo>
                  <a:pt x="916" y="336"/>
                  <a:pt x="1005" y="457"/>
                  <a:pt x="1065" y="513"/>
                </a:cubicBezTo>
              </a:path>
            </a:pathLst>
          </a:custGeom>
          <a:solidFill>
            <a:schemeClr val="bg2"/>
          </a:solidFill>
          <a:ln w="9525">
            <a:noFill/>
            <a:rou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5"/>
            <a:ext cx="9144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61325" y="5681663"/>
            <a:ext cx="730250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402388" y="6400800"/>
            <a:ext cx="2663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457200" y="6553200"/>
            <a:ext cx="2133600" cy="1524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6C076-1927-4F9B-BECC-167567679AB5}" type="datetimeFigureOut">
              <a:rPr lang="zh-CN" altLang="en-US"/>
            </a:fld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A5DC-B670-4669-8835-07BBD684C43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6B46A-03C8-4BC3-9B54-3EEC6AFD7CD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4B434-95DF-4D35-A748-744869FEE7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7435-588D-4F2F-A97E-E5055E747A9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55D5C-66C7-47A9-953D-2257FE818B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D5FA5-F924-465F-909B-53C2B78B943D}" type="datetimeFigureOut">
              <a:rPr lang="zh-CN" altLang="en-US"/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85A9C-96EF-42FE-9BBB-2291142362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C14B6-51DA-426A-864F-0C27E72811B3}" type="datetimeFigureOut">
              <a:rPr lang="zh-CN" altLang="en-US"/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5B45F-9697-4FBF-A56E-CE65716B38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ABB9B-3B38-4443-A952-C76DF4FC553F}" type="datetimeFigureOut">
              <a:rPr lang="zh-CN" altLang="en-US"/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6F064-91D5-4BD3-BF99-7DBBAB8784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397625" y="4846638"/>
            <a:ext cx="2720975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5447211" cy="44671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8C344-B3E2-44C1-91AF-EFCE93FF379F}" type="datetimeFigureOut">
              <a:rPr lang="zh-CN" altLang="en-US"/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BEF9F-A569-49D3-BF6B-5E36B70C29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40438" y="3563938"/>
            <a:ext cx="30765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6792686" cy="446718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96295-EE47-4E4C-833A-0B18CCEE0CDA}" type="slidenum">
              <a:rPr lang="ko-KR" altLang="en-US"/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" y="1381125"/>
            <a:ext cx="3184525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94514" y="1600200"/>
            <a:ext cx="3592286" cy="4525963"/>
          </a:xfrm>
        </p:spPr>
        <p:txBody>
          <a:bodyPr vert="eaVert"/>
          <a:lstStyle>
            <a:lvl1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1pPr>
            <a:lvl2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2pPr>
            <a:lvl3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3pPr>
            <a:lvl4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4pPr>
            <a:lvl5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7D934-8767-4CA8-B465-F5D04E6D187E}" type="datetimeFigureOut">
              <a:rPr lang="zh-CN" altLang="en-US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94A54-E702-47BC-B61F-65FFBFEEB33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9BBF6-2AAA-489B-A493-10492E5286C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4A8D4-131C-44C9-9705-362789FE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AFCAB-DDCF-4802-8D98-F85B12F91146}" type="datetimeFigureOut">
              <a:rPr lang="zh-CN" altLang="en-US"/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625E7-64E5-4565-B9FD-237D82E5CA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21409107">
            <a:off x="481013" y="471805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1130" y="1600200"/>
            <a:ext cx="6165669" cy="4525963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latin typeface="+mn-ea"/>
                <a:ea typeface="+mn-ea"/>
                <a:cs typeface="Times New Roman" panose="02020603050405020304" pitchFamily="18" charset="0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88D2C-A3E3-4540-A778-BA3DB9E875E5}" type="datetimeFigureOut">
              <a:rPr lang="zh-CN" altLang="en-US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1A80E-197C-4A4A-9389-8D90CD6489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BBAB9-C818-45D7-84E1-BB2BEED62DB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4CAB3-A10D-4465-B00B-1FB0C791A2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3FC03-D617-4692-A3BC-BAFCE810AF6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A37E6-E34F-4BDB-BB9A-B5C33EC8D6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07BD0-5744-4CB0-9293-C873C8FE304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7BE26-2420-4756-AABC-EB983C35C38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EE9D1-5B84-420B-8C43-0E66B4BAD45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F031B-DD93-4255-AC0A-30C08F1B1EB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9" Type="http://schemas.openxmlformats.org/officeDocument/2006/relationships/image" Target="../media/image9.jpeg"/><Relationship Id="rId18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248400" y="6578600"/>
            <a:ext cx="2895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YOUR SITE HERE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026B9B38-1FEF-4428-A388-0DD735CB0F9F}" type="slidenum">
              <a:rPr lang="ko-KR" altLang="en-US"/>
            </a:fld>
            <a:endParaRPr lang="en-US" altLang="ko-KR"/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white">
          <a:xfrm>
            <a:off x="4635500" y="0"/>
            <a:ext cx="4508500" cy="2717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ltGray">
          <a:xfrm flipH="1" flipV="1">
            <a:off x="12700" y="1841500"/>
            <a:ext cx="9131300" cy="50165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324" name="Arc 36"/>
          <p:cNvSpPr/>
          <p:nvPr/>
        </p:nvSpPr>
        <p:spPr bwMode="blackGray">
          <a:xfrm>
            <a:off x="0" y="889000"/>
            <a:ext cx="9158288" cy="217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899"/>
              <a:gd name="T1" fmla="*/ 0 h 21600"/>
              <a:gd name="T2" fmla="*/ 17899 w 17899"/>
              <a:gd name="T3" fmla="*/ 9510 h 21600"/>
              <a:gd name="T4" fmla="*/ 0 w 178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99" h="21600" fill="none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</a:path>
              <a:path w="17899" h="21600" stroke="0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031" name="Group 47"/>
          <p:cNvGrpSpPr/>
          <p:nvPr/>
        </p:nvGrpSpPr>
        <p:grpSpPr bwMode="auto">
          <a:xfrm>
            <a:off x="8378825" y="1403350"/>
            <a:ext cx="765175" cy="765175"/>
            <a:chOff x="4873" y="364"/>
            <a:chExt cx="636" cy="636"/>
          </a:xfrm>
        </p:grpSpPr>
        <p:sp>
          <p:nvSpPr>
            <p:cNvPr id="12328" name="Oval 40"/>
            <p:cNvSpPr>
              <a:spLocks noChangeArrowheads="1"/>
            </p:cNvSpPr>
            <p:nvPr/>
          </p:nvSpPr>
          <p:spPr bwMode="gray">
            <a:xfrm>
              <a:off x="4873" y="364"/>
              <a:ext cx="636" cy="6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329" name="Oval 41"/>
            <p:cNvSpPr>
              <a:spLocks noChangeArrowheads="1"/>
            </p:cNvSpPr>
            <p:nvPr/>
          </p:nvSpPr>
          <p:spPr bwMode="gray">
            <a:xfrm>
              <a:off x="5048" y="569"/>
              <a:ext cx="351" cy="35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330" name="Oval 42"/>
            <p:cNvSpPr>
              <a:spLocks noChangeArrowheads="1"/>
            </p:cNvSpPr>
            <p:nvPr/>
          </p:nvSpPr>
          <p:spPr bwMode="gray">
            <a:xfrm rot="-2566439">
              <a:off x="4926" y="462"/>
              <a:ext cx="268" cy="14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032" name="Group 43"/>
          <p:cNvGrpSpPr/>
          <p:nvPr/>
        </p:nvGrpSpPr>
        <p:grpSpPr bwMode="auto">
          <a:xfrm>
            <a:off x="7265988" y="908050"/>
            <a:ext cx="1035050" cy="1035050"/>
            <a:chOff x="185" y="1700"/>
            <a:chExt cx="860" cy="860"/>
          </a:xfrm>
        </p:grpSpPr>
        <p:sp>
          <p:nvSpPr>
            <p:cNvPr id="12332" name="Oval 44"/>
            <p:cNvSpPr>
              <a:spLocks noChangeArrowheads="1"/>
            </p:cNvSpPr>
            <p:nvPr/>
          </p:nvSpPr>
          <p:spPr bwMode="gray">
            <a:xfrm>
              <a:off x="185" y="1700"/>
              <a:ext cx="860" cy="8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333" name="Oval 45"/>
            <p:cNvSpPr>
              <a:spLocks noChangeArrowheads="1"/>
            </p:cNvSpPr>
            <p:nvPr/>
          </p:nvSpPr>
          <p:spPr bwMode="gray">
            <a:xfrm>
              <a:off x="422" y="1977"/>
              <a:ext cx="476" cy="47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334" name="Oval 46"/>
            <p:cNvSpPr>
              <a:spLocks noChangeArrowheads="1"/>
            </p:cNvSpPr>
            <p:nvPr/>
          </p:nvSpPr>
          <p:spPr bwMode="gray">
            <a:xfrm rot="-2566439">
              <a:off x="258" y="1833"/>
              <a:ext cx="361" cy="19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r>
              <a:rPr lang="en-US" altLang="zh-CN" smtClean="0"/>
              <a:t>11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r>
              <a:rPr lang="en-US" altLang="zh-CN" smtClean="0"/>
              <a:t>22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r>
              <a:rPr lang="en-US" altLang="zh-CN" smtClean="0"/>
              <a:t>33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r>
              <a:rPr lang="en-US" altLang="zh-CN" smtClean="0"/>
              <a:t>44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r>
              <a:rPr lang="en-US" altLang="zh-CN" smtClean="0"/>
              <a:t>55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10BB294-6F66-47B1-8CD0-F5A029C65F46}" type="datetimeFigureOut">
              <a:rPr lang="zh-CN" altLang="en-US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3C6A452-9BFA-453C-8680-5769A07235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B166E"/>
        </a:buClr>
        <a:buFont typeface="Wingdings" panose="05000000000000000000" pitchFamily="2" charset="2"/>
        <a:buChar char=""/>
        <a:defRPr sz="3200" kern="1200">
          <a:solidFill>
            <a:schemeClr val="tx1"/>
          </a:solidFill>
          <a:latin typeface="Times New Roman" panose="02020603050405020304" pitchFamily="18" charset="0"/>
          <a:ea typeface="隶书" pitchFamily="49" charset="-122"/>
          <a:cs typeface="Times New Roman" panose="02020603050405020304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53E2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Times New Roman" panose="02020603050405020304" pitchFamily="18" charset="0"/>
          <a:ea typeface="隶书" pitchFamily="49" charset="-122"/>
          <a:cs typeface="Times New Roman" panose="02020603050405020304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CC00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Times New Roman" panose="02020603050405020304" pitchFamily="18" charset="0"/>
          <a:ea typeface="隶书" pitchFamily="49" charset="-122"/>
          <a:cs typeface="Times New Roman" panose="02020603050405020304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隶书" pitchFamily="49" charset="-122"/>
          <a:cs typeface="Times New Roman" panose="02020603050405020304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隶书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wmf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7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jpeg"/><Relationship Id="rId1" Type="http://schemas.openxmlformats.org/officeDocument/2006/relationships/hyperlink" Target="http://www.chinaz.com/News/IT/0Q3VBH009.html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7"/>
          <p:cNvSpPr>
            <a:spLocks noGrp="1" noChangeArrowheads="1"/>
          </p:cNvSpPr>
          <p:nvPr>
            <p:ph type="ctrTitle" sz="quarter" idx="4294967295"/>
          </p:nvPr>
        </p:nvSpPr>
        <p:spPr bwMode="gray">
          <a:xfrm>
            <a:off x="609600" y="3954463"/>
            <a:ext cx="7129463" cy="708025"/>
          </a:xfrm>
          <a:prstGeom prst="rect">
            <a:avLst/>
          </a:prstGeom>
          <a:ln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zh-CN" altLang="en-US" sz="66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数据库系统概论</a:t>
            </a:r>
            <a:endParaRPr lang="en-US" altLang="ko-KR" sz="6600" b="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2530" name="TextBox 2"/>
          <p:cNvSpPr txBox="1">
            <a:spLocks noChangeArrowheads="1"/>
          </p:cNvSpPr>
          <p:nvPr/>
        </p:nvSpPr>
        <p:spPr bwMode="auto">
          <a:xfrm>
            <a:off x="4359275" y="4903788"/>
            <a:ext cx="44640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参考：第四章 数据库的安全性</a:t>
            </a:r>
            <a:r>
              <a:rPr lang="en-US" altLang="zh-CN" sz="2000">
                <a:solidFill>
                  <a:srgbClr val="000000"/>
                </a:solidFill>
              </a:rPr>
              <a:t>P</a:t>
            </a:r>
            <a:r>
              <a:rPr lang="en-US" altLang="zh-CN" sz="2000" baseline="-25000">
                <a:solidFill>
                  <a:srgbClr val="000000"/>
                </a:solidFill>
              </a:rPr>
              <a:t>130</a:t>
            </a:r>
            <a:r>
              <a:rPr lang="en-US" altLang="zh-CN" sz="2000">
                <a:solidFill>
                  <a:srgbClr val="000000"/>
                </a:solidFill>
              </a:rPr>
              <a:t>-P</a:t>
            </a:r>
            <a:r>
              <a:rPr lang="en-US" altLang="zh-CN" sz="2000" baseline="-25000">
                <a:solidFill>
                  <a:srgbClr val="000000"/>
                </a:solidFill>
              </a:rPr>
              <a:t>150</a:t>
            </a:r>
            <a:endParaRPr lang="zh-CN" altLang="en-US" sz="2000" baseline="-25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用户标识与鉴别</a:t>
            </a:r>
            <a:endParaRPr lang="zh-CN" altLang="en-US" dirty="0">
              <a:latin typeface="+mj-ea"/>
            </a:endParaRP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用户标识与鉴别（</a:t>
            </a:r>
            <a:r>
              <a:rPr lang="en-US" altLang="zh-CN" sz="2800" smtClean="0"/>
              <a:t>Identification &amp; Authentication</a:t>
            </a:r>
            <a:r>
              <a:rPr lang="zh-CN" altLang="en-US" sz="2800" smtClean="0"/>
              <a:t>）</a:t>
            </a:r>
            <a:endParaRPr lang="zh-CN" altLang="en-US" sz="2800" smtClean="0"/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系统提供的最外层安全保护措施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endParaRPr lang="zh-CN" altLang="en-US" sz="2800" smtClean="0"/>
          </a:p>
        </p:txBody>
      </p:sp>
      <p:pic>
        <p:nvPicPr>
          <p:cNvPr id="30723" name="Picture 4" descr="C:\Documents and Settings\Administrator\Local Settings\Temporary Internet Files\Content.IE5\WX6741MB\MPj04331530000[1]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3413" y="2697163"/>
            <a:ext cx="56261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7" descr="C:\Documents and Settings\Administrator\Local Settings\Temporary Internet Files\Content.IE5\WLM3KHIV\MCj007874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073150" y="3038475"/>
            <a:ext cx="2178050" cy="321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用户标识自己的名字或身份</a:t>
            </a:r>
            <a:endParaRPr lang="zh-CN" altLang="en-US" dirty="0">
              <a:latin typeface="+mj-ea"/>
            </a:endParaRP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用户标识 </a:t>
            </a:r>
            <a:endParaRPr lang="zh-CN" altLang="en-US" smtClean="0"/>
          </a:p>
          <a:p>
            <a:r>
              <a:rPr lang="zh-CN" altLang="en-US" smtClean="0"/>
              <a:t>口令 </a:t>
            </a:r>
            <a:endParaRPr lang="zh-CN" altLang="en-US" smtClean="0"/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系统核对口令以鉴别用户身份 </a:t>
            </a:r>
            <a:endParaRPr lang="zh-CN" altLang="en-US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用户名和口令易被窃取 </a:t>
            </a:r>
            <a:endParaRPr lang="zh-CN" altLang="en-US" smtClean="0"/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每个用户预先约定好一个计算过程或者函数 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SQL Server 2008</a:t>
            </a:r>
            <a:r>
              <a:rPr lang="zh-CN" altLang="en-US" dirty="0" smtClean="0">
                <a:latin typeface="+mj-ea"/>
              </a:rPr>
              <a:t>安全验证模式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038"/>
          </a:xfrm>
        </p:spPr>
        <p:txBody>
          <a:bodyPr rtlCol="0">
            <a:normAutofit lnSpcReduction="10000"/>
          </a:bodyPr>
          <a:lstStyle/>
          <a:p>
            <a:pPr marL="90805" indent="36068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/>
              <a:t>当用户使用</a:t>
            </a:r>
            <a:r>
              <a:rPr lang="en-US" altLang="zh-CN" sz="2800" dirty="0" smtClean="0"/>
              <a:t>SQL  SERVER2008</a:t>
            </a:r>
            <a:r>
              <a:rPr lang="zh-CN" altLang="en-US" sz="2800" dirty="0" smtClean="0"/>
              <a:t>时，需要经过两个安全性阶段，身份验证和权限认证阶段。</a:t>
            </a:r>
            <a:endParaRPr lang="en-US" altLang="zh-CN" sz="2800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 smtClean="0"/>
              <a:t>身份验证阶段</a:t>
            </a:r>
            <a:endParaRPr lang="en-US" altLang="zh-CN" sz="2800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用户在</a:t>
            </a:r>
            <a:r>
              <a:rPr lang="en-US" altLang="zh-CN" sz="2400" dirty="0" smtClean="0">
                <a:ea typeface="+mn-ea"/>
              </a:rPr>
              <a:t>SQL SERVER2008</a:t>
            </a:r>
            <a:r>
              <a:rPr lang="zh-CN" altLang="en-US" sz="2400" dirty="0" smtClean="0">
                <a:ea typeface="+mn-ea"/>
              </a:rPr>
              <a:t>上获得任何数据库访问权限之前，必须首先登录到</a:t>
            </a:r>
            <a:r>
              <a:rPr lang="en-US" altLang="zh-CN" sz="2400" dirty="0" smtClean="0">
                <a:ea typeface="+mn-ea"/>
              </a:rPr>
              <a:t>SQL SERVER2008</a:t>
            </a:r>
            <a:r>
              <a:rPr lang="zh-CN" altLang="en-US" sz="2400" dirty="0" smtClean="0">
                <a:ea typeface="+mn-ea"/>
              </a:rPr>
              <a:t>并且是合法的，否则服务器将拒绝用户登录。</a:t>
            </a:r>
            <a:endParaRPr lang="en-US" altLang="zh-CN" sz="2400" dirty="0" smtClean="0"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 smtClean="0"/>
              <a:t>权限验证阶段</a:t>
            </a:r>
            <a:endParaRPr lang="en-US" altLang="zh-CN" sz="2800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身份验证阶段只能验证用户是否具有连接到</a:t>
            </a:r>
            <a:r>
              <a:rPr lang="en-US" altLang="zh-CN" sz="2400" dirty="0" smtClean="0">
                <a:ea typeface="+mn-ea"/>
              </a:rPr>
              <a:t>SQL SERVER2008</a:t>
            </a:r>
            <a:r>
              <a:rPr lang="zh-CN" altLang="en-US" sz="2400" dirty="0" smtClean="0">
                <a:ea typeface="+mn-ea"/>
              </a:rPr>
              <a:t>的权限，通过身份验证后，需要验证用户是否具有访问服务器数据的权限，为此需要为每个数据库建立用户，并将账户映射到登录账户，并为用户分配对象的访问权限。</a:t>
            </a:r>
            <a:endParaRPr lang="zh-CN" altLang="en-US" sz="2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SQL Server 2005</a:t>
            </a:r>
            <a:r>
              <a:rPr lang="zh-CN" altLang="en-US" dirty="0" smtClean="0">
                <a:latin typeface="+mj-ea"/>
              </a:rPr>
              <a:t>身份验证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800" dirty="0" smtClean="0"/>
              <a:t>SQL Server 2005</a:t>
            </a:r>
            <a:r>
              <a:rPr lang="zh-CN" altLang="en-US" sz="2800" dirty="0" smtClean="0"/>
              <a:t>提供了两种确认用户对数据库引擎服务的验证模式：</a:t>
            </a:r>
            <a:endParaRPr lang="en-US" altLang="zh-CN" sz="2800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z="2400" dirty="0" smtClean="0">
                <a:ea typeface="+mn-ea"/>
              </a:rPr>
              <a:t>Windows</a:t>
            </a:r>
            <a:r>
              <a:rPr lang="zh-CN" altLang="en-US" sz="2400" dirty="0" smtClean="0">
                <a:ea typeface="+mn-ea"/>
              </a:rPr>
              <a:t>身份验证</a:t>
            </a:r>
            <a:endParaRPr lang="en-US" altLang="zh-CN" sz="2400" dirty="0" smtClean="0">
              <a:ea typeface="+mn-ea"/>
            </a:endParaRPr>
          </a:p>
          <a:p>
            <a:pPr marL="904875" lvl="2" indent="-3175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a typeface="+mn-ea"/>
              </a:rPr>
              <a:t>Windows</a:t>
            </a:r>
            <a:r>
              <a:rPr lang="zh-CN" altLang="en-US" sz="2000" dirty="0" smtClean="0">
                <a:ea typeface="+mn-ea"/>
              </a:rPr>
              <a:t>验证模式允许</a:t>
            </a:r>
            <a:r>
              <a:rPr lang="en-US" altLang="zh-CN" sz="2000" dirty="0" smtClean="0">
                <a:ea typeface="+mn-ea"/>
              </a:rPr>
              <a:t>SQL Server</a:t>
            </a:r>
            <a:r>
              <a:rPr lang="zh-CN" altLang="en-US" sz="2000" dirty="0" smtClean="0">
                <a:ea typeface="+mn-ea"/>
              </a:rPr>
              <a:t>可以使用</a:t>
            </a:r>
            <a:r>
              <a:rPr lang="en-US" altLang="zh-CN" sz="2000" dirty="0" smtClean="0">
                <a:ea typeface="+mn-ea"/>
              </a:rPr>
              <a:t>Windows</a:t>
            </a:r>
            <a:r>
              <a:rPr lang="zh-CN" altLang="en-US" sz="2000" dirty="0" smtClean="0">
                <a:ea typeface="+mn-ea"/>
              </a:rPr>
              <a:t>的用户名和口令。在这种模式下，用户只需要通过</a:t>
            </a:r>
            <a:r>
              <a:rPr lang="en-US" altLang="zh-CN" sz="2000" dirty="0" smtClean="0">
                <a:ea typeface="+mn-ea"/>
              </a:rPr>
              <a:t>Windows</a:t>
            </a:r>
            <a:r>
              <a:rPr lang="zh-CN" altLang="en-US" sz="2000" dirty="0" smtClean="0">
                <a:ea typeface="+mn-ea"/>
              </a:rPr>
              <a:t>的验证，就可以连接到</a:t>
            </a:r>
            <a:r>
              <a:rPr lang="en-US" altLang="zh-CN" sz="2000" dirty="0" smtClean="0">
                <a:ea typeface="+mn-ea"/>
              </a:rPr>
              <a:t>SQL Server</a:t>
            </a:r>
            <a:r>
              <a:rPr lang="zh-CN" altLang="en-US" sz="2000" dirty="0" smtClean="0">
                <a:ea typeface="+mn-ea"/>
              </a:rPr>
              <a:t>，登录</a:t>
            </a:r>
            <a:r>
              <a:rPr lang="en-US" altLang="zh-CN" sz="2000" dirty="0" smtClean="0">
                <a:ea typeface="+mn-ea"/>
              </a:rPr>
              <a:t>SQL Server</a:t>
            </a:r>
            <a:r>
              <a:rPr lang="zh-CN" altLang="en-US" sz="2000" dirty="0" smtClean="0">
                <a:ea typeface="+mn-ea"/>
              </a:rPr>
              <a:t>时就不再需要输入帐户和密码了。</a:t>
            </a:r>
            <a:endParaRPr lang="zh-CN" altLang="en-US" sz="2000" dirty="0" smtClean="0">
              <a:ea typeface="+mn-ea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z="2400" dirty="0" smtClean="0">
                <a:ea typeface="+mn-ea"/>
              </a:rPr>
              <a:t>SQL Server</a:t>
            </a:r>
            <a:r>
              <a:rPr lang="zh-CN" altLang="en-US" sz="2400" dirty="0" smtClean="0">
                <a:ea typeface="+mn-ea"/>
              </a:rPr>
              <a:t>身份验证 </a:t>
            </a:r>
            <a:endParaRPr lang="en-US" altLang="zh-CN" sz="2400" dirty="0" smtClean="0">
              <a:ea typeface="+mn-ea"/>
            </a:endParaRPr>
          </a:p>
          <a:p>
            <a:pPr marL="901700" lvl="2" indent="1270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ea typeface="+mn-ea"/>
              </a:rPr>
              <a:t>SQL Server</a:t>
            </a:r>
            <a:r>
              <a:rPr lang="zh-CN" altLang="en-US" sz="2000" dirty="0" smtClean="0">
                <a:ea typeface="+mn-ea"/>
              </a:rPr>
              <a:t>身份验证模式要求用户在连接</a:t>
            </a:r>
            <a:r>
              <a:rPr lang="en-US" altLang="zh-CN" sz="2000" dirty="0" smtClean="0">
                <a:ea typeface="+mn-ea"/>
              </a:rPr>
              <a:t>SQL Server</a:t>
            </a:r>
            <a:r>
              <a:rPr lang="zh-CN" altLang="en-US" sz="2000" dirty="0" smtClean="0">
                <a:ea typeface="+mn-ea"/>
              </a:rPr>
              <a:t>时必须提供登录名和登录密码，与</a:t>
            </a:r>
            <a:r>
              <a:rPr lang="en-US" altLang="zh-CN" sz="2000" dirty="0" smtClean="0">
                <a:ea typeface="+mn-ea"/>
              </a:rPr>
              <a:t>Windows</a:t>
            </a:r>
            <a:r>
              <a:rPr lang="zh-CN" altLang="en-US" sz="2000" dirty="0" smtClean="0">
                <a:ea typeface="+mn-ea"/>
              </a:rPr>
              <a:t>的登录帐号无关。</a:t>
            </a:r>
            <a:r>
              <a:rPr lang="en-US" altLang="zh-CN" sz="2000" dirty="0" smtClean="0">
                <a:ea typeface="+mn-ea"/>
              </a:rPr>
              <a:t>SQL Server</a:t>
            </a:r>
            <a:r>
              <a:rPr lang="zh-CN" altLang="en-US" sz="2000" dirty="0" smtClean="0">
                <a:ea typeface="+mn-ea"/>
              </a:rPr>
              <a:t>自身执行认证处理。 利用这种方式可以很方便地从网络上访问</a:t>
            </a:r>
            <a:r>
              <a:rPr lang="en-US" altLang="zh-CN" sz="2000" dirty="0" err="1" smtClean="0">
                <a:ea typeface="+mn-ea"/>
              </a:rPr>
              <a:t>sql</a:t>
            </a:r>
            <a:r>
              <a:rPr lang="en-US" altLang="zh-CN" sz="2000" dirty="0" smtClean="0">
                <a:ea typeface="+mn-ea"/>
              </a:rPr>
              <a:t> server</a:t>
            </a:r>
            <a:r>
              <a:rPr lang="zh-CN" altLang="en-US" sz="2000" dirty="0" smtClean="0">
                <a:ea typeface="+mn-ea"/>
              </a:rPr>
              <a:t>服务器。</a:t>
            </a:r>
            <a:endParaRPr lang="zh-CN" altLang="en-US" sz="20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4" descr="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06500" y="392113"/>
            <a:ext cx="7413625" cy="601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3000375" y="6491288"/>
            <a:ext cx="3541713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   SQL Server</a:t>
            </a:r>
            <a:r>
              <a:rPr lang="zh-CN" altLang="en-US" dirty="0"/>
              <a:t>服务器属性标签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314325" y="908050"/>
            <a:ext cx="8229600" cy="53924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B166E"/>
              </a:buClr>
              <a:buFont typeface="Wingdings" panose="05000000000000000000" pitchFamily="2" charset="2"/>
              <a:buChar char="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53E2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dirty="0" smtClean="0"/>
              <a:t>登录名和用户名的区别：</a:t>
            </a:r>
            <a:endParaRPr lang="en-US" altLang="zh-CN" sz="2800" dirty="0" smtClean="0"/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sz="2400" dirty="0" smtClean="0">
                <a:ea typeface="+mn-ea"/>
              </a:rPr>
              <a:t>登录名</a:t>
            </a:r>
            <a:endParaRPr lang="zh-CN" sz="2400" dirty="0" smtClean="0">
              <a:ea typeface="+mn-ea"/>
            </a:endParaRPr>
          </a:p>
          <a:p>
            <a:pPr marL="1244600" lvl="2" indent="-342900" fontAlgn="auto">
              <a:lnSpc>
                <a:spcPct val="150000"/>
              </a:lnSpc>
              <a:spcAft>
                <a:spcPts val="0"/>
              </a:spcAft>
              <a:buClr>
                <a:srgbClr val="C0504D"/>
              </a:buClr>
              <a:buFont typeface="Wingdings" panose="05000000000000000000" charset="0"/>
              <a:buChar char="l"/>
              <a:defRPr/>
            </a:pPr>
            <a:r>
              <a:rPr lang="en-US" sz="1995" dirty="0" smtClean="0">
                <a:ea typeface="+mn-ea"/>
              </a:rPr>
              <a:t>sa</a:t>
            </a:r>
            <a:r>
              <a:rPr lang="zh-CN" altLang="en-US" sz="1995" dirty="0" smtClean="0">
                <a:ea typeface="+mn-ea"/>
              </a:rPr>
              <a:t>：数据库管理员，数据库管理员在</a:t>
            </a:r>
            <a:r>
              <a:rPr lang="en-US" altLang="zh-CN" sz="1995" dirty="0" smtClean="0">
                <a:ea typeface="+mn-ea"/>
                <a:sym typeface="+mn-ea"/>
              </a:rPr>
              <a:t>SQL Server</a:t>
            </a:r>
            <a:r>
              <a:rPr lang="zh-CN" altLang="en-US" sz="1995" dirty="0" smtClean="0">
                <a:ea typeface="+mn-ea"/>
                <a:sym typeface="+mn-ea"/>
              </a:rPr>
              <a:t>中的用户名叫</a:t>
            </a:r>
            <a:r>
              <a:rPr lang="en-US" altLang="zh-CN" sz="1995" dirty="0" smtClean="0">
                <a:ea typeface="+mn-ea"/>
                <a:sym typeface="+mn-ea"/>
              </a:rPr>
              <a:t>dbo</a:t>
            </a:r>
            <a:endParaRPr lang="en-US" altLang="zh-CN" sz="1995" dirty="0" smtClean="0">
              <a:ea typeface="+mn-ea"/>
              <a:sym typeface="+mn-ea"/>
            </a:endParaRPr>
          </a:p>
          <a:p>
            <a:pPr marL="1244600" lvl="2" indent="-342900" fontAlgn="auto">
              <a:lnSpc>
                <a:spcPct val="150000"/>
              </a:lnSpc>
              <a:spcAft>
                <a:spcPts val="0"/>
              </a:spcAft>
              <a:buClr>
                <a:srgbClr val="C0504D"/>
              </a:buClr>
              <a:buFont typeface="Wingdings" panose="05000000000000000000" charset="0"/>
              <a:buChar char="l"/>
              <a:defRPr/>
            </a:pPr>
            <a:r>
              <a:rPr lang="zh-CN" altLang="en-US" sz="1995" dirty="0" smtClean="0">
                <a:ea typeface="+mn-ea"/>
                <a:sym typeface="+mn-ea"/>
              </a:rPr>
              <a:t>登录名只能进入服务器，未必能访问数据库</a:t>
            </a:r>
            <a:endParaRPr lang="zh-CN" altLang="en-US" sz="1995" dirty="0" smtClean="0">
              <a:ea typeface="+mn-ea"/>
              <a:sym typeface="+mn-ea"/>
            </a:endParaRPr>
          </a:p>
          <a:p>
            <a:pPr marL="1244600" lvl="2" indent="-342900" fontAlgn="auto">
              <a:lnSpc>
                <a:spcPct val="150000"/>
              </a:lnSpc>
              <a:spcAft>
                <a:spcPts val="0"/>
              </a:spcAft>
              <a:buClr>
                <a:srgbClr val="C0504D"/>
              </a:buClr>
              <a:buFont typeface="Wingdings" panose="05000000000000000000" charset="0"/>
              <a:buChar char="l"/>
              <a:defRPr/>
            </a:pPr>
            <a:r>
              <a:rPr lang="zh-CN" altLang="en-US" sz="1995" dirty="0" smtClean="0">
                <a:ea typeface="+mn-ea"/>
                <a:sym typeface="+mn-ea"/>
              </a:rPr>
              <a:t>程序中的链接字符串中的用户名也是指的登录名</a:t>
            </a:r>
            <a:endParaRPr lang="zh-CN" altLang="en-US" sz="1995" dirty="0" smtClean="0">
              <a:ea typeface="+mn-ea"/>
              <a:sym typeface="+mn-ea"/>
            </a:endParaRPr>
          </a:p>
          <a:p>
            <a:pPr marL="1244600" lvl="2" indent="-342900" fontAlgn="auto">
              <a:lnSpc>
                <a:spcPct val="150000"/>
              </a:lnSpc>
              <a:spcAft>
                <a:spcPts val="0"/>
              </a:spcAft>
              <a:buClr>
                <a:srgbClr val="C0504D"/>
              </a:buClr>
              <a:buFont typeface="Wingdings" panose="05000000000000000000" charset="0"/>
              <a:buChar char="l"/>
              <a:defRPr/>
            </a:pPr>
            <a:r>
              <a:rPr lang="zh-CN" altLang="en-US" sz="1995" dirty="0" smtClean="0">
                <a:ea typeface="+mn-ea"/>
                <a:sym typeface="+mn-ea"/>
              </a:rPr>
              <a:t>连接</a:t>
            </a:r>
            <a:r>
              <a:rPr lang="en-US" altLang="zh-CN" sz="1995" dirty="0" smtClean="0">
                <a:ea typeface="+mn-ea"/>
                <a:sym typeface="+mn-ea"/>
              </a:rPr>
              <a:t>SQL Server</a:t>
            </a:r>
            <a:r>
              <a:rPr lang="zh-CN" altLang="en-US" sz="1995" dirty="0" smtClean="0">
                <a:ea typeface="+mn-ea"/>
                <a:sym typeface="+mn-ea"/>
              </a:rPr>
              <a:t>服务器用的是登录名</a:t>
            </a:r>
            <a:endParaRPr lang="zh-CN" altLang="en-US" sz="1995" dirty="0" smtClean="0">
              <a:ea typeface="+mn-ea"/>
              <a:sym typeface="+mn-ea"/>
            </a:endParaRPr>
          </a:p>
          <a:p>
            <a:pPr marL="1244600" lvl="2" indent="-342900" fontAlgn="auto">
              <a:lnSpc>
                <a:spcPct val="150000"/>
              </a:lnSpc>
              <a:spcAft>
                <a:spcPts val="0"/>
              </a:spcAft>
              <a:buClr>
                <a:srgbClr val="C0504D"/>
              </a:buClr>
              <a:buFont typeface="Wingdings" panose="05000000000000000000" charset="0"/>
              <a:buChar char="l"/>
              <a:defRPr/>
            </a:pPr>
            <a:r>
              <a:rPr lang="zh-CN" altLang="en-US" sz="1995" dirty="0" smtClean="0">
                <a:ea typeface="+mn-ea"/>
                <a:sym typeface="+mn-ea"/>
              </a:rPr>
              <a:t>一个登录名可以被授权访问多个数据库</a:t>
            </a:r>
            <a:endParaRPr lang="zh-CN" altLang="en-US" sz="1995" dirty="0" smtClean="0">
              <a:ea typeface="+mn-ea"/>
              <a:sym typeface="+mn-ea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l"/>
              <a:defRPr/>
            </a:pPr>
            <a:r>
              <a:rPr lang="zh-CN" sz="2400" dirty="0" smtClean="0">
                <a:ea typeface="+mn-ea"/>
              </a:rPr>
              <a:t>用户名</a:t>
            </a:r>
            <a:endParaRPr lang="zh-CN" sz="2400" dirty="0" smtClean="0">
              <a:ea typeface="+mn-ea"/>
            </a:endParaRPr>
          </a:p>
          <a:p>
            <a:pPr marL="1244600" lvl="2" indent="-342900" fontAlgn="auto">
              <a:lnSpc>
                <a:spcPct val="150000"/>
              </a:lnSpc>
              <a:spcAft>
                <a:spcPts val="0"/>
              </a:spcAft>
              <a:buClr>
                <a:srgbClr val="C0504D"/>
              </a:buClr>
              <a:buFont typeface="Wingdings" panose="05000000000000000000" charset="0"/>
              <a:buChar char="l"/>
              <a:defRPr/>
            </a:pPr>
            <a:r>
              <a:rPr lang="zh-CN" altLang="en-US" sz="2000" dirty="0">
                <a:ea typeface="+mn-ea"/>
              </a:rPr>
              <a:t>一个或多个登录对象在数据库中的映射</a:t>
            </a:r>
            <a:endParaRPr lang="zh-CN" altLang="en-US" sz="2000" dirty="0">
              <a:ea typeface="+mn-ea"/>
            </a:endParaRPr>
          </a:p>
          <a:p>
            <a:pPr marL="1244600" lvl="2" indent="-342900" fontAlgn="auto">
              <a:lnSpc>
                <a:spcPct val="150000"/>
              </a:lnSpc>
              <a:spcAft>
                <a:spcPts val="0"/>
              </a:spcAft>
              <a:buClr>
                <a:srgbClr val="C0504D"/>
              </a:buClr>
              <a:buFont typeface="Wingdings" panose="05000000000000000000" charset="0"/>
              <a:buChar char="l"/>
              <a:defRPr/>
            </a:pPr>
            <a:r>
              <a:rPr lang="zh-CN" altLang="en-US" sz="2000" dirty="0">
                <a:ea typeface="+mn-ea"/>
              </a:rPr>
              <a:t>一个登录名在每个数据库中只能映射一次</a:t>
            </a:r>
            <a:endParaRPr lang="zh-CN" altLang="en-US" sz="20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248285" y="469265"/>
            <a:ext cx="8229600" cy="5918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 fontScale="90000"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2B166E"/>
              </a:buClr>
              <a:buFont typeface="Wingdings" panose="05000000000000000000" pitchFamily="2" charset="2"/>
              <a:buChar char="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53E2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dirty="0" smtClean="0"/>
              <a:t>登录名和用户名的联系：</a:t>
            </a:r>
            <a:endParaRPr lang="en-US" altLang="zh-CN" sz="2800" dirty="0" smtClean="0"/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ea typeface="+mn-ea"/>
              </a:rPr>
              <a:t>一个登录名可对应多个用户，一个用户可被多个登录名使用</a:t>
            </a:r>
            <a:endParaRPr lang="zh-CN" altLang="en-US" sz="2000" dirty="0">
              <a:ea typeface="+mn-ea"/>
            </a:endParaRPr>
          </a:p>
          <a:p>
            <a:pPr marL="457200" lvl="1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000" dirty="0">
                <a:ea typeface="+mn-ea"/>
              </a:rPr>
              <a:t>   好比：大楼钥匙和房间钥匙</a:t>
            </a:r>
            <a:endParaRPr lang="zh-CN" altLang="en-US" sz="2000" dirty="0">
              <a:ea typeface="+mn-ea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dirty="0">
                <a:ea typeface="+mn-ea"/>
              </a:rPr>
              <a:t>访问数据库的过程：</a:t>
            </a:r>
            <a:endParaRPr lang="zh-CN" altLang="en-US" sz="2000" dirty="0">
              <a:ea typeface="+mn-ea"/>
            </a:endParaRPr>
          </a:p>
          <a:p>
            <a:pPr lvl="2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710" dirty="0">
                <a:ea typeface="+mn-ea"/>
              </a:rPr>
              <a:t>用登录名登录</a:t>
            </a:r>
            <a:endParaRPr lang="zh-CN" altLang="en-US" sz="1710" dirty="0">
              <a:ea typeface="+mn-ea"/>
            </a:endParaRPr>
          </a:p>
          <a:p>
            <a:pPr lvl="2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710" dirty="0">
                <a:ea typeface="+mn-ea"/>
              </a:rPr>
              <a:t>访问数据库时，</a:t>
            </a:r>
            <a:r>
              <a:rPr lang="en-US" altLang="zh-CN" sz="1710" dirty="0">
                <a:ea typeface="+mn-ea"/>
              </a:rPr>
              <a:t>SQL Server</a:t>
            </a:r>
            <a:r>
              <a:rPr lang="zh-CN" altLang="en-US" sz="1710" dirty="0">
                <a:ea typeface="+mn-ea"/>
              </a:rPr>
              <a:t>会自动查询此数据库中是否存在与此登录名关联的用户名</a:t>
            </a:r>
            <a:endParaRPr lang="zh-CN" altLang="en-US" sz="1710" dirty="0">
              <a:ea typeface="+mn-ea"/>
            </a:endParaRPr>
          </a:p>
          <a:p>
            <a:pPr lvl="2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710" dirty="0">
                <a:ea typeface="+mn-ea"/>
              </a:rPr>
              <a:t>若存在就用此用户的权限访问</a:t>
            </a:r>
            <a:endParaRPr lang="zh-CN" altLang="en-US" sz="1710" dirty="0">
              <a:ea typeface="+mn-ea"/>
            </a:endParaRPr>
          </a:p>
          <a:p>
            <a:pPr lvl="2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710" dirty="0">
                <a:ea typeface="+mn-ea"/>
              </a:rPr>
              <a:t>若不存在，就用</a:t>
            </a:r>
            <a:r>
              <a:rPr lang="en-US" altLang="zh-CN" sz="1710" dirty="0">
                <a:ea typeface="+mn-ea"/>
              </a:rPr>
              <a:t>guest</a:t>
            </a:r>
            <a:r>
              <a:rPr lang="zh-CN" altLang="en-US" sz="1710" dirty="0">
                <a:ea typeface="+mn-ea"/>
              </a:rPr>
              <a:t>用户访问此数据库</a:t>
            </a:r>
            <a:endParaRPr lang="zh-CN" altLang="en-US" sz="1710" dirty="0">
              <a:ea typeface="+mn-ea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995" dirty="0">
                <a:ea typeface="+mn-ea"/>
              </a:rPr>
              <a:t>通常用户名和登录名还相同的，但</a:t>
            </a:r>
            <a:r>
              <a:rPr lang="en-US" altLang="zh-CN" sz="1995" dirty="0">
                <a:ea typeface="+mn-ea"/>
              </a:rPr>
              <a:t>sa</a:t>
            </a:r>
            <a:r>
              <a:rPr lang="zh-CN" altLang="en-US" sz="1995" dirty="0">
                <a:ea typeface="+mn-ea"/>
              </a:rPr>
              <a:t>特殊</a:t>
            </a:r>
            <a:endParaRPr lang="zh-CN" altLang="en-US" sz="1995" dirty="0">
              <a:ea typeface="+mn-ea"/>
            </a:endParaRPr>
          </a:p>
          <a:p>
            <a:pPr lvl="2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710" dirty="0">
                <a:ea typeface="+mn-ea"/>
              </a:rPr>
              <a:t>创建一个登录名为</a:t>
            </a:r>
            <a:r>
              <a:rPr lang="en-US" altLang="zh-CN" sz="1710" dirty="0">
                <a:ea typeface="+mn-ea"/>
              </a:rPr>
              <a:t>me</a:t>
            </a:r>
            <a:endParaRPr lang="en-US" altLang="zh-CN" sz="1710" dirty="0">
              <a:ea typeface="+mn-ea"/>
            </a:endParaRPr>
          </a:p>
          <a:p>
            <a:pPr lvl="2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710" dirty="0">
                <a:ea typeface="+mn-ea"/>
              </a:rPr>
              <a:t>可以为该登录名</a:t>
            </a:r>
            <a:r>
              <a:rPr lang="en-US" altLang="zh-CN" sz="1710" dirty="0">
                <a:ea typeface="+mn-ea"/>
              </a:rPr>
              <a:t>me</a:t>
            </a:r>
            <a:r>
              <a:rPr lang="zh-CN" altLang="en-US" sz="1710" dirty="0">
                <a:ea typeface="+mn-ea"/>
              </a:rPr>
              <a:t>在指定的数据库中添加一个同名用户</a:t>
            </a:r>
            <a:r>
              <a:rPr lang="en-US" altLang="zh-CN" sz="1710" dirty="0">
                <a:ea typeface="+mn-ea"/>
              </a:rPr>
              <a:t>me</a:t>
            </a:r>
            <a:endParaRPr lang="en-US" altLang="zh-CN" sz="1710" dirty="0">
              <a:ea typeface="+mn-ea"/>
            </a:endParaRPr>
          </a:p>
          <a:p>
            <a:pPr marL="914400" lvl="2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1710" dirty="0">
                <a:ea typeface="+mn-ea"/>
              </a:rPr>
              <a:t>使用用户</a:t>
            </a:r>
            <a:r>
              <a:rPr lang="en-US" altLang="zh-CN" sz="1710" dirty="0">
                <a:ea typeface="+mn-ea"/>
              </a:rPr>
              <a:t>me</a:t>
            </a:r>
            <a:r>
              <a:rPr lang="zh-CN" altLang="en-US" sz="1710" dirty="0">
                <a:ea typeface="+mn-ea"/>
              </a:rPr>
              <a:t>能够访问数据库中的数据</a:t>
            </a:r>
            <a:endParaRPr lang="zh-CN" altLang="en-US" sz="1710" dirty="0">
              <a:ea typeface="+mn-ea"/>
            </a:endParaRPr>
          </a:p>
          <a:p>
            <a:pPr lvl="2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710" dirty="0">
                <a:ea typeface="+mn-ea"/>
              </a:rPr>
              <a:t>以</a:t>
            </a:r>
            <a:r>
              <a:rPr lang="en-US" altLang="zh-CN" sz="1710" dirty="0">
                <a:ea typeface="+mn-ea"/>
              </a:rPr>
              <a:t>me</a:t>
            </a:r>
            <a:r>
              <a:rPr lang="zh-CN" altLang="en-US" sz="1710" dirty="0">
                <a:ea typeface="+mn-ea"/>
              </a:rPr>
              <a:t>登录名登录时在该数据库中创建的一切对象的所有者均为</a:t>
            </a:r>
            <a:r>
              <a:rPr lang="en-US" altLang="zh-CN" sz="1710" dirty="0">
                <a:ea typeface="+mn-ea"/>
              </a:rPr>
              <a:t>me</a:t>
            </a:r>
            <a:endParaRPr lang="en-US" altLang="zh-CN" sz="171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72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创建登录名</a:t>
            </a:r>
            <a:endParaRPr lang="zh-CN" altLang="en-US" dirty="0">
              <a:latin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indent="-78105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CREATE  LOGIN &lt;</a:t>
            </a:r>
            <a:r>
              <a:rPr lang="zh-CN" altLang="en-US" sz="2400" dirty="0" smtClean="0">
                <a:solidFill>
                  <a:srgbClr val="FF0000"/>
                </a:solidFill>
              </a:rPr>
              <a:t>登录名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indent="-78105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[ {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indent="-78105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      WITH  PASSWORD = ‘’ [HASHED][MUSTCHANGE],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indent="-78105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       DEFAULT_DATABASE = &lt;</a:t>
            </a:r>
            <a:r>
              <a:rPr lang="zh-CN" altLang="en-US" sz="2400" dirty="0" smtClean="0">
                <a:solidFill>
                  <a:srgbClr val="FF0000"/>
                </a:solidFill>
              </a:rPr>
              <a:t>数据库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indent="-78105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   } |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indent="-78105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   {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indent="-78105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      FROM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indent="-78105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            WINDOWS 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indent="-78105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                [WITH DEFAULT_DATABASE = &lt;</a:t>
            </a:r>
            <a:r>
              <a:rPr lang="zh-CN" altLang="en-US" sz="2400" dirty="0" smtClean="0">
                <a:solidFill>
                  <a:srgbClr val="FF0000"/>
                </a:solidFill>
              </a:rPr>
              <a:t>数据库</a:t>
            </a:r>
            <a:r>
              <a:rPr lang="en-US" altLang="zh-CN" sz="2400" dirty="0" smtClean="0">
                <a:solidFill>
                  <a:srgbClr val="FF0000"/>
                </a:solidFill>
              </a:rPr>
              <a:t>&gt;]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indent="-78105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            |CERTIFICATE &lt;</a:t>
            </a:r>
            <a:r>
              <a:rPr lang="zh-CN" altLang="en-US" sz="2400" dirty="0" smtClean="0">
                <a:solidFill>
                  <a:srgbClr val="FF0000"/>
                </a:solidFill>
              </a:rPr>
              <a:t>证书名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indent="-78105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            |ASYMMETRIC KEY  &lt;</a:t>
            </a:r>
            <a:r>
              <a:rPr lang="zh-CN" altLang="en-US" sz="2400" dirty="0" smtClean="0">
                <a:solidFill>
                  <a:srgbClr val="FF0000"/>
                </a:solidFill>
              </a:rPr>
              <a:t>不对称密钥名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indent="-78105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   }   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indent="-78105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] </a:t>
            </a:r>
            <a:r>
              <a:rPr lang="zh-CN" altLang="en-US" sz="2400" dirty="0" smtClean="0">
                <a:solidFill>
                  <a:srgbClr val="FF0000"/>
                </a:solidFill>
              </a:rPr>
              <a:t>有问题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1</a:t>
            </a:r>
            <a:r>
              <a:rPr lang="zh-CN" altLang="en-US" smtClean="0"/>
              <a:t>：创建一个</a:t>
            </a:r>
            <a:r>
              <a:rPr lang="en-US" altLang="zh-CN" smtClean="0"/>
              <a:t>sql server</a:t>
            </a:r>
            <a:r>
              <a:rPr lang="zh-CN" altLang="en-US" smtClean="0"/>
              <a:t>验证模式的登录名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：创建一个</a:t>
            </a:r>
            <a:r>
              <a:rPr lang="en-US" altLang="zh-CN" smtClean="0"/>
              <a:t>windows</a:t>
            </a:r>
            <a:r>
              <a:rPr lang="zh-CN" altLang="en-US" smtClean="0"/>
              <a:t>验证模式的登录名</a:t>
            </a:r>
            <a:endParaRPr lang="zh-CN" altLang="en-US" smtClean="0"/>
          </a:p>
        </p:txBody>
      </p:sp>
      <p:sp>
        <p:nvSpPr>
          <p:cNvPr id="36867" name="矩形 3"/>
          <p:cNvSpPr>
            <a:spLocks noChangeArrowheads="1"/>
          </p:cNvSpPr>
          <p:nvPr/>
        </p:nvSpPr>
        <p:spPr bwMode="auto">
          <a:xfrm>
            <a:off x="1450975" y="2311400"/>
            <a:ext cx="7096125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/>
              <a:t>CREATE LOGIN </a:t>
            </a:r>
            <a:r>
              <a:rPr lang="zh-CN" altLang="en-US" sz="2000"/>
              <a:t>张三</a:t>
            </a:r>
            <a:endParaRPr lang="en-US" altLang="zh-CN" sz="2000"/>
          </a:p>
          <a:p>
            <a:r>
              <a:rPr lang="en-US" altLang="zh-CN" sz="2000"/>
              <a:t>WITH PASSWORD = ‘abc123!’</a:t>
            </a:r>
            <a:endParaRPr lang="en-US" altLang="zh-CN" sz="2000"/>
          </a:p>
        </p:txBody>
      </p:sp>
      <p:sp>
        <p:nvSpPr>
          <p:cNvPr id="36868" name="矩形 4"/>
          <p:cNvSpPr>
            <a:spLocks noChangeArrowheads="1"/>
          </p:cNvSpPr>
          <p:nvPr/>
        </p:nvSpPr>
        <p:spPr bwMode="auto">
          <a:xfrm>
            <a:off x="1676400" y="4219575"/>
            <a:ext cx="6526213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/>
              <a:t>CREATE LOGIN [win2k3\ Administrator]</a:t>
            </a:r>
            <a:endParaRPr lang="en-US" altLang="zh-CN" sz="2000"/>
          </a:p>
          <a:p>
            <a:r>
              <a:rPr lang="en-US" altLang="zh-CN" sz="2000"/>
              <a:t>FROM WINDOWS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创建</a:t>
            </a:r>
            <a:r>
              <a:rPr lang="en-US" altLang="zh-CN" dirty="0" smtClean="0">
                <a:latin typeface="+mj-ea"/>
              </a:rPr>
              <a:t>SQL Server 2005</a:t>
            </a:r>
            <a:r>
              <a:rPr lang="zh-CN" altLang="en-US" dirty="0" smtClean="0">
                <a:latin typeface="+mj-ea"/>
              </a:rPr>
              <a:t>数据库用户</a:t>
            </a:r>
            <a:endParaRPr lang="zh-CN" altLang="en-US" dirty="0">
              <a:latin typeface="+mj-ea"/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用户，也就是使用</a:t>
            </a:r>
            <a:r>
              <a:rPr lang="en-US" altLang="zh-CN" sz="2800" smtClean="0"/>
              <a:t>SQL SERVER</a:t>
            </a:r>
            <a:r>
              <a:rPr lang="zh-CN" altLang="en-US" sz="2800" smtClean="0"/>
              <a:t>的人，每个用来登录数据库的帐户都是一个用户。通过用户这个对象，可以设置数据库的使用权限。同一个数据库可以拥有多个用户，同一个用户也可以同时访问多个数据库。</a:t>
            </a:r>
            <a:endParaRPr lang="zh-CN" altLang="en-US" sz="2800" smtClean="0"/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添加用户</a:t>
            </a:r>
            <a:endParaRPr lang="en-US" altLang="zh-CN" sz="2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本讲内容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5675" y="1600200"/>
            <a:ext cx="6461125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Blip>
                <a:blip r:embed="rId1"/>
              </a:buBlip>
              <a:defRPr/>
            </a:pPr>
            <a:r>
              <a:rPr lang="zh-CN" altLang="en-US" b="1" dirty="0">
                <a:solidFill>
                  <a:srgbClr val="FF9905"/>
                </a:solidFill>
              </a:rPr>
              <a:t>第一节 计算机安全性概论</a:t>
            </a:r>
            <a:r>
              <a:rPr lang="en-US" altLang="zh-CN" b="1" dirty="0">
                <a:solidFill>
                  <a:srgbClr val="FF9905"/>
                </a:solidFill>
              </a:rPr>
              <a:t>(</a:t>
            </a:r>
            <a:r>
              <a:rPr lang="zh-CN" altLang="en-US" b="1" dirty="0">
                <a:solidFill>
                  <a:srgbClr val="FF9905"/>
                </a:solidFill>
              </a:rPr>
              <a:t>了解</a:t>
            </a:r>
            <a:r>
              <a:rPr lang="en-US" altLang="zh-CN" b="1" dirty="0">
                <a:solidFill>
                  <a:srgbClr val="FF9905"/>
                </a:solidFill>
              </a:rPr>
              <a:t>)</a:t>
            </a:r>
            <a:endParaRPr lang="zh-CN" altLang="en-US" b="1" dirty="0">
              <a:solidFill>
                <a:srgbClr val="FF9905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第二节 数据库安全性控制</a:t>
            </a:r>
            <a:endParaRPr lang="zh-CN" altLang="en-US" dirty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第三节 视图机制</a:t>
            </a:r>
            <a:endParaRPr lang="zh-CN" alt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第四节 审计</a:t>
            </a:r>
            <a:endParaRPr lang="zh-CN" alt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第五节 数据加密</a:t>
            </a:r>
            <a:endParaRPr lang="zh-CN" alt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第六节 统计数据库安全性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8915" name="Picture 9" descr="未标题-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28663" y="450850"/>
            <a:ext cx="7675562" cy="622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创建用户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indent="14605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CREATE  USER &lt;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 indent="14605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[  {{FOR | FROM}</a:t>
            </a:r>
            <a:endParaRPr lang="en-US" altLang="zh-CN" dirty="0" smtClean="0"/>
          </a:p>
          <a:p>
            <a:pPr indent="14605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LOGIN &lt;</a:t>
            </a:r>
            <a:r>
              <a:rPr lang="zh-CN" altLang="en-US" dirty="0" smtClean="0"/>
              <a:t>登录名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 indent="14605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| CERTFICATE &lt;</a:t>
            </a:r>
            <a:r>
              <a:rPr lang="zh-CN" altLang="en-US" dirty="0" smtClean="0"/>
              <a:t>证书名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 indent="14605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| ASYMMETERIC KEY &lt;</a:t>
            </a:r>
            <a:r>
              <a:rPr lang="zh-CN" altLang="en-US" dirty="0" smtClean="0"/>
              <a:t>密钥名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 indent="14605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}</a:t>
            </a:r>
            <a:endParaRPr lang="en-US" altLang="zh-CN" dirty="0" smtClean="0"/>
          </a:p>
          <a:p>
            <a:pPr indent="14605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[WITHOUT LOGIN]</a:t>
            </a:r>
            <a:endParaRPr lang="en-US" altLang="zh-CN" dirty="0" smtClean="0"/>
          </a:p>
          <a:p>
            <a:pPr indent="14605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[WITH  DEFAULT_SCHEMA = &lt;</a:t>
            </a:r>
            <a:r>
              <a:rPr lang="zh-CN" altLang="en-US" dirty="0" smtClean="0"/>
              <a:t>架构名</a:t>
            </a:r>
            <a:r>
              <a:rPr lang="en-US" altLang="zh-CN" dirty="0" smtClean="0"/>
              <a:t>&gt;]</a:t>
            </a:r>
            <a:endParaRPr lang="en-US" altLang="zh-CN" dirty="0" smtClean="0"/>
          </a:p>
          <a:p>
            <a:pPr indent="14605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3</a:t>
            </a:r>
            <a:r>
              <a:rPr lang="zh-CN" altLang="en-US" smtClean="0"/>
              <a:t>：创建具有默认架构的数据库用户</a:t>
            </a:r>
            <a:endParaRPr lang="zh-CN" altLang="en-US" smtClean="0"/>
          </a:p>
        </p:txBody>
      </p:sp>
      <p:sp>
        <p:nvSpPr>
          <p:cNvPr id="40963" name="矩形 3"/>
          <p:cNvSpPr>
            <a:spLocks noChangeArrowheads="1"/>
          </p:cNvSpPr>
          <p:nvPr/>
        </p:nvSpPr>
        <p:spPr bwMode="auto">
          <a:xfrm>
            <a:off x="1338263" y="2701925"/>
            <a:ext cx="7116762" cy="954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dirty="0"/>
              <a:t>CREATE USER </a:t>
            </a:r>
            <a:r>
              <a:rPr lang="zh-CN" altLang="en-US" sz="2800" dirty="0"/>
              <a:t>张三</a:t>
            </a:r>
            <a:r>
              <a:rPr lang="en-US" altLang="zh-CN" sz="2800" dirty="0"/>
              <a:t> FOR LOGIN </a:t>
            </a:r>
            <a:r>
              <a:rPr lang="zh-CN" altLang="en-US" sz="2800" dirty="0"/>
              <a:t>张三</a:t>
            </a:r>
            <a:endParaRPr lang="en-US" altLang="zh-CN" sz="2800" dirty="0"/>
          </a:p>
          <a:p>
            <a:r>
              <a:rPr lang="en-US" altLang="zh-CN" sz="2800" dirty="0"/>
              <a:t> WITH DEFAULT_SCHEMA = student;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905"/>
                </a:solidFill>
                <a:latin typeface="+mj-ea"/>
              </a:rPr>
              <a:t>第二节 数据库安全性控制</a:t>
            </a:r>
            <a:endParaRPr lang="zh-CN" altLang="en-US" dirty="0">
              <a:latin typeface="+mj-ea"/>
            </a:endParaRP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数据库安全性控制概述</a:t>
            </a:r>
            <a:endParaRPr lang="zh-CN" altLang="en-US" dirty="0" smtClean="0"/>
          </a:p>
          <a:p>
            <a:r>
              <a:rPr lang="zh-CN" altLang="en-US" dirty="0" smtClean="0"/>
              <a:t>用户标识与鉴别</a:t>
            </a:r>
            <a:endParaRPr lang="zh-CN" altLang="en-US" dirty="0" smtClean="0"/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存取控制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自主存取控制方法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授权与回收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数据库角色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r>
              <a:rPr lang="zh-CN" altLang="en-US" dirty="0" smtClean="0"/>
              <a:t>强制存取控制方法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存取控制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038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 dirty="0" smtClean="0"/>
              <a:t>存取控制机制组成 </a:t>
            </a:r>
            <a:endParaRPr lang="zh-CN" altLang="en-US" sz="2800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定义用户权限 </a:t>
            </a:r>
            <a:endParaRPr lang="zh-CN" altLang="en-US" sz="2400" dirty="0" smtClean="0">
              <a:ea typeface="+mn-ea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合法权限检查</a:t>
            </a:r>
            <a:endParaRPr lang="zh-CN" altLang="en-US" sz="2400" dirty="0" smtClean="0"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 smtClean="0"/>
              <a:t>用户权限定义和合法权检查机制一起组成了</a:t>
            </a:r>
            <a:r>
              <a:rPr lang="en-US" altLang="zh-CN" sz="2800" dirty="0" smtClean="0"/>
              <a:t>DBMS</a:t>
            </a:r>
            <a:r>
              <a:rPr lang="zh-CN" altLang="en-US" sz="2800" dirty="0" smtClean="0"/>
              <a:t>的安全子系统 </a:t>
            </a:r>
            <a:endParaRPr lang="en-US" altLang="zh-CN" sz="2800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 smtClean="0"/>
              <a:t>常用存取控制方法 </a:t>
            </a:r>
            <a:endParaRPr lang="zh-CN" altLang="en-US" sz="2800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自主存取控制（</a:t>
            </a:r>
            <a:r>
              <a:rPr lang="en-US" altLang="zh-CN" sz="2400" dirty="0" smtClean="0">
                <a:ea typeface="+mn-ea"/>
              </a:rPr>
              <a:t>Discretionary Access Control </a:t>
            </a:r>
            <a:r>
              <a:rPr lang="zh-CN" altLang="en-US" sz="2400" dirty="0" smtClean="0">
                <a:ea typeface="+mn-ea"/>
              </a:rPr>
              <a:t>，简称</a:t>
            </a:r>
            <a:r>
              <a:rPr lang="en-US" altLang="zh-CN" sz="2400" dirty="0" smtClean="0">
                <a:ea typeface="+mn-ea"/>
              </a:rPr>
              <a:t>DAC</a:t>
            </a:r>
            <a:r>
              <a:rPr lang="zh-CN" altLang="en-US" sz="2400" dirty="0" smtClean="0">
                <a:ea typeface="+mn-ea"/>
              </a:rPr>
              <a:t>） </a:t>
            </a:r>
            <a:endParaRPr lang="zh-CN" altLang="en-US" sz="2400" dirty="0" smtClean="0">
              <a:ea typeface="+mn-ea"/>
            </a:endParaRPr>
          </a:p>
          <a:p>
            <a:pPr lvl="2" fontAlgn="auto"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C2</a:t>
            </a:r>
            <a:r>
              <a:rPr lang="zh-CN" altLang="en-US" sz="2000" dirty="0" smtClean="0">
                <a:ea typeface="+mn-ea"/>
              </a:rPr>
              <a:t>级 </a:t>
            </a:r>
            <a:endParaRPr lang="zh-CN" altLang="en-US" sz="2000" dirty="0" smtClean="0">
              <a:ea typeface="+mn-ea"/>
            </a:endParaRPr>
          </a:p>
          <a:p>
            <a:pPr lvl="2" fontAlgn="auto">
              <a:spcAft>
                <a:spcPts val="0"/>
              </a:spcAft>
              <a:defRPr/>
            </a:pPr>
            <a:r>
              <a:rPr lang="zh-CN" altLang="en-US" sz="2000" dirty="0" smtClean="0">
                <a:ea typeface="+mn-ea"/>
              </a:rPr>
              <a:t>灵活 </a:t>
            </a:r>
            <a:endParaRPr lang="zh-CN" altLang="en-US" sz="2000" dirty="0" smtClean="0">
              <a:ea typeface="+mn-ea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强制存取控制（</a:t>
            </a:r>
            <a:r>
              <a:rPr lang="en-US" altLang="zh-CN" sz="2400" dirty="0" smtClean="0">
                <a:ea typeface="+mn-ea"/>
              </a:rPr>
              <a:t>Mandatory Access Control</a:t>
            </a:r>
            <a:r>
              <a:rPr lang="zh-CN" altLang="en-US" sz="2400" dirty="0" smtClean="0">
                <a:ea typeface="+mn-ea"/>
              </a:rPr>
              <a:t>，简称 </a:t>
            </a:r>
            <a:r>
              <a:rPr lang="en-US" altLang="zh-CN" sz="2400" dirty="0" smtClean="0">
                <a:ea typeface="+mn-ea"/>
              </a:rPr>
              <a:t>MAC</a:t>
            </a:r>
            <a:r>
              <a:rPr lang="zh-CN" altLang="en-US" sz="2400" dirty="0" smtClean="0">
                <a:ea typeface="+mn-ea"/>
              </a:rPr>
              <a:t>） </a:t>
            </a:r>
            <a:endParaRPr lang="zh-CN" altLang="en-US" sz="2400" dirty="0" smtClean="0">
              <a:ea typeface="+mn-ea"/>
            </a:endParaRPr>
          </a:p>
          <a:p>
            <a:pPr lvl="2" fontAlgn="auto"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B1</a:t>
            </a:r>
            <a:r>
              <a:rPr lang="zh-CN" altLang="en-US" sz="2000" dirty="0" smtClean="0">
                <a:ea typeface="+mn-ea"/>
              </a:rPr>
              <a:t>级 </a:t>
            </a:r>
            <a:endParaRPr lang="zh-CN" altLang="en-US" sz="2000" dirty="0" smtClean="0">
              <a:ea typeface="+mn-ea"/>
            </a:endParaRPr>
          </a:p>
          <a:p>
            <a:pPr lvl="2" fontAlgn="auto">
              <a:spcAft>
                <a:spcPts val="0"/>
              </a:spcAft>
              <a:defRPr/>
            </a:pPr>
            <a:r>
              <a:rPr lang="zh-CN" altLang="en-US" sz="2000" dirty="0" smtClean="0">
                <a:ea typeface="+mn-ea"/>
              </a:rPr>
              <a:t>严格</a:t>
            </a:r>
            <a:endParaRPr lang="zh-CN" altLang="en-US" sz="20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905"/>
                </a:solidFill>
                <a:latin typeface="+mj-ea"/>
              </a:rPr>
              <a:t>第二节 数据库安全性控制</a:t>
            </a:r>
            <a:endParaRPr lang="zh-CN" altLang="en-US" dirty="0">
              <a:latin typeface="+mj-ea"/>
            </a:endParaRPr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数据库安全性控制概述</a:t>
            </a:r>
            <a:endParaRPr lang="zh-CN" altLang="en-US" smtClean="0"/>
          </a:p>
          <a:p>
            <a:r>
              <a:rPr lang="zh-CN" altLang="en-US" smtClean="0"/>
              <a:t>用户标识与鉴别</a:t>
            </a:r>
            <a:endParaRPr lang="zh-CN" altLang="en-US" smtClean="0"/>
          </a:p>
          <a:p>
            <a:r>
              <a:rPr lang="zh-CN" altLang="en-US" smtClean="0"/>
              <a:t>存取控制</a:t>
            </a:r>
            <a:endParaRPr lang="zh-CN" altLang="en-US" smtClean="0"/>
          </a:p>
          <a:p>
            <a:pPr lvl="1"/>
            <a:r>
              <a:rPr lang="zh-CN" altLang="en-US" b="1" smtClean="0">
                <a:solidFill>
                  <a:srgbClr val="0000FF"/>
                </a:solidFill>
                <a:ea typeface="宋体" panose="02010600030101010101" pitchFamily="2" charset="-122"/>
              </a:rPr>
              <a:t>自主存取控制方法</a:t>
            </a:r>
            <a:endParaRPr lang="zh-CN" altLang="en-US" b="1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授权与回收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数据库角色</a:t>
            </a:r>
            <a:endParaRPr lang="zh-CN" altLang="en-US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强制存取控制方法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自主存取控制方法</a:t>
            </a:r>
            <a:endParaRPr lang="zh-CN" altLang="en-US" dirty="0">
              <a:latin typeface="+mj-ea"/>
            </a:endParaRPr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通过 </a:t>
            </a:r>
            <a:r>
              <a:rPr lang="en-US" altLang="zh-CN" sz="2800" smtClean="0"/>
              <a:t>SQL </a:t>
            </a:r>
            <a:r>
              <a:rPr lang="zh-CN" altLang="en-US" sz="2800" smtClean="0"/>
              <a:t>的</a:t>
            </a:r>
            <a:r>
              <a:rPr lang="zh-CN" altLang="en-US" sz="2800" b="1" smtClean="0"/>
              <a:t> </a:t>
            </a:r>
            <a:r>
              <a:rPr lang="en-US" altLang="zh-CN" sz="2800" b="1" smtClean="0">
                <a:solidFill>
                  <a:srgbClr val="FF0000"/>
                </a:solidFill>
              </a:rPr>
              <a:t>GRANT</a:t>
            </a:r>
            <a:r>
              <a:rPr lang="en-US" altLang="zh-CN" sz="2800" b="1" smtClean="0"/>
              <a:t> </a:t>
            </a:r>
            <a:r>
              <a:rPr lang="zh-CN" altLang="en-US" sz="2800" smtClean="0"/>
              <a:t>语句和 </a:t>
            </a:r>
            <a:r>
              <a:rPr lang="en-US" altLang="zh-CN" sz="2800" b="1" smtClean="0">
                <a:solidFill>
                  <a:srgbClr val="FF0000"/>
                </a:solidFill>
              </a:rPr>
              <a:t>REVOKE</a:t>
            </a:r>
            <a:r>
              <a:rPr lang="en-US" altLang="zh-CN" sz="2800" smtClean="0"/>
              <a:t> </a:t>
            </a:r>
            <a:r>
              <a:rPr lang="zh-CN" altLang="en-US" sz="2800" smtClean="0"/>
              <a:t>语句实现 </a:t>
            </a:r>
            <a:endParaRPr lang="zh-CN" altLang="en-US" sz="2800" smtClean="0"/>
          </a:p>
          <a:p>
            <a:r>
              <a:rPr lang="zh-CN" altLang="en-US" sz="2800" smtClean="0"/>
              <a:t>用户权限组成 </a:t>
            </a:r>
            <a:endParaRPr lang="zh-CN" altLang="en-US" sz="2800" smtClean="0"/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数据对象 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操作类型 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lvl="1"/>
            <a:endParaRPr lang="zh-CN" altLang="en-US" sz="2400" smtClean="0">
              <a:ea typeface="宋体" panose="02010600030101010101" pitchFamily="2" charset="-122"/>
            </a:endParaRPr>
          </a:p>
          <a:p>
            <a:r>
              <a:rPr lang="zh-CN" altLang="en-US" sz="2800" smtClean="0"/>
              <a:t>定义用户存取权限：定义用户可以在哪些数据库对象上进行哪些类型的操作 </a:t>
            </a:r>
            <a:endParaRPr lang="zh-CN" altLang="en-US" sz="280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定义存取权限称为</a:t>
            </a:r>
            <a:r>
              <a:rPr lang="zh-CN" altLang="en-US" sz="2800" b="1" smtClean="0">
                <a:solidFill>
                  <a:srgbClr val="FF0000"/>
                </a:solidFill>
              </a:rPr>
              <a:t>授权</a:t>
            </a:r>
            <a:r>
              <a:rPr lang="zh-CN" altLang="en-US" sz="2800" smtClean="0"/>
              <a:t> 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关系数据库系统中存取控制对象</a:t>
            </a:r>
            <a:endParaRPr lang="zh-CN" altLang="en-US" smtClean="0"/>
          </a:p>
        </p:txBody>
      </p:sp>
      <p:pic>
        <p:nvPicPr>
          <p:cNvPr id="46083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700" y="2278063"/>
            <a:ext cx="8335963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905"/>
                </a:solidFill>
                <a:latin typeface="+mj-ea"/>
              </a:rPr>
              <a:t>第二节 数据库安全性控制</a:t>
            </a:r>
            <a:endParaRPr lang="zh-CN" altLang="en-US" dirty="0">
              <a:latin typeface="+mj-ea"/>
            </a:endParaRP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数据库安全性控制概述</a:t>
            </a:r>
            <a:endParaRPr lang="zh-CN" altLang="en-US" dirty="0" smtClean="0"/>
          </a:p>
          <a:p>
            <a:r>
              <a:rPr lang="zh-CN" altLang="en-US" dirty="0" smtClean="0"/>
              <a:t>用户标识与鉴别</a:t>
            </a:r>
            <a:endParaRPr lang="zh-CN" altLang="en-US" dirty="0" smtClean="0"/>
          </a:p>
          <a:p>
            <a:r>
              <a:rPr lang="zh-CN" altLang="en-US" dirty="0" smtClean="0"/>
              <a:t>存取控制</a:t>
            </a:r>
            <a:endParaRPr lang="zh-CN" altLang="en-US" dirty="0" smtClean="0"/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自主存取控制方法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授权与回收</a:t>
            </a:r>
            <a:endParaRPr lang="en-US" altLang="zh-CN" b="1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数据库角色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r>
              <a:rPr lang="zh-CN" altLang="en-US" dirty="0" smtClean="0"/>
              <a:t>强制存取控制方法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42" name="Rectangle 18"/>
          <p:cNvSpPr>
            <a:spLocks noChangeArrowheads="1"/>
          </p:cNvSpPr>
          <p:nvPr/>
        </p:nvSpPr>
        <p:spPr bwMode="auto">
          <a:xfrm>
            <a:off x="741363" y="344488"/>
            <a:ext cx="7554912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 anchor="ctr"/>
          <a:lstStyle/>
          <a:p>
            <a:pPr algn="dist">
              <a:defRPr/>
            </a:pPr>
            <a:r>
              <a:rPr kumimoji="1" lang="zh-CN" altLang="en-US" sz="4000" b="1" kern="400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存取控制</a:t>
            </a:r>
            <a:endParaRPr lang="zh-CN" altLang="en-US" sz="3600" kern="4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57025" name="Group 1"/>
          <p:cNvGrpSpPr/>
          <p:nvPr/>
        </p:nvGrpSpPr>
        <p:grpSpPr bwMode="auto">
          <a:xfrm>
            <a:off x="652669" y="1795670"/>
            <a:ext cx="7951788" cy="4343400"/>
            <a:chOff x="528" y="1440"/>
            <a:chExt cx="5009" cy="2736"/>
          </a:xfrm>
          <a:solidFill>
            <a:srgbClr val="7030A0"/>
          </a:solidFill>
        </p:grpSpPr>
        <p:sp>
          <p:nvSpPr>
            <p:cNvPr id="257027" name="Rectangle 3"/>
            <p:cNvSpPr>
              <a:spLocks noChangeArrowheads="1"/>
            </p:cNvSpPr>
            <p:nvPr/>
          </p:nvSpPr>
          <p:spPr bwMode="auto">
            <a:xfrm>
              <a:off x="1793" y="1440"/>
              <a:ext cx="3744" cy="2736"/>
            </a:xfrm>
            <a:prstGeom prst="rect">
              <a:avLst/>
            </a:prstGeom>
            <a:grpFill/>
            <a:ln w="28575" cap="rnd">
              <a:solidFill>
                <a:srgbClr val="FFFFFF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57038" name="Oval 14"/>
            <p:cNvSpPr>
              <a:spLocks noChangeArrowheads="1"/>
            </p:cNvSpPr>
            <p:nvPr/>
          </p:nvSpPr>
          <p:spPr bwMode="auto">
            <a:xfrm>
              <a:off x="2400" y="1824"/>
              <a:ext cx="960" cy="768"/>
            </a:xfrm>
            <a:prstGeom prst="ellipse">
              <a:avLst/>
            </a:prstGeom>
            <a:grpFill/>
            <a:ln w="28575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用户 </a:t>
              </a:r>
              <a:endParaRPr kumimoji="1" lang="zh-CN" altLang="en-US" sz="24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权限 </a:t>
              </a:r>
              <a:endParaRPr kumimoji="1" lang="zh-CN" altLang="en-US" sz="24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rgbClr val="FFCC00"/>
                  </a:solidFill>
                  <a:latin typeface="隶书" pitchFamily="49" charset="-122"/>
                  <a:ea typeface="隶书" pitchFamily="49" charset="-122"/>
                </a:rPr>
                <a:t>登记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37" name="AutoShape 13"/>
            <p:cNvSpPr>
              <a:spLocks noChangeArrowheads="1"/>
            </p:cNvSpPr>
            <p:nvPr/>
          </p:nvSpPr>
          <p:spPr bwMode="auto">
            <a:xfrm>
              <a:off x="4656" y="1968"/>
              <a:ext cx="528" cy="528"/>
            </a:xfrm>
            <a:prstGeom prst="flowChartMagneticDisk">
              <a:avLst/>
            </a:prstGeom>
            <a:grpFill/>
            <a:ln w="28575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zh-CN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DD</a:t>
              </a:r>
              <a:endPara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36" name="Oval 12"/>
            <p:cNvSpPr>
              <a:spLocks noChangeArrowheads="1"/>
            </p:cNvSpPr>
            <p:nvPr/>
          </p:nvSpPr>
          <p:spPr bwMode="auto">
            <a:xfrm>
              <a:off x="2448" y="2991"/>
              <a:ext cx="960" cy="768"/>
            </a:xfrm>
            <a:prstGeom prst="ellipse">
              <a:avLst/>
            </a:prstGeom>
            <a:grpFill/>
            <a:ln w="28575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合法 </a:t>
              </a:r>
              <a:endParaRPr kumimoji="1" lang="zh-CN" altLang="en-US" sz="24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权限 </a:t>
              </a:r>
              <a:endParaRPr kumimoji="1" lang="zh-CN" altLang="en-US" sz="24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  <a:p>
              <a:pPr algn="ctr">
                <a:lnSpc>
                  <a:spcPct val="2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rgbClr val="FFCC00"/>
                  </a:solidFill>
                  <a:latin typeface="隶书" pitchFamily="49" charset="-122"/>
                  <a:ea typeface="隶书" pitchFamily="49" charset="-122"/>
                </a:rPr>
                <a:t>检查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35" name="AutoShape 11"/>
            <p:cNvSpPr>
              <a:spLocks noChangeArrowheads="1"/>
            </p:cNvSpPr>
            <p:nvPr/>
          </p:nvSpPr>
          <p:spPr bwMode="auto">
            <a:xfrm>
              <a:off x="3456" y="2160"/>
              <a:ext cx="1152" cy="144"/>
            </a:xfrm>
            <a:prstGeom prst="rightArrow">
              <a:avLst>
                <a:gd name="adj1" fmla="val 50000"/>
                <a:gd name="adj2" fmla="val 200000"/>
              </a:avLst>
            </a:prstGeom>
            <a:grpFill/>
            <a:ln w="2857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57034" name="Rectangle 10"/>
            <p:cNvSpPr>
              <a:spLocks noChangeArrowheads="1"/>
            </p:cNvSpPr>
            <p:nvPr/>
          </p:nvSpPr>
          <p:spPr bwMode="auto">
            <a:xfrm>
              <a:off x="3456" y="1728"/>
              <a:ext cx="1056" cy="384"/>
            </a:xfrm>
            <a:prstGeom prst="rect">
              <a:avLst/>
            </a:prstGeom>
            <a:grpFill/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授权规则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33" name="AutoShape 9"/>
            <p:cNvSpPr>
              <a:spLocks noChangeArrowheads="1"/>
            </p:cNvSpPr>
            <p:nvPr/>
          </p:nvSpPr>
          <p:spPr bwMode="auto">
            <a:xfrm>
              <a:off x="1680" y="2160"/>
              <a:ext cx="672" cy="144"/>
            </a:xfrm>
            <a:prstGeom prst="rightArrow">
              <a:avLst>
                <a:gd name="adj1" fmla="val 50000"/>
                <a:gd name="adj2" fmla="val 116667"/>
              </a:avLst>
            </a:prstGeom>
            <a:grpFill/>
            <a:ln w="2857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57032" name="AutoShape 8"/>
            <p:cNvSpPr>
              <a:spLocks noChangeArrowheads="1"/>
            </p:cNvSpPr>
            <p:nvPr/>
          </p:nvSpPr>
          <p:spPr bwMode="auto">
            <a:xfrm>
              <a:off x="1680" y="3360"/>
              <a:ext cx="672" cy="144"/>
            </a:xfrm>
            <a:prstGeom prst="rightArrow">
              <a:avLst>
                <a:gd name="adj1" fmla="val 50000"/>
                <a:gd name="adj2" fmla="val 116667"/>
              </a:avLst>
            </a:prstGeom>
            <a:grpFill/>
            <a:ln w="2857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57031" name="AutoShape 7"/>
            <p:cNvSpPr>
              <a:spLocks noChangeArrowheads="1"/>
            </p:cNvSpPr>
            <p:nvPr/>
          </p:nvSpPr>
          <p:spPr bwMode="auto">
            <a:xfrm rot="19200000">
              <a:off x="3456" y="2784"/>
              <a:ext cx="1200" cy="192"/>
            </a:xfrm>
            <a:prstGeom prst="leftArrow">
              <a:avLst>
                <a:gd name="adj1" fmla="val 50000"/>
                <a:gd name="adj2" fmla="val 156250"/>
              </a:avLst>
            </a:prstGeom>
            <a:grpFill/>
            <a:ln w="2857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57030" name="Rectangle 6"/>
            <p:cNvSpPr>
              <a:spLocks noChangeArrowheads="1"/>
            </p:cNvSpPr>
            <p:nvPr/>
          </p:nvSpPr>
          <p:spPr bwMode="auto">
            <a:xfrm rot="19200000">
              <a:off x="3786" y="2890"/>
              <a:ext cx="1056" cy="384"/>
            </a:xfrm>
            <a:prstGeom prst="rect">
              <a:avLst/>
            </a:prstGeom>
            <a:grpFill/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授权规则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29" name="Rectangle 5"/>
            <p:cNvSpPr>
              <a:spLocks noChangeArrowheads="1"/>
            </p:cNvSpPr>
            <p:nvPr/>
          </p:nvSpPr>
          <p:spPr bwMode="auto">
            <a:xfrm>
              <a:off x="528" y="3168"/>
              <a:ext cx="1056" cy="480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>
                  <a:latin typeface="隶书" pitchFamily="49" charset="-122"/>
                  <a:ea typeface="隶书" pitchFamily="49" charset="-122"/>
                </a:rPr>
                <a:t>用户发出 </a:t>
              </a:r>
              <a:endParaRPr kumimoji="1" lang="zh-CN" altLang="en-US" sz="2400">
                <a:ea typeface="宋体" panose="02010600030101010101" pitchFamily="2" charset="-122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>
                  <a:latin typeface="隶书" pitchFamily="49" charset="-122"/>
                  <a:ea typeface="隶书" pitchFamily="49" charset="-122"/>
                </a:rPr>
                <a:t>操作请求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28" name="Rectangle 4"/>
            <p:cNvSpPr>
              <a:spLocks noChangeArrowheads="1"/>
            </p:cNvSpPr>
            <p:nvPr/>
          </p:nvSpPr>
          <p:spPr bwMode="auto">
            <a:xfrm>
              <a:off x="528" y="2016"/>
              <a:ext cx="1056" cy="528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rgbClr val="FFCC00"/>
                  </a:solidFill>
                  <a:latin typeface="隶书" pitchFamily="49" charset="-122"/>
                  <a:ea typeface="隶书" pitchFamily="49" charset="-122"/>
                </a:rPr>
                <a:t>定义 </a:t>
              </a:r>
              <a:endParaRPr kumimoji="1" lang="zh-CN" altLang="en-US" sz="2400" dirty="0">
                <a:ea typeface="宋体" panose="02010600030101010101" pitchFamily="2" charset="-122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latin typeface="隶书" pitchFamily="49" charset="-122"/>
                  <a:ea typeface="隶书" pitchFamily="49" charset="-122"/>
                </a:rPr>
                <a:t>用户权限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13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48132" name="矩形 22"/>
          <p:cNvSpPr>
            <a:spLocks noChangeArrowheads="1"/>
          </p:cNvSpPr>
          <p:nvPr/>
        </p:nvSpPr>
        <p:spPr bwMode="auto">
          <a:xfrm>
            <a:off x="5468938" y="5616575"/>
            <a:ext cx="27114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DBMS</a:t>
            </a:r>
            <a:r>
              <a:rPr lang="zh-CN" altLang="en-US" b="1">
                <a:solidFill>
                  <a:schemeClr val="bg1"/>
                </a:solidFill>
              </a:rPr>
              <a:t>的存取控制子系统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本讲内容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5675" y="1600200"/>
            <a:ext cx="6461125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第一节 计算机安全性概论</a:t>
            </a:r>
            <a:r>
              <a:rPr lang="en-US" altLang="zh-CN" dirty="0" smtClean="0"/>
              <a:t>(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fontAlgn="auto">
              <a:spcAft>
                <a:spcPts val="0"/>
              </a:spcAft>
              <a:buFontTx/>
              <a:buBlip>
                <a:blip r:embed="rId1"/>
              </a:buBlip>
              <a:defRPr/>
            </a:pPr>
            <a:r>
              <a:rPr lang="zh-CN" altLang="en-US" b="1" dirty="0" smtClean="0">
                <a:solidFill>
                  <a:srgbClr val="FF9905"/>
                </a:solidFill>
              </a:rPr>
              <a:t>第二节 数据库安全性控制</a:t>
            </a:r>
            <a:endParaRPr lang="zh-CN" altLang="en-US" b="1" dirty="0" smtClean="0">
              <a:solidFill>
                <a:srgbClr val="FF9905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第三节 视图机制</a:t>
            </a:r>
            <a:endParaRPr lang="zh-CN" alt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第四节 审计</a:t>
            </a:r>
            <a:endParaRPr lang="zh-CN" alt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第五节 数据加密</a:t>
            </a:r>
            <a:endParaRPr lang="zh-CN" alt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第六节 统计数据库安全性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一、</a:t>
            </a:r>
            <a:r>
              <a:rPr lang="en-US" altLang="zh-CN" dirty="0" smtClean="0">
                <a:latin typeface="+mj-ea"/>
              </a:rPr>
              <a:t>GRANT 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800" dirty="0" smtClean="0"/>
              <a:t>GRANT</a:t>
            </a:r>
            <a:r>
              <a:rPr lang="zh-CN" altLang="en-US" sz="2800" dirty="0" smtClean="0"/>
              <a:t>语句的一般格式：</a:t>
            </a:r>
            <a:endParaRPr lang="en-US" altLang="zh-CN" sz="2800" dirty="0" smtClean="0"/>
          </a:p>
          <a:p>
            <a:pPr fontAlgn="auto">
              <a:spcAft>
                <a:spcPts val="0"/>
              </a:spcAft>
              <a:defRPr/>
            </a:pPr>
            <a:endParaRPr lang="en-US" altLang="zh-CN" sz="2800" dirty="0" smtClean="0"/>
          </a:p>
          <a:p>
            <a:pPr fontAlgn="auto">
              <a:spcAft>
                <a:spcPts val="0"/>
              </a:spcAft>
              <a:defRPr/>
            </a:pPr>
            <a:endParaRPr lang="en-US" altLang="zh-CN" sz="2800" dirty="0" smtClean="0"/>
          </a:p>
          <a:p>
            <a:pPr fontAlgn="auto">
              <a:spcAft>
                <a:spcPts val="0"/>
              </a:spcAft>
              <a:defRPr/>
            </a:pPr>
            <a:endParaRPr lang="en-US" altLang="zh-CN" sz="2800" dirty="0" smtClean="0"/>
          </a:p>
          <a:p>
            <a:pPr fontAlgn="auto">
              <a:spcAft>
                <a:spcPts val="0"/>
              </a:spcAft>
              <a:defRPr/>
            </a:pPr>
            <a:endParaRPr lang="en-US" altLang="zh-CN" sz="2800" dirty="0" smtClean="0"/>
          </a:p>
          <a:p>
            <a:pPr fontAlgn="auto">
              <a:spcAft>
                <a:spcPts val="0"/>
              </a:spcAft>
              <a:defRPr/>
            </a:pPr>
            <a:endParaRPr lang="en-US" altLang="zh-CN" sz="2800" dirty="0" smtClean="0"/>
          </a:p>
          <a:p>
            <a:pPr fontAlgn="auto">
              <a:spcAft>
                <a:spcPts val="0"/>
              </a:spcAft>
              <a:defRPr/>
            </a:pPr>
            <a:endParaRPr lang="en-US" altLang="zh-CN" sz="2800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 smtClean="0"/>
              <a:t>语义：将对指定操作对象的指定操作权限授予指定的用户</a:t>
            </a:r>
            <a:endParaRPr lang="zh-CN" altLang="en-US" sz="2800" dirty="0"/>
          </a:p>
        </p:txBody>
      </p:sp>
      <p:sp>
        <p:nvSpPr>
          <p:cNvPr id="49155" name="矩形 3"/>
          <p:cNvSpPr>
            <a:spLocks noChangeArrowheads="1"/>
          </p:cNvSpPr>
          <p:nvPr/>
        </p:nvSpPr>
        <p:spPr bwMode="auto">
          <a:xfrm>
            <a:off x="1212850" y="2298700"/>
            <a:ext cx="5426075" cy="2308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GRANT</a:t>
            </a:r>
            <a:r>
              <a:rPr lang="en-US" altLang="zh-CN" sz="2400" dirty="0"/>
              <a:t> &lt;</a:t>
            </a:r>
            <a:r>
              <a:rPr lang="zh-CN" altLang="en-US" sz="2400" dirty="0"/>
              <a:t>权限</a:t>
            </a:r>
            <a:r>
              <a:rPr lang="en-US" altLang="zh-CN" sz="2400" dirty="0"/>
              <a:t>&gt;[,&lt;</a:t>
            </a:r>
            <a:r>
              <a:rPr lang="zh-CN" altLang="en-US" sz="2400" dirty="0"/>
              <a:t>权限</a:t>
            </a:r>
            <a:r>
              <a:rPr lang="en-US" altLang="zh-CN" sz="2400" dirty="0"/>
              <a:t>&gt;]...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>
                <a:solidFill>
                  <a:srgbClr val="0000FF"/>
                </a:solidFill>
              </a:rPr>
              <a:t>ON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&lt;</a:t>
            </a:r>
            <a:r>
              <a:rPr lang="zh-CN" altLang="en-US" sz="2400" dirty="0">
                <a:solidFill>
                  <a:srgbClr val="FF0000"/>
                </a:solidFill>
              </a:rPr>
              <a:t>对象类型</a:t>
            </a:r>
            <a:r>
              <a:rPr lang="en-US" altLang="zh-CN" sz="2400" dirty="0">
                <a:solidFill>
                  <a:srgbClr val="FF0000"/>
                </a:solidFill>
              </a:rPr>
              <a:t>&gt; </a:t>
            </a:r>
            <a:r>
              <a:rPr lang="en-US" altLang="zh-CN" sz="2400" dirty="0"/>
              <a:t>&lt;</a:t>
            </a:r>
            <a:r>
              <a:rPr lang="zh-CN" altLang="en-US" sz="2400" dirty="0"/>
              <a:t>对象名</a:t>
            </a:r>
            <a:r>
              <a:rPr lang="en-US" altLang="zh-CN" sz="2400" dirty="0"/>
              <a:t>&gt;]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TO</a:t>
            </a:r>
            <a:r>
              <a:rPr lang="en-US" altLang="zh-CN" sz="2400" dirty="0"/>
              <a:t> &lt;</a:t>
            </a:r>
            <a:r>
              <a:rPr lang="zh-CN" altLang="en-US" sz="2400" dirty="0"/>
              <a:t>用户</a:t>
            </a:r>
            <a:r>
              <a:rPr lang="en-US" altLang="zh-CN" sz="2400" dirty="0"/>
              <a:t>&gt;[,&lt;</a:t>
            </a:r>
            <a:r>
              <a:rPr lang="zh-CN" altLang="en-US" sz="2400" dirty="0"/>
              <a:t>用户</a:t>
            </a:r>
            <a:r>
              <a:rPr lang="en-US" altLang="zh-CN" sz="2400" dirty="0"/>
              <a:t>&gt;]...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[</a:t>
            </a:r>
            <a:r>
              <a:rPr lang="en-US" altLang="zh-CN" sz="2400" dirty="0">
                <a:solidFill>
                  <a:srgbClr val="0000FF"/>
                </a:solidFill>
              </a:rPr>
              <a:t>WITH GRANT OPTION</a:t>
            </a:r>
            <a:r>
              <a:rPr lang="en-US" altLang="zh-CN" sz="2400" dirty="0"/>
              <a:t>];</a:t>
            </a:r>
            <a:endParaRPr lang="zh-CN" altLang="en-US" sz="2400" dirty="0"/>
          </a:p>
        </p:txBody>
      </p:sp>
      <p:sp>
        <p:nvSpPr>
          <p:cNvPr id="4" name="云形标注 3"/>
          <p:cNvSpPr/>
          <p:nvPr/>
        </p:nvSpPr>
        <p:spPr>
          <a:xfrm>
            <a:off x="6204857" y="1502229"/>
            <a:ext cx="2295331" cy="796471"/>
          </a:xfrm>
          <a:prstGeom prst="cloudCallout">
            <a:avLst>
              <a:gd name="adj1" fmla="val -185874"/>
              <a:gd name="adj2" fmla="val 12927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</a:rPr>
              <a:t>中不用写对象类型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内容占位符 2"/>
          <p:cNvSpPr>
            <a:spLocks noGrp="1"/>
          </p:cNvSpPr>
          <p:nvPr>
            <p:ph idx="4294967295"/>
          </p:nvPr>
        </p:nvSpPr>
        <p:spPr>
          <a:xfrm>
            <a:off x="371475" y="923925"/>
            <a:ext cx="8229600" cy="5622925"/>
          </a:xfrm>
        </p:spPr>
        <p:txBody>
          <a:bodyPr/>
          <a:lstStyle/>
          <a:p>
            <a:r>
              <a:rPr lang="zh-CN" altLang="en-US" sz="2800" smtClean="0"/>
              <a:t>发出</a:t>
            </a:r>
            <a:r>
              <a:rPr lang="en-US" altLang="zh-CN" sz="2800" smtClean="0"/>
              <a:t>GRANT</a:t>
            </a:r>
            <a:r>
              <a:rPr lang="zh-CN" altLang="en-US" sz="2800" smtClean="0"/>
              <a:t>：</a:t>
            </a:r>
            <a:endParaRPr lang="en-US" altLang="zh-CN" sz="2800" smtClean="0"/>
          </a:p>
          <a:p>
            <a:pPr lvl="1"/>
            <a:r>
              <a:rPr lang="en-US" altLang="zh-CN" sz="2400" smtClean="0">
                <a:ea typeface="宋体" panose="02010600030101010101" pitchFamily="2" charset="-122"/>
              </a:rPr>
              <a:t>DBA 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数据库对象创建者（即属主</a:t>
            </a:r>
            <a:r>
              <a:rPr lang="en-US" altLang="zh-CN" sz="2400" smtClean="0">
                <a:ea typeface="宋体" panose="02010600030101010101" pitchFamily="2" charset="-122"/>
              </a:rPr>
              <a:t>Owner</a:t>
            </a:r>
            <a:r>
              <a:rPr lang="zh-CN" altLang="en-US" sz="2400" smtClean="0">
                <a:ea typeface="宋体" panose="02010600030101010101" pitchFamily="2" charset="-122"/>
              </a:rPr>
              <a:t>） 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拥有该权限的用户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接受权限的用户</a:t>
            </a:r>
            <a:endParaRPr lang="en-US" altLang="zh-CN" smtClean="0"/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一个或多个具体用户 </a:t>
            </a:r>
            <a:endParaRPr lang="zh-CN" altLang="en-US" smtClean="0"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PUBLIC</a:t>
            </a:r>
            <a:r>
              <a:rPr lang="zh-CN" altLang="en-US" smtClean="0">
                <a:ea typeface="宋体" panose="02010600030101010101" pitchFamily="2" charset="-122"/>
              </a:rPr>
              <a:t>（全体用户）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z="2800" smtClean="0"/>
              <a:t>WITH GRANT OPTION</a:t>
            </a:r>
            <a:r>
              <a:rPr lang="zh-CN" altLang="en-US" sz="2800" smtClean="0"/>
              <a:t>子句</a:t>
            </a:r>
            <a:r>
              <a:rPr lang="en-US" altLang="zh-CN" sz="2800" smtClean="0"/>
              <a:t>:</a:t>
            </a:r>
            <a:endParaRPr lang="en-US" altLang="zh-CN" sz="2800" smtClean="0"/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指定：可以再授予 </a:t>
            </a:r>
            <a:endParaRPr lang="zh-CN" altLang="en-US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没有指定：不能传播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不允许循环授权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50178" name="Picture 1" descr="C:\Documents and Settings\Administrator\Local Settings\Temporary Internet Files\Content.IE5\U3UZUR4B\MMAG00522_0000[1]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37400" y="3978275"/>
            <a:ext cx="1701800" cy="243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示例</a:t>
            </a:r>
            <a:endParaRPr lang="zh-CN" altLang="en-US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0538" y="1616075"/>
            <a:ext cx="7885112" cy="536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ea typeface="宋体" panose="02010600030101010101" pitchFamily="2" charset="-122"/>
              </a:rPr>
              <a:t> ]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ea typeface="宋体" panose="02010600030101010101" pitchFamily="2" charset="-122"/>
              </a:rPr>
              <a:t>把查询</a:t>
            </a:r>
            <a:r>
              <a:rPr lang="en-US" altLang="zh-CN" sz="2400" dirty="0">
                <a:ea typeface="宋体" panose="02010600030101010101" pitchFamily="2" charset="-122"/>
              </a:rPr>
              <a:t>Student</a:t>
            </a:r>
            <a:r>
              <a:rPr lang="zh-CN" altLang="en-US" sz="2400" dirty="0">
                <a:ea typeface="宋体" panose="02010600030101010101" pitchFamily="2" charset="-122"/>
              </a:rPr>
              <a:t>表权限授给用户</a:t>
            </a:r>
            <a:r>
              <a:rPr lang="en-US" altLang="zh-CN" sz="2400" dirty="0">
                <a:ea typeface="宋体" panose="02010600030101010101" pitchFamily="2" charset="-122"/>
              </a:rPr>
              <a:t>U1 </a:t>
            </a:r>
            <a:r>
              <a:rPr lang="zh-CN" altLang="en-US" sz="2400" dirty="0">
                <a:ea typeface="宋体" panose="02010600030101010101" pitchFamily="2" charset="-122"/>
              </a:rPr>
              <a:t>。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84300" y="2276475"/>
            <a:ext cx="5494338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GRANT   </a:t>
            </a:r>
            <a:r>
              <a:rPr lang="en-US" altLang="zh-CN" sz="2000" dirty="0">
                <a:solidFill>
                  <a:srgbClr val="FF0000"/>
                </a:solidFill>
              </a:rPr>
              <a:t>SELECT</a:t>
            </a:r>
            <a:r>
              <a:rPr lang="en-US" altLang="zh-CN" sz="2000" dirty="0"/>
              <a:t>   ON </a:t>
            </a:r>
            <a:r>
              <a:rPr lang="en-US" altLang="zh-CN" sz="2000" dirty="0" smtClean="0"/>
              <a:t> Student 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TO   U1</a:t>
            </a:r>
            <a:r>
              <a:rPr lang="zh-CN" altLang="en-US" sz="2000" dirty="0"/>
              <a:t>；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69900" y="3597275"/>
            <a:ext cx="7885113" cy="936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01700" indent="-90170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ea typeface="宋体" panose="02010600030101010101" pitchFamily="2" charset="-122"/>
              </a:rPr>
              <a:t> ]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ea typeface="宋体" panose="02010600030101010101" pitchFamily="2" charset="-122"/>
              </a:rPr>
              <a:t>把对</a:t>
            </a:r>
            <a:r>
              <a:rPr lang="en-US" altLang="zh-CN" sz="2400" dirty="0">
                <a:ea typeface="宋体" panose="02010600030101010101" pitchFamily="2" charset="-122"/>
              </a:rPr>
              <a:t>Student</a:t>
            </a:r>
            <a:r>
              <a:rPr lang="zh-CN" altLang="en-US" sz="2400" dirty="0">
                <a:ea typeface="宋体" panose="02010600030101010101" pitchFamily="2" charset="-122"/>
              </a:rPr>
              <a:t>表和</a:t>
            </a:r>
            <a:r>
              <a:rPr lang="en-US" altLang="zh-CN" sz="2400" dirty="0">
                <a:ea typeface="宋体" panose="02010600030101010101" pitchFamily="2" charset="-122"/>
              </a:rPr>
              <a:t>Course</a:t>
            </a:r>
            <a:r>
              <a:rPr lang="zh-CN" altLang="en-US" sz="2400" dirty="0">
                <a:ea typeface="宋体" panose="02010600030101010101" pitchFamily="2" charset="-122"/>
              </a:rPr>
              <a:t>表的全部权限授予用户</a:t>
            </a:r>
            <a:r>
              <a:rPr lang="en-US" altLang="zh-CN" sz="2400" dirty="0">
                <a:ea typeface="宋体" panose="02010600030101010101" pitchFamily="2" charset="-122"/>
              </a:rPr>
              <a:t>U2</a:t>
            </a:r>
            <a:r>
              <a:rPr lang="zh-CN" altLang="en-US" sz="2400" dirty="0"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ea typeface="宋体" panose="02010600030101010101" pitchFamily="2" charset="-122"/>
              </a:rPr>
              <a:t>U3</a:t>
            </a:r>
            <a:r>
              <a:rPr lang="zh-CN" altLang="en-US" sz="2400" dirty="0">
                <a:ea typeface="宋体" panose="02010600030101010101" pitchFamily="2" charset="-122"/>
              </a:rPr>
              <a:t>。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65250" y="4589463"/>
            <a:ext cx="6559550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dirty="0"/>
              <a:t>GRANT </a:t>
            </a:r>
            <a:r>
              <a:rPr lang="en-US" altLang="zh-CN" sz="2000" b="1" dirty="0">
                <a:solidFill>
                  <a:srgbClr val="FF0000"/>
                </a:solidFill>
              </a:rPr>
              <a:t>ALL </a:t>
            </a:r>
            <a:r>
              <a:rPr lang="en-US" altLang="zh-CN" sz="2000" b="1" smtClean="0">
                <a:solidFill>
                  <a:srgbClr val="FF0000"/>
                </a:solidFill>
              </a:rPr>
              <a:t>PRIVILEGES  </a:t>
            </a:r>
            <a:r>
              <a:rPr lang="en-US" altLang="zh-CN" sz="2000" smtClean="0"/>
              <a:t>ON  Student</a:t>
            </a:r>
            <a:r>
              <a:rPr lang="en-US" altLang="zh-CN" sz="2000" dirty="0"/>
              <a:t>, Course </a:t>
            </a:r>
            <a:endParaRPr lang="zh-CN" altLang="en-US" sz="2000" dirty="0"/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/>
              <a:t>TO U2, U3</a:t>
            </a:r>
            <a:r>
              <a:rPr lang="zh-CN" altLang="en-US" sz="2000" dirty="0"/>
              <a:t>；</a:t>
            </a:r>
            <a:endParaRPr lang="zh-CN" altLang="en-US" sz="2000" dirty="0"/>
          </a:p>
        </p:txBody>
      </p:sp>
      <p:sp>
        <p:nvSpPr>
          <p:cNvPr id="8" name="云形标注 7"/>
          <p:cNvSpPr/>
          <p:nvPr/>
        </p:nvSpPr>
        <p:spPr>
          <a:xfrm>
            <a:off x="6484775" y="895739"/>
            <a:ext cx="2295331" cy="796471"/>
          </a:xfrm>
          <a:prstGeom prst="cloudCallout">
            <a:avLst>
              <a:gd name="adj1" fmla="val -127337"/>
              <a:gd name="adj2" fmla="val 13513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</a:rPr>
              <a:t>中不用写</a:t>
            </a:r>
            <a:r>
              <a:rPr lang="en-US" altLang="zh-CN" dirty="0" smtClean="0">
                <a:solidFill>
                  <a:schemeClr val="tx1"/>
                </a:solidFill>
              </a:rPr>
              <a:t>table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示例</a:t>
            </a:r>
            <a:endParaRPr lang="zh-CN" altLang="en-US" dirty="0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438" y="1743075"/>
            <a:ext cx="7883525" cy="534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01700" indent="-90170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ea typeface="宋体" panose="02010600030101010101" pitchFamily="2" charset="-122"/>
              </a:rPr>
              <a:t> ]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ea typeface="宋体" panose="02010600030101010101" pitchFamily="2" charset="-122"/>
              </a:rPr>
              <a:t>把对表</a:t>
            </a:r>
            <a:r>
              <a:rPr lang="en-US" altLang="zh-CN" sz="2400" dirty="0">
                <a:ea typeface="宋体" panose="02010600030101010101" pitchFamily="2" charset="-122"/>
              </a:rPr>
              <a:t>SC</a:t>
            </a:r>
            <a:r>
              <a:rPr lang="zh-CN" altLang="en-US" sz="2400" dirty="0">
                <a:ea typeface="宋体" panose="02010600030101010101" pitchFamily="2" charset="-122"/>
              </a:rPr>
              <a:t>的查询权限授予所有用户。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231900" y="2508250"/>
            <a:ext cx="6561138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/>
              <a:t>GRANT </a:t>
            </a:r>
            <a:r>
              <a:rPr lang="en-US" altLang="zh-CN" sz="2000" b="1">
                <a:solidFill>
                  <a:srgbClr val="FF0000"/>
                </a:solidFill>
              </a:rPr>
              <a:t>SELECT  </a:t>
            </a:r>
            <a:r>
              <a:rPr lang="en-US" altLang="zh-CN" sz="2000"/>
              <a:t>ON TABLE SC </a:t>
            </a:r>
            <a:endParaRPr lang="zh-CN" altLang="en-US" sz="2000"/>
          </a:p>
          <a:p>
            <a:pPr marL="6350" lvl="1" algn="just">
              <a:lnSpc>
                <a:spcPct val="150000"/>
              </a:lnSpc>
            </a:pPr>
            <a:r>
              <a:rPr lang="en-US" altLang="zh-CN" sz="2000"/>
              <a:t>TO  PUBLIC</a:t>
            </a:r>
            <a:r>
              <a:rPr lang="zh-CN" altLang="en-US" sz="2000"/>
              <a:t>；</a:t>
            </a:r>
            <a:endParaRPr lang="zh-CN" alt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371475" y="3935413"/>
            <a:ext cx="7885113" cy="493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01700" indent="-90170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ea typeface="宋体" panose="02010600030101010101" pitchFamily="2" charset="-122"/>
              </a:rPr>
              <a:t>]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ea typeface="宋体" panose="02010600030101010101" pitchFamily="2" charset="-122"/>
              </a:rPr>
              <a:t>把查询</a:t>
            </a:r>
            <a:r>
              <a:rPr lang="en-US" sz="2400" dirty="0">
                <a:ea typeface="宋体" panose="02010600030101010101" pitchFamily="2" charset="-122"/>
              </a:rPr>
              <a:t>Student</a:t>
            </a:r>
            <a:r>
              <a:rPr lang="zh-CN" altLang="en-US" sz="2400" dirty="0">
                <a:ea typeface="宋体" panose="02010600030101010101" pitchFamily="2" charset="-122"/>
              </a:rPr>
              <a:t>表和修改学生学号的权限授给用户</a:t>
            </a:r>
            <a:r>
              <a:rPr lang="en-US" sz="2400" dirty="0">
                <a:ea typeface="宋体" panose="02010600030101010101" pitchFamily="2" charset="-122"/>
              </a:rPr>
              <a:t>U4 </a:t>
            </a:r>
            <a:r>
              <a:rPr lang="zh-CN" altLang="en-US" sz="2400" dirty="0">
                <a:ea typeface="宋体" panose="02010600030101010101" pitchFamily="2" charset="-122"/>
              </a:rPr>
              <a:t>。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279525" y="4702175"/>
            <a:ext cx="6559550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/>
              <a:t>GRANT </a:t>
            </a:r>
            <a:r>
              <a:rPr lang="en-US" altLang="zh-CN" sz="2000" b="1">
                <a:solidFill>
                  <a:srgbClr val="FF0000"/>
                </a:solidFill>
              </a:rPr>
              <a:t>UPDATE(Sno), SELECT  </a:t>
            </a:r>
            <a:r>
              <a:rPr lang="en-US" altLang="zh-CN" sz="2000"/>
              <a:t>ON TABLE Student </a:t>
            </a:r>
            <a:endParaRPr lang="zh-CN" altLang="en-US" sz="2000"/>
          </a:p>
          <a:p>
            <a:pPr marL="6350" lvl="1" algn="just">
              <a:lnSpc>
                <a:spcPct val="150000"/>
              </a:lnSpc>
            </a:pPr>
            <a:r>
              <a:rPr lang="en-US" altLang="zh-CN" sz="2000"/>
              <a:t>TO  U4</a:t>
            </a:r>
            <a:r>
              <a:rPr lang="zh-CN" altLang="en-US" sz="2000"/>
              <a:t>；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示例</a:t>
            </a:r>
            <a:endParaRPr lang="zh-CN" altLang="en-US" dirty="0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788" y="1616075"/>
            <a:ext cx="7885112" cy="979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01700" indent="-90170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5</a:t>
            </a:r>
            <a:r>
              <a:rPr lang="en-US" altLang="zh-CN" sz="2400" b="1" dirty="0">
                <a:ea typeface="宋体" panose="02010600030101010101" pitchFamily="2" charset="-122"/>
              </a:rPr>
              <a:t>]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ea typeface="宋体" panose="02010600030101010101" pitchFamily="2" charset="-122"/>
              </a:rPr>
              <a:t>把对表</a:t>
            </a:r>
            <a:r>
              <a:rPr lang="en-US" altLang="zh-CN" sz="2400" dirty="0">
                <a:ea typeface="宋体" panose="02010600030101010101" pitchFamily="2" charset="-122"/>
              </a:rPr>
              <a:t>SC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ea typeface="宋体" panose="02010600030101010101" pitchFamily="2" charset="-122"/>
              </a:rPr>
              <a:t>INSERT</a:t>
            </a:r>
            <a:r>
              <a:rPr lang="zh-CN" altLang="en-US" sz="2400" dirty="0">
                <a:ea typeface="宋体" panose="02010600030101010101" pitchFamily="2" charset="-122"/>
              </a:rPr>
              <a:t>权限授予</a:t>
            </a:r>
            <a:r>
              <a:rPr lang="en-US" altLang="zh-CN" sz="2400" dirty="0">
                <a:ea typeface="宋体" panose="02010600030101010101" pitchFamily="2" charset="-122"/>
              </a:rPr>
              <a:t>U5</a:t>
            </a:r>
            <a:r>
              <a:rPr lang="zh-CN" altLang="en-US" sz="2400" dirty="0">
                <a:ea typeface="宋体" panose="02010600030101010101" pitchFamily="2" charset="-122"/>
              </a:rPr>
              <a:t>用户，并允许他再将此权限授予其他用户 。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39838" y="2595563"/>
            <a:ext cx="6559550" cy="1014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GRANT  INSERT  ON  TABLE SC 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TO U5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WITH GRANT OPTION</a:t>
            </a:r>
            <a:r>
              <a:rPr lang="en-US" altLang="zh-CN" sz="2000" dirty="0">
                <a:latin typeface="宋体" panose="02010600030101010101" pitchFamily="2" charset="-122"/>
              </a:rPr>
              <a:t>;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12838" y="3797300"/>
            <a:ext cx="7043737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defTabSz="18542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执行例</a:t>
            </a:r>
            <a:r>
              <a:rPr lang="en-US" altLang="zh-CN" sz="2400" dirty="0"/>
              <a:t>5</a:t>
            </a:r>
            <a:r>
              <a:rPr lang="zh-CN" altLang="en-US" sz="2400" dirty="0"/>
              <a:t>后，</a:t>
            </a:r>
            <a:r>
              <a:rPr lang="en-US" altLang="zh-CN" sz="2400" dirty="0"/>
              <a:t>U5</a:t>
            </a:r>
            <a:r>
              <a:rPr lang="zh-CN" altLang="en-US" sz="2400" dirty="0"/>
              <a:t>不仅拥有了对表</a:t>
            </a:r>
            <a:r>
              <a:rPr lang="en-US" altLang="zh-CN" sz="2400" dirty="0"/>
              <a:t>SC</a:t>
            </a:r>
            <a:r>
              <a:rPr lang="zh-CN" altLang="en-US" sz="2400" dirty="0"/>
              <a:t>的</a:t>
            </a:r>
            <a:r>
              <a:rPr lang="en-US" altLang="zh-CN" sz="2400" dirty="0"/>
              <a:t>INSERT</a:t>
            </a:r>
            <a:r>
              <a:rPr lang="zh-CN" altLang="en-US" sz="2400" dirty="0"/>
              <a:t>权限，还可以</a:t>
            </a:r>
            <a:r>
              <a:rPr lang="zh-CN" altLang="en-US" sz="2400" dirty="0">
                <a:solidFill>
                  <a:srgbClr val="0000FF"/>
                </a:solidFill>
              </a:rPr>
              <a:t>传播</a:t>
            </a:r>
            <a:r>
              <a:rPr lang="zh-CN" altLang="en-US" sz="2400" dirty="0"/>
              <a:t>此权限：</a:t>
            </a:r>
            <a:endParaRPr lang="zh-CN" altLang="en-US" sz="2400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350963" y="5067300"/>
            <a:ext cx="6561137" cy="1014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GRANT  INSERT  ON  TABLE SC </a:t>
            </a:r>
            <a:endParaRPr lang="en-US" altLang="zh-CN" sz="2000">
              <a:latin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000">
                <a:latin typeface="宋体" panose="02010600030101010101" pitchFamily="2" charset="-122"/>
              </a:rPr>
              <a:t>TO U6</a:t>
            </a:r>
            <a:endParaRPr lang="en-US" altLang="zh-CN" sz="2000">
              <a:latin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WITH GRANT OPTION</a:t>
            </a:r>
            <a:r>
              <a:rPr lang="en-US" altLang="zh-CN" sz="2000">
                <a:latin typeface="宋体" panose="02010600030101010101" pitchFamily="2" charset="-122"/>
              </a:rPr>
              <a:t>;</a:t>
            </a:r>
            <a:endParaRPr lang="en-US" altLang="zh-CN" sz="2000"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3213" y="5033963"/>
            <a:ext cx="804862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6] 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54274" name="矩形 2"/>
          <p:cNvSpPr>
            <a:spLocks noChangeArrowheads="1"/>
          </p:cNvSpPr>
          <p:nvPr/>
        </p:nvSpPr>
        <p:spPr bwMode="auto">
          <a:xfrm>
            <a:off x="868363" y="1706563"/>
            <a:ext cx="493871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/>
              <a:t>同样，</a:t>
            </a:r>
            <a:r>
              <a:rPr lang="en-US" altLang="zh-CN" sz="2400"/>
              <a:t>U6</a:t>
            </a:r>
            <a:r>
              <a:rPr lang="zh-CN" altLang="en-US" sz="2400"/>
              <a:t>还可以将此权限授予</a:t>
            </a:r>
            <a:r>
              <a:rPr lang="en-US" altLang="zh-CN" sz="2400"/>
              <a:t>U7</a:t>
            </a:r>
            <a:r>
              <a:rPr lang="zh-CN" altLang="en-US" sz="2400"/>
              <a:t>：</a:t>
            </a:r>
            <a:endParaRPr lang="zh-CN" altLang="en-US" sz="240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365250" y="2370138"/>
            <a:ext cx="6559550" cy="928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GRANT  INSERT  ON  TABLE SC </a:t>
            </a:r>
            <a:endParaRPr lang="en-US" altLang="zh-CN" sz="2400">
              <a:latin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TO U7;</a:t>
            </a:r>
            <a:endParaRPr lang="en-US" altLang="zh-CN" sz="2400"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500" y="2370138"/>
            <a:ext cx="80486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7] 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4277" name="矩形 5"/>
          <p:cNvSpPr>
            <a:spLocks noChangeArrowheads="1"/>
          </p:cNvSpPr>
          <p:nvPr/>
        </p:nvSpPr>
        <p:spPr bwMode="auto">
          <a:xfrm>
            <a:off x="1368425" y="3376613"/>
            <a:ext cx="364013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/>
              <a:t>但</a:t>
            </a:r>
            <a:r>
              <a:rPr lang="en-US" altLang="zh-CN" sz="2400"/>
              <a:t>U7</a:t>
            </a:r>
            <a:r>
              <a:rPr lang="zh-CN" altLang="en-US" sz="2400"/>
              <a:t>不能再传播此权限。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二、</a:t>
            </a:r>
            <a:r>
              <a:rPr lang="en-US" dirty="0" smtClean="0">
                <a:latin typeface="+mj-ea"/>
              </a:rPr>
              <a:t>REVOKE</a:t>
            </a:r>
            <a:endParaRPr lang="zh-CN" altLang="en-US" dirty="0">
              <a:latin typeface="+mj-ea"/>
            </a:endParaRPr>
          </a:p>
        </p:txBody>
      </p:sp>
      <p:sp>
        <p:nvSpPr>
          <p:cNvPr id="55298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REVOKE</a:t>
            </a:r>
            <a:r>
              <a:rPr lang="zh-CN" altLang="en-US" sz="2800" smtClean="0"/>
              <a:t>语句的一般格式为：</a:t>
            </a:r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r>
              <a:rPr lang="zh-CN" altLang="en-US" sz="2800" smtClean="0"/>
              <a:t>授予的权限可以由</a:t>
            </a:r>
            <a:r>
              <a:rPr lang="en-US" altLang="zh-CN" sz="2800" smtClean="0"/>
              <a:t>DBA</a:t>
            </a:r>
            <a:r>
              <a:rPr lang="zh-CN" altLang="en-US" sz="2800" smtClean="0"/>
              <a:t>或其他授权者用</a:t>
            </a:r>
            <a:r>
              <a:rPr lang="en-US" altLang="zh-CN" sz="2800" smtClean="0"/>
              <a:t>REVOKE</a:t>
            </a:r>
            <a:r>
              <a:rPr lang="zh-CN" altLang="en-US" sz="2800" smtClean="0"/>
              <a:t>语句收回</a:t>
            </a:r>
            <a:endParaRPr lang="en-US" altLang="zh-CN" sz="2800" smtClean="0"/>
          </a:p>
          <a:p>
            <a:endParaRPr lang="zh-CN" altLang="en-US" sz="2800" smtClean="0"/>
          </a:p>
        </p:txBody>
      </p:sp>
      <p:sp>
        <p:nvSpPr>
          <p:cNvPr id="55299" name="矩形 4"/>
          <p:cNvSpPr>
            <a:spLocks noChangeArrowheads="1"/>
          </p:cNvSpPr>
          <p:nvPr/>
        </p:nvSpPr>
        <p:spPr bwMode="auto">
          <a:xfrm>
            <a:off x="1279525" y="2290763"/>
            <a:ext cx="4572000" cy="1684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REVOKE</a:t>
            </a:r>
            <a:r>
              <a:rPr lang="en-US" altLang="zh-CN" sz="2400" dirty="0">
                <a:latin typeface="宋体" panose="02010600030101010101" pitchFamily="2" charset="-122"/>
              </a:rPr>
              <a:t> &lt;</a:t>
            </a:r>
            <a:r>
              <a:rPr lang="zh-CN" altLang="en-US" sz="2400" dirty="0">
                <a:latin typeface="宋体" panose="02010600030101010101" pitchFamily="2" charset="-122"/>
              </a:rPr>
              <a:t>权限</a:t>
            </a:r>
            <a:r>
              <a:rPr lang="en-US" altLang="zh-CN" sz="2400" dirty="0">
                <a:latin typeface="宋体" panose="02010600030101010101" pitchFamily="2" charset="-122"/>
              </a:rPr>
              <a:t>&gt;[,&lt;</a:t>
            </a:r>
            <a:r>
              <a:rPr lang="zh-CN" altLang="en-US" sz="2400" dirty="0">
                <a:latin typeface="宋体" panose="02010600030101010101" pitchFamily="2" charset="-122"/>
              </a:rPr>
              <a:t>权限</a:t>
            </a:r>
            <a:r>
              <a:rPr lang="en-US" altLang="zh-CN" sz="2400" dirty="0">
                <a:latin typeface="宋体" panose="02010600030101010101" pitchFamily="2" charset="-122"/>
              </a:rPr>
              <a:t>&gt;]...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[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ON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对象类型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&gt; </a:t>
            </a: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对象名</a:t>
            </a:r>
            <a:r>
              <a:rPr lang="en-US" altLang="zh-CN" sz="2400" dirty="0">
                <a:latin typeface="宋体" panose="02010600030101010101" pitchFamily="2" charset="-122"/>
              </a:rPr>
              <a:t>&gt;]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FROM</a:t>
            </a:r>
            <a:r>
              <a:rPr lang="en-US" altLang="zh-CN" sz="2400" dirty="0">
                <a:latin typeface="宋体" panose="02010600030101010101" pitchFamily="2" charset="-122"/>
              </a:rPr>
              <a:t> &lt;</a:t>
            </a:r>
            <a:r>
              <a:rPr lang="zh-CN" altLang="en-US" sz="2400" dirty="0">
                <a:latin typeface="宋体" panose="02010600030101010101" pitchFamily="2" charset="-122"/>
              </a:rPr>
              <a:t>用户</a:t>
            </a:r>
            <a:r>
              <a:rPr lang="en-US" altLang="zh-CN" sz="2400" dirty="0">
                <a:latin typeface="宋体" panose="02010600030101010101" pitchFamily="2" charset="-122"/>
              </a:rPr>
              <a:t>&gt;[,&lt;</a:t>
            </a:r>
            <a:r>
              <a:rPr lang="zh-CN" altLang="en-US" sz="2400" dirty="0">
                <a:latin typeface="宋体" panose="02010600030101010101" pitchFamily="2" charset="-122"/>
              </a:rPr>
              <a:t>用户</a:t>
            </a:r>
            <a:r>
              <a:rPr lang="en-US" altLang="zh-CN" sz="2400" dirty="0">
                <a:latin typeface="宋体" panose="02010600030101010101" pitchFamily="2" charset="-122"/>
              </a:rPr>
              <a:t>&gt;]...;</a:t>
            </a:r>
            <a:endParaRPr lang="zh-CN" altLang="en-US" sz="2400" dirty="0"/>
          </a:p>
        </p:txBody>
      </p:sp>
      <p:sp>
        <p:nvSpPr>
          <p:cNvPr id="5" name="云形标注 4"/>
          <p:cNvSpPr/>
          <p:nvPr/>
        </p:nvSpPr>
        <p:spPr>
          <a:xfrm>
            <a:off x="6204857" y="1502229"/>
            <a:ext cx="2295331" cy="796471"/>
          </a:xfrm>
          <a:prstGeom prst="cloudCallout">
            <a:avLst>
              <a:gd name="adj1" fmla="val -185874"/>
              <a:gd name="adj2" fmla="val 12927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</a:rPr>
              <a:t>中不用写对象类型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示例</a:t>
            </a:r>
            <a:endParaRPr lang="zh-CN" altLang="en-US" dirty="0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438" y="1743075"/>
            <a:ext cx="7883525" cy="534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01700" indent="-90170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8</a:t>
            </a:r>
            <a:r>
              <a:rPr lang="en-US" altLang="zh-CN" sz="2400" b="1" dirty="0">
                <a:ea typeface="宋体" panose="02010600030101010101" pitchFamily="2" charset="-122"/>
              </a:rPr>
              <a:t> ]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ea typeface="宋体" panose="02010600030101010101" pitchFamily="2" charset="-122"/>
              </a:rPr>
              <a:t>把用户</a:t>
            </a:r>
            <a:r>
              <a:rPr lang="en-US" altLang="zh-CN" sz="2400" dirty="0">
                <a:ea typeface="宋体" panose="02010600030101010101" pitchFamily="2" charset="-122"/>
              </a:rPr>
              <a:t>U4</a:t>
            </a:r>
            <a:r>
              <a:rPr lang="zh-CN" altLang="en-US" sz="2400" dirty="0">
                <a:ea typeface="宋体" panose="02010600030101010101" pitchFamily="2" charset="-122"/>
              </a:rPr>
              <a:t>修改学生学号的权限收回。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231900" y="2376488"/>
            <a:ext cx="6561138" cy="960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REVOKE</a:t>
            </a:r>
            <a:r>
              <a:rPr lang="en-US" altLang="zh-CN" sz="2000" dirty="0"/>
              <a:t>  UPDATE(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)  </a:t>
            </a:r>
            <a:r>
              <a:rPr lang="en-US" altLang="zh-CN" sz="2000" b="1" dirty="0">
                <a:solidFill>
                  <a:srgbClr val="0000FF"/>
                </a:solidFill>
              </a:rPr>
              <a:t>ON </a:t>
            </a:r>
            <a:r>
              <a:rPr lang="en-US" altLang="zh-CN" sz="2000" dirty="0"/>
              <a:t>TABLE Student 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FROM</a:t>
            </a:r>
            <a:r>
              <a:rPr lang="en-US" altLang="zh-CN" sz="2000" dirty="0"/>
              <a:t>  U4;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57188" y="3617913"/>
            <a:ext cx="7885112" cy="534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01700" indent="-90170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9</a:t>
            </a:r>
            <a:r>
              <a:rPr lang="en-US" altLang="zh-CN" sz="2400" b="1" dirty="0">
                <a:ea typeface="宋体" panose="02010600030101010101" pitchFamily="2" charset="-122"/>
              </a:rPr>
              <a:t> ]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ea typeface="宋体" panose="02010600030101010101" pitchFamily="2" charset="-122"/>
              </a:rPr>
              <a:t>收回所有用户对表</a:t>
            </a:r>
            <a:r>
              <a:rPr lang="en-US" altLang="zh-CN" sz="2400" dirty="0">
                <a:ea typeface="宋体" panose="02010600030101010101" pitchFamily="2" charset="-122"/>
              </a:rPr>
              <a:t>SC</a:t>
            </a:r>
            <a:r>
              <a:rPr lang="zh-CN" altLang="en-US" sz="2400" dirty="0">
                <a:ea typeface="宋体" panose="02010600030101010101" pitchFamily="2" charset="-122"/>
              </a:rPr>
              <a:t>的查询权限。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265238" y="4251325"/>
            <a:ext cx="6559550" cy="960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REVOKE</a:t>
            </a:r>
            <a:r>
              <a:rPr lang="en-US" altLang="zh-CN" sz="2000" dirty="0"/>
              <a:t>  SELECT  </a:t>
            </a:r>
            <a:r>
              <a:rPr lang="en-US" altLang="zh-CN" sz="2000" b="1" dirty="0">
                <a:solidFill>
                  <a:srgbClr val="0000FF"/>
                </a:solidFill>
              </a:rPr>
              <a:t>ON </a:t>
            </a:r>
            <a:r>
              <a:rPr lang="en-US" altLang="zh-CN" sz="2000" dirty="0"/>
              <a:t>TABLE </a:t>
            </a:r>
            <a:r>
              <a:rPr lang="en-US" altLang="zh-CN" sz="2000" dirty="0" smtClean="0"/>
              <a:t>SC 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FROM</a:t>
            </a:r>
            <a:r>
              <a:rPr lang="en-US" altLang="zh-CN" sz="2000" dirty="0"/>
              <a:t>  PUBLIC;</a:t>
            </a:r>
            <a:endParaRPr lang="zh-CN" altLang="en-US" sz="2000" dirty="0"/>
          </a:p>
        </p:txBody>
      </p:sp>
      <p:sp>
        <p:nvSpPr>
          <p:cNvPr id="2" name="云形标注 1"/>
          <p:cNvSpPr/>
          <p:nvPr/>
        </p:nvSpPr>
        <p:spPr>
          <a:xfrm>
            <a:off x="6699380" y="914400"/>
            <a:ext cx="1623526" cy="828675"/>
          </a:xfrm>
          <a:prstGeom prst="cloudCallout">
            <a:avLst>
              <a:gd name="adj1" fmla="val -151867"/>
              <a:gd name="adj2" fmla="val 14019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可以去掉</a:t>
            </a:r>
            <a:r>
              <a:rPr lang="en-US" altLang="zh-CN" dirty="0" smtClean="0">
                <a:solidFill>
                  <a:schemeClr val="tx1"/>
                </a:solidFill>
              </a:rPr>
              <a:t>table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示例</a:t>
            </a:r>
            <a:endParaRPr lang="zh-CN" altLang="en-US" dirty="0">
              <a:latin typeface="+mj-ea"/>
            </a:endParaRPr>
          </a:p>
        </p:txBody>
      </p:sp>
      <p:sp>
        <p:nvSpPr>
          <p:cNvPr id="57346" name="内容占位符 7"/>
          <p:cNvSpPr>
            <a:spLocks noGrp="1"/>
          </p:cNvSpPr>
          <p:nvPr>
            <p:ph idx="1"/>
          </p:nvPr>
        </p:nvSpPr>
        <p:spPr>
          <a:xfrm>
            <a:off x="457200" y="3379788"/>
            <a:ext cx="8229600" cy="2746375"/>
          </a:xfrm>
        </p:spPr>
        <p:txBody>
          <a:bodyPr/>
          <a:lstStyle/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将用户</a:t>
            </a:r>
            <a:r>
              <a:rPr lang="en-US" altLang="zh-CN" sz="2400" smtClean="0"/>
              <a:t>U5</a:t>
            </a:r>
            <a:r>
              <a:rPr lang="zh-CN" altLang="en-US" sz="2400" smtClean="0">
                <a:ea typeface="宋体" panose="02010600030101010101" pitchFamily="2" charset="-122"/>
              </a:rPr>
              <a:t>的</a:t>
            </a:r>
            <a:r>
              <a:rPr lang="en-US" altLang="zh-CN" sz="2400" smtClean="0"/>
              <a:t>INSERT</a:t>
            </a:r>
            <a:r>
              <a:rPr lang="zh-CN" altLang="en-US" sz="2400" smtClean="0">
                <a:ea typeface="宋体" panose="02010600030101010101" pitchFamily="2" charset="-122"/>
              </a:rPr>
              <a:t>权限收回的时候必须级联（</a:t>
            </a:r>
            <a:r>
              <a:rPr lang="en-US" altLang="zh-CN" sz="2400" smtClean="0"/>
              <a:t>CASCADE</a:t>
            </a:r>
            <a:r>
              <a:rPr lang="zh-CN" altLang="en-US" sz="2400" smtClean="0">
                <a:ea typeface="宋体" panose="02010600030101010101" pitchFamily="2" charset="-122"/>
              </a:rPr>
              <a:t>）收回 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系统只收回直接或间接从</a:t>
            </a:r>
            <a:r>
              <a:rPr lang="en-US" altLang="zh-CN" sz="2400" smtClean="0"/>
              <a:t>U5</a:t>
            </a:r>
            <a:r>
              <a:rPr lang="zh-CN" altLang="en-US" sz="2400" smtClean="0">
                <a:ea typeface="宋体" panose="02010600030101010101" pitchFamily="2" charset="-122"/>
              </a:rPr>
              <a:t>处获得的权限 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endParaRPr lang="zh-CN" altLang="en-US" sz="2800" smtClean="0"/>
          </a:p>
        </p:txBody>
      </p:sp>
      <p:sp>
        <p:nvSpPr>
          <p:cNvPr id="5" name="TextBox 4"/>
          <p:cNvSpPr txBox="1"/>
          <p:nvPr/>
        </p:nvSpPr>
        <p:spPr>
          <a:xfrm>
            <a:off x="265113" y="1457325"/>
            <a:ext cx="7885112" cy="493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01700" indent="-90170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10</a:t>
            </a:r>
            <a:r>
              <a:rPr lang="en-US" altLang="zh-CN" sz="2400" b="1" dirty="0">
                <a:ea typeface="宋体" panose="02010600030101010101" pitchFamily="2" charset="-122"/>
              </a:rPr>
              <a:t> ]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ea typeface="宋体" panose="02010600030101010101" pitchFamily="2" charset="-122"/>
              </a:rPr>
              <a:t>把用户</a:t>
            </a:r>
            <a:r>
              <a:rPr lang="en-US" altLang="zh-CN" sz="2400" dirty="0">
                <a:ea typeface="宋体" panose="02010600030101010101" pitchFamily="2" charset="-122"/>
              </a:rPr>
              <a:t>U5</a:t>
            </a:r>
            <a:r>
              <a:rPr lang="zh-CN" altLang="en-US" sz="2400" dirty="0">
                <a:ea typeface="宋体" panose="02010600030101010101" pitchFamily="2" charset="-122"/>
              </a:rPr>
              <a:t>对</a:t>
            </a:r>
            <a:r>
              <a:rPr lang="en-US" altLang="zh-CN" sz="2400" dirty="0">
                <a:ea typeface="宋体" panose="02010600030101010101" pitchFamily="2" charset="-122"/>
              </a:rPr>
              <a:t>SC</a:t>
            </a:r>
            <a:r>
              <a:rPr lang="zh-CN" altLang="en-US" sz="2400" dirty="0">
                <a:ea typeface="宋体" panose="02010600030101010101" pitchFamily="2" charset="-122"/>
              </a:rPr>
              <a:t>表的</a:t>
            </a:r>
            <a:r>
              <a:rPr lang="en-US" altLang="zh-CN" sz="2400" dirty="0">
                <a:ea typeface="宋体" panose="02010600030101010101" pitchFamily="2" charset="-122"/>
              </a:rPr>
              <a:t>INSERT</a:t>
            </a:r>
            <a:r>
              <a:rPr lang="zh-CN" altLang="en-US" sz="2400" dirty="0">
                <a:ea typeface="宋体" panose="02010600030101010101" pitchFamily="2" charset="-122"/>
              </a:rPr>
              <a:t>权限收回。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73163" y="2090738"/>
            <a:ext cx="6559550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REVOKE</a:t>
            </a:r>
            <a:r>
              <a:rPr lang="en-US" altLang="zh-CN" sz="2000"/>
              <a:t>  INSERT  </a:t>
            </a:r>
            <a:r>
              <a:rPr lang="en-US" altLang="zh-CN" sz="2000" b="1">
                <a:solidFill>
                  <a:srgbClr val="0000FF"/>
                </a:solidFill>
              </a:rPr>
              <a:t>ON </a:t>
            </a:r>
            <a:r>
              <a:rPr lang="en-US" altLang="zh-CN" sz="2000"/>
              <a:t>TABLE SC </a:t>
            </a:r>
            <a:endParaRPr lang="en-US" altLang="zh-CN" sz="2000"/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FROM</a:t>
            </a:r>
            <a:r>
              <a:rPr lang="en-US" altLang="zh-CN" sz="2000"/>
              <a:t>  U5  CASCADE;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小结</a:t>
            </a:r>
            <a:r>
              <a:rPr lang="en-US" altLang="zh-CN" dirty="0" smtClean="0">
                <a:latin typeface="+mj-ea"/>
              </a:rPr>
              <a:t>:SQL</a:t>
            </a:r>
            <a:r>
              <a:rPr lang="zh-CN" altLang="en-US" dirty="0" smtClean="0">
                <a:latin typeface="+mj-ea"/>
              </a:rPr>
              <a:t>灵活的授权机制</a:t>
            </a:r>
            <a:endParaRPr lang="zh-CN" altLang="en-US" dirty="0">
              <a:latin typeface="+mj-ea"/>
            </a:endParaRP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DBA</a:t>
            </a:r>
            <a:r>
              <a:rPr lang="zh-CN" altLang="en-US" sz="2800" smtClean="0"/>
              <a:t>：拥有所有对象的所有权限 </a:t>
            </a:r>
            <a:endParaRPr lang="zh-CN" altLang="en-US" sz="2800" smtClean="0"/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不同的权限授予不同的用户 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r>
              <a:rPr lang="zh-CN" altLang="en-US" sz="2800" smtClean="0"/>
              <a:t>用户：拥有自己建立的对象的全部的操作权限 </a:t>
            </a:r>
            <a:endParaRPr lang="zh-CN" altLang="en-US" sz="2800" smtClean="0"/>
          </a:p>
          <a:p>
            <a:pPr lvl="1"/>
            <a:r>
              <a:rPr lang="en-US" altLang="zh-CN" sz="2400" smtClean="0">
                <a:ea typeface="宋体" panose="02010600030101010101" pitchFamily="2" charset="-122"/>
              </a:rPr>
              <a:t>GRANT</a:t>
            </a:r>
            <a:r>
              <a:rPr lang="zh-CN" altLang="en-US" sz="2400" smtClean="0">
                <a:ea typeface="宋体" panose="02010600030101010101" pitchFamily="2" charset="-122"/>
              </a:rPr>
              <a:t>：授予其他用户 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r>
              <a:rPr lang="zh-CN" altLang="en-US" sz="2800" smtClean="0"/>
              <a:t>被授权的用户 </a:t>
            </a:r>
            <a:endParaRPr lang="zh-CN" altLang="en-US" sz="2800" smtClean="0"/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“继续授权”许可：再授予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r>
              <a:rPr lang="zh-CN" altLang="en-US" sz="2800" smtClean="0"/>
              <a:t>所有授予出去的权力在必要时又都可用</a:t>
            </a:r>
            <a:r>
              <a:rPr lang="en-US" altLang="zh-CN" sz="2800" smtClean="0"/>
              <a:t>REVOKE</a:t>
            </a:r>
            <a:r>
              <a:rPr lang="zh-CN" altLang="en-US" sz="2800" smtClean="0"/>
              <a:t>语句收回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本讲目标</a:t>
            </a:r>
            <a:endParaRPr lang="zh-CN" altLang="en-US" dirty="0">
              <a:latin typeface="+mj-ea"/>
            </a:endParaRPr>
          </a:p>
        </p:txBody>
      </p:sp>
      <p:sp>
        <p:nvSpPr>
          <p:cNvPr id="24578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掌握</a:t>
            </a:r>
            <a:endParaRPr lang="en-US" altLang="zh-CN" sz="2800" smtClean="0"/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身份验证、存取控制、角色管理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r>
              <a:rPr lang="zh-CN" altLang="en-US" sz="2800" smtClean="0"/>
              <a:t>了解</a:t>
            </a:r>
            <a:endParaRPr lang="en-US" altLang="zh-CN" sz="2800" smtClean="0"/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安全标准、强制存取控制、审计、数据加密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r>
              <a:rPr lang="zh-CN" altLang="en-US" sz="2800" smtClean="0"/>
              <a:t>重点</a:t>
            </a:r>
            <a:endParaRPr lang="en-US" altLang="zh-CN" sz="2800" smtClean="0"/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身份验证、存取控制、角色管理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r>
              <a:rPr lang="zh-CN" altLang="en-US" sz="2800" smtClean="0"/>
              <a:t>难点</a:t>
            </a:r>
            <a:endParaRPr lang="en-US" altLang="zh-CN" sz="2800" smtClean="0"/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身份验证、存取控制、角色管理</a:t>
            </a:r>
            <a:endParaRPr lang="zh-CN" altLang="en-US" sz="2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三、创建数据库模式的权限</a:t>
            </a:r>
            <a:endParaRPr lang="zh-CN" altLang="en-US" dirty="0">
              <a:latin typeface="+mj-ea"/>
            </a:endParaRP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对数据库模式的授权由</a:t>
            </a:r>
            <a:r>
              <a:rPr lang="en-US" altLang="zh-CN" sz="2800" smtClean="0"/>
              <a:t>DBA</a:t>
            </a:r>
            <a:r>
              <a:rPr lang="zh-CN" altLang="en-US" sz="2800" smtClean="0"/>
              <a:t>在创建用户时实现</a:t>
            </a:r>
            <a:endParaRPr lang="en-US" altLang="zh-CN" sz="2800" smtClean="0"/>
          </a:p>
          <a:p>
            <a:r>
              <a:rPr lang="en-US" altLang="zh-CN" sz="2800" smtClean="0"/>
              <a:t>CREATE USER</a:t>
            </a:r>
            <a:r>
              <a:rPr lang="zh-CN" altLang="en-US" sz="2800" smtClean="0"/>
              <a:t>语句格式</a:t>
            </a:r>
            <a:endParaRPr lang="zh-CN" altLang="en-US" sz="2800" smtClean="0"/>
          </a:p>
        </p:txBody>
      </p:sp>
      <p:sp>
        <p:nvSpPr>
          <p:cNvPr id="59395" name="矩形 3"/>
          <p:cNvSpPr>
            <a:spLocks noChangeArrowheads="1"/>
          </p:cNvSpPr>
          <p:nvPr/>
        </p:nvSpPr>
        <p:spPr bwMode="auto">
          <a:xfrm>
            <a:off x="1423988" y="2668588"/>
            <a:ext cx="6646862" cy="960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CREATE  USER  </a:t>
            </a:r>
            <a:r>
              <a:rPr lang="en-US" altLang="zh-CN" sz="2000"/>
              <a:t>&lt;username&gt; 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[WITH]  [DBA | RESOURCE | CONNECT]</a:t>
            </a:r>
            <a:endParaRPr lang="zh-CN" altLang="en-US" sz="2000"/>
          </a:p>
        </p:txBody>
      </p:sp>
      <p:pic>
        <p:nvPicPr>
          <p:cNvPr id="59396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09613" y="4378325"/>
            <a:ext cx="73533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905"/>
                </a:solidFill>
                <a:latin typeface="+mj-ea"/>
              </a:rPr>
              <a:t>第二节 数据库安全性控制</a:t>
            </a:r>
            <a:endParaRPr lang="zh-CN" altLang="en-US" dirty="0">
              <a:latin typeface="+mj-ea"/>
            </a:endParaRPr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数据库安全性控制概述</a:t>
            </a:r>
            <a:endParaRPr lang="zh-CN" altLang="en-US" smtClean="0"/>
          </a:p>
          <a:p>
            <a:r>
              <a:rPr lang="zh-CN" altLang="en-US" smtClean="0"/>
              <a:t>用户标识与鉴别</a:t>
            </a:r>
            <a:endParaRPr lang="zh-CN" altLang="en-US" smtClean="0"/>
          </a:p>
          <a:p>
            <a:r>
              <a:rPr lang="zh-CN" altLang="en-US" smtClean="0"/>
              <a:t>存取控制</a:t>
            </a:r>
            <a:endParaRPr lang="zh-CN" altLang="en-US" smtClean="0"/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自主存取控制方法</a:t>
            </a:r>
            <a:endParaRPr lang="zh-CN" altLang="en-US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授权与回收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b="1" smtClean="0">
                <a:solidFill>
                  <a:srgbClr val="0000FF"/>
                </a:solidFill>
                <a:ea typeface="宋体" panose="02010600030101010101" pitchFamily="2" charset="-122"/>
              </a:rPr>
              <a:t>数据库角色</a:t>
            </a:r>
            <a:endParaRPr lang="zh-CN" altLang="en-US" b="1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zh-CN" altLang="en-US" smtClean="0"/>
              <a:t>强制存取控制方法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数据库角色</a:t>
            </a:r>
            <a:endParaRPr lang="zh-CN" altLang="en-US" dirty="0">
              <a:latin typeface="+mj-ea"/>
            </a:endParaRPr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数据库角色：被命名的一组与数据库操作相关的权限 </a:t>
            </a:r>
            <a:endParaRPr lang="zh-CN" altLang="en-US" sz="2800" smtClean="0"/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角色是权限的集合 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可以为一组具有相同权限的用户创建一个角色 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简化授权的过程 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r>
              <a:rPr lang="zh-CN" altLang="en-US" sz="2800" smtClean="0"/>
              <a:t>角色的创建</a:t>
            </a:r>
            <a:endParaRPr lang="en-US" altLang="zh-CN" sz="2800" smtClean="0"/>
          </a:p>
          <a:p>
            <a:pPr lvl="1"/>
            <a:r>
              <a:rPr lang="en-US" altLang="zh-CN" sz="2400" smtClean="0"/>
              <a:t>CREATE  ROLE  &lt;</a:t>
            </a:r>
            <a:r>
              <a:rPr lang="zh-CN" altLang="en-US" sz="2400" smtClean="0">
                <a:ea typeface="宋体" panose="02010600030101010101" pitchFamily="2" charset="-122"/>
              </a:rPr>
              <a:t>角色名</a:t>
            </a:r>
            <a:r>
              <a:rPr lang="en-US" altLang="zh-CN" sz="2400" smtClean="0"/>
              <a:t>&gt;</a:t>
            </a:r>
            <a:endParaRPr lang="en-US" altLang="zh-CN" sz="2400" smtClean="0"/>
          </a:p>
          <a:p>
            <a:r>
              <a:rPr lang="zh-CN" altLang="en-US" sz="2800" smtClean="0"/>
              <a:t>角色的授权</a:t>
            </a:r>
            <a:endParaRPr lang="zh-CN" altLang="en-US" smtClean="0"/>
          </a:p>
        </p:txBody>
      </p:sp>
      <p:sp>
        <p:nvSpPr>
          <p:cNvPr id="61443" name="矩形 3"/>
          <p:cNvSpPr>
            <a:spLocks noChangeArrowheads="1"/>
          </p:cNvSpPr>
          <p:nvPr/>
        </p:nvSpPr>
        <p:spPr bwMode="auto">
          <a:xfrm>
            <a:off x="1265238" y="5432425"/>
            <a:ext cx="5334000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GRANT</a:t>
            </a:r>
            <a:r>
              <a:rPr lang="en-US" altLang="zh-CN" sz="2000"/>
              <a:t>  &lt;</a:t>
            </a:r>
            <a:r>
              <a:rPr lang="zh-CN" altLang="en-US" sz="2000"/>
              <a:t>权限</a:t>
            </a:r>
            <a:r>
              <a:rPr lang="en-US" altLang="zh-CN" sz="2000"/>
              <a:t>&gt;</a:t>
            </a:r>
            <a:r>
              <a:rPr lang="zh-CN" altLang="en-US" sz="2000"/>
              <a:t>［，</a:t>
            </a:r>
            <a:r>
              <a:rPr lang="en-US" altLang="zh-CN" sz="2000"/>
              <a:t>&lt;</a:t>
            </a:r>
            <a:r>
              <a:rPr lang="zh-CN" altLang="en-US" sz="2000"/>
              <a:t>权限</a:t>
            </a:r>
            <a:r>
              <a:rPr lang="en-US" altLang="zh-CN" sz="2000"/>
              <a:t>&gt;</a:t>
            </a:r>
            <a:r>
              <a:rPr lang="zh-CN" altLang="en-US" sz="2000"/>
              <a:t>］</a:t>
            </a:r>
            <a:r>
              <a:rPr lang="en-US" altLang="zh-CN" sz="2000"/>
              <a:t>… </a:t>
            </a:r>
            <a:endParaRPr lang="en-US" altLang="zh-CN" sz="2000"/>
          </a:p>
          <a:p>
            <a:r>
              <a:rPr lang="en-US" altLang="zh-CN" sz="2000">
                <a:solidFill>
                  <a:srgbClr val="0000FF"/>
                </a:solidFill>
              </a:rPr>
              <a:t>ON</a:t>
            </a:r>
            <a:r>
              <a:rPr lang="en-US" altLang="zh-CN" sz="2000"/>
              <a:t> &lt;</a:t>
            </a:r>
            <a:r>
              <a:rPr lang="zh-CN" altLang="en-US" sz="2000"/>
              <a:t>对象类型</a:t>
            </a:r>
            <a:r>
              <a:rPr lang="en-US" altLang="zh-CN" sz="2000"/>
              <a:t>&gt;</a:t>
            </a:r>
            <a:r>
              <a:rPr lang="zh-CN" altLang="en-US" sz="2000"/>
              <a:t>对象名  </a:t>
            </a:r>
            <a:endParaRPr lang="zh-CN" altLang="en-US" sz="2000"/>
          </a:p>
          <a:p>
            <a:r>
              <a:rPr lang="en-US" altLang="zh-CN" sz="2000">
                <a:solidFill>
                  <a:srgbClr val="0000FF"/>
                </a:solidFill>
              </a:rPr>
              <a:t>TO</a:t>
            </a:r>
            <a:r>
              <a:rPr lang="en-US" altLang="zh-CN" sz="2000"/>
              <a:t> &lt;</a:t>
            </a:r>
            <a:r>
              <a:rPr lang="zh-CN" altLang="en-US" sz="2000"/>
              <a:t>角色</a:t>
            </a:r>
            <a:r>
              <a:rPr lang="en-US" altLang="zh-CN" sz="2000"/>
              <a:t>&gt;</a:t>
            </a:r>
            <a:r>
              <a:rPr lang="zh-CN" altLang="en-US" sz="2000"/>
              <a:t>［，</a:t>
            </a:r>
            <a:r>
              <a:rPr lang="en-US" altLang="zh-CN" sz="2000"/>
              <a:t>&lt;</a:t>
            </a:r>
            <a:r>
              <a:rPr lang="zh-CN" altLang="en-US" sz="2000"/>
              <a:t>角色</a:t>
            </a:r>
            <a:r>
              <a:rPr lang="en-US" altLang="zh-CN" sz="2000"/>
              <a:t>&gt;</a:t>
            </a:r>
            <a:r>
              <a:rPr lang="zh-CN" altLang="en-US" sz="2000"/>
              <a:t>］</a:t>
            </a:r>
            <a:r>
              <a:rPr lang="en-US" altLang="zh-CN" sz="2000"/>
              <a:t>…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2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7" rIns="92075" bIns="46037" anchor="ctr"/>
          <a:lstStyle/>
          <a:p>
            <a:pPr algn="r" eaLnBrk="0" hangingPunct="0"/>
            <a:fld id="{6AF2B288-8B87-41EF-999C-798841AF5B20}" type="slidenum">
              <a:rPr kumimoji="1" lang="en-US" altLang="zh-CN" sz="1400"/>
            </a:fld>
            <a:r>
              <a:rPr kumimoji="1" lang="en-US" altLang="zh-CN" sz="1400"/>
              <a:t> </a:t>
            </a:r>
            <a:endParaRPr kumimoji="1" lang="en-US" altLang="zh-CN" sz="1400"/>
          </a:p>
        </p:txBody>
      </p:sp>
      <p:sp>
        <p:nvSpPr>
          <p:cNvPr id="258118" name="Rectangle 70"/>
          <p:cNvSpPr>
            <a:spLocks noChangeArrowheads="1"/>
          </p:cNvSpPr>
          <p:nvPr/>
        </p:nvSpPr>
        <p:spPr bwMode="auto">
          <a:xfrm>
            <a:off x="1239838" y="396875"/>
            <a:ext cx="6858000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 anchor="ctr"/>
          <a:lstStyle/>
          <a:p>
            <a:pPr algn="dist">
              <a:defRPr/>
            </a:pPr>
            <a:r>
              <a:rPr kumimoji="1" lang="zh-CN" altLang="en-US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存取控制</a:t>
            </a:r>
            <a:endParaRPr lang="zh-CN" altLang="en-US" sz="44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68"/>
          <p:cNvSpPr>
            <a:spLocks noChangeArrowheads="1"/>
          </p:cNvSpPr>
          <p:nvPr/>
        </p:nvSpPr>
        <p:spPr bwMode="auto">
          <a:xfrm>
            <a:off x="1066800" y="1676400"/>
            <a:ext cx="7543800" cy="464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7" rIns="92075" bIns="46037"/>
          <a:lstStyle/>
          <a:p>
            <a:pPr marL="609600" indent="-609600" algn="just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zh-CN" altLang="en-US" sz="2800">
                <a:latin typeface="隶书" pitchFamily="49" charset="-122"/>
                <a:ea typeface="隶书" pitchFamily="49" charset="-122"/>
              </a:rPr>
              <a:t>角色 </a:t>
            </a:r>
            <a:r>
              <a:rPr kumimoji="1" lang="en-US" altLang="zh-CN" sz="2800">
                <a:ea typeface="隶书" pitchFamily="49" charset="-122"/>
              </a:rPr>
              <a:t>——</a:t>
            </a:r>
            <a:r>
              <a:rPr kumimoji="1" lang="en-US" altLang="zh-CN" sz="2800"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800">
                <a:latin typeface="隶书" pitchFamily="49" charset="-122"/>
                <a:ea typeface="隶书" pitchFamily="49" charset="-122"/>
              </a:rPr>
              <a:t>就是操作权限的集合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grpSp>
        <p:nvGrpSpPr>
          <p:cNvPr id="258085" name="Group 37"/>
          <p:cNvGrpSpPr/>
          <p:nvPr/>
        </p:nvGrpSpPr>
        <p:grpSpPr bwMode="auto">
          <a:xfrm>
            <a:off x="533400" y="2667000"/>
            <a:ext cx="3276600" cy="3810000"/>
            <a:chOff x="336" y="1680"/>
            <a:chExt cx="2064" cy="2400"/>
          </a:xfrm>
        </p:grpSpPr>
        <p:grpSp>
          <p:nvGrpSpPr>
            <p:cNvPr id="62505" name="Group 40"/>
            <p:cNvGrpSpPr/>
            <p:nvPr/>
          </p:nvGrpSpPr>
          <p:grpSpPr bwMode="auto">
            <a:xfrm>
              <a:off x="480" y="1680"/>
              <a:ext cx="1843" cy="1947"/>
              <a:chOff x="480" y="1680"/>
              <a:chExt cx="1843" cy="1947"/>
            </a:xfrm>
          </p:grpSpPr>
          <p:grpSp>
            <p:nvGrpSpPr>
              <p:cNvPr id="62508" name="Group 64"/>
              <p:cNvGrpSpPr/>
              <p:nvPr/>
            </p:nvGrpSpPr>
            <p:grpSpPr bwMode="auto">
              <a:xfrm>
                <a:off x="480" y="2400"/>
                <a:ext cx="262" cy="507"/>
                <a:chOff x="3064" y="2792"/>
                <a:chExt cx="281" cy="626"/>
              </a:xfrm>
            </p:grpSpPr>
            <p:sp>
              <p:nvSpPr>
                <p:cNvPr id="258114" name="Oval 66"/>
                <p:cNvSpPr>
                  <a:spLocks noChangeArrowheads="1"/>
                </p:cNvSpPr>
                <p:nvPr/>
              </p:nvSpPr>
              <p:spPr bwMode="auto">
                <a:xfrm>
                  <a:off x="3156" y="2792"/>
                  <a:ext cx="94" cy="10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234DB">
                        <a:gamma/>
                        <a:tint val="33333"/>
                        <a:invGamma/>
                      </a:srgbClr>
                    </a:gs>
                    <a:gs pos="100000">
                      <a:srgbClr val="9234DB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8113" name="Freeform 65"/>
                <p:cNvSpPr/>
                <p:nvPr/>
              </p:nvSpPr>
              <p:spPr bwMode="auto">
                <a:xfrm>
                  <a:off x="3064" y="2914"/>
                  <a:ext cx="281" cy="504"/>
                </a:xfrm>
                <a:custGeom>
                  <a:avLst/>
                  <a:gdLst/>
                  <a:ahLst/>
                  <a:cxnLst>
                    <a:cxn ang="0">
                      <a:pos x="208" y="0"/>
                    </a:cxn>
                    <a:cxn ang="0">
                      <a:pos x="217" y="3"/>
                    </a:cxn>
                    <a:cxn ang="0">
                      <a:pos x="228" y="9"/>
                    </a:cxn>
                    <a:cxn ang="0">
                      <a:pos x="232" y="16"/>
                    </a:cxn>
                    <a:cxn ang="0">
                      <a:pos x="237" y="24"/>
                    </a:cxn>
                    <a:cxn ang="0">
                      <a:pos x="241" y="35"/>
                    </a:cxn>
                    <a:cxn ang="0">
                      <a:pos x="280" y="189"/>
                    </a:cxn>
                    <a:cxn ang="0">
                      <a:pos x="280" y="201"/>
                    </a:cxn>
                    <a:cxn ang="0">
                      <a:pos x="276" y="208"/>
                    </a:cxn>
                    <a:cxn ang="0">
                      <a:pos x="268" y="214"/>
                    </a:cxn>
                    <a:cxn ang="0">
                      <a:pos x="258" y="214"/>
                    </a:cxn>
                    <a:cxn ang="0">
                      <a:pos x="252" y="212"/>
                    </a:cxn>
                    <a:cxn ang="0">
                      <a:pos x="244" y="208"/>
                    </a:cxn>
                    <a:cxn ang="0">
                      <a:pos x="240" y="201"/>
                    </a:cxn>
                    <a:cxn ang="0">
                      <a:pos x="253" y="310"/>
                    </a:cxn>
                    <a:cxn ang="0">
                      <a:pos x="202" y="484"/>
                    </a:cxn>
                    <a:cxn ang="0">
                      <a:pos x="198" y="494"/>
                    </a:cxn>
                    <a:cxn ang="0">
                      <a:pos x="190" y="499"/>
                    </a:cxn>
                    <a:cxn ang="0">
                      <a:pos x="184" y="503"/>
                    </a:cxn>
                    <a:cxn ang="0">
                      <a:pos x="174" y="503"/>
                    </a:cxn>
                    <a:cxn ang="0">
                      <a:pos x="166" y="500"/>
                    </a:cxn>
                    <a:cxn ang="0">
                      <a:pos x="159" y="494"/>
                    </a:cxn>
                    <a:cxn ang="0">
                      <a:pos x="154" y="487"/>
                    </a:cxn>
                    <a:cxn ang="0">
                      <a:pos x="153" y="479"/>
                    </a:cxn>
                    <a:cxn ang="0">
                      <a:pos x="127" y="479"/>
                    </a:cxn>
                    <a:cxn ang="0">
                      <a:pos x="126" y="487"/>
                    </a:cxn>
                    <a:cxn ang="0">
                      <a:pos x="121" y="496"/>
                    </a:cxn>
                    <a:cxn ang="0">
                      <a:pos x="114" y="500"/>
                    </a:cxn>
                    <a:cxn ang="0">
                      <a:pos x="106" y="503"/>
                    </a:cxn>
                    <a:cxn ang="0">
                      <a:pos x="96" y="503"/>
                    </a:cxn>
                    <a:cxn ang="0">
                      <a:pos x="90" y="499"/>
                    </a:cxn>
                    <a:cxn ang="0">
                      <a:pos x="82" y="494"/>
                    </a:cxn>
                    <a:cxn ang="0">
                      <a:pos x="78" y="484"/>
                    </a:cxn>
                    <a:cxn ang="0">
                      <a:pos x="78" y="313"/>
                    </a:cxn>
                    <a:cxn ang="0">
                      <a:pos x="78" y="71"/>
                    </a:cxn>
                    <a:cxn ang="0">
                      <a:pos x="39" y="209"/>
                    </a:cxn>
                    <a:cxn ang="0">
                      <a:pos x="31" y="217"/>
                    </a:cxn>
                    <a:cxn ang="0">
                      <a:pos x="22" y="220"/>
                    </a:cxn>
                    <a:cxn ang="0">
                      <a:pos x="15" y="220"/>
                    </a:cxn>
                    <a:cxn ang="0">
                      <a:pos x="4" y="212"/>
                    </a:cxn>
                    <a:cxn ang="0">
                      <a:pos x="0" y="202"/>
                    </a:cxn>
                    <a:cxn ang="0">
                      <a:pos x="0" y="196"/>
                    </a:cxn>
                    <a:cxn ang="0">
                      <a:pos x="40" y="38"/>
                    </a:cxn>
                    <a:cxn ang="0">
                      <a:pos x="43" y="28"/>
                    </a:cxn>
                    <a:cxn ang="0">
                      <a:pos x="46" y="19"/>
                    </a:cxn>
                    <a:cxn ang="0">
                      <a:pos x="52" y="12"/>
                    </a:cxn>
                    <a:cxn ang="0">
                      <a:pos x="60" y="4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281" h="504">
                      <a:moveTo>
                        <a:pt x="78" y="0"/>
                      </a:moveTo>
                      <a:lnTo>
                        <a:pt x="205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4" y="3"/>
                      </a:lnTo>
                      <a:lnTo>
                        <a:pt x="217" y="3"/>
                      </a:lnTo>
                      <a:lnTo>
                        <a:pt x="220" y="4"/>
                      </a:lnTo>
                      <a:lnTo>
                        <a:pt x="222" y="7"/>
                      </a:lnTo>
                      <a:lnTo>
                        <a:pt x="228" y="9"/>
                      </a:lnTo>
                      <a:lnTo>
                        <a:pt x="229" y="12"/>
                      </a:lnTo>
                      <a:lnTo>
                        <a:pt x="229" y="15"/>
                      </a:lnTo>
                      <a:lnTo>
                        <a:pt x="232" y="16"/>
                      </a:lnTo>
                      <a:lnTo>
                        <a:pt x="234" y="19"/>
                      </a:lnTo>
                      <a:lnTo>
                        <a:pt x="237" y="22"/>
                      </a:lnTo>
                      <a:lnTo>
                        <a:pt x="237" y="24"/>
                      </a:lnTo>
                      <a:lnTo>
                        <a:pt x="240" y="27"/>
                      </a:lnTo>
                      <a:lnTo>
                        <a:pt x="240" y="31"/>
                      </a:lnTo>
                      <a:lnTo>
                        <a:pt x="241" y="35"/>
                      </a:lnTo>
                      <a:lnTo>
                        <a:pt x="241" y="38"/>
                      </a:lnTo>
                      <a:lnTo>
                        <a:pt x="241" y="43"/>
                      </a:lnTo>
                      <a:lnTo>
                        <a:pt x="280" y="189"/>
                      </a:lnTo>
                      <a:lnTo>
                        <a:pt x="280" y="193"/>
                      </a:lnTo>
                      <a:lnTo>
                        <a:pt x="280" y="196"/>
                      </a:lnTo>
                      <a:lnTo>
                        <a:pt x="280" y="201"/>
                      </a:lnTo>
                      <a:lnTo>
                        <a:pt x="280" y="202"/>
                      </a:lnTo>
                      <a:lnTo>
                        <a:pt x="277" y="205"/>
                      </a:lnTo>
                      <a:lnTo>
                        <a:pt x="276" y="208"/>
                      </a:lnTo>
                      <a:lnTo>
                        <a:pt x="273" y="209"/>
                      </a:lnTo>
                      <a:lnTo>
                        <a:pt x="271" y="212"/>
                      </a:lnTo>
                      <a:lnTo>
                        <a:pt x="268" y="214"/>
                      </a:lnTo>
                      <a:lnTo>
                        <a:pt x="265" y="214"/>
                      </a:lnTo>
                      <a:lnTo>
                        <a:pt x="261" y="214"/>
                      </a:lnTo>
                      <a:lnTo>
                        <a:pt x="258" y="214"/>
                      </a:lnTo>
                      <a:lnTo>
                        <a:pt x="256" y="214"/>
                      </a:lnTo>
                      <a:lnTo>
                        <a:pt x="253" y="214"/>
                      </a:lnTo>
                      <a:lnTo>
                        <a:pt x="252" y="212"/>
                      </a:lnTo>
                      <a:lnTo>
                        <a:pt x="249" y="212"/>
                      </a:lnTo>
                      <a:lnTo>
                        <a:pt x="246" y="209"/>
                      </a:lnTo>
                      <a:lnTo>
                        <a:pt x="244" y="208"/>
                      </a:lnTo>
                      <a:lnTo>
                        <a:pt x="241" y="205"/>
                      </a:lnTo>
                      <a:lnTo>
                        <a:pt x="241" y="202"/>
                      </a:lnTo>
                      <a:lnTo>
                        <a:pt x="240" y="201"/>
                      </a:lnTo>
                      <a:lnTo>
                        <a:pt x="202" y="71"/>
                      </a:lnTo>
                      <a:lnTo>
                        <a:pt x="190" y="71"/>
                      </a:lnTo>
                      <a:lnTo>
                        <a:pt x="253" y="310"/>
                      </a:lnTo>
                      <a:lnTo>
                        <a:pt x="202" y="310"/>
                      </a:lnTo>
                      <a:lnTo>
                        <a:pt x="202" y="479"/>
                      </a:lnTo>
                      <a:lnTo>
                        <a:pt x="202" y="484"/>
                      </a:lnTo>
                      <a:lnTo>
                        <a:pt x="202" y="487"/>
                      </a:lnTo>
                      <a:lnTo>
                        <a:pt x="201" y="488"/>
                      </a:lnTo>
                      <a:lnTo>
                        <a:pt x="198" y="494"/>
                      </a:lnTo>
                      <a:lnTo>
                        <a:pt x="196" y="496"/>
                      </a:lnTo>
                      <a:lnTo>
                        <a:pt x="196" y="499"/>
                      </a:lnTo>
                      <a:lnTo>
                        <a:pt x="190" y="499"/>
                      </a:lnTo>
                      <a:lnTo>
                        <a:pt x="189" y="500"/>
                      </a:lnTo>
                      <a:lnTo>
                        <a:pt x="186" y="503"/>
                      </a:lnTo>
                      <a:lnTo>
                        <a:pt x="184" y="503"/>
                      </a:lnTo>
                      <a:lnTo>
                        <a:pt x="181" y="503"/>
                      </a:lnTo>
                      <a:lnTo>
                        <a:pt x="178" y="503"/>
                      </a:lnTo>
                      <a:lnTo>
                        <a:pt x="174" y="503"/>
                      </a:lnTo>
                      <a:lnTo>
                        <a:pt x="171" y="503"/>
                      </a:lnTo>
                      <a:lnTo>
                        <a:pt x="169" y="500"/>
                      </a:lnTo>
                      <a:lnTo>
                        <a:pt x="166" y="500"/>
                      </a:lnTo>
                      <a:lnTo>
                        <a:pt x="165" y="499"/>
                      </a:lnTo>
                      <a:lnTo>
                        <a:pt x="162" y="496"/>
                      </a:lnTo>
                      <a:lnTo>
                        <a:pt x="159" y="494"/>
                      </a:lnTo>
                      <a:lnTo>
                        <a:pt x="157" y="494"/>
                      </a:lnTo>
                      <a:lnTo>
                        <a:pt x="157" y="488"/>
                      </a:lnTo>
                      <a:lnTo>
                        <a:pt x="154" y="487"/>
                      </a:lnTo>
                      <a:lnTo>
                        <a:pt x="154" y="484"/>
                      </a:lnTo>
                      <a:lnTo>
                        <a:pt x="153" y="481"/>
                      </a:lnTo>
                      <a:lnTo>
                        <a:pt x="153" y="479"/>
                      </a:lnTo>
                      <a:lnTo>
                        <a:pt x="153" y="313"/>
                      </a:lnTo>
                      <a:lnTo>
                        <a:pt x="127" y="313"/>
                      </a:lnTo>
                      <a:lnTo>
                        <a:pt x="127" y="479"/>
                      </a:lnTo>
                      <a:lnTo>
                        <a:pt x="127" y="481"/>
                      </a:lnTo>
                      <a:lnTo>
                        <a:pt x="127" y="484"/>
                      </a:lnTo>
                      <a:lnTo>
                        <a:pt x="126" y="487"/>
                      </a:lnTo>
                      <a:lnTo>
                        <a:pt x="126" y="488"/>
                      </a:lnTo>
                      <a:lnTo>
                        <a:pt x="123" y="494"/>
                      </a:lnTo>
                      <a:lnTo>
                        <a:pt x="121" y="496"/>
                      </a:lnTo>
                      <a:lnTo>
                        <a:pt x="118" y="499"/>
                      </a:lnTo>
                      <a:lnTo>
                        <a:pt x="115" y="499"/>
                      </a:lnTo>
                      <a:lnTo>
                        <a:pt x="114" y="500"/>
                      </a:lnTo>
                      <a:lnTo>
                        <a:pt x="111" y="503"/>
                      </a:lnTo>
                      <a:lnTo>
                        <a:pt x="109" y="503"/>
                      </a:lnTo>
                      <a:lnTo>
                        <a:pt x="106" y="503"/>
                      </a:lnTo>
                      <a:lnTo>
                        <a:pt x="102" y="503"/>
                      </a:lnTo>
                      <a:lnTo>
                        <a:pt x="99" y="503"/>
                      </a:lnTo>
                      <a:lnTo>
                        <a:pt x="96" y="503"/>
                      </a:lnTo>
                      <a:lnTo>
                        <a:pt x="94" y="500"/>
                      </a:lnTo>
                      <a:lnTo>
                        <a:pt x="91" y="500"/>
                      </a:lnTo>
                      <a:lnTo>
                        <a:pt x="90" y="499"/>
                      </a:lnTo>
                      <a:lnTo>
                        <a:pt x="87" y="499"/>
                      </a:lnTo>
                      <a:lnTo>
                        <a:pt x="84" y="496"/>
                      </a:lnTo>
                      <a:lnTo>
                        <a:pt x="82" y="494"/>
                      </a:lnTo>
                      <a:lnTo>
                        <a:pt x="79" y="491"/>
                      </a:lnTo>
                      <a:lnTo>
                        <a:pt x="79" y="488"/>
                      </a:lnTo>
                      <a:lnTo>
                        <a:pt x="78" y="484"/>
                      </a:lnTo>
                      <a:lnTo>
                        <a:pt x="78" y="481"/>
                      </a:lnTo>
                      <a:lnTo>
                        <a:pt x="78" y="479"/>
                      </a:lnTo>
                      <a:lnTo>
                        <a:pt x="78" y="313"/>
                      </a:lnTo>
                      <a:lnTo>
                        <a:pt x="28" y="313"/>
                      </a:lnTo>
                      <a:lnTo>
                        <a:pt x="90" y="71"/>
                      </a:lnTo>
                      <a:lnTo>
                        <a:pt x="78" y="71"/>
                      </a:lnTo>
                      <a:lnTo>
                        <a:pt x="40" y="202"/>
                      </a:lnTo>
                      <a:lnTo>
                        <a:pt x="39" y="205"/>
                      </a:lnTo>
                      <a:lnTo>
                        <a:pt x="39" y="209"/>
                      </a:lnTo>
                      <a:lnTo>
                        <a:pt x="36" y="212"/>
                      </a:lnTo>
                      <a:lnTo>
                        <a:pt x="34" y="214"/>
                      </a:lnTo>
                      <a:lnTo>
                        <a:pt x="31" y="217"/>
                      </a:lnTo>
                      <a:lnTo>
                        <a:pt x="28" y="217"/>
                      </a:lnTo>
                      <a:lnTo>
                        <a:pt x="27" y="220"/>
                      </a:lnTo>
                      <a:lnTo>
                        <a:pt x="22" y="220"/>
                      </a:lnTo>
                      <a:lnTo>
                        <a:pt x="19" y="220"/>
                      </a:lnTo>
                      <a:lnTo>
                        <a:pt x="16" y="220"/>
                      </a:lnTo>
                      <a:lnTo>
                        <a:pt x="15" y="220"/>
                      </a:lnTo>
                      <a:lnTo>
                        <a:pt x="9" y="217"/>
                      </a:lnTo>
                      <a:lnTo>
                        <a:pt x="7" y="214"/>
                      </a:lnTo>
                      <a:lnTo>
                        <a:pt x="4" y="212"/>
                      </a:lnTo>
                      <a:lnTo>
                        <a:pt x="3" y="208"/>
                      </a:lnTo>
                      <a:lnTo>
                        <a:pt x="0" y="205"/>
                      </a:lnTo>
                      <a:lnTo>
                        <a:pt x="0" y="202"/>
                      </a:lnTo>
                      <a:lnTo>
                        <a:pt x="0" y="201"/>
                      </a:lnTo>
                      <a:lnTo>
                        <a:pt x="0" y="198"/>
                      </a:lnTo>
                      <a:lnTo>
                        <a:pt x="0" y="196"/>
                      </a:lnTo>
                      <a:lnTo>
                        <a:pt x="0" y="193"/>
                      </a:lnTo>
                      <a:lnTo>
                        <a:pt x="39" y="40"/>
                      </a:lnTo>
                      <a:lnTo>
                        <a:pt x="40" y="38"/>
                      </a:lnTo>
                      <a:lnTo>
                        <a:pt x="40" y="34"/>
                      </a:lnTo>
                      <a:lnTo>
                        <a:pt x="40" y="31"/>
                      </a:lnTo>
                      <a:lnTo>
                        <a:pt x="43" y="28"/>
                      </a:lnTo>
                      <a:lnTo>
                        <a:pt x="43" y="27"/>
                      </a:lnTo>
                      <a:lnTo>
                        <a:pt x="43" y="24"/>
                      </a:lnTo>
                      <a:lnTo>
                        <a:pt x="46" y="19"/>
                      </a:lnTo>
                      <a:lnTo>
                        <a:pt x="48" y="16"/>
                      </a:lnTo>
                      <a:lnTo>
                        <a:pt x="51" y="15"/>
                      </a:lnTo>
                      <a:lnTo>
                        <a:pt x="52" y="12"/>
                      </a:lnTo>
                      <a:lnTo>
                        <a:pt x="55" y="9"/>
                      </a:lnTo>
                      <a:lnTo>
                        <a:pt x="58" y="7"/>
                      </a:lnTo>
                      <a:lnTo>
                        <a:pt x="60" y="4"/>
                      </a:lnTo>
                      <a:lnTo>
                        <a:pt x="63" y="3"/>
                      </a:lnTo>
                      <a:lnTo>
                        <a:pt x="67" y="3"/>
                      </a:lnTo>
                      <a:lnTo>
                        <a:pt x="72" y="0"/>
                      </a:lnTo>
                      <a:lnTo>
                        <a:pt x="78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234DB">
                        <a:gamma/>
                        <a:tint val="33333"/>
                        <a:invGamma/>
                      </a:srgbClr>
                    </a:gs>
                    <a:gs pos="100000">
                      <a:srgbClr val="9234DB"/>
                    </a:gs>
                  </a:gsLst>
                  <a:path path="rect">
                    <a:fillToRect l="50000" t="50000" r="50000" b="50000"/>
                  </a:path>
                </a:gradFill>
                <a:ln w="12700" cap="rnd">
                  <a:noFill/>
                  <a:rou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2509" name="Group 61"/>
              <p:cNvGrpSpPr/>
              <p:nvPr/>
            </p:nvGrpSpPr>
            <p:grpSpPr bwMode="auto">
              <a:xfrm>
                <a:off x="480" y="3120"/>
                <a:ext cx="262" cy="507"/>
                <a:chOff x="3064" y="2792"/>
                <a:chExt cx="281" cy="626"/>
              </a:xfrm>
            </p:grpSpPr>
            <p:sp>
              <p:nvSpPr>
                <p:cNvPr id="258111" name="Oval 63"/>
                <p:cNvSpPr>
                  <a:spLocks noChangeArrowheads="1"/>
                </p:cNvSpPr>
                <p:nvPr/>
              </p:nvSpPr>
              <p:spPr bwMode="auto">
                <a:xfrm>
                  <a:off x="3156" y="2792"/>
                  <a:ext cx="94" cy="102"/>
                </a:xfrm>
                <a:prstGeom prst="ellipse">
                  <a:avLst/>
                </a:prstGeom>
                <a:solidFill>
                  <a:srgbClr val="FF6600"/>
                </a:solidFill>
                <a:ln w="12700">
                  <a:noFill/>
                  <a:rou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8110" name="Freeform 62"/>
                <p:cNvSpPr/>
                <p:nvPr/>
              </p:nvSpPr>
              <p:spPr bwMode="auto">
                <a:xfrm>
                  <a:off x="3064" y="2914"/>
                  <a:ext cx="281" cy="504"/>
                </a:xfrm>
                <a:custGeom>
                  <a:avLst/>
                  <a:gdLst/>
                  <a:ahLst/>
                  <a:cxnLst>
                    <a:cxn ang="0">
                      <a:pos x="208" y="0"/>
                    </a:cxn>
                    <a:cxn ang="0">
                      <a:pos x="217" y="3"/>
                    </a:cxn>
                    <a:cxn ang="0">
                      <a:pos x="228" y="9"/>
                    </a:cxn>
                    <a:cxn ang="0">
                      <a:pos x="232" y="16"/>
                    </a:cxn>
                    <a:cxn ang="0">
                      <a:pos x="237" y="24"/>
                    </a:cxn>
                    <a:cxn ang="0">
                      <a:pos x="241" y="35"/>
                    </a:cxn>
                    <a:cxn ang="0">
                      <a:pos x="280" y="189"/>
                    </a:cxn>
                    <a:cxn ang="0">
                      <a:pos x="280" y="201"/>
                    </a:cxn>
                    <a:cxn ang="0">
                      <a:pos x="276" y="208"/>
                    </a:cxn>
                    <a:cxn ang="0">
                      <a:pos x="268" y="214"/>
                    </a:cxn>
                    <a:cxn ang="0">
                      <a:pos x="258" y="214"/>
                    </a:cxn>
                    <a:cxn ang="0">
                      <a:pos x="252" y="212"/>
                    </a:cxn>
                    <a:cxn ang="0">
                      <a:pos x="244" y="208"/>
                    </a:cxn>
                    <a:cxn ang="0">
                      <a:pos x="240" y="201"/>
                    </a:cxn>
                    <a:cxn ang="0">
                      <a:pos x="253" y="310"/>
                    </a:cxn>
                    <a:cxn ang="0">
                      <a:pos x="202" y="484"/>
                    </a:cxn>
                    <a:cxn ang="0">
                      <a:pos x="198" y="494"/>
                    </a:cxn>
                    <a:cxn ang="0">
                      <a:pos x="190" y="499"/>
                    </a:cxn>
                    <a:cxn ang="0">
                      <a:pos x="184" y="503"/>
                    </a:cxn>
                    <a:cxn ang="0">
                      <a:pos x="174" y="503"/>
                    </a:cxn>
                    <a:cxn ang="0">
                      <a:pos x="166" y="500"/>
                    </a:cxn>
                    <a:cxn ang="0">
                      <a:pos x="159" y="494"/>
                    </a:cxn>
                    <a:cxn ang="0">
                      <a:pos x="154" y="487"/>
                    </a:cxn>
                    <a:cxn ang="0">
                      <a:pos x="153" y="479"/>
                    </a:cxn>
                    <a:cxn ang="0">
                      <a:pos x="127" y="479"/>
                    </a:cxn>
                    <a:cxn ang="0">
                      <a:pos x="126" y="487"/>
                    </a:cxn>
                    <a:cxn ang="0">
                      <a:pos x="121" y="496"/>
                    </a:cxn>
                    <a:cxn ang="0">
                      <a:pos x="114" y="500"/>
                    </a:cxn>
                    <a:cxn ang="0">
                      <a:pos x="106" y="503"/>
                    </a:cxn>
                    <a:cxn ang="0">
                      <a:pos x="96" y="503"/>
                    </a:cxn>
                    <a:cxn ang="0">
                      <a:pos x="90" y="499"/>
                    </a:cxn>
                    <a:cxn ang="0">
                      <a:pos x="82" y="494"/>
                    </a:cxn>
                    <a:cxn ang="0">
                      <a:pos x="78" y="484"/>
                    </a:cxn>
                    <a:cxn ang="0">
                      <a:pos x="78" y="313"/>
                    </a:cxn>
                    <a:cxn ang="0">
                      <a:pos x="78" y="71"/>
                    </a:cxn>
                    <a:cxn ang="0">
                      <a:pos x="39" y="209"/>
                    </a:cxn>
                    <a:cxn ang="0">
                      <a:pos x="31" y="217"/>
                    </a:cxn>
                    <a:cxn ang="0">
                      <a:pos x="22" y="220"/>
                    </a:cxn>
                    <a:cxn ang="0">
                      <a:pos x="15" y="220"/>
                    </a:cxn>
                    <a:cxn ang="0">
                      <a:pos x="4" y="212"/>
                    </a:cxn>
                    <a:cxn ang="0">
                      <a:pos x="0" y="202"/>
                    </a:cxn>
                    <a:cxn ang="0">
                      <a:pos x="0" y="196"/>
                    </a:cxn>
                    <a:cxn ang="0">
                      <a:pos x="40" y="38"/>
                    </a:cxn>
                    <a:cxn ang="0">
                      <a:pos x="43" y="28"/>
                    </a:cxn>
                    <a:cxn ang="0">
                      <a:pos x="46" y="19"/>
                    </a:cxn>
                    <a:cxn ang="0">
                      <a:pos x="52" y="12"/>
                    </a:cxn>
                    <a:cxn ang="0">
                      <a:pos x="60" y="4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281" h="504">
                      <a:moveTo>
                        <a:pt x="78" y="0"/>
                      </a:moveTo>
                      <a:lnTo>
                        <a:pt x="205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4" y="3"/>
                      </a:lnTo>
                      <a:lnTo>
                        <a:pt x="217" y="3"/>
                      </a:lnTo>
                      <a:lnTo>
                        <a:pt x="220" y="4"/>
                      </a:lnTo>
                      <a:lnTo>
                        <a:pt x="222" y="7"/>
                      </a:lnTo>
                      <a:lnTo>
                        <a:pt x="228" y="9"/>
                      </a:lnTo>
                      <a:lnTo>
                        <a:pt x="229" y="12"/>
                      </a:lnTo>
                      <a:lnTo>
                        <a:pt x="229" y="15"/>
                      </a:lnTo>
                      <a:lnTo>
                        <a:pt x="232" y="16"/>
                      </a:lnTo>
                      <a:lnTo>
                        <a:pt x="234" y="19"/>
                      </a:lnTo>
                      <a:lnTo>
                        <a:pt x="237" y="22"/>
                      </a:lnTo>
                      <a:lnTo>
                        <a:pt x="237" y="24"/>
                      </a:lnTo>
                      <a:lnTo>
                        <a:pt x="240" y="27"/>
                      </a:lnTo>
                      <a:lnTo>
                        <a:pt x="240" y="31"/>
                      </a:lnTo>
                      <a:lnTo>
                        <a:pt x="241" y="35"/>
                      </a:lnTo>
                      <a:lnTo>
                        <a:pt x="241" y="38"/>
                      </a:lnTo>
                      <a:lnTo>
                        <a:pt x="241" y="43"/>
                      </a:lnTo>
                      <a:lnTo>
                        <a:pt x="280" y="189"/>
                      </a:lnTo>
                      <a:lnTo>
                        <a:pt x="280" y="193"/>
                      </a:lnTo>
                      <a:lnTo>
                        <a:pt x="280" y="196"/>
                      </a:lnTo>
                      <a:lnTo>
                        <a:pt x="280" y="201"/>
                      </a:lnTo>
                      <a:lnTo>
                        <a:pt x="280" y="202"/>
                      </a:lnTo>
                      <a:lnTo>
                        <a:pt x="277" y="205"/>
                      </a:lnTo>
                      <a:lnTo>
                        <a:pt x="276" y="208"/>
                      </a:lnTo>
                      <a:lnTo>
                        <a:pt x="273" y="209"/>
                      </a:lnTo>
                      <a:lnTo>
                        <a:pt x="271" y="212"/>
                      </a:lnTo>
                      <a:lnTo>
                        <a:pt x="268" y="214"/>
                      </a:lnTo>
                      <a:lnTo>
                        <a:pt x="265" y="214"/>
                      </a:lnTo>
                      <a:lnTo>
                        <a:pt x="261" y="214"/>
                      </a:lnTo>
                      <a:lnTo>
                        <a:pt x="258" y="214"/>
                      </a:lnTo>
                      <a:lnTo>
                        <a:pt x="256" y="214"/>
                      </a:lnTo>
                      <a:lnTo>
                        <a:pt x="253" y="214"/>
                      </a:lnTo>
                      <a:lnTo>
                        <a:pt x="252" y="212"/>
                      </a:lnTo>
                      <a:lnTo>
                        <a:pt x="249" y="212"/>
                      </a:lnTo>
                      <a:lnTo>
                        <a:pt x="246" y="209"/>
                      </a:lnTo>
                      <a:lnTo>
                        <a:pt x="244" y="208"/>
                      </a:lnTo>
                      <a:lnTo>
                        <a:pt x="241" y="205"/>
                      </a:lnTo>
                      <a:lnTo>
                        <a:pt x="241" y="202"/>
                      </a:lnTo>
                      <a:lnTo>
                        <a:pt x="240" y="201"/>
                      </a:lnTo>
                      <a:lnTo>
                        <a:pt x="202" y="71"/>
                      </a:lnTo>
                      <a:lnTo>
                        <a:pt x="190" y="71"/>
                      </a:lnTo>
                      <a:lnTo>
                        <a:pt x="253" y="310"/>
                      </a:lnTo>
                      <a:lnTo>
                        <a:pt x="202" y="310"/>
                      </a:lnTo>
                      <a:lnTo>
                        <a:pt x="202" y="479"/>
                      </a:lnTo>
                      <a:lnTo>
                        <a:pt x="202" y="484"/>
                      </a:lnTo>
                      <a:lnTo>
                        <a:pt x="202" y="487"/>
                      </a:lnTo>
                      <a:lnTo>
                        <a:pt x="201" y="488"/>
                      </a:lnTo>
                      <a:lnTo>
                        <a:pt x="198" y="494"/>
                      </a:lnTo>
                      <a:lnTo>
                        <a:pt x="196" y="496"/>
                      </a:lnTo>
                      <a:lnTo>
                        <a:pt x="196" y="499"/>
                      </a:lnTo>
                      <a:lnTo>
                        <a:pt x="190" y="499"/>
                      </a:lnTo>
                      <a:lnTo>
                        <a:pt x="189" y="500"/>
                      </a:lnTo>
                      <a:lnTo>
                        <a:pt x="186" y="503"/>
                      </a:lnTo>
                      <a:lnTo>
                        <a:pt x="184" y="503"/>
                      </a:lnTo>
                      <a:lnTo>
                        <a:pt x="181" y="503"/>
                      </a:lnTo>
                      <a:lnTo>
                        <a:pt x="178" y="503"/>
                      </a:lnTo>
                      <a:lnTo>
                        <a:pt x="174" y="503"/>
                      </a:lnTo>
                      <a:lnTo>
                        <a:pt x="171" y="503"/>
                      </a:lnTo>
                      <a:lnTo>
                        <a:pt x="169" y="500"/>
                      </a:lnTo>
                      <a:lnTo>
                        <a:pt x="166" y="500"/>
                      </a:lnTo>
                      <a:lnTo>
                        <a:pt x="165" y="499"/>
                      </a:lnTo>
                      <a:lnTo>
                        <a:pt x="162" y="496"/>
                      </a:lnTo>
                      <a:lnTo>
                        <a:pt x="159" y="494"/>
                      </a:lnTo>
                      <a:lnTo>
                        <a:pt x="157" y="494"/>
                      </a:lnTo>
                      <a:lnTo>
                        <a:pt x="157" y="488"/>
                      </a:lnTo>
                      <a:lnTo>
                        <a:pt x="154" y="487"/>
                      </a:lnTo>
                      <a:lnTo>
                        <a:pt x="154" y="484"/>
                      </a:lnTo>
                      <a:lnTo>
                        <a:pt x="153" y="481"/>
                      </a:lnTo>
                      <a:lnTo>
                        <a:pt x="153" y="479"/>
                      </a:lnTo>
                      <a:lnTo>
                        <a:pt x="153" y="313"/>
                      </a:lnTo>
                      <a:lnTo>
                        <a:pt x="127" y="313"/>
                      </a:lnTo>
                      <a:lnTo>
                        <a:pt x="127" y="479"/>
                      </a:lnTo>
                      <a:lnTo>
                        <a:pt x="127" y="481"/>
                      </a:lnTo>
                      <a:lnTo>
                        <a:pt x="127" y="484"/>
                      </a:lnTo>
                      <a:lnTo>
                        <a:pt x="126" y="487"/>
                      </a:lnTo>
                      <a:lnTo>
                        <a:pt x="126" y="488"/>
                      </a:lnTo>
                      <a:lnTo>
                        <a:pt x="123" y="494"/>
                      </a:lnTo>
                      <a:lnTo>
                        <a:pt x="121" y="496"/>
                      </a:lnTo>
                      <a:lnTo>
                        <a:pt x="118" y="499"/>
                      </a:lnTo>
                      <a:lnTo>
                        <a:pt x="115" y="499"/>
                      </a:lnTo>
                      <a:lnTo>
                        <a:pt x="114" y="500"/>
                      </a:lnTo>
                      <a:lnTo>
                        <a:pt x="111" y="503"/>
                      </a:lnTo>
                      <a:lnTo>
                        <a:pt x="109" y="503"/>
                      </a:lnTo>
                      <a:lnTo>
                        <a:pt x="106" y="503"/>
                      </a:lnTo>
                      <a:lnTo>
                        <a:pt x="102" y="503"/>
                      </a:lnTo>
                      <a:lnTo>
                        <a:pt x="99" y="503"/>
                      </a:lnTo>
                      <a:lnTo>
                        <a:pt x="96" y="503"/>
                      </a:lnTo>
                      <a:lnTo>
                        <a:pt x="94" y="500"/>
                      </a:lnTo>
                      <a:lnTo>
                        <a:pt x="91" y="500"/>
                      </a:lnTo>
                      <a:lnTo>
                        <a:pt x="90" y="499"/>
                      </a:lnTo>
                      <a:lnTo>
                        <a:pt x="87" y="499"/>
                      </a:lnTo>
                      <a:lnTo>
                        <a:pt x="84" y="496"/>
                      </a:lnTo>
                      <a:lnTo>
                        <a:pt x="82" y="494"/>
                      </a:lnTo>
                      <a:lnTo>
                        <a:pt x="79" y="491"/>
                      </a:lnTo>
                      <a:lnTo>
                        <a:pt x="79" y="488"/>
                      </a:lnTo>
                      <a:lnTo>
                        <a:pt x="78" y="484"/>
                      </a:lnTo>
                      <a:lnTo>
                        <a:pt x="78" y="481"/>
                      </a:lnTo>
                      <a:lnTo>
                        <a:pt x="78" y="479"/>
                      </a:lnTo>
                      <a:lnTo>
                        <a:pt x="78" y="313"/>
                      </a:lnTo>
                      <a:lnTo>
                        <a:pt x="28" y="313"/>
                      </a:lnTo>
                      <a:lnTo>
                        <a:pt x="90" y="71"/>
                      </a:lnTo>
                      <a:lnTo>
                        <a:pt x="78" y="71"/>
                      </a:lnTo>
                      <a:lnTo>
                        <a:pt x="40" y="202"/>
                      </a:lnTo>
                      <a:lnTo>
                        <a:pt x="39" y="205"/>
                      </a:lnTo>
                      <a:lnTo>
                        <a:pt x="39" y="209"/>
                      </a:lnTo>
                      <a:lnTo>
                        <a:pt x="36" y="212"/>
                      </a:lnTo>
                      <a:lnTo>
                        <a:pt x="34" y="214"/>
                      </a:lnTo>
                      <a:lnTo>
                        <a:pt x="31" y="217"/>
                      </a:lnTo>
                      <a:lnTo>
                        <a:pt x="28" y="217"/>
                      </a:lnTo>
                      <a:lnTo>
                        <a:pt x="27" y="220"/>
                      </a:lnTo>
                      <a:lnTo>
                        <a:pt x="22" y="220"/>
                      </a:lnTo>
                      <a:lnTo>
                        <a:pt x="19" y="220"/>
                      </a:lnTo>
                      <a:lnTo>
                        <a:pt x="16" y="220"/>
                      </a:lnTo>
                      <a:lnTo>
                        <a:pt x="15" y="220"/>
                      </a:lnTo>
                      <a:lnTo>
                        <a:pt x="9" y="217"/>
                      </a:lnTo>
                      <a:lnTo>
                        <a:pt x="7" y="214"/>
                      </a:lnTo>
                      <a:lnTo>
                        <a:pt x="4" y="212"/>
                      </a:lnTo>
                      <a:lnTo>
                        <a:pt x="3" y="208"/>
                      </a:lnTo>
                      <a:lnTo>
                        <a:pt x="0" y="205"/>
                      </a:lnTo>
                      <a:lnTo>
                        <a:pt x="0" y="202"/>
                      </a:lnTo>
                      <a:lnTo>
                        <a:pt x="0" y="201"/>
                      </a:lnTo>
                      <a:lnTo>
                        <a:pt x="0" y="198"/>
                      </a:lnTo>
                      <a:lnTo>
                        <a:pt x="0" y="196"/>
                      </a:lnTo>
                      <a:lnTo>
                        <a:pt x="0" y="193"/>
                      </a:lnTo>
                      <a:lnTo>
                        <a:pt x="39" y="40"/>
                      </a:lnTo>
                      <a:lnTo>
                        <a:pt x="40" y="38"/>
                      </a:lnTo>
                      <a:lnTo>
                        <a:pt x="40" y="34"/>
                      </a:lnTo>
                      <a:lnTo>
                        <a:pt x="40" y="31"/>
                      </a:lnTo>
                      <a:lnTo>
                        <a:pt x="43" y="28"/>
                      </a:lnTo>
                      <a:lnTo>
                        <a:pt x="43" y="27"/>
                      </a:lnTo>
                      <a:lnTo>
                        <a:pt x="43" y="24"/>
                      </a:lnTo>
                      <a:lnTo>
                        <a:pt x="46" y="19"/>
                      </a:lnTo>
                      <a:lnTo>
                        <a:pt x="48" y="16"/>
                      </a:lnTo>
                      <a:lnTo>
                        <a:pt x="51" y="15"/>
                      </a:lnTo>
                      <a:lnTo>
                        <a:pt x="52" y="12"/>
                      </a:lnTo>
                      <a:lnTo>
                        <a:pt x="55" y="9"/>
                      </a:lnTo>
                      <a:lnTo>
                        <a:pt x="58" y="7"/>
                      </a:lnTo>
                      <a:lnTo>
                        <a:pt x="60" y="4"/>
                      </a:lnTo>
                      <a:lnTo>
                        <a:pt x="63" y="3"/>
                      </a:lnTo>
                      <a:lnTo>
                        <a:pt x="67" y="3"/>
                      </a:lnTo>
                      <a:lnTo>
                        <a:pt x="72" y="0"/>
                      </a:lnTo>
                      <a:lnTo>
                        <a:pt x="78" y="0"/>
                      </a:lnTo>
                    </a:path>
                  </a:pathLst>
                </a:custGeom>
                <a:solidFill>
                  <a:srgbClr val="FF6600"/>
                </a:solidFill>
                <a:ln w="12700" cap="rnd">
                  <a:noFill/>
                  <a:rou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2510" name="AutoShape 60"/>
              <p:cNvSpPr>
                <a:spLocks noChangeArrowheads="1"/>
              </p:cNvSpPr>
              <p:nvPr/>
            </p:nvSpPr>
            <p:spPr bwMode="auto">
              <a:xfrm>
                <a:off x="1632" y="2256"/>
                <a:ext cx="691" cy="603"/>
              </a:xfrm>
              <a:prstGeom prst="can">
                <a:avLst>
                  <a:gd name="adj" fmla="val 25000"/>
                </a:avLst>
              </a:prstGeom>
              <a:gradFill rotWithShape="0">
                <a:gsLst>
                  <a:gs pos="0">
                    <a:srgbClr val="3B5994"/>
                  </a:gs>
                  <a:gs pos="50000">
                    <a:srgbClr val="6699FF"/>
                  </a:gs>
                  <a:gs pos="100000">
                    <a:srgbClr val="3B5994"/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258107" name="AutoShape 5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foldedCorner">
                <a:avLst>
                  <a:gd name="adj" fmla="val 12500"/>
                </a:avLst>
              </a:prstGeom>
              <a:gradFill rotWithShape="0">
                <a:gsLst>
                  <a:gs pos="0">
                    <a:srgbClr val="9234DB">
                      <a:gamma/>
                      <a:tint val="33333"/>
                      <a:invGamma/>
                    </a:srgbClr>
                  </a:gs>
                  <a:gs pos="100000">
                    <a:srgbClr val="9234DB"/>
                  </a:gs>
                </a:gsLst>
                <a:path path="rect">
                  <a:fillToRect l="50000" t="50000" r="50000" b="50000"/>
                </a:path>
              </a:gradFill>
              <a:ln w="12700">
                <a:noFill/>
                <a:rou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8106" name="AutoShape 58"/>
              <p:cNvSpPr>
                <a:spLocks noChangeArrowheads="1"/>
              </p:cNvSpPr>
              <p:nvPr/>
            </p:nvSpPr>
            <p:spPr bwMode="auto">
              <a:xfrm>
                <a:off x="1680" y="2256"/>
                <a:ext cx="144" cy="144"/>
              </a:xfrm>
              <a:prstGeom prst="foldedCorner">
                <a:avLst>
                  <a:gd name="adj" fmla="val 12500"/>
                </a:avLst>
              </a:prstGeom>
              <a:gradFill rotWithShape="0">
                <a:gsLst>
                  <a:gs pos="0">
                    <a:srgbClr val="D60093"/>
                  </a:gs>
                  <a:gs pos="100000">
                    <a:srgbClr val="D60093">
                      <a:gamma/>
                      <a:shade val="46275"/>
                      <a:invGamma/>
                    </a:srgbClr>
                  </a:gs>
                </a:gsLst>
                <a:path path="rect">
                  <a:fillToRect l="50000" t="50000" r="50000" b="50000"/>
                </a:path>
              </a:gradFill>
              <a:ln w="12700">
                <a:noFill/>
                <a:rou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8105" name="AutoShape 57"/>
              <p:cNvSpPr>
                <a:spLocks noChangeArrowheads="1"/>
              </p:cNvSpPr>
              <p:nvPr/>
            </p:nvSpPr>
            <p:spPr bwMode="auto">
              <a:xfrm>
                <a:off x="1680" y="2688"/>
                <a:ext cx="192" cy="144"/>
              </a:xfrm>
              <a:prstGeom prst="foldedCorner">
                <a:avLst>
                  <a:gd name="adj" fmla="val 125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0000FF">
                      <a:gamma/>
                      <a:shade val="46275"/>
                      <a:invGamma/>
                    </a:srgbClr>
                  </a:gs>
                  <a:gs pos="100000">
                    <a:srgbClr val="0000FF"/>
                  </a:gs>
                </a:gsLst>
                <a:lin ang="5400000" scaled="1"/>
              </a:gradFill>
              <a:ln w="12700">
                <a:noFill/>
                <a:rou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8104" name="AutoShape 56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192"/>
              </a:xfrm>
              <a:prstGeom prst="foldedCorner">
                <a:avLst>
                  <a:gd name="adj" fmla="val 12500"/>
                </a:avLst>
              </a:prstGeom>
              <a:gradFill rotWithShape="0">
                <a:gsLst>
                  <a:gs pos="0">
                    <a:srgbClr val="FF6600">
                      <a:gamma/>
                      <a:shade val="46275"/>
                      <a:invGamma/>
                    </a:srgbClr>
                  </a:gs>
                  <a:gs pos="50000">
                    <a:srgbClr val="FF6600"/>
                  </a:gs>
                  <a:gs pos="100000">
                    <a:srgbClr val="FF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noFill/>
                <a:rou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8103" name="AutoShape 55"/>
              <p:cNvSpPr>
                <a:spLocks noChangeArrowheads="1"/>
              </p:cNvSpPr>
              <p:nvPr/>
            </p:nvSpPr>
            <p:spPr bwMode="auto">
              <a:xfrm>
                <a:off x="2064" y="2304"/>
                <a:ext cx="192" cy="192"/>
              </a:xfrm>
              <a:prstGeom prst="foldedCorner">
                <a:avLst>
                  <a:gd name="adj" fmla="val 12500"/>
                </a:avLst>
              </a:prstGeom>
              <a:gradFill rotWithShape="0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12700">
                <a:noFill/>
                <a:rou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8102" name="Line 54"/>
              <p:cNvSpPr>
                <a:spLocks noChangeShapeType="1"/>
              </p:cNvSpPr>
              <p:nvPr/>
            </p:nvSpPr>
            <p:spPr bwMode="auto">
              <a:xfrm>
                <a:off x="768" y="1872"/>
                <a:ext cx="912" cy="432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8101" name="Line 53"/>
              <p:cNvSpPr>
                <a:spLocks noChangeShapeType="1"/>
              </p:cNvSpPr>
              <p:nvPr/>
            </p:nvSpPr>
            <p:spPr bwMode="auto">
              <a:xfrm flipV="1">
                <a:off x="720" y="2352"/>
                <a:ext cx="912" cy="288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8100" name="Line 52"/>
              <p:cNvSpPr>
                <a:spLocks noChangeShapeType="1"/>
              </p:cNvSpPr>
              <p:nvPr/>
            </p:nvSpPr>
            <p:spPr bwMode="auto">
              <a:xfrm flipV="1">
                <a:off x="768" y="2352"/>
                <a:ext cx="912" cy="1008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8099" name="Line 51"/>
              <p:cNvSpPr>
                <a:spLocks noChangeShapeType="1"/>
              </p:cNvSpPr>
              <p:nvPr/>
            </p:nvSpPr>
            <p:spPr bwMode="auto">
              <a:xfrm>
                <a:off x="768" y="1920"/>
                <a:ext cx="1056" cy="624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8098" name="Line 50"/>
              <p:cNvSpPr>
                <a:spLocks noChangeShapeType="1"/>
              </p:cNvSpPr>
              <p:nvPr/>
            </p:nvSpPr>
            <p:spPr bwMode="auto">
              <a:xfrm flipV="1">
                <a:off x="720" y="2544"/>
                <a:ext cx="1056" cy="192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8097" name="Line 49"/>
              <p:cNvSpPr>
                <a:spLocks noChangeShapeType="1"/>
              </p:cNvSpPr>
              <p:nvPr/>
            </p:nvSpPr>
            <p:spPr bwMode="auto">
              <a:xfrm flipV="1">
                <a:off x="768" y="2592"/>
                <a:ext cx="1008" cy="864"/>
              </a:xfrm>
              <a:prstGeom prst="line">
                <a:avLst/>
              </a:prstGeom>
              <a:noFill/>
              <a:ln w="12700">
                <a:solidFill>
                  <a:srgbClr val="993300"/>
                </a:solidFill>
                <a:rou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8096" name="Line 48"/>
              <p:cNvSpPr>
                <a:spLocks noChangeShapeType="1"/>
              </p:cNvSpPr>
              <p:nvPr/>
            </p:nvSpPr>
            <p:spPr bwMode="auto">
              <a:xfrm flipV="1">
                <a:off x="720" y="2352"/>
                <a:ext cx="1344" cy="336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8095" name="Line 47"/>
              <p:cNvSpPr>
                <a:spLocks noChangeShapeType="1"/>
              </p:cNvSpPr>
              <p:nvPr/>
            </p:nvSpPr>
            <p:spPr bwMode="auto">
              <a:xfrm flipV="1">
                <a:off x="816" y="2784"/>
                <a:ext cx="1296" cy="72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8094" name="Line 46"/>
              <p:cNvSpPr>
                <a:spLocks noChangeShapeType="1"/>
              </p:cNvSpPr>
              <p:nvPr/>
            </p:nvSpPr>
            <p:spPr bwMode="auto">
              <a:xfrm flipV="1">
                <a:off x="720" y="2688"/>
                <a:ext cx="1392" cy="96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8093" name="Line 45"/>
              <p:cNvSpPr>
                <a:spLocks noChangeShapeType="1"/>
              </p:cNvSpPr>
              <p:nvPr/>
            </p:nvSpPr>
            <p:spPr bwMode="auto">
              <a:xfrm flipV="1">
                <a:off x="768" y="2496"/>
                <a:ext cx="1344" cy="1008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grpSp>
            <p:nvGrpSpPr>
              <p:cNvPr id="62526" name="Group 42"/>
              <p:cNvGrpSpPr/>
              <p:nvPr/>
            </p:nvGrpSpPr>
            <p:grpSpPr bwMode="auto">
              <a:xfrm>
                <a:off x="480" y="1680"/>
                <a:ext cx="262" cy="507"/>
                <a:chOff x="3064" y="2792"/>
                <a:chExt cx="281" cy="626"/>
              </a:xfrm>
            </p:grpSpPr>
            <p:sp>
              <p:nvSpPr>
                <p:cNvPr id="258092" name="Oval 44"/>
                <p:cNvSpPr>
                  <a:spLocks noChangeArrowheads="1"/>
                </p:cNvSpPr>
                <p:nvPr/>
              </p:nvSpPr>
              <p:spPr bwMode="auto">
                <a:xfrm>
                  <a:off x="3156" y="2792"/>
                  <a:ext cx="94" cy="10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tint val="33333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8091" name="Freeform 43"/>
                <p:cNvSpPr/>
                <p:nvPr/>
              </p:nvSpPr>
              <p:spPr bwMode="auto">
                <a:xfrm>
                  <a:off x="3064" y="2914"/>
                  <a:ext cx="281" cy="504"/>
                </a:xfrm>
                <a:custGeom>
                  <a:avLst/>
                  <a:gdLst/>
                  <a:ahLst/>
                  <a:cxnLst>
                    <a:cxn ang="0">
                      <a:pos x="208" y="0"/>
                    </a:cxn>
                    <a:cxn ang="0">
                      <a:pos x="217" y="3"/>
                    </a:cxn>
                    <a:cxn ang="0">
                      <a:pos x="228" y="9"/>
                    </a:cxn>
                    <a:cxn ang="0">
                      <a:pos x="232" y="16"/>
                    </a:cxn>
                    <a:cxn ang="0">
                      <a:pos x="237" y="24"/>
                    </a:cxn>
                    <a:cxn ang="0">
                      <a:pos x="241" y="35"/>
                    </a:cxn>
                    <a:cxn ang="0">
                      <a:pos x="280" y="189"/>
                    </a:cxn>
                    <a:cxn ang="0">
                      <a:pos x="280" y="201"/>
                    </a:cxn>
                    <a:cxn ang="0">
                      <a:pos x="276" y="208"/>
                    </a:cxn>
                    <a:cxn ang="0">
                      <a:pos x="268" y="214"/>
                    </a:cxn>
                    <a:cxn ang="0">
                      <a:pos x="258" y="214"/>
                    </a:cxn>
                    <a:cxn ang="0">
                      <a:pos x="252" y="212"/>
                    </a:cxn>
                    <a:cxn ang="0">
                      <a:pos x="244" y="208"/>
                    </a:cxn>
                    <a:cxn ang="0">
                      <a:pos x="240" y="201"/>
                    </a:cxn>
                    <a:cxn ang="0">
                      <a:pos x="253" y="310"/>
                    </a:cxn>
                    <a:cxn ang="0">
                      <a:pos x="202" y="484"/>
                    </a:cxn>
                    <a:cxn ang="0">
                      <a:pos x="198" y="494"/>
                    </a:cxn>
                    <a:cxn ang="0">
                      <a:pos x="190" y="499"/>
                    </a:cxn>
                    <a:cxn ang="0">
                      <a:pos x="184" y="503"/>
                    </a:cxn>
                    <a:cxn ang="0">
                      <a:pos x="174" y="503"/>
                    </a:cxn>
                    <a:cxn ang="0">
                      <a:pos x="166" y="500"/>
                    </a:cxn>
                    <a:cxn ang="0">
                      <a:pos x="159" y="494"/>
                    </a:cxn>
                    <a:cxn ang="0">
                      <a:pos x="154" y="487"/>
                    </a:cxn>
                    <a:cxn ang="0">
                      <a:pos x="153" y="479"/>
                    </a:cxn>
                    <a:cxn ang="0">
                      <a:pos x="127" y="479"/>
                    </a:cxn>
                    <a:cxn ang="0">
                      <a:pos x="126" y="487"/>
                    </a:cxn>
                    <a:cxn ang="0">
                      <a:pos x="121" y="496"/>
                    </a:cxn>
                    <a:cxn ang="0">
                      <a:pos x="114" y="500"/>
                    </a:cxn>
                    <a:cxn ang="0">
                      <a:pos x="106" y="503"/>
                    </a:cxn>
                    <a:cxn ang="0">
                      <a:pos x="96" y="503"/>
                    </a:cxn>
                    <a:cxn ang="0">
                      <a:pos x="90" y="499"/>
                    </a:cxn>
                    <a:cxn ang="0">
                      <a:pos x="82" y="494"/>
                    </a:cxn>
                    <a:cxn ang="0">
                      <a:pos x="78" y="484"/>
                    </a:cxn>
                    <a:cxn ang="0">
                      <a:pos x="78" y="313"/>
                    </a:cxn>
                    <a:cxn ang="0">
                      <a:pos x="78" y="71"/>
                    </a:cxn>
                    <a:cxn ang="0">
                      <a:pos x="39" y="209"/>
                    </a:cxn>
                    <a:cxn ang="0">
                      <a:pos x="31" y="217"/>
                    </a:cxn>
                    <a:cxn ang="0">
                      <a:pos x="22" y="220"/>
                    </a:cxn>
                    <a:cxn ang="0">
                      <a:pos x="15" y="220"/>
                    </a:cxn>
                    <a:cxn ang="0">
                      <a:pos x="4" y="212"/>
                    </a:cxn>
                    <a:cxn ang="0">
                      <a:pos x="0" y="202"/>
                    </a:cxn>
                    <a:cxn ang="0">
                      <a:pos x="0" y="196"/>
                    </a:cxn>
                    <a:cxn ang="0">
                      <a:pos x="40" y="38"/>
                    </a:cxn>
                    <a:cxn ang="0">
                      <a:pos x="43" y="28"/>
                    </a:cxn>
                    <a:cxn ang="0">
                      <a:pos x="46" y="19"/>
                    </a:cxn>
                    <a:cxn ang="0">
                      <a:pos x="52" y="12"/>
                    </a:cxn>
                    <a:cxn ang="0">
                      <a:pos x="60" y="4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281" h="504">
                      <a:moveTo>
                        <a:pt x="78" y="0"/>
                      </a:moveTo>
                      <a:lnTo>
                        <a:pt x="205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4" y="3"/>
                      </a:lnTo>
                      <a:lnTo>
                        <a:pt x="217" y="3"/>
                      </a:lnTo>
                      <a:lnTo>
                        <a:pt x="220" y="4"/>
                      </a:lnTo>
                      <a:lnTo>
                        <a:pt x="222" y="7"/>
                      </a:lnTo>
                      <a:lnTo>
                        <a:pt x="228" y="9"/>
                      </a:lnTo>
                      <a:lnTo>
                        <a:pt x="229" y="12"/>
                      </a:lnTo>
                      <a:lnTo>
                        <a:pt x="229" y="15"/>
                      </a:lnTo>
                      <a:lnTo>
                        <a:pt x="232" y="16"/>
                      </a:lnTo>
                      <a:lnTo>
                        <a:pt x="234" y="19"/>
                      </a:lnTo>
                      <a:lnTo>
                        <a:pt x="237" y="22"/>
                      </a:lnTo>
                      <a:lnTo>
                        <a:pt x="237" y="24"/>
                      </a:lnTo>
                      <a:lnTo>
                        <a:pt x="240" y="27"/>
                      </a:lnTo>
                      <a:lnTo>
                        <a:pt x="240" y="31"/>
                      </a:lnTo>
                      <a:lnTo>
                        <a:pt x="241" y="35"/>
                      </a:lnTo>
                      <a:lnTo>
                        <a:pt x="241" y="38"/>
                      </a:lnTo>
                      <a:lnTo>
                        <a:pt x="241" y="43"/>
                      </a:lnTo>
                      <a:lnTo>
                        <a:pt x="280" y="189"/>
                      </a:lnTo>
                      <a:lnTo>
                        <a:pt x="280" y="193"/>
                      </a:lnTo>
                      <a:lnTo>
                        <a:pt x="280" y="196"/>
                      </a:lnTo>
                      <a:lnTo>
                        <a:pt x="280" y="201"/>
                      </a:lnTo>
                      <a:lnTo>
                        <a:pt x="280" y="202"/>
                      </a:lnTo>
                      <a:lnTo>
                        <a:pt x="277" y="205"/>
                      </a:lnTo>
                      <a:lnTo>
                        <a:pt x="276" y="208"/>
                      </a:lnTo>
                      <a:lnTo>
                        <a:pt x="273" y="209"/>
                      </a:lnTo>
                      <a:lnTo>
                        <a:pt x="271" y="212"/>
                      </a:lnTo>
                      <a:lnTo>
                        <a:pt x="268" y="214"/>
                      </a:lnTo>
                      <a:lnTo>
                        <a:pt x="265" y="214"/>
                      </a:lnTo>
                      <a:lnTo>
                        <a:pt x="261" y="214"/>
                      </a:lnTo>
                      <a:lnTo>
                        <a:pt x="258" y="214"/>
                      </a:lnTo>
                      <a:lnTo>
                        <a:pt x="256" y="214"/>
                      </a:lnTo>
                      <a:lnTo>
                        <a:pt x="253" y="214"/>
                      </a:lnTo>
                      <a:lnTo>
                        <a:pt x="252" y="212"/>
                      </a:lnTo>
                      <a:lnTo>
                        <a:pt x="249" y="212"/>
                      </a:lnTo>
                      <a:lnTo>
                        <a:pt x="246" y="209"/>
                      </a:lnTo>
                      <a:lnTo>
                        <a:pt x="244" y="208"/>
                      </a:lnTo>
                      <a:lnTo>
                        <a:pt x="241" y="205"/>
                      </a:lnTo>
                      <a:lnTo>
                        <a:pt x="241" y="202"/>
                      </a:lnTo>
                      <a:lnTo>
                        <a:pt x="240" y="201"/>
                      </a:lnTo>
                      <a:lnTo>
                        <a:pt x="202" y="71"/>
                      </a:lnTo>
                      <a:lnTo>
                        <a:pt x="190" y="71"/>
                      </a:lnTo>
                      <a:lnTo>
                        <a:pt x="253" y="310"/>
                      </a:lnTo>
                      <a:lnTo>
                        <a:pt x="202" y="310"/>
                      </a:lnTo>
                      <a:lnTo>
                        <a:pt x="202" y="479"/>
                      </a:lnTo>
                      <a:lnTo>
                        <a:pt x="202" y="484"/>
                      </a:lnTo>
                      <a:lnTo>
                        <a:pt x="202" y="487"/>
                      </a:lnTo>
                      <a:lnTo>
                        <a:pt x="201" y="488"/>
                      </a:lnTo>
                      <a:lnTo>
                        <a:pt x="198" y="494"/>
                      </a:lnTo>
                      <a:lnTo>
                        <a:pt x="196" y="496"/>
                      </a:lnTo>
                      <a:lnTo>
                        <a:pt x="196" y="499"/>
                      </a:lnTo>
                      <a:lnTo>
                        <a:pt x="190" y="499"/>
                      </a:lnTo>
                      <a:lnTo>
                        <a:pt x="189" y="500"/>
                      </a:lnTo>
                      <a:lnTo>
                        <a:pt x="186" y="503"/>
                      </a:lnTo>
                      <a:lnTo>
                        <a:pt x="184" y="503"/>
                      </a:lnTo>
                      <a:lnTo>
                        <a:pt x="181" y="503"/>
                      </a:lnTo>
                      <a:lnTo>
                        <a:pt x="178" y="503"/>
                      </a:lnTo>
                      <a:lnTo>
                        <a:pt x="174" y="503"/>
                      </a:lnTo>
                      <a:lnTo>
                        <a:pt x="171" y="503"/>
                      </a:lnTo>
                      <a:lnTo>
                        <a:pt x="169" y="500"/>
                      </a:lnTo>
                      <a:lnTo>
                        <a:pt x="166" y="500"/>
                      </a:lnTo>
                      <a:lnTo>
                        <a:pt x="165" y="499"/>
                      </a:lnTo>
                      <a:lnTo>
                        <a:pt x="162" y="496"/>
                      </a:lnTo>
                      <a:lnTo>
                        <a:pt x="159" y="494"/>
                      </a:lnTo>
                      <a:lnTo>
                        <a:pt x="157" y="494"/>
                      </a:lnTo>
                      <a:lnTo>
                        <a:pt x="157" y="488"/>
                      </a:lnTo>
                      <a:lnTo>
                        <a:pt x="154" y="487"/>
                      </a:lnTo>
                      <a:lnTo>
                        <a:pt x="154" y="484"/>
                      </a:lnTo>
                      <a:lnTo>
                        <a:pt x="153" y="481"/>
                      </a:lnTo>
                      <a:lnTo>
                        <a:pt x="153" y="479"/>
                      </a:lnTo>
                      <a:lnTo>
                        <a:pt x="153" y="313"/>
                      </a:lnTo>
                      <a:lnTo>
                        <a:pt x="127" y="313"/>
                      </a:lnTo>
                      <a:lnTo>
                        <a:pt x="127" y="479"/>
                      </a:lnTo>
                      <a:lnTo>
                        <a:pt x="127" y="481"/>
                      </a:lnTo>
                      <a:lnTo>
                        <a:pt x="127" y="484"/>
                      </a:lnTo>
                      <a:lnTo>
                        <a:pt x="126" y="487"/>
                      </a:lnTo>
                      <a:lnTo>
                        <a:pt x="126" y="488"/>
                      </a:lnTo>
                      <a:lnTo>
                        <a:pt x="123" y="494"/>
                      </a:lnTo>
                      <a:lnTo>
                        <a:pt x="121" y="496"/>
                      </a:lnTo>
                      <a:lnTo>
                        <a:pt x="118" y="499"/>
                      </a:lnTo>
                      <a:lnTo>
                        <a:pt x="115" y="499"/>
                      </a:lnTo>
                      <a:lnTo>
                        <a:pt x="114" y="500"/>
                      </a:lnTo>
                      <a:lnTo>
                        <a:pt x="111" y="503"/>
                      </a:lnTo>
                      <a:lnTo>
                        <a:pt x="109" y="503"/>
                      </a:lnTo>
                      <a:lnTo>
                        <a:pt x="106" y="503"/>
                      </a:lnTo>
                      <a:lnTo>
                        <a:pt x="102" y="503"/>
                      </a:lnTo>
                      <a:lnTo>
                        <a:pt x="99" y="503"/>
                      </a:lnTo>
                      <a:lnTo>
                        <a:pt x="96" y="503"/>
                      </a:lnTo>
                      <a:lnTo>
                        <a:pt x="94" y="500"/>
                      </a:lnTo>
                      <a:lnTo>
                        <a:pt x="91" y="500"/>
                      </a:lnTo>
                      <a:lnTo>
                        <a:pt x="90" y="499"/>
                      </a:lnTo>
                      <a:lnTo>
                        <a:pt x="87" y="499"/>
                      </a:lnTo>
                      <a:lnTo>
                        <a:pt x="84" y="496"/>
                      </a:lnTo>
                      <a:lnTo>
                        <a:pt x="82" y="494"/>
                      </a:lnTo>
                      <a:lnTo>
                        <a:pt x="79" y="491"/>
                      </a:lnTo>
                      <a:lnTo>
                        <a:pt x="79" y="488"/>
                      </a:lnTo>
                      <a:lnTo>
                        <a:pt x="78" y="484"/>
                      </a:lnTo>
                      <a:lnTo>
                        <a:pt x="78" y="481"/>
                      </a:lnTo>
                      <a:lnTo>
                        <a:pt x="78" y="479"/>
                      </a:lnTo>
                      <a:lnTo>
                        <a:pt x="78" y="313"/>
                      </a:lnTo>
                      <a:lnTo>
                        <a:pt x="28" y="313"/>
                      </a:lnTo>
                      <a:lnTo>
                        <a:pt x="90" y="71"/>
                      </a:lnTo>
                      <a:lnTo>
                        <a:pt x="78" y="71"/>
                      </a:lnTo>
                      <a:lnTo>
                        <a:pt x="40" y="202"/>
                      </a:lnTo>
                      <a:lnTo>
                        <a:pt x="39" y="205"/>
                      </a:lnTo>
                      <a:lnTo>
                        <a:pt x="39" y="209"/>
                      </a:lnTo>
                      <a:lnTo>
                        <a:pt x="36" y="212"/>
                      </a:lnTo>
                      <a:lnTo>
                        <a:pt x="34" y="214"/>
                      </a:lnTo>
                      <a:lnTo>
                        <a:pt x="31" y="217"/>
                      </a:lnTo>
                      <a:lnTo>
                        <a:pt x="28" y="217"/>
                      </a:lnTo>
                      <a:lnTo>
                        <a:pt x="27" y="220"/>
                      </a:lnTo>
                      <a:lnTo>
                        <a:pt x="22" y="220"/>
                      </a:lnTo>
                      <a:lnTo>
                        <a:pt x="19" y="220"/>
                      </a:lnTo>
                      <a:lnTo>
                        <a:pt x="16" y="220"/>
                      </a:lnTo>
                      <a:lnTo>
                        <a:pt x="15" y="220"/>
                      </a:lnTo>
                      <a:lnTo>
                        <a:pt x="9" y="217"/>
                      </a:lnTo>
                      <a:lnTo>
                        <a:pt x="7" y="214"/>
                      </a:lnTo>
                      <a:lnTo>
                        <a:pt x="4" y="212"/>
                      </a:lnTo>
                      <a:lnTo>
                        <a:pt x="3" y="208"/>
                      </a:lnTo>
                      <a:lnTo>
                        <a:pt x="0" y="205"/>
                      </a:lnTo>
                      <a:lnTo>
                        <a:pt x="0" y="202"/>
                      </a:lnTo>
                      <a:lnTo>
                        <a:pt x="0" y="201"/>
                      </a:lnTo>
                      <a:lnTo>
                        <a:pt x="0" y="198"/>
                      </a:lnTo>
                      <a:lnTo>
                        <a:pt x="0" y="196"/>
                      </a:lnTo>
                      <a:lnTo>
                        <a:pt x="0" y="193"/>
                      </a:lnTo>
                      <a:lnTo>
                        <a:pt x="39" y="40"/>
                      </a:lnTo>
                      <a:lnTo>
                        <a:pt x="40" y="38"/>
                      </a:lnTo>
                      <a:lnTo>
                        <a:pt x="40" y="34"/>
                      </a:lnTo>
                      <a:lnTo>
                        <a:pt x="40" y="31"/>
                      </a:lnTo>
                      <a:lnTo>
                        <a:pt x="43" y="28"/>
                      </a:lnTo>
                      <a:lnTo>
                        <a:pt x="43" y="27"/>
                      </a:lnTo>
                      <a:lnTo>
                        <a:pt x="43" y="24"/>
                      </a:lnTo>
                      <a:lnTo>
                        <a:pt x="46" y="19"/>
                      </a:lnTo>
                      <a:lnTo>
                        <a:pt x="48" y="16"/>
                      </a:lnTo>
                      <a:lnTo>
                        <a:pt x="51" y="15"/>
                      </a:lnTo>
                      <a:lnTo>
                        <a:pt x="52" y="12"/>
                      </a:lnTo>
                      <a:lnTo>
                        <a:pt x="55" y="9"/>
                      </a:lnTo>
                      <a:lnTo>
                        <a:pt x="58" y="7"/>
                      </a:lnTo>
                      <a:lnTo>
                        <a:pt x="60" y="4"/>
                      </a:lnTo>
                      <a:lnTo>
                        <a:pt x="63" y="3"/>
                      </a:lnTo>
                      <a:lnTo>
                        <a:pt x="67" y="3"/>
                      </a:lnTo>
                      <a:lnTo>
                        <a:pt x="72" y="0"/>
                      </a:lnTo>
                      <a:lnTo>
                        <a:pt x="78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tint val="33333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12700" cap="rnd">
                  <a:noFill/>
                  <a:rou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58089" name="Line 41"/>
              <p:cNvSpPr>
                <a:spLocks noChangeShapeType="1"/>
              </p:cNvSpPr>
              <p:nvPr/>
            </p:nvSpPr>
            <p:spPr bwMode="auto">
              <a:xfrm>
                <a:off x="768" y="196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58087" name="Rectangle 39"/>
            <p:cNvSpPr>
              <a:spLocks noChangeArrowheads="1"/>
            </p:cNvSpPr>
            <p:nvPr/>
          </p:nvSpPr>
          <p:spPr bwMode="auto">
            <a:xfrm>
              <a:off x="336" y="3792"/>
              <a:ext cx="576" cy="288"/>
            </a:xfrm>
            <a:prstGeom prst="rect">
              <a:avLst/>
            </a:prstGeom>
            <a:noFill/>
            <a:ln w="12700">
              <a:noFill/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>
                  <a:latin typeface="隶书" pitchFamily="49" charset="-122"/>
                  <a:ea typeface="隶书" pitchFamily="49" charset="-122"/>
                </a:rPr>
                <a:t>用户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8086" name="Rectangle 38"/>
            <p:cNvSpPr>
              <a:spLocks noChangeArrowheads="1"/>
            </p:cNvSpPr>
            <p:nvPr/>
          </p:nvSpPr>
          <p:spPr bwMode="auto">
            <a:xfrm>
              <a:off x="1488" y="3744"/>
              <a:ext cx="912" cy="288"/>
            </a:xfrm>
            <a:prstGeom prst="rect">
              <a:avLst/>
            </a:prstGeom>
            <a:noFill/>
            <a:ln w="12700">
              <a:noFill/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>
                  <a:latin typeface="隶书" pitchFamily="49" charset="-122"/>
                  <a:ea typeface="隶书" pitchFamily="49" charset="-122"/>
                </a:rPr>
                <a:t>操作对象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8049" name="Group 1"/>
          <p:cNvGrpSpPr/>
          <p:nvPr/>
        </p:nvGrpSpPr>
        <p:grpSpPr bwMode="auto">
          <a:xfrm>
            <a:off x="4267200" y="2667000"/>
            <a:ext cx="4724400" cy="3733800"/>
            <a:chOff x="2688" y="1680"/>
            <a:chExt cx="2976" cy="2352"/>
          </a:xfrm>
        </p:grpSpPr>
        <p:grpSp>
          <p:nvGrpSpPr>
            <p:cNvPr id="62470" name="Group 5"/>
            <p:cNvGrpSpPr/>
            <p:nvPr/>
          </p:nvGrpSpPr>
          <p:grpSpPr bwMode="auto">
            <a:xfrm>
              <a:off x="2784" y="1680"/>
              <a:ext cx="2803" cy="1947"/>
              <a:chOff x="2784" y="1680"/>
              <a:chExt cx="2803" cy="1947"/>
            </a:xfrm>
          </p:grpSpPr>
          <p:grpSp>
            <p:nvGrpSpPr>
              <p:cNvPr id="62474" name="Group 34"/>
              <p:cNvGrpSpPr/>
              <p:nvPr/>
            </p:nvGrpSpPr>
            <p:grpSpPr bwMode="auto">
              <a:xfrm>
                <a:off x="3840" y="1920"/>
                <a:ext cx="286" cy="520"/>
                <a:chOff x="2073" y="2933"/>
                <a:chExt cx="238" cy="611"/>
              </a:xfrm>
            </p:grpSpPr>
            <p:sp>
              <p:nvSpPr>
                <p:cNvPr id="258084" name="Oval 36"/>
                <p:cNvSpPr>
                  <a:spLocks noChangeArrowheads="1"/>
                </p:cNvSpPr>
                <p:nvPr/>
              </p:nvSpPr>
              <p:spPr bwMode="auto">
                <a:xfrm>
                  <a:off x="2139" y="2933"/>
                  <a:ext cx="99" cy="10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FF00"/>
                    </a:gs>
                    <a:gs pos="100000">
                      <a:srgbClr val="00FF00">
                        <a:gamma/>
                        <a:tint val="52549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8083" name="Freeform 35"/>
                <p:cNvSpPr/>
                <p:nvPr/>
              </p:nvSpPr>
              <p:spPr bwMode="auto">
                <a:xfrm>
                  <a:off x="2073" y="3048"/>
                  <a:ext cx="238" cy="496"/>
                </a:xfrm>
                <a:custGeom>
                  <a:avLst/>
                  <a:gdLst/>
                  <a:ahLst/>
                  <a:cxnLst>
                    <a:cxn ang="0">
                      <a:pos x="186" y="0"/>
                    </a:cxn>
                    <a:cxn ang="0">
                      <a:pos x="195" y="3"/>
                    </a:cxn>
                    <a:cxn ang="0">
                      <a:pos x="204" y="4"/>
                    </a:cxn>
                    <a:cxn ang="0">
                      <a:pos x="212" y="9"/>
                    </a:cxn>
                    <a:cxn ang="0">
                      <a:pos x="224" y="13"/>
                    </a:cxn>
                    <a:cxn ang="0">
                      <a:pos x="230" y="24"/>
                    </a:cxn>
                    <a:cxn ang="0">
                      <a:pos x="237" y="34"/>
                    </a:cxn>
                    <a:cxn ang="0">
                      <a:pos x="237" y="226"/>
                    </a:cxn>
                    <a:cxn ang="0">
                      <a:pos x="234" y="232"/>
                    </a:cxn>
                    <a:cxn ang="0">
                      <a:pos x="230" y="239"/>
                    </a:cxn>
                    <a:cxn ang="0">
                      <a:pos x="221" y="242"/>
                    </a:cxn>
                    <a:cxn ang="0">
                      <a:pos x="212" y="244"/>
                    </a:cxn>
                    <a:cxn ang="0">
                      <a:pos x="204" y="242"/>
                    </a:cxn>
                    <a:cxn ang="0">
                      <a:pos x="200" y="235"/>
                    </a:cxn>
                    <a:cxn ang="0">
                      <a:pos x="195" y="230"/>
                    </a:cxn>
                    <a:cxn ang="0">
                      <a:pos x="195" y="84"/>
                    </a:cxn>
                    <a:cxn ang="0">
                      <a:pos x="182" y="471"/>
                    </a:cxn>
                    <a:cxn ang="0">
                      <a:pos x="177" y="483"/>
                    </a:cxn>
                    <a:cxn ang="0">
                      <a:pos x="170" y="491"/>
                    </a:cxn>
                    <a:cxn ang="0">
                      <a:pos x="161" y="495"/>
                    </a:cxn>
                    <a:cxn ang="0">
                      <a:pos x="152" y="495"/>
                    </a:cxn>
                    <a:cxn ang="0">
                      <a:pos x="140" y="492"/>
                    </a:cxn>
                    <a:cxn ang="0">
                      <a:pos x="132" y="486"/>
                    </a:cxn>
                    <a:cxn ang="0">
                      <a:pos x="128" y="479"/>
                    </a:cxn>
                    <a:cxn ang="0">
                      <a:pos x="126" y="470"/>
                    </a:cxn>
                    <a:cxn ang="0">
                      <a:pos x="111" y="470"/>
                    </a:cxn>
                    <a:cxn ang="0">
                      <a:pos x="107" y="479"/>
                    </a:cxn>
                    <a:cxn ang="0">
                      <a:pos x="101" y="491"/>
                    </a:cxn>
                    <a:cxn ang="0">
                      <a:pos x="89" y="495"/>
                    </a:cxn>
                    <a:cxn ang="0">
                      <a:pos x="77" y="495"/>
                    </a:cxn>
                    <a:cxn ang="0">
                      <a:pos x="69" y="491"/>
                    </a:cxn>
                    <a:cxn ang="0">
                      <a:pos x="60" y="486"/>
                    </a:cxn>
                    <a:cxn ang="0">
                      <a:pos x="56" y="477"/>
                    </a:cxn>
                    <a:cxn ang="0">
                      <a:pos x="56" y="84"/>
                    </a:cxn>
                    <a:cxn ang="0">
                      <a:pos x="42" y="227"/>
                    </a:cxn>
                    <a:cxn ang="0">
                      <a:pos x="38" y="235"/>
                    </a:cxn>
                    <a:cxn ang="0">
                      <a:pos x="33" y="239"/>
                    </a:cxn>
                    <a:cxn ang="0">
                      <a:pos x="26" y="244"/>
                    </a:cxn>
                    <a:cxn ang="0">
                      <a:pos x="17" y="244"/>
                    </a:cxn>
                    <a:cxn ang="0">
                      <a:pos x="9" y="239"/>
                    </a:cxn>
                    <a:cxn ang="0">
                      <a:pos x="5" y="238"/>
                    </a:cxn>
                    <a:cxn ang="0">
                      <a:pos x="0" y="230"/>
                    </a:cxn>
                    <a:cxn ang="0">
                      <a:pos x="0" y="39"/>
                    </a:cxn>
                    <a:cxn ang="0">
                      <a:pos x="5" y="25"/>
                    </a:cxn>
                    <a:cxn ang="0">
                      <a:pos x="14" y="13"/>
                    </a:cxn>
                    <a:cxn ang="0">
                      <a:pos x="30" y="7"/>
                    </a:cxn>
                    <a:cxn ang="0">
                      <a:pos x="44" y="3"/>
                    </a:cxn>
                  </a:cxnLst>
                  <a:rect l="0" t="0" r="r" b="b"/>
                  <a:pathLst>
                    <a:path w="238" h="496">
                      <a:moveTo>
                        <a:pt x="56" y="0"/>
                      </a:moveTo>
                      <a:lnTo>
                        <a:pt x="182" y="0"/>
                      </a:lnTo>
                      <a:lnTo>
                        <a:pt x="186" y="0"/>
                      </a:lnTo>
                      <a:lnTo>
                        <a:pt x="188" y="0"/>
                      </a:lnTo>
                      <a:lnTo>
                        <a:pt x="191" y="0"/>
                      </a:lnTo>
                      <a:lnTo>
                        <a:pt x="195" y="3"/>
                      </a:lnTo>
                      <a:lnTo>
                        <a:pt x="198" y="3"/>
                      </a:lnTo>
                      <a:lnTo>
                        <a:pt x="200" y="3"/>
                      </a:lnTo>
                      <a:lnTo>
                        <a:pt x="204" y="4"/>
                      </a:lnTo>
                      <a:lnTo>
                        <a:pt x="207" y="4"/>
                      </a:lnTo>
                      <a:lnTo>
                        <a:pt x="209" y="7"/>
                      </a:lnTo>
                      <a:lnTo>
                        <a:pt x="212" y="9"/>
                      </a:lnTo>
                      <a:lnTo>
                        <a:pt x="216" y="9"/>
                      </a:lnTo>
                      <a:lnTo>
                        <a:pt x="219" y="12"/>
                      </a:lnTo>
                      <a:lnTo>
                        <a:pt x="224" y="13"/>
                      </a:lnTo>
                      <a:lnTo>
                        <a:pt x="225" y="18"/>
                      </a:lnTo>
                      <a:lnTo>
                        <a:pt x="228" y="21"/>
                      </a:lnTo>
                      <a:lnTo>
                        <a:pt x="230" y="24"/>
                      </a:lnTo>
                      <a:lnTo>
                        <a:pt x="234" y="28"/>
                      </a:lnTo>
                      <a:lnTo>
                        <a:pt x="234" y="30"/>
                      </a:lnTo>
                      <a:lnTo>
                        <a:pt x="237" y="34"/>
                      </a:lnTo>
                      <a:lnTo>
                        <a:pt x="237" y="39"/>
                      </a:lnTo>
                      <a:lnTo>
                        <a:pt x="237" y="42"/>
                      </a:lnTo>
                      <a:lnTo>
                        <a:pt x="237" y="226"/>
                      </a:lnTo>
                      <a:lnTo>
                        <a:pt x="237" y="227"/>
                      </a:lnTo>
                      <a:lnTo>
                        <a:pt x="234" y="230"/>
                      </a:lnTo>
                      <a:lnTo>
                        <a:pt x="234" y="232"/>
                      </a:lnTo>
                      <a:lnTo>
                        <a:pt x="234" y="235"/>
                      </a:lnTo>
                      <a:lnTo>
                        <a:pt x="233" y="238"/>
                      </a:lnTo>
                      <a:lnTo>
                        <a:pt x="230" y="239"/>
                      </a:lnTo>
                      <a:lnTo>
                        <a:pt x="228" y="239"/>
                      </a:lnTo>
                      <a:lnTo>
                        <a:pt x="224" y="242"/>
                      </a:lnTo>
                      <a:lnTo>
                        <a:pt x="221" y="242"/>
                      </a:lnTo>
                      <a:lnTo>
                        <a:pt x="219" y="244"/>
                      </a:lnTo>
                      <a:lnTo>
                        <a:pt x="216" y="244"/>
                      </a:lnTo>
                      <a:lnTo>
                        <a:pt x="212" y="244"/>
                      </a:lnTo>
                      <a:lnTo>
                        <a:pt x="209" y="242"/>
                      </a:lnTo>
                      <a:lnTo>
                        <a:pt x="207" y="242"/>
                      </a:lnTo>
                      <a:lnTo>
                        <a:pt x="204" y="242"/>
                      </a:lnTo>
                      <a:lnTo>
                        <a:pt x="203" y="239"/>
                      </a:lnTo>
                      <a:lnTo>
                        <a:pt x="200" y="238"/>
                      </a:lnTo>
                      <a:lnTo>
                        <a:pt x="200" y="235"/>
                      </a:lnTo>
                      <a:lnTo>
                        <a:pt x="198" y="235"/>
                      </a:lnTo>
                      <a:lnTo>
                        <a:pt x="195" y="232"/>
                      </a:lnTo>
                      <a:lnTo>
                        <a:pt x="195" y="230"/>
                      </a:lnTo>
                      <a:lnTo>
                        <a:pt x="195" y="227"/>
                      </a:lnTo>
                      <a:lnTo>
                        <a:pt x="195" y="226"/>
                      </a:lnTo>
                      <a:lnTo>
                        <a:pt x="195" y="84"/>
                      </a:lnTo>
                      <a:lnTo>
                        <a:pt x="182" y="84"/>
                      </a:lnTo>
                      <a:lnTo>
                        <a:pt x="182" y="467"/>
                      </a:lnTo>
                      <a:lnTo>
                        <a:pt x="182" y="471"/>
                      </a:lnTo>
                      <a:lnTo>
                        <a:pt x="182" y="474"/>
                      </a:lnTo>
                      <a:lnTo>
                        <a:pt x="179" y="479"/>
                      </a:lnTo>
                      <a:lnTo>
                        <a:pt x="177" y="483"/>
                      </a:lnTo>
                      <a:lnTo>
                        <a:pt x="174" y="486"/>
                      </a:lnTo>
                      <a:lnTo>
                        <a:pt x="173" y="488"/>
                      </a:lnTo>
                      <a:lnTo>
                        <a:pt x="170" y="491"/>
                      </a:lnTo>
                      <a:lnTo>
                        <a:pt x="165" y="492"/>
                      </a:lnTo>
                      <a:lnTo>
                        <a:pt x="162" y="492"/>
                      </a:lnTo>
                      <a:lnTo>
                        <a:pt x="161" y="495"/>
                      </a:lnTo>
                      <a:lnTo>
                        <a:pt x="156" y="495"/>
                      </a:lnTo>
                      <a:lnTo>
                        <a:pt x="153" y="495"/>
                      </a:lnTo>
                      <a:lnTo>
                        <a:pt x="152" y="495"/>
                      </a:lnTo>
                      <a:lnTo>
                        <a:pt x="147" y="495"/>
                      </a:lnTo>
                      <a:lnTo>
                        <a:pt x="144" y="492"/>
                      </a:lnTo>
                      <a:lnTo>
                        <a:pt x="140" y="492"/>
                      </a:lnTo>
                      <a:lnTo>
                        <a:pt x="137" y="491"/>
                      </a:lnTo>
                      <a:lnTo>
                        <a:pt x="135" y="488"/>
                      </a:lnTo>
                      <a:lnTo>
                        <a:pt x="132" y="486"/>
                      </a:lnTo>
                      <a:lnTo>
                        <a:pt x="131" y="483"/>
                      </a:lnTo>
                      <a:lnTo>
                        <a:pt x="128" y="482"/>
                      </a:lnTo>
                      <a:lnTo>
                        <a:pt x="128" y="479"/>
                      </a:lnTo>
                      <a:lnTo>
                        <a:pt x="126" y="477"/>
                      </a:lnTo>
                      <a:lnTo>
                        <a:pt x="126" y="474"/>
                      </a:lnTo>
                      <a:lnTo>
                        <a:pt x="126" y="470"/>
                      </a:lnTo>
                      <a:lnTo>
                        <a:pt x="126" y="238"/>
                      </a:lnTo>
                      <a:lnTo>
                        <a:pt x="111" y="238"/>
                      </a:lnTo>
                      <a:lnTo>
                        <a:pt x="111" y="470"/>
                      </a:lnTo>
                      <a:lnTo>
                        <a:pt x="111" y="471"/>
                      </a:lnTo>
                      <a:lnTo>
                        <a:pt x="110" y="477"/>
                      </a:lnTo>
                      <a:lnTo>
                        <a:pt x="107" y="479"/>
                      </a:lnTo>
                      <a:lnTo>
                        <a:pt x="107" y="483"/>
                      </a:lnTo>
                      <a:lnTo>
                        <a:pt x="105" y="486"/>
                      </a:lnTo>
                      <a:lnTo>
                        <a:pt x="101" y="491"/>
                      </a:lnTo>
                      <a:lnTo>
                        <a:pt x="98" y="491"/>
                      </a:lnTo>
                      <a:lnTo>
                        <a:pt x="93" y="492"/>
                      </a:lnTo>
                      <a:lnTo>
                        <a:pt x="89" y="495"/>
                      </a:lnTo>
                      <a:lnTo>
                        <a:pt x="86" y="495"/>
                      </a:lnTo>
                      <a:lnTo>
                        <a:pt x="81" y="495"/>
                      </a:lnTo>
                      <a:lnTo>
                        <a:pt x="77" y="495"/>
                      </a:lnTo>
                      <a:lnTo>
                        <a:pt x="75" y="495"/>
                      </a:lnTo>
                      <a:lnTo>
                        <a:pt x="72" y="492"/>
                      </a:lnTo>
                      <a:lnTo>
                        <a:pt x="69" y="491"/>
                      </a:lnTo>
                      <a:lnTo>
                        <a:pt x="65" y="491"/>
                      </a:lnTo>
                      <a:lnTo>
                        <a:pt x="63" y="486"/>
                      </a:lnTo>
                      <a:lnTo>
                        <a:pt x="60" y="486"/>
                      </a:lnTo>
                      <a:lnTo>
                        <a:pt x="59" y="482"/>
                      </a:lnTo>
                      <a:lnTo>
                        <a:pt x="59" y="479"/>
                      </a:lnTo>
                      <a:lnTo>
                        <a:pt x="56" y="477"/>
                      </a:lnTo>
                      <a:lnTo>
                        <a:pt x="56" y="474"/>
                      </a:lnTo>
                      <a:lnTo>
                        <a:pt x="56" y="470"/>
                      </a:lnTo>
                      <a:lnTo>
                        <a:pt x="56" y="84"/>
                      </a:lnTo>
                      <a:lnTo>
                        <a:pt x="42" y="84"/>
                      </a:lnTo>
                      <a:lnTo>
                        <a:pt x="42" y="226"/>
                      </a:lnTo>
                      <a:lnTo>
                        <a:pt x="42" y="227"/>
                      </a:lnTo>
                      <a:lnTo>
                        <a:pt x="39" y="230"/>
                      </a:lnTo>
                      <a:lnTo>
                        <a:pt x="39" y="232"/>
                      </a:lnTo>
                      <a:lnTo>
                        <a:pt x="38" y="235"/>
                      </a:lnTo>
                      <a:lnTo>
                        <a:pt x="35" y="238"/>
                      </a:lnTo>
                      <a:lnTo>
                        <a:pt x="35" y="239"/>
                      </a:lnTo>
                      <a:lnTo>
                        <a:pt x="33" y="239"/>
                      </a:lnTo>
                      <a:lnTo>
                        <a:pt x="30" y="242"/>
                      </a:lnTo>
                      <a:lnTo>
                        <a:pt x="29" y="242"/>
                      </a:lnTo>
                      <a:lnTo>
                        <a:pt x="26" y="244"/>
                      </a:lnTo>
                      <a:lnTo>
                        <a:pt x="23" y="244"/>
                      </a:lnTo>
                      <a:lnTo>
                        <a:pt x="18" y="244"/>
                      </a:lnTo>
                      <a:lnTo>
                        <a:pt x="17" y="244"/>
                      </a:lnTo>
                      <a:lnTo>
                        <a:pt x="14" y="242"/>
                      </a:lnTo>
                      <a:lnTo>
                        <a:pt x="12" y="242"/>
                      </a:lnTo>
                      <a:lnTo>
                        <a:pt x="9" y="239"/>
                      </a:lnTo>
                      <a:lnTo>
                        <a:pt x="8" y="239"/>
                      </a:lnTo>
                      <a:lnTo>
                        <a:pt x="8" y="238"/>
                      </a:lnTo>
                      <a:lnTo>
                        <a:pt x="5" y="238"/>
                      </a:lnTo>
                      <a:lnTo>
                        <a:pt x="3" y="235"/>
                      </a:lnTo>
                      <a:lnTo>
                        <a:pt x="3" y="232"/>
                      </a:lnTo>
                      <a:lnTo>
                        <a:pt x="0" y="230"/>
                      </a:lnTo>
                      <a:lnTo>
                        <a:pt x="0" y="227"/>
                      </a:lnTo>
                      <a:lnTo>
                        <a:pt x="0" y="226"/>
                      </a:lnTo>
                      <a:lnTo>
                        <a:pt x="0" y="39"/>
                      </a:lnTo>
                      <a:lnTo>
                        <a:pt x="0" y="34"/>
                      </a:lnTo>
                      <a:lnTo>
                        <a:pt x="3" y="30"/>
                      </a:lnTo>
                      <a:lnTo>
                        <a:pt x="5" y="25"/>
                      </a:lnTo>
                      <a:lnTo>
                        <a:pt x="8" y="21"/>
                      </a:lnTo>
                      <a:lnTo>
                        <a:pt x="12" y="18"/>
                      </a:lnTo>
                      <a:lnTo>
                        <a:pt x="14" y="13"/>
                      </a:lnTo>
                      <a:lnTo>
                        <a:pt x="18" y="12"/>
                      </a:lnTo>
                      <a:lnTo>
                        <a:pt x="26" y="9"/>
                      </a:lnTo>
                      <a:lnTo>
                        <a:pt x="30" y="7"/>
                      </a:lnTo>
                      <a:lnTo>
                        <a:pt x="33" y="4"/>
                      </a:lnTo>
                      <a:lnTo>
                        <a:pt x="39" y="3"/>
                      </a:lnTo>
                      <a:lnTo>
                        <a:pt x="44" y="3"/>
                      </a:lnTo>
                      <a:lnTo>
                        <a:pt x="51" y="0"/>
                      </a:lnTo>
                      <a:lnTo>
                        <a:pt x="56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00FF00"/>
                    </a:gs>
                    <a:gs pos="100000">
                      <a:srgbClr val="00FF00">
                        <a:gamma/>
                        <a:tint val="52549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12700" cap="rnd">
                  <a:noFill/>
                  <a:rou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2475" name="Group 31"/>
              <p:cNvGrpSpPr/>
              <p:nvPr/>
            </p:nvGrpSpPr>
            <p:grpSpPr bwMode="auto">
              <a:xfrm>
                <a:off x="2784" y="2400"/>
                <a:ext cx="262" cy="507"/>
                <a:chOff x="3064" y="2792"/>
                <a:chExt cx="281" cy="626"/>
              </a:xfrm>
            </p:grpSpPr>
            <p:sp>
              <p:nvSpPr>
                <p:cNvPr id="258081" name="Oval 33"/>
                <p:cNvSpPr>
                  <a:spLocks noChangeArrowheads="1"/>
                </p:cNvSpPr>
                <p:nvPr/>
              </p:nvSpPr>
              <p:spPr bwMode="auto">
                <a:xfrm>
                  <a:off x="3156" y="2792"/>
                  <a:ext cx="94" cy="10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234DB">
                        <a:gamma/>
                        <a:tint val="33333"/>
                        <a:invGamma/>
                      </a:srgbClr>
                    </a:gs>
                    <a:gs pos="100000">
                      <a:srgbClr val="9234DB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8080" name="Freeform 32"/>
                <p:cNvSpPr/>
                <p:nvPr/>
              </p:nvSpPr>
              <p:spPr bwMode="auto">
                <a:xfrm>
                  <a:off x="3064" y="2914"/>
                  <a:ext cx="281" cy="504"/>
                </a:xfrm>
                <a:custGeom>
                  <a:avLst/>
                  <a:gdLst/>
                  <a:ahLst/>
                  <a:cxnLst>
                    <a:cxn ang="0">
                      <a:pos x="208" y="0"/>
                    </a:cxn>
                    <a:cxn ang="0">
                      <a:pos x="217" y="3"/>
                    </a:cxn>
                    <a:cxn ang="0">
                      <a:pos x="228" y="9"/>
                    </a:cxn>
                    <a:cxn ang="0">
                      <a:pos x="232" y="16"/>
                    </a:cxn>
                    <a:cxn ang="0">
                      <a:pos x="237" y="24"/>
                    </a:cxn>
                    <a:cxn ang="0">
                      <a:pos x="241" y="35"/>
                    </a:cxn>
                    <a:cxn ang="0">
                      <a:pos x="280" y="189"/>
                    </a:cxn>
                    <a:cxn ang="0">
                      <a:pos x="280" y="201"/>
                    </a:cxn>
                    <a:cxn ang="0">
                      <a:pos x="276" y="208"/>
                    </a:cxn>
                    <a:cxn ang="0">
                      <a:pos x="268" y="214"/>
                    </a:cxn>
                    <a:cxn ang="0">
                      <a:pos x="258" y="214"/>
                    </a:cxn>
                    <a:cxn ang="0">
                      <a:pos x="252" y="212"/>
                    </a:cxn>
                    <a:cxn ang="0">
                      <a:pos x="244" y="208"/>
                    </a:cxn>
                    <a:cxn ang="0">
                      <a:pos x="240" y="201"/>
                    </a:cxn>
                    <a:cxn ang="0">
                      <a:pos x="253" y="310"/>
                    </a:cxn>
                    <a:cxn ang="0">
                      <a:pos x="202" y="484"/>
                    </a:cxn>
                    <a:cxn ang="0">
                      <a:pos x="198" y="494"/>
                    </a:cxn>
                    <a:cxn ang="0">
                      <a:pos x="190" y="499"/>
                    </a:cxn>
                    <a:cxn ang="0">
                      <a:pos x="184" y="503"/>
                    </a:cxn>
                    <a:cxn ang="0">
                      <a:pos x="174" y="503"/>
                    </a:cxn>
                    <a:cxn ang="0">
                      <a:pos x="166" y="500"/>
                    </a:cxn>
                    <a:cxn ang="0">
                      <a:pos x="159" y="494"/>
                    </a:cxn>
                    <a:cxn ang="0">
                      <a:pos x="154" y="487"/>
                    </a:cxn>
                    <a:cxn ang="0">
                      <a:pos x="153" y="479"/>
                    </a:cxn>
                    <a:cxn ang="0">
                      <a:pos x="127" y="479"/>
                    </a:cxn>
                    <a:cxn ang="0">
                      <a:pos x="126" y="487"/>
                    </a:cxn>
                    <a:cxn ang="0">
                      <a:pos x="121" y="496"/>
                    </a:cxn>
                    <a:cxn ang="0">
                      <a:pos x="114" y="500"/>
                    </a:cxn>
                    <a:cxn ang="0">
                      <a:pos x="106" y="503"/>
                    </a:cxn>
                    <a:cxn ang="0">
                      <a:pos x="96" y="503"/>
                    </a:cxn>
                    <a:cxn ang="0">
                      <a:pos x="90" y="499"/>
                    </a:cxn>
                    <a:cxn ang="0">
                      <a:pos x="82" y="494"/>
                    </a:cxn>
                    <a:cxn ang="0">
                      <a:pos x="78" y="484"/>
                    </a:cxn>
                    <a:cxn ang="0">
                      <a:pos x="78" y="313"/>
                    </a:cxn>
                    <a:cxn ang="0">
                      <a:pos x="78" y="71"/>
                    </a:cxn>
                    <a:cxn ang="0">
                      <a:pos x="39" y="209"/>
                    </a:cxn>
                    <a:cxn ang="0">
                      <a:pos x="31" y="217"/>
                    </a:cxn>
                    <a:cxn ang="0">
                      <a:pos x="22" y="220"/>
                    </a:cxn>
                    <a:cxn ang="0">
                      <a:pos x="15" y="220"/>
                    </a:cxn>
                    <a:cxn ang="0">
                      <a:pos x="4" y="212"/>
                    </a:cxn>
                    <a:cxn ang="0">
                      <a:pos x="0" y="202"/>
                    </a:cxn>
                    <a:cxn ang="0">
                      <a:pos x="0" y="196"/>
                    </a:cxn>
                    <a:cxn ang="0">
                      <a:pos x="40" y="38"/>
                    </a:cxn>
                    <a:cxn ang="0">
                      <a:pos x="43" y="28"/>
                    </a:cxn>
                    <a:cxn ang="0">
                      <a:pos x="46" y="19"/>
                    </a:cxn>
                    <a:cxn ang="0">
                      <a:pos x="52" y="12"/>
                    </a:cxn>
                    <a:cxn ang="0">
                      <a:pos x="60" y="4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281" h="504">
                      <a:moveTo>
                        <a:pt x="78" y="0"/>
                      </a:moveTo>
                      <a:lnTo>
                        <a:pt x="205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4" y="3"/>
                      </a:lnTo>
                      <a:lnTo>
                        <a:pt x="217" y="3"/>
                      </a:lnTo>
                      <a:lnTo>
                        <a:pt x="220" y="4"/>
                      </a:lnTo>
                      <a:lnTo>
                        <a:pt x="222" y="7"/>
                      </a:lnTo>
                      <a:lnTo>
                        <a:pt x="228" y="9"/>
                      </a:lnTo>
                      <a:lnTo>
                        <a:pt x="229" y="12"/>
                      </a:lnTo>
                      <a:lnTo>
                        <a:pt x="229" y="15"/>
                      </a:lnTo>
                      <a:lnTo>
                        <a:pt x="232" y="16"/>
                      </a:lnTo>
                      <a:lnTo>
                        <a:pt x="234" y="19"/>
                      </a:lnTo>
                      <a:lnTo>
                        <a:pt x="237" y="22"/>
                      </a:lnTo>
                      <a:lnTo>
                        <a:pt x="237" y="24"/>
                      </a:lnTo>
                      <a:lnTo>
                        <a:pt x="240" y="27"/>
                      </a:lnTo>
                      <a:lnTo>
                        <a:pt x="240" y="31"/>
                      </a:lnTo>
                      <a:lnTo>
                        <a:pt x="241" y="35"/>
                      </a:lnTo>
                      <a:lnTo>
                        <a:pt x="241" y="38"/>
                      </a:lnTo>
                      <a:lnTo>
                        <a:pt x="241" y="43"/>
                      </a:lnTo>
                      <a:lnTo>
                        <a:pt x="280" y="189"/>
                      </a:lnTo>
                      <a:lnTo>
                        <a:pt x="280" y="193"/>
                      </a:lnTo>
                      <a:lnTo>
                        <a:pt x="280" y="196"/>
                      </a:lnTo>
                      <a:lnTo>
                        <a:pt x="280" y="201"/>
                      </a:lnTo>
                      <a:lnTo>
                        <a:pt x="280" y="202"/>
                      </a:lnTo>
                      <a:lnTo>
                        <a:pt x="277" y="205"/>
                      </a:lnTo>
                      <a:lnTo>
                        <a:pt x="276" y="208"/>
                      </a:lnTo>
                      <a:lnTo>
                        <a:pt x="273" y="209"/>
                      </a:lnTo>
                      <a:lnTo>
                        <a:pt x="271" y="212"/>
                      </a:lnTo>
                      <a:lnTo>
                        <a:pt x="268" y="214"/>
                      </a:lnTo>
                      <a:lnTo>
                        <a:pt x="265" y="214"/>
                      </a:lnTo>
                      <a:lnTo>
                        <a:pt x="261" y="214"/>
                      </a:lnTo>
                      <a:lnTo>
                        <a:pt x="258" y="214"/>
                      </a:lnTo>
                      <a:lnTo>
                        <a:pt x="256" y="214"/>
                      </a:lnTo>
                      <a:lnTo>
                        <a:pt x="253" y="214"/>
                      </a:lnTo>
                      <a:lnTo>
                        <a:pt x="252" y="212"/>
                      </a:lnTo>
                      <a:lnTo>
                        <a:pt x="249" y="212"/>
                      </a:lnTo>
                      <a:lnTo>
                        <a:pt x="246" y="209"/>
                      </a:lnTo>
                      <a:lnTo>
                        <a:pt x="244" y="208"/>
                      </a:lnTo>
                      <a:lnTo>
                        <a:pt x="241" y="205"/>
                      </a:lnTo>
                      <a:lnTo>
                        <a:pt x="241" y="202"/>
                      </a:lnTo>
                      <a:lnTo>
                        <a:pt x="240" y="201"/>
                      </a:lnTo>
                      <a:lnTo>
                        <a:pt x="202" y="71"/>
                      </a:lnTo>
                      <a:lnTo>
                        <a:pt x="190" y="71"/>
                      </a:lnTo>
                      <a:lnTo>
                        <a:pt x="253" y="310"/>
                      </a:lnTo>
                      <a:lnTo>
                        <a:pt x="202" y="310"/>
                      </a:lnTo>
                      <a:lnTo>
                        <a:pt x="202" y="479"/>
                      </a:lnTo>
                      <a:lnTo>
                        <a:pt x="202" y="484"/>
                      </a:lnTo>
                      <a:lnTo>
                        <a:pt x="202" y="487"/>
                      </a:lnTo>
                      <a:lnTo>
                        <a:pt x="201" y="488"/>
                      </a:lnTo>
                      <a:lnTo>
                        <a:pt x="198" y="494"/>
                      </a:lnTo>
                      <a:lnTo>
                        <a:pt x="196" y="496"/>
                      </a:lnTo>
                      <a:lnTo>
                        <a:pt x="196" y="499"/>
                      </a:lnTo>
                      <a:lnTo>
                        <a:pt x="190" y="499"/>
                      </a:lnTo>
                      <a:lnTo>
                        <a:pt x="189" y="500"/>
                      </a:lnTo>
                      <a:lnTo>
                        <a:pt x="186" y="503"/>
                      </a:lnTo>
                      <a:lnTo>
                        <a:pt x="184" y="503"/>
                      </a:lnTo>
                      <a:lnTo>
                        <a:pt x="181" y="503"/>
                      </a:lnTo>
                      <a:lnTo>
                        <a:pt x="178" y="503"/>
                      </a:lnTo>
                      <a:lnTo>
                        <a:pt x="174" y="503"/>
                      </a:lnTo>
                      <a:lnTo>
                        <a:pt x="171" y="503"/>
                      </a:lnTo>
                      <a:lnTo>
                        <a:pt x="169" y="500"/>
                      </a:lnTo>
                      <a:lnTo>
                        <a:pt x="166" y="500"/>
                      </a:lnTo>
                      <a:lnTo>
                        <a:pt x="165" y="499"/>
                      </a:lnTo>
                      <a:lnTo>
                        <a:pt x="162" y="496"/>
                      </a:lnTo>
                      <a:lnTo>
                        <a:pt x="159" y="494"/>
                      </a:lnTo>
                      <a:lnTo>
                        <a:pt x="157" y="494"/>
                      </a:lnTo>
                      <a:lnTo>
                        <a:pt x="157" y="488"/>
                      </a:lnTo>
                      <a:lnTo>
                        <a:pt x="154" y="487"/>
                      </a:lnTo>
                      <a:lnTo>
                        <a:pt x="154" y="484"/>
                      </a:lnTo>
                      <a:lnTo>
                        <a:pt x="153" y="481"/>
                      </a:lnTo>
                      <a:lnTo>
                        <a:pt x="153" y="479"/>
                      </a:lnTo>
                      <a:lnTo>
                        <a:pt x="153" y="313"/>
                      </a:lnTo>
                      <a:lnTo>
                        <a:pt x="127" y="313"/>
                      </a:lnTo>
                      <a:lnTo>
                        <a:pt x="127" y="479"/>
                      </a:lnTo>
                      <a:lnTo>
                        <a:pt x="127" y="481"/>
                      </a:lnTo>
                      <a:lnTo>
                        <a:pt x="127" y="484"/>
                      </a:lnTo>
                      <a:lnTo>
                        <a:pt x="126" y="487"/>
                      </a:lnTo>
                      <a:lnTo>
                        <a:pt x="126" y="488"/>
                      </a:lnTo>
                      <a:lnTo>
                        <a:pt x="123" y="494"/>
                      </a:lnTo>
                      <a:lnTo>
                        <a:pt x="121" y="496"/>
                      </a:lnTo>
                      <a:lnTo>
                        <a:pt x="118" y="499"/>
                      </a:lnTo>
                      <a:lnTo>
                        <a:pt x="115" y="499"/>
                      </a:lnTo>
                      <a:lnTo>
                        <a:pt x="114" y="500"/>
                      </a:lnTo>
                      <a:lnTo>
                        <a:pt x="111" y="503"/>
                      </a:lnTo>
                      <a:lnTo>
                        <a:pt x="109" y="503"/>
                      </a:lnTo>
                      <a:lnTo>
                        <a:pt x="106" y="503"/>
                      </a:lnTo>
                      <a:lnTo>
                        <a:pt x="102" y="503"/>
                      </a:lnTo>
                      <a:lnTo>
                        <a:pt x="99" y="503"/>
                      </a:lnTo>
                      <a:lnTo>
                        <a:pt x="96" y="503"/>
                      </a:lnTo>
                      <a:lnTo>
                        <a:pt x="94" y="500"/>
                      </a:lnTo>
                      <a:lnTo>
                        <a:pt x="91" y="500"/>
                      </a:lnTo>
                      <a:lnTo>
                        <a:pt x="90" y="499"/>
                      </a:lnTo>
                      <a:lnTo>
                        <a:pt x="87" y="499"/>
                      </a:lnTo>
                      <a:lnTo>
                        <a:pt x="84" y="496"/>
                      </a:lnTo>
                      <a:lnTo>
                        <a:pt x="82" y="494"/>
                      </a:lnTo>
                      <a:lnTo>
                        <a:pt x="79" y="491"/>
                      </a:lnTo>
                      <a:lnTo>
                        <a:pt x="79" y="488"/>
                      </a:lnTo>
                      <a:lnTo>
                        <a:pt x="78" y="484"/>
                      </a:lnTo>
                      <a:lnTo>
                        <a:pt x="78" y="481"/>
                      </a:lnTo>
                      <a:lnTo>
                        <a:pt x="78" y="479"/>
                      </a:lnTo>
                      <a:lnTo>
                        <a:pt x="78" y="313"/>
                      </a:lnTo>
                      <a:lnTo>
                        <a:pt x="28" y="313"/>
                      </a:lnTo>
                      <a:lnTo>
                        <a:pt x="90" y="71"/>
                      </a:lnTo>
                      <a:lnTo>
                        <a:pt x="78" y="71"/>
                      </a:lnTo>
                      <a:lnTo>
                        <a:pt x="40" y="202"/>
                      </a:lnTo>
                      <a:lnTo>
                        <a:pt x="39" y="205"/>
                      </a:lnTo>
                      <a:lnTo>
                        <a:pt x="39" y="209"/>
                      </a:lnTo>
                      <a:lnTo>
                        <a:pt x="36" y="212"/>
                      </a:lnTo>
                      <a:lnTo>
                        <a:pt x="34" y="214"/>
                      </a:lnTo>
                      <a:lnTo>
                        <a:pt x="31" y="217"/>
                      </a:lnTo>
                      <a:lnTo>
                        <a:pt x="28" y="217"/>
                      </a:lnTo>
                      <a:lnTo>
                        <a:pt x="27" y="220"/>
                      </a:lnTo>
                      <a:lnTo>
                        <a:pt x="22" y="220"/>
                      </a:lnTo>
                      <a:lnTo>
                        <a:pt x="19" y="220"/>
                      </a:lnTo>
                      <a:lnTo>
                        <a:pt x="16" y="220"/>
                      </a:lnTo>
                      <a:lnTo>
                        <a:pt x="15" y="220"/>
                      </a:lnTo>
                      <a:lnTo>
                        <a:pt x="9" y="217"/>
                      </a:lnTo>
                      <a:lnTo>
                        <a:pt x="7" y="214"/>
                      </a:lnTo>
                      <a:lnTo>
                        <a:pt x="4" y="212"/>
                      </a:lnTo>
                      <a:lnTo>
                        <a:pt x="3" y="208"/>
                      </a:lnTo>
                      <a:lnTo>
                        <a:pt x="0" y="205"/>
                      </a:lnTo>
                      <a:lnTo>
                        <a:pt x="0" y="202"/>
                      </a:lnTo>
                      <a:lnTo>
                        <a:pt x="0" y="201"/>
                      </a:lnTo>
                      <a:lnTo>
                        <a:pt x="0" y="198"/>
                      </a:lnTo>
                      <a:lnTo>
                        <a:pt x="0" y="196"/>
                      </a:lnTo>
                      <a:lnTo>
                        <a:pt x="0" y="193"/>
                      </a:lnTo>
                      <a:lnTo>
                        <a:pt x="39" y="40"/>
                      </a:lnTo>
                      <a:lnTo>
                        <a:pt x="40" y="38"/>
                      </a:lnTo>
                      <a:lnTo>
                        <a:pt x="40" y="34"/>
                      </a:lnTo>
                      <a:lnTo>
                        <a:pt x="40" y="31"/>
                      </a:lnTo>
                      <a:lnTo>
                        <a:pt x="43" y="28"/>
                      </a:lnTo>
                      <a:lnTo>
                        <a:pt x="43" y="27"/>
                      </a:lnTo>
                      <a:lnTo>
                        <a:pt x="43" y="24"/>
                      </a:lnTo>
                      <a:lnTo>
                        <a:pt x="46" y="19"/>
                      </a:lnTo>
                      <a:lnTo>
                        <a:pt x="48" y="16"/>
                      </a:lnTo>
                      <a:lnTo>
                        <a:pt x="51" y="15"/>
                      </a:lnTo>
                      <a:lnTo>
                        <a:pt x="52" y="12"/>
                      </a:lnTo>
                      <a:lnTo>
                        <a:pt x="55" y="9"/>
                      </a:lnTo>
                      <a:lnTo>
                        <a:pt x="58" y="7"/>
                      </a:lnTo>
                      <a:lnTo>
                        <a:pt x="60" y="4"/>
                      </a:lnTo>
                      <a:lnTo>
                        <a:pt x="63" y="3"/>
                      </a:lnTo>
                      <a:lnTo>
                        <a:pt x="67" y="3"/>
                      </a:lnTo>
                      <a:lnTo>
                        <a:pt x="72" y="0"/>
                      </a:lnTo>
                      <a:lnTo>
                        <a:pt x="78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234DB">
                        <a:gamma/>
                        <a:tint val="33333"/>
                        <a:invGamma/>
                      </a:srgbClr>
                    </a:gs>
                    <a:gs pos="100000">
                      <a:srgbClr val="9234DB"/>
                    </a:gs>
                  </a:gsLst>
                  <a:path path="rect">
                    <a:fillToRect l="50000" t="50000" r="50000" b="50000"/>
                  </a:path>
                </a:gradFill>
                <a:ln w="12700" cap="rnd">
                  <a:noFill/>
                  <a:rou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2476" name="Group 28"/>
              <p:cNvGrpSpPr/>
              <p:nvPr/>
            </p:nvGrpSpPr>
            <p:grpSpPr bwMode="auto">
              <a:xfrm>
                <a:off x="2784" y="3120"/>
                <a:ext cx="262" cy="507"/>
                <a:chOff x="3064" y="2792"/>
                <a:chExt cx="281" cy="626"/>
              </a:xfrm>
            </p:grpSpPr>
            <p:sp>
              <p:nvSpPr>
                <p:cNvPr id="258078" name="Oval 30"/>
                <p:cNvSpPr>
                  <a:spLocks noChangeArrowheads="1"/>
                </p:cNvSpPr>
                <p:nvPr/>
              </p:nvSpPr>
              <p:spPr bwMode="auto">
                <a:xfrm>
                  <a:off x="3156" y="2792"/>
                  <a:ext cx="94" cy="102"/>
                </a:xfrm>
                <a:prstGeom prst="ellipse">
                  <a:avLst/>
                </a:prstGeom>
                <a:solidFill>
                  <a:srgbClr val="FF6600"/>
                </a:solidFill>
                <a:ln w="12700">
                  <a:noFill/>
                  <a:rou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8077" name="Freeform 29"/>
                <p:cNvSpPr/>
                <p:nvPr/>
              </p:nvSpPr>
              <p:spPr bwMode="auto">
                <a:xfrm>
                  <a:off x="3064" y="2914"/>
                  <a:ext cx="281" cy="504"/>
                </a:xfrm>
                <a:custGeom>
                  <a:avLst/>
                  <a:gdLst/>
                  <a:ahLst/>
                  <a:cxnLst>
                    <a:cxn ang="0">
                      <a:pos x="208" y="0"/>
                    </a:cxn>
                    <a:cxn ang="0">
                      <a:pos x="217" y="3"/>
                    </a:cxn>
                    <a:cxn ang="0">
                      <a:pos x="228" y="9"/>
                    </a:cxn>
                    <a:cxn ang="0">
                      <a:pos x="232" y="16"/>
                    </a:cxn>
                    <a:cxn ang="0">
                      <a:pos x="237" y="24"/>
                    </a:cxn>
                    <a:cxn ang="0">
                      <a:pos x="241" y="35"/>
                    </a:cxn>
                    <a:cxn ang="0">
                      <a:pos x="280" y="189"/>
                    </a:cxn>
                    <a:cxn ang="0">
                      <a:pos x="280" y="201"/>
                    </a:cxn>
                    <a:cxn ang="0">
                      <a:pos x="276" y="208"/>
                    </a:cxn>
                    <a:cxn ang="0">
                      <a:pos x="268" y="214"/>
                    </a:cxn>
                    <a:cxn ang="0">
                      <a:pos x="258" y="214"/>
                    </a:cxn>
                    <a:cxn ang="0">
                      <a:pos x="252" y="212"/>
                    </a:cxn>
                    <a:cxn ang="0">
                      <a:pos x="244" y="208"/>
                    </a:cxn>
                    <a:cxn ang="0">
                      <a:pos x="240" y="201"/>
                    </a:cxn>
                    <a:cxn ang="0">
                      <a:pos x="253" y="310"/>
                    </a:cxn>
                    <a:cxn ang="0">
                      <a:pos x="202" y="484"/>
                    </a:cxn>
                    <a:cxn ang="0">
                      <a:pos x="198" y="494"/>
                    </a:cxn>
                    <a:cxn ang="0">
                      <a:pos x="190" y="499"/>
                    </a:cxn>
                    <a:cxn ang="0">
                      <a:pos x="184" y="503"/>
                    </a:cxn>
                    <a:cxn ang="0">
                      <a:pos x="174" y="503"/>
                    </a:cxn>
                    <a:cxn ang="0">
                      <a:pos x="166" y="500"/>
                    </a:cxn>
                    <a:cxn ang="0">
                      <a:pos x="159" y="494"/>
                    </a:cxn>
                    <a:cxn ang="0">
                      <a:pos x="154" y="487"/>
                    </a:cxn>
                    <a:cxn ang="0">
                      <a:pos x="153" y="479"/>
                    </a:cxn>
                    <a:cxn ang="0">
                      <a:pos x="127" y="479"/>
                    </a:cxn>
                    <a:cxn ang="0">
                      <a:pos x="126" y="487"/>
                    </a:cxn>
                    <a:cxn ang="0">
                      <a:pos x="121" y="496"/>
                    </a:cxn>
                    <a:cxn ang="0">
                      <a:pos x="114" y="500"/>
                    </a:cxn>
                    <a:cxn ang="0">
                      <a:pos x="106" y="503"/>
                    </a:cxn>
                    <a:cxn ang="0">
                      <a:pos x="96" y="503"/>
                    </a:cxn>
                    <a:cxn ang="0">
                      <a:pos x="90" y="499"/>
                    </a:cxn>
                    <a:cxn ang="0">
                      <a:pos x="82" y="494"/>
                    </a:cxn>
                    <a:cxn ang="0">
                      <a:pos x="78" y="484"/>
                    </a:cxn>
                    <a:cxn ang="0">
                      <a:pos x="78" y="313"/>
                    </a:cxn>
                    <a:cxn ang="0">
                      <a:pos x="78" y="71"/>
                    </a:cxn>
                    <a:cxn ang="0">
                      <a:pos x="39" y="209"/>
                    </a:cxn>
                    <a:cxn ang="0">
                      <a:pos x="31" y="217"/>
                    </a:cxn>
                    <a:cxn ang="0">
                      <a:pos x="22" y="220"/>
                    </a:cxn>
                    <a:cxn ang="0">
                      <a:pos x="15" y="220"/>
                    </a:cxn>
                    <a:cxn ang="0">
                      <a:pos x="4" y="212"/>
                    </a:cxn>
                    <a:cxn ang="0">
                      <a:pos x="0" y="202"/>
                    </a:cxn>
                    <a:cxn ang="0">
                      <a:pos x="0" y="196"/>
                    </a:cxn>
                    <a:cxn ang="0">
                      <a:pos x="40" y="38"/>
                    </a:cxn>
                    <a:cxn ang="0">
                      <a:pos x="43" y="28"/>
                    </a:cxn>
                    <a:cxn ang="0">
                      <a:pos x="46" y="19"/>
                    </a:cxn>
                    <a:cxn ang="0">
                      <a:pos x="52" y="12"/>
                    </a:cxn>
                    <a:cxn ang="0">
                      <a:pos x="60" y="4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281" h="504">
                      <a:moveTo>
                        <a:pt x="78" y="0"/>
                      </a:moveTo>
                      <a:lnTo>
                        <a:pt x="205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4" y="3"/>
                      </a:lnTo>
                      <a:lnTo>
                        <a:pt x="217" y="3"/>
                      </a:lnTo>
                      <a:lnTo>
                        <a:pt x="220" y="4"/>
                      </a:lnTo>
                      <a:lnTo>
                        <a:pt x="222" y="7"/>
                      </a:lnTo>
                      <a:lnTo>
                        <a:pt x="228" y="9"/>
                      </a:lnTo>
                      <a:lnTo>
                        <a:pt x="229" y="12"/>
                      </a:lnTo>
                      <a:lnTo>
                        <a:pt x="229" y="15"/>
                      </a:lnTo>
                      <a:lnTo>
                        <a:pt x="232" y="16"/>
                      </a:lnTo>
                      <a:lnTo>
                        <a:pt x="234" y="19"/>
                      </a:lnTo>
                      <a:lnTo>
                        <a:pt x="237" y="22"/>
                      </a:lnTo>
                      <a:lnTo>
                        <a:pt x="237" y="24"/>
                      </a:lnTo>
                      <a:lnTo>
                        <a:pt x="240" y="27"/>
                      </a:lnTo>
                      <a:lnTo>
                        <a:pt x="240" y="31"/>
                      </a:lnTo>
                      <a:lnTo>
                        <a:pt x="241" y="35"/>
                      </a:lnTo>
                      <a:lnTo>
                        <a:pt x="241" y="38"/>
                      </a:lnTo>
                      <a:lnTo>
                        <a:pt x="241" y="43"/>
                      </a:lnTo>
                      <a:lnTo>
                        <a:pt x="280" y="189"/>
                      </a:lnTo>
                      <a:lnTo>
                        <a:pt x="280" y="193"/>
                      </a:lnTo>
                      <a:lnTo>
                        <a:pt x="280" y="196"/>
                      </a:lnTo>
                      <a:lnTo>
                        <a:pt x="280" y="201"/>
                      </a:lnTo>
                      <a:lnTo>
                        <a:pt x="280" y="202"/>
                      </a:lnTo>
                      <a:lnTo>
                        <a:pt x="277" y="205"/>
                      </a:lnTo>
                      <a:lnTo>
                        <a:pt x="276" y="208"/>
                      </a:lnTo>
                      <a:lnTo>
                        <a:pt x="273" y="209"/>
                      </a:lnTo>
                      <a:lnTo>
                        <a:pt x="271" y="212"/>
                      </a:lnTo>
                      <a:lnTo>
                        <a:pt x="268" y="214"/>
                      </a:lnTo>
                      <a:lnTo>
                        <a:pt x="265" y="214"/>
                      </a:lnTo>
                      <a:lnTo>
                        <a:pt x="261" y="214"/>
                      </a:lnTo>
                      <a:lnTo>
                        <a:pt x="258" y="214"/>
                      </a:lnTo>
                      <a:lnTo>
                        <a:pt x="256" y="214"/>
                      </a:lnTo>
                      <a:lnTo>
                        <a:pt x="253" y="214"/>
                      </a:lnTo>
                      <a:lnTo>
                        <a:pt x="252" y="212"/>
                      </a:lnTo>
                      <a:lnTo>
                        <a:pt x="249" y="212"/>
                      </a:lnTo>
                      <a:lnTo>
                        <a:pt x="246" y="209"/>
                      </a:lnTo>
                      <a:lnTo>
                        <a:pt x="244" y="208"/>
                      </a:lnTo>
                      <a:lnTo>
                        <a:pt x="241" y="205"/>
                      </a:lnTo>
                      <a:lnTo>
                        <a:pt x="241" y="202"/>
                      </a:lnTo>
                      <a:lnTo>
                        <a:pt x="240" y="201"/>
                      </a:lnTo>
                      <a:lnTo>
                        <a:pt x="202" y="71"/>
                      </a:lnTo>
                      <a:lnTo>
                        <a:pt x="190" y="71"/>
                      </a:lnTo>
                      <a:lnTo>
                        <a:pt x="253" y="310"/>
                      </a:lnTo>
                      <a:lnTo>
                        <a:pt x="202" y="310"/>
                      </a:lnTo>
                      <a:lnTo>
                        <a:pt x="202" y="479"/>
                      </a:lnTo>
                      <a:lnTo>
                        <a:pt x="202" y="484"/>
                      </a:lnTo>
                      <a:lnTo>
                        <a:pt x="202" y="487"/>
                      </a:lnTo>
                      <a:lnTo>
                        <a:pt x="201" y="488"/>
                      </a:lnTo>
                      <a:lnTo>
                        <a:pt x="198" y="494"/>
                      </a:lnTo>
                      <a:lnTo>
                        <a:pt x="196" y="496"/>
                      </a:lnTo>
                      <a:lnTo>
                        <a:pt x="196" y="499"/>
                      </a:lnTo>
                      <a:lnTo>
                        <a:pt x="190" y="499"/>
                      </a:lnTo>
                      <a:lnTo>
                        <a:pt x="189" y="500"/>
                      </a:lnTo>
                      <a:lnTo>
                        <a:pt x="186" y="503"/>
                      </a:lnTo>
                      <a:lnTo>
                        <a:pt x="184" y="503"/>
                      </a:lnTo>
                      <a:lnTo>
                        <a:pt x="181" y="503"/>
                      </a:lnTo>
                      <a:lnTo>
                        <a:pt x="178" y="503"/>
                      </a:lnTo>
                      <a:lnTo>
                        <a:pt x="174" y="503"/>
                      </a:lnTo>
                      <a:lnTo>
                        <a:pt x="171" y="503"/>
                      </a:lnTo>
                      <a:lnTo>
                        <a:pt x="169" y="500"/>
                      </a:lnTo>
                      <a:lnTo>
                        <a:pt x="166" y="500"/>
                      </a:lnTo>
                      <a:lnTo>
                        <a:pt x="165" y="499"/>
                      </a:lnTo>
                      <a:lnTo>
                        <a:pt x="162" y="496"/>
                      </a:lnTo>
                      <a:lnTo>
                        <a:pt x="159" y="494"/>
                      </a:lnTo>
                      <a:lnTo>
                        <a:pt x="157" y="494"/>
                      </a:lnTo>
                      <a:lnTo>
                        <a:pt x="157" y="488"/>
                      </a:lnTo>
                      <a:lnTo>
                        <a:pt x="154" y="487"/>
                      </a:lnTo>
                      <a:lnTo>
                        <a:pt x="154" y="484"/>
                      </a:lnTo>
                      <a:lnTo>
                        <a:pt x="153" y="481"/>
                      </a:lnTo>
                      <a:lnTo>
                        <a:pt x="153" y="479"/>
                      </a:lnTo>
                      <a:lnTo>
                        <a:pt x="153" y="313"/>
                      </a:lnTo>
                      <a:lnTo>
                        <a:pt x="127" y="313"/>
                      </a:lnTo>
                      <a:lnTo>
                        <a:pt x="127" y="479"/>
                      </a:lnTo>
                      <a:lnTo>
                        <a:pt x="127" y="481"/>
                      </a:lnTo>
                      <a:lnTo>
                        <a:pt x="127" y="484"/>
                      </a:lnTo>
                      <a:lnTo>
                        <a:pt x="126" y="487"/>
                      </a:lnTo>
                      <a:lnTo>
                        <a:pt x="126" y="488"/>
                      </a:lnTo>
                      <a:lnTo>
                        <a:pt x="123" y="494"/>
                      </a:lnTo>
                      <a:lnTo>
                        <a:pt x="121" y="496"/>
                      </a:lnTo>
                      <a:lnTo>
                        <a:pt x="118" y="499"/>
                      </a:lnTo>
                      <a:lnTo>
                        <a:pt x="115" y="499"/>
                      </a:lnTo>
                      <a:lnTo>
                        <a:pt x="114" y="500"/>
                      </a:lnTo>
                      <a:lnTo>
                        <a:pt x="111" y="503"/>
                      </a:lnTo>
                      <a:lnTo>
                        <a:pt x="109" y="503"/>
                      </a:lnTo>
                      <a:lnTo>
                        <a:pt x="106" y="503"/>
                      </a:lnTo>
                      <a:lnTo>
                        <a:pt x="102" y="503"/>
                      </a:lnTo>
                      <a:lnTo>
                        <a:pt x="99" y="503"/>
                      </a:lnTo>
                      <a:lnTo>
                        <a:pt x="96" y="503"/>
                      </a:lnTo>
                      <a:lnTo>
                        <a:pt x="94" y="500"/>
                      </a:lnTo>
                      <a:lnTo>
                        <a:pt x="91" y="500"/>
                      </a:lnTo>
                      <a:lnTo>
                        <a:pt x="90" y="499"/>
                      </a:lnTo>
                      <a:lnTo>
                        <a:pt x="87" y="499"/>
                      </a:lnTo>
                      <a:lnTo>
                        <a:pt x="84" y="496"/>
                      </a:lnTo>
                      <a:lnTo>
                        <a:pt x="82" y="494"/>
                      </a:lnTo>
                      <a:lnTo>
                        <a:pt x="79" y="491"/>
                      </a:lnTo>
                      <a:lnTo>
                        <a:pt x="79" y="488"/>
                      </a:lnTo>
                      <a:lnTo>
                        <a:pt x="78" y="484"/>
                      </a:lnTo>
                      <a:lnTo>
                        <a:pt x="78" y="481"/>
                      </a:lnTo>
                      <a:lnTo>
                        <a:pt x="78" y="479"/>
                      </a:lnTo>
                      <a:lnTo>
                        <a:pt x="78" y="313"/>
                      </a:lnTo>
                      <a:lnTo>
                        <a:pt x="28" y="313"/>
                      </a:lnTo>
                      <a:lnTo>
                        <a:pt x="90" y="71"/>
                      </a:lnTo>
                      <a:lnTo>
                        <a:pt x="78" y="71"/>
                      </a:lnTo>
                      <a:lnTo>
                        <a:pt x="40" y="202"/>
                      </a:lnTo>
                      <a:lnTo>
                        <a:pt x="39" y="205"/>
                      </a:lnTo>
                      <a:lnTo>
                        <a:pt x="39" y="209"/>
                      </a:lnTo>
                      <a:lnTo>
                        <a:pt x="36" y="212"/>
                      </a:lnTo>
                      <a:lnTo>
                        <a:pt x="34" y="214"/>
                      </a:lnTo>
                      <a:lnTo>
                        <a:pt x="31" y="217"/>
                      </a:lnTo>
                      <a:lnTo>
                        <a:pt x="28" y="217"/>
                      </a:lnTo>
                      <a:lnTo>
                        <a:pt x="27" y="220"/>
                      </a:lnTo>
                      <a:lnTo>
                        <a:pt x="22" y="220"/>
                      </a:lnTo>
                      <a:lnTo>
                        <a:pt x="19" y="220"/>
                      </a:lnTo>
                      <a:lnTo>
                        <a:pt x="16" y="220"/>
                      </a:lnTo>
                      <a:lnTo>
                        <a:pt x="15" y="220"/>
                      </a:lnTo>
                      <a:lnTo>
                        <a:pt x="9" y="217"/>
                      </a:lnTo>
                      <a:lnTo>
                        <a:pt x="7" y="214"/>
                      </a:lnTo>
                      <a:lnTo>
                        <a:pt x="4" y="212"/>
                      </a:lnTo>
                      <a:lnTo>
                        <a:pt x="3" y="208"/>
                      </a:lnTo>
                      <a:lnTo>
                        <a:pt x="0" y="205"/>
                      </a:lnTo>
                      <a:lnTo>
                        <a:pt x="0" y="202"/>
                      </a:lnTo>
                      <a:lnTo>
                        <a:pt x="0" y="201"/>
                      </a:lnTo>
                      <a:lnTo>
                        <a:pt x="0" y="198"/>
                      </a:lnTo>
                      <a:lnTo>
                        <a:pt x="0" y="196"/>
                      </a:lnTo>
                      <a:lnTo>
                        <a:pt x="0" y="193"/>
                      </a:lnTo>
                      <a:lnTo>
                        <a:pt x="39" y="40"/>
                      </a:lnTo>
                      <a:lnTo>
                        <a:pt x="40" y="38"/>
                      </a:lnTo>
                      <a:lnTo>
                        <a:pt x="40" y="34"/>
                      </a:lnTo>
                      <a:lnTo>
                        <a:pt x="40" y="31"/>
                      </a:lnTo>
                      <a:lnTo>
                        <a:pt x="43" y="28"/>
                      </a:lnTo>
                      <a:lnTo>
                        <a:pt x="43" y="27"/>
                      </a:lnTo>
                      <a:lnTo>
                        <a:pt x="43" y="24"/>
                      </a:lnTo>
                      <a:lnTo>
                        <a:pt x="46" y="19"/>
                      </a:lnTo>
                      <a:lnTo>
                        <a:pt x="48" y="16"/>
                      </a:lnTo>
                      <a:lnTo>
                        <a:pt x="51" y="15"/>
                      </a:lnTo>
                      <a:lnTo>
                        <a:pt x="52" y="12"/>
                      </a:lnTo>
                      <a:lnTo>
                        <a:pt x="55" y="9"/>
                      </a:lnTo>
                      <a:lnTo>
                        <a:pt x="58" y="7"/>
                      </a:lnTo>
                      <a:lnTo>
                        <a:pt x="60" y="4"/>
                      </a:lnTo>
                      <a:lnTo>
                        <a:pt x="63" y="3"/>
                      </a:lnTo>
                      <a:lnTo>
                        <a:pt x="67" y="3"/>
                      </a:lnTo>
                      <a:lnTo>
                        <a:pt x="72" y="0"/>
                      </a:lnTo>
                      <a:lnTo>
                        <a:pt x="78" y="0"/>
                      </a:lnTo>
                    </a:path>
                  </a:pathLst>
                </a:custGeom>
                <a:solidFill>
                  <a:srgbClr val="FF6600"/>
                </a:solidFill>
                <a:ln w="12700" cap="rnd">
                  <a:noFill/>
                  <a:rou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2477" name="Group 21"/>
              <p:cNvGrpSpPr/>
              <p:nvPr/>
            </p:nvGrpSpPr>
            <p:grpSpPr bwMode="auto">
              <a:xfrm>
                <a:off x="4896" y="2256"/>
                <a:ext cx="691" cy="603"/>
                <a:chOff x="3984" y="2304"/>
                <a:chExt cx="691" cy="603"/>
              </a:xfrm>
            </p:grpSpPr>
            <p:sp>
              <p:nvSpPr>
                <p:cNvPr id="62493" name="AutoShape 27"/>
                <p:cNvSpPr>
                  <a:spLocks noChangeArrowheads="1"/>
                </p:cNvSpPr>
                <p:nvPr/>
              </p:nvSpPr>
              <p:spPr bwMode="auto">
                <a:xfrm>
                  <a:off x="3984" y="2304"/>
                  <a:ext cx="691" cy="603"/>
                </a:xfrm>
                <a:prstGeom prst="can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3B5994"/>
                    </a:gs>
                    <a:gs pos="50000">
                      <a:srgbClr val="6699FF"/>
                    </a:gs>
                    <a:gs pos="100000">
                      <a:srgbClr val="3B5994"/>
                    </a:gs>
                  </a:gsLst>
                  <a:lin ang="0" scaled="1"/>
                </a:gradFill>
                <a:ln w="9525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zh-CN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8074" name="AutoShape 26"/>
                <p:cNvSpPr>
                  <a:spLocks noChangeArrowheads="1"/>
                </p:cNvSpPr>
                <p:nvPr/>
              </p:nvSpPr>
              <p:spPr bwMode="auto">
                <a:xfrm>
                  <a:off x="4176" y="2496"/>
                  <a:ext cx="192" cy="192"/>
                </a:xfrm>
                <a:prstGeom prst="foldedCorner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9234DB">
                        <a:gamma/>
                        <a:tint val="33333"/>
                        <a:invGamma/>
                      </a:srgbClr>
                    </a:gs>
                    <a:gs pos="100000">
                      <a:srgbClr val="9234DB"/>
                    </a:gs>
                  </a:gsLst>
                  <a:path path="rect">
                    <a:fillToRect l="50000" t="50000" r="50000" b="50000"/>
                  </a:path>
                </a:gradFill>
                <a:ln w="12700">
                  <a:noFill/>
                  <a:rou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8073" name="AutoShape 25"/>
                <p:cNvSpPr>
                  <a:spLocks noChangeArrowheads="1"/>
                </p:cNvSpPr>
                <p:nvPr/>
              </p:nvSpPr>
              <p:spPr bwMode="auto">
                <a:xfrm>
                  <a:off x="4032" y="2304"/>
                  <a:ext cx="144" cy="144"/>
                </a:xfrm>
                <a:prstGeom prst="foldedCorner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D60093"/>
                    </a:gs>
                    <a:gs pos="100000">
                      <a:srgbClr val="D60093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12700">
                  <a:noFill/>
                  <a:rou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8072" name="AutoShape 24"/>
                <p:cNvSpPr>
                  <a:spLocks noChangeArrowheads="1"/>
                </p:cNvSpPr>
                <p:nvPr/>
              </p:nvSpPr>
              <p:spPr bwMode="auto">
                <a:xfrm>
                  <a:off x="4032" y="2736"/>
                  <a:ext cx="192" cy="144"/>
                </a:xfrm>
                <a:prstGeom prst="foldedCorner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0000FF">
                        <a:gamma/>
                        <a:shade val="46275"/>
                        <a:invGamma/>
                      </a:srgbClr>
                    </a:gs>
                    <a:gs pos="100000">
                      <a:srgbClr val="0000FF"/>
                    </a:gs>
                  </a:gsLst>
                  <a:lin ang="5400000" scaled="1"/>
                </a:gradFill>
                <a:ln w="12700">
                  <a:noFill/>
                  <a:rou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8071" name="AutoShape 23"/>
                <p:cNvSpPr>
                  <a:spLocks noChangeArrowheads="1"/>
                </p:cNvSpPr>
                <p:nvPr/>
              </p:nvSpPr>
              <p:spPr bwMode="auto">
                <a:xfrm>
                  <a:off x="4416" y="2640"/>
                  <a:ext cx="192" cy="192"/>
                </a:xfrm>
                <a:prstGeom prst="foldedCorner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5000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12700">
                  <a:noFill/>
                  <a:rou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8070" name="AutoShape 22"/>
                <p:cNvSpPr>
                  <a:spLocks noChangeArrowheads="1"/>
                </p:cNvSpPr>
                <p:nvPr/>
              </p:nvSpPr>
              <p:spPr bwMode="auto">
                <a:xfrm>
                  <a:off x="4416" y="2352"/>
                  <a:ext cx="192" cy="192"/>
                </a:xfrm>
                <a:prstGeom prst="foldedCorner">
                  <a:avLst>
                    <a:gd name="adj" fmla="val 12500"/>
                  </a:avLst>
                </a:prstGeom>
                <a:gradFill rotWithShape="0">
                  <a:gsLst>
                    <a:gs pos="0">
                      <a:srgbClr val="008000"/>
                    </a:gs>
                    <a:gs pos="100000">
                      <a:srgbClr val="008000">
                        <a:gamma/>
                        <a:shade val="46275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 w="12700">
                  <a:noFill/>
                  <a:rou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2478" name="Group 18"/>
              <p:cNvGrpSpPr/>
              <p:nvPr/>
            </p:nvGrpSpPr>
            <p:grpSpPr bwMode="auto">
              <a:xfrm>
                <a:off x="3840" y="2688"/>
                <a:ext cx="286" cy="520"/>
                <a:chOff x="2073" y="2933"/>
                <a:chExt cx="238" cy="611"/>
              </a:xfrm>
            </p:grpSpPr>
            <p:sp>
              <p:nvSpPr>
                <p:cNvPr id="258068" name="Oval 20"/>
                <p:cNvSpPr>
                  <a:spLocks noChangeArrowheads="1"/>
                </p:cNvSpPr>
                <p:nvPr/>
              </p:nvSpPr>
              <p:spPr bwMode="auto">
                <a:xfrm>
                  <a:off x="2139" y="2933"/>
                  <a:ext cx="99" cy="10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8080"/>
                    </a:gs>
                    <a:gs pos="100000">
                      <a:srgbClr val="008080">
                        <a:gamma/>
                        <a:tint val="52549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8067" name="Freeform 19"/>
                <p:cNvSpPr/>
                <p:nvPr/>
              </p:nvSpPr>
              <p:spPr bwMode="auto">
                <a:xfrm>
                  <a:off x="2073" y="3048"/>
                  <a:ext cx="238" cy="496"/>
                </a:xfrm>
                <a:custGeom>
                  <a:avLst/>
                  <a:gdLst/>
                  <a:ahLst/>
                  <a:cxnLst>
                    <a:cxn ang="0">
                      <a:pos x="186" y="0"/>
                    </a:cxn>
                    <a:cxn ang="0">
                      <a:pos x="195" y="3"/>
                    </a:cxn>
                    <a:cxn ang="0">
                      <a:pos x="204" y="4"/>
                    </a:cxn>
                    <a:cxn ang="0">
                      <a:pos x="212" y="9"/>
                    </a:cxn>
                    <a:cxn ang="0">
                      <a:pos x="224" y="13"/>
                    </a:cxn>
                    <a:cxn ang="0">
                      <a:pos x="230" y="24"/>
                    </a:cxn>
                    <a:cxn ang="0">
                      <a:pos x="237" y="34"/>
                    </a:cxn>
                    <a:cxn ang="0">
                      <a:pos x="237" y="226"/>
                    </a:cxn>
                    <a:cxn ang="0">
                      <a:pos x="234" y="232"/>
                    </a:cxn>
                    <a:cxn ang="0">
                      <a:pos x="230" y="239"/>
                    </a:cxn>
                    <a:cxn ang="0">
                      <a:pos x="221" y="242"/>
                    </a:cxn>
                    <a:cxn ang="0">
                      <a:pos x="212" y="244"/>
                    </a:cxn>
                    <a:cxn ang="0">
                      <a:pos x="204" y="242"/>
                    </a:cxn>
                    <a:cxn ang="0">
                      <a:pos x="200" y="235"/>
                    </a:cxn>
                    <a:cxn ang="0">
                      <a:pos x="195" y="230"/>
                    </a:cxn>
                    <a:cxn ang="0">
                      <a:pos x="195" y="84"/>
                    </a:cxn>
                    <a:cxn ang="0">
                      <a:pos x="182" y="471"/>
                    </a:cxn>
                    <a:cxn ang="0">
                      <a:pos x="177" y="483"/>
                    </a:cxn>
                    <a:cxn ang="0">
                      <a:pos x="170" y="491"/>
                    </a:cxn>
                    <a:cxn ang="0">
                      <a:pos x="161" y="495"/>
                    </a:cxn>
                    <a:cxn ang="0">
                      <a:pos x="152" y="495"/>
                    </a:cxn>
                    <a:cxn ang="0">
                      <a:pos x="140" y="492"/>
                    </a:cxn>
                    <a:cxn ang="0">
                      <a:pos x="132" y="486"/>
                    </a:cxn>
                    <a:cxn ang="0">
                      <a:pos x="128" y="479"/>
                    </a:cxn>
                    <a:cxn ang="0">
                      <a:pos x="126" y="470"/>
                    </a:cxn>
                    <a:cxn ang="0">
                      <a:pos x="111" y="470"/>
                    </a:cxn>
                    <a:cxn ang="0">
                      <a:pos x="107" y="479"/>
                    </a:cxn>
                    <a:cxn ang="0">
                      <a:pos x="101" y="491"/>
                    </a:cxn>
                    <a:cxn ang="0">
                      <a:pos x="89" y="495"/>
                    </a:cxn>
                    <a:cxn ang="0">
                      <a:pos x="77" y="495"/>
                    </a:cxn>
                    <a:cxn ang="0">
                      <a:pos x="69" y="491"/>
                    </a:cxn>
                    <a:cxn ang="0">
                      <a:pos x="60" y="486"/>
                    </a:cxn>
                    <a:cxn ang="0">
                      <a:pos x="56" y="477"/>
                    </a:cxn>
                    <a:cxn ang="0">
                      <a:pos x="56" y="84"/>
                    </a:cxn>
                    <a:cxn ang="0">
                      <a:pos x="42" y="227"/>
                    </a:cxn>
                    <a:cxn ang="0">
                      <a:pos x="38" y="235"/>
                    </a:cxn>
                    <a:cxn ang="0">
                      <a:pos x="33" y="239"/>
                    </a:cxn>
                    <a:cxn ang="0">
                      <a:pos x="26" y="244"/>
                    </a:cxn>
                    <a:cxn ang="0">
                      <a:pos x="17" y="244"/>
                    </a:cxn>
                    <a:cxn ang="0">
                      <a:pos x="9" y="239"/>
                    </a:cxn>
                    <a:cxn ang="0">
                      <a:pos x="5" y="238"/>
                    </a:cxn>
                    <a:cxn ang="0">
                      <a:pos x="0" y="230"/>
                    </a:cxn>
                    <a:cxn ang="0">
                      <a:pos x="0" y="39"/>
                    </a:cxn>
                    <a:cxn ang="0">
                      <a:pos x="5" y="25"/>
                    </a:cxn>
                    <a:cxn ang="0">
                      <a:pos x="14" y="13"/>
                    </a:cxn>
                    <a:cxn ang="0">
                      <a:pos x="30" y="7"/>
                    </a:cxn>
                    <a:cxn ang="0">
                      <a:pos x="44" y="3"/>
                    </a:cxn>
                  </a:cxnLst>
                  <a:rect l="0" t="0" r="r" b="b"/>
                  <a:pathLst>
                    <a:path w="238" h="496">
                      <a:moveTo>
                        <a:pt x="56" y="0"/>
                      </a:moveTo>
                      <a:lnTo>
                        <a:pt x="182" y="0"/>
                      </a:lnTo>
                      <a:lnTo>
                        <a:pt x="186" y="0"/>
                      </a:lnTo>
                      <a:lnTo>
                        <a:pt x="188" y="0"/>
                      </a:lnTo>
                      <a:lnTo>
                        <a:pt x="191" y="0"/>
                      </a:lnTo>
                      <a:lnTo>
                        <a:pt x="195" y="3"/>
                      </a:lnTo>
                      <a:lnTo>
                        <a:pt x="198" y="3"/>
                      </a:lnTo>
                      <a:lnTo>
                        <a:pt x="200" y="3"/>
                      </a:lnTo>
                      <a:lnTo>
                        <a:pt x="204" y="4"/>
                      </a:lnTo>
                      <a:lnTo>
                        <a:pt x="207" y="4"/>
                      </a:lnTo>
                      <a:lnTo>
                        <a:pt x="209" y="7"/>
                      </a:lnTo>
                      <a:lnTo>
                        <a:pt x="212" y="9"/>
                      </a:lnTo>
                      <a:lnTo>
                        <a:pt x="216" y="9"/>
                      </a:lnTo>
                      <a:lnTo>
                        <a:pt x="219" y="12"/>
                      </a:lnTo>
                      <a:lnTo>
                        <a:pt x="224" y="13"/>
                      </a:lnTo>
                      <a:lnTo>
                        <a:pt x="225" y="18"/>
                      </a:lnTo>
                      <a:lnTo>
                        <a:pt x="228" y="21"/>
                      </a:lnTo>
                      <a:lnTo>
                        <a:pt x="230" y="24"/>
                      </a:lnTo>
                      <a:lnTo>
                        <a:pt x="234" y="28"/>
                      </a:lnTo>
                      <a:lnTo>
                        <a:pt x="234" y="30"/>
                      </a:lnTo>
                      <a:lnTo>
                        <a:pt x="237" y="34"/>
                      </a:lnTo>
                      <a:lnTo>
                        <a:pt x="237" y="39"/>
                      </a:lnTo>
                      <a:lnTo>
                        <a:pt x="237" y="42"/>
                      </a:lnTo>
                      <a:lnTo>
                        <a:pt x="237" y="226"/>
                      </a:lnTo>
                      <a:lnTo>
                        <a:pt x="237" y="227"/>
                      </a:lnTo>
                      <a:lnTo>
                        <a:pt x="234" y="230"/>
                      </a:lnTo>
                      <a:lnTo>
                        <a:pt x="234" y="232"/>
                      </a:lnTo>
                      <a:lnTo>
                        <a:pt x="234" y="235"/>
                      </a:lnTo>
                      <a:lnTo>
                        <a:pt x="233" y="238"/>
                      </a:lnTo>
                      <a:lnTo>
                        <a:pt x="230" y="239"/>
                      </a:lnTo>
                      <a:lnTo>
                        <a:pt x="228" y="239"/>
                      </a:lnTo>
                      <a:lnTo>
                        <a:pt x="224" y="242"/>
                      </a:lnTo>
                      <a:lnTo>
                        <a:pt x="221" y="242"/>
                      </a:lnTo>
                      <a:lnTo>
                        <a:pt x="219" y="244"/>
                      </a:lnTo>
                      <a:lnTo>
                        <a:pt x="216" y="244"/>
                      </a:lnTo>
                      <a:lnTo>
                        <a:pt x="212" y="244"/>
                      </a:lnTo>
                      <a:lnTo>
                        <a:pt x="209" y="242"/>
                      </a:lnTo>
                      <a:lnTo>
                        <a:pt x="207" y="242"/>
                      </a:lnTo>
                      <a:lnTo>
                        <a:pt x="204" y="242"/>
                      </a:lnTo>
                      <a:lnTo>
                        <a:pt x="203" y="239"/>
                      </a:lnTo>
                      <a:lnTo>
                        <a:pt x="200" y="238"/>
                      </a:lnTo>
                      <a:lnTo>
                        <a:pt x="200" y="235"/>
                      </a:lnTo>
                      <a:lnTo>
                        <a:pt x="198" y="235"/>
                      </a:lnTo>
                      <a:lnTo>
                        <a:pt x="195" y="232"/>
                      </a:lnTo>
                      <a:lnTo>
                        <a:pt x="195" y="230"/>
                      </a:lnTo>
                      <a:lnTo>
                        <a:pt x="195" y="227"/>
                      </a:lnTo>
                      <a:lnTo>
                        <a:pt x="195" y="226"/>
                      </a:lnTo>
                      <a:lnTo>
                        <a:pt x="195" y="84"/>
                      </a:lnTo>
                      <a:lnTo>
                        <a:pt x="182" y="84"/>
                      </a:lnTo>
                      <a:lnTo>
                        <a:pt x="182" y="467"/>
                      </a:lnTo>
                      <a:lnTo>
                        <a:pt x="182" y="471"/>
                      </a:lnTo>
                      <a:lnTo>
                        <a:pt x="182" y="474"/>
                      </a:lnTo>
                      <a:lnTo>
                        <a:pt x="179" y="479"/>
                      </a:lnTo>
                      <a:lnTo>
                        <a:pt x="177" y="483"/>
                      </a:lnTo>
                      <a:lnTo>
                        <a:pt x="174" y="486"/>
                      </a:lnTo>
                      <a:lnTo>
                        <a:pt x="173" y="488"/>
                      </a:lnTo>
                      <a:lnTo>
                        <a:pt x="170" y="491"/>
                      </a:lnTo>
                      <a:lnTo>
                        <a:pt x="165" y="492"/>
                      </a:lnTo>
                      <a:lnTo>
                        <a:pt x="162" y="492"/>
                      </a:lnTo>
                      <a:lnTo>
                        <a:pt x="161" y="495"/>
                      </a:lnTo>
                      <a:lnTo>
                        <a:pt x="156" y="495"/>
                      </a:lnTo>
                      <a:lnTo>
                        <a:pt x="153" y="495"/>
                      </a:lnTo>
                      <a:lnTo>
                        <a:pt x="152" y="495"/>
                      </a:lnTo>
                      <a:lnTo>
                        <a:pt x="147" y="495"/>
                      </a:lnTo>
                      <a:lnTo>
                        <a:pt x="144" y="492"/>
                      </a:lnTo>
                      <a:lnTo>
                        <a:pt x="140" y="492"/>
                      </a:lnTo>
                      <a:lnTo>
                        <a:pt x="137" y="491"/>
                      </a:lnTo>
                      <a:lnTo>
                        <a:pt x="135" y="488"/>
                      </a:lnTo>
                      <a:lnTo>
                        <a:pt x="132" y="486"/>
                      </a:lnTo>
                      <a:lnTo>
                        <a:pt x="131" y="483"/>
                      </a:lnTo>
                      <a:lnTo>
                        <a:pt x="128" y="482"/>
                      </a:lnTo>
                      <a:lnTo>
                        <a:pt x="128" y="479"/>
                      </a:lnTo>
                      <a:lnTo>
                        <a:pt x="126" y="477"/>
                      </a:lnTo>
                      <a:lnTo>
                        <a:pt x="126" y="474"/>
                      </a:lnTo>
                      <a:lnTo>
                        <a:pt x="126" y="470"/>
                      </a:lnTo>
                      <a:lnTo>
                        <a:pt x="126" y="238"/>
                      </a:lnTo>
                      <a:lnTo>
                        <a:pt x="111" y="238"/>
                      </a:lnTo>
                      <a:lnTo>
                        <a:pt x="111" y="470"/>
                      </a:lnTo>
                      <a:lnTo>
                        <a:pt x="111" y="471"/>
                      </a:lnTo>
                      <a:lnTo>
                        <a:pt x="110" y="477"/>
                      </a:lnTo>
                      <a:lnTo>
                        <a:pt x="107" y="479"/>
                      </a:lnTo>
                      <a:lnTo>
                        <a:pt x="107" y="483"/>
                      </a:lnTo>
                      <a:lnTo>
                        <a:pt x="105" y="486"/>
                      </a:lnTo>
                      <a:lnTo>
                        <a:pt x="101" y="491"/>
                      </a:lnTo>
                      <a:lnTo>
                        <a:pt x="98" y="491"/>
                      </a:lnTo>
                      <a:lnTo>
                        <a:pt x="93" y="492"/>
                      </a:lnTo>
                      <a:lnTo>
                        <a:pt x="89" y="495"/>
                      </a:lnTo>
                      <a:lnTo>
                        <a:pt x="86" y="495"/>
                      </a:lnTo>
                      <a:lnTo>
                        <a:pt x="81" y="495"/>
                      </a:lnTo>
                      <a:lnTo>
                        <a:pt x="77" y="495"/>
                      </a:lnTo>
                      <a:lnTo>
                        <a:pt x="75" y="495"/>
                      </a:lnTo>
                      <a:lnTo>
                        <a:pt x="72" y="492"/>
                      </a:lnTo>
                      <a:lnTo>
                        <a:pt x="69" y="491"/>
                      </a:lnTo>
                      <a:lnTo>
                        <a:pt x="65" y="491"/>
                      </a:lnTo>
                      <a:lnTo>
                        <a:pt x="63" y="486"/>
                      </a:lnTo>
                      <a:lnTo>
                        <a:pt x="60" y="486"/>
                      </a:lnTo>
                      <a:lnTo>
                        <a:pt x="59" y="482"/>
                      </a:lnTo>
                      <a:lnTo>
                        <a:pt x="59" y="479"/>
                      </a:lnTo>
                      <a:lnTo>
                        <a:pt x="56" y="477"/>
                      </a:lnTo>
                      <a:lnTo>
                        <a:pt x="56" y="474"/>
                      </a:lnTo>
                      <a:lnTo>
                        <a:pt x="56" y="470"/>
                      </a:lnTo>
                      <a:lnTo>
                        <a:pt x="56" y="84"/>
                      </a:lnTo>
                      <a:lnTo>
                        <a:pt x="42" y="84"/>
                      </a:lnTo>
                      <a:lnTo>
                        <a:pt x="42" y="226"/>
                      </a:lnTo>
                      <a:lnTo>
                        <a:pt x="42" y="227"/>
                      </a:lnTo>
                      <a:lnTo>
                        <a:pt x="39" y="230"/>
                      </a:lnTo>
                      <a:lnTo>
                        <a:pt x="39" y="232"/>
                      </a:lnTo>
                      <a:lnTo>
                        <a:pt x="38" y="235"/>
                      </a:lnTo>
                      <a:lnTo>
                        <a:pt x="35" y="238"/>
                      </a:lnTo>
                      <a:lnTo>
                        <a:pt x="35" y="239"/>
                      </a:lnTo>
                      <a:lnTo>
                        <a:pt x="33" y="239"/>
                      </a:lnTo>
                      <a:lnTo>
                        <a:pt x="30" y="242"/>
                      </a:lnTo>
                      <a:lnTo>
                        <a:pt x="29" y="242"/>
                      </a:lnTo>
                      <a:lnTo>
                        <a:pt x="26" y="244"/>
                      </a:lnTo>
                      <a:lnTo>
                        <a:pt x="23" y="244"/>
                      </a:lnTo>
                      <a:lnTo>
                        <a:pt x="18" y="244"/>
                      </a:lnTo>
                      <a:lnTo>
                        <a:pt x="17" y="244"/>
                      </a:lnTo>
                      <a:lnTo>
                        <a:pt x="14" y="242"/>
                      </a:lnTo>
                      <a:lnTo>
                        <a:pt x="12" y="242"/>
                      </a:lnTo>
                      <a:lnTo>
                        <a:pt x="9" y="239"/>
                      </a:lnTo>
                      <a:lnTo>
                        <a:pt x="8" y="239"/>
                      </a:lnTo>
                      <a:lnTo>
                        <a:pt x="8" y="238"/>
                      </a:lnTo>
                      <a:lnTo>
                        <a:pt x="5" y="238"/>
                      </a:lnTo>
                      <a:lnTo>
                        <a:pt x="3" y="235"/>
                      </a:lnTo>
                      <a:lnTo>
                        <a:pt x="3" y="232"/>
                      </a:lnTo>
                      <a:lnTo>
                        <a:pt x="0" y="230"/>
                      </a:lnTo>
                      <a:lnTo>
                        <a:pt x="0" y="227"/>
                      </a:lnTo>
                      <a:lnTo>
                        <a:pt x="0" y="226"/>
                      </a:lnTo>
                      <a:lnTo>
                        <a:pt x="0" y="39"/>
                      </a:lnTo>
                      <a:lnTo>
                        <a:pt x="0" y="34"/>
                      </a:lnTo>
                      <a:lnTo>
                        <a:pt x="3" y="30"/>
                      </a:lnTo>
                      <a:lnTo>
                        <a:pt x="5" y="25"/>
                      </a:lnTo>
                      <a:lnTo>
                        <a:pt x="8" y="21"/>
                      </a:lnTo>
                      <a:lnTo>
                        <a:pt x="12" y="18"/>
                      </a:lnTo>
                      <a:lnTo>
                        <a:pt x="14" y="13"/>
                      </a:lnTo>
                      <a:lnTo>
                        <a:pt x="18" y="12"/>
                      </a:lnTo>
                      <a:lnTo>
                        <a:pt x="26" y="9"/>
                      </a:lnTo>
                      <a:lnTo>
                        <a:pt x="30" y="7"/>
                      </a:lnTo>
                      <a:lnTo>
                        <a:pt x="33" y="4"/>
                      </a:lnTo>
                      <a:lnTo>
                        <a:pt x="39" y="3"/>
                      </a:lnTo>
                      <a:lnTo>
                        <a:pt x="44" y="3"/>
                      </a:lnTo>
                      <a:lnTo>
                        <a:pt x="51" y="0"/>
                      </a:lnTo>
                      <a:lnTo>
                        <a:pt x="56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008080"/>
                    </a:gs>
                    <a:gs pos="100000">
                      <a:srgbClr val="008080">
                        <a:gamma/>
                        <a:tint val="52549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12700" cap="rnd">
                  <a:noFill/>
                  <a:rou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2479" name="Group 15"/>
              <p:cNvGrpSpPr/>
              <p:nvPr/>
            </p:nvGrpSpPr>
            <p:grpSpPr bwMode="auto">
              <a:xfrm>
                <a:off x="2784" y="1680"/>
                <a:ext cx="262" cy="507"/>
                <a:chOff x="3064" y="2792"/>
                <a:chExt cx="281" cy="626"/>
              </a:xfrm>
            </p:grpSpPr>
            <p:sp>
              <p:nvSpPr>
                <p:cNvPr id="258065" name="Oval 17"/>
                <p:cNvSpPr>
                  <a:spLocks noChangeArrowheads="1"/>
                </p:cNvSpPr>
                <p:nvPr/>
              </p:nvSpPr>
              <p:spPr bwMode="auto">
                <a:xfrm>
                  <a:off x="3156" y="2792"/>
                  <a:ext cx="94" cy="10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tint val="33333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rou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8064" name="Freeform 16"/>
                <p:cNvSpPr/>
                <p:nvPr/>
              </p:nvSpPr>
              <p:spPr bwMode="auto">
                <a:xfrm>
                  <a:off x="3064" y="2914"/>
                  <a:ext cx="281" cy="504"/>
                </a:xfrm>
                <a:custGeom>
                  <a:avLst/>
                  <a:gdLst/>
                  <a:ahLst/>
                  <a:cxnLst>
                    <a:cxn ang="0">
                      <a:pos x="208" y="0"/>
                    </a:cxn>
                    <a:cxn ang="0">
                      <a:pos x="217" y="3"/>
                    </a:cxn>
                    <a:cxn ang="0">
                      <a:pos x="228" y="9"/>
                    </a:cxn>
                    <a:cxn ang="0">
                      <a:pos x="232" y="16"/>
                    </a:cxn>
                    <a:cxn ang="0">
                      <a:pos x="237" y="24"/>
                    </a:cxn>
                    <a:cxn ang="0">
                      <a:pos x="241" y="35"/>
                    </a:cxn>
                    <a:cxn ang="0">
                      <a:pos x="280" y="189"/>
                    </a:cxn>
                    <a:cxn ang="0">
                      <a:pos x="280" y="201"/>
                    </a:cxn>
                    <a:cxn ang="0">
                      <a:pos x="276" y="208"/>
                    </a:cxn>
                    <a:cxn ang="0">
                      <a:pos x="268" y="214"/>
                    </a:cxn>
                    <a:cxn ang="0">
                      <a:pos x="258" y="214"/>
                    </a:cxn>
                    <a:cxn ang="0">
                      <a:pos x="252" y="212"/>
                    </a:cxn>
                    <a:cxn ang="0">
                      <a:pos x="244" y="208"/>
                    </a:cxn>
                    <a:cxn ang="0">
                      <a:pos x="240" y="201"/>
                    </a:cxn>
                    <a:cxn ang="0">
                      <a:pos x="253" y="310"/>
                    </a:cxn>
                    <a:cxn ang="0">
                      <a:pos x="202" y="484"/>
                    </a:cxn>
                    <a:cxn ang="0">
                      <a:pos x="198" y="494"/>
                    </a:cxn>
                    <a:cxn ang="0">
                      <a:pos x="190" y="499"/>
                    </a:cxn>
                    <a:cxn ang="0">
                      <a:pos x="184" y="503"/>
                    </a:cxn>
                    <a:cxn ang="0">
                      <a:pos x="174" y="503"/>
                    </a:cxn>
                    <a:cxn ang="0">
                      <a:pos x="166" y="500"/>
                    </a:cxn>
                    <a:cxn ang="0">
                      <a:pos x="159" y="494"/>
                    </a:cxn>
                    <a:cxn ang="0">
                      <a:pos x="154" y="487"/>
                    </a:cxn>
                    <a:cxn ang="0">
                      <a:pos x="153" y="479"/>
                    </a:cxn>
                    <a:cxn ang="0">
                      <a:pos x="127" y="479"/>
                    </a:cxn>
                    <a:cxn ang="0">
                      <a:pos x="126" y="487"/>
                    </a:cxn>
                    <a:cxn ang="0">
                      <a:pos x="121" y="496"/>
                    </a:cxn>
                    <a:cxn ang="0">
                      <a:pos x="114" y="500"/>
                    </a:cxn>
                    <a:cxn ang="0">
                      <a:pos x="106" y="503"/>
                    </a:cxn>
                    <a:cxn ang="0">
                      <a:pos x="96" y="503"/>
                    </a:cxn>
                    <a:cxn ang="0">
                      <a:pos x="90" y="499"/>
                    </a:cxn>
                    <a:cxn ang="0">
                      <a:pos x="82" y="494"/>
                    </a:cxn>
                    <a:cxn ang="0">
                      <a:pos x="78" y="484"/>
                    </a:cxn>
                    <a:cxn ang="0">
                      <a:pos x="78" y="313"/>
                    </a:cxn>
                    <a:cxn ang="0">
                      <a:pos x="78" y="71"/>
                    </a:cxn>
                    <a:cxn ang="0">
                      <a:pos x="39" y="209"/>
                    </a:cxn>
                    <a:cxn ang="0">
                      <a:pos x="31" y="217"/>
                    </a:cxn>
                    <a:cxn ang="0">
                      <a:pos x="22" y="220"/>
                    </a:cxn>
                    <a:cxn ang="0">
                      <a:pos x="15" y="220"/>
                    </a:cxn>
                    <a:cxn ang="0">
                      <a:pos x="4" y="212"/>
                    </a:cxn>
                    <a:cxn ang="0">
                      <a:pos x="0" y="202"/>
                    </a:cxn>
                    <a:cxn ang="0">
                      <a:pos x="0" y="196"/>
                    </a:cxn>
                    <a:cxn ang="0">
                      <a:pos x="40" y="38"/>
                    </a:cxn>
                    <a:cxn ang="0">
                      <a:pos x="43" y="28"/>
                    </a:cxn>
                    <a:cxn ang="0">
                      <a:pos x="46" y="19"/>
                    </a:cxn>
                    <a:cxn ang="0">
                      <a:pos x="52" y="12"/>
                    </a:cxn>
                    <a:cxn ang="0">
                      <a:pos x="60" y="4"/>
                    </a:cxn>
                    <a:cxn ang="0">
                      <a:pos x="72" y="0"/>
                    </a:cxn>
                  </a:cxnLst>
                  <a:rect l="0" t="0" r="r" b="b"/>
                  <a:pathLst>
                    <a:path w="281" h="504">
                      <a:moveTo>
                        <a:pt x="78" y="0"/>
                      </a:moveTo>
                      <a:lnTo>
                        <a:pt x="205" y="0"/>
                      </a:lnTo>
                      <a:lnTo>
                        <a:pt x="208" y="0"/>
                      </a:lnTo>
                      <a:lnTo>
                        <a:pt x="210" y="0"/>
                      </a:lnTo>
                      <a:lnTo>
                        <a:pt x="214" y="3"/>
                      </a:lnTo>
                      <a:lnTo>
                        <a:pt x="217" y="3"/>
                      </a:lnTo>
                      <a:lnTo>
                        <a:pt x="220" y="4"/>
                      </a:lnTo>
                      <a:lnTo>
                        <a:pt x="222" y="7"/>
                      </a:lnTo>
                      <a:lnTo>
                        <a:pt x="228" y="9"/>
                      </a:lnTo>
                      <a:lnTo>
                        <a:pt x="229" y="12"/>
                      </a:lnTo>
                      <a:lnTo>
                        <a:pt x="229" y="15"/>
                      </a:lnTo>
                      <a:lnTo>
                        <a:pt x="232" y="16"/>
                      </a:lnTo>
                      <a:lnTo>
                        <a:pt x="234" y="19"/>
                      </a:lnTo>
                      <a:lnTo>
                        <a:pt x="237" y="22"/>
                      </a:lnTo>
                      <a:lnTo>
                        <a:pt x="237" y="24"/>
                      </a:lnTo>
                      <a:lnTo>
                        <a:pt x="240" y="27"/>
                      </a:lnTo>
                      <a:lnTo>
                        <a:pt x="240" y="31"/>
                      </a:lnTo>
                      <a:lnTo>
                        <a:pt x="241" y="35"/>
                      </a:lnTo>
                      <a:lnTo>
                        <a:pt x="241" y="38"/>
                      </a:lnTo>
                      <a:lnTo>
                        <a:pt x="241" y="43"/>
                      </a:lnTo>
                      <a:lnTo>
                        <a:pt x="280" y="189"/>
                      </a:lnTo>
                      <a:lnTo>
                        <a:pt x="280" y="193"/>
                      </a:lnTo>
                      <a:lnTo>
                        <a:pt x="280" y="196"/>
                      </a:lnTo>
                      <a:lnTo>
                        <a:pt x="280" y="201"/>
                      </a:lnTo>
                      <a:lnTo>
                        <a:pt x="280" y="202"/>
                      </a:lnTo>
                      <a:lnTo>
                        <a:pt x="277" y="205"/>
                      </a:lnTo>
                      <a:lnTo>
                        <a:pt x="276" y="208"/>
                      </a:lnTo>
                      <a:lnTo>
                        <a:pt x="273" y="209"/>
                      </a:lnTo>
                      <a:lnTo>
                        <a:pt x="271" y="212"/>
                      </a:lnTo>
                      <a:lnTo>
                        <a:pt x="268" y="214"/>
                      </a:lnTo>
                      <a:lnTo>
                        <a:pt x="265" y="214"/>
                      </a:lnTo>
                      <a:lnTo>
                        <a:pt x="261" y="214"/>
                      </a:lnTo>
                      <a:lnTo>
                        <a:pt x="258" y="214"/>
                      </a:lnTo>
                      <a:lnTo>
                        <a:pt x="256" y="214"/>
                      </a:lnTo>
                      <a:lnTo>
                        <a:pt x="253" y="214"/>
                      </a:lnTo>
                      <a:lnTo>
                        <a:pt x="252" y="212"/>
                      </a:lnTo>
                      <a:lnTo>
                        <a:pt x="249" y="212"/>
                      </a:lnTo>
                      <a:lnTo>
                        <a:pt x="246" y="209"/>
                      </a:lnTo>
                      <a:lnTo>
                        <a:pt x="244" y="208"/>
                      </a:lnTo>
                      <a:lnTo>
                        <a:pt x="241" y="205"/>
                      </a:lnTo>
                      <a:lnTo>
                        <a:pt x="241" y="202"/>
                      </a:lnTo>
                      <a:lnTo>
                        <a:pt x="240" y="201"/>
                      </a:lnTo>
                      <a:lnTo>
                        <a:pt x="202" y="71"/>
                      </a:lnTo>
                      <a:lnTo>
                        <a:pt x="190" y="71"/>
                      </a:lnTo>
                      <a:lnTo>
                        <a:pt x="253" y="310"/>
                      </a:lnTo>
                      <a:lnTo>
                        <a:pt x="202" y="310"/>
                      </a:lnTo>
                      <a:lnTo>
                        <a:pt x="202" y="479"/>
                      </a:lnTo>
                      <a:lnTo>
                        <a:pt x="202" y="484"/>
                      </a:lnTo>
                      <a:lnTo>
                        <a:pt x="202" y="487"/>
                      </a:lnTo>
                      <a:lnTo>
                        <a:pt x="201" y="488"/>
                      </a:lnTo>
                      <a:lnTo>
                        <a:pt x="198" y="494"/>
                      </a:lnTo>
                      <a:lnTo>
                        <a:pt x="196" y="496"/>
                      </a:lnTo>
                      <a:lnTo>
                        <a:pt x="196" y="499"/>
                      </a:lnTo>
                      <a:lnTo>
                        <a:pt x="190" y="499"/>
                      </a:lnTo>
                      <a:lnTo>
                        <a:pt x="189" y="500"/>
                      </a:lnTo>
                      <a:lnTo>
                        <a:pt x="186" y="503"/>
                      </a:lnTo>
                      <a:lnTo>
                        <a:pt x="184" y="503"/>
                      </a:lnTo>
                      <a:lnTo>
                        <a:pt x="181" y="503"/>
                      </a:lnTo>
                      <a:lnTo>
                        <a:pt x="178" y="503"/>
                      </a:lnTo>
                      <a:lnTo>
                        <a:pt x="174" y="503"/>
                      </a:lnTo>
                      <a:lnTo>
                        <a:pt x="171" y="503"/>
                      </a:lnTo>
                      <a:lnTo>
                        <a:pt x="169" y="500"/>
                      </a:lnTo>
                      <a:lnTo>
                        <a:pt x="166" y="500"/>
                      </a:lnTo>
                      <a:lnTo>
                        <a:pt x="165" y="499"/>
                      </a:lnTo>
                      <a:lnTo>
                        <a:pt x="162" y="496"/>
                      </a:lnTo>
                      <a:lnTo>
                        <a:pt x="159" y="494"/>
                      </a:lnTo>
                      <a:lnTo>
                        <a:pt x="157" y="494"/>
                      </a:lnTo>
                      <a:lnTo>
                        <a:pt x="157" y="488"/>
                      </a:lnTo>
                      <a:lnTo>
                        <a:pt x="154" y="487"/>
                      </a:lnTo>
                      <a:lnTo>
                        <a:pt x="154" y="484"/>
                      </a:lnTo>
                      <a:lnTo>
                        <a:pt x="153" y="481"/>
                      </a:lnTo>
                      <a:lnTo>
                        <a:pt x="153" y="479"/>
                      </a:lnTo>
                      <a:lnTo>
                        <a:pt x="153" y="313"/>
                      </a:lnTo>
                      <a:lnTo>
                        <a:pt x="127" y="313"/>
                      </a:lnTo>
                      <a:lnTo>
                        <a:pt x="127" y="479"/>
                      </a:lnTo>
                      <a:lnTo>
                        <a:pt x="127" y="481"/>
                      </a:lnTo>
                      <a:lnTo>
                        <a:pt x="127" y="484"/>
                      </a:lnTo>
                      <a:lnTo>
                        <a:pt x="126" y="487"/>
                      </a:lnTo>
                      <a:lnTo>
                        <a:pt x="126" y="488"/>
                      </a:lnTo>
                      <a:lnTo>
                        <a:pt x="123" y="494"/>
                      </a:lnTo>
                      <a:lnTo>
                        <a:pt x="121" y="496"/>
                      </a:lnTo>
                      <a:lnTo>
                        <a:pt x="118" y="499"/>
                      </a:lnTo>
                      <a:lnTo>
                        <a:pt x="115" y="499"/>
                      </a:lnTo>
                      <a:lnTo>
                        <a:pt x="114" y="500"/>
                      </a:lnTo>
                      <a:lnTo>
                        <a:pt x="111" y="503"/>
                      </a:lnTo>
                      <a:lnTo>
                        <a:pt x="109" y="503"/>
                      </a:lnTo>
                      <a:lnTo>
                        <a:pt x="106" y="503"/>
                      </a:lnTo>
                      <a:lnTo>
                        <a:pt x="102" y="503"/>
                      </a:lnTo>
                      <a:lnTo>
                        <a:pt x="99" y="503"/>
                      </a:lnTo>
                      <a:lnTo>
                        <a:pt x="96" y="503"/>
                      </a:lnTo>
                      <a:lnTo>
                        <a:pt x="94" y="500"/>
                      </a:lnTo>
                      <a:lnTo>
                        <a:pt x="91" y="500"/>
                      </a:lnTo>
                      <a:lnTo>
                        <a:pt x="90" y="499"/>
                      </a:lnTo>
                      <a:lnTo>
                        <a:pt x="87" y="499"/>
                      </a:lnTo>
                      <a:lnTo>
                        <a:pt x="84" y="496"/>
                      </a:lnTo>
                      <a:lnTo>
                        <a:pt x="82" y="494"/>
                      </a:lnTo>
                      <a:lnTo>
                        <a:pt x="79" y="491"/>
                      </a:lnTo>
                      <a:lnTo>
                        <a:pt x="79" y="488"/>
                      </a:lnTo>
                      <a:lnTo>
                        <a:pt x="78" y="484"/>
                      </a:lnTo>
                      <a:lnTo>
                        <a:pt x="78" y="481"/>
                      </a:lnTo>
                      <a:lnTo>
                        <a:pt x="78" y="479"/>
                      </a:lnTo>
                      <a:lnTo>
                        <a:pt x="78" y="313"/>
                      </a:lnTo>
                      <a:lnTo>
                        <a:pt x="28" y="313"/>
                      </a:lnTo>
                      <a:lnTo>
                        <a:pt x="90" y="71"/>
                      </a:lnTo>
                      <a:lnTo>
                        <a:pt x="78" y="71"/>
                      </a:lnTo>
                      <a:lnTo>
                        <a:pt x="40" y="202"/>
                      </a:lnTo>
                      <a:lnTo>
                        <a:pt x="39" y="205"/>
                      </a:lnTo>
                      <a:lnTo>
                        <a:pt x="39" y="209"/>
                      </a:lnTo>
                      <a:lnTo>
                        <a:pt x="36" y="212"/>
                      </a:lnTo>
                      <a:lnTo>
                        <a:pt x="34" y="214"/>
                      </a:lnTo>
                      <a:lnTo>
                        <a:pt x="31" y="217"/>
                      </a:lnTo>
                      <a:lnTo>
                        <a:pt x="28" y="217"/>
                      </a:lnTo>
                      <a:lnTo>
                        <a:pt x="27" y="220"/>
                      </a:lnTo>
                      <a:lnTo>
                        <a:pt x="22" y="220"/>
                      </a:lnTo>
                      <a:lnTo>
                        <a:pt x="19" y="220"/>
                      </a:lnTo>
                      <a:lnTo>
                        <a:pt x="16" y="220"/>
                      </a:lnTo>
                      <a:lnTo>
                        <a:pt x="15" y="220"/>
                      </a:lnTo>
                      <a:lnTo>
                        <a:pt x="9" y="217"/>
                      </a:lnTo>
                      <a:lnTo>
                        <a:pt x="7" y="214"/>
                      </a:lnTo>
                      <a:lnTo>
                        <a:pt x="4" y="212"/>
                      </a:lnTo>
                      <a:lnTo>
                        <a:pt x="3" y="208"/>
                      </a:lnTo>
                      <a:lnTo>
                        <a:pt x="0" y="205"/>
                      </a:lnTo>
                      <a:lnTo>
                        <a:pt x="0" y="202"/>
                      </a:lnTo>
                      <a:lnTo>
                        <a:pt x="0" y="201"/>
                      </a:lnTo>
                      <a:lnTo>
                        <a:pt x="0" y="198"/>
                      </a:lnTo>
                      <a:lnTo>
                        <a:pt x="0" y="196"/>
                      </a:lnTo>
                      <a:lnTo>
                        <a:pt x="0" y="193"/>
                      </a:lnTo>
                      <a:lnTo>
                        <a:pt x="39" y="40"/>
                      </a:lnTo>
                      <a:lnTo>
                        <a:pt x="40" y="38"/>
                      </a:lnTo>
                      <a:lnTo>
                        <a:pt x="40" y="34"/>
                      </a:lnTo>
                      <a:lnTo>
                        <a:pt x="40" y="31"/>
                      </a:lnTo>
                      <a:lnTo>
                        <a:pt x="43" y="28"/>
                      </a:lnTo>
                      <a:lnTo>
                        <a:pt x="43" y="27"/>
                      </a:lnTo>
                      <a:lnTo>
                        <a:pt x="43" y="24"/>
                      </a:lnTo>
                      <a:lnTo>
                        <a:pt x="46" y="19"/>
                      </a:lnTo>
                      <a:lnTo>
                        <a:pt x="48" y="16"/>
                      </a:lnTo>
                      <a:lnTo>
                        <a:pt x="51" y="15"/>
                      </a:lnTo>
                      <a:lnTo>
                        <a:pt x="52" y="12"/>
                      </a:lnTo>
                      <a:lnTo>
                        <a:pt x="55" y="9"/>
                      </a:lnTo>
                      <a:lnTo>
                        <a:pt x="58" y="7"/>
                      </a:lnTo>
                      <a:lnTo>
                        <a:pt x="60" y="4"/>
                      </a:lnTo>
                      <a:lnTo>
                        <a:pt x="63" y="3"/>
                      </a:lnTo>
                      <a:lnTo>
                        <a:pt x="67" y="3"/>
                      </a:lnTo>
                      <a:lnTo>
                        <a:pt x="72" y="0"/>
                      </a:lnTo>
                      <a:lnTo>
                        <a:pt x="78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FF00FF"/>
                    </a:gs>
                    <a:gs pos="100000">
                      <a:srgbClr val="FF00FF">
                        <a:gamma/>
                        <a:tint val="33333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  <a:ln w="12700" cap="rnd">
                  <a:noFill/>
                  <a:rou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58062" name="Line 14"/>
              <p:cNvSpPr>
                <a:spLocks noChangeShapeType="1"/>
              </p:cNvSpPr>
              <p:nvPr/>
            </p:nvSpPr>
            <p:spPr bwMode="auto">
              <a:xfrm>
                <a:off x="4128" y="2112"/>
                <a:ext cx="816" cy="192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8061" name="Line 13"/>
              <p:cNvSpPr>
                <a:spLocks noChangeShapeType="1"/>
              </p:cNvSpPr>
              <p:nvPr/>
            </p:nvSpPr>
            <p:spPr bwMode="auto">
              <a:xfrm>
                <a:off x="4128" y="2112"/>
                <a:ext cx="960" cy="432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8060" name="Line 12"/>
              <p:cNvSpPr>
                <a:spLocks noChangeShapeType="1"/>
              </p:cNvSpPr>
              <p:nvPr/>
            </p:nvSpPr>
            <p:spPr bwMode="auto">
              <a:xfrm>
                <a:off x="3024" y="1968"/>
                <a:ext cx="768" cy="144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8059" name="Line 11"/>
              <p:cNvSpPr>
                <a:spLocks noChangeShapeType="1"/>
              </p:cNvSpPr>
              <p:nvPr/>
            </p:nvSpPr>
            <p:spPr bwMode="auto">
              <a:xfrm flipV="1">
                <a:off x="3072" y="2160"/>
                <a:ext cx="768" cy="432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8058" name="Line 10"/>
              <p:cNvSpPr>
                <a:spLocks noChangeShapeType="1"/>
              </p:cNvSpPr>
              <p:nvPr/>
            </p:nvSpPr>
            <p:spPr bwMode="auto">
              <a:xfrm flipV="1">
                <a:off x="3024" y="2208"/>
                <a:ext cx="816" cy="1104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8057" name="Line 9"/>
              <p:cNvSpPr>
                <a:spLocks noChangeShapeType="1"/>
              </p:cNvSpPr>
              <p:nvPr/>
            </p:nvSpPr>
            <p:spPr bwMode="auto">
              <a:xfrm flipV="1">
                <a:off x="4128" y="2496"/>
                <a:ext cx="1248" cy="48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8056" name="Line 8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1200" cy="288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8055" name="Line 7"/>
              <p:cNvSpPr>
                <a:spLocks noChangeShapeType="1"/>
              </p:cNvSpPr>
              <p:nvPr/>
            </p:nvSpPr>
            <p:spPr bwMode="auto">
              <a:xfrm flipV="1">
                <a:off x="3072" y="3024"/>
                <a:ext cx="768" cy="33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8054" name="Line 6"/>
              <p:cNvSpPr>
                <a:spLocks noChangeShapeType="1"/>
              </p:cNvSpPr>
              <p:nvPr/>
            </p:nvSpPr>
            <p:spPr bwMode="auto">
              <a:xfrm>
                <a:off x="3072" y="2640"/>
                <a:ext cx="768" cy="336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58052" name="Rectangle 4"/>
            <p:cNvSpPr>
              <a:spLocks noChangeArrowheads="1"/>
            </p:cNvSpPr>
            <p:nvPr/>
          </p:nvSpPr>
          <p:spPr bwMode="auto">
            <a:xfrm>
              <a:off x="2688" y="3744"/>
              <a:ext cx="576" cy="288"/>
            </a:xfrm>
            <a:prstGeom prst="rect">
              <a:avLst/>
            </a:prstGeom>
            <a:noFill/>
            <a:ln w="12700">
              <a:noFill/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>
                  <a:latin typeface="隶书" pitchFamily="49" charset="-122"/>
                  <a:ea typeface="隶书" pitchFamily="49" charset="-122"/>
                </a:rPr>
                <a:t>用户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8051" name="Rectangle 3"/>
            <p:cNvSpPr>
              <a:spLocks noChangeArrowheads="1"/>
            </p:cNvSpPr>
            <p:nvPr/>
          </p:nvSpPr>
          <p:spPr bwMode="auto">
            <a:xfrm>
              <a:off x="3744" y="3696"/>
              <a:ext cx="576" cy="288"/>
            </a:xfrm>
            <a:prstGeom prst="rect">
              <a:avLst/>
            </a:prstGeom>
            <a:noFill/>
            <a:ln w="12700">
              <a:noFill/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>
                  <a:latin typeface="隶书" pitchFamily="49" charset="-122"/>
                  <a:ea typeface="隶书" pitchFamily="49" charset="-122"/>
                </a:rPr>
                <a:t>角色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8050" name="Rectangle 2"/>
            <p:cNvSpPr>
              <a:spLocks noChangeArrowheads="1"/>
            </p:cNvSpPr>
            <p:nvPr/>
          </p:nvSpPr>
          <p:spPr bwMode="auto">
            <a:xfrm>
              <a:off x="4752" y="3648"/>
              <a:ext cx="912" cy="288"/>
            </a:xfrm>
            <a:prstGeom prst="rect">
              <a:avLst/>
            </a:prstGeom>
            <a:noFill/>
            <a:ln w="12700">
              <a:noFill/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>
                  <a:latin typeface="隶书" pitchFamily="49" charset="-122"/>
                  <a:ea typeface="隶书" pitchFamily="49" charset="-122"/>
                </a:rPr>
                <a:t>操作对象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634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将一个角色授予其他的角色或用户</a:t>
            </a:r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r>
              <a:rPr lang="zh-CN" altLang="en-US" sz="2800" smtClean="0"/>
              <a:t>角色权限的收回</a:t>
            </a:r>
            <a:endParaRPr lang="zh-CN" altLang="en-US" sz="2800" smtClean="0"/>
          </a:p>
        </p:txBody>
      </p:sp>
      <p:sp>
        <p:nvSpPr>
          <p:cNvPr id="63491" name="矩形 3"/>
          <p:cNvSpPr>
            <a:spLocks noChangeArrowheads="1"/>
          </p:cNvSpPr>
          <p:nvPr/>
        </p:nvSpPr>
        <p:spPr bwMode="auto">
          <a:xfrm>
            <a:off x="1358900" y="2159000"/>
            <a:ext cx="6605588" cy="142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GRANT</a:t>
            </a:r>
            <a:r>
              <a:rPr lang="en-US" altLang="zh-CN" sz="2000"/>
              <a:t>  &lt;</a:t>
            </a:r>
            <a:r>
              <a:rPr lang="zh-CN" altLang="en-US" sz="2000"/>
              <a:t>角色</a:t>
            </a:r>
            <a:r>
              <a:rPr lang="en-US" altLang="zh-CN" sz="2000"/>
              <a:t>1&gt;</a:t>
            </a:r>
            <a:r>
              <a:rPr lang="zh-CN" altLang="en-US" sz="2000"/>
              <a:t>［，</a:t>
            </a:r>
            <a:r>
              <a:rPr lang="en-US" altLang="zh-CN" sz="2000"/>
              <a:t>&lt;</a:t>
            </a:r>
            <a:r>
              <a:rPr lang="zh-CN" altLang="en-US" sz="2000"/>
              <a:t>角色</a:t>
            </a:r>
            <a:r>
              <a:rPr lang="en-US" altLang="zh-CN" sz="2000"/>
              <a:t>2&gt;</a:t>
            </a:r>
            <a:r>
              <a:rPr lang="zh-CN" altLang="en-US" sz="2000"/>
              <a:t>］</a:t>
            </a:r>
            <a:r>
              <a:rPr lang="en-US" altLang="zh-CN" sz="2000"/>
              <a:t>… 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TO</a:t>
            </a:r>
            <a:r>
              <a:rPr lang="en-US" altLang="zh-CN" sz="2000"/>
              <a:t>  &lt;</a:t>
            </a:r>
            <a:r>
              <a:rPr lang="zh-CN" altLang="en-US" sz="2000"/>
              <a:t>角色</a:t>
            </a:r>
            <a:r>
              <a:rPr lang="en-US" altLang="zh-CN" sz="2000"/>
              <a:t>3&gt;</a:t>
            </a:r>
            <a:r>
              <a:rPr lang="zh-CN" altLang="en-US" sz="2000"/>
              <a:t>［，</a:t>
            </a:r>
            <a:r>
              <a:rPr lang="en-US" altLang="zh-CN" sz="2000"/>
              <a:t>&lt;</a:t>
            </a:r>
            <a:r>
              <a:rPr lang="zh-CN" altLang="en-US" sz="2000"/>
              <a:t>用户</a:t>
            </a:r>
            <a:r>
              <a:rPr lang="en-US" altLang="zh-CN" sz="2000"/>
              <a:t>1&gt;</a:t>
            </a:r>
            <a:r>
              <a:rPr lang="zh-CN" altLang="en-US" sz="2000"/>
              <a:t>］</a:t>
            </a:r>
            <a:r>
              <a:rPr lang="en-US" altLang="zh-CN" sz="2000"/>
              <a:t>… 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[</a:t>
            </a:r>
            <a:r>
              <a:rPr lang="en-US" altLang="zh-CN" sz="2000">
                <a:solidFill>
                  <a:srgbClr val="0000FF"/>
                </a:solidFill>
              </a:rPr>
              <a:t>WITH ADMIN OPTION</a:t>
            </a:r>
            <a:r>
              <a:rPr lang="en-US" altLang="zh-CN" sz="2000"/>
              <a:t>]</a:t>
            </a:r>
            <a:r>
              <a:rPr lang="zh-CN" altLang="en-US" sz="2000"/>
              <a:t> </a:t>
            </a:r>
            <a:endParaRPr lang="zh-CN" altLang="en-US" sz="2000"/>
          </a:p>
        </p:txBody>
      </p:sp>
      <p:sp>
        <p:nvSpPr>
          <p:cNvPr id="63492" name="矩形 4"/>
          <p:cNvSpPr>
            <a:spLocks noChangeArrowheads="1"/>
          </p:cNvSpPr>
          <p:nvPr/>
        </p:nvSpPr>
        <p:spPr bwMode="auto">
          <a:xfrm>
            <a:off x="1398588" y="4384675"/>
            <a:ext cx="6181725" cy="147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REVOKE </a:t>
            </a:r>
            <a:r>
              <a:rPr lang="en-US" altLang="zh-CN" sz="2000"/>
              <a:t>&lt;</a:t>
            </a:r>
            <a:r>
              <a:rPr lang="zh-CN" altLang="en-US" sz="2000"/>
              <a:t>权限</a:t>
            </a:r>
            <a:r>
              <a:rPr lang="en-US" altLang="zh-CN" sz="2000"/>
              <a:t>&gt;</a:t>
            </a:r>
            <a:r>
              <a:rPr lang="zh-CN" altLang="en-US" sz="2000"/>
              <a:t>［，</a:t>
            </a:r>
            <a:r>
              <a:rPr lang="en-US" altLang="zh-CN" sz="2000"/>
              <a:t>&lt;</a:t>
            </a:r>
            <a:r>
              <a:rPr lang="zh-CN" altLang="en-US" sz="2000"/>
              <a:t>权限</a:t>
            </a:r>
            <a:r>
              <a:rPr lang="en-US" altLang="zh-CN" sz="2000"/>
              <a:t>&gt;</a:t>
            </a:r>
            <a:r>
              <a:rPr lang="zh-CN" altLang="en-US" sz="2000"/>
              <a:t>］</a:t>
            </a:r>
            <a:r>
              <a:rPr lang="en-US" altLang="zh-CN" sz="2000"/>
              <a:t>… 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ON </a:t>
            </a:r>
            <a:r>
              <a:rPr lang="en-US" altLang="zh-CN" sz="2000"/>
              <a:t>&lt;</a:t>
            </a:r>
            <a:r>
              <a:rPr lang="zh-CN" altLang="en-US" sz="2000"/>
              <a:t>对象类型</a:t>
            </a:r>
            <a:r>
              <a:rPr lang="en-US" altLang="zh-CN" sz="2000"/>
              <a:t>&gt; &lt;</a:t>
            </a:r>
            <a:r>
              <a:rPr lang="zh-CN" altLang="en-US" sz="2000"/>
              <a:t>对象名</a:t>
            </a:r>
            <a:r>
              <a:rPr lang="en-US" altLang="zh-CN" sz="2000"/>
              <a:t>&gt; 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FROM </a:t>
            </a:r>
            <a:r>
              <a:rPr lang="en-US" altLang="zh-CN" sz="2000"/>
              <a:t>&lt;</a:t>
            </a:r>
            <a:r>
              <a:rPr lang="zh-CN" altLang="en-US" sz="2000"/>
              <a:t>角色</a:t>
            </a:r>
            <a:r>
              <a:rPr lang="en-US" altLang="zh-CN" sz="2000"/>
              <a:t>&gt;</a:t>
            </a:r>
            <a:r>
              <a:rPr lang="zh-CN" altLang="en-US" sz="2000"/>
              <a:t>［，</a:t>
            </a:r>
            <a:r>
              <a:rPr lang="en-US" altLang="zh-CN" sz="2000"/>
              <a:t>&lt;</a:t>
            </a:r>
            <a:r>
              <a:rPr lang="zh-CN" altLang="en-US" sz="2000"/>
              <a:t>角色</a:t>
            </a:r>
            <a:r>
              <a:rPr lang="en-US" altLang="zh-CN" sz="2000"/>
              <a:t>&gt;</a:t>
            </a:r>
            <a:r>
              <a:rPr lang="zh-CN" altLang="en-US" sz="2000"/>
              <a:t>］</a:t>
            </a:r>
            <a:r>
              <a:rPr lang="en-US" altLang="zh-CN" sz="2000"/>
              <a:t>…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示例</a:t>
            </a:r>
            <a:endParaRPr lang="zh-CN" altLang="en-US" dirty="0">
              <a:latin typeface="+mj-ea"/>
            </a:endParaRPr>
          </a:p>
        </p:txBody>
      </p:sp>
      <p:sp>
        <p:nvSpPr>
          <p:cNvPr id="64514" name="内容占位符 6"/>
          <p:cNvSpPr>
            <a:spLocks noGrp="1"/>
          </p:cNvSpPr>
          <p:nvPr>
            <p:ph idx="1"/>
          </p:nvPr>
        </p:nvSpPr>
        <p:spPr>
          <a:xfrm>
            <a:off x="457200" y="2359025"/>
            <a:ext cx="8229600" cy="3767138"/>
          </a:xfrm>
        </p:spPr>
        <p:txBody>
          <a:bodyPr/>
          <a:lstStyle/>
          <a:p>
            <a:r>
              <a:rPr lang="zh-CN" altLang="en-US" sz="2800" smtClean="0"/>
              <a:t>步骤如下：</a:t>
            </a:r>
            <a:endParaRPr lang="en-US" altLang="zh-CN" sz="2800" smtClean="0"/>
          </a:p>
          <a:p>
            <a:pPr marL="971550" lvl="1" indent="-514350">
              <a:buFont typeface="Calibri" panose="020F0502020204030204" charset="0"/>
              <a:buAutoNum type="arabicPeriod"/>
            </a:pPr>
            <a:r>
              <a:rPr lang="zh-CN" altLang="en-US" sz="2400" smtClean="0">
                <a:ea typeface="宋体" panose="02010600030101010101" pitchFamily="2" charset="-122"/>
              </a:rPr>
              <a:t>首先创建一个角色 </a:t>
            </a:r>
            <a:r>
              <a:rPr lang="en-US" altLang="zh-CN" sz="2400" smtClean="0">
                <a:ea typeface="宋体" panose="02010600030101010101" pitchFamily="2" charset="-122"/>
              </a:rPr>
              <a:t>R1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marL="971550" lvl="1" indent="-514350">
              <a:buFont typeface="Calibri" panose="020F0502020204030204" charset="0"/>
              <a:buAutoNum type="arabicPeriod"/>
            </a:pPr>
            <a:endParaRPr lang="en-US" altLang="zh-CN" sz="2400" smtClean="0">
              <a:ea typeface="宋体" panose="02010600030101010101" pitchFamily="2" charset="-122"/>
            </a:endParaRPr>
          </a:p>
          <a:p>
            <a:pPr marL="971550" lvl="1" indent="-514350">
              <a:buFont typeface="Calibri" panose="020F0502020204030204" charset="0"/>
              <a:buAutoNum type="arabicPeriod"/>
            </a:pPr>
            <a:endParaRPr lang="en-US" altLang="zh-CN" sz="2400" smtClean="0">
              <a:ea typeface="宋体" panose="02010600030101010101" pitchFamily="2" charset="-122"/>
            </a:endParaRPr>
          </a:p>
          <a:p>
            <a:pPr marL="971550" lvl="1" indent="-514350">
              <a:buFont typeface="Calibri" panose="020F0502020204030204" charset="0"/>
              <a:buAutoNum type="arabicPeriod"/>
            </a:pPr>
            <a:r>
              <a:rPr lang="zh-CN" altLang="en-US" sz="2400" smtClean="0">
                <a:ea typeface="宋体" panose="02010600030101010101" pitchFamily="2" charset="-122"/>
              </a:rPr>
              <a:t>然后使用</a:t>
            </a:r>
            <a:r>
              <a:rPr lang="en-US" altLang="zh-CN" sz="2400" smtClean="0">
                <a:ea typeface="宋体" panose="02010600030101010101" pitchFamily="2" charset="-122"/>
              </a:rPr>
              <a:t>GRANT</a:t>
            </a:r>
            <a:r>
              <a:rPr lang="zh-CN" altLang="en-US" sz="2400" smtClean="0">
                <a:ea typeface="宋体" panose="02010600030101010101" pitchFamily="2" charset="-122"/>
              </a:rPr>
              <a:t>语句，使角色</a:t>
            </a:r>
            <a:r>
              <a:rPr lang="en-US" altLang="zh-CN" sz="2400" smtClean="0">
                <a:ea typeface="宋体" panose="02010600030101010101" pitchFamily="2" charset="-122"/>
              </a:rPr>
              <a:t>R1</a:t>
            </a:r>
            <a:r>
              <a:rPr lang="zh-CN" altLang="en-US" sz="2400" smtClean="0">
                <a:ea typeface="宋体" panose="02010600030101010101" pitchFamily="2" charset="-122"/>
              </a:rPr>
              <a:t>拥有</a:t>
            </a:r>
            <a:r>
              <a:rPr lang="en-US" altLang="zh-CN" sz="2400" smtClean="0">
                <a:ea typeface="宋体" panose="02010600030101010101" pitchFamily="2" charset="-122"/>
              </a:rPr>
              <a:t>Student</a:t>
            </a:r>
            <a:r>
              <a:rPr lang="zh-CN" altLang="en-US" sz="2400" smtClean="0">
                <a:ea typeface="宋体" panose="02010600030101010101" pitchFamily="2" charset="-122"/>
              </a:rPr>
              <a:t>表的</a:t>
            </a:r>
            <a:r>
              <a:rPr lang="en-US" altLang="zh-CN" sz="2400" smtClean="0">
                <a:ea typeface="宋体" panose="02010600030101010101" pitchFamily="2" charset="-122"/>
              </a:rPr>
              <a:t>SELECT</a:t>
            </a:r>
            <a:r>
              <a:rPr lang="zh-CN" altLang="en-US" sz="2400" smtClean="0">
                <a:ea typeface="宋体" panose="02010600030101010101" pitchFamily="2" charset="-122"/>
              </a:rPr>
              <a:t>、</a:t>
            </a:r>
            <a:r>
              <a:rPr lang="en-US" altLang="zh-CN" sz="2400" smtClean="0">
                <a:ea typeface="宋体" panose="02010600030101010101" pitchFamily="2" charset="-122"/>
              </a:rPr>
              <a:t>UPDATE</a:t>
            </a:r>
            <a:r>
              <a:rPr lang="zh-CN" altLang="en-US" sz="2400" smtClean="0">
                <a:ea typeface="宋体" panose="02010600030101010101" pitchFamily="2" charset="-122"/>
              </a:rPr>
              <a:t>、</a:t>
            </a:r>
            <a:r>
              <a:rPr lang="en-US" altLang="zh-CN" sz="2400" smtClean="0">
                <a:ea typeface="宋体" panose="02010600030101010101" pitchFamily="2" charset="-122"/>
              </a:rPr>
              <a:t>INSERT</a:t>
            </a:r>
            <a:r>
              <a:rPr lang="zh-CN" altLang="en-US" sz="2400" smtClean="0">
                <a:ea typeface="宋体" panose="02010600030101010101" pitchFamily="2" charset="-122"/>
              </a:rPr>
              <a:t>权限 </a:t>
            </a:r>
            <a:r>
              <a:rPr lang="en-US" altLang="zh-CN" sz="2400" smtClean="0">
                <a:ea typeface="宋体" panose="02010600030101010101" pitchFamily="2" charset="-122"/>
              </a:rPr>
              <a:t> 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marL="971550" lvl="1" indent="-514350">
              <a:buFont typeface="Calibri" panose="020F0502020204030204" charset="0"/>
              <a:buAutoNum type="arabicPeriod"/>
            </a:pPr>
            <a:endParaRPr lang="zh-CN" altLang="en-US" sz="2400" smtClean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113" y="1457325"/>
            <a:ext cx="7885112" cy="493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01700" indent="-90170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11</a:t>
            </a:r>
            <a:r>
              <a:rPr lang="en-US" altLang="zh-CN" sz="2400" b="1" dirty="0">
                <a:ea typeface="宋体" panose="02010600030101010101" pitchFamily="2" charset="-122"/>
              </a:rPr>
              <a:t> ]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ea typeface="宋体" panose="02010600030101010101" pitchFamily="2" charset="-122"/>
              </a:rPr>
              <a:t>通过角色来实现将一组权限授予一个用户。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50975" y="3403600"/>
            <a:ext cx="6559550" cy="49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CREATE  ROLE</a:t>
            </a:r>
            <a:r>
              <a:rPr lang="en-US" altLang="zh-CN" sz="2000"/>
              <a:t>  R1;</a:t>
            </a:r>
            <a:endParaRPr lang="zh-CN" altLang="en-US" sz="200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350963" y="5106988"/>
            <a:ext cx="6851650" cy="1014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GRANT </a:t>
            </a:r>
            <a:r>
              <a:rPr lang="en-US" altLang="zh-CN" sz="2000" dirty="0"/>
              <a:t>SELET, UPDATE,INSERT 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ON  </a:t>
            </a:r>
            <a:r>
              <a:rPr lang="en-US" altLang="zh-CN" sz="2000" dirty="0" smtClean="0"/>
              <a:t>Student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TO </a:t>
            </a:r>
            <a:r>
              <a:rPr lang="en-US" altLang="zh-CN" sz="2000" dirty="0"/>
              <a:t> R1;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655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Calibri" panose="020F0502020204030204" charset="0"/>
              <a:buAutoNum type="arabicPeriod" startAt="3"/>
            </a:pPr>
            <a:r>
              <a:rPr lang="zh-CN" altLang="en-US" sz="2400" dirty="0" smtClean="0">
                <a:ea typeface="宋体" panose="02010600030101010101" pitchFamily="2" charset="-122"/>
              </a:rPr>
              <a:t>将这个角色授予王平，张明，赵玲。使他们具有角色</a:t>
            </a:r>
            <a:r>
              <a:rPr lang="en-US" altLang="zh-CN" sz="2400" dirty="0" smtClean="0"/>
              <a:t>R1</a:t>
            </a:r>
            <a:r>
              <a:rPr lang="zh-CN" altLang="en-US" sz="2400" dirty="0" smtClean="0">
                <a:ea typeface="宋体" panose="02010600030101010101" pitchFamily="2" charset="-122"/>
              </a:rPr>
              <a:t>所包含的全部权限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914400" lvl="1" indent="-457200">
              <a:buFont typeface="Calibri" panose="020F0502020204030204" charset="0"/>
              <a:buAutoNum type="arabicPeriod" startAt="3"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914400" lvl="1" indent="-457200">
              <a:buFont typeface="Calibri" panose="020F0502020204030204" charset="0"/>
              <a:buAutoNum type="arabicPeriod" startAt="3"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914400" lvl="1" indent="-457200">
              <a:buFont typeface="Calibri" panose="020F0502020204030204" charset="0"/>
              <a:buAutoNum type="arabicPeriod" startAt="3"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914400" lvl="1" indent="-457200">
              <a:buFont typeface="Calibri" panose="020F0502020204030204" charset="0"/>
              <a:buAutoNum type="arabicPeriod" startAt="3"/>
            </a:pPr>
            <a:r>
              <a:rPr lang="zh-CN" altLang="en-US" sz="2400" dirty="0" smtClean="0">
                <a:ea typeface="宋体" panose="02010600030101010101" pitchFamily="2" charset="-122"/>
              </a:rPr>
              <a:t>可以一次性通过</a:t>
            </a:r>
            <a:r>
              <a:rPr lang="en-US" altLang="zh-CN" sz="2400" dirty="0" smtClean="0">
                <a:ea typeface="宋体" panose="02010600030101010101" pitchFamily="2" charset="-122"/>
              </a:rPr>
              <a:t>R1</a:t>
            </a:r>
            <a:r>
              <a:rPr lang="zh-CN" altLang="en-US" sz="2400" dirty="0" smtClean="0">
                <a:ea typeface="宋体" panose="02010600030101010101" pitchFamily="2" charset="-122"/>
              </a:rPr>
              <a:t>来回收王平的这</a:t>
            </a:r>
            <a:r>
              <a:rPr lang="en-US" altLang="zh-CN" sz="2400" dirty="0" smtClean="0"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ea typeface="宋体" panose="02010600030101010101" pitchFamily="2" charset="-122"/>
              </a:rPr>
              <a:t>个权限</a:t>
            </a:r>
            <a:endParaRPr lang="zh-CN" altLang="en-US" sz="2400" dirty="0" smtClean="0">
              <a:ea typeface="宋体" panose="0201060003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311275" y="2508250"/>
            <a:ext cx="6851650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GRANT   </a:t>
            </a:r>
            <a:r>
              <a:rPr lang="en-US" altLang="zh-CN" sz="2000" dirty="0"/>
              <a:t>R1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TO </a:t>
            </a:r>
            <a:r>
              <a:rPr lang="en-US" altLang="zh-CN" sz="2000" dirty="0"/>
              <a:t> </a:t>
            </a:r>
            <a:r>
              <a:rPr lang="zh-CN" altLang="en-US" sz="2000" dirty="0"/>
              <a:t>王平、张明，赵玲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71600" y="4384675"/>
            <a:ext cx="6851650" cy="1014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REVOKE  </a:t>
            </a:r>
            <a:r>
              <a:rPr lang="en-US" altLang="zh-CN" sz="2000"/>
              <a:t>R1</a:t>
            </a:r>
            <a:endParaRPr lang="en-US" altLang="zh-CN" sz="2000"/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FROM  </a:t>
            </a:r>
            <a:r>
              <a:rPr lang="zh-CN" altLang="en-US" sz="2000"/>
              <a:t>王平</a:t>
            </a:r>
            <a:r>
              <a:rPr lang="en-US" altLang="zh-CN" sz="2000"/>
              <a:t>;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905"/>
                </a:solidFill>
                <a:latin typeface="+mj-ea"/>
              </a:rPr>
              <a:t>第二节 数据库安全性控制</a:t>
            </a:r>
            <a:endParaRPr lang="zh-CN" altLang="en-US" dirty="0">
              <a:latin typeface="+mj-ea"/>
            </a:endParaRP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数据库安全性控制概述</a:t>
            </a:r>
            <a:endParaRPr lang="zh-CN" altLang="en-US" smtClean="0"/>
          </a:p>
          <a:p>
            <a:r>
              <a:rPr lang="zh-CN" altLang="en-US" smtClean="0"/>
              <a:t>用户标识与鉴别</a:t>
            </a:r>
            <a:endParaRPr lang="zh-CN" altLang="en-US" smtClean="0"/>
          </a:p>
          <a:p>
            <a:r>
              <a:rPr lang="zh-CN" altLang="en-US" smtClean="0"/>
              <a:t>存取控制</a:t>
            </a:r>
            <a:endParaRPr lang="zh-CN" altLang="en-US" smtClean="0"/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自主存取控制方法</a:t>
            </a:r>
            <a:endParaRPr lang="zh-CN" altLang="en-US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授权与回收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数据库角色</a:t>
            </a:r>
            <a:endParaRPr lang="zh-CN" altLang="en-US" smtClean="0">
              <a:ea typeface="宋体" panose="02010600030101010101" pitchFamily="2" charset="-122"/>
            </a:endParaRPr>
          </a:p>
          <a:p>
            <a:r>
              <a:rPr lang="zh-CN" altLang="en-US" b="1" smtClean="0">
                <a:solidFill>
                  <a:srgbClr val="0000FF"/>
                </a:solidFill>
              </a:rPr>
              <a:t>强制存取控制方法</a:t>
            </a:r>
            <a:endParaRPr lang="zh-CN" altLang="en-US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自主存取控制缺点</a:t>
            </a:r>
            <a:endParaRPr lang="zh-CN" altLang="en-US" dirty="0">
              <a:latin typeface="+mj-ea"/>
            </a:endParaRPr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可能存在数据的“无意泄露” </a:t>
            </a:r>
            <a:endParaRPr lang="zh-CN" altLang="en-US" smtClean="0"/>
          </a:p>
          <a:p>
            <a:r>
              <a:rPr lang="zh-CN" altLang="en-US" smtClean="0"/>
              <a:t>原因：这种机制仅仅通过对数据的存取权限来进行安全控制，而数据本身并无安全性标记 </a:t>
            </a:r>
            <a:endParaRPr lang="zh-CN" altLang="en-US" smtClean="0"/>
          </a:p>
          <a:p>
            <a:r>
              <a:rPr lang="zh-CN" altLang="en-US" smtClean="0"/>
              <a:t>解决：对系统控制下的所有主客体实施强制存取控制策略 </a:t>
            </a:r>
            <a:endParaRPr lang="zh-CN" altLang="en-US" smtClean="0"/>
          </a:p>
          <a:p>
            <a:endParaRPr lang="zh-CN" altLang="en-US" smtClean="0"/>
          </a:p>
        </p:txBody>
      </p:sp>
      <p:pic>
        <p:nvPicPr>
          <p:cNvPr id="1028" name="Picture 4" descr="http://www.chinaz.com/upimg/allimg/090813/0900360.jpg">
            <a:hlinkClick r:id="rId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1121" y="4459310"/>
            <a:ext cx="2772879" cy="2114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强制存取控制</a:t>
            </a:r>
            <a:endParaRPr lang="zh-CN" altLang="en-US" dirty="0">
              <a:latin typeface="+mj-ea"/>
            </a:endParaRPr>
          </a:p>
        </p:txBody>
      </p:sp>
      <p:sp>
        <p:nvSpPr>
          <p:cNvPr id="686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强制存取控制（</a:t>
            </a:r>
            <a:r>
              <a:rPr lang="en-US" altLang="zh-CN" sz="2800" dirty="0" smtClean="0"/>
              <a:t>MAC)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ea typeface="宋体" panose="02010600030101010101" pitchFamily="2" charset="-122"/>
              </a:rPr>
              <a:t>保证更高程度的安全性 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用户不能直接感知或进行控制 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 smtClean="0">
                <a:ea typeface="宋体" panose="02010600030101010101" pitchFamily="2" charset="-122"/>
              </a:rPr>
              <a:t>适用于对数据有严格而固定密级分类的部门 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 smtClean="0">
                <a:ea typeface="宋体" panose="02010600030101010101" pitchFamily="2" charset="-122"/>
              </a:rPr>
              <a:t> 军事部门 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 smtClean="0">
                <a:ea typeface="宋体" panose="02010600030101010101" pitchFamily="2" charset="-122"/>
              </a:rPr>
              <a:t> 政府部门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r>
              <a:rPr lang="zh-CN" altLang="en-US" sz="2800" dirty="0" smtClean="0"/>
              <a:t>主体与客体</a:t>
            </a:r>
            <a:endParaRPr lang="zh-CN" altLang="en-US" sz="2800" dirty="0" smtClean="0"/>
          </a:p>
          <a:p>
            <a:pPr lvl="1"/>
            <a:r>
              <a:rPr lang="zh-CN" altLang="en-US" sz="2400" dirty="0" smtClean="0">
                <a:ea typeface="宋体" panose="02010600030101010101" pitchFamily="2" charset="-122"/>
              </a:rPr>
              <a:t>在</a:t>
            </a:r>
            <a:r>
              <a:rPr lang="en-US" altLang="zh-CN" sz="2400" dirty="0" smtClean="0">
                <a:ea typeface="宋体" panose="02010600030101010101" pitchFamily="2" charset="-122"/>
              </a:rPr>
              <a:t>MAC</a:t>
            </a:r>
            <a:r>
              <a:rPr lang="zh-CN" altLang="en-US" sz="2400" dirty="0" smtClean="0">
                <a:ea typeface="宋体" panose="02010600030101010101" pitchFamily="2" charset="-122"/>
              </a:rPr>
              <a:t>中，</a:t>
            </a:r>
            <a:r>
              <a:rPr lang="en-US" altLang="zh-CN" sz="2400" dirty="0" smtClean="0">
                <a:ea typeface="宋体" panose="02010600030101010101" pitchFamily="2" charset="-122"/>
              </a:rPr>
              <a:t>DBMS</a:t>
            </a:r>
            <a:r>
              <a:rPr lang="zh-CN" altLang="en-US" sz="2400" dirty="0" smtClean="0">
                <a:ea typeface="宋体" panose="02010600030101010101" pitchFamily="2" charset="-122"/>
              </a:rPr>
              <a:t>所管理的全部实体被分为主体和客体两大类</a:t>
            </a:r>
            <a:endParaRPr lang="zh-CN" altLang="en-US" sz="2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905"/>
                </a:solidFill>
                <a:latin typeface="+mj-ea"/>
              </a:rPr>
              <a:t>第二节 数据库安全性控制</a:t>
            </a:r>
            <a:endParaRPr lang="zh-CN" altLang="en-US" dirty="0">
              <a:latin typeface="+mj-ea"/>
            </a:endParaRP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0000FF"/>
                </a:solidFill>
              </a:rPr>
              <a:t>数据库安全性控制概述</a:t>
            </a:r>
            <a:endParaRPr lang="zh-CN" altLang="en-US" b="1" smtClean="0">
              <a:solidFill>
                <a:srgbClr val="0000FF"/>
              </a:solidFill>
            </a:endParaRPr>
          </a:p>
          <a:p>
            <a:r>
              <a:rPr lang="zh-CN" altLang="en-US" smtClean="0"/>
              <a:t>用户标识与鉴别</a:t>
            </a:r>
            <a:endParaRPr lang="zh-CN" altLang="en-US" smtClean="0"/>
          </a:p>
          <a:p>
            <a:r>
              <a:rPr lang="zh-CN" altLang="en-US" smtClean="0"/>
              <a:t>存取控制</a:t>
            </a:r>
            <a:endParaRPr lang="zh-CN" altLang="en-US" smtClean="0"/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自主存取控制方法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授权与回收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数据库角色</a:t>
            </a:r>
            <a:endParaRPr lang="zh-CN" altLang="en-US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强制存取控制方法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tx2"/>
                </a:solidFill>
              </a:rPr>
              <a:t>主体</a:t>
            </a:r>
            <a:r>
              <a:rPr lang="zh-CN" altLang="en-US" sz="2800" dirty="0" smtClean="0"/>
              <a:t>是系统中的活动实体</a:t>
            </a:r>
            <a:endParaRPr lang="zh-CN" altLang="en-US" sz="2800" dirty="0" smtClean="0"/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 </a:t>
            </a:r>
            <a:r>
              <a:rPr lang="en-US" altLang="zh-CN" sz="2400" dirty="0" smtClean="0">
                <a:ea typeface="+mn-ea"/>
              </a:rPr>
              <a:t>DBMS</a:t>
            </a:r>
            <a:r>
              <a:rPr lang="zh-CN" altLang="en-US" sz="2400" dirty="0" smtClean="0">
                <a:ea typeface="+mn-ea"/>
              </a:rPr>
              <a:t>所管理的实际用户</a:t>
            </a:r>
            <a:endParaRPr lang="zh-CN" altLang="en-US" sz="2400" dirty="0" smtClean="0">
              <a:ea typeface="+mn-ea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 代表用户的各进程</a:t>
            </a:r>
            <a:endParaRPr lang="zh-CN" altLang="en-US" sz="2400" dirty="0" smtClean="0">
              <a:ea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tx2"/>
                </a:solidFill>
              </a:rPr>
              <a:t>客体</a:t>
            </a:r>
            <a:r>
              <a:rPr lang="zh-CN" altLang="en-US" sz="2800" dirty="0" smtClean="0"/>
              <a:t>是系统中的被动实体，是受主体操纵的</a:t>
            </a:r>
            <a:endParaRPr lang="zh-CN" altLang="en-US" sz="2800" dirty="0" smtClean="0"/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 文件</a:t>
            </a:r>
            <a:endParaRPr lang="zh-CN" altLang="en-US" sz="2400" dirty="0" smtClean="0">
              <a:ea typeface="+mn-ea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 基表</a:t>
            </a:r>
            <a:endParaRPr lang="zh-CN" altLang="en-US" sz="2400" dirty="0" smtClean="0">
              <a:ea typeface="+mn-ea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 索引</a:t>
            </a:r>
            <a:endParaRPr lang="zh-CN" altLang="en-US" sz="2400" dirty="0" smtClean="0">
              <a:ea typeface="+mn-ea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 视图</a:t>
            </a:r>
            <a:endParaRPr lang="zh-CN" altLang="en-US" sz="2400" dirty="0" smtClean="0"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800" dirty="0" smtClean="0"/>
              <a:t>敏感度标记（</a:t>
            </a:r>
            <a:r>
              <a:rPr lang="en-US" sz="2800" dirty="0" smtClean="0"/>
              <a:t>Label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对于主体和客体，</a:t>
            </a:r>
            <a:r>
              <a:rPr lang="en-US" altLang="zh-CN" sz="2400" dirty="0" smtClean="0">
                <a:ea typeface="+mn-ea"/>
              </a:rPr>
              <a:t>DBMS</a:t>
            </a:r>
            <a:r>
              <a:rPr lang="zh-CN" altLang="en-US" sz="2400" dirty="0" smtClean="0">
                <a:ea typeface="+mn-ea"/>
              </a:rPr>
              <a:t>为它们每个实例（值）指派一个敏感度标记（</a:t>
            </a:r>
            <a:r>
              <a:rPr lang="en-US" altLang="zh-CN" sz="2400" dirty="0" smtClean="0">
                <a:ea typeface="+mn-ea"/>
              </a:rPr>
              <a:t>Label</a:t>
            </a:r>
            <a:r>
              <a:rPr lang="zh-CN" altLang="en-US" sz="2400" dirty="0" smtClean="0">
                <a:ea typeface="+mn-ea"/>
              </a:rPr>
              <a:t>）</a:t>
            </a:r>
            <a:endParaRPr lang="zh-CN" altLang="en-US" sz="2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ct val="80000"/>
              </a:spcBef>
            </a:pPr>
            <a:r>
              <a:rPr lang="zh-CN" altLang="en-US" sz="2400" smtClean="0">
                <a:ea typeface="宋体" panose="02010600030101010101" pitchFamily="2" charset="-122"/>
              </a:rPr>
              <a:t>敏感度标记分成若干级别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lvl="2"/>
            <a:r>
              <a:rPr lang="zh-CN" altLang="en-US" sz="2000" smtClean="0">
                <a:ea typeface="宋体" panose="02010600030101010101" pitchFamily="2" charset="-122"/>
              </a:rPr>
              <a:t> 绝密（</a:t>
            </a:r>
            <a:r>
              <a:rPr lang="en-US" altLang="zh-CN" sz="2000" smtClean="0">
                <a:ea typeface="宋体" panose="02010600030101010101" pitchFamily="2" charset="-122"/>
              </a:rPr>
              <a:t>Top Secret</a:t>
            </a:r>
            <a:r>
              <a:rPr lang="zh-CN" altLang="en-US" sz="2000" smtClean="0">
                <a:ea typeface="宋体" panose="02010600030101010101" pitchFamily="2" charset="-122"/>
              </a:rPr>
              <a:t>）</a:t>
            </a:r>
            <a:endParaRPr lang="zh-CN" altLang="en-US" sz="2000" smtClean="0">
              <a:ea typeface="宋体" panose="02010600030101010101" pitchFamily="2" charset="-122"/>
            </a:endParaRPr>
          </a:p>
          <a:p>
            <a:pPr lvl="2"/>
            <a:r>
              <a:rPr lang="zh-CN" altLang="en-US" sz="2000" smtClean="0">
                <a:ea typeface="宋体" panose="02010600030101010101" pitchFamily="2" charset="-122"/>
              </a:rPr>
              <a:t> 机密（</a:t>
            </a:r>
            <a:r>
              <a:rPr lang="en-US" altLang="zh-CN" sz="2000" smtClean="0">
                <a:ea typeface="宋体" panose="02010600030101010101" pitchFamily="2" charset="-122"/>
              </a:rPr>
              <a:t>Secret</a:t>
            </a:r>
            <a:r>
              <a:rPr lang="zh-CN" altLang="en-US" sz="2000" smtClean="0">
                <a:ea typeface="宋体" panose="02010600030101010101" pitchFamily="2" charset="-122"/>
              </a:rPr>
              <a:t>）</a:t>
            </a:r>
            <a:endParaRPr lang="zh-CN" altLang="en-US" sz="2000" smtClean="0">
              <a:ea typeface="宋体" panose="02010600030101010101" pitchFamily="2" charset="-122"/>
            </a:endParaRPr>
          </a:p>
          <a:p>
            <a:pPr lvl="2"/>
            <a:r>
              <a:rPr lang="zh-CN" altLang="en-US" sz="2000" smtClean="0">
                <a:ea typeface="宋体" panose="02010600030101010101" pitchFamily="2" charset="-122"/>
              </a:rPr>
              <a:t> 可信（</a:t>
            </a:r>
            <a:r>
              <a:rPr lang="en-US" altLang="zh-CN" sz="2000" smtClean="0">
                <a:ea typeface="宋体" panose="02010600030101010101" pitchFamily="2" charset="-122"/>
              </a:rPr>
              <a:t>Confidential</a:t>
            </a:r>
            <a:r>
              <a:rPr lang="zh-CN" altLang="en-US" sz="2000" smtClean="0">
                <a:ea typeface="宋体" panose="02010600030101010101" pitchFamily="2" charset="-122"/>
              </a:rPr>
              <a:t>）</a:t>
            </a:r>
            <a:endParaRPr lang="zh-CN" altLang="en-US" sz="2000" smtClean="0">
              <a:ea typeface="宋体" panose="02010600030101010101" pitchFamily="2" charset="-122"/>
            </a:endParaRPr>
          </a:p>
          <a:p>
            <a:pPr lvl="2"/>
            <a:r>
              <a:rPr lang="zh-CN" altLang="en-US" sz="2000" smtClean="0">
                <a:ea typeface="宋体" panose="02010600030101010101" pitchFamily="2" charset="-122"/>
              </a:rPr>
              <a:t> 公开（</a:t>
            </a:r>
            <a:r>
              <a:rPr lang="en-US" altLang="zh-CN" sz="2000" smtClean="0">
                <a:ea typeface="宋体" panose="02010600030101010101" pitchFamily="2" charset="-122"/>
              </a:rPr>
              <a:t>Public</a:t>
            </a:r>
            <a:r>
              <a:rPr lang="zh-CN" altLang="en-US" sz="2000" smtClean="0">
                <a:ea typeface="宋体" panose="02010600030101010101" pitchFamily="2" charset="-122"/>
              </a:rPr>
              <a:t>）</a:t>
            </a:r>
            <a:endParaRPr lang="zh-CN" altLang="en-US" sz="2000" smtClean="0">
              <a:ea typeface="宋体" panose="02010600030101010101" pitchFamily="2" charset="-122"/>
            </a:endParaRPr>
          </a:p>
          <a:p>
            <a:r>
              <a:rPr lang="zh-CN" altLang="en-US" sz="2800" smtClean="0"/>
              <a:t>主体的敏感度标记称为许可证级别（</a:t>
            </a:r>
            <a:r>
              <a:rPr lang="en-US" altLang="zh-CN" sz="2800" smtClean="0"/>
              <a:t>Clearance Level</a:t>
            </a:r>
            <a:r>
              <a:rPr lang="zh-CN" altLang="en-US" sz="2800" smtClean="0"/>
              <a:t>） </a:t>
            </a:r>
            <a:endParaRPr lang="zh-CN" altLang="en-US" sz="2800" smtClean="0"/>
          </a:p>
          <a:p>
            <a:r>
              <a:rPr lang="zh-CN" altLang="en-US" sz="2800" smtClean="0"/>
              <a:t>客体的敏感度标记称为密级（</a:t>
            </a:r>
            <a:r>
              <a:rPr lang="en-US" altLang="zh-CN" sz="2800" smtClean="0"/>
              <a:t>Classification Level</a:t>
            </a:r>
            <a:r>
              <a:rPr lang="zh-CN" altLang="en-US" sz="2800" smtClean="0"/>
              <a:t>）</a:t>
            </a:r>
            <a:endParaRPr lang="zh-CN" altLang="en-US" sz="2800" smtClean="0"/>
          </a:p>
          <a:p>
            <a:r>
              <a:rPr lang="en-US" altLang="zh-CN" sz="2800" smtClean="0"/>
              <a:t>MAC</a:t>
            </a:r>
            <a:r>
              <a:rPr lang="zh-CN" altLang="en-US" sz="2800" smtClean="0"/>
              <a:t>机制就是通过对比主体的</a:t>
            </a:r>
            <a:r>
              <a:rPr lang="en-US" altLang="zh-CN" sz="2800" smtClean="0"/>
              <a:t>Label</a:t>
            </a:r>
            <a:r>
              <a:rPr lang="zh-CN" altLang="en-US" sz="2800" smtClean="0"/>
              <a:t>和客体的</a:t>
            </a:r>
            <a:r>
              <a:rPr lang="en-US" altLang="zh-CN" sz="2800" smtClean="0"/>
              <a:t>Label</a:t>
            </a:r>
            <a:r>
              <a:rPr lang="zh-CN" altLang="en-US" sz="2800" smtClean="0"/>
              <a:t>，最终确定主体是否能够存取客体</a:t>
            </a:r>
            <a:endParaRPr lang="zh-CN" altLang="en-US" sz="2800" smtClean="0"/>
          </a:p>
          <a:p>
            <a:endParaRPr lang="zh-CN" altLang="en-US" sz="2800" smtClean="0"/>
          </a:p>
          <a:p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7168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46650"/>
          </a:xfrm>
        </p:spPr>
        <p:txBody>
          <a:bodyPr/>
          <a:lstStyle/>
          <a:p>
            <a:r>
              <a:rPr lang="zh-CN" altLang="en-US" sz="2800" smtClean="0"/>
              <a:t>强制存取控制规则</a:t>
            </a:r>
            <a:endParaRPr lang="zh-CN" altLang="en-US" sz="2800" smtClean="0"/>
          </a:p>
          <a:p>
            <a:pPr lvl="1">
              <a:spcBef>
                <a:spcPct val="60000"/>
              </a:spcBef>
            </a:pPr>
            <a:r>
              <a:rPr lang="zh-CN" altLang="en-US" sz="2000" smtClean="0">
                <a:ea typeface="宋体" panose="02010600030101010101" pitchFamily="2" charset="-122"/>
              </a:rPr>
              <a:t>当某一用户（或某一主体）以标记</a:t>
            </a:r>
            <a:r>
              <a:rPr lang="en-US" altLang="zh-CN" sz="2000" smtClean="0">
                <a:ea typeface="宋体" panose="02010600030101010101" pitchFamily="2" charset="-122"/>
              </a:rPr>
              <a:t>label</a:t>
            </a:r>
            <a:r>
              <a:rPr lang="zh-CN" altLang="en-US" sz="2000" smtClean="0">
                <a:ea typeface="宋体" panose="02010600030101010101" pitchFamily="2" charset="-122"/>
              </a:rPr>
              <a:t>注册入系统时，系统要求他对任何客体的存取必须遵循下面两条规则：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lvl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sz="2000" smtClean="0"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ea typeface="宋体" panose="02010600030101010101" pitchFamily="2" charset="-122"/>
              </a:rPr>
              <a:t>）仅当主体的许可证级别</a:t>
            </a:r>
            <a:r>
              <a:rPr lang="zh-CN" altLang="en-US" sz="2000" b="1" smtClean="0">
                <a:solidFill>
                  <a:schemeClr val="tx2"/>
                </a:solidFill>
                <a:ea typeface="宋体" panose="02010600030101010101" pitchFamily="2" charset="-122"/>
              </a:rPr>
              <a:t>大于</a:t>
            </a:r>
            <a:r>
              <a:rPr lang="zh-CN" altLang="en-US" sz="2000" smtClean="0">
                <a:solidFill>
                  <a:schemeClr val="tx2"/>
                </a:solidFill>
                <a:ea typeface="宋体" panose="02010600030101010101" pitchFamily="2" charset="-122"/>
              </a:rPr>
              <a:t>或</a:t>
            </a:r>
            <a:r>
              <a:rPr lang="zh-CN" altLang="en-US" sz="2000" b="1" smtClean="0">
                <a:solidFill>
                  <a:schemeClr val="tx2"/>
                </a:solidFill>
                <a:ea typeface="宋体" panose="02010600030101010101" pitchFamily="2" charset="-122"/>
              </a:rPr>
              <a:t>等于</a:t>
            </a:r>
            <a:r>
              <a:rPr lang="zh-CN" altLang="en-US" sz="2000" smtClean="0">
                <a:ea typeface="宋体" panose="02010600030101010101" pitchFamily="2" charset="-122"/>
              </a:rPr>
              <a:t>客体的密级时，该主体才能</a:t>
            </a:r>
            <a:r>
              <a:rPr lang="zh-CN" altLang="en-US" sz="2000" b="1" smtClean="0">
                <a:solidFill>
                  <a:srgbClr val="0000FF"/>
                </a:solidFill>
                <a:ea typeface="宋体" panose="02010600030101010101" pitchFamily="2" charset="-122"/>
              </a:rPr>
              <a:t>读取</a:t>
            </a:r>
            <a:r>
              <a:rPr lang="zh-CN" altLang="en-US" sz="2000" smtClean="0">
                <a:ea typeface="宋体" panose="02010600030101010101" pitchFamily="2" charset="-122"/>
              </a:rPr>
              <a:t>相应的客体；</a:t>
            </a:r>
            <a:endParaRPr lang="zh-CN" altLang="en-US" sz="2000" smtClean="0">
              <a:ea typeface="宋体" panose="02010600030101010101" pitchFamily="2" charset="-122"/>
            </a:endParaRPr>
          </a:p>
          <a:p>
            <a:pPr lvl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sz="2000" smtClean="0"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ea typeface="宋体" panose="02010600030101010101" pitchFamily="2" charset="-122"/>
              </a:rPr>
              <a:t>）仅当主体的许可证级别</a:t>
            </a:r>
            <a:r>
              <a:rPr lang="zh-CN" altLang="en-US" sz="2000" smtClean="0">
                <a:solidFill>
                  <a:schemeClr val="tx2"/>
                </a:solidFill>
                <a:ea typeface="宋体" panose="02010600030101010101" pitchFamily="2" charset="-122"/>
              </a:rPr>
              <a:t>等于</a:t>
            </a:r>
            <a:r>
              <a:rPr lang="zh-CN" altLang="en-US" sz="2000" smtClean="0">
                <a:ea typeface="宋体" panose="02010600030101010101" pitchFamily="2" charset="-122"/>
              </a:rPr>
              <a:t>客体的密级时，该主体才能</a:t>
            </a:r>
            <a:r>
              <a:rPr lang="zh-CN" altLang="en-US" sz="2000" b="1" smtClean="0">
                <a:solidFill>
                  <a:srgbClr val="0000FF"/>
                </a:solidFill>
                <a:ea typeface="宋体" panose="02010600030101010101" pitchFamily="2" charset="-122"/>
              </a:rPr>
              <a:t>写</a:t>
            </a:r>
            <a:r>
              <a:rPr lang="zh-CN" altLang="en-US" sz="2000" smtClean="0">
                <a:ea typeface="宋体" panose="02010600030101010101" pitchFamily="2" charset="-122"/>
              </a:rPr>
              <a:t>相应的客体。</a:t>
            </a:r>
            <a:endParaRPr lang="zh-CN" altLang="en-US" sz="2000" smtClean="0">
              <a:ea typeface="宋体" panose="02010600030101010101" pitchFamily="2" charset="-122"/>
            </a:endParaRPr>
          </a:p>
          <a:p>
            <a:r>
              <a:rPr lang="zh-CN" altLang="en-US" sz="2800" smtClean="0"/>
              <a:t>修正规则</a:t>
            </a:r>
            <a:endParaRPr lang="en-US" altLang="zh-CN" sz="2800" smtClean="0"/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主体的许可证级别 </a:t>
            </a:r>
            <a:r>
              <a:rPr lang="en-US" altLang="zh-CN" sz="2400" smtClean="0">
                <a:ea typeface="宋体" panose="02010600030101010101" pitchFamily="2" charset="-122"/>
              </a:rPr>
              <a:t>&lt;=</a:t>
            </a:r>
            <a:r>
              <a:rPr lang="zh-CN" altLang="en-US" sz="2400" smtClean="0">
                <a:ea typeface="宋体" panose="02010600030101010101" pitchFamily="2" charset="-122"/>
              </a:rPr>
              <a:t>客体的密级  </a:t>
            </a:r>
            <a:r>
              <a:rPr lang="zh-CN" altLang="en-US" sz="2400" smtClean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400" smtClean="0">
                <a:ea typeface="宋体" panose="02010600030101010101" pitchFamily="2" charset="-122"/>
              </a:rPr>
              <a:t>   主体能写客体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r>
              <a:rPr lang="zh-CN" altLang="en-US" sz="2800" smtClean="0"/>
              <a:t>规则的共同点</a:t>
            </a:r>
            <a:endParaRPr lang="en-US" altLang="zh-CN" sz="2800" smtClean="0"/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禁止了拥有高许可证级别的主体更新低密级的数据对象</a:t>
            </a:r>
            <a:endParaRPr lang="zh-CN" altLang="en-US" sz="2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+mj-ea"/>
              </a:rPr>
              <a:t>MAC</a:t>
            </a:r>
            <a:r>
              <a:rPr lang="zh-CN" altLang="en-US" dirty="0" smtClean="0">
                <a:latin typeface="+mj-ea"/>
              </a:rPr>
              <a:t>与</a:t>
            </a:r>
            <a:r>
              <a:rPr lang="en-US" dirty="0" smtClean="0">
                <a:latin typeface="+mj-ea"/>
              </a:rPr>
              <a:t>DAC </a:t>
            </a:r>
            <a:endParaRPr lang="zh-CN" altLang="en-US" dirty="0">
              <a:latin typeface="+mj-ea"/>
            </a:endParaRPr>
          </a:p>
        </p:txBody>
      </p:sp>
      <p:sp>
        <p:nvSpPr>
          <p:cNvPr id="727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DAC</a:t>
            </a:r>
            <a:r>
              <a:rPr lang="zh-CN" altLang="en-US" sz="2800" smtClean="0"/>
              <a:t>与</a:t>
            </a:r>
            <a:r>
              <a:rPr lang="en-US" altLang="zh-CN" sz="2800" smtClean="0"/>
              <a:t>MAC</a:t>
            </a:r>
            <a:r>
              <a:rPr lang="zh-CN" altLang="en-US" sz="2800" smtClean="0"/>
              <a:t>共同构成</a:t>
            </a:r>
            <a:r>
              <a:rPr lang="en-US" altLang="zh-CN" sz="2800" smtClean="0"/>
              <a:t>DBMS</a:t>
            </a:r>
            <a:r>
              <a:rPr lang="zh-CN" altLang="en-US" sz="2800" smtClean="0"/>
              <a:t>的安全机制 </a:t>
            </a:r>
            <a:endParaRPr lang="zh-CN" altLang="en-US" sz="2800" smtClean="0"/>
          </a:p>
          <a:p>
            <a:r>
              <a:rPr lang="zh-CN" altLang="en-US" sz="2800" smtClean="0"/>
              <a:t>实现</a:t>
            </a:r>
            <a:r>
              <a:rPr lang="en-US" altLang="zh-CN" sz="2800" smtClean="0"/>
              <a:t>MAC</a:t>
            </a:r>
            <a:r>
              <a:rPr lang="zh-CN" altLang="en-US" sz="2800" smtClean="0"/>
              <a:t>时要首先实现</a:t>
            </a:r>
            <a:r>
              <a:rPr lang="en-US" altLang="zh-CN" sz="2800" smtClean="0"/>
              <a:t>DAC </a:t>
            </a:r>
            <a:endParaRPr lang="zh-CN" altLang="en-US" sz="2800" smtClean="0"/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原因：较高安全性级别提供的安全保护要包含较低级别的所有保护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r>
              <a:rPr lang="en-US" altLang="zh-CN" sz="2800" smtClean="0"/>
              <a:t>DAC + MAC</a:t>
            </a:r>
            <a:r>
              <a:rPr lang="zh-CN" altLang="en-US" sz="2800" smtClean="0"/>
              <a:t>安全检查示意图</a:t>
            </a:r>
            <a:endParaRPr lang="zh-CN" altLang="en-US" sz="2800" smtClean="0"/>
          </a:p>
        </p:txBody>
      </p:sp>
      <p:pic>
        <p:nvPicPr>
          <p:cNvPr id="72707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901950" y="4078288"/>
            <a:ext cx="34321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本讲内容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5675" y="1600200"/>
            <a:ext cx="6461125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第一节 计算机安全性概论</a:t>
            </a:r>
            <a:r>
              <a:rPr lang="en-US" altLang="zh-CN" dirty="0" smtClean="0"/>
              <a:t>(</a:t>
            </a:r>
            <a:r>
              <a:rPr lang="zh-CN" altLang="en-US" dirty="0" smtClean="0"/>
              <a:t>自学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第二节 数据库安全性控制</a:t>
            </a:r>
            <a:endParaRPr lang="zh-CN" altLang="en-US" dirty="0" smtClean="0"/>
          </a:p>
          <a:p>
            <a:pPr fontAlgn="auto">
              <a:spcAft>
                <a:spcPts val="0"/>
              </a:spcAft>
              <a:buFontTx/>
              <a:buBlip>
                <a:blip r:embed="rId1"/>
              </a:buBlip>
              <a:defRPr/>
            </a:pPr>
            <a:r>
              <a:rPr lang="zh-CN" altLang="en-US" b="1" dirty="0" smtClean="0">
                <a:solidFill>
                  <a:srgbClr val="FF9905"/>
                </a:solidFill>
              </a:rPr>
              <a:t>第三节 视图机制</a:t>
            </a:r>
            <a:endParaRPr lang="zh-CN" altLang="en-US" b="1" dirty="0" smtClean="0">
              <a:solidFill>
                <a:srgbClr val="FF9905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第四节 审计</a:t>
            </a:r>
            <a:endParaRPr lang="zh-CN" alt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第五节 数据加密</a:t>
            </a:r>
            <a:endParaRPr lang="zh-CN" alt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第六节 统计数据库安全性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视图机制</a:t>
            </a:r>
            <a:endParaRPr lang="zh-CN" altLang="en-US" dirty="0">
              <a:latin typeface="+mj-ea"/>
            </a:endParaRPr>
          </a:p>
        </p:txBody>
      </p:sp>
      <p:sp>
        <p:nvSpPr>
          <p:cNvPr id="747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视图机制把要保密的数据对无权存取这些数据的用户隐藏起来，对数据提供一定程度的安全保护</a:t>
            </a:r>
            <a:endParaRPr lang="zh-CN" altLang="en-US" sz="2800" smtClean="0"/>
          </a:p>
          <a:p>
            <a:pPr lvl="1">
              <a:lnSpc>
                <a:spcPct val="150000"/>
              </a:lnSpc>
            </a:pPr>
            <a:r>
              <a:rPr lang="zh-CN" altLang="en-US" sz="2400" smtClean="0">
                <a:ea typeface="宋体" panose="02010600030101010101" pitchFamily="2" charset="-122"/>
              </a:rPr>
              <a:t>视图机制更主要的功能在于提供数据独立性，其安全保护功能太不精细，往往远不能达到应用系统的要求。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smtClean="0">
                <a:ea typeface="宋体" panose="02010600030101010101" pitchFamily="2" charset="-122"/>
              </a:rPr>
              <a:t>间接实现了支持存取谓词的用户权限定义</a:t>
            </a:r>
            <a:endParaRPr lang="zh-CN" altLang="en-US" sz="2400" smtClean="0">
              <a:ea typeface="宋体" panose="02010600030101010101" pitchFamily="2" charset="-122"/>
            </a:endParaRPr>
          </a:p>
        </p:txBody>
      </p:sp>
      <p:pic>
        <p:nvPicPr>
          <p:cNvPr id="74755" name="Picture 2" descr="C:\Documents and Settings\Administrator\Local Settings\Temporary Internet Files\Content.IE5\4X2BGDMJ\MCj02812840000[1].wm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326188" y="4967288"/>
            <a:ext cx="2560637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示例</a:t>
            </a:r>
            <a:endParaRPr lang="zh-CN" altLang="en-US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13" y="1801813"/>
            <a:ext cx="7885112" cy="1865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01700" indent="-90170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14</a:t>
            </a:r>
            <a:r>
              <a:rPr lang="en-US" altLang="zh-CN" sz="2400" b="1" dirty="0">
                <a:ea typeface="宋体" panose="02010600030101010101" pitchFamily="2" charset="-122"/>
              </a:rPr>
              <a:t> ]  </a:t>
            </a:r>
            <a:r>
              <a:rPr lang="zh-CN" altLang="en-US" sz="2400" dirty="0">
                <a:ea typeface="宋体" panose="02010600030101010101" pitchFamily="2" charset="-122"/>
              </a:rPr>
              <a:t>建立计算机系学生的视图，把对该视图的</a:t>
            </a:r>
            <a:r>
              <a:rPr lang="en-US" sz="2400" dirty="0">
                <a:ea typeface="宋体" panose="02010600030101010101" pitchFamily="2" charset="-122"/>
              </a:rPr>
              <a:t>SELECT</a:t>
            </a:r>
            <a:r>
              <a:rPr lang="zh-CN" altLang="en-US" sz="2400" dirty="0">
                <a:ea typeface="宋体" panose="02010600030101010101" pitchFamily="2" charset="-122"/>
              </a:rPr>
              <a:t>限授于王平，把该视图上的所有操作权限授于张明。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901700" indent="-90170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1431925" lvl="2" indent="-517525">
              <a:lnSpc>
                <a:spcPct val="12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ea typeface="宋体" panose="02010600030101010101" pitchFamily="2" charset="-122"/>
              </a:rPr>
              <a:t>先建立计算机系学生的视图</a:t>
            </a:r>
            <a:r>
              <a:rPr lang="en-US" altLang="zh-CN" sz="2400" dirty="0" err="1">
                <a:ea typeface="宋体" panose="02010600030101010101" pitchFamily="2" charset="-122"/>
              </a:rPr>
              <a:t>CS_Student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11288" y="3827463"/>
            <a:ext cx="6559550" cy="2341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CREATE VIEW </a:t>
            </a:r>
            <a:r>
              <a:rPr lang="en-US" altLang="zh-CN" sz="2000"/>
              <a:t>CS_Student</a:t>
            </a:r>
            <a:r>
              <a:rPr lang="en-US" altLang="zh-CN" sz="2000" b="1">
                <a:solidFill>
                  <a:srgbClr val="0000FF"/>
                </a:solidFill>
              </a:rPr>
              <a:t> </a:t>
            </a:r>
            <a:endParaRPr lang="en-US" altLang="zh-CN" sz="2000" b="1">
              <a:solidFill>
                <a:srgbClr val="0000FF"/>
              </a:solidFill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AS </a:t>
            </a:r>
            <a:endParaRPr lang="en-US" altLang="zh-CN" sz="2000" b="1">
              <a:solidFill>
                <a:srgbClr val="0000FF"/>
              </a:solidFill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/>
              <a:t>SELECT  * </a:t>
            </a:r>
            <a:endParaRPr lang="en-US" altLang="zh-CN" sz="2000" b="1"/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/>
              <a:t>FROM   Student </a:t>
            </a:r>
            <a:endParaRPr lang="en-US" altLang="zh-CN" sz="2000" b="1"/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/>
              <a:t>WHERE  Sdept=‘CS’</a:t>
            </a:r>
            <a:r>
              <a:rPr lang="zh-CN" altLang="en-US" sz="2000" b="1"/>
              <a:t>；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76802" name="TextBox 2"/>
          <p:cNvSpPr txBox="1">
            <a:spLocks noChangeArrowheads="1"/>
          </p:cNvSpPr>
          <p:nvPr/>
        </p:nvSpPr>
        <p:spPr bwMode="auto">
          <a:xfrm>
            <a:off x="981075" y="1816100"/>
            <a:ext cx="47244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457200" indent="-457200">
              <a:buFont typeface="Calibri" panose="020F0502020204030204" charset="0"/>
              <a:buAutoNum type="arabicPeriod" startAt="2"/>
            </a:pPr>
            <a:r>
              <a:rPr lang="zh-CN" altLang="en-US" sz="2400"/>
              <a:t>在视图上进一步定义存取权限 </a:t>
            </a:r>
            <a:endParaRPr lang="zh-CN" altLang="en-US" sz="240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517650" y="2489200"/>
            <a:ext cx="6559550" cy="2341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GRANT  </a:t>
            </a:r>
            <a:r>
              <a:rPr lang="en-US" altLang="zh-CN" sz="2000" b="1"/>
              <a:t>SELECT </a:t>
            </a:r>
            <a:r>
              <a:rPr lang="en-US" altLang="zh-CN" sz="2000" b="1">
                <a:solidFill>
                  <a:srgbClr val="0000FF"/>
                </a:solidFill>
              </a:rPr>
              <a:t>  ON  </a:t>
            </a:r>
            <a:r>
              <a:rPr lang="en-US" altLang="zh-CN" sz="2000" b="1"/>
              <a:t>CS_Student </a:t>
            </a:r>
            <a:r>
              <a:rPr lang="en-US" altLang="zh-CN" sz="2000" b="1">
                <a:solidFill>
                  <a:srgbClr val="0000FF"/>
                </a:solidFill>
              </a:rPr>
              <a:t> </a:t>
            </a:r>
            <a:endParaRPr lang="en-US" altLang="zh-CN" sz="2000" b="1">
              <a:solidFill>
                <a:srgbClr val="0000FF"/>
              </a:solidFill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TO </a:t>
            </a:r>
            <a:r>
              <a:rPr lang="zh-CN" altLang="en-US" sz="2000" b="1"/>
              <a:t>王平 ；</a:t>
            </a:r>
            <a:endParaRPr lang="en-US" altLang="zh-CN" sz="2000" b="1"/>
          </a:p>
          <a:p>
            <a:pPr marL="6350" lvl="1" algn="just">
              <a:lnSpc>
                <a:spcPct val="150000"/>
              </a:lnSpc>
            </a:pPr>
            <a:endParaRPr lang="zh-CN" altLang="en-US" sz="2000" b="1"/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GRANT </a:t>
            </a:r>
            <a:r>
              <a:rPr lang="en-US" altLang="zh-CN" sz="2000" b="1"/>
              <a:t>ALL PRIVILIGES   </a:t>
            </a:r>
            <a:r>
              <a:rPr lang="en-US" altLang="zh-CN" sz="2000" b="1">
                <a:solidFill>
                  <a:srgbClr val="0000FF"/>
                </a:solidFill>
              </a:rPr>
              <a:t>ON  </a:t>
            </a:r>
            <a:r>
              <a:rPr lang="en-US" altLang="zh-CN" sz="2000" b="1"/>
              <a:t>CS_Student </a:t>
            </a:r>
            <a:endParaRPr lang="en-US" altLang="zh-CN" sz="2000" b="1"/>
          </a:p>
          <a:p>
            <a:pPr marL="6350" lvl="1" algn="just">
              <a:lnSpc>
                <a:spcPct val="15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TO  </a:t>
            </a:r>
            <a:r>
              <a:rPr lang="zh-CN" altLang="en-US" sz="2000" b="1"/>
              <a:t>张明；</a:t>
            </a:r>
            <a:r>
              <a:rPr lang="zh-CN" altLang="en-US" sz="2000" b="1">
                <a:solidFill>
                  <a:srgbClr val="0000FF"/>
                </a:solidFill>
              </a:rPr>
              <a:t> 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本讲内容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5675" y="1600200"/>
            <a:ext cx="6461125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第一节 计算机安全性概论</a:t>
            </a:r>
            <a:r>
              <a:rPr lang="en-US" altLang="zh-CN" dirty="0" smtClean="0"/>
              <a:t>(</a:t>
            </a:r>
            <a:r>
              <a:rPr lang="zh-CN" altLang="en-US" dirty="0" smtClean="0"/>
              <a:t>自学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第二节 数据库安全性控制</a:t>
            </a:r>
            <a:endParaRPr lang="zh-CN" alt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第三节 视图机制</a:t>
            </a:r>
            <a:endParaRPr lang="zh-CN" altLang="en-US" dirty="0" smtClean="0"/>
          </a:p>
          <a:p>
            <a:pPr fontAlgn="auto">
              <a:spcAft>
                <a:spcPts val="0"/>
              </a:spcAft>
              <a:buFontTx/>
              <a:buBlip>
                <a:blip r:embed="rId1"/>
              </a:buBlip>
              <a:defRPr/>
            </a:pPr>
            <a:r>
              <a:rPr lang="zh-CN" altLang="en-US" b="1" dirty="0" smtClean="0">
                <a:solidFill>
                  <a:srgbClr val="FF9905"/>
                </a:solidFill>
              </a:rPr>
              <a:t>第四节 审计</a:t>
            </a:r>
            <a:endParaRPr lang="zh-CN" altLang="en-US" b="1" dirty="0" smtClean="0">
              <a:solidFill>
                <a:srgbClr val="FF9905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第五节 数据加密</a:t>
            </a:r>
            <a:endParaRPr lang="zh-CN" alt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第六节 统计数据库安全性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审计</a:t>
            </a:r>
            <a:endParaRPr lang="zh-CN" altLang="en-US" dirty="0">
              <a:latin typeface="+mj-ea"/>
            </a:endParaRPr>
          </a:p>
        </p:txBody>
      </p:sp>
      <p:sp>
        <p:nvSpPr>
          <p:cNvPr id="7885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88363" cy="4525963"/>
          </a:xfrm>
        </p:spPr>
        <p:txBody>
          <a:bodyPr/>
          <a:lstStyle/>
          <a:p>
            <a:r>
              <a:rPr lang="zh-CN" altLang="en-US" smtClean="0"/>
              <a:t>什么是审计</a:t>
            </a:r>
            <a:endParaRPr lang="en-US" altLang="zh-CN" smtClean="0"/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审计日志（</a:t>
            </a:r>
            <a:r>
              <a:rPr lang="en-US" altLang="zh-CN" smtClean="0"/>
              <a:t>Audit Log</a:t>
            </a:r>
            <a:r>
              <a:rPr lang="zh-CN" altLang="en-US" smtClean="0">
                <a:ea typeface="宋体" panose="02010600030101010101" pitchFamily="2" charset="-122"/>
              </a:rPr>
              <a:t>） </a:t>
            </a:r>
            <a:endParaRPr lang="zh-CN" altLang="en-US" smtClean="0">
              <a:ea typeface="宋体" panose="02010600030101010101" pitchFamily="2" charset="-122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ea typeface="宋体" panose="02010600030101010101" pitchFamily="2" charset="-122"/>
              </a:rPr>
              <a:t>将用户对数据库的所有操作记录在上面 </a:t>
            </a:r>
            <a:endParaRPr lang="zh-CN" altLang="en-US" sz="2800" smtClean="0">
              <a:ea typeface="宋体" panose="02010600030101010101" pitchFamily="2" charset="-122"/>
            </a:endParaRPr>
          </a:p>
          <a:p>
            <a:pPr lvl="1"/>
            <a:r>
              <a:rPr lang="en-US" altLang="zh-CN" smtClean="0"/>
              <a:t>DBA</a:t>
            </a:r>
            <a:r>
              <a:rPr lang="zh-CN" altLang="en-US" smtClean="0">
                <a:ea typeface="宋体" panose="02010600030101010101" pitchFamily="2" charset="-122"/>
              </a:rPr>
              <a:t>利用审计日志 </a:t>
            </a:r>
            <a:endParaRPr lang="zh-CN" altLang="en-US" smtClean="0">
              <a:ea typeface="宋体" panose="02010600030101010101" pitchFamily="2" charset="-122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ea typeface="宋体" panose="02010600030101010101" pitchFamily="2" charset="-122"/>
              </a:rPr>
              <a:t>找出非法存取数据的人、时间和内容 </a:t>
            </a:r>
            <a:endParaRPr lang="zh-CN" altLang="en-US" sz="2800" smtClean="0">
              <a:ea typeface="宋体" panose="02010600030101010101" pitchFamily="2" charset="-122"/>
            </a:endParaRPr>
          </a:p>
          <a:p>
            <a:pPr lvl="1"/>
            <a:r>
              <a:rPr lang="en-US" altLang="zh-CN" smtClean="0"/>
              <a:t>C2</a:t>
            </a:r>
            <a:r>
              <a:rPr lang="zh-CN" altLang="en-US" smtClean="0">
                <a:ea typeface="宋体" panose="02010600030101010101" pitchFamily="2" charset="-122"/>
              </a:rPr>
              <a:t>以上安全级别的</a:t>
            </a:r>
            <a:r>
              <a:rPr lang="en-US" altLang="zh-CN" smtClean="0"/>
              <a:t>DBMS</a:t>
            </a:r>
            <a:r>
              <a:rPr lang="zh-CN" altLang="en-US" smtClean="0">
                <a:ea typeface="宋体" panose="02010600030101010101" pitchFamily="2" charset="-122"/>
              </a:rPr>
              <a:t>必须具有</a:t>
            </a:r>
            <a:endParaRPr lang="zh-CN" altLang="en-US" smtClean="0">
              <a:ea typeface="宋体" panose="02010600030101010101" pitchFamily="2" charset="-122"/>
            </a:endParaRPr>
          </a:p>
          <a:p>
            <a:pPr lvl="1"/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9223" name="Picture 7" descr="http://www.worldbiz123.com/tradeimage/1002/4957.jp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53225" y="4492625"/>
            <a:ext cx="2390775" cy="2081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数据库安全性控制概述</a:t>
            </a:r>
            <a:endParaRPr lang="zh-CN" altLang="en-US" dirty="0" smtClean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25880"/>
            <a:ext cx="5400675" cy="5280025"/>
          </a:xfrm>
        </p:spPr>
        <p:txBody>
          <a:bodyPr rtlCol="0">
            <a:normAutofit fontScale="80000"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dirty="0" smtClean="0"/>
              <a:t>保护数据库以防止不合法使用所造成的数据泄露、更改或破坏。</a:t>
            </a:r>
            <a:endParaRPr lang="zh-CN" altLang="en-US" sz="2800" dirty="0" smtClean="0"/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800" dirty="0" smtClean="0"/>
              <a:t>非法使用数据库的情况 </a:t>
            </a:r>
            <a:endParaRPr lang="zh-CN" altLang="en-US" sz="2800" dirty="0" smtClean="0"/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编写合法程序绕过</a:t>
            </a:r>
            <a:r>
              <a:rPr lang="en-US" altLang="zh-CN" sz="2400" dirty="0" smtClean="0">
                <a:ea typeface="+mn-ea"/>
              </a:rPr>
              <a:t>DBMS</a:t>
            </a:r>
            <a:r>
              <a:rPr lang="zh-CN" altLang="en-US" sz="2400" dirty="0" smtClean="0">
                <a:ea typeface="+mn-ea"/>
              </a:rPr>
              <a:t>及其授权机制 </a:t>
            </a:r>
            <a:endParaRPr lang="zh-CN" altLang="en-US" sz="2400" dirty="0" smtClean="0">
              <a:ea typeface="+mn-ea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直接或编写应用程序执行非授权操作 </a:t>
            </a:r>
            <a:endParaRPr lang="zh-CN" altLang="en-US" sz="2400" dirty="0" smtClean="0">
              <a:ea typeface="+mn-ea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通过多次合法查询数据库从中推导出一些保密数据</a:t>
            </a:r>
            <a:endParaRPr lang="en-US" altLang="zh-CN" sz="2400" dirty="0" smtClean="0">
              <a:ea typeface="+mn-ea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破坏安全性的行为可能是无意的，故意的，恶意的。</a:t>
            </a:r>
            <a:endParaRPr lang="zh-CN" altLang="en-US" sz="2400" dirty="0">
              <a:ea typeface="+mn-ea"/>
            </a:endParaRPr>
          </a:p>
        </p:txBody>
      </p:sp>
      <p:pic>
        <p:nvPicPr>
          <p:cNvPr id="5" name="Picture 2" descr="http://images.cnblogs.com/cnblogs_com/xiaomin/%E5%B0%8F%E5%81%B7%E5%85%A5%E5%AE%A4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03235" y="2464904"/>
            <a:ext cx="3101009" cy="4141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审计分为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>
                <a:ea typeface="+mn-ea"/>
              </a:rPr>
              <a:t>用户级审计 </a:t>
            </a:r>
            <a:endParaRPr lang="zh-CN" altLang="en-US" dirty="0" smtClean="0">
              <a:ea typeface="+mn-ea"/>
            </a:endParaRPr>
          </a:p>
          <a:p>
            <a:pPr lvl="2" fontAlgn="auto">
              <a:spcAft>
                <a:spcPts val="0"/>
              </a:spcAft>
              <a:defRPr/>
            </a:pPr>
            <a:r>
              <a:rPr lang="zh-CN" altLang="en-US" dirty="0" smtClean="0">
                <a:ea typeface="+mn-ea"/>
              </a:rPr>
              <a:t>针对自己创建的数据库表或视图进行审计 </a:t>
            </a:r>
            <a:endParaRPr lang="zh-CN" altLang="en-US" dirty="0" smtClean="0">
              <a:ea typeface="+mn-ea"/>
            </a:endParaRPr>
          </a:p>
          <a:p>
            <a:pPr lvl="2" fontAlgn="auto">
              <a:spcAft>
                <a:spcPts val="0"/>
              </a:spcAft>
              <a:defRPr/>
            </a:pPr>
            <a:r>
              <a:rPr lang="zh-CN" altLang="en-US" dirty="0" smtClean="0">
                <a:ea typeface="+mn-ea"/>
              </a:rPr>
              <a:t>记录所有用户对这些表或视图的一切成功和（或）不成功的访问要求以及各种类型的</a:t>
            </a:r>
            <a:r>
              <a:rPr lang="en-US" dirty="0" smtClean="0">
                <a:ea typeface="+mn-ea"/>
              </a:rPr>
              <a:t>SQL</a:t>
            </a:r>
            <a:r>
              <a:rPr lang="zh-CN" altLang="en-US" dirty="0" smtClean="0">
                <a:ea typeface="+mn-ea"/>
              </a:rPr>
              <a:t>操作 </a:t>
            </a:r>
            <a:endParaRPr lang="zh-CN" altLang="en-US" dirty="0" smtClean="0">
              <a:ea typeface="+mn-ea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dirty="0" smtClean="0">
                <a:ea typeface="+mn-ea"/>
              </a:rPr>
              <a:t>系统级审计 </a:t>
            </a:r>
            <a:endParaRPr lang="zh-CN" altLang="en-US" dirty="0" smtClean="0">
              <a:ea typeface="+mn-ea"/>
            </a:endParaRP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DBA</a:t>
            </a:r>
            <a:r>
              <a:rPr lang="zh-CN" altLang="en-US" dirty="0" smtClean="0">
                <a:ea typeface="+mn-ea"/>
              </a:rPr>
              <a:t>设置 </a:t>
            </a:r>
            <a:endParaRPr lang="zh-CN" altLang="en-US" dirty="0" smtClean="0">
              <a:ea typeface="+mn-ea"/>
            </a:endParaRPr>
          </a:p>
          <a:p>
            <a:pPr lvl="2" fontAlgn="auto">
              <a:spcAft>
                <a:spcPts val="0"/>
              </a:spcAft>
              <a:defRPr/>
            </a:pPr>
            <a:r>
              <a:rPr lang="zh-CN" altLang="en-US" dirty="0" smtClean="0">
                <a:ea typeface="+mn-ea"/>
              </a:rPr>
              <a:t>监测成功或失败的登录要求 </a:t>
            </a:r>
            <a:endParaRPr lang="zh-CN" altLang="en-US" dirty="0" smtClean="0">
              <a:ea typeface="+mn-ea"/>
            </a:endParaRPr>
          </a:p>
          <a:p>
            <a:pPr lvl="2" fontAlgn="auto">
              <a:spcAft>
                <a:spcPts val="0"/>
              </a:spcAft>
              <a:defRPr/>
            </a:pPr>
            <a:r>
              <a:rPr lang="zh-CN" altLang="en-US" dirty="0" smtClean="0">
                <a:ea typeface="+mn-ea"/>
              </a:rPr>
              <a:t>监测</a:t>
            </a:r>
            <a:r>
              <a:rPr lang="en-US" dirty="0" smtClean="0">
                <a:ea typeface="+mn-ea"/>
              </a:rPr>
              <a:t>GRANT</a:t>
            </a:r>
            <a:r>
              <a:rPr lang="zh-CN" altLang="en-US" dirty="0" smtClean="0">
                <a:ea typeface="+mn-ea"/>
              </a:rPr>
              <a:t>和</a:t>
            </a:r>
            <a:r>
              <a:rPr lang="en-US" dirty="0" smtClean="0">
                <a:ea typeface="+mn-ea"/>
              </a:rPr>
              <a:t>REVOKE</a:t>
            </a:r>
            <a:r>
              <a:rPr lang="zh-CN" altLang="en-US" dirty="0" smtClean="0">
                <a:ea typeface="+mn-ea"/>
              </a:rPr>
              <a:t>操作以及其他数据库级权限下的操作</a:t>
            </a:r>
            <a:endParaRPr lang="zh-CN" altLang="en-US" dirty="0" smtClean="0"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808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AUDIT</a:t>
            </a:r>
            <a:r>
              <a:rPr lang="zh-CN" altLang="en-US" sz="2800" smtClean="0"/>
              <a:t>语句：设置审计功能</a:t>
            </a:r>
            <a:endParaRPr lang="en-US" altLang="zh-CN" sz="2800" smtClean="0"/>
          </a:p>
          <a:p>
            <a:pPr>
              <a:lnSpc>
                <a:spcPct val="200000"/>
              </a:lnSpc>
            </a:pPr>
            <a:r>
              <a:rPr lang="en-US" altLang="zh-CN" sz="2800" smtClean="0"/>
              <a:t>NOAUDIT</a:t>
            </a:r>
            <a:r>
              <a:rPr lang="zh-CN" altLang="en-US" sz="2800" smtClean="0"/>
              <a:t>语句：取消审计功能 </a:t>
            </a:r>
            <a:endParaRPr lang="zh-CN" altLang="en-US" sz="2800" smtClean="0"/>
          </a:p>
        </p:txBody>
      </p:sp>
      <p:sp>
        <p:nvSpPr>
          <p:cNvPr id="4" name="TextBox 3"/>
          <p:cNvSpPr txBox="1"/>
          <p:nvPr/>
        </p:nvSpPr>
        <p:spPr>
          <a:xfrm>
            <a:off x="715963" y="3206750"/>
            <a:ext cx="7885112" cy="536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01700" indent="-90170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14</a:t>
            </a:r>
            <a:r>
              <a:rPr lang="en-US" altLang="zh-CN" sz="2400" b="1" dirty="0">
                <a:ea typeface="宋体" panose="02010600030101010101" pitchFamily="2" charset="-122"/>
              </a:rPr>
              <a:t> ] </a:t>
            </a:r>
            <a:r>
              <a:rPr lang="zh-CN" altLang="en-US" sz="2400" dirty="0">
                <a:ea typeface="宋体" panose="02010600030101010101" pitchFamily="2" charset="-122"/>
              </a:rPr>
              <a:t>对修改</a:t>
            </a:r>
            <a:r>
              <a:rPr lang="en-US" sz="2400" dirty="0">
                <a:ea typeface="宋体" panose="02010600030101010101" pitchFamily="2" charset="-122"/>
              </a:rPr>
              <a:t>SC</a:t>
            </a:r>
            <a:r>
              <a:rPr lang="zh-CN" altLang="en-US" sz="2400" dirty="0">
                <a:ea typeface="宋体" panose="02010600030101010101" pitchFamily="2" charset="-122"/>
              </a:rPr>
              <a:t>表结构或修改</a:t>
            </a:r>
            <a:r>
              <a:rPr lang="en-US" sz="2400" dirty="0">
                <a:ea typeface="宋体" panose="02010600030101010101" pitchFamily="2" charset="-122"/>
              </a:rPr>
              <a:t>SC</a:t>
            </a:r>
            <a:r>
              <a:rPr lang="zh-CN" altLang="en-US" sz="2400" dirty="0">
                <a:ea typeface="宋体" panose="02010600030101010101" pitchFamily="2" charset="-122"/>
              </a:rPr>
              <a:t>表数据的操作进行审计。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03388" y="3879850"/>
            <a:ext cx="65595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</a:rPr>
              <a:t>AUDIT</a:t>
            </a:r>
            <a:r>
              <a:rPr lang="en-US" altLang="zh-CN" sz="2000"/>
              <a:t>  ALTER</a:t>
            </a:r>
            <a:r>
              <a:rPr lang="zh-CN" altLang="en-US" sz="2000"/>
              <a:t>，</a:t>
            </a:r>
            <a:r>
              <a:rPr lang="en-US" altLang="zh-CN" sz="2000"/>
              <a:t>UPDATE   </a:t>
            </a:r>
            <a:r>
              <a:rPr lang="en-US" altLang="zh-CN" sz="2000" b="1">
                <a:solidFill>
                  <a:srgbClr val="0000FF"/>
                </a:solidFill>
              </a:rPr>
              <a:t>ON</a:t>
            </a:r>
            <a:r>
              <a:rPr lang="en-US" altLang="zh-CN" sz="2000"/>
              <a:t>  SC</a:t>
            </a:r>
            <a:r>
              <a:rPr lang="zh-CN" altLang="en-US" sz="2000"/>
              <a:t>； </a:t>
            </a:r>
            <a:endParaRPr lang="zh-CN" sz="2000"/>
          </a:p>
        </p:txBody>
      </p:sp>
      <p:sp>
        <p:nvSpPr>
          <p:cNvPr id="6" name="TextBox 5"/>
          <p:cNvSpPr txBox="1"/>
          <p:nvPr/>
        </p:nvSpPr>
        <p:spPr>
          <a:xfrm>
            <a:off x="615950" y="4843463"/>
            <a:ext cx="7885113" cy="534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01700" indent="-90170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15</a:t>
            </a:r>
            <a:r>
              <a:rPr lang="en-US" altLang="zh-CN" sz="2400" b="1" dirty="0">
                <a:ea typeface="宋体" panose="02010600030101010101" pitchFamily="2" charset="-122"/>
              </a:rPr>
              <a:t> ]   </a:t>
            </a:r>
            <a:r>
              <a:rPr lang="zh-CN" altLang="en-US" sz="2400" dirty="0">
                <a:ea typeface="宋体" panose="02010600030101010101" pitchFamily="2" charset="-122"/>
              </a:rPr>
              <a:t>取消对</a:t>
            </a:r>
            <a:r>
              <a:rPr lang="en-US" sz="2400" dirty="0">
                <a:ea typeface="宋体" panose="02010600030101010101" pitchFamily="2" charset="-122"/>
              </a:rPr>
              <a:t>SC</a:t>
            </a:r>
            <a:r>
              <a:rPr lang="zh-CN" altLang="en-US" sz="2400" dirty="0">
                <a:ea typeface="宋体" panose="02010600030101010101" pitchFamily="2" charset="-122"/>
              </a:rPr>
              <a:t>表的一切审计。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603375" y="5689600"/>
            <a:ext cx="65595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</a:rPr>
              <a:t>NOAUDIT</a:t>
            </a:r>
            <a:r>
              <a:rPr lang="en-US" altLang="zh-CN" sz="2000"/>
              <a:t>  ALTER</a:t>
            </a:r>
            <a:r>
              <a:rPr lang="zh-CN" altLang="en-US" sz="2000"/>
              <a:t>，</a:t>
            </a:r>
            <a:r>
              <a:rPr lang="en-US" altLang="zh-CN" sz="2000"/>
              <a:t>UPDATE   </a:t>
            </a:r>
            <a:r>
              <a:rPr lang="en-US" altLang="zh-CN" sz="2000" b="1">
                <a:solidFill>
                  <a:srgbClr val="0000FF"/>
                </a:solidFill>
              </a:rPr>
              <a:t>ON</a:t>
            </a:r>
            <a:r>
              <a:rPr lang="en-US" altLang="zh-CN" sz="2000"/>
              <a:t>  SC</a:t>
            </a:r>
            <a:r>
              <a:rPr lang="zh-CN" altLang="en-US" sz="2000"/>
              <a:t>； </a:t>
            </a:r>
            <a:endParaRPr 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本讲内容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5675" y="1600200"/>
            <a:ext cx="6461125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第一节 计算机安全性概论</a:t>
            </a:r>
            <a:r>
              <a:rPr lang="en-US" altLang="zh-CN" dirty="0" smtClean="0"/>
              <a:t>(</a:t>
            </a:r>
            <a:r>
              <a:rPr lang="zh-CN" altLang="en-US" dirty="0" smtClean="0"/>
              <a:t>自学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第二节 数据库安全性控制</a:t>
            </a:r>
            <a:endParaRPr lang="zh-CN" alt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第三节 视图机制</a:t>
            </a:r>
            <a:endParaRPr lang="zh-CN" alt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第四节 审计</a:t>
            </a:r>
            <a:endParaRPr lang="zh-CN" altLang="en-US" dirty="0" smtClean="0"/>
          </a:p>
          <a:p>
            <a:pPr fontAlgn="auto">
              <a:spcAft>
                <a:spcPts val="0"/>
              </a:spcAft>
              <a:buFontTx/>
              <a:buBlip>
                <a:blip r:embed="rId1"/>
              </a:buBlip>
              <a:defRPr/>
            </a:pPr>
            <a:r>
              <a:rPr lang="zh-CN" altLang="en-US" b="1" dirty="0" smtClean="0">
                <a:solidFill>
                  <a:srgbClr val="FF9905"/>
                </a:solidFill>
              </a:rPr>
              <a:t>第五节 数据加密</a:t>
            </a:r>
            <a:endParaRPr lang="zh-CN" altLang="en-US" b="1" dirty="0" smtClean="0">
              <a:solidFill>
                <a:srgbClr val="FF9905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第六节 统计数据库安全性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数据加密</a:t>
            </a:r>
            <a:endParaRPr lang="zh-CN" altLang="en-US" dirty="0">
              <a:latin typeface="+mj-ea"/>
            </a:endParaRPr>
          </a:p>
        </p:txBody>
      </p:sp>
      <p:sp>
        <p:nvSpPr>
          <p:cNvPr id="82946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数据加密 </a:t>
            </a:r>
            <a:endParaRPr lang="zh-CN" altLang="en-US" sz="2800" smtClean="0"/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防止数据库中数据在存储和传输中失密的有效手段 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r>
              <a:rPr lang="zh-CN" altLang="en-US" sz="2800" smtClean="0"/>
              <a:t>加密的基本思想 </a:t>
            </a:r>
            <a:endParaRPr lang="en-US" altLang="zh-CN" sz="2800" smtClean="0"/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根据一定的算法将原始数据（术语为明文，</a:t>
            </a:r>
            <a:r>
              <a:rPr lang="en-US" altLang="zh-CN" sz="2400" smtClean="0">
                <a:ea typeface="宋体" panose="02010600030101010101" pitchFamily="2" charset="-122"/>
              </a:rPr>
              <a:t>Plain text</a:t>
            </a:r>
            <a:r>
              <a:rPr lang="zh-CN" altLang="en-US" sz="2400" smtClean="0">
                <a:ea typeface="宋体" panose="02010600030101010101" pitchFamily="2" charset="-122"/>
              </a:rPr>
              <a:t>）变换为不可直接识别的格式（术语为密文，</a:t>
            </a:r>
            <a:r>
              <a:rPr lang="en-US" altLang="zh-CN" sz="2400" smtClean="0">
                <a:ea typeface="宋体" panose="02010600030101010101" pitchFamily="2" charset="-122"/>
              </a:rPr>
              <a:t>Cipher text</a:t>
            </a:r>
            <a:r>
              <a:rPr lang="zh-CN" altLang="en-US" sz="2400" smtClean="0">
                <a:ea typeface="宋体" panose="02010600030101010101" pitchFamily="2" charset="-122"/>
              </a:rPr>
              <a:t>）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r>
              <a:rPr lang="zh-CN" altLang="en-US" sz="2800" smtClean="0"/>
              <a:t>加密方法 </a:t>
            </a:r>
            <a:endParaRPr lang="zh-CN" altLang="en-US" sz="2800" smtClean="0"/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替换方法 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置换方法 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混合方法 </a:t>
            </a:r>
            <a:endParaRPr lang="zh-CN" altLang="en-US" sz="2400" smtClean="0">
              <a:ea typeface="宋体" panose="02010600030101010101" pitchFamily="2" charset="-122"/>
            </a:endParaRPr>
          </a:p>
          <a:p>
            <a:r>
              <a:rPr lang="en-US" altLang="zh-CN" sz="2800" smtClean="0"/>
              <a:t>DBMS</a:t>
            </a:r>
            <a:r>
              <a:rPr lang="zh-CN" altLang="en-US" sz="2800" smtClean="0"/>
              <a:t>中的数据加密</a:t>
            </a:r>
            <a:endParaRPr lang="zh-CN" altLang="en-US" sz="2800" smtClean="0"/>
          </a:p>
          <a:p>
            <a:endParaRPr lang="zh-CN" altLang="en-US" sz="2800" smtClean="0"/>
          </a:p>
        </p:txBody>
      </p:sp>
      <p:pic>
        <p:nvPicPr>
          <p:cNvPr id="82947" name="Picture 2" descr="C:\Documents and Settings\Administrator\Local Settings\Temporary Internet Files\Content.IE5\0J8JIHM3\MCPE01962_0000[1].wm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732588" y="4506913"/>
            <a:ext cx="2171700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SQL SERVER2008</a:t>
            </a:r>
            <a:r>
              <a:rPr lang="zh-CN" altLang="en-US" dirty="0" smtClean="0">
                <a:latin typeface="+mj-ea"/>
              </a:rPr>
              <a:t>对称加密</a:t>
            </a:r>
            <a:endParaRPr lang="zh-CN" altLang="en-US" dirty="0">
              <a:latin typeface="+mj-ea"/>
            </a:endParaRPr>
          </a:p>
        </p:txBody>
      </p:sp>
      <p:sp>
        <p:nvSpPr>
          <p:cNvPr id="839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创建一个用户表</a:t>
            </a:r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r>
              <a:rPr lang="zh-CN" altLang="en-US" sz="2800" smtClean="0"/>
              <a:t>使用</a:t>
            </a:r>
            <a:r>
              <a:rPr lang="en-US" altLang="zh-CN" sz="2800" smtClean="0"/>
              <a:t>EncryptbyPassPhrase</a:t>
            </a:r>
            <a:r>
              <a:rPr lang="zh-CN" altLang="en-US" sz="2800" smtClean="0"/>
              <a:t>进行对称加密</a:t>
            </a:r>
            <a:endParaRPr lang="zh-CN" altLang="en-US" sz="2800" smtClean="0"/>
          </a:p>
        </p:txBody>
      </p:sp>
      <p:sp>
        <p:nvSpPr>
          <p:cNvPr id="83971" name="矩形 4"/>
          <p:cNvSpPr>
            <a:spLocks noChangeArrowheads="1"/>
          </p:cNvSpPr>
          <p:nvPr/>
        </p:nvSpPr>
        <p:spPr bwMode="auto">
          <a:xfrm>
            <a:off x="1570038" y="2173288"/>
            <a:ext cx="4572000" cy="234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create table  users(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  id  int identity primary key,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  username varchar(30) not null,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  pwd  varchar(50) not null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)</a:t>
            </a:r>
            <a:endParaRPr lang="en-US" altLang="zh-CN" sz="2000"/>
          </a:p>
        </p:txBody>
      </p:sp>
      <p:sp>
        <p:nvSpPr>
          <p:cNvPr id="83972" name="矩形 5"/>
          <p:cNvSpPr>
            <a:spLocks noChangeArrowheads="1"/>
          </p:cNvSpPr>
          <p:nvPr/>
        </p:nvSpPr>
        <p:spPr bwMode="auto">
          <a:xfrm>
            <a:off x="914400" y="5395913"/>
            <a:ext cx="7970838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/>
              <a:t>insert into users(username,pwd)</a:t>
            </a:r>
            <a:endParaRPr lang="en-US" altLang="zh-CN" sz="2000"/>
          </a:p>
          <a:p>
            <a:r>
              <a:rPr lang="en-US" altLang="zh-CN" sz="2000"/>
              <a:t>VALUES('</a:t>
            </a:r>
            <a:r>
              <a:rPr lang="zh-CN" altLang="en-US" sz="2000"/>
              <a:t>张三</a:t>
            </a:r>
            <a:r>
              <a:rPr lang="en-US" altLang="zh-CN" sz="2000"/>
              <a:t>',EncryptbyPassPhrase('redalter', '12345678901234567890'));</a:t>
            </a:r>
            <a:endParaRPr lang="en-US" altLang="zh-CN" sz="2000"/>
          </a:p>
        </p:txBody>
      </p:sp>
      <p:sp>
        <p:nvSpPr>
          <p:cNvPr id="83973" name="TextBox 7"/>
          <p:cNvSpPr txBox="1">
            <a:spLocks noChangeArrowheads="1"/>
          </p:cNvSpPr>
          <p:nvPr/>
        </p:nvSpPr>
        <p:spPr bwMode="auto">
          <a:xfrm>
            <a:off x="5103813" y="6142038"/>
            <a:ext cx="64611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密码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3974" name="TextBox 8"/>
          <p:cNvSpPr txBox="1">
            <a:spLocks noChangeArrowheads="1"/>
          </p:cNvSpPr>
          <p:nvPr/>
        </p:nvSpPr>
        <p:spPr bwMode="auto">
          <a:xfrm>
            <a:off x="6580188" y="6116638"/>
            <a:ext cx="139065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明文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849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使用</a:t>
            </a:r>
            <a:r>
              <a:rPr lang="en-US" altLang="zh-CN" sz="2800" smtClean="0"/>
              <a:t>DecryptByPassPhrase</a:t>
            </a:r>
            <a:r>
              <a:rPr lang="zh-CN" altLang="en-US" sz="2800" smtClean="0"/>
              <a:t>进行解密</a:t>
            </a:r>
            <a:endParaRPr lang="zh-CN" altLang="en-US" sz="2800" smtClean="0"/>
          </a:p>
        </p:txBody>
      </p:sp>
      <p:sp>
        <p:nvSpPr>
          <p:cNvPr id="84995" name="矩形 3"/>
          <p:cNvSpPr>
            <a:spLocks noChangeArrowheads="1"/>
          </p:cNvSpPr>
          <p:nvPr/>
        </p:nvSpPr>
        <p:spPr bwMode="auto">
          <a:xfrm>
            <a:off x="1271588" y="2368550"/>
            <a:ext cx="7872412" cy="147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SELECT ID, username,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        CONVERT(VARCHAR(50), DecryptByPassPhrase('redalter', pwd))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FROM  users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这次课我们学到了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用户的标识和鉴别，理解</a:t>
            </a:r>
            <a:r>
              <a:rPr lang="en-US" altLang="zh-CN" sz="2400" dirty="0" smtClean="0">
                <a:latin typeface="+mn-ea"/>
                <a:ea typeface="+mn-ea"/>
              </a:rPr>
              <a:t>SQL SERVER</a:t>
            </a:r>
            <a:r>
              <a:rPr lang="zh-CN" altLang="en-US" sz="2400" dirty="0" smtClean="0">
                <a:latin typeface="+mn-ea"/>
                <a:ea typeface="+mn-ea"/>
              </a:rPr>
              <a:t>的账户管理；</a:t>
            </a:r>
            <a:endParaRPr lang="en-US" altLang="zh-CN" sz="2400" dirty="0" smtClean="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授权与回收，掌握</a:t>
            </a:r>
            <a:r>
              <a:rPr lang="en-US" altLang="zh-CN" sz="2400" dirty="0" smtClean="0">
                <a:latin typeface="+mn-ea"/>
                <a:ea typeface="+mn-ea"/>
              </a:rPr>
              <a:t>GRANT</a:t>
            </a:r>
            <a:r>
              <a:rPr lang="zh-CN" altLang="en-US" sz="2400" dirty="0" smtClean="0">
                <a:latin typeface="+mn-ea"/>
                <a:ea typeface="+mn-ea"/>
              </a:rPr>
              <a:t>和</a:t>
            </a:r>
            <a:r>
              <a:rPr lang="en-US" altLang="zh-CN" sz="2400" dirty="0" smtClean="0">
                <a:latin typeface="+mn-ea"/>
                <a:ea typeface="+mn-ea"/>
              </a:rPr>
              <a:t>REVOKE</a:t>
            </a:r>
            <a:r>
              <a:rPr lang="zh-CN" altLang="en-US" sz="2400" dirty="0" smtClean="0">
                <a:latin typeface="+mn-ea"/>
                <a:ea typeface="+mn-ea"/>
              </a:rPr>
              <a:t>用法，能够使用</a:t>
            </a:r>
            <a:r>
              <a:rPr lang="en-US" altLang="zh-CN" sz="2400" dirty="0" err="1" smtClean="0">
                <a:latin typeface="+mn-ea"/>
                <a:ea typeface="+mn-ea"/>
              </a:rPr>
              <a:t>sql</a:t>
            </a:r>
            <a:r>
              <a:rPr lang="zh-CN" altLang="en-US" sz="2400" dirty="0" smtClean="0">
                <a:latin typeface="+mn-ea"/>
                <a:ea typeface="+mn-ea"/>
              </a:rPr>
              <a:t>语句完成</a:t>
            </a:r>
            <a:r>
              <a:rPr lang="en-US" altLang="zh-CN" sz="2400" dirty="0" smtClean="0">
                <a:latin typeface="+mn-ea"/>
                <a:ea typeface="+mn-ea"/>
              </a:rPr>
              <a:t>SQL SERVER</a:t>
            </a:r>
            <a:r>
              <a:rPr lang="zh-CN" altLang="en-US" sz="2400" dirty="0" smtClean="0">
                <a:latin typeface="+mn-ea"/>
                <a:ea typeface="+mn-ea"/>
              </a:rPr>
              <a:t>授权和回收</a:t>
            </a:r>
            <a:endParaRPr lang="en-US" altLang="zh-CN" sz="2400" dirty="0" smtClean="0">
              <a:latin typeface="+mn-ea"/>
              <a:ea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掌握数据库角色的设置</a:t>
            </a:r>
            <a:endParaRPr lang="en-US" altLang="zh-CN" sz="2400" dirty="0" smtClean="0">
              <a:latin typeface="+mn-ea"/>
              <a:ea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理解视图机制和审计作用</a:t>
            </a:r>
            <a:endParaRPr lang="en-US" altLang="zh-CN" sz="2400" dirty="0" smtClean="0">
              <a:latin typeface="+mn-ea"/>
              <a:ea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sz="2400" dirty="0" smtClean="0">
              <a:latin typeface="+mn-ea"/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内容占位符 1"/>
          <p:cNvSpPr>
            <a:spLocks noGrp="1"/>
          </p:cNvSpPr>
          <p:nvPr>
            <p:ph/>
          </p:nvPr>
        </p:nvSpPr>
        <p:spPr>
          <a:xfrm>
            <a:off x="365125" y="1658938"/>
            <a:ext cx="6792913" cy="4467225"/>
          </a:xfrm>
        </p:spPr>
        <p:txBody>
          <a:bodyPr/>
          <a:lstStyle/>
          <a:p>
            <a:r>
              <a:rPr lang="zh-CN" altLang="en-US" smtClean="0"/>
              <a:t>第三章   实验四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 idx="12"/>
          </p:nvPr>
        </p:nvSpPr>
        <p:spPr>
          <a:xfrm>
            <a:off x="0" y="182563"/>
            <a:ext cx="7942263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作业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5"/>
          <p:cNvSpPr txBox="1">
            <a:spLocks noChangeArrowheads="1"/>
          </p:cNvSpPr>
          <p:nvPr/>
        </p:nvSpPr>
        <p:spPr bwMode="auto">
          <a:xfrm>
            <a:off x="914400" y="14478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2B166E"/>
              </a:buClr>
              <a:buFont typeface="Wingdings" panose="05000000000000000000" pitchFamily="2" charset="2"/>
              <a:buNone/>
            </a:pPr>
            <a:r>
              <a:rPr lang="en-US" altLang="zh-CN" sz="3600">
                <a:ea typeface="隶书" pitchFamily="49" charset="-122"/>
                <a:cs typeface="Times New Roman" panose="02020603050405020304" pitchFamily="18" charset="0"/>
              </a:rPr>
              <a:t> </a:t>
            </a:r>
            <a:endParaRPr lang="en-US" altLang="zh-CN" sz="3600"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数据库安全控制层次</a:t>
            </a:r>
            <a:endParaRPr lang="zh-CN" altLang="en-US" dirty="0">
              <a:latin typeface="+mj-ea"/>
            </a:endParaRPr>
          </a:p>
        </p:txBody>
      </p:sp>
      <p:sp>
        <p:nvSpPr>
          <p:cNvPr id="27651" name="AutoShape 24"/>
          <p:cNvSpPr>
            <a:spLocks noChangeArrowheads="1"/>
          </p:cNvSpPr>
          <p:nvPr/>
        </p:nvSpPr>
        <p:spPr bwMode="auto">
          <a:xfrm>
            <a:off x="6248400" y="3057525"/>
            <a:ext cx="685800" cy="990600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rgbClr val="0070C0"/>
            </a:solidFill>
            <a:round/>
          </a:ln>
        </p:spPr>
        <p:txBody>
          <a:bodyPr wrap="none" anchor="ctr"/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kumimoji="1" lang="zh-CN" altLang="zh-CN" sz="2800" b="1">
                <a:latin typeface="隶书" pitchFamily="49" charset="-122"/>
                <a:ea typeface="隶书" pitchFamily="49" charset="-122"/>
              </a:rPr>
              <a:t>DB</a:t>
            </a:r>
            <a:endParaRPr lang="zh-CN" altLang="zh-CN">
              <a:latin typeface="Arial" panose="020B0604020202020204" pitchFamily="34" charset="0"/>
            </a:endParaRPr>
          </a:p>
        </p:txBody>
      </p:sp>
      <p:grpSp>
        <p:nvGrpSpPr>
          <p:cNvPr id="6" name="Group 19"/>
          <p:cNvGrpSpPr/>
          <p:nvPr/>
        </p:nvGrpSpPr>
        <p:grpSpPr bwMode="auto">
          <a:xfrm>
            <a:off x="838200" y="2905548"/>
            <a:ext cx="762000" cy="1143000"/>
            <a:chOff x="288" y="2256"/>
            <a:chExt cx="480" cy="720"/>
          </a:xfrm>
          <a:solidFill>
            <a:schemeClr val="bg1"/>
          </a:solidFill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288" y="2256"/>
              <a:ext cx="480" cy="0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" name="Line 22"/>
            <p:cNvSpPr>
              <a:spLocks noChangeShapeType="1"/>
            </p:cNvSpPr>
            <p:nvPr/>
          </p:nvSpPr>
          <p:spPr bwMode="auto">
            <a:xfrm>
              <a:off x="288" y="2592"/>
              <a:ext cx="480" cy="0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288" y="2976"/>
              <a:ext cx="480" cy="0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16"/>
          <p:cNvGrpSpPr/>
          <p:nvPr/>
        </p:nvGrpSpPr>
        <p:grpSpPr bwMode="auto">
          <a:xfrm>
            <a:off x="1676400" y="2524548"/>
            <a:ext cx="1143000" cy="2895600"/>
            <a:chOff x="768" y="1968"/>
            <a:chExt cx="720" cy="1824"/>
          </a:xfrm>
          <a:solidFill>
            <a:schemeClr val="bg1"/>
          </a:solidFill>
        </p:grpSpPr>
        <p:sp>
          <p:nvSpPr>
            <p:cNvPr id="11" name="Arc 18"/>
            <p:cNvSpPr/>
            <p:nvPr/>
          </p:nvSpPr>
          <p:spPr bwMode="auto">
            <a:xfrm flipH="1">
              <a:off x="960" y="1968"/>
              <a:ext cx="432" cy="1217"/>
            </a:xfrm>
            <a:custGeom>
              <a:avLst/>
              <a:gdLst>
                <a:gd name="G0" fmla="+- 0 0 0"/>
                <a:gd name="G1" fmla="+- 16477 0 0"/>
                <a:gd name="G2" fmla="+- 21600 0 0"/>
                <a:gd name="T0" fmla="*/ 13966 w 21600"/>
                <a:gd name="T1" fmla="*/ 0 h 32210"/>
                <a:gd name="T2" fmla="*/ 14800 w 21600"/>
                <a:gd name="T3" fmla="*/ 32210 h 32210"/>
                <a:gd name="T4" fmla="*/ 0 w 21600"/>
                <a:gd name="T5" fmla="*/ 16477 h 3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210" fill="none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</a:path>
                <a:path w="21600" h="32210" stroke="0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  <a:lnTo>
                    <a:pt x="0" y="16477"/>
                  </a:lnTo>
                  <a:close/>
                </a:path>
              </a:pathLst>
            </a:custGeom>
            <a:grpFill/>
            <a:ln w="19050">
              <a:solidFill>
                <a:srgbClr val="0070C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768" y="3360"/>
              <a:ext cx="720" cy="432"/>
            </a:xfrm>
            <a:prstGeom prst="rect">
              <a:avLst/>
            </a:prstGeom>
            <a:grpFill/>
            <a:ln w="19050">
              <a:noFill/>
              <a:miter lim="800000"/>
            </a:ln>
            <a:effectLst/>
          </p:spPr>
          <p:txBody>
            <a:bodyPr wrap="none" lIns="18000" tIns="0" rIns="18000" bIns="118800" anchor="ctr"/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用户标识 </a:t>
              </a:r>
              <a:endParaRPr kumimoji="1" lang="zh-CN" altLang="en-US" sz="2400" dirty="0">
                <a:solidFill>
                  <a:srgbClr val="002060"/>
                </a:solidFill>
                <a:ea typeface="宋体" panose="02010600030101010101" pitchFamily="2" charset="-122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与鉴别</a:t>
              </a:r>
              <a:endParaRPr lang="zh-CN" altLang="en-US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Group 13"/>
          <p:cNvGrpSpPr/>
          <p:nvPr/>
        </p:nvGrpSpPr>
        <p:grpSpPr bwMode="auto">
          <a:xfrm>
            <a:off x="3429000" y="2524548"/>
            <a:ext cx="1295400" cy="2895600"/>
            <a:chOff x="1872" y="1968"/>
            <a:chExt cx="816" cy="1824"/>
          </a:xfrm>
          <a:solidFill>
            <a:schemeClr val="bg1"/>
          </a:solidFill>
        </p:grpSpPr>
        <p:sp>
          <p:nvSpPr>
            <p:cNvPr id="14" name="Arc 15"/>
            <p:cNvSpPr/>
            <p:nvPr/>
          </p:nvSpPr>
          <p:spPr bwMode="auto">
            <a:xfrm flipH="1">
              <a:off x="2016" y="1968"/>
              <a:ext cx="432" cy="1217"/>
            </a:xfrm>
            <a:custGeom>
              <a:avLst/>
              <a:gdLst>
                <a:gd name="G0" fmla="+- 0 0 0"/>
                <a:gd name="G1" fmla="+- 16477 0 0"/>
                <a:gd name="G2" fmla="+- 21600 0 0"/>
                <a:gd name="T0" fmla="*/ 13966 w 21600"/>
                <a:gd name="T1" fmla="*/ 0 h 32210"/>
                <a:gd name="T2" fmla="*/ 14800 w 21600"/>
                <a:gd name="T3" fmla="*/ 32210 h 32210"/>
                <a:gd name="T4" fmla="*/ 0 w 21600"/>
                <a:gd name="T5" fmla="*/ 16477 h 3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210" fill="none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</a:path>
                <a:path w="21600" h="32210" stroke="0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  <a:lnTo>
                    <a:pt x="0" y="16477"/>
                  </a:lnTo>
                  <a:close/>
                </a:path>
              </a:pathLst>
            </a:custGeom>
            <a:grpFill/>
            <a:ln w="19050">
              <a:solidFill>
                <a:srgbClr val="0070C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872" y="3408"/>
              <a:ext cx="816" cy="384"/>
            </a:xfrm>
            <a:prstGeom prst="rect">
              <a:avLst/>
            </a:prstGeom>
            <a:grpFill/>
            <a:ln w="19050">
              <a:noFill/>
              <a:miter lim="800000"/>
            </a:ln>
            <a:effectLst/>
          </p:spPr>
          <p:txBody>
            <a:bodyPr wrap="none" lIns="18000" tIns="0" rIns="18000" bIns="118800" anchor="ctr"/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zh-CN" sz="2400" dirty="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DBMS </a:t>
              </a:r>
              <a:endParaRPr kumimoji="1" lang="zh-CN" altLang="zh-CN" sz="2400" dirty="0">
                <a:solidFill>
                  <a:srgbClr val="002060"/>
                </a:solidFill>
                <a:ea typeface="宋体" panose="02010600030101010101" pitchFamily="2" charset="-122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存取控制</a:t>
              </a:r>
              <a:endParaRPr lang="zh-CN" altLang="en-US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Group 10"/>
          <p:cNvGrpSpPr/>
          <p:nvPr/>
        </p:nvGrpSpPr>
        <p:grpSpPr bwMode="auto">
          <a:xfrm>
            <a:off x="5029200" y="2524548"/>
            <a:ext cx="914400" cy="2895600"/>
            <a:chOff x="2880" y="1968"/>
            <a:chExt cx="576" cy="1824"/>
          </a:xfrm>
          <a:solidFill>
            <a:schemeClr val="bg1"/>
          </a:solidFill>
        </p:grpSpPr>
        <p:sp>
          <p:nvSpPr>
            <p:cNvPr id="17" name="Arc 12"/>
            <p:cNvSpPr/>
            <p:nvPr/>
          </p:nvSpPr>
          <p:spPr bwMode="auto">
            <a:xfrm flipH="1">
              <a:off x="3024" y="1968"/>
              <a:ext cx="432" cy="1217"/>
            </a:xfrm>
            <a:custGeom>
              <a:avLst/>
              <a:gdLst>
                <a:gd name="G0" fmla="+- 0 0 0"/>
                <a:gd name="G1" fmla="+- 16477 0 0"/>
                <a:gd name="G2" fmla="+- 21600 0 0"/>
                <a:gd name="T0" fmla="*/ 13966 w 21600"/>
                <a:gd name="T1" fmla="*/ 0 h 32210"/>
                <a:gd name="T2" fmla="*/ 14800 w 21600"/>
                <a:gd name="T3" fmla="*/ 32210 h 32210"/>
                <a:gd name="T4" fmla="*/ 0 w 21600"/>
                <a:gd name="T5" fmla="*/ 16477 h 3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210" fill="none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</a:path>
                <a:path w="21600" h="32210" stroke="0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  <a:lnTo>
                    <a:pt x="0" y="16477"/>
                  </a:lnTo>
                  <a:close/>
                </a:path>
              </a:pathLst>
            </a:custGeom>
            <a:grpFill/>
            <a:ln w="19050">
              <a:solidFill>
                <a:srgbClr val="0070C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2880" y="3360"/>
              <a:ext cx="528" cy="432"/>
            </a:xfrm>
            <a:prstGeom prst="rect">
              <a:avLst/>
            </a:prstGeom>
            <a:grpFill/>
            <a:ln w="19050">
              <a:noFill/>
              <a:miter lim="800000"/>
            </a:ln>
            <a:effectLst/>
          </p:spPr>
          <p:txBody>
            <a:bodyPr wrap="none" lIns="18000" tIns="0" rIns="18000" bIns="118800" anchor="ctr"/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数据 </a:t>
              </a:r>
              <a:endParaRPr kumimoji="1" lang="zh-CN" altLang="en-US" sz="2400">
                <a:solidFill>
                  <a:srgbClr val="002060"/>
                </a:solidFill>
                <a:ea typeface="宋体" panose="02010600030101010101" pitchFamily="2" charset="-122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加密</a:t>
              </a:r>
              <a:endParaRPr lang="zh-CN" altLang="en-US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Group 7"/>
          <p:cNvGrpSpPr/>
          <p:nvPr/>
        </p:nvGrpSpPr>
        <p:grpSpPr bwMode="auto">
          <a:xfrm>
            <a:off x="2514600" y="3057948"/>
            <a:ext cx="1066800" cy="838200"/>
            <a:chOff x="1296" y="2304"/>
            <a:chExt cx="672" cy="528"/>
          </a:xfrm>
          <a:solidFill>
            <a:schemeClr val="bg1"/>
          </a:solidFill>
        </p:grpSpPr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1296" y="2304"/>
              <a:ext cx="672" cy="0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1296" y="2832"/>
              <a:ext cx="672" cy="0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Group 4"/>
          <p:cNvGrpSpPr/>
          <p:nvPr/>
        </p:nvGrpSpPr>
        <p:grpSpPr bwMode="auto">
          <a:xfrm>
            <a:off x="4724400" y="2067348"/>
            <a:ext cx="533400" cy="990600"/>
            <a:chOff x="2688" y="1680"/>
            <a:chExt cx="336" cy="624"/>
          </a:xfrm>
          <a:solidFill>
            <a:schemeClr val="bg1"/>
          </a:solidFill>
        </p:grpSpPr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2688" y="1680"/>
              <a:ext cx="0" cy="624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>
              <a:off x="2688" y="2304"/>
              <a:ext cx="336" cy="0"/>
            </a:xfrm>
            <a:prstGeom prst="line">
              <a:avLst/>
            </a:prstGeom>
            <a:grpFill/>
            <a:ln w="19050">
              <a:solidFill>
                <a:srgbClr val="0070C0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25" name="Group 1"/>
          <p:cNvGrpSpPr/>
          <p:nvPr/>
        </p:nvGrpSpPr>
        <p:grpSpPr bwMode="auto">
          <a:xfrm>
            <a:off x="7239000" y="2448348"/>
            <a:ext cx="990600" cy="3210330"/>
            <a:chOff x="4272" y="1920"/>
            <a:chExt cx="624" cy="1872"/>
          </a:xfrm>
          <a:solidFill>
            <a:schemeClr val="bg1"/>
          </a:solidFill>
        </p:grpSpPr>
        <p:sp>
          <p:nvSpPr>
            <p:cNvPr id="28" name="Arc 3"/>
            <p:cNvSpPr/>
            <p:nvPr/>
          </p:nvSpPr>
          <p:spPr bwMode="auto">
            <a:xfrm rot="10800000" flipH="1">
              <a:off x="4272" y="1920"/>
              <a:ext cx="432" cy="1217"/>
            </a:xfrm>
            <a:custGeom>
              <a:avLst/>
              <a:gdLst>
                <a:gd name="G0" fmla="+- 0 0 0"/>
                <a:gd name="G1" fmla="+- 16477 0 0"/>
                <a:gd name="G2" fmla="+- 21600 0 0"/>
                <a:gd name="T0" fmla="*/ 13966 w 21600"/>
                <a:gd name="T1" fmla="*/ 0 h 32210"/>
                <a:gd name="T2" fmla="*/ 14800 w 21600"/>
                <a:gd name="T3" fmla="*/ 32210 h 32210"/>
                <a:gd name="T4" fmla="*/ 0 w 21600"/>
                <a:gd name="T5" fmla="*/ 16477 h 3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210" fill="none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</a:path>
                <a:path w="21600" h="32210" stroke="0" extrusionOk="0">
                  <a:moveTo>
                    <a:pt x="13966" y="-1"/>
                  </a:moveTo>
                  <a:cubicBezTo>
                    <a:pt x="18808" y="4103"/>
                    <a:pt x="21600" y="10129"/>
                    <a:pt x="21600" y="16477"/>
                  </a:cubicBezTo>
                  <a:cubicBezTo>
                    <a:pt x="21600" y="22434"/>
                    <a:pt x="19139" y="28127"/>
                    <a:pt x="14799" y="32209"/>
                  </a:cubicBezTo>
                  <a:lnTo>
                    <a:pt x="0" y="16477"/>
                  </a:lnTo>
                  <a:close/>
                </a:path>
              </a:pathLst>
            </a:custGeom>
            <a:grpFill/>
            <a:ln w="19050">
              <a:solidFill>
                <a:srgbClr val="0070C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Rectangle 2"/>
            <p:cNvSpPr>
              <a:spLocks noChangeArrowheads="1"/>
            </p:cNvSpPr>
            <p:nvPr/>
          </p:nvSpPr>
          <p:spPr bwMode="auto">
            <a:xfrm>
              <a:off x="4368" y="3360"/>
              <a:ext cx="528" cy="432"/>
            </a:xfrm>
            <a:prstGeom prst="rect">
              <a:avLst/>
            </a:prstGeom>
            <a:grpFill/>
            <a:ln w="19050">
              <a:noFill/>
              <a:miter lim="800000"/>
            </a:ln>
            <a:effectLst/>
          </p:spPr>
          <p:txBody>
            <a:bodyPr wrap="none" lIns="18000" tIns="0" rIns="18000" bIns="118800" anchor="ctr"/>
            <a:lstStyle/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审计 </a:t>
              </a:r>
              <a:endParaRPr kumimoji="1" lang="zh-CN" altLang="en-US" sz="2400">
                <a:solidFill>
                  <a:srgbClr val="002060"/>
                </a:solidFill>
                <a:ea typeface="宋体" panose="02010600030101010101" pitchFamily="2" charset="-122"/>
              </a:endParaRPr>
            </a:p>
            <a:p>
              <a:pPr algn="ctr">
                <a:lnSpc>
                  <a:spcPct val="30000"/>
                </a:lnSpc>
                <a:spcBef>
                  <a:spcPct val="50000"/>
                </a:spcBef>
                <a:defRPr/>
              </a:pPr>
              <a:r>
                <a:rPr kumimoji="1" lang="zh-CN" altLang="en-US" sz="2400">
                  <a:solidFill>
                    <a:srgbClr val="002060"/>
                  </a:solidFill>
                  <a:latin typeface="隶书" pitchFamily="49" charset="-122"/>
                  <a:ea typeface="隶书" pitchFamily="49" charset="-122"/>
                </a:rPr>
                <a:t>追踪</a:t>
              </a:r>
              <a:endParaRPr lang="zh-CN" altLang="en-US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659" name="TextBox 29"/>
          <p:cNvSpPr txBox="1">
            <a:spLocks noChangeArrowheads="1"/>
          </p:cNvSpPr>
          <p:nvPr/>
        </p:nvSpPr>
        <p:spPr bwMode="auto">
          <a:xfrm>
            <a:off x="1365250" y="1947863"/>
            <a:ext cx="11652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层层设防</a:t>
            </a:r>
            <a:endParaRPr lang="zh-CN" altLang="en-US"/>
          </a:p>
        </p:txBody>
      </p:sp>
      <p:sp>
        <p:nvSpPr>
          <p:cNvPr id="27660" name="TextBox 30"/>
          <p:cNvSpPr txBox="1">
            <a:spLocks noChangeArrowheads="1"/>
          </p:cNvSpPr>
          <p:nvPr/>
        </p:nvSpPr>
        <p:spPr bwMode="auto">
          <a:xfrm>
            <a:off x="496888" y="4194175"/>
            <a:ext cx="11652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操作请求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2867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smtClean="0"/>
              <a:t>数据库安全性控制的常用方法</a:t>
            </a:r>
            <a:endParaRPr lang="zh-CN" altLang="en-US" sz="3600" smtClean="0"/>
          </a:p>
          <a:p>
            <a:pPr lvl="1">
              <a:lnSpc>
                <a:spcPct val="13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用户标识和鉴定</a:t>
            </a:r>
            <a:endParaRPr lang="zh-CN" altLang="en-US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存取控制</a:t>
            </a:r>
            <a:endParaRPr lang="zh-CN" altLang="en-US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视图</a:t>
            </a:r>
            <a:endParaRPr lang="zh-CN" altLang="en-US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审计</a:t>
            </a:r>
            <a:endParaRPr lang="zh-CN" altLang="en-US" smtClean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密码存储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905"/>
                </a:solidFill>
                <a:latin typeface="+mj-ea"/>
              </a:rPr>
              <a:t>第二节 数据库安全性控制</a:t>
            </a:r>
            <a:endParaRPr lang="zh-CN" altLang="en-US" dirty="0">
              <a:latin typeface="+mj-ea"/>
            </a:endParaRP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数据库安全性控制概述</a:t>
            </a:r>
            <a:endParaRPr lang="zh-CN" altLang="en-US" smtClean="0"/>
          </a:p>
          <a:p>
            <a:r>
              <a:rPr lang="zh-CN" altLang="en-US" b="1" smtClean="0">
                <a:solidFill>
                  <a:srgbClr val="0000FF"/>
                </a:solidFill>
              </a:rPr>
              <a:t>用户标识与鉴别</a:t>
            </a:r>
            <a:endParaRPr lang="zh-CN" altLang="en-US" b="1" smtClean="0">
              <a:solidFill>
                <a:srgbClr val="0000FF"/>
              </a:solidFill>
            </a:endParaRPr>
          </a:p>
          <a:p>
            <a:r>
              <a:rPr lang="zh-CN" altLang="en-US" smtClean="0"/>
              <a:t>存取控制</a:t>
            </a:r>
            <a:endParaRPr lang="zh-CN" altLang="en-US" smtClean="0"/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自主存取控制方法</a:t>
            </a:r>
            <a:endParaRPr lang="zh-CN" altLang="en-US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授权与回收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数据库角色</a:t>
            </a:r>
            <a:endParaRPr lang="zh-CN" altLang="en-US" smtClean="0">
              <a:ea typeface="宋体" panose="02010600030101010101" pitchFamily="2" charset="-122"/>
            </a:endParaRPr>
          </a:p>
          <a:p>
            <a:r>
              <a:rPr lang="zh-CN" altLang="en-US" smtClean="0"/>
              <a:t>强制存取控制方法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据库系统概论课件模板">
  <a:themeElements>
    <a:clrScheme name="Cosmic 1">
      <a:dk1>
        <a:srgbClr val="2B166E"/>
      </a:dk1>
      <a:lt1>
        <a:srgbClr val="5399FF"/>
      </a:lt1>
      <a:dk2>
        <a:srgbClr val="0053CE"/>
      </a:dk2>
      <a:lt2>
        <a:srgbClr val="DDDDDD"/>
      </a:lt2>
      <a:accent1>
        <a:srgbClr val="99CC00"/>
      </a:accent1>
      <a:accent2>
        <a:srgbClr val="CCCC00"/>
      </a:accent2>
      <a:accent3>
        <a:srgbClr val="B3CAFF"/>
      </a:accent3>
      <a:accent4>
        <a:srgbClr val="23115D"/>
      </a:accent4>
      <a:accent5>
        <a:srgbClr val="CAE2AA"/>
      </a:accent5>
      <a:accent6>
        <a:srgbClr val="B9B900"/>
      </a:accent6>
      <a:hlink>
        <a:srgbClr val="FFFFFF"/>
      </a:hlink>
      <a:folHlink>
        <a:srgbClr val="FFCC00"/>
      </a:folHlink>
    </a:clrScheme>
    <a:fontScheme name="Cosmi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osmic 1">
        <a:dk1>
          <a:srgbClr val="2B166E"/>
        </a:dk1>
        <a:lt1>
          <a:srgbClr val="5399FF"/>
        </a:lt1>
        <a:dk2>
          <a:srgbClr val="0053CE"/>
        </a:dk2>
        <a:lt2>
          <a:srgbClr val="DDDDDD"/>
        </a:lt2>
        <a:accent1>
          <a:srgbClr val="99CC00"/>
        </a:accent1>
        <a:accent2>
          <a:srgbClr val="CCCC00"/>
        </a:accent2>
        <a:accent3>
          <a:srgbClr val="B3CAFF"/>
        </a:accent3>
        <a:accent4>
          <a:srgbClr val="23115D"/>
        </a:accent4>
        <a:accent5>
          <a:srgbClr val="CAE2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2">
        <a:dk1>
          <a:srgbClr val="2B166E"/>
        </a:dk1>
        <a:lt1>
          <a:srgbClr val="71B8F9"/>
        </a:lt1>
        <a:dk2>
          <a:srgbClr val="0275DE"/>
        </a:dk2>
        <a:lt2>
          <a:srgbClr val="DDDDDD"/>
        </a:lt2>
        <a:accent1>
          <a:srgbClr val="D4D903"/>
        </a:accent1>
        <a:accent2>
          <a:srgbClr val="CCCC00"/>
        </a:accent2>
        <a:accent3>
          <a:srgbClr val="BBD8FB"/>
        </a:accent3>
        <a:accent4>
          <a:srgbClr val="23115D"/>
        </a:accent4>
        <a:accent5>
          <a:srgbClr val="E6E9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3">
        <a:dk1>
          <a:srgbClr val="2B166E"/>
        </a:dk1>
        <a:lt1>
          <a:srgbClr val="99CC00"/>
        </a:lt1>
        <a:dk2>
          <a:srgbClr val="669900"/>
        </a:dk2>
        <a:lt2>
          <a:srgbClr val="DDDDDD"/>
        </a:lt2>
        <a:accent1>
          <a:srgbClr val="00CCFF"/>
        </a:accent1>
        <a:accent2>
          <a:srgbClr val="CCCC00"/>
        </a:accent2>
        <a:accent3>
          <a:srgbClr val="CAE2AA"/>
        </a:accent3>
        <a:accent4>
          <a:srgbClr val="23115D"/>
        </a:accent4>
        <a:accent5>
          <a:srgbClr val="AAE2FF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数据库系统概论课件模板</Template>
  <TotalTime>0</TotalTime>
  <Words>7457</Words>
  <Application>WPS 演示</Application>
  <PresentationFormat>全屏显示(4:3)</PresentationFormat>
  <Paragraphs>706</Paragraphs>
  <Slides>67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81" baseType="lpstr">
      <vt:lpstr>Arial</vt:lpstr>
      <vt:lpstr>宋体</vt:lpstr>
      <vt:lpstr>Wingdings</vt:lpstr>
      <vt:lpstr>Times New Roman</vt:lpstr>
      <vt:lpstr>굴림</vt:lpstr>
      <vt:lpstr>Verdana</vt:lpstr>
      <vt:lpstr>隶书</vt:lpstr>
      <vt:lpstr>华文行楷</vt:lpstr>
      <vt:lpstr>微软雅黑</vt:lpstr>
      <vt:lpstr>Malgun Gothic</vt:lpstr>
      <vt:lpstr>Calibri</vt:lpstr>
      <vt:lpstr>Wingdings</vt:lpstr>
      <vt:lpstr>数据库系统概论课件模板</vt:lpstr>
      <vt:lpstr>自定义设计方案</vt:lpstr>
      <vt:lpstr>数据库系统概论</vt:lpstr>
      <vt:lpstr>本讲内容</vt:lpstr>
      <vt:lpstr>本讲内容</vt:lpstr>
      <vt:lpstr>本讲目标</vt:lpstr>
      <vt:lpstr>第二节 数据库安全性控制</vt:lpstr>
      <vt:lpstr>数据库安全性控制概述</vt:lpstr>
      <vt:lpstr>数据库安全控制层次</vt:lpstr>
      <vt:lpstr>PowerPoint 演示文稿</vt:lpstr>
      <vt:lpstr>第二节 数据库安全性控制</vt:lpstr>
      <vt:lpstr>用户标识与鉴别</vt:lpstr>
      <vt:lpstr>用户标识自己的名字或身份</vt:lpstr>
      <vt:lpstr>SQL Server 2008安全验证模式</vt:lpstr>
      <vt:lpstr>SQL Server 2005身份验证</vt:lpstr>
      <vt:lpstr>PowerPoint 演示文稿</vt:lpstr>
      <vt:lpstr>PowerPoint 演示文稿</vt:lpstr>
      <vt:lpstr>PowerPoint 演示文稿</vt:lpstr>
      <vt:lpstr>创建登录名</vt:lpstr>
      <vt:lpstr>PowerPoint 演示文稿</vt:lpstr>
      <vt:lpstr>创建SQL Server 2005数据库用户</vt:lpstr>
      <vt:lpstr>PowerPoint 演示文稿</vt:lpstr>
      <vt:lpstr>创建用户</vt:lpstr>
      <vt:lpstr>PowerPoint 演示文稿</vt:lpstr>
      <vt:lpstr>第二节 数据库安全性控制</vt:lpstr>
      <vt:lpstr>存取控制</vt:lpstr>
      <vt:lpstr>第二节 数据库安全性控制</vt:lpstr>
      <vt:lpstr>自主存取控制方法</vt:lpstr>
      <vt:lpstr>PowerPoint 演示文稿</vt:lpstr>
      <vt:lpstr>第二节 数据库安全性控制</vt:lpstr>
      <vt:lpstr>PowerPoint 演示文稿</vt:lpstr>
      <vt:lpstr>一、GRANT </vt:lpstr>
      <vt:lpstr>PowerPoint 演示文稿</vt:lpstr>
      <vt:lpstr>示例</vt:lpstr>
      <vt:lpstr>示例</vt:lpstr>
      <vt:lpstr>示例</vt:lpstr>
      <vt:lpstr>PowerPoint 演示文稿</vt:lpstr>
      <vt:lpstr>二、REVOKE</vt:lpstr>
      <vt:lpstr>示例</vt:lpstr>
      <vt:lpstr>示例</vt:lpstr>
      <vt:lpstr>小结:SQL灵活的授权机制</vt:lpstr>
      <vt:lpstr>三、创建数据库模式的权限</vt:lpstr>
      <vt:lpstr>第二节 数据库安全性控制</vt:lpstr>
      <vt:lpstr>数据库角色</vt:lpstr>
      <vt:lpstr>PowerPoint 演示文稿</vt:lpstr>
      <vt:lpstr>PowerPoint 演示文稿</vt:lpstr>
      <vt:lpstr>示例</vt:lpstr>
      <vt:lpstr>PowerPoint 演示文稿</vt:lpstr>
      <vt:lpstr>第二节 数据库安全性控制</vt:lpstr>
      <vt:lpstr>自主存取控制缺点</vt:lpstr>
      <vt:lpstr>强制存取控制</vt:lpstr>
      <vt:lpstr>PowerPoint 演示文稿</vt:lpstr>
      <vt:lpstr>PowerPoint 演示文稿</vt:lpstr>
      <vt:lpstr>PowerPoint 演示文稿</vt:lpstr>
      <vt:lpstr>MAC与DAC </vt:lpstr>
      <vt:lpstr>本讲内容</vt:lpstr>
      <vt:lpstr>视图机制</vt:lpstr>
      <vt:lpstr>示例</vt:lpstr>
      <vt:lpstr>PowerPoint 演示文稿</vt:lpstr>
      <vt:lpstr>本讲内容</vt:lpstr>
      <vt:lpstr>审计</vt:lpstr>
      <vt:lpstr>PowerPoint 演示文稿</vt:lpstr>
      <vt:lpstr>PowerPoint 演示文稿</vt:lpstr>
      <vt:lpstr>本讲内容</vt:lpstr>
      <vt:lpstr>数据加密</vt:lpstr>
      <vt:lpstr>SQL SERVER2008对称加密</vt:lpstr>
      <vt:lpstr>PowerPoint 演示文稿</vt:lpstr>
      <vt:lpstr>这次课我们学到了…</vt:lpstr>
      <vt:lpstr>作业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ding</cp:lastModifiedBy>
  <cp:revision>63</cp:revision>
  <dcterms:created xsi:type="dcterms:W3CDTF">2009-08-12T06:00:00Z</dcterms:created>
  <dcterms:modified xsi:type="dcterms:W3CDTF">2017-04-12T14:18:25Z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