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7F17F-D13A-1715-AF0A-9A8B291FA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073513-F439-B208-AD07-717FFECFC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671CB-1399-33DE-8375-FAF60201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3B3DC-C7C8-C7B9-FEC5-509A9099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88571-7610-550C-F3BF-64207338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41633-822F-59F2-F03D-1293C5BC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60E33E-75E3-49F0-C99A-BA66E5AF4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32A7E-5FA3-ABA3-9327-5A8BD858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FE73D-0722-BCEF-C05B-EE6A40AC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07DB8-4F3E-C1F8-E294-6C4534D0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B71786-04AA-96B7-2444-B2F204A6C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B3A7D2-8E21-73B4-9410-35A2A168B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DBCB6-0D69-0050-CF83-A7AD4577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70643-5B4F-98F5-C0B6-F90664C0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B24F73-F27F-F69B-5509-06E456CB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FD0B-9BDF-C943-412A-367E6DBD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1DBED-D28E-7AD2-B349-27C4BC4A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1F473-5FAA-99FE-13BD-CFAA7D8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E92F8-6559-9480-105C-7381A10C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DD9B3-F556-F966-C23C-8517A585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AD9C7-72B8-6C60-B474-9B02868D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FC29C-FA41-18C0-6F3B-583BD4E3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367CF-DD86-B243-BB29-13CAF187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F7482-F037-6741-3FCE-645850DC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58A2C-E78E-367C-5D18-0529FBF4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06C6D-8E54-3651-ADA8-AC85E958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D9A07-9F33-3748-0A2B-1A841C4FE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B8939-6AD9-C2FC-FD5D-B4CF761A5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F78A5-A085-935A-2A7C-08F810E0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C0383-5A03-A0C7-2295-8D3B6B7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80EBB-6E32-F14E-6572-763108BC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F0FC2-7FA5-410B-E3F5-C6413B2D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C4597-1D07-146E-4569-785BC95F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C44756-0F94-C592-7443-C33076C2D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92366B-7C8C-A7B5-65C7-667A217FB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FB1C74-1028-0FE8-3900-DF94F5344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C97F59-6DAE-D8D1-9D09-BA6DFF8F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D44C47-F2DA-1A75-CF58-F1BF5C4D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327D2D-F7BC-529C-C3EA-39A51E9B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504F1-C78C-BBBF-9806-B3DB5275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FB9BBF-B948-D609-ED82-26786122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FB9099-B732-22E9-823A-FDC4C629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6D893C-BDA7-9BB0-3C7A-E69176E4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2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5BB75D-05C4-13F5-DA8F-9141056D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02AC24-ED8A-A34B-0216-D286D2E8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2B7FD9-9217-844E-17F4-E1E684F6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04E88-E608-7F1E-0B24-DA2AFEBD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139FD-77BD-3531-7766-36B0F699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D90D4E-EAA8-E6B3-52AC-F9AD67C3D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24347-DF50-91A4-8F56-030A41D6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CFF93-DC25-3FC1-F187-DD577C23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7A410-70AA-75AF-3EB0-462B9787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8C8BA-C363-ADEE-2735-5D749A22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6E3634-D6A7-27E3-8D51-715C8FBC5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B513CE-28C1-5651-B7F4-8AC1B16F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8F480-87F2-4788-D54A-ED71FE92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5EB-6B7F-432E-A9B6-E6454144818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7F91EF-97FE-5059-2CEB-C53F7B9A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DDA69-EBDB-B861-1D32-AA6A9EE5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671C9-FE41-5CCE-D26E-028402FB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3A80E-5177-0A92-9E63-A207DA87E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7FD60-AC5B-4287-D5D4-617262F9D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5EB-6B7F-432E-A9B6-E6454144818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8ED6B-DB12-D852-C390-FCC91774E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E5452-7F70-84BF-ABD4-30C491D37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D4E3-BF0F-480C-80EE-DAA76092E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10AD40-C22E-A7A8-F0D0-2A4A6A797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1"/>
            <a:ext cx="10286997" cy="685799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D984783-8B46-3C7D-25B1-5FAF344D60EE}"/>
              </a:ext>
            </a:extLst>
          </p:cNvPr>
          <p:cNvCxnSpPr>
            <a:cxnSpLocks/>
          </p:cNvCxnSpPr>
          <p:nvPr/>
        </p:nvCxnSpPr>
        <p:spPr>
          <a:xfrm flipH="1" flipV="1">
            <a:off x="5787960" y="1650105"/>
            <a:ext cx="1196962" cy="116231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A4F710E-F0A5-1F22-DE5C-45800FAEE9FB}"/>
              </a:ext>
            </a:extLst>
          </p:cNvPr>
          <p:cNvCxnSpPr>
            <a:cxnSpLocks/>
          </p:cNvCxnSpPr>
          <p:nvPr/>
        </p:nvCxnSpPr>
        <p:spPr>
          <a:xfrm flipH="1" flipV="1">
            <a:off x="8467859" y="1571223"/>
            <a:ext cx="381362" cy="97886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E65B56-CF62-D925-2DD2-DD3325899E3D}"/>
              </a:ext>
            </a:extLst>
          </p:cNvPr>
          <p:cNvCxnSpPr>
            <a:cxnSpLocks/>
          </p:cNvCxnSpPr>
          <p:nvPr/>
        </p:nvCxnSpPr>
        <p:spPr>
          <a:xfrm flipH="1" flipV="1">
            <a:off x="7352215" y="1215804"/>
            <a:ext cx="793672" cy="1437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479988-FC86-A415-24BE-99058F1BF585}"/>
              </a:ext>
            </a:extLst>
          </p:cNvPr>
          <p:cNvCxnSpPr>
            <a:cxnSpLocks/>
          </p:cNvCxnSpPr>
          <p:nvPr/>
        </p:nvCxnSpPr>
        <p:spPr>
          <a:xfrm flipH="1" flipV="1">
            <a:off x="4423893" y="2054180"/>
            <a:ext cx="321034" cy="141955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55B693D-523D-CB02-EE44-4486E868D67D}"/>
              </a:ext>
            </a:extLst>
          </p:cNvPr>
          <p:cNvCxnSpPr>
            <a:cxnSpLocks/>
          </p:cNvCxnSpPr>
          <p:nvPr/>
        </p:nvCxnSpPr>
        <p:spPr>
          <a:xfrm flipH="1" flipV="1">
            <a:off x="3645277" y="2089374"/>
            <a:ext cx="411323" cy="184257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B452E1D-E401-B64F-2B2A-F0A25EAF9BC6}"/>
              </a:ext>
            </a:extLst>
          </p:cNvPr>
          <p:cNvSpPr/>
          <p:nvPr/>
        </p:nvSpPr>
        <p:spPr>
          <a:xfrm>
            <a:off x="6867335" y="1951293"/>
            <a:ext cx="4124569" cy="2170018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[3,5,5,4,4,2] saves </a:t>
            </a:r>
            <a:r>
              <a:rPr lang="en-US" sz="2400" b="1" u="sng" dirty="0">
                <a:solidFill>
                  <a:schemeClr val="tx1"/>
                </a:solidFill>
              </a:rPr>
              <a:t>49%</a:t>
            </a:r>
            <a:r>
              <a:rPr lang="en-US" sz="2100" dirty="0">
                <a:solidFill>
                  <a:schemeClr val="tx1"/>
                </a:solidFill>
              </a:rPr>
              <a:t> cost than the singular dot [-1,-1,10,0,0,2], while reaching same accuracy 78%;</a:t>
            </a:r>
          </a:p>
          <a:p>
            <a:r>
              <a:rPr lang="en-US" sz="2100" dirty="0">
                <a:solidFill>
                  <a:schemeClr val="tx1"/>
                </a:solidFill>
              </a:rPr>
              <a:t>[3,3,10,4,4,2] saves </a:t>
            </a:r>
            <a:r>
              <a:rPr lang="en-US" sz="2400" b="1" u="sng" dirty="0">
                <a:solidFill>
                  <a:schemeClr val="tx1"/>
                </a:solidFill>
              </a:rPr>
              <a:t>24%</a:t>
            </a:r>
            <a:r>
              <a:rPr lang="en-US" sz="2100" dirty="0">
                <a:solidFill>
                  <a:schemeClr val="tx1"/>
                </a:solidFill>
              </a:rPr>
              <a:t> cost than the singular dot, while achieving </a:t>
            </a:r>
            <a:r>
              <a:rPr lang="en-US" sz="2400" b="1" u="sng" dirty="0">
                <a:solidFill>
                  <a:schemeClr val="tx1"/>
                </a:solidFill>
              </a:rPr>
              <a:t>2%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higher accuracy.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68B8BEF-8C02-7F2B-8AEF-BD3895FFCB63}"/>
              </a:ext>
            </a:extLst>
          </p:cNvPr>
          <p:cNvSpPr/>
          <p:nvPr/>
        </p:nvSpPr>
        <p:spPr>
          <a:xfrm>
            <a:off x="3419341" y="3358505"/>
            <a:ext cx="3374265" cy="1419557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[3,3,3,4,2,2] saves </a:t>
            </a:r>
            <a:r>
              <a:rPr lang="en-US" sz="2400" b="1" u="sng" dirty="0">
                <a:solidFill>
                  <a:schemeClr val="tx1"/>
                </a:solidFill>
              </a:rPr>
              <a:t>34%</a:t>
            </a:r>
            <a:r>
              <a:rPr lang="en-US" sz="2100" dirty="0">
                <a:solidFill>
                  <a:schemeClr val="tx1"/>
                </a:solidFill>
              </a:rPr>
              <a:t> cost than the singular dot [-1,10,-1,0,4,0], while reaching same accuracy 76%.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F290C9B-5609-C147-C88C-BE1841CCA423}"/>
              </a:ext>
            </a:extLst>
          </p:cNvPr>
          <p:cNvCxnSpPr>
            <a:cxnSpLocks/>
          </p:cNvCxnSpPr>
          <p:nvPr/>
        </p:nvCxnSpPr>
        <p:spPr>
          <a:xfrm flipH="1" flipV="1">
            <a:off x="2469247" y="3931949"/>
            <a:ext cx="885758" cy="120672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5AEF666-EDCC-62A0-8BFC-72B8303C74E1}"/>
              </a:ext>
            </a:extLst>
          </p:cNvPr>
          <p:cNvSpPr/>
          <p:nvPr/>
        </p:nvSpPr>
        <p:spPr>
          <a:xfrm>
            <a:off x="3012176" y="4951927"/>
            <a:ext cx="5049999" cy="972355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[1,0,-1,2,0,0] achieves </a:t>
            </a:r>
            <a:r>
              <a:rPr lang="en-US" sz="2400" b="1" u="sng" dirty="0">
                <a:solidFill>
                  <a:schemeClr val="tx1"/>
                </a:solidFill>
              </a:rPr>
              <a:t>2-4%</a:t>
            </a:r>
            <a:r>
              <a:rPr lang="en-US" sz="2100" dirty="0">
                <a:solidFill>
                  <a:schemeClr val="tx1"/>
                </a:solidFill>
              </a:rPr>
              <a:t> higher accuracy at the same cost of singular combinations.</a:t>
            </a:r>
          </a:p>
        </p:txBody>
      </p:sp>
    </p:spTree>
    <p:extLst>
      <p:ext uri="{BB962C8B-B14F-4D97-AF65-F5344CB8AC3E}">
        <p14:creationId xmlns:p14="http://schemas.microsoft.com/office/powerpoint/2010/main" val="363033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7EAE30-617A-2289-D495-11BAB5DE3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07" y="0"/>
            <a:ext cx="10288185" cy="685476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42F5BE2-2604-A410-110C-108635EA90D3}"/>
              </a:ext>
            </a:extLst>
          </p:cNvPr>
          <p:cNvCxnSpPr>
            <a:cxnSpLocks/>
          </p:cNvCxnSpPr>
          <p:nvPr/>
        </p:nvCxnSpPr>
        <p:spPr>
          <a:xfrm flipV="1">
            <a:off x="9573232" y="993787"/>
            <a:ext cx="1030406" cy="11259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05B362F-6B78-1805-A6C1-22FE0BFD1FDC}"/>
              </a:ext>
            </a:extLst>
          </p:cNvPr>
          <p:cNvCxnSpPr>
            <a:cxnSpLocks/>
          </p:cNvCxnSpPr>
          <p:nvPr/>
        </p:nvCxnSpPr>
        <p:spPr>
          <a:xfrm flipH="1" flipV="1">
            <a:off x="7519244" y="1041555"/>
            <a:ext cx="968991" cy="107817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68991BE-C32F-BB7A-A618-C329410C6EEB}"/>
              </a:ext>
            </a:extLst>
          </p:cNvPr>
          <p:cNvCxnSpPr>
            <a:cxnSpLocks/>
          </p:cNvCxnSpPr>
          <p:nvPr/>
        </p:nvCxnSpPr>
        <p:spPr>
          <a:xfrm flipH="1" flipV="1">
            <a:off x="5560790" y="1192425"/>
            <a:ext cx="305537" cy="244448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F095785-1E3A-93A7-4E5F-75C81FA51245}"/>
              </a:ext>
            </a:extLst>
          </p:cNvPr>
          <p:cNvCxnSpPr>
            <a:cxnSpLocks/>
          </p:cNvCxnSpPr>
          <p:nvPr/>
        </p:nvCxnSpPr>
        <p:spPr>
          <a:xfrm flipV="1">
            <a:off x="6374488" y="1192425"/>
            <a:ext cx="59759" cy="24444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6AAD9A4-B80C-EA42-1F08-5393785A8E8C}"/>
              </a:ext>
            </a:extLst>
          </p:cNvPr>
          <p:cNvSpPr/>
          <p:nvPr/>
        </p:nvSpPr>
        <p:spPr>
          <a:xfrm>
            <a:off x="4657458" y="3253917"/>
            <a:ext cx="4041393" cy="1185866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[1,3,5,4,4,4] saves </a:t>
            </a:r>
            <a:r>
              <a:rPr lang="en-US" sz="2400" b="1" u="sng" dirty="0">
                <a:solidFill>
                  <a:schemeClr val="tx1"/>
                </a:solidFill>
              </a:rPr>
              <a:t>22%</a:t>
            </a:r>
            <a:r>
              <a:rPr lang="en-US" sz="2100" dirty="0">
                <a:solidFill>
                  <a:schemeClr val="tx1"/>
                </a:solidFill>
              </a:rPr>
              <a:t> cost than the singular dot [-1,-1,5,0,0,4], while reaching same accuracy 63%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634421D-09DB-775E-B3C9-A65172C4C675}"/>
              </a:ext>
            </a:extLst>
          </p:cNvPr>
          <p:cNvSpPr/>
          <p:nvPr/>
        </p:nvSpPr>
        <p:spPr>
          <a:xfrm>
            <a:off x="6879130" y="1927649"/>
            <a:ext cx="4041393" cy="1185866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[1,3,10,4,4,2] saves </a:t>
            </a:r>
            <a:r>
              <a:rPr lang="en-US" sz="2400" b="1" u="sng" dirty="0">
                <a:solidFill>
                  <a:schemeClr val="tx1"/>
                </a:solidFill>
              </a:rPr>
              <a:t>38%</a:t>
            </a:r>
            <a:r>
              <a:rPr lang="en-US" sz="2100" dirty="0">
                <a:solidFill>
                  <a:schemeClr val="tx1"/>
                </a:solidFill>
              </a:rPr>
              <a:t> cost than the singular dot [-1,-1,10,0,0,4], while reaching same accuracy 65%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8DB91BE-2B36-C179-857B-8230BC3BE2B4}"/>
              </a:ext>
            </a:extLst>
          </p:cNvPr>
          <p:cNvCxnSpPr>
            <a:cxnSpLocks/>
          </p:cNvCxnSpPr>
          <p:nvPr/>
        </p:nvCxnSpPr>
        <p:spPr>
          <a:xfrm flipH="1" flipV="1">
            <a:off x="2392854" y="4082603"/>
            <a:ext cx="1728385" cy="126212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AD54F40-0FDD-9D8A-8383-E849358483A7}"/>
              </a:ext>
            </a:extLst>
          </p:cNvPr>
          <p:cNvCxnSpPr>
            <a:cxnSpLocks/>
          </p:cNvCxnSpPr>
          <p:nvPr/>
        </p:nvCxnSpPr>
        <p:spPr>
          <a:xfrm flipH="1" flipV="1">
            <a:off x="2708268" y="3427382"/>
            <a:ext cx="1760701" cy="127340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D5B9957-AEF1-2BD8-013B-D27649649DA8}"/>
              </a:ext>
            </a:extLst>
          </p:cNvPr>
          <p:cNvSpPr/>
          <p:nvPr/>
        </p:nvSpPr>
        <p:spPr>
          <a:xfrm>
            <a:off x="3845630" y="4630891"/>
            <a:ext cx="4190787" cy="1185866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>
                <a:solidFill>
                  <a:schemeClr val="tx1"/>
                </a:solidFill>
              </a:rPr>
              <a:t>Cascading results are </a:t>
            </a:r>
            <a:r>
              <a:rPr lang="en-US" altLang="zh-CN" sz="2400" b="1" u="sng" dirty="0">
                <a:solidFill>
                  <a:schemeClr val="tx1"/>
                </a:solidFill>
              </a:rPr>
              <a:t>1-2%</a:t>
            </a:r>
            <a:r>
              <a:rPr lang="en-US" altLang="zh-CN" sz="2100" dirty="0">
                <a:solidFill>
                  <a:schemeClr val="tx1"/>
                </a:solidFill>
              </a:rPr>
              <a:t> more accurate than singular combinations at similar costs in lower-budget.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7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848B4F-E212-993D-D468-9AA0BEEB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8" y="0"/>
            <a:ext cx="10290624" cy="685800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82A6587-B866-A2BD-7F44-AFF96CF7AA5D}"/>
              </a:ext>
            </a:extLst>
          </p:cNvPr>
          <p:cNvCxnSpPr>
            <a:cxnSpLocks/>
          </p:cNvCxnSpPr>
          <p:nvPr/>
        </p:nvCxnSpPr>
        <p:spPr>
          <a:xfrm flipH="1" flipV="1">
            <a:off x="4250028" y="1841679"/>
            <a:ext cx="2240924" cy="147463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C18405F-77EB-B6C9-D889-91628DC76292}"/>
              </a:ext>
            </a:extLst>
          </p:cNvPr>
          <p:cNvCxnSpPr>
            <a:cxnSpLocks/>
          </p:cNvCxnSpPr>
          <p:nvPr/>
        </p:nvCxnSpPr>
        <p:spPr>
          <a:xfrm flipH="1" flipV="1">
            <a:off x="2807594" y="2607972"/>
            <a:ext cx="3365680" cy="102172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020F529-A97E-66E8-7804-2739292D9A24}"/>
              </a:ext>
            </a:extLst>
          </p:cNvPr>
          <p:cNvSpPr/>
          <p:nvPr/>
        </p:nvSpPr>
        <p:spPr>
          <a:xfrm>
            <a:off x="6096000" y="3265195"/>
            <a:ext cx="3952069" cy="1551503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Cascading scheme picks equally optimal combinations in the low-cost range, and offers pareto options for higher-cost range.</a:t>
            </a:r>
          </a:p>
        </p:txBody>
      </p:sp>
    </p:spTree>
    <p:extLst>
      <p:ext uri="{BB962C8B-B14F-4D97-AF65-F5344CB8AC3E}">
        <p14:creationId xmlns:p14="http://schemas.microsoft.com/office/powerpoint/2010/main" val="390354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E470AA-F49C-FD3D-008A-4D9B83663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17" y="0"/>
            <a:ext cx="10379566" cy="685800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F1F6FCE-0725-DC2E-6EA2-A3700F9A3993}"/>
              </a:ext>
            </a:extLst>
          </p:cNvPr>
          <p:cNvCxnSpPr>
            <a:cxnSpLocks/>
          </p:cNvCxnSpPr>
          <p:nvPr/>
        </p:nvCxnSpPr>
        <p:spPr>
          <a:xfrm flipH="1" flipV="1">
            <a:off x="8532254" y="1017431"/>
            <a:ext cx="682582" cy="10374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6EFA26C-F4A9-8953-9642-FF6D78DF59A8}"/>
              </a:ext>
            </a:extLst>
          </p:cNvPr>
          <p:cNvCxnSpPr>
            <a:cxnSpLocks/>
          </p:cNvCxnSpPr>
          <p:nvPr/>
        </p:nvCxnSpPr>
        <p:spPr>
          <a:xfrm flipH="1" flipV="1">
            <a:off x="7849673" y="940158"/>
            <a:ext cx="727657" cy="117841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551A3FA-8032-D3F5-7493-46EBF5F87509}"/>
              </a:ext>
            </a:extLst>
          </p:cNvPr>
          <p:cNvSpPr/>
          <p:nvPr/>
        </p:nvSpPr>
        <p:spPr>
          <a:xfrm>
            <a:off x="7518045" y="1610531"/>
            <a:ext cx="3393582" cy="1374147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[3,3,3,4,2,2] saves </a:t>
            </a:r>
            <a:r>
              <a:rPr lang="en-US" sz="2300" b="1" u="sng" dirty="0">
                <a:solidFill>
                  <a:schemeClr val="tx1"/>
                </a:solidFill>
              </a:rPr>
              <a:t>34%</a:t>
            </a:r>
            <a:r>
              <a:rPr lang="en-US" sz="2100" dirty="0">
                <a:solidFill>
                  <a:schemeClr val="tx1"/>
                </a:solidFill>
              </a:rPr>
              <a:t> cost than the singular dot [-1,10,-1,0,4,0], while reaching same accuracy 76%.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03BA141-6033-8405-A108-8B0EE328FB83}"/>
              </a:ext>
            </a:extLst>
          </p:cNvPr>
          <p:cNvCxnSpPr>
            <a:cxnSpLocks/>
          </p:cNvCxnSpPr>
          <p:nvPr/>
        </p:nvCxnSpPr>
        <p:spPr>
          <a:xfrm flipH="1" flipV="1">
            <a:off x="2412642" y="4241442"/>
            <a:ext cx="1135488" cy="88435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4917ABE-1EAB-A7AD-1039-6E8D31C0CB7F}"/>
              </a:ext>
            </a:extLst>
          </p:cNvPr>
          <p:cNvCxnSpPr>
            <a:cxnSpLocks/>
          </p:cNvCxnSpPr>
          <p:nvPr/>
        </p:nvCxnSpPr>
        <p:spPr>
          <a:xfrm flipH="1" flipV="1">
            <a:off x="2511380" y="5436100"/>
            <a:ext cx="972355" cy="2499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701A0B-068E-FCB1-F7EA-18BFEF652BC0}"/>
              </a:ext>
            </a:extLst>
          </p:cNvPr>
          <p:cNvSpPr/>
          <p:nvPr/>
        </p:nvSpPr>
        <p:spPr>
          <a:xfrm>
            <a:off x="3269096" y="4486813"/>
            <a:ext cx="3421479" cy="1418150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[1,0,-1,4,0,0] is </a:t>
            </a:r>
            <a:r>
              <a:rPr lang="en-US" sz="2400" b="1" u="sng" dirty="0">
                <a:solidFill>
                  <a:schemeClr val="tx1"/>
                </a:solidFill>
              </a:rPr>
              <a:t>2-3%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100" dirty="0">
                <a:solidFill>
                  <a:schemeClr val="tx1"/>
                </a:solidFill>
              </a:rPr>
              <a:t>more accurate than singular combinations at similar costs in lower-budget.</a:t>
            </a:r>
            <a:endParaRPr lang="en-US" sz="21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9512FB-C78A-3A1F-E754-89193C24B678}"/>
              </a:ext>
            </a:extLst>
          </p:cNvPr>
          <p:cNvCxnSpPr>
            <a:cxnSpLocks/>
          </p:cNvCxnSpPr>
          <p:nvPr/>
        </p:nvCxnSpPr>
        <p:spPr>
          <a:xfrm flipH="1" flipV="1">
            <a:off x="3715555" y="2421228"/>
            <a:ext cx="1461752" cy="122993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8CFA406-1B41-CDB2-734D-D175F72D46B8}"/>
              </a:ext>
            </a:extLst>
          </p:cNvPr>
          <p:cNvSpPr/>
          <p:nvPr/>
        </p:nvSpPr>
        <p:spPr>
          <a:xfrm>
            <a:off x="4819918" y="3230049"/>
            <a:ext cx="4394918" cy="1084374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Cascading combinations are constantly more optimal than singular combinations in middle-budget.</a:t>
            </a:r>
          </a:p>
        </p:txBody>
      </p:sp>
    </p:spTree>
    <p:extLst>
      <p:ext uri="{BB962C8B-B14F-4D97-AF65-F5344CB8AC3E}">
        <p14:creationId xmlns:p14="http://schemas.microsoft.com/office/powerpoint/2010/main" val="152527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B12BF7-A287-2287-D7E4-C76C3B975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20" y="-6210"/>
            <a:ext cx="10302360" cy="686421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E88740A-B071-2BB0-BD98-747EFA0D544E}"/>
              </a:ext>
            </a:extLst>
          </p:cNvPr>
          <p:cNvCxnSpPr>
            <a:cxnSpLocks/>
          </p:cNvCxnSpPr>
          <p:nvPr/>
        </p:nvCxnSpPr>
        <p:spPr>
          <a:xfrm flipH="1" flipV="1">
            <a:off x="2612265" y="2541545"/>
            <a:ext cx="1933977" cy="187443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B0A8D09-9F9D-6AF9-0C80-C5947291C622}"/>
              </a:ext>
            </a:extLst>
          </p:cNvPr>
          <p:cNvCxnSpPr>
            <a:cxnSpLocks/>
          </p:cNvCxnSpPr>
          <p:nvPr/>
        </p:nvCxnSpPr>
        <p:spPr>
          <a:xfrm flipH="1" flipV="1">
            <a:off x="2612265" y="4101921"/>
            <a:ext cx="736242" cy="72121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39092EF-BC7F-91E4-B096-6F4817535D8E}"/>
              </a:ext>
            </a:extLst>
          </p:cNvPr>
          <p:cNvSpPr/>
          <p:nvPr/>
        </p:nvSpPr>
        <p:spPr>
          <a:xfrm>
            <a:off x="3281975" y="4415980"/>
            <a:ext cx="3421479" cy="1418150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[1,0,-1,4,0,0] is </a:t>
            </a:r>
            <a:r>
              <a:rPr lang="en-US" sz="2400" b="1" u="sng" dirty="0">
                <a:solidFill>
                  <a:schemeClr val="tx1"/>
                </a:solidFill>
              </a:rPr>
              <a:t>2-3%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100" dirty="0">
                <a:solidFill>
                  <a:schemeClr val="tx1"/>
                </a:solidFill>
              </a:rPr>
              <a:t>more accurate than singular combinations at similar costs in lower-budget.</a:t>
            </a:r>
            <a:endParaRPr lang="en-US" sz="21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EC8AE9-A108-F372-0D78-4FF0B638DEDD}"/>
              </a:ext>
            </a:extLst>
          </p:cNvPr>
          <p:cNvCxnSpPr>
            <a:cxnSpLocks/>
          </p:cNvCxnSpPr>
          <p:nvPr/>
        </p:nvCxnSpPr>
        <p:spPr>
          <a:xfrm flipH="1" flipV="1">
            <a:off x="5594446" y="1360981"/>
            <a:ext cx="1933977" cy="187443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F86AE74-2756-287C-6181-7D865CE1A961}"/>
              </a:ext>
            </a:extLst>
          </p:cNvPr>
          <p:cNvSpPr/>
          <p:nvPr/>
        </p:nvSpPr>
        <p:spPr>
          <a:xfrm>
            <a:off x="7193568" y="2769687"/>
            <a:ext cx="3421479" cy="1081096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Cascading scheme finds the same optimal combinations as singular ones.</a:t>
            </a:r>
          </a:p>
        </p:txBody>
      </p:sp>
    </p:spTree>
    <p:extLst>
      <p:ext uri="{BB962C8B-B14F-4D97-AF65-F5344CB8AC3E}">
        <p14:creationId xmlns:p14="http://schemas.microsoft.com/office/powerpoint/2010/main" val="330329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08BF21-1B1A-EBA7-910D-4E0ACB867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69" y="0"/>
            <a:ext cx="10286461" cy="6857641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793625B-9BD0-5021-A2C5-7F6687DD2398}"/>
              </a:ext>
            </a:extLst>
          </p:cNvPr>
          <p:cNvCxnSpPr>
            <a:cxnSpLocks/>
          </p:cNvCxnSpPr>
          <p:nvPr/>
        </p:nvCxnSpPr>
        <p:spPr>
          <a:xfrm flipH="1" flipV="1">
            <a:off x="2897746" y="1609859"/>
            <a:ext cx="1617021" cy="270529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793625B-9BD0-5021-A2C5-7F6687DD2398}"/>
              </a:ext>
            </a:extLst>
          </p:cNvPr>
          <p:cNvCxnSpPr>
            <a:cxnSpLocks/>
          </p:cNvCxnSpPr>
          <p:nvPr/>
        </p:nvCxnSpPr>
        <p:spPr>
          <a:xfrm flipH="1" flipV="1">
            <a:off x="2665927" y="4001561"/>
            <a:ext cx="708338" cy="120150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E6CB350-FAC2-878E-3686-0C916F66DC1D}"/>
              </a:ext>
            </a:extLst>
          </p:cNvPr>
          <p:cNvSpPr/>
          <p:nvPr/>
        </p:nvSpPr>
        <p:spPr>
          <a:xfrm>
            <a:off x="3246193" y="4315152"/>
            <a:ext cx="3421479" cy="1081096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Cascading scheme finds the same optimal combinations as singular ones.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494BC3E-35EE-C923-331B-14517605C741}"/>
              </a:ext>
            </a:extLst>
          </p:cNvPr>
          <p:cNvCxnSpPr>
            <a:cxnSpLocks/>
          </p:cNvCxnSpPr>
          <p:nvPr/>
        </p:nvCxnSpPr>
        <p:spPr>
          <a:xfrm flipH="1" flipV="1">
            <a:off x="4976033" y="1554385"/>
            <a:ext cx="1933977" cy="187443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50D40F7-EE28-1836-2DDA-79527021CC72}"/>
              </a:ext>
            </a:extLst>
          </p:cNvPr>
          <p:cNvCxnSpPr>
            <a:cxnSpLocks/>
          </p:cNvCxnSpPr>
          <p:nvPr/>
        </p:nvCxnSpPr>
        <p:spPr>
          <a:xfrm flipH="1" flipV="1">
            <a:off x="7214810" y="1307539"/>
            <a:ext cx="1933977" cy="187443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5DCC0A4-7C66-3D1F-88C8-6D3D57623E7B}"/>
              </a:ext>
            </a:extLst>
          </p:cNvPr>
          <p:cNvSpPr/>
          <p:nvPr/>
        </p:nvSpPr>
        <p:spPr>
          <a:xfrm>
            <a:off x="6805055" y="3070193"/>
            <a:ext cx="3974562" cy="1179835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Cascading scheme finds lower cost combinations than singular ones in higher budget.</a:t>
            </a:r>
          </a:p>
        </p:txBody>
      </p:sp>
    </p:spTree>
    <p:extLst>
      <p:ext uri="{BB962C8B-B14F-4D97-AF65-F5344CB8AC3E}">
        <p14:creationId xmlns:p14="http://schemas.microsoft.com/office/powerpoint/2010/main" val="416394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E53E7A-B1AF-4A2F-A01D-59AFB64FD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5" y="0"/>
            <a:ext cx="10452470" cy="6857999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FA10FF7-9732-82B7-FADF-D79FAB21495E}"/>
              </a:ext>
            </a:extLst>
          </p:cNvPr>
          <p:cNvCxnSpPr>
            <a:cxnSpLocks/>
          </p:cNvCxnSpPr>
          <p:nvPr/>
        </p:nvCxnSpPr>
        <p:spPr>
          <a:xfrm flipH="1" flipV="1">
            <a:off x="2749639" y="4011769"/>
            <a:ext cx="1120462" cy="70189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68F82E-5EDC-60B0-D436-7B16111E98F7}"/>
              </a:ext>
            </a:extLst>
          </p:cNvPr>
          <p:cNvCxnSpPr>
            <a:cxnSpLocks/>
          </p:cNvCxnSpPr>
          <p:nvPr/>
        </p:nvCxnSpPr>
        <p:spPr>
          <a:xfrm flipH="1" flipV="1">
            <a:off x="2498501" y="4146997"/>
            <a:ext cx="1455313" cy="93371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CB169C8-A03F-ADF4-1B0A-B4E45E7EF27D}"/>
              </a:ext>
            </a:extLst>
          </p:cNvPr>
          <p:cNvCxnSpPr>
            <a:cxnSpLocks/>
          </p:cNvCxnSpPr>
          <p:nvPr/>
        </p:nvCxnSpPr>
        <p:spPr>
          <a:xfrm flipH="1" flipV="1">
            <a:off x="2750712" y="3501444"/>
            <a:ext cx="1660302" cy="105767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AF6FC37-2654-3E28-5F39-BC7159122F40}"/>
              </a:ext>
            </a:extLst>
          </p:cNvPr>
          <p:cNvSpPr/>
          <p:nvPr/>
        </p:nvSpPr>
        <p:spPr>
          <a:xfrm>
            <a:off x="3791532" y="4336960"/>
            <a:ext cx="3737021" cy="1358721"/>
          </a:xfrm>
          <a:prstGeom prst="roundRect">
            <a:avLst>
              <a:gd name="adj" fmla="val 813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SD result has a </a:t>
            </a:r>
            <a:r>
              <a:rPr lang="en-US" sz="2100" i="1" u="sng" dirty="0">
                <a:solidFill>
                  <a:schemeClr val="tx1"/>
                </a:solidFill>
              </a:rPr>
              <a:t>3.1%</a:t>
            </a:r>
            <a:r>
              <a:rPr lang="en-US" sz="2100" dirty="0">
                <a:solidFill>
                  <a:schemeClr val="tx1"/>
                </a:solidFill>
              </a:rPr>
              <a:t> cost reduction than greedy baseline, slower than [1,0,-1,2,0,0], less accurate than [1,-1,0,2,0,0]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976097F-FF49-A43A-443C-86837314D618}"/>
              </a:ext>
            </a:extLst>
          </p:cNvPr>
          <p:cNvCxnSpPr>
            <a:cxnSpLocks/>
          </p:cNvCxnSpPr>
          <p:nvPr/>
        </p:nvCxnSpPr>
        <p:spPr>
          <a:xfrm flipH="1" flipV="1">
            <a:off x="7515675" y="1027426"/>
            <a:ext cx="682582" cy="10374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0960707-5EC1-230E-906B-93173B650D64}"/>
              </a:ext>
            </a:extLst>
          </p:cNvPr>
          <p:cNvCxnSpPr>
            <a:cxnSpLocks/>
          </p:cNvCxnSpPr>
          <p:nvPr/>
        </p:nvCxnSpPr>
        <p:spPr>
          <a:xfrm flipH="1" flipV="1">
            <a:off x="6883757" y="1011663"/>
            <a:ext cx="727657" cy="117841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A065BC3-FA23-4590-93C4-BEDD36A2A533}"/>
              </a:ext>
            </a:extLst>
          </p:cNvPr>
          <p:cNvSpPr/>
          <p:nvPr/>
        </p:nvSpPr>
        <p:spPr>
          <a:xfrm>
            <a:off x="6767844" y="2054852"/>
            <a:ext cx="4256467" cy="1178417"/>
          </a:xfrm>
          <a:prstGeom prst="roundRect">
            <a:avLst>
              <a:gd name="adj" fmla="val 813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[1,1,10,2,2,2] saves </a:t>
            </a:r>
            <a:r>
              <a:rPr lang="en-US" sz="2400" b="1" u="sng" dirty="0">
                <a:solidFill>
                  <a:schemeClr val="tx1"/>
                </a:solidFill>
              </a:rPr>
              <a:t>12%</a:t>
            </a:r>
            <a:r>
              <a:rPr lang="en-US" sz="2100" dirty="0">
                <a:solidFill>
                  <a:schemeClr val="tx1"/>
                </a:solidFill>
              </a:rPr>
              <a:t> cost than the singular dot [-1,-1,10,0,0,2], while reaching same accuracy 34.6%.</a:t>
            </a:r>
          </a:p>
        </p:txBody>
      </p:sp>
    </p:spTree>
    <p:extLst>
      <p:ext uri="{BB962C8B-B14F-4D97-AF65-F5344CB8AC3E}">
        <p14:creationId xmlns:p14="http://schemas.microsoft.com/office/powerpoint/2010/main" val="316219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316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Boyuan Chen</dc:creator>
  <cp:lastModifiedBy>Boyuan Chen</cp:lastModifiedBy>
  <cp:revision>24</cp:revision>
  <dcterms:created xsi:type="dcterms:W3CDTF">2023-11-20T19:21:29Z</dcterms:created>
  <dcterms:modified xsi:type="dcterms:W3CDTF">2024-03-17T09:41:34Z</dcterms:modified>
</cp:coreProperties>
</file>