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D"/>
    <a:srgbClr val="FFFFFF"/>
    <a:srgbClr val="F3F7FB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74" d="100"/>
          <a:sy n="74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8260-6218-8565-45DC-ECB53C97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4322E-23E4-914F-B866-EA9FD37D1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A090-A59A-EAA8-3F56-DAF90B30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0EA9-D331-0A59-64DE-1B3C7B1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370F-AFE5-15B6-D3A7-F9100AE2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26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0D7-5469-019D-9FAB-A31651D5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89EEF-0008-BD14-426A-493F8114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3558-8167-408D-3E3C-08F916A1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6DA2-3094-4ABE-697A-F7932C65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E0D8-B877-6BB1-9D82-07C1FB68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050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D8E86-B48F-D904-4A1B-6B62A128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F0F6-A103-A3F0-166E-8490B7FB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45CD-59A1-4921-8565-EC481EE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36E6-9395-193C-2D92-0D02CAC2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3A31-5966-BD54-21AE-9969EAFE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46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7E27-6A51-1CD6-C567-2CCA98A9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4325-049C-12A5-A87B-B3055547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9EBA-B66F-2848-D71E-5086BC8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CE2B-8626-0CC5-D1B4-8A76395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8B98-739A-DB1B-8754-B6202C85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36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EDB3-9A55-BF01-1AD6-CDF39831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84FC-8712-1AB0-2172-A7873E8A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712F-D7A8-A24C-5A9A-63E1A1BF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1E6A-EC83-472B-AB10-A1E54C9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252E-C4FE-B0E6-12A6-5BB546DA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859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17EB-BD42-9924-6A42-7DA16723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8B10-A6AD-A3A3-713F-FEB56A93D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B862-578B-08E3-81D1-67E6B060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B900-B51C-2154-BA31-4DC2AB90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98661-565E-C5FB-A638-BC9B152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D929-4D70-7D20-7ACD-AB9B79B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16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0CEB-0763-80AF-D5DA-F7730F4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465CC-816D-ABE3-2CE7-EFC3C487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B44C-E041-C85C-468A-D4C2FB34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740C-65C6-A37C-36CE-F3619EED0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D4ABF-E0BD-E383-F635-8283E53C9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2F477-951E-4959-B460-E20BF22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54730-8B8A-3579-CCA4-5C1FA677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70758-434D-5162-3E13-C761A74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86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A5B1-859A-CF5D-B37A-852E810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A181A-B8DF-2307-D262-1D97721A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705F0-A28D-43CF-4A3A-5C8DE4B6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F01A-B450-C03E-CF2C-890F6187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55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046CB-1615-0158-1DFA-A3B95406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C0C15-0046-46DA-EB2E-AB82470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7CB46-BDCD-5F17-44C6-C8609D2F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57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C61-D6FC-C83D-DE1C-DE5B21D9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813E-6C1C-1079-604B-2B553883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D3AF8-E1AB-2611-F5FF-4ABFD841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255A-C618-1AA3-E12A-44F6C275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6BBB2-1404-0D92-7BA3-2CE2DCA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7CB5-63ED-1471-62DA-9DE25FF4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653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F3A-7706-3EF2-6FEB-EBDE6107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A881C-1651-862A-3804-40A47AFCC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B3AC-96C7-980D-C02F-6B8655C8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5B04-DDC0-384E-E533-A6652276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CB8C0-CBA2-520E-B2C1-B7FB463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47F8-397C-1A4F-9C1F-0327A00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792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AE1DE-991B-B57A-0D7B-F12A79F6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0D4F-99DC-EBAA-EF6A-C5455C8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9F65-B167-4F75-7404-FDAB6E739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B405-BA62-FF4E-87EE-1CA3562DA18D}" type="datetimeFigureOut">
              <a:rPr lang="en-AE" smtClean="0"/>
              <a:t>19/11/2023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D317-49FC-EC2E-A75F-A7E0D5EB1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DB1C-D58C-9AA9-744D-4DACBD5A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88D0-3AC6-594C-93ED-34FD85BF193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53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22EF048F-CAA3-2D4D-6A67-F123DC06FB14}"/>
              </a:ext>
            </a:extLst>
          </p:cNvPr>
          <p:cNvGrpSpPr/>
          <p:nvPr/>
        </p:nvGrpSpPr>
        <p:grpSpPr>
          <a:xfrm>
            <a:off x="184155" y="92577"/>
            <a:ext cx="11912596" cy="6708273"/>
            <a:chOff x="184155" y="92577"/>
            <a:chExt cx="11912596" cy="670827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0D32635-A33A-D52A-88C9-BBC5C7A48BA4}"/>
                </a:ext>
              </a:extLst>
            </p:cNvPr>
            <p:cNvSpPr/>
            <p:nvPr/>
          </p:nvSpPr>
          <p:spPr>
            <a:xfrm>
              <a:off x="207439" y="168241"/>
              <a:ext cx="5221811" cy="1051667"/>
            </a:xfrm>
            <a:prstGeom prst="rect">
              <a:avLst/>
            </a:prstGeom>
            <a:solidFill>
              <a:schemeClr val="bg2">
                <a:lumMod val="75000"/>
                <a:alpha val="22441"/>
              </a:schemeClr>
            </a:solidFill>
            <a:ln w="2857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def find_Max_Num(arr):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   '''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   Write a python function to find the largest number that can be formed with the given list of digits.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   '''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76CB6F0D-E019-3832-51DF-B931E52A9F72}"/>
                </a:ext>
              </a:extLst>
            </p:cNvPr>
            <p:cNvSpPr/>
            <p:nvPr/>
          </p:nvSpPr>
          <p:spPr>
            <a:xfrm>
              <a:off x="6299199" y="375626"/>
              <a:ext cx="1814947" cy="369455"/>
            </a:xfrm>
            <a:prstGeom prst="roundRect">
              <a:avLst/>
            </a:prstGeom>
            <a:solidFill>
              <a:srgbClr val="876FCA">
                <a:alpha val="18742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7B</a:t>
              </a:r>
            </a:p>
          </p:txBody>
        </p:sp>
        <p:cxnSp>
          <p:nvCxnSpPr>
            <p:cNvPr id="79" name="Elbow Connector 13">
              <a:extLst>
                <a:ext uri="{FF2B5EF4-FFF2-40B4-BE49-F238E27FC236}">
                  <a16:creationId xmlns:a16="http://schemas.microsoft.com/office/drawing/2014/main" id="{9CD62ED4-BD06-E68E-8C63-07C1F894F50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5429250" y="560354"/>
              <a:ext cx="869949" cy="13372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5E671A1-FA1A-3AD8-AD66-EB40331E4390}"/>
                </a:ext>
              </a:extLst>
            </p:cNvPr>
            <p:cNvSpPr txBox="1"/>
            <p:nvPr/>
          </p:nvSpPr>
          <p:spPr>
            <a:xfrm>
              <a:off x="5780490" y="1192234"/>
              <a:ext cx="2852367" cy="26161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Code Solution 1: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if not arr: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return ""</a:t>
              </a:r>
            </a:p>
            <a:p>
              <a:endParaRPr lang="en-US" sz="9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    arr.sort(reverse=True)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result = []</a:t>
              </a:r>
            </a:p>
            <a:p>
              <a:endParaRPr lang="en-US" sz="9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    while arr: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num = arr.pop()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result.append(str(num))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if len(result) &gt; 1: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if int("".join(result)) &gt; int("".join(result[::-1])):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result.pop()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else: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result.pop(0)</a:t>
              </a:r>
            </a:p>
            <a:p>
              <a:endParaRPr lang="en-US" sz="9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    return int("".join(result))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BBB75C0-C22C-6251-3232-8FE9DB6B5AFE}"/>
                </a:ext>
              </a:extLst>
            </p:cNvPr>
            <p:cNvSpPr txBox="1"/>
            <p:nvPr/>
          </p:nvSpPr>
          <p:spPr>
            <a:xfrm>
              <a:off x="5780490" y="3903124"/>
              <a:ext cx="2852367" cy="12311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Code Solution 2:</a:t>
              </a:r>
              <a:endParaRPr lang="en-US" sz="1100" dirty="0"/>
            </a:p>
            <a:p>
              <a:r>
                <a:rPr lang="en-US" sz="900" dirty="0">
                  <a:latin typeface="Consolas" panose="020B0609020204030204" pitchFamily="49" charset="0"/>
                </a:rPr>
                <a:t>    arr.sort(reverse=True)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result = ""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for num in arr: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result += num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if int(result) &gt; int(result[:-1]):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return int(result)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return 0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E9D0D70-2DDE-0C59-7920-757121A574C0}"/>
                </a:ext>
              </a:extLst>
            </p:cNvPr>
            <p:cNvSpPr txBox="1"/>
            <p:nvPr/>
          </p:nvSpPr>
          <p:spPr>
            <a:xfrm>
              <a:off x="8734680" y="2074886"/>
              <a:ext cx="3191351" cy="3308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Code Solution 3:</a:t>
              </a:r>
              <a:endParaRPr lang="en-US" sz="1100" dirty="0"/>
            </a:p>
            <a:p>
              <a:r>
                <a:rPr lang="en-US" sz="900" dirty="0">
                  <a:latin typeface="Consolas" panose="020B0609020204030204" pitchFamily="49" charset="0"/>
                </a:rPr>
                <a:t>    n = len(arr)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max_num = ''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def backtrack(start):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nonlocal max_num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if start == 0 and int(max_num) &gt; int(max_num[-1]):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return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for i in range(start, n):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if arr[start] == '0' and start &gt; 0: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continue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if max_num == '':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max_num = arr[start]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else: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max_num = max_num + arr[start]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if int(max_num) &gt; int(max_num[-1]):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backtrack(i+1)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max_num = max_num[:-1]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backtrack(0)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return max_num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5F27C71-14A5-D2C0-6A9A-D71AAEEAB09F}"/>
                </a:ext>
              </a:extLst>
            </p:cNvPr>
            <p:cNvSpPr txBox="1"/>
            <p:nvPr/>
          </p:nvSpPr>
          <p:spPr>
            <a:xfrm>
              <a:off x="8734683" y="205398"/>
              <a:ext cx="3191351" cy="553998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Test Case 1: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find_Max_Num([9, 9, 9, 9, 9]) == 99999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find_Max_Num([1, 2, 3, 4, 5]) == 54321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0578184-F1E3-7A95-41B8-2F4C5B8517F5}"/>
                </a:ext>
              </a:extLst>
            </p:cNvPr>
            <p:cNvSpPr txBox="1"/>
            <p:nvPr/>
          </p:nvSpPr>
          <p:spPr>
            <a:xfrm>
              <a:off x="8734682" y="823358"/>
              <a:ext cx="3191351" cy="553998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Test Case 2: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find_Max_Num([9, 9, 9]) == 999 # Test 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find_Max_Num([9, 9, 8]) == 989 # Test 2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DB9D362-E940-587A-D68D-1E0DD5BC58C3}"/>
                </a:ext>
              </a:extLst>
            </p:cNvPr>
            <p:cNvSpPr txBox="1"/>
            <p:nvPr/>
          </p:nvSpPr>
          <p:spPr>
            <a:xfrm>
              <a:off x="8734681" y="1441318"/>
              <a:ext cx="3191351" cy="553998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Test Case 3: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find_Max_Num([1,2,3,4,5]) == 55555 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find_Max_Num([9,9,9]) == 999 </a:t>
              </a:r>
            </a:p>
          </p:txBody>
        </p:sp>
        <p:sp>
          <p:nvSpPr>
            <p:cNvPr id="134" name="Rounded Rectangle 5">
              <a:extLst>
                <a:ext uri="{FF2B5EF4-FFF2-40B4-BE49-F238E27FC236}">
                  <a16:creationId xmlns:a16="http://schemas.microsoft.com/office/drawing/2014/main" id="{D9FA16E4-457F-61DD-686D-99A74EF0F9CA}"/>
                </a:ext>
              </a:extLst>
            </p:cNvPr>
            <p:cNvSpPr/>
            <p:nvPr/>
          </p:nvSpPr>
          <p:spPr>
            <a:xfrm>
              <a:off x="3258788" y="1717585"/>
              <a:ext cx="1814947" cy="369455"/>
            </a:xfrm>
            <a:prstGeom prst="roundRect">
              <a:avLst/>
            </a:prstGeom>
            <a:solidFill>
              <a:srgbClr val="876FCA">
                <a:alpha val="18742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13B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C3BC503-EB79-CE6E-36AC-3A1B310EFB41}"/>
                </a:ext>
              </a:extLst>
            </p:cNvPr>
            <p:cNvSpPr txBox="1"/>
            <p:nvPr/>
          </p:nvSpPr>
          <p:spPr>
            <a:xfrm>
              <a:off x="289989" y="2842065"/>
              <a:ext cx="2578769" cy="26161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Code Solution 1: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if not arr: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return ""</a:t>
              </a:r>
            </a:p>
            <a:p>
              <a:endParaRPr lang="en-US" sz="9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    arr.sort(reverse=True)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result = []</a:t>
              </a:r>
            </a:p>
            <a:p>
              <a:endParaRPr lang="en-US" sz="9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    while arr: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num = arr.pop()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result.append(str(num))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if len(result) &gt; 1: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if int("".join(result)) &gt; int("".join(result[::-1])):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result.pop()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else: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                result.pop(0)</a:t>
              </a:r>
            </a:p>
            <a:p>
              <a:endParaRPr lang="en-US" sz="9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    return int("".join(result))</a:t>
              </a:r>
            </a:p>
          </p:txBody>
        </p:sp>
        <p:sp>
          <p:nvSpPr>
            <p:cNvPr id="137" name="Rounded Rectangle 5">
              <a:extLst>
                <a:ext uri="{FF2B5EF4-FFF2-40B4-BE49-F238E27FC236}">
                  <a16:creationId xmlns:a16="http://schemas.microsoft.com/office/drawing/2014/main" id="{551C972F-689E-B081-4000-255B2FC0D27A}"/>
                </a:ext>
              </a:extLst>
            </p:cNvPr>
            <p:cNvSpPr/>
            <p:nvPr/>
          </p:nvSpPr>
          <p:spPr>
            <a:xfrm>
              <a:off x="297904" y="6277390"/>
              <a:ext cx="1814947" cy="369455"/>
            </a:xfrm>
            <a:prstGeom prst="roundRect">
              <a:avLst/>
            </a:prstGeom>
            <a:solidFill>
              <a:srgbClr val="876FCA">
                <a:alpha val="18742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E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34B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2FEA34A5-0D86-0ECE-C0E7-DF8D5ADD95E1}"/>
                </a:ext>
              </a:extLst>
            </p:cNvPr>
            <p:cNvSpPr txBox="1"/>
            <p:nvPr/>
          </p:nvSpPr>
          <p:spPr>
            <a:xfrm>
              <a:off x="289989" y="2197351"/>
              <a:ext cx="3191351" cy="553998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Cambria" panose="02040503050406030204" pitchFamily="18" charset="0"/>
                  <a:ea typeface="Cambria" panose="02040503050406030204" pitchFamily="18" charset="0"/>
                </a:rPr>
                <a:t>Test Case 1:</a:t>
              </a:r>
              <a:endParaRPr lang="en-US" sz="1100" dirty="0">
                <a:latin typeface="Consolas" panose="020B0609020204030204" pitchFamily="49" charset="0"/>
              </a:endParaRP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find_Max_Num([1, 2, 3, 4, 5]) == 54321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assert find_Max_Num([1, 2, 3, 4]) == 4321</a:t>
              </a: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428B84B-C447-7DF6-C9B0-920FCB31C0E1}"/>
                </a:ext>
              </a:extLst>
            </p:cNvPr>
            <p:cNvSpPr txBox="1"/>
            <p:nvPr/>
          </p:nvSpPr>
          <p:spPr>
            <a:xfrm>
              <a:off x="6337302" y="5234973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t1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F8DB1F2-A5D3-0885-6E49-EFF96026692A}"/>
                </a:ext>
              </a:extLst>
            </p:cNvPr>
            <p:cNvSpPr txBox="1"/>
            <p:nvPr/>
          </p:nvSpPr>
          <p:spPr>
            <a:xfrm>
              <a:off x="6337303" y="5481194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t2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46A69F0-DC04-2A5C-DE04-ACF08AFD8412}"/>
                </a:ext>
              </a:extLst>
            </p:cNvPr>
            <p:cNvSpPr txBox="1"/>
            <p:nvPr/>
          </p:nvSpPr>
          <p:spPr>
            <a:xfrm>
              <a:off x="6337301" y="5727415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t3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0D59D80-EBB8-EEE0-BCD1-F739C01E62F3}"/>
                </a:ext>
              </a:extLst>
            </p:cNvPr>
            <p:cNvSpPr txBox="1"/>
            <p:nvPr/>
          </p:nvSpPr>
          <p:spPr>
            <a:xfrm>
              <a:off x="6337302" y="5973636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t4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14B200E4-76F9-6C96-8F07-91B62E6B6F62}"/>
                </a:ext>
              </a:extLst>
            </p:cNvPr>
            <p:cNvSpPr txBox="1"/>
            <p:nvPr/>
          </p:nvSpPr>
          <p:spPr>
            <a:xfrm>
              <a:off x="6337300" y="6222889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t5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D55F917C-3EDC-6BD9-3EBD-F55EE5340449}"/>
                </a:ext>
              </a:extLst>
            </p:cNvPr>
            <p:cNvSpPr txBox="1"/>
            <p:nvPr/>
          </p:nvSpPr>
          <p:spPr>
            <a:xfrm>
              <a:off x="6337301" y="6469110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t6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580124F-608F-104B-00BD-420F815FFA32}"/>
                </a:ext>
              </a:extLst>
            </p:cNvPr>
            <p:cNvSpPr txBox="1"/>
            <p:nvPr/>
          </p:nvSpPr>
          <p:spPr>
            <a:xfrm>
              <a:off x="7373061" y="5604304"/>
              <a:ext cx="317986" cy="2462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s1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F1D9BD4-74B1-02E8-2565-4ECBFB9CC60F}"/>
                </a:ext>
              </a:extLst>
            </p:cNvPr>
            <p:cNvSpPr txBox="1"/>
            <p:nvPr/>
          </p:nvSpPr>
          <p:spPr>
            <a:xfrm>
              <a:off x="7373061" y="5850525"/>
              <a:ext cx="317986" cy="2462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s2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6353518-D024-9216-942E-4721F7A58A7F}"/>
                </a:ext>
              </a:extLst>
            </p:cNvPr>
            <p:cNvSpPr txBox="1"/>
            <p:nvPr/>
          </p:nvSpPr>
          <p:spPr>
            <a:xfrm>
              <a:off x="7373061" y="6096746"/>
              <a:ext cx="317986" cy="2462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s3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2" name="Straight Connector 83">
              <a:extLst>
                <a:ext uri="{FF2B5EF4-FFF2-40B4-BE49-F238E27FC236}">
                  <a16:creationId xmlns:a16="http://schemas.microsoft.com/office/drawing/2014/main" id="{896D43E0-AF0D-FD5F-78D5-38F5BBCA4A68}"/>
                </a:ext>
              </a:extLst>
            </p:cNvPr>
            <p:cNvCxnSpPr>
              <a:cxnSpLocks/>
              <a:stCxn id="145" idx="3"/>
              <a:endCxn id="160" idx="1"/>
            </p:cNvCxnSpPr>
            <p:nvPr/>
          </p:nvCxnSpPr>
          <p:spPr>
            <a:xfrm>
              <a:off x="6655287" y="5358084"/>
              <a:ext cx="717774" cy="861773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83">
              <a:extLst>
                <a:ext uri="{FF2B5EF4-FFF2-40B4-BE49-F238E27FC236}">
                  <a16:creationId xmlns:a16="http://schemas.microsoft.com/office/drawing/2014/main" id="{CAF4E8DC-8CF0-1C81-B814-6CF588B1E7D8}"/>
                </a:ext>
              </a:extLst>
            </p:cNvPr>
            <p:cNvCxnSpPr>
              <a:cxnSpLocks/>
              <a:stCxn id="151" idx="3"/>
              <a:endCxn id="160" idx="1"/>
            </p:cNvCxnSpPr>
            <p:nvPr/>
          </p:nvCxnSpPr>
          <p:spPr>
            <a:xfrm>
              <a:off x="6655288" y="5604305"/>
              <a:ext cx="717773" cy="615552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83">
              <a:extLst>
                <a:ext uri="{FF2B5EF4-FFF2-40B4-BE49-F238E27FC236}">
                  <a16:creationId xmlns:a16="http://schemas.microsoft.com/office/drawing/2014/main" id="{F451BF6B-EE20-FA01-7396-158605CA97D7}"/>
                </a:ext>
              </a:extLst>
            </p:cNvPr>
            <p:cNvCxnSpPr>
              <a:cxnSpLocks/>
              <a:stCxn id="152" idx="3"/>
              <a:endCxn id="160" idx="1"/>
            </p:cNvCxnSpPr>
            <p:nvPr/>
          </p:nvCxnSpPr>
          <p:spPr>
            <a:xfrm>
              <a:off x="6655286" y="5850526"/>
              <a:ext cx="717775" cy="369331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83">
              <a:extLst>
                <a:ext uri="{FF2B5EF4-FFF2-40B4-BE49-F238E27FC236}">
                  <a16:creationId xmlns:a16="http://schemas.microsoft.com/office/drawing/2014/main" id="{CDAA404A-3852-C544-D551-A862088E36AE}"/>
                </a:ext>
              </a:extLst>
            </p:cNvPr>
            <p:cNvCxnSpPr>
              <a:cxnSpLocks/>
              <a:stCxn id="153" idx="3"/>
              <a:endCxn id="160" idx="1"/>
            </p:cNvCxnSpPr>
            <p:nvPr/>
          </p:nvCxnSpPr>
          <p:spPr>
            <a:xfrm>
              <a:off x="6655287" y="6096747"/>
              <a:ext cx="717774" cy="12311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83">
              <a:extLst>
                <a:ext uri="{FF2B5EF4-FFF2-40B4-BE49-F238E27FC236}">
                  <a16:creationId xmlns:a16="http://schemas.microsoft.com/office/drawing/2014/main" id="{C48EED06-FEC3-6EA1-001F-74AF5709E10A}"/>
                </a:ext>
              </a:extLst>
            </p:cNvPr>
            <p:cNvCxnSpPr>
              <a:cxnSpLocks/>
              <a:stCxn id="156" idx="3"/>
              <a:endCxn id="160" idx="1"/>
            </p:cNvCxnSpPr>
            <p:nvPr/>
          </p:nvCxnSpPr>
          <p:spPr>
            <a:xfrm flipV="1">
              <a:off x="6655285" y="6219857"/>
              <a:ext cx="717776" cy="126143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83">
              <a:extLst>
                <a:ext uri="{FF2B5EF4-FFF2-40B4-BE49-F238E27FC236}">
                  <a16:creationId xmlns:a16="http://schemas.microsoft.com/office/drawing/2014/main" id="{04410FB4-5096-D1ED-3F23-4D340E192150}"/>
                </a:ext>
              </a:extLst>
            </p:cNvPr>
            <p:cNvCxnSpPr>
              <a:cxnSpLocks/>
              <a:stCxn id="157" idx="3"/>
              <a:endCxn id="160" idx="1"/>
            </p:cNvCxnSpPr>
            <p:nvPr/>
          </p:nvCxnSpPr>
          <p:spPr>
            <a:xfrm flipV="1">
              <a:off x="6655286" y="6219857"/>
              <a:ext cx="717775" cy="37236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83">
              <a:extLst>
                <a:ext uri="{FF2B5EF4-FFF2-40B4-BE49-F238E27FC236}">
                  <a16:creationId xmlns:a16="http://schemas.microsoft.com/office/drawing/2014/main" id="{3A796AF8-7BA7-ECE9-CC92-5CCACCA454AE}"/>
                </a:ext>
              </a:extLst>
            </p:cNvPr>
            <p:cNvCxnSpPr>
              <a:cxnSpLocks/>
              <a:stCxn id="145" idx="3"/>
              <a:endCxn id="158" idx="1"/>
            </p:cNvCxnSpPr>
            <p:nvPr/>
          </p:nvCxnSpPr>
          <p:spPr>
            <a:xfrm>
              <a:off x="6655287" y="5358084"/>
              <a:ext cx="717774" cy="369331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83">
              <a:extLst>
                <a:ext uri="{FF2B5EF4-FFF2-40B4-BE49-F238E27FC236}">
                  <a16:creationId xmlns:a16="http://schemas.microsoft.com/office/drawing/2014/main" id="{5CACA61B-6A32-338C-0FD6-C0B3583C34F0}"/>
                </a:ext>
              </a:extLst>
            </p:cNvPr>
            <p:cNvCxnSpPr>
              <a:cxnSpLocks/>
              <a:stCxn id="151" idx="3"/>
              <a:endCxn id="158" idx="1"/>
            </p:cNvCxnSpPr>
            <p:nvPr/>
          </p:nvCxnSpPr>
          <p:spPr>
            <a:xfrm>
              <a:off x="6655288" y="5604305"/>
              <a:ext cx="717773" cy="12311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83">
              <a:extLst>
                <a:ext uri="{FF2B5EF4-FFF2-40B4-BE49-F238E27FC236}">
                  <a16:creationId xmlns:a16="http://schemas.microsoft.com/office/drawing/2014/main" id="{2D8C98AB-791E-03A1-C4F9-989A8D0BE43D}"/>
                </a:ext>
              </a:extLst>
            </p:cNvPr>
            <p:cNvCxnSpPr>
              <a:cxnSpLocks/>
              <a:stCxn id="152" idx="3"/>
              <a:endCxn id="158" idx="1"/>
            </p:cNvCxnSpPr>
            <p:nvPr/>
          </p:nvCxnSpPr>
          <p:spPr>
            <a:xfrm flipV="1">
              <a:off x="6655286" y="5727415"/>
              <a:ext cx="717775" cy="123111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83">
              <a:extLst>
                <a:ext uri="{FF2B5EF4-FFF2-40B4-BE49-F238E27FC236}">
                  <a16:creationId xmlns:a16="http://schemas.microsoft.com/office/drawing/2014/main" id="{9E9A3DEF-CC19-5C76-4729-A088921B20DB}"/>
                </a:ext>
              </a:extLst>
            </p:cNvPr>
            <p:cNvCxnSpPr>
              <a:cxnSpLocks/>
              <a:stCxn id="153" idx="3"/>
              <a:endCxn id="158" idx="1"/>
            </p:cNvCxnSpPr>
            <p:nvPr/>
          </p:nvCxnSpPr>
          <p:spPr>
            <a:xfrm flipV="1">
              <a:off x="6655287" y="5727415"/>
              <a:ext cx="717774" cy="369332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83">
              <a:extLst>
                <a:ext uri="{FF2B5EF4-FFF2-40B4-BE49-F238E27FC236}">
                  <a16:creationId xmlns:a16="http://schemas.microsoft.com/office/drawing/2014/main" id="{72F426E4-41E2-B49D-2BBF-E9EA77724052}"/>
                </a:ext>
              </a:extLst>
            </p:cNvPr>
            <p:cNvCxnSpPr>
              <a:cxnSpLocks/>
              <a:stCxn id="156" idx="3"/>
              <a:endCxn id="158" idx="1"/>
            </p:cNvCxnSpPr>
            <p:nvPr/>
          </p:nvCxnSpPr>
          <p:spPr>
            <a:xfrm flipV="1">
              <a:off x="6655285" y="5727415"/>
              <a:ext cx="717776" cy="618585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83">
              <a:extLst>
                <a:ext uri="{FF2B5EF4-FFF2-40B4-BE49-F238E27FC236}">
                  <a16:creationId xmlns:a16="http://schemas.microsoft.com/office/drawing/2014/main" id="{1CFE70A3-FC48-B512-B9B1-8AE0A13077A2}"/>
                </a:ext>
              </a:extLst>
            </p:cNvPr>
            <p:cNvCxnSpPr>
              <a:cxnSpLocks/>
              <a:stCxn id="157" idx="3"/>
              <a:endCxn id="158" idx="1"/>
            </p:cNvCxnSpPr>
            <p:nvPr/>
          </p:nvCxnSpPr>
          <p:spPr>
            <a:xfrm flipV="1">
              <a:off x="6655286" y="5727415"/>
              <a:ext cx="717775" cy="864806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83">
              <a:extLst>
                <a:ext uri="{FF2B5EF4-FFF2-40B4-BE49-F238E27FC236}">
                  <a16:creationId xmlns:a16="http://schemas.microsoft.com/office/drawing/2014/main" id="{A188BB46-3EAE-3370-0E95-429C91639369}"/>
                </a:ext>
              </a:extLst>
            </p:cNvPr>
            <p:cNvCxnSpPr>
              <a:cxnSpLocks/>
              <a:stCxn id="145" idx="3"/>
              <a:endCxn id="159" idx="1"/>
            </p:cNvCxnSpPr>
            <p:nvPr/>
          </p:nvCxnSpPr>
          <p:spPr>
            <a:xfrm>
              <a:off x="6655287" y="5358084"/>
              <a:ext cx="717774" cy="615552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83">
              <a:extLst>
                <a:ext uri="{FF2B5EF4-FFF2-40B4-BE49-F238E27FC236}">
                  <a16:creationId xmlns:a16="http://schemas.microsoft.com/office/drawing/2014/main" id="{4F68B49D-1B1C-E50C-B701-E91A0C54C096}"/>
                </a:ext>
              </a:extLst>
            </p:cNvPr>
            <p:cNvCxnSpPr>
              <a:cxnSpLocks/>
              <a:stCxn id="151" idx="3"/>
              <a:endCxn id="159" idx="1"/>
            </p:cNvCxnSpPr>
            <p:nvPr/>
          </p:nvCxnSpPr>
          <p:spPr>
            <a:xfrm>
              <a:off x="6655288" y="5604305"/>
              <a:ext cx="717773" cy="369331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83">
              <a:extLst>
                <a:ext uri="{FF2B5EF4-FFF2-40B4-BE49-F238E27FC236}">
                  <a16:creationId xmlns:a16="http://schemas.microsoft.com/office/drawing/2014/main" id="{C6A8A21D-2AC6-BEF3-BA53-148A3B2D1C9D}"/>
                </a:ext>
              </a:extLst>
            </p:cNvPr>
            <p:cNvCxnSpPr>
              <a:cxnSpLocks/>
              <a:stCxn id="152" idx="3"/>
              <a:endCxn id="159" idx="1"/>
            </p:cNvCxnSpPr>
            <p:nvPr/>
          </p:nvCxnSpPr>
          <p:spPr>
            <a:xfrm>
              <a:off x="6655286" y="5850526"/>
              <a:ext cx="717775" cy="12311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83">
              <a:extLst>
                <a:ext uri="{FF2B5EF4-FFF2-40B4-BE49-F238E27FC236}">
                  <a16:creationId xmlns:a16="http://schemas.microsoft.com/office/drawing/2014/main" id="{1C59F515-3D39-093C-A21B-60AE0BD31396}"/>
                </a:ext>
              </a:extLst>
            </p:cNvPr>
            <p:cNvCxnSpPr>
              <a:cxnSpLocks/>
              <a:stCxn id="153" idx="3"/>
              <a:endCxn id="159" idx="1"/>
            </p:cNvCxnSpPr>
            <p:nvPr/>
          </p:nvCxnSpPr>
          <p:spPr>
            <a:xfrm flipV="1">
              <a:off x="6655287" y="5973636"/>
              <a:ext cx="717774" cy="123111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83">
              <a:extLst>
                <a:ext uri="{FF2B5EF4-FFF2-40B4-BE49-F238E27FC236}">
                  <a16:creationId xmlns:a16="http://schemas.microsoft.com/office/drawing/2014/main" id="{EBC00F77-6BD1-AB00-3608-0017A5651FB0}"/>
                </a:ext>
              </a:extLst>
            </p:cNvPr>
            <p:cNvCxnSpPr>
              <a:cxnSpLocks/>
              <a:stCxn id="156" idx="3"/>
              <a:endCxn id="159" idx="1"/>
            </p:cNvCxnSpPr>
            <p:nvPr/>
          </p:nvCxnSpPr>
          <p:spPr>
            <a:xfrm flipV="1">
              <a:off x="6655285" y="5973636"/>
              <a:ext cx="717776" cy="37236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83">
              <a:extLst>
                <a:ext uri="{FF2B5EF4-FFF2-40B4-BE49-F238E27FC236}">
                  <a16:creationId xmlns:a16="http://schemas.microsoft.com/office/drawing/2014/main" id="{9EC1EBF5-1B06-F185-7012-127DB738F476}"/>
                </a:ext>
              </a:extLst>
            </p:cNvPr>
            <p:cNvCxnSpPr>
              <a:cxnSpLocks/>
              <a:stCxn id="157" idx="3"/>
              <a:endCxn id="159" idx="1"/>
            </p:cNvCxnSpPr>
            <p:nvPr/>
          </p:nvCxnSpPr>
          <p:spPr>
            <a:xfrm flipV="1">
              <a:off x="6655286" y="5973636"/>
              <a:ext cx="717775" cy="618585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ounded Rectangle 24">
              <a:extLst>
                <a:ext uri="{FF2B5EF4-FFF2-40B4-BE49-F238E27FC236}">
                  <a16:creationId xmlns:a16="http://schemas.microsoft.com/office/drawing/2014/main" id="{876E3FE1-025B-5C2A-2173-117B994E8FE8}"/>
                </a:ext>
              </a:extLst>
            </p:cNvPr>
            <p:cNvSpPr/>
            <p:nvPr/>
          </p:nvSpPr>
          <p:spPr>
            <a:xfrm>
              <a:off x="8090834" y="5554209"/>
              <a:ext cx="3718176" cy="1098393"/>
            </a:xfrm>
            <a:prstGeom prst="roundRect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 sz="1300" i="1" dirty="0">
                <a:latin typeface="Cambria" panose="02040503050406030204" pitchFamily="18" charset="0"/>
              </a:endParaRPr>
            </a:p>
            <a:p>
              <a:r>
                <a:rPr lang="en-US" sz="1300" i="1" dirty="0">
                  <a:latin typeface="Cambria" panose="02040503050406030204" pitchFamily="18" charset="0"/>
                </a:rPr>
                <a:t>The best pair is (s3, t6), where n</a:t>
              </a:r>
              <a:r>
                <a:rPr lang="en-US" sz="1000" i="1" dirty="0">
                  <a:latin typeface="Cambria" panose="02040503050406030204" pitchFamily="18" charset="0"/>
                </a:rPr>
                <a:t>s</a:t>
              </a:r>
              <a:r>
                <a:rPr lang="en-US" sz="1300" i="1" dirty="0">
                  <a:latin typeface="Cambria" panose="02040503050406030204" pitchFamily="18" charset="0"/>
                </a:rPr>
                <a:t>=0, n</a:t>
              </a:r>
              <a:r>
                <a:rPr lang="en-US" sz="1000" i="1" dirty="0">
                  <a:latin typeface="Cambria" panose="02040503050406030204" pitchFamily="18" charset="0"/>
                </a:rPr>
                <a:t>t</a:t>
              </a:r>
              <a:r>
                <a:rPr lang="en-US" sz="1300" i="1" dirty="0">
                  <a:latin typeface="Cambria" panose="02040503050406030204" pitchFamily="18" charset="0"/>
                </a:rPr>
                <a:t>=0. We have N</a:t>
              </a:r>
              <a:r>
                <a:rPr lang="en-US" sz="1000" i="1" dirty="0">
                  <a:latin typeface="Cambria" panose="02040503050406030204" pitchFamily="18" charset="0"/>
                </a:rPr>
                <a:t>t</a:t>
              </a:r>
              <a:r>
                <a:rPr lang="en-US" sz="800" i="1" dirty="0">
                  <a:latin typeface="Cambria" panose="02040503050406030204" pitchFamily="18" charset="0"/>
                </a:rPr>
                <a:t>1</a:t>
              </a:r>
              <a:r>
                <a:rPr lang="en-US" sz="1200" i="1" dirty="0">
                  <a:latin typeface="Cambria" panose="02040503050406030204" pitchFamily="18" charset="0"/>
                </a:rPr>
                <a:t> </a:t>
              </a:r>
              <a:r>
                <a:rPr lang="en-US" sz="1300" i="1" dirty="0">
                  <a:latin typeface="Cambria" panose="02040503050406030204" pitchFamily="18" charset="0"/>
                </a:rPr>
                <a:t>= 6 valid test lines. The minimum product to accept the output is </a:t>
              </a:r>
              <a:r>
                <a:rPr lang="en-US" altLang="zh-CN" sz="1300" i="1" dirty="0">
                  <a:latin typeface="Cambria" panose="02040503050406030204" pitchFamily="18" charset="0"/>
                </a:rPr>
                <a:t>θ x </a:t>
              </a:r>
              <a:r>
                <a:rPr lang="en-US" sz="1300" i="1" dirty="0">
                  <a:latin typeface="Cambria" panose="02040503050406030204" pitchFamily="18" charset="0"/>
                </a:rPr>
                <a:t>N</a:t>
              </a:r>
              <a:r>
                <a:rPr lang="en-US" sz="1050" i="1" dirty="0">
                  <a:latin typeface="Cambria" panose="02040503050406030204" pitchFamily="18" charset="0"/>
                </a:rPr>
                <a:t>t</a:t>
              </a:r>
              <a:r>
                <a:rPr lang="en-US" sz="800" i="1" dirty="0">
                  <a:latin typeface="Cambria" panose="02040503050406030204" pitchFamily="18" charset="0"/>
                </a:rPr>
                <a:t>1</a:t>
              </a:r>
              <a:r>
                <a:rPr lang="en-US" sz="900" i="1" dirty="0">
                  <a:latin typeface="Cambria" panose="02040503050406030204" pitchFamily="18" charset="0"/>
                </a:rPr>
                <a:t> </a:t>
              </a:r>
              <a:r>
                <a:rPr lang="en-US" sz="1300" i="1" dirty="0">
                  <a:latin typeface="Cambria" panose="02040503050406030204" pitchFamily="18" charset="0"/>
                </a:rPr>
                <a:t>x</a:t>
              </a:r>
              <a:r>
                <a:rPr lang="en-US" sz="900" i="1" dirty="0">
                  <a:latin typeface="Cambria" panose="02040503050406030204" pitchFamily="18" charset="0"/>
                </a:rPr>
                <a:t> </a:t>
              </a:r>
              <a:r>
                <a:rPr lang="en-US" sz="1300" i="1" dirty="0">
                  <a:latin typeface="Cambria" panose="02040503050406030204" pitchFamily="18" charset="0"/>
                </a:rPr>
                <a:t>k</a:t>
              </a:r>
              <a:r>
                <a:rPr lang="en-US" sz="900" i="1" dirty="0">
                  <a:latin typeface="Cambria" panose="02040503050406030204" pitchFamily="18" charset="0"/>
                </a:rPr>
                <a:t>1 </a:t>
              </a:r>
              <a:r>
                <a:rPr lang="en-US" sz="1300" i="1" dirty="0">
                  <a:latin typeface="Cambria" panose="02040503050406030204" pitchFamily="18" charset="0"/>
                </a:rPr>
                <a:t>= 9.0.</a:t>
              </a:r>
            </a:p>
            <a:p>
              <a:r>
                <a:rPr lang="en-US" sz="1300" i="1" dirty="0">
                  <a:latin typeface="Cambria" panose="02040503050406030204" pitchFamily="18" charset="0"/>
                </a:rPr>
                <a:t>The product of n</a:t>
              </a:r>
              <a:r>
                <a:rPr lang="en-US" sz="1000" i="1" dirty="0">
                  <a:latin typeface="Cambria" panose="02040503050406030204" pitchFamily="18" charset="0"/>
                </a:rPr>
                <a:t>s x </a:t>
              </a:r>
              <a:r>
                <a:rPr lang="en-US" sz="1300" i="1" dirty="0">
                  <a:latin typeface="Cambria" panose="02040503050406030204" pitchFamily="18" charset="0"/>
                </a:rPr>
                <a:t>n</a:t>
              </a:r>
              <a:r>
                <a:rPr lang="en-US" sz="1000" i="1" dirty="0">
                  <a:latin typeface="Cambria" panose="02040503050406030204" pitchFamily="18" charset="0"/>
                </a:rPr>
                <a:t>t </a:t>
              </a:r>
              <a:r>
                <a:rPr lang="en-US" sz="1300" i="1" dirty="0">
                  <a:latin typeface="Cambria" panose="02040503050406030204" pitchFamily="18" charset="0"/>
                </a:rPr>
                <a:t>is smaller, thus we reject this model’s output and use the next model.</a:t>
              </a:r>
              <a:endParaRPr lang="en-AE" sz="1300" i="1" dirty="0">
                <a:latin typeface="Cambria" panose="02040503050406030204" pitchFamily="18" charset="0"/>
              </a:endParaRPr>
            </a:p>
            <a:p>
              <a:pPr algn="ctr"/>
              <a:endParaRPr lang="en-AE" sz="1300" dirty="0"/>
            </a:p>
          </p:txBody>
        </p:sp>
        <p:sp>
          <p:nvSpPr>
            <p:cNvPr id="236" name="Rounded Rectangle 24">
              <a:extLst>
                <a:ext uri="{FF2B5EF4-FFF2-40B4-BE49-F238E27FC236}">
                  <a16:creationId xmlns:a16="http://schemas.microsoft.com/office/drawing/2014/main" id="{75401CEB-3DDF-E98E-E9B5-DD0E26A0ECFB}"/>
                </a:ext>
              </a:extLst>
            </p:cNvPr>
            <p:cNvSpPr/>
            <p:nvPr/>
          </p:nvSpPr>
          <p:spPr>
            <a:xfrm>
              <a:off x="5615573" y="92577"/>
              <a:ext cx="6481178" cy="6708273"/>
            </a:xfrm>
            <a:prstGeom prst="roundRect">
              <a:avLst>
                <a:gd name="adj" fmla="val 1837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 sz="1300" dirty="0"/>
            </a:p>
          </p:txBody>
        </p:sp>
        <p:sp>
          <p:nvSpPr>
            <p:cNvPr id="241" name="Rounded Rectangle 24">
              <a:extLst>
                <a:ext uri="{FF2B5EF4-FFF2-40B4-BE49-F238E27FC236}">
                  <a16:creationId xmlns:a16="http://schemas.microsoft.com/office/drawing/2014/main" id="{49681765-6F85-3B72-9BC4-B8F276781273}"/>
                </a:ext>
              </a:extLst>
            </p:cNvPr>
            <p:cNvSpPr/>
            <p:nvPr/>
          </p:nvSpPr>
          <p:spPr>
            <a:xfrm>
              <a:off x="189955" y="1600201"/>
              <a:ext cx="5074195" cy="3992834"/>
            </a:xfrm>
            <a:prstGeom prst="roundRect">
              <a:avLst>
                <a:gd name="adj" fmla="val 1837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 sz="1300" dirty="0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BCF44F07-1A45-B546-C765-286B34DAF538}"/>
                </a:ext>
              </a:extLst>
            </p:cNvPr>
            <p:cNvSpPr txBox="1"/>
            <p:nvPr/>
          </p:nvSpPr>
          <p:spPr>
            <a:xfrm>
              <a:off x="3848277" y="2202385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latin typeface="Cambria" panose="02040503050406030204" pitchFamily="18" charset="0"/>
                  <a:ea typeface="Cambria" panose="02040503050406030204" pitchFamily="18" charset="0"/>
                </a:rPr>
                <a:t>t1</a:t>
              </a: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CB03D7CD-0145-253C-7C7F-16AC99923EE6}"/>
                </a:ext>
              </a:extLst>
            </p:cNvPr>
            <p:cNvSpPr txBox="1"/>
            <p:nvPr/>
          </p:nvSpPr>
          <p:spPr>
            <a:xfrm>
              <a:off x="3848278" y="2448606"/>
              <a:ext cx="317985" cy="246221"/>
            </a:xfrm>
            <a:prstGeom prst="rect">
              <a:avLst/>
            </a:prstGeom>
            <a:solidFill>
              <a:srgbClr val="F9FBFD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t2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A1176029-B5BF-D1B0-611A-7E09BDE3397D}"/>
                </a:ext>
              </a:extLst>
            </p:cNvPr>
            <p:cNvSpPr txBox="1"/>
            <p:nvPr/>
          </p:nvSpPr>
          <p:spPr>
            <a:xfrm>
              <a:off x="4533199" y="2309836"/>
              <a:ext cx="317986" cy="2462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s1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47" name="Straight Connector 83">
              <a:extLst>
                <a:ext uri="{FF2B5EF4-FFF2-40B4-BE49-F238E27FC236}">
                  <a16:creationId xmlns:a16="http://schemas.microsoft.com/office/drawing/2014/main" id="{83BC9CA0-7392-AE1E-509C-F030A1469CBE}"/>
                </a:ext>
              </a:extLst>
            </p:cNvPr>
            <p:cNvCxnSpPr>
              <a:cxnSpLocks/>
              <a:stCxn id="243" idx="3"/>
              <a:endCxn id="245" idx="1"/>
            </p:cNvCxnSpPr>
            <p:nvPr/>
          </p:nvCxnSpPr>
          <p:spPr>
            <a:xfrm>
              <a:off x="4166262" y="2325496"/>
              <a:ext cx="366937" cy="107451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83">
              <a:extLst>
                <a:ext uri="{FF2B5EF4-FFF2-40B4-BE49-F238E27FC236}">
                  <a16:creationId xmlns:a16="http://schemas.microsoft.com/office/drawing/2014/main" id="{BBE6A629-EB67-8F73-CCEE-75F798A51047}"/>
                </a:ext>
              </a:extLst>
            </p:cNvPr>
            <p:cNvCxnSpPr>
              <a:cxnSpLocks/>
              <a:stCxn id="244" idx="3"/>
              <a:endCxn id="245" idx="1"/>
            </p:cNvCxnSpPr>
            <p:nvPr/>
          </p:nvCxnSpPr>
          <p:spPr>
            <a:xfrm flipV="1">
              <a:off x="4166263" y="2432947"/>
              <a:ext cx="366936" cy="13877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Rounded Rectangle 24">
              <a:extLst>
                <a:ext uri="{FF2B5EF4-FFF2-40B4-BE49-F238E27FC236}">
                  <a16:creationId xmlns:a16="http://schemas.microsoft.com/office/drawing/2014/main" id="{F14FE6BE-F596-38BF-D0BC-56603433B13C}"/>
                </a:ext>
              </a:extLst>
            </p:cNvPr>
            <p:cNvSpPr/>
            <p:nvPr/>
          </p:nvSpPr>
          <p:spPr>
            <a:xfrm>
              <a:off x="2968792" y="2836532"/>
              <a:ext cx="2193758" cy="1818423"/>
            </a:xfrm>
            <a:prstGeom prst="roundRect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 sz="1300" i="1" dirty="0">
                <a:latin typeface="Cambria" panose="02040503050406030204" pitchFamily="18" charset="0"/>
              </a:endParaRPr>
            </a:p>
            <a:p>
              <a:r>
                <a:rPr lang="en-US" sz="1300" i="1" dirty="0">
                  <a:latin typeface="Cambria" panose="02040503050406030204" pitchFamily="18" charset="0"/>
                </a:rPr>
                <a:t>The best pair is (s</a:t>
              </a:r>
              <a:r>
                <a:rPr lang="en-US" sz="800" i="1" dirty="0">
                  <a:latin typeface="Cambria" panose="02040503050406030204" pitchFamily="18" charset="0"/>
                </a:rPr>
                <a:t>1</a:t>
              </a:r>
              <a:r>
                <a:rPr lang="en-US" sz="1300" i="1" dirty="0">
                  <a:latin typeface="Cambria" panose="02040503050406030204" pitchFamily="18" charset="0"/>
                </a:rPr>
                <a:t>, t</a:t>
              </a:r>
              <a:r>
                <a:rPr lang="en-US" sz="800" i="1" dirty="0">
                  <a:latin typeface="Cambria" panose="02040503050406030204" pitchFamily="18" charset="0"/>
                </a:rPr>
                <a:t>2</a:t>
              </a:r>
              <a:r>
                <a:rPr lang="en-US" sz="1300" i="1" dirty="0">
                  <a:latin typeface="Cambria" panose="02040503050406030204" pitchFamily="18" charset="0"/>
                </a:rPr>
                <a:t>), where n</a:t>
              </a:r>
              <a:r>
                <a:rPr lang="en-US" sz="1000" i="1" dirty="0">
                  <a:latin typeface="Cambria" panose="02040503050406030204" pitchFamily="18" charset="0"/>
                </a:rPr>
                <a:t>s</a:t>
              </a:r>
              <a:r>
                <a:rPr lang="en-US" sz="1300" i="1" dirty="0">
                  <a:latin typeface="Cambria" panose="02040503050406030204" pitchFamily="18" charset="0"/>
                </a:rPr>
                <a:t>=2, n</a:t>
              </a:r>
              <a:r>
                <a:rPr lang="en-US" sz="1000" i="1" dirty="0">
                  <a:latin typeface="Cambria" panose="02040503050406030204" pitchFamily="18" charset="0"/>
                </a:rPr>
                <a:t>t</a:t>
              </a:r>
              <a:r>
                <a:rPr lang="en-US" sz="1300" i="1" dirty="0">
                  <a:latin typeface="Cambria" panose="02040503050406030204" pitchFamily="18" charset="0"/>
                </a:rPr>
                <a:t>=1. We have N</a:t>
              </a:r>
              <a:r>
                <a:rPr lang="en-US" sz="1000" i="1" dirty="0">
                  <a:latin typeface="Cambria" panose="02040503050406030204" pitchFamily="18" charset="0"/>
                </a:rPr>
                <a:t>t</a:t>
              </a:r>
              <a:r>
                <a:rPr lang="en-US" sz="800" i="1" dirty="0">
                  <a:latin typeface="Cambria" panose="02040503050406030204" pitchFamily="18" charset="0"/>
                </a:rPr>
                <a:t>1</a:t>
              </a:r>
              <a:r>
                <a:rPr lang="en-US" sz="1200" i="1" dirty="0">
                  <a:latin typeface="Cambria" panose="02040503050406030204" pitchFamily="18" charset="0"/>
                </a:rPr>
                <a:t> </a:t>
              </a:r>
              <a:r>
                <a:rPr lang="en-US" sz="1300" i="1" dirty="0">
                  <a:latin typeface="Cambria" panose="02040503050406030204" pitchFamily="18" charset="0"/>
                </a:rPr>
                <a:t>= 2 valid test lines. The minimum product to accept the output is </a:t>
              </a:r>
            </a:p>
            <a:p>
              <a:r>
                <a:rPr lang="en-US" altLang="zh-CN" sz="1300" i="1" dirty="0">
                  <a:latin typeface="Cambria" panose="02040503050406030204" pitchFamily="18" charset="0"/>
                </a:rPr>
                <a:t>θ x </a:t>
              </a:r>
              <a:r>
                <a:rPr lang="en-US" sz="1300" i="1" dirty="0">
                  <a:latin typeface="Cambria" panose="02040503050406030204" pitchFamily="18" charset="0"/>
                </a:rPr>
                <a:t>N</a:t>
              </a:r>
              <a:r>
                <a:rPr lang="en-US" sz="1050" i="1" dirty="0">
                  <a:latin typeface="Cambria" panose="02040503050406030204" pitchFamily="18" charset="0"/>
                </a:rPr>
                <a:t>t</a:t>
              </a:r>
              <a:r>
                <a:rPr lang="en-US" sz="800" i="1" dirty="0">
                  <a:latin typeface="Cambria" panose="02040503050406030204" pitchFamily="18" charset="0"/>
                </a:rPr>
                <a:t>1</a:t>
              </a:r>
              <a:r>
                <a:rPr lang="en-US" sz="900" i="1" dirty="0">
                  <a:latin typeface="Cambria" panose="02040503050406030204" pitchFamily="18" charset="0"/>
                </a:rPr>
                <a:t> </a:t>
              </a:r>
              <a:r>
                <a:rPr lang="en-US" sz="1300" i="1" dirty="0">
                  <a:latin typeface="Cambria" panose="02040503050406030204" pitchFamily="18" charset="0"/>
                </a:rPr>
                <a:t>x</a:t>
              </a:r>
              <a:r>
                <a:rPr lang="en-US" sz="900" i="1" dirty="0">
                  <a:latin typeface="Cambria" panose="02040503050406030204" pitchFamily="18" charset="0"/>
                </a:rPr>
                <a:t> </a:t>
              </a:r>
              <a:r>
                <a:rPr lang="en-US" sz="1300" i="1" dirty="0">
                  <a:latin typeface="Cambria" panose="02040503050406030204" pitchFamily="18" charset="0"/>
                </a:rPr>
                <a:t>k</a:t>
              </a:r>
              <a:r>
                <a:rPr lang="en-US" sz="900" i="1" dirty="0">
                  <a:latin typeface="Cambria" panose="02040503050406030204" pitchFamily="18" charset="0"/>
                </a:rPr>
                <a:t>1 </a:t>
              </a:r>
              <a:r>
                <a:rPr lang="en-US" sz="1300" i="1" dirty="0">
                  <a:latin typeface="Cambria" panose="02040503050406030204" pitchFamily="18" charset="0"/>
                </a:rPr>
                <a:t>= 1.0. The product of n</a:t>
              </a:r>
              <a:r>
                <a:rPr lang="en-US" sz="1000" i="1" dirty="0">
                  <a:latin typeface="Cambria" panose="02040503050406030204" pitchFamily="18" charset="0"/>
                </a:rPr>
                <a:t>s x </a:t>
              </a:r>
              <a:r>
                <a:rPr lang="en-US" sz="1300" i="1" dirty="0">
                  <a:latin typeface="Cambria" panose="02040503050406030204" pitchFamily="18" charset="0"/>
                </a:rPr>
                <a:t>n</a:t>
              </a:r>
              <a:r>
                <a:rPr lang="en-US" sz="1000" i="1" dirty="0">
                  <a:latin typeface="Cambria" panose="02040503050406030204" pitchFamily="18" charset="0"/>
                </a:rPr>
                <a:t>t </a:t>
              </a:r>
              <a:r>
                <a:rPr lang="en-US" sz="1300" i="1" dirty="0">
                  <a:latin typeface="Cambria" panose="02040503050406030204" pitchFamily="18" charset="0"/>
                </a:rPr>
                <a:t>is greater, thus we accept </a:t>
              </a:r>
              <a:r>
                <a:rPr lang="en-US" altLang="zh-CN" sz="1300" i="1" dirty="0">
                  <a:latin typeface="Cambria" panose="02040503050406030204" pitchFamily="18" charset="0"/>
                </a:rPr>
                <a:t>s1</a:t>
              </a:r>
              <a:r>
                <a:rPr lang="en-US" sz="1300" i="1" dirty="0">
                  <a:latin typeface="Cambria" panose="02040503050406030204" pitchFamily="18" charset="0"/>
                </a:rPr>
                <a:t>.</a:t>
              </a:r>
              <a:endParaRPr lang="en-AE" sz="1300" i="1" dirty="0">
                <a:latin typeface="Cambria" panose="02040503050406030204" pitchFamily="18" charset="0"/>
              </a:endParaRPr>
            </a:p>
            <a:p>
              <a:endParaRPr lang="en-AE" sz="1300" dirty="0"/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5770BCD9-B07F-736E-7550-184461CEDDBF}"/>
                </a:ext>
              </a:extLst>
            </p:cNvPr>
            <p:cNvSpPr txBox="1"/>
            <p:nvPr/>
          </p:nvSpPr>
          <p:spPr>
            <a:xfrm>
              <a:off x="5780490" y="806066"/>
              <a:ext cx="2852367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 dirty="0">
                  <a:latin typeface="Cambria" panose="02040503050406030204" pitchFamily="18" charset="0"/>
                </a:rPr>
                <a:t>k</a:t>
              </a:r>
              <a:r>
                <a:rPr lang="en-US" sz="1050" i="1" dirty="0">
                  <a:latin typeface="Cambria" panose="02040503050406030204" pitchFamily="18" charset="0"/>
                </a:rPr>
                <a:t>1 </a:t>
              </a:r>
              <a:r>
                <a:rPr lang="en-US" sz="1300" i="1" dirty="0">
                  <a:latin typeface="Cambria" panose="02040503050406030204" pitchFamily="18" charset="0"/>
                </a:rPr>
                <a:t>= 3, l</a:t>
              </a:r>
              <a:r>
                <a:rPr lang="en-US" sz="1000" i="1" dirty="0">
                  <a:latin typeface="Cambria" panose="02040503050406030204" pitchFamily="18" charset="0"/>
                </a:rPr>
                <a:t>1</a:t>
              </a:r>
              <a:r>
                <a:rPr lang="en-US" sz="1300" i="1" dirty="0">
                  <a:latin typeface="Cambria" panose="02040503050406030204" pitchFamily="18" charset="0"/>
                </a:rPr>
                <a:t> = 2, </a:t>
              </a:r>
              <a:r>
                <a:rPr lang="en-US" altLang="zh-CN" sz="1300" i="1" dirty="0">
                  <a:latin typeface="Cambria" panose="02040503050406030204" pitchFamily="18" charset="0"/>
                </a:rPr>
                <a:t>temperature = 0.8</a:t>
              </a:r>
              <a:endParaRPr lang="en-US" sz="1300" dirty="0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96B174D3-FC26-F8F9-53E2-4F70D4525556}"/>
                </a:ext>
              </a:extLst>
            </p:cNvPr>
            <p:cNvSpPr txBox="1"/>
            <p:nvPr/>
          </p:nvSpPr>
          <p:spPr>
            <a:xfrm>
              <a:off x="313259" y="1758635"/>
              <a:ext cx="2852367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 dirty="0">
                  <a:latin typeface="Cambria" panose="02040503050406030204" pitchFamily="18" charset="0"/>
                </a:rPr>
                <a:t>k</a:t>
              </a:r>
              <a:r>
                <a:rPr lang="en-US" sz="1050" i="1" dirty="0">
                  <a:latin typeface="Cambria" panose="02040503050406030204" pitchFamily="18" charset="0"/>
                </a:rPr>
                <a:t>2 </a:t>
              </a:r>
              <a:r>
                <a:rPr lang="en-US" sz="1300" i="1" dirty="0">
                  <a:latin typeface="Cambria" panose="02040503050406030204" pitchFamily="18" charset="0"/>
                </a:rPr>
                <a:t>= 1, l</a:t>
              </a:r>
              <a:r>
                <a:rPr lang="en-US" sz="1000" i="1" dirty="0">
                  <a:latin typeface="Cambria" panose="02040503050406030204" pitchFamily="18" charset="0"/>
                </a:rPr>
                <a:t>2</a:t>
              </a:r>
              <a:r>
                <a:rPr lang="en-US" sz="1300" i="1" dirty="0">
                  <a:latin typeface="Cambria" panose="02040503050406030204" pitchFamily="18" charset="0"/>
                </a:rPr>
                <a:t> = 2, </a:t>
              </a:r>
              <a:r>
                <a:rPr lang="en-US" altLang="zh-CN" sz="1300" i="1" dirty="0">
                  <a:latin typeface="Cambria" panose="02040503050406030204" pitchFamily="18" charset="0"/>
                </a:rPr>
                <a:t>temperature = 0</a:t>
              </a:r>
              <a:endParaRPr lang="en-US" sz="1300" dirty="0"/>
            </a:p>
          </p:txBody>
        </p:sp>
        <p:cxnSp>
          <p:nvCxnSpPr>
            <p:cNvPr id="265" name="Straight Arrow Connector 23">
              <a:extLst>
                <a:ext uri="{FF2B5EF4-FFF2-40B4-BE49-F238E27FC236}">
                  <a16:creationId xmlns:a16="http://schemas.microsoft.com/office/drawing/2014/main" id="{40D52129-7E5B-B474-CB49-CE6A19EFCFEA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1579374" y="5458166"/>
              <a:ext cx="0" cy="2542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Rectangle 25">
              <a:extLst>
                <a:ext uri="{FF2B5EF4-FFF2-40B4-BE49-F238E27FC236}">
                  <a16:creationId xmlns:a16="http://schemas.microsoft.com/office/drawing/2014/main" id="{40E413C5-1296-3EF8-00C5-0CB5DA3345DA}"/>
                </a:ext>
              </a:extLst>
            </p:cNvPr>
            <p:cNvSpPr/>
            <p:nvPr/>
          </p:nvSpPr>
          <p:spPr>
            <a:xfrm>
              <a:off x="189954" y="5712384"/>
              <a:ext cx="5074195" cy="312333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mbria" panose="02040503050406030204" pitchFamily="18" charset="0"/>
                </a:rPr>
                <a:t>Return s</a:t>
              </a:r>
              <a:r>
                <a:rPr lang="en-US" sz="900" i="1" dirty="0">
                  <a:latin typeface="Cambria" panose="02040503050406030204" pitchFamily="18" charset="0"/>
                </a:rPr>
                <a:t>1</a:t>
              </a:r>
              <a:r>
                <a:rPr lang="en-US" sz="1400" i="1" dirty="0">
                  <a:latin typeface="Cambria" panose="02040503050406030204" pitchFamily="18" charset="0"/>
                </a:rPr>
                <a:t> as final output for this question and exit here </a:t>
              </a:r>
              <a:endParaRPr lang="en-AE" sz="1400" i="1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cxnSp>
          <p:nvCxnSpPr>
            <p:cNvPr id="231" name="Elbow Connector 20">
              <a:extLst>
                <a:ext uri="{FF2B5EF4-FFF2-40B4-BE49-F238E27FC236}">
                  <a16:creationId xmlns:a16="http://schemas.microsoft.com/office/drawing/2014/main" id="{2B676375-004C-B2AE-18EC-CF3FB8B555F2}"/>
                </a:ext>
              </a:extLst>
            </p:cNvPr>
            <p:cNvCxnSpPr>
              <a:cxnSpLocks/>
              <a:stCxn id="236" idx="1"/>
              <a:endCxn id="134" idx="3"/>
            </p:cNvCxnSpPr>
            <p:nvPr/>
          </p:nvCxnSpPr>
          <p:spPr>
            <a:xfrm rot="10800000">
              <a:off x="5073735" y="1902314"/>
              <a:ext cx="541838" cy="1544401"/>
            </a:xfrm>
            <a:prstGeom prst="bentConnector3">
              <a:avLst>
                <a:gd name="adj1" fmla="val 3242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E7F026D7-F0D5-C6AD-7255-5AF79B93DE44}"/>
                </a:ext>
              </a:extLst>
            </p:cNvPr>
            <p:cNvSpPr txBox="1"/>
            <p:nvPr/>
          </p:nvSpPr>
          <p:spPr>
            <a:xfrm>
              <a:off x="215354" y="1239860"/>
              <a:ext cx="5221811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 dirty="0">
                  <a:latin typeface="Cambria" panose="02040503050406030204" pitchFamily="18" charset="0"/>
                </a:rPr>
                <a:t>Using 3 models from WizardCoder-Python-V1.0 Family, with </a:t>
              </a:r>
              <a:r>
                <a:rPr lang="en-US" altLang="zh-CN" sz="1300" i="1" dirty="0">
                  <a:latin typeface="Cambria" panose="02040503050406030204" pitchFamily="18" charset="0"/>
                </a:rPr>
                <a:t>θ = 0.5</a:t>
              </a:r>
              <a:endParaRPr lang="en-US" sz="1300" dirty="0"/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9D62E8C1-A449-2E77-DE0E-8EA1AD6C9A2A}"/>
                </a:ext>
              </a:extLst>
            </p:cNvPr>
            <p:cNvSpPr txBox="1"/>
            <p:nvPr/>
          </p:nvSpPr>
          <p:spPr>
            <a:xfrm>
              <a:off x="2217742" y="6213789"/>
              <a:ext cx="285236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 dirty="0">
                  <a:latin typeface="Cambria" panose="02040503050406030204" pitchFamily="18" charset="0"/>
                </a:rPr>
                <a:t>k</a:t>
              </a:r>
              <a:r>
                <a:rPr lang="en-US" sz="1050" i="1" dirty="0">
                  <a:latin typeface="Cambria" panose="02040503050406030204" pitchFamily="18" charset="0"/>
                </a:rPr>
                <a:t>3 </a:t>
              </a:r>
              <a:r>
                <a:rPr lang="en-US" sz="1300" i="1" dirty="0">
                  <a:latin typeface="Cambria" panose="02040503050406030204" pitchFamily="18" charset="0"/>
                </a:rPr>
                <a:t>= 5, l</a:t>
              </a:r>
              <a:r>
                <a:rPr lang="en-US" sz="1000" i="1" dirty="0">
                  <a:latin typeface="Cambria" panose="02040503050406030204" pitchFamily="18" charset="0"/>
                </a:rPr>
                <a:t>3</a:t>
              </a:r>
              <a:r>
                <a:rPr lang="en-US" sz="1300" i="1" dirty="0">
                  <a:latin typeface="Cambria" panose="02040503050406030204" pitchFamily="18" charset="0"/>
                </a:rPr>
                <a:t> = 4, </a:t>
              </a:r>
              <a:r>
                <a:rPr lang="en-US" altLang="zh-CN" sz="1300" i="1" dirty="0">
                  <a:latin typeface="Cambria" panose="02040503050406030204" pitchFamily="18" charset="0"/>
                </a:rPr>
                <a:t>temperature = 0.8</a:t>
              </a:r>
            </a:p>
            <a:p>
              <a:pPr algn="ctr"/>
              <a:r>
                <a:rPr lang="en-US" sz="1300" i="1" dirty="0">
                  <a:latin typeface="Cambria" panose="02040503050406030204" pitchFamily="18" charset="0"/>
                </a:rPr>
                <a:t>(skipped)</a:t>
              </a:r>
              <a:endParaRPr lang="en-US" sz="1300" dirty="0"/>
            </a:p>
          </p:txBody>
        </p:sp>
        <p:sp>
          <p:nvSpPr>
            <p:cNvPr id="279" name="Rounded Rectangle 24">
              <a:extLst>
                <a:ext uri="{FF2B5EF4-FFF2-40B4-BE49-F238E27FC236}">
                  <a16:creationId xmlns:a16="http://schemas.microsoft.com/office/drawing/2014/main" id="{798C67F5-0859-081C-CE6F-BA8B1538049E}"/>
                </a:ext>
              </a:extLst>
            </p:cNvPr>
            <p:cNvSpPr/>
            <p:nvPr/>
          </p:nvSpPr>
          <p:spPr>
            <a:xfrm>
              <a:off x="184155" y="6190185"/>
              <a:ext cx="5074195" cy="535684"/>
            </a:xfrm>
            <a:prstGeom prst="roundRect">
              <a:avLst>
                <a:gd name="adj" fmla="val 1837"/>
              </a:avLst>
            </a:pr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6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770</Words>
  <Application>Microsoft Office PowerPoint</Application>
  <PresentationFormat>宽屏</PresentationFormat>
  <Paragraphs>108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Consolas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Kashif</dc:creator>
  <cp:lastModifiedBy>Boyuan Chen</cp:lastModifiedBy>
  <cp:revision>7</cp:revision>
  <dcterms:created xsi:type="dcterms:W3CDTF">2023-11-16T13:25:53Z</dcterms:created>
  <dcterms:modified xsi:type="dcterms:W3CDTF">2023-11-19T10:27:31Z</dcterms:modified>
</cp:coreProperties>
</file>