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A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BFD"/>
    <a:srgbClr val="FFFFFF"/>
    <a:srgbClr val="F3F7FB"/>
    <a:srgbClr val="FCF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74" d="100"/>
          <a:sy n="74" d="100"/>
        </p:scale>
        <p:origin x="34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98260-6218-8565-45DC-ECB53C97A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4322E-23E4-914F-B866-EA9FD37D1C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1A090-A59A-EAA8-3F56-DAF90B305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B405-BA62-FF4E-87EE-1CA3562DA18D}" type="datetimeFigureOut">
              <a:rPr lang="en-AE" smtClean="0"/>
              <a:t>19/11/2023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F0EA9-D331-0A59-64DE-1B3C7B12E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4370F-AFE5-15B6-D3A7-F9100AE25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B88D0-3AC6-594C-93ED-34FD85BF193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642615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00D7-5469-019D-9FAB-A31651D5C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889EEF-0008-BD14-426A-493F81144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43558-8167-408D-3E3C-08F916A10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B405-BA62-FF4E-87EE-1CA3562DA18D}" type="datetimeFigureOut">
              <a:rPr lang="en-AE" smtClean="0"/>
              <a:t>19/11/2023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36DA2-3094-4ABE-697A-F7932C65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AE0D8-B877-6BB1-9D82-07C1FB68B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B88D0-3AC6-594C-93ED-34FD85BF193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05050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2D8E86-B48F-D904-4A1B-6B62A12811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03F0F6-A103-A3F0-166E-8490B7FB8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545CD-59A1-4921-8565-EC481EEBB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B405-BA62-FF4E-87EE-1CA3562DA18D}" type="datetimeFigureOut">
              <a:rPr lang="en-AE" smtClean="0"/>
              <a:t>19/11/2023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036E6-9395-193C-2D92-0D02CAC2F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E3A31-5966-BD54-21AE-9969EAFEC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B88D0-3AC6-594C-93ED-34FD85BF193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824659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67E27-6A51-1CD6-C567-2CCA98A96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E4325-049C-12A5-A87B-B30555477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F9EBA-B66F-2848-D71E-5086BC892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B405-BA62-FF4E-87EE-1CA3562DA18D}" type="datetimeFigureOut">
              <a:rPr lang="en-AE" smtClean="0"/>
              <a:t>19/11/2023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FCE2B-8626-0CC5-D1B4-8A7639560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58B98-739A-DB1B-8754-B6202C85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B88D0-3AC6-594C-93ED-34FD85BF193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523606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FEDB3-9A55-BF01-1AD6-CDF398312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784FC-8712-1AB0-2172-A7873E8AB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9712F-D7A8-A24C-5A9A-63E1A1BF7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B405-BA62-FF4E-87EE-1CA3562DA18D}" type="datetimeFigureOut">
              <a:rPr lang="en-AE" smtClean="0"/>
              <a:t>19/11/2023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11E6A-EC83-472B-AB10-A1E54C926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E252E-C4FE-B0E6-12A6-5BB546DA5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B88D0-3AC6-594C-93ED-34FD85BF193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985980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C17EB-BD42-9924-6A42-7DA16723C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F8B10-A6AD-A3A3-713F-FEB56A93D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6B862-578B-08E3-81D1-67E6B0602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5B900-B51C-2154-BA31-4DC2AB90A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B405-BA62-FF4E-87EE-1CA3562DA18D}" type="datetimeFigureOut">
              <a:rPr lang="en-AE" smtClean="0"/>
              <a:t>19/11/2023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98661-565E-C5FB-A638-BC9B1528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BD929-4D70-7D20-7ACD-AB9B79B10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B88D0-3AC6-594C-93ED-34FD85BF193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621602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C0CEB-0763-80AF-D5DA-F7730F4B0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465CC-816D-ABE3-2CE7-EFC3C487C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AB44C-E041-C85C-468A-D4C2FB344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61740C-65C6-A37C-36CE-F3619EED0B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2D4ABF-E0BD-E383-F635-8283E53C9A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92F477-951E-4959-B460-E20BF221F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B405-BA62-FF4E-87EE-1CA3562DA18D}" type="datetimeFigureOut">
              <a:rPr lang="en-AE" smtClean="0"/>
              <a:t>19/11/2023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154730-8B8A-3579-CCA4-5C1FA6775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D70758-434D-5162-3E13-C761A743C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B88D0-3AC6-594C-93ED-34FD85BF193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078671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CA5B1-859A-CF5D-B37A-852E810DB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2A181A-B8DF-2307-D262-1D97721A5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B405-BA62-FF4E-87EE-1CA3562DA18D}" type="datetimeFigureOut">
              <a:rPr lang="en-AE" smtClean="0"/>
              <a:t>19/11/2023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8705F0-A28D-43CF-4A3A-5C8DE4B63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59F01A-B450-C03E-CF2C-890F61872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B88D0-3AC6-594C-93ED-34FD85BF193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94552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4046CB-1615-0158-1DFA-A3B95406F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B405-BA62-FF4E-87EE-1CA3562DA18D}" type="datetimeFigureOut">
              <a:rPr lang="en-AE" smtClean="0"/>
              <a:t>19/11/2023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FC0C15-0046-46DA-EB2E-AB8247090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27CB46-BDCD-5F17-44C6-C8609D2FB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B88D0-3AC6-594C-93ED-34FD85BF193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105724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3C61-D6FC-C83D-DE1C-DE5B21D9C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6813E-6C1C-1079-604B-2B553883A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D3AF8-E1AB-2611-F5FF-4ABFD8411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4255A-C618-1AA3-E12A-44F6C2756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B405-BA62-FF4E-87EE-1CA3562DA18D}" type="datetimeFigureOut">
              <a:rPr lang="en-AE" smtClean="0"/>
              <a:t>19/11/2023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6BBB2-1404-0D92-7BA3-2CE2DCA66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C7CB5-63ED-1471-62DA-9DE25FF4B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B88D0-3AC6-594C-93ED-34FD85BF193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286533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A3F3A-7706-3EF2-6FEB-EBDE6107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EA881C-1651-862A-3804-40A47AFCC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9B3AC-96C7-980D-C02F-6B8655C86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E5B04-DDC0-384E-E533-A6652276A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B405-BA62-FF4E-87EE-1CA3562DA18D}" type="datetimeFigureOut">
              <a:rPr lang="en-AE" smtClean="0"/>
              <a:t>19/11/2023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CB8C0-CBA2-520E-B2C1-B7FB46328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847F8-397C-1A4F-9C1F-0327A0045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B88D0-3AC6-594C-93ED-34FD85BF193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897921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8AE1DE-991B-B57A-0D7B-F12A79F6C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A0D4F-99DC-EBAA-EF6A-C5455C834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C9F65-B167-4F75-7404-FDAB6E7392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0B405-BA62-FF4E-87EE-1CA3562DA18D}" type="datetimeFigureOut">
              <a:rPr lang="en-AE" smtClean="0"/>
              <a:t>19/11/2023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7D317-49FC-EC2E-A75F-A7E0D5EB19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FDB1C-D58C-9AA9-744D-4DACBD5AA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B88D0-3AC6-594C-93ED-34FD85BF193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115309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4210471-731F-91D5-61DB-806AC820579D}"/>
              </a:ext>
            </a:extLst>
          </p:cNvPr>
          <p:cNvSpPr/>
          <p:nvPr/>
        </p:nvSpPr>
        <p:spPr>
          <a:xfrm>
            <a:off x="4167949" y="824075"/>
            <a:ext cx="3454401" cy="369455"/>
          </a:xfrm>
          <a:prstGeom prst="rect">
            <a:avLst/>
          </a:prstGeom>
          <a:solidFill>
            <a:schemeClr val="bg2">
              <a:lumMod val="75000"/>
              <a:alpha val="22441"/>
            </a:schemeClr>
          </a:solidFill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E" dirty="0">
                <a:latin typeface="Cambria" panose="02040503050406030204" pitchFamily="18" charset="0"/>
              </a:rPr>
              <a:t>A Programming Problem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AF9D539-B8D1-617D-1615-965AD975B091}"/>
              </a:ext>
            </a:extLst>
          </p:cNvPr>
          <p:cNvSpPr/>
          <p:nvPr/>
        </p:nvSpPr>
        <p:spPr>
          <a:xfrm>
            <a:off x="955465" y="1364335"/>
            <a:ext cx="1814947" cy="369455"/>
          </a:xfrm>
          <a:prstGeom prst="roundRect">
            <a:avLst/>
          </a:prstGeom>
          <a:solidFill>
            <a:srgbClr val="876FCA">
              <a:alpha val="18742"/>
            </a:srgbClr>
          </a:solidFill>
          <a:ln w="1905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E" b="1" dirty="0">
                <a:solidFill>
                  <a:schemeClr val="tx1"/>
                </a:solidFill>
                <a:latin typeface="Cambria" panose="02040503050406030204" pitchFamily="18" charset="0"/>
              </a:rPr>
              <a:t>Model 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520E498-A5B9-F2CF-C82D-D542B253335D}"/>
              </a:ext>
            </a:extLst>
          </p:cNvPr>
          <p:cNvSpPr/>
          <p:nvPr/>
        </p:nvSpPr>
        <p:spPr>
          <a:xfrm>
            <a:off x="4987675" y="1360855"/>
            <a:ext cx="1814947" cy="369455"/>
          </a:xfrm>
          <a:prstGeom prst="roundRect">
            <a:avLst/>
          </a:prstGeom>
          <a:solidFill>
            <a:srgbClr val="876FCA">
              <a:alpha val="18742"/>
            </a:srgbClr>
          </a:solidFill>
          <a:ln w="1905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E" b="1" dirty="0">
                <a:latin typeface="Cambria" panose="02040503050406030204" pitchFamily="18" charset="0"/>
              </a:rPr>
              <a:t>Model 2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0195F5E-1150-FB25-047E-CE958B925C4E}"/>
              </a:ext>
            </a:extLst>
          </p:cNvPr>
          <p:cNvSpPr/>
          <p:nvPr/>
        </p:nvSpPr>
        <p:spPr>
          <a:xfrm>
            <a:off x="9387636" y="1356856"/>
            <a:ext cx="1814947" cy="369455"/>
          </a:xfrm>
          <a:prstGeom prst="roundRect">
            <a:avLst/>
          </a:prstGeom>
          <a:solidFill>
            <a:srgbClr val="876FCA">
              <a:alpha val="18742"/>
            </a:srgbClr>
          </a:solidFill>
          <a:ln w="1905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E" b="1" dirty="0">
                <a:latin typeface="Cambria" panose="02040503050406030204" pitchFamily="18" charset="0"/>
              </a:rPr>
              <a:t>Model 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223419-A72B-2011-3282-50A65675D080}"/>
              </a:ext>
            </a:extLst>
          </p:cNvPr>
          <p:cNvCxnSpPr>
            <a:cxnSpLocks/>
          </p:cNvCxnSpPr>
          <p:nvPr/>
        </p:nvCxnSpPr>
        <p:spPr>
          <a:xfrm>
            <a:off x="1868733" y="1733790"/>
            <a:ext cx="0" cy="1849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86BA64-BE49-6620-B9BE-D1D31733D1A5}"/>
              </a:ext>
            </a:extLst>
          </p:cNvPr>
          <p:cNvGrpSpPr/>
          <p:nvPr/>
        </p:nvGrpSpPr>
        <p:grpSpPr>
          <a:xfrm>
            <a:off x="90125" y="2073341"/>
            <a:ext cx="3596093" cy="1342263"/>
            <a:chOff x="73891" y="2287629"/>
            <a:chExt cx="3596093" cy="1342263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D27BB10E-E5CC-A2C3-1D0D-76BE214DDBAD}"/>
                </a:ext>
              </a:extLst>
            </p:cNvPr>
            <p:cNvGrpSpPr/>
            <p:nvPr/>
          </p:nvGrpSpPr>
          <p:grpSpPr>
            <a:xfrm>
              <a:off x="73891" y="2287629"/>
              <a:ext cx="1385454" cy="1342263"/>
              <a:chOff x="73891" y="2287629"/>
              <a:chExt cx="1385454" cy="1342263"/>
            </a:xfrm>
          </p:grpSpPr>
          <p:sp>
            <p:nvSpPr>
              <p:cNvPr id="96" name="Rounded Rectangle 95">
                <a:extLst>
                  <a:ext uri="{FF2B5EF4-FFF2-40B4-BE49-F238E27FC236}">
                    <a16:creationId xmlns:a16="http://schemas.microsoft.com/office/drawing/2014/main" id="{E6332DED-880B-4761-4CBA-836E89748BB7}"/>
                  </a:ext>
                </a:extLst>
              </p:cNvPr>
              <p:cNvSpPr/>
              <p:nvPr/>
            </p:nvSpPr>
            <p:spPr>
              <a:xfrm>
                <a:off x="73891" y="2313712"/>
                <a:ext cx="1385454" cy="1316180"/>
              </a:xfrm>
              <a:prstGeom prst="roundRect">
                <a:avLst/>
              </a:prstGeom>
              <a:ln w="28575">
                <a:prstDash val="sysDash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5373BAA2-0891-1767-A58A-7BEE33747794}"/>
                  </a:ext>
                </a:extLst>
              </p:cNvPr>
              <p:cNvSpPr/>
              <p:nvPr/>
            </p:nvSpPr>
            <p:spPr>
              <a:xfrm>
                <a:off x="166254" y="2784765"/>
                <a:ext cx="1219201" cy="249380"/>
              </a:xfrm>
              <a:prstGeom prst="rect">
                <a:avLst/>
              </a:prstGeom>
              <a:solidFill>
                <a:srgbClr val="FFC000">
                  <a:alpha val="15000"/>
                </a:srgbClr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E" sz="1150" i="1" dirty="0">
                    <a:latin typeface="Cambria" panose="02040503050406030204" pitchFamily="18" charset="0"/>
                    <a:cs typeface="Calibri" panose="020F0502020204030204" pitchFamily="34" charset="0"/>
                  </a:rPr>
                  <a:t>Code Solution 1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221A6673-3664-457E-6E7D-F0127EBD251E}"/>
                  </a:ext>
                </a:extLst>
              </p:cNvPr>
              <p:cNvSpPr/>
              <p:nvPr/>
            </p:nvSpPr>
            <p:spPr>
              <a:xfrm>
                <a:off x="166254" y="3034145"/>
                <a:ext cx="1219201" cy="249380"/>
              </a:xfrm>
              <a:prstGeom prst="rect">
                <a:avLst/>
              </a:prstGeom>
              <a:solidFill>
                <a:srgbClr val="FFC000">
                  <a:alpha val="15000"/>
                </a:srgbClr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E" sz="1200" dirty="0">
                    <a:latin typeface="Cambria" panose="02040503050406030204" pitchFamily="18" charset="0"/>
                  </a:rPr>
                  <a:t>. . . . . .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9" name="Rectangle 98">
                    <a:extLst>
                      <a:ext uri="{FF2B5EF4-FFF2-40B4-BE49-F238E27FC236}">
                        <a16:creationId xmlns:a16="http://schemas.microsoft.com/office/drawing/2014/main" id="{4B7500F8-5D23-44DB-BE7A-65E4A37FF36C}"/>
                      </a:ext>
                    </a:extLst>
                  </p:cNvPr>
                  <p:cNvSpPr/>
                  <p:nvPr/>
                </p:nvSpPr>
                <p:spPr>
                  <a:xfrm>
                    <a:off x="166254" y="3283525"/>
                    <a:ext cx="1219201" cy="249380"/>
                  </a:xfrm>
                  <a:prstGeom prst="rect">
                    <a:avLst/>
                  </a:prstGeom>
                  <a:solidFill>
                    <a:srgbClr val="FFC000">
                      <a:alpha val="15000"/>
                    </a:srgbClr>
                  </a:solidFill>
                  <a:ln w="19050">
                    <a:solidFill>
                      <a:srgbClr val="FFC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E" sz="1150" i="1" dirty="0">
                        <a:latin typeface="Cambria" panose="02040503050406030204" pitchFamily="18" charset="0"/>
                        <a:cs typeface="Calibri" panose="020F0502020204030204" pitchFamily="34" charset="0"/>
                      </a:rPr>
                      <a:t>Code Solution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1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5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15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en-AE" sz="1150" i="1" dirty="0">
                      <a:latin typeface="Cambria" panose="02040503050406030204" pitchFamily="18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99" name="Rectangle 98">
                    <a:extLst>
                      <a:ext uri="{FF2B5EF4-FFF2-40B4-BE49-F238E27FC236}">
                        <a16:creationId xmlns:a16="http://schemas.microsoft.com/office/drawing/2014/main" id="{4B7500F8-5D23-44DB-BE7A-65E4A37FF36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6254" y="3283525"/>
                    <a:ext cx="1219201" cy="24938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2273" b="-15909"/>
                    </a:stretch>
                  </a:blipFill>
                  <a:ln w="19050">
                    <a:solidFill>
                      <a:srgbClr val="FFC00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16987E7-FD11-495B-193D-840FACC01CA0}"/>
                  </a:ext>
                </a:extLst>
              </p:cNvPr>
              <p:cNvSpPr txBox="1"/>
              <p:nvPr/>
            </p:nvSpPr>
            <p:spPr>
              <a:xfrm>
                <a:off x="223325" y="2287629"/>
                <a:ext cx="10148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E" sz="1400" i="1" dirty="0">
                    <a:latin typeface="Cambria" panose="02040503050406030204" pitchFamily="18" charset="0"/>
                  </a:rPr>
                  <a:t>Code </a:t>
                </a:r>
              </a:p>
              <a:p>
                <a:r>
                  <a:rPr lang="en-AE" sz="1400" i="1" dirty="0">
                    <a:latin typeface="Cambria" panose="02040503050406030204" pitchFamily="18" charset="0"/>
                  </a:rPr>
                  <a:t>Generation</a:t>
                </a: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0B718399-CB0B-6219-8CD9-40EB42D827C6}"/>
                </a:ext>
              </a:extLst>
            </p:cNvPr>
            <p:cNvGrpSpPr/>
            <p:nvPr/>
          </p:nvGrpSpPr>
          <p:grpSpPr>
            <a:xfrm>
              <a:off x="2284530" y="2296030"/>
              <a:ext cx="1385454" cy="1330873"/>
              <a:chOff x="1773088" y="2299019"/>
              <a:chExt cx="1385454" cy="1330873"/>
            </a:xfrm>
          </p:grpSpPr>
          <p:sp>
            <p:nvSpPr>
              <p:cNvPr id="91" name="Rounded Rectangle 90">
                <a:extLst>
                  <a:ext uri="{FF2B5EF4-FFF2-40B4-BE49-F238E27FC236}">
                    <a16:creationId xmlns:a16="http://schemas.microsoft.com/office/drawing/2014/main" id="{EE062E6B-7EE2-D2E7-B1DE-2ED29D0913CE}"/>
                  </a:ext>
                </a:extLst>
              </p:cNvPr>
              <p:cNvSpPr/>
              <p:nvPr/>
            </p:nvSpPr>
            <p:spPr>
              <a:xfrm>
                <a:off x="1773088" y="2313712"/>
                <a:ext cx="1385454" cy="1316180"/>
              </a:xfrm>
              <a:prstGeom prst="roundRect">
                <a:avLst/>
              </a:prstGeom>
              <a:ln w="28575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1F80D75A-9DEB-A021-CB80-4C67A228BC7D}"/>
                  </a:ext>
                </a:extLst>
              </p:cNvPr>
              <p:cNvSpPr/>
              <p:nvPr/>
            </p:nvSpPr>
            <p:spPr>
              <a:xfrm>
                <a:off x="1856215" y="2789390"/>
                <a:ext cx="1219201" cy="2493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15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E" sz="1150" i="1" dirty="0">
                    <a:latin typeface="Cambria" panose="02040503050406030204" pitchFamily="18" charset="0"/>
                  </a:rPr>
                  <a:t>Test Case 1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BD406E69-2422-C200-487E-7D4CD8F957B2}"/>
                  </a:ext>
                </a:extLst>
              </p:cNvPr>
              <p:cNvSpPr/>
              <p:nvPr/>
            </p:nvSpPr>
            <p:spPr>
              <a:xfrm>
                <a:off x="1856215" y="3038770"/>
                <a:ext cx="1219201" cy="2493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15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E" sz="1200" dirty="0">
                    <a:latin typeface="Cambria" panose="02040503050406030204" pitchFamily="18" charset="0"/>
                  </a:rPr>
                  <a:t>. . . . . .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C0D64D5E-066E-0728-5FF3-AC465EA8117B}"/>
                      </a:ext>
                    </a:extLst>
                  </p:cNvPr>
                  <p:cNvSpPr/>
                  <p:nvPr/>
                </p:nvSpPr>
                <p:spPr>
                  <a:xfrm>
                    <a:off x="1856215" y="3288150"/>
                    <a:ext cx="1219201" cy="249380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  <a:alpha val="15000"/>
                    </a:schemeClr>
                  </a:solidFill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E" sz="1150" i="1" dirty="0">
                        <a:latin typeface="Cambria" panose="02040503050406030204" pitchFamily="18" charset="0"/>
                      </a:rPr>
                      <a:t>Test Case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1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5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15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en-AE" sz="1150" i="1" dirty="0">
                      <a:latin typeface="Cambria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C0D64D5E-066E-0728-5FF3-AC465EA8117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56215" y="3288150"/>
                    <a:ext cx="1219201" cy="24938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4545" b="-13636"/>
                    </a:stretch>
                  </a:blipFill>
                  <a:ln w="19050"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F6FEBE9-8F29-6CF8-BA5B-93BCA0492D61}"/>
                  </a:ext>
                </a:extLst>
              </p:cNvPr>
              <p:cNvSpPr txBox="1"/>
              <p:nvPr/>
            </p:nvSpPr>
            <p:spPr>
              <a:xfrm>
                <a:off x="1911625" y="2299019"/>
                <a:ext cx="105496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E" sz="1400" i="1" dirty="0">
                    <a:latin typeface="Cambria" panose="02040503050406030204" pitchFamily="18" charset="0"/>
                  </a:rPr>
                  <a:t>Test Case</a:t>
                </a:r>
              </a:p>
              <a:p>
                <a:r>
                  <a:rPr lang="en-AE" sz="1400" i="1" dirty="0">
                    <a:latin typeface="Cambria" panose="02040503050406030204" pitchFamily="18" charset="0"/>
                  </a:rPr>
                  <a:t> Generation</a:t>
                </a:r>
              </a:p>
            </p:txBody>
          </p:sp>
        </p:grp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BB45656-FC18-1350-8FB7-7E37480ECA24}"/>
                </a:ext>
              </a:extLst>
            </p:cNvPr>
            <p:cNvCxnSpPr>
              <a:stCxn id="97" idx="3"/>
              <a:endCxn id="92" idx="1"/>
            </p:cNvCxnSpPr>
            <p:nvPr/>
          </p:nvCxnSpPr>
          <p:spPr>
            <a:xfrm>
              <a:off x="1385455" y="2909455"/>
              <a:ext cx="982202" cy="1636"/>
            </a:xfrm>
            <a:prstGeom prst="line">
              <a:avLst/>
            </a:prstGeom>
            <a:ln w="158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FA4F487-F78C-6194-3ED9-0C3541770D91}"/>
                </a:ext>
              </a:extLst>
            </p:cNvPr>
            <p:cNvCxnSpPr>
              <a:cxnSpLocks/>
              <a:stCxn id="97" idx="3"/>
              <a:endCxn id="93" idx="1"/>
            </p:cNvCxnSpPr>
            <p:nvPr/>
          </p:nvCxnSpPr>
          <p:spPr>
            <a:xfrm>
              <a:off x="1385455" y="2909455"/>
              <a:ext cx="982202" cy="251016"/>
            </a:xfrm>
            <a:prstGeom prst="line">
              <a:avLst/>
            </a:prstGeom>
            <a:ln w="158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C62A2FC-BAC3-4F08-22CE-41259389FA05}"/>
                </a:ext>
              </a:extLst>
            </p:cNvPr>
            <p:cNvCxnSpPr>
              <a:cxnSpLocks/>
              <a:stCxn id="97" idx="3"/>
              <a:endCxn id="94" idx="1"/>
            </p:cNvCxnSpPr>
            <p:nvPr/>
          </p:nvCxnSpPr>
          <p:spPr>
            <a:xfrm>
              <a:off x="1385455" y="2909455"/>
              <a:ext cx="982202" cy="500396"/>
            </a:xfrm>
            <a:prstGeom prst="line">
              <a:avLst/>
            </a:prstGeom>
            <a:ln w="158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6D997CB-FF35-2E36-0EF4-E04412DE4B1B}"/>
                </a:ext>
              </a:extLst>
            </p:cNvPr>
            <p:cNvCxnSpPr>
              <a:cxnSpLocks/>
              <a:stCxn id="98" idx="3"/>
              <a:endCxn id="92" idx="1"/>
            </p:cNvCxnSpPr>
            <p:nvPr/>
          </p:nvCxnSpPr>
          <p:spPr>
            <a:xfrm flipV="1">
              <a:off x="1385455" y="2911091"/>
              <a:ext cx="982202" cy="247744"/>
            </a:xfrm>
            <a:prstGeom prst="line">
              <a:avLst/>
            </a:prstGeom>
            <a:ln w="158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D4A421-79EE-B273-BC48-867CA4BB98A5}"/>
                </a:ext>
              </a:extLst>
            </p:cNvPr>
            <p:cNvCxnSpPr>
              <a:cxnSpLocks/>
              <a:stCxn id="98" idx="3"/>
              <a:endCxn id="93" idx="1"/>
            </p:cNvCxnSpPr>
            <p:nvPr/>
          </p:nvCxnSpPr>
          <p:spPr>
            <a:xfrm>
              <a:off x="1385455" y="3158835"/>
              <a:ext cx="982202" cy="1636"/>
            </a:xfrm>
            <a:prstGeom prst="line">
              <a:avLst/>
            </a:prstGeom>
            <a:ln w="158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B87C58-EF6E-0C81-BF96-6884ECCC7CEF}"/>
                </a:ext>
              </a:extLst>
            </p:cNvPr>
            <p:cNvCxnSpPr>
              <a:cxnSpLocks/>
              <a:stCxn id="98" idx="3"/>
              <a:endCxn id="94" idx="1"/>
            </p:cNvCxnSpPr>
            <p:nvPr/>
          </p:nvCxnSpPr>
          <p:spPr>
            <a:xfrm>
              <a:off x="1385455" y="3158835"/>
              <a:ext cx="982202" cy="251016"/>
            </a:xfrm>
            <a:prstGeom prst="line">
              <a:avLst/>
            </a:prstGeom>
            <a:ln w="158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2BCA608-3D9F-4981-F3A7-6B9F240D1A7E}"/>
                </a:ext>
              </a:extLst>
            </p:cNvPr>
            <p:cNvCxnSpPr>
              <a:cxnSpLocks/>
              <a:stCxn id="99" idx="3"/>
              <a:endCxn id="92" idx="1"/>
            </p:cNvCxnSpPr>
            <p:nvPr/>
          </p:nvCxnSpPr>
          <p:spPr>
            <a:xfrm flipV="1">
              <a:off x="1385455" y="2911091"/>
              <a:ext cx="982202" cy="497124"/>
            </a:xfrm>
            <a:prstGeom prst="line">
              <a:avLst/>
            </a:prstGeom>
            <a:ln w="158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E182C78-1490-A015-48FC-56B3DF54E516}"/>
                </a:ext>
              </a:extLst>
            </p:cNvPr>
            <p:cNvCxnSpPr>
              <a:cxnSpLocks/>
              <a:stCxn id="99" idx="3"/>
              <a:endCxn id="93" idx="1"/>
            </p:cNvCxnSpPr>
            <p:nvPr/>
          </p:nvCxnSpPr>
          <p:spPr>
            <a:xfrm flipV="1">
              <a:off x="1385455" y="3160471"/>
              <a:ext cx="982202" cy="247744"/>
            </a:xfrm>
            <a:prstGeom prst="line">
              <a:avLst/>
            </a:prstGeom>
            <a:ln w="158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87383B6-D4DC-19B3-FCDB-33EAF6826E79}"/>
                </a:ext>
              </a:extLst>
            </p:cNvPr>
            <p:cNvCxnSpPr>
              <a:cxnSpLocks/>
              <a:stCxn id="99" idx="3"/>
              <a:endCxn id="94" idx="1"/>
            </p:cNvCxnSpPr>
            <p:nvPr/>
          </p:nvCxnSpPr>
          <p:spPr>
            <a:xfrm>
              <a:off x="1385455" y="3408215"/>
              <a:ext cx="982202" cy="1636"/>
            </a:xfrm>
            <a:prstGeom prst="line">
              <a:avLst/>
            </a:prstGeom>
            <a:ln w="158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558209D-1E15-4768-8B82-5417FCA3402F}"/>
                </a:ext>
              </a:extLst>
            </p:cNvPr>
            <p:cNvSpPr txBox="1"/>
            <p:nvPr/>
          </p:nvSpPr>
          <p:spPr>
            <a:xfrm>
              <a:off x="1183829" y="2833615"/>
              <a:ext cx="13854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E" sz="1200" b="1" dirty="0">
                  <a:latin typeface="Cambria" panose="02040503050406030204" pitchFamily="18" charset="0"/>
                </a:rPr>
                <a:t>Run</a:t>
              </a:r>
            </a:p>
            <a:p>
              <a:pPr algn="ctr"/>
              <a:r>
                <a:rPr lang="en-AE" sz="1200" b="1" dirty="0">
                  <a:latin typeface="Cambria" panose="02040503050406030204" pitchFamily="18" charset="0"/>
                </a:rPr>
                <a:t>Pairwise</a:t>
              </a:r>
            </a:p>
            <a:p>
              <a:pPr algn="ctr"/>
              <a:r>
                <a:rPr lang="en-AE" sz="1200" b="1" dirty="0">
                  <a:latin typeface="Cambria" panose="02040503050406030204" pitchFamily="18" charset="0"/>
                </a:rPr>
                <a:t>Tests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64458B4-9F8B-85F8-DB7B-57937A3C33AF}"/>
              </a:ext>
            </a:extLst>
          </p:cNvPr>
          <p:cNvGrpSpPr/>
          <p:nvPr/>
        </p:nvGrpSpPr>
        <p:grpSpPr>
          <a:xfrm>
            <a:off x="4140763" y="2082861"/>
            <a:ext cx="3596093" cy="1342263"/>
            <a:chOff x="73891" y="2287629"/>
            <a:chExt cx="3596093" cy="134226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8291DC8-61C6-A0BA-3C40-2D4716D23497}"/>
                </a:ext>
              </a:extLst>
            </p:cNvPr>
            <p:cNvGrpSpPr/>
            <p:nvPr/>
          </p:nvGrpSpPr>
          <p:grpSpPr>
            <a:xfrm>
              <a:off x="73891" y="2287629"/>
              <a:ext cx="1385454" cy="1342263"/>
              <a:chOff x="73891" y="2287629"/>
              <a:chExt cx="1385454" cy="1342263"/>
            </a:xfrm>
          </p:grpSpPr>
          <p:sp>
            <p:nvSpPr>
              <p:cNvPr id="74" name="Rounded Rectangle 73">
                <a:extLst>
                  <a:ext uri="{FF2B5EF4-FFF2-40B4-BE49-F238E27FC236}">
                    <a16:creationId xmlns:a16="http://schemas.microsoft.com/office/drawing/2014/main" id="{2A6277BC-3C13-26D5-94E9-0DD9EFB4725E}"/>
                  </a:ext>
                </a:extLst>
              </p:cNvPr>
              <p:cNvSpPr/>
              <p:nvPr/>
            </p:nvSpPr>
            <p:spPr>
              <a:xfrm>
                <a:off x="73891" y="2313712"/>
                <a:ext cx="1385454" cy="1316180"/>
              </a:xfrm>
              <a:prstGeom prst="roundRect">
                <a:avLst/>
              </a:prstGeom>
              <a:ln w="28575">
                <a:prstDash val="sysDash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15631966-2B05-49E2-E20F-E3C91D492A81}"/>
                  </a:ext>
                </a:extLst>
              </p:cNvPr>
              <p:cNvSpPr/>
              <p:nvPr/>
            </p:nvSpPr>
            <p:spPr>
              <a:xfrm>
                <a:off x="166254" y="2784765"/>
                <a:ext cx="1219201" cy="249380"/>
              </a:xfrm>
              <a:prstGeom prst="rect">
                <a:avLst/>
              </a:prstGeom>
              <a:solidFill>
                <a:srgbClr val="FFC000">
                  <a:alpha val="15000"/>
                </a:srgbClr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E" sz="1150" i="1" dirty="0">
                    <a:latin typeface="Cambria" panose="02040503050406030204" pitchFamily="18" charset="0"/>
                    <a:cs typeface="Calibri" panose="020F0502020204030204" pitchFamily="34" charset="0"/>
                  </a:rPr>
                  <a:t>Code Solution 1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4A2DD1FB-7D29-D738-14FB-B61546D3B19C}"/>
                  </a:ext>
                </a:extLst>
              </p:cNvPr>
              <p:cNvSpPr/>
              <p:nvPr/>
            </p:nvSpPr>
            <p:spPr>
              <a:xfrm>
                <a:off x="166254" y="3034145"/>
                <a:ext cx="1219201" cy="249380"/>
              </a:xfrm>
              <a:prstGeom prst="rect">
                <a:avLst/>
              </a:prstGeom>
              <a:solidFill>
                <a:srgbClr val="FFC000">
                  <a:alpha val="15000"/>
                </a:srgbClr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E" sz="1200" dirty="0">
                    <a:latin typeface="Cambria" panose="02040503050406030204" pitchFamily="18" charset="0"/>
                  </a:rPr>
                  <a:t>. . . . . .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D85D7E96-D6BD-33CC-AAF4-618D590D8D4E}"/>
                      </a:ext>
                    </a:extLst>
                  </p:cNvPr>
                  <p:cNvSpPr/>
                  <p:nvPr/>
                </p:nvSpPr>
                <p:spPr>
                  <a:xfrm>
                    <a:off x="166254" y="3283525"/>
                    <a:ext cx="1219201" cy="249380"/>
                  </a:xfrm>
                  <a:prstGeom prst="rect">
                    <a:avLst/>
                  </a:prstGeom>
                  <a:solidFill>
                    <a:srgbClr val="FFC000">
                      <a:alpha val="15000"/>
                    </a:srgbClr>
                  </a:solidFill>
                  <a:ln w="19050">
                    <a:solidFill>
                      <a:srgbClr val="FFC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E" sz="1150" i="1" dirty="0">
                        <a:latin typeface="Cambria" panose="02040503050406030204" pitchFamily="18" charset="0"/>
                        <a:cs typeface="Calibri" panose="020F0502020204030204" pitchFamily="34" charset="0"/>
                      </a:rPr>
                      <a:t>Code Solution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1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5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15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lang="en-AE" sz="1150" i="1" dirty="0">
                      <a:latin typeface="Cambria" panose="02040503050406030204" pitchFamily="18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D85D7E96-D6BD-33CC-AAF4-618D590D8D4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6254" y="3283525"/>
                    <a:ext cx="1219201" cy="24938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4545" b="-13636"/>
                    </a:stretch>
                  </a:blipFill>
                  <a:ln w="19050">
                    <a:solidFill>
                      <a:srgbClr val="FFC00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B15CF5A-2C80-2F49-78CB-B2E5709DC4CF}"/>
                  </a:ext>
                </a:extLst>
              </p:cNvPr>
              <p:cNvSpPr txBox="1"/>
              <p:nvPr/>
            </p:nvSpPr>
            <p:spPr>
              <a:xfrm>
                <a:off x="223325" y="2287629"/>
                <a:ext cx="10148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E" sz="1400" i="1" dirty="0">
                    <a:latin typeface="Cambria" panose="02040503050406030204" pitchFamily="18" charset="0"/>
                  </a:rPr>
                  <a:t>Code </a:t>
                </a:r>
              </a:p>
              <a:p>
                <a:r>
                  <a:rPr lang="en-AE" sz="1400" i="1" dirty="0">
                    <a:latin typeface="Cambria" panose="02040503050406030204" pitchFamily="18" charset="0"/>
                  </a:rPr>
                  <a:t>Generation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A010EF23-F998-7192-8BA1-089127005806}"/>
                </a:ext>
              </a:extLst>
            </p:cNvPr>
            <p:cNvGrpSpPr/>
            <p:nvPr/>
          </p:nvGrpSpPr>
          <p:grpSpPr>
            <a:xfrm>
              <a:off x="2284530" y="2296030"/>
              <a:ext cx="1385454" cy="1330873"/>
              <a:chOff x="1773088" y="2299019"/>
              <a:chExt cx="1385454" cy="1330873"/>
            </a:xfrm>
          </p:grpSpPr>
          <p:sp>
            <p:nvSpPr>
              <p:cNvPr id="69" name="Rounded Rectangle 68">
                <a:extLst>
                  <a:ext uri="{FF2B5EF4-FFF2-40B4-BE49-F238E27FC236}">
                    <a16:creationId xmlns:a16="http://schemas.microsoft.com/office/drawing/2014/main" id="{605BF3C3-7944-94AF-86FB-D3542B94017A}"/>
                  </a:ext>
                </a:extLst>
              </p:cNvPr>
              <p:cNvSpPr/>
              <p:nvPr/>
            </p:nvSpPr>
            <p:spPr>
              <a:xfrm>
                <a:off x="1773088" y="2313712"/>
                <a:ext cx="1385454" cy="1316180"/>
              </a:xfrm>
              <a:prstGeom prst="roundRect">
                <a:avLst/>
              </a:prstGeom>
              <a:ln w="28575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23F5564D-C4DE-8FAD-3FAD-FBEA88196075}"/>
                  </a:ext>
                </a:extLst>
              </p:cNvPr>
              <p:cNvSpPr/>
              <p:nvPr/>
            </p:nvSpPr>
            <p:spPr>
              <a:xfrm>
                <a:off x="1856215" y="2789390"/>
                <a:ext cx="1219201" cy="2493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15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E" sz="1150" i="1" dirty="0">
                    <a:latin typeface="Cambria" panose="02040503050406030204" pitchFamily="18" charset="0"/>
                  </a:rPr>
                  <a:t>Test Case 1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D9967D00-4958-AAF4-8C6F-B12F8E7AF7E1}"/>
                  </a:ext>
                </a:extLst>
              </p:cNvPr>
              <p:cNvSpPr/>
              <p:nvPr/>
            </p:nvSpPr>
            <p:spPr>
              <a:xfrm>
                <a:off x="1856215" y="3038770"/>
                <a:ext cx="1219201" cy="2493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15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E" sz="1200" dirty="0">
                    <a:latin typeface="Cambria" panose="02040503050406030204" pitchFamily="18" charset="0"/>
                  </a:rPr>
                  <a:t>. . . . . .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0A056E8C-1F1F-9A98-FEE0-A3A442FDF865}"/>
                      </a:ext>
                    </a:extLst>
                  </p:cNvPr>
                  <p:cNvSpPr/>
                  <p:nvPr/>
                </p:nvSpPr>
                <p:spPr>
                  <a:xfrm>
                    <a:off x="1856215" y="3288150"/>
                    <a:ext cx="1219201" cy="249380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  <a:alpha val="15000"/>
                    </a:schemeClr>
                  </a:solidFill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E" sz="1150" i="1" dirty="0">
                        <a:latin typeface="Cambria" panose="02040503050406030204" pitchFamily="18" charset="0"/>
                      </a:rPr>
                      <a:t>Test Case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1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5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15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lang="en-AE" sz="1150" i="1" dirty="0">
                      <a:latin typeface="Cambria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0A056E8C-1F1F-9A98-FEE0-A3A442FDF86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56215" y="3288150"/>
                    <a:ext cx="1219201" cy="24938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2273" b="-13636"/>
                    </a:stretch>
                  </a:blipFill>
                  <a:ln w="19050"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0E84A9B-19B1-2442-0B90-D8CF40EF159D}"/>
                  </a:ext>
                </a:extLst>
              </p:cNvPr>
              <p:cNvSpPr txBox="1"/>
              <p:nvPr/>
            </p:nvSpPr>
            <p:spPr>
              <a:xfrm>
                <a:off x="1911625" y="2299019"/>
                <a:ext cx="105496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E" sz="1400" i="1" dirty="0">
                    <a:latin typeface="Cambria" panose="02040503050406030204" pitchFamily="18" charset="0"/>
                  </a:rPr>
                  <a:t>Test Case</a:t>
                </a:r>
              </a:p>
              <a:p>
                <a:r>
                  <a:rPr lang="en-AE" sz="1400" i="1" dirty="0">
                    <a:latin typeface="Cambria" panose="02040503050406030204" pitchFamily="18" charset="0"/>
                  </a:rPr>
                  <a:t> Generation</a:t>
                </a:r>
              </a:p>
            </p:txBody>
          </p:sp>
        </p:grp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0C5B7B2-800D-862D-C2C1-38BAF5CD407A}"/>
                </a:ext>
              </a:extLst>
            </p:cNvPr>
            <p:cNvCxnSpPr>
              <a:stCxn id="75" idx="3"/>
              <a:endCxn id="70" idx="1"/>
            </p:cNvCxnSpPr>
            <p:nvPr/>
          </p:nvCxnSpPr>
          <p:spPr>
            <a:xfrm>
              <a:off x="1385455" y="2909455"/>
              <a:ext cx="982202" cy="1636"/>
            </a:xfrm>
            <a:prstGeom prst="line">
              <a:avLst/>
            </a:prstGeom>
            <a:ln w="158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54DC808-376C-B7D8-F56E-1992B13527F0}"/>
                </a:ext>
              </a:extLst>
            </p:cNvPr>
            <p:cNvCxnSpPr>
              <a:cxnSpLocks/>
              <a:stCxn id="75" idx="3"/>
              <a:endCxn id="71" idx="1"/>
            </p:cNvCxnSpPr>
            <p:nvPr/>
          </p:nvCxnSpPr>
          <p:spPr>
            <a:xfrm>
              <a:off x="1385455" y="2909455"/>
              <a:ext cx="982202" cy="251016"/>
            </a:xfrm>
            <a:prstGeom prst="line">
              <a:avLst/>
            </a:prstGeom>
            <a:ln w="158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086CE99-3F08-1959-F1C2-FD9688C62F31}"/>
                </a:ext>
              </a:extLst>
            </p:cNvPr>
            <p:cNvCxnSpPr>
              <a:cxnSpLocks/>
              <a:stCxn id="75" idx="3"/>
              <a:endCxn id="72" idx="1"/>
            </p:cNvCxnSpPr>
            <p:nvPr/>
          </p:nvCxnSpPr>
          <p:spPr>
            <a:xfrm>
              <a:off x="1385455" y="2909455"/>
              <a:ext cx="982202" cy="500396"/>
            </a:xfrm>
            <a:prstGeom prst="line">
              <a:avLst/>
            </a:prstGeom>
            <a:ln w="158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A0F1921-CCEC-2874-2462-E91CD4ABAC03}"/>
                </a:ext>
              </a:extLst>
            </p:cNvPr>
            <p:cNvCxnSpPr>
              <a:cxnSpLocks/>
              <a:stCxn id="76" idx="3"/>
              <a:endCxn id="70" idx="1"/>
            </p:cNvCxnSpPr>
            <p:nvPr/>
          </p:nvCxnSpPr>
          <p:spPr>
            <a:xfrm flipV="1">
              <a:off x="1385455" y="2911091"/>
              <a:ext cx="982202" cy="247744"/>
            </a:xfrm>
            <a:prstGeom prst="line">
              <a:avLst/>
            </a:prstGeom>
            <a:ln w="158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A60A051-AD0B-B30B-56A7-25BB70D69186}"/>
                </a:ext>
              </a:extLst>
            </p:cNvPr>
            <p:cNvCxnSpPr>
              <a:cxnSpLocks/>
              <a:stCxn id="76" idx="3"/>
              <a:endCxn id="71" idx="1"/>
            </p:cNvCxnSpPr>
            <p:nvPr/>
          </p:nvCxnSpPr>
          <p:spPr>
            <a:xfrm>
              <a:off x="1385455" y="3158835"/>
              <a:ext cx="982202" cy="1636"/>
            </a:xfrm>
            <a:prstGeom prst="line">
              <a:avLst/>
            </a:prstGeom>
            <a:ln w="158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ACDEBAA-9E66-37B5-6009-72EE2F9B2C7B}"/>
                </a:ext>
              </a:extLst>
            </p:cNvPr>
            <p:cNvCxnSpPr>
              <a:cxnSpLocks/>
              <a:stCxn id="76" idx="3"/>
              <a:endCxn id="72" idx="1"/>
            </p:cNvCxnSpPr>
            <p:nvPr/>
          </p:nvCxnSpPr>
          <p:spPr>
            <a:xfrm>
              <a:off x="1385455" y="3158835"/>
              <a:ext cx="982202" cy="251016"/>
            </a:xfrm>
            <a:prstGeom prst="line">
              <a:avLst/>
            </a:prstGeom>
            <a:ln w="158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54B146B-2FEB-87B9-24AE-D1F8C5AE4605}"/>
                </a:ext>
              </a:extLst>
            </p:cNvPr>
            <p:cNvCxnSpPr>
              <a:cxnSpLocks/>
              <a:stCxn id="77" idx="3"/>
              <a:endCxn id="70" idx="1"/>
            </p:cNvCxnSpPr>
            <p:nvPr/>
          </p:nvCxnSpPr>
          <p:spPr>
            <a:xfrm flipV="1">
              <a:off x="1385455" y="2911091"/>
              <a:ext cx="982202" cy="497124"/>
            </a:xfrm>
            <a:prstGeom prst="line">
              <a:avLst/>
            </a:prstGeom>
            <a:ln w="158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2735F47-0DEB-F3B1-0BD7-694ED6CE17F7}"/>
                </a:ext>
              </a:extLst>
            </p:cNvPr>
            <p:cNvCxnSpPr>
              <a:cxnSpLocks/>
              <a:stCxn id="77" idx="3"/>
              <a:endCxn id="71" idx="1"/>
            </p:cNvCxnSpPr>
            <p:nvPr/>
          </p:nvCxnSpPr>
          <p:spPr>
            <a:xfrm flipV="1">
              <a:off x="1385455" y="3160471"/>
              <a:ext cx="982202" cy="247744"/>
            </a:xfrm>
            <a:prstGeom prst="line">
              <a:avLst/>
            </a:prstGeom>
            <a:ln w="158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BA478B0-8D73-06B9-C65A-C58BE8134792}"/>
                </a:ext>
              </a:extLst>
            </p:cNvPr>
            <p:cNvCxnSpPr>
              <a:cxnSpLocks/>
              <a:stCxn id="77" idx="3"/>
              <a:endCxn id="72" idx="1"/>
            </p:cNvCxnSpPr>
            <p:nvPr/>
          </p:nvCxnSpPr>
          <p:spPr>
            <a:xfrm>
              <a:off x="1385455" y="3408215"/>
              <a:ext cx="982202" cy="1636"/>
            </a:xfrm>
            <a:prstGeom prst="line">
              <a:avLst/>
            </a:prstGeom>
            <a:ln w="158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AE22610-A597-DFF4-C332-7BB97DE572EF}"/>
              </a:ext>
            </a:extLst>
          </p:cNvPr>
          <p:cNvGrpSpPr/>
          <p:nvPr/>
        </p:nvGrpSpPr>
        <p:grpSpPr>
          <a:xfrm>
            <a:off x="8504099" y="2101196"/>
            <a:ext cx="3596093" cy="1342263"/>
            <a:chOff x="73891" y="2287629"/>
            <a:chExt cx="3596093" cy="1342263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51EF282-B4D7-C99A-4BCF-E27CB7D74E0A}"/>
                </a:ext>
              </a:extLst>
            </p:cNvPr>
            <p:cNvGrpSpPr/>
            <p:nvPr/>
          </p:nvGrpSpPr>
          <p:grpSpPr>
            <a:xfrm>
              <a:off x="73891" y="2287629"/>
              <a:ext cx="1385454" cy="1342263"/>
              <a:chOff x="73891" y="2287629"/>
              <a:chExt cx="1385454" cy="1342263"/>
            </a:xfrm>
          </p:grpSpPr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D61377C8-F2F0-4D6C-471C-1E22D6EDB11B}"/>
                  </a:ext>
                </a:extLst>
              </p:cNvPr>
              <p:cNvSpPr/>
              <p:nvPr/>
            </p:nvSpPr>
            <p:spPr>
              <a:xfrm>
                <a:off x="73891" y="2313712"/>
                <a:ext cx="1385454" cy="1316180"/>
              </a:xfrm>
              <a:prstGeom prst="roundRect">
                <a:avLst/>
              </a:prstGeom>
              <a:ln w="28575">
                <a:prstDash val="sysDash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05E942F-DB7A-8B78-AFD7-2243E2528863}"/>
                  </a:ext>
                </a:extLst>
              </p:cNvPr>
              <p:cNvSpPr/>
              <p:nvPr/>
            </p:nvSpPr>
            <p:spPr>
              <a:xfrm>
                <a:off x="166254" y="2784765"/>
                <a:ext cx="1219201" cy="249380"/>
              </a:xfrm>
              <a:prstGeom prst="rect">
                <a:avLst/>
              </a:prstGeom>
              <a:solidFill>
                <a:srgbClr val="FFC000">
                  <a:alpha val="15000"/>
                </a:srgbClr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E" sz="1200" i="1" dirty="0">
                    <a:latin typeface="Cambria" panose="02040503050406030204" pitchFamily="18" charset="0"/>
                    <a:cs typeface="Calibri" panose="020F0502020204030204" pitchFamily="34" charset="0"/>
                  </a:rPr>
                  <a:t>Code </a:t>
                </a:r>
                <a:r>
                  <a:rPr lang="en-AE" sz="1150" i="1" dirty="0">
                    <a:latin typeface="Cambria" panose="02040503050406030204" pitchFamily="18" charset="0"/>
                    <a:cs typeface="Calibri" panose="020F0502020204030204" pitchFamily="34" charset="0"/>
                  </a:rPr>
                  <a:t>Solution</a:t>
                </a:r>
                <a:r>
                  <a:rPr lang="en-AE" sz="1200" i="1" dirty="0">
                    <a:latin typeface="Cambria" panose="02040503050406030204" pitchFamily="18" charset="0"/>
                    <a:cs typeface="Calibri" panose="020F0502020204030204" pitchFamily="34" charset="0"/>
                  </a:rPr>
                  <a:t> 1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87686936-62EA-9D2B-7E62-372FFE9EB062}"/>
                  </a:ext>
                </a:extLst>
              </p:cNvPr>
              <p:cNvSpPr/>
              <p:nvPr/>
            </p:nvSpPr>
            <p:spPr>
              <a:xfrm>
                <a:off x="166254" y="3034145"/>
                <a:ext cx="1219201" cy="249380"/>
              </a:xfrm>
              <a:prstGeom prst="rect">
                <a:avLst/>
              </a:prstGeom>
              <a:solidFill>
                <a:srgbClr val="FFC000">
                  <a:alpha val="15000"/>
                </a:srgbClr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E" sz="1200" dirty="0">
                    <a:latin typeface="Cambria" panose="02040503050406030204" pitchFamily="18" charset="0"/>
                  </a:rPr>
                  <a:t>. . . . . .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2F283411-7BDA-C55F-6CA8-834795AFC9E0}"/>
                      </a:ext>
                    </a:extLst>
                  </p:cNvPr>
                  <p:cNvSpPr/>
                  <p:nvPr/>
                </p:nvSpPr>
                <p:spPr>
                  <a:xfrm>
                    <a:off x="166254" y="3283525"/>
                    <a:ext cx="1219201" cy="249380"/>
                  </a:xfrm>
                  <a:prstGeom prst="rect">
                    <a:avLst/>
                  </a:prstGeom>
                  <a:solidFill>
                    <a:srgbClr val="FFC000">
                      <a:alpha val="15000"/>
                    </a:srgbClr>
                  </a:solidFill>
                  <a:ln w="19050">
                    <a:solidFill>
                      <a:srgbClr val="FFC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E" sz="1150" i="1" dirty="0">
                        <a:latin typeface="Cambria" panose="02040503050406030204" pitchFamily="18" charset="0"/>
                        <a:cs typeface="Calibri" panose="020F0502020204030204" pitchFamily="34" charset="0"/>
                      </a:rPr>
                      <a:t>Code Solution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1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5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15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a14:m>
                    <a:endParaRPr lang="en-AE" sz="1150" i="1" dirty="0">
                      <a:latin typeface="Cambria" panose="02040503050406030204" pitchFamily="18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2F283411-7BDA-C55F-6CA8-834795AFC9E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6254" y="3283525"/>
                    <a:ext cx="1219201" cy="24938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4545" b="-13636"/>
                    </a:stretch>
                  </a:blipFill>
                  <a:ln w="19050">
                    <a:solidFill>
                      <a:srgbClr val="FFC00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B049256-1380-F22F-EFE9-E4546170C29F}"/>
                  </a:ext>
                </a:extLst>
              </p:cNvPr>
              <p:cNvSpPr txBox="1"/>
              <p:nvPr/>
            </p:nvSpPr>
            <p:spPr>
              <a:xfrm>
                <a:off x="223325" y="2287629"/>
                <a:ext cx="10148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E" sz="1400" i="1" dirty="0">
                    <a:latin typeface="Cambria" panose="02040503050406030204" pitchFamily="18" charset="0"/>
                  </a:rPr>
                  <a:t>Code </a:t>
                </a:r>
              </a:p>
              <a:p>
                <a:r>
                  <a:rPr lang="en-AE" sz="1400" i="1" dirty="0">
                    <a:latin typeface="Cambria" panose="02040503050406030204" pitchFamily="18" charset="0"/>
                  </a:rPr>
                  <a:t>Generation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5FBAC39-30E2-ADB3-5E51-B78877735F49}"/>
                </a:ext>
              </a:extLst>
            </p:cNvPr>
            <p:cNvGrpSpPr/>
            <p:nvPr/>
          </p:nvGrpSpPr>
          <p:grpSpPr>
            <a:xfrm>
              <a:off x="2284530" y="2296030"/>
              <a:ext cx="1385454" cy="1330873"/>
              <a:chOff x="1773088" y="2299019"/>
              <a:chExt cx="1385454" cy="1330873"/>
            </a:xfrm>
          </p:grpSpPr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28757A11-C4EA-2381-969F-19984783DDF1}"/>
                  </a:ext>
                </a:extLst>
              </p:cNvPr>
              <p:cNvSpPr/>
              <p:nvPr/>
            </p:nvSpPr>
            <p:spPr>
              <a:xfrm>
                <a:off x="1773088" y="2313712"/>
                <a:ext cx="1385454" cy="1316180"/>
              </a:xfrm>
              <a:prstGeom prst="roundRect">
                <a:avLst/>
              </a:prstGeom>
              <a:ln w="28575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A9470CDD-84F7-6471-A2C5-EAE4334A0BDB}"/>
                  </a:ext>
                </a:extLst>
              </p:cNvPr>
              <p:cNvSpPr/>
              <p:nvPr/>
            </p:nvSpPr>
            <p:spPr>
              <a:xfrm>
                <a:off x="1856215" y="2789390"/>
                <a:ext cx="1219201" cy="2493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15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E" sz="1200" i="1" dirty="0">
                    <a:latin typeface="Cambria" panose="02040503050406030204" pitchFamily="18" charset="0"/>
                  </a:rPr>
                  <a:t>Test Case 1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96E610D3-34C6-4BB8-5070-7BA2EE594050}"/>
                  </a:ext>
                </a:extLst>
              </p:cNvPr>
              <p:cNvSpPr/>
              <p:nvPr/>
            </p:nvSpPr>
            <p:spPr>
              <a:xfrm>
                <a:off x="1856215" y="3038770"/>
                <a:ext cx="1219201" cy="2493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15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E" sz="1200" dirty="0">
                    <a:latin typeface="Cambria" panose="02040503050406030204" pitchFamily="18" charset="0"/>
                  </a:rPr>
                  <a:t>. . . . . .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A11ECA48-8F28-F8E5-E6A6-F57A5AC45EC8}"/>
                      </a:ext>
                    </a:extLst>
                  </p:cNvPr>
                  <p:cNvSpPr/>
                  <p:nvPr/>
                </p:nvSpPr>
                <p:spPr>
                  <a:xfrm>
                    <a:off x="1856215" y="3288150"/>
                    <a:ext cx="1219201" cy="249380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  <a:alpha val="15000"/>
                    </a:schemeClr>
                  </a:solidFill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E" sz="1150" i="1" dirty="0">
                        <a:latin typeface="Cambria" panose="02040503050406030204" pitchFamily="18" charset="0"/>
                        <a:cs typeface="Calibri" panose="020F0502020204030204" pitchFamily="34" charset="0"/>
                      </a:rPr>
                      <a:t>Code Solution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1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5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15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a14:m>
                    <a:endParaRPr lang="en-AE" sz="1150" i="1" dirty="0">
                      <a:latin typeface="Cambria" panose="02040503050406030204" pitchFamily="18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A11ECA48-8F28-F8E5-E6A6-F57A5AC45EC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56215" y="3288150"/>
                    <a:ext cx="1219201" cy="24938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2273" b="-13636"/>
                    </a:stretch>
                  </a:blipFill>
                  <a:ln w="19050"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9F1D819-C8B0-941B-1334-A4F8BFFFB46A}"/>
                  </a:ext>
                </a:extLst>
              </p:cNvPr>
              <p:cNvSpPr txBox="1"/>
              <p:nvPr/>
            </p:nvSpPr>
            <p:spPr>
              <a:xfrm>
                <a:off x="1911625" y="2299019"/>
                <a:ext cx="105496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E" sz="1400" i="1" dirty="0">
                    <a:latin typeface="Cambria" panose="02040503050406030204" pitchFamily="18" charset="0"/>
                  </a:rPr>
                  <a:t>Test Case</a:t>
                </a:r>
              </a:p>
              <a:p>
                <a:r>
                  <a:rPr lang="en-AE" sz="1400" i="1" dirty="0">
                    <a:latin typeface="Cambria" panose="02040503050406030204" pitchFamily="18" charset="0"/>
                  </a:rPr>
                  <a:t> Generation</a:t>
                </a:r>
              </a:p>
            </p:txBody>
          </p:sp>
        </p:grp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D57E77C-BE06-F49A-D11C-7A6FFA99FC1D}"/>
                </a:ext>
              </a:extLst>
            </p:cNvPr>
            <p:cNvCxnSpPr>
              <a:stCxn id="53" idx="3"/>
              <a:endCxn id="48" idx="1"/>
            </p:cNvCxnSpPr>
            <p:nvPr/>
          </p:nvCxnSpPr>
          <p:spPr>
            <a:xfrm>
              <a:off x="1385455" y="2909455"/>
              <a:ext cx="982202" cy="1636"/>
            </a:xfrm>
            <a:prstGeom prst="line">
              <a:avLst/>
            </a:prstGeom>
            <a:ln w="158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B0EFFC0-1690-82E0-5BFE-A8A0762E23AE}"/>
                </a:ext>
              </a:extLst>
            </p:cNvPr>
            <p:cNvCxnSpPr>
              <a:cxnSpLocks/>
              <a:stCxn id="53" idx="3"/>
              <a:endCxn id="49" idx="1"/>
            </p:cNvCxnSpPr>
            <p:nvPr/>
          </p:nvCxnSpPr>
          <p:spPr>
            <a:xfrm>
              <a:off x="1385455" y="2909455"/>
              <a:ext cx="982202" cy="251016"/>
            </a:xfrm>
            <a:prstGeom prst="line">
              <a:avLst/>
            </a:prstGeom>
            <a:ln w="158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E391B05-BA7B-E251-0C91-E4743E93170B}"/>
                </a:ext>
              </a:extLst>
            </p:cNvPr>
            <p:cNvCxnSpPr>
              <a:cxnSpLocks/>
              <a:stCxn id="53" idx="3"/>
              <a:endCxn id="50" idx="1"/>
            </p:cNvCxnSpPr>
            <p:nvPr/>
          </p:nvCxnSpPr>
          <p:spPr>
            <a:xfrm>
              <a:off x="1385455" y="2909455"/>
              <a:ext cx="982202" cy="500396"/>
            </a:xfrm>
            <a:prstGeom prst="line">
              <a:avLst/>
            </a:prstGeom>
            <a:ln w="158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DEFF742-8B31-A01D-6995-D957E36FE3A6}"/>
                </a:ext>
              </a:extLst>
            </p:cNvPr>
            <p:cNvCxnSpPr>
              <a:cxnSpLocks/>
              <a:stCxn id="54" idx="3"/>
              <a:endCxn id="48" idx="1"/>
            </p:cNvCxnSpPr>
            <p:nvPr/>
          </p:nvCxnSpPr>
          <p:spPr>
            <a:xfrm flipV="1">
              <a:off x="1385455" y="2911091"/>
              <a:ext cx="982202" cy="247744"/>
            </a:xfrm>
            <a:prstGeom prst="line">
              <a:avLst/>
            </a:prstGeom>
            <a:ln w="158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50A3618-8DD7-1219-DBE5-314528682471}"/>
                </a:ext>
              </a:extLst>
            </p:cNvPr>
            <p:cNvCxnSpPr>
              <a:cxnSpLocks/>
              <a:stCxn id="54" idx="3"/>
              <a:endCxn id="49" idx="1"/>
            </p:cNvCxnSpPr>
            <p:nvPr/>
          </p:nvCxnSpPr>
          <p:spPr>
            <a:xfrm>
              <a:off x="1385455" y="3158835"/>
              <a:ext cx="982202" cy="1636"/>
            </a:xfrm>
            <a:prstGeom prst="line">
              <a:avLst/>
            </a:prstGeom>
            <a:ln w="158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16BC7ED-FB86-2937-B129-AA76312380B8}"/>
                </a:ext>
              </a:extLst>
            </p:cNvPr>
            <p:cNvCxnSpPr>
              <a:cxnSpLocks/>
              <a:stCxn id="54" idx="3"/>
              <a:endCxn id="50" idx="1"/>
            </p:cNvCxnSpPr>
            <p:nvPr/>
          </p:nvCxnSpPr>
          <p:spPr>
            <a:xfrm>
              <a:off x="1385455" y="3158835"/>
              <a:ext cx="982202" cy="251016"/>
            </a:xfrm>
            <a:prstGeom prst="line">
              <a:avLst/>
            </a:prstGeom>
            <a:ln w="158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EB6882C-D8E2-3E87-104F-CEBAE080F66D}"/>
                </a:ext>
              </a:extLst>
            </p:cNvPr>
            <p:cNvCxnSpPr>
              <a:cxnSpLocks/>
              <a:stCxn id="55" idx="3"/>
              <a:endCxn id="48" idx="1"/>
            </p:cNvCxnSpPr>
            <p:nvPr/>
          </p:nvCxnSpPr>
          <p:spPr>
            <a:xfrm flipV="1">
              <a:off x="1385455" y="2911091"/>
              <a:ext cx="982202" cy="497124"/>
            </a:xfrm>
            <a:prstGeom prst="line">
              <a:avLst/>
            </a:prstGeom>
            <a:ln w="158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D986C44-1AB8-507B-6BE8-7F7B630FAA86}"/>
                </a:ext>
              </a:extLst>
            </p:cNvPr>
            <p:cNvCxnSpPr>
              <a:cxnSpLocks/>
              <a:stCxn id="55" idx="3"/>
              <a:endCxn id="49" idx="1"/>
            </p:cNvCxnSpPr>
            <p:nvPr/>
          </p:nvCxnSpPr>
          <p:spPr>
            <a:xfrm flipV="1">
              <a:off x="1385455" y="3160471"/>
              <a:ext cx="982202" cy="247744"/>
            </a:xfrm>
            <a:prstGeom prst="line">
              <a:avLst/>
            </a:prstGeom>
            <a:ln w="158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E40A1EA-C029-68D3-A728-7145D6C02F0C}"/>
                </a:ext>
              </a:extLst>
            </p:cNvPr>
            <p:cNvCxnSpPr>
              <a:cxnSpLocks/>
              <a:stCxn id="55" idx="3"/>
              <a:endCxn id="50" idx="1"/>
            </p:cNvCxnSpPr>
            <p:nvPr/>
          </p:nvCxnSpPr>
          <p:spPr>
            <a:xfrm>
              <a:off x="1385455" y="3408215"/>
              <a:ext cx="982202" cy="1636"/>
            </a:xfrm>
            <a:prstGeom prst="line">
              <a:avLst/>
            </a:prstGeom>
            <a:ln w="158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9C416F56-6476-C8D2-EFEC-A0D79FA8E959}"/>
              </a:ext>
            </a:extLst>
          </p:cNvPr>
          <p:cNvCxnSpPr>
            <a:cxnSpLocks/>
            <a:stCxn id="5" idx="1"/>
            <a:endCxn id="6" idx="0"/>
          </p:cNvCxnSpPr>
          <p:nvPr/>
        </p:nvCxnSpPr>
        <p:spPr>
          <a:xfrm rot="10800000" flipV="1">
            <a:off x="1862939" y="1008803"/>
            <a:ext cx="2305010" cy="35553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6BC3A6FD-18A4-FF5C-74E3-233CBEE70525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93675" y="986830"/>
            <a:ext cx="27718" cy="2219780"/>
          </a:xfrm>
          <a:prstGeom prst="bentConnector3">
            <a:avLst>
              <a:gd name="adj1" fmla="val -545952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2A84EE1-A079-E575-0B1E-A3CA2BF77288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895148" y="1730310"/>
            <a:ext cx="1" cy="1884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3F3B5E4-8F20-76B7-6AED-DAADF2B97FB8}"/>
              </a:ext>
            </a:extLst>
          </p:cNvPr>
          <p:cNvCxnSpPr>
            <a:cxnSpLocks/>
            <a:stCxn id="90" idx="2"/>
            <a:endCxn id="20" idx="0"/>
          </p:cNvCxnSpPr>
          <p:nvPr/>
        </p:nvCxnSpPr>
        <p:spPr>
          <a:xfrm>
            <a:off x="1892790" y="3265658"/>
            <a:ext cx="2130" cy="3111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3F5CE2A8-F9CB-9E25-E244-CC79BA0B2226}"/>
                  </a:ext>
                </a:extLst>
              </p:cNvPr>
              <p:cNvSpPr/>
              <p:nvPr/>
            </p:nvSpPr>
            <p:spPr>
              <a:xfrm>
                <a:off x="270460" y="3576802"/>
                <a:ext cx="3248920" cy="757160"/>
              </a:xfrm>
              <a:prstGeom prst="roundRect">
                <a:avLst/>
              </a:prstGeom>
              <a:ln w="28575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E" sz="1300" i="1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r>
                  <a:rPr lang="en-AE" sz="1300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Find t</a:t>
                </a:r>
                <a:r>
                  <a:rPr lang="en-US" sz="1300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he best solution-test pair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b>
                          <m:sSubPr>
                            <m:ctrlPr>
                              <a:rPr lang="en-US" sz="1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300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sSub>
                          <m:sSubPr>
                            <m:ctrlPr>
                              <a:rPr lang="en-US" sz="1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300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) with the highest product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AE" sz="1300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; check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sub>
                    </m:sSub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1200" b="0" i="1" smtClean="0">
                        <a:latin typeface="Cambria Math" panose="02040503050406030204" pitchFamily="18" charset="0"/>
                      </a:rPr>
                      <m:t>θ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en-AE" sz="1300" i="1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endParaRPr lang="en-AE" sz="13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3F5CE2A8-F9CB-9E25-E244-CC79BA0B22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60" y="3576802"/>
                <a:ext cx="3248920" cy="75716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rgbClr val="00B050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293EA346-0D21-7AB0-02FF-036E25977121}"/>
              </a:ext>
            </a:extLst>
          </p:cNvPr>
          <p:cNvCxnSpPr>
            <a:cxnSpLocks/>
            <a:stCxn id="20" idx="3"/>
            <a:endCxn id="7" idx="1"/>
          </p:cNvCxnSpPr>
          <p:nvPr/>
        </p:nvCxnSpPr>
        <p:spPr>
          <a:xfrm flipV="1">
            <a:off x="3519380" y="1545583"/>
            <a:ext cx="1468295" cy="2409799"/>
          </a:xfrm>
          <a:prstGeom prst="bentConnector3">
            <a:avLst>
              <a:gd name="adj1" fmla="val 26317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CB58EFE-B2AD-9A25-C699-5B79AED7DD46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>
            <a:off x="1894920" y="4333962"/>
            <a:ext cx="4220" cy="3306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EE5FA80-236B-7B9A-3246-B2FEBFD1EEBC}"/>
                  </a:ext>
                </a:extLst>
              </p:cNvPr>
              <p:cNvSpPr/>
              <p:nvPr/>
            </p:nvSpPr>
            <p:spPr>
              <a:xfrm>
                <a:off x="627670" y="4664630"/>
                <a:ext cx="2542940" cy="433993"/>
              </a:xfrm>
              <a:prstGeom prst="rect">
                <a:avLst/>
              </a:prstGeom>
              <a:solidFill>
                <a:srgbClr val="FFC000">
                  <a:alpha val="15000"/>
                </a:srgbClr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Cambria" panose="02040503050406030204" pitchFamily="18" charset="0"/>
                  </a:rPr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600" dirty="0">
                    <a:latin typeface="Cambria" panose="02040503050406030204" pitchFamily="18" charset="0"/>
                  </a:rPr>
                  <a:t> as final output</a:t>
                </a:r>
                <a:endParaRPr lang="en-AE" sz="1600" dirty="0">
                  <a:latin typeface="Cambria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EE5FA80-236B-7B9A-3246-B2FEBFD1EE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70" y="4664630"/>
                <a:ext cx="2542940" cy="433993"/>
              </a:xfrm>
              <a:prstGeom prst="rect">
                <a:avLst/>
              </a:prstGeom>
              <a:blipFill>
                <a:blip r:embed="rId9"/>
                <a:stretch>
                  <a:fillRect b="-1351"/>
                </a:stretch>
              </a:blipFill>
              <a:ln w="1905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F57478-88F3-CF66-C2AC-614BEB836EA3}"/>
              </a:ext>
            </a:extLst>
          </p:cNvPr>
          <p:cNvCxnSpPr>
            <a:cxnSpLocks/>
            <a:stCxn id="102" idx="2"/>
            <a:endCxn id="161" idx="0"/>
          </p:cNvCxnSpPr>
          <p:nvPr/>
        </p:nvCxnSpPr>
        <p:spPr>
          <a:xfrm>
            <a:off x="5942797" y="3270918"/>
            <a:ext cx="5119" cy="3030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D7FA31A-D172-5727-5899-EA0A8ACA5F33}"/>
              </a:ext>
            </a:extLst>
          </p:cNvPr>
          <p:cNvCxnSpPr>
            <a:cxnSpLocks/>
            <a:stCxn id="103" idx="2"/>
            <a:endCxn id="215" idx="0"/>
          </p:cNvCxnSpPr>
          <p:nvPr/>
        </p:nvCxnSpPr>
        <p:spPr>
          <a:xfrm>
            <a:off x="10306764" y="3290328"/>
            <a:ext cx="3797" cy="3990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78C9C97-99CE-3885-D1DA-9D3D62126876}"/>
              </a:ext>
            </a:extLst>
          </p:cNvPr>
          <p:cNvSpPr txBox="1"/>
          <p:nvPr/>
        </p:nvSpPr>
        <p:spPr>
          <a:xfrm>
            <a:off x="2007106" y="4326076"/>
            <a:ext cx="451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1600" i="1" dirty="0">
                <a:latin typeface="Cambria" panose="02040503050406030204" pitchFamily="18" charset="0"/>
              </a:rPr>
              <a:t>Yes</a:t>
            </a:r>
            <a:endParaRPr lang="en-AE" i="1" dirty="0">
              <a:latin typeface="Cambria" panose="020405030504060302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4D2293-B439-A73E-C235-D302D9E7F942}"/>
              </a:ext>
            </a:extLst>
          </p:cNvPr>
          <p:cNvSpPr txBox="1"/>
          <p:nvPr/>
        </p:nvSpPr>
        <p:spPr>
          <a:xfrm>
            <a:off x="3550051" y="3902719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1600" i="1" dirty="0">
                <a:latin typeface="Cambria" panose="02040503050406030204" pitchFamily="18" charset="0"/>
              </a:rPr>
              <a:t>No</a:t>
            </a:r>
            <a:endParaRPr lang="en-AE" i="1" dirty="0">
              <a:latin typeface="Cambria" panose="02040503050406030204" pitchFamily="18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A675E82-525C-2376-7D89-22A049890015}"/>
              </a:ext>
            </a:extLst>
          </p:cNvPr>
          <p:cNvCxnSpPr>
            <a:cxnSpLocks/>
            <a:stCxn id="161" idx="2"/>
            <a:endCxn id="211" idx="0"/>
          </p:cNvCxnSpPr>
          <p:nvPr/>
        </p:nvCxnSpPr>
        <p:spPr>
          <a:xfrm>
            <a:off x="5947916" y="4333962"/>
            <a:ext cx="0" cy="3384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A8A9565-0260-37C8-F17F-22570D75B2C2}"/>
              </a:ext>
            </a:extLst>
          </p:cNvPr>
          <p:cNvSpPr txBox="1"/>
          <p:nvPr/>
        </p:nvSpPr>
        <p:spPr>
          <a:xfrm>
            <a:off x="6154003" y="4326076"/>
            <a:ext cx="451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1600" i="1" dirty="0">
                <a:latin typeface="Cambria" panose="02040503050406030204" pitchFamily="18" charset="0"/>
              </a:rPr>
              <a:t>Yes</a:t>
            </a:r>
            <a:endParaRPr lang="en-AE" i="1" dirty="0">
              <a:latin typeface="Cambria" panose="02040503050406030204" pitchFamily="18" charset="0"/>
            </a:endParaRPr>
          </a:p>
        </p:txBody>
      </p:sp>
      <p:cxnSp>
        <p:nvCxnSpPr>
          <p:cNvPr id="113" name="Elbow Connector 8">
            <a:extLst>
              <a:ext uri="{FF2B5EF4-FFF2-40B4-BE49-F238E27FC236}">
                <a16:creationId xmlns:a16="http://schemas.microsoft.com/office/drawing/2014/main" id="{D6960639-5F5E-CDF9-595E-FA9C48F800C5}"/>
              </a:ext>
            </a:extLst>
          </p:cNvPr>
          <p:cNvCxnSpPr>
            <a:cxnSpLocks/>
            <a:stCxn id="100" idx="0"/>
            <a:endCxn id="95" idx="0"/>
          </p:cNvCxnSpPr>
          <p:nvPr/>
        </p:nvCxnSpPr>
        <p:spPr>
          <a:xfrm rot="16200000" flipH="1">
            <a:off x="1852695" y="967651"/>
            <a:ext cx="8401" cy="2219780"/>
          </a:xfrm>
          <a:prstGeom prst="bentConnector3">
            <a:avLst>
              <a:gd name="adj1" fmla="val -1724652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Elbow Connector 20">
            <a:extLst>
              <a:ext uri="{FF2B5EF4-FFF2-40B4-BE49-F238E27FC236}">
                <a16:creationId xmlns:a16="http://schemas.microsoft.com/office/drawing/2014/main" id="{4EA15019-B1BA-E10D-9161-861E8CECF5AF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7054201" y="1541584"/>
            <a:ext cx="2333435" cy="237877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30">
            <a:extLst>
              <a:ext uri="{FF2B5EF4-FFF2-40B4-BE49-F238E27FC236}">
                <a16:creationId xmlns:a16="http://schemas.microsoft.com/office/drawing/2014/main" id="{145386E0-C605-1B51-2B16-1022E1741410}"/>
              </a:ext>
            </a:extLst>
          </p:cNvPr>
          <p:cNvSpPr txBox="1"/>
          <p:nvPr/>
        </p:nvSpPr>
        <p:spPr>
          <a:xfrm>
            <a:off x="7252807" y="3510510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1600" i="1" dirty="0">
                <a:latin typeface="Cambria" panose="02040503050406030204" pitchFamily="18" charset="0"/>
              </a:rPr>
              <a:t>No</a:t>
            </a:r>
            <a:endParaRPr lang="en-AE" i="1" dirty="0">
              <a:latin typeface="Cambria" panose="02040503050406030204" pitchFamily="18" charset="0"/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579EEB42-D73E-6683-4D45-4D584E1E9F7F}"/>
              </a:ext>
            </a:extLst>
          </p:cNvPr>
          <p:cNvSpPr txBox="1"/>
          <p:nvPr/>
        </p:nvSpPr>
        <p:spPr>
          <a:xfrm>
            <a:off x="7824263" y="2421327"/>
            <a:ext cx="524390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AE" sz="1800" dirty="0">
                <a:latin typeface="Cambria" panose="02040503050406030204" pitchFamily="18" charset="0"/>
              </a:rPr>
              <a:t>. . .</a:t>
            </a:r>
          </a:p>
          <a:p>
            <a:pPr algn="ctr"/>
            <a:endParaRPr lang="en-AE" sz="1000" dirty="0">
              <a:latin typeface="Cambria" panose="02040503050406030204" pitchFamily="18" charset="0"/>
            </a:endParaRPr>
          </a:p>
        </p:txBody>
      </p:sp>
      <p:cxnSp>
        <p:nvCxnSpPr>
          <p:cNvPr id="166" name="Elbow Connector 14">
            <a:extLst>
              <a:ext uri="{FF2B5EF4-FFF2-40B4-BE49-F238E27FC236}">
                <a16:creationId xmlns:a16="http://schemas.microsoft.com/office/drawing/2014/main" id="{3AC2FA62-230E-4D4D-4041-10CB165D4B21}"/>
              </a:ext>
            </a:extLst>
          </p:cNvPr>
          <p:cNvCxnSpPr>
            <a:cxnSpLocks/>
            <a:stCxn id="56" idx="0"/>
            <a:endCxn id="51" idx="0"/>
          </p:cNvCxnSpPr>
          <p:nvPr/>
        </p:nvCxnSpPr>
        <p:spPr>
          <a:xfrm rot="16200000" flipH="1">
            <a:off x="10266669" y="995506"/>
            <a:ext cx="8401" cy="2219780"/>
          </a:xfrm>
          <a:prstGeom prst="bentConnector3">
            <a:avLst>
              <a:gd name="adj1" fmla="val -2107892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5">
            <a:extLst>
              <a:ext uri="{FF2B5EF4-FFF2-40B4-BE49-F238E27FC236}">
                <a16:creationId xmlns:a16="http://schemas.microsoft.com/office/drawing/2014/main" id="{CC6875DF-3C41-AA9A-76DD-56B4409DA7AB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10295109" y="1726311"/>
            <a:ext cx="1" cy="1924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1" name="Rectangle 22">
                <a:extLst>
                  <a:ext uri="{FF2B5EF4-FFF2-40B4-BE49-F238E27FC236}">
                    <a16:creationId xmlns:a16="http://schemas.microsoft.com/office/drawing/2014/main" id="{604DD4B7-24B3-572C-772D-6EDF9BE07068}"/>
                  </a:ext>
                </a:extLst>
              </p:cNvPr>
              <p:cNvSpPr/>
              <p:nvPr/>
            </p:nvSpPr>
            <p:spPr>
              <a:xfrm>
                <a:off x="4676446" y="4672421"/>
                <a:ext cx="2542940" cy="433993"/>
              </a:xfrm>
              <a:prstGeom prst="rect">
                <a:avLst/>
              </a:prstGeom>
              <a:solidFill>
                <a:srgbClr val="FFC000">
                  <a:alpha val="15000"/>
                </a:srgbClr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Cambria" panose="02040503050406030204" pitchFamily="18" charset="0"/>
                  </a:rPr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600" dirty="0">
                    <a:latin typeface="Cambria" panose="02040503050406030204" pitchFamily="18" charset="0"/>
                  </a:rPr>
                  <a:t> as final output</a:t>
                </a:r>
                <a:endParaRPr lang="en-AE" sz="1600" dirty="0">
                  <a:latin typeface="Cambria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11" name="Rectangle 22">
                <a:extLst>
                  <a:ext uri="{FF2B5EF4-FFF2-40B4-BE49-F238E27FC236}">
                    <a16:creationId xmlns:a16="http://schemas.microsoft.com/office/drawing/2014/main" id="{604DD4B7-24B3-572C-772D-6EDF9BE070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6446" y="4672421"/>
                <a:ext cx="2542940" cy="43399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5" name="Rectangle 22">
                <a:extLst>
                  <a:ext uri="{FF2B5EF4-FFF2-40B4-BE49-F238E27FC236}">
                    <a16:creationId xmlns:a16="http://schemas.microsoft.com/office/drawing/2014/main" id="{27F756FD-455D-329F-B39E-B2FEAC4D9FA6}"/>
                  </a:ext>
                </a:extLst>
              </p:cNvPr>
              <p:cNvSpPr/>
              <p:nvPr/>
            </p:nvSpPr>
            <p:spPr>
              <a:xfrm>
                <a:off x="9039091" y="3689389"/>
                <a:ext cx="2542940" cy="433993"/>
              </a:xfrm>
              <a:prstGeom prst="rect">
                <a:avLst/>
              </a:prstGeom>
              <a:solidFill>
                <a:srgbClr val="FFC000">
                  <a:alpha val="15000"/>
                </a:srgbClr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Cambria" panose="02040503050406030204" pitchFamily="18" charset="0"/>
                  </a:rPr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600" dirty="0">
                    <a:latin typeface="Cambria" panose="02040503050406030204" pitchFamily="18" charset="0"/>
                  </a:rPr>
                  <a:t> as final output</a:t>
                </a:r>
                <a:endParaRPr lang="en-AE" sz="1600" dirty="0">
                  <a:latin typeface="Cambria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15" name="Rectangle 22">
                <a:extLst>
                  <a:ext uri="{FF2B5EF4-FFF2-40B4-BE49-F238E27FC236}">
                    <a16:creationId xmlns:a16="http://schemas.microsoft.com/office/drawing/2014/main" id="{27F756FD-455D-329F-B39E-B2FEAC4D9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091" y="3689389"/>
                <a:ext cx="2542940" cy="43399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15">
            <a:extLst>
              <a:ext uri="{FF2B5EF4-FFF2-40B4-BE49-F238E27FC236}">
                <a16:creationId xmlns:a16="http://schemas.microsoft.com/office/drawing/2014/main" id="{D5655B38-71AC-F0AB-4A34-7DEA8FCE31BF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5895149" y="1193530"/>
            <a:ext cx="1" cy="1673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3">
            <a:extLst>
              <a:ext uri="{FF2B5EF4-FFF2-40B4-BE49-F238E27FC236}">
                <a16:creationId xmlns:a16="http://schemas.microsoft.com/office/drawing/2014/main" id="{9ADCE4BB-0D00-9BA4-FBFE-04C4B6BC2029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>
            <a:off x="7622350" y="1008803"/>
            <a:ext cx="2672760" cy="34805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xtBox 89">
            <a:extLst>
              <a:ext uri="{FF2B5EF4-FFF2-40B4-BE49-F238E27FC236}">
                <a16:creationId xmlns:a16="http://schemas.microsoft.com/office/drawing/2014/main" id="{31D7D6F3-8246-8B2C-1BB0-3FA57D4E2F46}"/>
              </a:ext>
            </a:extLst>
          </p:cNvPr>
          <p:cNvSpPr txBox="1"/>
          <p:nvPr/>
        </p:nvSpPr>
        <p:spPr>
          <a:xfrm>
            <a:off x="5250070" y="2624587"/>
            <a:ext cx="1385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E" sz="1200" b="1" dirty="0">
                <a:latin typeface="Cambria" panose="02040503050406030204" pitchFamily="18" charset="0"/>
              </a:rPr>
              <a:t>Run</a:t>
            </a:r>
          </a:p>
          <a:p>
            <a:pPr algn="ctr"/>
            <a:r>
              <a:rPr lang="en-AE" sz="1200" b="1" dirty="0">
                <a:latin typeface="Cambria" panose="02040503050406030204" pitchFamily="18" charset="0"/>
              </a:rPr>
              <a:t>Pairwise</a:t>
            </a:r>
          </a:p>
          <a:p>
            <a:pPr algn="ctr"/>
            <a:r>
              <a:rPr lang="en-AE" sz="1200" b="1" dirty="0">
                <a:latin typeface="Cambria" panose="02040503050406030204" pitchFamily="18" charset="0"/>
              </a:rPr>
              <a:t>Tests</a:t>
            </a:r>
          </a:p>
        </p:txBody>
      </p:sp>
      <p:sp>
        <p:nvSpPr>
          <p:cNvPr id="103" name="TextBox 89">
            <a:extLst>
              <a:ext uri="{FF2B5EF4-FFF2-40B4-BE49-F238E27FC236}">
                <a16:creationId xmlns:a16="http://schemas.microsoft.com/office/drawing/2014/main" id="{433F2BED-F6BA-ADB9-C391-2E6BDC07C0FE}"/>
              </a:ext>
            </a:extLst>
          </p:cNvPr>
          <p:cNvSpPr txBox="1"/>
          <p:nvPr/>
        </p:nvSpPr>
        <p:spPr>
          <a:xfrm>
            <a:off x="9614037" y="2643997"/>
            <a:ext cx="1385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E" sz="1200" b="1" dirty="0">
                <a:latin typeface="Cambria" panose="02040503050406030204" pitchFamily="18" charset="0"/>
              </a:rPr>
              <a:t>Run</a:t>
            </a:r>
          </a:p>
          <a:p>
            <a:pPr algn="ctr"/>
            <a:r>
              <a:rPr lang="en-AE" sz="1200" b="1" dirty="0">
                <a:latin typeface="Cambria" panose="02040503050406030204" pitchFamily="18" charset="0"/>
              </a:rPr>
              <a:t>Pairwise</a:t>
            </a:r>
          </a:p>
          <a:p>
            <a:pPr algn="ctr"/>
            <a:r>
              <a:rPr lang="en-AE" sz="1200" b="1" dirty="0">
                <a:latin typeface="Cambria" panose="02040503050406030204" pitchFamily="18" charset="0"/>
              </a:rPr>
              <a:t>Tests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Rounded Rectangle 19">
                <a:extLst>
                  <a:ext uri="{FF2B5EF4-FFF2-40B4-BE49-F238E27FC236}">
                    <a16:creationId xmlns:a16="http://schemas.microsoft.com/office/drawing/2014/main" id="{D52BD902-4679-5EB8-57FB-F778E75CF81B}"/>
                  </a:ext>
                </a:extLst>
              </p:cNvPr>
              <p:cNvSpPr/>
              <p:nvPr/>
            </p:nvSpPr>
            <p:spPr>
              <a:xfrm>
                <a:off x="4323456" y="3574009"/>
                <a:ext cx="3248920" cy="759953"/>
              </a:xfrm>
              <a:prstGeom prst="roundRect">
                <a:avLst/>
              </a:prstGeom>
              <a:ln w="28575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E" sz="1300" i="1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r>
                  <a:rPr lang="en-AE" sz="1300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Find t</a:t>
                </a:r>
                <a:r>
                  <a:rPr lang="en-US" sz="1300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he best solution-test pair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b>
                          <m:sSubPr>
                            <m:ctrlPr>
                              <a:rPr lang="en-US" sz="1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300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sSub>
                          <m:sSubPr>
                            <m:ctrlPr>
                              <a:rPr lang="en-US" sz="1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300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) with the highest product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AE" sz="1300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; check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sub>
                    </m:sSub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1200" b="0" i="1" smtClean="0">
                        <a:latin typeface="Cambria Math" panose="02040503050406030204" pitchFamily="18" charset="0"/>
                      </a:rPr>
                      <m:t>θ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AE" sz="1300" i="1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endParaRPr lang="en-AE" sz="13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61" name="Rounded Rectangle 19">
                <a:extLst>
                  <a:ext uri="{FF2B5EF4-FFF2-40B4-BE49-F238E27FC236}">
                    <a16:creationId xmlns:a16="http://schemas.microsoft.com/office/drawing/2014/main" id="{D52BD902-4679-5EB8-57FB-F778E75CF8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456" y="3574009"/>
                <a:ext cx="3248920" cy="759953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 w="28575">
                <a:solidFill>
                  <a:srgbClr val="00B050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TextBox 30">
            <a:extLst>
              <a:ext uri="{FF2B5EF4-FFF2-40B4-BE49-F238E27FC236}">
                <a16:creationId xmlns:a16="http://schemas.microsoft.com/office/drawing/2014/main" id="{BBAA2766-272E-BCC2-64A5-9242EB01A015}"/>
              </a:ext>
            </a:extLst>
          </p:cNvPr>
          <p:cNvSpPr txBox="1"/>
          <p:nvPr/>
        </p:nvSpPr>
        <p:spPr>
          <a:xfrm>
            <a:off x="7679527" y="3900428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1600" i="1" dirty="0">
                <a:latin typeface="Cambria" panose="02040503050406030204" pitchFamily="18" charset="0"/>
              </a:rPr>
              <a:t>No</a:t>
            </a:r>
            <a:endParaRPr lang="en-AE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041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185</Words>
  <Application>Microsoft Office PowerPoint</Application>
  <PresentationFormat>宽屏</PresentationFormat>
  <Paragraphs>56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Cambria Math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Kashif</dc:creator>
  <cp:lastModifiedBy>Boyuan Chen</cp:lastModifiedBy>
  <cp:revision>8</cp:revision>
  <dcterms:created xsi:type="dcterms:W3CDTF">2023-11-16T13:25:53Z</dcterms:created>
  <dcterms:modified xsi:type="dcterms:W3CDTF">2023-11-19T18:47:08Z</dcterms:modified>
</cp:coreProperties>
</file>