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71" r:id="rId2"/>
    <p:sldId id="404" r:id="rId3"/>
    <p:sldId id="370" r:id="rId4"/>
    <p:sldId id="369" r:id="rId5"/>
    <p:sldId id="373" r:id="rId6"/>
    <p:sldId id="376" r:id="rId7"/>
    <p:sldId id="405" r:id="rId8"/>
    <p:sldId id="377" r:id="rId9"/>
    <p:sldId id="375" r:id="rId10"/>
    <p:sldId id="406" r:id="rId11"/>
    <p:sldId id="378" r:id="rId12"/>
    <p:sldId id="379" r:id="rId13"/>
    <p:sldId id="380" r:id="rId14"/>
    <p:sldId id="381" r:id="rId15"/>
    <p:sldId id="383" r:id="rId16"/>
    <p:sldId id="382" r:id="rId17"/>
    <p:sldId id="384" r:id="rId18"/>
    <p:sldId id="385" r:id="rId19"/>
    <p:sldId id="388" r:id="rId20"/>
    <p:sldId id="398" r:id="rId21"/>
    <p:sldId id="397" r:id="rId22"/>
    <p:sldId id="389" r:id="rId23"/>
    <p:sldId id="399" r:id="rId24"/>
    <p:sldId id="401" r:id="rId25"/>
    <p:sldId id="407" r:id="rId26"/>
    <p:sldId id="387" r:id="rId27"/>
    <p:sldId id="396" r:id="rId28"/>
    <p:sldId id="395" r:id="rId29"/>
    <p:sldId id="394" r:id="rId30"/>
    <p:sldId id="393" r:id="rId31"/>
    <p:sldId id="392" r:id="rId32"/>
    <p:sldId id="391" r:id="rId33"/>
    <p:sldId id="390" r:id="rId34"/>
    <p:sldId id="386" r:id="rId35"/>
    <p:sldId id="402" r:id="rId36"/>
    <p:sldId id="403" r:id="rId37"/>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charset="0"/>
        <a:ea typeface="等线"/>
        <a:cs typeface="等线"/>
      </a:defRPr>
    </a:lvl1pPr>
    <a:lvl2pPr marL="457200" algn="l" rtl="0" fontAlgn="base">
      <a:spcBef>
        <a:spcPct val="0"/>
      </a:spcBef>
      <a:spcAft>
        <a:spcPct val="0"/>
      </a:spcAft>
      <a:defRPr kern="1200">
        <a:solidFill>
          <a:schemeClr val="tx1"/>
        </a:solidFill>
        <a:latin typeface="Arial" charset="0"/>
        <a:ea typeface="等线"/>
        <a:cs typeface="等线"/>
      </a:defRPr>
    </a:lvl2pPr>
    <a:lvl3pPr marL="914400" algn="l" rtl="0" fontAlgn="base">
      <a:spcBef>
        <a:spcPct val="0"/>
      </a:spcBef>
      <a:spcAft>
        <a:spcPct val="0"/>
      </a:spcAft>
      <a:defRPr kern="1200">
        <a:solidFill>
          <a:schemeClr val="tx1"/>
        </a:solidFill>
        <a:latin typeface="Arial" charset="0"/>
        <a:ea typeface="等线"/>
        <a:cs typeface="等线"/>
      </a:defRPr>
    </a:lvl3pPr>
    <a:lvl4pPr marL="1371600" algn="l" rtl="0" fontAlgn="base">
      <a:spcBef>
        <a:spcPct val="0"/>
      </a:spcBef>
      <a:spcAft>
        <a:spcPct val="0"/>
      </a:spcAft>
      <a:defRPr kern="1200">
        <a:solidFill>
          <a:schemeClr val="tx1"/>
        </a:solidFill>
        <a:latin typeface="Arial" charset="0"/>
        <a:ea typeface="等线"/>
        <a:cs typeface="等线"/>
      </a:defRPr>
    </a:lvl4pPr>
    <a:lvl5pPr marL="1828800" algn="l" rtl="0" fontAlgn="base">
      <a:spcBef>
        <a:spcPct val="0"/>
      </a:spcBef>
      <a:spcAft>
        <a:spcPct val="0"/>
      </a:spcAft>
      <a:defRPr kern="1200">
        <a:solidFill>
          <a:schemeClr val="tx1"/>
        </a:solidFill>
        <a:latin typeface="Arial" charset="0"/>
        <a:ea typeface="等线"/>
        <a:cs typeface="等线"/>
      </a:defRPr>
    </a:lvl5pPr>
    <a:lvl6pPr marL="2286000" algn="l" defTabSz="914400" rtl="0" eaLnBrk="1" latinLnBrk="0" hangingPunct="1">
      <a:defRPr kern="1200">
        <a:solidFill>
          <a:schemeClr val="tx1"/>
        </a:solidFill>
        <a:latin typeface="Arial" charset="0"/>
        <a:ea typeface="等线"/>
        <a:cs typeface="等线"/>
      </a:defRPr>
    </a:lvl6pPr>
    <a:lvl7pPr marL="2743200" algn="l" defTabSz="914400" rtl="0" eaLnBrk="1" latinLnBrk="0" hangingPunct="1">
      <a:defRPr kern="1200">
        <a:solidFill>
          <a:schemeClr val="tx1"/>
        </a:solidFill>
        <a:latin typeface="Arial" charset="0"/>
        <a:ea typeface="等线"/>
        <a:cs typeface="等线"/>
      </a:defRPr>
    </a:lvl7pPr>
    <a:lvl8pPr marL="3200400" algn="l" defTabSz="914400" rtl="0" eaLnBrk="1" latinLnBrk="0" hangingPunct="1">
      <a:defRPr kern="1200">
        <a:solidFill>
          <a:schemeClr val="tx1"/>
        </a:solidFill>
        <a:latin typeface="Arial" charset="0"/>
        <a:ea typeface="等线"/>
        <a:cs typeface="等线"/>
      </a:defRPr>
    </a:lvl8pPr>
    <a:lvl9pPr marL="3657600" algn="l" defTabSz="914400" rtl="0" eaLnBrk="1" latinLnBrk="0" hangingPunct="1">
      <a:defRPr kern="1200">
        <a:solidFill>
          <a:schemeClr val="tx1"/>
        </a:solidFill>
        <a:latin typeface="Arial" charset="0"/>
        <a:ea typeface="等线"/>
        <a:cs typeface="等线"/>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52F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0857" autoAdjust="0"/>
    <p:restoredTop sz="94713" autoAdjust="0"/>
  </p:normalViewPr>
  <p:slideViewPr>
    <p:cSldViewPr snapToGrid="0">
      <p:cViewPr varScale="1">
        <p:scale>
          <a:sx n="54" d="100"/>
          <a:sy n="54" d="100"/>
        </p:scale>
        <p:origin x="84" y="276"/>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 Id="rId4" Type="http://schemas.openxmlformats.org/officeDocument/2006/relationships/image" Target="../media/image50.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2.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65.wmf"/><Relationship Id="rId3" Type="http://schemas.openxmlformats.org/officeDocument/2006/relationships/image" Target="../media/image60.wmf"/><Relationship Id="rId7" Type="http://schemas.openxmlformats.org/officeDocument/2006/relationships/image" Target="../media/image64.wmf"/><Relationship Id="rId12" Type="http://schemas.openxmlformats.org/officeDocument/2006/relationships/image" Target="../media/image69.wmf"/><Relationship Id="rId2" Type="http://schemas.openxmlformats.org/officeDocument/2006/relationships/image" Target="../media/image59.wmf"/><Relationship Id="rId1" Type="http://schemas.openxmlformats.org/officeDocument/2006/relationships/image" Target="../media/image58.wmf"/><Relationship Id="rId6" Type="http://schemas.openxmlformats.org/officeDocument/2006/relationships/image" Target="../media/image63.wmf"/><Relationship Id="rId11" Type="http://schemas.openxmlformats.org/officeDocument/2006/relationships/image" Target="../media/image68.wmf"/><Relationship Id="rId5" Type="http://schemas.openxmlformats.org/officeDocument/2006/relationships/image" Target="../media/image62.wmf"/><Relationship Id="rId10" Type="http://schemas.openxmlformats.org/officeDocument/2006/relationships/image" Target="../media/image67.wmf"/><Relationship Id="rId4" Type="http://schemas.openxmlformats.org/officeDocument/2006/relationships/image" Target="../media/image61.wmf"/><Relationship Id="rId9" Type="http://schemas.openxmlformats.org/officeDocument/2006/relationships/image" Target="../media/image66.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72.wmf"/><Relationship Id="rId4" Type="http://schemas.openxmlformats.org/officeDocument/2006/relationships/image" Target="../media/image75.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image" Target="../media/image81.wmf"/><Relationship Id="rId1" Type="http://schemas.openxmlformats.org/officeDocument/2006/relationships/image" Target="../media/image80.wmf"/><Relationship Id="rId5" Type="http://schemas.openxmlformats.org/officeDocument/2006/relationships/image" Target="../media/image84.wmf"/><Relationship Id="rId4" Type="http://schemas.openxmlformats.org/officeDocument/2006/relationships/image" Target="../media/image8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87.wmf"/><Relationship Id="rId2" Type="http://schemas.openxmlformats.org/officeDocument/2006/relationships/image" Target="../media/image86.wmf"/><Relationship Id="rId1" Type="http://schemas.openxmlformats.org/officeDocument/2006/relationships/image" Target="../media/image85.wmf"/><Relationship Id="rId5" Type="http://schemas.openxmlformats.org/officeDocument/2006/relationships/image" Target="../media/image89.wmf"/><Relationship Id="rId4" Type="http://schemas.openxmlformats.org/officeDocument/2006/relationships/image" Target="../media/image8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5" Type="http://schemas.openxmlformats.org/officeDocument/2006/relationships/image" Target="../media/image10.wmf"/><Relationship Id="rId4"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4"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4"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9.wmf"/><Relationship Id="rId1" Type="http://schemas.openxmlformats.org/officeDocument/2006/relationships/image" Target="../media/image28.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p:cNvPr>
          <p:cNvSpPr>
            <a:spLocks noGrp="1"/>
          </p:cNvSpPr>
          <p:nvPr>
            <p:ph type="dt" sz="half" idx="10"/>
          </p:nvPr>
        </p:nvSpPr>
        <p:spPr/>
        <p:txBody>
          <a:bodyPr/>
          <a:lstStyle>
            <a:lvl1pPr>
              <a:defRPr/>
            </a:lvl1pPr>
          </a:lstStyle>
          <a:p>
            <a:pPr>
              <a:defRPr/>
            </a:pPr>
            <a:fld id="{0B5A5D90-2F6E-4398-8249-E738AA3A7C30}" type="datetimeFigureOut">
              <a:rPr lang="zh-CN" altLang="en-US"/>
              <a:pPr>
                <a:defRPr/>
              </a:pPr>
              <a:t>2022/4/10</a:t>
            </a:fld>
            <a:endParaRPr lang="zh-CN" altLang="en-US"/>
          </a:p>
        </p:txBody>
      </p:sp>
      <p:sp>
        <p:nvSpPr>
          <p:cNvPr id="5" name="页脚占位符 4">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p:cNvPr>
          <p:cNvSpPr>
            <a:spLocks noGrp="1"/>
          </p:cNvSpPr>
          <p:nvPr>
            <p:ph type="sldNum" sz="quarter" idx="12"/>
          </p:nvPr>
        </p:nvSpPr>
        <p:spPr/>
        <p:txBody>
          <a:bodyPr/>
          <a:lstStyle>
            <a:lvl1pPr>
              <a:defRPr/>
            </a:lvl1pPr>
          </a:lstStyle>
          <a:p>
            <a:pPr>
              <a:defRPr/>
            </a:pPr>
            <a:fld id="{AF2BD6F5-8E47-47E2-950D-847B27397859}"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r>
              <a:rPr lang="zh-CN" altLang="en-US"/>
              <a:t>单击此处编辑母版标题样式</a:t>
            </a:r>
          </a:p>
        </p:txBody>
      </p:sp>
      <p:sp>
        <p:nvSpPr>
          <p:cNvPr id="3" name="竖排文字占位符 2">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p:cNvPr>
          <p:cNvSpPr>
            <a:spLocks noGrp="1"/>
          </p:cNvSpPr>
          <p:nvPr>
            <p:ph type="dt" sz="half" idx="10"/>
          </p:nvPr>
        </p:nvSpPr>
        <p:spPr/>
        <p:txBody>
          <a:bodyPr/>
          <a:lstStyle>
            <a:lvl1pPr>
              <a:defRPr/>
            </a:lvl1pPr>
          </a:lstStyle>
          <a:p>
            <a:pPr>
              <a:defRPr/>
            </a:pPr>
            <a:fld id="{9762ABAA-0E08-4193-996D-A64D5763F149}" type="datetimeFigureOut">
              <a:rPr lang="zh-CN" altLang="en-US"/>
              <a:pPr>
                <a:defRPr/>
              </a:pPr>
              <a:t>2022/4/10</a:t>
            </a:fld>
            <a:endParaRPr lang="zh-CN" altLang="en-US"/>
          </a:p>
        </p:txBody>
      </p:sp>
      <p:sp>
        <p:nvSpPr>
          <p:cNvPr id="5" name="页脚占位符 4">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p:cNvPr>
          <p:cNvSpPr>
            <a:spLocks noGrp="1"/>
          </p:cNvSpPr>
          <p:nvPr>
            <p:ph type="sldNum" sz="quarter" idx="12"/>
          </p:nvPr>
        </p:nvSpPr>
        <p:spPr/>
        <p:txBody>
          <a:bodyPr/>
          <a:lstStyle>
            <a:lvl1pPr>
              <a:defRPr/>
            </a:lvl1pPr>
          </a:lstStyle>
          <a:p>
            <a:pPr>
              <a:defRPr/>
            </a:pPr>
            <a:fld id="{0BFF1758-E676-455A-8C2D-6C5BE64C72FF}"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p:cNvPr>
          <p:cNvSpPr>
            <a:spLocks noGrp="1"/>
          </p:cNvSpPr>
          <p:nvPr>
            <p:ph type="dt" sz="half" idx="10"/>
          </p:nvPr>
        </p:nvSpPr>
        <p:spPr/>
        <p:txBody>
          <a:bodyPr/>
          <a:lstStyle>
            <a:lvl1pPr>
              <a:defRPr/>
            </a:lvl1pPr>
          </a:lstStyle>
          <a:p>
            <a:pPr>
              <a:defRPr/>
            </a:pPr>
            <a:fld id="{F0D657C9-CD4E-4A94-B6FB-B3A5B6A801B1}" type="datetimeFigureOut">
              <a:rPr lang="zh-CN" altLang="en-US"/>
              <a:pPr>
                <a:defRPr/>
              </a:pPr>
              <a:t>2022/4/10</a:t>
            </a:fld>
            <a:endParaRPr lang="zh-CN" altLang="en-US"/>
          </a:p>
        </p:txBody>
      </p:sp>
      <p:sp>
        <p:nvSpPr>
          <p:cNvPr id="5" name="页脚占位符 4">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p:cNvPr>
          <p:cNvSpPr>
            <a:spLocks noGrp="1"/>
          </p:cNvSpPr>
          <p:nvPr>
            <p:ph type="sldNum" sz="quarter" idx="12"/>
          </p:nvPr>
        </p:nvSpPr>
        <p:spPr/>
        <p:txBody>
          <a:bodyPr/>
          <a:lstStyle>
            <a:lvl1pPr>
              <a:defRPr/>
            </a:lvl1pPr>
          </a:lstStyle>
          <a:p>
            <a:pPr>
              <a:defRPr/>
            </a:pPr>
            <a:fld id="{32426A3A-9A24-46D5-9FAC-1D18F289A100}"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p>
        </p:txBody>
      </p:sp>
      <p:sp>
        <p:nvSpPr>
          <p:cNvPr id="3" name="文本占位符 2"/>
          <p:cNvSpPr>
            <a:spLocks noGrp="1"/>
          </p:cNvSpPr>
          <p:nvPr>
            <p:ph type="body"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72200" y="1825625"/>
            <a:ext cx="5181600" cy="2098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72200" y="4076700"/>
            <a:ext cx="5181600" cy="21002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3">
            <a:extLst/>
          </p:cNvPr>
          <p:cNvSpPr>
            <a:spLocks noGrp="1"/>
          </p:cNvSpPr>
          <p:nvPr>
            <p:ph type="dt" sz="half" idx="10"/>
          </p:nvPr>
        </p:nvSpPr>
        <p:spPr/>
        <p:txBody>
          <a:bodyPr/>
          <a:lstStyle>
            <a:lvl1pPr>
              <a:defRPr/>
            </a:lvl1pPr>
          </a:lstStyle>
          <a:p>
            <a:pPr>
              <a:defRPr/>
            </a:pPr>
            <a:fld id="{FFB12CB4-80E3-46EB-AABE-99D98EBF26A6}" type="datetimeFigureOut">
              <a:rPr lang="zh-CN" altLang="en-US"/>
              <a:pPr>
                <a:defRPr/>
              </a:pPr>
              <a:t>2022/4/10</a:t>
            </a:fld>
            <a:endParaRPr lang="zh-CN" altLang="en-US"/>
          </a:p>
        </p:txBody>
      </p:sp>
      <p:sp>
        <p:nvSpPr>
          <p:cNvPr id="7" name="页脚占位符 4">
            <a:extLst/>
          </p:cNvPr>
          <p:cNvSpPr>
            <a:spLocks noGrp="1"/>
          </p:cNvSpPr>
          <p:nvPr>
            <p:ph type="ftr" sz="quarter" idx="11"/>
          </p:nvPr>
        </p:nvSpPr>
        <p:spPr/>
        <p:txBody>
          <a:bodyPr/>
          <a:lstStyle>
            <a:lvl1pPr>
              <a:defRPr/>
            </a:lvl1pPr>
          </a:lstStyle>
          <a:p>
            <a:pPr>
              <a:defRPr/>
            </a:pPr>
            <a:endParaRPr lang="zh-CN" altLang="en-US"/>
          </a:p>
        </p:txBody>
      </p:sp>
      <p:sp>
        <p:nvSpPr>
          <p:cNvPr id="8" name="灯片编号占位符 5">
            <a:extLst/>
          </p:cNvPr>
          <p:cNvSpPr>
            <a:spLocks noGrp="1"/>
          </p:cNvSpPr>
          <p:nvPr>
            <p:ph type="sldNum" sz="quarter" idx="12"/>
          </p:nvPr>
        </p:nvSpPr>
        <p:spPr/>
        <p:txBody>
          <a:bodyPr/>
          <a:lstStyle>
            <a:lvl1pPr>
              <a:defRPr/>
            </a:lvl1pPr>
          </a:lstStyle>
          <a:p>
            <a:pPr>
              <a:defRPr/>
            </a:pPr>
            <a:fld id="{24B27505-73CE-4832-90A9-4801E690075F}" type="slidenum">
              <a:rPr lang="zh-CN" altLang="en-US"/>
              <a:pPr>
                <a:defRPr/>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p>
        </p:txBody>
      </p:sp>
      <p:sp>
        <p:nvSpPr>
          <p:cNvPr id="3" name="文本占位符 2"/>
          <p:cNvSpPr>
            <a:spLocks noGrp="1"/>
          </p:cNvSpPr>
          <p:nvPr>
            <p:ph type="body"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p:cNvPr>
          <p:cNvSpPr>
            <a:spLocks noGrp="1"/>
          </p:cNvSpPr>
          <p:nvPr>
            <p:ph type="dt" sz="half" idx="10"/>
          </p:nvPr>
        </p:nvSpPr>
        <p:spPr/>
        <p:txBody>
          <a:bodyPr/>
          <a:lstStyle>
            <a:lvl1pPr>
              <a:defRPr/>
            </a:lvl1pPr>
          </a:lstStyle>
          <a:p>
            <a:pPr>
              <a:defRPr/>
            </a:pPr>
            <a:fld id="{8AD4F393-DCF8-412F-826D-C833738F376D}" type="datetimeFigureOut">
              <a:rPr lang="zh-CN" altLang="en-US"/>
              <a:pPr>
                <a:defRPr/>
              </a:pPr>
              <a:t>2022/4/10</a:t>
            </a:fld>
            <a:endParaRPr lang="zh-CN" altLang="en-US"/>
          </a:p>
        </p:txBody>
      </p:sp>
      <p:sp>
        <p:nvSpPr>
          <p:cNvPr id="6" name="页脚占位符 4">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p:cNvPr>
          <p:cNvSpPr>
            <a:spLocks noGrp="1"/>
          </p:cNvSpPr>
          <p:nvPr>
            <p:ph type="sldNum" sz="quarter" idx="12"/>
          </p:nvPr>
        </p:nvSpPr>
        <p:spPr/>
        <p:txBody>
          <a:bodyPr/>
          <a:lstStyle>
            <a:lvl1pPr>
              <a:defRPr/>
            </a:lvl1pPr>
          </a:lstStyle>
          <a:p>
            <a:pPr>
              <a:defRPr/>
            </a:pPr>
            <a:fld id="{18783870-DD07-45CA-B147-2EAA0ED57A76}"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r>
              <a:rPr lang="zh-CN" altLang="en-US"/>
              <a:t>单击此处编辑母版标题样式</a:t>
            </a:r>
          </a:p>
        </p:txBody>
      </p:sp>
      <p:sp>
        <p:nvSpPr>
          <p:cNvPr id="3" name="内容占位符 2">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p:cNvPr>
          <p:cNvSpPr>
            <a:spLocks noGrp="1"/>
          </p:cNvSpPr>
          <p:nvPr>
            <p:ph type="dt" sz="half" idx="10"/>
          </p:nvPr>
        </p:nvSpPr>
        <p:spPr/>
        <p:txBody>
          <a:bodyPr/>
          <a:lstStyle>
            <a:lvl1pPr>
              <a:defRPr/>
            </a:lvl1pPr>
          </a:lstStyle>
          <a:p>
            <a:pPr>
              <a:defRPr/>
            </a:pPr>
            <a:fld id="{4F0D7AC6-660E-4E92-ADBF-DF4CB2B9D0A1}" type="datetimeFigureOut">
              <a:rPr lang="zh-CN" altLang="en-US"/>
              <a:pPr>
                <a:defRPr/>
              </a:pPr>
              <a:t>2022/4/10</a:t>
            </a:fld>
            <a:endParaRPr lang="zh-CN" altLang="en-US"/>
          </a:p>
        </p:txBody>
      </p:sp>
      <p:sp>
        <p:nvSpPr>
          <p:cNvPr id="5" name="页脚占位符 4">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p:cNvPr>
          <p:cNvSpPr>
            <a:spLocks noGrp="1"/>
          </p:cNvSpPr>
          <p:nvPr>
            <p:ph type="sldNum" sz="quarter" idx="12"/>
          </p:nvPr>
        </p:nvSpPr>
        <p:spPr/>
        <p:txBody>
          <a:bodyPr/>
          <a:lstStyle>
            <a:lvl1pPr>
              <a:defRPr/>
            </a:lvl1pPr>
          </a:lstStyle>
          <a:p>
            <a:pPr>
              <a:defRPr/>
            </a:pPr>
            <a:fld id="{C0B17A90-F294-4E95-9CFA-6CA452048158}"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p:cNvPr>
          <p:cNvSpPr>
            <a:spLocks noGrp="1"/>
          </p:cNvSpPr>
          <p:nvPr>
            <p:ph type="dt" sz="half" idx="10"/>
          </p:nvPr>
        </p:nvSpPr>
        <p:spPr/>
        <p:txBody>
          <a:bodyPr/>
          <a:lstStyle>
            <a:lvl1pPr>
              <a:defRPr/>
            </a:lvl1pPr>
          </a:lstStyle>
          <a:p>
            <a:pPr>
              <a:defRPr/>
            </a:pPr>
            <a:fld id="{8F7254A6-196C-4211-B4B5-7B41BC45CBFD}" type="datetimeFigureOut">
              <a:rPr lang="zh-CN" altLang="en-US"/>
              <a:pPr>
                <a:defRPr/>
              </a:pPr>
              <a:t>2022/4/10</a:t>
            </a:fld>
            <a:endParaRPr lang="zh-CN" altLang="en-US"/>
          </a:p>
        </p:txBody>
      </p:sp>
      <p:sp>
        <p:nvSpPr>
          <p:cNvPr id="5" name="页脚占位符 4">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p:cNvPr>
          <p:cNvSpPr>
            <a:spLocks noGrp="1"/>
          </p:cNvSpPr>
          <p:nvPr>
            <p:ph type="sldNum" sz="quarter" idx="12"/>
          </p:nvPr>
        </p:nvSpPr>
        <p:spPr/>
        <p:txBody>
          <a:bodyPr/>
          <a:lstStyle>
            <a:lvl1pPr>
              <a:defRPr/>
            </a:lvl1pPr>
          </a:lstStyle>
          <a:p>
            <a:pPr>
              <a:defRPr/>
            </a:pPr>
            <a:fld id="{3B3095CE-31CB-4ED4-99C3-0FB16127213F}"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r>
              <a:rPr lang="zh-CN" altLang="en-US"/>
              <a:t>单击此处编辑母版标题样式</a:t>
            </a:r>
          </a:p>
        </p:txBody>
      </p:sp>
      <p:sp>
        <p:nvSpPr>
          <p:cNvPr id="3" name="内容占位符 2">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p:cNvPr>
          <p:cNvSpPr>
            <a:spLocks noGrp="1"/>
          </p:cNvSpPr>
          <p:nvPr>
            <p:ph type="dt" sz="half" idx="10"/>
          </p:nvPr>
        </p:nvSpPr>
        <p:spPr/>
        <p:txBody>
          <a:bodyPr/>
          <a:lstStyle>
            <a:lvl1pPr>
              <a:defRPr/>
            </a:lvl1pPr>
          </a:lstStyle>
          <a:p>
            <a:pPr>
              <a:defRPr/>
            </a:pPr>
            <a:fld id="{AC667E24-E8E1-4F8F-B97A-21409C7DD40E}" type="datetimeFigureOut">
              <a:rPr lang="zh-CN" altLang="en-US"/>
              <a:pPr>
                <a:defRPr/>
              </a:pPr>
              <a:t>2022/4/10</a:t>
            </a:fld>
            <a:endParaRPr lang="zh-CN" altLang="en-US"/>
          </a:p>
        </p:txBody>
      </p:sp>
      <p:sp>
        <p:nvSpPr>
          <p:cNvPr id="6" name="页脚占位符 4">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p:cNvPr>
          <p:cNvSpPr>
            <a:spLocks noGrp="1"/>
          </p:cNvSpPr>
          <p:nvPr>
            <p:ph type="sldNum" sz="quarter" idx="12"/>
          </p:nvPr>
        </p:nvSpPr>
        <p:spPr/>
        <p:txBody>
          <a:bodyPr/>
          <a:lstStyle>
            <a:lvl1pPr>
              <a:defRPr/>
            </a:lvl1pPr>
          </a:lstStyle>
          <a:p>
            <a:pPr>
              <a:defRPr/>
            </a:pPr>
            <a:fld id="{9B748E39-3A2D-46CF-9D2E-4FF9E79B162D}"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p:cNvPr>
          <p:cNvSpPr>
            <a:spLocks noGrp="1"/>
          </p:cNvSpPr>
          <p:nvPr>
            <p:ph type="dt" sz="half" idx="10"/>
          </p:nvPr>
        </p:nvSpPr>
        <p:spPr/>
        <p:txBody>
          <a:bodyPr/>
          <a:lstStyle>
            <a:lvl1pPr>
              <a:defRPr/>
            </a:lvl1pPr>
          </a:lstStyle>
          <a:p>
            <a:pPr>
              <a:defRPr/>
            </a:pPr>
            <a:fld id="{F2F87FC3-71B6-4672-B46F-929B0B1EA28F}" type="datetimeFigureOut">
              <a:rPr lang="zh-CN" altLang="en-US"/>
              <a:pPr>
                <a:defRPr/>
              </a:pPr>
              <a:t>2022/4/10</a:t>
            </a:fld>
            <a:endParaRPr lang="zh-CN" altLang="en-US"/>
          </a:p>
        </p:txBody>
      </p:sp>
      <p:sp>
        <p:nvSpPr>
          <p:cNvPr id="8" name="页脚占位符 4">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p:cNvPr>
          <p:cNvSpPr>
            <a:spLocks noGrp="1"/>
          </p:cNvSpPr>
          <p:nvPr>
            <p:ph type="sldNum" sz="quarter" idx="12"/>
          </p:nvPr>
        </p:nvSpPr>
        <p:spPr/>
        <p:txBody>
          <a:bodyPr/>
          <a:lstStyle>
            <a:lvl1pPr>
              <a:defRPr/>
            </a:lvl1pPr>
          </a:lstStyle>
          <a:p>
            <a:pPr>
              <a:defRPr/>
            </a:pPr>
            <a:fld id="{D707B82D-FFE7-48E2-8066-54AF26F3DB7C}"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r>
              <a:rPr lang="zh-CN" altLang="en-US"/>
              <a:t>单击此处编辑母版标题样式</a:t>
            </a:r>
          </a:p>
        </p:txBody>
      </p:sp>
      <p:sp>
        <p:nvSpPr>
          <p:cNvPr id="3" name="日期占位符 3">
            <a:extLst/>
          </p:cNvPr>
          <p:cNvSpPr>
            <a:spLocks noGrp="1"/>
          </p:cNvSpPr>
          <p:nvPr>
            <p:ph type="dt" sz="half" idx="10"/>
          </p:nvPr>
        </p:nvSpPr>
        <p:spPr/>
        <p:txBody>
          <a:bodyPr/>
          <a:lstStyle>
            <a:lvl1pPr>
              <a:defRPr/>
            </a:lvl1pPr>
          </a:lstStyle>
          <a:p>
            <a:pPr>
              <a:defRPr/>
            </a:pPr>
            <a:fld id="{28071CBF-B0F9-4FD4-AAC9-F4E1E15835D5}" type="datetimeFigureOut">
              <a:rPr lang="zh-CN" altLang="en-US"/>
              <a:pPr>
                <a:defRPr/>
              </a:pPr>
              <a:t>2022/4/10</a:t>
            </a:fld>
            <a:endParaRPr lang="zh-CN" altLang="en-US"/>
          </a:p>
        </p:txBody>
      </p:sp>
      <p:sp>
        <p:nvSpPr>
          <p:cNvPr id="4" name="页脚占位符 4">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p:cNvPr>
          <p:cNvSpPr>
            <a:spLocks noGrp="1"/>
          </p:cNvSpPr>
          <p:nvPr>
            <p:ph type="sldNum" sz="quarter" idx="12"/>
          </p:nvPr>
        </p:nvSpPr>
        <p:spPr/>
        <p:txBody>
          <a:bodyPr/>
          <a:lstStyle>
            <a:lvl1pPr>
              <a:defRPr/>
            </a:lvl1pPr>
          </a:lstStyle>
          <a:p>
            <a:pPr>
              <a:defRPr/>
            </a:pPr>
            <a:fld id="{D92C3DD5-E5AE-49A8-A2A9-CF93A4F0A4A6}"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p:cNvPr>
          <p:cNvSpPr>
            <a:spLocks noGrp="1"/>
          </p:cNvSpPr>
          <p:nvPr>
            <p:ph type="dt" sz="half" idx="10"/>
          </p:nvPr>
        </p:nvSpPr>
        <p:spPr/>
        <p:txBody>
          <a:bodyPr/>
          <a:lstStyle>
            <a:lvl1pPr>
              <a:defRPr/>
            </a:lvl1pPr>
          </a:lstStyle>
          <a:p>
            <a:pPr>
              <a:defRPr/>
            </a:pPr>
            <a:fld id="{B4AB74B4-5A85-4D42-A05E-7979CF06F5A9}" type="datetimeFigureOut">
              <a:rPr lang="zh-CN" altLang="en-US"/>
              <a:pPr>
                <a:defRPr/>
              </a:pPr>
              <a:t>2022/4/10</a:t>
            </a:fld>
            <a:endParaRPr lang="zh-CN" altLang="en-US"/>
          </a:p>
        </p:txBody>
      </p:sp>
      <p:sp>
        <p:nvSpPr>
          <p:cNvPr id="3" name="页脚占位符 4">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p:cNvPr>
          <p:cNvSpPr>
            <a:spLocks noGrp="1"/>
          </p:cNvSpPr>
          <p:nvPr>
            <p:ph type="sldNum" sz="quarter" idx="12"/>
          </p:nvPr>
        </p:nvSpPr>
        <p:spPr/>
        <p:txBody>
          <a:bodyPr/>
          <a:lstStyle>
            <a:lvl1pPr>
              <a:defRPr/>
            </a:lvl1pPr>
          </a:lstStyle>
          <a:p>
            <a:pPr>
              <a:defRPr/>
            </a:pPr>
            <a:fld id="{8F540AFA-0EA2-4F1D-BCFC-8236F068023B}"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3">
            <a:extLst/>
          </p:cNvPr>
          <p:cNvSpPr>
            <a:spLocks noGrp="1"/>
          </p:cNvSpPr>
          <p:nvPr>
            <p:ph type="dt" sz="half" idx="10"/>
          </p:nvPr>
        </p:nvSpPr>
        <p:spPr/>
        <p:txBody>
          <a:bodyPr/>
          <a:lstStyle>
            <a:lvl1pPr>
              <a:defRPr/>
            </a:lvl1pPr>
          </a:lstStyle>
          <a:p>
            <a:pPr>
              <a:defRPr/>
            </a:pPr>
            <a:fld id="{60458261-4730-4EA0-B459-A875863678A4}" type="datetimeFigureOut">
              <a:rPr lang="zh-CN" altLang="en-US"/>
              <a:pPr>
                <a:defRPr/>
              </a:pPr>
              <a:t>2022/4/10</a:t>
            </a:fld>
            <a:endParaRPr lang="zh-CN" altLang="en-US"/>
          </a:p>
        </p:txBody>
      </p:sp>
      <p:sp>
        <p:nvSpPr>
          <p:cNvPr id="6" name="页脚占位符 4">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p:cNvPr>
          <p:cNvSpPr>
            <a:spLocks noGrp="1"/>
          </p:cNvSpPr>
          <p:nvPr>
            <p:ph type="sldNum" sz="quarter" idx="12"/>
          </p:nvPr>
        </p:nvSpPr>
        <p:spPr/>
        <p:txBody>
          <a:bodyPr/>
          <a:lstStyle>
            <a:lvl1pPr>
              <a:defRPr/>
            </a:lvl1pPr>
          </a:lstStyle>
          <a:p>
            <a:pPr>
              <a:defRPr/>
            </a:pPr>
            <a:fld id="{42995DBA-E9B3-436E-AB2C-3CF9442ED4F4}"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p:cNvPr>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3">
            <a:extLst/>
          </p:cNvPr>
          <p:cNvSpPr>
            <a:spLocks noGrp="1"/>
          </p:cNvSpPr>
          <p:nvPr>
            <p:ph type="dt" sz="half" idx="10"/>
          </p:nvPr>
        </p:nvSpPr>
        <p:spPr/>
        <p:txBody>
          <a:bodyPr/>
          <a:lstStyle>
            <a:lvl1pPr>
              <a:defRPr/>
            </a:lvl1pPr>
          </a:lstStyle>
          <a:p>
            <a:pPr>
              <a:defRPr/>
            </a:pPr>
            <a:fld id="{4B40B99E-3C75-4340-ADEB-7BBD02E017CE}" type="datetimeFigureOut">
              <a:rPr lang="zh-CN" altLang="en-US"/>
              <a:pPr>
                <a:defRPr/>
              </a:pPr>
              <a:t>2022/4/10</a:t>
            </a:fld>
            <a:endParaRPr lang="zh-CN" altLang="en-US"/>
          </a:p>
        </p:txBody>
      </p:sp>
      <p:sp>
        <p:nvSpPr>
          <p:cNvPr id="6" name="页脚占位符 4">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p:cNvPr>
          <p:cNvSpPr>
            <a:spLocks noGrp="1"/>
          </p:cNvSpPr>
          <p:nvPr>
            <p:ph type="sldNum" sz="quarter" idx="12"/>
          </p:nvPr>
        </p:nvSpPr>
        <p:spPr/>
        <p:txBody>
          <a:bodyPr/>
          <a:lstStyle>
            <a:lvl1pPr>
              <a:defRPr/>
            </a:lvl1pPr>
          </a:lstStyle>
          <a:p>
            <a:pPr>
              <a:defRPr/>
            </a:pPr>
            <a:fld id="{9E6C0E60-3E55-4068-B974-2B2F4349DE14}"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6E37B19C-1357-43F5-93DF-6E24372F7BF6}" type="datetimeFigureOut">
              <a:rPr lang="zh-CN" altLang="en-US"/>
              <a:pPr>
                <a:defRPr/>
              </a:pPr>
              <a:t>2022/4/10</a:t>
            </a:fld>
            <a:endParaRPr lang="zh-CN" altLang="en-US"/>
          </a:p>
        </p:txBody>
      </p:sp>
      <p:sp>
        <p:nvSpPr>
          <p:cNvPr id="5" name="页脚占位符 4">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zh-CN" altLang="en-US"/>
          </a:p>
        </p:txBody>
      </p:sp>
      <p:sp>
        <p:nvSpPr>
          <p:cNvPr id="6" name="灯片编号占位符 5">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7A4BC302-5C91-4291-86C0-2400CB6C88C8}"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等线 Light"/>
        </a:defRPr>
      </a:lvl1pPr>
      <a:lvl2pPr algn="l" rtl="0" eaLnBrk="0" fontAlgn="base" hangingPunct="0">
        <a:lnSpc>
          <a:spcPct val="90000"/>
        </a:lnSpc>
        <a:spcBef>
          <a:spcPct val="0"/>
        </a:spcBef>
        <a:spcAft>
          <a:spcPct val="0"/>
        </a:spcAft>
        <a:defRPr sz="4400">
          <a:solidFill>
            <a:schemeClr val="tx1"/>
          </a:solidFill>
          <a:latin typeface="等线 Light"/>
          <a:ea typeface="等线 Light"/>
          <a:cs typeface="等线 Light"/>
        </a:defRPr>
      </a:lvl2pPr>
      <a:lvl3pPr algn="l" rtl="0" eaLnBrk="0" fontAlgn="base" hangingPunct="0">
        <a:lnSpc>
          <a:spcPct val="90000"/>
        </a:lnSpc>
        <a:spcBef>
          <a:spcPct val="0"/>
        </a:spcBef>
        <a:spcAft>
          <a:spcPct val="0"/>
        </a:spcAft>
        <a:defRPr sz="4400">
          <a:solidFill>
            <a:schemeClr val="tx1"/>
          </a:solidFill>
          <a:latin typeface="等线 Light"/>
          <a:ea typeface="等线 Light"/>
          <a:cs typeface="等线 Light"/>
        </a:defRPr>
      </a:lvl3pPr>
      <a:lvl4pPr algn="l" rtl="0" eaLnBrk="0" fontAlgn="base" hangingPunct="0">
        <a:lnSpc>
          <a:spcPct val="90000"/>
        </a:lnSpc>
        <a:spcBef>
          <a:spcPct val="0"/>
        </a:spcBef>
        <a:spcAft>
          <a:spcPct val="0"/>
        </a:spcAft>
        <a:defRPr sz="4400">
          <a:solidFill>
            <a:schemeClr val="tx1"/>
          </a:solidFill>
          <a:latin typeface="等线 Light"/>
          <a:ea typeface="等线 Light"/>
          <a:cs typeface="等线 Light"/>
        </a:defRPr>
      </a:lvl4pPr>
      <a:lvl5pPr algn="l" rtl="0" eaLnBrk="0" fontAlgn="base" hangingPunct="0">
        <a:lnSpc>
          <a:spcPct val="90000"/>
        </a:lnSpc>
        <a:spcBef>
          <a:spcPct val="0"/>
        </a:spcBef>
        <a:spcAft>
          <a:spcPct val="0"/>
        </a:spcAft>
        <a:defRPr sz="4400">
          <a:solidFill>
            <a:schemeClr val="tx1"/>
          </a:solidFill>
          <a:latin typeface="等线 Light"/>
          <a:ea typeface="等线 Light"/>
          <a:cs typeface="等线 Light"/>
        </a:defRPr>
      </a:lvl5pPr>
      <a:lvl6pPr marL="457200" algn="l" rtl="0" fontAlgn="base">
        <a:lnSpc>
          <a:spcPct val="90000"/>
        </a:lnSpc>
        <a:spcBef>
          <a:spcPct val="0"/>
        </a:spcBef>
        <a:spcAft>
          <a:spcPct val="0"/>
        </a:spcAft>
        <a:defRPr sz="4400">
          <a:solidFill>
            <a:schemeClr val="tx1"/>
          </a:solidFill>
          <a:latin typeface="等线 Light"/>
          <a:ea typeface="等线 Light"/>
          <a:cs typeface="等线 Light"/>
        </a:defRPr>
      </a:lvl6pPr>
      <a:lvl7pPr marL="914400" algn="l" rtl="0" fontAlgn="base">
        <a:lnSpc>
          <a:spcPct val="90000"/>
        </a:lnSpc>
        <a:spcBef>
          <a:spcPct val="0"/>
        </a:spcBef>
        <a:spcAft>
          <a:spcPct val="0"/>
        </a:spcAft>
        <a:defRPr sz="4400">
          <a:solidFill>
            <a:schemeClr val="tx1"/>
          </a:solidFill>
          <a:latin typeface="等线 Light"/>
          <a:ea typeface="等线 Light"/>
          <a:cs typeface="等线 Light"/>
        </a:defRPr>
      </a:lvl7pPr>
      <a:lvl8pPr marL="1371600" algn="l" rtl="0" fontAlgn="base">
        <a:lnSpc>
          <a:spcPct val="90000"/>
        </a:lnSpc>
        <a:spcBef>
          <a:spcPct val="0"/>
        </a:spcBef>
        <a:spcAft>
          <a:spcPct val="0"/>
        </a:spcAft>
        <a:defRPr sz="4400">
          <a:solidFill>
            <a:schemeClr val="tx1"/>
          </a:solidFill>
          <a:latin typeface="等线 Light"/>
          <a:ea typeface="等线 Light"/>
          <a:cs typeface="等线 Light"/>
        </a:defRPr>
      </a:lvl8pPr>
      <a:lvl9pPr marL="1828800" algn="l" rtl="0" fontAlgn="base">
        <a:lnSpc>
          <a:spcPct val="90000"/>
        </a:lnSpc>
        <a:spcBef>
          <a:spcPct val="0"/>
        </a:spcBef>
        <a:spcAft>
          <a:spcPct val="0"/>
        </a:spcAft>
        <a:defRPr sz="4400">
          <a:solidFill>
            <a:schemeClr val="tx1"/>
          </a:solidFill>
          <a:latin typeface="等线 Light"/>
          <a:ea typeface="等线 Light"/>
          <a:cs typeface="等线 Light"/>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等线"/>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8.wmf"/><Relationship Id="rId5" Type="http://schemas.openxmlformats.org/officeDocument/2006/relationships/oleObject" Target="../embeddings/oleObject15.bin"/><Relationship Id="rId4" Type="http://schemas.openxmlformats.org/officeDocument/2006/relationships/image" Target="../media/image17.wmf"/></Relationships>
</file>

<file path=ppt/slides/_rels/slide11.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12.xml"/><Relationship Id="rId1" Type="http://schemas.openxmlformats.org/officeDocument/2006/relationships/vmlDrawing" Target="../drawings/vmlDrawing6.vml"/><Relationship Id="rId6" Type="http://schemas.openxmlformats.org/officeDocument/2006/relationships/image" Target="../media/image21.wmf"/><Relationship Id="rId5" Type="http://schemas.openxmlformats.org/officeDocument/2006/relationships/oleObject" Target="../embeddings/oleObject18.bin"/><Relationship Id="rId10" Type="http://schemas.openxmlformats.org/officeDocument/2006/relationships/image" Target="../media/image23.wmf"/><Relationship Id="rId4" Type="http://schemas.openxmlformats.org/officeDocument/2006/relationships/image" Target="../media/image20.wmf"/><Relationship Id="rId9" Type="http://schemas.openxmlformats.org/officeDocument/2006/relationships/oleObject" Target="../embeddings/oleObject20.bin"/></Relationships>
</file>

<file path=ppt/slides/_rels/slide12.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12.xml"/><Relationship Id="rId1" Type="http://schemas.openxmlformats.org/officeDocument/2006/relationships/vmlDrawing" Target="../drawings/vmlDrawing7.vml"/><Relationship Id="rId6" Type="http://schemas.openxmlformats.org/officeDocument/2006/relationships/image" Target="../media/image25.wmf"/><Relationship Id="rId5" Type="http://schemas.openxmlformats.org/officeDocument/2006/relationships/oleObject" Target="../embeddings/oleObject22.bin"/><Relationship Id="rId10" Type="http://schemas.openxmlformats.org/officeDocument/2006/relationships/image" Target="../media/image23.wmf"/><Relationship Id="rId4" Type="http://schemas.openxmlformats.org/officeDocument/2006/relationships/image" Target="../media/image24.wmf"/><Relationship Id="rId9" Type="http://schemas.openxmlformats.org/officeDocument/2006/relationships/oleObject" Target="../embeddings/oleObject24.bin"/></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slideLayout" Target="../slideLayouts/slideLayout13.xml"/><Relationship Id="rId1" Type="http://schemas.openxmlformats.org/officeDocument/2006/relationships/vmlDrawing" Target="../drawings/vmlDrawing8.vml"/><Relationship Id="rId6" Type="http://schemas.openxmlformats.org/officeDocument/2006/relationships/image" Target="../media/image29.wmf"/><Relationship Id="rId5" Type="http://schemas.openxmlformats.org/officeDocument/2006/relationships/oleObject" Target="../embeddings/oleObject26.bin"/><Relationship Id="rId4" Type="http://schemas.openxmlformats.org/officeDocument/2006/relationships/image" Target="../media/image28.wmf"/><Relationship Id="rId9" Type="http://schemas.openxmlformats.org/officeDocument/2006/relationships/image" Target="../media/image30.png"/></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8.bin"/><Relationship Id="rId7" Type="http://schemas.openxmlformats.org/officeDocument/2006/relationships/image" Target="../media/image34.png"/><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33.wmf"/><Relationship Id="rId5" Type="http://schemas.openxmlformats.org/officeDocument/2006/relationships/oleObject" Target="../embeddings/oleObject29.bin"/><Relationship Id="rId4" Type="http://schemas.openxmlformats.org/officeDocument/2006/relationships/image" Target="../media/image32.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7.wmf"/><Relationship Id="rId5" Type="http://schemas.openxmlformats.org/officeDocument/2006/relationships/oleObject" Target="../embeddings/oleObject31.bin"/><Relationship Id="rId4" Type="http://schemas.openxmlformats.org/officeDocument/2006/relationships/image" Target="../media/image36.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oleObject" Target="../embeddings/oleObject32.bin"/><Relationship Id="rId7"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8.wmf"/><Relationship Id="rId9" Type="http://schemas.openxmlformats.org/officeDocument/2006/relationships/image" Target="../media/image42.png"/></Relationships>
</file>

<file path=ppt/slides/_rels/slide21.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46.png"/><Relationship Id="rId2" Type="http://schemas.openxmlformats.org/officeDocument/2006/relationships/slideLayout" Target="../slideLayouts/slideLayout13.xml"/><Relationship Id="rId1" Type="http://schemas.openxmlformats.org/officeDocument/2006/relationships/vmlDrawing" Target="../drawings/vmlDrawing12.vml"/><Relationship Id="rId6" Type="http://schemas.openxmlformats.org/officeDocument/2006/relationships/image" Target="../media/image45.png"/><Relationship Id="rId5" Type="http://schemas.openxmlformats.org/officeDocument/2006/relationships/image" Target="../media/image43.wmf"/><Relationship Id="rId4" Type="http://schemas.openxmlformats.org/officeDocument/2006/relationships/oleObject" Target="../embeddings/oleObject34.bin"/></Relationships>
</file>

<file path=ppt/slides/_rels/slide22.xml.rels><?xml version="1.0" encoding="UTF-8" standalone="yes"?>
<Relationships xmlns="http://schemas.openxmlformats.org/package/2006/relationships"><Relationship Id="rId8" Type="http://schemas.openxmlformats.org/officeDocument/2006/relationships/image" Target="../media/image48.wmf"/><Relationship Id="rId13" Type="http://schemas.openxmlformats.org/officeDocument/2006/relationships/image" Target="../media/image51.png"/><Relationship Id="rId3" Type="http://schemas.openxmlformats.org/officeDocument/2006/relationships/oleObject" Target="../embeddings/oleObject35.bin"/><Relationship Id="rId7" Type="http://schemas.openxmlformats.org/officeDocument/2006/relationships/oleObject" Target="../embeddings/oleObject37.bin"/><Relationship Id="rId12" Type="http://schemas.openxmlformats.org/officeDocument/2006/relationships/image" Target="../media/image50.wmf"/><Relationship Id="rId2" Type="http://schemas.openxmlformats.org/officeDocument/2006/relationships/slideLayout" Target="../slideLayouts/slideLayout12.xml"/><Relationship Id="rId1" Type="http://schemas.openxmlformats.org/officeDocument/2006/relationships/vmlDrawing" Target="../drawings/vmlDrawing13.vml"/><Relationship Id="rId6" Type="http://schemas.openxmlformats.org/officeDocument/2006/relationships/oleObject" Target="../embeddings/oleObject36.bin"/><Relationship Id="rId11" Type="http://schemas.openxmlformats.org/officeDocument/2006/relationships/oleObject" Target="../embeddings/oleObject39.bin"/><Relationship Id="rId5" Type="http://schemas.openxmlformats.org/officeDocument/2006/relationships/image" Target="../media/image46.png"/><Relationship Id="rId10" Type="http://schemas.openxmlformats.org/officeDocument/2006/relationships/image" Target="../media/image49.wmf"/><Relationship Id="rId4" Type="http://schemas.openxmlformats.org/officeDocument/2006/relationships/image" Target="../media/image47.wmf"/><Relationship Id="rId9" Type="http://schemas.openxmlformats.org/officeDocument/2006/relationships/oleObject" Target="../embeddings/oleObject38.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13.xml"/><Relationship Id="rId1" Type="http://schemas.openxmlformats.org/officeDocument/2006/relationships/vmlDrawing" Target="../drawings/vmlDrawing14.vml"/><Relationship Id="rId6" Type="http://schemas.openxmlformats.org/officeDocument/2006/relationships/image" Target="../media/image51.png"/><Relationship Id="rId5" Type="http://schemas.openxmlformats.org/officeDocument/2006/relationships/image" Target="../media/image53.png"/><Relationship Id="rId4" Type="http://schemas.openxmlformats.org/officeDocument/2006/relationships/image" Target="../media/image52.wmf"/></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43.bin"/><Relationship Id="rId3" Type="http://schemas.openxmlformats.org/officeDocument/2006/relationships/oleObject" Target="../embeddings/oleObject41.bin"/><Relationship Id="rId7" Type="http://schemas.openxmlformats.org/officeDocument/2006/relationships/image" Target="../media/image56.png"/><Relationship Id="rId2" Type="http://schemas.openxmlformats.org/officeDocument/2006/relationships/slideLayout" Target="../slideLayouts/slideLayout13.xml"/><Relationship Id="rId1" Type="http://schemas.openxmlformats.org/officeDocument/2006/relationships/vmlDrawing" Target="../drawings/vmlDrawing15.vml"/><Relationship Id="rId6" Type="http://schemas.openxmlformats.org/officeDocument/2006/relationships/image" Target="../media/image54.wmf"/><Relationship Id="rId5" Type="http://schemas.openxmlformats.org/officeDocument/2006/relationships/oleObject" Target="../embeddings/oleObject42.bin"/><Relationship Id="rId10" Type="http://schemas.openxmlformats.org/officeDocument/2006/relationships/image" Target="../media/image57.png"/><Relationship Id="rId4" Type="http://schemas.openxmlformats.org/officeDocument/2006/relationships/image" Target="../media/image52.wmf"/><Relationship Id="rId9" Type="http://schemas.openxmlformats.org/officeDocument/2006/relationships/image" Target="../media/image55.wmf"/></Relationships>
</file>

<file path=ppt/slides/_rels/slide25.xml.rels><?xml version="1.0" encoding="UTF-8" standalone="yes"?>
<Relationships xmlns="http://schemas.openxmlformats.org/package/2006/relationships"><Relationship Id="rId8" Type="http://schemas.openxmlformats.org/officeDocument/2006/relationships/image" Target="../media/image60.wmf"/><Relationship Id="rId13" Type="http://schemas.openxmlformats.org/officeDocument/2006/relationships/oleObject" Target="../embeddings/oleObject49.bin"/><Relationship Id="rId18" Type="http://schemas.openxmlformats.org/officeDocument/2006/relationships/image" Target="../media/image65.wmf"/><Relationship Id="rId26" Type="http://schemas.openxmlformats.org/officeDocument/2006/relationships/image" Target="../media/image69.wmf"/><Relationship Id="rId3" Type="http://schemas.openxmlformats.org/officeDocument/2006/relationships/oleObject" Target="../embeddings/oleObject44.bin"/><Relationship Id="rId21" Type="http://schemas.openxmlformats.org/officeDocument/2006/relationships/oleObject" Target="../embeddings/oleObject53.bin"/><Relationship Id="rId7" Type="http://schemas.openxmlformats.org/officeDocument/2006/relationships/oleObject" Target="../embeddings/oleObject46.bin"/><Relationship Id="rId12" Type="http://schemas.openxmlformats.org/officeDocument/2006/relationships/image" Target="../media/image62.wmf"/><Relationship Id="rId17" Type="http://schemas.openxmlformats.org/officeDocument/2006/relationships/oleObject" Target="../embeddings/oleObject51.bin"/><Relationship Id="rId25" Type="http://schemas.openxmlformats.org/officeDocument/2006/relationships/oleObject" Target="../embeddings/oleObject55.bin"/><Relationship Id="rId2" Type="http://schemas.openxmlformats.org/officeDocument/2006/relationships/slideLayout" Target="../slideLayouts/slideLayout7.xml"/><Relationship Id="rId16" Type="http://schemas.openxmlformats.org/officeDocument/2006/relationships/image" Target="../media/image64.wmf"/><Relationship Id="rId20" Type="http://schemas.openxmlformats.org/officeDocument/2006/relationships/image" Target="../media/image66.wmf"/><Relationship Id="rId1" Type="http://schemas.openxmlformats.org/officeDocument/2006/relationships/vmlDrawing" Target="../drawings/vmlDrawing16.vml"/><Relationship Id="rId6" Type="http://schemas.openxmlformats.org/officeDocument/2006/relationships/image" Target="../media/image59.wmf"/><Relationship Id="rId11" Type="http://schemas.openxmlformats.org/officeDocument/2006/relationships/oleObject" Target="../embeddings/oleObject48.bin"/><Relationship Id="rId24" Type="http://schemas.openxmlformats.org/officeDocument/2006/relationships/image" Target="../media/image68.wmf"/><Relationship Id="rId5" Type="http://schemas.openxmlformats.org/officeDocument/2006/relationships/oleObject" Target="../embeddings/oleObject45.bin"/><Relationship Id="rId15" Type="http://schemas.openxmlformats.org/officeDocument/2006/relationships/oleObject" Target="../embeddings/oleObject50.bin"/><Relationship Id="rId23" Type="http://schemas.openxmlformats.org/officeDocument/2006/relationships/oleObject" Target="../embeddings/oleObject54.bin"/><Relationship Id="rId10" Type="http://schemas.openxmlformats.org/officeDocument/2006/relationships/image" Target="../media/image61.wmf"/><Relationship Id="rId19" Type="http://schemas.openxmlformats.org/officeDocument/2006/relationships/oleObject" Target="../embeddings/oleObject52.bin"/><Relationship Id="rId4" Type="http://schemas.openxmlformats.org/officeDocument/2006/relationships/image" Target="../media/image58.wmf"/><Relationship Id="rId9" Type="http://schemas.openxmlformats.org/officeDocument/2006/relationships/oleObject" Target="../embeddings/oleObject47.bin"/><Relationship Id="rId14" Type="http://schemas.openxmlformats.org/officeDocument/2006/relationships/image" Target="../media/image63.wmf"/><Relationship Id="rId22" Type="http://schemas.openxmlformats.org/officeDocument/2006/relationships/image" Target="../media/image67.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58.bin"/><Relationship Id="rId5" Type="http://schemas.openxmlformats.org/officeDocument/2006/relationships/oleObject" Target="../embeddings/oleObject57.bin"/><Relationship Id="rId4" Type="http://schemas.openxmlformats.org/officeDocument/2006/relationships/image" Target="../media/image37.wmf"/></Relationships>
</file>

<file path=ppt/slides/_rels/slide2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74.wmf"/><Relationship Id="rId3" Type="http://schemas.openxmlformats.org/officeDocument/2006/relationships/oleObject" Target="../embeddings/oleObject59.bin"/><Relationship Id="rId7" Type="http://schemas.openxmlformats.org/officeDocument/2006/relationships/oleObject" Target="../embeddings/oleObject61.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73.wmf"/><Relationship Id="rId5" Type="http://schemas.openxmlformats.org/officeDocument/2006/relationships/oleObject" Target="../embeddings/oleObject60.bin"/><Relationship Id="rId10" Type="http://schemas.openxmlformats.org/officeDocument/2006/relationships/image" Target="../media/image75.wmf"/><Relationship Id="rId4" Type="http://schemas.openxmlformats.org/officeDocument/2006/relationships/image" Target="../media/image72.wmf"/><Relationship Id="rId9" Type="http://schemas.openxmlformats.org/officeDocument/2006/relationships/oleObject" Target="../embeddings/oleObject62.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82.wmf"/><Relationship Id="rId3" Type="http://schemas.openxmlformats.org/officeDocument/2006/relationships/oleObject" Target="../embeddings/oleObject63.bin"/><Relationship Id="rId7" Type="http://schemas.openxmlformats.org/officeDocument/2006/relationships/oleObject" Target="../embeddings/oleObject65.bin"/><Relationship Id="rId12" Type="http://schemas.openxmlformats.org/officeDocument/2006/relationships/image" Target="../media/image84.w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81.wmf"/><Relationship Id="rId11" Type="http://schemas.openxmlformats.org/officeDocument/2006/relationships/oleObject" Target="../embeddings/oleObject67.bin"/><Relationship Id="rId5" Type="http://schemas.openxmlformats.org/officeDocument/2006/relationships/oleObject" Target="../embeddings/oleObject64.bin"/><Relationship Id="rId10" Type="http://schemas.openxmlformats.org/officeDocument/2006/relationships/image" Target="../media/image83.wmf"/><Relationship Id="rId4" Type="http://schemas.openxmlformats.org/officeDocument/2006/relationships/image" Target="../media/image80.wmf"/><Relationship Id="rId9" Type="http://schemas.openxmlformats.org/officeDocument/2006/relationships/oleObject" Target="../embeddings/oleObject66.bin"/></Relationships>
</file>

<file path=ppt/slides/_rels/slide35.xml.rels><?xml version="1.0" encoding="UTF-8" standalone="yes"?>
<Relationships xmlns="http://schemas.openxmlformats.org/package/2006/relationships"><Relationship Id="rId8" Type="http://schemas.openxmlformats.org/officeDocument/2006/relationships/image" Target="../media/image87.wmf"/><Relationship Id="rId3" Type="http://schemas.openxmlformats.org/officeDocument/2006/relationships/oleObject" Target="../embeddings/oleObject68.bin"/><Relationship Id="rId7" Type="http://schemas.openxmlformats.org/officeDocument/2006/relationships/oleObject" Target="../embeddings/oleObject70.bin"/><Relationship Id="rId12" Type="http://schemas.openxmlformats.org/officeDocument/2006/relationships/image" Target="../media/image89.wmf"/><Relationship Id="rId2" Type="http://schemas.openxmlformats.org/officeDocument/2006/relationships/slideLayout" Target="../slideLayouts/slideLayout12.xml"/><Relationship Id="rId1" Type="http://schemas.openxmlformats.org/officeDocument/2006/relationships/vmlDrawing" Target="../drawings/vmlDrawing20.vml"/><Relationship Id="rId6" Type="http://schemas.openxmlformats.org/officeDocument/2006/relationships/image" Target="../media/image86.wmf"/><Relationship Id="rId11" Type="http://schemas.openxmlformats.org/officeDocument/2006/relationships/oleObject" Target="../embeddings/oleObject72.bin"/><Relationship Id="rId5" Type="http://schemas.openxmlformats.org/officeDocument/2006/relationships/oleObject" Target="../embeddings/oleObject69.bin"/><Relationship Id="rId10" Type="http://schemas.openxmlformats.org/officeDocument/2006/relationships/image" Target="../media/image88.wmf"/><Relationship Id="rId4" Type="http://schemas.openxmlformats.org/officeDocument/2006/relationships/image" Target="../media/image85.wmf"/><Relationship Id="rId9" Type="http://schemas.openxmlformats.org/officeDocument/2006/relationships/oleObject" Target="../embeddings/oleObject71.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5.png"/><Relationship Id="rId7" Type="http://schemas.openxmlformats.org/officeDocument/2006/relationships/image" Target="../media/image4.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3.wmf"/><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8" Type="http://schemas.openxmlformats.org/officeDocument/2006/relationships/image" Target="../media/image8.wmf"/><Relationship Id="rId13" Type="http://schemas.openxmlformats.org/officeDocument/2006/relationships/image" Target="../media/image11.png"/><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7.wmf"/><Relationship Id="rId11" Type="http://schemas.openxmlformats.org/officeDocument/2006/relationships/oleObject" Target="../embeddings/oleObject9.bin"/><Relationship Id="rId5" Type="http://schemas.openxmlformats.org/officeDocument/2006/relationships/oleObject" Target="../embeddings/oleObject6.bin"/><Relationship Id="rId10" Type="http://schemas.openxmlformats.org/officeDocument/2006/relationships/image" Target="../media/image9.wmf"/><Relationship Id="rId4" Type="http://schemas.openxmlformats.org/officeDocument/2006/relationships/image" Target="../media/image6.wmf"/><Relationship Id="rId9" Type="http://schemas.openxmlformats.org/officeDocument/2006/relationships/oleObject" Target="../embeddings/oleObject8.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image" Target="../media/image16.png"/><Relationship Id="rId7"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1.bin"/><Relationship Id="rId11" Type="http://schemas.openxmlformats.org/officeDocument/2006/relationships/image" Target="../media/image15.wmf"/><Relationship Id="rId5" Type="http://schemas.openxmlformats.org/officeDocument/2006/relationships/image" Target="../media/image12.wmf"/><Relationship Id="rId10" Type="http://schemas.openxmlformats.org/officeDocument/2006/relationships/oleObject" Target="../embeddings/oleObject13.bin"/><Relationship Id="rId4" Type="http://schemas.openxmlformats.org/officeDocument/2006/relationships/oleObject" Target="../embeddings/oleObject10.bin"/><Relationship Id="rId9" Type="http://schemas.openxmlformats.org/officeDocument/2006/relationships/image" Target="../media/image1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p:cNvSpPr>
          <p:nvPr>
            <p:ph type="title"/>
          </p:nvPr>
        </p:nvSpPr>
        <p:spPr/>
        <p:txBody>
          <a:bodyPr/>
          <a:lstStyle/>
          <a:p>
            <a:r>
              <a:rPr lang="zh-CN" altLang="en-US" smtClean="0">
                <a:solidFill>
                  <a:srgbClr val="952F4C"/>
                </a:solidFill>
              </a:rPr>
              <a:t>第七章 经济增长：马尔萨斯和索洛</a:t>
            </a:r>
          </a:p>
        </p:txBody>
      </p:sp>
      <p:sp>
        <p:nvSpPr>
          <p:cNvPr id="15362" name="Rectangle 3"/>
          <p:cNvSpPr>
            <a:spLocks noGrp="1"/>
          </p:cNvSpPr>
          <p:nvPr>
            <p:ph type="body" idx="1"/>
          </p:nvPr>
        </p:nvSpPr>
        <p:spPr>
          <a:xfrm>
            <a:off x="819150" y="1692275"/>
            <a:ext cx="10534650" cy="4484688"/>
          </a:xfrm>
        </p:spPr>
        <p:txBody>
          <a:bodyPr/>
          <a:lstStyle/>
          <a:p>
            <a:pPr>
              <a:lnSpc>
                <a:spcPct val="80000"/>
              </a:lnSpc>
              <a:buFont typeface="Arial" charset="0"/>
              <a:buNone/>
            </a:pPr>
            <a:r>
              <a:rPr lang="zh-CN" altLang="en-US" smtClean="0"/>
              <a:t>本章知识点提示：</a:t>
            </a:r>
          </a:p>
          <a:p>
            <a:pPr>
              <a:lnSpc>
                <a:spcPct val="80000"/>
              </a:lnSpc>
            </a:pPr>
            <a:r>
              <a:rPr lang="zh-CN" altLang="en-US" smtClean="0"/>
              <a:t>经济增长事实</a:t>
            </a:r>
          </a:p>
          <a:p>
            <a:pPr>
              <a:lnSpc>
                <a:spcPct val="80000"/>
              </a:lnSpc>
            </a:pPr>
            <a:r>
              <a:rPr lang="zh-CN" altLang="en-US" smtClean="0"/>
              <a:t>马尔萨斯增长模型中的稳态</a:t>
            </a:r>
          </a:p>
          <a:p>
            <a:pPr>
              <a:lnSpc>
                <a:spcPct val="80000"/>
              </a:lnSpc>
            </a:pPr>
            <a:r>
              <a:rPr lang="zh-CN" altLang="en-US" smtClean="0"/>
              <a:t>马尔萨斯增长模型评价</a:t>
            </a:r>
          </a:p>
          <a:p>
            <a:pPr>
              <a:lnSpc>
                <a:spcPct val="80000"/>
              </a:lnSpc>
            </a:pPr>
            <a:r>
              <a:rPr lang="zh-CN" altLang="en-US" smtClean="0"/>
              <a:t>索洛增长模型中的稳态</a:t>
            </a:r>
          </a:p>
          <a:p>
            <a:pPr>
              <a:lnSpc>
                <a:spcPct val="80000"/>
              </a:lnSpc>
            </a:pPr>
            <a:r>
              <a:rPr lang="zh-CN" altLang="en-US" smtClean="0"/>
              <a:t>索洛增长模型中储蓄率提高效应</a:t>
            </a:r>
          </a:p>
          <a:p>
            <a:pPr>
              <a:lnSpc>
                <a:spcPct val="80000"/>
              </a:lnSpc>
            </a:pPr>
            <a:r>
              <a:rPr lang="zh-CN" altLang="en-US" smtClean="0"/>
              <a:t>索洛增长模型中劳动力增长效应</a:t>
            </a:r>
          </a:p>
          <a:p>
            <a:pPr>
              <a:lnSpc>
                <a:spcPct val="80000"/>
              </a:lnSpc>
            </a:pPr>
            <a:r>
              <a:rPr lang="zh-CN" altLang="en-US" smtClean="0"/>
              <a:t>索洛增长模型中技术进步效应</a:t>
            </a:r>
          </a:p>
          <a:p>
            <a:pPr>
              <a:lnSpc>
                <a:spcPct val="80000"/>
              </a:lnSpc>
            </a:pPr>
            <a:r>
              <a:rPr lang="zh-CN" altLang="en-US" smtClean="0"/>
              <a:t>经济增长核算</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Grp="1"/>
          </p:cNvSpPr>
          <p:nvPr>
            <p:ph type="body" idx="4294967295"/>
          </p:nvPr>
        </p:nvSpPr>
        <p:spPr>
          <a:xfrm>
            <a:off x="790575" y="1101725"/>
            <a:ext cx="10496550" cy="4856163"/>
          </a:xfrm>
        </p:spPr>
        <p:txBody>
          <a:bodyPr/>
          <a:lstStyle/>
          <a:p>
            <a:r>
              <a:rPr lang="zh-CN" altLang="en-US" smtClean="0"/>
              <a:t>只要可以确定长期均衡人口水平        </a:t>
            </a:r>
            <a:r>
              <a:rPr lang="en-US" altLang="zh-CN" smtClean="0"/>
              <a:t>,  </a:t>
            </a:r>
            <a:r>
              <a:rPr lang="zh-CN" altLang="en-US" smtClean="0"/>
              <a:t>就可以确定长期消费总水平</a:t>
            </a:r>
          </a:p>
          <a:p>
            <a:endParaRPr lang="zh-CN" altLang="en-US" smtClean="0"/>
          </a:p>
          <a:p>
            <a:endParaRPr lang="zh-CN" altLang="en-US" smtClean="0"/>
          </a:p>
          <a:p>
            <a:r>
              <a:rPr lang="zh-CN" altLang="en-US" smtClean="0"/>
              <a:t>该式表明，人口向长期均衡水平收敛，总消费也将长期收敛。如果长期看有更高的均衡人口水平，那么人均生活水平必然下降；反之，如果均衡人口水平下降，人均生活水平将会提高</a:t>
            </a:r>
          </a:p>
        </p:txBody>
      </p:sp>
      <p:sp>
        <p:nvSpPr>
          <p:cNvPr id="66566" name="Rectangle 8"/>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endParaRPr lang="zh-CN" altLang="en-US"/>
          </a:p>
        </p:txBody>
      </p:sp>
      <p:sp>
        <p:nvSpPr>
          <p:cNvPr id="66568" name="Rectangle 10"/>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endParaRPr lang="zh-CN" altLang="en-US"/>
          </a:p>
        </p:txBody>
      </p:sp>
      <p:sp>
        <p:nvSpPr>
          <p:cNvPr id="66571" name="Rectangle 11"/>
          <p:cNvSpPr>
            <a:spLocks noChangeArrowheads="1"/>
          </p:cNvSpPr>
          <p:nvPr/>
        </p:nvSpPr>
        <p:spPr bwMode="auto">
          <a:xfrm>
            <a:off x="0" y="0"/>
            <a:ext cx="12192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66570" name="Object 10"/>
          <p:cNvGraphicFramePr>
            <a:graphicFrameLocks noChangeAspect="1"/>
          </p:cNvGraphicFramePr>
          <p:nvPr/>
        </p:nvGraphicFramePr>
        <p:xfrm>
          <a:off x="6257925" y="1095375"/>
          <a:ext cx="419100" cy="366713"/>
        </p:xfrm>
        <a:graphic>
          <a:graphicData uri="http://schemas.openxmlformats.org/presentationml/2006/ole">
            <mc:AlternateContent xmlns:mc="http://schemas.openxmlformats.org/markup-compatibility/2006">
              <mc:Choice xmlns:v="urn:schemas-microsoft-com:vml" Requires="v">
                <p:oleObj spid="_x0000_s66574" name="公式" r:id="rId3" imgW="228501" imgH="203112" progId="Equation.3">
                  <p:embed/>
                </p:oleObj>
              </mc:Choice>
              <mc:Fallback>
                <p:oleObj name="公式" r:id="rId3" imgW="228501" imgH="203112" progId="Equation.3">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7925" y="1095375"/>
                        <a:ext cx="419100" cy="366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572" name="Object 12"/>
          <p:cNvGraphicFramePr>
            <a:graphicFrameLocks noChangeAspect="1"/>
          </p:cNvGraphicFramePr>
          <p:nvPr/>
        </p:nvGraphicFramePr>
        <p:xfrm>
          <a:off x="1806575" y="1444625"/>
          <a:ext cx="465138" cy="458788"/>
        </p:xfrm>
        <a:graphic>
          <a:graphicData uri="http://schemas.openxmlformats.org/presentationml/2006/ole">
            <mc:AlternateContent xmlns:mc="http://schemas.openxmlformats.org/markup-compatibility/2006">
              <mc:Choice xmlns:v="urn:schemas-microsoft-com:vml" Requires="v">
                <p:oleObj spid="_x0000_s66575" name="公式" r:id="rId5" imgW="203040" imgH="203040" progId="Equation.3">
                  <p:embed/>
                </p:oleObj>
              </mc:Choice>
              <mc:Fallback>
                <p:oleObj name="公式" r:id="rId5" imgW="203040" imgH="203040" progId="Equation.3">
                  <p:embed/>
                  <p:pic>
                    <p:nvPicPr>
                      <p:cNvPr id="0"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06575" y="1444625"/>
                        <a:ext cx="465138" cy="458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574" name="Rectangle 14"/>
          <p:cNvSpPr>
            <a:spLocks noChangeArrowheads="1"/>
          </p:cNvSpPr>
          <p:nvPr/>
        </p:nvSpPr>
        <p:spPr bwMode="auto">
          <a:xfrm>
            <a:off x="0" y="0"/>
            <a:ext cx="12192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66573" name="Object 13"/>
          <p:cNvGraphicFramePr>
            <a:graphicFrameLocks noChangeAspect="1"/>
          </p:cNvGraphicFramePr>
          <p:nvPr/>
        </p:nvGraphicFramePr>
        <p:xfrm>
          <a:off x="1009650" y="2047875"/>
          <a:ext cx="2547938" cy="571500"/>
        </p:xfrm>
        <a:graphic>
          <a:graphicData uri="http://schemas.openxmlformats.org/presentationml/2006/ole">
            <mc:AlternateContent xmlns:mc="http://schemas.openxmlformats.org/markup-compatibility/2006">
              <mc:Choice xmlns:v="urn:schemas-microsoft-com:vml" Requires="v">
                <p:oleObj spid="_x0000_s66576" name="公式" r:id="rId7" imgW="1016000" imgH="228600" progId="Equation.3">
                  <p:embed/>
                </p:oleObj>
              </mc:Choice>
              <mc:Fallback>
                <p:oleObj name="公式" r:id="rId7" imgW="1016000" imgH="228600" progId="Equation.3">
                  <p:embed/>
                  <p:pic>
                    <p:nvPicPr>
                      <p:cNvPr id="0" name="Picture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9650" y="2047875"/>
                        <a:ext cx="2547938"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1" name="Rectangle 3"/>
          <p:cNvSpPr>
            <a:spLocks noGrp="1"/>
          </p:cNvSpPr>
          <p:nvPr>
            <p:ph type="body" sz="half" idx="1"/>
          </p:nvPr>
        </p:nvSpPr>
        <p:spPr>
          <a:xfrm>
            <a:off x="838200" y="901700"/>
            <a:ext cx="10477500" cy="5275263"/>
          </a:xfrm>
        </p:spPr>
        <p:txBody>
          <a:bodyPr/>
          <a:lstStyle/>
          <a:p>
            <a:pPr>
              <a:buFont typeface="Arial" charset="0"/>
              <a:buNone/>
            </a:pPr>
            <a:r>
              <a:rPr lang="zh-CN" altLang="en-US" sz="2400" smtClean="0">
                <a:solidFill>
                  <a:srgbClr val="952F4C"/>
                </a:solidFill>
              </a:rPr>
              <a:t>稳态消费</a:t>
            </a:r>
          </a:p>
          <a:p>
            <a:r>
              <a:rPr lang="zh-CN" altLang="en-US" sz="2400" smtClean="0"/>
              <a:t>由于人口是收敛的，所以人均消费是确定的</a:t>
            </a:r>
          </a:p>
          <a:p>
            <a:pPr>
              <a:buFont typeface="Arial" charset="0"/>
              <a:buNone/>
            </a:pPr>
            <a:endParaRPr lang="zh-CN" altLang="en-US" sz="2400" smtClean="0"/>
          </a:p>
        </p:txBody>
      </p:sp>
      <p:graphicFrame>
        <p:nvGraphicFramePr>
          <p:cNvPr id="20494" name="Object 14"/>
          <p:cNvGraphicFramePr>
            <a:graphicFrameLocks noGrp="1" noChangeAspect="1"/>
          </p:cNvGraphicFramePr>
          <p:nvPr>
            <p:ph sz="quarter" idx="2"/>
          </p:nvPr>
        </p:nvGraphicFramePr>
        <p:xfrm>
          <a:off x="2762250" y="3506788"/>
          <a:ext cx="666750" cy="606425"/>
        </p:xfrm>
        <a:graphic>
          <a:graphicData uri="http://schemas.openxmlformats.org/presentationml/2006/ole">
            <mc:AlternateContent xmlns:mc="http://schemas.openxmlformats.org/markup-compatibility/2006">
              <mc:Choice xmlns:v="urn:schemas-microsoft-com:vml" Requires="v">
                <p:oleObj spid="_x0000_s20501" name="公式" r:id="rId3" imgW="431640" imgH="393480" progId="Equation.3">
                  <p:embed/>
                </p:oleObj>
              </mc:Choice>
              <mc:Fallback>
                <p:oleObj name="公式" r:id="rId3" imgW="431640" imgH="393480" progId="Equation.3">
                  <p:embed/>
                  <p:pic>
                    <p:nvPicPr>
                      <p:cNvPr id="0"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2250" y="3506788"/>
                        <a:ext cx="666750" cy="606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02" name="Rectangle 5"/>
          <p:cNvSpPr>
            <a:spLocks noChangeArrowheads="1"/>
          </p:cNvSpPr>
          <p:nvPr/>
        </p:nvSpPr>
        <p:spPr bwMode="auto">
          <a:xfrm>
            <a:off x="0" y="3233738"/>
            <a:ext cx="12192000" cy="0"/>
          </a:xfrm>
          <a:prstGeom prst="rect">
            <a:avLst/>
          </a:prstGeom>
          <a:noFill/>
          <a:ln w="9525">
            <a:noFill/>
            <a:miter lim="800000"/>
            <a:headEnd/>
            <a:tailEnd/>
          </a:ln>
        </p:spPr>
        <p:txBody>
          <a:bodyPr wrap="none" anchor="ctr">
            <a:spAutoFit/>
          </a:bodyPr>
          <a:lstStyle/>
          <a:p>
            <a:endParaRPr lang="zh-CN" altLang="en-US"/>
          </a:p>
        </p:txBody>
      </p:sp>
      <p:graphicFrame>
        <p:nvGraphicFramePr>
          <p:cNvPr id="20484" name="Object 4"/>
          <p:cNvGraphicFramePr>
            <a:graphicFrameLocks noChangeAspect="1"/>
          </p:cNvGraphicFramePr>
          <p:nvPr/>
        </p:nvGraphicFramePr>
        <p:xfrm>
          <a:off x="7251700" y="1166813"/>
          <a:ext cx="1460500" cy="669925"/>
        </p:xfrm>
        <a:graphic>
          <a:graphicData uri="http://schemas.openxmlformats.org/presentationml/2006/ole">
            <mc:AlternateContent xmlns:mc="http://schemas.openxmlformats.org/markup-compatibility/2006">
              <mc:Choice xmlns:v="urn:schemas-microsoft-com:vml" Requires="v">
                <p:oleObj spid="_x0000_s20502" name="公式" r:id="rId5" imgW="850680" imgH="393480" progId="Equation.3">
                  <p:embed/>
                </p:oleObj>
              </mc:Choice>
              <mc:Fallback>
                <p:oleObj name="公式" r:id="rId5" imgW="850680" imgH="393480" progId="Equation.3">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51700" y="1166813"/>
                        <a:ext cx="1460500" cy="669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03" name="Line 6"/>
          <p:cNvSpPr>
            <a:spLocks noChangeShapeType="1"/>
          </p:cNvSpPr>
          <p:nvPr/>
        </p:nvSpPr>
        <p:spPr bwMode="auto">
          <a:xfrm flipV="1">
            <a:off x="3486150" y="2428875"/>
            <a:ext cx="0" cy="3381375"/>
          </a:xfrm>
          <a:prstGeom prst="line">
            <a:avLst/>
          </a:prstGeom>
          <a:noFill/>
          <a:ln w="9525">
            <a:solidFill>
              <a:schemeClr val="tx1"/>
            </a:solidFill>
            <a:round/>
            <a:headEnd/>
            <a:tailEnd/>
          </a:ln>
        </p:spPr>
        <p:txBody>
          <a:bodyPr/>
          <a:lstStyle/>
          <a:p>
            <a:endParaRPr lang="zh-CN" altLang="en-US"/>
          </a:p>
        </p:txBody>
      </p:sp>
      <p:sp>
        <p:nvSpPr>
          <p:cNvPr id="20504" name="Line 8"/>
          <p:cNvSpPr>
            <a:spLocks noChangeShapeType="1"/>
          </p:cNvSpPr>
          <p:nvPr/>
        </p:nvSpPr>
        <p:spPr bwMode="auto">
          <a:xfrm>
            <a:off x="3486150" y="5819775"/>
            <a:ext cx="4410075" cy="0"/>
          </a:xfrm>
          <a:prstGeom prst="line">
            <a:avLst/>
          </a:prstGeom>
          <a:noFill/>
          <a:ln w="9525">
            <a:solidFill>
              <a:schemeClr val="tx1"/>
            </a:solidFill>
            <a:round/>
            <a:headEnd/>
            <a:tailEnd/>
          </a:ln>
        </p:spPr>
        <p:txBody>
          <a:bodyPr/>
          <a:lstStyle/>
          <a:p>
            <a:endParaRPr lang="zh-CN" altLang="en-US"/>
          </a:p>
        </p:txBody>
      </p:sp>
      <p:sp>
        <p:nvSpPr>
          <p:cNvPr id="20505" name="Freeform 9"/>
          <p:cNvSpPr>
            <a:spLocks/>
          </p:cNvSpPr>
          <p:nvPr/>
        </p:nvSpPr>
        <p:spPr bwMode="auto">
          <a:xfrm>
            <a:off x="3486150" y="3190875"/>
            <a:ext cx="3333750" cy="2628900"/>
          </a:xfrm>
          <a:custGeom>
            <a:avLst/>
            <a:gdLst>
              <a:gd name="T0" fmla="*/ 0 w 2100"/>
              <a:gd name="T1" fmla="*/ 2147483647 h 1656"/>
              <a:gd name="T2" fmla="*/ 2147483647 w 2100"/>
              <a:gd name="T3" fmla="*/ 2147483647 h 1656"/>
              <a:gd name="T4" fmla="*/ 2147483647 w 2100"/>
              <a:gd name="T5" fmla="*/ 2147483647 h 1656"/>
              <a:gd name="T6" fmla="*/ 2147483647 w 2100"/>
              <a:gd name="T7" fmla="*/ 0 h 1656"/>
              <a:gd name="T8" fmla="*/ 0 60000 65536"/>
              <a:gd name="T9" fmla="*/ 0 60000 65536"/>
              <a:gd name="T10" fmla="*/ 0 60000 65536"/>
              <a:gd name="T11" fmla="*/ 0 60000 65536"/>
              <a:gd name="T12" fmla="*/ 0 w 2100"/>
              <a:gd name="T13" fmla="*/ 0 h 1656"/>
              <a:gd name="T14" fmla="*/ 2100 w 2100"/>
              <a:gd name="T15" fmla="*/ 1656 h 1656"/>
            </a:gdLst>
            <a:ahLst/>
            <a:cxnLst>
              <a:cxn ang="T8">
                <a:pos x="T0" y="T1"/>
              </a:cxn>
              <a:cxn ang="T9">
                <a:pos x="T2" y="T3"/>
              </a:cxn>
              <a:cxn ang="T10">
                <a:pos x="T4" y="T5"/>
              </a:cxn>
              <a:cxn ang="T11">
                <a:pos x="T6" y="T7"/>
              </a:cxn>
            </a:cxnLst>
            <a:rect l="T12" t="T13" r="T14" b="T15"/>
            <a:pathLst>
              <a:path w="2100" h="1656">
                <a:moveTo>
                  <a:pt x="0" y="1656"/>
                </a:moveTo>
                <a:cubicBezTo>
                  <a:pt x="108" y="1330"/>
                  <a:pt x="216" y="1005"/>
                  <a:pt x="426" y="780"/>
                </a:cubicBezTo>
                <a:cubicBezTo>
                  <a:pt x="636" y="555"/>
                  <a:pt x="981" y="436"/>
                  <a:pt x="1260" y="306"/>
                </a:cubicBezTo>
                <a:cubicBezTo>
                  <a:pt x="1539" y="176"/>
                  <a:pt x="1819" y="88"/>
                  <a:pt x="2100" y="0"/>
                </a:cubicBezTo>
              </a:path>
            </a:pathLst>
          </a:custGeom>
          <a:noFill/>
          <a:ln w="25400">
            <a:solidFill>
              <a:schemeClr val="hlink"/>
            </a:solidFill>
            <a:round/>
            <a:headEnd/>
            <a:tailEnd/>
          </a:ln>
        </p:spPr>
        <p:txBody>
          <a:bodyPr/>
          <a:lstStyle/>
          <a:p>
            <a:endParaRPr lang="zh-CN" altLang="en-US"/>
          </a:p>
        </p:txBody>
      </p:sp>
      <p:sp>
        <p:nvSpPr>
          <p:cNvPr id="20506" name="Line 10"/>
          <p:cNvSpPr>
            <a:spLocks noChangeShapeType="1"/>
          </p:cNvSpPr>
          <p:nvPr/>
        </p:nvSpPr>
        <p:spPr bwMode="auto">
          <a:xfrm>
            <a:off x="3486150" y="3838575"/>
            <a:ext cx="1590675" cy="9525"/>
          </a:xfrm>
          <a:prstGeom prst="line">
            <a:avLst/>
          </a:prstGeom>
          <a:noFill/>
          <a:ln w="9525">
            <a:solidFill>
              <a:schemeClr val="tx1"/>
            </a:solidFill>
            <a:prstDash val="dash"/>
            <a:round/>
            <a:headEnd/>
            <a:tailEnd/>
          </a:ln>
        </p:spPr>
        <p:txBody>
          <a:bodyPr/>
          <a:lstStyle/>
          <a:p>
            <a:endParaRPr lang="zh-CN" altLang="en-US"/>
          </a:p>
        </p:txBody>
      </p:sp>
      <p:sp>
        <p:nvSpPr>
          <p:cNvPr id="20507" name="Line 11"/>
          <p:cNvSpPr>
            <a:spLocks noChangeShapeType="1"/>
          </p:cNvSpPr>
          <p:nvPr/>
        </p:nvSpPr>
        <p:spPr bwMode="auto">
          <a:xfrm>
            <a:off x="5076825" y="3838575"/>
            <a:ext cx="0" cy="1981200"/>
          </a:xfrm>
          <a:prstGeom prst="line">
            <a:avLst/>
          </a:prstGeom>
          <a:noFill/>
          <a:ln w="9525">
            <a:solidFill>
              <a:schemeClr val="tx1"/>
            </a:solidFill>
            <a:prstDash val="dash"/>
            <a:round/>
            <a:headEnd/>
            <a:tailEnd/>
          </a:ln>
        </p:spPr>
        <p:txBody>
          <a:bodyPr/>
          <a:lstStyle/>
          <a:p>
            <a:endParaRPr lang="zh-CN" altLang="en-US"/>
          </a:p>
        </p:txBody>
      </p:sp>
      <p:sp>
        <p:nvSpPr>
          <p:cNvPr id="20508" name="Text Box 12"/>
          <p:cNvSpPr txBox="1">
            <a:spLocks noChangeArrowheads="1"/>
          </p:cNvSpPr>
          <p:nvPr/>
        </p:nvSpPr>
        <p:spPr bwMode="auto">
          <a:xfrm>
            <a:off x="6813550" y="5449888"/>
            <a:ext cx="1212850" cy="366712"/>
          </a:xfrm>
          <a:prstGeom prst="rect">
            <a:avLst/>
          </a:prstGeom>
          <a:noFill/>
          <a:ln w="9525">
            <a:noFill/>
            <a:miter lim="800000"/>
            <a:headEnd/>
            <a:tailEnd/>
          </a:ln>
        </p:spPr>
        <p:txBody>
          <a:bodyPr wrap="none">
            <a:spAutoFit/>
          </a:bodyPr>
          <a:lstStyle/>
          <a:p>
            <a:r>
              <a:rPr lang="zh-CN" altLang="en-US"/>
              <a:t>人均消费</a:t>
            </a:r>
            <a:r>
              <a:rPr lang="en-US" altLang="zh-CN"/>
              <a:t>c</a:t>
            </a:r>
          </a:p>
        </p:txBody>
      </p:sp>
      <p:sp>
        <p:nvSpPr>
          <p:cNvPr id="20509" name="Text Box 13"/>
          <p:cNvSpPr txBox="1">
            <a:spLocks noChangeArrowheads="1"/>
          </p:cNvSpPr>
          <p:nvPr/>
        </p:nvSpPr>
        <p:spPr bwMode="auto">
          <a:xfrm>
            <a:off x="3090863" y="2439988"/>
            <a:ext cx="458787" cy="1006475"/>
          </a:xfrm>
          <a:prstGeom prst="rect">
            <a:avLst/>
          </a:prstGeom>
          <a:noFill/>
          <a:ln w="9525">
            <a:noFill/>
            <a:miter lim="800000"/>
            <a:headEnd/>
            <a:tailEnd/>
          </a:ln>
        </p:spPr>
        <p:txBody>
          <a:bodyPr vert="eaVert" wrap="none">
            <a:spAutoFit/>
          </a:bodyPr>
          <a:lstStyle/>
          <a:p>
            <a:r>
              <a:rPr lang="zh-CN" altLang="en-US"/>
              <a:t>人口增长</a:t>
            </a:r>
          </a:p>
        </p:txBody>
      </p:sp>
      <p:graphicFrame>
        <p:nvGraphicFramePr>
          <p:cNvPr id="20497" name="Object 17"/>
          <p:cNvGraphicFramePr>
            <a:graphicFrameLocks noGrp="1" noChangeAspect="1"/>
          </p:cNvGraphicFramePr>
          <p:nvPr>
            <p:ph sz="quarter" idx="3"/>
          </p:nvPr>
        </p:nvGraphicFramePr>
        <p:xfrm>
          <a:off x="6950075" y="2832100"/>
          <a:ext cx="768350" cy="490538"/>
        </p:xfrm>
        <a:graphic>
          <a:graphicData uri="http://schemas.openxmlformats.org/presentationml/2006/ole">
            <mc:AlternateContent xmlns:mc="http://schemas.openxmlformats.org/markup-compatibility/2006">
              <mc:Choice xmlns:v="urn:schemas-microsoft-com:vml" Requires="v">
                <p:oleObj spid="_x0000_s20503" name="公式" r:id="rId7" imgW="317160" imgH="203040" progId="Equation.3">
                  <p:embed/>
                </p:oleObj>
              </mc:Choice>
              <mc:Fallback>
                <p:oleObj name="公式" r:id="rId7" imgW="317160" imgH="203040" progId="Equation.3">
                  <p:embed/>
                  <p:pic>
                    <p:nvPicPr>
                      <p:cNvPr id="0" name="Picture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50075" y="2832100"/>
                        <a:ext cx="768350" cy="490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10" name="Rectangle 21"/>
          <p:cNvSpPr>
            <a:spLocks noChangeArrowheads="1"/>
          </p:cNvSpPr>
          <p:nvPr/>
        </p:nvSpPr>
        <p:spPr bwMode="auto">
          <a:xfrm>
            <a:off x="0" y="3328988"/>
            <a:ext cx="12192000" cy="0"/>
          </a:xfrm>
          <a:prstGeom prst="rect">
            <a:avLst/>
          </a:prstGeom>
          <a:noFill/>
          <a:ln w="9525">
            <a:noFill/>
            <a:miter lim="800000"/>
            <a:headEnd/>
            <a:tailEnd/>
          </a:ln>
        </p:spPr>
        <p:txBody>
          <a:bodyPr wrap="none" anchor="ctr">
            <a:spAutoFit/>
          </a:bodyPr>
          <a:lstStyle/>
          <a:p>
            <a:endParaRPr lang="zh-CN" altLang="en-US"/>
          </a:p>
        </p:txBody>
      </p:sp>
      <p:graphicFrame>
        <p:nvGraphicFramePr>
          <p:cNvPr id="20500" name="Object 20"/>
          <p:cNvGraphicFramePr>
            <a:graphicFrameLocks noChangeAspect="1"/>
          </p:cNvGraphicFramePr>
          <p:nvPr/>
        </p:nvGraphicFramePr>
        <p:xfrm>
          <a:off x="4943475" y="5748338"/>
          <a:ext cx="381000" cy="469900"/>
        </p:xfrm>
        <a:graphic>
          <a:graphicData uri="http://schemas.openxmlformats.org/presentationml/2006/ole">
            <mc:AlternateContent xmlns:mc="http://schemas.openxmlformats.org/markup-compatibility/2006">
              <mc:Choice xmlns:v="urn:schemas-microsoft-com:vml" Requires="v">
                <p:oleObj spid="_x0000_s20504" name="公式" r:id="rId9" imgW="164957" imgH="203024" progId="Equation.3">
                  <p:embed/>
                </p:oleObj>
              </mc:Choice>
              <mc:Fallback>
                <p:oleObj name="公式" r:id="rId9" imgW="164957" imgH="203024" progId="Equation.3">
                  <p:embed/>
                  <p:pic>
                    <p:nvPicPr>
                      <p:cNvPr id="0" name="Picture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43475" y="5748338"/>
                        <a:ext cx="381000"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73" name="Rectangle 3"/>
          <p:cNvSpPr>
            <a:spLocks noGrp="1"/>
          </p:cNvSpPr>
          <p:nvPr>
            <p:ph type="body" sz="half" idx="1"/>
          </p:nvPr>
        </p:nvSpPr>
        <p:spPr>
          <a:xfrm>
            <a:off x="838200" y="1206500"/>
            <a:ext cx="10382250" cy="4970463"/>
          </a:xfrm>
        </p:spPr>
        <p:txBody>
          <a:bodyPr/>
          <a:lstStyle/>
          <a:p>
            <a:pPr>
              <a:buFont typeface="Arial" charset="0"/>
              <a:buNone/>
            </a:pPr>
            <a:r>
              <a:rPr lang="zh-CN" altLang="en-US" sz="2400" smtClean="0">
                <a:solidFill>
                  <a:srgbClr val="952F4C"/>
                </a:solidFill>
              </a:rPr>
              <a:t>稳态下的人均消费与人均土地</a:t>
            </a:r>
          </a:p>
          <a:p>
            <a:r>
              <a:rPr lang="zh-CN" altLang="en-US" sz="2400" smtClean="0"/>
              <a:t>由于人口增长收敛，所以人均消费收敛。由于人均消费是人均土地的函数，所以就可以知道稳态人均土地</a:t>
            </a:r>
          </a:p>
        </p:txBody>
      </p:sp>
      <p:graphicFrame>
        <p:nvGraphicFramePr>
          <p:cNvPr id="23566" name="Object 14"/>
          <p:cNvGraphicFramePr>
            <a:graphicFrameLocks noGrp="1" noChangeAspect="1"/>
          </p:cNvGraphicFramePr>
          <p:nvPr>
            <p:ph sz="quarter" idx="2"/>
          </p:nvPr>
        </p:nvGraphicFramePr>
        <p:xfrm>
          <a:off x="6118225" y="3135313"/>
          <a:ext cx="822325" cy="387350"/>
        </p:xfrm>
        <a:graphic>
          <a:graphicData uri="http://schemas.openxmlformats.org/presentationml/2006/ole">
            <mc:AlternateContent xmlns:mc="http://schemas.openxmlformats.org/markup-compatibility/2006">
              <mc:Choice xmlns:v="urn:schemas-microsoft-com:vml" Requires="v">
                <p:oleObj spid="_x0000_s23573" name="公式" r:id="rId3" imgW="431640" imgH="203040" progId="Equation.3">
                  <p:embed/>
                </p:oleObj>
              </mc:Choice>
              <mc:Fallback>
                <p:oleObj name="公式" r:id="rId3" imgW="431640" imgH="203040" progId="Equation.3">
                  <p:embed/>
                  <p:pic>
                    <p:nvPicPr>
                      <p:cNvPr id="0"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8225" y="3135313"/>
                        <a:ext cx="822325"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74" name="Line 4"/>
          <p:cNvSpPr>
            <a:spLocks noChangeShapeType="1"/>
          </p:cNvSpPr>
          <p:nvPr/>
        </p:nvSpPr>
        <p:spPr bwMode="auto">
          <a:xfrm flipV="1">
            <a:off x="3324225" y="2428875"/>
            <a:ext cx="0" cy="3267075"/>
          </a:xfrm>
          <a:prstGeom prst="line">
            <a:avLst/>
          </a:prstGeom>
          <a:noFill/>
          <a:ln w="9525">
            <a:solidFill>
              <a:schemeClr val="tx1"/>
            </a:solidFill>
            <a:round/>
            <a:headEnd/>
            <a:tailEnd/>
          </a:ln>
        </p:spPr>
        <p:txBody>
          <a:bodyPr/>
          <a:lstStyle/>
          <a:p>
            <a:endParaRPr lang="zh-CN" altLang="en-US"/>
          </a:p>
        </p:txBody>
      </p:sp>
      <p:sp>
        <p:nvSpPr>
          <p:cNvPr id="23575" name="Line 5"/>
          <p:cNvSpPr>
            <a:spLocks noChangeShapeType="1"/>
          </p:cNvSpPr>
          <p:nvPr/>
        </p:nvSpPr>
        <p:spPr bwMode="auto">
          <a:xfrm>
            <a:off x="3324225" y="5705475"/>
            <a:ext cx="4181475" cy="0"/>
          </a:xfrm>
          <a:prstGeom prst="line">
            <a:avLst/>
          </a:prstGeom>
          <a:noFill/>
          <a:ln w="9525">
            <a:solidFill>
              <a:schemeClr val="tx1"/>
            </a:solidFill>
            <a:round/>
            <a:headEnd/>
            <a:tailEnd/>
          </a:ln>
        </p:spPr>
        <p:txBody>
          <a:bodyPr/>
          <a:lstStyle/>
          <a:p>
            <a:endParaRPr lang="zh-CN" altLang="en-US"/>
          </a:p>
        </p:txBody>
      </p:sp>
      <p:sp>
        <p:nvSpPr>
          <p:cNvPr id="23576" name="Freeform 6"/>
          <p:cNvSpPr>
            <a:spLocks/>
          </p:cNvSpPr>
          <p:nvPr/>
        </p:nvSpPr>
        <p:spPr bwMode="auto">
          <a:xfrm>
            <a:off x="3314700" y="3362325"/>
            <a:ext cx="2486025" cy="2343150"/>
          </a:xfrm>
          <a:custGeom>
            <a:avLst/>
            <a:gdLst>
              <a:gd name="T0" fmla="*/ 0 w 1566"/>
              <a:gd name="T1" fmla="*/ 2147483647 h 1476"/>
              <a:gd name="T2" fmla="*/ 2147483647 w 1566"/>
              <a:gd name="T3" fmla="*/ 2147483647 h 1476"/>
              <a:gd name="T4" fmla="*/ 2147483647 w 1566"/>
              <a:gd name="T5" fmla="*/ 0 h 1476"/>
              <a:gd name="T6" fmla="*/ 0 60000 65536"/>
              <a:gd name="T7" fmla="*/ 0 60000 65536"/>
              <a:gd name="T8" fmla="*/ 0 60000 65536"/>
              <a:gd name="T9" fmla="*/ 0 w 1566"/>
              <a:gd name="T10" fmla="*/ 0 h 1476"/>
              <a:gd name="T11" fmla="*/ 1566 w 1566"/>
              <a:gd name="T12" fmla="*/ 1476 h 1476"/>
            </a:gdLst>
            <a:ahLst/>
            <a:cxnLst>
              <a:cxn ang="T6">
                <a:pos x="T0" y="T1"/>
              </a:cxn>
              <a:cxn ang="T7">
                <a:pos x="T2" y="T3"/>
              </a:cxn>
              <a:cxn ang="T8">
                <a:pos x="T4" y="T5"/>
              </a:cxn>
            </a:cxnLst>
            <a:rect l="T9" t="T10" r="T11" b="T12"/>
            <a:pathLst>
              <a:path w="1566" h="1476">
                <a:moveTo>
                  <a:pt x="0" y="1476"/>
                </a:moveTo>
                <a:cubicBezTo>
                  <a:pt x="79" y="1113"/>
                  <a:pt x="159" y="750"/>
                  <a:pt x="420" y="504"/>
                </a:cubicBezTo>
                <a:cubicBezTo>
                  <a:pt x="681" y="258"/>
                  <a:pt x="1123" y="129"/>
                  <a:pt x="1566" y="0"/>
                </a:cubicBezTo>
              </a:path>
            </a:pathLst>
          </a:custGeom>
          <a:noFill/>
          <a:ln w="25400">
            <a:solidFill>
              <a:schemeClr val="hlink"/>
            </a:solidFill>
            <a:round/>
            <a:headEnd/>
            <a:tailEnd/>
          </a:ln>
        </p:spPr>
        <p:txBody>
          <a:bodyPr/>
          <a:lstStyle/>
          <a:p>
            <a:endParaRPr lang="zh-CN" altLang="en-US"/>
          </a:p>
        </p:txBody>
      </p:sp>
      <p:sp>
        <p:nvSpPr>
          <p:cNvPr id="23577" name="Text Box 7"/>
          <p:cNvSpPr txBox="1">
            <a:spLocks noChangeArrowheads="1"/>
          </p:cNvSpPr>
          <p:nvPr/>
        </p:nvSpPr>
        <p:spPr bwMode="auto">
          <a:xfrm>
            <a:off x="2681288" y="2449513"/>
            <a:ext cx="458787" cy="1120775"/>
          </a:xfrm>
          <a:prstGeom prst="rect">
            <a:avLst/>
          </a:prstGeom>
          <a:noFill/>
          <a:ln w="9525">
            <a:noFill/>
            <a:miter lim="800000"/>
            <a:headEnd/>
            <a:tailEnd/>
          </a:ln>
        </p:spPr>
        <p:txBody>
          <a:bodyPr vert="eaVert" wrap="none">
            <a:spAutoFit/>
          </a:bodyPr>
          <a:lstStyle/>
          <a:p>
            <a:r>
              <a:rPr lang="zh-CN" altLang="en-US"/>
              <a:t>人均消费</a:t>
            </a:r>
            <a:r>
              <a:rPr lang="en-US" altLang="zh-CN"/>
              <a:t>c</a:t>
            </a:r>
          </a:p>
        </p:txBody>
      </p:sp>
      <p:sp>
        <p:nvSpPr>
          <p:cNvPr id="23578" name="Text Box 8"/>
          <p:cNvSpPr txBox="1">
            <a:spLocks noChangeArrowheads="1"/>
          </p:cNvSpPr>
          <p:nvPr/>
        </p:nvSpPr>
        <p:spPr bwMode="auto">
          <a:xfrm>
            <a:off x="6232525" y="5697538"/>
            <a:ext cx="1098550" cy="366712"/>
          </a:xfrm>
          <a:prstGeom prst="rect">
            <a:avLst/>
          </a:prstGeom>
          <a:noFill/>
          <a:ln w="9525">
            <a:noFill/>
            <a:miter lim="800000"/>
            <a:headEnd/>
            <a:tailEnd/>
          </a:ln>
        </p:spPr>
        <p:txBody>
          <a:bodyPr wrap="none">
            <a:spAutoFit/>
          </a:bodyPr>
          <a:lstStyle/>
          <a:p>
            <a:r>
              <a:rPr lang="zh-CN" altLang="en-US"/>
              <a:t>人均土地</a:t>
            </a:r>
          </a:p>
        </p:txBody>
      </p:sp>
      <p:sp>
        <p:nvSpPr>
          <p:cNvPr id="23579" name="Rectangle 10"/>
          <p:cNvSpPr>
            <a:spLocks noChangeArrowheads="1"/>
          </p:cNvSpPr>
          <p:nvPr/>
        </p:nvSpPr>
        <p:spPr bwMode="auto">
          <a:xfrm>
            <a:off x="0" y="3338513"/>
            <a:ext cx="12192000" cy="0"/>
          </a:xfrm>
          <a:prstGeom prst="rect">
            <a:avLst/>
          </a:prstGeom>
          <a:noFill/>
          <a:ln w="9525">
            <a:noFill/>
            <a:miter lim="800000"/>
            <a:headEnd/>
            <a:tailEnd/>
          </a:ln>
        </p:spPr>
        <p:txBody>
          <a:bodyPr wrap="none" anchor="ctr">
            <a:spAutoFit/>
          </a:bodyPr>
          <a:lstStyle/>
          <a:p>
            <a:endParaRPr lang="zh-CN" altLang="en-US"/>
          </a:p>
        </p:txBody>
      </p:sp>
      <p:graphicFrame>
        <p:nvGraphicFramePr>
          <p:cNvPr id="23561" name="Object 9"/>
          <p:cNvGraphicFramePr>
            <a:graphicFrameLocks noChangeAspect="1"/>
          </p:cNvGraphicFramePr>
          <p:nvPr/>
        </p:nvGraphicFramePr>
        <p:xfrm>
          <a:off x="7315200" y="5729288"/>
          <a:ext cx="161925" cy="342900"/>
        </p:xfrm>
        <a:graphic>
          <a:graphicData uri="http://schemas.openxmlformats.org/presentationml/2006/ole">
            <mc:AlternateContent xmlns:mc="http://schemas.openxmlformats.org/markup-compatibility/2006">
              <mc:Choice xmlns:v="urn:schemas-microsoft-com:vml" Requires="v">
                <p:oleObj spid="_x0000_s23574" name="公式" r:id="rId5" imgW="88669" imgH="177338" progId="Equation.3">
                  <p:embed/>
                </p:oleObj>
              </mc:Choice>
              <mc:Fallback>
                <p:oleObj name="公式" r:id="rId5" imgW="88669" imgH="177338" progId="Equation.3">
                  <p:embed/>
                  <p:pic>
                    <p:nvPicPr>
                      <p:cNvPr id="0"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15200" y="5729288"/>
                        <a:ext cx="161925"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69" name="Object 17"/>
          <p:cNvGraphicFramePr>
            <a:graphicFrameLocks noGrp="1" noChangeAspect="1"/>
          </p:cNvGraphicFramePr>
          <p:nvPr>
            <p:ph sz="quarter" idx="3"/>
          </p:nvPr>
        </p:nvGraphicFramePr>
        <p:xfrm>
          <a:off x="4265613" y="5757863"/>
          <a:ext cx="277812" cy="403225"/>
        </p:xfrm>
        <a:graphic>
          <a:graphicData uri="http://schemas.openxmlformats.org/presentationml/2006/ole">
            <mc:AlternateContent xmlns:mc="http://schemas.openxmlformats.org/markup-compatibility/2006">
              <mc:Choice xmlns:v="urn:schemas-microsoft-com:vml" Requires="v">
                <p:oleObj spid="_x0000_s23575" name="公式" r:id="rId7" imgW="139680" imgH="203040" progId="Equation.3">
                  <p:embed/>
                </p:oleObj>
              </mc:Choice>
              <mc:Fallback>
                <p:oleObj name="公式" r:id="rId7" imgW="139680" imgH="203040" progId="Equation.3">
                  <p:embed/>
                  <p:pic>
                    <p:nvPicPr>
                      <p:cNvPr id="0" name="Picture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65613" y="5757863"/>
                        <a:ext cx="277812" cy="403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72" name="Object 20"/>
          <p:cNvGraphicFramePr>
            <a:graphicFrameLocks noChangeAspect="1"/>
          </p:cNvGraphicFramePr>
          <p:nvPr/>
        </p:nvGraphicFramePr>
        <p:xfrm>
          <a:off x="2914650" y="3652838"/>
          <a:ext cx="350838" cy="431800"/>
        </p:xfrm>
        <a:graphic>
          <a:graphicData uri="http://schemas.openxmlformats.org/presentationml/2006/ole">
            <mc:AlternateContent xmlns:mc="http://schemas.openxmlformats.org/markup-compatibility/2006">
              <mc:Choice xmlns:v="urn:schemas-microsoft-com:vml" Requires="v">
                <p:oleObj spid="_x0000_s23576" name="公式" r:id="rId9" imgW="164957" imgH="203024" progId="Equation.3">
                  <p:embed/>
                </p:oleObj>
              </mc:Choice>
              <mc:Fallback>
                <p:oleObj name="公式" r:id="rId9" imgW="164957" imgH="203024" progId="Equation.3">
                  <p:embed/>
                  <p:pic>
                    <p:nvPicPr>
                      <p:cNvPr id="0" name="Picture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14650" y="3652838"/>
                        <a:ext cx="350838"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80" name="Line 21"/>
          <p:cNvSpPr>
            <a:spLocks noChangeShapeType="1"/>
          </p:cNvSpPr>
          <p:nvPr/>
        </p:nvSpPr>
        <p:spPr bwMode="auto">
          <a:xfrm>
            <a:off x="3324225" y="3857625"/>
            <a:ext cx="1085850" cy="0"/>
          </a:xfrm>
          <a:prstGeom prst="line">
            <a:avLst/>
          </a:prstGeom>
          <a:noFill/>
          <a:ln w="9525">
            <a:solidFill>
              <a:schemeClr val="tx1"/>
            </a:solidFill>
            <a:prstDash val="dash"/>
            <a:round/>
            <a:headEnd/>
            <a:tailEnd/>
          </a:ln>
        </p:spPr>
        <p:txBody>
          <a:bodyPr/>
          <a:lstStyle/>
          <a:p>
            <a:endParaRPr lang="zh-CN" altLang="en-US"/>
          </a:p>
        </p:txBody>
      </p:sp>
      <p:sp>
        <p:nvSpPr>
          <p:cNvPr id="23581" name="Line 22"/>
          <p:cNvSpPr>
            <a:spLocks noChangeShapeType="1"/>
          </p:cNvSpPr>
          <p:nvPr/>
        </p:nvSpPr>
        <p:spPr bwMode="auto">
          <a:xfrm>
            <a:off x="4400550" y="3867150"/>
            <a:ext cx="0" cy="1838325"/>
          </a:xfrm>
          <a:prstGeom prst="line">
            <a:avLst/>
          </a:prstGeom>
          <a:noFill/>
          <a:ln w="9525">
            <a:solidFill>
              <a:schemeClr val="tx1"/>
            </a:solidFill>
            <a:prstDash val="dash"/>
            <a:round/>
            <a:headEnd/>
            <a:tailEnd/>
          </a:ln>
        </p:spPr>
        <p:txBody>
          <a:bodyPr/>
          <a:lstStyle/>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3"/>
          <p:cNvSpPr>
            <a:spLocks noGrp="1"/>
          </p:cNvSpPr>
          <p:nvPr>
            <p:ph type="body" idx="1"/>
          </p:nvPr>
        </p:nvSpPr>
        <p:spPr>
          <a:xfrm>
            <a:off x="819150" y="444500"/>
            <a:ext cx="10534650" cy="5732463"/>
          </a:xfrm>
        </p:spPr>
        <p:txBody>
          <a:bodyPr/>
          <a:lstStyle/>
          <a:p>
            <a:r>
              <a:rPr lang="zh-CN" altLang="en-US" smtClean="0"/>
              <a:t>在人口稳态下，人口指数为</a:t>
            </a:r>
            <a:r>
              <a:rPr lang="en-US" altLang="zh-CN" smtClean="0"/>
              <a:t>1</a:t>
            </a:r>
            <a:r>
              <a:rPr lang="zh-CN" altLang="en-US" smtClean="0"/>
              <a:t>，</a:t>
            </a:r>
          </a:p>
          <a:p>
            <a:pPr>
              <a:buFont typeface="Arial" charset="0"/>
              <a:buNone/>
            </a:pPr>
            <a:r>
              <a:rPr lang="zh-CN" altLang="en-US" smtClean="0"/>
              <a:t>  就可以确定稳态消费水平。由</a:t>
            </a:r>
          </a:p>
          <a:p>
            <a:pPr>
              <a:buFont typeface="Arial" charset="0"/>
              <a:buNone/>
            </a:pPr>
            <a:r>
              <a:rPr lang="zh-CN" altLang="en-US" smtClean="0"/>
              <a:t>  于人均消费是人均土地的函数，</a:t>
            </a:r>
          </a:p>
          <a:p>
            <a:pPr>
              <a:buFont typeface="Arial" charset="0"/>
              <a:buNone/>
            </a:pPr>
            <a:r>
              <a:rPr lang="zh-CN" altLang="en-US" smtClean="0"/>
              <a:t>  稳态消费确定，稳态下的人均</a:t>
            </a:r>
          </a:p>
          <a:p>
            <a:pPr>
              <a:buFont typeface="Arial" charset="0"/>
              <a:buNone/>
            </a:pPr>
            <a:r>
              <a:rPr lang="zh-CN" altLang="en-US" smtClean="0"/>
              <a:t>  土地确定。</a:t>
            </a:r>
          </a:p>
          <a:p>
            <a:pPr>
              <a:buFont typeface="Arial" charset="0"/>
              <a:buNone/>
            </a:pPr>
            <a:r>
              <a:rPr lang="zh-CN" altLang="en-US" smtClean="0"/>
              <a:t>  所以，长期生活水平完全取决</a:t>
            </a:r>
          </a:p>
          <a:p>
            <a:pPr>
              <a:buFont typeface="Arial" charset="0"/>
              <a:buNone/>
            </a:pPr>
            <a:r>
              <a:rPr lang="zh-CN" altLang="en-US" smtClean="0"/>
              <a:t>  于函数</a:t>
            </a:r>
            <a:r>
              <a:rPr lang="en-US" altLang="zh-CN" smtClean="0"/>
              <a:t>g</a:t>
            </a:r>
            <a:r>
              <a:rPr lang="zh-CN" altLang="en-US" smtClean="0"/>
              <a:t>，没有什么能够影响长</a:t>
            </a:r>
          </a:p>
          <a:p>
            <a:pPr>
              <a:buFont typeface="Arial" charset="0"/>
              <a:buNone/>
            </a:pPr>
            <a:r>
              <a:rPr lang="zh-CN" altLang="en-US" smtClean="0"/>
              <a:t>  期生活水平</a:t>
            </a:r>
          </a:p>
        </p:txBody>
      </p:sp>
      <p:pic>
        <p:nvPicPr>
          <p:cNvPr id="33794" name="Picture 3" descr="fig06_08"/>
          <p:cNvPicPr>
            <a:picLocks noChangeAspect="1" noChangeArrowheads="1"/>
          </p:cNvPicPr>
          <p:nvPr/>
        </p:nvPicPr>
        <p:blipFill>
          <a:blip r:embed="rId2"/>
          <a:srcRect/>
          <a:stretch>
            <a:fillRect/>
          </a:stretch>
        </p:blipFill>
        <p:spPr bwMode="auto">
          <a:xfrm>
            <a:off x="6594475" y="379413"/>
            <a:ext cx="2833688" cy="57658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6" name="Rectangle 3"/>
          <p:cNvSpPr>
            <a:spLocks noGrp="1"/>
          </p:cNvSpPr>
          <p:nvPr>
            <p:ph type="body" sz="half" idx="1"/>
          </p:nvPr>
        </p:nvSpPr>
        <p:spPr>
          <a:xfrm>
            <a:off x="838200" y="739775"/>
            <a:ext cx="10163175" cy="5437188"/>
          </a:xfrm>
        </p:spPr>
        <p:txBody>
          <a:bodyPr/>
          <a:lstStyle/>
          <a:p>
            <a:pPr>
              <a:buFont typeface="Arial" charset="0"/>
              <a:buNone/>
            </a:pPr>
            <a:r>
              <a:rPr lang="zh-CN" altLang="en-US" sz="2400" b="1" smtClean="0">
                <a:solidFill>
                  <a:srgbClr val="952F4C"/>
                </a:solidFill>
              </a:rPr>
              <a:t>二 模型试验：来自全要素生产率和人口控制的冲击</a:t>
            </a:r>
          </a:p>
          <a:p>
            <a:r>
              <a:rPr lang="zh-CN" altLang="en-US" sz="2400" smtClean="0">
                <a:solidFill>
                  <a:srgbClr val="952F4C"/>
                </a:solidFill>
              </a:rPr>
              <a:t>全要素生产率提高</a:t>
            </a:r>
          </a:p>
          <a:p>
            <a:pPr>
              <a:buFont typeface="Arial" charset="0"/>
              <a:buNone/>
            </a:pPr>
            <a:r>
              <a:rPr lang="zh-CN" altLang="en-US" sz="2400" smtClean="0"/>
              <a:t>  假设全要素生产率由     提高到       ，</a:t>
            </a:r>
          </a:p>
          <a:p>
            <a:pPr>
              <a:buFont typeface="Arial" charset="0"/>
              <a:buNone/>
            </a:pPr>
            <a:r>
              <a:rPr lang="zh-CN" altLang="en-US" sz="2400" smtClean="0"/>
              <a:t>  生产函数上移，短期人均消费可能增</a:t>
            </a:r>
          </a:p>
          <a:p>
            <a:pPr>
              <a:buFont typeface="Arial" charset="0"/>
              <a:buNone/>
            </a:pPr>
            <a:r>
              <a:rPr lang="zh-CN" altLang="en-US" sz="2400" smtClean="0"/>
              <a:t>  加，当期人口小于未来人口，人口随</a:t>
            </a:r>
          </a:p>
          <a:p>
            <a:pPr>
              <a:buFont typeface="Arial" charset="0"/>
              <a:buNone/>
            </a:pPr>
            <a:r>
              <a:rPr lang="zh-CN" altLang="en-US" sz="2400" smtClean="0"/>
              <a:t>  之增长，人口指数依然为</a:t>
            </a:r>
            <a:r>
              <a:rPr lang="en-US" altLang="zh-CN" sz="2400" smtClean="0"/>
              <a:t>1</a:t>
            </a:r>
            <a:r>
              <a:rPr lang="zh-CN" altLang="en-US" sz="2400" smtClean="0"/>
              <a:t>，所以     </a:t>
            </a:r>
          </a:p>
          <a:p>
            <a:pPr>
              <a:buFont typeface="Arial" charset="0"/>
              <a:buNone/>
            </a:pPr>
            <a:r>
              <a:rPr lang="zh-CN" altLang="en-US" sz="2400" smtClean="0"/>
              <a:t>  不会发生改变；实际上，从人均消费</a:t>
            </a:r>
          </a:p>
          <a:p>
            <a:pPr>
              <a:buFont typeface="Arial" charset="0"/>
              <a:buNone/>
            </a:pPr>
            <a:r>
              <a:rPr lang="zh-CN" altLang="en-US" sz="2400" smtClean="0"/>
              <a:t>  是人均土地的函数可以看出，虽然全</a:t>
            </a:r>
          </a:p>
          <a:p>
            <a:pPr>
              <a:buFont typeface="Arial" charset="0"/>
              <a:buNone/>
            </a:pPr>
            <a:r>
              <a:rPr lang="zh-CN" altLang="en-US" sz="2400" smtClean="0"/>
              <a:t>  要素生产率上升，但人均土地减少。</a:t>
            </a:r>
          </a:p>
          <a:p>
            <a:pPr>
              <a:buFont typeface="Arial" charset="0"/>
              <a:buNone/>
            </a:pPr>
            <a:r>
              <a:rPr lang="zh-CN" altLang="en-US" sz="2400" smtClean="0"/>
              <a:t>  人口增长抵消了全要素生产率上升对</a:t>
            </a:r>
          </a:p>
          <a:p>
            <a:pPr>
              <a:buFont typeface="Arial" charset="0"/>
              <a:buNone/>
            </a:pPr>
            <a:r>
              <a:rPr lang="zh-CN" altLang="en-US" sz="2400" smtClean="0"/>
              <a:t>  生活水平的影响</a:t>
            </a:r>
          </a:p>
        </p:txBody>
      </p:sp>
      <p:sp>
        <p:nvSpPr>
          <p:cNvPr id="26637" name="Rectangle 5"/>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endParaRPr lang="zh-CN" altLang="en-US"/>
          </a:p>
        </p:txBody>
      </p:sp>
      <p:graphicFrame>
        <p:nvGraphicFramePr>
          <p:cNvPr id="26628" name="Object 4"/>
          <p:cNvGraphicFramePr>
            <a:graphicFrameLocks noChangeAspect="1"/>
          </p:cNvGraphicFramePr>
          <p:nvPr/>
        </p:nvGraphicFramePr>
        <p:xfrm>
          <a:off x="3943350" y="1638300"/>
          <a:ext cx="285750" cy="411163"/>
        </p:xfrm>
        <a:graphic>
          <a:graphicData uri="http://schemas.openxmlformats.org/presentationml/2006/ole">
            <mc:AlternateContent xmlns:mc="http://schemas.openxmlformats.org/markup-compatibility/2006">
              <mc:Choice xmlns:v="urn:schemas-microsoft-com:vml" Requires="v">
                <p:oleObj spid="_x0000_s26636" name="公式" r:id="rId3" imgW="152268" imgH="215713" progId="Equation.3">
                  <p:embed/>
                </p:oleObj>
              </mc:Choice>
              <mc:Fallback>
                <p:oleObj name="公式" r:id="rId3" imgW="152268" imgH="215713"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43350" y="1638300"/>
                        <a:ext cx="285750" cy="411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38" name="Rectangle 7"/>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endParaRPr lang="zh-CN" altLang="en-US"/>
          </a:p>
        </p:txBody>
      </p:sp>
      <p:graphicFrame>
        <p:nvGraphicFramePr>
          <p:cNvPr id="26630" name="Object 6"/>
          <p:cNvGraphicFramePr>
            <a:graphicFrameLocks noChangeAspect="1"/>
          </p:cNvGraphicFramePr>
          <p:nvPr/>
        </p:nvGraphicFramePr>
        <p:xfrm>
          <a:off x="5334000" y="1619250"/>
          <a:ext cx="295275" cy="400050"/>
        </p:xfrm>
        <a:graphic>
          <a:graphicData uri="http://schemas.openxmlformats.org/presentationml/2006/ole">
            <mc:AlternateContent xmlns:mc="http://schemas.openxmlformats.org/markup-compatibility/2006">
              <mc:Choice xmlns:v="urn:schemas-microsoft-com:vml" Requires="v">
                <p:oleObj spid="_x0000_s26637" name="公式" r:id="rId5" imgW="164885" imgH="215619" progId="Equation.3">
                  <p:embed/>
                </p:oleObj>
              </mc:Choice>
              <mc:Fallback>
                <p:oleObj name="公式" r:id="rId5" imgW="164885" imgH="215619" progId="Equation.3">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0" y="1619250"/>
                        <a:ext cx="295275"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35" name="Object 11"/>
          <p:cNvGraphicFramePr>
            <a:graphicFrameLocks noGrp="1" noChangeAspect="1"/>
          </p:cNvGraphicFramePr>
          <p:nvPr>
            <p:ph sz="half" idx="2"/>
          </p:nvPr>
        </p:nvGraphicFramePr>
        <p:xfrm>
          <a:off x="5651500" y="2965450"/>
          <a:ext cx="317500" cy="390525"/>
        </p:xfrm>
        <a:graphic>
          <a:graphicData uri="http://schemas.openxmlformats.org/presentationml/2006/ole">
            <mc:AlternateContent xmlns:mc="http://schemas.openxmlformats.org/markup-compatibility/2006">
              <mc:Choice xmlns:v="urn:schemas-microsoft-com:vml" Requires="v">
                <p:oleObj spid="_x0000_s26638" name="公式" r:id="rId7" imgW="164957" imgH="203024" progId="Equation.3">
                  <p:embed/>
                </p:oleObj>
              </mc:Choice>
              <mc:Fallback>
                <p:oleObj name="公式" r:id="rId7" imgW="164957" imgH="203024" progId="Equation.3">
                  <p:embed/>
                  <p:pic>
                    <p:nvPicPr>
                      <p:cNvPr id="0"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51500" y="2965450"/>
                        <a:ext cx="317500"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6639" name="Picture 3" descr="fig06_09"/>
          <p:cNvPicPr>
            <a:picLocks noChangeAspect="1" noChangeArrowheads="1"/>
          </p:cNvPicPr>
          <p:nvPr/>
        </p:nvPicPr>
        <p:blipFill>
          <a:blip r:embed="rId9"/>
          <a:srcRect/>
          <a:stretch>
            <a:fillRect/>
          </a:stretch>
        </p:blipFill>
        <p:spPr bwMode="auto">
          <a:xfrm>
            <a:off x="6592888" y="1543050"/>
            <a:ext cx="3384550" cy="4325938"/>
          </a:xfrm>
          <a:prstGeom prst="rect">
            <a:avLst/>
          </a:prstGeom>
          <a:noFill/>
          <a:ln w="9525">
            <a:noFill/>
            <a:miter lim="800000"/>
            <a:headEnd/>
            <a:tailEnd/>
          </a:ln>
        </p:spPr>
      </p:pic>
      <p:sp>
        <p:nvSpPr>
          <p:cNvPr id="26640" name="Text Box 16"/>
          <p:cNvSpPr txBox="1">
            <a:spLocks noChangeArrowheads="1"/>
          </p:cNvSpPr>
          <p:nvPr/>
        </p:nvSpPr>
        <p:spPr bwMode="auto">
          <a:xfrm>
            <a:off x="7699375" y="3159125"/>
            <a:ext cx="869950" cy="228600"/>
          </a:xfrm>
          <a:prstGeom prst="rect">
            <a:avLst/>
          </a:prstGeom>
          <a:noFill/>
          <a:ln w="9525">
            <a:noFill/>
            <a:miter lim="800000"/>
            <a:headEnd/>
            <a:tailEnd/>
          </a:ln>
        </p:spPr>
        <p:txBody>
          <a:bodyPr wrap="none">
            <a:spAutoFit/>
          </a:bodyPr>
          <a:lstStyle/>
          <a:p>
            <a:r>
              <a:rPr lang="zh-CN" altLang="en-US" sz="900"/>
              <a:t>初始人均土地</a:t>
            </a:r>
          </a:p>
        </p:txBody>
      </p:sp>
      <p:sp>
        <p:nvSpPr>
          <p:cNvPr id="26641" name="Text Box 17"/>
          <p:cNvSpPr txBox="1">
            <a:spLocks noChangeArrowheads="1"/>
          </p:cNvSpPr>
          <p:nvPr/>
        </p:nvSpPr>
        <p:spPr bwMode="auto">
          <a:xfrm>
            <a:off x="6927850" y="3159125"/>
            <a:ext cx="869950" cy="228600"/>
          </a:xfrm>
          <a:prstGeom prst="rect">
            <a:avLst/>
          </a:prstGeom>
          <a:noFill/>
          <a:ln w="9525">
            <a:noFill/>
            <a:miter lim="800000"/>
            <a:headEnd/>
            <a:tailEnd/>
          </a:ln>
        </p:spPr>
        <p:txBody>
          <a:bodyPr wrap="none">
            <a:spAutoFit/>
          </a:bodyPr>
          <a:lstStyle/>
          <a:p>
            <a:r>
              <a:rPr lang="zh-CN" altLang="en-US" sz="900"/>
              <a:t>新的人均土地</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3"/>
          <p:cNvSpPr>
            <a:spLocks noGrp="1"/>
          </p:cNvSpPr>
          <p:nvPr>
            <p:ph type="body" idx="1"/>
          </p:nvPr>
        </p:nvSpPr>
        <p:spPr>
          <a:xfrm>
            <a:off x="790575" y="1435100"/>
            <a:ext cx="10563225" cy="4741863"/>
          </a:xfrm>
        </p:spPr>
        <p:txBody>
          <a:bodyPr/>
          <a:lstStyle/>
          <a:p>
            <a:r>
              <a:rPr lang="zh-CN" altLang="en-US" smtClean="0"/>
              <a:t>全要素生产率提高所导致的稳态调整</a:t>
            </a:r>
          </a:p>
          <a:p>
            <a:pPr>
              <a:buFont typeface="Arial" charset="0"/>
              <a:buNone/>
            </a:pPr>
            <a:r>
              <a:rPr lang="zh-CN" altLang="en-US" smtClean="0"/>
              <a:t>  在</a:t>
            </a:r>
            <a:r>
              <a:rPr lang="en-US" altLang="zh-CN" smtClean="0"/>
              <a:t>T</a:t>
            </a:r>
            <a:r>
              <a:rPr lang="zh-CN" altLang="en-US" smtClean="0"/>
              <a:t>期，全要素生产率提高，</a:t>
            </a:r>
          </a:p>
          <a:p>
            <a:pPr>
              <a:buFont typeface="Arial" charset="0"/>
              <a:buNone/>
            </a:pPr>
            <a:r>
              <a:rPr lang="zh-CN" altLang="en-US" smtClean="0"/>
              <a:t>  由于当期人口不变，人均消</a:t>
            </a:r>
          </a:p>
          <a:p>
            <a:pPr>
              <a:buFont typeface="Arial" charset="0"/>
              <a:buNone/>
            </a:pPr>
            <a:r>
              <a:rPr lang="zh-CN" altLang="en-US" smtClean="0"/>
              <a:t>  费提高。人均消费上升导致</a:t>
            </a:r>
          </a:p>
          <a:p>
            <a:pPr>
              <a:buFont typeface="Arial" charset="0"/>
              <a:buNone/>
            </a:pPr>
            <a:r>
              <a:rPr lang="zh-CN" altLang="en-US" smtClean="0"/>
              <a:t>  更高的人口增长，人均消费</a:t>
            </a:r>
          </a:p>
          <a:p>
            <a:pPr>
              <a:buFont typeface="Arial" charset="0"/>
              <a:buNone/>
            </a:pPr>
            <a:r>
              <a:rPr lang="zh-CN" altLang="en-US" smtClean="0"/>
              <a:t>  下降并回到初始水平，稳态</a:t>
            </a:r>
          </a:p>
          <a:p>
            <a:pPr>
              <a:buFont typeface="Arial" charset="0"/>
              <a:buNone/>
            </a:pPr>
            <a:r>
              <a:rPr lang="zh-CN" altLang="en-US" smtClean="0"/>
              <a:t>  人口增加</a:t>
            </a:r>
          </a:p>
          <a:p>
            <a:pPr>
              <a:buFont typeface="Arial" charset="0"/>
              <a:buNone/>
            </a:pPr>
            <a:endParaRPr lang="zh-CN" altLang="en-US" smtClean="0"/>
          </a:p>
        </p:txBody>
      </p:sp>
      <p:pic>
        <p:nvPicPr>
          <p:cNvPr id="31746" name="Picture 3" descr="fig06_10"/>
          <p:cNvPicPr>
            <a:picLocks noChangeAspect="1" noChangeArrowheads="1"/>
          </p:cNvPicPr>
          <p:nvPr/>
        </p:nvPicPr>
        <p:blipFill>
          <a:blip r:embed="rId2"/>
          <a:srcRect/>
          <a:stretch>
            <a:fillRect/>
          </a:stretch>
        </p:blipFill>
        <p:spPr bwMode="auto">
          <a:xfrm>
            <a:off x="6929438" y="1622425"/>
            <a:ext cx="3284537" cy="44196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3" name="Rectangle 3"/>
          <p:cNvSpPr>
            <a:spLocks noGrp="1"/>
          </p:cNvSpPr>
          <p:nvPr>
            <p:ph type="body" idx="1"/>
          </p:nvPr>
        </p:nvSpPr>
        <p:spPr>
          <a:xfrm>
            <a:off x="790575" y="939800"/>
            <a:ext cx="10563225" cy="5237163"/>
          </a:xfrm>
        </p:spPr>
        <p:txBody>
          <a:bodyPr/>
          <a:lstStyle/>
          <a:p>
            <a:r>
              <a:rPr lang="zh-CN" altLang="en-US" smtClean="0">
                <a:solidFill>
                  <a:srgbClr val="952F4C"/>
                </a:solidFill>
              </a:rPr>
              <a:t>人口控制</a:t>
            </a:r>
          </a:p>
          <a:p>
            <a:pPr>
              <a:buFont typeface="Arial" charset="0"/>
              <a:buNone/>
            </a:pPr>
            <a:r>
              <a:rPr lang="zh-CN" altLang="en-US" smtClean="0"/>
              <a:t>  人口控制将会使稳态人口下降，</a:t>
            </a:r>
          </a:p>
          <a:p>
            <a:pPr>
              <a:buFont typeface="Arial" charset="0"/>
              <a:buNone/>
            </a:pPr>
            <a:r>
              <a:rPr lang="zh-CN" altLang="en-US" smtClean="0"/>
              <a:t>  在稳态条件下人均消费增加；由</a:t>
            </a:r>
          </a:p>
          <a:p>
            <a:pPr>
              <a:buFont typeface="Arial" charset="0"/>
              <a:buNone/>
            </a:pPr>
            <a:r>
              <a:rPr lang="zh-CN" altLang="en-US" smtClean="0"/>
              <a:t>  于土地固定，所以人口下降将会</a:t>
            </a:r>
          </a:p>
          <a:p>
            <a:pPr>
              <a:buFont typeface="Arial" charset="0"/>
              <a:buNone/>
            </a:pPr>
            <a:r>
              <a:rPr lang="zh-CN" altLang="en-US" smtClean="0"/>
              <a:t>  导致人均土地增加。</a:t>
            </a:r>
          </a:p>
          <a:p>
            <a:pPr>
              <a:buFont typeface="Arial" charset="0"/>
              <a:buNone/>
            </a:pPr>
            <a:r>
              <a:rPr lang="zh-CN" altLang="en-US" smtClean="0"/>
              <a:t>  假设初始为             ，可以根据</a:t>
            </a:r>
          </a:p>
          <a:p>
            <a:pPr>
              <a:buFont typeface="Arial" charset="0"/>
              <a:buNone/>
            </a:pPr>
            <a:r>
              <a:rPr lang="zh-CN" altLang="en-US" smtClean="0"/>
              <a:t>  人均土地的增加得到新的稳态人</a:t>
            </a:r>
          </a:p>
          <a:p>
            <a:pPr>
              <a:buFont typeface="Arial" charset="0"/>
              <a:buNone/>
            </a:pPr>
            <a:r>
              <a:rPr lang="zh-CN" altLang="en-US" smtClean="0"/>
              <a:t>  口数为</a:t>
            </a:r>
          </a:p>
        </p:txBody>
      </p:sp>
      <p:sp>
        <p:nvSpPr>
          <p:cNvPr id="29704" name="Rectangle 5"/>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endParaRPr lang="zh-CN" altLang="en-US"/>
          </a:p>
        </p:txBody>
      </p:sp>
      <p:graphicFrame>
        <p:nvGraphicFramePr>
          <p:cNvPr id="29700" name="Object 4"/>
          <p:cNvGraphicFramePr>
            <a:graphicFrameLocks noChangeAspect="1"/>
          </p:cNvGraphicFramePr>
          <p:nvPr/>
        </p:nvGraphicFramePr>
        <p:xfrm>
          <a:off x="3076575" y="3371850"/>
          <a:ext cx="876300" cy="717550"/>
        </p:xfrm>
        <a:graphic>
          <a:graphicData uri="http://schemas.openxmlformats.org/presentationml/2006/ole">
            <mc:AlternateContent xmlns:mc="http://schemas.openxmlformats.org/markup-compatibility/2006">
              <mc:Choice xmlns:v="urn:schemas-microsoft-com:vml" Requires="v">
                <p:oleObj spid="_x0000_s29703" name="公式" r:id="rId3" imgW="520474" imgH="431613" progId="Equation.3">
                  <p:embed/>
                </p:oleObj>
              </mc:Choice>
              <mc:Fallback>
                <p:oleObj name="公式" r:id="rId3" imgW="520474" imgH="431613"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6575" y="3371850"/>
                        <a:ext cx="876300" cy="717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705" name="Rectangle 7"/>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endParaRPr lang="zh-CN" altLang="en-US"/>
          </a:p>
        </p:txBody>
      </p:sp>
      <p:graphicFrame>
        <p:nvGraphicFramePr>
          <p:cNvPr id="29702" name="Object 6"/>
          <p:cNvGraphicFramePr>
            <a:graphicFrameLocks noChangeAspect="1"/>
          </p:cNvGraphicFramePr>
          <p:nvPr/>
        </p:nvGraphicFramePr>
        <p:xfrm>
          <a:off x="2295525" y="4448175"/>
          <a:ext cx="895350" cy="708025"/>
        </p:xfrm>
        <a:graphic>
          <a:graphicData uri="http://schemas.openxmlformats.org/presentationml/2006/ole">
            <mc:AlternateContent xmlns:mc="http://schemas.openxmlformats.org/markup-compatibility/2006">
              <mc:Choice xmlns:v="urn:schemas-microsoft-com:vml" Requires="v">
                <p:oleObj spid="_x0000_s29704" name="公式" r:id="rId5" imgW="545863" imgH="431613" progId="Equation.3">
                  <p:embed/>
                </p:oleObj>
              </mc:Choice>
              <mc:Fallback>
                <p:oleObj name="公式" r:id="rId5" imgW="545863" imgH="431613" progId="Equation.3">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95525" y="4448175"/>
                        <a:ext cx="895350" cy="708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9706" name="Picture 3" descr="fig06_11"/>
          <p:cNvPicPr>
            <a:picLocks noChangeAspect="1" noChangeArrowheads="1"/>
          </p:cNvPicPr>
          <p:nvPr/>
        </p:nvPicPr>
        <p:blipFill>
          <a:blip r:embed="rId7"/>
          <a:srcRect/>
          <a:stretch>
            <a:fillRect/>
          </a:stretch>
        </p:blipFill>
        <p:spPr bwMode="auto">
          <a:xfrm>
            <a:off x="6543675" y="828675"/>
            <a:ext cx="2819400" cy="5033963"/>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3"/>
          <p:cNvSpPr>
            <a:spLocks noGrp="1"/>
          </p:cNvSpPr>
          <p:nvPr>
            <p:ph type="body" idx="1"/>
          </p:nvPr>
        </p:nvSpPr>
        <p:spPr>
          <a:xfrm>
            <a:off x="819150" y="787400"/>
            <a:ext cx="10534650" cy="5389563"/>
          </a:xfrm>
        </p:spPr>
        <p:txBody>
          <a:bodyPr/>
          <a:lstStyle/>
          <a:p>
            <a:pPr>
              <a:buFont typeface="Arial" charset="0"/>
              <a:buNone/>
            </a:pPr>
            <a:r>
              <a:rPr lang="zh-CN" altLang="en-US" b="1" smtClean="0">
                <a:solidFill>
                  <a:srgbClr val="952F4C"/>
                </a:solidFill>
              </a:rPr>
              <a:t>三 马尔萨斯模型结论与评价</a:t>
            </a:r>
          </a:p>
          <a:p>
            <a:r>
              <a:rPr lang="zh-CN" altLang="en-US" smtClean="0"/>
              <a:t>结论：除了人口控制以外，没有什么可以改变人们的生活水平</a:t>
            </a:r>
          </a:p>
          <a:p>
            <a:r>
              <a:rPr lang="zh-CN" altLang="en-US" smtClean="0"/>
              <a:t>评价：马尔萨斯并没有建立宏观经济增长模型。这里，是将其有关生活水平的决定因素进行了数理和图形化表达</a:t>
            </a:r>
          </a:p>
          <a:p>
            <a:pPr>
              <a:buFont typeface="Arial" charset="0"/>
              <a:buNone/>
            </a:pPr>
            <a:r>
              <a:rPr lang="zh-CN" altLang="en-US" smtClean="0"/>
              <a:t>  在</a:t>
            </a:r>
            <a:r>
              <a:rPr lang="en-US" altLang="zh-CN" smtClean="0"/>
              <a:t>1800</a:t>
            </a:r>
            <a:r>
              <a:rPr lang="zh-CN" altLang="en-US" smtClean="0"/>
              <a:t>年工业革命以前，马尔萨斯模型结论与生活水平变化是相符合的</a:t>
            </a:r>
          </a:p>
          <a:p>
            <a:pPr>
              <a:buFont typeface="Arial" charset="0"/>
              <a:buNone/>
            </a:pPr>
            <a:r>
              <a:rPr lang="zh-CN" altLang="en-US" smtClean="0"/>
              <a:t>  不过，马尔萨斯结论过于悲观，且从</a:t>
            </a:r>
            <a:r>
              <a:rPr lang="en-US" altLang="zh-CN" smtClean="0"/>
              <a:t>1800</a:t>
            </a:r>
            <a:r>
              <a:rPr lang="zh-CN" altLang="en-US" smtClean="0"/>
              <a:t>年后的实际情况看是错误的：</a:t>
            </a:r>
          </a:p>
          <a:p>
            <a:pPr>
              <a:buFont typeface="Arial" charset="0"/>
              <a:buNone/>
            </a:pPr>
            <a:r>
              <a:rPr lang="zh-CN" altLang="en-US" smtClean="0"/>
              <a:t>  </a:t>
            </a:r>
            <a:r>
              <a:rPr lang="en-US" altLang="zh-CN" smtClean="0"/>
              <a:t>1800</a:t>
            </a:r>
            <a:r>
              <a:rPr lang="zh-CN" altLang="en-US" smtClean="0"/>
              <a:t>年后，发达国家生活水平持续提高，但人口并没有快速增长。生活水平和医疗水平发展改变了人口增长模式，较高的收入使养育子女成本上升；忽略了技术革命（工业革命）所引起的资本存量大幅度增加</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p:cNvSpPr>
          <p:nvPr>
            <p:ph type="title"/>
          </p:nvPr>
        </p:nvSpPr>
        <p:spPr/>
        <p:txBody>
          <a:bodyPr/>
          <a:lstStyle/>
          <a:p>
            <a:r>
              <a:rPr lang="zh-CN" altLang="en-US" smtClean="0">
                <a:solidFill>
                  <a:srgbClr val="952F4C"/>
                </a:solidFill>
              </a:rPr>
              <a:t>索洛模型：外生增长</a:t>
            </a:r>
          </a:p>
        </p:txBody>
      </p:sp>
      <p:sp>
        <p:nvSpPr>
          <p:cNvPr id="37890" name="Rectangle 3"/>
          <p:cNvSpPr>
            <a:spLocks noGrp="1"/>
          </p:cNvSpPr>
          <p:nvPr>
            <p:ph type="body" idx="1"/>
          </p:nvPr>
        </p:nvSpPr>
        <p:spPr/>
        <p:txBody>
          <a:bodyPr/>
          <a:lstStyle/>
          <a:p>
            <a:r>
              <a:rPr lang="zh-CN" altLang="en-US" smtClean="0"/>
              <a:t>罗伯特</a:t>
            </a:r>
            <a:r>
              <a:rPr lang="en-US" altLang="zh-CN" smtClean="0"/>
              <a:t>·</a:t>
            </a:r>
            <a:r>
              <a:rPr lang="zh-CN" altLang="en-US" smtClean="0"/>
              <a:t>索洛</a:t>
            </a:r>
            <a:r>
              <a:rPr lang="en-US" altLang="zh-CN" smtClean="0"/>
              <a:t>-1924</a:t>
            </a:r>
            <a:r>
              <a:rPr lang="zh-CN" altLang="en-US" smtClean="0"/>
              <a:t>年生，美国经济学家，</a:t>
            </a:r>
          </a:p>
          <a:p>
            <a:pPr>
              <a:buFont typeface="Arial" charset="0"/>
              <a:buNone/>
            </a:pPr>
            <a:r>
              <a:rPr lang="zh-CN" altLang="en-US" smtClean="0"/>
              <a:t>  </a:t>
            </a:r>
            <a:r>
              <a:rPr lang="en-US" altLang="zh-CN" smtClean="0"/>
              <a:t>1951</a:t>
            </a:r>
            <a:r>
              <a:rPr lang="zh-CN" altLang="en-US" smtClean="0"/>
              <a:t>年哈佛大学博士毕业，导师为列昂</a:t>
            </a:r>
          </a:p>
          <a:p>
            <a:pPr>
              <a:buFont typeface="Arial" charset="0"/>
              <a:buNone/>
            </a:pPr>
            <a:r>
              <a:rPr lang="zh-CN" altLang="en-US" smtClean="0"/>
              <a:t>  惕夫（建立投入产出模型，</a:t>
            </a:r>
            <a:r>
              <a:rPr lang="en-US" altLang="zh-CN" smtClean="0"/>
              <a:t>1973</a:t>
            </a:r>
            <a:r>
              <a:rPr lang="zh-CN" altLang="en-US" smtClean="0"/>
              <a:t>获得诺</a:t>
            </a:r>
          </a:p>
          <a:p>
            <a:pPr>
              <a:buFont typeface="Arial" charset="0"/>
              <a:buNone/>
            </a:pPr>
            <a:r>
              <a:rPr lang="zh-CN" altLang="en-US" smtClean="0"/>
              <a:t>  贝尔经济学奖），任教麻省理工、剑桥</a:t>
            </a:r>
          </a:p>
          <a:p>
            <a:pPr>
              <a:buFont typeface="Arial" charset="0"/>
              <a:buNone/>
            </a:pPr>
            <a:r>
              <a:rPr lang="zh-CN" altLang="en-US" smtClean="0"/>
              <a:t>  大学等，代表作</a:t>
            </a:r>
            <a:r>
              <a:rPr lang="en-US" altLang="zh-CN" smtClean="0"/>
              <a:t>《</a:t>
            </a:r>
            <a:r>
              <a:rPr lang="zh-CN" altLang="en-US" smtClean="0"/>
              <a:t>对经济增长理论的</a:t>
            </a:r>
          </a:p>
          <a:p>
            <a:pPr>
              <a:buFont typeface="Arial" charset="0"/>
              <a:buNone/>
            </a:pPr>
            <a:r>
              <a:rPr lang="zh-CN" altLang="en-US" smtClean="0"/>
              <a:t>  贡献</a:t>
            </a:r>
            <a:r>
              <a:rPr lang="en-US" altLang="zh-CN" smtClean="0"/>
              <a:t>》《</a:t>
            </a:r>
            <a:r>
              <a:rPr lang="zh-CN" altLang="en-US" smtClean="0"/>
              <a:t>技术变化与生产函数</a:t>
            </a:r>
            <a:r>
              <a:rPr lang="en-US" altLang="zh-CN" smtClean="0"/>
              <a:t>》</a:t>
            </a:r>
            <a:r>
              <a:rPr lang="zh-CN" altLang="en-US" smtClean="0"/>
              <a:t>等，</a:t>
            </a:r>
          </a:p>
          <a:p>
            <a:pPr>
              <a:buFont typeface="Arial" charset="0"/>
              <a:buNone/>
            </a:pPr>
            <a:r>
              <a:rPr lang="zh-CN" altLang="en-US" smtClean="0"/>
              <a:t>  </a:t>
            </a:r>
            <a:r>
              <a:rPr lang="en-US" altLang="zh-CN" smtClean="0"/>
              <a:t>1987</a:t>
            </a:r>
            <a:r>
              <a:rPr lang="zh-CN" altLang="en-US" smtClean="0"/>
              <a:t>年获得诺奖</a:t>
            </a:r>
          </a:p>
        </p:txBody>
      </p:sp>
      <p:pic>
        <p:nvPicPr>
          <p:cNvPr id="37891" name="Picture 5"/>
          <p:cNvPicPr>
            <a:picLocks noChangeAspect="1" noChangeArrowheads="1"/>
          </p:cNvPicPr>
          <p:nvPr/>
        </p:nvPicPr>
        <p:blipFill>
          <a:blip r:embed="rId2"/>
          <a:srcRect/>
          <a:stretch>
            <a:fillRect/>
          </a:stretch>
        </p:blipFill>
        <p:spPr bwMode="auto">
          <a:xfrm>
            <a:off x="7600950" y="1965325"/>
            <a:ext cx="2619375" cy="3844925"/>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7" name="Rectangle 2"/>
          <p:cNvSpPr>
            <a:spLocks noGrp="1"/>
          </p:cNvSpPr>
          <p:nvPr>
            <p:ph type="title"/>
          </p:nvPr>
        </p:nvSpPr>
        <p:spPr/>
        <p:txBody>
          <a:bodyPr/>
          <a:lstStyle/>
          <a:p>
            <a:r>
              <a:rPr lang="zh-CN" altLang="en-US" smtClean="0">
                <a:solidFill>
                  <a:srgbClr val="952F4C"/>
                </a:solidFill>
              </a:rPr>
              <a:t>竞争性均衡</a:t>
            </a:r>
          </a:p>
        </p:txBody>
      </p:sp>
      <p:sp>
        <p:nvSpPr>
          <p:cNvPr id="35848" name="Rectangle 3"/>
          <p:cNvSpPr>
            <a:spLocks noGrp="1"/>
          </p:cNvSpPr>
          <p:nvPr>
            <p:ph type="body" idx="1"/>
          </p:nvPr>
        </p:nvSpPr>
        <p:spPr/>
        <p:txBody>
          <a:bodyPr/>
          <a:lstStyle/>
          <a:p>
            <a:pPr>
              <a:buFont typeface="Arial" charset="0"/>
              <a:buNone/>
            </a:pPr>
            <a:r>
              <a:rPr lang="zh-CN" altLang="en-US" smtClean="0">
                <a:solidFill>
                  <a:srgbClr val="952F4C"/>
                </a:solidFill>
              </a:rPr>
              <a:t>假设条件</a:t>
            </a:r>
          </a:p>
          <a:p>
            <a:r>
              <a:rPr lang="zh-CN" altLang="en-US" smtClean="0"/>
              <a:t>技术水平不变，</a:t>
            </a:r>
          </a:p>
          <a:p>
            <a:r>
              <a:rPr lang="zh-CN" altLang="en-US" smtClean="0"/>
              <a:t>人口数</a:t>
            </a:r>
            <a:r>
              <a:rPr lang="en-US" altLang="zh-CN" smtClean="0"/>
              <a:t>=</a:t>
            </a:r>
            <a:r>
              <a:rPr lang="zh-CN" altLang="en-US" smtClean="0"/>
              <a:t>劳动力数，人口增长率为常数</a:t>
            </a:r>
          </a:p>
          <a:p>
            <a:r>
              <a:rPr lang="zh-CN" altLang="en-US" smtClean="0"/>
              <a:t>折旧率为</a:t>
            </a:r>
          </a:p>
          <a:p>
            <a:r>
              <a:rPr lang="zh-CN" altLang="en-US" smtClean="0"/>
              <a:t>封闭经济</a:t>
            </a:r>
          </a:p>
          <a:p>
            <a:r>
              <a:rPr lang="zh-CN" altLang="en-US" smtClean="0"/>
              <a:t>规模报酬不变</a:t>
            </a:r>
          </a:p>
          <a:p>
            <a:r>
              <a:rPr lang="zh-CN" altLang="en-US" smtClean="0"/>
              <a:t>生产函数符合稻田条件</a:t>
            </a:r>
          </a:p>
          <a:p>
            <a:endParaRPr lang="zh-CN" altLang="en-US" smtClean="0"/>
          </a:p>
        </p:txBody>
      </p:sp>
      <p:sp>
        <p:nvSpPr>
          <p:cNvPr id="35849" name="Rectangle 5"/>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endParaRPr lang="zh-CN" altLang="en-US"/>
          </a:p>
        </p:txBody>
      </p:sp>
      <p:graphicFrame>
        <p:nvGraphicFramePr>
          <p:cNvPr id="35844" name="Object 4"/>
          <p:cNvGraphicFramePr>
            <a:graphicFrameLocks noChangeAspect="1"/>
          </p:cNvGraphicFramePr>
          <p:nvPr/>
        </p:nvGraphicFramePr>
        <p:xfrm>
          <a:off x="2695575" y="3381375"/>
          <a:ext cx="342900" cy="434975"/>
        </p:xfrm>
        <a:graphic>
          <a:graphicData uri="http://schemas.openxmlformats.org/presentationml/2006/ole">
            <mc:AlternateContent xmlns:mc="http://schemas.openxmlformats.org/markup-compatibility/2006">
              <mc:Choice xmlns:v="urn:schemas-microsoft-com:vml" Requires="v">
                <p:oleObj spid="_x0000_s35847" name="公式" r:id="rId3" imgW="139579" imgH="177646" progId="Equation.3">
                  <p:embed/>
                </p:oleObj>
              </mc:Choice>
              <mc:Fallback>
                <p:oleObj name="公式" r:id="rId3" imgW="139579" imgH="177646"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5575" y="3381375"/>
                        <a:ext cx="342900"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50" name="Rectangle 7"/>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endParaRPr lang="zh-CN" altLang="en-US"/>
          </a:p>
        </p:txBody>
      </p:sp>
      <p:graphicFrame>
        <p:nvGraphicFramePr>
          <p:cNvPr id="35846" name="Object 6"/>
          <p:cNvGraphicFramePr>
            <a:graphicFrameLocks noChangeAspect="1"/>
          </p:cNvGraphicFramePr>
          <p:nvPr/>
        </p:nvGraphicFramePr>
        <p:xfrm>
          <a:off x="7258050" y="2867025"/>
          <a:ext cx="390525" cy="450850"/>
        </p:xfrm>
        <a:graphic>
          <a:graphicData uri="http://schemas.openxmlformats.org/presentationml/2006/ole">
            <mc:AlternateContent xmlns:mc="http://schemas.openxmlformats.org/markup-compatibility/2006">
              <mc:Choice xmlns:v="urn:schemas-microsoft-com:vml" Requires="v">
                <p:oleObj spid="_x0000_s35848" name="公式" r:id="rId5" imgW="126835" imgH="139518" progId="Equation.3">
                  <p:embed/>
                </p:oleObj>
              </mc:Choice>
              <mc:Fallback>
                <p:oleObj name="公式" r:id="rId5" imgW="126835" imgH="139518" progId="Equation.3">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58050" y="2867025"/>
                        <a:ext cx="390525"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3"/>
          <p:cNvSpPr>
            <a:spLocks noGrp="1"/>
          </p:cNvSpPr>
          <p:nvPr>
            <p:ph type="body" sz="half" idx="1"/>
          </p:nvPr>
        </p:nvSpPr>
        <p:spPr>
          <a:xfrm>
            <a:off x="838200" y="1130300"/>
            <a:ext cx="11010900" cy="5046663"/>
          </a:xfrm>
        </p:spPr>
        <p:txBody>
          <a:bodyPr/>
          <a:lstStyle/>
          <a:p>
            <a:r>
              <a:rPr lang="en-US" altLang="zh-CN" sz="2400" smtClean="0"/>
              <a:t>2000-2021</a:t>
            </a:r>
            <a:r>
              <a:rPr lang="zh-CN" altLang="en-US" sz="2400" smtClean="0"/>
              <a:t>中美经济总量对比</a:t>
            </a:r>
          </a:p>
        </p:txBody>
      </p:sp>
      <p:graphicFrame>
        <p:nvGraphicFramePr>
          <p:cNvPr id="65621" name="Group 85"/>
          <p:cNvGraphicFramePr>
            <a:graphicFrameLocks noGrp="1"/>
          </p:cNvGraphicFramePr>
          <p:nvPr>
            <p:ph sz="half" idx="2"/>
          </p:nvPr>
        </p:nvGraphicFramePr>
        <p:xfrm>
          <a:off x="1514475" y="2066925"/>
          <a:ext cx="9696450" cy="4021138"/>
        </p:xfrm>
        <a:graphic>
          <a:graphicData uri="http://schemas.openxmlformats.org/drawingml/2006/table">
            <a:tbl>
              <a:tblPr/>
              <a:tblGrid>
                <a:gridCol w="1638300">
                  <a:extLst>
                    <a:ext uri="{9D8B030D-6E8A-4147-A177-3AD203B41FA5}">
                      <a16:colId xmlns:a16="http://schemas.microsoft.com/office/drawing/2014/main" val="20000"/>
                    </a:ext>
                  </a:extLst>
                </a:gridCol>
                <a:gridCol w="1593850">
                  <a:extLst>
                    <a:ext uri="{9D8B030D-6E8A-4147-A177-3AD203B41FA5}">
                      <a16:colId xmlns:a16="http://schemas.microsoft.com/office/drawing/2014/main" val="20001"/>
                    </a:ext>
                  </a:extLst>
                </a:gridCol>
                <a:gridCol w="1616075">
                  <a:extLst>
                    <a:ext uri="{9D8B030D-6E8A-4147-A177-3AD203B41FA5}">
                      <a16:colId xmlns:a16="http://schemas.microsoft.com/office/drawing/2014/main" val="20002"/>
                    </a:ext>
                  </a:extLst>
                </a:gridCol>
                <a:gridCol w="1616075">
                  <a:extLst>
                    <a:ext uri="{9D8B030D-6E8A-4147-A177-3AD203B41FA5}">
                      <a16:colId xmlns:a16="http://schemas.microsoft.com/office/drawing/2014/main" val="20003"/>
                    </a:ext>
                  </a:extLst>
                </a:gridCol>
                <a:gridCol w="1616075">
                  <a:extLst>
                    <a:ext uri="{9D8B030D-6E8A-4147-A177-3AD203B41FA5}">
                      <a16:colId xmlns:a16="http://schemas.microsoft.com/office/drawing/2014/main" val="20004"/>
                    </a:ext>
                  </a:extLst>
                </a:gridCol>
                <a:gridCol w="1616075">
                  <a:extLst>
                    <a:ext uri="{9D8B030D-6E8A-4147-A177-3AD203B41FA5}">
                      <a16:colId xmlns:a16="http://schemas.microsoft.com/office/drawing/2014/main" val="20005"/>
                    </a:ext>
                  </a:extLst>
                </a:gridCol>
              </a:tblGrid>
              <a:tr h="647700">
                <a:tc gridSpan="2">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zh-CN" altLang="en-US" sz="2400" b="0" i="0" u="none" strike="noStrike" cap="none" normalizeH="0" baseline="0" smtClean="0">
                          <a:ln>
                            <a:noFill/>
                          </a:ln>
                          <a:solidFill>
                            <a:schemeClr val="tx1"/>
                          </a:solidFill>
                          <a:effectLst/>
                          <a:latin typeface="等线"/>
                          <a:ea typeface="等线"/>
                          <a:cs typeface="等线"/>
                        </a:rPr>
                        <a:t>                     </a:t>
                      </a:r>
                    </a:p>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zh-CN" altLang="en-US" sz="2400" b="0" i="0" u="none" strike="noStrike" cap="none" normalizeH="0" baseline="0" smtClean="0">
                          <a:ln>
                            <a:noFill/>
                          </a:ln>
                          <a:solidFill>
                            <a:schemeClr val="tx1"/>
                          </a:solidFill>
                          <a:effectLst/>
                          <a:latin typeface="等线"/>
                          <a:ea typeface="等线"/>
                          <a:cs typeface="等线"/>
                        </a:rPr>
                        <a:t>                          指标          </a:t>
                      </a:r>
                    </a:p>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zh-CN" altLang="en-US" sz="2400" b="0" i="0" u="none" strike="noStrike" cap="none" normalizeH="0" baseline="0" smtClean="0">
                          <a:ln>
                            <a:noFill/>
                          </a:ln>
                          <a:solidFill>
                            <a:schemeClr val="tx1"/>
                          </a:solidFill>
                          <a:effectLst/>
                          <a:latin typeface="等线"/>
                          <a:ea typeface="等线"/>
                          <a:cs typeface="等线"/>
                        </a:rPr>
                        <a:t>时间           国别</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altLang="zh-CN" sz="2400" b="0" i="0" u="none" strike="noStrike" cap="none" normalizeH="0" baseline="0" smtClean="0">
                          <a:ln>
                            <a:noFill/>
                          </a:ln>
                          <a:solidFill>
                            <a:schemeClr val="tx1"/>
                          </a:solidFill>
                          <a:effectLst/>
                          <a:latin typeface="等线"/>
                          <a:ea typeface="等线"/>
                          <a:cs typeface="等线"/>
                        </a:rPr>
                        <a:t>GDP</a:t>
                      </a:r>
                      <a:r>
                        <a:rPr kumimoji="0" lang="zh-CN" altLang="en-US" sz="2400" b="0" i="0" u="none" strike="noStrike" cap="none" normalizeH="0" baseline="0" smtClean="0">
                          <a:ln>
                            <a:noFill/>
                          </a:ln>
                          <a:solidFill>
                            <a:schemeClr val="tx1"/>
                          </a:solidFill>
                          <a:effectLst/>
                          <a:latin typeface="等线"/>
                          <a:ea typeface="等线"/>
                          <a:cs typeface="等线"/>
                        </a:rPr>
                        <a:t>（万亿美元）</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zh-CN" altLang="en-US" sz="2400" b="0" i="0" u="none" strike="noStrike" cap="none" normalizeH="0" baseline="0" smtClean="0">
                          <a:ln>
                            <a:noFill/>
                          </a:ln>
                          <a:solidFill>
                            <a:schemeClr val="tx1"/>
                          </a:solidFill>
                          <a:effectLst/>
                          <a:latin typeface="等线"/>
                          <a:ea typeface="等线"/>
                          <a:cs typeface="等线"/>
                        </a:rPr>
                        <a:t>人均</a:t>
                      </a:r>
                      <a:r>
                        <a:rPr kumimoji="0" lang="en-US" altLang="zh-CN" sz="2400" b="0" i="0" u="none" strike="noStrike" cap="none" normalizeH="0" baseline="0" smtClean="0">
                          <a:ln>
                            <a:noFill/>
                          </a:ln>
                          <a:solidFill>
                            <a:schemeClr val="tx1"/>
                          </a:solidFill>
                          <a:effectLst/>
                          <a:latin typeface="等线"/>
                          <a:ea typeface="等线"/>
                          <a:cs typeface="等线"/>
                        </a:rPr>
                        <a:t>GDP</a:t>
                      </a:r>
                      <a:r>
                        <a:rPr kumimoji="0" lang="zh-CN" altLang="en-US" sz="2400" b="0" i="0" u="none" strike="noStrike" cap="none" normalizeH="0" baseline="0" smtClean="0">
                          <a:ln>
                            <a:noFill/>
                          </a:ln>
                          <a:solidFill>
                            <a:schemeClr val="tx1"/>
                          </a:solidFill>
                          <a:effectLst/>
                          <a:latin typeface="等线"/>
                          <a:ea typeface="等线"/>
                          <a:cs typeface="等线"/>
                        </a:rPr>
                        <a:t>（万美元）</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zh-CN" altLang="en-US" sz="2400" b="0" i="0" u="none" strike="noStrike" cap="none" normalizeH="0" baseline="0" smtClean="0">
                          <a:ln>
                            <a:noFill/>
                          </a:ln>
                          <a:solidFill>
                            <a:schemeClr val="tx1"/>
                          </a:solidFill>
                          <a:effectLst/>
                          <a:latin typeface="等线"/>
                          <a:ea typeface="等线"/>
                          <a:cs typeface="等线"/>
                        </a:rPr>
                        <a:t>增速（</a:t>
                      </a:r>
                      <a:r>
                        <a:rPr kumimoji="0" lang="en-US" altLang="zh-CN" sz="2400" b="0" i="0" u="none" strike="noStrike" cap="none" normalizeH="0" baseline="0" smtClean="0">
                          <a:ln>
                            <a:noFill/>
                          </a:ln>
                          <a:solidFill>
                            <a:schemeClr val="tx1"/>
                          </a:solidFill>
                          <a:effectLst/>
                          <a:latin typeface="等线"/>
                          <a:ea typeface="等线"/>
                          <a:cs typeface="等线"/>
                        </a:rPr>
                        <a:t>%</a:t>
                      </a:r>
                      <a:r>
                        <a:rPr kumimoji="0" lang="zh-CN" altLang="en-US" sz="2400" b="0" i="0" u="none" strike="noStrike" cap="none" normalizeH="0" baseline="0" smtClean="0">
                          <a:ln>
                            <a:noFill/>
                          </a:ln>
                          <a:solidFill>
                            <a:schemeClr val="tx1"/>
                          </a:solidFill>
                          <a:effectLst/>
                          <a:latin typeface="等线"/>
                          <a:ea typeface="等线"/>
                          <a:cs typeface="等线"/>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zh-CN" altLang="en-US" sz="2400" b="0" i="0" u="none" strike="noStrike" cap="none" normalizeH="0" baseline="0" smtClean="0">
                          <a:ln>
                            <a:noFill/>
                          </a:ln>
                          <a:solidFill>
                            <a:schemeClr val="tx1"/>
                          </a:solidFill>
                          <a:effectLst/>
                          <a:latin typeface="等线"/>
                          <a:ea typeface="等线"/>
                          <a:cs typeface="等线"/>
                        </a:rPr>
                        <a:t>全球占比（</a:t>
                      </a:r>
                      <a:r>
                        <a:rPr kumimoji="0" lang="en-US" altLang="zh-CN" sz="2400" b="0" i="0" u="none" strike="noStrike" cap="none" normalizeH="0" baseline="0" smtClean="0">
                          <a:ln>
                            <a:noFill/>
                          </a:ln>
                          <a:solidFill>
                            <a:schemeClr val="tx1"/>
                          </a:solidFill>
                          <a:effectLst/>
                          <a:latin typeface="等线"/>
                          <a:ea typeface="等线"/>
                          <a:cs typeface="等线"/>
                        </a:rPr>
                        <a:t>%</a:t>
                      </a:r>
                      <a:r>
                        <a:rPr kumimoji="0" lang="zh-CN" altLang="en-US" sz="2400" b="0" i="0" u="none" strike="noStrike" cap="none" normalizeH="0" baseline="0" smtClean="0">
                          <a:ln>
                            <a:noFill/>
                          </a:ln>
                          <a:solidFill>
                            <a:schemeClr val="tx1"/>
                          </a:solidFill>
                          <a:effectLst/>
                          <a:latin typeface="等线"/>
                          <a:ea typeface="等线"/>
                          <a:cs typeface="等线"/>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76275">
                <a:tc rowSpan="2">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endParaRPr kumimoji="0" lang="en-US" altLang="zh-CN" sz="2400" b="0" i="0" u="none" strike="noStrike" cap="none" normalizeH="0" baseline="0" smtClean="0">
                        <a:ln>
                          <a:noFill/>
                        </a:ln>
                        <a:solidFill>
                          <a:schemeClr val="tx1"/>
                        </a:solidFill>
                        <a:effectLst/>
                        <a:latin typeface="等线"/>
                        <a:ea typeface="等线"/>
                        <a:cs typeface="等线"/>
                      </a:endParaRPr>
                    </a:p>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altLang="zh-CN" sz="2400" b="0" i="0" u="none" strike="noStrike" cap="none" normalizeH="0" baseline="0" smtClean="0">
                          <a:ln>
                            <a:noFill/>
                          </a:ln>
                          <a:solidFill>
                            <a:schemeClr val="tx1"/>
                          </a:solidFill>
                          <a:effectLst/>
                          <a:latin typeface="等线"/>
                          <a:ea typeface="等线"/>
                          <a:cs typeface="等线"/>
                        </a:rPr>
                        <a:t>2000</a:t>
                      </a:r>
                    </a:p>
                    <a:p>
                      <a:pPr marL="0" marR="0" lvl="0" indent="0" algn="l" defTabSz="914400" rtl="0" eaLnBrk="0" fontAlgn="base" latinLnBrk="0" hangingPunct="0">
                        <a:lnSpc>
                          <a:spcPct val="90000"/>
                        </a:lnSpc>
                        <a:spcBef>
                          <a:spcPts val="1000"/>
                        </a:spcBef>
                        <a:spcAft>
                          <a:spcPct val="0"/>
                        </a:spcAft>
                        <a:buClrTx/>
                        <a:buSzTx/>
                        <a:buFont typeface="Arial" charset="0"/>
                        <a:buNone/>
                        <a:tabLst/>
                      </a:pPr>
                      <a:endParaRPr kumimoji="0" lang="en-US" altLang="zh-CN" sz="2400" b="0" i="0" u="none" strike="noStrike" cap="none" normalizeH="0" baseline="0" smtClean="0">
                        <a:ln>
                          <a:noFill/>
                        </a:ln>
                        <a:solidFill>
                          <a:schemeClr val="tx1"/>
                        </a:solidFill>
                        <a:effectLst/>
                        <a:latin typeface="等线"/>
                        <a:ea typeface="等线"/>
                        <a:cs typeface="等线"/>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zh-CN" altLang="en-US" sz="2400" b="0" i="0" u="none" strike="noStrike" cap="none" normalizeH="0" baseline="0" smtClean="0">
                          <a:ln>
                            <a:noFill/>
                          </a:ln>
                          <a:solidFill>
                            <a:schemeClr val="tx1"/>
                          </a:solidFill>
                          <a:effectLst/>
                          <a:latin typeface="等线"/>
                          <a:ea typeface="等线"/>
                          <a:cs typeface="等线"/>
                        </a:rPr>
                        <a:t>美国</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altLang="zh-CN" sz="2400" b="0" i="0" u="none" strike="noStrike" cap="none" normalizeH="0" baseline="0" smtClean="0">
                          <a:ln>
                            <a:noFill/>
                          </a:ln>
                          <a:solidFill>
                            <a:schemeClr val="tx1"/>
                          </a:solidFill>
                          <a:effectLst/>
                          <a:latin typeface="等线"/>
                          <a:ea typeface="等线"/>
                          <a:cs typeface="等线"/>
                        </a:rPr>
                        <a:t>10.28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altLang="zh-CN" sz="2400" b="0" i="0" u="none" strike="noStrike" cap="none" normalizeH="0" baseline="0" smtClean="0">
                          <a:ln>
                            <a:noFill/>
                          </a:ln>
                          <a:solidFill>
                            <a:schemeClr val="tx1"/>
                          </a:solidFill>
                          <a:effectLst/>
                          <a:latin typeface="等线"/>
                          <a:ea typeface="等线"/>
                          <a:cs typeface="等线"/>
                        </a:rPr>
                        <a:t>3.6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altLang="zh-CN" sz="2400" b="0" i="0" u="none" strike="noStrike" cap="none" normalizeH="0" baseline="0" smtClean="0">
                          <a:ln>
                            <a:noFill/>
                          </a:ln>
                          <a:solidFill>
                            <a:schemeClr val="tx1"/>
                          </a:solidFill>
                          <a:effectLst/>
                          <a:latin typeface="等线"/>
                          <a:ea typeface="等线"/>
                          <a:cs typeface="等线"/>
                        </a:rPr>
                        <a:t>4.1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altLang="zh-CN" sz="2400" b="0" i="0" u="none" strike="noStrike" cap="none" normalizeH="0" baseline="0" smtClean="0">
                          <a:ln>
                            <a:noFill/>
                          </a:ln>
                          <a:solidFill>
                            <a:schemeClr val="tx1"/>
                          </a:solidFill>
                          <a:effectLst/>
                          <a:latin typeface="等线"/>
                          <a:ea typeface="等线"/>
                          <a:cs typeface="等线"/>
                        </a:rPr>
                        <a:t>30.4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71513">
                <a:tc vMerge="1">
                  <a:txBody>
                    <a:bodyPr/>
                    <a:lstStyle/>
                    <a:p>
                      <a:endParaRPr lang="zh-CN" altLang="en-US"/>
                    </a:p>
                  </a:txBody>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zh-CN" altLang="en-US" sz="2400" b="0" i="0" u="none" strike="noStrike" cap="none" normalizeH="0" baseline="0" smtClean="0">
                          <a:ln>
                            <a:noFill/>
                          </a:ln>
                          <a:solidFill>
                            <a:schemeClr val="tx1"/>
                          </a:solidFill>
                          <a:effectLst/>
                          <a:latin typeface="等线"/>
                          <a:ea typeface="等线"/>
                          <a:cs typeface="等线"/>
                        </a:rPr>
                        <a:t>中国</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altLang="zh-CN" sz="2400" b="0" i="0" u="none" strike="noStrike" cap="none" normalizeH="0" baseline="0" smtClean="0">
                          <a:ln>
                            <a:noFill/>
                          </a:ln>
                          <a:solidFill>
                            <a:schemeClr val="tx1"/>
                          </a:solidFill>
                          <a:effectLst/>
                          <a:latin typeface="等线"/>
                          <a:ea typeface="等线"/>
                          <a:cs typeface="等线"/>
                        </a:rPr>
                        <a:t>1.21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altLang="zh-CN" sz="2400" b="0" i="0" u="none" strike="noStrike" cap="none" normalizeH="0" baseline="0" smtClean="0">
                          <a:ln>
                            <a:noFill/>
                          </a:ln>
                          <a:solidFill>
                            <a:schemeClr val="tx1"/>
                          </a:solidFill>
                          <a:effectLst/>
                          <a:latin typeface="等线"/>
                          <a:ea typeface="等线"/>
                          <a:cs typeface="等线"/>
                        </a:rPr>
                        <a:t>0.095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altLang="zh-CN" sz="2400" b="0" i="0" u="none" strike="noStrike" cap="none" normalizeH="0" baseline="0" smtClean="0">
                          <a:ln>
                            <a:noFill/>
                          </a:ln>
                          <a:solidFill>
                            <a:schemeClr val="tx1"/>
                          </a:solidFill>
                          <a:effectLst/>
                          <a:latin typeface="等线"/>
                          <a:ea typeface="等线"/>
                          <a:cs typeface="等线"/>
                        </a:rPr>
                        <a:t>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altLang="zh-CN" sz="2400" b="0" i="0" u="none" strike="noStrike" cap="none" normalizeH="0" baseline="0" smtClean="0">
                          <a:ln>
                            <a:noFill/>
                          </a:ln>
                          <a:solidFill>
                            <a:schemeClr val="tx1"/>
                          </a:solidFill>
                          <a:effectLst/>
                          <a:latin typeface="等线"/>
                          <a:ea typeface="等线"/>
                          <a:cs typeface="等线"/>
                        </a:rPr>
                        <a:t>3.5</a:t>
                      </a:r>
                      <a:endParaRPr kumimoji="0" lang="zh-CN" altLang="en-US" sz="2400" b="0" i="0" u="none" strike="noStrike" cap="none" normalizeH="0" baseline="0" smtClean="0">
                        <a:ln>
                          <a:noFill/>
                        </a:ln>
                        <a:solidFill>
                          <a:schemeClr val="tx1"/>
                        </a:solidFill>
                        <a:effectLst/>
                        <a:latin typeface="等线"/>
                        <a:ea typeface="等线"/>
                        <a:cs typeface="等线"/>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69925">
                <a:tc rowSpan="2">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endParaRPr kumimoji="0" lang="en-US" altLang="zh-CN" sz="2400" b="0" i="0" u="none" strike="noStrike" cap="none" normalizeH="0" baseline="0" smtClean="0">
                        <a:ln>
                          <a:noFill/>
                        </a:ln>
                        <a:solidFill>
                          <a:schemeClr val="tx1"/>
                        </a:solidFill>
                        <a:effectLst/>
                        <a:latin typeface="等线"/>
                        <a:ea typeface="等线"/>
                        <a:cs typeface="等线"/>
                      </a:endParaRPr>
                    </a:p>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altLang="zh-CN" sz="2400" b="0" i="0" u="none" strike="noStrike" cap="none" normalizeH="0" baseline="0" smtClean="0">
                          <a:ln>
                            <a:noFill/>
                          </a:ln>
                          <a:solidFill>
                            <a:schemeClr val="tx1"/>
                          </a:solidFill>
                          <a:effectLst/>
                          <a:latin typeface="等线"/>
                          <a:ea typeface="等线"/>
                          <a:cs typeface="等线"/>
                        </a:rPr>
                        <a:t>2021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zh-CN" altLang="en-US" sz="2400" b="0" i="0" u="none" strike="noStrike" cap="none" normalizeH="0" baseline="0" smtClean="0">
                          <a:ln>
                            <a:noFill/>
                          </a:ln>
                          <a:solidFill>
                            <a:schemeClr val="tx1"/>
                          </a:solidFill>
                          <a:effectLst/>
                          <a:latin typeface="等线"/>
                          <a:ea typeface="等线"/>
                          <a:cs typeface="等线"/>
                        </a:rPr>
                        <a:t>美国</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altLang="zh-CN" sz="2400" b="0" i="0" u="none" strike="noStrike" cap="none" normalizeH="0" baseline="0" smtClean="0">
                          <a:ln>
                            <a:noFill/>
                          </a:ln>
                          <a:solidFill>
                            <a:schemeClr val="tx1"/>
                          </a:solidFill>
                          <a:effectLst/>
                          <a:latin typeface="等线"/>
                          <a:ea typeface="等线"/>
                          <a:cs typeface="等线"/>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altLang="zh-CN" sz="2400" b="0" i="0" u="none" strike="noStrike" cap="none" normalizeH="0" baseline="0" smtClean="0">
                          <a:ln>
                            <a:noFill/>
                          </a:ln>
                          <a:solidFill>
                            <a:schemeClr val="tx1"/>
                          </a:solidFill>
                          <a:effectLst/>
                          <a:latin typeface="等线"/>
                          <a:ea typeface="等线"/>
                          <a:cs typeface="等线"/>
                        </a:rPr>
                        <a:t>6.94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altLang="zh-CN" sz="2400" b="0" i="0" u="none" strike="noStrike" cap="none" normalizeH="0" baseline="0" smtClean="0">
                          <a:ln>
                            <a:noFill/>
                          </a:ln>
                          <a:solidFill>
                            <a:schemeClr val="tx1"/>
                          </a:solidFill>
                          <a:effectLst/>
                          <a:latin typeface="等线"/>
                          <a:ea typeface="等线"/>
                          <a:cs typeface="等线"/>
                        </a:rPr>
                        <a:t>5.7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altLang="zh-CN" sz="2400" b="0" i="0" u="none" strike="noStrike" cap="none" normalizeH="0" baseline="0" smtClean="0">
                          <a:ln>
                            <a:noFill/>
                          </a:ln>
                          <a:solidFill>
                            <a:schemeClr val="tx1"/>
                          </a:solidFill>
                          <a:effectLst/>
                          <a:latin typeface="等线"/>
                          <a:ea typeface="等线"/>
                          <a:cs typeface="等线"/>
                        </a:rPr>
                        <a:t>24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69925">
                <a:tc vMerge="1">
                  <a:txBody>
                    <a:bodyPr/>
                    <a:lstStyle/>
                    <a:p>
                      <a:endParaRPr lang="zh-CN" altLang="en-US"/>
                    </a:p>
                  </a:txBody>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zh-CN" altLang="en-US" sz="2400" b="0" i="0" u="none" strike="noStrike" cap="none" normalizeH="0" baseline="0" smtClean="0">
                          <a:ln>
                            <a:noFill/>
                          </a:ln>
                          <a:solidFill>
                            <a:schemeClr val="tx1"/>
                          </a:solidFill>
                          <a:effectLst/>
                          <a:latin typeface="等线"/>
                          <a:ea typeface="等线"/>
                          <a:cs typeface="等线"/>
                        </a:rPr>
                        <a:t>中国</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altLang="zh-CN" sz="2400" b="0" i="0" u="none" strike="noStrike" cap="none" normalizeH="0" baseline="0" smtClean="0">
                          <a:ln>
                            <a:noFill/>
                          </a:ln>
                          <a:solidFill>
                            <a:schemeClr val="tx1"/>
                          </a:solidFill>
                          <a:effectLst/>
                          <a:latin typeface="等线"/>
                          <a:ea typeface="等线"/>
                          <a:cs typeface="等线"/>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altLang="zh-CN" sz="2400" b="0" i="0" u="none" strike="noStrike" cap="none" normalizeH="0" baseline="0" smtClean="0">
                          <a:ln>
                            <a:noFill/>
                          </a:ln>
                          <a:solidFill>
                            <a:schemeClr val="tx1"/>
                          </a:solidFill>
                          <a:effectLst/>
                          <a:latin typeface="等线"/>
                          <a:ea typeface="等线"/>
                          <a:cs typeface="等线"/>
                        </a:rPr>
                        <a:t>1.25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altLang="zh-CN" sz="2400" b="0" i="0" u="none" strike="noStrike" cap="none" normalizeH="0" baseline="0" smtClean="0">
                          <a:ln>
                            <a:noFill/>
                          </a:ln>
                          <a:solidFill>
                            <a:schemeClr val="tx1"/>
                          </a:solidFill>
                          <a:effectLst/>
                          <a:latin typeface="等线"/>
                          <a:ea typeface="等线"/>
                          <a:cs typeface="等线"/>
                        </a:rPr>
                        <a:t>8.1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altLang="zh-CN" sz="2400" b="0" i="0" u="none" strike="noStrike" cap="none" normalizeH="0" baseline="0" smtClean="0">
                          <a:ln>
                            <a:noFill/>
                          </a:ln>
                          <a:solidFill>
                            <a:schemeClr val="tx1"/>
                          </a:solidFill>
                          <a:effectLst/>
                          <a:latin typeface="等线"/>
                          <a:ea typeface="等线"/>
                          <a:cs typeface="等线"/>
                        </a:rPr>
                        <a:t>17.4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6427" name="Line 72"/>
          <p:cNvSpPr>
            <a:spLocks noChangeShapeType="1"/>
          </p:cNvSpPr>
          <p:nvPr/>
        </p:nvSpPr>
        <p:spPr bwMode="auto">
          <a:xfrm>
            <a:off x="1504950" y="2066925"/>
            <a:ext cx="3238500" cy="1323975"/>
          </a:xfrm>
          <a:prstGeom prst="line">
            <a:avLst/>
          </a:prstGeom>
          <a:noFill/>
          <a:ln w="9525">
            <a:solidFill>
              <a:schemeClr val="tx1"/>
            </a:solidFill>
            <a:round/>
            <a:headEnd/>
            <a:tailEnd/>
          </a:ln>
        </p:spPr>
        <p:txBody>
          <a:bodyPr/>
          <a:lstStyle/>
          <a:p>
            <a:endParaRPr lang="zh-CN" altLang="en-US"/>
          </a:p>
        </p:txBody>
      </p:sp>
      <p:sp>
        <p:nvSpPr>
          <p:cNvPr id="16428" name="Line 79"/>
          <p:cNvSpPr>
            <a:spLocks noChangeShapeType="1"/>
          </p:cNvSpPr>
          <p:nvPr/>
        </p:nvSpPr>
        <p:spPr bwMode="auto">
          <a:xfrm>
            <a:off x="1495425" y="2076450"/>
            <a:ext cx="1657350" cy="1314450"/>
          </a:xfrm>
          <a:prstGeom prst="line">
            <a:avLst/>
          </a:prstGeom>
          <a:noFill/>
          <a:ln w="9525">
            <a:solidFill>
              <a:schemeClr val="tx1"/>
            </a:solidFill>
            <a:round/>
            <a:headEnd/>
            <a:tailEnd/>
          </a:ln>
        </p:spPr>
        <p:txBody>
          <a:bodyPr/>
          <a:lstStyle/>
          <a:p>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9" name="Rectangle 3"/>
          <p:cNvSpPr>
            <a:spLocks noGrp="1"/>
          </p:cNvSpPr>
          <p:nvPr>
            <p:ph type="body" idx="1"/>
          </p:nvPr>
        </p:nvSpPr>
        <p:spPr>
          <a:xfrm>
            <a:off x="790575" y="1082675"/>
            <a:ext cx="10563225" cy="5094288"/>
          </a:xfrm>
        </p:spPr>
        <p:txBody>
          <a:bodyPr/>
          <a:lstStyle/>
          <a:p>
            <a:pPr>
              <a:buFont typeface="Arial" charset="0"/>
              <a:buNone/>
            </a:pPr>
            <a:r>
              <a:rPr lang="zh-CN" altLang="en-US" smtClean="0">
                <a:solidFill>
                  <a:srgbClr val="952F4C"/>
                </a:solidFill>
              </a:rPr>
              <a:t>一 典型消费者和典型企业</a:t>
            </a:r>
          </a:p>
          <a:p>
            <a:r>
              <a:rPr lang="zh-CN" altLang="en-US" smtClean="0"/>
              <a:t>典型消费者</a:t>
            </a:r>
          </a:p>
          <a:p>
            <a:pPr>
              <a:buFont typeface="Arial" charset="0"/>
              <a:buNone/>
            </a:pPr>
            <a:r>
              <a:rPr lang="zh-CN" altLang="en-US" smtClean="0"/>
              <a:t>令 </a:t>
            </a:r>
            <a:r>
              <a:rPr lang="en-US" altLang="zh-CN" smtClean="0"/>
              <a:t>C </a:t>
            </a:r>
            <a:r>
              <a:rPr lang="zh-CN" altLang="en-US" smtClean="0"/>
              <a:t>为当期消费， </a:t>
            </a:r>
            <a:r>
              <a:rPr lang="en-US" altLang="zh-CN" smtClean="0"/>
              <a:t>Y </a:t>
            </a:r>
            <a:r>
              <a:rPr lang="zh-CN" altLang="en-US" smtClean="0"/>
              <a:t>为收入， </a:t>
            </a:r>
            <a:r>
              <a:rPr lang="en-US" altLang="zh-CN" smtClean="0"/>
              <a:t>S </a:t>
            </a:r>
            <a:r>
              <a:rPr lang="zh-CN" altLang="en-US" smtClean="0"/>
              <a:t>为总储蓄，    为储蓄率</a:t>
            </a:r>
          </a:p>
          <a:p>
            <a:endParaRPr lang="zh-CN" altLang="en-US" smtClean="0"/>
          </a:p>
          <a:p>
            <a:r>
              <a:rPr lang="zh-CN" altLang="en-US" smtClean="0"/>
              <a:t>典型企业</a:t>
            </a:r>
          </a:p>
          <a:p>
            <a:pPr>
              <a:buFont typeface="Arial" charset="0"/>
              <a:buNone/>
            </a:pPr>
            <a:r>
              <a:rPr lang="zh-CN" altLang="en-US" smtClean="0"/>
              <a:t>生产函数为</a:t>
            </a:r>
          </a:p>
          <a:p>
            <a:pPr>
              <a:buFont typeface="Arial" charset="0"/>
              <a:buNone/>
            </a:pPr>
            <a:r>
              <a:rPr lang="zh-CN" altLang="en-US" smtClean="0"/>
              <a:t>由于规模报酬不变，所以人均产出为</a:t>
            </a:r>
          </a:p>
          <a:p>
            <a:pPr>
              <a:buFont typeface="Arial" charset="0"/>
              <a:buNone/>
            </a:pPr>
            <a:r>
              <a:rPr lang="zh-CN" altLang="en-US" smtClean="0"/>
              <a:t>未来资本存量为当期资本余额与当期投资之和</a:t>
            </a:r>
          </a:p>
          <a:p>
            <a:endParaRPr lang="zh-CN" altLang="en-US" smtClean="0"/>
          </a:p>
          <a:p>
            <a:pPr>
              <a:buFont typeface="Arial" charset="0"/>
              <a:buNone/>
            </a:pPr>
            <a:r>
              <a:rPr lang="zh-CN" altLang="en-US" smtClean="0"/>
              <a:t>  </a:t>
            </a:r>
          </a:p>
        </p:txBody>
      </p:sp>
      <p:sp>
        <p:nvSpPr>
          <p:cNvPr id="46090" name="Rectangle 5"/>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endParaRPr lang="zh-CN" altLang="en-US"/>
          </a:p>
        </p:txBody>
      </p:sp>
      <p:graphicFrame>
        <p:nvGraphicFramePr>
          <p:cNvPr id="46084" name="Object 4"/>
          <p:cNvGraphicFramePr>
            <a:graphicFrameLocks noChangeAspect="1"/>
          </p:cNvGraphicFramePr>
          <p:nvPr/>
        </p:nvGraphicFramePr>
        <p:xfrm>
          <a:off x="7839075" y="2206625"/>
          <a:ext cx="266700" cy="334963"/>
        </p:xfrm>
        <a:graphic>
          <a:graphicData uri="http://schemas.openxmlformats.org/presentationml/2006/ole">
            <mc:AlternateContent xmlns:mc="http://schemas.openxmlformats.org/markup-compatibility/2006">
              <mc:Choice xmlns:v="urn:schemas-microsoft-com:vml" Requires="v">
                <p:oleObj spid="_x0000_s46089" name="公式" r:id="rId3" imgW="114201" imgH="139579" progId="Equation.3">
                  <p:embed/>
                </p:oleObj>
              </mc:Choice>
              <mc:Fallback>
                <p:oleObj name="公式" r:id="rId3" imgW="114201" imgH="139579"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9075" y="2206625"/>
                        <a:ext cx="266700" cy="334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6091" name="Picture 7" descr="eq06_10"/>
          <p:cNvPicPr>
            <a:picLocks noChangeAspect="1" noChangeArrowheads="1"/>
          </p:cNvPicPr>
          <p:nvPr/>
        </p:nvPicPr>
        <p:blipFill>
          <a:blip r:embed="rId5"/>
          <a:srcRect/>
          <a:stretch>
            <a:fillRect/>
          </a:stretch>
        </p:blipFill>
        <p:spPr bwMode="auto">
          <a:xfrm>
            <a:off x="3763963" y="2678113"/>
            <a:ext cx="2297112" cy="385762"/>
          </a:xfrm>
          <a:prstGeom prst="rect">
            <a:avLst/>
          </a:prstGeom>
          <a:noFill/>
          <a:ln w="9525">
            <a:noFill/>
            <a:miter lim="800000"/>
            <a:headEnd/>
            <a:tailEnd/>
          </a:ln>
        </p:spPr>
      </p:pic>
      <p:pic>
        <p:nvPicPr>
          <p:cNvPr id="46092" name="Picture 7" descr="eq06_11"/>
          <p:cNvPicPr>
            <a:picLocks noChangeAspect="1" noChangeArrowheads="1"/>
          </p:cNvPicPr>
          <p:nvPr/>
        </p:nvPicPr>
        <p:blipFill>
          <a:blip r:embed="rId6"/>
          <a:srcRect/>
          <a:stretch>
            <a:fillRect/>
          </a:stretch>
        </p:blipFill>
        <p:spPr bwMode="auto">
          <a:xfrm>
            <a:off x="3052763" y="3573463"/>
            <a:ext cx="2078037" cy="349250"/>
          </a:xfrm>
          <a:prstGeom prst="rect">
            <a:avLst/>
          </a:prstGeom>
          <a:noFill/>
          <a:ln w="9525">
            <a:noFill/>
            <a:miter lim="800000"/>
            <a:headEnd/>
            <a:tailEnd/>
          </a:ln>
        </p:spPr>
      </p:pic>
      <p:sp>
        <p:nvSpPr>
          <p:cNvPr id="46093" name="Rectangle 9"/>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endParaRPr lang="zh-CN" altLang="en-US"/>
          </a:p>
        </p:txBody>
      </p:sp>
      <p:graphicFrame>
        <p:nvGraphicFramePr>
          <p:cNvPr id="46088" name="Object 8"/>
          <p:cNvGraphicFramePr>
            <a:graphicFrameLocks noChangeAspect="1"/>
          </p:cNvGraphicFramePr>
          <p:nvPr/>
        </p:nvGraphicFramePr>
        <p:xfrm>
          <a:off x="6848475" y="3981450"/>
          <a:ext cx="1381125" cy="433388"/>
        </p:xfrm>
        <a:graphic>
          <a:graphicData uri="http://schemas.openxmlformats.org/presentationml/2006/ole">
            <mc:AlternateContent xmlns:mc="http://schemas.openxmlformats.org/markup-compatibility/2006">
              <mc:Choice xmlns:v="urn:schemas-microsoft-com:vml" Requires="v">
                <p:oleObj spid="_x0000_s46090" name="公式" r:id="rId7" imgW="634725" imgH="203112" progId="Equation.3">
                  <p:embed/>
                </p:oleObj>
              </mc:Choice>
              <mc:Fallback>
                <p:oleObj name="公式" r:id="rId7" imgW="634725" imgH="203112" progId="Equation.3">
                  <p:embed/>
                  <p:pic>
                    <p:nvPicPr>
                      <p:cNvPr id="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8475" y="3981450"/>
                        <a:ext cx="1381125" cy="433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6094" name="Picture 5" descr="eq06_13"/>
          <p:cNvPicPr>
            <a:picLocks noChangeAspect="1" noChangeArrowheads="1"/>
          </p:cNvPicPr>
          <p:nvPr/>
        </p:nvPicPr>
        <p:blipFill>
          <a:blip r:embed="rId9"/>
          <a:srcRect/>
          <a:stretch>
            <a:fillRect/>
          </a:stretch>
        </p:blipFill>
        <p:spPr bwMode="auto">
          <a:xfrm>
            <a:off x="3697288" y="5326063"/>
            <a:ext cx="3055937" cy="401637"/>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2" name="Rectangle 3"/>
          <p:cNvSpPr>
            <a:spLocks noGrp="1"/>
          </p:cNvSpPr>
          <p:nvPr>
            <p:ph type="body" sz="half" idx="1"/>
          </p:nvPr>
        </p:nvSpPr>
        <p:spPr>
          <a:xfrm>
            <a:off x="838200" y="1120775"/>
            <a:ext cx="10058400" cy="5056188"/>
          </a:xfrm>
        </p:spPr>
        <p:txBody>
          <a:bodyPr/>
          <a:lstStyle/>
          <a:p>
            <a:pPr>
              <a:buFont typeface="Arial" charset="0"/>
              <a:buNone/>
            </a:pPr>
            <a:r>
              <a:rPr lang="zh-CN" altLang="en-US" sz="2400" b="1" smtClean="0">
                <a:solidFill>
                  <a:srgbClr val="952F4C"/>
                </a:solidFill>
              </a:rPr>
              <a:t>二 未来人均资本是当期人均资本的函数</a:t>
            </a:r>
          </a:p>
          <a:p>
            <a:r>
              <a:rPr lang="zh-CN" altLang="en-US" sz="2400" smtClean="0"/>
              <a:t>竞争性均衡的条件</a:t>
            </a:r>
          </a:p>
          <a:p>
            <a:endParaRPr lang="zh-CN" altLang="en-US" sz="2400" smtClean="0"/>
          </a:p>
          <a:p>
            <a:endParaRPr lang="zh-CN" altLang="en-US" sz="2400" smtClean="0"/>
          </a:p>
          <a:p>
            <a:endParaRPr lang="zh-CN" altLang="en-US" sz="2400" smtClean="0"/>
          </a:p>
          <a:p>
            <a:r>
              <a:rPr lang="zh-CN" altLang="en-US" sz="2400" smtClean="0"/>
              <a:t>移项得：</a:t>
            </a:r>
          </a:p>
          <a:p>
            <a:endParaRPr lang="zh-CN" altLang="en-US" sz="2400" smtClean="0"/>
          </a:p>
          <a:p>
            <a:endParaRPr lang="zh-CN" altLang="en-US" sz="2400" smtClean="0"/>
          </a:p>
          <a:p>
            <a:pPr>
              <a:buFont typeface="Arial" charset="0"/>
              <a:buNone/>
            </a:pPr>
            <a:r>
              <a:rPr lang="zh-CN" altLang="en-US" sz="2400" smtClean="0"/>
              <a:t>   可见，未来资本存量是当期资本存量的函数</a:t>
            </a:r>
          </a:p>
          <a:p>
            <a:endParaRPr lang="zh-CN" altLang="en-US" sz="2400" smtClean="0"/>
          </a:p>
        </p:txBody>
      </p:sp>
      <p:pic>
        <p:nvPicPr>
          <p:cNvPr id="45063" name="Picture 6" descr="eq06_14"/>
          <p:cNvPicPr>
            <a:picLocks noChangeAspect="1" noChangeArrowheads="1"/>
          </p:cNvPicPr>
          <p:nvPr/>
        </p:nvPicPr>
        <p:blipFill>
          <a:blip r:embed="rId3"/>
          <a:srcRect/>
          <a:stretch>
            <a:fillRect/>
          </a:stretch>
        </p:blipFill>
        <p:spPr bwMode="auto">
          <a:xfrm>
            <a:off x="3360738" y="2205038"/>
            <a:ext cx="1581150" cy="322262"/>
          </a:xfrm>
          <a:prstGeom prst="rect">
            <a:avLst/>
          </a:prstGeom>
          <a:noFill/>
          <a:ln w="9525">
            <a:noFill/>
            <a:miter lim="800000"/>
            <a:headEnd/>
            <a:tailEnd/>
          </a:ln>
        </p:spPr>
      </p:pic>
      <p:graphicFrame>
        <p:nvGraphicFramePr>
          <p:cNvPr id="45061" name="Object 7"/>
          <p:cNvGraphicFramePr>
            <a:graphicFrameLocks noGrp="1" noChangeAspect="1"/>
          </p:cNvGraphicFramePr>
          <p:nvPr>
            <p:ph sz="half" idx="2"/>
          </p:nvPr>
        </p:nvGraphicFramePr>
        <p:xfrm>
          <a:off x="3330575" y="2765425"/>
          <a:ext cx="3457575" cy="412750"/>
        </p:xfrm>
        <a:graphic>
          <a:graphicData uri="http://schemas.openxmlformats.org/presentationml/2006/ole">
            <mc:AlternateContent xmlns:mc="http://schemas.openxmlformats.org/markup-compatibility/2006">
              <mc:Choice xmlns:v="urn:schemas-microsoft-com:vml" Requires="v">
                <p:oleObj spid="_x0000_s45062" name="公式" r:id="rId4" imgW="1701800" imgH="203200" progId="Equation.3">
                  <p:embed/>
                </p:oleObj>
              </mc:Choice>
              <mc:Fallback>
                <p:oleObj name="公式" r:id="rId4" imgW="1701800" imgH="2032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30575" y="2765425"/>
                        <a:ext cx="3457575" cy="412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5064" name="Picture 9" descr="eq06_15"/>
          <p:cNvPicPr>
            <a:picLocks noChangeAspect="1" noChangeArrowheads="1"/>
          </p:cNvPicPr>
          <p:nvPr/>
        </p:nvPicPr>
        <p:blipFill>
          <a:blip r:embed="rId6"/>
          <a:srcRect/>
          <a:stretch>
            <a:fillRect/>
          </a:stretch>
        </p:blipFill>
        <p:spPr bwMode="auto">
          <a:xfrm>
            <a:off x="3257550" y="3436938"/>
            <a:ext cx="2876550" cy="342900"/>
          </a:xfrm>
          <a:prstGeom prst="rect">
            <a:avLst/>
          </a:prstGeom>
          <a:noFill/>
          <a:ln w="9525">
            <a:noFill/>
            <a:miter lim="800000"/>
            <a:headEnd/>
            <a:tailEnd/>
          </a:ln>
        </p:spPr>
      </p:pic>
      <p:pic>
        <p:nvPicPr>
          <p:cNvPr id="45065" name="Picture 8" descr="eq06_16"/>
          <p:cNvPicPr>
            <a:picLocks noChangeAspect="1" noChangeArrowheads="1"/>
          </p:cNvPicPr>
          <p:nvPr/>
        </p:nvPicPr>
        <p:blipFill>
          <a:blip r:embed="rId7"/>
          <a:srcRect/>
          <a:stretch>
            <a:fillRect/>
          </a:stretch>
        </p:blipFill>
        <p:spPr bwMode="auto">
          <a:xfrm>
            <a:off x="3262313" y="4002088"/>
            <a:ext cx="3954462" cy="354012"/>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6" name="Rectangle 2"/>
          <p:cNvSpPr>
            <a:spLocks noGrp="1"/>
          </p:cNvSpPr>
          <p:nvPr>
            <p:ph type="title"/>
          </p:nvPr>
        </p:nvSpPr>
        <p:spPr/>
        <p:txBody>
          <a:bodyPr/>
          <a:lstStyle/>
          <a:p>
            <a:r>
              <a:rPr lang="zh-CN" altLang="en-US" smtClean="0">
                <a:solidFill>
                  <a:srgbClr val="952F4C"/>
                </a:solidFill>
              </a:rPr>
              <a:t>索洛稳态</a:t>
            </a:r>
          </a:p>
        </p:txBody>
      </p:sp>
      <p:sp>
        <p:nvSpPr>
          <p:cNvPr id="36877" name="Rectangle 3"/>
          <p:cNvSpPr>
            <a:spLocks noGrp="1"/>
          </p:cNvSpPr>
          <p:nvPr>
            <p:ph type="body" sz="half" idx="1"/>
          </p:nvPr>
        </p:nvSpPr>
        <p:spPr>
          <a:xfrm>
            <a:off x="571500" y="1549400"/>
            <a:ext cx="10629900" cy="4694238"/>
          </a:xfrm>
        </p:spPr>
        <p:txBody>
          <a:bodyPr/>
          <a:lstStyle/>
          <a:p>
            <a:pPr>
              <a:buFont typeface="Arial" charset="0"/>
              <a:buNone/>
            </a:pPr>
            <a:r>
              <a:rPr lang="zh-CN" altLang="en-US" sz="2400" b="1" smtClean="0">
                <a:solidFill>
                  <a:srgbClr val="952F4C"/>
                </a:solidFill>
              </a:rPr>
              <a:t>一 未来人均资本是当期人均资本的函数</a:t>
            </a:r>
          </a:p>
          <a:p>
            <a:pPr>
              <a:buFont typeface="Arial" charset="0"/>
              <a:buNone/>
            </a:pPr>
            <a:r>
              <a:rPr lang="zh-CN" altLang="en-US" sz="2400" smtClean="0"/>
              <a:t>对                                             两端同时除以</a:t>
            </a:r>
            <a:r>
              <a:rPr lang="en-US" altLang="zh-CN" sz="2400" smtClean="0"/>
              <a:t>N</a:t>
            </a:r>
          </a:p>
          <a:p>
            <a:pPr>
              <a:buFont typeface="Arial" charset="0"/>
              <a:buNone/>
            </a:pPr>
            <a:r>
              <a:rPr lang="zh-CN" altLang="en-US" sz="2400" smtClean="0"/>
              <a:t>得：</a:t>
            </a:r>
          </a:p>
          <a:p>
            <a:pPr>
              <a:buFont typeface="Arial" charset="0"/>
              <a:buNone/>
            </a:pPr>
            <a:endParaRPr lang="zh-CN" altLang="en-US" sz="2400" smtClean="0"/>
          </a:p>
          <a:p>
            <a:pPr>
              <a:buFont typeface="Arial" charset="0"/>
              <a:buNone/>
            </a:pPr>
            <a:r>
              <a:rPr lang="zh-CN" altLang="en-US" sz="2400" smtClean="0"/>
              <a:t>对                                      左端乘以</a:t>
            </a:r>
          </a:p>
          <a:p>
            <a:pPr>
              <a:buFont typeface="Arial" charset="0"/>
              <a:buNone/>
            </a:pPr>
            <a:r>
              <a:rPr lang="zh-CN" altLang="en-US" sz="2400" smtClean="0"/>
              <a:t>得：</a:t>
            </a:r>
          </a:p>
          <a:p>
            <a:pPr>
              <a:buFont typeface="Arial" charset="0"/>
              <a:buNone/>
            </a:pPr>
            <a:endParaRPr lang="zh-CN" altLang="en-US" sz="2400" smtClean="0"/>
          </a:p>
          <a:p>
            <a:pPr>
              <a:buFont typeface="Arial" charset="0"/>
              <a:buNone/>
            </a:pPr>
            <a:r>
              <a:rPr lang="zh-CN" altLang="en-US" sz="2400" smtClean="0"/>
              <a:t>整理得：</a:t>
            </a:r>
          </a:p>
          <a:p>
            <a:pPr>
              <a:buFont typeface="Arial" charset="0"/>
              <a:buNone/>
            </a:pPr>
            <a:r>
              <a:rPr lang="zh-CN" altLang="en-US" sz="2400" smtClean="0"/>
              <a:t>两端同时除以</a:t>
            </a:r>
            <a:r>
              <a:rPr lang="en-US" altLang="zh-CN" sz="2400" smtClean="0"/>
              <a:t>1+n</a:t>
            </a:r>
            <a:r>
              <a:rPr lang="zh-CN" altLang="en-US" sz="2400" smtClean="0"/>
              <a:t>，有</a:t>
            </a:r>
          </a:p>
        </p:txBody>
      </p:sp>
      <p:graphicFrame>
        <p:nvGraphicFramePr>
          <p:cNvPr id="36869" name="Object 5"/>
          <p:cNvGraphicFramePr>
            <a:graphicFrameLocks noGrp="1" noChangeAspect="1"/>
          </p:cNvGraphicFramePr>
          <p:nvPr>
            <p:ph sz="quarter" idx="2"/>
          </p:nvPr>
        </p:nvGraphicFramePr>
        <p:xfrm>
          <a:off x="1536700" y="2535238"/>
          <a:ext cx="2632075" cy="574675"/>
        </p:xfrm>
        <a:graphic>
          <a:graphicData uri="http://schemas.openxmlformats.org/presentationml/2006/ole">
            <mc:AlternateContent xmlns:mc="http://schemas.openxmlformats.org/markup-compatibility/2006">
              <mc:Choice xmlns:v="urn:schemas-microsoft-com:vml" Requires="v">
                <p:oleObj spid="_x0000_s36876" name="公式" r:id="rId3" imgW="1803400" imgH="393700" progId="Equation.3">
                  <p:embed/>
                </p:oleObj>
              </mc:Choice>
              <mc:Fallback>
                <p:oleObj name="公式" r:id="rId3" imgW="1803400" imgH="393700" progId="Equation.3">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6700" y="2535238"/>
                        <a:ext cx="2632075" cy="57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6878" name="Picture 8" descr="eq06_16"/>
          <p:cNvPicPr>
            <a:picLocks noChangeAspect="1" noChangeArrowheads="1"/>
          </p:cNvPicPr>
          <p:nvPr/>
        </p:nvPicPr>
        <p:blipFill>
          <a:blip r:embed="rId5"/>
          <a:srcRect/>
          <a:stretch>
            <a:fillRect/>
          </a:stretch>
        </p:blipFill>
        <p:spPr bwMode="auto">
          <a:xfrm>
            <a:off x="1595438" y="2106613"/>
            <a:ext cx="3230562" cy="288925"/>
          </a:xfrm>
          <a:prstGeom prst="rect">
            <a:avLst/>
          </a:prstGeom>
          <a:noFill/>
          <a:ln w="9525">
            <a:noFill/>
            <a:miter lim="800000"/>
            <a:headEnd/>
            <a:tailEnd/>
          </a:ln>
        </p:spPr>
      </p:pic>
      <p:graphicFrame>
        <p:nvGraphicFramePr>
          <p:cNvPr id="36871" name="Object 7"/>
          <p:cNvGraphicFramePr>
            <a:graphicFrameLocks noGrp="1" noChangeAspect="1"/>
          </p:cNvGraphicFramePr>
          <p:nvPr>
            <p:ph sz="quarter" idx="3"/>
          </p:nvPr>
        </p:nvGraphicFramePr>
        <p:xfrm>
          <a:off x="1527175" y="3348038"/>
          <a:ext cx="2370138" cy="517525"/>
        </p:xfrm>
        <a:graphic>
          <a:graphicData uri="http://schemas.openxmlformats.org/presentationml/2006/ole">
            <mc:AlternateContent xmlns:mc="http://schemas.openxmlformats.org/markup-compatibility/2006">
              <mc:Choice xmlns:v="urn:schemas-microsoft-com:vml" Requires="v">
                <p:oleObj spid="_x0000_s36877" name="公式" r:id="rId6" imgW="1803400" imgH="393700" progId="Equation.3">
                  <p:embed/>
                </p:oleObj>
              </mc:Choice>
              <mc:Fallback>
                <p:oleObj name="公式" r:id="rId6" imgW="1803400" imgH="393700" progId="Equation.3">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7175" y="3348038"/>
                        <a:ext cx="2370138"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73" name="Object 9"/>
          <p:cNvGraphicFramePr>
            <a:graphicFrameLocks noChangeAspect="1"/>
          </p:cNvGraphicFramePr>
          <p:nvPr/>
        </p:nvGraphicFramePr>
        <p:xfrm>
          <a:off x="5943600" y="3362325"/>
          <a:ext cx="506413" cy="395288"/>
        </p:xfrm>
        <a:graphic>
          <a:graphicData uri="http://schemas.openxmlformats.org/presentationml/2006/ole">
            <mc:AlternateContent xmlns:mc="http://schemas.openxmlformats.org/markup-compatibility/2006">
              <mc:Choice xmlns:v="urn:schemas-microsoft-com:vml" Requires="v">
                <p:oleObj spid="_x0000_s36878" name="公式" r:id="rId7" imgW="393359" imgH="304536" progId="Equation.3">
                  <p:embed/>
                </p:oleObj>
              </mc:Choice>
              <mc:Fallback>
                <p:oleObj name="公式" r:id="rId7" imgW="393359" imgH="304536" progId="Equation.3">
                  <p:embed/>
                  <p:pic>
                    <p:nvPicPr>
                      <p:cNvPr id="0"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43600" y="3362325"/>
                        <a:ext cx="506413" cy="395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74" name="Object 10"/>
          <p:cNvGraphicFramePr>
            <a:graphicFrameLocks noChangeAspect="1"/>
          </p:cNvGraphicFramePr>
          <p:nvPr/>
        </p:nvGraphicFramePr>
        <p:xfrm>
          <a:off x="1501775" y="3981450"/>
          <a:ext cx="2932113" cy="581025"/>
        </p:xfrm>
        <a:graphic>
          <a:graphicData uri="http://schemas.openxmlformats.org/presentationml/2006/ole">
            <mc:AlternateContent xmlns:mc="http://schemas.openxmlformats.org/markup-compatibility/2006">
              <mc:Choice xmlns:v="urn:schemas-microsoft-com:vml" Requires="v">
                <p:oleObj spid="_x0000_s36879" name="公式" r:id="rId9" imgW="1968480" imgH="393480" progId="Equation.3">
                  <p:embed/>
                </p:oleObj>
              </mc:Choice>
              <mc:Fallback>
                <p:oleObj name="公式" r:id="rId9" imgW="1968480" imgH="393480" progId="Equation.3">
                  <p:embed/>
                  <p:pic>
                    <p:nvPicPr>
                      <p:cNvPr id="0"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01775" y="3981450"/>
                        <a:ext cx="2932113" cy="58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75" name="Object 11"/>
          <p:cNvGraphicFramePr>
            <a:graphicFrameLocks noChangeAspect="1"/>
          </p:cNvGraphicFramePr>
          <p:nvPr/>
        </p:nvGraphicFramePr>
        <p:xfrm>
          <a:off x="2009775" y="4772025"/>
          <a:ext cx="3000375" cy="333375"/>
        </p:xfrm>
        <a:graphic>
          <a:graphicData uri="http://schemas.openxmlformats.org/presentationml/2006/ole">
            <mc:AlternateContent xmlns:mc="http://schemas.openxmlformats.org/markup-compatibility/2006">
              <mc:Choice xmlns:v="urn:schemas-microsoft-com:vml" Requires="v">
                <p:oleObj spid="_x0000_s36880" name="公式" r:id="rId11" imgW="1803400" imgH="203200" progId="Equation.3">
                  <p:embed/>
                </p:oleObj>
              </mc:Choice>
              <mc:Fallback>
                <p:oleObj name="公式" r:id="rId11" imgW="1803400" imgH="203200" progId="Equation.3">
                  <p:embed/>
                  <p:pic>
                    <p:nvPicPr>
                      <p:cNvPr id="0" name="Picture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09775" y="4772025"/>
                        <a:ext cx="3000375"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6879" name="Picture 9" descr="eq06_18"/>
          <p:cNvPicPr>
            <a:picLocks noChangeAspect="1" noChangeArrowheads="1"/>
          </p:cNvPicPr>
          <p:nvPr/>
        </p:nvPicPr>
        <p:blipFill>
          <a:blip r:embed="rId13"/>
          <a:srcRect/>
          <a:stretch>
            <a:fillRect/>
          </a:stretch>
        </p:blipFill>
        <p:spPr bwMode="auto">
          <a:xfrm>
            <a:off x="3927475" y="5205413"/>
            <a:ext cx="2287588" cy="549275"/>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3"/>
          <p:cNvSpPr>
            <a:spLocks noGrp="1"/>
          </p:cNvSpPr>
          <p:nvPr>
            <p:ph type="body" sz="half" idx="1"/>
          </p:nvPr>
        </p:nvSpPr>
        <p:spPr>
          <a:xfrm>
            <a:off x="838200" y="1101725"/>
            <a:ext cx="10591800" cy="5075238"/>
          </a:xfrm>
        </p:spPr>
        <p:txBody>
          <a:bodyPr/>
          <a:lstStyle/>
          <a:p>
            <a:pPr>
              <a:buFont typeface="Arial" charset="0"/>
              <a:buNone/>
            </a:pPr>
            <a:r>
              <a:rPr lang="zh-CN" altLang="en-US" sz="2400" b="1" smtClean="0">
                <a:solidFill>
                  <a:srgbClr val="952F4C"/>
                </a:solidFill>
              </a:rPr>
              <a:t>二 稳态人均资本决定</a:t>
            </a:r>
          </a:p>
          <a:p>
            <a:pPr>
              <a:buFont typeface="Arial" charset="0"/>
              <a:buNone/>
            </a:pPr>
            <a:r>
              <a:rPr lang="zh-CN" altLang="en-US" sz="2400" smtClean="0"/>
              <a:t>根据                             </a:t>
            </a:r>
          </a:p>
          <a:p>
            <a:pPr>
              <a:buFont typeface="Arial" charset="0"/>
              <a:buNone/>
            </a:pPr>
            <a:r>
              <a:rPr lang="zh-CN" altLang="en-US" sz="2400" smtClean="0"/>
              <a:t>   </a:t>
            </a:r>
          </a:p>
          <a:p>
            <a:pPr>
              <a:buFont typeface="Arial" charset="0"/>
              <a:buNone/>
            </a:pPr>
            <a:r>
              <a:rPr lang="zh-CN" altLang="en-US" sz="2400" smtClean="0"/>
              <a:t>如果当期人均资本小于未来人均资</a:t>
            </a:r>
          </a:p>
          <a:p>
            <a:pPr>
              <a:buFont typeface="Arial" charset="0"/>
              <a:buNone/>
            </a:pPr>
            <a:r>
              <a:rPr lang="zh-CN" altLang="en-US" sz="2400" smtClean="0"/>
              <a:t>本，当期投资增加，当期到未来人均</a:t>
            </a:r>
          </a:p>
          <a:p>
            <a:pPr>
              <a:buFont typeface="Arial" charset="0"/>
              <a:buNone/>
            </a:pPr>
            <a:r>
              <a:rPr lang="zh-CN" altLang="en-US" sz="2400" smtClean="0"/>
              <a:t>资本将会增加；如果当期人均资本大</a:t>
            </a:r>
          </a:p>
          <a:p>
            <a:pPr>
              <a:buFont typeface="Arial" charset="0"/>
              <a:buNone/>
            </a:pPr>
            <a:r>
              <a:rPr lang="zh-CN" altLang="en-US" sz="2400" smtClean="0"/>
              <a:t>于未来人均资本，那么当期投资将会</a:t>
            </a:r>
          </a:p>
          <a:p>
            <a:pPr>
              <a:buFont typeface="Arial" charset="0"/>
              <a:buNone/>
            </a:pPr>
            <a:r>
              <a:rPr lang="zh-CN" altLang="en-US" sz="2400" smtClean="0"/>
              <a:t>减少，直至当期人均资本等于未来人</a:t>
            </a:r>
          </a:p>
          <a:p>
            <a:pPr>
              <a:buFont typeface="Arial" charset="0"/>
              <a:buNone/>
            </a:pPr>
            <a:r>
              <a:rPr lang="zh-CN" altLang="en-US" sz="2400" smtClean="0"/>
              <a:t>均资本。所以当期人均资本和未来人</a:t>
            </a:r>
          </a:p>
          <a:p>
            <a:pPr>
              <a:buFont typeface="Arial" charset="0"/>
              <a:buNone/>
            </a:pPr>
            <a:r>
              <a:rPr lang="zh-CN" altLang="en-US" sz="2400" smtClean="0"/>
              <a:t>均资本必然向一个常数收敛。使得：</a:t>
            </a:r>
          </a:p>
        </p:txBody>
      </p:sp>
      <p:graphicFrame>
        <p:nvGraphicFramePr>
          <p:cNvPr id="48132" name="Object 4"/>
          <p:cNvGraphicFramePr>
            <a:graphicFrameLocks noGrp="1" noChangeAspect="1"/>
          </p:cNvGraphicFramePr>
          <p:nvPr>
            <p:ph sz="half" idx="2"/>
          </p:nvPr>
        </p:nvGraphicFramePr>
        <p:xfrm>
          <a:off x="2298700" y="5718175"/>
          <a:ext cx="1651000" cy="479425"/>
        </p:xfrm>
        <a:graphic>
          <a:graphicData uri="http://schemas.openxmlformats.org/presentationml/2006/ole">
            <mc:AlternateContent xmlns:mc="http://schemas.openxmlformats.org/markup-compatibility/2006">
              <mc:Choice xmlns:v="urn:schemas-microsoft-com:vml" Requires="v">
                <p:oleObj spid="_x0000_s48133" name="公式" r:id="rId3" imgW="698197" imgH="203112" progId="Equation.3">
                  <p:embed/>
                </p:oleObj>
              </mc:Choice>
              <mc:Fallback>
                <p:oleObj name="公式" r:id="rId3" imgW="698197" imgH="203112"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8700" y="5718175"/>
                        <a:ext cx="1651000" cy="479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8134" name="Picture 4" descr="fig06_13"/>
          <p:cNvPicPr>
            <a:picLocks noChangeAspect="1" noChangeArrowheads="1"/>
          </p:cNvPicPr>
          <p:nvPr/>
        </p:nvPicPr>
        <p:blipFill>
          <a:blip r:embed="rId5"/>
          <a:srcRect/>
          <a:stretch>
            <a:fillRect/>
          </a:stretch>
        </p:blipFill>
        <p:spPr bwMode="auto">
          <a:xfrm>
            <a:off x="6153150" y="1476375"/>
            <a:ext cx="4365625" cy="4137025"/>
          </a:xfrm>
          <a:prstGeom prst="rect">
            <a:avLst/>
          </a:prstGeom>
          <a:noFill/>
          <a:ln w="9525">
            <a:noFill/>
            <a:miter lim="800000"/>
            <a:headEnd/>
            <a:tailEnd/>
          </a:ln>
        </p:spPr>
      </p:pic>
      <p:pic>
        <p:nvPicPr>
          <p:cNvPr id="48135" name="Picture 9" descr="eq06_18"/>
          <p:cNvPicPr>
            <a:picLocks noChangeAspect="1" noChangeArrowheads="1"/>
          </p:cNvPicPr>
          <p:nvPr/>
        </p:nvPicPr>
        <p:blipFill>
          <a:blip r:embed="rId6"/>
          <a:srcRect/>
          <a:stretch>
            <a:fillRect/>
          </a:stretch>
        </p:blipFill>
        <p:spPr bwMode="auto">
          <a:xfrm>
            <a:off x="1879600" y="1719263"/>
            <a:ext cx="2287588" cy="549275"/>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9" name="Rectangle 3"/>
          <p:cNvSpPr>
            <a:spLocks noGrp="1"/>
          </p:cNvSpPr>
          <p:nvPr>
            <p:ph type="body" sz="half" idx="1"/>
          </p:nvPr>
        </p:nvSpPr>
        <p:spPr>
          <a:xfrm>
            <a:off x="838200" y="1254125"/>
            <a:ext cx="10648950" cy="4922838"/>
          </a:xfrm>
        </p:spPr>
        <p:txBody>
          <a:bodyPr/>
          <a:lstStyle/>
          <a:p>
            <a:pPr>
              <a:buFont typeface="Arial" charset="0"/>
              <a:buNone/>
            </a:pPr>
            <a:r>
              <a:rPr lang="zh-CN" altLang="en-US" sz="2400" b="1" smtClean="0">
                <a:solidFill>
                  <a:srgbClr val="952F4C"/>
                </a:solidFill>
              </a:rPr>
              <a:t>三 索洛增长模型稳态条件</a:t>
            </a:r>
          </a:p>
          <a:p>
            <a:pPr>
              <a:buFont typeface="Arial" charset="0"/>
              <a:buNone/>
            </a:pPr>
            <a:r>
              <a:rPr lang="zh-CN" altLang="en-US" sz="2400" smtClean="0"/>
              <a:t>当                      时，有</a:t>
            </a:r>
          </a:p>
          <a:p>
            <a:pPr>
              <a:buFont typeface="Arial" charset="0"/>
              <a:buNone/>
            </a:pPr>
            <a:r>
              <a:rPr lang="zh-CN" altLang="en-US" sz="2400" smtClean="0"/>
              <a:t>整理得</a:t>
            </a:r>
          </a:p>
          <a:p>
            <a:pPr>
              <a:buFont typeface="Arial" charset="0"/>
              <a:buNone/>
            </a:pPr>
            <a:r>
              <a:rPr lang="zh-CN" altLang="en-US" sz="2400" smtClean="0"/>
              <a:t>   上式为索洛稳态条件。由于储蓄率、劳动增长</a:t>
            </a:r>
          </a:p>
          <a:p>
            <a:pPr>
              <a:buFont typeface="Arial" charset="0"/>
              <a:buNone/>
            </a:pPr>
            <a:r>
              <a:rPr lang="zh-CN" altLang="en-US" sz="2400" smtClean="0"/>
              <a:t>率、全要素增长率都是常数，根据生产函数，人</a:t>
            </a:r>
          </a:p>
          <a:p>
            <a:pPr>
              <a:buFont typeface="Arial" charset="0"/>
              <a:buNone/>
            </a:pPr>
            <a:r>
              <a:rPr lang="zh-CN" altLang="en-US" sz="2400" smtClean="0"/>
              <a:t>均产出也是常数，人均生活水平将不会发生改变</a:t>
            </a:r>
          </a:p>
          <a:p>
            <a:pPr>
              <a:buFont typeface="Arial" charset="0"/>
              <a:buNone/>
            </a:pPr>
            <a:endParaRPr lang="zh-CN" altLang="en-US" sz="2400" smtClean="0"/>
          </a:p>
          <a:p>
            <a:pPr>
              <a:buFont typeface="Arial" charset="0"/>
              <a:buNone/>
            </a:pPr>
            <a:r>
              <a:rPr lang="zh-CN" altLang="en-US" sz="2400" smtClean="0"/>
              <a:t>   从长期看，所有实际总量</a:t>
            </a:r>
            <a:r>
              <a:rPr lang="en-US" altLang="zh-CN" sz="2400" smtClean="0"/>
              <a:t>K</a:t>
            </a:r>
            <a:r>
              <a:rPr lang="zh-CN" altLang="en-US" sz="2400" smtClean="0"/>
              <a:t>、</a:t>
            </a:r>
            <a:r>
              <a:rPr lang="en-US" altLang="zh-CN" sz="2400" smtClean="0"/>
              <a:t>I</a:t>
            </a:r>
            <a:r>
              <a:rPr lang="zh-CN" altLang="en-US" sz="2400" smtClean="0"/>
              <a:t>、</a:t>
            </a:r>
            <a:r>
              <a:rPr lang="en-US" altLang="zh-CN" sz="2400" smtClean="0"/>
              <a:t>Y</a:t>
            </a:r>
            <a:r>
              <a:rPr lang="zh-CN" altLang="en-US" sz="2400" smtClean="0"/>
              <a:t>、</a:t>
            </a:r>
            <a:r>
              <a:rPr lang="en-US" altLang="zh-CN" sz="2400" smtClean="0"/>
              <a:t>C</a:t>
            </a:r>
            <a:r>
              <a:rPr lang="zh-CN" altLang="en-US" sz="2400" smtClean="0"/>
              <a:t>都会按照</a:t>
            </a:r>
          </a:p>
          <a:p>
            <a:pPr>
              <a:buFont typeface="Arial" charset="0"/>
              <a:buNone/>
            </a:pPr>
            <a:r>
              <a:rPr lang="zh-CN" altLang="en-US" sz="2400" smtClean="0"/>
              <a:t>固定的人口增长率增长</a:t>
            </a:r>
          </a:p>
        </p:txBody>
      </p:sp>
      <p:graphicFrame>
        <p:nvGraphicFramePr>
          <p:cNvPr id="53252" name="Object 4"/>
          <p:cNvGraphicFramePr>
            <a:graphicFrameLocks noGrp="1" noChangeAspect="1"/>
          </p:cNvGraphicFramePr>
          <p:nvPr>
            <p:ph sz="half" idx="2"/>
          </p:nvPr>
        </p:nvGraphicFramePr>
        <p:xfrm>
          <a:off x="1698625" y="1698625"/>
          <a:ext cx="1260475" cy="366713"/>
        </p:xfrm>
        <a:graphic>
          <a:graphicData uri="http://schemas.openxmlformats.org/presentationml/2006/ole">
            <mc:AlternateContent xmlns:mc="http://schemas.openxmlformats.org/markup-compatibility/2006">
              <mc:Choice xmlns:v="urn:schemas-microsoft-com:vml" Requires="v">
                <p:oleObj spid="_x0000_s53259" name="公式" r:id="rId3" imgW="698197" imgH="203112" progId="Equation.3">
                  <p:embed/>
                </p:oleObj>
              </mc:Choice>
              <mc:Fallback>
                <p:oleObj name="公式" r:id="rId3" imgW="698197" imgH="203112"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8625" y="1698625"/>
                        <a:ext cx="1260475" cy="366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260" name="Rectangle 8"/>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endParaRPr lang="zh-CN" altLang="en-US"/>
          </a:p>
        </p:txBody>
      </p:sp>
      <p:graphicFrame>
        <p:nvGraphicFramePr>
          <p:cNvPr id="53255" name="Object 7"/>
          <p:cNvGraphicFramePr>
            <a:graphicFrameLocks noChangeAspect="1"/>
          </p:cNvGraphicFramePr>
          <p:nvPr/>
        </p:nvGraphicFramePr>
        <p:xfrm>
          <a:off x="4429125" y="1495425"/>
          <a:ext cx="2400300" cy="625475"/>
        </p:xfrm>
        <a:graphic>
          <a:graphicData uri="http://schemas.openxmlformats.org/presentationml/2006/ole">
            <mc:AlternateContent xmlns:mc="http://schemas.openxmlformats.org/markup-compatibility/2006">
              <mc:Choice xmlns:v="urn:schemas-microsoft-com:vml" Requires="v">
                <p:oleObj spid="_x0000_s53260" name="公式" r:id="rId5" imgW="1612900" imgH="419100" progId="Equation.3">
                  <p:embed/>
                </p:oleObj>
              </mc:Choice>
              <mc:Fallback>
                <p:oleObj name="公式" r:id="rId5" imgW="1612900" imgH="419100" progId="Equation.3">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9125" y="1495425"/>
                        <a:ext cx="2400300" cy="625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3261" name="Picture 7" descr="eq06_19"/>
          <p:cNvPicPr>
            <a:picLocks noChangeAspect="1" noChangeArrowheads="1"/>
          </p:cNvPicPr>
          <p:nvPr/>
        </p:nvPicPr>
        <p:blipFill>
          <a:blip r:embed="rId7"/>
          <a:srcRect/>
          <a:stretch>
            <a:fillRect/>
          </a:stretch>
        </p:blipFill>
        <p:spPr bwMode="auto">
          <a:xfrm>
            <a:off x="2328863" y="2222500"/>
            <a:ext cx="2176462" cy="282575"/>
          </a:xfrm>
          <a:prstGeom prst="rect">
            <a:avLst/>
          </a:prstGeom>
          <a:noFill/>
          <a:ln w="9525">
            <a:noFill/>
            <a:miter lim="800000"/>
            <a:headEnd/>
            <a:tailEnd/>
          </a:ln>
        </p:spPr>
      </p:pic>
      <p:sp>
        <p:nvSpPr>
          <p:cNvPr id="53262" name="Rectangle 11"/>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endParaRPr lang="zh-CN" altLang="en-US"/>
          </a:p>
        </p:txBody>
      </p:sp>
      <p:graphicFrame>
        <p:nvGraphicFramePr>
          <p:cNvPr id="53258" name="Object 10"/>
          <p:cNvGraphicFramePr>
            <a:graphicFrameLocks noChangeAspect="1"/>
          </p:cNvGraphicFramePr>
          <p:nvPr/>
        </p:nvGraphicFramePr>
        <p:xfrm>
          <a:off x="3019425" y="3952875"/>
          <a:ext cx="1476375" cy="442913"/>
        </p:xfrm>
        <a:graphic>
          <a:graphicData uri="http://schemas.openxmlformats.org/presentationml/2006/ole">
            <mc:AlternateContent xmlns:mc="http://schemas.openxmlformats.org/markup-compatibility/2006">
              <mc:Choice xmlns:v="urn:schemas-microsoft-com:vml" Requires="v">
                <p:oleObj spid="_x0000_s53261" name="公式" r:id="rId8" imgW="761669" imgH="228501" progId="Equation.3">
                  <p:embed/>
                </p:oleObj>
              </mc:Choice>
              <mc:Fallback>
                <p:oleObj name="公式" r:id="rId8" imgW="761669" imgH="228501" progId="Equation.3">
                  <p:embed/>
                  <p:pic>
                    <p:nvPicPr>
                      <p:cNvPr id="0"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19425" y="3952875"/>
                        <a:ext cx="1476375" cy="442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3263" name="Picture 3" descr="fig06_14"/>
          <p:cNvPicPr>
            <a:picLocks noChangeAspect="1" noChangeArrowheads="1"/>
          </p:cNvPicPr>
          <p:nvPr/>
        </p:nvPicPr>
        <p:blipFill>
          <a:blip r:embed="rId10"/>
          <a:srcRect/>
          <a:stretch>
            <a:fillRect/>
          </a:stretch>
        </p:blipFill>
        <p:spPr bwMode="auto">
          <a:xfrm>
            <a:off x="7543800" y="1524000"/>
            <a:ext cx="3338513" cy="4117975"/>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p:cNvSpPr>
          <p:nvPr>
            <p:ph type="title" idx="4294967295"/>
          </p:nvPr>
        </p:nvSpPr>
        <p:spPr>
          <a:xfrm>
            <a:off x="915988" y="423863"/>
            <a:ext cx="10401300" cy="1001712"/>
          </a:xfrm>
        </p:spPr>
        <p:txBody>
          <a:bodyPr/>
          <a:lstStyle/>
          <a:p>
            <a:r>
              <a:rPr lang="zh-CN" altLang="en-US" sz="3600" dirty="0" smtClean="0">
                <a:solidFill>
                  <a:srgbClr val="952F4C"/>
                </a:solidFill>
              </a:rPr>
              <a:t>重返初级</a:t>
            </a:r>
            <a:r>
              <a:rPr lang="zh-CN" altLang="en-US" sz="3600" dirty="0" smtClean="0">
                <a:solidFill>
                  <a:srgbClr val="952F4C"/>
                </a:solidFill>
              </a:rPr>
              <a:t>：</a:t>
            </a:r>
            <a:r>
              <a:rPr lang="zh-CN" altLang="en-US" sz="3600" dirty="0" smtClean="0">
                <a:solidFill>
                  <a:srgbClr val="952F4C"/>
                </a:solidFill>
              </a:rPr>
              <a:t>索洛稳态增长条件</a:t>
            </a:r>
          </a:p>
        </p:txBody>
      </p:sp>
      <p:sp>
        <p:nvSpPr>
          <p:cNvPr id="67587" name="Rectangle 3"/>
          <p:cNvSpPr>
            <a:spLocks noGrp="1"/>
          </p:cNvSpPr>
          <p:nvPr>
            <p:ph type="body" sz="half" idx="4294967295"/>
          </p:nvPr>
        </p:nvSpPr>
        <p:spPr>
          <a:xfrm>
            <a:off x="809625" y="1487488"/>
            <a:ext cx="10782300" cy="4779962"/>
          </a:xfrm>
        </p:spPr>
        <p:txBody>
          <a:bodyPr/>
          <a:lstStyle/>
          <a:p>
            <a:pPr eaLnBrk="1" hangingPunct="1">
              <a:buFont typeface="Arial" charset="0"/>
              <a:buNone/>
            </a:pPr>
            <a:r>
              <a:rPr lang="zh-CN" altLang="en-US" sz="2400" smtClean="0"/>
              <a:t>经济均衡时，有</a:t>
            </a:r>
            <a:r>
              <a:rPr lang="en-US" altLang="zh-CN" sz="2400" smtClean="0"/>
              <a:t>C+S=Y=C+I</a:t>
            </a:r>
            <a:r>
              <a:rPr lang="zh-CN" altLang="en-US" sz="2400" smtClean="0"/>
              <a:t>，有</a:t>
            </a:r>
            <a:r>
              <a:rPr lang="en-US" altLang="zh-CN" sz="2400" smtClean="0"/>
              <a:t>I=S ,</a:t>
            </a:r>
            <a:r>
              <a:rPr lang="zh-CN" altLang="en-US" sz="2400" smtClean="0"/>
              <a:t>所以</a:t>
            </a:r>
          </a:p>
          <a:p>
            <a:pPr eaLnBrk="1" hangingPunct="1">
              <a:buFont typeface="Arial" charset="0"/>
              <a:buNone/>
            </a:pPr>
            <a:endParaRPr lang="zh-CN" altLang="en-US" sz="2400" smtClean="0"/>
          </a:p>
          <a:p>
            <a:pPr eaLnBrk="1" hangingPunct="1">
              <a:buFont typeface="Arial" charset="0"/>
              <a:buNone/>
            </a:pPr>
            <a:endParaRPr lang="zh-CN" altLang="en-US" sz="2400" smtClean="0"/>
          </a:p>
          <a:p>
            <a:pPr eaLnBrk="1" hangingPunct="1">
              <a:buFont typeface="Arial" charset="0"/>
              <a:buNone/>
            </a:pPr>
            <a:endParaRPr lang="zh-CN" altLang="en-US" sz="2400" smtClean="0"/>
          </a:p>
          <a:p>
            <a:pPr eaLnBrk="1" hangingPunct="1">
              <a:buFont typeface="Arial" charset="0"/>
              <a:buNone/>
            </a:pPr>
            <a:endParaRPr lang="zh-CN" altLang="en-US" sz="2400" smtClean="0"/>
          </a:p>
          <a:p>
            <a:pPr eaLnBrk="1" hangingPunct="1">
              <a:buFont typeface="Arial" charset="0"/>
              <a:buNone/>
            </a:pPr>
            <a:endParaRPr lang="zh-CN" altLang="en-US" sz="2400" smtClean="0"/>
          </a:p>
          <a:p>
            <a:pPr eaLnBrk="1" hangingPunct="1">
              <a:buFont typeface="Arial" charset="0"/>
              <a:buNone/>
            </a:pPr>
            <a:endParaRPr lang="zh-CN" altLang="en-US" sz="2400" smtClean="0"/>
          </a:p>
          <a:p>
            <a:pPr eaLnBrk="1" hangingPunct="1">
              <a:buFont typeface="Arial" charset="0"/>
              <a:buNone/>
            </a:pPr>
            <a:endParaRPr lang="zh-CN" altLang="en-US" sz="2400" smtClean="0"/>
          </a:p>
          <a:p>
            <a:pPr eaLnBrk="1" hangingPunct="1">
              <a:buFont typeface="Arial" charset="0"/>
              <a:buNone/>
            </a:pPr>
            <a:endParaRPr lang="zh-CN" altLang="en-US" sz="2400" smtClean="0"/>
          </a:p>
          <a:p>
            <a:pPr eaLnBrk="1" hangingPunct="1">
              <a:buFont typeface="Arial" charset="0"/>
              <a:buNone/>
            </a:pPr>
            <a:r>
              <a:rPr lang="zh-CN" altLang="en-US" sz="2400" smtClean="0"/>
              <a:t>联立（</a:t>
            </a:r>
            <a:r>
              <a:rPr lang="en-US" altLang="zh-CN" sz="2400" smtClean="0"/>
              <a:t>1</a:t>
            </a:r>
            <a:r>
              <a:rPr lang="zh-CN" altLang="en-US" sz="2400" smtClean="0"/>
              <a:t>）、（</a:t>
            </a:r>
            <a:r>
              <a:rPr lang="en-US" altLang="zh-CN" sz="2400" smtClean="0"/>
              <a:t>2</a:t>
            </a:r>
            <a:r>
              <a:rPr lang="zh-CN" altLang="en-US" sz="2400" smtClean="0"/>
              <a:t>）                               当              时，有</a:t>
            </a:r>
            <a:endParaRPr lang="en-US" altLang="zh-CN" sz="2400" smtClean="0"/>
          </a:p>
        </p:txBody>
      </p:sp>
      <p:graphicFrame>
        <p:nvGraphicFramePr>
          <p:cNvPr id="67588" name="Object 4"/>
          <p:cNvGraphicFramePr>
            <a:graphicFrameLocks noChangeAspect="1"/>
          </p:cNvGraphicFramePr>
          <p:nvPr/>
        </p:nvGraphicFramePr>
        <p:xfrm>
          <a:off x="1911350" y="1898650"/>
          <a:ext cx="2017713" cy="457200"/>
        </p:xfrm>
        <a:graphic>
          <a:graphicData uri="http://schemas.openxmlformats.org/presentationml/2006/ole">
            <mc:AlternateContent xmlns:mc="http://schemas.openxmlformats.org/markup-compatibility/2006">
              <mc:Choice xmlns:v="urn:schemas-microsoft-com:vml" Requires="v">
                <p:oleObj spid="_x0000_s67602" name="公式" r:id="rId3" imgW="787058" imgH="177723" progId="Equation.3">
                  <p:embed/>
                </p:oleObj>
              </mc:Choice>
              <mc:Fallback>
                <p:oleObj name="公式" r:id="rId3" imgW="787058" imgH="177723"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1350" y="1898650"/>
                        <a:ext cx="2017713"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589" name="Object 5"/>
          <p:cNvGraphicFramePr>
            <a:graphicFrameLocks noChangeAspect="1"/>
          </p:cNvGraphicFramePr>
          <p:nvPr/>
        </p:nvGraphicFramePr>
        <p:xfrm>
          <a:off x="1825625" y="2816225"/>
          <a:ext cx="3924300" cy="762000"/>
        </p:xfrm>
        <a:graphic>
          <a:graphicData uri="http://schemas.openxmlformats.org/presentationml/2006/ole">
            <mc:AlternateContent xmlns:mc="http://schemas.openxmlformats.org/markup-compatibility/2006">
              <mc:Choice xmlns:v="urn:schemas-microsoft-com:vml" Requires="v">
                <p:oleObj spid="_x0000_s67603" name="公式" r:id="rId5" imgW="2070100" imgH="393700" progId="Equation.3">
                  <p:embed/>
                </p:oleObj>
              </mc:Choice>
              <mc:Fallback>
                <p:oleObj name="公式" r:id="rId5" imgW="2070100" imgH="393700" progId="Equation.3">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5625" y="2816225"/>
                        <a:ext cx="392430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590" name="Object 6"/>
          <p:cNvGraphicFramePr>
            <a:graphicFrameLocks noChangeAspect="1"/>
          </p:cNvGraphicFramePr>
          <p:nvPr/>
        </p:nvGraphicFramePr>
        <p:xfrm>
          <a:off x="2813050" y="3775075"/>
          <a:ext cx="3170238" cy="822325"/>
        </p:xfrm>
        <a:graphic>
          <a:graphicData uri="http://schemas.openxmlformats.org/presentationml/2006/ole">
            <mc:AlternateContent xmlns:mc="http://schemas.openxmlformats.org/markup-compatibility/2006">
              <mc:Choice xmlns:v="urn:schemas-microsoft-com:vml" Requires="v">
                <p:oleObj spid="_x0000_s67604" name="公式" r:id="rId7" imgW="1574800" imgH="393700" progId="Equation.3">
                  <p:embed/>
                </p:oleObj>
              </mc:Choice>
              <mc:Fallback>
                <p:oleObj name="公式" r:id="rId7" imgW="1574800" imgH="393700" progId="Equation.3">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13050" y="3775075"/>
                        <a:ext cx="3170238" cy="822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591" name="Object 7"/>
          <p:cNvGraphicFramePr>
            <a:graphicFrameLocks noChangeAspect="1"/>
          </p:cNvGraphicFramePr>
          <p:nvPr/>
        </p:nvGraphicFramePr>
        <p:xfrm>
          <a:off x="1836738" y="3813175"/>
          <a:ext cx="762000" cy="723900"/>
        </p:xfrm>
        <a:graphic>
          <a:graphicData uri="http://schemas.openxmlformats.org/presentationml/2006/ole">
            <mc:AlternateContent xmlns:mc="http://schemas.openxmlformats.org/markup-compatibility/2006">
              <mc:Choice xmlns:v="urn:schemas-microsoft-com:vml" Requires="v">
                <p:oleObj spid="_x0000_s67605" name="公式" r:id="rId9" imgW="431613" imgH="393529" progId="Equation.3">
                  <p:embed/>
                </p:oleObj>
              </mc:Choice>
              <mc:Fallback>
                <p:oleObj name="公式" r:id="rId9" imgW="431613" imgH="393529" progId="Equation.3">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36738" y="3813175"/>
                        <a:ext cx="762000" cy="72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592" name="Object 8"/>
          <p:cNvGraphicFramePr>
            <a:graphicFrameLocks noChangeAspect="1"/>
          </p:cNvGraphicFramePr>
          <p:nvPr/>
        </p:nvGraphicFramePr>
        <p:xfrm>
          <a:off x="6283325" y="3790950"/>
          <a:ext cx="1720850" cy="827088"/>
        </p:xfrm>
        <a:graphic>
          <a:graphicData uri="http://schemas.openxmlformats.org/presentationml/2006/ole">
            <mc:AlternateContent xmlns:mc="http://schemas.openxmlformats.org/markup-compatibility/2006">
              <mc:Choice xmlns:v="urn:schemas-microsoft-com:vml" Requires="v">
                <p:oleObj spid="_x0000_s67606" name="公式" r:id="rId11" imgW="850531" imgH="393529" progId="Equation.3">
                  <p:embed/>
                </p:oleObj>
              </mc:Choice>
              <mc:Fallback>
                <p:oleObj name="公式" r:id="rId11" imgW="850531" imgH="393529" progId="Equation.3">
                  <p:embed/>
                  <p:pic>
                    <p:nvPicPr>
                      <p:cNvPr id="0" name="Picture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83325" y="3790950"/>
                        <a:ext cx="1720850" cy="827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593" name="Object 9"/>
          <p:cNvGraphicFramePr>
            <a:graphicFrameLocks noChangeAspect="1"/>
          </p:cNvGraphicFramePr>
          <p:nvPr/>
        </p:nvGraphicFramePr>
        <p:xfrm>
          <a:off x="8412163" y="3816350"/>
          <a:ext cx="2095500" cy="723900"/>
        </p:xfrm>
        <a:graphic>
          <a:graphicData uri="http://schemas.openxmlformats.org/presentationml/2006/ole">
            <mc:AlternateContent xmlns:mc="http://schemas.openxmlformats.org/markup-compatibility/2006">
              <mc:Choice xmlns:v="urn:schemas-microsoft-com:vml" Requires="v">
                <p:oleObj spid="_x0000_s67607" name="公式" r:id="rId13" imgW="1180588" imgH="393529" progId="Equation.3">
                  <p:embed/>
                </p:oleObj>
              </mc:Choice>
              <mc:Fallback>
                <p:oleObj name="公式" r:id="rId13" imgW="1180588" imgH="393529" progId="Equation.3">
                  <p:embed/>
                  <p:pic>
                    <p:nvPicPr>
                      <p:cNvPr id="0" name="Picture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412163" y="3816350"/>
                        <a:ext cx="2095500" cy="72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594" name="Object 10"/>
          <p:cNvGraphicFramePr>
            <a:graphicFrameLocks noChangeAspect="1"/>
          </p:cNvGraphicFramePr>
          <p:nvPr/>
        </p:nvGraphicFramePr>
        <p:xfrm>
          <a:off x="1854200" y="4751388"/>
          <a:ext cx="4210050" cy="762000"/>
        </p:xfrm>
        <a:graphic>
          <a:graphicData uri="http://schemas.openxmlformats.org/presentationml/2006/ole">
            <mc:AlternateContent xmlns:mc="http://schemas.openxmlformats.org/markup-compatibility/2006">
              <mc:Choice xmlns:v="urn:schemas-microsoft-com:vml" Requires="v">
                <p:oleObj spid="_x0000_s67608" name="公式" r:id="rId15" imgW="2222500" imgH="393700" progId="Equation.3">
                  <p:embed/>
                </p:oleObj>
              </mc:Choice>
              <mc:Fallback>
                <p:oleObj name="公式" r:id="rId15" imgW="2222500" imgH="393700" progId="Equation.3">
                  <p:embed/>
                  <p:pic>
                    <p:nvPicPr>
                      <p:cNvPr id="0" name="Picture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854200" y="4751388"/>
                        <a:ext cx="421005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595" name="Object 11"/>
          <p:cNvGraphicFramePr>
            <a:graphicFrameLocks noChangeAspect="1"/>
          </p:cNvGraphicFramePr>
          <p:nvPr/>
        </p:nvGraphicFramePr>
        <p:xfrm>
          <a:off x="3394075" y="5629275"/>
          <a:ext cx="2489200" cy="466725"/>
        </p:xfrm>
        <a:graphic>
          <a:graphicData uri="http://schemas.openxmlformats.org/presentationml/2006/ole">
            <mc:AlternateContent xmlns:mc="http://schemas.openxmlformats.org/markup-compatibility/2006">
              <mc:Choice xmlns:v="urn:schemas-microsoft-com:vml" Requires="v">
                <p:oleObj spid="_x0000_s67609" name="公式" r:id="rId17" imgW="1129810" imgH="203112" progId="Equation.3">
                  <p:embed/>
                </p:oleObj>
              </mc:Choice>
              <mc:Fallback>
                <p:oleObj name="公式" r:id="rId17" imgW="1129810" imgH="203112" progId="Equation.3">
                  <p:embed/>
                  <p:pic>
                    <p:nvPicPr>
                      <p:cNvPr id="0" name="Picture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394075" y="5629275"/>
                        <a:ext cx="2489200"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596" name="Object 12"/>
          <p:cNvGraphicFramePr>
            <a:graphicFrameLocks noChangeAspect="1"/>
          </p:cNvGraphicFramePr>
          <p:nvPr/>
        </p:nvGraphicFramePr>
        <p:xfrm>
          <a:off x="6419850" y="5638800"/>
          <a:ext cx="982663" cy="390525"/>
        </p:xfrm>
        <a:graphic>
          <a:graphicData uri="http://schemas.openxmlformats.org/presentationml/2006/ole">
            <mc:AlternateContent xmlns:mc="http://schemas.openxmlformats.org/markup-compatibility/2006">
              <mc:Choice xmlns:v="urn:schemas-microsoft-com:vml" Requires="v">
                <p:oleObj spid="_x0000_s67610" name="公式" r:id="rId19" imgW="457002" imgH="177723" progId="Equation.3">
                  <p:embed/>
                </p:oleObj>
              </mc:Choice>
              <mc:Fallback>
                <p:oleObj name="公式" r:id="rId19" imgW="457002" imgH="177723" progId="Equation.3">
                  <p:embed/>
                  <p:pic>
                    <p:nvPicPr>
                      <p:cNvPr id="0" name="Picture 1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419850" y="5638800"/>
                        <a:ext cx="982663"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597" name="Object 13"/>
          <p:cNvGraphicFramePr>
            <a:graphicFrameLocks noChangeAspect="1"/>
          </p:cNvGraphicFramePr>
          <p:nvPr/>
        </p:nvGraphicFramePr>
        <p:xfrm>
          <a:off x="8921750" y="5605463"/>
          <a:ext cx="1838325" cy="461962"/>
        </p:xfrm>
        <a:graphic>
          <a:graphicData uri="http://schemas.openxmlformats.org/presentationml/2006/ole">
            <mc:AlternateContent xmlns:mc="http://schemas.openxmlformats.org/markup-compatibility/2006">
              <mc:Choice xmlns:v="urn:schemas-microsoft-com:vml" Requires="v">
                <p:oleObj spid="_x0000_s67611" name="公式" r:id="rId21" imgW="825500" imgH="203200" progId="Equation.3">
                  <p:embed/>
                </p:oleObj>
              </mc:Choice>
              <mc:Fallback>
                <p:oleObj name="公式" r:id="rId21" imgW="825500" imgH="203200" progId="Equation.3">
                  <p:embed/>
                  <p:pic>
                    <p:nvPicPr>
                      <p:cNvPr id="0" name="Picture 1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921750" y="5605463"/>
                        <a:ext cx="1838325"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7598" name="Rectangle 22"/>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endParaRPr lang="zh-CN" altLang="en-US"/>
          </a:p>
        </p:txBody>
      </p:sp>
      <p:graphicFrame>
        <p:nvGraphicFramePr>
          <p:cNvPr id="67599" name="Object 15"/>
          <p:cNvGraphicFramePr>
            <a:graphicFrameLocks noChangeAspect="1"/>
          </p:cNvGraphicFramePr>
          <p:nvPr/>
        </p:nvGraphicFramePr>
        <p:xfrm>
          <a:off x="4603750" y="1927225"/>
          <a:ext cx="1865313" cy="406400"/>
        </p:xfrm>
        <a:graphic>
          <a:graphicData uri="http://schemas.openxmlformats.org/presentationml/2006/ole">
            <mc:AlternateContent xmlns:mc="http://schemas.openxmlformats.org/markup-compatibility/2006">
              <mc:Choice xmlns:v="urn:schemas-microsoft-com:vml" Requires="v">
                <p:oleObj spid="_x0000_s67612" name="公式" r:id="rId23" imgW="825142" imgH="177723" progId="Equation.3">
                  <p:embed/>
                </p:oleObj>
              </mc:Choice>
              <mc:Fallback>
                <p:oleObj name="公式" r:id="rId23" imgW="825142" imgH="177723" progId="Equation.3">
                  <p:embed/>
                  <p:pic>
                    <p:nvPicPr>
                      <p:cNvPr id="0" name="Picture 1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603750" y="1927225"/>
                        <a:ext cx="1865313"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7600" name="Rectangle 24"/>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endParaRPr lang="zh-CN" altLang="en-US"/>
          </a:p>
        </p:txBody>
      </p:sp>
      <p:graphicFrame>
        <p:nvGraphicFramePr>
          <p:cNvPr id="67601" name="Object 17"/>
          <p:cNvGraphicFramePr>
            <a:graphicFrameLocks noChangeAspect="1"/>
          </p:cNvGraphicFramePr>
          <p:nvPr/>
        </p:nvGraphicFramePr>
        <p:xfrm>
          <a:off x="1847850" y="2400300"/>
          <a:ext cx="2817813" cy="346075"/>
        </p:xfrm>
        <a:graphic>
          <a:graphicData uri="http://schemas.openxmlformats.org/presentationml/2006/ole">
            <mc:AlternateContent xmlns:mc="http://schemas.openxmlformats.org/markup-compatibility/2006">
              <mc:Choice xmlns:v="urn:schemas-microsoft-com:vml" Requires="v">
                <p:oleObj spid="_x0000_s67613" name="公式" r:id="rId25" imgW="1472561" imgH="177723" progId="Equation.3">
                  <p:embed/>
                </p:oleObj>
              </mc:Choice>
              <mc:Fallback>
                <p:oleObj name="公式" r:id="rId25" imgW="1472561" imgH="177723" progId="Equation.3">
                  <p:embed/>
                  <p:pic>
                    <p:nvPicPr>
                      <p:cNvPr id="0" name="Picture 17"/>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847850" y="2400300"/>
                        <a:ext cx="2817813" cy="346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p:cNvSpPr>
          <p:nvPr>
            <p:ph type="title"/>
          </p:nvPr>
        </p:nvSpPr>
        <p:spPr/>
        <p:txBody>
          <a:bodyPr/>
          <a:lstStyle/>
          <a:p>
            <a:r>
              <a:rPr lang="zh-CN" altLang="en-US" smtClean="0">
                <a:solidFill>
                  <a:srgbClr val="952F4C"/>
                </a:solidFill>
              </a:rPr>
              <a:t>索洛模型运用</a:t>
            </a:r>
          </a:p>
        </p:txBody>
      </p:sp>
      <p:sp>
        <p:nvSpPr>
          <p:cNvPr id="54274" name="Rectangle 3"/>
          <p:cNvSpPr>
            <a:spLocks noGrp="1"/>
          </p:cNvSpPr>
          <p:nvPr>
            <p:ph type="body" idx="1"/>
          </p:nvPr>
        </p:nvSpPr>
        <p:spPr/>
        <p:txBody>
          <a:bodyPr/>
          <a:lstStyle/>
          <a:p>
            <a:r>
              <a:rPr lang="zh-CN" altLang="en-US" smtClean="0"/>
              <a:t>储蓄率提高的效应</a:t>
            </a:r>
          </a:p>
          <a:p>
            <a:r>
              <a:rPr lang="zh-CN" altLang="en-US" smtClean="0"/>
              <a:t>人口增长率提高的效应</a:t>
            </a:r>
          </a:p>
          <a:p>
            <a:r>
              <a:rPr lang="zh-CN" altLang="en-US" smtClean="0"/>
              <a:t>全要素产出率提高的效应</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2" name="Rectangle 3"/>
          <p:cNvSpPr>
            <a:spLocks noGrp="1"/>
          </p:cNvSpPr>
          <p:nvPr>
            <p:ph type="body" idx="1"/>
          </p:nvPr>
        </p:nvSpPr>
        <p:spPr>
          <a:xfrm>
            <a:off x="819150" y="1101725"/>
            <a:ext cx="10534650" cy="5075238"/>
          </a:xfrm>
        </p:spPr>
        <p:txBody>
          <a:bodyPr/>
          <a:lstStyle/>
          <a:p>
            <a:pPr>
              <a:buFont typeface="Arial" charset="0"/>
              <a:buNone/>
            </a:pPr>
            <a:r>
              <a:rPr lang="zh-CN" altLang="en-US" b="1" smtClean="0">
                <a:solidFill>
                  <a:srgbClr val="952F4C"/>
                </a:solidFill>
              </a:rPr>
              <a:t>一 储蓄率提高的效应</a:t>
            </a:r>
          </a:p>
          <a:p>
            <a:pPr>
              <a:buFont typeface="Arial" charset="0"/>
              <a:buNone/>
            </a:pPr>
            <a:r>
              <a:rPr lang="zh-CN" altLang="en-US" smtClean="0">
                <a:solidFill>
                  <a:srgbClr val="952F4C"/>
                </a:solidFill>
              </a:rPr>
              <a:t>储蓄率提高与经济增长</a:t>
            </a:r>
          </a:p>
          <a:p>
            <a:r>
              <a:rPr lang="zh-CN" altLang="en-US" smtClean="0"/>
              <a:t>储蓄率提高的原因：或许由于消费者偏好的变化，即消费者更加关心未来；或者是因为政府提供了储蓄补贴</a:t>
            </a:r>
          </a:p>
          <a:p>
            <a:r>
              <a:rPr lang="zh-CN" altLang="en-US" smtClean="0"/>
              <a:t>储蓄率提高会增加稳态人均资本，增加了人均产出。但是，在储蓄率提高前和提高以后，总资本</a:t>
            </a:r>
            <a:r>
              <a:rPr lang="en-US" altLang="zh-CN" smtClean="0"/>
              <a:t>K</a:t>
            </a:r>
            <a:r>
              <a:rPr lang="zh-CN" altLang="en-US" smtClean="0"/>
              <a:t>、总投资</a:t>
            </a:r>
            <a:r>
              <a:rPr lang="en-US" altLang="zh-CN" smtClean="0"/>
              <a:t>I</a:t>
            </a:r>
            <a:r>
              <a:rPr lang="zh-CN" altLang="en-US" smtClean="0"/>
              <a:t>、总消费</a:t>
            </a:r>
            <a:r>
              <a:rPr lang="en-US" altLang="zh-CN" smtClean="0"/>
              <a:t>C</a:t>
            </a:r>
            <a:r>
              <a:rPr lang="zh-CN" altLang="en-US" smtClean="0"/>
              <a:t>和总产出</a:t>
            </a:r>
            <a:r>
              <a:rPr lang="en-US" altLang="zh-CN" smtClean="0"/>
              <a:t>Y</a:t>
            </a:r>
            <a:r>
              <a:rPr lang="zh-CN" altLang="en-US" smtClean="0"/>
              <a:t>都按照劳动力增长率       增长</a:t>
            </a:r>
          </a:p>
          <a:p>
            <a:r>
              <a:rPr lang="zh-CN" altLang="en-US" smtClean="0"/>
              <a:t>储蓄率提高使人均资本存量达到新的稳态有一个过程，在这个过程中，总产出的增长会高于       ，在新的稳态路径下，经济增长率仍然为      </a:t>
            </a:r>
          </a:p>
          <a:p>
            <a:endParaRPr lang="zh-CN" altLang="en-US" smtClean="0"/>
          </a:p>
        </p:txBody>
      </p:sp>
      <p:graphicFrame>
        <p:nvGraphicFramePr>
          <p:cNvPr id="55299" name="Object 3"/>
          <p:cNvGraphicFramePr>
            <a:graphicFrameLocks noChangeAspect="1"/>
          </p:cNvGraphicFramePr>
          <p:nvPr/>
        </p:nvGraphicFramePr>
        <p:xfrm>
          <a:off x="4552950" y="3829050"/>
          <a:ext cx="390525" cy="450850"/>
        </p:xfrm>
        <a:graphic>
          <a:graphicData uri="http://schemas.openxmlformats.org/presentationml/2006/ole">
            <mc:AlternateContent xmlns:mc="http://schemas.openxmlformats.org/markup-compatibility/2006">
              <mc:Choice xmlns:v="urn:schemas-microsoft-com:vml" Requires="v">
                <p:oleObj spid="_x0000_s55302" name="公式" r:id="rId3" imgW="126835" imgH="139518" progId="Equation.3">
                  <p:embed/>
                </p:oleObj>
              </mc:Choice>
              <mc:Fallback>
                <p:oleObj name="公式" r:id="rId3" imgW="126835" imgH="139518"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2950" y="3829050"/>
                        <a:ext cx="390525"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300" name="Object 4"/>
          <p:cNvGraphicFramePr>
            <a:graphicFrameLocks noChangeAspect="1"/>
          </p:cNvGraphicFramePr>
          <p:nvPr/>
        </p:nvGraphicFramePr>
        <p:xfrm>
          <a:off x="6054725" y="4730750"/>
          <a:ext cx="390525" cy="450850"/>
        </p:xfrm>
        <a:graphic>
          <a:graphicData uri="http://schemas.openxmlformats.org/presentationml/2006/ole">
            <mc:AlternateContent xmlns:mc="http://schemas.openxmlformats.org/markup-compatibility/2006">
              <mc:Choice xmlns:v="urn:schemas-microsoft-com:vml" Requires="v">
                <p:oleObj spid="_x0000_s55303" name="公式" r:id="rId5" imgW="126835" imgH="139518" progId="Equation.3">
                  <p:embed/>
                </p:oleObj>
              </mc:Choice>
              <mc:Fallback>
                <p:oleObj name="公式" r:id="rId5" imgW="126835" imgH="139518"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54725" y="4730750"/>
                        <a:ext cx="390525"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301" name="Object 5"/>
          <p:cNvGraphicFramePr>
            <a:graphicFrameLocks noChangeAspect="1"/>
          </p:cNvGraphicFramePr>
          <p:nvPr/>
        </p:nvGraphicFramePr>
        <p:xfrm>
          <a:off x="3244850" y="5121275"/>
          <a:ext cx="390525" cy="450850"/>
        </p:xfrm>
        <a:graphic>
          <a:graphicData uri="http://schemas.openxmlformats.org/presentationml/2006/ole">
            <mc:AlternateContent xmlns:mc="http://schemas.openxmlformats.org/markup-compatibility/2006">
              <mc:Choice xmlns:v="urn:schemas-microsoft-com:vml" Requires="v">
                <p:oleObj spid="_x0000_s55304" name="公式" r:id="rId6" imgW="126835" imgH="139518" progId="Equation.3">
                  <p:embed/>
                </p:oleObj>
              </mc:Choice>
              <mc:Fallback>
                <p:oleObj name="公式" r:id="rId6" imgW="126835" imgH="139518" progId="Equation.3">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4850" y="5121275"/>
                        <a:ext cx="390525"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3"/>
          <p:cNvSpPr>
            <a:spLocks noGrp="1"/>
          </p:cNvSpPr>
          <p:nvPr>
            <p:ph type="body" idx="1"/>
          </p:nvPr>
        </p:nvSpPr>
        <p:spPr>
          <a:xfrm>
            <a:off x="857250" y="1282700"/>
            <a:ext cx="10496550" cy="4894263"/>
          </a:xfrm>
        </p:spPr>
        <p:txBody>
          <a:bodyPr/>
          <a:lstStyle/>
          <a:p>
            <a:pPr>
              <a:lnSpc>
                <a:spcPct val="80000"/>
              </a:lnSpc>
            </a:pPr>
            <a:endParaRPr lang="zh-CN" altLang="en-US" smtClean="0"/>
          </a:p>
          <a:p>
            <a:pPr>
              <a:lnSpc>
                <a:spcPct val="80000"/>
              </a:lnSpc>
            </a:pPr>
            <a:endParaRPr lang="zh-CN" altLang="en-US" smtClean="0"/>
          </a:p>
          <a:p>
            <a:pPr>
              <a:lnSpc>
                <a:spcPct val="80000"/>
              </a:lnSpc>
            </a:pPr>
            <a:endParaRPr lang="zh-CN" altLang="en-US" smtClean="0"/>
          </a:p>
          <a:p>
            <a:pPr>
              <a:lnSpc>
                <a:spcPct val="80000"/>
              </a:lnSpc>
            </a:pPr>
            <a:endParaRPr lang="zh-CN" altLang="en-US" smtClean="0"/>
          </a:p>
          <a:p>
            <a:pPr>
              <a:lnSpc>
                <a:spcPct val="80000"/>
              </a:lnSpc>
            </a:pPr>
            <a:endParaRPr lang="zh-CN" altLang="en-US" smtClean="0"/>
          </a:p>
          <a:p>
            <a:pPr>
              <a:lnSpc>
                <a:spcPct val="80000"/>
              </a:lnSpc>
            </a:pPr>
            <a:endParaRPr lang="zh-CN" altLang="en-US" smtClean="0"/>
          </a:p>
          <a:p>
            <a:pPr>
              <a:lnSpc>
                <a:spcPct val="80000"/>
              </a:lnSpc>
            </a:pPr>
            <a:endParaRPr lang="zh-CN" altLang="en-US" smtClean="0"/>
          </a:p>
          <a:p>
            <a:pPr>
              <a:lnSpc>
                <a:spcPct val="80000"/>
              </a:lnSpc>
            </a:pPr>
            <a:endParaRPr lang="zh-CN" altLang="en-US" smtClean="0"/>
          </a:p>
          <a:p>
            <a:pPr>
              <a:lnSpc>
                <a:spcPct val="80000"/>
              </a:lnSpc>
            </a:pPr>
            <a:endParaRPr lang="zh-CN" altLang="en-US" smtClean="0"/>
          </a:p>
          <a:p>
            <a:pPr>
              <a:lnSpc>
                <a:spcPct val="80000"/>
              </a:lnSpc>
              <a:buFont typeface="Arial" charset="0"/>
              <a:buNone/>
            </a:pPr>
            <a:r>
              <a:rPr lang="zh-CN" altLang="en-US" smtClean="0"/>
              <a:t>   储蓄率提高对稳态人均资本影响      储蓄率在时间</a:t>
            </a:r>
            <a:r>
              <a:rPr lang="en-US" altLang="zh-CN" smtClean="0"/>
              <a:t>T</a:t>
            </a:r>
            <a:r>
              <a:rPr lang="zh-CN" altLang="en-US" smtClean="0"/>
              <a:t>提高   </a:t>
            </a:r>
          </a:p>
        </p:txBody>
      </p:sp>
      <p:pic>
        <p:nvPicPr>
          <p:cNvPr id="56322" name="Picture 3" descr="fig06_15"/>
          <p:cNvPicPr>
            <a:picLocks noChangeAspect="1" noChangeArrowheads="1"/>
          </p:cNvPicPr>
          <p:nvPr/>
        </p:nvPicPr>
        <p:blipFill>
          <a:blip r:embed="rId2"/>
          <a:srcRect/>
          <a:stretch>
            <a:fillRect/>
          </a:stretch>
        </p:blipFill>
        <p:spPr bwMode="auto">
          <a:xfrm>
            <a:off x="1819275" y="1390650"/>
            <a:ext cx="3910013" cy="3971925"/>
          </a:xfrm>
          <a:prstGeom prst="rect">
            <a:avLst/>
          </a:prstGeom>
          <a:noFill/>
          <a:ln w="9525">
            <a:noFill/>
            <a:miter lim="800000"/>
            <a:headEnd/>
            <a:tailEnd/>
          </a:ln>
        </p:spPr>
      </p:pic>
      <p:pic>
        <p:nvPicPr>
          <p:cNvPr id="56323" name="Picture 5"/>
          <p:cNvPicPr>
            <a:picLocks noChangeAspect="1" noChangeArrowheads="1"/>
          </p:cNvPicPr>
          <p:nvPr/>
        </p:nvPicPr>
        <p:blipFill>
          <a:blip r:embed="rId3"/>
          <a:srcRect/>
          <a:stretch>
            <a:fillRect/>
          </a:stretch>
        </p:blipFill>
        <p:spPr bwMode="auto">
          <a:xfrm>
            <a:off x="6905625" y="1800225"/>
            <a:ext cx="2724150" cy="3514725"/>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7" name="Rectangle 3"/>
          <p:cNvSpPr>
            <a:spLocks noGrp="1"/>
          </p:cNvSpPr>
          <p:nvPr>
            <p:ph type="body" idx="1"/>
          </p:nvPr>
        </p:nvSpPr>
        <p:spPr>
          <a:xfrm>
            <a:off x="809625" y="1587500"/>
            <a:ext cx="10544175" cy="4589463"/>
          </a:xfrm>
        </p:spPr>
        <p:txBody>
          <a:bodyPr/>
          <a:lstStyle/>
          <a:p>
            <a:pPr>
              <a:buFont typeface="Arial" charset="0"/>
              <a:buNone/>
            </a:pPr>
            <a:r>
              <a:rPr lang="zh-CN" altLang="en-US" smtClean="0">
                <a:solidFill>
                  <a:srgbClr val="952F4C"/>
                </a:solidFill>
              </a:rPr>
              <a:t>黄金律</a:t>
            </a:r>
          </a:p>
          <a:p>
            <a:r>
              <a:rPr lang="zh-CN" altLang="en-US" smtClean="0"/>
              <a:t>在索洛模型稳态下的人均消费为                             ，  由于稳态条件下始终有                       ，所以稳态下的人均消费为：</a:t>
            </a:r>
          </a:p>
          <a:p>
            <a:endParaRPr lang="zh-CN" altLang="en-US" smtClean="0"/>
          </a:p>
          <a:p>
            <a:r>
              <a:rPr lang="zh-CN" altLang="en-US" smtClean="0"/>
              <a:t>当</a:t>
            </a:r>
            <a:r>
              <a:rPr lang="en-US" altLang="zh-CN" smtClean="0"/>
              <a:t>c</a:t>
            </a:r>
            <a:r>
              <a:rPr lang="zh-CN" altLang="en-US" smtClean="0"/>
              <a:t>最大时，有                      ，这就是稳态条件下人均消费最大的条件</a:t>
            </a:r>
          </a:p>
          <a:p>
            <a:r>
              <a:rPr lang="zh-CN" altLang="en-US" smtClean="0"/>
              <a:t>黄金律就是指在稳态条件下使人均消费最大的储蓄率水平和对应的人均资本存量水平</a:t>
            </a:r>
          </a:p>
          <a:p>
            <a:endParaRPr lang="zh-CN" altLang="en-US" smtClean="0"/>
          </a:p>
        </p:txBody>
      </p:sp>
      <p:sp>
        <p:nvSpPr>
          <p:cNvPr id="57358" name="Rectangle 5"/>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endParaRPr lang="zh-CN" altLang="en-US"/>
          </a:p>
        </p:txBody>
      </p:sp>
      <p:graphicFrame>
        <p:nvGraphicFramePr>
          <p:cNvPr id="57348" name="Object 4"/>
          <p:cNvGraphicFramePr>
            <a:graphicFrameLocks noChangeAspect="1"/>
          </p:cNvGraphicFramePr>
          <p:nvPr/>
        </p:nvGraphicFramePr>
        <p:xfrm>
          <a:off x="6200775" y="2085975"/>
          <a:ext cx="2849563" cy="409575"/>
        </p:xfrm>
        <a:graphic>
          <a:graphicData uri="http://schemas.openxmlformats.org/presentationml/2006/ole">
            <mc:AlternateContent xmlns:mc="http://schemas.openxmlformats.org/markup-compatibility/2006">
              <mc:Choice xmlns:v="urn:schemas-microsoft-com:vml" Requires="v">
                <p:oleObj spid="_x0000_s57357" name="公式" r:id="rId3" imgW="1587500" imgH="228600" progId="Equation.3">
                  <p:embed/>
                </p:oleObj>
              </mc:Choice>
              <mc:Fallback>
                <p:oleObj name="公式" r:id="rId3" imgW="1587500" imgH="22860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0775" y="2085975"/>
                        <a:ext cx="2849563" cy="40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359" name="Rectangle 7"/>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endParaRPr lang="zh-CN" altLang="en-US"/>
          </a:p>
        </p:txBody>
      </p:sp>
      <p:graphicFrame>
        <p:nvGraphicFramePr>
          <p:cNvPr id="57350" name="Object 6"/>
          <p:cNvGraphicFramePr>
            <a:graphicFrameLocks noChangeAspect="1"/>
          </p:cNvGraphicFramePr>
          <p:nvPr/>
        </p:nvGraphicFramePr>
        <p:xfrm>
          <a:off x="3305175" y="2514600"/>
          <a:ext cx="2127250" cy="400050"/>
        </p:xfrm>
        <a:graphic>
          <a:graphicData uri="http://schemas.openxmlformats.org/presentationml/2006/ole">
            <mc:AlternateContent xmlns:mc="http://schemas.openxmlformats.org/markup-compatibility/2006">
              <mc:Choice xmlns:v="urn:schemas-microsoft-com:vml" Requires="v">
                <p:oleObj spid="_x0000_s57358" name="公式" r:id="rId5" imgW="1219200" imgH="228600" progId="Equation.3">
                  <p:embed/>
                </p:oleObj>
              </mc:Choice>
              <mc:Fallback>
                <p:oleObj name="公式" r:id="rId5" imgW="1219200" imgH="228600" progId="Equation.3">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05175" y="2514600"/>
                        <a:ext cx="2127250"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360" name="Rectangle 9"/>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endParaRPr lang="zh-CN" altLang="en-US"/>
          </a:p>
        </p:txBody>
      </p:sp>
      <p:graphicFrame>
        <p:nvGraphicFramePr>
          <p:cNvPr id="57352" name="Object 8"/>
          <p:cNvGraphicFramePr>
            <a:graphicFrameLocks noChangeAspect="1"/>
          </p:cNvGraphicFramePr>
          <p:nvPr/>
        </p:nvGraphicFramePr>
        <p:xfrm>
          <a:off x="3800475" y="2990850"/>
          <a:ext cx="2794000" cy="441325"/>
        </p:xfrm>
        <a:graphic>
          <a:graphicData uri="http://schemas.openxmlformats.org/presentationml/2006/ole">
            <mc:AlternateContent xmlns:mc="http://schemas.openxmlformats.org/markup-compatibility/2006">
              <mc:Choice xmlns:v="urn:schemas-microsoft-com:vml" Requires="v">
                <p:oleObj spid="_x0000_s57359" name="公式" r:id="rId7" imgW="1447800" imgH="228600" progId="Equation.3">
                  <p:embed/>
                </p:oleObj>
              </mc:Choice>
              <mc:Fallback>
                <p:oleObj name="公式" r:id="rId7" imgW="1447800" imgH="228600" progId="Equation.3">
                  <p:embed/>
                  <p:pic>
                    <p:nvPicPr>
                      <p:cNvPr id="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00475" y="2990850"/>
                        <a:ext cx="2794000"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361" name="Rectangle 11"/>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endParaRPr lang="zh-CN" altLang="en-US"/>
          </a:p>
        </p:txBody>
      </p:sp>
      <p:sp>
        <p:nvSpPr>
          <p:cNvPr id="57362" name="Rectangle 13"/>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endParaRPr lang="zh-CN" altLang="en-US"/>
          </a:p>
        </p:txBody>
      </p:sp>
      <p:graphicFrame>
        <p:nvGraphicFramePr>
          <p:cNvPr id="57356" name="Object 12"/>
          <p:cNvGraphicFramePr>
            <a:graphicFrameLocks noChangeAspect="1"/>
          </p:cNvGraphicFramePr>
          <p:nvPr/>
        </p:nvGraphicFramePr>
        <p:xfrm>
          <a:off x="3714750" y="3495675"/>
          <a:ext cx="1485900" cy="423863"/>
        </p:xfrm>
        <a:graphic>
          <a:graphicData uri="http://schemas.openxmlformats.org/presentationml/2006/ole">
            <mc:AlternateContent xmlns:mc="http://schemas.openxmlformats.org/markup-compatibility/2006">
              <mc:Choice xmlns:v="urn:schemas-microsoft-com:vml" Requires="v">
                <p:oleObj spid="_x0000_s57360" name="公式" r:id="rId9" imgW="800100" imgH="228600" progId="Equation.3">
                  <p:embed/>
                </p:oleObj>
              </mc:Choice>
              <mc:Fallback>
                <p:oleObj name="公式" r:id="rId9" imgW="800100" imgH="228600" progId="Equation.3">
                  <p:embed/>
                  <p:pic>
                    <p:nvPicPr>
                      <p:cNvPr id="0" name="Picture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14750" y="3495675"/>
                        <a:ext cx="1485900" cy="423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3"/>
          <p:cNvSpPr>
            <a:spLocks noGrp="1"/>
          </p:cNvSpPr>
          <p:nvPr>
            <p:ph type="body" idx="1"/>
          </p:nvPr>
        </p:nvSpPr>
        <p:spPr>
          <a:xfrm>
            <a:off x="800100" y="1311275"/>
            <a:ext cx="10553700" cy="4865688"/>
          </a:xfrm>
        </p:spPr>
        <p:txBody>
          <a:bodyPr/>
          <a:lstStyle/>
          <a:p>
            <a:pPr>
              <a:lnSpc>
                <a:spcPct val="80000"/>
              </a:lnSpc>
            </a:pPr>
            <a:r>
              <a:rPr lang="zh-CN" altLang="en-US" smtClean="0"/>
              <a:t>主要内容</a:t>
            </a:r>
          </a:p>
          <a:p>
            <a:pPr>
              <a:lnSpc>
                <a:spcPct val="80000"/>
              </a:lnSpc>
              <a:buFont typeface="Arial" charset="0"/>
              <a:buNone/>
            </a:pPr>
            <a:r>
              <a:rPr lang="zh-CN" altLang="en-US" smtClean="0"/>
              <a:t>经济增长和经济周期是宏观经济学最具有特色的内容。自</a:t>
            </a:r>
            <a:r>
              <a:rPr lang="en-US" altLang="zh-CN" smtClean="0"/>
              <a:t>Lucas</a:t>
            </a:r>
            <a:r>
              <a:rPr lang="zh-CN" altLang="en-US" smtClean="0"/>
              <a:t>以来，经济增长研究取得重大进展，一个重要原因在于经济的持续增长。但是，不同国家在经济增长方面存在巨大差异。工业革命以前，各国人均生活水平差异很小，经济增长率差异很小，但是工业革命以后，各国人均收入水平和经济增长率差异扩大</a:t>
            </a:r>
          </a:p>
          <a:p>
            <a:pPr>
              <a:lnSpc>
                <a:spcPct val="80000"/>
              </a:lnSpc>
              <a:buFont typeface="Arial" charset="0"/>
              <a:buNone/>
            </a:pPr>
            <a:r>
              <a:rPr lang="zh-CN" altLang="en-US" smtClean="0"/>
              <a:t>马尔萨斯认为技术进步将会导致人口增长，从而人均生活水平不会发生改变；索洛模型认为经济增长的持久动力来自于技术进步，短期的投资增长能够提高生活水平。但是，索洛模型是外生增长模型</a:t>
            </a:r>
          </a:p>
          <a:p>
            <a:pPr>
              <a:lnSpc>
                <a:spcPct val="80000"/>
              </a:lnSpc>
              <a:buFont typeface="Arial" charset="0"/>
              <a:buNone/>
            </a:pPr>
            <a:r>
              <a:rPr lang="zh-CN" altLang="en-US" smtClean="0"/>
              <a:t>为了将经济增长归结为技术进步，可以通过经济增长核算得出这一重要结论</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3"/>
          <p:cNvSpPr>
            <a:spLocks noGrp="1"/>
          </p:cNvSpPr>
          <p:nvPr>
            <p:ph type="body" idx="1"/>
          </p:nvPr>
        </p:nvSpPr>
        <p:spPr>
          <a:xfrm>
            <a:off x="771525" y="1092200"/>
            <a:ext cx="10582275" cy="5084763"/>
          </a:xfrm>
        </p:spPr>
        <p:txBody>
          <a:bodyPr/>
          <a:lstStyle/>
          <a:p>
            <a:endParaRPr lang="zh-CN" altLang="en-US" sz="2400" smtClean="0"/>
          </a:p>
          <a:p>
            <a:endParaRPr lang="zh-CN" altLang="en-US" sz="2400" smtClean="0"/>
          </a:p>
          <a:p>
            <a:endParaRPr lang="zh-CN" altLang="en-US" sz="2400" smtClean="0"/>
          </a:p>
          <a:p>
            <a:endParaRPr lang="zh-CN" altLang="en-US" sz="2400" smtClean="0"/>
          </a:p>
          <a:p>
            <a:endParaRPr lang="zh-CN" altLang="en-US" sz="2400" smtClean="0"/>
          </a:p>
          <a:p>
            <a:endParaRPr lang="zh-CN" altLang="en-US" sz="2400" smtClean="0"/>
          </a:p>
          <a:p>
            <a:endParaRPr lang="zh-CN" altLang="en-US" sz="2400" smtClean="0"/>
          </a:p>
          <a:p>
            <a:endParaRPr lang="zh-CN" altLang="en-US" sz="2400" smtClean="0"/>
          </a:p>
          <a:p>
            <a:endParaRPr lang="zh-CN" altLang="en-US" sz="2400" smtClean="0"/>
          </a:p>
          <a:p>
            <a:endParaRPr lang="zh-CN" altLang="en-US" sz="2400" smtClean="0"/>
          </a:p>
          <a:p>
            <a:pPr>
              <a:buFont typeface="Arial" charset="0"/>
              <a:buNone/>
            </a:pPr>
            <a:r>
              <a:rPr lang="zh-CN" altLang="en-US" sz="2400" smtClean="0"/>
              <a:t>              稳态下的人均消费               黄金律下的储蓄率和人均资本存量                </a:t>
            </a:r>
          </a:p>
        </p:txBody>
      </p:sp>
      <p:pic>
        <p:nvPicPr>
          <p:cNvPr id="58370" name="Picture 3" descr="fig06_17"/>
          <p:cNvPicPr>
            <a:picLocks noChangeAspect="1" noChangeArrowheads="1"/>
          </p:cNvPicPr>
          <p:nvPr/>
        </p:nvPicPr>
        <p:blipFill>
          <a:blip r:embed="rId2"/>
          <a:srcRect/>
          <a:stretch>
            <a:fillRect/>
          </a:stretch>
        </p:blipFill>
        <p:spPr bwMode="auto">
          <a:xfrm>
            <a:off x="1200150" y="1514475"/>
            <a:ext cx="3700463" cy="3690938"/>
          </a:xfrm>
          <a:prstGeom prst="rect">
            <a:avLst/>
          </a:prstGeom>
          <a:noFill/>
          <a:ln w="9525">
            <a:noFill/>
            <a:miter lim="800000"/>
            <a:headEnd/>
            <a:tailEnd/>
          </a:ln>
        </p:spPr>
      </p:pic>
      <p:pic>
        <p:nvPicPr>
          <p:cNvPr id="58371" name="Picture 3" descr="fig06_18"/>
          <p:cNvPicPr>
            <a:picLocks noChangeAspect="1" noChangeArrowheads="1"/>
          </p:cNvPicPr>
          <p:nvPr/>
        </p:nvPicPr>
        <p:blipFill>
          <a:blip r:embed="rId3"/>
          <a:srcRect/>
          <a:stretch>
            <a:fillRect/>
          </a:stretch>
        </p:blipFill>
        <p:spPr bwMode="auto">
          <a:xfrm>
            <a:off x="6391275" y="1219200"/>
            <a:ext cx="3281363" cy="4249738"/>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3"/>
          <p:cNvSpPr>
            <a:spLocks noGrp="1"/>
          </p:cNvSpPr>
          <p:nvPr>
            <p:ph type="body" idx="1"/>
          </p:nvPr>
        </p:nvSpPr>
        <p:spPr>
          <a:xfrm>
            <a:off x="838200" y="1206500"/>
            <a:ext cx="10458450" cy="4970463"/>
          </a:xfrm>
        </p:spPr>
        <p:txBody>
          <a:bodyPr/>
          <a:lstStyle/>
          <a:p>
            <a:pPr>
              <a:buFont typeface="Arial" charset="0"/>
              <a:buNone/>
            </a:pPr>
            <a:r>
              <a:rPr lang="zh-CN" altLang="en-US" smtClean="0">
                <a:solidFill>
                  <a:srgbClr val="952F4C"/>
                </a:solidFill>
              </a:rPr>
              <a:t>人口增长率提高的效应</a:t>
            </a:r>
          </a:p>
          <a:p>
            <a:pPr>
              <a:buFont typeface="Arial" charset="0"/>
              <a:buNone/>
            </a:pPr>
            <a:r>
              <a:rPr lang="zh-CN" altLang="en-US" smtClean="0"/>
              <a:t>  如果人口增长率提高，人均产出和人均资本下降，但是总产出将会以较高的速度增长</a:t>
            </a:r>
          </a:p>
        </p:txBody>
      </p:sp>
      <p:pic>
        <p:nvPicPr>
          <p:cNvPr id="59394" name="Picture 3" descr="fig06_19"/>
          <p:cNvPicPr>
            <a:picLocks noChangeAspect="1" noChangeArrowheads="1"/>
          </p:cNvPicPr>
          <p:nvPr/>
        </p:nvPicPr>
        <p:blipFill>
          <a:blip r:embed="rId2"/>
          <a:srcRect/>
          <a:stretch>
            <a:fillRect/>
          </a:stretch>
        </p:blipFill>
        <p:spPr bwMode="auto">
          <a:xfrm>
            <a:off x="3619500" y="2847975"/>
            <a:ext cx="3786188" cy="312420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3"/>
          <p:cNvSpPr>
            <a:spLocks noGrp="1"/>
          </p:cNvSpPr>
          <p:nvPr>
            <p:ph type="body" idx="1"/>
          </p:nvPr>
        </p:nvSpPr>
        <p:spPr>
          <a:xfrm>
            <a:off x="838200" y="949325"/>
            <a:ext cx="10515600" cy="5503863"/>
          </a:xfrm>
        </p:spPr>
        <p:txBody>
          <a:bodyPr/>
          <a:lstStyle/>
          <a:p>
            <a:pPr>
              <a:buFont typeface="Arial" charset="0"/>
              <a:buNone/>
            </a:pPr>
            <a:r>
              <a:rPr lang="zh-CN" altLang="en-US" smtClean="0">
                <a:solidFill>
                  <a:srgbClr val="952F4C"/>
                </a:solidFill>
              </a:rPr>
              <a:t>全要素生产率提高的效应</a:t>
            </a:r>
          </a:p>
          <a:p>
            <a:r>
              <a:rPr lang="zh-CN" altLang="en-US" smtClean="0"/>
              <a:t>储蓄率提高和人口增长率降低具有水平效应，但是没有长期增长效应；或者说，储蓄率提高和人口增长率降低对生活水平的提高只是一次性的</a:t>
            </a:r>
          </a:p>
          <a:p>
            <a:r>
              <a:rPr lang="zh-CN" altLang="en-US" smtClean="0"/>
              <a:t>一国不可能通过不断提高储蓄率和降低人口增长率提高生活水平</a:t>
            </a:r>
          </a:p>
          <a:p>
            <a:r>
              <a:rPr lang="zh-CN" altLang="en-US" smtClean="0"/>
              <a:t>全要素生产率提高，将会增加人均资本，从而增加人均产出</a:t>
            </a:r>
          </a:p>
          <a:p>
            <a:r>
              <a:rPr lang="zh-CN" altLang="en-US" smtClean="0"/>
              <a:t>与储蓄率提高和人口降低不同的是，只要全要素生产率持续提高，人均产出将会不断增长</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3"/>
          <p:cNvSpPr>
            <a:spLocks noGrp="1"/>
          </p:cNvSpPr>
          <p:nvPr>
            <p:ph type="body" idx="1"/>
          </p:nvPr>
        </p:nvSpPr>
        <p:spPr>
          <a:xfrm>
            <a:off x="838200" y="1330325"/>
            <a:ext cx="10515600" cy="4846638"/>
          </a:xfrm>
        </p:spPr>
        <p:txBody>
          <a:bodyPr/>
          <a:lstStyle/>
          <a:p>
            <a:r>
              <a:rPr lang="zh-CN" altLang="en-US" smtClean="0"/>
              <a:t>全要素生产率提高的影响</a:t>
            </a:r>
          </a:p>
          <a:p>
            <a:r>
              <a:rPr lang="zh-CN" altLang="en-US" smtClean="0"/>
              <a:t>资源错配可能影响全要素</a:t>
            </a:r>
          </a:p>
          <a:p>
            <a:pPr>
              <a:buFont typeface="Arial" charset="0"/>
              <a:buNone/>
            </a:pPr>
            <a:r>
              <a:rPr lang="zh-CN" altLang="en-US" smtClean="0"/>
              <a:t>  生产率提高：包括征税和</a:t>
            </a:r>
          </a:p>
          <a:p>
            <a:pPr>
              <a:buFont typeface="Arial" charset="0"/>
              <a:buNone/>
            </a:pPr>
            <a:r>
              <a:rPr lang="zh-CN" altLang="en-US" smtClean="0"/>
              <a:t>  补贴、腐败、信贷市场的</a:t>
            </a:r>
          </a:p>
          <a:p>
            <a:pPr>
              <a:buFont typeface="Arial" charset="0"/>
              <a:buNone/>
            </a:pPr>
            <a:r>
              <a:rPr lang="zh-CN" altLang="en-US" smtClean="0"/>
              <a:t>  无效率</a:t>
            </a:r>
          </a:p>
        </p:txBody>
      </p:sp>
      <p:pic>
        <p:nvPicPr>
          <p:cNvPr id="61442" name="Picture 4" descr="fig06_20"/>
          <p:cNvPicPr>
            <a:picLocks noChangeAspect="1" noChangeArrowheads="1"/>
          </p:cNvPicPr>
          <p:nvPr/>
        </p:nvPicPr>
        <p:blipFill>
          <a:blip r:embed="rId2"/>
          <a:srcRect/>
          <a:stretch>
            <a:fillRect/>
          </a:stretch>
        </p:blipFill>
        <p:spPr bwMode="auto">
          <a:xfrm>
            <a:off x="5456238" y="1868488"/>
            <a:ext cx="3916362" cy="3941762"/>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3" name="Rectangle 2"/>
          <p:cNvSpPr>
            <a:spLocks noGrp="1"/>
          </p:cNvSpPr>
          <p:nvPr>
            <p:ph type="title"/>
          </p:nvPr>
        </p:nvSpPr>
        <p:spPr/>
        <p:txBody>
          <a:bodyPr/>
          <a:lstStyle/>
          <a:p>
            <a:r>
              <a:rPr lang="zh-CN" altLang="en-US" smtClean="0">
                <a:solidFill>
                  <a:srgbClr val="952F4C"/>
                </a:solidFill>
              </a:rPr>
              <a:t>增长核算</a:t>
            </a:r>
          </a:p>
        </p:txBody>
      </p:sp>
      <p:sp>
        <p:nvSpPr>
          <p:cNvPr id="62474" name="Rectangle 3"/>
          <p:cNvSpPr>
            <a:spLocks noGrp="1"/>
          </p:cNvSpPr>
          <p:nvPr>
            <p:ph type="body" idx="1"/>
          </p:nvPr>
        </p:nvSpPr>
        <p:spPr/>
        <p:txBody>
          <a:bodyPr/>
          <a:lstStyle/>
          <a:p>
            <a:r>
              <a:rPr lang="zh-CN" altLang="en-US" smtClean="0"/>
              <a:t>增长核算是计算给定时期的总产出增长中各生产要素和全要素生产率的增长贡献</a:t>
            </a:r>
          </a:p>
          <a:p>
            <a:pPr>
              <a:buFont typeface="Arial" charset="0"/>
              <a:buNone/>
            </a:pPr>
            <a:r>
              <a:rPr lang="zh-CN" altLang="en-US" smtClean="0"/>
              <a:t>  假设有生产函数</a:t>
            </a:r>
          </a:p>
          <a:p>
            <a:pPr>
              <a:buFont typeface="Arial" charset="0"/>
              <a:buNone/>
            </a:pPr>
            <a:r>
              <a:rPr lang="zh-CN" altLang="en-US" smtClean="0"/>
              <a:t>  </a:t>
            </a:r>
          </a:p>
          <a:p>
            <a:pPr>
              <a:buFont typeface="Arial" charset="0"/>
              <a:buNone/>
            </a:pPr>
            <a:endParaRPr lang="zh-CN" altLang="en-US" smtClean="0"/>
          </a:p>
        </p:txBody>
      </p:sp>
      <p:graphicFrame>
        <p:nvGraphicFramePr>
          <p:cNvPr id="62468" name="Object 8"/>
          <p:cNvGraphicFramePr>
            <a:graphicFrameLocks noChangeAspect="1"/>
          </p:cNvGraphicFramePr>
          <p:nvPr/>
        </p:nvGraphicFramePr>
        <p:xfrm>
          <a:off x="3698875" y="2701925"/>
          <a:ext cx="2398713" cy="495300"/>
        </p:xfrm>
        <a:graphic>
          <a:graphicData uri="http://schemas.openxmlformats.org/presentationml/2006/ole">
            <mc:AlternateContent xmlns:mc="http://schemas.openxmlformats.org/markup-compatibility/2006">
              <mc:Choice xmlns:v="urn:schemas-microsoft-com:vml" Requires="v">
                <p:oleObj spid="_x0000_s62473" name="公式" r:id="rId3" imgW="965160" imgH="203040" progId="Equation.3">
                  <p:embed/>
                </p:oleObj>
              </mc:Choice>
              <mc:Fallback>
                <p:oleObj name="公式" r:id="rId3" imgW="965160" imgH="20304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8875" y="2701925"/>
                        <a:ext cx="2398713"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469" name="Object 10"/>
          <p:cNvGraphicFramePr>
            <a:graphicFrameLocks noChangeAspect="1"/>
          </p:cNvGraphicFramePr>
          <p:nvPr/>
        </p:nvGraphicFramePr>
        <p:xfrm>
          <a:off x="1249363" y="3348038"/>
          <a:ext cx="6038850" cy="523875"/>
        </p:xfrm>
        <a:graphic>
          <a:graphicData uri="http://schemas.openxmlformats.org/presentationml/2006/ole">
            <mc:AlternateContent xmlns:mc="http://schemas.openxmlformats.org/markup-compatibility/2006">
              <mc:Choice xmlns:v="urn:schemas-microsoft-com:vml" Requires="v">
                <p:oleObj spid="_x0000_s62474" name="公式" r:id="rId5" imgW="2743200" imgH="241300" progId="Equation.3">
                  <p:embed/>
                </p:oleObj>
              </mc:Choice>
              <mc:Fallback>
                <p:oleObj name="公式" r:id="rId5" imgW="2743200" imgH="24130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49363" y="3348038"/>
                        <a:ext cx="6038850" cy="523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470" name="Object 12"/>
          <p:cNvGraphicFramePr>
            <a:graphicFrameLocks noChangeAspect="1"/>
          </p:cNvGraphicFramePr>
          <p:nvPr/>
        </p:nvGraphicFramePr>
        <p:xfrm>
          <a:off x="1241425" y="4024313"/>
          <a:ext cx="7762875" cy="533400"/>
        </p:xfrm>
        <a:graphic>
          <a:graphicData uri="http://schemas.openxmlformats.org/presentationml/2006/ole">
            <mc:AlternateContent xmlns:mc="http://schemas.openxmlformats.org/markup-compatibility/2006">
              <mc:Choice xmlns:v="urn:schemas-microsoft-com:vml" Requires="v">
                <p:oleObj spid="_x0000_s62475" name="公式" r:id="rId7" imgW="3467100" imgH="241300" progId="Equation.3">
                  <p:embed/>
                </p:oleObj>
              </mc:Choice>
              <mc:Fallback>
                <p:oleObj name="公式" r:id="rId7" imgW="3467100" imgH="24130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41425" y="4024313"/>
                        <a:ext cx="7762875"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471" name="Object 14"/>
          <p:cNvGraphicFramePr>
            <a:graphicFrameLocks noChangeAspect="1"/>
          </p:cNvGraphicFramePr>
          <p:nvPr/>
        </p:nvGraphicFramePr>
        <p:xfrm>
          <a:off x="1320800" y="4648200"/>
          <a:ext cx="5048250" cy="800100"/>
        </p:xfrm>
        <a:graphic>
          <a:graphicData uri="http://schemas.openxmlformats.org/presentationml/2006/ole">
            <mc:AlternateContent xmlns:mc="http://schemas.openxmlformats.org/markup-compatibility/2006">
              <mc:Choice xmlns:v="urn:schemas-microsoft-com:vml" Requires="v">
                <p:oleObj spid="_x0000_s62476" name="公式" r:id="rId9" imgW="2705100" imgH="431800" progId="Equation.3">
                  <p:embed/>
                </p:oleObj>
              </mc:Choice>
              <mc:Fallback>
                <p:oleObj name="公式" r:id="rId9" imgW="2705100" imgH="431800"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20800" y="4648200"/>
                        <a:ext cx="5048250" cy="800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472" name="Object 16"/>
          <p:cNvGraphicFramePr>
            <a:graphicFrameLocks noChangeAspect="1"/>
          </p:cNvGraphicFramePr>
          <p:nvPr/>
        </p:nvGraphicFramePr>
        <p:xfrm>
          <a:off x="1763713" y="5451475"/>
          <a:ext cx="3611562" cy="900113"/>
        </p:xfrm>
        <a:graphic>
          <a:graphicData uri="http://schemas.openxmlformats.org/presentationml/2006/ole">
            <mc:AlternateContent xmlns:mc="http://schemas.openxmlformats.org/markup-compatibility/2006">
              <mc:Choice xmlns:v="urn:schemas-microsoft-com:vml" Requires="v">
                <p:oleObj spid="_x0000_s62477" name="公式" r:id="rId11" imgW="1562040" imgH="393480" progId="Equation.3">
                  <p:embed/>
                </p:oleObj>
              </mc:Choice>
              <mc:Fallback>
                <p:oleObj name="公式" r:id="rId11" imgW="1562040" imgH="393480" progId="Equation.3">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63713" y="5451475"/>
                        <a:ext cx="3611562" cy="900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04" name="Rectangle 3"/>
          <p:cNvSpPr>
            <a:spLocks noGrp="1"/>
          </p:cNvSpPr>
          <p:nvPr>
            <p:ph type="body" sz="half" idx="1"/>
          </p:nvPr>
        </p:nvSpPr>
        <p:spPr>
          <a:xfrm>
            <a:off x="838200" y="777875"/>
            <a:ext cx="10401300" cy="5399088"/>
          </a:xfrm>
        </p:spPr>
        <p:txBody>
          <a:bodyPr/>
          <a:lstStyle/>
          <a:p>
            <a:r>
              <a:rPr lang="zh-CN" altLang="en-US" sz="2400" smtClean="0"/>
              <a:t>索洛残差</a:t>
            </a:r>
          </a:p>
          <a:p>
            <a:pPr>
              <a:buFont typeface="Arial" charset="0"/>
              <a:buNone/>
            </a:pPr>
            <a:r>
              <a:rPr lang="zh-CN" altLang="en-US" sz="2400" smtClean="0"/>
              <a:t>  索洛残差是衡量除了直接投入要素对产出贡献以外的所有其他因素对产出的贡献</a:t>
            </a:r>
          </a:p>
          <a:p>
            <a:pPr>
              <a:buFont typeface="Arial" charset="0"/>
              <a:buNone/>
            </a:pPr>
            <a:r>
              <a:rPr lang="zh-CN" altLang="en-US" sz="2400" smtClean="0"/>
              <a:t>  根据：</a:t>
            </a:r>
          </a:p>
          <a:p>
            <a:pPr>
              <a:buFont typeface="Arial" charset="0"/>
              <a:buNone/>
            </a:pPr>
            <a:r>
              <a:rPr lang="zh-CN" altLang="en-US" sz="2400" smtClean="0"/>
              <a:t>                                                                        </a:t>
            </a:r>
            <a:endParaRPr lang="en-US" altLang="zh-CN" sz="2400" smtClean="0"/>
          </a:p>
          <a:p>
            <a:pPr>
              <a:buFont typeface="Arial" charset="0"/>
              <a:buNone/>
            </a:pPr>
            <a:endParaRPr lang="zh-CN" altLang="en-US" sz="2400" smtClean="0"/>
          </a:p>
          <a:p>
            <a:pPr>
              <a:buFont typeface="Arial" charset="0"/>
              <a:buNone/>
            </a:pPr>
            <a:endParaRPr lang="zh-CN" altLang="en-US" sz="2400" smtClean="0"/>
          </a:p>
          <a:p>
            <a:pPr>
              <a:buFont typeface="Arial" charset="0"/>
              <a:buNone/>
            </a:pPr>
            <a:r>
              <a:rPr lang="zh-CN" altLang="en-US" sz="2400" smtClean="0"/>
              <a:t>  有</a:t>
            </a:r>
          </a:p>
          <a:p>
            <a:pPr>
              <a:buFont typeface="Arial" charset="0"/>
              <a:buNone/>
            </a:pPr>
            <a:r>
              <a:rPr lang="zh-CN" altLang="en-US" sz="2400" smtClean="0"/>
              <a:t>  假设已知总产出、资本和劳动的衡量指标，已知要素贡献比例，那么就可以直接求出全要素生产率</a:t>
            </a:r>
          </a:p>
          <a:p>
            <a:pPr>
              <a:buFont typeface="Arial" charset="0"/>
              <a:buNone/>
            </a:pPr>
            <a:r>
              <a:rPr lang="zh-CN" altLang="en-US" sz="2400" smtClean="0"/>
              <a:t>   如果有                              </a:t>
            </a:r>
            <a:r>
              <a:rPr lang="en-US" altLang="zh-CN" sz="2400" smtClean="0"/>
              <a:t>, </a:t>
            </a:r>
            <a:r>
              <a:rPr lang="zh-CN" altLang="en-US" sz="2400" smtClean="0"/>
              <a:t>那么</a:t>
            </a:r>
          </a:p>
        </p:txBody>
      </p:sp>
      <p:graphicFrame>
        <p:nvGraphicFramePr>
          <p:cNvPr id="63495" name="Object 16"/>
          <p:cNvGraphicFramePr>
            <a:graphicFrameLocks noGrp="1" noChangeAspect="1"/>
          </p:cNvGraphicFramePr>
          <p:nvPr>
            <p:ph sz="quarter" idx="3"/>
          </p:nvPr>
        </p:nvGraphicFramePr>
        <p:xfrm>
          <a:off x="1873250" y="1995488"/>
          <a:ext cx="1701800" cy="774700"/>
        </p:xfrm>
        <a:graphic>
          <a:graphicData uri="http://schemas.openxmlformats.org/presentationml/2006/ole">
            <mc:AlternateContent xmlns:mc="http://schemas.openxmlformats.org/markup-compatibility/2006">
              <mc:Choice xmlns:v="urn:schemas-microsoft-com:vml" Requires="v">
                <p:oleObj spid="_x0000_s63504" name="公式" r:id="rId3" imgW="1282700" imgH="584200" progId="Equation.3">
                  <p:embed/>
                </p:oleObj>
              </mc:Choice>
              <mc:Fallback>
                <p:oleObj name="公式" r:id="rId3" imgW="1282700" imgH="584200" progId="Equation.3">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3250" y="1995488"/>
                        <a:ext cx="1701800" cy="774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3498" name="Object 18"/>
          <p:cNvGraphicFramePr>
            <a:graphicFrameLocks noChangeAspect="1"/>
          </p:cNvGraphicFramePr>
          <p:nvPr/>
        </p:nvGraphicFramePr>
        <p:xfrm>
          <a:off x="2498725" y="2800350"/>
          <a:ext cx="4048125" cy="612775"/>
        </p:xfrm>
        <a:graphic>
          <a:graphicData uri="http://schemas.openxmlformats.org/presentationml/2006/ole">
            <mc:AlternateContent xmlns:mc="http://schemas.openxmlformats.org/markup-compatibility/2006">
              <mc:Choice xmlns:v="urn:schemas-microsoft-com:vml" Requires="v">
                <p:oleObj spid="_x0000_s63505" name="公式" r:id="rId5" imgW="2470275" imgH="494055" progId="Equation.3">
                  <p:embed/>
                </p:oleObj>
              </mc:Choice>
              <mc:Fallback>
                <p:oleObj name="公式" r:id="rId5" imgW="2470275" imgH="494055" progId="Equation.3">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98725" y="2800350"/>
                        <a:ext cx="4048125" cy="612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3499" name="Object 20"/>
          <p:cNvGraphicFramePr>
            <a:graphicFrameLocks noChangeAspect="1"/>
          </p:cNvGraphicFramePr>
          <p:nvPr/>
        </p:nvGraphicFramePr>
        <p:xfrm>
          <a:off x="2176463" y="3551238"/>
          <a:ext cx="2714625" cy="606425"/>
        </p:xfrm>
        <a:graphic>
          <a:graphicData uri="http://schemas.openxmlformats.org/presentationml/2006/ole">
            <mc:AlternateContent xmlns:mc="http://schemas.openxmlformats.org/markup-compatibility/2006">
              <mc:Choice xmlns:v="urn:schemas-microsoft-com:vml" Requires="v">
                <p:oleObj spid="_x0000_s63506" name="公式" r:id="rId7" imgW="1879600" imgH="419100" progId="Equation.3">
                  <p:embed/>
                </p:oleObj>
              </mc:Choice>
              <mc:Fallback>
                <p:oleObj name="公式" r:id="rId7" imgW="1879600" imgH="419100" progId="Equation.3">
                  <p:embed/>
                  <p:pic>
                    <p:nvPicPr>
                      <p:cNvPr id="0"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76463" y="3551238"/>
                        <a:ext cx="2714625" cy="606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3505" name="Rectangle 14"/>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endParaRPr lang="zh-CN" altLang="en-US"/>
          </a:p>
        </p:txBody>
      </p:sp>
      <p:graphicFrame>
        <p:nvGraphicFramePr>
          <p:cNvPr id="63501" name="Object 13"/>
          <p:cNvGraphicFramePr>
            <a:graphicFrameLocks noChangeAspect="1"/>
          </p:cNvGraphicFramePr>
          <p:nvPr/>
        </p:nvGraphicFramePr>
        <p:xfrm>
          <a:off x="2333625" y="5086350"/>
          <a:ext cx="1876425" cy="433388"/>
        </p:xfrm>
        <a:graphic>
          <a:graphicData uri="http://schemas.openxmlformats.org/presentationml/2006/ole">
            <mc:AlternateContent xmlns:mc="http://schemas.openxmlformats.org/markup-compatibility/2006">
              <mc:Choice xmlns:v="urn:schemas-microsoft-com:vml" Requires="v">
                <p:oleObj spid="_x0000_s63507" name="公式" r:id="rId9" imgW="863225" imgH="203112" progId="Equation.3">
                  <p:embed/>
                </p:oleObj>
              </mc:Choice>
              <mc:Fallback>
                <p:oleObj name="公式" r:id="rId9" imgW="863225" imgH="203112" progId="Equation.3">
                  <p:embed/>
                  <p:pic>
                    <p:nvPicPr>
                      <p:cNvPr id="0" name="Picture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33625" y="5086350"/>
                        <a:ext cx="1876425" cy="433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3506" name="Rectangle 16"/>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endParaRPr lang="zh-CN" altLang="en-US"/>
          </a:p>
        </p:txBody>
      </p:sp>
      <p:graphicFrame>
        <p:nvGraphicFramePr>
          <p:cNvPr id="63503" name="Object 15"/>
          <p:cNvGraphicFramePr>
            <a:graphicFrameLocks noChangeAspect="1"/>
          </p:cNvGraphicFramePr>
          <p:nvPr/>
        </p:nvGraphicFramePr>
        <p:xfrm>
          <a:off x="6400800" y="4962525"/>
          <a:ext cx="1481138" cy="714375"/>
        </p:xfrm>
        <a:graphic>
          <a:graphicData uri="http://schemas.openxmlformats.org/presentationml/2006/ole">
            <mc:AlternateContent xmlns:mc="http://schemas.openxmlformats.org/markup-compatibility/2006">
              <mc:Choice xmlns:v="urn:schemas-microsoft-com:vml" Requires="v">
                <p:oleObj spid="_x0000_s63508" name="公式" r:id="rId11" imgW="812447" imgH="393529" progId="Equation.3">
                  <p:embed/>
                </p:oleObj>
              </mc:Choice>
              <mc:Fallback>
                <p:oleObj name="公式" r:id="rId11" imgW="812447" imgH="393529" progId="Equation.3">
                  <p:embed/>
                  <p:pic>
                    <p:nvPicPr>
                      <p:cNvPr id="0" name="Picture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00800" y="4962525"/>
                        <a:ext cx="1481138"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p:cNvSpPr>
          <p:nvPr>
            <p:ph type="title"/>
          </p:nvPr>
        </p:nvSpPr>
        <p:spPr/>
        <p:txBody>
          <a:bodyPr/>
          <a:lstStyle/>
          <a:p>
            <a:r>
              <a:rPr lang="zh-CN" altLang="en-US" smtClean="0">
                <a:solidFill>
                  <a:srgbClr val="952F4C"/>
                </a:solidFill>
              </a:rPr>
              <a:t>增长政策</a:t>
            </a:r>
          </a:p>
        </p:txBody>
      </p:sp>
      <p:sp>
        <p:nvSpPr>
          <p:cNvPr id="64514" name="Rectangle 3"/>
          <p:cNvSpPr>
            <a:spLocks noGrp="1"/>
          </p:cNvSpPr>
          <p:nvPr>
            <p:ph type="body" idx="1"/>
          </p:nvPr>
        </p:nvSpPr>
        <p:spPr/>
        <p:txBody>
          <a:bodyPr/>
          <a:lstStyle/>
          <a:p>
            <a:r>
              <a:rPr lang="zh-CN" altLang="en-US" smtClean="0"/>
              <a:t>讨论：根据索洛模型，政府的经济增长政策是什么？</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p:cNvSpPr>
          <p:nvPr>
            <p:ph type="title"/>
          </p:nvPr>
        </p:nvSpPr>
        <p:spPr/>
        <p:txBody>
          <a:bodyPr/>
          <a:lstStyle/>
          <a:p>
            <a:r>
              <a:rPr lang="zh-CN" altLang="en-US" smtClean="0">
                <a:solidFill>
                  <a:srgbClr val="952F4C"/>
                </a:solidFill>
              </a:rPr>
              <a:t>经济增长事实</a:t>
            </a:r>
          </a:p>
        </p:txBody>
      </p:sp>
      <p:sp>
        <p:nvSpPr>
          <p:cNvPr id="25602" name="Rectangle 3"/>
          <p:cNvSpPr>
            <a:spLocks noGrp="1"/>
          </p:cNvSpPr>
          <p:nvPr>
            <p:ph type="body" idx="1"/>
          </p:nvPr>
        </p:nvSpPr>
        <p:spPr/>
        <p:txBody>
          <a:bodyPr/>
          <a:lstStyle/>
          <a:p>
            <a:pPr>
              <a:lnSpc>
                <a:spcPct val="80000"/>
              </a:lnSpc>
            </a:pPr>
            <a:r>
              <a:rPr lang="zh-CN" altLang="en-US" smtClean="0"/>
              <a:t>工业革命以前，各国生活水平差异小，增长率差异小</a:t>
            </a:r>
          </a:p>
          <a:p>
            <a:pPr>
              <a:lnSpc>
                <a:spcPct val="80000"/>
              </a:lnSpc>
            </a:pPr>
            <a:r>
              <a:rPr lang="zh-CN" altLang="en-US" smtClean="0"/>
              <a:t>工业革命以后，各国人均收入增长差异很大。最富裕国家人均收入持续增长，一些国家缩小了与富裕国家的差异，一些国家扩大了与富裕国家的差异</a:t>
            </a:r>
          </a:p>
          <a:p>
            <a:pPr>
              <a:lnSpc>
                <a:spcPct val="80000"/>
              </a:lnSpc>
            </a:pPr>
            <a:r>
              <a:rPr lang="zh-CN" altLang="en-US" smtClean="0"/>
              <a:t>各国投资率与人均产出正相关；各国人口增长率与人均产出负相关</a:t>
            </a:r>
          </a:p>
          <a:p>
            <a:pPr>
              <a:lnSpc>
                <a:spcPct val="80000"/>
              </a:lnSpc>
            </a:pPr>
            <a:r>
              <a:rPr lang="zh-CN" altLang="en-US" smtClean="0"/>
              <a:t>经济增长率与初始人均收入水平没有必然联系。人均收入增长率与人均收入水平不存在相关关系</a:t>
            </a:r>
          </a:p>
          <a:p>
            <a:pPr>
              <a:lnSpc>
                <a:spcPct val="80000"/>
              </a:lnSpc>
            </a:pPr>
            <a:r>
              <a:rPr lang="zh-CN" altLang="en-US" smtClean="0"/>
              <a:t>富裕国家与穷国比较，人均收入增长率更加接近，穷国增长率差异大</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p:cNvSpPr>
          <p:nvPr>
            <p:ph type="title"/>
          </p:nvPr>
        </p:nvSpPr>
        <p:spPr/>
        <p:txBody>
          <a:bodyPr/>
          <a:lstStyle/>
          <a:p>
            <a:r>
              <a:rPr lang="zh-CN" altLang="en-US" smtClean="0">
                <a:solidFill>
                  <a:srgbClr val="952F4C"/>
                </a:solidFill>
              </a:rPr>
              <a:t>马尔萨斯增长模型</a:t>
            </a:r>
          </a:p>
        </p:txBody>
      </p:sp>
      <p:sp>
        <p:nvSpPr>
          <p:cNvPr id="28674" name="Rectangle 3"/>
          <p:cNvSpPr>
            <a:spLocks noGrp="1"/>
          </p:cNvSpPr>
          <p:nvPr>
            <p:ph type="body" idx="1"/>
          </p:nvPr>
        </p:nvSpPr>
        <p:spPr/>
        <p:txBody>
          <a:bodyPr/>
          <a:lstStyle/>
          <a:p>
            <a:pPr>
              <a:lnSpc>
                <a:spcPct val="80000"/>
              </a:lnSpc>
            </a:pPr>
            <a:r>
              <a:rPr lang="zh-CN" altLang="en-US" smtClean="0"/>
              <a:t>马尔萨斯毕业于剑桥大学耶稣学院，是英国</a:t>
            </a:r>
          </a:p>
          <a:p>
            <a:pPr>
              <a:lnSpc>
                <a:spcPct val="80000"/>
              </a:lnSpc>
              <a:buFont typeface="Arial" charset="0"/>
              <a:buNone/>
            </a:pPr>
            <a:r>
              <a:rPr lang="zh-CN" altLang="en-US" smtClean="0"/>
              <a:t>  的第一位政治经济学教授，其经济思想集中</a:t>
            </a:r>
          </a:p>
          <a:p>
            <a:pPr>
              <a:lnSpc>
                <a:spcPct val="80000"/>
              </a:lnSpc>
              <a:buFont typeface="Arial" charset="0"/>
              <a:buNone/>
            </a:pPr>
            <a:r>
              <a:rPr lang="zh-CN" altLang="en-US" smtClean="0"/>
              <a:t>  体现在</a:t>
            </a:r>
            <a:r>
              <a:rPr lang="en-US" altLang="zh-CN" smtClean="0"/>
              <a:t>《</a:t>
            </a:r>
            <a:r>
              <a:rPr lang="zh-CN" altLang="en-US" smtClean="0"/>
              <a:t>人口原理</a:t>
            </a:r>
            <a:r>
              <a:rPr lang="en-US" altLang="zh-CN" smtClean="0"/>
              <a:t>》</a:t>
            </a:r>
            <a:r>
              <a:rPr lang="zh-CN" altLang="en-US" smtClean="0"/>
              <a:t>中（</a:t>
            </a:r>
            <a:r>
              <a:rPr lang="en-US" altLang="zh-CN" smtClean="0"/>
              <a:t>1798</a:t>
            </a:r>
            <a:r>
              <a:rPr lang="zh-CN" altLang="en-US" smtClean="0"/>
              <a:t>）。他认为从</a:t>
            </a:r>
          </a:p>
          <a:p>
            <a:pPr>
              <a:lnSpc>
                <a:spcPct val="80000"/>
              </a:lnSpc>
              <a:buFont typeface="Arial" charset="0"/>
              <a:buNone/>
            </a:pPr>
            <a:r>
              <a:rPr lang="zh-CN" altLang="en-US" smtClean="0"/>
              <a:t>  长期看，技术进步只会导致人口的增长，从</a:t>
            </a:r>
          </a:p>
          <a:p>
            <a:pPr>
              <a:lnSpc>
                <a:spcPct val="80000"/>
              </a:lnSpc>
              <a:buFont typeface="Arial" charset="0"/>
              <a:buNone/>
            </a:pPr>
            <a:r>
              <a:rPr lang="zh-CN" altLang="en-US" smtClean="0"/>
              <a:t>  而不会导致生活水平的提高。生活水平的提</a:t>
            </a:r>
          </a:p>
          <a:p>
            <a:pPr>
              <a:lnSpc>
                <a:spcPct val="80000"/>
              </a:lnSpc>
              <a:buFont typeface="Arial" charset="0"/>
              <a:buNone/>
            </a:pPr>
            <a:r>
              <a:rPr lang="zh-CN" altLang="en-US" smtClean="0"/>
              <a:t>  高只能通过控制人口增长实现，几何级数的</a:t>
            </a:r>
          </a:p>
          <a:p>
            <a:pPr>
              <a:lnSpc>
                <a:spcPct val="80000"/>
              </a:lnSpc>
              <a:buFont typeface="Arial" charset="0"/>
              <a:buNone/>
            </a:pPr>
            <a:r>
              <a:rPr lang="zh-CN" altLang="en-US" smtClean="0"/>
              <a:t>  人口增长与算数级数的生活资料（产出）增</a:t>
            </a:r>
          </a:p>
          <a:p>
            <a:pPr>
              <a:lnSpc>
                <a:spcPct val="80000"/>
              </a:lnSpc>
              <a:buFont typeface="Arial" charset="0"/>
              <a:buNone/>
            </a:pPr>
            <a:r>
              <a:rPr lang="zh-CN" altLang="en-US" smtClean="0"/>
              <a:t>  长是相冲突的。当然，他没有预料到工业革</a:t>
            </a:r>
          </a:p>
          <a:p>
            <a:pPr>
              <a:lnSpc>
                <a:spcPct val="80000"/>
              </a:lnSpc>
              <a:buFont typeface="Arial" charset="0"/>
              <a:buNone/>
            </a:pPr>
            <a:r>
              <a:rPr lang="zh-CN" altLang="en-US" smtClean="0"/>
              <a:t>  命所导致的资本存量的增加</a:t>
            </a:r>
            <a:endParaRPr lang="zh-CN" altLang="en-US" smtClean="0">
              <a:ea typeface="宋体" charset="-122"/>
            </a:endParaRPr>
          </a:p>
        </p:txBody>
      </p:sp>
      <p:pic>
        <p:nvPicPr>
          <p:cNvPr id="28675" name="Picture 5" descr="Malthus与人口论"/>
          <p:cNvPicPr>
            <a:picLocks noChangeAspect="1" noChangeArrowheads="1"/>
          </p:cNvPicPr>
          <p:nvPr/>
        </p:nvPicPr>
        <p:blipFill>
          <a:blip r:embed="rId2"/>
          <a:srcRect/>
          <a:stretch>
            <a:fillRect/>
          </a:stretch>
        </p:blipFill>
        <p:spPr bwMode="auto">
          <a:xfrm>
            <a:off x="8116888" y="1844675"/>
            <a:ext cx="2816225" cy="4046538"/>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24" name="Rectangle 3"/>
          <p:cNvSpPr>
            <a:spLocks noGrp="1"/>
          </p:cNvSpPr>
          <p:nvPr>
            <p:ph type="body" idx="1"/>
          </p:nvPr>
        </p:nvSpPr>
        <p:spPr>
          <a:xfrm>
            <a:off x="800100" y="920750"/>
            <a:ext cx="10820400" cy="5589588"/>
          </a:xfrm>
        </p:spPr>
        <p:txBody>
          <a:bodyPr/>
          <a:lstStyle/>
          <a:p>
            <a:pPr>
              <a:buFont typeface="Arial" charset="0"/>
              <a:buNone/>
            </a:pPr>
            <a:r>
              <a:rPr lang="zh-CN" altLang="en-US" b="1" smtClean="0">
                <a:solidFill>
                  <a:srgbClr val="952F4C"/>
                </a:solidFill>
              </a:rPr>
              <a:t>一 马尔萨斯增长模型的稳态</a:t>
            </a:r>
          </a:p>
          <a:p>
            <a:pPr>
              <a:buFont typeface="Arial" charset="0"/>
              <a:buNone/>
            </a:pPr>
            <a:r>
              <a:rPr lang="zh-CN" altLang="en-US" smtClean="0">
                <a:solidFill>
                  <a:srgbClr val="952F4C"/>
                </a:solidFill>
              </a:rPr>
              <a:t>读懂马尔萨斯生产函数</a:t>
            </a:r>
          </a:p>
          <a:p>
            <a:pPr>
              <a:buFont typeface="Arial" charset="0"/>
              <a:buNone/>
            </a:pPr>
            <a:endParaRPr lang="zh-CN" altLang="en-US" smtClean="0">
              <a:solidFill>
                <a:srgbClr val="952F4C"/>
              </a:solidFill>
            </a:endParaRPr>
          </a:p>
          <a:p>
            <a:pPr>
              <a:buFont typeface="Arial" charset="0"/>
              <a:buNone/>
            </a:pPr>
            <a:r>
              <a:rPr lang="zh-CN" altLang="en-US" smtClean="0"/>
              <a:t>假设全部产出都是消费品（食物）</a:t>
            </a:r>
            <a:r>
              <a:rPr lang="en-US" altLang="zh-CN" smtClean="0"/>
              <a:t>Y</a:t>
            </a:r>
            <a:endParaRPr lang="zh-CN" altLang="en-US" smtClean="0"/>
          </a:p>
          <a:p>
            <a:pPr>
              <a:buFont typeface="Arial" charset="0"/>
              <a:buNone/>
            </a:pPr>
            <a:r>
              <a:rPr lang="en-US" altLang="zh-CN" smtClean="0"/>
              <a:t>z</a:t>
            </a:r>
            <a:r>
              <a:rPr lang="zh-CN" altLang="en-US" smtClean="0"/>
              <a:t>为全要素生产率</a:t>
            </a:r>
          </a:p>
          <a:p>
            <a:pPr>
              <a:buFont typeface="Arial" charset="0"/>
              <a:buNone/>
            </a:pPr>
            <a:r>
              <a:rPr lang="en-US" altLang="zh-CN" smtClean="0"/>
              <a:t>F</a:t>
            </a:r>
            <a:r>
              <a:rPr lang="zh-CN" altLang="en-US" smtClean="0"/>
              <a:t>具有规模报酬不变性质</a:t>
            </a:r>
          </a:p>
          <a:p>
            <a:pPr>
              <a:buFont typeface="Arial" charset="0"/>
              <a:buNone/>
            </a:pPr>
            <a:r>
              <a:rPr lang="en-US" altLang="zh-CN" smtClean="0"/>
              <a:t>L</a:t>
            </a:r>
            <a:r>
              <a:rPr lang="zh-CN" altLang="en-US" smtClean="0"/>
              <a:t>为土地且是固定的，经济中没有资本</a:t>
            </a:r>
          </a:p>
          <a:p>
            <a:pPr>
              <a:buFont typeface="Arial" charset="0"/>
              <a:buNone/>
            </a:pPr>
            <a:r>
              <a:rPr lang="zh-CN" altLang="en-US" smtClean="0"/>
              <a:t>不考虑政府，那么有：</a:t>
            </a:r>
            <a:r>
              <a:rPr lang="en-US" altLang="zh-CN" smtClean="0"/>
              <a:t>Y=C</a:t>
            </a:r>
          </a:p>
          <a:p>
            <a:pPr>
              <a:buFont typeface="Arial" charset="0"/>
              <a:buNone/>
            </a:pPr>
            <a:r>
              <a:rPr lang="en-US" altLang="zh-CN" smtClean="0"/>
              <a:t>N</a:t>
            </a:r>
            <a:r>
              <a:rPr lang="zh-CN" altLang="en-US" smtClean="0"/>
              <a:t>既是人口，也是劳动力</a:t>
            </a:r>
          </a:p>
          <a:p>
            <a:pPr>
              <a:buFont typeface="Arial" charset="0"/>
              <a:buNone/>
            </a:pPr>
            <a:endParaRPr lang="zh-CN" altLang="en-US" smtClean="0"/>
          </a:p>
        </p:txBody>
      </p:sp>
      <p:sp>
        <p:nvSpPr>
          <p:cNvPr id="17426" name="Rectangle 5"/>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endParaRPr lang="zh-CN" altLang="en-US"/>
          </a:p>
        </p:txBody>
      </p:sp>
      <p:sp>
        <p:nvSpPr>
          <p:cNvPr id="17427" name="Rectangle 8"/>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endParaRPr lang="zh-CN" altLang="en-US"/>
          </a:p>
        </p:txBody>
      </p:sp>
      <p:sp>
        <p:nvSpPr>
          <p:cNvPr id="17436" name="Rectangle 28"/>
          <p:cNvSpPr>
            <a:spLocks noChangeArrowheads="1"/>
          </p:cNvSpPr>
          <p:nvPr/>
        </p:nvSpPr>
        <p:spPr bwMode="auto">
          <a:xfrm>
            <a:off x="0" y="0"/>
            <a:ext cx="12192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7435" name="Object 27"/>
          <p:cNvGraphicFramePr>
            <a:graphicFrameLocks noChangeAspect="1"/>
          </p:cNvGraphicFramePr>
          <p:nvPr/>
        </p:nvGraphicFramePr>
        <p:xfrm>
          <a:off x="962025" y="1962150"/>
          <a:ext cx="1685925" cy="400050"/>
        </p:xfrm>
        <a:graphic>
          <a:graphicData uri="http://schemas.openxmlformats.org/presentationml/2006/ole">
            <mc:AlternateContent xmlns:mc="http://schemas.openxmlformats.org/markup-compatibility/2006">
              <mc:Choice xmlns:v="urn:schemas-microsoft-com:vml" Requires="v">
                <p:oleObj spid="_x0000_s17436" name="公式" r:id="rId3" imgW="850531" imgH="203112" progId="Equation.3">
                  <p:embed/>
                </p:oleObj>
              </mc:Choice>
              <mc:Fallback>
                <p:oleObj name="公式" r:id="rId3" imgW="850531" imgH="203112" progId="Equation.3">
                  <p:embed/>
                  <p:pic>
                    <p:nvPicPr>
                      <p:cNvPr id="0" name="Picture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2025" y="1962150"/>
                        <a:ext cx="1685925"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a:spLocks noGrp="1"/>
          </p:cNvSpPr>
          <p:nvPr>
            <p:ph type="body" idx="4294967295"/>
          </p:nvPr>
        </p:nvSpPr>
        <p:spPr>
          <a:xfrm>
            <a:off x="800100" y="920750"/>
            <a:ext cx="10820400" cy="5589588"/>
          </a:xfrm>
        </p:spPr>
        <p:txBody>
          <a:bodyPr/>
          <a:lstStyle/>
          <a:p>
            <a:pPr>
              <a:buFont typeface="Arial" charset="0"/>
              <a:buNone/>
            </a:pPr>
            <a:r>
              <a:rPr lang="zh-CN" altLang="en-US" b="1" smtClean="0">
                <a:solidFill>
                  <a:srgbClr val="952F4C"/>
                </a:solidFill>
              </a:rPr>
              <a:t>一 马尔萨斯增长模型的稳态</a:t>
            </a:r>
          </a:p>
          <a:p>
            <a:pPr>
              <a:buFont typeface="Arial" charset="0"/>
              <a:buNone/>
            </a:pPr>
            <a:r>
              <a:rPr lang="zh-CN" altLang="en-US" smtClean="0">
                <a:solidFill>
                  <a:srgbClr val="952F4C"/>
                </a:solidFill>
              </a:rPr>
              <a:t>人均产出（人均消费）的确定</a:t>
            </a:r>
          </a:p>
          <a:p>
            <a:r>
              <a:rPr lang="zh-CN" altLang="en-US" smtClean="0"/>
              <a:t>假设全部产出都是消费品（食物），经济中没有资本，不考虑政府，那么有：</a:t>
            </a:r>
            <a:r>
              <a:rPr lang="en-US" altLang="zh-CN" smtClean="0"/>
              <a:t>Y=C</a:t>
            </a:r>
            <a:r>
              <a:rPr lang="zh-CN" altLang="en-US" smtClean="0"/>
              <a:t>，                          ，写为</a:t>
            </a:r>
            <a:endParaRPr lang="en-US" altLang="zh-CN" smtClean="0"/>
          </a:p>
          <a:p>
            <a:r>
              <a:rPr lang="zh-CN" altLang="en-US" smtClean="0"/>
              <a:t>由于函数有规模报酬不变性质，所以有</a:t>
            </a:r>
          </a:p>
          <a:p>
            <a:pPr>
              <a:buFont typeface="Arial" charset="0"/>
              <a:buNone/>
            </a:pPr>
            <a:r>
              <a:rPr lang="zh-CN" altLang="en-US" smtClean="0"/>
              <a:t>   </a:t>
            </a:r>
          </a:p>
          <a:p>
            <a:pPr>
              <a:buFont typeface="Arial" charset="0"/>
              <a:buNone/>
            </a:pPr>
            <a:r>
              <a:rPr lang="zh-CN" altLang="en-US" smtClean="0"/>
              <a:t>  上式表明人均消费是人均土地的函数</a:t>
            </a:r>
          </a:p>
        </p:txBody>
      </p:sp>
      <p:pic>
        <p:nvPicPr>
          <p:cNvPr id="65539" name="Picture 6" descr="eq06_01"/>
          <p:cNvPicPr>
            <a:picLocks noChangeAspect="1" noChangeArrowheads="1"/>
          </p:cNvPicPr>
          <p:nvPr/>
        </p:nvPicPr>
        <p:blipFill>
          <a:blip r:embed="rId3"/>
          <a:srcRect/>
          <a:stretch>
            <a:fillRect/>
          </a:stretch>
        </p:blipFill>
        <p:spPr bwMode="auto">
          <a:xfrm>
            <a:off x="4662488" y="2401888"/>
            <a:ext cx="1931987" cy="336550"/>
          </a:xfrm>
          <a:prstGeom prst="rect">
            <a:avLst/>
          </a:prstGeom>
          <a:noFill/>
          <a:ln w="9525">
            <a:noFill/>
            <a:miter lim="800000"/>
            <a:headEnd/>
            <a:tailEnd/>
          </a:ln>
        </p:spPr>
      </p:pic>
      <p:sp>
        <p:nvSpPr>
          <p:cNvPr id="65540" name="Rectangle 5"/>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endParaRPr lang="zh-CN" altLang="en-US"/>
          </a:p>
        </p:txBody>
      </p:sp>
      <p:graphicFrame>
        <p:nvGraphicFramePr>
          <p:cNvPr id="65541" name="Object 5"/>
          <p:cNvGraphicFramePr>
            <a:graphicFrameLocks noChangeAspect="1"/>
          </p:cNvGraphicFramePr>
          <p:nvPr/>
        </p:nvGraphicFramePr>
        <p:xfrm>
          <a:off x="8343900" y="2390775"/>
          <a:ext cx="1677988" cy="382588"/>
        </p:xfrm>
        <a:graphic>
          <a:graphicData uri="http://schemas.openxmlformats.org/presentationml/2006/ole">
            <mc:AlternateContent xmlns:mc="http://schemas.openxmlformats.org/markup-compatibility/2006">
              <mc:Choice xmlns:v="urn:schemas-microsoft-com:vml" Requires="v">
                <p:oleObj spid="_x0000_s65550" name="公式" r:id="rId4" imgW="876300" imgH="203200" progId="Equation.3">
                  <p:embed/>
                </p:oleObj>
              </mc:Choice>
              <mc:Fallback>
                <p:oleObj name="公式" r:id="rId4" imgW="876300" imgH="203200" progId="Equation.3">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43900" y="2390775"/>
                        <a:ext cx="1677988" cy="382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5542" name="Rectangle 8"/>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endParaRPr lang="zh-CN" altLang="en-US"/>
          </a:p>
        </p:txBody>
      </p:sp>
      <p:graphicFrame>
        <p:nvGraphicFramePr>
          <p:cNvPr id="65543" name="Object 7"/>
          <p:cNvGraphicFramePr>
            <a:graphicFrameLocks noChangeAspect="1"/>
          </p:cNvGraphicFramePr>
          <p:nvPr/>
        </p:nvGraphicFramePr>
        <p:xfrm>
          <a:off x="3124200" y="3286125"/>
          <a:ext cx="1638300" cy="563563"/>
        </p:xfrm>
        <a:graphic>
          <a:graphicData uri="http://schemas.openxmlformats.org/presentationml/2006/ole">
            <mc:AlternateContent xmlns:mc="http://schemas.openxmlformats.org/markup-compatibility/2006">
              <mc:Choice xmlns:v="urn:schemas-microsoft-com:vml" Requires="v">
                <p:oleObj spid="_x0000_s65551" name="公式" r:id="rId6" imgW="583947" imgH="203112" progId="Equation.3">
                  <p:embed/>
                </p:oleObj>
              </mc:Choice>
              <mc:Fallback>
                <p:oleObj name="公式" r:id="rId6" imgW="583947" imgH="203112" progId="Equation.3">
                  <p:embed/>
                  <p:pic>
                    <p:nvPicPr>
                      <p:cNvPr id="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24200" y="3286125"/>
                        <a:ext cx="1638300" cy="563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5544" name="Line 10"/>
          <p:cNvSpPr>
            <a:spLocks noChangeShapeType="1"/>
          </p:cNvSpPr>
          <p:nvPr/>
        </p:nvSpPr>
        <p:spPr bwMode="auto">
          <a:xfrm flipV="1">
            <a:off x="8039100" y="3048000"/>
            <a:ext cx="0" cy="3000375"/>
          </a:xfrm>
          <a:prstGeom prst="line">
            <a:avLst/>
          </a:prstGeom>
          <a:noFill/>
          <a:ln w="9525">
            <a:solidFill>
              <a:schemeClr val="tx1"/>
            </a:solidFill>
            <a:round/>
            <a:headEnd/>
            <a:tailEnd/>
          </a:ln>
        </p:spPr>
        <p:txBody>
          <a:bodyPr/>
          <a:lstStyle/>
          <a:p>
            <a:endParaRPr lang="zh-CN" altLang="en-US"/>
          </a:p>
        </p:txBody>
      </p:sp>
      <p:sp>
        <p:nvSpPr>
          <p:cNvPr id="65545" name="Line 11"/>
          <p:cNvSpPr>
            <a:spLocks noChangeShapeType="1"/>
          </p:cNvSpPr>
          <p:nvPr/>
        </p:nvSpPr>
        <p:spPr bwMode="auto">
          <a:xfrm>
            <a:off x="8048625" y="6057900"/>
            <a:ext cx="3257550" cy="0"/>
          </a:xfrm>
          <a:prstGeom prst="line">
            <a:avLst/>
          </a:prstGeom>
          <a:noFill/>
          <a:ln w="9525">
            <a:solidFill>
              <a:schemeClr val="tx1"/>
            </a:solidFill>
            <a:round/>
            <a:headEnd/>
            <a:tailEnd/>
          </a:ln>
        </p:spPr>
        <p:txBody>
          <a:bodyPr/>
          <a:lstStyle/>
          <a:p>
            <a:endParaRPr lang="zh-CN" altLang="en-US"/>
          </a:p>
        </p:txBody>
      </p:sp>
      <p:sp>
        <p:nvSpPr>
          <p:cNvPr id="65546" name="Freeform 12"/>
          <p:cNvSpPr>
            <a:spLocks/>
          </p:cNvSpPr>
          <p:nvPr/>
        </p:nvSpPr>
        <p:spPr bwMode="auto">
          <a:xfrm>
            <a:off x="8048625" y="3571875"/>
            <a:ext cx="2628900" cy="2495550"/>
          </a:xfrm>
          <a:custGeom>
            <a:avLst/>
            <a:gdLst>
              <a:gd name="T0" fmla="*/ 0 w 1656"/>
              <a:gd name="T1" fmla="*/ 2147483647 h 1572"/>
              <a:gd name="T2" fmla="*/ 2147483647 w 1656"/>
              <a:gd name="T3" fmla="*/ 2147483647 h 1572"/>
              <a:gd name="T4" fmla="*/ 2147483647 w 1656"/>
              <a:gd name="T5" fmla="*/ 0 h 1572"/>
              <a:gd name="T6" fmla="*/ 0 60000 65536"/>
              <a:gd name="T7" fmla="*/ 0 60000 65536"/>
              <a:gd name="T8" fmla="*/ 0 60000 65536"/>
              <a:gd name="T9" fmla="*/ 0 w 1656"/>
              <a:gd name="T10" fmla="*/ 0 h 1572"/>
              <a:gd name="T11" fmla="*/ 1656 w 1656"/>
              <a:gd name="T12" fmla="*/ 1572 h 1572"/>
            </a:gdLst>
            <a:ahLst/>
            <a:cxnLst>
              <a:cxn ang="T6">
                <a:pos x="T0" y="T1"/>
              </a:cxn>
              <a:cxn ang="T7">
                <a:pos x="T2" y="T3"/>
              </a:cxn>
              <a:cxn ang="T8">
                <a:pos x="T4" y="T5"/>
              </a:cxn>
            </a:cxnLst>
            <a:rect l="T9" t="T10" r="T11" b="T12"/>
            <a:pathLst>
              <a:path w="1656" h="1572">
                <a:moveTo>
                  <a:pt x="0" y="1572"/>
                </a:moveTo>
                <a:cubicBezTo>
                  <a:pt x="108" y="1208"/>
                  <a:pt x="216" y="844"/>
                  <a:pt x="492" y="582"/>
                </a:cubicBezTo>
                <a:cubicBezTo>
                  <a:pt x="768" y="320"/>
                  <a:pt x="1212" y="160"/>
                  <a:pt x="1656" y="0"/>
                </a:cubicBezTo>
              </a:path>
            </a:pathLst>
          </a:custGeom>
          <a:noFill/>
          <a:ln w="25400">
            <a:solidFill>
              <a:schemeClr val="hlink"/>
            </a:solidFill>
            <a:round/>
            <a:headEnd/>
            <a:tailEnd/>
          </a:ln>
        </p:spPr>
        <p:txBody>
          <a:bodyPr/>
          <a:lstStyle/>
          <a:p>
            <a:endParaRPr lang="zh-CN" altLang="en-US"/>
          </a:p>
        </p:txBody>
      </p:sp>
      <p:sp>
        <p:nvSpPr>
          <p:cNvPr id="65547" name="Text Box 13"/>
          <p:cNvSpPr txBox="1">
            <a:spLocks noChangeArrowheads="1"/>
          </p:cNvSpPr>
          <p:nvPr/>
        </p:nvSpPr>
        <p:spPr bwMode="auto">
          <a:xfrm>
            <a:off x="7643813" y="3049588"/>
            <a:ext cx="458787" cy="1120775"/>
          </a:xfrm>
          <a:prstGeom prst="rect">
            <a:avLst/>
          </a:prstGeom>
          <a:noFill/>
          <a:ln w="9525">
            <a:noFill/>
            <a:miter lim="800000"/>
            <a:headEnd/>
            <a:tailEnd/>
          </a:ln>
        </p:spPr>
        <p:txBody>
          <a:bodyPr vert="eaVert" wrap="none">
            <a:spAutoFit/>
          </a:bodyPr>
          <a:lstStyle/>
          <a:p>
            <a:r>
              <a:rPr lang="zh-CN" altLang="en-US"/>
              <a:t>人均消费</a:t>
            </a:r>
            <a:r>
              <a:rPr lang="en-US" altLang="zh-CN"/>
              <a:t>c</a:t>
            </a:r>
          </a:p>
        </p:txBody>
      </p:sp>
      <p:sp>
        <p:nvSpPr>
          <p:cNvPr id="65548" name="Text Box 14"/>
          <p:cNvSpPr txBox="1">
            <a:spLocks noChangeArrowheads="1"/>
          </p:cNvSpPr>
          <p:nvPr/>
        </p:nvSpPr>
        <p:spPr bwMode="auto">
          <a:xfrm>
            <a:off x="10318750" y="6059488"/>
            <a:ext cx="1149350" cy="366712"/>
          </a:xfrm>
          <a:prstGeom prst="rect">
            <a:avLst/>
          </a:prstGeom>
          <a:noFill/>
          <a:ln w="9525">
            <a:noFill/>
            <a:miter lim="800000"/>
            <a:headEnd/>
            <a:tailEnd/>
          </a:ln>
        </p:spPr>
        <p:txBody>
          <a:bodyPr wrap="none">
            <a:spAutoFit/>
          </a:bodyPr>
          <a:lstStyle/>
          <a:p>
            <a:r>
              <a:rPr lang="zh-CN" altLang="en-US"/>
              <a:t>人均土地</a:t>
            </a:r>
            <a:r>
              <a:rPr lang="en-US" altLang="zh-CN"/>
              <a:t>l</a:t>
            </a:r>
          </a:p>
        </p:txBody>
      </p:sp>
      <p:graphicFrame>
        <p:nvGraphicFramePr>
          <p:cNvPr id="65549" name="Object 13"/>
          <p:cNvGraphicFramePr>
            <a:graphicFrameLocks noChangeAspect="1"/>
          </p:cNvGraphicFramePr>
          <p:nvPr/>
        </p:nvGraphicFramePr>
        <p:xfrm>
          <a:off x="10074275" y="3159125"/>
          <a:ext cx="1028700" cy="354013"/>
        </p:xfrm>
        <a:graphic>
          <a:graphicData uri="http://schemas.openxmlformats.org/presentationml/2006/ole">
            <mc:AlternateContent xmlns:mc="http://schemas.openxmlformats.org/markup-compatibility/2006">
              <mc:Choice xmlns:v="urn:schemas-microsoft-com:vml" Requires="v">
                <p:oleObj spid="_x0000_s65552" name="公式" r:id="rId8" imgW="583947" imgH="203112" progId="Equation.3">
                  <p:embed/>
                </p:oleObj>
              </mc:Choice>
              <mc:Fallback>
                <p:oleObj name="公式" r:id="rId8" imgW="583947" imgH="203112" progId="Equation.3">
                  <p:embed/>
                  <p:pic>
                    <p:nvPicPr>
                      <p:cNvPr id="0"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74275" y="3159125"/>
                        <a:ext cx="1028700" cy="354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9" name="Rectangle 3"/>
          <p:cNvSpPr>
            <a:spLocks noGrp="1"/>
          </p:cNvSpPr>
          <p:nvPr>
            <p:ph type="body" idx="1"/>
          </p:nvPr>
        </p:nvSpPr>
        <p:spPr>
          <a:xfrm>
            <a:off x="333375" y="568325"/>
            <a:ext cx="11458575" cy="5675313"/>
          </a:xfrm>
        </p:spPr>
        <p:txBody>
          <a:bodyPr/>
          <a:lstStyle/>
          <a:p>
            <a:pPr>
              <a:buFont typeface="Arial" charset="0"/>
              <a:buNone/>
            </a:pPr>
            <a:r>
              <a:rPr lang="zh-CN" altLang="en-US" smtClean="0">
                <a:solidFill>
                  <a:srgbClr val="952F4C"/>
                </a:solidFill>
              </a:rPr>
              <a:t>稳态人口的确定</a:t>
            </a:r>
          </a:p>
          <a:p>
            <a:r>
              <a:rPr lang="zh-CN" altLang="en-US" smtClean="0"/>
              <a:t>稳态人口是当期人口等于未来人口的状态。用     表示当期人口，</a:t>
            </a:r>
          </a:p>
          <a:p>
            <a:pPr>
              <a:buFont typeface="Arial" charset="0"/>
              <a:buNone/>
            </a:pPr>
            <a:r>
              <a:rPr lang="zh-CN" altLang="en-US" smtClean="0"/>
              <a:t>       表示未来人口，那么有</a:t>
            </a:r>
          </a:p>
          <a:p>
            <a:pPr>
              <a:buFont typeface="Arial" charset="0"/>
              <a:buNone/>
            </a:pPr>
            <a:r>
              <a:rPr lang="zh-CN" altLang="en-US" smtClean="0"/>
              <a:t>  可以写成</a:t>
            </a:r>
          </a:p>
          <a:p>
            <a:r>
              <a:rPr lang="zh-CN" altLang="en-US" smtClean="0"/>
              <a:t>无论是工业革命以前还是工业革命以后，</a:t>
            </a:r>
          </a:p>
          <a:p>
            <a:pPr>
              <a:buFont typeface="Arial" charset="0"/>
              <a:buNone/>
            </a:pPr>
            <a:r>
              <a:rPr lang="zh-CN" altLang="en-US" smtClean="0"/>
              <a:t>人口增长率都是人均消费的函数，所以</a:t>
            </a:r>
          </a:p>
        </p:txBody>
      </p:sp>
      <p:sp>
        <p:nvSpPr>
          <p:cNvPr id="19470" name="Rectangle 5"/>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endParaRPr lang="zh-CN" altLang="en-US"/>
          </a:p>
        </p:txBody>
      </p:sp>
      <p:graphicFrame>
        <p:nvGraphicFramePr>
          <p:cNvPr id="19460" name="Object 4"/>
          <p:cNvGraphicFramePr>
            <a:graphicFrameLocks noChangeAspect="1"/>
          </p:cNvGraphicFramePr>
          <p:nvPr/>
        </p:nvGraphicFramePr>
        <p:xfrm>
          <a:off x="7762875" y="1152525"/>
          <a:ext cx="390525" cy="390525"/>
        </p:xfrm>
        <a:graphic>
          <a:graphicData uri="http://schemas.openxmlformats.org/presentationml/2006/ole">
            <mc:AlternateContent xmlns:mc="http://schemas.openxmlformats.org/markup-compatibility/2006">
              <mc:Choice xmlns:v="urn:schemas-microsoft-com:vml" Requires="v">
                <p:oleObj spid="_x0000_s19469" name="公式" r:id="rId3" imgW="177492" imgH="177492" progId="Equation.3">
                  <p:embed/>
                </p:oleObj>
              </mc:Choice>
              <mc:Fallback>
                <p:oleObj name="公式" r:id="rId3" imgW="177492" imgH="177492"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62875" y="1152525"/>
                        <a:ext cx="390525"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71" name="Rectangle 7"/>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endParaRPr lang="zh-CN" altLang="en-US"/>
          </a:p>
        </p:txBody>
      </p:sp>
      <p:graphicFrame>
        <p:nvGraphicFramePr>
          <p:cNvPr id="19462" name="Object 6"/>
          <p:cNvGraphicFramePr>
            <a:graphicFrameLocks noChangeAspect="1"/>
          </p:cNvGraphicFramePr>
          <p:nvPr/>
        </p:nvGraphicFramePr>
        <p:xfrm>
          <a:off x="482600" y="1638300"/>
          <a:ext cx="431800" cy="355600"/>
        </p:xfrm>
        <a:graphic>
          <a:graphicData uri="http://schemas.openxmlformats.org/presentationml/2006/ole">
            <mc:AlternateContent xmlns:mc="http://schemas.openxmlformats.org/markup-compatibility/2006">
              <mc:Choice xmlns:v="urn:schemas-microsoft-com:vml" Requires="v">
                <p:oleObj spid="_x0000_s19470" name="公式" r:id="rId5" imgW="215619" imgH="177569" progId="Equation.3">
                  <p:embed/>
                </p:oleObj>
              </mc:Choice>
              <mc:Fallback>
                <p:oleObj name="公式" r:id="rId5" imgW="215619" imgH="177569" progId="Equation.3">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2600" y="1638300"/>
                        <a:ext cx="431800"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72" name="Rectangle 9"/>
          <p:cNvSpPr>
            <a:spLocks noChangeArrowheads="1"/>
          </p:cNvSpPr>
          <p:nvPr/>
        </p:nvSpPr>
        <p:spPr bwMode="auto">
          <a:xfrm>
            <a:off x="0" y="3328988"/>
            <a:ext cx="12192000" cy="0"/>
          </a:xfrm>
          <a:prstGeom prst="rect">
            <a:avLst/>
          </a:prstGeom>
          <a:noFill/>
          <a:ln w="9525">
            <a:noFill/>
            <a:miter lim="800000"/>
            <a:headEnd/>
            <a:tailEnd/>
          </a:ln>
        </p:spPr>
        <p:txBody>
          <a:bodyPr wrap="none" anchor="ctr">
            <a:spAutoFit/>
          </a:bodyPr>
          <a:lstStyle/>
          <a:p>
            <a:endParaRPr lang="zh-CN" altLang="en-US"/>
          </a:p>
        </p:txBody>
      </p:sp>
      <p:graphicFrame>
        <p:nvGraphicFramePr>
          <p:cNvPr id="19464" name="Object 8"/>
          <p:cNvGraphicFramePr>
            <a:graphicFrameLocks noChangeAspect="1"/>
          </p:cNvGraphicFramePr>
          <p:nvPr/>
        </p:nvGraphicFramePr>
        <p:xfrm>
          <a:off x="5105400" y="1633538"/>
          <a:ext cx="3490913" cy="352425"/>
        </p:xfrm>
        <a:graphic>
          <a:graphicData uri="http://schemas.openxmlformats.org/presentationml/2006/ole">
            <mc:AlternateContent xmlns:mc="http://schemas.openxmlformats.org/markup-compatibility/2006">
              <mc:Choice xmlns:v="urn:schemas-microsoft-com:vml" Requires="v">
                <p:oleObj spid="_x0000_s19471" name="公式" r:id="rId7" imgW="1981200" imgH="203200" progId="Equation.3">
                  <p:embed/>
                </p:oleObj>
              </mc:Choice>
              <mc:Fallback>
                <p:oleObj name="公式" r:id="rId7" imgW="1981200" imgH="203200" progId="Equation.3">
                  <p:embed/>
                  <p:pic>
                    <p:nvPicPr>
                      <p:cNvPr id="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05400" y="1633538"/>
                        <a:ext cx="3490913"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66" name="Object 10"/>
          <p:cNvGraphicFramePr>
            <a:graphicFrameLocks noChangeAspect="1"/>
          </p:cNvGraphicFramePr>
          <p:nvPr/>
        </p:nvGraphicFramePr>
        <p:xfrm>
          <a:off x="2381250" y="2119313"/>
          <a:ext cx="3657600" cy="411162"/>
        </p:xfrm>
        <a:graphic>
          <a:graphicData uri="http://schemas.openxmlformats.org/presentationml/2006/ole">
            <mc:AlternateContent xmlns:mc="http://schemas.openxmlformats.org/markup-compatibility/2006">
              <mc:Choice xmlns:v="urn:schemas-microsoft-com:vml" Requires="v">
                <p:oleObj spid="_x0000_s19472" name="公式" r:id="rId9" imgW="1954951" imgH="215806" progId="Equation.3">
                  <p:embed/>
                </p:oleObj>
              </mc:Choice>
              <mc:Fallback>
                <p:oleObj name="公式" r:id="rId9" imgW="1954951" imgH="215806" progId="Equation.3">
                  <p:embed/>
                  <p:pic>
                    <p:nvPicPr>
                      <p:cNvPr id="0"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81250" y="2119313"/>
                        <a:ext cx="3657600" cy="411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73" name="Rectangle 13"/>
          <p:cNvSpPr>
            <a:spLocks noChangeArrowheads="1"/>
          </p:cNvSpPr>
          <p:nvPr/>
        </p:nvSpPr>
        <p:spPr bwMode="auto">
          <a:xfrm>
            <a:off x="0" y="3233738"/>
            <a:ext cx="12192000" cy="0"/>
          </a:xfrm>
          <a:prstGeom prst="rect">
            <a:avLst/>
          </a:prstGeom>
          <a:noFill/>
          <a:ln w="9525">
            <a:noFill/>
            <a:miter lim="800000"/>
            <a:headEnd/>
            <a:tailEnd/>
          </a:ln>
        </p:spPr>
        <p:txBody>
          <a:bodyPr wrap="none" anchor="ctr">
            <a:spAutoFit/>
          </a:bodyPr>
          <a:lstStyle/>
          <a:p>
            <a:endParaRPr lang="zh-CN" altLang="en-US"/>
          </a:p>
        </p:txBody>
      </p:sp>
      <p:graphicFrame>
        <p:nvGraphicFramePr>
          <p:cNvPr id="19468" name="Object 12"/>
          <p:cNvGraphicFramePr>
            <a:graphicFrameLocks noChangeAspect="1"/>
          </p:cNvGraphicFramePr>
          <p:nvPr/>
        </p:nvGraphicFramePr>
        <p:xfrm>
          <a:off x="1146175" y="3919538"/>
          <a:ext cx="4356100" cy="752475"/>
        </p:xfrm>
        <a:graphic>
          <a:graphicData uri="http://schemas.openxmlformats.org/presentationml/2006/ole">
            <mc:AlternateContent xmlns:mc="http://schemas.openxmlformats.org/markup-compatibility/2006">
              <mc:Choice xmlns:v="urn:schemas-microsoft-com:vml" Requires="v">
                <p:oleObj spid="_x0000_s19473" name="公式" r:id="rId11" imgW="2260440" imgH="393480" progId="Equation.3">
                  <p:embed/>
                </p:oleObj>
              </mc:Choice>
              <mc:Fallback>
                <p:oleObj name="公式" r:id="rId11" imgW="2260440" imgH="393480" progId="Equation.3">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46175" y="3919538"/>
                        <a:ext cx="4356100" cy="752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74" name="Rectangle 17"/>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endParaRPr lang="zh-CN" altLang="en-US"/>
          </a:p>
        </p:txBody>
      </p:sp>
      <p:pic>
        <p:nvPicPr>
          <p:cNvPr id="19475" name="Picture 3" descr="fig06_05"/>
          <p:cNvPicPr>
            <a:picLocks noChangeAspect="1" noChangeArrowheads="1"/>
          </p:cNvPicPr>
          <p:nvPr/>
        </p:nvPicPr>
        <p:blipFill>
          <a:blip r:embed="rId13"/>
          <a:srcRect/>
          <a:stretch>
            <a:fillRect/>
          </a:stretch>
        </p:blipFill>
        <p:spPr bwMode="auto">
          <a:xfrm>
            <a:off x="7505700" y="2428875"/>
            <a:ext cx="3441700" cy="348615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2" name="Rectangle 3"/>
          <p:cNvSpPr>
            <a:spLocks noGrp="1"/>
          </p:cNvSpPr>
          <p:nvPr>
            <p:ph type="body" idx="1"/>
          </p:nvPr>
        </p:nvSpPr>
        <p:spPr>
          <a:xfrm>
            <a:off x="790575" y="1101725"/>
            <a:ext cx="10563225" cy="5075238"/>
          </a:xfrm>
        </p:spPr>
        <p:txBody>
          <a:bodyPr/>
          <a:lstStyle/>
          <a:p>
            <a:pPr>
              <a:lnSpc>
                <a:spcPct val="80000"/>
              </a:lnSpc>
            </a:pPr>
            <a:r>
              <a:rPr lang="zh-CN" altLang="en-US" smtClean="0"/>
              <a:t>当期人口是未来人口的函数</a:t>
            </a:r>
          </a:p>
          <a:p>
            <a:pPr>
              <a:lnSpc>
                <a:spcPct val="80000"/>
              </a:lnSpc>
            </a:pPr>
            <a:endParaRPr lang="zh-CN" altLang="en-US" smtClean="0"/>
          </a:p>
          <a:p>
            <a:pPr>
              <a:lnSpc>
                <a:spcPct val="80000"/>
              </a:lnSpc>
            </a:pPr>
            <a:endParaRPr lang="zh-CN" altLang="en-US" smtClean="0"/>
          </a:p>
          <a:p>
            <a:pPr>
              <a:lnSpc>
                <a:spcPct val="80000"/>
              </a:lnSpc>
            </a:pPr>
            <a:endParaRPr lang="zh-CN" altLang="en-US" smtClean="0"/>
          </a:p>
          <a:p>
            <a:pPr>
              <a:lnSpc>
                <a:spcPct val="80000"/>
              </a:lnSpc>
            </a:pPr>
            <a:r>
              <a:rPr lang="zh-CN" altLang="en-US" smtClean="0"/>
              <a:t>稳态人口的条件为</a:t>
            </a:r>
          </a:p>
          <a:p>
            <a:pPr>
              <a:lnSpc>
                <a:spcPct val="80000"/>
              </a:lnSpc>
              <a:buFont typeface="Arial" charset="0"/>
              <a:buNone/>
            </a:pPr>
            <a:r>
              <a:rPr lang="zh-CN" altLang="en-US" smtClean="0"/>
              <a:t>  人口一定会向稳态收敛。如果当期</a:t>
            </a:r>
          </a:p>
          <a:p>
            <a:pPr>
              <a:lnSpc>
                <a:spcPct val="80000"/>
              </a:lnSpc>
              <a:buFont typeface="Arial" charset="0"/>
              <a:buNone/>
            </a:pPr>
            <a:r>
              <a:rPr lang="zh-CN" altLang="en-US" smtClean="0"/>
              <a:t>  人口低于未来人口，那么人均消费</a:t>
            </a:r>
          </a:p>
          <a:p>
            <a:pPr>
              <a:lnSpc>
                <a:spcPct val="80000"/>
              </a:lnSpc>
              <a:buFont typeface="Arial" charset="0"/>
              <a:buNone/>
            </a:pPr>
            <a:r>
              <a:rPr lang="zh-CN" altLang="en-US" smtClean="0"/>
              <a:t>  高，人口增长；如果当期人口高于</a:t>
            </a:r>
          </a:p>
          <a:p>
            <a:pPr>
              <a:lnSpc>
                <a:spcPct val="80000"/>
              </a:lnSpc>
              <a:buFont typeface="Arial" charset="0"/>
              <a:buNone/>
            </a:pPr>
            <a:r>
              <a:rPr lang="zh-CN" altLang="en-US" smtClean="0"/>
              <a:t>  未来人口，那么人均消费低，人口</a:t>
            </a:r>
          </a:p>
          <a:p>
            <a:pPr>
              <a:lnSpc>
                <a:spcPct val="80000"/>
              </a:lnSpc>
              <a:buFont typeface="Arial" charset="0"/>
              <a:buNone/>
            </a:pPr>
            <a:r>
              <a:rPr lang="zh-CN" altLang="en-US" smtClean="0"/>
              <a:t>  将会减少，所以必然有</a:t>
            </a:r>
          </a:p>
        </p:txBody>
      </p:sp>
      <p:pic>
        <p:nvPicPr>
          <p:cNvPr id="18443" name="Picture 3" descr="fig06_06"/>
          <p:cNvPicPr>
            <a:picLocks noChangeAspect="1" noChangeArrowheads="1"/>
          </p:cNvPicPr>
          <p:nvPr/>
        </p:nvPicPr>
        <p:blipFill>
          <a:blip r:embed="rId3"/>
          <a:srcRect/>
          <a:stretch>
            <a:fillRect/>
          </a:stretch>
        </p:blipFill>
        <p:spPr bwMode="auto">
          <a:xfrm>
            <a:off x="6683375" y="1635125"/>
            <a:ext cx="4356100" cy="3794125"/>
          </a:xfrm>
          <a:prstGeom prst="rect">
            <a:avLst/>
          </a:prstGeom>
          <a:noFill/>
          <a:ln w="9525">
            <a:noFill/>
            <a:miter lim="800000"/>
            <a:headEnd/>
            <a:tailEnd/>
          </a:ln>
        </p:spPr>
      </p:pic>
      <p:graphicFrame>
        <p:nvGraphicFramePr>
          <p:cNvPr id="18437" name="Object 5"/>
          <p:cNvGraphicFramePr>
            <a:graphicFrameLocks noChangeAspect="1"/>
          </p:cNvGraphicFramePr>
          <p:nvPr/>
        </p:nvGraphicFramePr>
        <p:xfrm>
          <a:off x="1057275" y="1747838"/>
          <a:ext cx="2941638" cy="638175"/>
        </p:xfrm>
        <a:graphic>
          <a:graphicData uri="http://schemas.openxmlformats.org/presentationml/2006/ole">
            <mc:AlternateContent xmlns:mc="http://schemas.openxmlformats.org/markup-compatibility/2006">
              <mc:Choice xmlns:v="urn:schemas-microsoft-com:vml" Requires="v">
                <p:oleObj spid="_x0000_s18442" name="公式" r:id="rId4" imgW="1803400" imgH="393700" progId="Equation.3">
                  <p:embed/>
                </p:oleObj>
              </mc:Choice>
              <mc:Fallback>
                <p:oleObj name="公式" r:id="rId4" imgW="1803400" imgH="393700" progId="Equation.3">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7275" y="1747838"/>
                        <a:ext cx="2941638" cy="638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8" name="Object 6"/>
          <p:cNvGraphicFramePr>
            <a:graphicFrameLocks noChangeAspect="1"/>
          </p:cNvGraphicFramePr>
          <p:nvPr/>
        </p:nvGraphicFramePr>
        <p:xfrm>
          <a:off x="4200525" y="1790700"/>
          <a:ext cx="2292350" cy="466725"/>
        </p:xfrm>
        <a:graphic>
          <a:graphicData uri="http://schemas.openxmlformats.org/presentationml/2006/ole">
            <mc:AlternateContent xmlns:mc="http://schemas.openxmlformats.org/markup-compatibility/2006">
              <mc:Choice xmlns:v="urn:schemas-microsoft-com:vml" Requires="v">
                <p:oleObj spid="_x0000_s18443" name="公式" r:id="rId6" imgW="1079032" imgH="215806" progId="Equation.3">
                  <p:embed/>
                </p:oleObj>
              </mc:Choice>
              <mc:Fallback>
                <p:oleObj name="公式" r:id="rId6" imgW="1079032" imgH="215806" progId="Equation.3">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00525" y="1790700"/>
                        <a:ext cx="2292350"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44" name="Rectangle 8"/>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endParaRPr lang="zh-CN" altLang="en-US"/>
          </a:p>
        </p:txBody>
      </p:sp>
      <p:graphicFrame>
        <p:nvGraphicFramePr>
          <p:cNvPr id="18439" name="Object 7"/>
          <p:cNvGraphicFramePr>
            <a:graphicFrameLocks noChangeAspect="1"/>
          </p:cNvGraphicFramePr>
          <p:nvPr/>
        </p:nvGraphicFramePr>
        <p:xfrm>
          <a:off x="4600575" y="2962275"/>
          <a:ext cx="1504950" cy="358775"/>
        </p:xfrm>
        <a:graphic>
          <a:graphicData uri="http://schemas.openxmlformats.org/presentationml/2006/ole">
            <mc:AlternateContent xmlns:mc="http://schemas.openxmlformats.org/markup-compatibility/2006">
              <mc:Choice xmlns:v="urn:schemas-microsoft-com:vml" Requires="v">
                <p:oleObj spid="_x0000_s18444" name="公式" r:id="rId8" imgW="837836" imgH="203112" progId="Equation.3">
                  <p:embed/>
                </p:oleObj>
              </mc:Choice>
              <mc:Fallback>
                <p:oleObj name="公式" r:id="rId8" imgW="837836" imgH="203112" progId="Equation.3">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00575" y="2962275"/>
                        <a:ext cx="1504950"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45" name="Rectangle 10"/>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endParaRPr lang="zh-CN" altLang="en-US"/>
          </a:p>
        </p:txBody>
      </p:sp>
      <p:graphicFrame>
        <p:nvGraphicFramePr>
          <p:cNvPr id="18441" name="Object 9"/>
          <p:cNvGraphicFramePr>
            <a:graphicFrameLocks noChangeAspect="1"/>
          </p:cNvGraphicFramePr>
          <p:nvPr/>
        </p:nvGraphicFramePr>
        <p:xfrm>
          <a:off x="4838700" y="5219700"/>
          <a:ext cx="666750" cy="581025"/>
        </p:xfrm>
        <a:graphic>
          <a:graphicData uri="http://schemas.openxmlformats.org/presentationml/2006/ole">
            <mc:AlternateContent xmlns:mc="http://schemas.openxmlformats.org/markup-compatibility/2006">
              <mc:Choice xmlns:v="urn:schemas-microsoft-com:vml" Requires="v">
                <p:oleObj spid="_x0000_s18445" name="公式" r:id="rId10" imgW="444307" imgH="393529" progId="Equation.3">
                  <p:embed/>
                </p:oleObj>
              </mc:Choice>
              <mc:Fallback>
                <p:oleObj name="公式" r:id="rId10" imgW="444307" imgH="393529" progId="Equation.3">
                  <p:embed/>
                  <p:pic>
                    <p:nvPicPr>
                      <p:cNvPr id="0" name="Picture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38700" y="5219700"/>
                        <a:ext cx="666750" cy="58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5193</TotalTime>
  <Words>2103</Words>
  <Application>Microsoft Office PowerPoint</Application>
  <PresentationFormat>宽屏</PresentationFormat>
  <Paragraphs>286</Paragraphs>
  <Slides>36</Slides>
  <Notes>0</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36</vt:i4>
      </vt:variant>
    </vt:vector>
  </HeadingPairs>
  <TitlesOfParts>
    <vt:vector size="42" baseType="lpstr">
      <vt:lpstr>等线</vt:lpstr>
      <vt:lpstr>等线 Light</vt:lpstr>
      <vt:lpstr>宋体</vt:lpstr>
      <vt:lpstr>Arial</vt:lpstr>
      <vt:lpstr>Office 主题​​</vt:lpstr>
      <vt:lpstr>公式</vt:lpstr>
      <vt:lpstr>第七章 经济增长：马尔萨斯和索洛</vt:lpstr>
      <vt:lpstr>PowerPoint 演示文稿</vt:lpstr>
      <vt:lpstr>PowerPoint 演示文稿</vt:lpstr>
      <vt:lpstr>经济增长事实</vt:lpstr>
      <vt:lpstr>马尔萨斯增长模型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索洛模型：外生增长</vt:lpstr>
      <vt:lpstr>竞争性均衡</vt:lpstr>
      <vt:lpstr>PowerPoint 演示文稿</vt:lpstr>
      <vt:lpstr>PowerPoint 演示文稿</vt:lpstr>
      <vt:lpstr>索洛稳态</vt:lpstr>
      <vt:lpstr>PowerPoint 演示文稿</vt:lpstr>
      <vt:lpstr>PowerPoint 演示文稿</vt:lpstr>
      <vt:lpstr>重返初级：索洛稳态增长条件</vt:lpstr>
      <vt:lpstr>索洛模型运用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增长核算</vt:lpstr>
      <vt:lpstr>PowerPoint 演示文稿</vt:lpstr>
      <vt:lpstr>增长政策</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宏观经济学</dc:title>
  <dc:creator>Windows 用户</dc:creator>
  <cp:lastModifiedBy>lenovo</cp:lastModifiedBy>
  <cp:revision>212</cp:revision>
  <dcterms:created xsi:type="dcterms:W3CDTF">2018-03-16T06:26:25Z</dcterms:created>
  <dcterms:modified xsi:type="dcterms:W3CDTF">2022-04-10T14:12:54Z</dcterms:modified>
</cp:coreProperties>
</file>