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9fb3475a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9fb3475a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9fb3475a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9fb3475a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9fb3475a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9fb3475a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9fb3475a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9fb3475a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fb3475a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fb3475a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9fb3475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9fb3475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9fb3475a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9fb3475a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9fb3475a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9fb3475a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9fb3475a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9fb3475a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9fb3475a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9fb3475a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9fb3475a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9fb3475a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9fb3475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9fb3475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9fb3475a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9fb3475a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6.jpg"/><Relationship Id="rId5" Type="http://schemas.openxmlformats.org/officeDocument/2006/relationships/image" Target="../media/image11.png"/><Relationship Id="rId6" Type="http://schemas.openxmlformats.org/officeDocument/2006/relationships/image" Target="../media/image13.png"/><Relationship Id="rId7" Type="http://schemas.openxmlformats.org/officeDocument/2006/relationships/image" Target="../media/image5.jpg"/><Relationship Id="rId8"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9.jpg"/><Relationship Id="rId6"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hyperlink" Target="https://github.com/amenglong/art_generation_cn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Restylization Network: Restynet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Batuhan Ozcomlekci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Perceptual Loss</a:t>
            </a:r>
            <a:endParaRPr/>
          </a:p>
        </p:txBody>
      </p:sp>
      <p:sp>
        <p:nvSpPr>
          <p:cNvPr id="126" name="Google Shape;126;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Perceptual losses which depend on the feature difference instead of per pixel difference turns out to be faster than the classic approach.</a:t>
            </a:r>
            <a:endParaRPr/>
          </a:p>
        </p:txBody>
      </p:sp>
      <p:pic>
        <p:nvPicPr>
          <p:cNvPr id="127" name="Google Shape;127;p22"/>
          <p:cNvPicPr preferRelativeResize="0"/>
          <p:nvPr/>
        </p:nvPicPr>
        <p:blipFill>
          <a:blip r:embed="rId3">
            <a:alphaModFix/>
          </a:blip>
          <a:stretch>
            <a:fillRect/>
          </a:stretch>
        </p:blipFill>
        <p:spPr>
          <a:xfrm>
            <a:off x="3814950" y="2501500"/>
            <a:ext cx="5100200" cy="1850650"/>
          </a:xfrm>
          <a:prstGeom prst="rect">
            <a:avLst/>
          </a:prstGeom>
          <a:noFill/>
          <a:ln>
            <a:noFill/>
          </a:ln>
        </p:spPr>
      </p:pic>
      <p:pic>
        <p:nvPicPr>
          <p:cNvPr id="128" name="Google Shape;128;p22"/>
          <p:cNvPicPr preferRelativeResize="0"/>
          <p:nvPr/>
        </p:nvPicPr>
        <p:blipFill>
          <a:blip r:embed="rId4">
            <a:alphaModFix/>
          </a:blip>
          <a:stretch>
            <a:fillRect/>
          </a:stretch>
        </p:blipFill>
        <p:spPr>
          <a:xfrm>
            <a:off x="259750" y="2694075"/>
            <a:ext cx="3503249" cy="1600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Qualitative Results</a:t>
            </a:r>
            <a:endParaRPr/>
          </a:p>
        </p:txBody>
      </p:sp>
      <p:sp>
        <p:nvSpPr>
          <p:cNvPr id="134" name="Google Shape;134;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2855775" y="1228673"/>
            <a:ext cx="2138664" cy="1332900"/>
          </a:xfrm>
          <a:prstGeom prst="rect">
            <a:avLst/>
          </a:prstGeom>
          <a:noFill/>
          <a:ln>
            <a:noFill/>
          </a:ln>
        </p:spPr>
      </p:pic>
      <p:pic>
        <p:nvPicPr>
          <p:cNvPr id="136" name="Google Shape;136;p23"/>
          <p:cNvPicPr preferRelativeResize="0"/>
          <p:nvPr/>
        </p:nvPicPr>
        <p:blipFill>
          <a:blip r:embed="rId4">
            <a:alphaModFix/>
          </a:blip>
          <a:stretch>
            <a:fillRect/>
          </a:stretch>
        </p:blipFill>
        <p:spPr>
          <a:xfrm>
            <a:off x="449300" y="1228675"/>
            <a:ext cx="2406476" cy="1332902"/>
          </a:xfrm>
          <a:prstGeom prst="rect">
            <a:avLst/>
          </a:prstGeom>
          <a:noFill/>
          <a:ln>
            <a:noFill/>
          </a:ln>
        </p:spPr>
      </p:pic>
      <p:pic>
        <p:nvPicPr>
          <p:cNvPr id="137" name="Google Shape;137;p23"/>
          <p:cNvPicPr preferRelativeResize="0"/>
          <p:nvPr/>
        </p:nvPicPr>
        <p:blipFill>
          <a:blip r:embed="rId5">
            <a:alphaModFix/>
          </a:blip>
          <a:stretch>
            <a:fillRect/>
          </a:stretch>
        </p:blipFill>
        <p:spPr>
          <a:xfrm>
            <a:off x="4994450" y="1228675"/>
            <a:ext cx="2472150" cy="1332900"/>
          </a:xfrm>
          <a:prstGeom prst="rect">
            <a:avLst/>
          </a:prstGeom>
          <a:noFill/>
          <a:ln>
            <a:noFill/>
          </a:ln>
        </p:spPr>
      </p:pic>
      <p:pic>
        <p:nvPicPr>
          <p:cNvPr id="138" name="Google Shape;138;p23"/>
          <p:cNvPicPr preferRelativeResize="0"/>
          <p:nvPr/>
        </p:nvPicPr>
        <p:blipFill>
          <a:blip r:embed="rId6">
            <a:alphaModFix/>
          </a:blip>
          <a:stretch>
            <a:fillRect/>
          </a:stretch>
        </p:blipFill>
        <p:spPr>
          <a:xfrm>
            <a:off x="4865870" y="2696400"/>
            <a:ext cx="2268350" cy="1294475"/>
          </a:xfrm>
          <a:prstGeom prst="rect">
            <a:avLst/>
          </a:prstGeom>
          <a:noFill/>
          <a:ln>
            <a:noFill/>
          </a:ln>
        </p:spPr>
      </p:pic>
      <p:pic>
        <p:nvPicPr>
          <p:cNvPr id="139" name="Google Shape;139;p23"/>
          <p:cNvPicPr preferRelativeResize="0"/>
          <p:nvPr/>
        </p:nvPicPr>
        <p:blipFill>
          <a:blip r:embed="rId7">
            <a:alphaModFix/>
          </a:blip>
          <a:stretch>
            <a:fillRect/>
          </a:stretch>
        </p:blipFill>
        <p:spPr>
          <a:xfrm>
            <a:off x="3038700" y="2622168"/>
            <a:ext cx="1881525" cy="1565250"/>
          </a:xfrm>
          <a:prstGeom prst="rect">
            <a:avLst/>
          </a:prstGeom>
          <a:noFill/>
          <a:ln>
            <a:noFill/>
          </a:ln>
        </p:spPr>
      </p:pic>
      <p:pic>
        <p:nvPicPr>
          <p:cNvPr id="140" name="Google Shape;140;p23"/>
          <p:cNvPicPr preferRelativeResize="0"/>
          <p:nvPr/>
        </p:nvPicPr>
        <p:blipFill>
          <a:blip r:embed="rId8">
            <a:alphaModFix/>
          </a:blip>
          <a:stretch>
            <a:fillRect/>
          </a:stretch>
        </p:blipFill>
        <p:spPr>
          <a:xfrm>
            <a:off x="1210500" y="2838563"/>
            <a:ext cx="1773849" cy="92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46" name="Google Shape;146;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50">
                <a:solidFill>
                  <a:srgbClr val="000000"/>
                </a:solidFill>
              </a:rPr>
              <a:t>Throughout the project, CNN based style transfer networks are tested. The style transfer task on these CNN networks outputted decent results yet they were poor for computational efficiency. Both of the methods require some time to process arbitrary images. Also, the outputted image doesn’t seem realistic. Among CNN methods, the method with perceptual loss outperform the classic neural style transfer 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52" name="Google Shape;152;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00"/>
                </a:solidFill>
                <a:latin typeface="Arial"/>
                <a:ea typeface="Arial"/>
                <a:cs typeface="Arial"/>
                <a:sym typeface="Arial"/>
              </a:rPr>
              <a:t>[1] L. A. Gatys, A. S. Ecker, and M. Bethge, “A Neural Algorithm of Artistic Style,” 02-Sep-2015.[Online]. Available: https://arxiv.org/abs/1508.06576. [Accessed: 16-Nov-2020].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[2] “torch.utils.data,” torch.utils.data - PyTorch 1.7.0 documentation. [Online]. Available:https://pytorch.org/docs/stable/data.html. [Accessed: 25-Dec-2020].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[3] Dxyang, “dxyang/StyleTransfer,” GitHub. [Online]. Available: . [Accessed: 16-Nov-2020].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[4]“NeuralTransferUsingPyTorch,”NeuralTransferUsingPy-Torch-PyTorchTutorials1.7.1documentation.[Online].Available:https://pytorch.org/tutorials/advanced/neuralstyletutorial.html. [Accessed: 25-Dec-2020].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[5] J. Johnson, A. Alahi, and L. Fei-Fei, “Perceptual Losses for Real-Time Style Transfer and Super-Resolution,” Computer Vision – ECCV 2016 Lecture Notes in Computer Science, pp. 694–711,2016.</a:t>
            </a:r>
            <a:endParaRPr sz="1150">
              <a:solidFill>
                <a:srgbClr val="000000"/>
              </a:solidFill>
              <a:latin typeface="Arial"/>
              <a:ea typeface="Arial"/>
              <a:cs typeface="Arial"/>
              <a:sym typeface="Arial"/>
            </a:endParaRPr>
          </a:p>
          <a:p>
            <a:pPr indent="0" lvl="0" marL="0" rtl="0" algn="l">
              <a:spcBef>
                <a:spcPts val="1600"/>
              </a:spcBef>
              <a:spcAft>
                <a:spcPts val="1600"/>
              </a:spcAft>
              <a:buNone/>
            </a:pPr>
            <a:r>
              <a:rPr lang="en" sz="1150">
                <a:solidFill>
                  <a:srgbClr val="000000"/>
                </a:solidFill>
                <a:latin typeface="Arial"/>
                <a:ea typeface="Arial"/>
                <a:cs typeface="Arial"/>
                <a:sym typeface="Arial"/>
              </a:rPr>
              <a:t>[6] D. Ulyanov, A. Vedaldi, and V. Lempitsky, “Instance Normalization: The Missing Ingredient forFast Stylization,” arXiv.org, 06-Nov-2017. [Online]. Available: https://arxiv.org/abs/1607.08022.[Accessed: 25-Dec-2020].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000000"/>
                </a:solidFill>
                <a:latin typeface="Arial"/>
                <a:ea typeface="Arial"/>
                <a:cs typeface="Arial"/>
                <a:sym typeface="Arial"/>
              </a:rPr>
              <a:t>[7] TensorFlow Implementation of ”A Neural Algorithm of Artistic Style”. [Online]. Available:http://www.chioka.in/tensorflow-implementation-neural-algorithm-of-artistic-style. [Accessed: 16-Nov-2020].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[8] K. Simonyan and A. Zisserman, “Very Deep Convolutional Networks for Large-Scale Image Recog-nition,” arXiv.org, 10-Apr-2015. [Online]. Available: https://arxiv.org/abs/1409.1556. [Accessed:16-Nov-2020].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[9] H. Narayanan, “Convolutional neural networks for artistic style transfer,” Convolutional neural networks for artistic style transfer - Harish Narayanan, 31-Mar-2017. [Online]. Available:https://harishnarayanan.org/writing/artistic-style-transfer/. [Accessed: 16-Nov-2020].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[10] “Pretrainedmodels,”PretrainedCNNs-MatConvNet.[Online].Available:https://www.vlfeat.org/matconvnet/pretrained/. [Accessed: 16-Nov-2020].</a:t>
            </a:r>
            <a:endParaRPr sz="1150">
              <a:solidFill>
                <a:srgbClr val="000000"/>
              </a:solidFill>
              <a:latin typeface="Arial"/>
              <a:ea typeface="Arial"/>
              <a:cs typeface="Arial"/>
              <a:sym typeface="Arial"/>
            </a:endParaRPr>
          </a:p>
          <a:p>
            <a:pPr indent="0" lvl="0" marL="0" rtl="0" algn="l">
              <a:spcBef>
                <a:spcPts val="1600"/>
              </a:spcBef>
              <a:spcAft>
                <a:spcPts val="0"/>
              </a:spcAft>
              <a:buNone/>
            </a:pPr>
            <a:r>
              <a:rPr lang="en" sz="1150">
                <a:solidFill>
                  <a:srgbClr val="000000"/>
                </a:solidFill>
                <a:latin typeface="Arial"/>
                <a:ea typeface="Arial"/>
                <a:cs typeface="Arial"/>
                <a:sym typeface="Arial"/>
              </a:rPr>
              <a:t>[11]Nvidia,“NVIDIA/FastPhotoStyle,”GitHub,26-Jul-2018.[Online].Available:https://github.com/NVIDIA/FastPhotoStyle/blob/master/photowct.py.[Accessed:16-Nov-20</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Transfer</a:t>
            </a:r>
            <a:endParaRPr/>
          </a:p>
        </p:txBody>
      </p:sp>
      <p:sp>
        <p:nvSpPr>
          <p:cNvPr id="63" name="Google Shape;63;p14"/>
          <p:cNvSpPr txBox="1"/>
          <p:nvPr>
            <p:ph idx="1" type="body"/>
          </p:nvPr>
        </p:nvSpPr>
        <p:spPr>
          <a:xfrm>
            <a:off x="5091550" y="1228675"/>
            <a:ext cx="37407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a:t>
            </a:r>
            <a:r>
              <a:rPr lang="en"/>
              <a:t>tyle transfer is an image stylization task where the content of an image is blended with the style of another image. Style transfer task can be divided into two subcategories which are  photorealistic image stylization and non-photorealistic image stylization</a:t>
            </a:r>
            <a:endParaRPr/>
          </a:p>
        </p:txBody>
      </p:sp>
      <p:pic>
        <p:nvPicPr>
          <p:cNvPr id="64" name="Google Shape;64;p14"/>
          <p:cNvPicPr preferRelativeResize="0"/>
          <p:nvPr/>
        </p:nvPicPr>
        <p:blipFill>
          <a:blip r:embed="rId3">
            <a:alphaModFix/>
          </a:blip>
          <a:stretch>
            <a:fillRect/>
          </a:stretch>
        </p:blipFill>
        <p:spPr>
          <a:xfrm>
            <a:off x="2074275" y="3105925"/>
            <a:ext cx="2037574" cy="2037574"/>
          </a:xfrm>
          <a:prstGeom prst="rect">
            <a:avLst/>
          </a:prstGeom>
          <a:noFill/>
          <a:ln>
            <a:noFill/>
          </a:ln>
        </p:spPr>
      </p:pic>
      <p:pic>
        <p:nvPicPr>
          <p:cNvPr id="65" name="Google Shape;65;p14"/>
          <p:cNvPicPr preferRelativeResize="0"/>
          <p:nvPr/>
        </p:nvPicPr>
        <p:blipFill>
          <a:blip r:embed="rId4">
            <a:alphaModFix/>
          </a:blip>
          <a:stretch>
            <a:fillRect/>
          </a:stretch>
        </p:blipFill>
        <p:spPr>
          <a:xfrm>
            <a:off x="-297725" y="3014650"/>
            <a:ext cx="2454855" cy="2361150"/>
          </a:xfrm>
          <a:prstGeom prst="rect">
            <a:avLst/>
          </a:prstGeom>
          <a:noFill/>
          <a:ln>
            <a:noFill/>
          </a:ln>
        </p:spPr>
      </p:pic>
      <p:pic>
        <p:nvPicPr>
          <p:cNvPr id="66" name="Google Shape;66;p14"/>
          <p:cNvPicPr preferRelativeResize="0"/>
          <p:nvPr/>
        </p:nvPicPr>
        <p:blipFill>
          <a:blip r:embed="rId5">
            <a:alphaModFix/>
          </a:blip>
          <a:stretch>
            <a:fillRect/>
          </a:stretch>
        </p:blipFill>
        <p:spPr>
          <a:xfrm>
            <a:off x="120600" y="1226175"/>
            <a:ext cx="1953670" cy="1380251"/>
          </a:xfrm>
          <a:prstGeom prst="rect">
            <a:avLst/>
          </a:prstGeom>
          <a:noFill/>
          <a:ln>
            <a:noFill/>
          </a:ln>
        </p:spPr>
      </p:pic>
      <p:sp>
        <p:nvSpPr>
          <p:cNvPr id="67" name="Google Shape;67;p14"/>
          <p:cNvSpPr/>
          <p:nvPr/>
        </p:nvSpPr>
        <p:spPr>
          <a:xfrm>
            <a:off x="1662525" y="2829925"/>
            <a:ext cx="289500" cy="276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2360225" y="2823175"/>
            <a:ext cx="267300" cy="289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 name="Google Shape;69;p14"/>
          <p:cNvPicPr preferRelativeResize="0"/>
          <p:nvPr/>
        </p:nvPicPr>
        <p:blipFill>
          <a:blip r:embed="rId6">
            <a:alphaModFix/>
          </a:blip>
          <a:stretch>
            <a:fillRect/>
          </a:stretch>
        </p:blipFill>
        <p:spPr>
          <a:xfrm>
            <a:off x="2074275" y="1226175"/>
            <a:ext cx="2037575" cy="1380250"/>
          </a:xfrm>
          <a:prstGeom prst="rect">
            <a:avLst/>
          </a:prstGeom>
          <a:noFill/>
          <a:ln>
            <a:noFill/>
          </a:ln>
        </p:spPr>
      </p:pic>
      <p:sp>
        <p:nvSpPr>
          <p:cNvPr id="70" name="Google Shape;70;p14"/>
          <p:cNvSpPr/>
          <p:nvPr/>
        </p:nvSpPr>
        <p:spPr>
          <a:xfrm>
            <a:off x="1543800" y="2620000"/>
            <a:ext cx="1224600" cy="2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Transfer with Convolutional Neural Networks</a:t>
            </a:r>
            <a:endParaRPr/>
          </a:p>
        </p:txBody>
      </p:sp>
      <p:sp>
        <p:nvSpPr>
          <p:cNvPr id="76" name="Google Shape;76;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Style Transfer with CNNs covers non-photorealistic style transfer </a:t>
            </a:r>
            <a:endParaRPr/>
          </a:p>
          <a:p>
            <a:pPr indent="-342900" lvl="0" marL="457200" rtl="0" algn="l">
              <a:spcBef>
                <a:spcPts val="0"/>
              </a:spcBef>
              <a:spcAft>
                <a:spcPts val="0"/>
              </a:spcAft>
              <a:buSzPts val="1800"/>
              <a:buChar char="●"/>
            </a:pPr>
            <a:r>
              <a:rPr lang="en"/>
              <a:t>For this purpose, VGG16 or VGG19 networks are frequently used</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GitHub - amenglong/art_generation_cnn: Art image generation using VGG-19  deep convolutional neural network" id="77" name="Google Shape;77;p15"/>
          <p:cNvPicPr preferRelativeResize="0"/>
          <p:nvPr/>
        </p:nvPicPr>
        <p:blipFill>
          <a:blip r:embed="rId3">
            <a:alphaModFix/>
          </a:blip>
          <a:stretch>
            <a:fillRect/>
          </a:stretch>
        </p:blipFill>
        <p:spPr>
          <a:xfrm>
            <a:off x="508413" y="2854704"/>
            <a:ext cx="8127175" cy="2079397"/>
          </a:xfrm>
          <a:prstGeom prst="rect">
            <a:avLst/>
          </a:prstGeom>
          <a:noFill/>
          <a:ln>
            <a:noFill/>
          </a:ln>
        </p:spPr>
      </p:pic>
      <p:sp>
        <p:nvSpPr>
          <p:cNvPr id="78" name="Google Shape;78;p15"/>
          <p:cNvSpPr txBox="1"/>
          <p:nvPr/>
        </p:nvSpPr>
        <p:spPr>
          <a:xfrm>
            <a:off x="1696200" y="2784701"/>
            <a:ext cx="3000000" cy="221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4"/>
              </a:rPr>
              <a:t>1071 × 370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Transfer with Convolutional Neural Networks</a:t>
            </a:r>
            <a:endParaRPr/>
          </a:p>
        </p:txBody>
      </p:sp>
      <p:sp>
        <p:nvSpPr>
          <p:cNvPr id="84" name="Google Shape;84;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 the paper classic Gatys et. al., this task is achieved by optimizing two loss functions which are Style Loss and Content Loss.</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These losses contribute to the style information and content information of the constructed image.</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These losses depend on the tensors extracted from the intermediate layers of a VGG network.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Loss</a:t>
            </a:r>
            <a:endParaRPr/>
          </a:p>
        </p:txBody>
      </p:sp>
      <p:sp>
        <p:nvSpPr>
          <p:cNvPr id="90" name="Google Shape;90;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Content loss is defined as the sum of per pixel differences between the corresponding tensors extracted from the layers of content image and output image.</a:t>
            </a:r>
            <a:endParaRPr/>
          </a:p>
          <a:p>
            <a:pPr indent="0" lvl="0" marL="457200" rtl="0" algn="l">
              <a:spcBef>
                <a:spcPts val="160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2505200" y="2429729"/>
            <a:ext cx="3112104" cy="801000"/>
          </a:xfrm>
          <a:prstGeom prst="rect">
            <a:avLst/>
          </a:prstGeom>
          <a:noFill/>
          <a:ln>
            <a:noFill/>
          </a:ln>
        </p:spPr>
      </p:pic>
      <p:pic>
        <p:nvPicPr>
          <p:cNvPr id="92" name="Google Shape;92;p17"/>
          <p:cNvPicPr preferRelativeResize="0"/>
          <p:nvPr/>
        </p:nvPicPr>
        <p:blipFill>
          <a:blip r:embed="rId4">
            <a:alphaModFix/>
          </a:blip>
          <a:stretch>
            <a:fillRect/>
          </a:stretch>
        </p:blipFill>
        <p:spPr>
          <a:xfrm>
            <a:off x="3051575" y="3285375"/>
            <a:ext cx="2477486" cy="1858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 MAtrix Representation of Style</a:t>
            </a:r>
            <a:endParaRPr/>
          </a:p>
        </p:txBody>
      </p:sp>
      <p:sp>
        <p:nvSpPr>
          <p:cNvPr id="98" name="Google Shape;9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Gatys et al. relates the style to the Gram matrices of the images which are defined as: </a:t>
            </a:r>
            <a:endParaRPr/>
          </a:p>
        </p:txBody>
      </p:sp>
      <p:pic>
        <p:nvPicPr>
          <p:cNvPr id="99" name="Google Shape;99;p18"/>
          <p:cNvPicPr preferRelativeResize="0"/>
          <p:nvPr/>
        </p:nvPicPr>
        <p:blipFill>
          <a:blip r:embed="rId3">
            <a:alphaModFix/>
          </a:blip>
          <a:stretch>
            <a:fillRect/>
          </a:stretch>
        </p:blipFill>
        <p:spPr>
          <a:xfrm>
            <a:off x="234963" y="2282425"/>
            <a:ext cx="4695825" cy="2419350"/>
          </a:xfrm>
          <a:prstGeom prst="rect">
            <a:avLst/>
          </a:prstGeom>
          <a:noFill/>
          <a:ln>
            <a:noFill/>
          </a:ln>
        </p:spPr>
      </p:pic>
      <p:pic>
        <p:nvPicPr>
          <p:cNvPr id="100" name="Google Shape;100;p18"/>
          <p:cNvPicPr preferRelativeResize="0"/>
          <p:nvPr/>
        </p:nvPicPr>
        <p:blipFill>
          <a:blip r:embed="rId4">
            <a:alphaModFix/>
          </a:blip>
          <a:stretch>
            <a:fillRect/>
          </a:stretch>
        </p:blipFill>
        <p:spPr>
          <a:xfrm>
            <a:off x="5156600" y="2304005"/>
            <a:ext cx="3770075" cy="234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Loss</a:t>
            </a:r>
            <a:endParaRPr/>
          </a:p>
        </p:txBody>
      </p:sp>
      <p:sp>
        <p:nvSpPr>
          <p:cNvPr id="106" name="Google Shape;106;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Style Loss depends on the difference between the Gram matrices of style image and outputted image.</a:t>
            </a:r>
            <a:endParaRPr/>
          </a:p>
        </p:txBody>
      </p:sp>
      <p:pic>
        <p:nvPicPr>
          <p:cNvPr id="107" name="Google Shape;107;p19"/>
          <p:cNvPicPr preferRelativeResize="0"/>
          <p:nvPr/>
        </p:nvPicPr>
        <p:blipFill>
          <a:blip r:embed="rId3">
            <a:alphaModFix/>
          </a:blip>
          <a:stretch>
            <a:fillRect/>
          </a:stretch>
        </p:blipFill>
        <p:spPr>
          <a:xfrm>
            <a:off x="700075" y="2349075"/>
            <a:ext cx="7743825" cy="184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Total</a:t>
            </a:r>
            <a:endParaRPr/>
          </a:p>
        </p:txBody>
      </p:sp>
      <p:sp>
        <p:nvSpPr>
          <p:cNvPr id="113" name="Google Shape;113;p20"/>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the total loss is the sum of style loss and content loss.</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One can optimize and restylize the image by iterating this process.</a:t>
            </a:r>
            <a:endParaRPr/>
          </a:p>
        </p:txBody>
      </p:sp>
      <p:pic>
        <p:nvPicPr>
          <p:cNvPr id="114" name="Google Shape;114;p20"/>
          <p:cNvPicPr preferRelativeResize="0"/>
          <p:nvPr/>
        </p:nvPicPr>
        <p:blipFill>
          <a:blip r:embed="rId3">
            <a:alphaModFix/>
          </a:blip>
          <a:stretch>
            <a:fillRect/>
          </a:stretch>
        </p:blipFill>
        <p:spPr>
          <a:xfrm>
            <a:off x="3291500" y="2942575"/>
            <a:ext cx="2163725" cy="2163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a:t>
            </a:r>
            <a:r>
              <a:rPr lang="en"/>
              <a:t>vements That can be made</a:t>
            </a:r>
            <a:endParaRPr/>
          </a:p>
        </p:txBody>
      </p:sp>
      <p:sp>
        <p:nvSpPr>
          <p:cNvPr id="120" name="Google Shape;120;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speed of classic network (Gatys et. al.) is poor</a:t>
            </a:r>
            <a:endParaRPr/>
          </a:p>
          <a:p>
            <a:pPr indent="0" lvl="0" marL="45720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The real time style transfer is impossible with this approach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