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9" r:id="rId17"/>
  </p:sldIdLst>
  <p:sldSz cx="18288000" cy="10287000"/>
  <p:notesSz cx="6858000" cy="9144000"/>
  <p:embeddedFontLst>
    <p:embeddedFont>
      <p:font typeface="HK Grotesk" panose="020B0604020202020204" charset="0"/>
      <p:regular r:id="rId20"/>
    </p:embeddedFont>
    <p:embeddedFont>
      <p:font typeface="HK Grotesk Bold" panose="020B0604020202020204" charset="0"/>
      <p:regular r:id="rId21"/>
    </p:embeddedFont>
    <p:embeddedFont>
      <p:font typeface="HK Grotesk Semi-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5D054-9003-6A2A-2F9D-FFAF6F8D9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7F5B2-CEAD-F72E-96CB-C35A33E24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AFF1-0A56-448A-A39A-55E535E82C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20191-DDA1-8B80-24F5-4CF17B60F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8CF81-B9AA-0EDC-9F8F-74F41DEFCC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6B18-E70B-44D8-A9AE-BA98F92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07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14CB-AF96-4111-9188-C898B679B1D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E4D1F-2DA4-4E9B-BD66-19353DA9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00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9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C787-9299-404A-A950-281AC84D57AA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FC7-BE42-4A9D-ADB9-3F560D2576B6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6731-F886-44CF-A4B4-6EE8DB54DC2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652-ADF6-4D9F-B9E8-A5D49E71A279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DFE7-A68C-46A5-9990-D27BC0401B78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1EAA-63AB-452B-9D43-795EBF4999AC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FFDC-B382-4406-B739-8BC883350CB0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C6F8-0B1D-4790-ABDA-4022A859072B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28E6-66FB-4412-A531-D2816B038589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B4F-E396-4DC0-A148-CCC25E1C48C3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1BDD-9829-4825-8418-6B2A3936EC52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B961-953E-4631-9705-E19CAFDCDA5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495300"/>
            <a:ext cx="6286542" cy="7018582"/>
            <a:chOff x="0" y="0"/>
            <a:chExt cx="8382055" cy="9358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82055" cy="8951710"/>
            </a:xfrm>
            <a:custGeom>
              <a:avLst/>
              <a:gdLst/>
              <a:ahLst/>
              <a:cxnLst/>
              <a:rect l="l" t="t" r="r" b="b"/>
              <a:pathLst>
                <a:path w="8382055" h="8951710">
                  <a:moveTo>
                    <a:pt x="0" y="0"/>
                  </a:moveTo>
                  <a:lnTo>
                    <a:pt x="8382055" y="0"/>
                  </a:lnTo>
                  <a:lnTo>
                    <a:pt x="8382055" y="8951710"/>
                  </a:lnTo>
                  <a:lnTo>
                    <a:pt x="0" y="8951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5461621"/>
              <a:ext cx="3308473" cy="3896489"/>
            </a:xfrm>
            <a:custGeom>
              <a:avLst/>
              <a:gdLst/>
              <a:ahLst/>
              <a:cxnLst/>
              <a:rect l="l" t="t" r="r" b="b"/>
              <a:pathLst>
                <a:path w="3308473" h="3896489">
                  <a:moveTo>
                    <a:pt x="0" y="0"/>
                  </a:moveTo>
                  <a:lnTo>
                    <a:pt x="3308473" y="0"/>
                  </a:lnTo>
                  <a:lnTo>
                    <a:pt x="3308473" y="3896489"/>
                  </a:lnTo>
                  <a:lnTo>
                    <a:pt x="0" y="3896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30024" y="1296293"/>
            <a:ext cx="9033435" cy="3031214"/>
            <a:chOff x="-261122" y="-899760"/>
            <a:chExt cx="12044580" cy="4041618"/>
          </a:xfrm>
        </p:grpSpPr>
        <p:sp>
          <p:nvSpPr>
            <p:cNvPr id="6" name="TextBox 6"/>
            <p:cNvSpPr txBox="1"/>
            <p:nvPr/>
          </p:nvSpPr>
          <p:spPr>
            <a:xfrm>
              <a:off x="-261122" y="-899760"/>
              <a:ext cx="12044580" cy="4041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4000" dirty="0">
                  <a:solidFill>
                    <a:srgbClr val="41404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 DỰNG HỆ THỐNG TRỰC QUAN DỮ LIỆU CỔ PHIẾU DỰA TRÊN CÔNG NGHỆ XỬ LÝ LUỒNG VÀ PHÂN TÍCH THỜI GIAN THỰC TRÊN AZURE</a:t>
              </a:r>
              <a:endParaRPr lang="en-US" sz="5000" dirty="0">
                <a:solidFill>
                  <a:srgbClr val="414042"/>
                </a:solidFill>
                <a:latin typeface="HK Grotesk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1533768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EB82F8-DD52-302D-5669-1B2226708C58}"/>
              </a:ext>
            </a:extLst>
          </p:cNvPr>
          <p:cNvSpPr txBox="1"/>
          <p:nvPr/>
        </p:nvSpPr>
        <p:spPr>
          <a:xfrm>
            <a:off x="8030024" y="5474282"/>
            <a:ext cx="77738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Xuân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	20521502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Duy Khánh				20521457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			20521750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2295D-BB5D-CAB2-9C92-A6466E298964}"/>
              </a:ext>
            </a:extLst>
          </p:cNvPr>
          <p:cNvSpPr txBox="1"/>
          <p:nvPr/>
        </p:nvSpPr>
        <p:spPr>
          <a:xfrm>
            <a:off x="13716000" y="8990707"/>
            <a:ext cx="441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Hà Lê Hoài Trung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51F9BE-F17A-B1D8-8E97-098D1B57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F8254-31B0-80DF-EB64-5831BE1E0857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07172" y="1028700"/>
            <a:ext cx="4499158" cy="8806043"/>
          </a:xfrm>
          <a:custGeom>
            <a:avLst/>
            <a:gdLst/>
            <a:ahLst/>
            <a:cxnLst/>
            <a:rect l="l" t="t" r="r" b="b"/>
            <a:pathLst>
              <a:path w="4499158" h="8806043">
                <a:moveTo>
                  <a:pt x="0" y="0"/>
                </a:moveTo>
                <a:lnTo>
                  <a:pt x="4499158" y="0"/>
                </a:lnTo>
                <a:lnTo>
                  <a:pt x="4499158" y="8806043"/>
                </a:lnTo>
                <a:lnTo>
                  <a:pt x="0" y="8806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187035" y="1028700"/>
            <a:ext cx="6072265" cy="8806043"/>
          </a:xfrm>
          <a:custGeom>
            <a:avLst/>
            <a:gdLst/>
            <a:ahLst/>
            <a:cxnLst/>
            <a:rect l="l" t="t" r="r" b="b"/>
            <a:pathLst>
              <a:path w="6072265" h="8806043">
                <a:moveTo>
                  <a:pt x="0" y="0"/>
                </a:moveTo>
                <a:lnTo>
                  <a:pt x="6072265" y="0"/>
                </a:lnTo>
                <a:lnTo>
                  <a:pt x="6072265" y="8806043"/>
                </a:lnTo>
                <a:lnTo>
                  <a:pt x="0" y="8806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086350" y="-38100"/>
            <a:ext cx="81153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Linear regression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D3C6-21BB-2365-CA3E-C34E0FBB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31404-5058-4AED-78DE-487E278880C0}"/>
              </a:ext>
            </a:extLst>
          </p:cNvPr>
          <p:cNvSpPr txBox="1"/>
          <p:nvPr/>
        </p:nvSpPr>
        <p:spPr>
          <a:xfrm>
            <a:off x="17830800" y="9912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007" y="1220675"/>
            <a:ext cx="4267033" cy="8245591"/>
          </a:xfrm>
          <a:custGeom>
            <a:avLst/>
            <a:gdLst/>
            <a:ahLst/>
            <a:cxnLst/>
            <a:rect l="l" t="t" r="r" b="b"/>
            <a:pathLst>
              <a:path w="4267033" h="8245591">
                <a:moveTo>
                  <a:pt x="0" y="0"/>
                </a:moveTo>
                <a:lnTo>
                  <a:pt x="4267034" y="0"/>
                </a:lnTo>
                <a:lnTo>
                  <a:pt x="4267034" y="8245590"/>
                </a:lnTo>
                <a:lnTo>
                  <a:pt x="0" y="8245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64078" y="1220675"/>
            <a:ext cx="5595222" cy="8245591"/>
          </a:xfrm>
          <a:custGeom>
            <a:avLst/>
            <a:gdLst/>
            <a:ahLst/>
            <a:cxnLst/>
            <a:rect l="l" t="t" r="r" b="b"/>
            <a:pathLst>
              <a:path w="5595222" h="8245591">
                <a:moveTo>
                  <a:pt x="0" y="0"/>
                </a:moveTo>
                <a:lnTo>
                  <a:pt x="5595222" y="0"/>
                </a:lnTo>
                <a:lnTo>
                  <a:pt x="5595222" y="8245590"/>
                </a:lnTo>
                <a:lnTo>
                  <a:pt x="0" y="8245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477357" y="153875"/>
            <a:ext cx="1133328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Neural network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730F-9AB3-AB12-9413-E7BA83FF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B888A-BB71-D867-7D1F-793E72F7EBDE}"/>
              </a:ext>
            </a:extLst>
          </p:cNvPr>
          <p:cNvSpPr txBox="1"/>
          <p:nvPr/>
        </p:nvSpPr>
        <p:spPr>
          <a:xfrm>
            <a:off x="17830800" y="9917668"/>
            <a:ext cx="56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4262179" cy="8637513"/>
          </a:xfrm>
          <a:custGeom>
            <a:avLst/>
            <a:gdLst/>
            <a:ahLst/>
            <a:cxnLst/>
            <a:rect l="l" t="t" r="r" b="b"/>
            <a:pathLst>
              <a:path w="4262179" h="8637513">
                <a:moveTo>
                  <a:pt x="0" y="0"/>
                </a:moveTo>
                <a:lnTo>
                  <a:pt x="4262179" y="0"/>
                </a:lnTo>
                <a:lnTo>
                  <a:pt x="4262179" y="8637513"/>
                </a:lnTo>
                <a:lnTo>
                  <a:pt x="0" y="8637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531866" y="1220675"/>
            <a:ext cx="5727434" cy="8445539"/>
          </a:xfrm>
          <a:custGeom>
            <a:avLst/>
            <a:gdLst/>
            <a:ahLst/>
            <a:cxnLst/>
            <a:rect l="l" t="t" r="r" b="b"/>
            <a:pathLst>
              <a:path w="5727434" h="8445539">
                <a:moveTo>
                  <a:pt x="0" y="0"/>
                </a:moveTo>
                <a:lnTo>
                  <a:pt x="5727434" y="0"/>
                </a:lnTo>
                <a:lnTo>
                  <a:pt x="5727434" y="8445538"/>
                </a:lnTo>
                <a:lnTo>
                  <a:pt x="0" y="8445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477357" y="153875"/>
            <a:ext cx="1133328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Decision Forest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17D2-68D8-231E-EF87-352186C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265B0-59EA-D94B-EBA8-C8FF9ECCC2D2}"/>
              </a:ext>
            </a:extLst>
          </p:cNvPr>
          <p:cNvSpPr txBox="1"/>
          <p:nvPr/>
        </p:nvSpPr>
        <p:spPr>
          <a:xfrm>
            <a:off x="17754600" y="9867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1958" y="1276297"/>
            <a:ext cx="14882206" cy="8232710"/>
          </a:xfrm>
          <a:custGeom>
            <a:avLst/>
            <a:gdLst/>
            <a:ahLst/>
            <a:cxnLst/>
            <a:rect l="l" t="t" r="r" b="b"/>
            <a:pathLst>
              <a:path w="14882206" h="8232710">
                <a:moveTo>
                  <a:pt x="0" y="0"/>
                </a:moveTo>
                <a:lnTo>
                  <a:pt x="14882206" y="0"/>
                </a:lnTo>
                <a:lnTo>
                  <a:pt x="14882206" y="8232709"/>
                </a:lnTo>
                <a:lnTo>
                  <a:pt x="0" y="8232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290879" y="-9525"/>
            <a:ext cx="1133328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Linear regression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432FD-2946-1317-9B56-E9955F29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11193-91A1-0BA2-23DC-D90605A588A4}"/>
              </a:ext>
            </a:extLst>
          </p:cNvPr>
          <p:cNvSpPr txBox="1"/>
          <p:nvPr/>
        </p:nvSpPr>
        <p:spPr>
          <a:xfrm>
            <a:off x="17754600" y="9867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9746" y="1466747"/>
            <a:ext cx="13833308" cy="7791553"/>
          </a:xfrm>
          <a:custGeom>
            <a:avLst/>
            <a:gdLst/>
            <a:ahLst/>
            <a:cxnLst/>
            <a:rect l="l" t="t" r="r" b="b"/>
            <a:pathLst>
              <a:path w="13833308" h="7791553">
                <a:moveTo>
                  <a:pt x="0" y="0"/>
                </a:moveTo>
                <a:lnTo>
                  <a:pt x="13833308" y="0"/>
                </a:lnTo>
                <a:lnTo>
                  <a:pt x="13833308" y="7791553"/>
                </a:lnTo>
                <a:lnTo>
                  <a:pt x="0" y="7791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629757" y="153875"/>
            <a:ext cx="1133328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Neural network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348A6-F18C-D45F-39AB-1B227821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DFB80-445C-88B4-528F-4A98B39AA26A}"/>
              </a:ext>
            </a:extLst>
          </p:cNvPr>
          <p:cNvSpPr txBox="1"/>
          <p:nvPr/>
        </p:nvSpPr>
        <p:spPr>
          <a:xfrm>
            <a:off x="17754600" y="9867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0435" y="1263086"/>
            <a:ext cx="15407129" cy="7995214"/>
          </a:xfrm>
          <a:custGeom>
            <a:avLst/>
            <a:gdLst/>
            <a:ahLst/>
            <a:cxnLst/>
            <a:rect l="l" t="t" r="r" b="b"/>
            <a:pathLst>
              <a:path w="15407129" h="7995214">
                <a:moveTo>
                  <a:pt x="0" y="0"/>
                </a:moveTo>
                <a:lnTo>
                  <a:pt x="15407130" y="0"/>
                </a:lnTo>
                <a:lnTo>
                  <a:pt x="15407130" y="7995214"/>
                </a:lnTo>
                <a:lnTo>
                  <a:pt x="0" y="7995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477357" y="153875"/>
            <a:ext cx="1133328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Decision Forest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BDB58-F7C1-1BA4-C941-AA6AB918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9F829-F014-F42D-2F6C-F84D74751CF6}"/>
              </a:ext>
            </a:extLst>
          </p:cNvPr>
          <p:cNvSpPr txBox="1"/>
          <p:nvPr/>
        </p:nvSpPr>
        <p:spPr>
          <a:xfrm>
            <a:off x="17754600" y="9867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274883-0BCE-EBC7-D87A-803C0D194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2A526A-89DE-4060-EB4B-87009F1A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30B8F-F234-E129-0444-74B9BBC2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173" y="7500150"/>
            <a:ext cx="2029262" cy="1920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9E921-15A0-7807-232E-6C525A92E97B}"/>
              </a:ext>
            </a:extLst>
          </p:cNvPr>
          <p:cNvSpPr txBox="1"/>
          <p:nvPr/>
        </p:nvSpPr>
        <p:spPr>
          <a:xfrm>
            <a:off x="17754600" y="9867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4157" y="1832397"/>
            <a:ext cx="7499686" cy="7844995"/>
          </a:xfrm>
          <a:custGeom>
            <a:avLst/>
            <a:gdLst/>
            <a:ahLst/>
            <a:cxnLst/>
            <a:rect l="l" t="t" r="r" b="b"/>
            <a:pathLst>
              <a:path w="7499686" h="7844995">
                <a:moveTo>
                  <a:pt x="0" y="0"/>
                </a:moveTo>
                <a:lnTo>
                  <a:pt x="7499686" y="0"/>
                </a:lnTo>
                <a:lnTo>
                  <a:pt x="7499686" y="7844995"/>
                </a:lnTo>
                <a:lnTo>
                  <a:pt x="0" y="784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292719" y="494456"/>
            <a:ext cx="8984895" cy="105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37"/>
              </a:lnSpc>
            </a:pP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4F223-C1FE-4BAC-5858-2EDAE62F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65FA-F1BF-426F-5AB9-20881AE61539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20531" y="0"/>
            <a:ext cx="6858000" cy="1028700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8813" r="-11048" b="-1993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360871" y="1019175"/>
            <a:ext cx="8984895" cy="105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37"/>
              </a:lnSpc>
            </a:pP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948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6948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0871" y="2236236"/>
            <a:ext cx="8393790" cy="6887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 liệu chứng khoán được tạo ra và gửi đến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Hubs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 liệu từ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Hubs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được xử lý bởi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quả xử lý bởi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được lưu trữ vào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 liệu từ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được sử dụng để huấn luyện mô hình học máy bằng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quả từ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được lưu trữ vào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 liệu từ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và kết quả từ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được trực quan hóa bằng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ts val="3613"/>
              </a:lnSpc>
            </a:pPr>
            <a:endParaRPr lang="en-US" sz="2580" dirty="0">
              <a:solidFill>
                <a:srgbClr val="414042"/>
              </a:solidFill>
              <a:latin typeface="HK Grotes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F869-E909-3EE8-7687-3F9BBD79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79933-905C-AA5B-434B-4CBE8CACB8D5}"/>
              </a:ext>
            </a:extLst>
          </p:cNvPr>
          <p:cNvSpPr txBox="1"/>
          <p:nvPr/>
        </p:nvSpPr>
        <p:spPr>
          <a:xfrm>
            <a:off x="18131547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90001" y="2408051"/>
            <a:ext cx="11596687" cy="6162890"/>
          </a:xfrm>
          <a:custGeom>
            <a:avLst/>
            <a:gdLst/>
            <a:ahLst/>
            <a:cxnLst/>
            <a:rect l="l" t="t" r="r" b="b"/>
            <a:pathLst>
              <a:path w="11596687" h="6162890">
                <a:moveTo>
                  <a:pt x="0" y="0"/>
                </a:moveTo>
                <a:lnTo>
                  <a:pt x="11596687" y="0"/>
                </a:lnTo>
                <a:lnTo>
                  <a:pt x="11596687" y="6162890"/>
                </a:lnTo>
                <a:lnTo>
                  <a:pt x="0" y="616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930525"/>
            <a:ext cx="5661301" cy="500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phiểu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NVDA (NVDA) real time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4000" dirty="0" err="1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414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yahoo Finance</a:t>
            </a:r>
          </a:p>
          <a:p>
            <a:pPr algn="l">
              <a:lnSpc>
                <a:spcPts val="5600"/>
              </a:lnSpc>
            </a:pPr>
            <a:endParaRPr lang="en-US" sz="4000" dirty="0">
              <a:solidFill>
                <a:srgbClr val="4140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5599"/>
              </a:lnSpc>
            </a:pPr>
            <a:r>
              <a:rPr lang="en-US" sz="3999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https://finance.yahoo.com/quote/NVDA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95251"/>
            <a:ext cx="6863264" cy="77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5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000" dirty="0">
              <a:solidFill>
                <a:srgbClr val="222A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D171-931A-E0E4-526D-540BA982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3C5B1-85A5-7D1F-6F56-78E7FAA86C90}"/>
              </a:ext>
            </a:extLst>
          </p:cNvPr>
          <p:cNvSpPr txBox="1"/>
          <p:nvPr/>
        </p:nvSpPr>
        <p:spPr>
          <a:xfrm>
            <a:off x="17907000" y="9917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7133" y="3867408"/>
            <a:ext cx="6629400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7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7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7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7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8431434" y="2334634"/>
            <a:ext cx="8827866" cy="5617733"/>
          </a:xfrm>
          <a:custGeom>
            <a:avLst/>
            <a:gdLst/>
            <a:ahLst/>
            <a:cxnLst/>
            <a:rect l="l" t="t" r="r" b="b"/>
            <a:pathLst>
              <a:path w="8827866" h="5617733">
                <a:moveTo>
                  <a:pt x="0" y="0"/>
                </a:moveTo>
                <a:lnTo>
                  <a:pt x="8827866" y="0"/>
                </a:lnTo>
                <a:lnTo>
                  <a:pt x="8827866" y="5617732"/>
                </a:lnTo>
                <a:lnTo>
                  <a:pt x="0" y="5617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953152" y="4934208"/>
            <a:ext cx="2425839" cy="2856984"/>
          </a:xfrm>
          <a:custGeom>
            <a:avLst/>
            <a:gdLst/>
            <a:ahLst/>
            <a:cxnLst/>
            <a:rect l="l" t="t" r="r" b="b"/>
            <a:pathLst>
              <a:path w="2425839" h="2856984">
                <a:moveTo>
                  <a:pt x="0" y="0"/>
                </a:moveTo>
                <a:lnTo>
                  <a:pt x="2425839" y="0"/>
                </a:lnTo>
                <a:lnTo>
                  <a:pt x="2425839" y="2856984"/>
                </a:lnTo>
                <a:lnTo>
                  <a:pt x="0" y="2856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C086-3ACC-02FF-555D-A1CD03F8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A8BC4-17E8-8094-3CE5-04E6041EDDAF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53508"/>
              </p:ext>
            </p:extLst>
          </p:nvPr>
        </p:nvGraphicFramePr>
        <p:xfrm>
          <a:off x="1219200" y="2614261"/>
          <a:ext cx="16011525" cy="5807380"/>
        </p:xfrm>
        <a:graphic>
          <a:graphicData uri="http://schemas.openxmlformats.org/drawingml/2006/table">
            <a:tbl>
              <a:tblPr/>
              <a:tblGrid>
                <a:gridCol w="521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2807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222A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Event Hubs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640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222A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Stream Analytics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222A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SQL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573">
                <a:tc>
                  <a:txBody>
                    <a:bodyPr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NVDA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EventHub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blob Storage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trữ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querry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1019175"/>
            <a:ext cx="162306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7000" dirty="0">
              <a:solidFill>
                <a:srgbClr val="222A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CC0D6-A8DF-BFD8-2B0D-FA1CAA6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671E-164C-BFCC-565A-BF04B46D4969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60247"/>
              </p:ext>
            </p:extLst>
          </p:nvPr>
        </p:nvGraphicFramePr>
        <p:xfrm>
          <a:off x="1028700" y="2589353"/>
          <a:ext cx="16202025" cy="5424231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172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222A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222A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Machine Learning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600" dirty="0">
                          <a:solidFill>
                            <a:srgbClr val="222A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Factory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059">
                <a:tc>
                  <a:txBody>
                    <a:bodyPr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299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99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đoán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JSON </a:t>
                      </a:r>
                      <a:r>
                        <a:rPr lang="en-US" sz="3300" dirty="0" err="1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3300" dirty="0">
                          <a:solidFill>
                            <a:srgbClr val="41404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1019175"/>
            <a:ext cx="162306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7000" dirty="0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rgbClr val="222A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7000" dirty="0">
              <a:solidFill>
                <a:srgbClr val="222A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47E61-C4AA-820C-41BE-B5787A3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C0013-1CCA-631F-DD62-36FD7DE4089D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05327" y="2861499"/>
            <a:ext cx="7179160" cy="5064571"/>
          </a:xfrm>
          <a:custGeom>
            <a:avLst/>
            <a:gdLst/>
            <a:ahLst/>
            <a:cxnLst/>
            <a:rect l="l" t="t" r="r" b="b"/>
            <a:pathLst>
              <a:path w="7179160" h="5064571">
                <a:moveTo>
                  <a:pt x="0" y="0"/>
                </a:moveTo>
                <a:lnTo>
                  <a:pt x="7179160" y="0"/>
                </a:lnTo>
                <a:lnTo>
                  <a:pt x="7179160" y="5064571"/>
                </a:lnTo>
                <a:lnTo>
                  <a:pt x="0" y="5064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683332"/>
            <a:ext cx="81153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D83DD-13E3-66B5-F7B2-68F9EEDA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E3D7-6B6A-7574-B0D3-91F94A891DF6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4484" y="1057275"/>
            <a:ext cx="10154352" cy="8494240"/>
          </a:xfrm>
          <a:custGeom>
            <a:avLst/>
            <a:gdLst/>
            <a:ahLst/>
            <a:cxnLst/>
            <a:rect l="l" t="t" r="r" b="b"/>
            <a:pathLst>
              <a:path w="10154352" h="8494240">
                <a:moveTo>
                  <a:pt x="0" y="0"/>
                </a:moveTo>
                <a:lnTo>
                  <a:pt x="10154352" y="0"/>
                </a:lnTo>
                <a:lnTo>
                  <a:pt x="10154352" y="8494240"/>
                </a:lnTo>
                <a:lnTo>
                  <a:pt x="0" y="8494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7797" y="-38100"/>
            <a:ext cx="81153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414042"/>
                </a:solidFill>
                <a:latin typeface="HK Grotesk Semi-Bold"/>
              </a:rPr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F9AD-C0AA-DDAF-8733-FA0D3447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C7CFC-AC2E-E121-92D1-9970B05E624B}"/>
              </a:ext>
            </a:extLst>
          </p:cNvPr>
          <p:cNvSpPr txBox="1"/>
          <p:nvPr/>
        </p:nvSpPr>
        <p:spPr>
          <a:xfrm>
            <a:off x="17975094" y="991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353</Words>
  <Application>Microsoft Office PowerPoint</Application>
  <PresentationFormat>Custom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HK Grotesk Semi-Bold</vt:lpstr>
      <vt:lpstr>Arial</vt:lpstr>
      <vt:lpstr>Times New Roman</vt:lpstr>
      <vt:lpstr>Aptos</vt:lpstr>
      <vt:lpstr>Symbol</vt:lpstr>
      <vt:lpstr>HK Grotesk Bold</vt:lpstr>
      <vt:lpstr>Calibri</vt:lpstr>
      <vt:lpstr>HK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TRỰC QUAN DỮ LIỆU CỔ PHIẾU DỰA TRÊN CÔNG NGHỆ XỬ LÝ LUỒNG VÀ PHÂN TÍCH THỜI GIAN THỰC TRÊN AZURE</dc:title>
  <cp:lastModifiedBy>Trần Duy Khánh</cp:lastModifiedBy>
  <cp:revision>3</cp:revision>
  <dcterms:created xsi:type="dcterms:W3CDTF">2006-08-16T00:00:00Z</dcterms:created>
  <dcterms:modified xsi:type="dcterms:W3CDTF">2024-05-31T12:06:42Z</dcterms:modified>
  <dc:identifier>DAGGIcRwI4Y</dc:identifier>
</cp:coreProperties>
</file>