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Fjalla One"/>
      <p:regular r:id="rId23"/>
    </p:embeddedFont>
    <p:embeddedFont>
      <p:font typeface="Barlow Semi Condensed Medium"/>
      <p:regular r:id="rId24"/>
      <p:bold r:id="rId25"/>
      <p:italic r:id="rId26"/>
      <p:boldItalic r:id="rId27"/>
    </p:embeddedFont>
    <p:embeddedFont>
      <p:font typeface="Nunito Medium"/>
      <p:regular r:id="rId28"/>
      <p:bold r:id="rId29"/>
      <p:italic r:id="rId30"/>
      <p:boldItalic r:id="rId31"/>
    </p:embeddedFont>
    <p:embeddedFont>
      <p:font typeface="Barlow Semi Condensed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BarlowSemiCondensedMedium-regular.fntdata"/><Relationship Id="rId23" Type="http://schemas.openxmlformats.org/officeDocument/2006/relationships/font" Target="fonts/Fjalla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italic.fntdata"/><Relationship Id="rId25" Type="http://schemas.openxmlformats.org/officeDocument/2006/relationships/font" Target="fonts/BarlowSemiCondensedMedium-bold.fntdata"/><Relationship Id="rId28" Type="http://schemas.openxmlformats.org/officeDocument/2006/relationships/font" Target="fonts/NunitoMedium-regular.fntdata"/><Relationship Id="rId27" Type="http://schemas.openxmlformats.org/officeDocument/2006/relationships/font" Target="fonts/BarlowSemi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Medium-boldItalic.fntdata"/><Relationship Id="rId30" Type="http://schemas.openxmlformats.org/officeDocument/2006/relationships/font" Target="fonts/NunitoMedium-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bold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regular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italic.fntdata"/><Relationship Id="rId15" Type="http://schemas.openxmlformats.org/officeDocument/2006/relationships/font" Target="fonts/Roboto-regular.fntdata"/><Relationship Id="rId37" Type="http://schemas.openxmlformats.org/officeDocument/2006/relationships/font" Target="fonts/RobotoMono-bold.fntdata"/><Relationship Id="rId14" Type="http://schemas.openxmlformats.org/officeDocument/2006/relationships/slide" Target="slides/slide10.xml"/><Relationship Id="rId36" Type="http://schemas.openxmlformats.org/officeDocument/2006/relationships/font" Target="fonts/RobotoMono-regular.fntdata"/><Relationship Id="rId17" Type="http://schemas.openxmlformats.org/officeDocument/2006/relationships/font" Target="fonts/Roboto-italic.fntdata"/><Relationship Id="rId39" Type="http://schemas.openxmlformats.org/officeDocument/2006/relationships/font" Target="fonts/RobotoMono-boldItalic.fntdata"/><Relationship Id="rId16" Type="http://schemas.openxmlformats.org/officeDocument/2006/relationships/font" Target="fonts/Roboto-bold.fntdata"/><Relationship Id="rId38" Type="http://schemas.openxmlformats.org/officeDocument/2006/relationships/font" Target="fonts/RobotoMono-italic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често е една от основните причини за бавно зареждане. Големите файлове отнемат време за изтегляне и обработка, особено на мобилни устройства. Ако липсва lazy loading или ако зареждаме неизползван код, това директно влияе на скоростта и потребителското изживяване.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3580a6f055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3580a6f055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често е една от основните причини за бавно зареждане. Големите файлове отнемат време за изтегляне и обработка, особено на мобилни устройства. Ако липсва lazy loading или ако зареждаме неизползван код, това директно влияе на скоростта и потребителското изживяване.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3580a6f055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3580a6f055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Google използва така наречените Core Web Vitals, за да измерва качеството на уеб изживяването. Ето най-важните: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TTFB (Time to First Byte): колко време минава, докато получим първия байт от сървъра.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FCP (First Contentful Paint): кога се появява първият визуален елемент.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LCP (Largest Contentful Paint): кога се зарежда най-големият видим елемент – обикновено снимка или заглавие.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TTI (Time to Interactive): кога страницата е напълно интерактивна.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TBT (Total Blocking Time): колко време JavaScript блокира потребителя от взаимодействие.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CLS (Cumulative Layout Shift): визуална стабилност – премества ли се съдържанието при зареждане.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JavaScript най-силно влияе на TTI и TBT – ако има тежки скриптове, страницата става „мъртва“ за няколко секунди след зареждане.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3580a6f055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3580a6f055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as="style"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най-висок приоритет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as="script"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среден до нисък приоритет.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3580a6f055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3580a6f055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as="style"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най-висок приоритет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as="script"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среден до нисък приоритет.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3580a6f055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Google Shape;2201;g3580a6f055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as="style"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най-висок приоритет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as="script"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среден до нисък приоритет.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3580a6f055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3580a6f055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as="style"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най-висок приоритет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as="script"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среден до нисък приоритет.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800460" y="9598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352750" y="361225"/>
            <a:ext cx="6405300" cy="33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Oценка на JavaScript приложенията:</a:t>
            </a:r>
            <a:br>
              <a:rPr lang="en" sz="4200">
                <a:latin typeface="Nunito"/>
                <a:ea typeface="Nunito"/>
                <a:cs typeface="Nunito"/>
                <a:sym typeface="Nunito"/>
              </a:rPr>
            </a:br>
            <a:r>
              <a:rPr lang="en" sz="4200">
                <a:latin typeface="Nunito"/>
                <a:ea typeface="Nunito"/>
                <a:cs typeface="Nunito"/>
                <a:sym typeface="Nunito"/>
              </a:rPr>
              <a:t>производителност, оптимизация,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unito"/>
                <a:ea typeface="Nunito"/>
                <a:cs typeface="Nunito"/>
                <a:sym typeface="Nunito"/>
              </a:rPr>
              <a:t>време,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36156" y="398895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Nunito Medium"/>
                <a:ea typeface="Nunito Medium"/>
                <a:cs typeface="Nunito Medium"/>
                <a:sym typeface="Nunito Medium"/>
              </a:rPr>
              <a:t>Божидар Томов</a:t>
            </a:r>
            <a:br>
              <a:rPr lang="en" sz="2300">
                <a:latin typeface="Nunito Medium"/>
                <a:ea typeface="Nunito Medium"/>
                <a:cs typeface="Nunito Medium"/>
                <a:sym typeface="Nunito Medium"/>
              </a:rPr>
            </a:br>
            <a:r>
              <a:rPr lang="en" sz="2300">
                <a:latin typeface="Nunito Medium"/>
                <a:ea typeface="Nunito Medium"/>
                <a:cs typeface="Nunito Medium"/>
                <a:sym typeface="Nunito Medium"/>
              </a:rPr>
              <a:t>0MI0600171</a:t>
            </a:r>
            <a:endParaRPr sz="2300">
              <a:solidFill>
                <a:schemeClr val="accent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42"/>
          <p:cNvSpPr txBox="1"/>
          <p:nvPr>
            <p:ph type="title"/>
          </p:nvPr>
        </p:nvSpPr>
        <p:spPr>
          <a:xfrm>
            <a:off x="4338800" y="1914875"/>
            <a:ext cx="4384800" cy="1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latin typeface="Nunito"/>
                <a:ea typeface="Nunito"/>
                <a:cs typeface="Nunito"/>
                <a:sym typeface="Nunito"/>
              </a:rPr>
              <a:t>Благодаря за вниманието</a:t>
            </a:r>
            <a:endParaRPr b="1" sz="3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1" name="Google Shape;2221;p42"/>
          <p:cNvSpPr txBox="1"/>
          <p:nvPr>
            <p:ph idx="1" type="subTitle"/>
          </p:nvPr>
        </p:nvSpPr>
        <p:spPr>
          <a:xfrm>
            <a:off x="8507700" y="4674300"/>
            <a:ext cx="6363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1F1F1"/>
                </a:solidFill>
              </a:rPr>
              <a:t>Act iii</a:t>
            </a:r>
            <a:endParaRPr sz="1100">
              <a:solidFill>
                <a:srgbClr val="F1F1F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22" name="Google Shape;2222;p42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2223" name="Google Shape;2223;p42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2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2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2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2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2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2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2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2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2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2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2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2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2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2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2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2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2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2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2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2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2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2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2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2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2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2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2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2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2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2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2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2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2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2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2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2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2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2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2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2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2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2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2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2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2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2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2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2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2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2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2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2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2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2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2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2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2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2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2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2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2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2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2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2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2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2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2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2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2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2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2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2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2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2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2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2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2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2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2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2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2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2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2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2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2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2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2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2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2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2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2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2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2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2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2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2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2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2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2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2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2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2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2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2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2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2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2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2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2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2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2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2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2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2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2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2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2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2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2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2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2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2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2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2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2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2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2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2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2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2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2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2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2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2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2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2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2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2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2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2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2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2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2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2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2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2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2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2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2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2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2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2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2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2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2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2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2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2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2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2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2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2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2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2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2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2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2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2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2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2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2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2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2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2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2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2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2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2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2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2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2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2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2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2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2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2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2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2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2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2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2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2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2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2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2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2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2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2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2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2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2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2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2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2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2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2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2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2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2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2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2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2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2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2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2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2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2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4985231" y="2205016"/>
            <a:ext cx="3439617" cy="2411615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79" y="829442"/>
            <a:ext cx="564159" cy="652581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79" y="1786041"/>
            <a:ext cx="564159" cy="65156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79" y="2743465"/>
            <a:ext cx="564159" cy="652886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31679" y="3701406"/>
            <a:ext cx="564159" cy="652638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Съдържание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9" name="Google Shape;2129;p34"/>
          <p:cNvSpPr txBox="1"/>
          <p:nvPr>
            <p:ph idx="1" type="subTitle"/>
          </p:nvPr>
        </p:nvSpPr>
        <p:spPr>
          <a:xfrm>
            <a:off x="1360576" y="789450"/>
            <a:ext cx="3539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Фактори, забавящи зареждането на уеб страници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130" name="Google Shape;2130;p34"/>
          <p:cNvSpPr txBox="1"/>
          <p:nvPr>
            <p:ph idx="9" type="title"/>
          </p:nvPr>
        </p:nvSpPr>
        <p:spPr>
          <a:xfrm>
            <a:off x="804637" y="961597"/>
            <a:ext cx="406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31" name="Google Shape;2131;p34"/>
          <p:cNvSpPr txBox="1"/>
          <p:nvPr>
            <p:ph idx="13" type="title"/>
          </p:nvPr>
        </p:nvSpPr>
        <p:spPr>
          <a:xfrm>
            <a:off x="804637" y="1920025"/>
            <a:ext cx="406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022</a:t>
            </a:r>
            <a:endParaRPr/>
          </a:p>
        </p:txBody>
      </p:sp>
      <p:sp>
        <p:nvSpPr>
          <p:cNvPr id="2132" name="Google Shape;2132;p34"/>
          <p:cNvSpPr txBox="1"/>
          <p:nvPr>
            <p:ph idx="14" type="title"/>
          </p:nvPr>
        </p:nvSpPr>
        <p:spPr>
          <a:xfrm>
            <a:off x="804637" y="2878454"/>
            <a:ext cx="406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33" name="Google Shape;2133;p34"/>
          <p:cNvSpPr txBox="1"/>
          <p:nvPr>
            <p:ph idx="15" type="title"/>
          </p:nvPr>
        </p:nvSpPr>
        <p:spPr>
          <a:xfrm>
            <a:off x="804637" y="3836883"/>
            <a:ext cx="406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34" name="Google Shape;2134;p34"/>
          <p:cNvSpPr txBox="1"/>
          <p:nvPr>
            <p:ph idx="1" type="subTitle"/>
          </p:nvPr>
        </p:nvSpPr>
        <p:spPr>
          <a:xfrm>
            <a:off x="1360563" y="1747886"/>
            <a:ext cx="31968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Цената на зареждането на JavaScript код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135" name="Google Shape;2135;p34"/>
          <p:cNvSpPr txBox="1"/>
          <p:nvPr>
            <p:ph idx="1" type="subTitle"/>
          </p:nvPr>
        </p:nvSpPr>
        <p:spPr>
          <a:xfrm>
            <a:off x="1360563" y="2743351"/>
            <a:ext cx="31968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Инструменти за измерване на JS производителност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136" name="Google Shape;2136;p34"/>
          <p:cNvSpPr txBox="1"/>
          <p:nvPr>
            <p:ph idx="1" type="subTitle"/>
          </p:nvPr>
        </p:nvSpPr>
        <p:spPr>
          <a:xfrm>
            <a:off x="1360563" y="3664724"/>
            <a:ext cx="31968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Влияние на JavaScript върху мрежовия трафик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grpSp>
        <p:nvGrpSpPr>
          <p:cNvPr id="2137" name="Google Shape;2137;p34"/>
          <p:cNvGrpSpPr/>
          <p:nvPr/>
        </p:nvGrpSpPr>
        <p:grpSpPr>
          <a:xfrm>
            <a:off x="731679" y="4490856"/>
            <a:ext cx="564159" cy="652638"/>
            <a:chOff x="731647" y="3806675"/>
            <a:chExt cx="635100" cy="734704"/>
          </a:xfrm>
        </p:grpSpPr>
        <p:grpSp>
          <p:nvGrpSpPr>
            <p:cNvPr id="2138" name="Google Shape;2138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9" name="Google Shape;2139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1" name="Google Shape;2141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42" name="Google Shape;214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3" name="Google Shape;214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4" name="Google Shape;214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5" name="Google Shape;2145;p34"/>
          <p:cNvSpPr txBox="1"/>
          <p:nvPr>
            <p:ph idx="15" type="title"/>
          </p:nvPr>
        </p:nvSpPr>
        <p:spPr>
          <a:xfrm>
            <a:off x="804637" y="4626333"/>
            <a:ext cx="406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2146" name="Google Shape;2146;p34"/>
          <p:cNvSpPr txBox="1"/>
          <p:nvPr>
            <p:ph idx="1" type="subTitle"/>
          </p:nvPr>
        </p:nvSpPr>
        <p:spPr>
          <a:xfrm>
            <a:off x="1360575" y="4572925"/>
            <a:ext cx="31968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Оптимизационни метрики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grpSp>
        <p:nvGrpSpPr>
          <p:cNvPr id="2147" name="Google Shape;2147;p34"/>
          <p:cNvGrpSpPr/>
          <p:nvPr/>
        </p:nvGrpSpPr>
        <p:grpSpPr>
          <a:xfrm>
            <a:off x="5301729" y="1095231"/>
            <a:ext cx="564159" cy="652638"/>
            <a:chOff x="731647" y="3806675"/>
            <a:chExt cx="635100" cy="734704"/>
          </a:xfrm>
        </p:grpSpPr>
        <p:grpSp>
          <p:nvGrpSpPr>
            <p:cNvPr id="2148" name="Google Shape;2148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49" name="Google Shape;2149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1" name="Google Shape;2151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52" name="Google Shape;215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3" name="Google Shape;215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4" name="Google Shape;215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55" name="Google Shape;2155;p34"/>
          <p:cNvSpPr txBox="1"/>
          <p:nvPr>
            <p:ph idx="15" type="title"/>
          </p:nvPr>
        </p:nvSpPr>
        <p:spPr>
          <a:xfrm>
            <a:off x="5374687" y="1230708"/>
            <a:ext cx="406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2156" name="Google Shape;2156;p34"/>
          <p:cNvSpPr txBox="1"/>
          <p:nvPr>
            <p:ph idx="1" type="subTitle"/>
          </p:nvPr>
        </p:nvSpPr>
        <p:spPr>
          <a:xfrm>
            <a:off x="5907025" y="1177300"/>
            <a:ext cx="31968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Методи за оптимизация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35"/>
          <p:cNvSpPr txBox="1"/>
          <p:nvPr>
            <p:ph type="title"/>
          </p:nvPr>
        </p:nvSpPr>
        <p:spPr>
          <a:xfrm>
            <a:off x="1187550" y="2477075"/>
            <a:ext cx="6768900" cy="11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Nunito"/>
                <a:ea typeface="Nunito"/>
                <a:cs typeface="Nunito"/>
                <a:sym typeface="Nunito"/>
              </a:rPr>
              <a:t>Фактори, забавящи зареждането на уеб страници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2" name="Google Shape;2162;p35"/>
          <p:cNvSpPr txBox="1"/>
          <p:nvPr>
            <p:ph idx="2" type="title"/>
          </p:nvPr>
        </p:nvSpPr>
        <p:spPr>
          <a:xfrm>
            <a:off x="2993175" y="11613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63" name="Google Shape;2163;p35"/>
          <p:cNvSpPr txBox="1"/>
          <p:nvPr/>
        </p:nvSpPr>
        <p:spPr>
          <a:xfrm>
            <a:off x="984375" y="3650750"/>
            <a:ext cx="35412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Големи JavaScript файлове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Синхронно изпълнение - блокира UI</a:t>
            </a:r>
            <a:br>
              <a:rPr lang="en" sz="1600">
                <a:latin typeface="Nunito"/>
                <a:ea typeface="Nunito"/>
                <a:cs typeface="Nunito"/>
                <a:sym typeface="Nunito"/>
              </a:rPr>
            </a:b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35"/>
          <p:cNvSpPr txBox="1"/>
          <p:nvPr/>
        </p:nvSpPr>
        <p:spPr>
          <a:xfrm>
            <a:off x="4587750" y="3650675"/>
            <a:ext cx="35412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Неоптимизирани библиотеки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Липса на lazy loading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36"/>
          <p:cNvSpPr txBox="1"/>
          <p:nvPr>
            <p:ph type="title"/>
          </p:nvPr>
        </p:nvSpPr>
        <p:spPr>
          <a:xfrm>
            <a:off x="1187550" y="1867475"/>
            <a:ext cx="6768900" cy="11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Nunito"/>
                <a:ea typeface="Nunito"/>
                <a:cs typeface="Nunito"/>
                <a:sym typeface="Nunito"/>
              </a:rPr>
              <a:t>Цената на зареждане на JavaScript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0" name="Google Shape;2170;p36"/>
          <p:cNvSpPr txBox="1"/>
          <p:nvPr>
            <p:ph idx="2" type="title"/>
          </p:nvPr>
        </p:nvSpPr>
        <p:spPr>
          <a:xfrm>
            <a:off x="2993175" y="5517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1" name="Google Shape;2171;p36"/>
          <p:cNvSpPr txBox="1"/>
          <p:nvPr/>
        </p:nvSpPr>
        <p:spPr>
          <a:xfrm>
            <a:off x="984375" y="2660150"/>
            <a:ext cx="35412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Изтегляне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Парсване</a:t>
            </a:r>
            <a:br>
              <a:rPr lang="en" sz="1600">
                <a:latin typeface="Nunito"/>
                <a:ea typeface="Nunito"/>
                <a:cs typeface="Nunito"/>
                <a:sym typeface="Nunito"/>
              </a:rPr>
            </a:b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36"/>
          <p:cNvSpPr txBox="1"/>
          <p:nvPr/>
        </p:nvSpPr>
        <p:spPr>
          <a:xfrm>
            <a:off x="4587750" y="2660075"/>
            <a:ext cx="35412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Компилация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Изпълнение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3" name="Google Shape;2173;p36"/>
          <p:cNvSpPr txBox="1"/>
          <p:nvPr/>
        </p:nvSpPr>
        <p:spPr>
          <a:xfrm>
            <a:off x="1252350" y="3656725"/>
            <a:ext cx="6768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latin typeface="Nunito"/>
                <a:ea typeface="Nunito"/>
                <a:cs typeface="Nunito"/>
                <a:sym typeface="Nunito"/>
              </a:rPr>
              <a:t>1 MB JS файл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→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до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13 сек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обработка на слаб телефон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Влияе на: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Време до интерактивност (TTI), Производителност на по-стари устройства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7"/>
          <p:cNvSpPr txBox="1"/>
          <p:nvPr>
            <p:ph type="title"/>
          </p:nvPr>
        </p:nvSpPr>
        <p:spPr>
          <a:xfrm>
            <a:off x="1187550" y="1867475"/>
            <a:ext cx="6768900" cy="11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Nunito"/>
                <a:ea typeface="Nunito"/>
                <a:cs typeface="Nunito"/>
                <a:sym typeface="Nunito"/>
              </a:rPr>
              <a:t>Инструменти за измерване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9" name="Google Shape;2179;p37"/>
          <p:cNvSpPr txBox="1"/>
          <p:nvPr>
            <p:ph idx="2" type="title"/>
          </p:nvPr>
        </p:nvSpPr>
        <p:spPr>
          <a:xfrm>
            <a:off x="2993175" y="5517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80" name="Google Shape;2180;p37"/>
          <p:cNvSpPr txBox="1"/>
          <p:nvPr/>
        </p:nvSpPr>
        <p:spPr>
          <a:xfrm>
            <a:off x="867900" y="2660150"/>
            <a:ext cx="3947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Chrome DevTools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– Performance таб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WebPageTest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– симулации на устройства и мрежи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DeviceTiming (Etsy)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– измерване на части от JS кода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37"/>
          <p:cNvSpPr txBox="1"/>
          <p:nvPr/>
        </p:nvSpPr>
        <p:spPr>
          <a:xfrm>
            <a:off x="4587750" y="2660075"/>
            <a:ext cx="3947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Lighthouse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– оценка на производителност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UserTiming API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– персонализирани измервания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82" name="Google Shape;2182;p37"/>
          <p:cNvSpPr txBox="1"/>
          <p:nvPr/>
        </p:nvSpPr>
        <p:spPr>
          <a:xfrm>
            <a:off x="1252350" y="4116850"/>
            <a:ext cx="67689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Ползи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Откриване на бавни скриптове, Визуализиране на блокиращи процеси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8"/>
          <p:cNvSpPr txBox="1"/>
          <p:nvPr>
            <p:ph type="title"/>
          </p:nvPr>
        </p:nvSpPr>
        <p:spPr>
          <a:xfrm>
            <a:off x="1187550" y="1181675"/>
            <a:ext cx="6768900" cy="11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Nunito"/>
                <a:ea typeface="Nunito"/>
                <a:cs typeface="Nunito"/>
                <a:sym typeface="Nunito"/>
              </a:rPr>
              <a:t>Влияние на мрежовия трафик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88" name="Google Shape;2188;p38"/>
          <p:cNvSpPr txBox="1"/>
          <p:nvPr>
            <p:ph idx="2" type="title"/>
          </p:nvPr>
        </p:nvSpPr>
        <p:spPr>
          <a:xfrm>
            <a:off x="2993175" y="3993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89" name="Google Shape;2189;p38"/>
          <p:cNvSpPr txBox="1"/>
          <p:nvPr/>
        </p:nvSpPr>
        <p:spPr>
          <a:xfrm>
            <a:off x="867900" y="2660150"/>
            <a:ext cx="39477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JavaScript може да блокира HTML парсинга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Скриптовете изискват допълнителни заявки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Зависимост от мрежова скорост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0" name="Google Shape;2190;p38"/>
          <p:cNvSpPr txBox="1"/>
          <p:nvPr/>
        </p:nvSpPr>
        <p:spPr>
          <a:xfrm>
            <a:off x="4587750" y="2660075"/>
            <a:ext cx="3947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async / defer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за не-критични скриптове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preload за приоритетни ресурси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UserTiming API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– персонализирани измервания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1" name="Google Shape;2191;p38"/>
          <p:cNvSpPr txBox="1"/>
          <p:nvPr/>
        </p:nvSpPr>
        <p:spPr>
          <a:xfrm>
            <a:off x="1252350" y="4116850"/>
            <a:ext cx="67689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Ползи: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Откриване на бавни скриптове, Визуализиране на блокиращи процеси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6" name="Google Shape;21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0"/>
            <a:ext cx="5276126" cy="265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7" name="Google Shape;219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2400" y="2235025"/>
            <a:ext cx="5276126" cy="29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Google Shape;21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825" y="981500"/>
            <a:ext cx="4832428" cy="2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40"/>
          <p:cNvSpPr txBox="1"/>
          <p:nvPr>
            <p:ph type="title"/>
          </p:nvPr>
        </p:nvSpPr>
        <p:spPr>
          <a:xfrm>
            <a:off x="1187550" y="1181675"/>
            <a:ext cx="6768900" cy="11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Nunito"/>
                <a:ea typeface="Nunito"/>
                <a:cs typeface="Nunito"/>
                <a:sym typeface="Nunito"/>
              </a:rPr>
              <a:t>Ключови метрики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4" name="Google Shape;2204;p40"/>
          <p:cNvSpPr txBox="1"/>
          <p:nvPr>
            <p:ph idx="2" type="title"/>
          </p:nvPr>
        </p:nvSpPr>
        <p:spPr>
          <a:xfrm>
            <a:off x="2993175" y="3993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05" name="Google Shape;2205;p40"/>
          <p:cNvSpPr txBox="1"/>
          <p:nvPr/>
        </p:nvSpPr>
        <p:spPr>
          <a:xfrm>
            <a:off x="791700" y="2279150"/>
            <a:ext cx="39477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TTFB (Time to First Byte)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– време до първия отговор от сървъра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FCP (First Contentful Paint)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– първи видим елемент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LCP (Largest Contentful Paint)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– най-голям видим елемент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6" name="Google Shape;2206;p40"/>
          <p:cNvSpPr txBox="1"/>
          <p:nvPr/>
        </p:nvSpPr>
        <p:spPr>
          <a:xfrm>
            <a:off x="4511550" y="2279075"/>
            <a:ext cx="39477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TTI (Time to Interactive)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– кога страницата е напълно интерактивна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TBT (Total Blocking Time)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– време, в което браузърът не може да отговаря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CLS (Cumulative Layout Shift)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– промени в оформлението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1"/>
          <p:cNvSpPr txBox="1"/>
          <p:nvPr>
            <p:ph type="title"/>
          </p:nvPr>
        </p:nvSpPr>
        <p:spPr>
          <a:xfrm>
            <a:off x="1187550" y="1181675"/>
            <a:ext cx="6768900" cy="11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Nunito"/>
                <a:ea typeface="Nunito"/>
                <a:cs typeface="Nunito"/>
                <a:sym typeface="Nunito"/>
              </a:rPr>
              <a:t>Методи за оптимизация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2" name="Google Shape;2212;p41"/>
          <p:cNvSpPr txBox="1"/>
          <p:nvPr>
            <p:ph idx="2" type="title"/>
          </p:nvPr>
        </p:nvSpPr>
        <p:spPr>
          <a:xfrm>
            <a:off x="2993175" y="39931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13" name="Google Shape;2213;p41"/>
          <p:cNvSpPr txBox="1"/>
          <p:nvPr/>
        </p:nvSpPr>
        <p:spPr>
          <a:xfrm>
            <a:off x="867900" y="2246475"/>
            <a:ext cx="39477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Script Streaming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– V8 парсва JS по време на изтегляне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Code Caching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– запазване на вече компилиран код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Pre-compilation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– частична компилация преди разгръщане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4" name="Google Shape;2214;p41"/>
          <p:cNvSpPr txBox="1"/>
          <p:nvPr/>
        </p:nvSpPr>
        <p:spPr>
          <a:xfrm>
            <a:off x="4587750" y="2202875"/>
            <a:ext cx="39477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Lazy Loading 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– зареждане при нужда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Tree Shaking 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– премахване на неизползван код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Модули (ESM) 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– по-добро разделение на код</a:t>
            </a:r>
            <a:endParaRPr sz="15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5" name="Google Shape;2215;p41"/>
          <p:cNvSpPr txBox="1"/>
          <p:nvPr/>
        </p:nvSpPr>
        <p:spPr>
          <a:xfrm>
            <a:off x="1717800" y="4493100"/>
            <a:ext cx="5708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По-малки файлове, по-бързо изпълнение, more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responsive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UI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