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6"/>
  </p:notesMasterIdLst>
  <p:handoutMasterIdLst>
    <p:handoutMasterId r:id="rId37"/>
  </p:handoutMasterIdLst>
  <p:sldIdLst>
    <p:sldId id="452" r:id="rId3"/>
    <p:sldId id="458" r:id="rId4"/>
    <p:sldId id="460" r:id="rId5"/>
    <p:sldId id="461" r:id="rId6"/>
    <p:sldId id="462" r:id="rId7"/>
    <p:sldId id="482" r:id="rId8"/>
    <p:sldId id="464" r:id="rId9"/>
    <p:sldId id="465" r:id="rId10"/>
    <p:sldId id="484" r:id="rId11"/>
    <p:sldId id="485" r:id="rId12"/>
    <p:sldId id="467" r:id="rId13"/>
    <p:sldId id="486" r:id="rId14"/>
    <p:sldId id="468" r:id="rId15"/>
    <p:sldId id="487" r:id="rId16"/>
    <p:sldId id="488" r:id="rId17"/>
    <p:sldId id="489" r:id="rId18"/>
    <p:sldId id="490" r:id="rId19"/>
    <p:sldId id="491" r:id="rId20"/>
    <p:sldId id="474" r:id="rId21"/>
    <p:sldId id="492" r:id="rId22"/>
    <p:sldId id="493" r:id="rId23"/>
    <p:sldId id="477" r:id="rId24"/>
    <p:sldId id="494" r:id="rId25"/>
    <p:sldId id="480" r:id="rId26"/>
    <p:sldId id="495" r:id="rId27"/>
    <p:sldId id="496" r:id="rId28"/>
    <p:sldId id="497" r:id="rId29"/>
    <p:sldId id="498" r:id="rId30"/>
    <p:sldId id="499" r:id="rId31"/>
    <p:sldId id="454" r:id="rId32"/>
    <p:sldId id="457" r:id="rId33"/>
    <p:sldId id="455" r:id="rId34"/>
    <p:sldId id="456" r:id="rId3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FFF"/>
    <a:srgbClr val="FFA72A"/>
    <a:srgbClr val="FFF0D9"/>
    <a:srgbClr val="F0F5FA"/>
    <a:srgbClr val="1A8AFA"/>
    <a:srgbClr val="0097CC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76" autoAdjust="0"/>
    <p:restoredTop sz="95400" autoAdjust="0"/>
  </p:normalViewPr>
  <p:slideViewPr>
    <p:cSldViewPr>
      <p:cViewPr varScale="1">
        <p:scale>
          <a:sx n="85" d="100"/>
          <a:sy n="85" d="100"/>
        </p:scale>
        <p:origin x="346" y="4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02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3134" y="101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9/27/2016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367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7D17C0-77A7-41A6-8856-C39B72C6C7EC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04406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08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835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063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9/27/2016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00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itepoint.com/how-to-create-a-node-js-cluster-for-speeding-up-your-apps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codewinds.com/blog/2013-08-20-nodejs-transform-stream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dist/latest-v6.x/docs/api/zlib.html#zlib_compressing_http_requests_and_response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belt.heroku.com/" TargetMode="External"/><Relationship Id="rId2" Type="http://schemas.openxmlformats.org/officeDocument/2006/relationships/hyperlink" Target="http://heroku.com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13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trainings/1434/node-js-development-september-2016" TargetMode="External"/><Relationship Id="rId21" Type="http://schemas.openxmlformats.org/officeDocument/2006/relationships/image" Target="../media/image17.png"/><Relationship Id="rId7" Type="http://schemas.openxmlformats.org/officeDocument/2006/relationships/image" Target="../media/image10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5" Type="http://schemas.openxmlformats.org/officeDocument/2006/relationships/image" Target="../media/image14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16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11.png"/><Relationship Id="rId14" Type="http://schemas.openxmlformats.org/officeDocument/2006/relationships/hyperlink" Target="http://www.indeavr.com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ivaylo.kenov" TargetMode="External"/><Relationship Id="rId2" Type="http://schemas.openxmlformats.org/officeDocument/2006/relationships/hyperlink" Target="https://github.com/ivaylokenov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hyperlink" Target="https://linkedin.com/in/kenov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305" TargetMode="External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2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nodejs.org/api/fs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729186" y="2587651"/>
            <a:ext cx="7910299" cy="1476352"/>
          </a:xfrm>
        </p:spPr>
        <p:txBody>
          <a:bodyPr/>
          <a:lstStyle/>
          <a:p>
            <a:r>
              <a:rPr lang="en-US" dirty="0" smtClean="0"/>
              <a:t>Advanced Node.js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734787" y="3866433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/>
              <a:t>File System, Streams, Events, </a:t>
            </a:r>
            <a:r>
              <a:rPr lang="en-US" dirty="0" smtClean="0"/>
              <a:t>Debugging, Deployment 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73199" y="5557612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73199" y="5982223"/>
            <a:ext cx="3187613" cy="331235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https://</a:t>
            </a:r>
            <a:r>
              <a:rPr lang="en-US" dirty="0">
                <a:hlinkClick r:id="rId3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760412" y="5097052"/>
            <a:ext cx="3187614" cy="444343"/>
          </a:xfrm>
        </p:spPr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60412" y="4522084"/>
            <a:ext cx="3187613" cy="525135"/>
          </a:xfrm>
        </p:spPr>
        <p:txBody>
          <a:bodyPr/>
          <a:lstStyle/>
          <a:p>
            <a:r>
              <a:rPr lang="en-US" dirty="0" err="1" smtClean="0"/>
              <a:t>Ivaylo</a:t>
            </a:r>
            <a:r>
              <a:rPr lang="en-US" dirty="0" smtClean="0"/>
              <a:t> </a:t>
            </a:r>
            <a:r>
              <a:rPr lang="en-US" dirty="0" err="1" smtClean="0"/>
              <a:t>Kenov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19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</a:t>
            </a:r>
            <a:r>
              <a:rPr lang="en-US" dirty="0" smtClean="0"/>
              <a:t>cluster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3212" y="914400"/>
            <a:ext cx="8305800" cy="5715000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The </a:t>
            </a:r>
            <a:r>
              <a:rPr lang="en-US" dirty="0" smtClean="0">
                <a:solidFill>
                  <a:srgbClr val="FFFFFF"/>
                </a:solidFill>
              </a:rPr>
              <a:t>cluster module</a:t>
            </a:r>
            <a:endParaRPr lang="en-US" dirty="0" smtClean="0">
              <a:solidFill>
                <a:srgbClr val="FFFFFF"/>
              </a:solidFill>
            </a:endParaRPr>
          </a:p>
          <a:p>
            <a:endParaRPr lang="en-US" dirty="0" smtClean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 smtClean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 smtClean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  <a:hlinkClick r:id="rId2"/>
              </a:rPr>
              <a:t>https://www.sitepoint.com/how-to-create-a-node-js-cluster-for-speeding-up-your-apps</a:t>
            </a:r>
            <a:r>
              <a:rPr lang="en-US" dirty="0" smtClean="0">
                <a:solidFill>
                  <a:srgbClr val="FFFFFF"/>
                </a:solidFill>
                <a:hlinkClick r:id="rId2"/>
              </a:rPr>
              <a:t>/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endParaRPr lang="en-US" dirty="0" smtClean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79412" y="1600200"/>
            <a:ext cx="11582400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cluster = require('cluster')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http = require('http')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cpus = require('os').cpus</a:t>
            </a: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().</a:t>
            </a: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length</a:t>
            </a:r>
            <a:endParaRPr lang="en-US" sz="22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(cluster.isMaster)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(let i = 0; i &lt; cpus; i++)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cluster.fork()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else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start http server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83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132012" y="2379800"/>
            <a:ext cx="7924800" cy="820600"/>
          </a:xfrm>
        </p:spPr>
        <p:txBody>
          <a:bodyPr/>
          <a:lstStyle/>
          <a:p>
            <a:r>
              <a:rPr lang="en-US" dirty="0" smtClean="0"/>
              <a:t>Streams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055812" y="3429000"/>
            <a:ext cx="8058150" cy="719034"/>
          </a:xfrm>
        </p:spPr>
        <p:txBody>
          <a:bodyPr/>
          <a:lstStyle/>
          <a:p>
            <a:r>
              <a:rPr lang="en-US" dirty="0" smtClean="0"/>
              <a:t>Streams, buffers and chunks</a:t>
            </a:r>
          </a:p>
        </p:txBody>
      </p:sp>
    </p:spTree>
    <p:extLst>
      <p:ext uri="{BB962C8B-B14F-4D97-AF65-F5344CB8AC3E}">
        <p14:creationId xmlns:p14="http://schemas.microsoft.com/office/powerpoint/2010/main" val="328221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8814" y="914400"/>
            <a:ext cx="11544397" cy="5791200"/>
          </a:xfrm>
        </p:spPr>
        <p:txBody>
          <a:bodyPr/>
          <a:lstStyle/>
          <a:p>
            <a:r>
              <a:rPr lang="en-US" dirty="0" smtClean="0"/>
              <a:t>Buffers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JS is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unicode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friendly, but not the best when it comes to binary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be easily transformed into JS object by setting an encoding in the buffer’s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toString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() method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79412" y="4191000"/>
            <a:ext cx="11582400" cy="19337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fs = require('fs')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fs.readFile('index.js', 'utf8', (err, data) =&gt;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console.log(data)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</a:t>
            </a:r>
            <a:endParaRPr lang="en-US" sz="22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27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8603" y="1066800"/>
            <a:ext cx="8305800" cy="5410200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Types</a:t>
            </a:r>
            <a:endParaRPr lang="en-US" dirty="0">
              <a:solidFill>
                <a:srgbClr val="FFFFFF"/>
              </a:solidFill>
            </a:endParaRPr>
          </a:p>
          <a:p>
            <a:pPr lvl="1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Readable</a:t>
            </a:r>
            <a:r>
              <a:rPr lang="en-US" dirty="0" smtClean="0">
                <a:solidFill>
                  <a:srgbClr val="FFFFFF"/>
                </a:solidFill>
              </a:rPr>
              <a:t> – can only be read (</a:t>
            </a:r>
            <a:r>
              <a:rPr lang="en-US" dirty="0" err="1" smtClean="0">
                <a:solidFill>
                  <a:srgbClr val="FFFFFF"/>
                </a:solidFill>
              </a:rPr>
              <a:t>process.stdin</a:t>
            </a:r>
            <a:r>
              <a:rPr lang="en-US" dirty="0" smtClean="0">
                <a:solidFill>
                  <a:srgbClr val="FFFFFF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Writeable</a:t>
            </a:r>
            <a:r>
              <a:rPr lang="en-US" dirty="0" smtClean="0">
                <a:solidFill>
                  <a:srgbClr val="FFFFFF"/>
                </a:solidFill>
              </a:rPr>
              <a:t> – can only be written to (</a:t>
            </a:r>
            <a:r>
              <a:rPr lang="en-US" dirty="0" err="1" smtClean="0">
                <a:solidFill>
                  <a:srgbClr val="FFFFFF"/>
                </a:solidFill>
              </a:rPr>
              <a:t>process.stdout</a:t>
            </a:r>
            <a:r>
              <a:rPr lang="en-US" dirty="0" smtClean="0">
                <a:solidFill>
                  <a:srgbClr val="FFFFFF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Duplex</a:t>
            </a:r>
            <a:r>
              <a:rPr lang="en-US" dirty="0" smtClean="0">
                <a:solidFill>
                  <a:srgbClr val="FFFFFF"/>
                </a:solidFill>
              </a:rPr>
              <a:t> – both Readable and Writeable (</a:t>
            </a:r>
            <a:r>
              <a:rPr lang="en-US" dirty="0" err="1" smtClean="0">
                <a:solidFill>
                  <a:srgbClr val="FFFFFF"/>
                </a:solidFill>
              </a:rPr>
              <a:t>tcp</a:t>
            </a:r>
            <a:r>
              <a:rPr lang="en-US" dirty="0" smtClean="0">
                <a:solidFill>
                  <a:srgbClr val="FFFFFF"/>
                </a:solidFill>
              </a:rPr>
              <a:t> sockets)</a:t>
            </a:r>
          </a:p>
          <a:p>
            <a:pPr lvl="1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Transform</a:t>
            </a:r>
            <a:r>
              <a:rPr lang="en-US" dirty="0" smtClean="0">
                <a:solidFill>
                  <a:srgbClr val="FFFFFF"/>
                </a:solidFill>
              </a:rPr>
              <a:t> – Duplex streams where the output is computer from the input (</a:t>
            </a:r>
            <a:r>
              <a:rPr lang="en-US" dirty="0" err="1" smtClean="0">
                <a:solidFill>
                  <a:srgbClr val="FFFFFF"/>
                </a:solidFill>
              </a:rPr>
              <a:t>zlib</a:t>
            </a:r>
            <a:r>
              <a:rPr lang="en-US" dirty="0" smtClean="0">
                <a:solidFill>
                  <a:srgbClr val="FFFFFF"/>
                </a:solidFill>
              </a:rPr>
              <a:t>, crypto)</a:t>
            </a:r>
          </a:p>
          <a:p>
            <a:pPr marL="0" indent="0">
              <a:buNone/>
            </a:pP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endParaRPr lang="en-US" dirty="0" smtClean="0">
              <a:solidFill>
                <a:srgbClr val="FAF8C8"/>
              </a:solidFill>
            </a:endParaRPr>
          </a:p>
          <a:p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39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8603" y="1066800"/>
            <a:ext cx="8305800" cy="5410200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Readable</a:t>
            </a:r>
            <a:endParaRPr lang="en-US" dirty="0" smtClean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endParaRPr lang="en-US" dirty="0" smtClean="0">
              <a:solidFill>
                <a:srgbClr val="FAF8C8"/>
              </a:solidFill>
            </a:endParaRPr>
          </a:p>
          <a:p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79412" y="2286000"/>
            <a:ext cx="11582400" cy="34234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fs = require('fs')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readStream = </a:t>
            </a: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fs.createReadStream</a:t>
            </a: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('index.js')</a:t>
            </a:r>
            <a:endParaRPr lang="en-US" sz="22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result </a:t>
            </a: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 // try with ''</a:t>
            </a:r>
            <a:endParaRPr lang="en-US" sz="22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readStream.on('data', (data) =&gt; { result.push(data</a:t>
            </a: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readStream.on('end', () =&gt; console.log(result))</a:t>
            </a:r>
            <a:endParaRPr lang="en-US" sz="22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04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8815" y="914400"/>
            <a:ext cx="8305800" cy="5410200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HTTP Request is a readable stream</a:t>
            </a:r>
            <a:endParaRPr lang="en-US" dirty="0" smtClean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endParaRPr lang="en-US" dirty="0" smtClean="0">
              <a:solidFill>
                <a:srgbClr val="FAF8C8"/>
              </a:solidFill>
            </a:endParaRPr>
          </a:p>
          <a:p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79412" y="1551932"/>
            <a:ext cx="11582400" cy="53060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http </a:t>
            </a: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require(</a:t>
            </a: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'http</a:t>
            </a: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query </a:t>
            </a: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require('querystring')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.createServer((req, res) </a:t>
            </a: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=&gt; </a:t>
            </a: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(req.method === 'POST')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let body </a:t>
            </a: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''</a:t>
            </a:r>
            <a:endParaRPr lang="en-US" sz="22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req.on('data', (data) =&gt; { body += </a:t>
            </a: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 </a:t>
            </a: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</a:t>
            </a:r>
            <a:endParaRPr lang="en-US" sz="22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req.on('end', () =&gt;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let parsedBody = query.parse(body)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.listen(1234)</a:t>
            </a:r>
          </a:p>
        </p:txBody>
      </p:sp>
    </p:spTree>
    <p:extLst>
      <p:ext uri="{BB962C8B-B14F-4D97-AF65-F5344CB8AC3E}">
        <p14:creationId xmlns:p14="http://schemas.microsoft.com/office/powerpoint/2010/main" val="280406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8814" y="914400"/>
            <a:ext cx="11696797" cy="5410200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Using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multiparty</a:t>
            </a:r>
            <a:r>
              <a:rPr lang="en-US" dirty="0" smtClean="0">
                <a:solidFill>
                  <a:srgbClr val="FFFFFF"/>
                </a:solidFill>
              </a:rPr>
              <a:t> to upload files (do not forget the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enctype</a:t>
            </a:r>
            <a:r>
              <a:rPr lang="en-US" dirty="0" smtClean="0">
                <a:solidFill>
                  <a:srgbClr val="FFFFFF"/>
                </a:solidFill>
              </a:rPr>
              <a:t>)</a:t>
            </a:r>
            <a:endParaRPr lang="en-US" dirty="0" smtClean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endParaRPr lang="en-US" dirty="0" smtClean="0">
              <a:solidFill>
                <a:srgbClr val="FAF8C8"/>
              </a:solidFill>
            </a:endParaRPr>
          </a:p>
          <a:p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79412" y="1551932"/>
            <a:ext cx="11582400" cy="493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form = new </a:t>
            </a: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multiparty.Form</a:t>
            </a: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form.parse(req</a:t>
            </a: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2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form.on</a:t>
            </a: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('part', (part) =&gt; {</a:t>
            </a:r>
          </a:p>
          <a:p>
            <a:pPr lvl="1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(part.filename) {</a:t>
            </a:r>
          </a:p>
          <a:p>
            <a:pPr lvl="1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let </a:t>
            </a: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file = ''</a:t>
            </a:r>
          </a:p>
          <a:p>
            <a:pPr lvl="1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part.setEncoding</a:t>
            </a: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('binary')</a:t>
            </a:r>
          </a:p>
          <a:p>
            <a:pPr lvl="1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part.on</a:t>
            </a: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('data', (data) =&gt; { file += data })</a:t>
            </a:r>
          </a:p>
          <a:p>
            <a:pPr lvl="1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part.on</a:t>
            </a: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('end', () =&gt; { /* write file to disk */ })</a:t>
            </a:r>
          </a:p>
          <a:p>
            <a:pPr lvl="1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{</a:t>
            </a:r>
          </a:p>
          <a:p>
            <a:pPr lvl="1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 </a:t>
            </a: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'' // read it like stream</a:t>
            </a:r>
          </a:p>
          <a:p>
            <a:pPr lvl="1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}})</a:t>
            </a:r>
            <a:endParaRPr lang="en-US" sz="22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36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8603" y="1066800"/>
            <a:ext cx="8305800" cy="5410200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Writeable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 smtClean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 smtClean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HTTP Response is a writeable stream</a:t>
            </a:r>
            <a:endParaRPr lang="en-US" dirty="0" smtClean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endParaRPr lang="en-US" dirty="0" smtClean="0">
              <a:solidFill>
                <a:srgbClr val="FAF8C8"/>
              </a:solidFill>
            </a:endParaRPr>
          </a:p>
          <a:p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79412" y="2057400"/>
            <a:ext cx="11582400" cy="26786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fs = require('fs')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readStream = fs.createReadStream('index.js')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writeStream = fs.createWriteStream('index.copy.js')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readStream.on('data', (data) =&gt; writeStream.write(data))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readStream.on('end', () =&gt; console.log('ended'))</a:t>
            </a:r>
            <a:endParaRPr lang="en-US" sz="22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77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8602" y="1066800"/>
            <a:ext cx="11209809" cy="5410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Pipe method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Allows fast read/write operations</a:t>
            </a:r>
            <a:endParaRPr lang="en-US" dirty="0" smtClean="0">
              <a:solidFill>
                <a:srgbClr val="FFFFFF"/>
              </a:solidFill>
            </a:endParaRP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Reads chunks one by one and transfer them </a:t>
            </a:r>
            <a:endParaRPr lang="en-US" dirty="0">
              <a:solidFill>
                <a:srgbClr val="FFFFFF"/>
              </a:solidFill>
            </a:endParaRP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Like data/end but easier to write and use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 smtClean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endParaRPr lang="en-US" dirty="0" smtClean="0">
              <a:solidFill>
                <a:srgbClr val="FAF8C8"/>
              </a:solidFill>
            </a:endParaRPr>
          </a:p>
          <a:p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5612" y="3962400"/>
            <a:ext cx="11582400" cy="23267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fs = require('fs')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readStream = fs.createReadStream('index.js')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writeStream = fs.createWriteStream('index.copy.js')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readStream.pipe(writeStream)</a:t>
            </a:r>
            <a:endParaRPr lang="en-US" sz="22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31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9639" y="914400"/>
            <a:ext cx="8305800" cy="5791200"/>
          </a:xfrm>
        </p:spPr>
        <p:txBody>
          <a:bodyPr>
            <a:normAutofit/>
          </a:bodyPr>
          <a:lstStyle/>
          <a:p>
            <a:r>
              <a:rPr lang="en-US" dirty="0" smtClean="0"/>
              <a:t>Duplex stream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Implements both the Readable and Writeable interfaces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xample - a TCP socket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Transform stream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 special kind of duplex stream where the output is a transformed version of the input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hlinkClick r:id="rId2"/>
              </a:rPr>
              <a:t>http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2"/>
              </a:rPr>
              <a:t>://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hlinkClick r:id="rId2"/>
              </a:rPr>
              <a:t>codewinds.com/blog/2013-08-20-nodejs-transform-streams.html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08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>
          <a:xfrm>
            <a:off x="303212" y="1257300"/>
            <a:ext cx="8686800" cy="5410200"/>
          </a:xfrm>
        </p:spPr>
        <p:txBody>
          <a:bodyPr/>
          <a:lstStyle/>
          <a:p>
            <a:pPr marL="442913" indent="-442913">
              <a:lnSpc>
                <a:spcPts val="4500"/>
              </a:lnSpc>
              <a:buFontTx/>
              <a:buAutoNum type="arabicPeriod"/>
            </a:pPr>
            <a:r>
              <a:rPr lang="en-US" dirty="0" smtClean="0"/>
              <a:t>Node.js behind the scenes</a:t>
            </a:r>
          </a:p>
          <a:p>
            <a:pPr marL="442913" indent="-442913">
              <a:lnSpc>
                <a:spcPts val="4500"/>
              </a:lnSpc>
              <a:buFontTx/>
              <a:buAutoNum type="arabicPeriod"/>
            </a:pPr>
            <a:r>
              <a:rPr lang="en-US" dirty="0" smtClean="0"/>
              <a:t>Working with </a:t>
            </a:r>
            <a:r>
              <a:rPr lang="en-US" dirty="0" smtClean="0"/>
              <a:t>utilities</a:t>
            </a:r>
          </a:p>
          <a:p>
            <a:pPr marL="761946" lvl="1" indent="-457200">
              <a:lnSpc>
                <a:spcPts val="4500"/>
              </a:lnSpc>
            </a:pPr>
            <a:r>
              <a:rPr lang="en-US" dirty="0" smtClean="0"/>
              <a:t>File System, Crypto, Cluster, </a:t>
            </a:r>
            <a:r>
              <a:rPr lang="en-US" dirty="0" err="1" smtClean="0"/>
              <a:t>ZLib</a:t>
            </a:r>
            <a:endParaRPr lang="en-US" dirty="0" smtClean="0"/>
          </a:p>
          <a:p>
            <a:pPr marL="442913" indent="-442913">
              <a:lnSpc>
                <a:spcPts val="4500"/>
              </a:lnSpc>
              <a:buFontTx/>
              <a:buAutoNum type="arabicPeriod"/>
            </a:pPr>
            <a:r>
              <a:rPr lang="en-US" dirty="0" smtClean="0"/>
              <a:t>Streams</a:t>
            </a:r>
          </a:p>
          <a:p>
            <a:pPr marL="442913" indent="-442913">
              <a:lnSpc>
                <a:spcPts val="4500"/>
              </a:lnSpc>
              <a:buFontTx/>
              <a:buAutoNum type="arabicPeriod"/>
            </a:pPr>
            <a:r>
              <a:rPr lang="en-US" dirty="0" smtClean="0"/>
              <a:t>Events</a:t>
            </a:r>
          </a:p>
          <a:p>
            <a:pPr marL="514350" indent="-514350">
              <a:lnSpc>
                <a:spcPts val="4500"/>
              </a:lnSpc>
              <a:buFont typeface="+mj-lt"/>
              <a:buAutoNum type="arabicPeriod" startAt="5"/>
            </a:pPr>
            <a:r>
              <a:rPr lang="en-US" dirty="0"/>
              <a:t>Debugging Node.js applications</a:t>
            </a:r>
          </a:p>
          <a:p>
            <a:pPr marL="514350" indent="-514350">
              <a:lnSpc>
                <a:spcPts val="4500"/>
              </a:lnSpc>
              <a:buFont typeface="+mj-lt"/>
              <a:buAutoNum type="arabicPeriod" startAt="5"/>
            </a:pPr>
            <a:r>
              <a:rPr lang="en-US" dirty="0"/>
              <a:t>Deployment</a:t>
            </a:r>
          </a:p>
          <a:p>
            <a:pPr marL="442913" indent="-442913">
              <a:lnSpc>
                <a:spcPts val="4500"/>
              </a:lnSpc>
              <a:buFontTx/>
              <a:buAutoNum type="arabicPeriod"/>
            </a:pPr>
            <a:endParaRPr lang="en-US" dirty="0" smtClean="0"/>
          </a:p>
          <a:p>
            <a:pPr marL="442913" indent="-442913">
              <a:lnSpc>
                <a:spcPts val="4500"/>
              </a:lnSpc>
              <a:buFontTx/>
              <a:buAutoNum type="arabicPeriod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0548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8602" y="1066800"/>
            <a:ext cx="11209809" cy="5410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Transforms with </a:t>
            </a:r>
            <a:r>
              <a:rPr lang="en-US" dirty="0" err="1" smtClean="0">
                <a:solidFill>
                  <a:srgbClr val="FFFFFF"/>
                </a:solidFill>
              </a:rPr>
              <a:t>Gzip</a:t>
            </a:r>
            <a:endParaRPr lang="en-US" dirty="0" smtClean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 smtClean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 smtClean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 smtClean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More </a:t>
            </a:r>
            <a:r>
              <a:rPr lang="en-US" dirty="0">
                <a:solidFill>
                  <a:srgbClr val="FFFFFF"/>
                </a:solidFill>
              </a:rPr>
              <a:t>information: </a:t>
            </a:r>
            <a:r>
              <a:rPr lang="en-US" dirty="0">
                <a:solidFill>
                  <a:srgbClr val="FFFFFF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rgbClr val="FFFFFF"/>
                </a:solidFill>
                <a:hlinkClick r:id="rId2"/>
              </a:rPr>
              <a:t>nodejs.org/dist/latest-v6.x/docs/api/zlib.html#zlib_compressing_http_requests_and_responses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endParaRPr lang="en-US" dirty="0" smtClean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 smtClean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endParaRPr lang="en-US" dirty="0" smtClean="0">
              <a:solidFill>
                <a:srgbClr val="FAF8C8"/>
              </a:solidFill>
            </a:endParaRPr>
          </a:p>
          <a:p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79412" y="1524000"/>
            <a:ext cx="11582400" cy="34234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fs = require('fs')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zlib = require('zlib')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readStream = fs.createReadStream('index.js')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writeStream = fs.createWriteStream('index.js.gz')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gzip = zlib.createGzip()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readStream.pipe(gzip).pipe(writeStream)</a:t>
            </a:r>
            <a:endParaRPr lang="en-US" sz="22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84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132012" y="2379800"/>
            <a:ext cx="7924800" cy="820600"/>
          </a:xfrm>
        </p:spPr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055812" y="3429000"/>
            <a:ext cx="8058150" cy="719034"/>
          </a:xfrm>
        </p:spPr>
        <p:txBody>
          <a:bodyPr/>
          <a:lstStyle/>
          <a:p>
            <a:r>
              <a:rPr lang="en-US" dirty="0" smtClean="0"/>
              <a:t>Emit Your Data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7173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8815" y="990600"/>
            <a:ext cx="11433926" cy="5410200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Huge application in node.js </a:t>
            </a:r>
            <a:r>
              <a:rPr lang="en-US" dirty="0" smtClean="0">
                <a:solidFill>
                  <a:srgbClr val="FFFFFF"/>
                </a:solidFill>
              </a:rPr>
              <a:t>applications</a:t>
            </a:r>
            <a:endParaRPr lang="en-US" dirty="0" smtClean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Many objects in node.js emit events, i.e. are </a:t>
            </a:r>
            <a:r>
              <a:rPr lang="en-US" dirty="0" err="1" smtClean="0">
                <a:solidFill>
                  <a:srgbClr val="FFFFFF"/>
                </a:solidFill>
              </a:rPr>
              <a:t>EventEmitters</a:t>
            </a:r>
            <a:r>
              <a:rPr lang="en-US" dirty="0" smtClean="0">
                <a:solidFill>
                  <a:srgbClr val="FFFFFF"/>
                </a:solidFill>
              </a:rPr>
              <a:t>. Examples are fs, net, </a:t>
            </a:r>
            <a:r>
              <a:rPr lang="en-US" dirty="0" err="1" smtClean="0">
                <a:solidFill>
                  <a:srgbClr val="FFFFFF"/>
                </a:solidFill>
              </a:rPr>
              <a:t>zlib</a:t>
            </a:r>
            <a:r>
              <a:rPr lang="en-US" dirty="0" smtClean="0">
                <a:solidFill>
                  <a:srgbClr val="FFFFFF"/>
                </a:solidFill>
              </a:rPr>
              <a:t>, etc</a:t>
            </a:r>
            <a:r>
              <a:rPr lang="en-US" dirty="0" smtClean="0">
                <a:solidFill>
                  <a:srgbClr val="FFFFFF"/>
                </a:solidFill>
              </a:rPr>
              <a:t>.</a:t>
            </a:r>
            <a:endParaRPr lang="en-US" dirty="0" smtClean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Basically an implementation of the publish/subscribe pattern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endParaRPr lang="en-US" dirty="0" smtClean="0">
              <a:solidFill>
                <a:srgbClr val="FAF8C8"/>
              </a:solidFill>
            </a:endParaRPr>
          </a:p>
          <a:p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3212" y="3581400"/>
            <a:ext cx="11582400" cy="30510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events = require('events')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emiter = new </a:t>
            </a: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events.EventEmitter</a:t>
            </a: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endParaRPr lang="en-US" sz="22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emiter.on('someEvent', (data) =&gt;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console.log(data)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emiter.emit('someEvent', 'eventData')</a:t>
            </a:r>
          </a:p>
        </p:txBody>
      </p:sp>
    </p:spTree>
    <p:extLst>
      <p:ext uri="{BB962C8B-B14F-4D97-AF65-F5344CB8AC3E}">
        <p14:creationId xmlns:p14="http://schemas.microsoft.com/office/powerpoint/2010/main" val="75789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132012" y="2379800"/>
            <a:ext cx="7924800" cy="820600"/>
          </a:xfrm>
        </p:spPr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055812" y="3429000"/>
            <a:ext cx="8058150" cy="719034"/>
          </a:xfrm>
        </p:spPr>
        <p:txBody>
          <a:bodyPr/>
          <a:lstStyle/>
          <a:p>
            <a:r>
              <a:rPr lang="en-US" dirty="0" smtClean="0"/>
              <a:t>Inspectors And Watchers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7505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&amp; watching </a:t>
            </a:r>
            <a:r>
              <a:rPr lang="en-US" dirty="0" smtClean="0"/>
              <a:t>in </a:t>
            </a:r>
            <a:r>
              <a:rPr lang="en-US" dirty="0" smtClean="0"/>
              <a:t>Node.js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8815" y="1066800"/>
            <a:ext cx="8305800" cy="54102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Debugging in </a:t>
            </a:r>
            <a:r>
              <a:rPr lang="en-US" dirty="0" smtClean="0">
                <a:solidFill>
                  <a:srgbClr val="FFFFFF"/>
                </a:solidFill>
              </a:rPr>
              <a:t>Node.js</a:t>
            </a:r>
            <a:endParaRPr lang="en-US" dirty="0" smtClean="0">
              <a:solidFill>
                <a:srgbClr val="FFFFFF"/>
              </a:solidFill>
            </a:endParaRP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The V8 debug protocol</a:t>
            </a:r>
          </a:p>
          <a:p>
            <a:pPr lvl="2"/>
            <a:r>
              <a:rPr lang="en-US" dirty="0" smtClean="0">
                <a:solidFill>
                  <a:srgbClr val="FFFFFF"/>
                </a:solidFill>
              </a:rPr>
              <a:t>JSON based protocol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IDEs with a debugger</a:t>
            </a:r>
          </a:p>
          <a:p>
            <a:pPr lvl="2"/>
            <a:r>
              <a:rPr lang="en-US" dirty="0" err="1" smtClean="0">
                <a:solidFill>
                  <a:srgbClr val="FFFFFF"/>
                </a:solidFill>
              </a:rPr>
              <a:t>Webstorm</a:t>
            </a:r>
            <a:endParaRPr lang="en-US" dirty="0" smtClean="0">
              <a:solidFill>
                <a:srgbClr val="FFFFFF"/>
              </a:solidFill>
            </a:endParaRPr>
          </a:p>
          <a:p>
            <a:pPr lvl="2"/>
            <a:r>
              <a:rPr lang="en-US" dirty="0" smtClean="0">
                <a:solidFill>
                  <a:srgbClr val="FFFFFF"/>
                </a:solidFill>
              </a:rPr>
              <a:t>Visual </a:t>
            </a:r>
            <a:r>
              <a:rPr lang="en-US" dirty="0" smtClean="0">
                <a:solidFill>
                  <a:srgbClr val="FFFFFF"/>
                </a:solidFill>
              </a:rPr>
              <a:t>Studio</a:t>
            </a:r>
          </a:p>
          <a:p>
            <a:pPr lvl="2"/>
            <a:r>
              <a:rPr lang="en-US" dirty="0" smtClean="0">
                <a:solidFill>
                  <a:srgbClr val="FFFFFF"/>
                </a:solidFill>
              </a:rPr>
              <a:t>Node-inspector</a:t>
            </a:r>
            <a:r>
              <a:rPr lang="bg-BG" dirty="0" smtClean="0">
                <a:solidFill>
                  <a:srgbClr val="FFFFFF"/>
                </a:solidFill>
              </a:rPr>
              <a:t> (</a:t>
            </a:r>
            <a:r>
              <a:rPr lang="en-US" dirty="0" smtClean="0">
                <a:solidFill>
                  <a:srgbClr val="FFFFFF"/>
                </a:solidFill>
              </a:rPr>
              <a:t>not working with latest version)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Watching with </a:t>
            </a:r>
            <a:r>
              <a:rPr lang="en-US" dirty="0" err="1" smtClean="0">
                <a:solidFill>
                  <a:srgbClr val="FFFFFF"/>
                </a:solidFill>
              </a:rPr>
              <a:t>Nodemon</a:t>
            </a:r>
            <a:endParaRPr lang="en-US" dirty="0" smtClean="0">
              <a:solidFill>
                <a:srgbClr val="FFFFFF"/>
              </a:solidFill>
            </a:endParaRPr>
          </a:p>
          <a:p>
            <a:pPr lvl="1"/>
            <a:endParaRPr lang="en-US" dirty="0" smtClean="0">
              <a:solidFill>
                <a:srgbClr val="FFFFFF"/>
              </a:solidFill>
            </a:endParaRPr>
          </a:p>
          <a:p>
            <a:endParaRPr lang="en-US" dirty="0" smtClean="0">
              <a:solidFill>
                <a:srgbClr val="FAF8C8"/>
              </a:solidFill>
            </a:endParaRPr>
          </a:p>
          <a:p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86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132012" y="2379800"/>
            <a:ext cx="7924800" cy="820600"/>
          </a:xfrm>
        </p:spPr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055812" y="3429000"/>
            <a:ext cx="8058150" cy="719034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C</a:t>
            </a:r>
            <a:r>
              <a:rPr lang="en-US" dirty="0" smtClean="0"/>
              <a:t>loud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8884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Deployment in Cloud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03212" y="963356"/>
            <a:ext cx="8686800" cy="5589844"/>
          </a:xfrm>
        </p:spPr>
        <p:txBody>
          <a:bodyPr/>
          <a:lstStyle/>
          <a:p>
            <a:r>
              <a:rPr lang="en-US" dirty="0" smtClean="0"/>
              <a:t>Register in </a:t>
            </a:r>
            <a:r>
              <a:rPr lang="en-US" dirty="0" smtClean="0">
                <a:hlinkClick r:id="rId2"/>
              </a:rPr>
              <a:t>http://heroku.com</a:t>
            </a:r>
            <a:endParaRPr lang="en-US" dirty="0" smtClean="0"/>
          </a:p>
          <a:p>
            <a:r>
              <a:rPr lang="en-US" dirty="0" smtClean="0"/>
              <a:t>Install from </a:t>
            </a:r>
            <a:r>
              <a:rPr lang="en-US" dirty="0">
                <a:hlinkClick r:id="rId3"/>
              </a:rPr>
              <a:t>https://toolbelt.heroku.com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  <a:p>
            <a:pPr lvl="1"/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Heroku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Toolbelt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smtClean="0"/>
              <a:t>Gives you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heroku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 </a:t>
            </a:r>
            <a:r>
              <a:rPr lang="en-US" dirty="0" smtClean="0"/>
              <a:t>command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node --version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npm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--version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</a:p>
          <a:p>
            <a:pPr lvl="1"/>
            <a:r>
              <a:rPr lang="en-US" dirty="0" smtClean="0"/>
              <a:t>And put them in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engines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 </a:t>
            </a:r>
            <a:r>
              <a:rPr lang="en-US" dirty="0" smtClean="0"/>
              <a:t>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package.json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</a:p>
          <a:p>
            <a:r>
              <a:rPr lang="en-US" dirty="0" smtClean="0"/>
              <a:t>Add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Procfile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 </a:t>
            </a:r>
            <a:r>
              <a:rPr lang="en-US" dirty="0" smtClean="0"/>
              <a:t>to the project</a:t>
            </a:r>
          </a:p>
          <a:p>
            <a:pPr lvl="1"/>
            <a:r>
              <a:rPr lang="en-US" dirty="0" smtClean="0"/>
              <a:t>Write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web: node </a:t>
            </a:r>
            <a:r>
              <a:rPr lang="en-US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{file}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fld id="{7F274DBD-FD7C-4058-8FEB-84DB51C7DA8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47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Deployment in Cloud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7012" y="988755"/>
            <a:ext cx="10210800" cy="5589844"/>
          </a:xfrm>
        </p:spPr>
        <p:txBody>
          <a:bodyPr/>
          <a:lstStyle/>
          <a:p>
            <a:r>
              <a:rPr lang="en-US" dirty="0" smtClean="0"/>
              <a:t>Change port to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process.env.PORT</a:t>
            </a: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dirty="0" smtClean="0"/>
              <a:t>You can configure it for every environment</a:t>
            </a:r>
          </a:p>
          <a:p>
            <a:r>
              <a:rPr lang="en-US" dirty="0" smtClean="0"/>
              <a:t>Create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database</a:t>
            </a:r>
            <a:r>
              <a:rPr lang="en-US" dirty="0" smtClean="0"/>
              <a:t> in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MongoDb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/>
              <a:t>Cloud</a:t>
            </a:r>
          </a:p>
          <a:p>
            <a:pPr lvl="1"/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MongoLab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/>
              <a:t>for example</a:t>
            </a:r>
          </a:p>
          <a:p>
            <a:pPr lvl="1"/>
            <a:r>
              <a:rPr lang="en-US" dirty="0" smtClean="0"/>
              <a:t>Create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users</a:t>
            </a:r>
            <a:r>
              <a:rPr lang="en-US" dirty="0" smtClean="0"/>
              <a:t> too</a:t>
            </a:r>
          </a:p>
          <a:p>
            <a:pPr lvl="1"/>
            <a:r>
              <a:rPr lang="en-US" dirty="0" smtClean="0"/>
              <a:t>Get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connection string</a:t>
            </a:r>
          </a:p>
          <a:p>
            <a:r>
              <a:rPr lang="en-US" dirty="0" smtClean="0"/>
              <a:t>Set the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MongoDb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/>
              <a:t>connection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You can configure it for every environment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fld id="{7F274DBD-FD7C-4058-8FEB-84DB51C7DA8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1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Deployment in Cloud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0674" y="994732"/>
            <a:ext cx="8686800" cy="5589844"/>
          </a:xfrm>
        </p:spPr>
        <p:txBody>
          <a:bodyPr/>
          <a:lstStyle/>
          <a:p>
            <a:r>
              <a:rPr lang="en-US" dirty="0" smtClean="0"/>
              <a:t>Set local "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NODE_ENV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</a:p>
          <a:p>
            <a:r>
              <a:rPr lang="en-US" dirty="0" smtClean="0"/>
              <a:t>Initialize new </a:t>
            </a:r>
            <a:r>
              <a:rPr lang="en-US" dirty="0" err="1" smtClean="0"/>
              <a:t>git</a:t>
            </a:r>
            <a:r>
              <a:rPr lang="en-US" dirty="0" smtClean="0"/>
              <a:t> repository, add files, commit</a:t>
            </a:r>
          </a:p>
          <a:p>
            <a:r>
              <a:rPr lang="en-US" dirty="0" smtClean="0"/>
              <a:t>Login to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heroku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/>
              <a:t>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heroku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login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</a:p>
          <a:p>
            <a:r>
              <a:rPr lang="en-US" dirty="0" smtClean="0"/>
              <a:t>Create app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heroku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create </a:t>
            </a:r>
            <a:r>
              <a:rPr lang="en-US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{name}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</a:p>
          <a:p>
            <a:r>
              <a:rPr lang="en-US" dirty="0" smtClean="0"/>
              <a:t>Configure environment with</a:t>
            </a:r>
            <a:br>
              <a:rPr lang="en-US" dirty="0" smtClean="0"/>
            </a:b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heroku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config:set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NODE_ENV={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env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}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</a:p>
          <a:p>
            <a:r>
              <a:rPr lang="en-US" dirty="0" smtClean="0"/>
              <a:t>Deploy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push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heroku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master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heroku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logs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heroku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open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smtClean="0"/>
              <a:t> for help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fld id="{7F274DBD-FD7C-4058-8FEB-84DB51C7DA8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7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Deployment in Cloud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88815" y="895622"/>
            <a:ext cx="10248997" cy="5589844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If troubles: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Try to add </a:t>
            </a:r>
            <a:r>
              <a:rPr lang="en-US" dirty="0"/>
              <a:t>the public </a:t>
            </a:r>
            <a:r>
              <a:rPr lang="en-US" dirty="0" smtClean="0"/>
              <a:t>keys -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heroku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keys:add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If you do not have </a:t>
            </a:r>
            <a:r>
              <a:rPr lang="en-US" dirty="0"/>
              <a:t>public key </a:t>
            </a:r>
            <a:r>
              <a:rPr lang="en-US" dirty="0" smtClean="0"/>
              <a:t>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ssh-keygen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Check out keys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heroku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keys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Try to </a:t>
            </a:r>
            <a:r>
              <a:rPr lang="en-US" dirty="0"/>
              <a:t>clear them first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heroku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keys:clear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Try copying the keys into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repository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Try the same procedure through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bash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fld id="{7F274DBD-FD7C-4058-8FEB-84DB51C7DA8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57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132012" y="2837000"/>
            <a:ext cx="7924800" cy="820600"/>
          </a:xfrm>
        </p:spPr>
        <p:txBody>
          <a:bodyPr/>
          <a:lstStyle/>
          <a:p>
            <a:r>
              <a:rPr lang="en-US" dirty="0" smtClean="0"/>
              <a:t>Node.js behind the scenes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2012" y="3657600"/>
            <a:ext cx="7924800" cy="719034"/>
          </a:xfrm>
        </p:spPr>
        <p:txBody>
          <a:bodyPr/>
          <a:lstStyle/>
          <a:p>
            <a:r>
              <a:rPr lang="en-US" dirty="0" smtClean="0"/>
              <a:t>Single or multi-threaded?</a:t>
            </a:r>
          </a:p>
        </p:txBody>
      </p:sp>
    </p:spTree>
    <p:extLst>
      <p:ext uri="{BB962C8B-B14F-4D97-AF65-F5344CB8AC3E}">
        <p14:creationId xmlns:p14="http://schemas.microsoft.com/office/powerpoint/2010/main" val="45680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softuni.bg/trainings/1434/node-js-development-september-2016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JavaScript Frameworks – Node.js Development</a:t>
            </a:r>
            <a:endParaRPr lang="en-US" dirty="0"/>
          </a:p>
        </p:txBody>
      </p:sp>
      <p:pic>
        <p:nvPicPr>
          <p:cNvPr id="20" name="Picture 19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21" name="Picture 20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3" name="Picture 22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6" name="Picture 25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7" name="Picture 26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8" name="Picture 27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108744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8815" y="1066800"/>
            <a:ext cx="8418599" cy="534175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</a:rPr>
              <a:t>Ivaylo Kenov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Various job titles at the same time</a:t>
            </a:r>
            <a:r>
              <a:rPr lang="en-US" dirty="0" smtClean="0"/>
              <a:t>:</a:t>
            </a:r>
            <a:endParaRPr lang="bg-BG" dirty="0" smtClean="0"/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Mathematical competitions </a:t>
            </a:r>
            <a:r>
              <a:rPr lang="en-US" dirty="0" smtClean="0"/>
              <a:t>champion</a:t>
            </a:r>
            <a:endParaRPr lang="en-US" dirty="0"/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Full Stack Technical Trainer</a:t>
            </a:r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Senior Software Developer</a:t>
            </a:r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Solutions Architect &amp; Technical Lead</a:t>
            </a:r>
            <a:endParaRPr lang="bg-BG" dirty="0"/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Owner of a Software Company</a:t>
            </a:r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i="1" dirty="0"/>
              <a:t>{Insert Jot Title Here}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Contacts</a:t>
            </a:r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hlinkClick r:id="rId2"/>
              </a:rPr>
              <a:t>https://github.com/ivaylokenov</a:t>
            </a:r>
            <a:r>
              <a:rPr lang="en-US" dirty="0"/>
              <a:t> </a:t>
            </a:r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hlinkClick r:id="rId3"/>
              </a:rPr>
              <a:t>https://facebook.com/ivaylo.kenov</a:t>
            </a:r>
            <a:endParaRPr lang="en-US" dirty="0"/>
          </a:p>
          <a:p>
            <a:pPr lvl="2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hlinkClick r:id="rId4"/>
              </a:rPr>
              <a:t>https://linkedin.com/in/kenov</a:t>
            </a: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Trainer</a:t>
            </a:r>
            <a:endParaRPr lang="en-US" dirty="0"/>
          </a:p>
        </p:txBody>
      </p:sp>
      <p:pic>
        <p:nvPicPr>
          <p:cNvPr id="6" name="Picture 2" descr="https://scontent-fra3-1.xx.fbcdn.net/v/t1.0-9/13709848_10206661063425528_7932071725570569804_n.jpg?oh=4e746dfa5f10219a0868fec355b67a9b&amp;oe=58457DE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975" y="2057400"/>
            <a:ext cx="3627437" cy="3627438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2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End-to-end JavaScript Applications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35710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76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 behind the scenes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3212" y="1151121"/>
            <a:ext cx="8305800" cy="54102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Evented I/O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Don’t call us, we’ll call you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Non-blocking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Asynchronous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Event loop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Worker threads and the V8 engine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The event loop is single-threaded, but underneath relies on an internal pool of C++ threads</a:t>
            </a:r>
            <a:endParaRPr lang="en-US" dirty="0">
              <a:solidFill>
                <a:srgbClr val="FFFFFF"/>
              </a:solidFill>
            </a:endParaRPr>
          </a:p>
          <a:p>
            <a:endParaRPr lang="en-US" dirty="0" smtClean="0">
              <a:solidFill>
                <a:srgbClr val="FFFFFF"/>
              </a:solidFill>
            </a:endParaRPr>
          </a:p>
          <a:p>
            <a:pPr marL="357188" lvl="1" indent="0"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18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 behind the scenes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3212" y="1151121"/>
            <a:ext cx="8305800" cy="5410200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Node.js processing model</a:t>
            </a:r>
            <a:endParaRPr lang="en-US" dirty="0">
              <a:solidFill>
                <a:srgbClr val="FFFFFF"/>
              </a:solidFill>
            </a:endParaRPr>
          </a:p>
          <a:p>
            <a:endParaRPr lang="en-US" dirty="0" smtClean="0">
              <a:solidFill>
                <a:srgbClr val="FFFFFF"/>
              </a:solidFill>
            </a:endParaRPr>
          </a:p>
          <a:p>
            <a:pPr marL="357188" lvl="1" indent="0"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2" y="1828800"/>
            <a:ext cx="7596404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548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98612" y="2837000"/>
            <a:ext cx="9372600" cy="820600"/>
          </a:xfrm>
        </p:spPr>
        <p:txBody>
          <a:bodyPr/>
          <a:lstStyle/>
          <a:p>
            <a:r>
              <a:rPr lang="en-US" dirty="0" smtClean="0"/>
              <a:t>Working With Utilities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2012" y="3657600"/>
            <a:ext cx="7924800" cy="692873"/>
          </a:xfrm>
        </p:spPr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And Sync Methods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623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the file system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3212" y="914400"/>
            <a:ext cx="8305800" cy="5715000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The fs module</a:t>
            </a:r>
          </a:p>
          <a:p>
            <a:endParaRPr lang="en-US" dirty="0" smtClean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Two ways to tackle working with fs: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Synchronous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Asynchronous (the node.js way)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Synchronous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4024" y="1560437"/>
            <a:ext cx="8153400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 fs </a:t>
            </a: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require("fs");</a:t>
            </a:r>
            <a:endParaRPr lang="en-US" sz="22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54024" y="5105400"/>
            <a:ext cx="8153400" cy="12095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fs.mkdirSync(path, [mode]);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fs.renameSync(oldPath, newPath);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fs.writeFileSync(filename, data, [options]);</a:t>
            </a:r>
            <a:endParaRPr lang="en-US" sz="22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58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the file system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3212" y="914400"/>
            <a:ext cx="8305800" cy="5715000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Asynchronous</a:t>
            </a:r>
          </a:p>
          <a:p>
            <a:endParaRPr lang="en-US" dirty="0" smtClean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 smtClean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Official documentation</a:t>
            </a:r>
          </a:p>
          <a:p>
            <a:pPr marL="357188" lvl="1" indent="0">
              <a:buNone/>
            </a:pPr>
            <a:r>
              <a:rPr lang="en-US" dirty="0">
                <a:solidFill>
                  <a:srgbClr val="FFFFFF"/>
                </a:solidFill>
                <a:hlinkClick r:id="rId2"/>
              </a:rPr>
              <a:t>http://</a:t>
            </a:r>
            <a:r>
              <a:rPr lang="en-US" dirty="0" smtClean="0">
                <a:solidFill>
                  <a:srgbClr val="FFFFFF"/>
                </a:solidFill>
                <a:hlinkClick r:id="rId2"/>
              </a:rPr>
              <a:t>nodejs.org/api/fs.html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79412" y="1752600"/>
            <a:ext cx="8153400" cy="15819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fs.mkdirSync(path, [mode</a:t>
            </a: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], callback);</a:t>
            </a:r>
            <a:endParaRPr lang="en-US" sz="22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fs.renameSync(oldPath, </a:t>
            </a: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newPath, callback);</a:t>
            </a:r>
            <a:endParaRPr lang="en-US" sz="22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fs.writeFileSync</a:t>
            </a: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filename</a:t>
            </a: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data, [options</a:t>
            </a: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], callback);</a:t>
            </a:r>
            <a:endParaRPr lang="en-US" sz="22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12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</a:t>
            </a:r>
            <a:r>
              <a:rPr lang="en-US" dirty="0" smtClean="0"/>
              <a:t>crypto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3212" y="914400"/>
            <a:ext cx="8305800" cy="5715000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The </a:t>
            </a:r>
            <a:r>
              <a:rPr lang="en-US" dirty="0" smtClean="0">
                <a:solidFill>
                  <a:srgbClr val="FFFFFF"/>
                </a:solidFill>
              </a:rPr>
              <a:t>crypto module</a:t>
            </a:r>
            <a:endParaRPr lang="en-US" dirty="0" smtClean="0">
              <a:solidFill>
                <a:srgbClr val="FFFFFF"/>
              </a:solidFill>
            </a:endParaRPr>
          </a:p>
          <a:p>
            <a:endParaRPr lang="en-US" dirty="0" smtClean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Password hasher</a:t>
            </a:r>
            <a:endParaRPr lang="en-US" dirty="0" smtClean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4024" y="1560437"/>
            <a:ext cx="8153400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 </a:t>
            </a: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crypto = </a:t>
            </a: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require</a:t>
            </a: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("crypto");</a:t>
            </a:r>
            <a:endParaRPr lang="en-US" sz="22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79412" y="2962792"/>
            <a:ext cx="11582400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crypto </a:t>
            </a: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require(</a:t>
            </a: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'crypto</a:t>
            </a: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</a:t>
            </a:r>
            <a:endParaRPr lang="en-US" sz="22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module.exports =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generateSalt</a:t>
            </a: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() =&gt; </a:t>
            </a: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crypto.randomBytes(128).toString('base64');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},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generateHashedPassword: function (salt, pwd)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var hmac = crypto.createHmac('sha1', salt);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hmac.update(pwd).digest('hex');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  <a:endParaRPr lang="en-US" sz="22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51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1333</Words>
  <Application>Microsoft Office PowerPoint</Application>
  <PresentationFormat>Custom</PresentationFormat>
  <Paragraphs>328</Paragraphs>
  <Slides>33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Consolas</vt:lpstr>
      <vt:lpstr>Wingdings</vt:lpstr>
      <vt:lpstr>Wingdings 2</vt:lpstr>
      <vt:lpstr>SoftUni 16x9</vt:lpstr>
      <vt:lpstr>Advanced Node.js</vt:lpstr>
      <vt:lpstr>Table of Contents</vt:lpstr>
      <vt:lpstr>Node.js behind the scenes</vt:lpstr>
      <vt:lpstr>Node.js behind the scenes</vt:lpstr>
      <vt:lpstr>Node.js behind the scenes</vt:lpstr>
      <vt:lpstr>Working With Utilities</vt:lpstr>
      <vt:lpstr>Working with the file system</vt:lpstr>
      <vt:lpstr>Working with the file system</vt:lpstr>
      <vt:lpstr>Working with crypto</vt:lpstr>
      <vt:lpstr>Working with cluster</vt:lpstr>
      <vt:lpstr>Streams</vt:lpstr>
      <vt:lpstr>Streams</vt:lpstr>
      <vt:lpstr>Streams</vt:lpstr>
      <vt:lpstr>Streams</vt:lpstr>
      <vt:lpstr>Streams</vt:lpstr>
      <vt:lpstr>Streams</vt:lpstr>
      <vt:lpstr>Streams</vt:lpstr>
      <vt:lpstr>Streams</vt:lpstr>
      <vt:lpstr>Streams</vt:lpstr>
      <vt:lpstr>Streams</vt:lpstr>
      <vt:lpstr>Events</vt:lpstr>
      <vt:lpstr>Events</vt:lpstr>
      <vt:lpstr>Debugging</vt:lpstr>
      <vt:lpstr>Debugging &amp; watching in Node.js</vt:lpstr>
      <vt:lpstr>Deployment</vt:lpstr>
      <vt:lpstr>App Deployment in Cloud</vt:lpstr>
      <vt:lpstr>App Deployment in Cloud</vt:lpstr>
      <vt:lpstr>App Deployment in Cloud</vt:lpstr>
      <vt:lpstr>App Deployment in Cloud</vt:lpstr>
      <vt:lpstr>JavaScript Frameworks – Node.js Development</vt:lpstr>
      <vt:lpstr>The Trainer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subject>Software Development Course</dc:subject>
  <dc:creator/>
  <cp:keywords>Template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2016-09-27T11:49:10Z</dcterms:modified>
  <cp:category>Template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