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5"/>
  </p:notesMasterIdLst>
  <p:handoutMasterIdLst>
    <p:handoutMasterId r:id="rId16"/>
  </p:handoutMasterIdLst>
  <p:sldIdLst>
    <p:sldId id="283" r:id="rId2"/>
    <p:sldId id="284" r:id="rId3"/>
    <p:sldId id="285" r:id="rId4"/>
    <p:sldId id="287" r:id="rId5"/>
    <p:sldId id="288" r:id="rId6"/>
    <p:sldId id="282" r:id="rId7"/>
    <p:sldId id="289" r:id="rId8"/>
    <p:sldId id="290" r:id="rId9"/>
    <p:sldId id="261" r:id="rId10"/>
    <p:sldId id="266" r:id="rId11"/>
    <p:sldId id="277" r:id="rId12"/>
    <p:sldId id="265" r:id="rId13"/>
    <p:sldId id="27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40"/>
    <p:restoredTop sz="96327"/>
  </p:normalViewPr>
  <p:slideViewPr>
    <p:cSldViewPr snapToGrid="0" snapToObjects="1">
      <p:cViewPr varScale="1">
        <p:scale>
          <a:sx n="113" d="100"/>
          <a:sy n="113" d="100"/>
        </p:scale>
        <p:origin x="120" y="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48A3E2-206C-7E13-F97D-C85334052F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DCE7C28-38CC-0AAE-6C27-15591A2E0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8C6C00-8FB1-304F-88A1-C921AFACA09D}" type="datetime1">
              <a:rPr lang="en-US" smtClean="0"/>
              <a:t>9/23/2025</a:t>
            </a:fld>
            <a:endParaRPr lang="en-US"/>
          </a:p>
        </p:txBody>
      </p:sp>
      <p:sp>
        <p:nvSpPr>
          <p:cNvPr id="4" name="Footer Placeholder 3">
            <a:extLst>
              <a:ext uri="{FF2B5EF4-FFF2-40B4-BE49-F238E27FC236}">
                <a16:creationId xmlns:a16="http://schemas.microsoft.com/office/drawing/2014/main" id="{2A771079-4F0C-0B51-96A9-C30F6EB978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Quickbase 2023 Private &amp; Confidential</a:t>
            </a:r>
          </a:p>
        </p:txBody>
      </p:sp>
      <p:sp>
        <p:nvSpPr>
          <p:cNvPr id="5" name="Slide Number Placeholder 4">
            <a:extLst>
              <a:ext uri="{FF2B5EF4-FFF2-40B4-BE49-F238E27FC236}">
                <a16:creationId xmlns:a16="http://schemas.microsoft.com/office/drawing/2014/main" id="{481E1ECA-C55C-2E85-3770-A594EDBAE35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56E3D2-40AD-CA48-95E2-E99AE33A5C6C}" type="slidenum">
              <a:rPr lang="en-US" smtClean="0"/>
              <a:t>‹#›</a:t>
            </a:fld>
            <a:endParaRPr lang="en-US"/>
          </a:p>
        </p:txBody>
      </p:sp>
    </p:spTree>
    <p:extLst>
      <p:ext uri="{BB962C8B-B14F-4D97-AF65-F5344CB8AC3E}">
        <p14:creationId xmlns:p14="http://schemas.microsoft.com/office/powerpoint/2010/main" val="40857963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0FB5A3E-AFDA-1C40-ADCF-E5D7114BAD75}" type="datetime1">
              <a:rPr lang="en-US" smtClean="0"/>
              <a:t>9/23/2025</a:t>
            </a:fld>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 Quickbase 2023 Private &amp; Confidential</a:t>
            </a:r>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5858619F-F0AA-35D8-4FF9-EF9036C26CE6}"/>
              </a:ext>
            </a:extLst>
          </p:cNvPr>
          <p:cNvSpPr>
            <a:spLocks noGrp="1"/>
          </p:cNvSpPr>
          <p:nvPr>
            <p:ph type="dt" idx="10"/>
          </p:nvPr>
        </p:nvSpPr>
        <p:spPr/>
        <p:txBody>
          <a:bodyPr/>
          <a:lstStyle/>
          <a:p>
            <a:fld id="{F325EA4D-F93E-0445-9107-2B69675E31CE}" type="datetime1">
              <a:rPr lang="en-US" smtClean="0"/>
              <a:t>9/23/2025</a:t>
            </a:fld>
            <a:endParaRPr lang="en-US"/>
          </a:p>
        </p:txBody>
      </p:sp>
      <p:sp>
        <p:nvSpPr>
          <p:cNvPr id="4" name="Footer Placeholder 3">
            <a:extLst>
              <a:ext uri="{FF2B5EF4-FFF2-40B4-BE49-F238E27FC236}">
                <a16:creationId xmlns:a16="http://schemas.microsoft.com/office/drawing/2014/main" id="{79D0D070-21BB-65F9-9CFA-D65E9ECB7711}"/>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3" name="Date Placeholder 2">
            <a:extLst>
              <a:ext uri="{FF2B5EF4-FFF2-40B4-BE49-F238E27FC236}">
                <a16:creationId xmlns:a16="http://schemas.microsoft.com/office/drawing/2014/main" id="{1619E3AE-AE8A-675B-74F0-6860BCFB3BAA}"/>
              </a:ext>
            </a:extLst>
          </p:cNvPr>
          <p:cNvSpPr>
            <a:spLocks noGrp="1"/>
          </p:cNvSpPr>
          <p:nvPr>
            <p:ph type="dt" idx="10"/>
          </p:nvPr>
        </p:nvSpPr>
        <p:spPr/>
        <p:txBody>
          <a:bodyPr/>
          <a:lstStyle/>
          <a:p>
            <a:fld id="{2EC44D69-278C-A549-953A-FB81D685AD9A}" type="datetime1">
              <a:rPr lang="en-US" smtClean="0"/>
              <a:t>9/23/2025</a:t>
            </a:fld>
            <a:endParaRPr lang="en-US"/>
          </a:p>
        </p:txBody>
      </p:sp>
      <p:sp>
        <p:nvSpPr>
          <p:cNvPr id="4" name="Footer Placeholder 3">
            <a:extLst>
              <a:ext uri="{FF2B5EF4-FFF2-40B4-BE49-F238E27FC236}">
                <a16:creationId xmlns:a16="http://schemas.microsoft.com/office/drawing/2014/main" id="{DAA06F40-1508-9B84-F0AE-ABAE17C77EC4}"/>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B5938271-E79F-99A5-14E4-A8CAC721DFF3}"/>
              </a:ext>
            </a:extLst>
          </p:cNvPr>
          <p:cNvSpPr>
            <a:spLocks noGrp="1"/>
          </p:cNvSpPr>
          <p:nvPr>
            <p:ph type="dt" idx="10"/>
          </p:nvPr>
        </p:nvSpPr>
        <p:spPr/>
        <p:txBody>
          <a:bodyPr/>
          <a:lstStyle/>
          <a:p>
            <a:fld id="{BEC200B0-663D-0441-A4DF-70FF49467F61}" type="datetime1">
              <a:rPr lang="en-US" smtClean="0"/>
              <a:t>9/23/2025</a:t>
            </a:fld>
            <a:endParaRPr lang="en-US"/>
          </a:p>
        </p:txBody>
      </p:sp>
      <p:sp>
        <p:nvSpPr>
          <p:cNvPr id="4" name="Footer Placeholder 3">
            <a:extLst>
              <a:ext uri="{FF2B5EF4-FFF2-40B4-BE49-F238E27FC236}">
                <a16:creationId xmlns:a16="http://schemas.microsoft.com/office/drawing/2014/main" id="{14454E11-11EF-4E7F-2927-4B52639EA769}"/>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9/23/2025</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FB1CE18D-FE1A-0A1A-9DE0-082EBD68B9A2}"/>
              </a:ext>
            </a:extLst>
          </p:cNvPr>
          <p:cNvSpPr>
            <a:spLocks noGrp="1"/>
          </p:cNvSpPr>
          <p:nvPr>
            <p:ph type="dt" idx="10"/>
          </p:nvPr>
        </p:nvSpPr>
        <p:spPr/>
        <p:txBody>
          <a:bodyPr/>
          <a:lstStyle/>
          <a:p>
            <a:fld id="{AF2AC0BA-9FB0-6C48-A37C-B2F2B99541E9}" type="datetime1">
              <a:rPr lang="en-US" smtClean="0"/>
              <a:t>9/23/2025</a:t>
            </a:fld>
            <a:endParaRPr lang="en-US"/>
          </a:p>
        </p:txBody>
      </p:sp>
      <p:sp>
        <p:nvSpPr>
          <p:cNvPr id="4" name="Footer Placeholder 3">
            <a:extLst>
              <a:ext uri="{FF2B5EF4-FFF2-40B4-BE49-F238E27FC236}">
                <a16:creationId xmlns:a16="http://schemas.microsoft.com/office/drawing/2014/main" id="{C6035C7B-0DA0-BD67-B351-8207A36B127E}"/>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3" name="Date Placeholder 2">
            <a:extLst>
              <a:ext uri="{FF2B5EF4-FFF2-40B4-BE49-F238E27FC236}">
                <a16:creationId xmlns:a16="http://schemas.microsoft.com/office/drawing/2014/main" id="{0AF5E753-4F68-4DC7-617B-620FAB447A88}"/>
              </a:ext>
            </a:extLst>
          </p:cNvPr>
          <p:cNvSpPr>
            <a:spLocks noGrp="1"/>
          </p:cNvSpPr>
          <p:nvPr>
            <p:ph type="dt" idx="10"/>
          </p:nvPr>
        </p:nvSpPr>
        <p:spPr/>
        <p:txBody>
          <a:bodyPr/>
          <a:lstStyle/>
          <a:p>
            <a:fld id="{406E9FB5-A019-DE40-B07C-986C688FC0AA}" type="datetime1">
              <a:rPr lang="en-US" smtClean="0"/>
              <a:t>9/23/2025</a:t>
            </a:fld>
            <a:endParaRPr lang="en-US"/>
          </a:p>
        </p:txBody>
      </p:sp>
      <p:sp>
        <p:nvSpPr>
          <p:cNvPr id="4" name="Footer Placeholder 3">
            <a:extLst>
              <a:ext uri="{FF2B5EF4-FFF2-40B4-BE49-F238E27FC236}">
                <a16:creationId xmlns:a16="http://schemas.microsoft.com/office/drawing/2014/main" id="{C3C1D74C-F5C2-5F46-8C1E-5B879F6E174E}"/>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2717501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DFB8B7FC-FE76-5ADB-30B7-E701456D0C84}"/>
              </a:ext>
            </a:extLst>
          </p:cNvPr>
          <p:cNvSpPr>
            <a:spLocks noGrp="1"/>
          </p:cNvSpPr>
          <p:nvPr>
            <p:ph type="dt" idx="10"/>
          </p:nvPr>
        </p:nvSpPr>
        <p:spPr/>
        <p:txBody>
          <a:bodyPr/>
          <a:lstStyle/>
          <a:p>
            <a:fld id="{CB4D2455-5212-A34A-99C0-AF7421EAC0DD}" type="datetime1">
              <a:rPr lang="en-US" smtClean="0"/>
              <a:t>9/23/2025</a:t>
            </a:fld>
            <a:endParaRPr lang="en-US"/>
          </a:p>
        </p:txBody>
      </p:sp>
      <p:sp>
        <p:nvSpPr>
          <p:cNvPr id="4" name="Footer Placeholder 3">
            <a:extLst>
              <a:ext uri="{FF2B5EF4-FFF2-40B4-BE49-F238E27FC236}">
                <a16:creationId xmlns:a16="http://schemas.microsoft.com/office/drawing/2014/main" id="{8717F1D0-23BB-F959-633A-85FC611FB62B}"/>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801CB7A5-2CD3-B8EE-F916-978BE8494D06}"/>
              </a:ext>
            </a:extLst>
          </p:cNvPr>
          <p:cNvSpPr>
            <a:spLocks noGrp="1"/>
          </p:cNvSpPr>
          <p:nvPr>
            <p:ph type="dt" idx="10"/>
          </p:nvPr>
        </p:nvSpPr>
        <p:spPr/>
        <p:txBody>
          <a:bodyPr/>
          <a:lstStyle/>
          <a:p>
            <a:fld id="{C8C689DA-C7E1-6D46-BB50-229BC7B07B82}" type="datetime1">
              <a:rPr lang="en-US" smtClean="0"/>
              <a:t>9/23/2025</a:t>
            </a:fld>
            <a:endParaRPr lang="en-US"/>
          </a:p>
        </p:txBody>
      </p:sp>
      <p:sp>
        <p:nvSpPr>
          <p:cNvPr id="4" name="Footer Placeholder 3">
            <a:extLst>
              <a:ext uri="{FF2B5EF4-FFF2-40B4-BE49-F238E27FC236}">
                <a16:creationId xmlns:a16="http://schemas.microsoft.com/office/drawing/2014/main" id="{51A5930E-5C56-C6EA-310E-DD07270A8976}"/>
              </a:ext>
            </a:extLst>
          </p:cNvPr>
          <p:cNvSpPr>
            <a:spLocks noGrp="1"/>
          </p:cNvSpPr>
          <p:nvPr>
            <p:ph type="ftr" idx="11"/>
          </p:nvPr>
        </p:nvSpPr>
        <p:spPr/>
        <p:txBody>
          <a:bodyPr/>
          <a:lstStyle/>
          <a:p>
            <a:r>
              <a:rPr lang="en-US"/>
              <a:t>© Quickbase 2023 Private &amp; Confidential</a:t>
            </a:r>
          </a:p>
        </p:txBody>
      </p:sp>
    </p:spTree>
    <p:extLst>
      <p:ext uri="{BB962C8B-B14F-4D97-AF65-F5344CB8AC3E}">
        <p14:creationId xmlns:p14="http://schemas.microsoft.com/office/powerpoint/2010/main" val="30738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Date Placeholder 2">
            <a:extLst>
              <a:ext uri="{FF2B5EF4-FFF2-40B4-BE49-F238E27FC236}">
                <a16:creationId xmlns:a16="http://schemas.microsoft.com/office/drawing/2014/main" id="{EE02DAA5-4BC6-71E4-D4B0-151040BD4F0A}"/>
              </a:ext>
            </a:extLst>
          </p:cNvPr>
          <p:cNvSpPr>
            <a:spLocks noGrp="1"/>
          </p:cNvSpPr>
          <p:nvPr>
            <p:ph type="dt" idx="10"/>
          </p:nvPr>
        </p:nvSpPr>
        <p:spPr/>
        <p:txBody>
          <a:bodyPr/>
          <a:lstStyle/>
          <a:p>
            <a:fld id="{4D621427-724D-2C43-917B-D2EE2118DCE7}" type="datetime1">
              <a:rPr lang="en-US" smtClean="0"/>
              <a:t>9/23/2025</a:t>
            </a:fld>
            <a:endParaRPr lang="en-US"/>
          </a:p>
        </p:txBody>
      </p:sp>
      <p:sp>
        <p:nvSpPr>
          <p:cNvPr id="4" name="Footer Placeholder 3">
            <a:extLst>
              <a:ext uri="{FF2B5EF4-FFF2-40B4-BE49-F238E27FC236}">
                <a16:creationId xmlns:a16="http://schemas.microsoft.com/office/drawing/2014/main" id="{0FC2B651-CF1E-0F3D-9FE7-BA2E08C48935}"/>
              </a:ext>
            </a:extLst>
          </p:cNvPr>
          <p:cNvSpPr>
            <a:spLocks noGrp="1"/>
          </p:cNvSpPr>
          <p:nvPr>
            <p:ph type="ftr" idx="11"/>
          </p:nvPr>
        </p:nvSpPr>
        <p:spPr/>
        <p:txBody>
          <a:bodyPr/>
          <a:lstStyle/>
          <a:p>
            <a:r>
              <a:rPr lang="en-US"/>
              <a:t>© Quickbase 2023 Private &amp; Confidential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userDrawn="1">
  <p:cSld name="7_Title Slide">
    <p:bg>
      <p:bgPr>
        <a:solidFill>
          <a:srgbClr val="FFFFFF"/>
        </a:solidFill>
        <a:effectLst/>
      </p:bgPr>
    </p:bg>
    <p:spTree>
      <p:nvGrpSpPr>
        <p:cNvPr id="1" name="Shape 14"/>
        <p:cNvGrpSpPr/>
        <p:nvPr/>
      </p:nvGrpSpPr>
      <p:grpSpPr>
        <a:xfrm>
          <a:off x="0" y="0"/>
          <a:ext cx="0" cy="0"/>
          <a:chOff x="0" y="0"/>
          <a:chExt cx="0" cy="0"/>
        </a:xfrm>
      </p:grpSpPr>
      <p:sp>
        <p:nvSpPr>
          <p:cNvPr id="15" name="Google Shape;15;p17"/>
          <p:cNvSpPr/>
          <p:nvPr userDrawn="1"/>
        </p:nvSpPr>
        <p:spPr>
          <a:xfrm>
            <a:off x="0" y="-1"/>
            <a:ext cx="12192000" cy="6268752"/>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rgbClr val="FFFFFF"/>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Google Shape;81;p26">
            <a:extLst>
              <a:ext uri="{FF2B5EF4-FFF2-40B4-BE49-F238E27FC236}">
                <a16:creationId xmlns:a16="http://schemas.microsoft.com/office/drawing/2014/main" id="{5AD01988-050D-B0BA-8BF5-533977A0036D}"/>
              </a:ext>
            </a:extLst>
          </p:cNvPr>
          <p:cNvSpPr txBox="1">
            <a:spLocks noGrp="1"/>
          </p:cNvSpPr>
          <p:nvPr>
            <p:ph type="body" idx="13"/>
          </p:nvPr>
        </p:nvSpPr>
        <p:spPr>
          <a:xfrm>
            <a:off x="461178" y="1517141"/>
            <a:ext cx="11273622"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038604"/>
            <a:ext cx="5952148" cy="5138359"/>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200"/>
              </a:spcBef>
              <a:spcAft>
                <a:spcPts val="0"/>
              </a:spcAft>
              <a:buClr>
                <a:schemeClr val="accent3"/>
              </a:buClr>
              <a:buSzPct val="100000"/>
              <a:buFont typeface="+mj-lt"/>
              <a:buAutoNum type="arabicPeriod"/>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List</a:t>
            </a:r>
          </a:p>
          <a:p>
            <a:pPr lvl="0"/>
            <a:r>
              <a:rPr lang="en-US" dirty="0"/>
              <a:t>List</a:t>
            </a:r>
          </a:p>
          <a:p>
            <a:pPr lvl="0"/>
            <a:r>
              <a:rPr lang="en-US" dirty="0"/>
              <a:t>List</a:t>
            </a:r>
          </a:p>
          <a:p>
            <a:pPr lvl="0"/>
            <a:r>
              <a:rPr lang="en-US" dirty="0"/>
              <a:t>List</a:t>
            </a:r>
          </a:p>
          <a:p>
            <a:pPr lvl="0"/>
            <a:endParaRPr lang="en-US" dirty="0"/>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userDrawn="1">
  <p:cSld name="5_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4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bg>
      <p:bgPr>
        <a:solidFill>
          <a:srgbClr val="FFFFFF"/>
        </a:solidFill>
        <a:effectLst/>
      </p:bgPr>
    </p:bg>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FFFFFF"/>
        </a:solidFill>
        <a:effectLst/>
      </p:bgPr>
    </p:bg>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bg>
      <p:bgPr>
        <a:solidFill>
          <a:srgbClr val="FFFFFF"/>
        </a:solidFill>
        <a:effectLst/>
      </p:bgPr>
    </p:bg>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bg>
      <p:bgPr>
        <a:solidFill>
          <a:srgbClr val="FFFFFF"/>
        </a:solidFill>
        <a:effectLst/>
      </p:bgPr>
    </p:bg>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bg>
      <p:bgPr>
        <a:solidFill>
          <a:srgbClr val="FFFFFF"/>
        </a:solidFill>
        <a:effectLst/>
      </p:bgPr>
    </p:bg>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bg>
      <p:bgPr>
        <a:solidFill>
          <a:srgbClr val="FFFFFF"/>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055975"/>
            <a:ext cx="2574349" cy="63803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18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690961"/>
            <a:ext cx="2574349" cy="2507438"/>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1711022"/>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1711022"/>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1711022"/>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solidFill>
          <a:srgbClr val="FFFFFF"/>
        </a:solidFill>
        <a:effectLst/>
      </p:bgPr>
    </p:bg>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362845"/>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2085383"/>
            <a:ext cx="4451496" cy="3761429"/>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920266"/>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2" name="Picture Placeholder 4">
            <a:extLst>
              <a:ext uri="{FF2B5EF4-FFF2-40B4-BE49-F238E27FC236}">
                <a16:creationId xmlns:a16="http://schemas.microsoft.com/office/drawing/2014/main" id="{A9FD620E-90A4-675A-BA57-E10303E01D72}"/>
              </a:ext>
            </a:extLst>
          </p:cNvPr>
          <p:cNvSpPr>
            <a:spLocks noGrp="1"/>
          </p:cNvSpPr>
          <p:nvPr>
            <p:ph type="pic" sz="quarter" idx="18" hasCustomPrompt="1"/>
          </p:nvPr>
        </p:nvSpPr>
        <p:spPr>
          <a:xfrm>
            <a:off x="490670" y="2123703"/>
            <a:ext cx="822960" cy="822960"/>
          </a:xfrm>
          <a:prstGeom prst="ellipse">
            <a:avLst/>
          </a:prstGeom>
          <a:solidFill>
            <a:srgbClr val="EDEBD7"/>
          </a:solidFill>
        </p:spPr>
        <p:txBody>
          <a:bodyPr anchor="ctr"/>
          <a:lstStyle>
            <a:lvl1pPr algn="ctr">
              <a:defRPr sz="1440"/>
            </a:lvl1pPr>
          </a:lstStyle>
          <a:p>
            <a:r>
              <a:rPr lang="en-US" dirty="0"/>
              <a:t>icon</a:t>
            </a:r>
          </a:p>
        </p:txBody>
      </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7"/>
            <a:ext cx="5634823" cy="35588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dirty="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1977735"/>
            <a:ext cx="5634824" cy="4169702"/>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userDrawn="1">
  <p:cSld name="6_Title Slide">
    <p:bg>
      <p:bgPr>
        <a:solidFill>
          <a:srgbClr val="FFFFFF"/>
        </a:solidFill>
        <a:effectLst/>
      </p:bgPr>
    </p:bg>
    <p:spTree>
      <p:nvGrpSpPr>
        <p:cNvPr id="1" name="Shape 32"/>
        <p:cNvGrpSpPr/>
        <p:nvPr/>
      </p:nvGrpSpPr>
      <p:grpSpPr>
        <a:xfrm>
          <a:off x="0" y="0"/>
          <a:ext cx="0" cy="0"/>
          <a:chOff x="0" y="0"/>
          <a:chExt cx="0" cy="0"/>
        </a:xfrm>
      </p:grpSpPr>
      <p:sp>
        <p:nvSpPr>
          <p:cNvPr id="33" name="Google Shape;33;p19"/>
          <p:cNvSpPr/>
          <p:nvPr userDrawn="1"/>
        </p:nvSpPr>
        <p:spPr>
          <a:xfrm>
            <a:off x="0" y="21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bg>
      <p:bgPr>
        <a:solidFill>
          <a:srgbClr val="FFFFFF"/>
        </a:solidFill>
        <a:effectLst/>
      </p:bgPr>
    </p:bg>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1917663"/>
            <a:ext cx="5634823" cy="3899271"/>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295812"/>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000000"/>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dirty="0"/>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199"/>
            <a:ext cx="5634821" cy="920181"/>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bg>
      <p:bgPr>
        <a:solidFill>
          <a:srgbClr val="FFFFFF"/>
        </a:solidFill>
        <a:effectLst/>
      </p:bgPr>
    </p:bg>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076707"/>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27" name="Google Shape;127;p32"/>
          <p:cNvSpPr txBox="1">
            <a:spLocks noGrp="1"/>
          </p:cNvSpPr>
          <p:nvPr>
            <p:ph type="subTitle" idx="1"/>
          </p:nvPr>
        </p:nvSpPr>
        <p:spPr>
          <a:xfrm>
            <a:off x="658370" y="3251226"/>
            <a:ext cx="5793580" cy="3963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bg>
      <p:bgPr>
        <a:solidFill>
          <a:srgbClr val="FFFFFF"/>
        </a:solidFill>
        <a:effectLst/>
      </p:bgPr>
    </p:bg>
    <p:spTree>
      <p:nvGrpSpPr>
        <p:cNvPr id="1" name="Shape 125"/>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endParaRPr lang="en-US" dirty="0"/>
          </a:p>
        </p:txBody>
      </p:sp>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bg>
      <p:bgPr>
        <a:solidFill>
          <a:srgbClr val="FFFFFF"/>
        </a:solidFill>
        <a:effectLst/>
      </p:bgPr>
    </p:bg>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endParaRPr lang="en-US" dirty="0"/>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1005840"/>
          </a:xfrm>
        </p:spPr>
        <p:txBody>
          <a:bodyPr/>
          <a:lstStyle>
            <a:lvl1pPr>
              <a:defRPr>
                <a:solidFill>
                  <a:srgbClr val="FFFFFF"/>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1917803"/>
            <a:ext cx="2574349" cy="690452"/>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1917803"/>
            <a:ext cx="2574349" cy="690451"/>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000" b="1" i="0">
                <a:solidFill>
                  <a:srgbClr val="FFFFFF"/>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2677747"/>
            <a:ext cx="257434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2677747"/>
            <a:ext cx="2570239" cy="3520652"/>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US" dirty="0"/>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lang="en-US" dirty="0"/>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rgbClr val="FFFFFF"/>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1800">
                <a:solidFill>
                  <a:srgbClr val="FFFFFF"/>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1800">
                <a:solidFill>
                  <a:srgbClr val="FFFFFF"/>
                </a:solidFill>
              </a:defRPr>
            </a:lvl2pPr>
            <a:lvl3pPr marL="554356" lvl="2" indent="-278130" algn="l">
              <a:lnSpc>
                <a:spcPct val="90000"/>
              </a:lnSpc>
              <a:spcBef>
                <a:spcPts val="1200"/>
              </a:spcBef>
              <a:spcAft>
                <a:spcPts val="0"/>
              </a:spcAft>
              <a:buClr>
                <a:schemeClr val="accent3"/>
              </a:buClr>
              <a:buSzPct val="75000"/>
              <a:buFont typeface="Wingdings" pitchFamily="2" charset="2"/>
              <a:buChar char="§"/>
              <a:tabLst/>
              <a:defRPr sz="1800">
                <a:solidFill>
                  <a:srgbClr val="FFFFFF"/>
                </a:solidFill>
              </a:defRPr>
            </a:lvl3pPr>
            <a:lvl4pPr marL="822960" lvl="3" indent="-268606" algn="l">
              <a:lnSpc>
                <a:spcPct val="90000"/>
              </a:lnSpc>
              <a:spcBef>
                <a:spcPts val="1200"/>
              </a:spcBef>
              <a:spcAft>
                <a:spcPts val="0"/>
              </a:spcAft>
              <a:buClr>
                <a:schemeClr val="accent3"/>
              </a:buClr>
              <a:buSzPct val="100000"/>
              <a:buFont typeface="System Font Regular"/>
              <a:buChar char="-"/>
              <a:tabLst/>
              <a:defRPr sz="1800">
                <a:solidFill>
                  <a:srgbClr val="FFFFFF"/>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userDrawn="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hasCustomPrompt="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rgbClr val="FFFFFF"/>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err="1"/>
              <a:t>www.quickbase.com</a:t>
            </a:r>
            <a:endParaRPr lang="en-US" dirty="0"/>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bg>
      <p:bgPr>
        <a:solidFill>
          <a:srgbClr val="FFFFFF"/>
        </a:solidFill>
        <a:effectLst/>
      </p:bgPr>
    </p:bg>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2023 Private &amp; Confidential</a:t>
            </a:r>
            <a:endParaRPr dirty="0"/>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Rectangle 12">
            <a:extLst>
              <a:ext uri="{FF2B5EF4-FFF2-40B4-BE49-F238E27FC236}">
                <a16:creationId xmlns:a16="http://schemas.microsoft.com/office/drawing/2014/main" id="{4A6DE016-42FB-8847-8657-CDABDEB51799}"/>
              </a:ext>
            </a:extLst>
          </p:cNvPr>
          <p:cNvSpPr/>
          <p:nvPr userDrawn="1"/>
        </p:nvSpPr>
        <p:spPr>
          <a:xfrm>
            <a:off x="1898756" y="3475483"/>
            <a:ext cx="1728865" cy="435354"/>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3625124" y="3475483"/>
            <a:ext cx="1728865" cy="435354"/>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5351492" y="3475483"/>
            <a:ext cx="1728865" cy="435354"/>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7077860" y="3475483"/>
            <a:ext cx="1728865" cy="435354"/>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F722BB89-3CA5-E04C-AB35-CE31FE7175EC}"/>
              </a:ext>
            </a:extLst>
          </p:cNvPr>
          <p:cNvSpPr/>
          <p:nvPr userDrawn="1"/>
        </p:nvSpPr>
        <p:spPr>
          <a:xfrm>
            <a:off x="1898756" y="3909977"/>
            <a:ext cx="1728865" cy="435354"/>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3625124" y="3909977"/>
            <a:ext cx="1728865" cy="435354"/>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5351492" y="3909977"/>
            <a:ext cx="1728865" cy="435354"/>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7077860" y="3909977"/>
            <a:ext cx="1728865" cy="435354"/>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3" name="Rectangle 22">
            <a:extLst>
              <a:ext uri="{FF2B5EF4-FFF2-40B4-BE49-F238E27FC236}">
                <a16:creationId xmlns:a16="http://schemas.microsoft.com/office/drawing/2014/main" id="{ADD22435-53E9-2F47-81DE-EB67ABD3CB57}"/>
              </a:ext>
            </a:extLst>
          </p:cNvPr>
          <p:cNvSpPr/>
          <p:nvPr userDrawn="1"/>
        </p:nvSpPr>
        <p:spPr>
          <a:xfrm>
            <a:off x="1898756" y="4344471"/>
            <a:ext cx="1728865" cy="435354"/>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3625124" y="4344471"/>
            <a:ext cx="1728865" cy="435354"/>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5351492" y="4344471"/>
            <a:ext cx="1728865" cy="435354"/>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7077860" y="4344471"/>
            <a:ext cx="1728865" cy="435354"/>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rgbClr val="FFFFFF"/>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rgbClr val="FFFFFF"/>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rgbClr val="FFFFFF"/>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77"/>
        <p:cNvGrpSpPr/>
        <p:nvPr/>
      </p:nvGrpSpPr>
      <p:grpSpPr>
        <a:xfrm>
          <a:off x="0" y="0"/>
          <a:ext cx="0" cy="0"/>
          <a:chOff x="0" y="0"/>
          <a:chExt cx="0" cy="0"/>
        </a:xfrm>
      </p:grpSpPr>
      <p:pic>
        <p:nvPicPr>
          <p:cNvPr id="178" name="Google Shape;178;p39"/>
          <p:cNvPicPr preferRelativeResize="0"/>
          <p:nvPr userDrawn="1"/>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userDrawn="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141719"/>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2023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18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1800" b="0" i="0" u="none" strike="noStrike" cap="none">
          <a:solidFill>
            <a:schemeClr val="bg2"/>
          </a:solidFill>
          <a:latin typeface="Arial"/>
          <a:ea typeface="Arial"/>
          <a:cs typeface="Arial"/>
          <a:sym typeface="Arial"/>
        </a:defRPr>
      </a:lvl2pPr>
      <a:lvl3pPr marL="461963" marR="0" lvl="2" indent="-230188" algn="l" rtl="0" eaLnBrk="1" hangingPunct="1">
        <a:lnSpc>
          <a:spcPct val="100000"/>
        </a:lnSpc>
        <a:spcBef>
          <a:spcPts val="600"/>
        </a:spcBef>
        <a:spcAft>
          <a:spcPts val="0"/>
        </a:spcAft>
        <a:buClr>
          <a:schemeClr val="accent3"/>
        </a:buClr>
        <a:buSzPct val="75000"/>
        <a:buFont typeface="Wingdings" pitchFamily="2" charset="2"/>
        <a:buChar char="§"/>
        <a:tabLst/>
        <a:defRPr sz="18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System Font Regular"/>
        <a:buChar char="-"/>
        <a:tabLst/>
        <a:defRPr sz="18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400" dirty="0">
                <a:sym typeface="Georgia"/>
              </a:rPr>
              <a:t>Quickbase </a:t>
            </a:r>
            <a:br>
              <a:rPr lang="en-US" sz="4400" dirty="0">
                <a:sym typeface="Georgia"/>
              </a:rPr>
            </a:br>
            <a:r>
              <a:rPr lang="en-US" sz="4400" dirty="0">
                <a:sym typeface="Georgia"/>
              </a:rPr>
              <a:t>Candidate Exercise</a:t>
            </a:r>
            <a:endParaRPr lang="en-US"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pPr lvl="0"/>
            <a:r>
              <a:rPr lang="en-US" dirty="0">
                <a:sym typeface="Arial"/>
              </a:rPr>
              <a:t>[Position you are interviewing for]</a:t>
            </a:r>
            <a:endParaRPr lang="en-US" dirty="0"/>
          </a:p>
        </p:txBody>
      </p:sp>
      <p:sp>
        <p:nvSpPr>
          <p:cNvPr id="200" name="Google Shape;200;p1"/>
          <p:cNvSpPr txBox="1">
            <a:spLocks noGrp="1"/>
          </p:cNvSpPr>
          <p:nvPr>
            <p:ph type="body" idx="4294967295"/>
          </p:nvPr>
        </p:nvSpPr>
        <p:spPr>
          <a:xfrm>
            <a:off x="658369" y="5434188"/>
            <a:ext cx="1399032" cy="489533"/>
          </a:xfrm>
          <a:noFill/>
          <a:ln>
            <a:noFill/>
          </a:ln>
        </p:spPr>
        <p:txBody>
          <a:bodyPr spcFirstLastPara="1" wrap="square" lIns="91425" tIns="45700" rIns="91425" bIns="45700" anchor="t" anchorCtr="0">
            <a:noAutofit/>
          </a:bodyPr>
          <a:lstStyle/>
          <a:p>
            <a:pPr lvl="0"/>
            <a:r>
              <a:rPr lang="en-US" dirty="0"/>
              <a:t>02 | 14 | 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2" name="Google Shape;282;p11"/>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smtClean="0"/>
              <a:pPr lvl="0"/>
              <a:t>10</a:t>
            </a:fld>
            <a:endParaRPr lang="en-US"/>
          </a:p>
        </p:txBody>
      </p:sp>
      <p:sp>
        <p:nvSpPr>
          <p:cNvPr id="283" name="Google Shape;283;p11"/>
          <p:cNvSpPr txBox="1">
            <a:spLocks noGrp="1"/>
          </p:cNvSpPr>
          <p:nvPr>
            <p:ph type="body" idx="1"/>
          </p:nvPr>
        </p:nvSpPr>
        <p:spPr>
          <a:xfrm>
            <a:off x="461963" y="914400"/>
            <a:ext cx="11268075" cy="465137"/>
          </a:xfrm>
          <a:noFill/>
          <a:ln>
            <a:noFill/>
          </a:ln>
        </p:spPr>
        <p:txBody>
          <a:bodyPr spcFirstLastPara="1" wrap="square" lIns="91425" tIns="45700" rIns="91425" bIns="45700" anchor="t" anchorCtr="0">
            <a:normAutofit/>
          </a:bodyPr>
          <a:lstStyle/>
          <a:p>
            <a:pPr lvl="0"/>
            <a:r>
              <a:rPr lang="en-US" dirty="0"/>
              <a:t>Subhead Title Goes Here</a:t>
            </a:r>
          </a:p>
        </p:txBody>
      </p:sp>
      <p:sp>
        <p:nvSpPr>
          <p:cNvPr id="284" name="Google Shape;284;p11"/>
          <p:cNvSpPr txBox="1">
            <a:spLocks noGrp="1"/>
          </p:cNvSpPr>
          <p:nvPr>
            <p:ph type="body" idx="2"/>
          </p:nvPr>
        </p:nvSpPr>
        <p:spPr>
          <a:xfrm>
            <a:off x="1291070" y="3429000"/>
            <a:ext cx="2574349" cy="365125"/>
          </a:xfrm>
          <a:noFill/>
          <a:ln>
            <a:noFill/>
          </a:ln>
        </p:spPr>
        <p:txBody>
          <a:bodyPr spcFirstLastPara="1" wrap="square" lIns="91425" tIns="45700" rIns="91425" bIns="45700" anchor="t" anchorCtr="0">
            <a:noAutofit/>
          </a:bodyPr>
          <a:lstStyle/>
          <a:p>
            <a:pPr lvl="0"/>
            <a:r>
              <a:rPr lang="en-US"/>
              <a:t>Point 1</a:t>
            </a:r>
          </a:p>
        </p:txBody>
      </p:sp>
      <p:sp>
        <p:nvSpPr>
          <p:cNvPr id="285" name="Google Shape;285;p11"/>
          <p:cNvSpPr txBox="1">
            <a:spLocks noGrp="1"/>
          </p:cNvSpPr>
          <p:nvPr>
            <p:ph type="body" idx="3"/>
          </p:nvPr>
        </p:nvSpPr>
        <p:spPr>
          <a:xfrm>
            <a:off x="4759576" y="3429000"/>
            <a:ext cx="2574349" cy="365125"/>
          </a:xfrm>
          <a:noFill/>
          <a:ln>
            <a:noFill/>
          </a:ln>
        </p:spPr>
        <p:txBody>
          <a:bodyPr spcFirstLastPara="1" wrap="square" lIns="91425" tIns="45700" rIns="91425" bIns="45700" anchor="t" anchorCtr="0">
            <a:noAutofit/>
          </a:bodyPr>
          <a:lstStyle/>
          <a:p>
            <a:pPr lvl="0"/>
            <a:r>
              <a:rPr lang="en-US"/>
              <a:t>Point 2</a:t>
            </a:r>
          </a:p>
        </p:txBody>
      </p:sp>
      <p:sp>
        <p:nvSpPr>
          <p:cNvPr id="286" name="Google Shape;286;p11"/>
          <p:cNvSpPr txBox="1">
            <a:spLocks noGrp="1"/>
          </p:cNvSpPr>
          <p:nvPr>
            <p:ph type="body" idx="4"/>
          </p:nvPr>
        </p:nvSpPr>
        <p:spPr>
          <a:xfrm>
            <a:off x="8223971" y="3429000"/>
            <a:ext cx="2574349" cy="365125"/>
          </a:xfrm>
          <a:noFill/>
          <a:ln>
            <a:noFill/>
          </a:ln>
        </p:spPr>
        <p:txBody>
          <a:bodyPr spcFirstLastPara="1" wrap="square" lIns="91425" tIns="45700" rIns="91425" bIns="45700" anchor="t" anchorCtr="0">
            <a:noAutofit/>
          </a:bodyPr>
          <a:lstStyle/>
          <a:p>
            <a:pPr lvl="0"/>
            <a:r>
              <a:rPr lang="en-US"/>
              <a:t>Point 3</a:t>
            </a:r>
          </a:p>
        </p:txBody>
      </p:sp>
      <p:sp>
        <p:nvSpPr>
          <p:cNvPr id="287" name="Google Shape;287;p11"/>
          <p:cNvSpPr txBox="1">
            <a:spLocks noGrp="1"/>
          </p:cNvSpPr>
          <p:nvPr>
            <p:ph type="body" idx="5"/>
          </p:nvPr>
        </p:nvSpPr>
        <p:spPr>
          <a:xfrm>
            <a:off x="1291070"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8" name="Google Shape;288;p11"/>
          <p:cNvSpPr txBox="1">
            <a:spLocks noGrp="1"/>
          </p:cNvSpPr>
          <p:nvPr>
            <p:ph type="body" idx="6"/>
          </p:nvPr>
        </p:nvSpPr>
        <p:spPr>
          <a:xfrm>
            <a:off x="4759576"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9" name="Google Shape;289;p11"/>
          <p:cNvSpPr txBox="1">
            <a:spLocks noGrp="1"/>
          </p:cNvSpPr>
          <p:nvPr>
            <p:ph type="body" idx="7"/>
          </p:nvPr>
        </p:nvSpPr>
        <p:spPr>
          <a:xfrm>
            <a:off x="8223971"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0" name="Google Shape;280;p11"/>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Slide Title Goes Here</a:t>
            </a:r>
          </a:p>
        </p:txBody>
      </p:sp>
      <p:sp>
        <p:nvSpPr>
          <p:cNvPr id="55" name="Picture Placeholder 54">
            <a:extLst>
              <a:ext uri="{FF2B5EF4-FFF2-40B4-BE49-F238E27FC236}">
                <a16:creationId xmlns:a16="http://schemas.microsoft.com/office/drawing/2014/main" id="{2CB983DD-8CC5-2B4C-84AA-BB6BB188DE78}"/>
              </a:ext>
            </a:extLst>
          </p:cNvPr>
          <p:cNvSpPr>
            <a:spLocks noGrp="1"/>
          </p:cNvSpPr>
          <p:nvPr>
            <p:ph type="pic" sz="quarter" idx="13"/>
          </p:nvPr>
        </p:nvSpPr>
        <p:spPr/>
      </p:sp>
      <p:sp>
        <p:nvSpPr>
          <p:cNvPr id="56" name="Picture Placeholder 55">
            <a:extLst>
              <a:ext uri="{FF2B5EF4-FFF2-40B4-BE49-F238E27FC236}">
                <a16:creationId xmlns:a16="http://schemas.microsoft.com/office/drawing/2014/main" id="{7DECBC5A-5E59-CD48-839F-1AC09D786A14}"/>
              </a:ext>
            </a:extLst>
          </p:cNvPr>
          <p:cNvSpPr>
            <a:spLocks noGrp="1"/>
          </p:cNvSpPr>
          <p:nvPr>
            <p:ph type="pic" sz="quarter" idx="14"/>
          </p:nvPr>
        </p:nvSpPr>
        <p:spPr/>
      </p:sp>
      <p:sp>
        <p:nvSpPr>
          <p:cNvPr id="57" name="Picture Placeholder 56">
            <a:extLst>
              <a:ext uri="{FF2B5EF4-FFF2-40B4-BE49-F238E27FC236}">
                <a16:creationId xmlns:a16="http://schemas.microsoft.com/office/drawing/2014/main" id="{AFBBFD27-0355-2F48-A2D5-338E478BB45F}"/>
              </a:ext>
            </a:extLst>
          </p:cNvPr>
          <p:cNvSpPr>
            <a:spLocks noGrp="1"/>
          </p:cNvSpPr>
          <p:nvPr>
            <p:ph type="pic" sz="quarter" idx="15"/>
          </p:nvPr>
        </p:nvSpPr>
        <p:spPr/>
      </p:sp>
      <p:sp>
        <p:nvSpPr>
          <p:cNvPr id="15" name="Google Shape;243;p7">
            <a:extLst>
              <a:ext uri="{FF2B5EF4-FFF2-40B4-BE49-F238E27FC236}">
                <a16:creationId xmlns:a16="http://schemas.microsoft.com/office/drawing/2014/main" id="{0E879AA0-111E-0345-AC10-C93C67DBA053}"/>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A558C1-D107-7D43-9F1C-7CF12FC4386B}"/>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4" name="Text Placeholder 3">
            <a:extLst>
              <a:ext uri="{FF2B5EF4-FFF2-40B4-BE49-F238E27FC236}">
                <a16:creationId xmlns:a16="http://schemas.microsoft.com/office/drawing/2014/main" id="{17DD35A5-9CED-2C45-9531-6A465C0649C1}"/>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C32E90FB-82F1-CA44-9414-8A7D2CE4A7C1}"/>
              </a:ext>
            </a:extLst>
          </p:cNvPr>
          <p:cNvSpPr>
            <a:spLocks noGrp="1"/>
          </p:cNvSpPr>
          <p:nvPr>
            <p:ph type="body" idx="2"/>
          </p:nvPr>
        </p:nvSpPr>
        <p:spPr/>
        <p:txBody>
          <a:bodyPr/>
          <a:lstStyle/>
          <a:p>
            <a:endParaRPr lang="en-US"/>
          </a:p>
        </p:txBody>
      </p:sp>
      <p:sp>
        <p:nvSpPr>
          <p:cNvPr id="6" name="Text Placeholder 5">
            <a:extLst>
              <a:ext uri="{FF2B5EF4-FFF2-40B4-BE49-F238E27FC236}">
                <a16:creationId xmlns:a16="http://schemas.microsoft.com/office/drawing/2014/main" id="{0C5BC1D1-4F2A-7F47-AB82-BFA8324D1511}"/>
              </a:ext>
            </a:extLst>
          </p:cNvPr>
          <p:cNvSpPr>
            <a:spLocks noGrp="1"/>
          </p:cNvSpPr>
          <p:nvPr>
            <p:ph type="body" idx="3"/>
          </p:nvPr>
        </p:nvSpPr>
        <p:spPr/>
        <p:txBody>
          <a:bodyPr/>
          <a:lstStyle/>
          <a:p>
            <a:endParaRPr lang="en-US"/>
          </a:p>
        </p:txBody>
      </p:sp>
      <p:sp>
        <p:nvSpPr>
          <p:cNvPr id="7" name="Text Placeholder 6">
            <a:extLst>
              <a:ext uri="{FF2B5EF4-FFF2-40B4-BE49-F238E27FC236}">
                <a16:creationId xmlns:a16="http://schemas.microsoft.com/office/drawing/2014/main" id="{6D537367-EC6F-D748-BE47-663AC9C73264}"/>
              </a:ext>
            </a:extLst>
          </p:cNvPr>
          <p:cNvSpPr>
            <a:spLocks noGrp="1"/>
          </p:cNvSpPr>
          <p:nvPr>
            <p:ph type="body" idx="4"/>
          </p:nvPr>
        </p:nvSpPr>
        <p:spPr/>
        <p:txBody>
          <a:bodyPr/>
          <a:lstStyle/>
          <a:p>
            <a:endParaRPr lang="en-US"/>
          </a:p>
        </p:txBody>
      </p:sp>
      <p:sp>
        <p:nvSpPr>
          <p:cNvPr id="8" name="Text Placeholder 7">
            <a:extLst>
              <a:ext uri="{FF2B5EF4-FFF2-40B4-BE49-F238E27FC236}">
                <a16:creationId xmlns:a16="http://schemas.microsoft.com/office/drawing/2014/main" id="{ECA329BB-0106-FB4A-A040-AB0C98028D35}"/>
              </a:ext>
            </a:extLst>
          </p:cNvPr>
          <p:cNvSpPr>
            <a:spLocks noGrp="1"/>
          </p:cNvSpPr>
          <p:nvPr>
            <p:ph type="body" idx="5"/>
          </p:nvPr>
        </p:nvSpPr>
        <p:spPr/>
        <p:txBody>
          <a:bodyPr/>
          <a:lstStyle/>
          <a:p>
            <a:endParaRPr lang="en-US"/>
          </a:p>
        </p:txBody>
      </p:sp>
      <p:sp>
        <p:nvSpPr>
          <p:cNvPr id="9" name="Text Placeholder 8">
            <a:extLst>
              <a:ext uri="{FF2B5EF4-FFF2-40B4-BE49-F238E27FC236}">
                <a16:creationId xmlns:a16="http://schemas.microsoft.com/office/drawing/2014/main" id="{EADA8CA6-0FCD-5A4B-8311-4E7B3F982F94}"/>
              </a:ext>
            </a:extLst>
          </p:cNvPr>
          <p:cNvSpPr>
            <a:spLocks noGrp="1"/>
          </p:cNvSpPr>
          <p:nvPr>
            <p:ph type="body" idx="6"/>
          </p:nvPr>
        </p:nvSpPr>
        <p:spPr/>
        <p:txBody>
          <a:bodyPr/>
          <a:lstStyle/>
          <a:p>
            <a:endParaRPr lang="en-US"/>
          </a:p>
        </p:txBody>
      </p:sp>
      <p:sp>
        <p:nvSpPr>
          <p:cNvPr id="10" name="Text Placeholder 9">
            <a:extLst>
              <a:ext uri="{FF2B5EF4-FFF2-40B4-BE49-F238E27FC236}">
                <a16:creationId xmlns:a16="http://schemas.microsoft.com/office/drawing/2014/main" id="{299605A0-816C-9D4D-AEFB-BA41A866026F}"/>
              </a:ext>
            </a:extLst>
          </p:cNvPr>
          <p:cNvSpPr>
            <a:spLocks noGrp="1"/>
          </p:cNvSpPr>
          <p:nvPr>
            <p:ph type="body" idx="7"/>
          </p:nvPr>
        </p:nvSpPr>
        <p:spPr/>
        <p:txBody>
          <a:bodyPr/>
          <a:lstStyle/>
          <a:p>
            <a:endParaRPr lang="en-US"/>
          </a:p>
        </p:txBody>
      </p:sp>
      <p:sp>
        <p:nvSpPr>
          <p:cNvPr id="11" name="Title 10">
            <a:extLst>
              <a:ext uri="{FF2B5EF4-FFF2-40B4-BE49-F238E27FC236}">
                <a16:creationId xmlns:a16="http://schemas.microsoft.com/office/drawing/2014/main" id="{F2F219BE-29D3-B24C-86A2-5E8E33AD89F7}"/>
              </a:ext>
            </a:extLst>
          </p:cNvPr>
          <p:cNvSpPr>
            <a:spLocks noGrp="1"/>
          </p:cNvSpPr>
          <p:nvPr>
            <p:ph type="title"/>
          </p:nvPr>
        </p:nvSpPr>
        <p:spPr/>
        <p:txBody>
          <a:bodyPr/>
          <a:lstStyle/>
          <a:p>
            <a:endParaRPr lang="en-US"/>
          </a:p>
        </p:txBody>
      </p:sp>
      <p:sp>
        <p:nvSpPr>
          <p:cNvPr id="12" name="Picture Placeholder 11">
            <a:extLst>
              <a:ext uri="{FF2B5EF4-FFF2-40B4-BE49-F238E27FC236}">
                <a16:creationId xmlns:a16="http://schemas.microsoft.com/office/drawing/2014/main" id="{F1A630DB-50F8-9843-9102-87AE86B096CA}"/>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4B0452-280D-7747-95BD-904CE84970A1}"/>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E66ACC44-599D-154C-89EB-2343B9F51F7E}"/>
              </a:ext>
            </a:extLst>
          </p:cNvPr>
          <p:cNvSpPr>
            <a:spLocks noGrp="1"/>
          </p:cNvSpPr>
          <p:nvPr>
            <p:ph type="pic" sz="quarter" idx="15"/>
          </p:nvPr>
        </p:nvSpPr>
        <p:spPr/>
      </p:sp>
      <p:sp>
        <p:nvSpPr>
          <p:cNvPr id="15" name="Google Shape;243;p7">
            <a:extLst>
              <a:ext uri="{FF2B5EF4-FFF2-40B4-BE49-F238E27FC236}">
                <a16:creationId xmlns:a16="http://schemas.microsoft.com/office/drawing/2014/main" id="{5ABA3F9C-983A-3B44-9868-E7417CCB444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extLst>
      <p:ext uri="{BB962C8B-B14F-4D97-AF65-F5344CB8AC3E}">
        <p14:creationId xmlns:p14="http://schemas.microsoft.com/office/powerpoint/2010/main" val="382376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12</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a:t>Slide Title Goes Here</a:t>
            </a:r>
          </a:p>
        </p:txBody>
      </p:sp>
      <p:sp>
        <p:nvSpPr>
          <p:cNvPr id="7" name="Google Shape;243;p7">
            <a:extLst>
              <a:ext uri="{FF2B5EF4-FFF2-40B4-BE49-F238E27FC236}">
                <a16:creationId xmlns:a16="http://schemas.microsoft.com/office/drawing/2014/main" id="{D69CF98F-FEFD-2844-A3D0-F521E501DAE5}"/>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6F8A16-D3DD-9B4C-BA09-5D251B73019A}"/>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4" name="Text Placeholder 3">
            <a:extLst>
              <a:ext uri="{FF2B5EF4-FFF2-40B4-BE49-F238E27FC236}">
                <a16:creationId xmlns:a16="http://schemas.microsoft.com/office/drawing/2014/main" id="{B028DB47-79A9-204D-804C-1871BA2CD13E}"/>
              </a:ext>
            </a:extLst>
          </p:cNvPr>
          <p:cNvSpPr>
            <a:spLocks noGrp="1"/>
          </p:cNvSpPr>
          <p:nvPr>
            <p:ph type="body" idx="2"/>
          </p:nvPr>
        </p:nvSpPr>
        <p:spPr/>
        <p:txBody>
          <a:bodyPr/>
          <a:lstStyle/>
          <a:p>
            <a:endParaRPr lang="en-US" dirty="0"/>
          </a:p>
        </p:txBody>
      </p:sp>
      <p:sp>
        <p:nvSpPr>
          <p:cNvPr id="5" name="Title 4">
            <a:extLst>
              <a:ext uri="{FF2B5EF4-FFF2-40B4-BE49-F238E27FC236}">
                <a16:creationId xmlns:a16="http://schemas.microsoft.com/office/drawing/2014/main" id="{52F349C5-39ED-2143-82F0-D108AB90CBBD}"/>
              </a:ext>
            </a:extLst>
          </p:cNvPr>
          <p:cNvSpPr>
            <a:spLocks noGrp="1"/>
          </p:cNvSpPr>
          <p:nvPr>
            <p:ph type="title"/>
          </p:nvPr>
        </p:nvSpPr>
        <p:spPr/>
        <p:txBody>
          <a:bodyPr/>
          <a:lstStyle/>
          <a:p>
            <a:endParaRPr lang="en-US"/>
          </a:p>
        </p:txBody>
      </p:sp>
      <p:sp>
        <p:nvSpPr>
          <p:cNvPr id="6" name="Picture Placeholder 5">
            <a:extLst>
              <a:ext uri="{FF2B5EF4-FFF2-40B4-BE49-F238E27FC236}">
                <a16:creationId xmlns:a16="http://schemas.microsoft.com/office/drawing/2014/main" id="{2B4D4911-D8B3-994D-B170-8CB6FF54DEDB}"/>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CB82A9D3-DFFB-AE41-9E20-B1B969BE1775}"/>
              </a:ext>
            </a:extLst>
          </p:cNvPr>
          <p:cNvSpPr>
            <a:spLocks noGrp="1"/>
          </p:cNvSpPr>
          <p:nvPr>
            <p:ph type="pic" sz="quarter" idx="14"/>
          </p:nvPr>
        </p:nvSpPr>
        <p:spPr/>
      </p:sp>
      <p:sp>
        <p:nvSpPr>
          <p:cNvPr id="8" name="Google Shape;243;p7">
            <a:extLst>
              <a:ext uri="{FF2B5EF4-FFF2-40B4-BE49-F238E27FC236}">
                <a16:creationId xmlns:a16="http://schemas.microsoft.com/office/drawing/2014/main" id="{F73A417C-A72F-6146-81AF-EAD47D4C5AB3}"/>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Tree>
    <p:extLst>
      <p:ext uri="{BB962C8B-B14F-4D97-AF65-F5344CB8AC3E}">
        <p14:creationId xmlns:p14="http://schemas.microsoft.com/office/powerpoint/2010/main" val="28249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1786241"/>
            <a:ext cx="11269647" cy="4402754"/>
          </a:xfrm>
          <a:noFill/>
          <a:ln>
            <a:noFill/>
          </a:ln>
        </p:spPr>
        <p:txBody>
          <a:bodyPr spcFirstLastPara="1" wrap="square" lIns="91425" tIns="45700" rIns="91425" bIns="45700" anchor="t" anchorCtr="0">
            <a:normAutofit/>
          </a:bodyPr>
          <a:lstStyle/>
          <a:p>
            <a:pPr lvl="1"/>
            <a:r>
              <a:rPr lang="en-US" sz="2800" dirty="0"/>
              <a:t>About Me </a:t>
            </a:r>
            <a:br>
              <a:rPr lang="en-US" sz="2800" dirty="0"/>
            </a:br>
            <a:r>
              <a:rPr lang="en-US" sz="2000" dirty="0">
                <a:solidFill>
                  <a:srgbClr val="606060"/>
                </a:solidFill>
                <a:latin typeface="Avenir Next Regular"/>
              </a:rPr>
              <a:t>Roughly 5 minutes to tell us about yourself and set some context.</a:t>
            </a:r>
          </a:p>
          <a:p>
            <a:pPr marL="0" lvl="1" indent="0">
              <a:buNone/>
            </a:pPr>
            <a:endParaRPr lang="en-US" sz="2000" dirty="0">
              <a:solidFill>
                <a:srgbClr val="606060"/>
              </a:solidFill>
              <a:latin typeface="Avenir Next Regular"/>
            </a:endParaRPr>
          </a:p>
          <a:p>
            <a:pPr lvl="1"/>
            <a:r>
              <a:rPr lang="en-US" sz="2800" dirty="0"/>
              <a:t>Portfolio Accomplishments </a:t>
            </a:r>
            <a:br>
              <a:rPr lang="en-US" sz="2800" dirty="0"/>
            </a:br>
            <a:r>
              <a:rPr lang="en-US" sz="2000" dirty="0">
                <a:solidFill>
                  <a:srgbClr val="606060"/>
                </a:solidFill>
                <a:latin typeface="Avenir Next Regular"/>
              </a:rPr>
              <a:t>Showcase one or two career highlights. We should spend about 5 minutes on each. </a:t>
            </a:r>
          </a:p>
          <a:p>
            <a:pPr marL="0" lvl="1" indent="0">
              <a:buNone/>
            </a:pPr>
            <a:endParaRPr lang="en-US" sz="2000" dirty="0">
              <a:solidFill>
                <a:srgbClr val="606060"/>
              </a:solidFill>
              <a:latin typeface="Avenir Next Regular"/>
            </a:endParaRPr>
          </a:p>
          <a:p>
            <a:pPr lvl="1"/>
            <a:r>
              <a:rPr lang="en-US" sz="2800" dirty="0"/>
              <a:t>Craft Demo </a:t>
            </a:r>
            <a:br>
              <a:rPr lang="en-US" sz="2800" dirty="0"/>
            </a:br>
            <a:r>
              <a:rPr lang="en-US" sz="2000" dirty="0">
                <a:solidFill>
                  <a:srgbClr val="606060"/>
                </a:solidFill>
                <a:latin typeface="Avenir Next Regular"/>
              </a:rPr>
              <a:t>You should spend about 30 minutes walking through the demo. The remaining 30 minutes is for discussion.</a:t>
            </a:r>
            <a:endParaRPr lang="en-US" sz="1800" dirty="0">
              <a:solidFill>
                <a:srgbClr val="606060"/>
              </a:solidFill>
              <a:latin typeface="Avenir Next Regular"/>
            </a:endParaRP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3" name="Rectangle 2">
            <a:extLst>
              <a:ext uri="{FF2B5EF4-FFF2-40B4-BE49-F238E27FC236}">
                <a16:creationId xmlns:a16="http://schemas.microsoft.com/office/drawing/2014/main" id="{1EE483F2-1395-A68D-BB00-64BCE63AA496}"/>
              </a:ext>
            </a:extLst>
          </p:cNvPr>
          <p:cNvSpPr/>
          <p:nvPr/>
        </p:nvSpPr>
        <p:spPr>
          <a:xfrm>
            <a:off x="575920" y="5495194"/>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a:p>
            <a:pPr algn="ctr"/>
            <a:r>
              <a:rPr lang="en-US" sz="2800" dirty="0">
                <a:solidFill>
                  <a:schemeClr val="tx1"/>
                </a:solidFill>
              </a:rPr>
              <a:t>Our goal is to have a great conversation</a:t>
            </a:r>
          </a:p>
          <a:p>
            <a:pPr algn="ctr"/>
            <a:endParaRPr lang="en-US" sz="2800" dirty="0">
              <a:solidFill>
                <a:schemeClr val="tx1"/>
              </a:solidFill>
            </a:endParaRPr>
          </a:p>
        </p:txBody>
      </p:sp>
    </p:spTree>
    <p:extLst>
      <p:ext uri="{BB962C8B-B14F-4D97-AF65-F5344CB8AC3E}">
        <p14:creationId xmlns:p14="http://schemas.microsoft.com/office/powerpoint/2010/main" val="322963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4294967295"/>
          </p:nvPr>
        </p:nvSpPr>
        <p:spPr>
          <a:xfrm>
            <a:off x="461178" y="2773017"/>
            <a:ext cx="4508387" cy="2362430"/>
          </a:xfrm>
          <a:noFill/>
          <a:ln>
            <a:noFill/>
          </a:ln>
        </p:spPr>
        <p:txBody>
          <a:bodyPr spcFirstLastPara="1" wrap="square" lIns="91425" tIns="45700" rIns="91425" bIns="45700" anchor="t" anchorCtr="0">
            <a:normAutofit fontScale="92500" lnSpcReduction="20000"/>
          </a:bodyPr>
          <a:lstStyle/>
          <a:p>
            <a:pPr lvl="1"/>
            <a:r>
              <a:rPr lang="en-GB" dirty="0"/>
              <a:t>Adapting the integration to align with the company’s specific needs.</a:t>
            </a:r>
          </a:p>
          <a:p>
            <a:pPr lvl="1"/>
            <a:r>
              <a:rPr lang="en-GB" dirty="0"/>
              <a:t>Managing tool usage effectively to stay within budget constraints.</a:t>
            </a:r>
          </a:p>
          <a:p>
            <a:pPr lvl="1"/>
            <a:r>
              <a:rPr lang="en-GB" dirty="0"/>
              <a:t>Enabling the Replays feature despite large project bundle sizes, considering Sentry’s 20 MB HTML buffer limit, and finding solutions when the bundle exceeds this threshold.</a:t>
            </a:r>
            <a:endParaRPr lang="en-US" dirty="0"/>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45" name="Google Shape;245;p7"/>
          <p:cNvSpPr txBox="1">
            <a:spLocks noGrp="1"/>
          </p:cNvSpPr>
          <p:nvPr>
            <p:ph type="body" idx="2"/>
          </p:nvPr>
        </p:nvSpPr>
        <p:spPr>
          <a:xfrm>
            <a:off x="461178" y="1189465"/>
            <a:ext cx="3136001" cy="465137"/>
          </a:xfrm>
          <a:noFill/>
          <a:ln>
            <a:noFill/>
          </a:ln>
        </p:spPr>
        <p:txBody>
          <a:bodyPr spcFirstLastPara="1" wrap="square" lIns="91425" tIns="45700" rIns="91425" bIns="45700" anchor="t" anchorCtr="0">
            <a:normAutofit/>
          </a:bodyPr>
          <a:lstStyle/>
          <a:p>
            <a:pPr lvl="0"/>
            <a:r>
              <a:rPr lang="en-US" dirty="0"/>
              <a:t>Problem</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[Sentry integration to ServiceNow]</a:t>
            </a:r>
          </a:p>
        </p:txBody>
      </p:sp>
      <p:sp>
        <p:nvSpPr>
          <p:cNvPr id="7" name="Google Shape;243;p7">
            <a:extLst>
              <a:ext uri="{FF2B5EF4-FFF2-40B4-BE49-F238E27FC236}">
                <a16:creationId xmlns:a16="http://schemas.microsoft.com/office/drawing/2014/main" id="{66AA7123-7700-0E44-967C-F9131E9E6824}"/>
              </a:ext>
            </a:extLst>
          </p:cNvPr>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2023 Private &amp; Confidential</a:t>
            </a:r>
            <a:endParaRPr lang="en-US" dirty="0"/>
          </a:p>
        </p:txBody>
      </p:sp>
      <p:sp>
        <p:nvSpPr>
          <p:cNvPr id="2" name="Google Shape;245;p7">
            <a:extLst>
              <a:ext uri="{FF2B5EF4-FFF2-40B4-BE49-F238E27FC236}">
                <a16:creationId xmlns:a16="http://schemas.microsoft.com/office/drawing/2014/main" id="{0FB3BDAE-A473-6BD8-59AD-9B8B806AE33F}"/>
              </a:ext>
            </a:extLst>
          </p:cNvPr>
          <p:cNvSpPr txBox="1">
            <a:spLocks/>
          </p:cNvSpPr>
          <p:nvPr/>
        </p:nvSpPr>
        <p:spPr>
          <a:xfrm>
            <a:off x="5722890" y="1189465"/>
            <a:ext cx="3136001" cy="465137"/>
          </a:xfrm>
          <a:prstGeom prst="rect">
            <a:avLst/>
          </a:prstGeom>
          <a:noFill/>
          <a:ln>
            <a:noFill/>
          </a:ln>
        </p:spPr>
        <p:txBody>
          <a:bodyPr spcFirstLastPara="1" vert="horz" wrap="square" lIns="91425" tIns="45700" rIns="91425" bIns="45700" rtlCol="0" anchor="t" anchorCtr="0">
            <a:normAutofit/>
          </a:bodyPr>
          <a:lstStyle>
            <a:defPPr marR="0" lvl="0" algn="l" rtl="0">
              <a:lnSpc>
                <a:spcPct val="100000"/>
              </a:lnSpc>
              <a:spcBef>
                <a:spcPts val="0"/>
              </a:spcBef>
              <a:spcAft>
                <a:spcPts val="0"/>
              </a:spcAft>
            </a:defPPr>
            <a:lvl1pPr marL="7620" marR="0" lvl="0" indent="0" algn="l" rtl="0" eaLnBrk="1" hangingPunct="1">
              <a:lnSpc>
                <a:spcPct val="90000"/>
              </a:lnSpc>
              <a:spcBef>
                <a:spcPts val="900"/>
              </a:spcBef>
              <a:spcAft>
                <a:spcPts val="0"/>
              </a:spcAft>
              <a:buClr>
                <a:schemeClr val="bg2"/>
              </a:buClr>
              <a:buSzPts val="2000"/>
              <a:buFont typeface="Wingdings" pitchFamily="2" charset="2"/>
              <a:buNone/>
              <a:tabLst/>
              <a:defRPr sz="1800" b="1" i="0" u="none" strike="noStrike" cap="none">
                <a:solidFill>
                  <a:schemeClr val="accent2"/>
                </a:solidFill>
                <a:latin typeface="Arial"/>
                <a:ea typeface="Arial"/>
                <a:cs typeface="Arial"/>
                <a:sym typeface="Arial"/>
              </a:defRPr>
            </a:lvl1pPr>
            <a:lvl2pPr marL="822960" marR="0" lvl="1"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bg2"/>
                </a:solidFill>
                <a:latin typeface="Arial"/>
                <a:ea typeface="Arial"/>
                <a:cs typeface="Arial"/>
                <a:sym typeface="Arial"/>
              </a:defRPr>
            </a:lvl2pPr>
            <a:lvl3pPr marL="1234440" marR="0" lvl="2"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3pPr>
            <a:lvl4pPr marL="1645920" marR="0" lvl="3"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4pPr>
            <a:lvl5pPr marL="2057400" marR="0" lvl="4" indent="-308610" algn="l" rtl="0" eaLnBrk="1" hangingPunct="1">
              <a:lnSpc>
                <a:spcPct val="90000"/>
              </a:lnSpc>
              <a:spcBef>
                <a:spcPts val="450"/>
              </a:spcBef>
              <a:spcAft>
                <a:spcPts val="0"/>
              </a:spcAft>
              <a:buClr>
                <a:schemeClr val="accent3"/>
              </a:buClr>
              <a:buSzPts val="1800"/>
              <a:buFont typeface="Wingdings" pitchFamily="2" charset="2"/>
              <a:buChar char="▪"/>
              <a:tabLst/>
              <a:defRPr sz="2400" b="0" i="0" u="none" strike="noStrike" cap="none">
                <a:solidFill>
                  <a:schemeClr val="tx1"/>
                </a:solidFill>
                <a:latin typeface="Arial"/>
                <a:ea typeface="Arial"/>
                <a:cs typeface="Arial"/>
                <a:sym typeface="Arial"/>
              </a:defRPr>
            </a:lvl5pPr>
            <a:lvl6pPr marL="2468880" marR="0" lvl="5"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6pPr>
            <a:lvl7pPr marL="2880360" marR="0" lvl="6"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7pPr>
            <a:lvl8pPr marL="3291840" marR="0" lvl="7"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8pPr>
            <a:lvl9pPr marL="3703320" marR="0" lvl="8" indent="-308610" algn="l" rtl="0" eaLnBrk="1" hangingPunct="1">
              <a:lnSpc>
                <a:spcPct val="90000"/>
              </a:lnSpc>
              <a:spcBef>
                <a:spcPts val="450"/>
              </a:spcBef>
              <a:spcAft>
                <a:spcPts val="0"/>
              </a:spcAft>
              <a:buClr>
                <a:schemeClr val="dk1"/>
              </a:buClr>
              <a:buSzPts val="1800"/>
              <a:buFont typeface="Arial"/>
              <a:buChar char="•"/>
              <a:defRPr sz="1260" b="0" i="0" u="none" strike="noStrike" cap="none">
                <a:solidFill>
                  <a:srgbClr val="000000"/>
                </a:solidFill>
                <a:latin typeface="Arial"/>
                <a:ea typeface="Arial"/>
                <a:cs typeface="Arial"/>
                <a:sym typeface="Arial"/>
              </a:defRPr>
            </a:lvl9pPr>
          </a:lstStyle>
          <a:p>
            <a:r>
              <a:rPr lang="en-US" dirty="0"/>
              <a:t>Results</a:t>
            </a:r>
          </a:p>
        </p:txBody>
      </p:sp>
      <p:sp>
        <p:nvSpPr>
          <p:cNvPr id="3" name="TextBox 2">
            <a:extLst>
              <a:ext uri="{FF2B5EF4-FFF2-40B4-BE49-F238E27FC236}">
                <a16:creationId xmlns:a16="http://schemas.microsoft.com/office/drawing/2014/main" id="{1BF9EFC7-2CB1-94D5-7157-3FBD540A1403}"/>
              </a:ext>
            </a:extLst>
          </p:cNvPr>
          <p:cNvSpPr txBox="1"/>
          <p:nvPr/>
        </p:nvSpPr>
        <p:spPr>
          <a:xfrm>
            <a:off x="461178" y="1631042"/>
            <a:ext cx="4508387" cy="850682"/>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I had to think about a tool that </a:t>
            </a:r>
            <a:r>
              <a:rPr lang="en-GB" dirty="0">
                <a:solidFill>
                  <a:srgbClr val="606060"/>
                </a:solidFill>
                <a:latin typeface="Avenir Next Italic"/>
                <a:cs typeface="Avenir Next Italic"/>
              </a:rPr>
              <a:t>that helps reduce production issues, prevent incident creation after deployments, and minimize unnecessary on-call paging.</a:t>
            </a:r>
            <a:endParaRPr lang="en-US" dirty="0">
              <a:solidFill>
                <a:srgbClr val="606060"/>
              </a:solidFill>
              <a:latin typeface="Avenir Next Italic"/>
              <a:cs typeface="Avenir Next Italic"/>
            </a:endParaRPr>
          </a:p>
        </p:txBody>
      </p:sp>
      <p:sp>
        <p:nvSpPr>
          <p:cNvPr id="4" name="TextBox 3">
            <a:extLst>
              <a:ext uri="{FF2B5EF4-FFF2-40B4-BE49-F238E27FC236}">
                <a16:creationId xmlns:a16="http://schemas.microsoft.com/office/drawing/2014/main" id="{D527A70B-490C-BD8C-7CD2-5017FF701A30}"/>
              </a:ext>
            </a:extLst>
          </p:cNvPr>
          <p:cNvSpPr txBox="1"/>
          <p:nvPr/>
        </p:nvSpPr>
        <p:spPr>
          <a:xfrm>
            <a:off x="5722890" y="1654602"/>
            <a:ext cx="5111066" cy="592150"/>
          </a:xfrm>
          <a:prstGeom prst="rect">
            <a:avLst/>
          </a:prstGeom>
          <a:noFill/>
        </p:spPr>
        <p:txBody>
          <a:bodyPr wrap="square">
            <a:spAutoFit/>
          </a:bodyPr>
          <a:lstStyle/>
          <a:p>
            <a:pPr>
              <a:lnSpc>
                <a:spcPct val="120000"/>
              </a:lnSpc>
            </a:pPr>
            <a:r>
              <a:rPr lang="en-GB" dirty="0">
                <a:solidFill>
                  <a:srgbClr val="606060"/>
                </a:solidFill>
                <a:latin typeface="Avenir Next Italic"/>
                <a:cs typeface="Avenir Next Italic"/>
              </a:rPr>
              <a:t>As each UI module adopted Sentry and teams became actively involved, the number of issues was significantly reduced.</a:t>
            </a:r>
            <a:endParaRPr lang="en-US" dirty="0">
              <a:solidFill>
                <a:srgbClr val="606060"/>
              </a:solidFill>
              <a:latin typeface="Avenir Next Italic"/>
              <a:cs typeface="Avenir Next Italic"/>
            </a:endParaRPr>
          </a:p>
        </p:txBody>
      </p:sp>
      <p:sp>
        <p:nvSpPr>
          <p:cNvPr id="5" name="Google Shape;242;p7">
            <a:extLst>
              <a:ext uri="{FF2B5EF4-FFF2-40B4-BE49-F238E27FC236}">
                <a16:creationId xmlns:a16="http://schemas.microsoft.com/office/drawing/2014/main" id="{5038B080-B772-F8FC-8E34-6E51AABAE365}"/>
              </a:ext>
            </a:extLst>
          </p:cNvPr>
          <p:cNvSpPr txBox="1">
            <a:spLocks/>
          </p:cNvSpPr>
          <p:nvPr/>
        </p:nvSpPr>
        <p:spPr>
          <a:xfrm>
            <a:off x="5901681" y="2773017"/>
            <a:ext cx="4508387" cy="2362430"/>
          </a:xfrm>
          <a:prstGeom prst="rect">
            <a:avLst/>
          </a:prstGeom>
          <a:noFill/>
          <a:ln>
            <a:noFill/>
          </a:ln>
        </p:spPr>
        <p:txBody>
          <a:bodyPr spcFirstLastPara="1" vert="horz" wrap="square" lIns="91425" tIns="45700" rIns="91425" bIns="45700" rtlCol="0" anchor="t" anchorCtr="0">
            <a:normAutofit fontScale="70000" lnSpcReduction="20000"/>
          </a:bodyPr>
          <a:lst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a:lstStyle>
          <a:p>
            <a:pPr lvl="1"/>
            <a:r>
              <a:rPr lang="en-GB" dirty="0"/>
              <a:t>Encouraging teams to take ownership of Sentry usage and treat it as a critical part of the development process.</a:t>
            </a:r>
          </a:p>
          <a:p>
            <a:pPr lvl="1"/>
            <a:r>
              <a:rPr lang="en-GB" dirty="0"/>
              <a:t>Setting up multiple Sentry projects per team while managing everything within a single shared instance.</a:t>
            </a:r>
          </a:p>
          <a:p>
            <a:pPr lvl="1"/>
            <a:r>
              <a:rPr lang="en-GB" dirty="0"/>
              <a:t>Designing a custom integration between Sentry and ServiceNow tailored to organizational needs.</a:t>
            </a:r>
            <a:endParaRPr lang="en-US" dirty="0"/>
          </a:p>
        </p:txBody>
      </p:sp>
      <p:sp>
        <p:nvSpPr>
          <p:cNvPr id="6" name="Rectangle 5">
            <a:extLst>
              <a:ext uri="{FF2B5EF4-FFF2-40B4-BE49-F238E27FC236}">
                <a16:creationId xmlns:a16="http://schemas.microsoft.com/office/drawing/2014/main" id="{E691DE52-EF60-616B-F030-5AFFE1589D9C}"/>
              </a:ext>
            </a:extLst>
          </p:cNvPr>
          <p:cNvSpPr/>
          <p:nvPr/>
        </p:nvSpPr>
        <p:spPr>
          <a:xfrm>
            <a:off x="575920" y="5226958"/>
            <a:ext cx="10651523" cy="825440"/>
          </a:xfrm>
          <a:prstGeom prst="rect">
            <a:avLst/>
          </a:prstGeom>
          <a:solidFill>
            <a:srgbClr val="C9E2D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Everything was built by the company needs</a:t>
            </a:r>
          </a:p>
        </p:txBody>
      </p:sp>
    </p:spTree>
    <p:extLst>
      <p:ext uri="{BB962C8B-B14F-4D97-AF65-F5344CB8AC3E}">
        <p14:creationId xmlns:p14="http://schemas.microsoft.com/office/powerpoint/2010/main" val="44093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indent="-278130">
              <a:buChar char="▪"/>
            </a:pPr>
            <a:r>
              <a:rPr lang="en-GB" dirty="0"/>
              <a:t>Split the task into smaller ones</a:t>
            </a:r>
          </a:p>
          <a:p>
            <a:pPr lvl="1" indent="-278130">
              <a:buChar char="▪"/>
            </a:pPr>
            <a:r>
              <a:rPr lang="en-GB" dirty="0"/>
              <a:t>Start with initial project structure</a:t>
            </a:r>
          </a:p>
          <a:p>
            <a:pPr lvl="1" indent="-278130">
              <a:buChar char="▪"/>
            </a:pPr>
            <a:r>
              <a:rPr lang="en-GB" dirty="0"/>
              <a:t>Added helpers - </a:t>
            </a:r>
            <a:r>
              <a:rPr lang="en-GB" dirty="0" err="1"/>
              <a:t>eslint</a:t>
            </a:r>
            <a:r>
              <a:rPr lang="en-GB" dirty="0"/>
              <a:t>, prettier, Typescript etc.</a:t>
            </a:r>
          </a:p>
          <a:p>
            <a:pPr lvl="1" indent="-278130">
              <a:buChar char="▪"/>
            </a:pPr>
            <a:r>
              <a:rPr lang="en-GB" dirty="0"/>
              <a:t>Got confused that the </a:t>
            </a:r>
            <a:r>
              <a:rPr lang="en-GB" dirty="0" err="1"/>
              <a:t>textarea</a:t>
            </a:r>
            <a:r>
              <a:rPr lang="en-GB" dirty="0"/>
              <a:t> component was Multiple select so I created it as such, then moved back to </a:t>
            </a:r>
            <a:r>
              <a:rPr lang="en-GB" dirty="0" err="1"/>
              <a:t>textarea</a:t>
            </a:r>
            <a:r>
              <a:rPr lang="en-GB" dirty="0"/>
              <a:t> to match requirements</a:t>
            </a:r>
          </a:p>
          <a:p>
            <a:pPr lvl="1" indent="-278130">
              <a:buChar char="▪"/>
            </a:pPr>
            <a:r>
              <a:rPr lang="en-GB" dirty="0"/>
              <a:t>Had to include different lib supports in </a:t>
            </a:r>
            <a:r>
              <a:rPr lang="en-GB" dirty="0" err="1"/>
              <a:t>tsconfig</a:t>
            </a:r>
            <a:r>
              <a:rPr lang="en-GB" dirty="0"/>
              <a:t>, due to TS complaining about some native functionalities</a:t>
            </a:r>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buSzPts val="2400"/>
              <a:buChar char="▪"/>
            </a:pPr>
            <a:r>
              <a:rPr lang="en-GB" dirty="0"/>
              <a:t>I created almost every component as reusable as possible</a:t>
            </a:r>
          </a:p>
          <a:p>
            <a:pPr lvl="1">
              <a:buSzPts val="2400"/>
              <a:buChar char="▪"/>
            </a:pPr>
            <a:r>
              <a:rPr lang="en-GB" dirty="0"/>
              <a:t>If I had more time I might also add breakpoints for different screen sizes and export some repetitive classes to a single file</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6</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149046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err="1"/>
              <a:t>Quickbase.com</a:t>
            </a:r>
            <a:endParaRPr lang="en-US" dirty="0"/>
          </a:p>
        </p:txBody>
      </p:sp>
      <p:sp>
        <p:nvSpPr>
          <p:cNvPr id="386" name="Google Shape;386;p15"/>
          <p:cNvSpPr txBox="1">
            <a:spLocks noGrp="1"/>
          </p:cNvSpPr>
          <p:nvPr>
            <p:ph type="body" idx="4294967295"/>
          </p:nvPr>
        </p:nvSpPr>
        <p:spPr>
          <a:xfrm>
            <a:off x="461963" y="5915278"/>
            <a:ext cx="11268075" cy="396510"/>
          </a:xfrm>
          <a:noFill/>
          <a:ln>
            <a:noFill/>
          </a:ln>
        </p:spPr>
        <p:txBody>
          <a:bodyPr spcFirstLastPara="1" wrap="square" lIns="91425" tIns="45700" rIns="91425" bIns="45700" anchor="t" anchorCtr="0">
            <a:normAutofit fontScale="92500" lnSpcReduction="20000"/>
          </a:bodyPr>
          <a:lstStyle/>
          <a:p>
            <a:pPr lvl="0"/>
            <a:r>
              <a:rPr lang="en-US"/>
              <a:t>Quickbase.com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Other Slide Templates</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Feel free to use these if you find them helpful</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Guidelines updated 01.18.23" id="{F0FC5678-681A-8D4C-877C-9B333D09AEDD}" vid="{C47B9CF1-1A2B-0947-A45D-AEFFBD84000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Quickbase Template-Jan 2021</Template>
  <TotalTime>32</TotalTime>
  <Words>600</Words>
  <Application>Microsoft Office PowerPoint</Application>
  <PresentationFormat>Широк екран</PresentationFormat>
  <Paragraphs>89</Paragraphs>
  <Slides>13</Slides>
  <Notes>11</Notes>
  <HiddenSlides>0</HiddenSlides>
  <MMClips>0</MMClips>
  <ScaleCrop>false</ScaleCrop>
  <HeadingPairs>
    <vt:vector size="6" baseType="variant">
      <vt:variant>
        <vt:lpstr>Използвани шрифтове</vt:lpstr>
      </vt:variant>
      <vt:variant>
        <vt:i4>8</vt:i4>
      </vt:variant>
      <vt:variant>
        <vt:lpstr>Тема</vt:lpstr>
      </vt:variant>
      <vt:variant>
        <vt:i4>1</vt:i4>
      </vt:variant>
      <vt:variant>
        <vt:lpstr>Заглавия на слайдовете</vt:lpstr>
      </vt:variant>
      <vt:variant>
        <vt:i4>13</vt:i4>
      </vt:variant>
    </vt:vector>
  </HeadingPairs>
  <TitlesOfParts>
    <vt:vector size="22" baseType="lpstr">
      <vt:lpstr>Arial</vt:lpstr>
      <vt:lpstr>Avenir Next Italic</vt:lpstr>
      <vt:lpstr>Avenir Next Regular</vt:lpstr>
      <vt:lpstr>Calibri</vt:lpstr>
      <vt:lpstr>Georgia</vt:lpstr>
      <vt:lpstr>Noto Sans Symbols</vt:lpstr>
      <vt:lpstr>System Font Regular</vt:lpstr>
      <vt:lpstr>Wingdings</vt:lpstr>
      <vt:lpstr>Quickbase Template-Jan 2021</vt:lpstr>
      <vt:lpstr>Quickbase  Candidate Exercise</vt:lpstr>
      <vt:lpstr>Agenda</vt:lpstr>
      <vt:lpstr>Hello!</vt:lpstr>
      <vt:lpstr>Portfolio – [Sentry integration to ServiceNow]</vt:lpstr>
      <vt:lpstr>Craft Demo and discussion</vt:lpstr>
      <vt:lpstr>Describe your process and blockers</vt:lpstr>
      <vt:lpstr>Thank you!</vt:lpstr>
      <vt:lpstr>Презентация на PowerPoint</vt:lpstr>
      <vt:lpstr>Other Slide Templates</vt:lpstr>
      <vt:lpstr>Slide Title Goes Here</vt:lpstr>
      <vt:lpstr>Презентация на PowerPoint</vt:lpstr>
      <vt:lpstr>Slide Title Goes Here</vt:lpstr>
      <vt:lpstr>Презентация на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Goel, Aditi</dc:creator>
  <cp:lastModifiedBy>Bozhidar Rusev</cp:lastModifiedBy>
  <cp:revision>4</cp:revision>
  <dcterms:created xsi:type="dcterms:W3CDTF">2023-02-21T01:11:13Z</dcterms:created>
  <dcterms:modified xsi:type="dcterms:W3CDTF">2025-09-23T20:38:10Z</dcterms:modified>
</cp:coreProperties>
</file>