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538" r:id="rId3"/>
    <p:sldId id="517" r:id="rId4"/>
    <p:sldId id="539" r:id="rId5"/>
    <p:sldId id="519" r:id="rId6"/>
    <p:sldId id="548" r:id="rId7"/>
    <p:sldId id="552" r:id="rId8"/>
    <p:sldId id="541" r:id="rId9"/>
    <p:sldId id="542" r:id="rId10"/>
    <p:sldId id="543" r:id="rId11"/>
    <p:sldId id="544" r:id="rId12"/>
    <p:sldId id="534" r:id="rId13"/>
    <p:sldId id="546" r:id="rId14"/>
    <p:sldId id="545" r:id="rId15"/>
    <p:sldId id="576" r:id="rId16"/>
    <p:sldId id="577" r:id="rId17"/>
    <p:sldId id="549" r:id="rId18"/>
    <p:sldId id="550" r:id="rId19"/>
    <p:sldId id="551" r:id="rId20"/>
    <p:sldId id="553" r:id="rId21"/>
    <p:sldId id="554" r:id="rId22"/>
    <p:sldId id="525" r:id="rId23"/>
    <p:sldId id="509" r:id="rId24"/>
    <p:sldId id="555" r:id="rId25"/>
    <p:sldId id="556" r:id="rId26"/>
    <p:sldId id="510" r:id="rId27"/>
    <p:sldId id="557" r:id="rId28"/>
    <p:sldId id="559" r:id="rId29"/>
    <p:sldId id="578" r:id="rId30"/>
    <p:sldId id="579" r:id="rId31"/>
    <p:sldId id="558" r:id="rId32"/>
    <p:sldId id="560" r:id="rId33"/>
    <p:sldId id="580" r:id="rId34"/>
    <p:sldId id="581" r:id="rId35"/>
    <p:sldId id="561" r:id="rId36"/>
    <p:sldId id="535" r:id="rId37"/>
    <p:sldId id="570" r:id="rId38"/>
    <p:sldId id="571" r:id="rId39"/>
    <p:sldId id="572" r:id="rId40"/>
    <p:sldId id="573" r:id="rId41"/>
    <p:sldId id="574" r:id="rId42"/>
    <p:sldId id="585" r:id="rId43"/>
    <p:sldId id="582" r:id="rId44"/>
    <p:sldId id="583" r:id="rId45"/>
    <p:sldId id="584" r:id="rId46"/>
    <p:sldId id="575" r:id="rId47"/>
    <p:sldId id="505" r:id="rId48"/>
    <p:sldId id="503" r:id="rId49"/>
    <p:sldId id="563" r:id="rId50"/>
    <p:sldId id="564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C51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6" autoAdjust="0"/>
    <p:restoredTop sz="94595" autoAdjust="0"/>
  </p:normalViewPr>
  <p:slideViewPr>
    <p:cSldViewPr>
      <p:cViewPr varScale="1">
        <p:scale>
          <a:sx n="76" d="100"/>
          <a:sy n="76" d="100"/>
        </p:scale>
        <p:origin x="63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614" y="5403851"/>
            <a:ext cx="2061096" cy="14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87630" cy="16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39287" y="1700215"/>
            <a:ext cx="11805642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bg-B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7717E2DA-9AE0-40F8-8B46-66D398B2700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0766588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o.gl/NbBIPe" TargetMode="External"/><Relationship Id="rId4" Type="http://schemas.openxmlformats.org/officeDocument/2006/relationships/hyperlink" Target="https://www.debuggex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ref/jsref_obj_regexp.asp" TargetMode="External"/><Relationship Id="rId2" Type="http://schemas.openxmlformats.org/officeDocument/2006/relationships/hyperlink" Target="http://regexo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ogella.com/tutorials/JavaRegularExpressions/artic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in JS hold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by design </a:t>
            </a:r>
            <a:r>
              <a:rPr lang="en-US" dirty="0">
                <a:sym typeface="Wingdings" panose="05000000000000000000" pitchFamily="2" charset="2"/>
              </a:rPr>
              <a:t> cannot be changed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and provide access by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36" y="3403006"/>
            <a:ext cx="10209519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str1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in double quotes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str2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in single quotes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str1 + ' ' + str2;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0; i &lt; str.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${i} -&gt; ${str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86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Extract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en-US" sz="3200" dirty="0"/>
              <a:t> and their combined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incomes</a:t>
            </a:r>
            <a:r>
              <a:rPr lang="en-US" sz="3200" dirty="0"/>
              <a:t> from a text table: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7023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46624" y="4554784"/>
            <a:ext cx="3354972" cy="146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Sofia, Plovdiv, Varna, Yambol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1275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46624" y="1838090"/>
            <a:ext cx="335497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Sofia      | 300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Plovdiv    | 500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Varna      | 200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Yambol     | 275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33472"/>
            <a:ext cx="7355804" cy="4186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aggregateTable(lines) {</a:t>
            </a:r>
          </a:p>
          <a:p>
            <a:r>
              <a:rPr lang="en-US" dirty="0"/>
              <a:t>  let sum = 0, list = [];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 (let 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lines) {</a:t>
            </a:r>
          </a:p>
          <a:p>
            <a:r>
              <a:rPr lang="en-US" dirty="0"/>
              <a:t>    let townData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line.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dirty="0"/>
              <a:t>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dirty="0"/>
              <a:t>'),</a:t>
            </a:r>
          </a:p>
          <a:p>
            <a:r>
              <a:rPr lang="en-US" dirty="0"/>
              <a:t>      townName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townData[1].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trim</a:t>
            </a:r>
            <a:r>
              <a:rPr lang="en-US" dirty="0"/>
              <a:t>(),</a:t>
            </a:r>
          </a:p>
          <a:p>
            <a:r>
              <a:rPr lang="en-US" dirty="0"/>
              <a:t>      income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Number(townData[2].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trim</a:t>
            </a:r>
            <a:r>
              <a:rPr lang="en-US" dirty="0"/>
              <a:t>());</a:t>
            </a:r>
          </a:p>
          <a:p>
            <a:r>
              <a:rPr lang="en-US" dirty="0"/>
              <a:t>    list.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dirty="0"/>
              <a:t>(townName);</a:t>
            </a:r>
          </a:p>
          <a:p>
            <a:r>
              <a:rPr lang="en-US" dirty="0"/>
              <a:t>    sum += income;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console.log(list.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(', ')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+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\n</a:t>
            </a:r>
            <a:r>
              <a:rPr lang="en-US" dirty="0"/>
              <a:t>'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+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sum);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Arrow: Down 2"/>
          <p:cNvSpPr/>
          <p:nvPr/>
        </p:nvSpPr>
        <p:spPr>
          <a:xfrm>
            <a:off x="9743914" y="3859560"/>
            <a:ext cx="360391" cy="46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826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100" dirty="0"/>
              <a:t>Write a function that prints purchased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products</a:t>
            </a:r>
            <a:r>
              <a:rPr lang="en-US" sz="3100" dirty="0"/>
              <a:t> (comma separated) and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100" dirty="0"/>
              <a:t> from a list of products and sums (given as string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Restaurant Bill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7356" y="2307252"/>
            <a:ext cx="105156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printBill(input)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items = input.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=&gt; !Number(x));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input.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=&gt; Number(x))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(Number)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((a,b) =&gt; a + b);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console.log(`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purchased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${items.join(', ')}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 a total sum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${sum}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629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6812" y="5499646"/>
            <a:ext cx="8916144" cy="4728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printBill(['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1.35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Pancakes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given a list of email addresses</a:t>
            </a:r>
          </a:p>
          <a:p>
            <a:r>
              <a:rPr lang="en-US" sz="3200" dirty="0"/>
              <a:t>Write a JS program that generates usernames by combining:</a:t>
            </a:r>
          </a:p>
          <a:p>
            <a:pPr lvl="1"/>
            <a:r>
              <a:rPr lang="en-US" sz="3000" dirty="0"/>
              <a:t>Email’s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r>
              <a:rPr lang="en-US" sz="3000" dirty="0"/>
              <a:t> (e.g. </a:t>
            </a:r>
            <a:r>
              <a:rPr lang="en-US" sz="3000" noProof="1"/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someone@domain.tld</a:t>
            </a:r>
            <a:r>
              <a:rPr lang="en-US" sz="3000" noProof="1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someone</a:t>
            </a:r>
            <a:r>
              <a:rPr lang="en-US" sz="3000" dirty="0">
                <a:sym typeface="Wingdings" panose="05000000000000000000" pitchFamily="2" charset="2"/>
              </a:rPr>
              <a:t>")</a:t>
            </a:r>
            <a:r>
              <a:rPr lang="en-US" sz="3000" dirty="0"/>
              <a:t>  +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000" dirty="0"/>
              <a:t>" +</a:t>
            </a:r>
          </a:p>
          <a:p>
            <a:pPr lvl="1"/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 letters</a:t>
            </a:r>
            <a:r>
              <a:rPr lang="en-US" sz="3000" dirty="0"/>
              <a:t> of email's domain words (e.g.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softuni.bg</a:t>
            </a:r>
            <a:r>
              <a:rPr lang="en-US" sz="3000" dirty="0"/>
              <a:t>"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noProof="1">
                <a:sym typeface="Wingdings" panose="05000000000000000000" pitchFamily="2" charset="2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sb</a:t>
            </a:r>
            <a:r>
              <a:rPr lang="en-US" sz="3000" noProof="1">
                <a:sym typeface="Wingdings" panose="05000000000000000000" pitchFamily="2" charset="2"/>
              </a:rPr>
              <a:t>")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Username by Email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0929" y="3886616"/>
            <a:ext cx="464245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todor_43@mail.dir.bg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bay.ivan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6594828" y="472833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57269" y="3886616"/>
            <a:ext cx="325674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peshoo.gc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todor_43.mdb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foo.bc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bay.ivan.usn</a:t>
            </a:r>
          </a:p>
        </p:txBody>
      </p:sp>
    </p:spTree>
    <p:extLst>
      <p:ext uri="{BB962C8B-B14F-4D97-AF65-F5344CB8AC3E}">
        <p14:creationId xmlns:p14="http://schemas.microsoft.com/office/powerpoint/2010/main" val="79323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Username by Email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9685" y="1141006"/>
            <a:ext cx="1052945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extractUsernames(inputEmails)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results = [];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email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[alias, domain]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username = alias +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domainParts = domain.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domainParts.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username += p[0]);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results.push(username);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console.log(results.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 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70013" y="5526822"/>
            <a:ext cx="9989128" cy="499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extractUsernames(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pesho@gmail.com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tod_or@mail.dir.bg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given a text and a list of strings that need to be censored</a:t>
            </a:r>
          </a:p>
          <a:p>
            <a:r>
              <a:rPr lang="en-US" sz="3200" dirty="0"/>
              <a:t>Write a JS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replaces</a:t>
            </a:r>
            <a:r>
              <a:rPr lang="en-US" sz="3200" dirty="0"/>
              <a:t> all occurrences of the banned strings with dashes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equal length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Censorship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19235" y="3292071"/>
            <a:ext cx="734717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['roses are </a:t>
            </a:r>
            <a:r>
              <a:rPr lang="en-US" sz="28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violets are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blue',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violets are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  <a:endParaRPr lang="en-US" sz="2800" b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5400000">
            <a:off x="5902323" y="4990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19235" y="5479652"/>
            <a:ext cx="734717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roses are </a:t>
            </a:r>
            <a:r>
              <a:rPr lang="en-US" sz="28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46149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9685" y="1141006"/>
            <a:ext cx="1052945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censor(input)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words = input.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current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replaced = '-'.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(current.length);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(current) &gt; -1)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(current, replaced);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7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5562600"/>
            <a:ext cx="10563648" cy="820600"/>
          </a:xfrm>
        </p:spPr>
        <p:txBody>
          <a:bodyPr/>
          <a:lstStyle/>
          <a:p>
            <a:r>
              <a:rPr lang="en-US" dirty="0"/>
              <a:t>HTML Escaping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6" y="1371600"/>
            <a:ext cx="927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3528201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escaping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Replacing special characters with their escape sequence</a:t>
            </a:r>
          </a:p>
          <a:p>
            <a:pPr lvl="1"/>
            <a:r>
              <a:rPr lang="en-US" dirty="0"/>
              <a:t>Prevents JavaScript code injection in HTML pages</a:t>
            </a:r>
          </a:p>
          <a:p>
            <a:r>
              <a:rPr lang="en-US" dirty="0"/>
              <a:t>In HTML escape the following characters:</a:t>
            </a:r>
          </a:p>
          <a:p>
            <a:pPr lvl="1"/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',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" and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495800"/>
            <a:ext cx="1076679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document.write(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Hello, &lt;script&gt;alert("Injected JS code")&lt;/script&gt;</a:t>
            </a:r>
            <a:r>
              <a:rPr lang="en-US" sz="2800" noProof="1">
                <a:solidFill>
                  <a:srgbClr val="FBEEDC"/>
                </a:solidFill>
              </a:rPr>
              <a:t>');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014" y="5638800"/>
            <a:ext cx="1076679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document.write('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Hello, &amp;lt;script&amp;gt; alert(&amp;quot;…&amp;quot;);&amp;lt;/script&amp;gt; </a:t>
            </a:r>
            <a:r>
              <a:rPr lang="en-US" sz="2800" noProof="1">
                <a:solidFill>
                  <a:srgbClr val="FBEEDC"/>
                </a:solidFill>
              </a:rPr>
              <a:t>');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18" y="3429001"/>
            <a:ext cx="3437839" cy="1442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40" y="5724236"/>
            <a:ext cx="3429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HTML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Just replace the special characters with their escaped sequences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htmlEscape()</a:t>
            </a:r>
            <a:r>
              <a:rPr lang="en-US" sz="3200" dirty="0"/>
              <a:t> function can be attached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class: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1" y="2628791"/>
            <a:ext cx="1066800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String.prototype.htmlEscape = function()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this.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/&amp;/g</a:t>
            </a:r>
            <a:r>
              <a:rPr lang="en-US" sz="2800" noProof="1">
                <a:solidFill>
                  <a:srgbClr val="FBEEDC"/>
                </a:solidFill>
              </a:rPr>
              <a:t>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&amp;amp;</a:t>
            </a:r>
            <a:r>
              <a:rPr lang="en-US" sz="2800" noProof="1">
                <a:solidFill>
                  <a:srgbClr val="FBEEDC"/>
                </a:solidFill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/&lt;/g</a:t>
            </a:r>
            <a:r>
              <a:rPr lang="en-US" sz="2800" noProof="1">
                <a:solidFill>
                  <a:srgbClr val="FBEEDC"/>
                </a:solidFill>
              </a:rPr>
              <a:t>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&amp;lt;</a:t>
            </a:r>
            <a:r>
              <a:rPr lang="en-US" sz="2800" noProof="1">
                <a:solidFill>
                  <a:srgbClr val="FBEEDC"/>
                </a:solidFill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/&gt;/g</a:t>
            </a:r>
            <a:r>
              <a:rPr lang="en-US" sz="2800" noProof="1">
                <a:solidFill>
                  <a:srgbClr val="FBEEDC"/>
                </a:solidFill>
              </a:rPr>
              <a:t>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&amp;gt;</a:t>
            </a:r>
            <a:r>
              <a:rPr lang="en-US" sz="2800" noProof="1">
                <a:solidFill>
                  <a:srgbClr val="FBEEDC"/>
                </a:solidFill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/"/g</a:t>
            </a:r>
            <a:r>
              <a:rPr lang="en-US" sz="2800" noProof="1">
                <a:solidFill>
                  <a:srgbClr val="FBEEDC"/>
                </a:solidFill>
              </a:rPr>
              <a:t>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&amp;quot;</a:t>
            </a:r>
            <a:r>
              <a:rPr lang="en-US" sz="2800" noProof="1">
                <a:solidFill>
                  <a:srgbClr val="FBEEDC"/>
                </a:solidFill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/'/g</a:t>
            </a:r>
            <a:r>
              <a:rPr lang="en-US" sz="2800" noProof="1">
                <a:solidFill>
                  <a:srgbClr val="FBEEDC"/>
                </a:solidFill>
              </a:rPr>
              <a:t>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&amp;#39;</a:t>
            </a:r>
            <a:r>
              <a:rPr lang="en-US" sz="2800" noProof="1">
                <a:solidFill>
                  <a:srgbClr val="FBEEDC"/>
                </a:solidFill>
              </a:rPr>
              <a:t>');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1" y="5737334"/>
            <a:ext cx="10668002" cy="633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console.log('&lt;script&gt;'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.htmlEscape()</a:t>
            </a:r>
            <a:r>
              <a:rPr lang="en-US" sz="2700" noProof="1">
                <a:solidFill>
                  <a:srgbClr val="FBEEDC"/>
                </a:solidFill>
              </a:rPr>
              <a:t>);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// &amp;lt;script&amp;gt;</a:t>
            </a:r>
          </a:p>
        </p:txBody>
      </p:sp>
    </p:spTree>
    <p:extLst>
      <p:ext uri="{BB962C8B-B14F-4D97-AF65-F5344CB8AC3E}">
        <p14:creationId xmlns:p14="http://schemas.microsoft.com/office/powerpoint/2010/main" val="250363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return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</a:t>
            </a:r>
            <a:r>
              <a:rPr lang="en-US" dirty="0"/>
              <a:t>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Strings as HTML List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809" y="2057400"/>
            <a:ext cx="6019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"Hello", he said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&lt;script&gt;alert('hi');&lt;/script&gt;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the &lt;div&gt; tag.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5485" y="3827366"/>
            <a:ext cx="1095092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  <a:b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5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&amp;quot;Hello&amp;quot;, he said</a:t>
            </a: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5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&amp;lt;script&amp;gt;alert(&amp;#39;hi&amp;#39;);&amp;lt;/script&amp;gt;</a:t>
            </a: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5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the &amp;lt;div&amp;gt; tag.</a:t>
            </a: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Arrow: Bent 8"/>
          <p:cNvSpPr/>
          <p:nvPr/>
        </p:nvSpPr>
        <p:spPr>
          <a:xfrm rot="5400000">
            <a:off x="8820416" y="2616289"/>
            <a:ext cx="953926" cy="9764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/>
              <a:t>as shown below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400" y="2022086"/>
            <a:ext cx="2971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0400" y="2784465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'S'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'o'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'f'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't'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'U'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'n'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'i'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455612" y="2275670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243200" y="2022086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function printStringLetters(str) {</a:t>
            </a:r>
          </a:p>
          <a:p>
            <a:r>
              <a:rPr lang="en-US" sz="2800" dirty="0"/>
              <a:t>  if (Array.isArray(str))</a:t>
            </a:r>
          </a:p>
          <a:p>
            <a:r>
              <a:rPr lang="en-US" sz="2800" dirty="0"/>
              <a:t>    str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str[0];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Take the first element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2800" dirty="0"/>
              <a:t> (let i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sz="2800" dirty="0"/>
              <a:t> str)</a:t>
            </a:r>
          </a:p>
          <a:p>
            <a:r>
              <a:rPr lang="en-US" sz="2800" dirty="0"/>
              <a:t>    console.log(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`</a:t>
            </a:r>
            <a:r>
              <a:rPr lang="en-US" sz="2800" dirty="0"/>
              <a:t>str[${i}] -&gt; ${str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800" dirty="0"/>
              <a:t>);</a:t>
            </a:r>
            <a:endParaRPr lang="en-US" sz="2700" dirty="0"/>
          </a:p>
          <a:p>
            <a:r>
              <a:rPr lang="en-US" sz="2700" dirty="0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180012" y="4839856"/>
            <a:ext cx="6225987" cy="1053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printStringLetters('Hello');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printStringLetters(['SoftUni']);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Strings as HTML List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0826" y="1143000"/>
            <a:ext cx="1064717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function htmlList(items)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&lt;ul&gt;\n</a:t>
            </a:r>
            <a:r>
              <a:rPr lang="en-US" sz="2800" noProof="1">
                <a:solidFill>
                  <a:srgbClr val="FBEEDC"/>
                </a:solidFill>
              </a:rPr>
              <a:t>" +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items.map(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htmlEscape</a:t>
            </a:r>
            <a:r>
              <a:rPr lang="en-US" sz="2800" noProof="1">
                <a:solidFill>
                  <a:srgbClr val="FBEEDC"/>
                </a:solidFill>
              </a:rPr>
              <a:t>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  item =&gt; `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&lt;li&gt;</a:t>
            </a:r>
            <a:r>
              <a:rPr lang="en-US" sz="2800" noProof="1">
                <a:solidFill>
                  <a:srgbClr val="FBEEDC"/>
                </a:solidFill>
              </a:rPr>
              <a:t>${item}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&lt;/li&gt;</a:t>
            </a:r>
            <a:r>
              <a:rPr lang="en-US" sz="2800" noProof="1">
                <a:solidFill>
                  <a:srgbClr val="FBEEDC"/>
                </a:solidFill>
              </a:rPr>
              <a:t>`).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800" noProof="1">
                <a:solidFill>
                  <a:srgbClr val="FBEEDC"/>
                </a:solidFill>
              </a:rPr>
              <a:t>("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\n</a:t>
            </a:r>
            <a:r>
              <a:rPr lang="en-US" sz="2800" noProof="1">
                <a:solidFill>
                  <a:srgbClr val="FBEEDC"/>
                </a:solidFill>
              </a:rPr>
              <a:t>") +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&lt;/ul&gt;\n</a:t>
            </a:r>
            <a:r>
              <a:rPr lang="en-US" sz="2800" noProof="1">
                <a:solidFill>
                  <a:srgbClr val="FBEEDC"/>
                </a:solidFill>
              </a:rPr>
              <a:t>";</a:t>
            </a:r>
          </a:p>
          <a:p>
            <a:pPr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  function htmlEscape(text)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let map = {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noProof="1">
                <a:solidFill>
                  <a:srgbClr val="FBEEDC"/>
                </a:solidFill>
              </a:rPr>
              <a:t>':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&amp;quot;</a:t>
            </a:r>
            <a:r>
              <a:rPr lang="en-US" sz="2800" noProof="1">
                <a:solidFill>
                  <a:srgbClr val="FBEEDC"/>
                </a:solidFill>
              </a:rPr>
              <a:t>',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</a:t>
            </a:r>
            <a:r>
              <a:rPr lang="en-US" sz="2800" noProof="1">
                <a:solidFill>
                  <a:srgbClr val="FBEEDC"/>
                </a:solidFill>
              </a:rPr>
              <a:t>':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&amp;amp;</a:t>
            </a:r>
            <a:r>
              <a:rPr lang="en-US" sz="2800" noProof="1">
                <a:solidFill>
                  <a:srgbClr val="FBEEDC"/>
                </a:solidFill>
              </a:rPr>
              <a:t>',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  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800" noProof="1">
                <a:solidFill>
                  <a:srgbClr val="FBEEDC"/>
                </a:solidFill>
              </a:rPr>
              <a:t>":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&amp;#39;</a:t>
            </a:r>
            <a:r>
              <a:rPr lang="en-US" sz="2800" noProof="1">
                <a:solidFill>
                  <a:srgbClr val="FBEEDC"/>
                </a:solidFill>
              </a:rPr>
              <a:t>',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800" noProof="1">
                <a:solidFill>
                  <a:srgbClr val="FBEEDC"/>
                </a:solidFill>
              </a:rPr>
              <a:t>':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&amp;lt;</a:t>
            </a:r>
            <a:r>
              <a:rPr lang="en-US" sz="2800" noProof="1">
                <a:solidFill>
                  <a:srgbClr val="FBEEDC"/>
                </a:solidFill>
              </a:rPr>
              <a:t>',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800" noProof="1">
                <a:solidFill>
                  <a:srgbClr val="FBEEDC"/>
                </a:solidFill>
              </a:rPr>
              <a:t>': 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&amp;gt;</a:t>
            </a:r>
            <a:r>
              <a:rPr lang="en-US" sz="2800" noProof="1">
                <a:solidFill>
                  <a:srgbClr val="FBEEDC"/>
                </a:solidFill>
              </a:rPr>
              <a:t>' };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return text.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2800" noProof="1">
                <a:solidFill>
                  <a:srgbClr val="FBEEDC"/>
                </a:solidFill>
              </a:rPr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/[\"&amp;'&lt;&gt;]/g</a:t>
            </a:r>
            <a:r>
              <a:rPr lang="en-US" sz="2800" noProof="1">
                <a:solidFill>
                  <a:srgbClr val="FBEEDC"/>
                </a:solidFill>
              </a:rPr>
              <a:t>, ch =&gt; map[ch]);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182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208211" y="5605760"/>
            <a:ext cx="92097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document.write(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htmlList</a:t>
            </a:r>
            <a:r>
              <a:rPr lang="en-US" sz="2800" noProof="1">
                <a:solidFill>
                  <a:srgbClr val="FBEEDC"/>
                </a:solidFill>
              </a:rPr>
              <a:t>(["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&lt;br&gt;</a:t>
            </a:r>
            <a:r>
              <a:rPr lang="en-US" sz="2800" noProof="1">
                <a:solidFill>
                  <a:srgbClr val="FBEEDC"/>
                </a:solidFill>
              </a:rPr>
              <a:t>", 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It's OK</a:t>
            </a:r>
            <a:r>
              <a:rPr lang="en-US" sz="2800" noProof="1">
                <a:solidFill>
                  <a:srgbClr val="FBEEDC"/>
                </a:solidFill>
              </a:rPr>
              <a:t>"]))</a:t>
            </a:r>
          </a:p>
        </p:txBody>
      </p:sp>
    </p:spTree>
    <p:extLst>
      <p:ext uri="{BB962C8B-B14F-4D97-AF65-F5344CB8AC3E}">
        <p14:creationId xmlns:p14="http://schemas.microsoft.com/office/powerpoint/2010/main" val="16922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lvl="1"/>
            <a:r>
              <a:rPr lang="en-US" dirty="0"/>
              <a:t>Parse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table </a:t>
            </a:r>
            <a:r>
              <a:rPr lang="en-US" dirty="0"/>
              <a:t>to extract first name and last name</a:t>
            </a:r>
          </a:p>
          <a:p>
            <a:pPr lvl="2"/>
            <a:r>
              <a:rPr lang="en-US" dirty="0"/>
              <a:t>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unescaping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table cell contents</a:t>
            </a:r>
          </a:p>
          <a:p>
            <a:pPr lvl="1"/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&gt;first name&lt;/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&gt;last name&lt;/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Edsger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&gt;Dijkstra&lt;/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&gt;Martin &amp;copy;&lt;/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&gt;Fowler&lt;/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… &lt;/table&gt;</a:t>
            </a:r>
          </a:p>
          <a:p>
            <a:pPr lvl="1"/>
            <a:r>
              <a:rPr lang="en-US" dirty="0" err="1"/>
              <a:t>Edsger</a:t>
            </a:r>
            <a:r>
              <a:rPr lang="en-US" dirty="0"/>
              <a:t> Dijkstra, Martin © Fowler,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Unescaping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Резултат с изображение за reg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86">
            <a:off x="1892391" y="956084"/>
            <a:ext cx="8001467" cy="3750623"/>
          </a:xfrm>
          <a:prstGeom prst="roundRect">
            <a:avLst>
              <a:gd name="adj" fmla="val 27271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9741" y="4658926"/>
            <a:ext cx="103100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89741" y="5562600"/>
            <a:ext cx="10310072" cy="692873"/>
          </a:xfrm>
        </p:spPr>
        <p:txBody>
          <a:bodyPr/>
          <a:lstStyle/>
          <a:p>
            <a:r>
              <a:rPr lang="en-US" dirty="0"/>
              <a:t>The Beauty of Modern String Processing</a:t>
            </a:r>
          </a:p>
        </p:txBody>
      </p:sp>
    </p:spTree>
    <p:extLst>
      <p:ext uri="{BB962C8B-B14F-4D97-AF65-F5344CB8AC3E}">
        <p14:creationId xmlns:p14="http://schemas.microsoft.com/office/powerpoint/2010/main" val="317849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Резултат с изображение за reg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86">
            <a:off x="8023024" y="4750994"/>
            <a:ext cx="3393404" cy="1590630"/>
          </a:xfrm>
          <a:prstGeom prst="roundRect">
            <a:avLst>
              <a:gd name="adj" fmla="val 27271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altLang="bg-BG" sz="3600" dirty="0"/>
              <a:t>(regex)</a:t>
            </a:r>
          </a:p>
          <a:p>
            <a:pPr lvl="1"/>
            <a:r>
              <a:rPr lang="en-US" altLang="bg-BG" dirty="0"/>
              <a:t>Match text by pattern</a:t>
            </a:r>
          </a:p>
          <a:p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0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267200"/>
            <a:ext cx="8938472" cy="1291498"/>
          </a:xfrm>
        </p:spPr>
        <p:txBody>
          <a:bodyPr/>
          <a:lstStyle/>
          <a:p>
            <a:r>
              <a:rPr lang="en-US" sz="8800" dirty="0">
                <a:hlinkClick r:id="rId2"/>
              </a:rPr>
              <a:t>www.regexr.com</a:t>
            </a:r>
            <a:endParaRPr lang="en-US" sz="8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96" y="990600"/>
            <a:ext cx="7568303" cy="31869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182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noProof="1"/>
              <a:t>RegExp</a:t>
            </a:r>
            <a:r>
              <a:rPr lang="en-US" dirty="0"/>
              <a:t>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\d+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matches digits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\D+</a:t>
            </a:r>
            <a:r>
              <a:rPr lang="en-US" sz="3400" dirty="0"/>
              <a:t> matches non-digits</a:t>
            </a:r>
          </a:p>
          <a:p>
            <a:pPr>
              <a:spcBef>
                <a:spcPts val="180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\w+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matches letters (Unicode)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\W+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matches non-letters</a:t>
            </a:r>
          </a:p>
          <a:p>
            <a:pPr>
              <a:spcBef>
                <a:spcPts val="180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\+\d{1,3}([ -]*[0-9]){6,}</a:t>
            </a:r>
          </a:p>
          <a:p>
            <a:pPr lvl="1"/>
            <a:r>
              <a:rPr lang="en-US" sz="3400" dirty="0"/>
              <a:t>Matches international phone, e.g.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+359 2 123-456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1229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en-US" sz="4000" dirty="0"/>
              <a:t> matches start of text</a:t>
            </a:r>
          </a:p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4000" dirty="0"/>
              <a:t> matches end of text</a:t>
            </a:r>
          </a:p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^\+\d{1,3}([ -]*[0-9]){6,}$</a:t>
            </a:r>
          </a:p>
          <a:p>
            <a:pPr lvl="1"/>
            <a:r>
              <a:rPr lang="en-US" sz="3800" dirty="0"/>
              <a:t>Validates international phone</a:t>
            </a:r>
          </a:p>
          <a:p>
            <a:pPr lvl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+359 2 123-456</a:t>
            </a:r>
            <a:r>
              <a:rPr lang="en-US" sz="4000" dirty="0"/>
              <a:t> is a valid phone</a:t>
            </a:r>
          </a:p>
          <a:p>
            <a:pPr lvl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+359 (888) 123-456</a:t>
            </a:r>
            <a:r>
              <a:rPr lang="en-US" sz="4000" dirty="0"/>
              <a:t> is a invalid phone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525177"/>
            <a:ext cx="10830814" cy="365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 emailPattern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/^[a-z0-9._%+-]+@[a-z0-9.-]+\.[a-z]{2,20}$/i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test@abv.bg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a.hills@gtx.de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</a:t>
            </a:r>
            <a:r>
              <a:rPr lang="en-US" sz="3000" b="1" noProof="1">
                <a:solidFill>
                  <a:srgbClr val="F58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invalid@@mail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</a:t>
            </a:r>
            <a:r>
              <a:rPr lang="en-US" sz="3000" b="1" noProof="1">
                <a:solidFill>
                  <a:srgbClr val="F58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 test@abv.bg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8946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that performs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email validation</a:t>
            </a:r>
          </a:p>
          <a:p>
            <a:pPr lvl="1"/>
            <a:r>
              <a:rPr lang="en-US" dirty="0"/>
              <a:t>An email contains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alphanumeric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names </a:t>
            </a:r>
            <a:r>
              <a:rPr lang="en-US" dirty="0"/>
              <a:t>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strings</a:t>
            </a:r>
            <a:r>
              <a:rPr lang="en-US" dirty="0"/>
              <a:t>, separated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period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 letters</a:t>
            </a:r>
          </a:p>
          <a:p>
            <a:pPr>
              <a:lnSpc>
                <a:spcPct val="150000"/>
              </a:lnSpc>
            </a:pPr>
            <a:r>
              <a:rPr lang="en-US" dirty="0"/>
              <a:t>Valid:</a:t>
            </a:r>
          </a:p>
          <a:p>
            <a:pPr>
              <a:lnSpc>
                <a:spcPct val="150000"/>
              </a:lnSpc>
            </a:pP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4565715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5556315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28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name@emai</a:t>
            </a:r>
            <a:r>
              <a:rPr lang="en-US" sz="28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.bg</a:t>
            </a:r>
          </a:p>
        </p:txBody>
      </p:sp>
    </p:spTree>
    <p:extLst>
      <p:ext uri="{BB962C8B-B14F-4D97-AF65-F5344CB8AC3E}">
        <p14:creationId xmlns:p14="http://schemas.microsoft.com/office/powerpoint/2010/main" val="97702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1441" y="1422572"/>
            <a:ext cx="1097496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validateEmail([email])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pattern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/^[a-zA-Z0-9]+\@[a-z]+\.[a-z]+$/g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result = pattern.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(email);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if(result)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551612" y="2957628"/>
            <a:ext cx="2706601" cy="841316"/>
          </a:xfrm>
          <a:prstGeom prst="wedgeRoundRectCallout">
            <a:avLst>
              <a:gd name="adj1" fmla="val -87761"/>
              <a:gd name="adj2" fmla="val -865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if a match is found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dirty="0"/>
              <a:t> them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and Reverse Strings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16512" y="3773082"/>
            <a:ext cx="23084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tnedutsmaI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6512" y="2059030"/>
            <a:ext cx="230841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student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urved Right Arrow 8"/>
          <p:cNvSpPr/>
          <p:nvPr/>
        </p:nvSpPr>
        <p:spPr>
          <a:xfrm>
            <a:off x="381724" y="305504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3505924" y="2059030"/>
            <a:ext cx="7924800" cy="3163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function concatenateAndReverse(arr) {</a:t>
            </a:r>
          </a:p>
          <a:p>
            <a:r>
              <a:rPr lang="en-US" sz="2800" dirty="0"/>
              <a:t>  let allStrings = arr.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800" dirty="0"/>
              <a:t>('');</a:t>
            </a:r>
          </a:p>
          <a:p>
            <a:r>
              <a:rPr lang="en-US" sz="2800" dirty="0"/>
              <a:t>  let chars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Array.from</a:t>
            </a:r>
            <a:r>
              <a:rPr lang="en-US" sz="2800" dirty="0"/>
              <a:t>(allStrings);</a:t>
            </a:r>
          </a:p>
          <a:p>
            <a:r>
              <a:rPr lang="en-US" sz="2800" dirty="0"/>
              <a:t>  let revChars = chars.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800" dirty="0"/>
              <a:t>();</a:t>
            </a:r>
          </a:p>
          <a:p>
            <a:r>
              <a:rPr lang="en-US" sz="2800" dirty="0"/>
              <a:t>  let revStr = revChars.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800" dirty="0"/>
              <a:t>('');</a:t>
            </a:r>
          </a:p>
          <a:p>
            <a:r>
              <a:rPr lang="en-US" sz="2800" dirty="0"/>
              <a:t>  return revStr;</a:t>
            </a:r>
            <a:endParaRPr lang="en-US" sz="2700" dirty="0"/>
          </a:p>
          <a:p>
            <a:r>
              <a:rPr lang="en-US" sz="2700" dirty="0"/>
              <a:t>}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505924" y="5222740"/>
            <a:ext cx="7924800" cy="503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50" dirty="0"/>
              <a:t>concatenateAndReverse(['I',</a:t>
            </a:r>
            <a:r>
              <a:rPr lang="en-US" sz="2450" dirty="0">
                <a:latin typeface="+mn-lt"/>
              </a:rPr>
              <a:t> </a:t>
            </a:r>
            <a:r>
              <a:rPr lang="en-US" sz="2450" dirty="0"/>
              <a:t>'am',</a:t>
            </a:r>
            <a:r>
              <a:rPr lang="en-US" sz="2450" dirty="0">
                <a:latin typeface="+mn-lt"/>
              </a:rPr>
              <a:t> </a:t>
            </a:r>
            <a:r>
              <a:rPr lang="en-US" sz="2450" dirty="0"/>
              <a:t>'student'])</a:t>
            </a:r>
          </a:p>
        </p:txBody>
      </p:sp>
    </p:spTree>
    <p:extLst>
      <p:ext uri="{BB962C8B-B14F-4D97-AF65-F5344CB8AC3E}">
        <p14:creationId xmlns:p14="http://schemas.microsoft.com/office/powerpoint/2010/main" val="5460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classical (Perl syntax) is:</a:t>
            </a:r>
          </a:p>
          <a:p>
            <a:pPr lvl="1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/&lt;regex&gt;/&lt;options&gt;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/[a-z]+/gi</a:t>
            </a:r>
            <a:r>
              <a:rPr lang="en-US" sz="3600" noProof="1"/>
              <a:t> </a:t>
            </a:r>
            <a:r>
              <a:rPr lang="en-US" sz="3600" dirty="0"/>
              <a:t>matches all non-empty sequences of Latin letters, case-insensitively</a:t>
            </a:r>
          </a:p>
          <a:p>
            <a:pPr lvl="1"/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/[a-z0-9._%+-]+@[a-z0-9.-]+\.[a-z]{2,20}/gi</a:t>
            </a:r>
            <a:r>
              <a:rPr lang="en-US" sz="3600" noProof="1"/>
              <a:t> </a:t>
            </a:r>
            <a:r>
              <a:rPr lang="en-US" sz="3600" dirty="0"/>
              <a:t>matches emails (simplified pattern)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Literals</a:t>
            </a:r>
          </a:p>
        </p:txBody>
      </p:sp>
    </p:spTree>
    <p:extLst>
      <p:ext uri="{BB962C8B-B14F-4D97-AF65-F5344CB8AC3E}">
        <p14:creationId xmlns:p14="http://schemas.microsoft.com/office/powerpoint/2010/main" val="373696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720261"/>
            <a:ext cx="1083081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Sofia, Varna,Pleven,  Veliko Tarnovo;  Paris – London––Viena\n\n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Пловдив|Каспичан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/\W+/)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 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/\s*[.,|;\n\t–]+\s*/)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65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JS function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splits</a:t>
            </a:r>
            <a:r>
              <a:rPr lang="en-US" dirty="0"/>
              <a:t> a given JS code into elements.</a:t>
            </a:r>
          </a:p>
          <a:p>
            <a:pPr lvl="1"/>
            <a:r>
              <a:rPr lang="en-US" dirty="0"/>
              <a:t>All string literals will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Latin letters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should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empty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code should be split on the following: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Whitespace</a:t>
            </a:r>
            <a:r>
              <a:rPr lang="en-US" dirty="0"/>
              <a:t> (including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tabulation</a:t>
            </a:r>
            <a:r>
              <a:rPr lang="en-US" dirty="0"/>
              <a:t>);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 and control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punctuation</a:t>
            </a:r>
            <a:r>
              <a:rPr lang="en-US" dirty="0"/>
              <a:t>: </a:t>
            </a:r>
            <a:r>
              <a:rPr lang="en-US" spc="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(),;.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5012" y="4495801"/>
            <a:ext cx="1447800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91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1441" y="1219200"/>
            <a:ext cx="8985891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sz="2800" noProof="1"/>
              <a:t>function expressionSplit(input) {</a:t>
            </a:r>
            <a:br>
              <a:rPr lang="en-US" sz="2800" noProof="1"/>
            </a:br>
            <a:r>
              <a:rPr lang="en-US" sz="2800" noProof="1"/>
              <a:t>  let expression = input[0];</a:t>
            </a:r>
            <a:br>
              <a:rPr lang="en-US" sz="2800" noProof="1"/>
            </a:br>
            <a:r>
              <a:rPr lang="en-US" sz="2800" noProof="1"/>
              <a:t>  let elements = expression</a:t>
            </a:r>
            <a:br>
              <a:rPr lang="en-US" sz="2800" noProof="1"/>
            </a:br>
            <a:r>
              <a:rPr lang="en-US" sz="2800" noProof="1"/>
              <a:t>  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/[\s.();,]+/</a:t>
            </a:r>
            <a:r>
              <a:rPr lang="en-US" sz="2800" noProof="1"/>
              <a:t>)</a:t>
            </a:r>
            <a:br>
              <a:rPr lang="en-US" sz="2800" noProof="1"/>
            </a:br>
            <a:r>
              <a:rPr lang="en-US" sz="2800" noProof="1"/>
              <a:t>    .filter(x =&gt; x != '');</a:t>
            </a:r>
            <a:br>
              <a:rPr lang="en-US" sz="2800" noProof="1"/>
            </a:br>
            <a:r>
              <a:rPr lang="en-US" sz="2800" noProof="1"/>
              <a:t>  console.log(elements.join("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\n</a:t>
            </a:r>
            <a:r>
              <a:rPr lang="en-US" sz="2800" noProof="1"/>
              <a:t>"));</a:t>
            </a:r>
            <a:br>
              <a:rPr lang="en-US" sz="2800" noProof="1"/>
            </a:br>
            <a:r>
              <a:rPr lang="en-US" sz="2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074" y="4829413"/>
            <a:ext cx="898425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noProof="1"/>
              <a:t>expressionSplit(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  ['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let sum = 4 * 4,b = "wow";</a:t>
            </a:r>
            <a:r>
              <a:rPr lang="en-US" noProof="1"/>
              <a:t>'])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397073" y="1690092"/>
            <a:ext cx="1265218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effectLst/>
              </a:rPr>
              <a:t>let</a:t>
            </a:r>
          </a:p>
          <a:p>
            <a:r>
              <a:rPr lang="en-US" sz="2600" dirty="0">
                <a:effectLst/>
              </a:rPr>
              <a:t>sum</a:t>
            </a:r>
          </a:p>
          <a:p>
            <a:r>
              <a:rPr lang="en-US" sz="2600" dirty="0">
                <a:effectLst/>
              </a:rPr>
              <a:t>=</a:t>
            </a:r>
          </a:p>
          <a:p>
            <a:r>
              <a:rPr lang="en-US" sz="2600" dirty="0">
                <a:effectLst/>
              </a:rPr>
              <a:t>4</a:t>
            </a:r>
          </a:p>
          <a:p>
            <a:r>
              <a:rPr lang="en-US" sz="2600" dirty="0">
                <a:effectLst/>
              </a:rPr>
              <a:t>*</a:t>
            </a:r>
          </a:p>
          <a:p>
            <a:r>
              <a:rPr lang="en-US" sz="2600" dirty="0">
                <a:effectLst/>
              </a:rPr>
              <a:t>4</a:t>
            </a:r>
          </a:p>
          <a:p>
            <a:r>
              <a:rPr lang="en-US" sz="2600" dirty="0">
                <a:effectLst/>
              </a:rPr>
              <a:t>let</a:t>
            </a:r>
          </a:p>
          <a:p>
            <a:r>
              <a:rPr lang="en-US" sz="2600" dirty="0">
                <a:effectLst/>
              </a:rPr>
              <a:t>b</a:t>
            </a:r>
          </a:p>
          <a:p>
            <a:r>
              <a:rPr lang="en-US" sz="2600" dirty="0">
                <a:effectLst/>
              </a:rPr>
              <a:t>=</a:t>
            </a:r>
          </a:p>
          <a:p>
            <a:r>
              <a:rPr lang="en-US" sz="2600" dirty="0">
                <a:effectLst/>
              </a:rPr>
              <a:t>"wow"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6"/>
          <p:cNvSpPr/>
          <p:nvPr/>
        </p:nvSpPr>
        <p:spPr>
          <a:xfrm>
            <a:off x="9796703" y="5203904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Matches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720261"/>
            <a:ext cx="10830814" cy="320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text = "I was born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14-Jun-1980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Today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29-Sep-2016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Next year starts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1-Jan-2017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and ends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31-Dec-2017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dateRegex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/\d{1,2}-\w{3}-\d{4}/gm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console.log(text.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(dateRegex));</a:t>
            </a:r>
          </a:p>
        </p:txBody>
      </p:sp>
    </p:spTree>
    <p:extLst>
      <p:ext uri="{BB962C8B-B14F-4D97-AF65-F5344CB8AC3E}">
        <p14:creationId xmlns:p14="http://schemas.microsoft.com/office/powerpoint/2010/main" val="39807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 char sequences </a:t>
            </a:r>
            <a:r>
              <a:rPr lang="en-US" dirty="0"/>
              <a:t>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3276600"/>
            <a:ext cx="1065758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matchAllWords(text)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(Array.isArray(text)) text = text[0];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words = text.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/\w+/g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words.join('|');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4425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4412" y="1944256"/>
            <a:ext cx="5105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561012" y="2299687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470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dates</a:t>
            </a:r>
            <a:r>
              <a:rPr lang="en-US" dirty="0"/>
              <a:t> from a given text</a:t>
            </a:r>
          </a:p>
          <a:p>
            <a:pPr lvl="1"/>
            <a:r>
              <a:rPr lang="en-US" dirty="0"/>
              <a:t>Valid format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dd-MMM-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12-Jun-1999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81437" y="3169695"/>
            <a:ext cx="801593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29-Jul-1955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Arrow: Right 16"/>
          <p:cNvSpPr/>
          <p:nvPr/>
        </p:nvSpPr>
        <p:spPr>
          <a:xfrm rot="5400000">
            <a:off x="5898906" y="4690162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560400" y="5215427"/>
            <a:ext cx="3058012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30-Dec-1994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29-Jul-1955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32946" y="5039582"/>
            <a:ext cx="2706601" cy="841316"/>
          </a:xfrm>
          <a:prstGeom prst="wedgeRoundRectCallout">
            <a:avLst>
              <a:gd name="adj1" fmla="val 41584"/>
              <a:gd name="adj2" fmla="val -1316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Month name doesn’t match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1441" y="1217308"/>
            <a:ext cx="10974969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getDates(input)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pattern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/[0-9]{2}-[A-Z][a-z]{2}-[0-9]{4}/g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dates = [];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currentSentence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match = pattern.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(currentSentence);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while(match)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dates.push(match[0]);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match = pattern.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(currentSentence);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console.log(dates.join("\n"));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Validate</a:t>
            </a:r>
            <a:r>
              <a:rPr lang="en-US" dirty="0"/>
              <a:t> employee data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Valid format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 – salary – position</a:t>
            </a:r>
          </a:p>
          <a:p>
            <a:pPr lvl="1"/>
            <a:r>
              <a:rPr lang="en-US" dirty="0"/>
              <a:t>Names contain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r>
              <a:rPr lang="en-US" dirty="0"/>
              <a:t> and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capitalized</a:t>
            </a:r>
          </a:p>
          <a:p>
            <a:pPr lvl="1"/>
            <a:r>
              <a:rPr lang="en-US" dirty="0"/>
              <a:t>Salary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pPr lvl="1"/>
            <a:r>
              <a:rPr lang="en-US" dirty="0"/>
              <a:t>Position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alphanumeric</a:t>
            </a:r>
            <a:r>
              <a:rPr lang="en-US" dirty="0"/>
              <a:t> and may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dashes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spaces</a:t>
            </a:r>
          </a:p>
          <a:p>
            <a:pPr lvl="1"/>
            <a:r>
              <a:rPr lang="en-US" dirty="0"/>
              <a:t>Invalid entries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ignored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Parse Employee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1212" y="1828800"/>
            <a:ext cx="5410200" cy="5867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43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Parse Employee Data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63840" y="2673649"/>
            <a:ext cx="3354972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Name: Jonathan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Position: Manager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Salary: 2000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3817" y="3068726"/>
            <a:ext cx="439253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Jonathan - 2000 – Manager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rrow: Down 8"/>
          <p:cNvSpPr/>
          <p:nvPr/>
        </p:nvSpPr>
        <p:spPr>
          <a:xfrm rot="16200000">
            <a:off x="6479899" y="3084212"/>
            <a:ext cx="360391" cy="46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/>
              <a:t>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/>
              <a:t> data: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31812" y="1834193"/>
            <a:ext cx="2667000" cy="875303"/>
          </a:xfrm>
          <a:prstGeom prst="wedgeRoundRectCallout">
            <a:avLst>
              <a:gd name="adj1" fmla="val 13715"/>
              <a:gd name="adj2" fmla="val 102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Employee name:</a:t>
            </a:r>
          </a:p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[A-Z][a-zA-Z]*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256724" y="3838053"/>
            <a:ext cx="2706601" cy="841316"/>
          </a:xfrm>
          <a:prstGeom prst="wedgeRoundRectCallout">
            <a:avLst>
              <a:gd name="adj1" fmla="val 4904"/>
              <a:gd name="adj2" fmla="val -95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Salary:</a:t>
            </a:r>
          </a:p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[1-9][0-9]*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977977" y="1833870"/>
            <a:ext cx="2682117" cy="856061"/>
          </a:xfrm>
          <a:prstGeom prst="wedgeRoundRectCallout">
            <a:avLst>
              <a:gd name="adj1" fmla="val -7591"/>
              <a:gd name="adj2" fmla="val 108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Position:</a:t>
            </a:r>
          </a:p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[a-zA-Z0-9 -]+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60083" y="5528908"/>
            <a:ext cx="439253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Peter- 1000- Chuck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655159" y="5517719"/>
            <a:ext cx="439253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█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1000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█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Chuck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424835"/>
            <a:ext cx="9132600" cy="26824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58328"/>
            <a:ext cx="8938472" cy="820600"/>
          </a:xfrm>
        </p:spPr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noProof="1"/>
              <a:t>Substring, Split, Join, IndexOf,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111882">
            <a:off x="2858929" y="706803"/>
            <a:ext cx="3226851" cy="257864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  <p:pic>
        <p:nvPicPr>
          <p:cNvPr id="1028" name="Picture 4" descr="Резултат с изображение за scisso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3517">
            <a:off x="5941558" y="330826"/>
            <a:ext cx="3153352" cy="315335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hammer icon'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402">
            <a:off x="8988185" y="3030820"/>
            <a:ext cx="2266854" cy="212074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192703" lon="1793530" rev="36991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4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Parse Employee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1441" y="1061932"/>
            <a:ext cx="1097496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parseData(input)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output = [], match = null;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(function(element)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pattern = </a:t>
            </a:r>
            <a:r>
              <a:rPr lang="en-US" sz="2200" b="1" spc="-15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^([A-Z][a-zA-Z]*) \- ([1-9][0-9]*) \- ([a-zA-Z0-9 -]+)$</a:t>
            </a:r>
            <a:r>
              <a:rPr lang="en-US" sz="2200" b="1" spc="-15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regex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"g"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regex.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output.push("Name: " +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output.push("Position: " +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[3]);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output.push("Salary: " +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console.log(output.join("\n"));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noProof="1"/>
              <a:t>String.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sz="3600" noProof="1"/>
              <a:t>() </a:t>
            </a:r>
            <a:r>
              <a:rPr lang="en-US" sz="3600" dirty="0"/>
              <a:t>can work with regular expressions</a:t>
            </a:r>
          </a:p>
          <a:p>
            <a:pPr lvl="1"/>
            <a:r>
              <a:rPr lang="en-US" sz="3400" dirty="0"/>
              <a:t>Example: replace template in HTML tag</a:t>
            </a:r>
          </a:p>
          <a:p>
            <a:endParaRPr lang="en-US" sz="3600" dirty="0"/>
          </a:p>
          <a:p>
            <a:endParaRPr lang="en-US" sz="3600" dirty="0"/>
          </a:p>
          <a:p>
            <a:pPr lvl="1"/>
            <a:r>
              <a:rPr lang="en-US" dirty="0"/>
              <a:t>It can also replace only parts of a match using capturing groups: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If you supply a function as the second parameter, every match will be parsed by that function</a:t>
            </a:r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948" y="2438400"/>
            <a:ext cx="1086863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'&lt;img src="[imgSource]" /&gt;';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/\[imgSource\]/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'./smiley.gif');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5948" y="4114800"/>
            <a:ext cx="1086863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'Text &lt;link&gt;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https://index.html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&lt;/link&gt; with a link';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str.replace(/\&lt;link\&gt;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(.+)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\&lt;\/link\&gt;/,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'&lt;a href="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"&gt;Link&lt;/a&gt;');</a:t>
            </a:r>
          </a:p>
        </p:txBody>
      </p:sp>
    </p:spTree>
    <p:extLst>
      <p:ext uri="{BB962C8B-B14F-4D97-AF65-F5344CB8AC3E}">
        <p14:creationId xmlns:p14="http://schemas.microsoft.com/office/powerpoint/2010/main" val="684438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151121"/>
            <a:ext cx="11844423" cy="5478279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replaces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phone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with supplied values</a:t>
            </a:r>
          </a:p>
          <a:p>
            <a:pPr lvl="1"/>
            <a:r>
              <a:rPr lang="en-US" dirty="0"/>
              <a:t>Username placeholder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&lt;!{letters}!&gt;</a:t>
            </a:r>
          </a:p>
          <a:p>
            <a:pPr lvl="1"/>
            <a:r>
              <a:rPr lang="en-US" dirty="0"/>
              <a:t>Email placeholder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&lt;@{letters}@&gt; </a:t>
            </a:r>
          </a:p>
          <a:p>
            <a:pPr lvl="1"/>
            <a:r>
              <a:rPr lang="en-US" dirty="0"/>
              <a:t>Phone placeholder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&lt;+{letters}+&gt;</a:t>
            </a:r>
          </a:p>
          <a:p>
            <a:pPr lvl="1"/>
            <a:r>
              <a:rPr lang="en-US" dirty="0">
                <a:cs typeface="Consolas" pitchFamily="49" charset="0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{letters}</a:t>
            </a:r>
            <a:r>
              <a:rPr lang="en-US" dirty="0">
                <a:cs typeface="Consolas" pitchFamily="49" charset="0"/>
              </a:rPr>
              <a:t> in the placeholders can hold only Latin letters.</a:t>
            </a:r>
          </a:p>
          <a:p>
            <a:pPr lvl="1"/>
            <a:r>
              <a:rPr lang="en-US" dirty="0">
                <a:cs typeface="Consolas" pitchFamily="49" charset="0"/>
              </a:rPr>
              <a:t>Any placeholder that does not meet these restrictions is invalid and should be left as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Form Filler</a:t>
            </a:r>
          </a:p>
        </p:txBody>
      </p:sp>
    </p:spTree>
    <p:extLst>
      <p:ext uri="{BB962C8B-B14F-4D97-AF65-F5344CB8AC3E}">
        <p14:creationId xmlns:p14="http://schemas.microsoft.com/office/powerpoint/2010/main" val="922177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Filler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990600"/>
            <a:ext cx="112776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pesho@softuni.bg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90-60-90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&lt;!username!&gt;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username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&lt;!fdsfs!&gt;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Would you like to change that? (Y/N)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email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&lt;@DasEmail@&gt;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Would you like to change that? (Y/N)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phone number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&lt;+number+&gt;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Would you like to change that? (Y/N)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1" y="4495800"/>
            <a:ext cx="11277601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username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Would you like to change that? (Y/N)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email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pesho@softuni.bg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Would you like to change that? (Y/N)</a:t>
            </a:r>
            <a:b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current phone number is: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90-60-90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Would you like to change that? (Y/N)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865811" y="4132508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41470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 Filler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1537" y="952721"/>
            <a:ext cx="10974969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main(input)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username = input.shift();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email = input.shift();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phone = input.shift();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input.forEach(function (elem)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usernameRegex = new RegExp("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\&lt;\\![a-zA-Z]+\\!\&gt;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emailRegex = new RegExp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("\&lt;\\@[a-zA-Z]+\\@\&gt;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phoneRegex = new RegExp("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\&lt;\\+[a-zA-Z]+\\+\&gt;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elem = elem.replace(usernameRegex, 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elem = elem.replace(emailRegex, email);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elem = elem.replace(phoneRegex, phone);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console.log(elem);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613" y="62652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numbers</a:t>
            </a:r>
            <a:r>
              <a:rPr lang="en-US" dirty="0"/>
              <a:t> from a given text multiply them by their offset and then reinsert them at their positions.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Multiplication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0756" y="4838164"/>
            <a:ext cx="1086915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Moar t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xt w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in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C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 numb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rr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Right 16"/>
          <p:cNvSpPr/>
          <p:nvPr/>
        </p:nvSpPr>
        <p:spPr>
          <a:xfrm rot="5400000">
            <a:off x="6001044" y="5362839"/>
            <a:ext cx="1905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69944" y="5714865"/>
            <a:ext cx="1086915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Moar t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xt w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1485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in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493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C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 numb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126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18906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rr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und.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5948" y="2197994"/>
            <a:ext cx="10868635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matchMultiplication(input){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text = input[0];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(/(\d+)/g, (match,num,offset)=&gt;Number(num) * offset);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console.log(text);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44" y="630538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Practice: Strings and </a:t>
            </a:r>
            <a:r>
              <a:rPr lang="en-US" noProof="1"/>
              <a:t>RegExp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88" y="838200"/>
            <a:ext cx="3524026" cy="3637568"/>
          </a:xfrm>
          <a:prstGeom prst="rect">
            <a:avLst/>
          </a:prstGeom>
        </p:spPr>
      </p:pic>
      <p:pic>
        <p:nvPicPr>
          <p:cNvPr id="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46604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6" descr="Резултат с изображение за reg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86">
            <a:off x="7389782" y="1719044"/>
            <a:ext cx="3393404" cy="1590630"/>
          </a:xfrm>
          <a:prstGeom prst="roundRect">
            <a:avLst>
              <a:gd name="adj" fmla="val 27271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Trash\dna-chain.png"/>
          <p:cNvPicPr>
            <a:picLocks noChangeAspect="1" noChangeArrowheads="1"/>
          </p:cNvPicPr>
          <p:nvPr/>
        </p:nvPicPr>
        <p:blipFill>
          <a:blip r:embed="rId5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9518">
            <a:off x="7446425" y="2948469"/>
            <a:ext cx="3468702" cy="894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String hold Unicode text</a:t>
            </a:r>
          </a:p>
          <a:p>
            <a:pPr lvl="1"/>
            <a:r>
              <a:rPr lang="en-US" sz="3000" dirty="0"/>
              <a:t>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3000" dirty="0"/>
              <a:t> and access by index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String operations: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replace()</a:t>
            </a:r>
            <a:r>
              <a:rPr lang="en-US" sz="3000" noProof="1"/>
              <a:t>, …</a:t>
            </a:r>
          </a:p>
          <a:p>
            <a:r>
              <a:rPr lang="en-US" sz="3200" dirty="0"/>
              <a:t>Regular expressions are very powerful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4478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35" y="4267200"/>
            <a:ext cx="2009177" cy="2009177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489639"/>
            <a:ext cx="7391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i=0; i&lt;str.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 + " -&gt;" + 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2" y="5791200"/>
            <a:ext cx="739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/^[0-9]+$/.test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("1234"))</a:t>
            </a: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regular expressions:</a:t>
            </a:r>
          </a:p>
          <a:p>
            <a:pPr lvl="1"/>
            <a:r>
              <a:rPr lang="en-US" dirty="0">
                <a:hlinkClick r:id="rId2"/>
              </a:rPr>
              <a:t>http://www.regexr.com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https://regex101.com</a:t>
            </a:r>
            <a:endParaRPr lang="en-US" dirty="0"/>
          </a:p>
          <a:p>
            <a:r>
              <a:rPr lang="en-US" dirty="0"/>
              <a:t>Visual regex debugger:</a:t>
            </a:r>
          </a:p>
          <a:p>
            <a:pPr lvl="1"/>
            <a:r>
              <a:rPr lang="en-US" dirty="0">
                <a:hlinkClick r:id="rId4"/>
              </a:rPr>
              <a:t>https://www.debuggex.com</a:t>
            </a:r>
            <a:endParaRPr lang="en-US" dirty="0"/>
          </a:p>
          <a:p>
            <a:r>
              <a:rPr lang="en-US" dirty="0"/>
              <a:t>Regex explained (in Bulgarian)</a:t>
            </a:r>
          </a:p>
          <a:p>
            <a:pPr lvl="1"/>
            <a:r>
              <a:rPr lang="en-US" dirty="0">
                <a:hlinkClick r:id="rId5"/>
              </a:rPr>
              <a:t>http://goo.gl/NbBIPe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– Resources</a:t>
            </a:r>
          </a:p>
        </p:txBody>
      </p:sp>
    </p:spTree>
    <p:extLst>
      <p:ext uri="{BB962C8B-B14F-4D97-AF65-F5344CB8AC3E}">
        <p14:creationId xmlns:p14="http://schemas.microsoft.com/office/powerpoint/2010/main" val="1195428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Regex Tutorial</a:t>
            </a:r>
          </a:p>
          <a:p>
            <a:pPr lvl="1"/>
            <a:r>
              <a:rPr lang="en-US" dirty="0">
                <a:hlinkClick r:id="rId2"/>
              </a:rPr>
              <a:t>http://regexone.com</a:t>
            </a:r>
            <a:endParaRPr lang="en-US" dirty="0"/>
          </a:p>
          <a:p>
            <a:r>
              <a:rPr lang="en-US" dirty="0"/>
              <a:t>Regex @ W3Schools</a:t>
            </a:r>
          </a:p>
          <a:p>
            <a:pPr lvl="1"/>
            <a:r>
              <a:rPr lang="en-US" dirty="0">
                <a:hlinkClick r:id="rId3"/>
              </a:rPr>
              <a:t>http://w3schools.com/jsref/jsref_obj_regexp.asp</a:t>
            </a:r>
            <a:endParaRPr lang="en-US" dirty="0"/>
          </a:p>
          <a:p>
            <a:r>
              <a:rPr lang="en-US" dirty="0"/>
              <a:t>Regex Tutorial (for Java)</a:t>
            </a:r>
          </a:p>
          <a:p>
            <a:pPr lvl="1"/>
            <a:r>
              <a:rPr lang="en-US" dirty="0">
                <a:hlinkClick r:id="rId4"/>
              </a:rPr>
              <a:t>http://vogella.com/tutorials/JavaRegularExpressions/article.html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– Resources (2)</a:t>
            </a:r>
          </a:p>
        </p:txBody>
      </p:sp>
    </p:spTree>
    <p:extLst>
      <p:ext uri="{BB962C8B-B14F-4D97-AF65-F5344CB8AC3E}">
        <p14:creationId xmlns:p14="http://schemas.microsoft.com/office/powerpoint/2010/main" val="20855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Index-Of / Sub-String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3124200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JavaScript developer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3" y="4878794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3" y="1369606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35332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Split / Replace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369606"/>
            <a:ext cx="10667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like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["I", "like",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JS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4581732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"I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JS is cool";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('JS',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"C#"));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C#. JS is cool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(/JS/g,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"C#"));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C#. C# is cool</a:t>
            </a:r>
          </a:p>
        </p:txBody>
      </p:sp>
    </p:spTree>
    <p:extLst>
      <p:ext uri="{BB962C8B-B14F-4D97-AF65-F5344CB8AC3E}">
        <p14:creationId xmlns:p14="http://schemas.microsoft.com/office/powerpoint/2010/main" val="59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Count the number of times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occurs in a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7023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7489" y="1943426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7490" y="2466646"/>
            <a:ext cx="2093589" cy="22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quick brown fox jumps over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lay dog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3182199" y="1943426"/>
            <a:ext cx="8384213" cy="4013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function countStringInText([str, text]) {</a:t>
            </a:r>
          </a:p>
          <a:p>
            <a:r>
              <a:rPr lang="en-US" sz="2700" dirty="0"/>
              <a:t>  let count = 0;</a:t>
            </a:r>
          </a:p>
          <a:p>
            <a:r>
              <a:rPr lang="en-US" sz="2700" dirty="0"/>
              <a:t>  let index = text.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2700" dirty="0"/>
              <a:t>(str);</a:t>
            </a:r>
          </a:p>
          <a:p>
            <a:r>
              <a:rPr lang="en-US" sz="2700" dirty="0"/>
              <a:t>  while (index &gt; -1) {</a:t>
            </a:r>
          </a:p>
          <a:p>
            <a:r>
              <a:rPr lang="en-US" sz="2700" dirty="0"/>
              <a:t>    count++;</a:t>
            </a:r>
          </a:p>
          <a:p>
            <a:r>
              <a:rPr lang="en-US" sz="2700" dirty="0"/>
              <a:t>    index = text.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2700" dirty="0"/>
              <a:t>(str, index + 1);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  return count;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808413" y="5430369"/>
            <a:ext cx="7758000" cy="5265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countStringInText(['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am</a:t>
            </a:r>
            <a:r>
              <a:rPr lang="en-US" dirty="0"/>
              <a:t>',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 am cool. Bam</a:t>
            </a:r>
            <a:r>
              <a:rPr lang="en-US" dirty="0"/>
              <a:t>'])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2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594966" y="4915226"/>
            <a:ext cx="27863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7489" y="5438852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/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5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Extract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snippets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</a:p>
          <a:p>
            <a:pPr lvl="1"/>
            <a:r>
              <a:rPr lang="en-US" dirty="0"/>
              <a:t>Parentheses cannot be nested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Text from Parentheses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41627" y="4495800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Bulgarian brandy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1291492" y="2627672"/>
            <a:ext cx="9525008" cy="1709477"/>
          </a:xfrm>
          <a:prstGeom prst="downArrowCallout">
            <a:avLst>
              <a:gd name="adj1" fmla="val 16568"/>
              <a:gd name="adj2" fmla="val 20784"/>
              <a:gd name="adj3" fmla="val 25000"/>
              <a:gd name="adj4" fmla="val 62505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Rakiya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Bulgarian brandy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 is home-made liquor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alcoholic drink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). It can be made of grapes, plums or other fruits</a:t>
            </a:r>
            <a:r>
              <a:rPr lang="bg-BG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even apples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41626" y="518743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alcoholic drink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41626" y="588117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even apples</a:t>
            </a:r>
          </a:p>
        </p:txBody>
      </p:sp>
    </p:spTree>
    <p:extLst>
      <p:ext uri="{BB962C8B-B14F-4D97-AF65-F5344CB8AC3E}">
        <p14:creationId xmlns:p14="http://schemas.microsoft.com/office/powerpoint/2010/main" val="34984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Text from Parentheses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8989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81900" y="1123336"/>
            <a:ext cx="10822712" cy="495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extractTextFromParenthesis([text]) {</a:t>
            </a:r>
          </a:p>
          <a:p>
            <a:r>
              <a:rPr lang="en-US" dirty="0"/>
              <a:t>  let result = [];</a:t>
            </a:r>
          </a:p>
          <a:p>
            <a:r>
              <a:rPr lang="en-US" dirty="0"/>
              <a:t>  let startIndex = text.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dirty="0"/>
              <a:t>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');</a:t>
            </a:r>
          </a:p>
          <a:p>
            <a:r>
              <a:rPr lang="en-US" dirty="0"/>
              <a:t>  while (startIndex &gt; -1) {</a:t>
            </a:r>
          </a:p>
          <a:p>
            <a:r>
              <a:rPr lang="en-US" dirty="0"/>
              <a:t>    let endIndex = text.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dirty="0"/>
              <a:t>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', startIndex);</a:t>
            </a:r>
          </a:p>
          <a:p>
            <a:r>
              <a:rPr lang="en-US" dirty="0"/>
              <a:t>    if (endIndex == -1)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 let snippet = text.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substring</a:t>
            </a:r>
            <a:r>
              <a:rPr lang="en-US" dirty="0"/>
              <a:t>(startIndex + 1, endIndex);</a:t>
            </a:r>
          </a:p>
          <a:p>
            <a:r>
              <a:rPr lang="en-US" dirty="0"/>
              <a:t>    result.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dirty="0"/>
              <a:t>(snippet);</a:t>
            </a:r>
          </a:p>
          <a:p>
            <a:r>
              <a:rPr lang="en-US" dirty="0"/>
              <a:t>    startIndex = text.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dirty="0"/>
              <a:t>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', endIndex);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console.log(result.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(', '));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9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2256</TotalTime>
  <Words>2876</Words>
  <Application>Microsoft Office PowerPoint</Application>
  <PresentationFormat>Custom</PresentationFormat>
  <Paragraphs>519</Paragraphs>
  <Slides>49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Strings in JavaScript</vt:lpstr>
      <vt:lpstr>Problem: Print String Letters</vt:lpstr>
      <vt:lpstr>Problem: Concatenate and Reverse Strings</vt:lpstr>
      <vt:lpstr>String Operations</vt:lpstr>
      <vt:lpstr>String Operations: Index-Of / Sub-String</vt:lpstr>
      <vt:lpstr>String Operations: Split / Replace</vt:lpstr>
      <vt:lpstr>Problem: Count Occurrences</vt:lpstr>
      <vt:lpstr>Problem: Extract Text from Parentheses</vt:lpstr>
      <vt:lpstr>Solution: Extract Text from Parentheses</vt:lpstr>
      <vt:lpstr>Problem: Aggregate Table</vt:lpstr>
      <vt:lpstr>Problem: Restaurant Bill</vt:lpstr>
      <vt:lpstr>Problem: Extract Username by Email</vt:lpstr>
      <vt:lpstr>Solution: Extract Username by Email</vt:lpstr>
      <vt:lpstr>Problem: Censorship</vt:lpstr>
      <vt:lpstr>Solution: Censorship</vt:lpstr>
      <vt:lpstr>HTML Escaping</vt:lpstr>
      <vt:lpstr>HTML Escaping</vt:lpstr>
      <vt:lpstr>Implementing HTML Escaping</vt:lpstr>
      <vt:lpstr>Problem: Print Strings as HTML List</vt:lpstr>
      <vt:lpstr>Solution: Print Strings as HTML List</vt:lpstr>
      <vt:lpstr>TODO: Unescaping</vt:lpstr>
      <vt:lpstr>Regular Expressions</vt:lpstr>
      <vt:lpstr>What are Regular Expressions?</vt:lpstr>
      <vt:lpstr>www.regexr.com</vt:lpstr>
      <vt:lpstr>More RegExp Patterns</vt:lpstr>
      <vt:lpstr>Validation by Regex</vt:lpstr>
      <vt:lpstr>Validation by RegExp in JS</vt:lpstr>
      <vt:lpstr>Problem: Email Validation</vt:lpstr>
      <vt:lpstr>Solution: Email Validation</vt:lpstr>
      <vt:lpstr>Regex Literals</vt:lpstr>
      <vt:lpstr>Split by RegExp in JS</vt:lpstr>
      <vt:lpstr>Problem: Expression Split</vt:lpstr>
      <vt:lpstr>Solution: Expression Split</vt:lpstr>
      <vt:lpstr>Find All Matches by RegExp in JS</vt:lpstr>
      <vt:lpstr>Problem: Match All Words</vt:lpstr>
      <vt:lpstr>Problem: Match Dates</vt:lpstr>
      <vt:lpstr>Solution: Match Dates</vt:lpstr>
      <vt:lpstr>Problem: Parse Employee Data</vt:lpstr>
      <vt:lpstr>Problem: Parse Employee Data (2)</vt:lpstr>
      <vt:lpstr>Solution: Parse Employee Data</vt:lpstr>
      <vt:lpstr>Regex Replace</vt:lpstr>
      <vt:lpstr>Problem: Form Filler</vt:lpstr>
      <vt:lpstr>Example: Form Filler</vt:lpstr>
      <vt:lpstr>Solution: Form Filler </vt:lpstr>
      <vt:lpstr>Problem: Match Multiplication</vt:lpstr>
      <vt:lpstr>Practice: Strings and RegExp</vt:lpstr>
      <vt:lpstr>Summary</vt:lpstr>
      <vt:lpstr>Regular Expressions – Resources</vt:lpstr>
      <vt:lpstr>Regular Expressions – Resources (2)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 in JS</dc:title>
  <dc:subject>JavaScript Fundamentals - Practical Training Course @ SoftUni</dc:subject>
  <dc:creator>Software University Foundation</dc:creator>
  <cp:keywords>JS, JavaScript, programming, course, SoftUni, Software University</cp:keywords>
  <dc:description>JavaScript Fundamentals Course @ SoftUni - https://softuni.bg/courses/javascript-fundamentals</dc:description>
  <cp:lastModifiedBy>123</cp:lastModifiedBy>
  <cp:revision>147</cp:revision>
  <dcterms:created xsi:type="dcterms:W3CDTF">2014-01-02T17:00:34Z</dcterms:created>
  <dcterms:modified xsi:type="dcterms:W3CDTF">2016-09-29T14:37:41Z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