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1"/>
  </p:notesMasterIdLst>
  <p:handoutMasterIdLst>
    <p:handoutMasterId r:id="rId42"/>
  </p:handoutMasterIdLst>
  <p:sldIdLst>
    <p:sldId id="394" r:id="rId3"/>
    <p:sldId id="466" r:id="rId4"/>
    <p:sldId id="500" r:id="rId5"/>
    <p:sldId id="506" r:id="rId6"/>
    <p:sldId id="501" r:id="rId7"/>
    <p:sldId id="519" r:id="rId8"/>
    <p:sldId id="540" r:id="rId9"/>
    <p:sldId id="512" r:id="rId10"/>
    <p:sldId id="507" r:id="rId11"/>
    <p:sldId id="508" r:id="rId12"/>
    <p:sldId id="509" r:id="rId13"/>
    <p:sldId id="502" r:id="rId14"/>
    <p:sldId id="514" r:id="rId15"/>
    <p:sldId id="538" r:id="rId16"/>
    <p:sldId id="510" r:id="rId17"/>
    <p:sldId id="516" r:id="rId18"/>
    <p:sldId id="526" r:id="rId19"/>
    <p:sldId id="525" r:id="rId20"/>
    <p:sldId id="518" r:id="rId21"/>
    <p:sldId id="511" r:id="rId22"/>
    <p:sldId id="532" r:id="rId23"/>
    <p:sldId id="520" r:id="rId24"/>
    <p:sldId id="521" r:id="rId25"/>
    <p:sldId id="533" r:id="rId26"/>
    <p:sldId id="523" r:id="rId27"/>
    <p:sldId id="522" r:id="rId28"/>
    <p:sldId id="539" r:id="rId29"/>
    <p:sldId id="530" r:id="rId30"/>
    <p:sldId id="531" r:id="rId31"/>
    <p:sldId id="505" r:id="rId32"/>
    <p:sldId id="527" r:id="rId33"/>
    <p:sldId id="535" r:id="rId34"/>
    <p:sldId id="534" r:id="rId35"/>
    <p:sldId id="515" r:id="rId36"/>
    <p:sldId id="524" r:id="rId37"/>
    <p:sldId id="536" r:id="rId38"/>
    <p:sldId id="537" r:id="rId39"/>
    <p:sldId id="503" r:id="rId4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C9E"/>
    <a:srgbClr val="FBEEDC"/>
    <a:srgbClr val="FBEEC9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4595" autoAdjust="0"/>
  </p:normalViewPr>
  <p:slideViewPr>
    <p:cSldViewPr>
      <p:cViewPr varScale="1">
        <p:scale>
          <a:sx n="107" d="100"/>
          <a:sy n="107" d="100"/>
        </p:scale>
        <p:origin x="666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9/20/2016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13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7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88#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88#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88#4" TargetMode="External"/><Relationship Id="rId2" Type="http://schemas.openxmlformats.org/officeDocument/2006/relationships/hyperlink" Target="http://onlinemschool.com/math/assistance/figures_area/triangl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lculatorsoup.com/calculators/geometry-solids/cone.php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88#5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88#6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javascriptweblog.wordpress.com/2011/02/07/truth-equality-and-javascrip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rian.io/slides/dotjs-2012/" TargetMode="Externa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88#7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88#8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88#9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88#1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88#11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88#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judge.softuni.bg/Contests/Practice/Index/288#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647700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Control-Flow Logic in JS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1819274"/>
            <a:ext cx="8125251" cy="1185577"/>
          </a:xfrm>
        </p:spPr>
        <p:txBody>
          <a:bodyPr>
            <a:normAutofit fontScale="92500"/>
          </a:bodyPr>
          <a:lstStyle/>
          <a:p>
            <a:r>
              <a:rPr lang="en-US" dirty="0"/>
              <a:t>Operators, Expressions, Statements, Conditional Statements, Loops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2212" y="3811842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986296">
            <a:off x="5420384" y="3598111"/>
            <a:ext cx="1173462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Control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Flow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25661">
            <a:off x="5724533" y="4735521"/>
            <a:ext cx="1023221" cy="10232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2" descr="http://icfindy.com/images/puzzle.jp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1212" y="3436191"/>
            <a:ext cx="4389864" cy="2775035"/>
          </a:xfrm>
          <a:prstGeom prst="roundRect">
            <a:avLst>
              <a:gd name="adj" fmla="val 5423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371600"/>
            <a:ext cx="4608599" cy="5349876"/>
          </a:xfrm>
        </p:spPr>
        <p:txBody>
          <a:bodyPr/>
          <a:lstStyle/>
          <a:p>
            <a:r>
              <a:rPr lang="en-US" dirty="0"/>
              <a:t>Comparison operators compare values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===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!==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3200" dirty="0"/>
              <a:t> means "equal after type conversion"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en-US" sz="3200" dirty="0"/>
              <a:t> means "equal and of the same type"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in JS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51412" y="1371600"/>
            <a:ext cx="6477000" cy="47578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4;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false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true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true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"5.5");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true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console.log(0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"");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true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console.log(0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[]);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true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console.log(0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"");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false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console.log(3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"3");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true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66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Assign a value to variable: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*=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...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Conditional ternary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? 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and Other Operators in JS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6362" y="1828800"/>
            <a:ext cx="10505850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s-E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y </a:t>
            </a:r>
            <a:r>
              <a:rPr lang="es-E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s-E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4; console.log(y </a:t>
            </a:r>
            <a:r>
              <a:rPr lang="es-E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</a:t>
            </a:r>
            <a:r>
              <a:rPr lang="es-E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2); </a:t>
            </a:r>
            <a:r>
              <a:rPr lang="es-E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8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s-E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z </a:t>
            </a:r>
            <a:r>
              <a:rPr lang="es-E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s-E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</a:t>
            </a:r>
            <a:r>
              <a:rPr lang="es-E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s-E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3; </a:t>
            </a:r>
            <a:r>
              <a:rPr lang="es-E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y=3 and z=3 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s-E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console.log(z </a:t>
            </a:r>
            <a:r>
              <a:rPr lang="es-E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es-E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2); </a:t>
            </a:r>
            <a:r>
              <a:rPr lang="es-E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s-E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unknown_value;</a:t>
            </a:r>
          </a:p>
          <a:p>
            <a:pPr>
              <a:buClr>
                <a:srgbClr val="F2B254"/>
              </a:buClr>
              <a:buSzPct val="100000"/>
            </a:pPr>
            <a:r>
              <a:rPr lang="es-E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console.log(unknown_value); </a:t>
            </a:r>
            <a:r>
              <a:rPr lang="es-E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undefined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46362" y="5334000"/>
            <a:ext cx="10505850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s-E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(new Date()).getDay() % 2 == 0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"even date"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"odd date"</a:t>
            </a:r>
            <a:r>
              <a:rPr lang="es-E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152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Write a JS function to check whether a year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leap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Can be divided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dirty="0"/>
              <a:t> and cannot be divided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100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Or can be divided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400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Leap Year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67984" y="2590774"/>
            <a:ext cx="104921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1980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36607" y="2590774"/>
            <a:ext cx="1015205" cy="5878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yes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6655857" y="2710107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883321" y="3473083"/>
            <a:ext cx="1042708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leapYear(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leap =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% 4 == 0 &amp;&amp;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% 100 != 0) ||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% 400 == 0);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console.log(leap ? "yes" : "no");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6005" y="60960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https://judge.softuni.bg/Contests/Practice/Index/288#2</a:t>
            </a:r>
            <a:endParaRPr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626573" y="2606547"/>
            <a:ext cx="1049211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1900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0295196" y="2590774"/>
            <a:ext cx="1015205" cy="5878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7"/>
          <p:cNvSpPr/>
          <p:nvPr/>
        </p:nvSpPr>
        <p:spPr>
          <a:xfrm>
            <a:off x="9814446" y="2710107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8206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3415255" y="3327042"/>
            <a:ext cx="3579652" cy="50292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Expressions</a:t>
            </a:r>
            <a:r>
              <a:rPr lang="en-US" dirty="0"/>
              <a:t> combine variables, values, operators, function calls</a:t>
            </a:r>
          </a:p>
          <a:p>
            <a:pPr lvl="1"/>
            <a:r>
              <a:rPr lang="en-US" dirty="0"/>
              <a:t>Example: calculate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circle area </a:t>
            </a:r>
            <a:r>
              <a:rPr lang="en-US" dirty="0"/>
              <a:t>by given radius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in JS: Circle Area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3962" y="2612572"/>
            <a:ext cx="10810650" cy="33728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circleArea(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s-E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s-E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area = Math.PI * </a:t>
            </a:r>
            <a:r>
              <a:rPr lang="es-E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es-E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</a:t>
            </a:r>
            <a:r>
              <a:rPr lang="es-E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es-E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s-E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console.log(area); </a:t>
            </a:r>
            <a:r>
              <a:rPr lang="es-E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78.53981633974483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s-E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areaRounded = Math.round(area * 100) / 100;</a:t>
            </a:r>
          </a:p>
          <a:p>
            <a:pPr>
              <a:buClr>
                <a:srgbClr val="F2B254"/>
              </a:buClr>
              <a:buSzPct val="100000"/>
            </a:pPr>
            <a:r>
              <a:rPr lang="es-E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console.log(areaRounded); </a:t>
            </a:r>
            <a:r>
              <a:rPr lang="es-E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78.54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s-E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s-ES" sz="3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9737225" y="1986159"/>
            <a:ext cx="1966741" cy="1981200"/>
            <a:chOff x="9970426" y="2160956"/>
            <a:chExt cx="1153186" cy="1115644"/>
          </a:xfrm>
        </p:grpSpPr>
        <p:sp>
          <p:nvSpPr>
            <p:cNvPr id="32" name="Oval 31"/>
            <p:cNvSpPr/>
            <p:nvPr/>
          </p:nvSpPr>
          <p:spPr>
            <a:xfrm>
              <a:off x="9970426" y="2160956"/>
              <a:ext cx="1153186" cy="111564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0513035" y="2683282"/>
              <a:ext cx="60852" cy="6085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stCxn id="32" idx="6"/>
              <a:endCxn id="35" idx="2"/>
            </p:cNvCxnSpPr>
            <p:nvPr/>
          </p:nvCxnSpPr>
          <p:spPr>
            <a:xfrm flipH="1" flipV="1">
              <a:off x="10513035" y="2713708"/>
              <a:ext cx="610577" cy="5070"/>
            </a:xfrm>
            <a:prstGeom prst="line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0605761" y="2453791"/>
              <a:ext cx="469230" cy="259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 = 5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043389" y="2791438"/>
              <a:ext cx="1005834" cy="259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area = 78.54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16005" y="6161316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https://judge.softuni.bg/Contests/Practice/Index/288#3</a:t>
            </a:r>
            <a:endParaRPr lang="en-US" dirty="0"/>
          </a:p>
        </p:txBody>
      </p:sp>
      <p:sp>
        <p:nvSpPr>
          <p:cNvPr id="50" name="AutoShape 25"/>
          <p:cNvSpPr>
            <a:spLocks noChangeArrowheads="1"/>
          </p:cNvSpPr>
          <p:nvPr/>
        </p:nvSpPr>
        <p:spPr bwMode="auto">
          <a:xfrm>
            <a:off x="7318834" y="2493117"/>
            <a:ext cx="2127122" cy="974597"/>
          </a:xfrm>
          <a:prstGeom prst="wedgeRoundRectCallout">
            <a:avLst>
              <a:gd name="adj1" fmla="val -66644"/>
              <a:gd name="adj2" fmla="val 548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Circle area expression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318833" y="5409098"/>
            <a:ext cx="4185779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circleArea(['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']);</a:t>
            </a:r>
            <a:endParaRPr lang="es-E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09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" grpId="0" animBg="1"/>
      <p:bldP spid="14" grpId="0"/>
      <p:bldP spid="50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triangle area </a:t>
            </a:r>
            <a:r>
              <a:rPr lang="en-US" dirty="0"/>
              <a:t>by its 3 sides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in JS: Triangle Area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8865" y="1981415"/>
            <a:ext cx="10832978" cy="398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triangleArea([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 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[a,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b,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c]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[a,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b,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c].map(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s-E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s-E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</a:t>
            </a:r>
            <a:r>
              <a:rPr lang="es-E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s-E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 = (a + b + c) / 2;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s-E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</a:t>
            </a:r>
            <a:r>
              <a:rPr lang="es-E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s-E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=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s-E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Math.sqrt(sp</a:t>
            </a:r>
            <a:r>
              <a:rPr lang="es-E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s-E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s-E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s-E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(sp</a:t>
            </a:r>
            <a:r>
              <a:rPr lang="es-E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s-E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s-E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s-E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a)</a:t>
            </a:r>
            <a:r>
              <a:rPr lang="es-E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s-E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s-E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s-E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(sp</a:t>
            </a:r>
            <a:r>
              <a:rPr lang="es-E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s-E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s-E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s-E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b)</a:t>
            </a:r>
            <a:r>
              <a:rPr lang="es-E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s-E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s-E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s-E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(sp</a:t>
            </a:r>
            <a:r>
              <a:rPr lang="es-E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s-E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s-E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s-E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s-E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area;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s-E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7021564" y="304800"/>
            <a:ext cx="4025848" cy="1905000"/>
            <a:chOff x="9680124" y="4732919"/>
            <a:chExt cx="1539638" cy="88689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7" name="Freeform: Shape 26"/>
            <p:cNvSpPr/>
            <p:nvPr/>
          </p:nvSpPr>
          <p:spPr>
            <a:xfrm>
              <a:off x="9766411" y="4732919"/>
              <a:ext cx="1453351" cy="694129"/>
            </a:xfrm>
            <a:custGeom>
              <a:avLst/>
              <a:gdLst>
                <a:gd name="connsiteX0" fmla="*/ 530352 w 1676400"/>
                <a:gd name="connsiteY0" fmla="*/ 0 h 957072"/>
                <a:gd name="connsiteX1" fmla="*/ 0 w 1676400"/>
                <a:gd name="connsiteY1" fmla="*/ 944880 h 957072"/>
                <a:gd name="connsiteX2" fmla="*/ 1676400 w 1676400"/>
                <a:gd name="connsiteY2" fmla="*/ 957072 h 957072"/>
                <a:gd name="connsiteX3" fmla="*/ 530352 w 1676400"/>
                <a:gd name="connsiteY3" fmla="*/ 0 h 957072"/>
                <a:gd name="connsiteX0" fmla="*/ 268224 w 1676400"/>
                <a:gd name="connsiteY0" fmla="*/ 0 h 829056"/>
                <a:gd name="connsiteX1" fmla="*/ 0 w 1676400"/>
                <a:gd name="connsiteY1" fmla="*/ 816864 h 829056"/>
                <a:gd name="connsiteX2" fmla="*/ 1676400 w 1676400"/>
                <a:gd name="connsiteY2" fmla="*/ 829056 h 829056"/>
                <a:gd name="connsiteX3" fmla="*/ 268224 w 1676400"/>
                <a:gd name="connsiteY3" fmla="*/ 0 h 829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00" h="829056">
                  <a:moveTo>
                    <a:pt x="268224" y="0"/>
                  </a:moveTo>
                  <a:lnTo>
                    <a:pt x="0" y="816864"/>
                  </a:lnTo>
                  <a:lnTo>
                    <a:pt x="1676400" y="829056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9050">
              <a:solidFill>
                <a:schemeClr val="tx2">
                  <a:lumMod val="75000"/>
                </a:schemeClr>
              </a:solidFill>
            </a:ln>
            <a:effectLst>
              <a:outerShdw blurRad="127000" sx="110000" sy="110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8" name="TextBox 27"/>
            <p:cNvSpPr txBox="1"/>
            <p:nvPr/>
          </p:nvSpPr>
          <p:spPr>
            <a:xfrm rot="1566523">
              <a:off x="10464455" y="4822902"/>
              <a:ext cx="204030" cy="201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3.5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680124" y="4897653"/>
              <a:ext cx="285839" cy="201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316367" y="5391108"/>
              <a:ext cx="285839" cy="228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880257" y="5089539"/>
              <a:ext cx="725094" cy="201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area = 3.50</a:t>
              </a:r>
            </a:p>
          </p:txBody>
        </p:sp>
      </p:grpSp>
      <p:sp>
        <p:nvSpPr>
          <p:cNvPr id="53" name="Rectangle 52"/>
          <p:cNvSpPr/>
          <p:nvPr/>
        </p:nvSpPr>
        <p:spPr>
          <a:xfrm>
            <a:off x="1598612" y="4226054"/>
            <a:ext cx="9150364" cy="555881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646612" y="4896634"/>
            <a:ext cx="6865230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s-E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triangleArea(['</a:t>
            </a:r>
            <a:r>
              <a:rPr lang="es-E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s-E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  <a:r>
              <a:rPr lang="es-E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s-E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s-E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3.5</a:t>
            </a:r>
            <a:r>
              <a:rPr lang="es-E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  <a:r>
              <a:rPr lang="es-E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s-E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s-E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s-E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']);</a:t>
            </a:r>
          </a:p>
          <a:p>
            <a:pPr>
              <a:buClr>
                <a:srgbClr val="F2B254"/>
              </a:buClr>
              <a:buSzPct val="100000"/>
            </a:pPr>
            <a:r>
              <a:rPr lang="es-E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3.4994419197923547</a:t>
            </a:r>
            <a:endParaRPr lang="es-E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AutoShape 25"/>
          <p:cNvSpPr>
            <a:spLocks noChangeArrowheads="1"/>
          </p:cNvSpPr>
          <p:nvPr/>
        </p:nvSpPr>
        <p:spPr bwMode="auto">
          <a:xfrm>
            <a:off x="7618412" y="3417752"/>
            <a:ext cx="3048000" cy="695228"/>
          </a:xfrm>
          <a:prstGeom prst="wedgeRoundRectCallout">
            <a:avLst>
              <a:gd name="adj1" fmla="val -62183"/>
              <a:gd name="adj2" fmla="val 570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hlinkClick r:id="rId2"/>
              </a:rPr>
              <a:t>Heron's formula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6005" y="6161316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https://judge.softuni.bg/Contests/Practice/Index/288#4</a:t>
            </a:r>
            <a:endParaRPr lang="en-US" dirty="0"/>
          </a:p>
        </p:txBody>
      </p:sp>
      <p:sp>
        <p:nvSpPr>
          <p:cNvPr id="18" name="AutoShape 25"/>
          <p:cNvSpPr>
            <a:spLocks noChangeArrowheads="1"/>
          </p:cNvSpPr>
          <p:nvPr/>
        </p:nvSpPr>
        <p:spPr bwMode="auto">
          <a:xfrm>
            <a:off x="8879727" y="2191366"/>
            <a:ext cx="2632116" cy="1053089"/>
          </a:xfrm>
          <a:prstGeom prst="wedgeRoundRectCallout">
            <a:avLst>
              <a:gd name="adj1" fmla="val -74240"/>
              <a:gd name="adj2" fmla="val 223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Convert strings to numbers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1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3" grpId="0" animBg="1"/>
      <p:bldP spid="16" grpId="0" animBg="1"/>
      <p:bldP spid="51" grpId="0" animBg="1"/>
      <p:bldP spid="17" grpId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JS function to calculate cone volume and surface</a:t>
            </a:r>
          </a:p>
          <a:p>
            <a:pPr lvl="1"/>
            <a:r>
              <a:rPr lang="en-US" dirty="0"/>
              <a:t>The cone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height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radius of the base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US" dirty="0"/>
              <a:t> are given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Cone Volume and Surface Area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12" y="2667001"/>
            <a:ext cx="4518840" cy="2607024"/>
          </a:xfrm>
          <a:prstGeom prst="roundRect">
            <a:avLst>
              <a:gd name="adj" fmla="val 1078"/>
            </a:avLst>
          </a:prstGeom>
        </p:spPr>
      </p:pic>
      <p:sp>
        <p:nvSpPr>
          <p:cNvPr id="6" name="Rectangle 5"/>
          <p:cNvSpPr/>
          <p:nvPr/>
        </p:nvSpPr>
        <p:spPr>
          <a:xfrm>
            <a:off x="790892" y="5527040"/>
            <a:ext cx="106375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Formulas + online calculator: </a:t>
            </a:r>
            <a:r>
              <a:rPr lang="en-US" sz="2800" dirty="0">
                <a:hlinkClick r:id="rId3"/>
              </a:rPr>
              <a:t>http://www.calculatorsoup.com/calculators/geometry-solids/cone.php</a:t>
            </a:r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24289" y="2667000"/>
            <a:ext cx="904588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48289" y="2667000"/>
            <a:ext cx="3393723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volume = 47.1239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area = 83.2298 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7"/>
          <p:cNvSpPr/>
          <p:nvPr/>
        </p:nvSpPr>
        <p:spPr>
          <a:xfrm>
            <a:off x="2067539" y="303409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4289" y="4190651"/>
            <a:ext cx="904588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3.3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7.8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548289" y="4190651"/>
            <a:ext cx="3393723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volume = 88.9511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area = 122.0159 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ight Arrow 7"/>
          <p:cNvSpPr/>
          <p:nvPr/>
        </p:nvSpPr>
        <p:spPr>
          <a:xfrm>
            <a:off x="2067539" y="4557745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805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3200" dirty="0"/>
              <a:t>Slant height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sz="3000" dirty="0"/>
              <a:t> = √(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sz="3000" b="1" baseline="3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sz="3000" dirty="0"/>
              <a:t> +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sz="3000" b="1" baseline="3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sz="3000" dirty="0"/>
              <a:t>)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3200" dirty="0"/>
              <a:t>Volume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sz="3000" dirty="0"/>
              <a:t> = </a:t>
            </a:r>
            <a:r>
              <a:rPr lang="el-GR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n-US" sz="3000" dirty="0"/>
              <a:t> *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sz="3000" b="1" baseline="3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sz="3000" dirty="0"/>
              <a:t> *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sz="3000" dirty="0"/>
              <a:t> / 3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3200" dirty="0"/>
              <a:t>Base surface area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3000" dirty="0"/>
              <a:t> = </a:t>
            </a:r>
            <a:r>
              <a:rPr lang="el-GR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n-US" sz="3000" dirty="0"/>
              <a:t> *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sz="3000" b="1" baseline="3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3200" dirty="0"/>
              <a:t>Lateral surface area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US" sz="3000" dirty="0"/>
              <a:t> = </a:t>
            </a:r>
            <a:r>
              <a:rPr lang="el-GR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n-US" sz="3000" dirty="0"/>
              <a:t> *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sz="3000" dirty="0"/>
              <a:t> *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Cone Volume and Surface Area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65612" y="1524000"/>
            <a:ext cx="7107209" cy="36498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s-E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cone(input)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s-E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</a:t>
            </a:r>
            <a:r>
              <a:rPr lang="es-E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s-E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s-E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es-E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s-E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s-E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</a:t>
            </a:r>
            <a:r>
              <a:rPr lang="es-E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s-E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s-E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s-E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s-E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input.map(</a:t>
            </a:r>
            <a:r>
              <a:rPr lang="es-E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s-E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s-E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es-E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es-E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Math.sqrt(</a:t>
            </a:r>
            <a:r>
              <a:rPr lang="es-E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es-E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s-E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s-E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s-E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es-E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s-E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</a:t>
            </a:r>
            <a:r>
              <a:rPr lang="es-E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s-E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s-E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s-E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</a:t>
            </a:r>
            <a:r>
              <a:rPr lang="es-E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s-E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es-E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volume</a:t>
            </a:r>
            <a:r>
              <a:rPr lang="es-E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Math.</a:t>
            </a:r>
            <a:r>
              <a:rPr lang="es-E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s-E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s-E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s-E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s-E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es-E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s-E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s-E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s-E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es-E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s-E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s-E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s-E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</a:t>
            </a:r>
            <a:r>
              <a:rPr lang="es-E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s-E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s-E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s-E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s-E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console.log("volume = " + </a:t>
            </a:r>
            <a:r>
              <a:rPr lang="es-E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volume</a:t>
            </a:r>
            <a:r>
              <a:rPr lang="es-E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s-E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es-E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</a:t>
            </a:r>
            <a:r>
              <a:rPr lang="es-E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Math.</a:t>
            </a:r>
            <a:r>
              <a:rPr lang="es-E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s-E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</a:t>
            </a:r>
            <a:r>
              <a:rPr lang="es-E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es-E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(</a:t>
            </a:r>
            <a:r>
              <a:rPr lang="es-E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es-E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s-E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es-E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s-E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console.log("area = " + area);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s-E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s-E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6005" y="615188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https://judge.softuni.bg/Contests/Practice/Index/288#5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158185" y="5443184"/>
            <a:ext cx="7575027" cy="56497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/>
              <a:t>Total surface area: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3000" dirty="0"/>
              <a:t> =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3000" dirty="0"/>
              <a:t> +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US" sz="3000" dirty="0"/>
              <a:t> = </a:t>
            </a:r>
            <a:r>
              <a:rPr lang="el-GR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n-US" sz="3000" dirty="0"/>
              <a:t> *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sz="3000" dirty="0"/>
              <a:t> * (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sz="3000" dirty="0"/>
              <a:t> +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sz="3000" dirty="0"/>
              <a:t>) 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9731006" y="210806"/>
            <a:ext cx="2286000" cy="1880623"/>
          </a:xfrm>
          <a:prstGeom prst="wedgeRoundRectCallout">
            <a:avLst>
              <a:gd name="adj1" fmla="val -70372"/>
              <a:gd name="adj2" fmla="val 4682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Don't forget to parse the input strings to numbers!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426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Statements</a:t>
            </a:r>
            <a:r>
              <a:rPr lang="en-US" dirty="0"/>
              <a:t> are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commands</a:t>
            </a:r>
            <a:r>
              <a:rPr lang="en-US" dirty="0"/>
              <a:t>" to be executed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in JS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988" y="2001520"/>
            <a:ext cx="10283824" cy="43804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number = 5;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console.log(number)</a:t>
            </a:r>
          </a:p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(number == 5)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 = number + 1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console.log(number)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6246812" y="2274687"/>
            <a:ext cx="4267200" cy="1090899"/>
          </a:xfrm>
          <a:prstGeom prst="wedgeRoundRectCallout">
            <a:avLst>
              <a:gd name="adj1" fmla="val -88504"/>
              <a:gd name="adj2" fmla="val -419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Semicolon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at the end of line is not mandatory in JS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6246812" y="3648177"/>
            <a:ext cx="4267200" cy="1193063"/>
          </a:xfrm>
          <a:prstGeom prst="wedgeRoundRectCallout">
            <a:avLst>
              <a:gd name="adj1" fmla="val -72753"/>
              <a:gd name="adj2" fmla="val -447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Block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statements hold a sequence of commands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1903412" y="5466080"/>
            <a:ext cx="2971800" cy="609600"/>
          </a:xfrm>
          <a:prstGeom prst="wedgeRoundRectCallout">
            <a:avLst>
              <a:gd name="adj1" fmla="val -65232"/>
              <a:gd name="adj2" fmla="val 422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Empty statement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59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012176"/>
            <a:ext cx="8938472" cy="820600"/>
          </a:xfrm>
        </p:spPr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864944"/>
            <a:ext cx="8938472" cy="688256"/>
          </a:xfrm>
        </p:spPr>
        <p:txBody>
          <a:bodyPr/>
          <a:lstStyle/>
          <a:p>
            <a:r>
              <a:rPr lang="en-US" dirty="0"/>
              <a:t>if-else, switch-case</a:t>
            </a:r>
          </a:p>
        </p:txBody>
      </p:sp>
      <p:pic>
        <p:nvPicPr>
          <p:cNvPr id="4" name="Picture 4" descr="http://www3.ntu.edu.sg/home/ehchua/programming/java/images/Construct_IfEl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885" y="849862"/>
            <a:ext cx="5387128" cy="3843704"/>
          </a:xfrm>
          <a:prstGeom prst="roundRect">
            <a:avLst>
              <a:gd name="adj" fmla="val 249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C:\Trash\nested-if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29" y="1105601"/>
            <a:ext cx="2221483" cy="3332225"/>
          </a:xfrm>
          <a:prstGeom prst="roundRect">
            <a:avLst>
              <a:gd name="adj" fmla="val 18671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6212" y="1183567"/>
            <a:ext cx="2438611" cy="3176291"/>
          </a:xfrm>
          <a:prstGeom prst="roundRect">
            <a:avLst>
              <a:gd name="adj" fmla="val 3335"/>
            </a:avLst>
          </a:prstGeom>
        </p:spPr>
      </p:pic>
    </p:spTree>
    <p:extLst>
      <p:ext uri="{BB962C8B-B14F-4D97-AF65-F5344CB8AC3E}">
        <p14:creationId xmlns:p14="http://schemas.microsoft.com/office/powerpoint/2010/main" val="2625446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supports the classical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en-US" dirty="0"/>
              <a:t> statements: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Statements: if-else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988" y="2114144"/>
            <a:ext cx="10283824" cy="41197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number = 5;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3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(number % 2 == 0)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console.log("Even number");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console.log("Odd number");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490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10000"/>
              </a:lnSpc>
              <a:buFontTx/>
              <a:buAutoNum type="arabicPeriod"/>
            </a:pPr>
            <a:r>
              <a:rPr lang="en-US" dirty="0"/>
              <a:t>Operators,</a:t>
            </a:r>
            <a:br>
              <a:rPr lang="en-US" dirty="0"/>
            </a:br>
            <a:r>
              <a:rPr lang="en-US" dirty="0"/>
              <a:t>Expressions,</a:t>
            </a:r>
            <a:br>
              <a:rPr lang="en-US" dirty="0"/>
            </a:br>
            <a:r>
              <a:rPr lang="en-US" dirty="0"/>
              <a:t>Statements</a:t>
            </a:r>
          </a:p>
          <a:p>
            <a:pPr marL="446088" indent="-446088">
              <a:lnSpc>
                <a:spcPct val="110000"/>
              </a:lnSpc>
              <a:buFontTx/>
              <a:buAutoNum type="arabicPeriod"/>
            </a:pPr>
            <a:r>
              <a:rPr lang="en-US" dirty="0"/>
              <a:t>Conditional Statements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dirty="0"/>
              <a:t>if-else, switch-case</a:t>
            </a:r>
          </a:p>
          <a:p>
            <a:pPr marL="446088" indent="-446088">
              <a:lnSpc>
                <a:spcPct val="110000"/>
              </a:lnSpc>
              <a:buFontTx/>
              <a:buAutoNum type="arabicPeriod"/>
            </a:pPr>
            <a:r>
              <a:rPr lang="en-US" dirty="0"/>
              <a:t>Loops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dirty="0"/>
              <a:t>for, while, do-while,</a:t>
            </a:r>
            <a:br>
              <a:rPr lang="en-US" dirty="0"/>
            </a:br>
            <a:r>
              <a:rPr lang="en-US" dirty="0"/>
              <a:t>for-in, for-of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03462" y="1346479"/>
            <a:ext cx="2045212" cy="204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474" y="1562576"/>
            <a:ext cx="3574938" cy="46096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2909" y="4045183"/>
            <a:ext cx="1760965" cy="17609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97262">
            <a:off x="10080981" y="1440321"/>
            <a:ext cx="1211868" cy="121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JS function to check if a number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invalid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Odd / Even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0412" y="1967974"/>
            <a:ext cx="80247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02295" y="1967974"/>
            <a:ext cx="1700727" cy="5878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odd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321545" y="2087307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80412" y="2850158"/>
            <a:ext cx="80247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802295" y="2850158"/>
            <a:ext cx="1700727" cy="5878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even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7"/>
          <p:cNvSpPr/>
          <p:nvPr/>
        </p:nvSpPr>
        <p:spPr>
          <a:xfrm>
            <a:off x="9321545" y="296949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80412" y="3722615"/>
            <a:ext cx="80247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-3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802295" y="3722615"/>
            <a:ext cx="1700727" cy="5878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odd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7"/>
          <p:cNvSpPr/>
          <p:nvPr/>
        </p:nvSpPr>
        <p:spPr>
          <a:xfrm>
            <a:off x="9321545" y="384194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80411" y="4601214"/>
            <a:ext cx="80247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802293" y="4601215"/>
            <a:ext cx="1700729" cy="5878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invalid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ight Arrow 7"/>
          <p:cNvSpPr/>
          <p:nvPr/>
        </p:nvSpPr>
        <p:spPr>
          <a:xfrm>
            <a:off x="9321544" y="472054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380412" y="5489443"/>
            <a:ext cx="802472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802295" y="5473670"/>
            <a:ext cx="1700727" cy="5878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even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7"/>
          <p:cNvSpPr/>
          <p:nvPr/>
        </p:nvSpPr>
        <p:spPr>
          <a:xfrm>
            <a:off x="9321545" y="559300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Text Placeholder 5"/>
          <p:cNvSpPr txBox="1">
            <a:spLocks/>
          </p:cNvSpPr>
          <p:nvPr/>
        </p:nvSpPr>
        <p:spPr>
          <a:xfrm>
            <a:off x="755506" y="1967974"/>
            <a:ext cx="7315200" cy="40758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oddEven(num)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rem = num % 2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(rem == 0)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(rem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Math.round(rem))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console.log("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invalid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3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6005" y="6187191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https://judge.softuni.bg/Contests/Practice/Index/288#6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68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JavaScript is rich of </a:t>
            </a:r>
            <a:r>
              <a:rPr lang="en-US" dirty="0">
                <a:hlinkClick r:id="rId2"/>
              </a:rPr>
              <a:t>unexpected (for some people) behavior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Truthy</a:t>
            </a:r>
            <a:r>
              <a:rPr lang="en-US" dirty="0"/>
              <a:t> and </a:t>
            </a:r>
            <a:r>
              <a:rPr lang="en-US" noProof="1"/>
              <a:t>Falsy</a:t>
            </a:r>
            <a:r>
              <a:rPr lang="en-US" dirty="0"/>
              <a:t> Expressions in JavaScript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9448" y="1924456"/>
            <a:ext cx="10748964" cy="38472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>
              <a:defRPr sz="1800"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"0"</a:t>
            </a: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== true)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// false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0" indent="-457200">
              <a:defRPr sz="1800"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"0"</a:t>
            </a: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== false)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0" indent="-457200">
              <a:defRPr sz="1800"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"0"</a:t>
            </a: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) console.log(true)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0" indent="-457200">
              <a:spcBef>
                <a:spcPts val="1200"/>
              </a:spcBef>
              <a:defRPr sz="1800"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== true)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// false</a:t>
            </a:r>
          </a:p>
          <a:p>
            <a:pPr marL="457200" indent="-457200">
              <a:defRPr sz="1800"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== false)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// true</a:t>
            </a:r>
          </a:p>
          <a:p>
            <a:pPr marL="457200" lvl="0" indent="-457200">
              <a:defRPr sz="1800"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) console.log(true);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 lang="en-US" sz="2800" b="1" dirty="0">
              <a:solidFill>
                <a:srgbClr val="FBEEC9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457200">
              <a:spcBef>
                <a:spcPts val="1200"/>
              </a:spcBef>
              <a:defRPr sz="1800"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== false ||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== true)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// false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0" indent="-457200">
              <a:defRPr sz="1800"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!null</a:t>
            </a: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) console.log(true);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 lang="en-US" sz="2800" b="1" dirty="0">
              <a:solidFill>
                <a:srgbClr val="FBEEC9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468" y="2782112"/>
            <a:ext cx="1943481" cy="1828800"/>
          </a:xfrm>
          <a:prstGeom prst="rect">
            <a:avLst/>
          </a:prstGeom>
        </p:spPr>
      </p:pic>
      <p:pic>
        <p:nvPicPr>
          <p:cNvPr id="1028" name="Picture 4" descr="http://i694.photobucket.com/albums/vv305/sunnymoonxy/th_3fc826c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227" y="2054521"/>
            <a:ext cx="1890222" cy="100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95917" y="6019010"/>
            <a:ext cx="10793813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231606">
              <a:spcBef>
                <a:spcPts val="18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prstClr val="white"/>
                </a:solidFill>
              </a:rPr>
              <a:t>Have more fun at WTF JS: </a:t>
            </a:r>
            <a:r>
              <a:rPr lang="en-US" sz="3200" dirty="0">
                <a:solidFill>
                  <a:prstClr val="white"/>
                </a:solidFill>
                <a:hlinkClick r:id="rId5"/>
              </a:rPr>
              <a:t>http://brian.io/slides/dotjs-2012/</a:t>
            </a:r>
            <a:endParaRPr 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34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Selects for execution a statement from a list depending on the value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/>
              <a:t> expression </a:t>
            </a:r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/>
              <a:t>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1374776" y="2438400"/>
            <a:ext cx="952023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day = 3</a:t>
            </a:r>
            <a:endParaRPr lang="bg-BG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(day)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 console.log('Monday');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2: console.log('Tuesday');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case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3: console.log('Wednesday');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7: console.log('Sunday');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console.log('Error!');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427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JS function to print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fruit</a:t>
            </a:r>
            <a:r>
              <a:rPr lang="en-US" dirty="0"/>
              <a:t>",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vegetable</a:t>
            </a:r>
            <a:r>
              <a:rPr lang="en-US" dirty="0"/>
              <a:t>" or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dirty="0"/>
              <a:t>" depending on the input string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Fruits</a:t>
            </a:r>
            <a:r>
              <a:rPr lang="en-US" dirty="0"/>
              <a:t> are: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peach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Vegetable</a:t>
            </a:r>
            <a:r>
              <a:rPr lang="bg-BG" dirty="0"/>
              <a:t> </a:t>
            </a:r>
            <a:r>
              <a:rPr lang="en-US" dirty="0"/>
              <a:t>are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onion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garlic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parsley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 others </a:t>
            </a:r>
            <a:r>
              <a:rPr lang="en-US" dirty="0"/>
              <a:t>are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unknown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Fruit or Vegetable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31812" y="4602164"/>
            <a:ext cx="13602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lemon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11424" y="4602165"/>
            <a:ext cx="2135188" cy="5878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fruit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2930674" y="472149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31812" y="5584345"/>
            <a:ext cx="13602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onion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11424" y="5584346"/>
            <a:ext cx="2135188" cy="5878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vegetable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7"/>
          <p:cNvSpPr/>
          <p:nvPr/>
        </p:nvSpPr>
        <p:spPr>
          <a:xfrm>
            <a:off x="2930674" y="5703679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246812" y="4617937"/>
            <a:ext cx="1360201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peach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226424" y="4602165"/>
            <a:ext cx="2135188" cy="5878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fruit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7"/>
          <p:cNvSpPr/>
          <p:nvPr/>
        </p:nvSpPr>
        <p:spPr>
          <a:xfrm>
            <a:off x="7745674" y="472149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246812" y="5600118"/>
            <a:ext cx="1360201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pizza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8226424" y="5584346"/>
            <a:ext cx="2135188" cy="5878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unknown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ight Arrow 7"/>
          <p:cNvSpPr/>
          <p:nvPr/>
        </p:nvSpPr>
        <p:spPr>
          <a:xfrm>
            <a:off x="7745674" y="5703679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57614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Fruit or Vegetable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1812" y="1126153"/>
            <a:ext cx="51816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food(input)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word = input[0];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(word)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'banana':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'apple':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'kiwi':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'cherry':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'lemon':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'grapes':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'peach':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console.log('fruit');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713412" y="1126153"/>
            <a:ext cx="59436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'tomato':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'cucumber':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'pepper':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'onion':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'parsley':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'garlic':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console.log('vegetable');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console.log('unknown');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6005" y="6187191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https://judge.softuni.bg/Contests/Practice/Index/288#7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3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US" dirty="0"/>
              <a:t>Loops in JS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719034"/>
          </a:xfrm>
        </p:spPr>
        <p:txBody>
          <a:bodyPr/>
          <a:lstStyle/>
          <a:p>
            <a:r>
              <a:rPr lang="en-US" dirty="0"/>
              <a:t>for, while, do-while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282" y="1371600"/>
            <a:ext cx="5082330" cy="307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37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do-while</a:t>
            </a:r>
            <a:r>
              <a:rPr lang="en-US" dirty="0"/>
              <a:t> loops work as in C++, C# and Java</a:t>
            </a:r>
          </a:p>
          <a:p>
            <a:r>
              <a:rPr lang="en-US" dirty="0"/>
              <a:t>Classical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  <a:r>
              <a:rPr lang="en-US"/>
              <a:t>: for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8764" y="2598678"/>
            <a:ext cx="10472260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(let i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 i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console.log(i)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 1 2 3 4 5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98764" y="4683407"/>
            <a:ext cx="10472260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(let i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50; i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10; i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-=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10)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console.log(i)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50 40 30 20 10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76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while, do-while, …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8764" y="1143000"/>
            <a:ext cx="1047226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count = 1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(count &lt; 1024)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console.log(count *= 2)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 4 8 16 32 64 128 256 512 1024</a:t>
            </a: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98764" y="3276600"/>
            <a:ext cx="1047226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 = "ho"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console.log(s);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 = s + s;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(s.length &lt; 20)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ho hoho hohohoho hohohohohohohoho</a:t>
            </a:r>
          </a:p>
        </p:txBody>
      </p:sp>
    </p:spTree>
    <p:extLst>
      <p:ext uri="{BB962C8B-B14F-4D97-AF65-F5344CB8AC3E}">
        <p14:creationId xmlns:p14="http://schemas.microsoft.com/office/powerpoint/2010/main" val="131306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JS function to print the numbers from 1 to n</a:t>
            </a:r>
          </a:p>
          <a:p>
            <a:pPr lvl="1"/>
            <a:r>
              <a:rPr lang="en-US" dirty="0"/>
              <a:t>Return a string holding HTML list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&lt;ul&gt;&lt;li&gt;…&lt;/li&gt;&lt;/ul&gt;</a:t>
            </a:r>
          </a:p>
          <a:p>
            <a:pPr lvl="1"/>
            <a:r>
              <a:rPr lang="en-US" dirty="0"/>
              <a:t>Display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dirty="0"/>
              <a:t> lines in </a:t>
            </a:r>
            <a:r>
              <a:rPr lang="en-US" sz="3000" b="1" dirty="0">
                <a:solidFill>
                  <a:srgbClr val="8FC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blue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dirty="0"/>
              <a:t> lines in </a:t>
            </a:r>
            <a:r>
              <a:rPr lang="en-US" sz="3000" b="1" dirty="0">
                <a:solidFill>
                  <a:srgbClr val="B5DB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Colorful Numbers 1 … 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4" y="3313278"/>
            <a:ext cx="10363198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&lt;li&gt;&lt;span style='color:</a:t>
            </a:r>
            <a:r>
              <a:rPr lang="it-IT" sz="3000" b="1" noProof="1">
                <a:solidFill>
                  <a:srgbClr val="8FC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blue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'&gt;1&lt;/span&gt;&lt;/li&gt;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&lt;li&gt;&lt;span style='color:</a:t>
            </a:r>
            <a:r>
              <a:rPr lang="it-IT" sz="3000" b="1" noProof="1">
                <a:solidFill>
                  <a:srgbClr val="B5DB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green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'&gt;2&lt;/span&gt;&lt;/li&gt;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&lt;li&gt;&lt;span style='color:</a:t>
            </a:r>
            <a:r>
              <a:rPr lang="it-IT" sz="3000" b="1" noProof="1">
                <a:solidFill>
                  <a:srgbClr val="8FC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blue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'&gt;3&lt;/span&gt;&lt;/li&gt;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2330078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Colorful Numbers 1 … 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55333" y="1134635"/>
            <a:ext cx="1047816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nums(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html = '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&lt;ul&gt;\n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(let i = 1; i &lt;=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color = '</a:t>
            </a:r>
            <a:r>
              <a:rPr lang="it-IT" sz="2800" b="1" noProof="1">
                <a:solidFill>
                  <a:srgbClr val="8FC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blue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 % 2 != 0) color = '</a:t>
            </a:r>
            <a:r>
              <a:rPr lang="it-IT" sz="2800" b="1" noProof="1">
                <a:solidFill>
                  <a:srgbClr val="B5DB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green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html += `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&lt;li&gt;&lt;span style='color: ${color}'&gt;${i}&lt;/span&gt;&lt;/li&gt;\n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html += '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html;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2556" y="1252176"/>
            <a:ext cx="2047875" cy="4086225"/>
          </a:xfrm>
          <a:prstGeom prst="roundRect">
            <a:avLst>
              <a:gd name="adj" fmla="val 1456"/>
            </a:avLst>
          </a:prstGeom>
        </p:spPr>
      </p:pic>
      <p:sp>
        <p:nvSpPr>
          <p:cNvPr id="10" name="TextBox 9"/>
          <p:cNvSpPr txBox="1"/>
          <p:nvPr/>
        </p:nvSpPr>
        <p:spPr>
          <a:xfrm>
            <a:off x="816005" y="6187191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https://judge.softuni.bg/Contests/Practice/Index/288#8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4113212" y="5474284"/>
            <a:ext cx="7220281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document.body.innerHTML = nums(['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'])</a:t>
            </a:r>
          </a:p>
        </p:txBody>
      </p:sp>
      <p:sp>
        <p:nvSpPr>
          <p:cNvPr id="12" name="Arrow: Bent 11"/>
          <p:cNvSpPr/>
          <p:nvPr/>
        </p:nvSpPr>
        <p:spPr>
          <a:xfrm>
            <a:off x="8189226" y="4381014"/>
            <a:ext cx="8382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19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#9573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141423"/>
            <a:ext cx="10363200" cy="1568497"/>
          </a:xfrm>
        </p:spPr>
        <p:txBody>
          <a:bodyPr/>
          <a:lstStyle/>
          <a:p>
            <a:r>
              <a:rPr lang="en-US" dirty="0"/>
              <a:t>Practice: Operators, Expressions, Conditional Statements, Loops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9352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612" y="873760"/>
            <a:ext cx="2912418" cy="30062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812" y="1483360"/>
            <a:ext cx="3471300" cy="2102825"/>
          </a:xfrm>
          <a:prstGeom prst="rect">
            <a:avLst/>
          </a:prstGeom>
          <a:scene3d>
            <a:camera prst="orthographicFront">
              <a:rot lat="21301138" lon="1198861" rev="120000"/>
            </a:camera>
            <a:lightRig rig="threePt" dir="t"/>
          </a:scene3d>
        </p:spPr>
      </p:pic>
      <p:pic>
        <p:nvPicPr>
          <p:cNvPr id="7" name="Picture 4" descr="http://www3.ntu.edu.sg/home/ehchua/programming/java/images/Construct_IfEl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520936"/>
            <a:ext cx="3064818" cy="1793116"/>
          </a:xfrm>
          <a:prstGeom prst="roundRect">
            <a:avLst>
              <a:gd name="adj" fmla="val 19492"/>
            </a:avLst>
          </a:prstGeom>
          <a:noFill/>
          <a:scene3d>
            <a:camera prst="perspectiveHeroicExtremeRightFacing">
              <a:rot lat="21456009" lon="20716570" rev="21581705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4605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en-US" dirty="0"/>
              <a:t>Write a JS function to print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chessboard</a:t>
            </a:r>
            <a:r>
              <a:rPr lang="en-US" dirty="0"/>
              <a:t> of size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. 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Chessboard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350" y="2048941"/>
            <a:ext cx="1695944" cy="16848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44753" y="2568206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 =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1" name="Arrow: Right 10"/>
          <p:cNvSpPr/>
          <p:nvPr/>
        </p:nvSpPr>
        <p:spPr>
          <a:xfrm>
            <a:off x="8679742" y="2705460"/>
            <a:ext cx="457200" cy="371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TextBox 12"/>
          <p:cNvSpPr txBox="1"/>
          <p:nvPr/>
        </p:nvSpPr>
        <p:spPr>
          <a:xfrm>
            <a:off x="7475912" y="4858384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 =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8710901" y="4995638"/>
            <a:ext cx="457200" cy="371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79559" y="1753374"/>
            <a:ext cx="6457853" cy="472437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class="chessboard"&gt;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&lt;div&gt;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&lt;span class="black"&gt;&lt;/span&gt;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&lt;span class="white"&gt;&lt;/span&gt;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marL="457200" indent="-45720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&lt;div&gt;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&lt;span class="white"&gt;&lt;/span&gt;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&lt;span class="black"&gt;&lt;/span&gt;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/div&gt;</a:t>
            </a:r>
            <a:endParaRPr lang="bg-BG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&lt;div&gt;…&lt;/div&gt;</a:t>
            </a:r>
          </a:p>
          <a:p>
            <a:pPr marL="457200" indent="-45720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350" y="4082514"/>
            <a:ext cx="2222462" cy="221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88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Chessboard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4" y="1114315"/>
            <a:ext cx="10820398" cy="5346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chessboard(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html = '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class="chessboard"&gt;\n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(let row = 0; row &lt;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row++)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html += '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&lt;div&gt;\n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color = (row % 2 == 0) ? '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black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: '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white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(let col = 0; col &lt;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html += `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&lt;span class="${color}"&gt;&lt;/span&gt;\n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color = (color == '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white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 ? '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black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: '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white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html += '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&lt;/div&gt;\n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 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html + '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65412" y="6080665"/>
            <a:ext cx="8839200" cy="3804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36000" rIns="144000" bIns="36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r"/>
            <a:r>
              <a:rPr lang="en-US" sz="2000" b="0" dirty="0">
                <a:latin typeface="+mn-lt"/>
              </a:rPr>
              <a:t>Check your solution here: </a:t>
            </a:r>
            <a:r>
              <a:rPr lang="en-US" sz="2000" b="0" dirty="0">
                <a:latin typeface="+mn-lt"/>
                <a:hlinkClick r:id="rId2"/>
              </a:rPr>
              <a:t>https://judge.softuni.bg/Contests/Practice/Index/288#9</a:t>
            </a:r>
            <a:endParaRPr lang="en-US" sz="2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826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Chessboard: Visualization in the Browser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22411" y="1208316"/>
            <a:ext cx="10944002" cy="50475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document.createElement("style");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css.innerHTML = `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body { background: #CCC;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.chessboard { display: inline-block;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.black, .white {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width:50px; height:50px;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display: inline-block;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.black { background: black;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.white { background: white;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document.getElementsByTagName("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")[0].appendChild(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457200" indent="-45720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document.body.innerHTML = chessboard(["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"]);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927" y="1891387"/>
            <a:ext cx="2794525" cy="310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48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…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 loop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…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of</a:t>
            </a:r>
            <a:r>
              <a:rPr lang="en-US" dirty="0"/>
              <a:t> loop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 Loop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55333" y="1828800"/>
            <a:ext cx="1047816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da-DK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nums = [5, 10, 15, 20, 'maria', true];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(let index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nums)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console.log(index);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 1 2 3 4 5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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loops through the indices (keys), not values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55333" y="4553808"/>
            <a:ext cx="1047816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da-DK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nums = [5, 10, 15, 20, 'maria', true];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(let index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nums)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console.log(index);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 10 15 20 maria true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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loops through the values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73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JS function to enter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numbers and print for each number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binary logarithm</a:t>
            </a:r>
            <a:r>
              <a:rPr lang="en-US" dirty="0"/>
              <a:t> 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 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Binary Logarithm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28012" y="2735968"/>
            <a:ext cx="1654726" cy="26742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1024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1048576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256</a:t>
            </a:r>
          </a:p>
          <a:p>
            <a:pPr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</a:p>
          <a:p>
            <a:pPr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507478" y="2735968"/>
            <a:ext cx="940317" cy="26742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10014768" y="389514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Text Placeholder 5"/>
          <p:cNvSpPr txBox="1">
            <a:spLocks/>
          </p:cNvSpPr>
          <p:nvPr/>
        </p:nvSpPr>
        <p:spPr>
          <a:xfrm>
            <a:off x="755506" y="2735969"/>
            <a:ext cx="6786706" cy="26742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binaryLogarithm(nums) {</a:t>
            </a:r>
          </a:p>
          <a:p>
            <a:pPr marL="0" lvl="1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(let x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nums) {</a:t>
            </a:r>
          </a:p>
          <a:p>
            <a:pPr marL="0" lvl="1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Math.log2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(x));</a:t>
            </a:r>
          </a:p>
          <a:p>
            <a:pPr marL="0" lvl="1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2415" y="6096000"/>
            <a:ext cx="10943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https://judge.softuni.bg/Contests/Practice/Index/288#10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0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4918" y="1447800"/>
            <a:ext cx="3714494" cy="1211079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dirty="0"/>
              <a:t> exits the innermost loop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Prime Number Checker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17800" y="1066800"/>
            <a:ext cx="5903534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isPrime(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prime = true;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(let d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 &lt;=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Math.sqrt(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d++)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 % d == 0)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prime = false;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prime &amp;&amp; (num &gt; 1);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5" name="Arrow: U-Turn 14"/>
          <p:cNvSpPr/>
          <p:nvPr/>
        </p:nvSpPr>
        <p:spPr>
          <a:xfrm rot="16200000" flipH="1">
            <a:off x="1287647" y="3746367"/>
            <a:ext cx="1559560" cy="1859546"/>
          </a:xfrm>
          <a:prstGeom prst="uturnArrow">
            <a:avLst>
              <a:gd name="adj1" fmla="val 10507"/>
              <a:gd name="adj2" fmla="val 12246"/>
              <a:gd name="adj3" fmla="val 16682"/>
              <a:gd name="adj4" fmla="val 43750"/>
              <a:gd name="adj5" fmla="val 597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2414" y="6182360"/>
            <a:ext cx="10943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https://judge.softuni.bg/Contests/Practice/Index/288#11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9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continue</a:t>
            </a:r>
            <a:r>
              <a:rPr lang="en-US" dirty="0"/>
              <a:t> goes to the next loop iteration</a:t>
            </a:r>
          </a:p>
          <a:p>
            <a:pPr lvl="1"/>
            <a:r>
              <a:rPr lang="en-US" dirty="0"/>
              <a:t>Skips the lines to the end of loop body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1004553" y="2856912"/>
            <a:ext cx="10195260" cy="33204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(let x = 0; x &lt; 10; x++)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(x % 2 == 0)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continue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console.log(x++);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Prints 1 3 5 7 9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5" name="Arrow: U-Turn 14"/>
          <p:cNvSpPr/>
          <p:nvPr/>
        </p:nvSpPr>
        <p:spPr>
          <a:xfrm rot="5400000" flipH="1">
            <a:off x="5970745" y="1271521"/>
            <a:ext cx="1351281" cy="4839652"/>
          </a:xfrm>
          <a:prstGeom prst="uturnArrow">
            <a:avLst>
              <a:gd name="adj1" fmla="val 14656"/>
              <a:gd name="adj2" fmla="val 16594"/>
              <a:gd name="adj3" fmla="val 18257"/>
              <a:gd name="adj4" fmla="val 28499"/>
              <a:gd name="adj5" fmla="val 220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18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22705" cy="557035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Operators </a:t>
            </a:r>
            <a:r>
              <a:rPr lang="en-US" sz="3200" dirty="0"/>
              <a:t>and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expressions </a:t>
            </a:r>
            <a:r>
              <a:rPr lang="en-US" sz="3200" dirty="0"/>
              <a:t>in JS </a:t>
            </a:r>
            <a:r>
              <a:rPr lang="en-US" sz="3200"/>
              <a:t>are similar</a:t>
            </a:r>
            <a:br>
              <a:rPr lang="en-US" sz="3200"/>
            </a:br>
            <a:r>
              <a:rPr lang="en-US" sz="3200"/>
              <a:t>to </a:t>
            </a:r>
            <a:r>
              <a:rPr lang="en-US" sz="3200" dirty="0"/>
              <a:t>C# / Java / PHP / C++, but not identical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en-US" sz="3000" dirty="0"/>
              <a:t> returns the leftmost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sz="3000" dirty="0"/>
              <a:t>" expression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Conditional statements </a:t>
            </a:r>
            <a:r>
              <a:rPr lang="en-US" sz="3200" dirty="0"/>
              <a:t>in JS are like in all modern programming languages:</a:t>
            </a:r>
          </a:p>
          <a:p>
            <a:pPr lvl="1"/>
            <a:r>
              <a:rPr lang="en-US" sz="3000" dirty="0"/>
              <a:t>Classical conditionals: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000" dirty="0"/>
              <a:t>-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switch</a:t>
            </a:r>
            <a:r>
              <a:rPr lang="en-US" sz="3000" dirty="0"/>
              <a:t>-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case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Loops</a:t>
            </a:r>
            <a:r>
              <a:rPr lang="en-US" sz="3200" dirty="0"/>
              <a:t> in JavaScript</a:t>
            </a:r>
          </a:p>
          <a:p>
            <a:pPr lvl="1"/>
            <a:r>
              <a:rPr lang="en-US" sz="3000" dirty="0"/>
              <a:t>Classical loops: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do-while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/>
              <a:t> loops</a:t>
            </a:r>
          </a:p>
          <a:p>
            <a:pPr lvl="1"/>
            <a:r>
              <a:rPr lang="en-US" sz="3000" dirty="0"/>
              <a:t>Iterate over collection: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/>
              <a:t> …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/>
              <a:t> …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1308656"/>
            <a:ext cx="3268980" cy="242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775" y="4114504"/>
            <a:ext cx="2210096" cy="221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9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89012" y="859218"/>
            <a:ext cx="5601230" cy="1734697"/>
          </a:xfrm>
        </p:spPr>
        <p:txBody>
          <a:bodyPr/>
          <a:lstStyle/>
          <a:p>
            <a:r>
              <a:rPr lang="en-US" sz="6000" dirty="0"/>
              <a:t>Operators and Expressions in JS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89012" y="2789411"/>
            <a:ext cx="5601230" cy="3535189"/>
          </a:xfrm>
        </p:spPr>
        <p:txBody>
          <a:bodyPr/>
          <a:lstStyle/>
          <a:p>
            <a:r>
              <a:rPr lang="en-US" dirty="0"/>
              <a:t>Arithmetic,</a:t>
            </a:r>
          </a:p>
          <a:p>
            <a:r>
              <a:rPr lang="en-US" dirty="0"/>
              <a:t>Logical,</a:t>
            </a:r>
            <a:br>
              <a:rPr lang="en-US" dirty="0"/>
            </a:br>
            <a:r>
              <a:rPr lang="en-US" dirty="0"/>
              <a:t>Comparison,</a:t>
            </a:r>
          </a:p>
          <a:p>
            <a:r>
              <a:rPr lang="en-US" dirty="0"/>
              <a:t> Assignment,</a:t>
            </a:r>
          </a:p>
          <a:p>
            <a:r>
              <a:rPr lang="en-US" dirty="0"/>
              <a:t>Others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7262">
            <a:off x="6710058" y="2215844"/>
            <a:ext cx="1514197" cy="1514197"/>
          </a:xfrm>
          <a:prstGeom prst="rect">
            <a:avLst/>
          </a:prstGeom>
        </p:spPr>
      </p:pic>
      <p:pic>
        <p:nvPicPr>
          <p:cNvPr id="7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161" y="2484661"/>
            <a:ext cx="3980455" cy="36113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366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 in JS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8566" y="1078874"/>
            <a:ext cx="10776590" cy="53981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console.log(3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4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2);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(add / subtract numbers)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console.log(3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2);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6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(multiply numbers)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console.log(2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10);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1024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(exponential operator **)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console.log(5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2);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2.5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(divide numbers)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console.log(5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Infinity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(divide by zero)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console.log(Infinity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Infinity);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NaN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(wrong division)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Math.floor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(7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3));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integral division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console.log(7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3);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remainder of division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console.log(5.3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3);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2.3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remainder of division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a = 5; console.log(++a);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6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prefixed ++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console.log(a++);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6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postfix ++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799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JS function 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multiply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two numbers </a:t>
            </a:r>
            <a:r>
              <a:rPr lang="en-US" sz="3200" dirty="0"/>
              <a:t>given as array of strings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 Two</a:t>
            </a:r>
            <a:r>
              <a:rPr lang="bg-BG" dirty="0"/>
              <a:t> </a:t>
            </a:r>
            <a:r>
              <a:rPr lang="en-US" dirty="0"/>
              <a:t>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2057400"/>
            <a:ext cx="6109976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mult(nums) {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num1 = Number(nums[0])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num2 = Number(nums[1])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result = num1 * num2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result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84212" y="5181600"/>
            <a:ext cx="6109976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mult(['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returns 10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7266212" y="3214896"/>
            <a:ext cx="4314600" cy="1026629"/>
          </a:xfrm>
          <a:prstGeom prst="wedgeRoundRectCallout">
            <a:avLst>
              <a:gd name="adj1" fmla="val -69001"/>
              <a:gd name="adj2" fmla="val -429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The judge always sends the input as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432008" y="4564849"/>
            <a:ext cx="3983009" cy="1143000"/>
          </a:xfrm>
          <a:prstGeom prst="wedgeRoundRectCallout">
            <a:avLst>
              <a:gd name="adj1" fmla="val -68906"/>
              <a:gd name="adj2" fmla="val 311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Invoke the above function to test i</a:t>
            </a:r>
            <a:r>
              <a:rPr lang="en-US" sz="2800" dirty="0">
                <a:solidFill>
                  <a:srgbClr val="FFFFFF"/>
                </a:solidFill>
              </a:rPr>
              <a:t>t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locally</a:t>
            </a:r>
            <a:endParaRPr lang="bg-BG" sz="28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https://judge.softuni.bg/Contests/Practice/Index/288#0</a:t>
            </a:r>
            <a:endParaRPr lang="en-US" dirty="0"/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6991340" y="1864944"/>
            <a:ext cx="3505200" cy="1026629"/>
          </a:xfrm>
          <a:prstGeom prst="wedgeRoundRectCallout">
            <a:avLst>
              <a:gd name="adj1" fmla="val -99330"/>
              <a:gd name="adj2" fmla="val -8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Test this function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in the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judge system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4036339" y="4009433"/>
            <a:ext cx="3076759" cy="1011784"/>
          </a:xfrm>
          <a:prstGeom prst="wedgeRoundRectCallout">
            <a:avLst>
              <a:gd name="adj1" fmla="val 16614"/>
              <a:gd name="adj2" fmla="val -944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So, convert the input to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numbers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54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2" grpId="0"/>
      <p:bldP spid="13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 the Input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2812" y="2381408"/>
            <a:ext cx="6629400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mult(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[num1, num2]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num1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num2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346812" y="705008"/>
            <a:ext cx="4176600" cy="1524000"/>
          </a:xfrm>
          <a:prstGeom prst="wedgeRoundRectCallout">
            <a:avLst>
              <a:gd name="adj1" fmla="val -67699"/>
              <a:gd name="adj2" fmla="val 670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The input could come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as array of two named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elements: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num1</a:t>
            </a:r>
            <a:r>
              <a:rPr lang="en-US" sz="2800" dirty="0">
                <a:solidFill>
                  <a:srgbClr val="FFFFFF"/>
                </a:solidFill>
              </a:rPr>
              <a:t> and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num2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32994" y="4521034"/>
            <a:ext cx="6609217" cy="6797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mult(['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'])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returns 10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7408237" y="3067208"/>
            <a:ext cx="3733800" cy="1582419"/>
          </a:xfrm>
          <a:prstGeom prst="wedgeRoundRectCallout">
            <a:avLst>
              <a:gd name="adj1" fmla="val -96854"/>
              <a:gd name="adj2" fmla="val -375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Multiplication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2800" dirty="0">
                <a:solidFill>
                  <a:srgbClr val="FFFFFF"/>
                </a:solidFill>
              </a:rPr>
              <a:t> will auto-convert string operands to numbers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4722812" y="5312230"/>
            <a:ext cx="3657600" cy="1043773"/>
          </a:xfrm>
          <a:prstGeom prst="wedgeRoundRectCallout">
            <a:avLst>
              <a:gd name="adj1" fmla="val -66577"/>
              <a:gd name="adj2" fmla="val -644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Works exactly like the previous solution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27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JS function to calculate how many boxes will be needed to fit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bottles if each box fits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/>
              <a:t> bottles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820901" y="4154342"/>
            <a:ext cx="10551920" cy="17416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boxesAndBottles([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Math.ceil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3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Boxes and Bottles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8618" y="2590800"/>
            <a:ext cx="7620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25602" y="2587791"/>
            <a:ext cx="598882" cy="10863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2853303" y="295789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19423" y="2590800"/>
            <a:ext cx="7620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36407" y="2587791"/>
            <a:ext cx="598882" cy="10863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7"/>
          <p:cNvSpPr/>
          <p:nvPr/>
        </p:nvSpPr>
        <p:spPr>
          <a:xfrm>
            <a:off x="5864108" y="295789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093346" y="2590800"/>
            <a:ext cx="7620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10330" y="2587791"/>
            <a:ext cx="598882" cy="10863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7"/>
          <p:cNvSpPr/>
          <p:nvPr/>
        </p:nvSpPr>
        <p:spPr>
          <a:xfrm>
            <a:off x="9038031" y="295789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TextBox 14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https://judge.softuni.bg/Contests/Practice/Index/288#1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8304212" y="4299858"/>
            <a:ext cx="2902316" cy="1643742"/>
            <a:chOff x="7971986" y="4114800"/>
            <a:chExt cx="3234542" cy="1960660"/>
          </a:xfrm>
        </p:grpSpPr>
        <p:pic>
          <p:nvPicPr>
            <p:cNvPr id="6146" name="Picture 2" descr="Резултат с изображение за box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986" y="4137675"/>
              <a:ext cx="1937785" cy="1937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7" name="Group 16"/>
            <p:cNvGrpSpPr/>
            <p:nvPr/>
          </p:nvGrpSpPr>
          <p:grpSpPr>
            <a:xfrm>
              <a:off x="9976203" y="4114800"/>
              <a:ext cx="1230325" cy="1745604"/>
              <a:chOff x="9976203" y="4114800"/>
              <a:chExt cx="1230325" cy="1745604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67578" y="4114800"/>
                <a:ext cx="438950" cy="1219306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76203" y="4298616"/>
                <a:ext cx="438950" cy="1219306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62110" y="4146216"/>
                <a:ext cx="438950" cy="1219306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40259" y="4291444"/>
                <a:ext cx="438950" cy="1219306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5015" y="4641098"/>
                <a:ext cx="438950" cy="1219306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38829" y="4640467"/>
                <a:ext cx="438950" cy="121930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1213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en-US" dirty="0"/>
              <a:t> operators returns the leftmost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" value: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en-US" dirty="0"/>
              <a:t> operators returns the leftmost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" value: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in JS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3" y="2174240"/>
            <a:ext cx="10668000" cy="113029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t = false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''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'hi'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console.log(t); </a:t>
            </a:r>
            <a:r>
              <a:rPr lang="en-US" sz="3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3" y="4800600"/>
            <a:ext cx="10668000" cy="113029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val = true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'yes'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null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console.log(val); </a:t>
            </a:r>
            <a:r>
              <a:rPr lang="en-US" sz="3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null</a:t>
            </a:r>
          </a:p>
        </p:txBody>
      </p:sp>
    </p:spTree>
    <p:extLst>
      <p:ext uri="{BB962C8B-B14F-4D97-AF65-F5344CB8AC3E}">
        <p14:creationId xmlns:p14="http://schemas.microsoft.com/office/powerpoint/2010/main" val="329555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2579</Words>
  <Application>Microsoft Office PowerPoint</Application>
  <PresentationFormat>Custom</PresentationFormat>
  <Paragraphs>479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SoftUni 16x9</vt:lpstr>
      <vt:lpstr>Control-Flow Logic in JS</vt:lpstr>
      <vt:lpstr>Table of Contents</vt:lpstr>
      <vt:lpstr>Have a Question?</vt:lpstr>
      <vt:lpstr>Operators and Expressions in JS</vt:lpstr>
      <vt:lpstr>Arithmetic Operators in JS</vt:lpstr>
      <vt:lpstr>Problem: Multiply Two Numbers</vt:lpstr>
      <vt:lpstr>Simplify the Input</vt:lpstr>
      <vt:lpstr>Problem: Boxes and Bottles</vt:lpstr>
      <vt:lpstr>Logical Operators in JS</vt:lpstr>
      <vt:lpstr>Comparison Operators in JS</vt:lpstr>
      <vt:lpstr>Assignment and Other Operators in JS</vt:lpstr>
      <vt:lpstr>Problem: Leap Year</vt:lpstr>
      <vt:lpstr>Expressions in JS: Circle Area</vt:lpstr>
      <vt:lpstr>Expressions in JS: Triangle Area</vt:lpstr>
      <vt:lpstr>Problem: Cone Volume and Surface Area</vt:lpstr>
      <vt:lpstr>Solution: Cone Volume and Surface Area</vt:lpstr>
      <vt:lpstr>Statements in JS</vt:lpstr>
      <vt:lpstr>Conditional Statements</vt:lpstr>
      <vt:lpstr>Conditional Statements: if-else</vt:lpstr>
      <vt:lpstr>Problem: Odd / Even</vt:lpstr>
      <vt:lpstr>Truthy and Falsy Expressions in JavaScript</vt:lpstr>
      <vt:lpstr>The switch-case Statement</vt:lpstr>
      <vt:lpstr>Problem: Fruit or Vegetable</vt:lpstr>
      <vt:lpstr>Solution: Fruit or Vegetable</vt:lpstr>
      <vt:lpstr>Loops in JS</vt:lpstr>
      <vt:lpstr>Loops: for</vt:lpstr>
      <vt:lpstr>Loops: while, do-while, …</vt:lpstr>
      <vt:lpstr>Problem: Colorful Numbers 1 … n</vt:lpstr>
      <vt:lpstr>Solution: Colorful Numbers 1 … n</vt:lpstr>
      <vt:lpstr>Practice: Operators, Expressions, Conditional Statements, Loops</vt:lpstr>
      <vt:lpstr>Problem: Chessboard</vt:lpstr>
      <vt:lpstr>Solution: Chessboard</vt:lpstr>
      <vt:lpstr>Chessboard: Visualization in the Browser</vt:lpstr>
      <vt:lpstr>For Each Loop</vt:lpstr>
      <vt:lpstr>Problem: Binary Logarithm</vt:lpstr>
      <vt:lpstr>Problem: Prime Number Checker</vt:lpstr>
      <vt:lpstr>Continue</vt:lpstr>
      <vt:lpstr>Summary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Control-Flow Logic in JS</dc:title>
  <dc:subject>JavaScript Fundamentals - Practical Training Course @ SoftUni</dc:subject>
  <dc:creator/>
  <cp:keywords>JS, JavaScript, programming, course, SoftUni, Software University</cp:keywords>
  <dc:description>JavaScript Fundamentals Course @ SoftUni - https://softuni.bg/courses/javascript-fundamentals</dc:description>
  <cp:lastModifiedBy/>
  <cp:revision>1</cp:revision>
  <dcterms:created xsi:type="dcterms:W3CDTF">2014-01-02T17:00:34Z</dcterms:created>
  <dcterms:modified xsi:type="dcterms:W3CDTF">2016-09-20T11:33:54Z</dcterms:modified>
  <cp:category>JS, JavaScript, front-end, ES6, ES2015, ES2016, ES2017, Web development, computer programming, programming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