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541" r:id="rId3"/>
    <p:sldId id="542" r:id="rId4"/>
    <p:sldId id="543" r:id="rId5"/>
    <p:sldId id="544" r:id="rId6"/>
    <p:sldId id="510" r:id="rId7"/>
    <p:sldId id="545" r:id="rId8"/>
    <p:sldId id="515" r:id="rId9"/>
    <p:sldId id="506" r:id="rId10"/>
    <p:sldId id="546" r:id="rId11"/>
    <p:sldId id="522" r:id="rId12"/>
    <p:sldId id="518" r:id="rId13"/>
    <p:sldId id="523" r:id="rId14"/>
    <p:sldId id="547" r:id="rId15"/>
    <p:sldId id="548" r:id="rId16"/>
    <p:sldId id="526" r:id="rId17"/>
    <p:sldId id="527" r:id="rId18"/>
    <p:sldId id="507" r:id="rId19"/>
    <p:sldId id="531" r:id="rId20"/>
    <p:sldId id="532" r:id="rId21"/>
    <p:sldId id="536" r:id="rId22"/>
    <p:sldId id="533" r:id="rId23"/>
    <p:sldId id="538" r:id="rId24"/>
    <p:sldId id="537" r:id="rId25"/>
    <p:sldId id="535" r:id="rId26"/>
    <p:sldId id="534" r:id="rId27"/>
    <p:sldId id="539" r:id="rId28"/>
    <p:sldId id="540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44441F7-DAA2-4B43-A2D1-DC8447CB2C1A}">
          <p14:sldIdLst/>
        </p14:section>
        <p14:section name="First Class Functions" id="{9BA3E91B-F401-4CC1-B406-CD9D2A567CC1}">
          <p14:sldIdLst>
            <p14:sldId id="541"/>
            <p14:sldId id="542"/>
            <p14:sldId id="543"/>
            <p14:sldId id="544"/>
            <p14:sldId id="510"/>
            <p14:sldId id="545"/>
            <p14:sldId id="515"/>
          </p14:sldIdLst>
        </p14:section>
        <p14:section name="Immediately-Invoked Function Expressions (IIFE)" id="{D05F78DD-05D5-497B-8B4D-EF7E869E6952}">
          <p14:sldIdLst>
            <p14:sldId id="506"/>
            <p14:sldId id="546"/>
            <p14:sldId id="522"/>
            <p14:sldId id="518"/>
            <p14:sldId id="523"/>
            <p14:sldId id="547"/>
            <p14:sldId id="548"/>
            <p14:sldId id="526"/>
            <p14:sldId id="527"/>
          </p14:sldIdLst>
        </p14:section>
        <p14:section name="Using this, call, apply and bind" id="{BB28C600-C2CB-48E9-A7B3-7F9C010E3460}">
          <p14:sldIdLst>
            <p14:sldId id="507"/>
            <p14:sldId id="531"/>
            <p14:sldId id="532"/>
            <p14:sldId id="536"/>
            <p14:sldId id="533"/>
            <p14:sldId id="538"/>
            <p14:sldId id="537"/>
            <p14:sldId id="535"/>
            <p14:sldId id="534"/>
            <p14:sldId id="539"/>
            <p14:sldId id="54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DC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5" autoAdjust="0"/>
  </p:normalViewPr>
  <p:slideViewPr>
    <p:cSldViewPr>
      <p:cViewPr varScale="1">
        <p:scale>
          <a:sx n="46" d="100"/>
          <a:sy n="46" d="100"/>
        </p:scale>
        <p:origin x="-77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10/20/2016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first-class functions</a:t>
            </a:r>
            <a:r>
              <a:rPr lang="en-US" dirty="0"/>
              <a:t>" mean?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are treated as the same thing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610474"/>
            <a:ext cx="10406566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nn-NO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nn-NO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hello</a:t>
            </a:r>
            <a:r>
              <a:rPr lang="nn-NO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nn-NO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console.log("Function hello() invoked.");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nn-NO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nn-NO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hello()</a:t>
            </a:r>
            <a:r>
              <a:rPr lang="nn-NO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nn-NO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hello.</a:t>
            </a:r>
            <a:r>
              <a:rPr lang="nn-NO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speed</a:t>
            </a:r>
            <a:r>
              <a:rPr lang="nn-NO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200;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nn-NO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console.log(hello.</a:t>
            </a:r>
            <a:r>
              <a:rPr lang="nn-NO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nn-NO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' ' + hello.</a:t>
            </a:r>
            <a:r>
              <a:rPr lang="nn-NO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speed</a:t>
            </a:r>
            <a:r>
              <a:rPr lang="nn-NO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48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IIFE: The Problem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912812" y="2895600"/>
            <a:ext cx="103663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200" noProof="1">
                <a:solidFill>
                  <a:srgbClr val="FBEEDC"/>
                </a:solidFill>
              </a:rPr>
              <a:t> = 0;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for (let x of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arr</a:t>
            </a:r>
            <a:r>
              <a:rPr lang="en-US" sz="3200" noProof="1">
                <a:solidFill>
                  <a:srgbClr val="FBEEDC"/>
                </a:solidFill>
              </a:rPr>
              <a:t>)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200" noProof="1">
                <a:solidFill>
                  <a:srgbClr val="FBEEDC"/>
                </a:solidFill>
              </a:rPr>
              <a:t> += x;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console.log(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200" noProof="1">
                <a:solidFill>
                  <a:srgbClr val="FBEEDC"/>
                </a:solidFill>
              </a:rPr>
              <a:t>);</a:t>
            </a:r>
          </a:p>
          <a:p>
            <a:endParaRPr lang="en-US" sz="3200" noProof="1">
              <a:solidFill>
                <a:srgbClr val="FBEEDC"/>
              </a:solidFill>
            </a:endParaRP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// "sum"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and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arr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 remain visible in the current scope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912812" y="1610380"/>
            <a:ext cx="1036637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arr</a:t>
            </a:r>
            <a:r>
              <a:rPr lang="en-US" sz="3200" noProof="1">
                <a:solidFill>
                  <a:srgbClr val="FBEEDC"/>
                </a:solidFill>
              </a:rPr>
              <a:t> = [10, 20, 30];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3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IIFE: The Problem (2)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909636" y="1333500"/>
            <a:ext cx="10366376" cy="4909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function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sumArray</a:t>
            </a:r>
            <a:r>
              <a:rPr lang="en-US" sz="3200" noProof="1">
                <a:solidFill>
                  <a:srgbClr val="FBEEDC"/>
                </a:solidFill>
              </a:rPr>
              <a:t>(arr) {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let sum = 0;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for (let x of arr)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  sum += x;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console.log(sum);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sumArray</a:t>
            </a:r>
            <a:r>
              <a:rPr lang="en-US" sz="3200" noProof="1">
                <a:solidFill>
                  <a:srgbClr val="FBEEDC"/>
                </a:solidFill>
              </a:rPr>
              <a:t>([10, 20, 30]);</a:t>
            </a:r>
          </a:p>
          <a:p>
            <a:pPr>
              <a:spcBef>
                <a:spcPts val="1200"/>
              </a:spcBef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The function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sumArray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 remains in the current scope</a:t>
            </a:r>
          </a:p>
          <a:p>
            <a:pPr>
              <a:spcBef>
                <a:spcPts val="1200"/>
              </a:spcBef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The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 variable is "hidden" in the function</a:t>
            </a:r>
          </a:p>
        </p:txBody>
      </p:sp>
    </p:spTree>
    <p:extLst>
      <p:ext uri="{BB962C8B-B14F-4D97-AF65-F5344CB8AC3E}">
        <p14:creationId xmlns:p14="http://schemas.microsoft.com/office/powerpoint/2010/main" val="120192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IIFE: The Solution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09636" y="1447800"/>
            <a:ext cx="10366376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noProof="1">
                <a:solidFill>
                  <a:srgbClr val="FBEEDC"/>
                </a:solidFill>
              </a:rPr>
              <a:t>function(arr) {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let sum = 0;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for (let x of arr)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  sum += x;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console.log(sum);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}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)(</a:t>
            </a:r>
            <a:r>
              <a:rPr lang="en-US" sz="3200" noProof="1">
                <a:solidFill>
                  <a:srgbClr val="FBEEDC"/>
                </a:solidFill>
              </a:rPr>
              <a:t>[10, 20, 30]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Nothing remains in the current scope</a:t>
            </a:r>
          </a:p>
          <a:p>
            <a:pPr>
              <a:spcBef>
                <a:spcPts val="1200"/>
              </a:spcBef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//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 and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arr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 are "hidden" in annonymous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6012" y="1905000"/>
            <a:ext cx="282962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IIFE</a:t>
            </a:r>
          </a:p>
        </p:txBody>
      </p:sp>
    </p:spTree>
    <p:extLst>
      <p:ext uri="{BB962C8B-B14F-4D97-AF65-F5344CB8AC3E}">
        <p14:creationId xmlns:p14="http://schemas.microsoft.com/office/powerpoint/2010/main" val="24748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In JS a function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another function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is preserved in the outer function, a.k.a.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closure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9636" y="2632770"/>
            <a:ext cx="73183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200" noProof="1">
                <a:solidFill>
                  <a:srgbClr val="FBEEDC"/>
                </a:solidFill>
              </a:rPr>
              <a:t>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noProof="1">
                <a:solidFill>
                  <a:srgbClr val="FBEEDC"/>
                </a:solidFill>
              </a:rPr>
              <a:t>function() {</a:t>
            </a:r>
          </a:p>
          <a:p>
            <a:pPr>
              <a:spcBef>
                <a:spcPts val="1200"/>
              </a:spcBef>
            </a:pPr>
            <a:r>
              <a:rPr lang="en-US" sz="3200" noProof="1">
                <a:solidFill>
                  <a:srgbClr val="FBEEDC"/>
                </a:solidFill>
              </a:rPr>
              <a:t>  let counter = 0;</a:t>
            </a:r>
          </a:p>
          <a:p>
            <a:pPr>
              <a:spcBef>
                <a:spcPts val="1200"/>
              </a:spcBef>
            </a:pPr>
            <a:r>
              <a:rPr lang="en-US" sz="3200" noProof="1">
                <a:solidFill>
                  <a:srgbClr val="FBEEDC"/>
                </a:solidFill>
              </a:rPr>
              <a:t> 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3200" noProof="1">
                <a:solidFill>
                  <a:srgbClr val="FBEEDC"/>
                </a:solidFill>
              </a:rPr>
              <a:t>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3200" noProof="1">
                <a:solidFill>
                  <a:srgbClr val="FBEEDC"/>
                </a:solidFill>
              </a:rPr>
              <a:t>() {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  console.log(++counter);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3200" noProof="1">
                <a:solidFill>
                  <a:srgbClr val="FBEEDC"/>
                </a:solidFill>
              </a:rPr>
              <a:t>}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)()</a:t>
            </a:r>
            <a:r>
              <a:rPr lang="en-US" sz="3200" noProof="1">
                <a:solidFill>
                  <a:srgbClr val="FBEEDC"/>
                </a:solidFill>
              </a:rPr>
              <a:t>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228012" y="2632770"/>
            <a:ext cx="2895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f();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// 1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f();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// 2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f();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// 3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f();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// 4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f();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// 5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f();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// 6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f();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2711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Using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closure</a:t>
            </a:r>
            <a:r>
              <a:rPr lang="en-US" sz="3200" dirty="0"/>
              <a:t> (IIFE holding a state inside it) implement a command execution engine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process string commands </a:t>
            </a:r>
            <a:r>
              <a:rPr lang="en-US" sz="3200" dirty="0"/>
              <a:t>like shown below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String Command Processor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7812" y="2601354"/>
            <a:ext cx="2514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7812" y="3153747"/>
            <a:ext cx="2514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helloagain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7812" y="3699080"/>
            <a:ext cx="2514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loagain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7812" y="4245058"/>
            <a:ext cx="2514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23885" y="4801958"/>
            <a:ext cx="2514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2970212" y="2514820"/>
            <a:ext cx="3429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3200" noProof="1">
                <a:solidFill>
                  <a:srgbClr val="FBEEDC"/>
                </a:solidFill>
              </a:rPr>
              <a:t>append hello</a:t>
            </a:r>
          </a:p>
          <a:p>
            <a:pPr>
              <a:spcBef>
                <a:spcPts val="600"/>
              </a:spcBef>
            </a:pPr>
            <a:r>
              <a:rPr lang="en-US" sz="3200" noProof="1">
                <a:solidFill>
                  <a:srgbClr val="FBEEDC"/>
                </a:solidFill>
              </a:rPr>
              <a:t>append again</a:t>
            </a:r>
          </a:p>
          <a:p>
            <a:pPr>
              <a:spcBef>
                <a:spcPts val="600"/>
              </a:spcBef>
            </a:pPr>
            <a:r>
              <a:rPr lang="en-US" sz="3200" noProof="1">
                <a:solidFill>
                  <a:srgbClr val="FBEEDC"/>
                </a:solidFill>
              </a:rPr>
              <a:t>removeStart 3</a:t>
            </a:r>
          </a:p>
          <a:p>
            <a:pPr>
              <a:spcBef>
                <a:spcPts val="600"/>
              </a:spcBef>
            </a:pPr>
            <a:r>
              <a:rPr lang="en-US" sz="3200" noProof="1">
                <a:solidFill>
                  <a:srgbClr val="FBEEDC"/>
                </a:solidFill>
              </a:rPr>
              <a:t>removeEnd 4</a:t>
            </a:r>
          </a:p>
          <a:p>
            <a:pPr>
              <a:spcBef>
                <a:spcPts val="600"/>
              </a:spcBef>
            </a:pPr>
            <a:r>
              <a:rPr lang="en-US" sz="3200" noProof="1">
                <a:solidFill>
                  <a:srgbClr val="FBEEDC"/>
                </a:solidFill>
              </a:rPr>
              <a:t>print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2970212" y="5663625"/>
            <a:ext cx="342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3200" noProof="1">
                <a:solidFill>
                  <a:srgbClr val="FBEEDC"/>
                </a:solidFill>
              </a:rPr>
              <a:t>loa</a:t>
            </a:r>
          </a:p>
        </p:txBody>
      </p:sp>
      <p:sp>
        <p:nvSpPr>
          <p:cNvPr id="8" name="Arrow: Curved Right 7"/>
          <p:cNvSpPr/>
          <p:nvPr/>
        </p:nvSpPr>
        <p:spPr>
          <a:xfrm>
            <a:off x="2425602" y="5077044"/>
            <a:ext cx="419197" cy="9701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4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String Command Processor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236" y="1313795"/>
            <a:ext cx="10671176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let commandProcessor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noProof="1">
                <a:solidFill>
                  <a:srgbClr val="FBEEDC"/>
                </a:solidFill>
              </a:rPr>
              <a:t>function() {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  let text = '';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  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2800" noProof="1">
                <a:solidFill>
                  <a:srgbClr val="FBEEDC"/>
                </a:solidFill>
              </a:rPr>
              <a:t>: 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newText</a:t>
            </a:r>
            <a:r>
              <a:rPr lang="en-US" sz="2800" noProof="1">
                <a:solidFill>
                  <a:srgbClr val="FBEEDC"/>
                </a:solidFill>
              </a:rPr>
              <a:t>) =&gt; text += newText,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  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removeStart</a:t>
            </a:r>
            <a:r>
              <a:rPr lang="en-US" sz="2800" noProof="1">
                <a:solidFill>
                  <a:srgbClr val="FBEEDC"/>
                </a:solidFill>
              </a:rPr>
              <a:t>: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800" noProof="1">
                <a:solidFill>
                  <a:srgbClr val="FBEEDC"/>
                </a:solidFill>
              </a:rPr>
              <a:t>) =&gt; text = text.slice(count),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  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removeEnd</a:t>
            </a:r>
            <a:r>
              <a:rPr lang="en-US" sz="2800" noProof="1">
                <a:solidFill>
                  <a:srgbClr val="FBEEDC"/>
                </a:solidFill>
              </a:rPr>
              <a:t>: 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800" noProof="1">
                <a:solidFill>
                  <a:srgbClr val="FBEEDC"/>
                </a:solidFill>
              </a:rPr>
              <a:t>) =&gt; text = 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      text.slice(0, text.length - count),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  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2800" noProof="1">
                <a:solidFill>
                  <a:srgbClr val="FBEEDC"/>
                </a:solidFill>
              </a:rPr>
              <a:t>: () =&gt; console.log(text)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}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)()</a:t>
            </a:r>
            <a:r>
              <a:rPr lang="en-US" sz="2800" noProof="1">
                <a:solidFill>
                  <a:srgbClr val="FBEEDC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497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String Command Processor (2)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4836" y="1211282"/>
            <a:ext cx="10975976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000" noProof="1">
                <a:solidFill>
                  <a:srgbClr val="FBEEDC"/>
                </a:solidFill>
              </a:rPr>
              <a:t>function processCommands(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sz="3000" noProof="1">
                <a:solidFill>
                  <a:srgbClr val="FBEEDC"/>
                </a:solidFill>
              </a:rPr>
              <a:t>) {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  let commandProcessor = (function(){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sz="3000" noProof="1">
                <a:solidFill>
                  <a:srgbClr val="FBEEDC"/>
                </a:solidFill>
              </a:rPr>
              <a:t> })();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sz="3000" noProof="1">
                <a:solidFill>
                  <a:srgbClr val="FBEEDC"/>
                </a:solidFill>
              </a:rPr>
              <a:t> (let cmd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sz="3000" noProof="1">
                <a:solidFill>
                  <a:srgbClr val="FBEEDC"/>
                </a:solidFill>
              </a:rPr>
              <a:t> commands) {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    let [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cmdName</a:t>
            </a:r>
            <a:r>
              <a:rPr lang="en-US" sz="3000" noProof="1">
                <a:solidFill>
                  <a:srgbClr val="FBEEDC"/>
                </a:solidFill>
              </a:rPr>
              <a:t>,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arg</a:t>
            </a:r>
            <a:r>
              <a:rPr lang="en-US" sz="3000" noProof="1">
                <a:solidFill>
                  <a:srgbClr val="FBEEDC"/>
                </a:solidFill>
              </a:rPr>
              <a:t>] = cmd.split(' ');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    commandProcessor[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cmdName</a:t>
            </a:r>
            <a:r>
              <a:rPr lang="en-US" sz="3000" noProof="1">
                <a:solidFill>
                  <a:srgbClr val="FBEEDC"/>
                </a:solidFill>
              </a:rPr>
              <a:t>](arg);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  }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4836" y="4851737"/>
            <a:ext cx="1097597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000" noProof="1">
                <a:solidFill>
                  <a:srgbClr val="FBEEDC"/>
                </a:solidFill>
              </a:rPr>
              <a:t>processCommands(['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append 123</a:t>
            </a:r>
            <a:r>
              <a:rPr lang="en-US" sz="3000" noProof="1">
                <a:solidFill>
                  <a:srgbClr val="FBEEDC"/>
                </a:solidFill>
              </a:rPr>
              <a:t>', 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append 45</a:t>
            </a:r>
            <a:r>
              <a:rPr lang="en-US" sz="3000" noProof="1">
                <a:solidFill>
                  <a:srgbClr val="FBEEDC"/>
                </a:solidFill>
              </a:rPr>
              <a:t>', 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removeStart 2</a:t>
            </a:r>
            <a:r>
              <a:rPr lang="en-US" sz="3000" noProof="1">
                <a:solidFill>
                  <a:srgbClr val="FBEEDC"/>
                </a:solidFill>
              </a:rPr>
              <a:t>', 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removeEnd 1</a:t>
            </a:r>
            <a:r>
              <a:rPr lang="en-US" sz="3000" noProof="1">
                <a:solidFill>
                  <a:srgbClr val="FBEEDC"/>
                </a:solidFill>
              </a:rPr>
              <a:t>', 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000" noProof="1">
                <a:solidFill>
                  <a:srgbClr val="FBEEDC"/>
                </a:solidFill>
              </a:rPr>
              <a:t>']);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// 34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061" y="4856480"/>
            <a:ext cx="10815551" cy="820600"/>
          </a:xfrm>
        </p:spPr>
        <p:txBody>
          <a:bodyPr/>
          <a:lstStyle/>
          <a:p>
            <a:r>
              <a:rPr lang="en-US" dirty="0"/>
              <a:t>Function "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" Context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061" y="5754968"/>
            <a:ext cx="10815551" cy="719034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call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apply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bind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826105" y="1159155"/>
            <a:ext cx="6541462" cy="3184245"/>
            <a:chOff x="2327804" y="838200"/>
            <a:chExt cx="7195608" cy="35026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957" r="-46957"/>
            <a:stretch/>
          </p:blipFill>
          <p:spPr>
            <a:xfrm>
              <a:off x="2327804" y="838200"/>
              <a:ext cx="7195608" cy="3502670"/>
            </a:xfrm>
            <a:prstGeom prst="roundRect">
              <a:avLst>
                <a:gd name="adj" fmla="val 2250"/>
              </a:avLst>
            </a:prstGeom>
            <a:solidFill>
              <a:schemeClr val="tx1"/>
            </a:solidFill>
          </p:spPr>
        </p:pic>
        <p:sp>
          <p:nvSpPr>
            <p:cNvPr id="5" name="TextBox 4"/>
            <p:cNvSpPr txBox="1"/>
            <p:nvPr/>
          </p:nvSpPr>
          <p:spPr>
            <a:xfrm rot="274334">
              <a:off x="7830070" y="1459160"/>
              <a:ext cx="1430022" cy="609268"/>
            </a:xfrm>
            <a:prstGeom prst="rect">
              <a:avLst/>
            </a:prstGeom>
            <a:no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06CFEA">
                        <a:alpha val="69804"/>
                      </a:srgbClr>
                    </a:solidFill>
                    <a:prstDash val="solid"/>
                  </a:ln>
                  <a:solidFill>
                    <a:srgbClr val="00B0F0">
                      <a:alpha val="30000"/>
                    </a:srgb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this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21160575">
              <a:off x="2637527" y="2457209"/>
              <a:ext cx="2093695" cy="892028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06CFEA">
                        <a:alpha val="69804"/>
                      </a:srgbClr>
                    </a:solidFill>
                    <a:prstDash val="solid"/>
                  </a:ln>
                  <a:solidFill>
                    <a:srgbClr val="00B0F0">
                      <a:alpha val="30000"/>
                    </a:srgb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this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21365552">
              <a:off x="7827159" y="3174412"/>
              <a:ext cx="1430022" cy="609268"/>
            </a:xfrm>
            <a:prstGeom prst="rect">
              <a:avLst/>
            </a:prstGeom>
            <a:no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06CFEA">
                        <a:alpha val="69804"/>
                      </a:srgbClr>
                    </a:solidFill>
                    <a:prstDash val="solid"/>
                  </a:ln>
                  <a:solidFill>
                    <a:srgbClr val="00B0F0">
                      <a:alpha val="30000"/>
                    </a:srgb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this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21446267">
              <a:off x="3668766" y="3543572"/>
              <a:ext cx="1730326" cy="609268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06CFEA">
                        <a:alpha val="69804"/>
                      </a:srgbClr>
                    </a:solidFill>
                    <a:prstDash val="solid"/>
                  </a:ln>
                  <a:solidFill>
                    <a:srgbClr val="00B0F0">
                      <a:alpha val="30000"/>
                    </a:srgb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this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274334">
              <a:off x="2611220" y="1288365"/>
              <a:ext cx="1430022" cy="609268"/>
            </a:xfrm>
            <a:prstGeom prst="rect">
              <a:avLst/>
            </a:prstGeom>
            <a:no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06CFEA">
                        <a:alpha val="69804"/>
                      </a:srgbClr>
                    </a:solidFill>
                    <a:prstDash val="solid"/>
                  </a:ln>
                  <a:solidFill>
                    <a:srgbClr val="00B0F0">
                      <a:alpha val="30000"/>
                    </a:srgb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037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context</a:t>
            </a:r>
            <a:r>
              <a:rPr lang="en-US" dirty="0"/>
              <a:t> is the object that "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owns</a:t>
            </a:r>
            <a:r>
              <a:rPr lang="en-US" dirty="0"/>
              <a:t>" the currently executed code</a:t>
            </a:r>
          </a:p>
          <a:p>
            <a:pPr lvl="1"/>
            <a:r>
              <a:rPr lang="en-US" dirty="0"/>
              <a:t>Function context ==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" object</a:t>
            </a:r>
          </a:p>
          <a:p>
            <a:pPr lvl="1"/>
            <a:r>
              <a:rPr lang="en-US" dirty="0"/>
              <a:t>Depends on how the function is invoked</a:t>
            </a:r>
          </a:p>
          <a:p>
            <a:pPr lvl="2"/>
            <a:r>
              <a:rPr lang="en-US" dirty="0"/>
              <a:t>Global invoke: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func()</a:t>
            </a: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domElement.event()</a:t>
            </a:r>
          </a:p>
          <a:p>
            <a:pPr lvl="2"/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call()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Context?</a:t>
            </a:r>
          </a:p>
        </p:txBody>
      </p:sp>
    </p:spTree>
    <p:extLst>
      <p:ext uri="{BB962C8B-B14F-4D97-AF65-F5344CB8AC3E}">
        <p14:creationId xmlns:p14="http://schemas.microsoft.com/office/powerpoint/2010/main" val="287106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</a:t>
            </a:r>
          </a:p>
        </p:txBody>
      </p:sp>
      <p:sp>
        <p:nvSpPr>
          <p:cNvPr id="5" name="Shape 273"/>
          <p:cNvSpPr/>
          <p:nvPr/>
        </p:nvSpPr>
        <p:spPr>
          <a:xfrm>
            <a:off x="1065212" y="1183640"/>
            <a:ext cx="10049945" cy="2115176"/>
          </a:xfrm>
          <a:prstGeom prst="rect">
            <a:avLst/>
          </a:prstGeom>
          <a:solidFill>
            <a:srgbClr val="D9D5C7">
              <a:alpha val="15000"/>
            </a:srgbClr>
          </a:solidFill>
          <a:ln w="12700">
            <a:solidFill>
              <a:srgbClr val="C7BFA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44000" tIns="72000" rIns="144000" bIns="72000">
            <a:spAutoFit/>
          </a:bodyPr>
          <a:lstStyle/>
          <a:p>
            <a:pPr lvl="0">
              <a:defRPr sz="1800"/>
            </a:pPr>
            <a:r>
              <a:rPr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>
              <a:defRPr sz="1800"/>
            </a:pPr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f(); </a:t>
            </a:r>
            <a:r>
              <a:rPr sz="3200" b="1" dirty="0">
                <a:solidFill>
                  <a:srgbClr val="E7C45A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3200" b="1" dirty="0">
                <a:solidFill>
                  <a:srgbClr val="E7C45A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sz="3200" b="1" dirty="0">
                <a:solidFill>
                  <a:srgbClr val="E7C45A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indow</a:t>
            </a:r>
            <a:r>
              <a:rPr lang="en-US" sz="3200" b="1" dirty="0">
                <a:solidFill>
                  <a:srgbClr val="E7C45A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("this"</a:t>
            </a:r>
            <a:r>
              <a:rPr lang="en-US" sz="3200" b="1" dirty="0">
                <a:solidFill>
                  <a:srgbClr val="E7C45A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is the global context)</a:t>
            </a:r>
            <a:endParaRPr sz="3200" b="1" dirty="0">
              <a:solidFill>
                <a:srgbClr val="E7C45A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ea typeface="Consolas"/>
              <a:cs typeface="Consolas"/>
              <a:sym typeface="Consolas"/>
            </a:endParaRPr>
          </a:p>
        </p:txBody>
      </p:sp>
      <p:sp>
        <p:nvSpPr>
          <p:cNvPr id="6" name="Shape 273"/>
          <p:cNvSpPr/>
          <p:nvPr/>
        </p:nvSpPr>
        <p:spPr>
          <a:xfrm>
            <a:off x="1065211" y="3716981"/>
            <a:ext cx="10049946" cy="2607619"/>
          </a:xfrm>
          <a:prstGeom prst="rect">
            <a:avLst/>
          </a:prstGeom>
          <a:solidFill>
            <a:srgbClr val="D9D5C7">
              <a:alpha val="15000"/>
            </a:srgbClr>
          </a:solidFill>
          <a:ln w="12700">
            <a:solidFill>
              <a:srgbClr val="C7BFA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44000" tIns="72000" rIns="144000" bIns="72000">
            <a:spAutoFit/>
          </a:bodyPr>
          <a:lstStyle/>
          <a:p>
            <a:pPr lvl="0">
              <a:defRPr sz="1800"/>
            </a:pPr>
            <a:r>
              <a:rPr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lang="en-US" sz="3200" b="1" dirty="0">
              <a:solidFill>
                <a:srgbClr val="FBEEC9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'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use strict</a:t>
            </a:r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3200" b="1" dirty="0">
              <a:solidFill>
                <a:srgbClr val="FBEEC9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sz="32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f(); </a:t>
            </a:r>
            <a:r>
              <a:rPr sz="3200" b="1" dirty="0">
                <a:solidFill>
                  <a:srgbClr val="E7C45A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3200" b="1" dirty="0">
                <a:solidFill>
                  <a:srgbClr val="E7C45A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undefined ("this"</a:t>
            </a:r>
            <a:r>
              <a:rPr lang="en-US" sz="3200" b="1" dirty="0">
                <a:solidFill>
                  <a:srgbClr val="E7C45A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is missing)</a:t>
            </a:r>
            <a:r>
              <a:rPr lang="en-US" sz="3200" b="1" dirty="0">
                <a:solidFill>
                  <a:srgbClr val="E7C45A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200" b="1" dirty="0">
              <a:solidFill>
                <a:srgbClr val="E7C45A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091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1238656"/>
            <a:ext cx="10406566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myfunc1(val)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return val + 1;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9446" y="3230722"/>
            <a:ext cx="10406566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myfunc2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(val)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val + 1;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9446" y="5222788"/>
            <a:ext cx="10406566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myfunc3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"val", "return val + 1;");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1436974"/>
            <a:ext cx="2209800" cy="1115291"/>
          </a:xfrm>
          <a:prstGeom prst="wedgeRoundRectCallout">
            <a:avLst>
              <a:gd name="adj1" fmla="val -73943"/>
              <a:gd name="adj2" fmla="val -3549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declaration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847012" y="3438276"/>
            <a:ext cx="2209800" cy="1115291"/>
          </a:xfrm>
          <a:prstGeom prst="wedgeRoundRectCallout">
            <a:avLst>
              <a:gd name="adj1" fmla="val -72689"/>
              <a:gd name="adj2" fmla="val -3797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expression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22756" y="5044416"/>
            <a:ext cx="2286000" cy="1115291"/>
          </a:xfrm>
          <a:prstGeom prst="wedgeRoundRectCallout">
            <a:avLst>
              <a:gd name="adj1" fmla="val -76945"/>
              <a:gd name="adj2" fmla="val -483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07187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Object</a:t>
            </a:r>
          </a:p>
        </p:txBody>
      </p:sp>
      <p:sp>
        <p:nvSpPr>
          <p:cNvPr id="5" name="Shape 273"/>
          <p:cNvSpPr/>
          <p:nvPr/>
        </p:nvSpPr>
        <p:spPr>
          <a:xfrm>
            <a:off x="1065212" y="1447800"/>
            <a:ext cx="10049945" cy="4546611"/>
          </a:xfrm>
          <a:prstGeom prst="rect">
            <a:avLst/>
          </a:prstGeom>
          <a:solidFill>
            <a:srgbClr val="D9D5C7">
              <a:alpha val="15000"/>
            </a:srgbClr>
          </a:solidFill>
          <a:ln w="12700">
            <a:solidFill>
              <a:srgbClr val="C7BFA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44000" tIns="72000" rIns="144000" bIns="72000">
            <a:spAutoFit/>
          </a:bodyPr>
          <a:lstStyle/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function func() {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800"/>
              </a:spcBef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let obj = { 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name: 'Peter',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f: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func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1800"/>
              </a:spcBef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3200" b="1" noProof="1">
                <a:solidFill>
                  <a:srgbClr val="E7C45A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Object {name: "Peter"}</a:t>
            </a:r>
            <a:endParaRPr lang="en-US" sz="3200" b="1" noProof="1">
              <a:solidFill>
                <a:srgbClr val="E7C45A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472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for Objects</a:t>
            </a:r>
          </a:p>
        </p:txBody>
      </p:sp>
      <p:sp>
        <p:nvSpPr>
          <p:cNvPr id="5" name="Shape 283"/>
          <p:cNvSpPr/>
          <p:nvPr/>
        </p:nvSpPr>
        <p:spPr>
          <a:xfrm>
            <a:off x="756241" y="1123950"/>
            <a:ext cx="10676343" cy="3161617"/>
          </a:xfrm>
          <a:prstGeom prst="rect">
            <a:avLst/>
          </a:prstGeom>
          <a:solidFill>
            <a:srgbClr val="D9D5C7">
              <a:alpha val="15000"/>
            </a:srgbClr>
          </a:solidFill>
          <a:ln w="12700">
            <a:solidFill>
              <a:srgbClr val="C7BFA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let obj = {</a:t>
            </a:r>
          </a:p>
          <a:p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name: 'Todor',</a:t>
            </a:r>
          </a:p>
          <a:p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: function () {</a:t>
            </a:r>
          </a:p>
          <a:p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.name;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"this" refers to "obj"</a:t>
            </a:r>
          </a:p>
          <a:p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console.log(obj.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());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// Todor</a:t>
            </a:r>
          </a:p>
        </p:txBody>
      </p:sp>
      <p:sp>
        <p:nvSpPr>
          <p:cNvPr id="6" name="Shape 273"/>
          <p:cNvSpPr/>
          <p:nvPr/>
        </p:nvSpPr>
        <p:spPr>
          <a:xfrm>
            <a:off x="768985" y="4512795"/>
            <a:ext cx="10663599" cy="1868955"/>
          </a:xfrm>
          <a:prstGeom prst="rect">
            <a:avLst/>
          </a:prstGeom>
          <a:solidFill>
            <a:srgbClr val="D9D5C7">
              <a:alpha val="15000"/>
            </a:srgbClr>
          </a:solidFill>
          <a:ln w="12700">
            <a:solidFill>
              <a:srgbClr val="C7BFA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44000" tIns="72000" rIns="144000" bIns="72000">
            <a:spAutoFit/>
          </a:bodyPr>
          <a:lstStyle/>
          <a:p>
            <a:pPr lvl="0">
              <a:defRPr sz="1800"/>
            </a:pPr>
            <a:r>
              <a:rPr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lang="en-US" sz="2800" b="1" dirty="0">
              <a:solidFill>
                <a:srgbClr val="FBEEC9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defRPr sz="1800"/>
            </a:pPr>
            <a:r>
              <a:rPr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let car =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Car</a:t>
            </a:r>
            <a:r>
              <a:rPr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// Car {}</a:t>
            </a:r>
            <a:endParaRPr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7258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Inner Function</a:t>
            </a:r>
          </a:p>
        </p:txBody>
      </p:sp>
      <p:sp>
        <p:nvSpPr>
          <p:cNvPr id="6" name="Shape 273"/>
          <p:cNvSpPr/>
          <p:nvPr/>
        </p:nvSpPr>
        <p:spPr>
          <a:xfrm>
            <a:off x="904357" y="1295400"/>
            <a:ext cx="10371656" cy="4885165"/>
          </a:xfrm>
          <a:prstGeom prst="rect">
            <a:avLst/>
          </a:prstGeom>
          <a:solidFill>
            <a:srgbClr val="D9D5C7">
              <a:alpha val="15000"/>
            </a:srgbClr>
          </a:solidFill>
          <a:ln w="12700">
            <a:solidFill>
              <a:srgbClr val="C7BFA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44000" tIns="72000" rIns="144000" bIns="72000">
            <a:spAutoFit/>
          </a:bodyPr>
          <a:lstStyle/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function outer() {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Object {name: "Peter"}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function inner() {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  console.log(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Window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inner();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let obj = { name: 'Peter', f: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3200" b="1" noProof="1">
              <a:solidFill>
                <a:srgbClr val="E7C45A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3915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Arrow Function</a:t>
            </a:r>
          </a:p>
        </p:txBody>
      </p:sp>
      <p:sp>
        <p:nvSpPr>
          <p:cNvPr id="7" name="Shape 273"/>
          <p:cNvSpPr/>
          <p:nvPr/>
        </p:nvSpPr>
        <p:spPr>
          <a:xfrm>
            <a:off x="1065212" y="1371600"/>
            <a:ext cx="10049945" cy="4885165"/>
          </a:xfrm>
          <a:prstGeom prst="rect">
            <a:avLst/>
          </a:prstGeom>
          <a:solidFill>
            <a:srgbClr val="D9D5C7">
              <a:alpha val="15000"/>
            </a:srgbClr>
          </a:solidFill>
          <a:ln w="12700">
            <a:solidFill>
              <a:srgbClr val="C7BFA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44000" tIns="72000" rIns="144000" bIns="72000">
            <a:spAutoFit/>
          </a:bodyPr>
          <a:lstStyle/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function outer() {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let inner = ()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console.log(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inner();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let obj = { 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name: 'Peter',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f: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3200" b="1" noProof="1">
                <a:solidFill>
                  <a:srgbClr val="E7C45A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Object {name: "Peter"}</a:t>
            </a:r>
            <a:endParaRPr lang="en-US" sz="3200" b="1" noProof="1">
              <a:solidFill>
                <a:srgbClr val="E7C45A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69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for DOM Events</a:t>
            </a:r>
          </a:p>
        </p:txBody>
      </p:sp>
      <p:sp>
        <p:nvSpPr>
          <p:cNvPr id="8" name="Shape 273"/>
          <p:cNvSpPr/>
          <p:nvPr/>
        </p:nvSpPr>
        <p:spPr>
          <a:xfrm>
            <a:off x="680041" y="1447800"/>
            <a:ext cx="10672171" cy="1007181"/>
          </a:xfrm>
          <a:prstGeom prst="rect">
            <a:avLst/>
          </a:prstGeom>
          <a:solidFill>
            <a:srgbClr val="D9D5C7">
              <a:alpha val="15000"/>
            </a:srgbClr>
          </a:solidFill>
          <a:ln w="12700">
            <a:solidFill>
              <a:srgbClr val="C7BFA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44000" tIns="72000" rIns="144000" bIns="72000">
            <a:spAutoFit/>
          </a:bodyPr>
          <a:lstStyle/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&lt;button onclick="alert(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)"&gt;Click Me&lt;/button&gt;</a:t>
            </a:r>
          </a:p>
          <a:p>
            <a:pPr lvl="0">
              <a:defRPr sz="18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Shows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"[object HtmlButtonElement]"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when clicked</a:t>
            </a:r>
          </a:p>
        </p:txBody>
      </p:sp>
      <p:sp>
        <p:nvSpPr>
          <p:cNvPr id="10" name="Shape 273"/>
          <p:cNvSpPr/>
          <p:nvPr/>
        </p:nvSpPr>
        <p:spPr>
          <a:xfrm>
            <a:off x="680041" y="2829132"/>
            <a:ext cx="10672171" cy="1438068"/>
          </a:xfrm>
          <a:prstGeom prst="rect">
            <a:avLst/>
          </a:prstGeom>
          <a:solidFill>
            <a:srgbClr val="D9D5C7">
              <a:alpha val="15000"/>
            </a:srgbClr>
          </a:solidFill>
          <a:ln w="12700">
            <a:solidFill>
              <a:srgbClr val="C7BFA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44000" tIns="72000" rIns="144000" bIns="72000">
            <a:spAutoFit/>
          </a:bodyPr>
          <a:lstStyle/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&lt;button onclick="f(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)"&gt;Click Me&lt;/button&gt;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function f(btn) { alert(btn); };</a:t>
            </a:r>
          </a:p>
          <a:p>
            <a:pPr lvl="0">
              <a:defRPr sz="18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Shows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"[object HtmlButtonElement]"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when clicked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hape 273"/>
          <p:cNvSpPr/>
          <p:nvPr/>
        </p:nvSpPr>
        <p:spPr>
          <a:xfrm>
            <a:off x="680041" y="4657932"/>
            <a:ext cx="10672171" cy="1438068"/>
          </a:xfrm>
          <a:prstGeom prst="rect">
            <a:avLst/>
          </a:prstGeom>
          <a:solidFill>
            <a:srgbClr val="D9D5C7">
              <a:alpha val="15000"/>
            </a:srgbClr>
          </a:solidFill>
          <a:ln w="12700">
            <a:solidFill>
              <a:srgbClr val="C7BFA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44000" tIns="72000" rIns="144000" bIns="72000">
            <a:spAutoFit/>
          </a:bodyPr>
          <a:lstStyle/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&lt;button onclick="f()"&gt;Click Me&lt;/button&gt;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function f() { alert(this); };</a:t>
            </a:r>
          </a:p>
          <a:p>
            <a:pPr lvl="0">
              <a:defRPr sz="18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Shows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"[object Window]"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when clicked</a:t>
            </a:r>
          </a:p>
        </p:txBody>
      </p:sp>
    </p:spTree>
    <p:extLst>
      <p:ext uri="{BB962C8B-B14F-4D97-AF65-F5344CB8AC3E}">
        <p14:creationId xmlns:p14="http://schemas.microsoft.com/office/powerpoint/2010/main" val="29705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 and Apply</a:t>
            </a:r>
          </a:p>
        </p:txBody>
      </p:sp>
      <p:sp>
        <p:nvSpPr>
          <p:cNvPr id="5" name="Shape 273"/>
          <p:cNvSpPr/>
          <p:nvPr/>
        </p:nvSpPr>
        <p:spPr>
          <a:xfrm>
            <a:off x="704430" y="1295400"/>
            <a:ext cx="10800182" cy="4885165"/>
          </a:xfrm>
          <a:prstGeom prst="rect">
            <a:avLst/>
          </a:prstGeom>
          <a:solidFill>
            <a:srgbClr val="D9D5C7">
              <a:alpha val="15000"/>
            </a:srgbClr>
          </a:solidFill>
          <a:ln w="12700">
            <a:solidFill>
              <a:srgbClr val="C7BFA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44000" tIns="72000" rIns="144000" bIns="72000">
            <a:spAutoFit/>
          </a:bodyPr>
          <a:lstStyle/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let maria = {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name: "Maria",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hello: function(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  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.name + " says hello "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maria.hello("world");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Maria says hello world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let ivan = {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name: 'Ivan'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maria.hello.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(ivan,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"now");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Ivan says hello now</a:t>
            </a:r>
          </a:p>
          <a:p>
            <a:pPr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maria.hello.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(ivan,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["again"]);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Ivan says hello again</a:t>
            </a:r>
          </a:p>
        </p:txBody>
      </p:sp>
    </p:spTree>
    <p:extLst>
      <p:ext uri="{BB962C8B-B14F-4D97-AF65-F5344CB8AC3E}">
        <p14:creationId xmlns:p14="http://schemas.microsoft.com/office/powerpoint/2010/main" val="396439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  <p:sp>
        <p:nvSpPr>
          <p:cNvPr id="5" name="Shape 273"/>
          <p:cNvSpPr/>
          <p:nvPr/>
        </p:nvSpPr>
        <p:spPr>
          <a:xfrm>
            <a:off x="704430" y="1296560"/>
            <a:ext cx="10800182" cy="4915943"/>
          </a:xfrm>
          <a:prstGeom prst="rect">
            <a:avLst/>
          </a:prstGeom>
          <a:solidFill>
            <a:srgbClr val="D9D5C7">
              <a:alpha val="15000"/>
            </a:srgbClr>
          </a:solidFill>
          <a:ln w="12700">
            <a:solidFill>
              <a:srgbClr val="C7BFA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44000" tIns="72000" rIns="144000" bIns="72000">
            <a:spAutoFit/>
          </a:bodyPr>
          <a:lstStyle/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let maria = {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name: "Maria",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hello: function(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  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.name + " says hello "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let ivan = {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name: 'Ivan'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let helloIvan = maria.hello.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(ivan);</a:t>
            </a:r>
          </a:p>
          <a:p>
            <a:pPr>
              <a:spcBef>
                <a:spcPts val="1200"/>
              </a:spcBef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maria.hello("world");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Maria says hello world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ea typeface="Consolas"/>
              <a:cs typeface="Consolas"/>
              <a:sym typeface="Consolas"/>
            </a:endParaRPr>
          </a:p>
          <a:p>
            <a:pPr lvl="0">
              <a:spcBef>
                <a:spcPts val="1200"/>
              </a:spcBef>
              <a:defRPr sz="18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helloIvan("from me");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ea typeface="Consolas"/>
                <a:cs typeface="Consolas"/>
                <a:sym typeface="Consolas"/>
              </a:rPr>
              <a:t> Ivan says hello from me</a:t>
            </a:r>
          </a:p>
        </p:txBody>
      </p:sp>
    </p:spTree>
    <p:extLst>
      <p:ext uri="{BB962C8B-B14F-4D97-AF65-F5344CB8AC3E}">
        <p14:creationId xmlns:p14="http://schemas.microsoft.com/office/powerpoint/2010/main" val="40822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of numbers, 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biggest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Solution: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Max Number in Array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65212" y="1943100"/>
            <a:ext cx="914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3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-2</a:t>
            </a: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10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4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862348" y="2681763"/>
            <a:ext cx="914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10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2192380" y="28217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722812" y="2189320"/>
            <a:ext cx="914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9</a:t>
            </a: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50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-5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6519948" y="2681763"/>
            <a:ext cx="914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50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5849980" y="28217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8281986" y="2189320"/>
            <a:ext cx="914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-5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-8</a:t>
            </a: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-1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10079122" y="2681763"/>
            <a:ext cx="914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-1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9409154" y="28217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hape 273"/>
          <p:cNvSpPr/>
          <p:nvPr/>
        </p:nvSpPr>
        <p:spPr>
          <a:xfrm>
            <a:off x="704430" y="4876800"/>
            <a:ext cx="10800182" cy="1639455"/>
          </a:xfrm>
          <a:prstGeom prst="rect">
            <a:avLst/>
          </a:prstGeom>
          <a:solidFill>
            <a:srgbClr val="D9D5C7">
              <a:alpha val="15000"/>
            </a:srgbClr>
          </a:solidFill>
          <a:ln w="12700">
            <a:solidFill>
              <a:srgbClr val="C7BFA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44000" tIns="72000" rIns="144000" bIns="144000">
            <a:spAutoFit/>
          </a:bodyPr>
          <a:lstStyle/>
          <a:p>
            <a:pPr lvl="0">
              <a:defRPr sz="1800"/>
            </a:pP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function maxElement(arr) {</a:t>
            </a:r>
          </a:p>
          <a:p>
            <a:pPr lvl="0">
              <a:defRPr sz="1800"/>
            </a:pP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return Math.max.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ea typeface="Consolas"/>
              <a:cs typeface="Consolas"/>
              <a:sym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6412" y="6001517"/>
            <a:ext cx="8458200" cy="514738"/>
          </a:xfrm>
          <a:prstGeom prst="rect">
            <a:avLst/>
          </a:prstGeom>
          <a:solidFill>
            <a:srgbClr val="D9D5C7">
              <a:alpha val="15000"/>
            </a:srgbClr>
          </a:solidFill>
          <a:ln w="12700">
            <a:solidFill>
              <a:srgbClr val="C7BFAC"/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lvl="0">
              <a:defRPr sz="2800" b="1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</a:defRPr>
            </a:lvl1pPr>
          </a:lstStyle>
          <a:p>
            <a:pPr algn="ctr"/>
            <a:r>
              <a:rPr lang="en-US" sz="2400" b="0" dirty="0">
                <a:latin typeface="+mn-lt"/>
              </a:rPr>
              <a:t>Check your solution here: </a:t>
            </a:r>
            <a:r>
              <a:rPr lang="en-US" sz="2400" b="0" dirty="0">
                <a:latin typeface="+mn-lt"/>
                <a:hlinkClick r:id="rId2"/>
              </a:rPr>
              <a:t>https://judge.softuni.bg/Contests/330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46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higher-order functions</a:t>
            </a:r>
            <a:r>
              <a:rPr lang="en-US" dirty="0"/>
              <a:t>" mean?</a:t>
            </a:r>
          </a:p>
          <a:p>
            <a:pPr lvl="1"/>
            <a:r>
              <a:rPr lang="en-US" dirty="0"/>
              <a:t>Take other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 as argument </a:t>
            </a:r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a function </a:t>
            </a:r>
            <a:r>
              <a:rPr lang="en-US" dirty="0"/>
              <a:t>as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718940"/>
            <a:ext cx="10406566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invokeAll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(functionsArr)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(let func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functionsArr)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func()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last = function() {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console.error("last");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invokeAll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=&gt; console.info('first'), () =&gt; console.warn('second'), last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664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reducer</a:t>
            </a:r>
            <a:r>
              <a:rPr lang="en-US" dirty="0"/>
              <a:t> applies a function over a sequence of elements to produce a single result, a.k.a.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aggregate function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Reducer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514600"/>
            <a:ext cx="10406566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(arr,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[0];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(let nextElement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arr.slice(1))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(result, nextElement);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result;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([5, 10, 20], (a,b) =&gt; a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b);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35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([5, 10, 20], (a,b) =&gt; a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b);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1000</a:t>
            </a:r>
          </a:p>
        </p:txBody>
      </p:sp>
    </p:spTree>
    <p:extLst>
      <p:ext uri="{BB962C8B-B14F-4D97-AF65-F5344CB8AC3E}">
        <p14:creationId xmlns:p14="http://schemas.microsoft.com/office/powerpoint/2010/main" val="820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an array of strings, holding numbers</a:t>
            </a:r>
          </a:p>
          <a:p>
            <a:pPr lvl="1"/>
            <a:r>
              <a:rPr lang="en-US" dirty="0"/>
              <a:t>Using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reducer</a:t>
            </a:r>
            <a:r>
              <a:rPr lang="en-US" dirty="0"/>
              <a:t> function, print its: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join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3173401"/>
            <a:ext cx="790157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4890" y="2957958"/>
            <a:ext cx="29718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 = 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2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Max = 10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Product = 300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Join = 23105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1842591" y="3955478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0612" y="2957958"/>
            <a:ext cx="957766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7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0.5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70426" y="2957958"/>
            <a:ext cx="3538034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 = 29.5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-3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Max = 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 = -1050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Join = 5-32070.5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7308902" y="39591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1085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9446" y="1295400"/>
            <a:ext cx="10406566" cy="4637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144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calcAggregates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(arr)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console.log("Sum = " +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(arr, (a,b) =&gt; Number(a)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Number(b)));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console.log("Min = " +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(arr, (a,b) =&gt;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Math.min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(a, b)));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// TODO: implement Max and Product 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console.log("Join = " +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(arr, (a,b) =&gt;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b));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11505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https://judge.softuni.bg/Contests/330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79812" y="5386502"/>
            <a:ext cx="7697070" cy="546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/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calcAggregates(['2', '3', '10', '5'])</a:t>
            </a:r>
          </a:p>
        </p:txBody>
      </p:sp>
    </p:spTree>
    <p:extLst>
      <p:ext uri="{BB962C8B-B14F-4D97-AF65-F5344CB8AC3E}">
        <p14:creationId xmlns:p14="http://schemas.microsoft.com/office/powerpoint/2010/main" val="381473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Properties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63588" y="1295400"/>
            <a:ext cx="10512424" cy="2069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000" noProof="1">
                <a:solidFill>
                  <a:srgbClr val="FBEEDC"/>
                </a:solidFill>
              </a:rPr>
              <a:t>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sz="3000" noProof="1">
                <a:solidFill>
                  <a:srgbClr val="FBEEDC"/>
                </a:solidFill>
              </a:rPr>
              <a:t>(arr) { return arr; }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console.log(max.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3000" noProof="1">
                <a:solidFill>
                  <a:srgbClr val="FBEEDC"/>
                </a:solidFill>
              </a:rPr>
              <a:t>);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// 1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(number of arguments)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console.log(max.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3000" noProof="1">
                <a:solidFill>
                  <a:srgbClr val="FBEEDC"/>
                </a:solidFill>
              </a:rPr>
              <a:t>);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// max</a:t>
            </a:r>
          </a:p>
          <a:p>
            <a:pPr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console.log((function(){}).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3000" noProof="1">
                <a:solidFill>
                  <a:srgbClr val="FBEEDC"/>
                </a:solidFill>
              </a:rPr>
              <a:t>);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(empty string)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3588" y="3794670"/>
            <a:ext cx="10512424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000" noProof="1">
                <a:solidFill>
                  <a:srgbClr val="FBEEDC"/>
                </a:solidFill>
              </a:rPr>
              <a:t>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inner</a:t>
            </a:r>
            <a:r>
              <a:rPr lang="en-US" sz="3000" noProof="1">
                <a:solidFill>
                  <a:srgbClr val="FBEEDC"/>
                </a:solidFill>
              </a:rPr>
              <a:t>(arr) { 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  console.log("Caller: " + inner.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caller</a:t>
            </a:r>
            <a:r>
              <a:rPr lang="en-US" sz="3000" noProof="1">
                <a:solidFill>
                  <a:srgbClr val="FBEEDC"/>
                </a:solidFill>
              </a:rPr>
              <a:t>); 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}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outer</a:t>
            </a:r>
            <a:r>
              <a:rPr lang="en-US" sz="3000" noProof="1">
                <a:solidFill>
                  <a:srgbClr val="FBEEDC"/>
                </a:solidFill>
              </a:rPr>
              <a:t>() {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inner</a:t>
            </a:r>
            <a:r>
              <a:rPr lang="en-US" sz="3000" noProof="1">
                <a:solidFill>
                  <a:srgbClr val="FBEEDC"/>
                </a:solidFill>
              </a:rPr>
              <a:t>() };</a:t>
            </a:r>
          </a:p>
          <a:p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outer</a:t>
            </a:r>
            <a:r>
              <a:rPr lang="en-US" sz="3000" noProof="1">
                <a:solidFill>
                  <a:srgbClr val="FBEEDC"/>
                </a:solidFill>
              </a:rPr>
              <a:t>();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// Caller: function outer()</a:t>
            </a:r>
          </a:p>
        </p:txBody>
      </p:sp>
    </p:spTree>
    <p:extLst>
      <p:ext uri="{BB962C8B-B14F-4D97-AF65-F5344CB8AC3E}">
        <p14:creationId xmlns:p14="http://schemas.microsoft.com/office/powerpoint/2010/main" val="14748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884" y="4072376"/>
            <a:ext cx="8739928" cy="1568497"/>
          </a:xfrm>
        </p:spPr>
        <p:txBody>
          <a:bodyPr/>
          <a:lstStyle/>
          <a:p>
            <a:r>
              <a:rPr lang="en-US" dirty="0"/>
              <a:t>Immediately-Invoked Function Expressions (IIFE)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192" y="5758725"/>
            <a:ext cx="10575313" cy="719034"/>
          </a:xfrm>
        </p:spPr>
        <p:txBody>
          <a:bodyPr/>
          <a:lstStyle/>
          <a:p>
            <a:r>
              <a:rPr lang="en-US" dirty="0"/>
              <a:t>Using IIFE to Hide State</a:t>
            </a:r>
            <a:r>
              <a:rPr lang="bg-BG" dirty="0"/>
              <a:t> </a:t>
            </a:r>
            <a:r>
              <a:rPr lang="en-US" dirty="0"/>
              <a:t>inside a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70" y="1176776"/>
            <a:ext cx="5958555" cy="2512505"/>
          </a:xfrm>
          <a:prstGeom prst="roundRect">
            <a:avLst>
              <a:gd name="adj" fmla="val 6436"/>
            </a:avLst>
          </a:prstGeom>
          <a:effectLst>
            <a:softEdge rad="31750"/>
          </a:effectLst>
          <a:scene3d>
            <a:camera prst="perspectiveAbove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97928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Immediately-Invoked Function Expressions </a:t>
            </a:r>
            <a:r>
              <a:rPr lang="en-US" dirty="0"/>
              <a:t>(IIFE)</a:t>
            </a:r>
          </a:p>
          <a:p>
            <a:pPr lvl="1"/>
            <a:r>
              <a:rPr lang="en-US" dirty="0"/>
              <a:t>Define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3437" y="3412719"/>
            <a:ext cx="10518776" cy="591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900" dirty="0">
                <a:solidFill>
                  <a:srgbClr val="FBEEDC"/>
                </a:solidFill>
              </a:rPr>
              <a:t>function() { console.log("invoked!"); }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())</a:t>
            </a:r>
            <a:r>
              <a:rPr lang="en-US" sz="2900" dirty="0">
                <a:solidFill>
                  <a:srgbClr val="FBEEDC"/>
                </a:solidFill>
              </a:rPr>
              <a:t>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33437" y="4374624"/>
            <a:ext cx="10518776" cy="591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900" dirty="0">
                <a:solidFill>
                  <a:srgbClr val="FBEEDC"/>
                </a:solidFill>
              </a:rPr>
              <a:t>function() { console.log("invoked!"); }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)()</a:t>
            </a:r>
            <a:r>
              <a:rPr lang="en-US" sz="2900" dirty="0">
                <a:solidFill>
                  <a:srgbClr val="FBEEDC"/>
                </a:solidFill>
              </a:rPr>
              <a:t>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33436" y="5338283"/>
            <a:ext cx="10518776" cy="591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900" noProof="1">
                <a:solidFill>
                  <a:srgbClr val="FBEEDC"/>
                </a:solidFill>
              </a:rPr>
              <a:t>let iife</a:t>
            </a:r>
            <a:r>
              <a:rPr lang="en-US" sz="29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900" noProof="1">
                <a:solidFill>
                  <a:srgbClr val="FBEEDC"/>
                </a:solidFill>
              </a:rPr>
              <a:t>=</a:t>
            </a:r>
            <a:r>
              <a:rPr lang="en-US" sz="29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900" noProof="1">
                <a:solidFill>
                  <a:srgbClr val="FBEEDC"/>
                </a:solidFill>
              </a:rPr>
              <a:t>function()</a:t>
            </a:r>
            <a:r>
              <a:rPr lang="en-US" sz="29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900" noProof="1">
                <a:solidFill>
                  <a:srgbClr val="FBEEDC"/>
                </a:solidFill>
              </a:rPr>
              <a:t>{</a:t>
            </a:r>
            <a:r>
              <a:rPr lang="en-US" sz="29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900" noProof="1">
                <a:solidFill>
                  <a:srgbClr val="FBEEDC"/>
                </a:solidFill>
              </a:rPr>
              <a:t>console.log("invoked!");</a:t>
            </a:r>
            <a:r>
              <a:rPr lang="en-US" sz="29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900" noProof="1">
                <a:solidFill>
                  <a:srgbClr val="FBEEDC"/>
                </a:solidFill>
              </a:rPr>
              <a:t>}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900" noProof="1">
                <a:solidFill>
                  <a:srgbClr val="FBEEDC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755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</TotalTime>
  <Words>1588</Words>
  <Application>Microsoft Office PowerPoint</Application>
  <PresentationFormat>Custom</PresentationFormat>
  <Paragraphs>317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 16x9</vt:lpstr>
      <vt:lpstr>First-Class Functions in JS</vt:lpstr>
      <vt:lpstr>Function Declarations in JS</vt:lpstr>
      <vt:lpstr>Higher-Order Functions </vt:lpstr>
      <vt:lpstr>Example: Reducer Function</vt:lpstr>
      <vt:lpstr>Problem: Aggregates</vt:lpstr>
      <vt:lpstr>Solution: Aggregates</vt:lpstr>
      <vt:lpstr>Function Properties</vt:lpstr>
      <vt:lpstr>Immediately-Invoked Function Expressions (IIFE)</vt:lpstr>
      <vt:lpstr>What is IIFE?</vt:lpstr>
      <vt:lpstr>IIFE: The Problem</vt:lpstr>
      <vt:lpstr>IIFE: The Problem (2)</vt:lpstr>
      <vt:lpstr>IIFE: The Solution</vt:lpstr>
      <vt:lpstr>Functions Returning Functions</vt:lpstr>
      <vt:lpstr>Problem: String Command Processor</vt:lpstr>
      <vt:lpstr>Solution: String Command Processor</vt:lpstr>
      <vt:lpstr>Solution: String Command Processor (2)</vt:lpstr>
      <vt:lpstr>Function "this" Context</vt:lpstr>
      <vt:lpstr>What is Function Context?</vt:lpstr>
      <vt:lpstr>The Function Context</vt:lpstr>
      <vt:lpstr>The Function Context with Object</vt:lpstr>
      <vt:lpstr>The Function Context for Objects</vt:lpstr>
      <vt:lpstr>The Function Context with Inner Function</vt:lpstr>
      <vt:lpstr>The Function Context with Arrow Function</vt:lpstr>
      <vt:lpstr>The Function Context for DOM Events</vt:lpstr>
      <vt:lpstr>Changing the Context: Call and Apply</vt:lpstr>
      <vt:lpstr>Changing the Context: Bind</vt:lpstr>
      <vt:lpstr>Problem: Max Number in Array</vt:lpstr>
    </vt:vector>
  </TitlesOfParts>
  <Manager>Svetlin Nakov</Manager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subject>JavaScript Avdanced - Practical Training Course @ SoftUni</dc:subject>
  <dc:creator>Software University Foundation</dc:creator>
  <cp:keywords>JS, JavaScript, programming, course, SoftUni, Software University</cp:keywords>
  <dc:description>JavaScript Advanced Course @ SoftUni - https://softuni.bg/courses/javascript-advanced</dc:description>
  <cp:lastModifiedBy>123</cp:lastModifiedBy>
  <cp:revision>111</cp:revision>
  <dcterms:created xsi:type="dcterms:W3CDTF">2014-01-02T17:00:34Z</dcterms:created>
  <dcterms:modified xsi:type="dcterms:W3CDTF">2016-10-20T15:00:35Z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