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521" r:id="rId3"/>
    <p:sldId id="501" r:id="rId4"/>
    <p:sldId id="506" r:id="rId5"/>
    <p:sldId id="535" r:id="rId6"/>
    <p:sldId id="513" r:id="rId7"/>
    <p:sldId id="514" r:id="rId8"/>
    <p:sldId id="515" r:id="rId9"/>
    <p:sldId id="502" r:id="rId10"/>
    <p:sldId id="536" r:id="rId11"/>
    <p:sldId id="537" r:id="rId12"/>
    <p:sldId id="538" r:id="rId13"/>
    <p:sldId id="540" r:id="rId14"/>
    <p:sldId id="512" r:id="rId15"/>
    <p:sldId id="516" r:id="rId16"/>
    <p:sldId id="517" r:id="rId17"/>
    <p:sldId id="518" r:id="rId18"/>
    <p:sldId id="520" r:id="rId19"/>
    <p:sldId id="539" r:id="rId20"/>
    <p:sldId id="541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30" r:id="rId29"/>
    <p:sldId id="551" r:id="rId30"/>
    <p:sldId id="552" r:id="rId31"/>
    <p:sldId id="553" r:id="rId32"/>
    <p:sldId id="531" r:id="rId33"/>
    <p:sldId id="528" r:id="rId34"/>
    <p:sldId id="526" r:id="rId35"/>
    <p:sldId id="527" r:id="rId36"/>
    <p:sldId id="533" r:id="rId37"/>
    <p:sldId id="534" r:id="rId38"/>
    <p:sldId id="554" r:id="rId39"/>
    <p:sldId id="503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6C0051-6F49-412A-8DF3-A4B026C79132}">
          <p14:sldIdLst/>
        </p14:section>
        <p14:section name="jQuery Overview" id="{69C3DF08-E273-4B2C-8F6C-1C189DAA0294}">
          <p14:sldIdLst>
            <p14:sldId id="521"/>
            <p14:sldId id="501"/>
            <p14:sldId id="506"/>
            <p14:sldId id="535"/>
          </p14:sldIdLst>
        </p14:section>
        <p14:section name="jQuery Selectors" id="{CFD5D99B-D041-4442-88FC-0EB686C7A007}">
          <p14:sldIdLst>
            <p14:sldId id="513"/>
            <p14:sldId id="514"/>
            <p14:sldId id="515"/>
            <p14:sldId id="502"/>
            <p14:sldId id="536"/>
            <p14:sldId id="537"/>
            <p14:sldId id="538"/>
            <p14:sldId id="540"/>
            <p14:sldId id="512"/>
          </p14:sldIdLst>
        </p14:section>
        <p14:section name="Alter DOM with jQuery" id="{50E2E981-8D4D-4AA9-B8D4-1683A53EF358}">
          <p14:sldIdLst>
            <p14:sldId id="516"/>
            <p14:sldId id="517"/>
            <p14:sldId id="518"/>
            <p14:sldId id="520"/>
            <p14:sldId id="539"/>
            <p14:sldId id="541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Handling Events with jQuery" id="{790BDCEB-D141-44F2-A333-24992E512A1D}">
          <p14:sldIdLst>
            <p14:sldId id="550"/>
            <p14:sldId id="530"/>
            <p14:sldId id="551"/>
            <p14:sldId id="552"/>
            <p14:sldId id="553"/>
            <p14:sldId id="531"/>
            <p14:sldId id="528"/>
            <p14:sldId id="526"/>
            <p14:sldId id="527"/>
          </p14:sldIdLst>
        </p14:section>
        <p14:section name="jQuery Plugins" id="{F8A2CFDF-7703-4F50-9311-508D5D841FD7}">
          <p14:sldIdLst>
            <p14:sldId id="533"/>
            <p14:sldId id="534"/>
            <p14:sldId id="554"/>
          </p14:sldIdLst>
        </p14:section>
        <p14:section name="Conslusion" id="{2B460A56-15D2-4F60-B4D0-59B0801A2F10}">
          <p14:sldIdLst>
            <p14:sldId id="50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599" autoAdjust="0"/>
  </p:normalViewPr>
  <p:slideViewPr>
    <p:cSldViewPr>
      <p:cViewPr varScale="1">
        <p:scale>
          <a:sx n="40" d="100"/>
          <a:sy n="40" d="100"/>
        </p:scale>
        <p:origin x="-108" y="-7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1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hyperlink" Target="http://trends.builtwith.com/javascript/jQu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sortable/#display-grid" TargetMode="External"/><Relationship Id="rId2" Type="http://schemas.openxmlformats.org/officeDocument/2006/relationships/hyperlink" Target="https://jqueryui.com/tab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dirty="0"/>
              <a:t> is a cross-browser JavaScript library</a:t>
            </a:r>
          </a:p>
          <a:p>
            <a:pPr lvl="1"/>
            <a:r>
              <a:rPr lang="en-US" dirty="0"/>
              <a:t>Dramatically simplifies DOM manipulation</a:t>
            </a:r>
          </a:p>
          <a:p>
            <a:pPr lvl="1"/>
            <a:r>
              <a:rPr lang="en-US" dirty="0"/>
              <a:t>Simplifies AJAX calls and working with RESTful services</a:t>
            </a:r>
          </a:p>
          <a:p>
            <a:pPr lvl="1"/>
            <a:r>
              <a:rPr lang="en-US" dirty="0"/>
              <a:t>Free, open-source software: </a:t>
            </a:r>
            <a:r>
              <a:rPr lang="en-US" dirty="0">
                <a:hlinkClick r:id="rId2"/>
              </a:rPr>
              <a:t>https://jquery.com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962400"/>
            <a:ext cx="10515598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395426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('li')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'#DDD');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06123" y="4672123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jQuery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its official CDN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93126" y="6019800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tags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9" name="Picture 2" descr="http://ejohn.org/apps/workshop/adv-talk/jque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610" y="1275149"/>
            <a:ext cx="3162402" cy="116095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from List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65277"/>
            <a:ext cx="10667998" cy="4354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extractText()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items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ul#items 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(", 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(items);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https://judge.softuni.bg/Contests/329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40" y="2809672"/>
            <a:ext cx="3594966" cy="27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HTML page holds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of towns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search box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[Search]</a:t>
            </a:r>
            <a:r>
              <a:rPr lang="en-US" sz="3200" dirty="0"/>
              <a:t> button</a:t>
            </a:r>
          </a:p>
          <a:p>
            <a:r>
              <a:rPr lang="en-US" sz="3200" dirty="0"/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highlight all towns </a:t>
            </a:r>
            <a:r>
              <a:rPr lang="en-US" sz="3200" dirty="0"/>
              <a:t>holding the search text</a:t>
            </a:r>
          </a:p>
          <a:p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23" y="2821064"/>
            <a:ext cx="4310444" cy="3388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18" y="2821064"/>
            <a:ext cx="4044594" cy="3388424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>
          <a:xfrm>
            <a:off x="5964286" y="4362876"/>
            <a:ext cx="4556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0493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12843"/>
            <a:ext cx="10668002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&gt;Sofia&lt;/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&gt;Pleven&lt;/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&gt;Varna&lt;/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&gt;Plovdiv&lt;/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"&gt;Search&lt;/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40" y="1361872"/>
            <a:ext cx="358658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 in List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005" y="1086896"/>
            <a:ext cx="10826816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searchText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('#searchText').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matches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("#towns li").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((index, item)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(item.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.includes(searchText))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$(item)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.css("font-weight", "bold");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matches++;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$(item)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.css("font-weight", "");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('#result').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(matches + " matches found.");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489" y="5960914"/>
            <a:ext cx="860503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latin typeface="+mn-lt"/>
              </a:rPr>
              <a:t>Check your solution here: </a:t>
            </a:r>
            <a:r>
              <a:rPr lang="en-US" b="0" dirty="0">
                <a:latin typeface="+mn-lt"/>
                <a:hlinkClick r:id="rId2"/>
              </a:rPr>
              <a:t>https://judge.softuni.bg/Contests/329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9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284" y="4818200"/>
            <a:ext cx="9654328" cy="820600"/>
          </a:xfrm>
        </p:spPr>
        <p:txBody>
          <a:bodyPr/>
          <a:lstStyle/>
          <a:p>
            <a:r>
              <a:rPr lang="en-US" dirty="0"/>
              <a:t>Altering the DOM with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284" y="5681766"/>
            <a:ext cx="9654328" cy="719034"/>
          </a:xfrm>
        </p:spPr>
        <p:txBody>
          <a:bodyPr/>
          <a:lstStyle/>
          <a:p>
            <a:r>
              <a:rPr lang="en-US" dirty="0"/>
              <a:t>Adding and Removing DOM Elements</a:t>
            </a:r>
          </a:p>
        </p:txBody>
      </p:sp>
      <p:pic>
        <p:nvPicPr>
          <p:cNvPr id="4098" name="Picture 2" descr="http://hort.ifas.ufl.edu/woody/images/largecut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447800"/>
            <a:ext cx="3739376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najadavidgroup.com/images/re_afforestation/re_affores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36" y="1447800"/>
            <a:ext cx="2689576" cy="280987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8186" y="2419050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15</a:t>
            </a:fld>
            <a:endParaRPr lang="en-US" sz="11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2260" y="5218164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('#wrapper div').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700" noProof="1">
                <a:solidFill>
                  <a:srgbClr val="FBEEDC"/>
                </a:solidFill>
              </a:rPr>
              <a:t>("&lt;p&gt;It's party time :)&lt;/p&gt;");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2260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&lt;div id="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sz="2700" noProof="1">
                <a:solidFill>
                  <a:srgbClr val="FBEEDC"/>
                </a:solidFill>
              </a:rPr>
              <a:t>"&gt;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&lt;div&gt;Hello,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&lt;div&gt;Goodbye,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&lt;/div&gt;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92260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('&lt;h1&gt;Greetings&lt;/h1&gt;').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prependTo</a:t>
            </a:r>
            <a:r>
              <a:rPr lang="en-US" sz="27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3398115"/>
            <a:ext cx="4798868" cy="1438768"/>
          </a:xfrm>
          <a:prstGeom prst="roundRect">
            <a:avLst>
              <a:gd name="adj" fmla="val 2469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1244641"/>
            <a:ext cx="4798867" cy="3592242"/>
          </a:xfrm>
          <a:prstGeom prst="roundRect">
            <a:avLst>
              <a:gd name="adj" fmla="val 898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1" y="1181912"/>
            <a:ext cx="4798868" cy="3895659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30573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16</a:t>
            </a:fld>
            <a:endParaRPr lang="en-US" sz="1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061877" y="1255455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div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('&lt;div&gt;');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sz="3200" noProof="1">
                <a:solidFill>
                  <a:srgbClr val="FBEEDC"/>
                </a:solidFill>
              </a:rPr>
              <a:t>('I am a new div.');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('background', 'blue');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('color', 'white');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(document.body).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61877" y="4180582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paragraph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('&lt;p&gt;Some text&lt;/p&gt;');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paragraph</a:t>
            </a:r>
            <a:r>
              <a:rPr lang="bg-BG" sz="3200" noProof="1">
                <a:solidFill>
                  <a:srgbClr val="FBEEDC"/>
                </a:solidFill>
              </a:rPr>
              <a:t>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061877" y="5628382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6483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542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table</a:t>
            </a:r>
            <a:r>
              <a:rPr lang="en-US" dirty="0"/>
              <a:t> holding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capital</a:t>
            </a:r>
          </a:p>
          <a:p>
            <a:pPr>
              <a:lnSpc>
                <a:spcPct val="110000"/>
              </a:lnSpc>
            </a:pPr>
            <a:r>
              <a:rPr lang="en-US" dirty="0"/>
              <a:t>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bg-BG" dirty="0"/>
              <a:t> 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move up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move down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actions for the table rows</a:t>
            </a:r>
          </a:p>
          <a:p>
            <a:pPr>
              <a:lnSpc>
                <a:spcPct val="110000"/>
              </a:lnSpc>
            </a:pPr>
            <a:r>
              <a:rPr lang="en-US" dirty="0"/>
              <a:t>Initially add these countries: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Bulgaria / Sofia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Germany / Berlin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Russia / Moscow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04" y="2696184"/>
            <a:ext cx="5584508" cy="36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62456"/>
            <a:ext cx="1094399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background: #DDD; padding: 5px 10px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input[type='text']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width: 60px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countriesTable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&lt;tr&gt;&lt;th&gt;Country&lt;/th&gt;&lt;th&gt;Capital&lt;/th&gt;&lt;th&gt;Action&lt;/th&gt;&lt;/tr&gt;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&lt;tr&gt;&lt;td&gt;&lt;input type="text"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newCountryText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&lt;td&gt;&lt;input type="text"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newCapitalText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href="#"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createLink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"&gt;[Create]&lt;/a&gt;&lt;/td&gt;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$(() =&gt; initializeTable())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2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 </a:t>
            </a:r>
            <a:r>
              <a:rPr lang="en-US" dirty="0"/>
              <a:t>Initialize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162610"/>
            <a:ext cx="10820398" cy="5219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initializeTable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("#createLink").click(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createCountry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addCountryToTable("Bulgaria", 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addCountryToTable("Germany", "Berlin");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addCountryToTable("Russia", "Moscow");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fixRowLinks();</a:t>
            </a:r>
          </a:p>
          <a:p>
            <a:pPr marL="895350" lvl="1" indent="-89535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Functions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addCountryToTable(country,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capital)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createCountry()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moveRowUp()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moveRowDown()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deleteRow()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fixRowLinks()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come here 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7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60 000 000 sites use jQuery (75.8% of top 1 million sites)</a:t>
            </a:r>
          </a:p>
          <a:p>
            <a:pPr lvl="1"/>
            <a:r>
              <a:rPr lang="en-US" dirty="0">
                <a:hlinkClick r:id="rId2"/>
              </a:rPr>
              <a:t>http://trends.builtwith.com/javascript/jQuery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dirty="0"/>
              <a:t>Official web site: </a:t>
            </a:r>
            <a:r>
              <a:rPr lang="en-US" dirty="0">
                <a:hlinkClick r:id="rId3"/>
              </a:rPr>
              <a:t>http://jquery.com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3" y="3725696"/>
            <a:ext cx="4343400" cy="2361178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Create Country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371600"/>
            <a:ext cx="10515598" cy="4782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createCountry()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country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('#newCountryText').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capital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('#newCapitalText').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addCountryToTable(country, capital, true);</a:t>
            </a:r>
          </a:p>
          <a:p>
            <a:pPr marL="0" lvl="1" indent="0">
              <a:lnSpc>
                <a:spcPct val="11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('#newCountryText').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('#newCapitalText').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('');</a:t>
            </a:r>
          </a:p>
          <a:p>
            <a:pPr marL="0" lvl="1" indent="0">
              <a:lnSpc>
                <a:spcPct val="11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fixRowLinks();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93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Countries Table</a:t>
            </a:r>
            <a:r>
              <a:rPr lang="bg-BG" sz="3900" dirty="0"/>
              <a:t> –</a:t>
            </a:r>
            <a:r>
              <a:rPr lang="en-US" sz="3900" dirty="0"/>
              <a:t> Add Country</a:t>
            </a:r>
            <a:r>
              <a:rPr lang="bg-BG" sz="3900" dirty="0"/>
              <a:t> </a:t>
            </a:r>
            <a:r>
              <a:rPr lang="en-US" sz="3900" dirty="0"/>
              <a:t>Row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250766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addCountryToTable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(country, capital)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row =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('&lt;tr&gt;')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("&lt;td&gt;").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(country))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("&lt;td&gt;").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(capital))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("&lt;td&gt;")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("&lt;a href='#'&gt;[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]&lt;/a&gt;").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(moveRowUp))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("&lt;a href='#'&gt;[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Down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]&lt;/a&gt;").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(moveRowDown))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("&lt;a href='#'&gt;[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]&lt;/a&gt;").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(deleteRow)));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'display'</a:t>
            </a:r>
            <a:r>
              <a:rPr lang="it-IT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'none'</a:t>
            </a:r>
            <a:r>
              <a:rPr lang="it-IT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("#countriesTable").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fadeIn</a:t>
            </a:r>
            <a:r>
              <a:rPr lang="it-IT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5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Up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421877"/>
            <a:ext cx="10515598" cy="4521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moveRowUp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row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fadeOut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insertBefore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fadeIn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fixRowLinks();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Down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421877"/>
            <a:ext cx="10515598" cy="4521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moveRowDown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row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fadeOut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insertAfter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fadeIn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fixRowLinks();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9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Delete Row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421877"/>
            <a:ext cx="10515598" cy="398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deleteRow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row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fadeOut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row.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fixRowLinks();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9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Fix Row Links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59071"/>
            <a:ext cx="1094399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fixRowLinks()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Show all links in the table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('#countriesTable a').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('display', 'inline');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Hide [Up] link in first table data row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tableRows =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('#countriesTable tr');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(tableRows[2]).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("a:contains('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')")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('display', 'none');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Hide the [Down] link in the last table row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(tableRows[tableRows.length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1]).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("a:contains('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Down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')")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('display', 'none');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94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7791" y="4857344"/>
            <a:ext cx="8938472" cy="820600"/>
          </a:xfrm>
        </p:spPr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07791" y="5727408"/>
            <a:ext cx="8938472" cy="688256"/>
          </a:xfrm>
        </p:spPr>
        <p:txBody>
          <a:bodyPr/>
          <a:lstStyle/>
          <a:p>
            <a:r>
              <a:rPr lang="en-US" dirty="0"/>
              <a:t>Handling Events with Ease</a:t>
            </a:r>
          </a:p>
        </p:txBody>
      </p:sp>
      <p:pic>
        <p:nvPicPr>
          <p:cNvPr id="14338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8" y="1204649"/>
            <a:ext cx="5564276" cy="3291151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8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Attaching events on certain elements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57236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"this"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57236" y="584794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off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Removing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4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16243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link-buttons.html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69507"/>
            <a:ext cx="1066988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&lt;head&gt;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&lt;link rel="stylesheet" href="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link-buttons.css</a:t>
            </a:r>
            <a:r>
              <a:rPr lang="en-US" sz="2800" noProof="1">
                <a:solidFill>
                  <a:srgbClr val="FBEEDC"/>
                </a:solidFill>
              </a:rPr>
              <a:t>" /&gt;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jquery-3.1.1.min.js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&lt;/head&gt;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&lt;body onload="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attachEvents()</a:t>
            </a:r>
            <a:r>
              <a:rPr lang="en-US" sz="2800" noProof="1">
                <a:solidFill>
                  <a:srgbClr val="FBEEDC"/>
                </a:solidFill>
              </a:rPr>
              <a:t>"&gt;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class="button"&gt;Sofia&lt;/a&gt;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class="button"&gt;Plovdiv&lt;/a&gt;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class="button"&gt;Varna&lt;/a&gt;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69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847195"/>
            <a:ext cx="519788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#CCC;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#EEE;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padding: 5px 10px;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border-radius: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#333;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text-decoration: none;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display: inline-block;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margin: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56412" y="1847195"/>
            <a:ext cx="5472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#111;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font-weight: bold;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#AAA;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#BBB;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a.button.selected::before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content: "\2713\20\20";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hover</a:t>
            </a:r>
            <a:r>
              <a:rPr lang="en-US" sz="2800" dirty="0">
                <a:solidFill>
                  <a:srgbClr val="FBEEDC"/>
                </a:solidFill>
              </a:rPr>
              <a:t> {cursor: pointer;}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58532" y="1240124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17563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CDN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130380"/>
            <a:ext cx="10515598" cy="20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integrity="sha256-hVVnYaiADRTO2PzUGmuLJr8BLUSjGIZsDYGmIJLv2b8="   crossorigin="anonymous"&gt;&lt;/script&gt;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3409544"/>
            <a:ext cx="10515598" cy="29892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(document).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ready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("a").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(function(event)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alert("Link forbidden!");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42" y="3552051"/>
            <a:ext cx="4030414" cy="2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23865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845727"/>
            <a:ext cx="1066988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  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);</a:t>
            </a:r>
          </a:p>
          <a:p>
            <a:pPr eaLnBrk="1" hangingPunct="1">
              <a:spcBef>
                <a:spcPts val="1800"/>
              </a:spcBef>
            </a:pPr>
            <a:r>
              <a:rPr lang="en-US" sz="3000" noProof="1">
                <a:solidFill>
                  <a:srgbClr val="FBEEDC"/>
                </a:solidFill>
              </a:rPr>
              <a:t>  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148279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31</a:t>
            </a:fld>
            <a:endParaRPr lang="en-US" sz="11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Add a handler on the parent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9636" y="2820412"/>
            <a:ext cx="103663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/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() {</a:t>
            </a:r>
          </a:p>
          <a:p>
            <a:r>
              <a:rPr lang="en-US" sz="3200" noProof="1"/>
              <a:t>  $('.selected').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}</a:t>
            </a:r>
          </a:p>
          <a:p>
            <a:endParaRPr lang="en-US" sz="3200" noProof="1"/>
          </a:p>
          <a:p>
            <a:r>
              <a:rPr lang="en-US" sz="3200" noProof="1"/>
              <a:t>$('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3200" noProof="1"/>
              <a:t>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/>
              <a:t>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200" noProof="1"/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3200" noProof="1"/>
              <a:t>',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3472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13599" cy="5570355"/>
          </a:xfrm>
        </p:spPr>
        <p:txBody>
          <a:bodyPr/>
          <a:lstStyle/>
          <a:p>
            <a:r>
              <a:rPr lang="en-US" dirty="0"/>
              <a:t>An HTML page listing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</a:p>
          <a:p>
            <a:pPr lvl="1"/>
            <a:r>
              <a:rPr lang="en-US" dirty="0"/>
              <a:t>Clicking on a town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deselect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A button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shows all selected towns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Selectable Towns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4" y="3886200"/>
            <a:ext cx="1066799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{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inline-block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"&gt;&lt;li&gt;Sofia&lt;/li&gt;&lt;li&gt;Varna&lt;/li&gt;…&lt;/ul&gt;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id="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showTownsButton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"&gt;Show Towns&lt;/button&gt;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selectedTowns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"&gt;&lt;/div&gt;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$(()=&gt;attachEvents())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151121"/>
            <a:ext cx="3886200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Click Towns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097008"/>
            <a:ext cx="10667998" cy="5260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attachEvents()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').on('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li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99412" y="5029200"/>
            <a:ext cx="3706010" cy="1398996"/>
          </a:xfrm>
          <a:prstGeom prst="wedgeRoundRectCallout">
            <a:avLst>
              <a:gd name="adj1" fmla="val -59044"/>
              <a:gd name="adj2" fmla="val -580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Attach attribute</a:t>
            </a:r>
            <a:b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'data-selected' = 'true'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each selected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24546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Show Towns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51223"/>
            <a:ext cx="10667998" cy="3999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#showTownsButton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selLi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 li[data-selected=true]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towns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selLi.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.map(li =&gt; li.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).join(', 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#selectedTowns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.text("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 towns: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towns);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11545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has many ready-to-use plugins</a:t>
            </a:r>
          </a:p>
          <a:p>
            <a:pPr lvl="1"/>
            <a:r>
              <a:rPr lang="en-US" dirty="0"/>
              <a:t>E.g.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jQueryUI</a:t>
            </a:r>
            <a:r>
              <a:rPr lang="en-US" dirty="0"/>
              <a:t> library for UI controls</a:t>
            </a:r>
          </a:p>
          <a:p>
            <a:r>
              <a:rPr lang="en-US" dirty="0"/>
              <a:t>Plugins for UI</a:t>
            </a:r>
          </a:p>
          <a:p>
            <a:pPr lvl="1"/>
            <a:r>
              <a:rPr lang="en-US" dirty="0"/>
              <a:t>Tabs – </a:t>
            </a:r>
            <a:r>
              <a:rPr lang="en-US" dirty="0">
                <a:hlinkClick r:id="rId2"/>
              </a:rPr>
              <a:t>https://jqueryui.com/tabs/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noProof="1"/>
              <a:t>Arrangeable</a:t>
            </a:r>
            <a:r>
              <a:rPr lang="en-US" dirty="0"/>
              <a:t> elements (with drag and drop)</a:t>
            </a:r>
          </a:p>
          <a:p>
            <a:pPr lvl="2"/>
            <a:r>
              <a:rPr lang="en-US" dirty="0">
                <a:hlinkClick r:id="rId3"/>
              </a:rPr>
              <a:t>https://jqueryui.com/sortable/#display-grid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Plugins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275512" y="5939135"/>
            <a:ext cx="6114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BEEDC"/>
                </a:solidFill>
              </a:rPr>
              <a:t>$('#grid').sortable();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812" y="1744512"/>
            <a:ext cx="3795787" cy="1767388"/>
          </a:xfrm>
          <a:prstGeom prst="roundRect">
            <a:avLst>
              <a:gd name="adj" fmla="val 207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2" y="4079155"/>
            <a:ext cx="3104998" cy="2169245"/>
          </a:xfrm>
          <a:prstGeom prst="roundRect">
            <a:avLst>
              <a:gd name="adj" fmla="val 2071"/>
            </a:avLst>
          </a:prstGeom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275512" y="3936298"/>
            <a:ext cx="6114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BEEDC"/>
                </a:solidFill>
              </a:rPr>
              <a:t>$('#tabs-holder').tabs();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jQuery Plugins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1231642"/>
            <a:ext cx="1067117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(function(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$.fn.highlight </a:t>
            </a:r>
            <a:r>
              <a:rPr lang="en-US" sz="3200" noProof="1">
                <a:solidFill>
                  <a:srgbClr val="FBEEDC"/>
                </a:solidFill>
              </a:rPr>
              <a:t>= function(className) {    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>
                <a:solidFill>
                  <a:srgbClr val="FBEEDC"/>
                </a:solidFill>
              </a:rPr>
              <a:t>("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mouseover</a:t>
            </a:r>
            <a:r>
              <a:rPr lang="en-US" sz="3200" noProof="1">
                <a:solidFill>
                  <a:srgbClr val="FBEEDC"/>
                </a:solidFill>
              </a:rPr>
              <a:t>", function()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>
                <a:solidFill>
                  <a:srgbClr val="FBEEDC"/>
                </a:solidFill>
              </a:rPr>
              <a:t>(className);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});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>
                <a:solidFill>
                  <a:srgbClr val="FBEEDC"/>
                </a:solidFill>
              </a:rPr>
              <a:t>("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mouseout</a:t>
            </a:r>
            <a:r>
              <a:rPr lang="en-US" sz="3200" noProof="1">
                <a:solidFill>
                  <a:srgbClr val="FBEEDC"/>
                </a:solidFill>
              </a:rPr>
              <a:t>", function()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>
                <a:solidFill>
                  <a:srgbClr val="FBEEDC"/>
                </a:solidFill>
              </a:rPr>
              <a:t>(className);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});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}(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noProof="1">
                <a:solidFill>
                  <a:srgbClr val="FBEEDC"/>
                </a:solidFill>
              </a:rPr>
              <a:t>));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494212" y="5410200"/>
            <a:ext cx="667958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dirty="0">
                <a:solidFill>
                  <a:srgbClr val="FBEEDC"/>
                </a:solidFill>
              </a:rPr>
              <a:t>(".item").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highlight</a:t>
            </a:r>
            <a:r>
              <a:rPr lang="en-US" sz="3200" dirty="0">
                <a:solidFill>
                  <a:srgbClr val="FBEEDC"/>
                </a:solidFill>
              </a:rPr>
              <a:t>('big');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Highlight jQuery Plugin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97284" y="1340108"/>
            <a:ext cx="1079108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noProof="1">
                <a:solidFill>
                  <a:srgbClr val="FBEEDC"/>
                </a:solidFill>
              </a:rPr>
              <a:t>&lt;style&gt;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.item </a:t>
            </a:r>
            <a:r>
              <a:rPr lang="en-US" sz="3000" noProof="1">
                <a:solidFill>
                  <a:srgbClr val="FBEEDC"/>
                </a:solidFill>
              </a:rPr>
              <a:t>{ border: 1px solid #DDD }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.big </a:t>
            </a:r>
            <a:r>
              <a:rPr lang="en-US" sz="3000" noProof="1">
                <a:solidFill>
                  <a:srgbClr val="FBEEDC"/>
                </a:solidFill>
              </a:rPr>
              <a:t>{ font-size: 1.5em; font-weight: bold; }</a:t>
            </a:r>
          </a:p>
          <a:p>
            <a:pPr>
              <a:spcAft>
                <a:spcPts val="1200"/>
              </a:spcAft>
            </a:pPr>
            <a:r>
              <a:rPr lang="en-US" sz="3000" noProof="1">
                <a:solidFill>
                  <a:srgbClr val="FBEEDC"/>
                </a:solidFill>
              </a:rPr>
              <a:t>&lt;/style&gt;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&lt;span class="item"&gt;</a:t>
            </a:r>
            <a:r>
              <a:rPr lang="en-US" sz="3000" noProof="1">
                <a:solidFill>
                  <a:srgbClr val="FBEEDC"/>
                </a:solidFill>
                <a:latin typeface="+mn-lt"/>
              </a:rPr>
              <a:t>First</a:t>
            </a:r>
            <a:r>
              <a:rPr lang="en-US" sz="3000" noProof="1">
                <a:solidFill>
                  <a:srgbClr val="FBEEDC"/>
                </a:solidFill>
              </a:rPr>
              <a:t>&lt;/span&gt;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&lt;span class="item"&gt;</a:t>
            </a:r>
            <a:r>
              <a:rPr lang="en-US" sz="3000" noProof="1">
                <a:solidFill>
                  <a:srgbClr val="FBEEDC"/>
                </a:solidFill>
                <a:latin typeface="+mn-lt"/>
              </a:rPr>
              <a:t>Second</a:t>
            </a:r>
            <a:r>
              <a:rPr lang="en-US" sz="3000" noProof="1">
                <a:solidFill>
                  <a:srgbClr val="FBEEDC"/>
                </a:solidFill>
              </a:rPr>
              <a:t>&lt;/span&gt;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&lt;span class="item"&gt;</a:t>
            </a:r>
            <a:r>
              <a:rPr lang="en-US" sz="3000" noProof="1">
                <a:solidFill>
                  <a:srgbClr val="FBEEDC"/>
                </a:solidFill>
                <a:latin typeface="+mn-lt"/>
              </a:rPr>
              <a:t>Third</a:t>
            </a:r>
            <a:r>
              <a:rPr lang="en-US" sz="3000" noProof="1">
                <a:solidFill>
                  <a:srgbClr val="FBEEDC"/>
                </a:solidFill>
              </a:rPr>
              <a:t>&lt;/span&gt;</a:t>
            </a:r>
          </a:p>
          <a:p>
            <a:pPr>
              <a:spcBef>
                <a:spcPts val="1200"/>
              </a:spcBef>
            </a:pPr>
            <a:r>
              <a:rPr lang="en-US" sz="3000" noProof="1">
                <a:solidFill>
                  <a:srgbClr val="FBEEDC"/>
                </a:solidFill>
              </a:rPr>
              <a:t>&lt;script&gt;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000" dirty="0">
                <a:solidFill>
                  <a:srgbClr val="FBEEDC"/>
                </a:solidFill>
              </a:rPr>
              <a:t>(".item").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highlight</a:t>
            </a:r>
            <a:r>
              <a:rPr lang="en-US" sz="3000" dirty="0">
                <a:solidFill>
                  <a:srgbClr val="FBEEDC"/>
                </a:solidFill>
              </a:rPr>
              <a:t>('big');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26" y="2971800"/>
            <a:ext cx="402370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 is very powerful on DOM manipulation</a:t>
            </a:r>
          </a:p>
          <a:p>
            <a:pPr lvl="1"/>
            <a:r>
              <a:rPr lang="en-US" sz="3000" dirty="0"/>
              <a:t>Very popular library, run on 60 000 000 sites</a:t>
            </a:r>
          </a:p>
          <a:p>
            <a:r>
              <a:rPr lang="en-US" sz="3200" dirty="0"/>
              <a:t>Select + edit DOM elements:</a:t>
            </a:r>
          </a:p>
          <a:p>
            <a:endParaRPr lang="en-US" sz="3200" dirty="0"/>
          </a:p>
          <a:p>
            <a:r>
              <a:rPr lang="en-US" sz="3200" dirty="0"/>
              <a:t>Create elements:</a:t>
            </a:r>
          </a:p>
          <a:p>
            <a:endParaRPr lang="en-US" sz="3200" dirty="0"/>
          </a:p>
          <a:p>
            <a:r>
              <a:rPr lang="en-US" sz="3200" dirty="0"/>
              <a:t>Handle events: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34" y="1592727"/>
            <a:ext cx="2886066" cy="214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23" y="4267200"/>
            <a:ext cx="2009177" cy="20091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213" y="3118851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213" y="5797203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92260" y="4476344"/>
            <a:ext cx="75119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800" noProof="1">
                <a:solidFill>
                  <a:srgbClr val="FBEEDC"/>
                </a:solidFill>
              </a:rPr>
              <a:t>('&lt;h1&gt;Hello&lt;/h1&gt;').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2800" noProof="1">
                <a:solidFill>
                  <a:srgbClr val="FBEEDC"/>
                </a:solidFill>
              </a:rPr>
              <a:t>('body');</a:t>
            </a:r>
          </a:p>
        </p:txBody>
      </p:sp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Local Script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066800"/>
            <a:ext cx="10515598" cy="5301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jquery-3.1.1.min.js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2853898"/>
            <a:ext cx="10515598" cy="3607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ready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*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fadeOut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(document.body).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"Removed: " +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"&lt;br&gt;\n");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stopPropagation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6614" y="1752600"/>
            <a:ext cx="105155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&gt;This is a 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href="https://softuni.bg"&gt;link&lt;/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&gt;one&lt;/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&gt;two&lt;/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&gt;three&lt;/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25" y="3295769"/>
            <a:ext cx="3705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814" y="2590800"/>
            <a:ext cx="111251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document.getElementsByClassName('.menu-item');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document.getElementById('navigation');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document.querySelectorAll('ul.menu li');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1814" y="5924144"/>
            <a:ext cx="1112519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'blue');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35928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Multi-selector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1900" y="215302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21899" y="300908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class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1900" y="3882292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1899" y="4785024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('#id')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1899" y="5687756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('selector1,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selector2')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Combined selector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3" y="5015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('li:eq(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third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1209472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Even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6812" y="1210769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Odd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414" y="1975937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First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6813" y="1971716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Last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412" y="5777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(:checked)')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Elements not matching the selector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414" y="3491251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('li:has(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0413" y="4248542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('li:contains("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given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414" y="2737937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first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page 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of text items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[Extract Text]</a:t>
            </a:r>
            <a:r>
              <a:rPr lang="en-US" dirty="0"/>
              <a:t> button</a:t>
            </a:r>
          </a:p>
          <a:p>
            <a:r>
              <a:rPr lang="en-US" dirty="0"/>
              <a:t>Write a JS function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display all list items</a:t>
            </a:r>
            <a:r>
              <a:rPr lang="en-US" dirty="0"/>
              <a:t>, separated by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from List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10" y="2819400"/>
            <a:ext cx="4411028" cy="3415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72" y="2819400"/>
            <a:ext cx="4411028" cy="3415665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5852855" y="437483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8206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</a:t>
            </a:r>
            <a:r>
              <a:rPr lang="en-US"/>
              <a:t>from List – </a:t>
            </a:r>
            <a:r>
              <a:rPr lang="en-US" dirty="0"/>
              <a:t>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0958" y="1338930"/>
            <a:ext cx="5486398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"&gt;&lt;/div&gt;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56" y="1800749"/>
            <a:ext cx="4852131" cy="37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2372</Words>
  <Application>Microsoft Office PowerPoint</Application>
  <PresentationFormat>Custom</PresentationFormat>
  <Paragraphs>414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SoftUni 16x9</vt:lpstr>
      <vt:lpstr>What is jQuery?</vt:lpstr>
      <vt:lpstr>Why jQuery?</vt:lpstr>
      <vt:lpstr>Using jQuery from CDN</vt:lpstr>
      <vt:lpstr>Using jQuery from Local Script</vt:lpstr>
      <vt:lpstr>Selection with jQuery</vt:lpstr>
      <vt:lpstr>jQuery Selectors</vt:lpstr>
      <vt:lpstr>Filter Selectors in jQuery</vt:lpstr>
      <vt:lpstr>Problem: Text from List</vt:lpstr>
      <vt:lpstr>Problem: Text from List – HTML</vt:lpstr>
      <vt:lpstr>Solution: Text from List</vt:lpstr>
      <vt:lpstr>Problem: Search in List</vt:lpstr>
      <vt:lpstr>Problem: Search in List – HTML</vt:lpstr>
      <vt:lpstr>Solution: Search in List</vt:lpstr>
      <vt:lpstr>Altering the DOM with jQuery</vt:lpstr>
      <vt:lpstr>Adding Elements with jQuery</vt:lpstr>
      <vt:lpstr>Creating / Removing Elements</vt:lpstr>
      <vt:lpstr>Problem: Countries Table</vt:lpstr>
      <vt:lpstr>Problem: Countries Table – HTML</vt:lpstr>
      <vt:lpstr>Solution: Countries Table – Initialize Table</vt:lpstr>
      <vt:lpstr>Solution: Countries Table – Create Country </vt:lpstr>
      <vt:lpstr>Solution: Countries Table – Add Country Row</vt:lpstr>
      <vt:lpstr>Solution: Countries Table – Row Up</vt:lpstr>
      <vt:lpstr>Solution: Countries Table – Row Down</vt:lpstr>
      <vt:lpstr>Solution: Countries Table – Delete Row</vt:lpstr>
      <vt:lpstr>Solution: Countries Table – Fix Row Links</vt:lpstr>
      <vt:lpstr>jQuery Events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Problem: Selectable Towns</vt:lpstr>
      <vt:lpstr>Solution: Selectable Towns – Click Towns</vt:lpstr>
      <vt:lpstr>Solution: Selectable Towns – Show Towns</vt:lpstr>
      <vt:lpstr>jQuery Plugins</vt:lpstr>
      <vt:lpstr>Creating jQuery Plugins</vt:lpstr>
      <vt:lpstr>Using the Highlight jQuery Plugin</vt:lpstr>
      <vt:lpstr>Summary</vt:lpstr>
    </vt:vector>
  </TitlesOfParts>
  <Manager>Svetlin Nakov</Manager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Library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123</cp:lastModifiedBy>
  <cp:revision>149</cp:revision>
  <dcterms:created xsi:type="dcterms:W3CDTF">2014-01-02T17:00:34Z</dcterms:created>
  <dcterms:modified xsi:type="dcterms:W3CDTF">2016-10-19T11:26:07Z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