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528" r:id="rId3"/>
    <p:sldId id="529" r:id="rId4"/>
    <p:sldId id="534" r:id="rId5"/>
    <p:sldId id="531" r:id="rId6"/>
    <p:sldId id="532" r:id="rId7"/>
    <p:sldId id="517" r:id="rId8"/>
    <p:sldId id="530" r:id="rId9"/>
    <p:sldId id="535" r:id="rId10"/>
    <p:sldId id="507" r:id="rId11"/>
    <p:sldId id="536" r:id="rId12"/>
    <p:sldId id="541" r:id="rId13"/>
    <p:sldId id="542" r:id="rId14"/>
    <p:sldId id="538" r:id="rId15"/>
    <p:sldId id="546" r:id="rId16"/>
    <p:sldId id="537" r:id="rId17"/>
    <p:sldId id="539" r:id="rId18"/>
    <p:sldId id="540" r:id="rId19"/>
    <p:sldId id="543" r:id="rId20"/>
    <p:sldId id="545" r:id="rId21"/>
    <p:sldId id="521" r:id="rId22"/>
    <p:sldId id="547" r:id="rId23"/>
    <p:sldId id="549" r:id="rId24"/>
    <p:sldId id="509" r:id="rId25"/>
    <p:sldId id="550" r:id="rId26"/>
    <p:sldId id="551" r:id="rId27"/>
    <p:sldId id="552" r:id="rId28"/>
    <p:sldId id="553" r:id="rId29"/>
    <p:sldId id="554" r:id="rId30"/>
    <p:sldId id="555" r:id="rId31"/>
    <p:sldId id="556" r:id="rId32"/>
    <p:sldId id="557" r:id="rId33"/>
    <p:sldId id="503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C9E"/>
    <a:srgbClr val="FBEEDC"/>
    <a:srgbClr val="FBEEC9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4595" autoAdjust="0"/>
  </p:normalViewPr>
  <p:slideViewPr>
    <p:cSldViewPr>
      <p:cViewPr varScale="1">
        <p:scale>
          <a:sx n="72" d="100"/>
          <a:sy n="72" d="100"/>
        </p:scale>
        <p:origin x="780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9/29/2016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0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51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7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9/29/2016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1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1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1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1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1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86256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JS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arrays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ordered sequences of elements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574277" y="200065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5069527" y="2201881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951724" y="2474368"/>
            <a:ext cx="3285001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71724" y="2137106"/>
            <a:ext cx="25146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index</a:t>
            </a:r>
            <a:endParaRPr lang="bg-BG" sz="28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2042545"/>
              </p:ext>
            </p:extLst>
          </p:nvPr>
        </p:nvGraphicFramePr>
        <p:xfrm>
          <a:off x="4982606" y="273686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399868" y="3124200"/>
            <a:ext cx="2576314" cy="665164"/>
          </a:xfrm>
          <a:prstGeom prst="wedgeRoundRectCallout">
            <a:avLst>
              <a:gd name="adj1" fmla="val -71119"/>
              <a:gd name="adj2" fmla="val -548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element</a:t>
            </a:r>
            <a:endParaRPr lang="bg-BG" sz="28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7815" y="4060210"/>
            <a:ext cx="11873194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indent="-231606"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prstClr val="white"/>
                </a:solidFill>
              </a:rPr>
              <a:t>Elements are </a:t>
            </a:r>
            <a:r>
              <a:rPr lang="en-US" sz="3200" dirty="0">
                <a:solidFill>
                  <a:srgbClr val="FBEEC9">
                    <a:lumMod val="75000"/>
                  </a:srgbClr>
                </a:solidFill>
              </a:rPr>
              <a:t>numbered</a:t>
            </a:r>
            <a:r>
              <a:rPr lang="en-US" sz="3200" dirty="0">
                <a:solidFill>
                  <a:prstClr val="white"/>
                </a:solidFill>
              </a:rPr>
              <a:t> from </a:t>
            </a:r>
            <a:r>
              <a:rPr lang="en-US" sz="3200" b="1" dirty="0">
                <a:solidFill>
                  <a:srgbClr val="FBEEC9">
                    <a:lumMod val="75000"/>
                  </a:srgbClr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prstClr val="white"/>
                </a:solidFill>
              </a:rPr>
              <a:t> to </a:t>
            </a:r>
            <a:r>
              <a:rPr lang="en-US" sz="3200" b="1" dirty="0">
                <a:solidFill>
                  <a:srgbClr val="FBEEC9">
                    <a:lumMod val="75000"/>
                  </a:srgbClr>
                </a:solidFill>
                <a:latin typeface="Consolas" panose="020B0609020204030204" pitchFamily="49" charset="0"/>
              </a:rPr>
              <a:t>length-1</a:t>
            </a:r>
          </a:p>
          <a:p>
            <a:pPr lvl="1" indent="-231606"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prstClr val="white"/>
                </a:solidFill>
              </a:rPr>
              <a:t>Arrays hold </a:t>
            </a:r>
            <a:r>
              <a:rPr lang="en-US" sz="3200" dirty="0">
                <a:solidFill>
                  <a:srgbClr val="FBEEC9">
                    <a:lumMod val="75000"/>
                  </a:srgbClr>
                </a:solidFill>
              </a:rPr>
              <a:t>key-value pairs</a:t>
            </a:r>
          </a:p>
          <a:p>
            <a:pPr marL="914240" lvl="2" indent="-231606"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rgbClr val="FBEEC9">
                    <a:lumMod val="75000"/>
                  </a:srgbClr>
                </a:solidFill>
              </a:rPr>
              <a:t>Key</a:t>
            </a:r>
            <a:r>
              <a:rPr lang="en-US" sz="3000" dirty="0">
                <a:solidFill>
                  <a:prstClr val="white"/>
                </a:solidFill>
              </a:rPr>
              <a:t> (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3000" dirty="0">
                <a:solidFill>
                  <a:prstClr val="white"/>
                </a:solidFill>
              </a:rPr>
              <a:t>…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length-1</a:t>
            </a:r>
            <a:r>
              <a:rPr lang="en-US" sz="3000" dirty="0">
                <a:solidFill>
                  <a:prstClr val="white"/>
                </a:solidFill>
              </a:rPr>
              <a:t>), </a:t>
            </a:r>
            <a:r>
              <a:rPr lang="en-US" sz="3000" b="1" dirty="0">
                <a:solidFill>
                  <a:srgbClr val="FBEEC9">
                    <a:lumMod val="75000"/>
                  </a:srgbClr>
                </a:solidFill>
              </a:rPr>
              <a:t>value</a:t>
            </a:r>
            <a:r>
              <a:rPr lang="en-US" sz="3000" dirty="0">
                <a:solidFill>
                  <a:prstClr val="white"/>
                </a:solidFill>
              </a:rPr>
              <a:t> of </a:t>
            </a:r>
            <a:r>
              <a:rPr lang="en-US" sz="3000" dirty="0">
                <a:solidFill>
                  <a:srgbClr val="FBEEC9">
                    <a:lumMod val="75000"/>
                  </a:srgbClr>
                </a:solidFill>
              </a:rPr>
              <a:t>any type </a:t>
            </a:r>
            <a:r>
              <a:rPr lang="en-US" sz="3000" dirty="0">
                <a:solidFill>
                  <a:prstClr val="white"/>
                </a:solidFill>
              </a:rPr>
              <a:t>(e.g. number / string / object)</a:t>
            </a:r>
          </a:p>
          <a:p>
            <a:pPr lvl="1" indent="-231606"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prstClr val="white"/>
                </a:solidFill>
              </a:rPr>
              <a:t>Arrays have </a:t>
            </a:r>
            <a:r>
              <a:rPr lang="en-US" sz="3200" dirty="0">
                <a:solidFill>
                  <a:srgbClr val="FBEEC9">
                    <a:lumMod val="75000"/>
                  </a:srgbClr>
                </a:solidFill>
              </a:rPr>
              <a:t>variable size </a:t>
            </a:r>
            <a:r>
              <a:rPr lang="en-US" sz="3200" dirty="0">
                <a:solidFill>
                  <a:prstClr val="white"/>
                </a:solidFill>
              </a:rPr>
              <a:t>– can be resized (unlike C# / Java / C++)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7177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/ Remove Elements at Both Ends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2210" y="1140689"/>
            <a:ext cx="1045380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let nums =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10, 20, 30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('|'));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10|20|30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2210" y="2226512"/>
            <a:ext cx="1045380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(40);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10|20|30|40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2210" y="3312335"/>
            <a:ext cx="1045380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let tail = 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();      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tail = 40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10|20|30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2210" y="4398158"/>
            <a:ext cx="1045380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unshift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0|10|20|30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22210" y="5483981"/>
            <a:ext cx="1045380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let head = 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shift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();    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head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10|20|30</a:t>
            </a:r>
          </a:p>
        </p:txBody>
      </p:sp>
    </p:spTree>
    <p:extLst>
      <p:ext uri="{BB962C8B-B14F-4D97-AF65-F5344CB8AC3E}">
        <p14:creationId xmlns:p14="http://schemas.microsoft.com/office/powerpoint/2010/main" val="206336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2753"/>
            <a:ext cx="11804822" cy="5570355"/>
          </a:xfrm>
        </p:spPr>
        <p:txBody>
          <a:bodyPr/>
          <a:lstStyle/>
          <a:p>
            <a:r>
              <a:rPr lang="en-US" dirty="0"/>
              <a:t>You are given an array of numbers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</a:p>
          <a:p>
            <a:pPr lvl="1"/>
            <a:r>
              <a:rPr lang="en-US" dirty="0"/>
              <a:t>Process them one by one and produce a new array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</a:t>
            </a:r>
          </a:p>
          <a:p>
            <a:pPr lvl="2"/>
            <a:r>
              <a:rPr lang="en-US" dirty="0"/>
              <a:t>Prepend each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negative</a:t>
            </a:r>
            <a:r>
              <a:rPr lang="en-US" dirty="0"/>
              <a:t> element 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front</a:t>
            </a:r>
            <a:r>
              <a:rPr lang="en-US" dirty="0"/>
              <a:t> of result</a:t>
            </a:r>
          </a:p>
          <a:p>
            <a:pPr lvl="2"/>
            <a:r>
              <a:rPr lang="en-US" dirty="0"/>
              <a:t>Append each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positive</a:t>
            </a:r>
            <a:r>
              <a:rPr lang="en-US" dirty="0"/>
              <a:t> (or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dirty="0"/>
              <a:t>) element 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end</a:t>
            </a:r>
            <a:r>
              <a:rPr lang="en-US" dirty="0"/>
              <a:t> of result</a:t>
            </a:r>
          </a:p>
          <a:p>
            <a:pPr lvl="1"/>
            <a:r>
              <a:rPr lang="en-US" dirty="0"/>
              <a:t>Print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</a:t>
            </a:r>
            <a:r>
              <a:rPr lang="en-US" dirty="0"/>
              <a:t> array, each element at separate line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Negative / Positive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18302" y="4518948"/>
            <a:ext cx="578236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3702" y="4518948"/>
            <a:ext cx="609600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7" name="Right Arrow 7"/>
          <p:cNvSpPr/>
          <p:nvPr/>
        </p:nvSpPr>
        <p:spPr>
          <a:xfrm>
            <a:off x="2572501" y="526732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12184" y="4518948"/>
            <a:ext cx="578236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07584" y="4518948"/>
            <a:ext cx="609600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" name="Right Arrow 7"/>
          <p:cNvSpPr/>
          <p:nvPr/>
        </p:nvSpPr>
        <p:spPr>
          <a:xfrm>
            <a:off x="5766383" y="526732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28012" y="4518948"/>
            <a:ext cx="578236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523412" y="4518948"/>
            <a:ext cx="609600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3" name="Right Arrow 7"/>
          <p:cNvSpPr/>
          <p:nvPr/>
        </p:nvSpPr>
        <p:spPr>
          <a:xfrm>
            <a:off x="8982211" y="526732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3188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Negative / Positive Numbers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2210" y="1242723"/>
            <a:ext cx="10453802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function negativePositiveNumbers(arr)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3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arr = arr.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en-US" sz="3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(Number);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let result =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sz="3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(num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3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arr)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if (num &lt;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result.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unshift</a:t>
            </a:r>
            <a:r>
              <a:rPr lang="en-US" sz="3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(num);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Insert at the start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result.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3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(num);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Append at the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console.log(result.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3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('\n'));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000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6213" y="615112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7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Arrays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2210" y="1295400"/>
            <a:ext cx="1045380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let nums =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'one',</a:t>
            </a:r>
            <a:r>
              <a:rPr lang="en-US" sz="2800" noProof="1">
                <a:solidFill>
                  <a:srgbClr val="FBEEDC"/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'two',</a:t>
            </a:r>
            <a:r>
              <a:rPr lang="en-US" sz="2800" noProof="1">
                <a:solidFill>
                  <a:srgbClr val="FBEEDC"/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'three',</a:t>
            </a:r>
            <a:r>
              <a:rPr lang="en-US" sz="2800" noProof="1">
                <a:solidFill>
                  <a:srgbClr val="FBEEDC"/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'four'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('|'));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one|two|three|four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2210" y="2559171"/>
            <a:ext cx="1045380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let firstNums = 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slice(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0, 2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start, end+1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console.log(firstNums.join('|'));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one|two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2210" y="3850532"/>
            <a:ext cx="1045380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let lastNums = 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slice(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2, 4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start, end+1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console.log(lastNums.join('|'));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three|four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22210" y="5141893"/>
            <a:ext cx="1045380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let midNums = 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slice(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1, 3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start, end+1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console.log(midNums.join('|'));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two|three</a:t>
            </a:r>
          </a:p>
        </p:txBody>
      </p:sp>
    </p:spTree>
    <p:extLst>
      <p:ext uri="{BB962C8B-B14F-4D97-AF65-F5344CB8AC3E}">
        <p14:creationId xmlns:p14="http://schemas.microsoft.com/office/powerpoint/2010/main" val="84124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Splice: Cut </a:t>
            </a:r>
            <a:r>
              <a:rPr lang="en-US" dirty="0"/>
              <a:t>and Insert </a:t>
            </a:r>
            <a:r>
              <a:rPr lang="en-US"/>
              <a:t>Array Elements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61122" y="1295400"/>
            <a:ext cx="1045380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let nums =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bg-BG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5, 10, 15, 20, 25, 30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bg-BG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console.log(nums.j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oin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('|'));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5|10|15|20|25|30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61122" y="2667000"/>
            <a:ext cx="104538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let mid = 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splice(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2, 3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start, delete-count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console.log(mid.join('|'));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15|20|25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5|10|30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61122" y="4469488"/>
            <a:ext cx="104538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nums =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bg-BG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5, 10, 15, 20, 25, 30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bg-BG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splice(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3, 2, "twenty", "twenty-five"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console.log(nums.join('|'));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5|10|15|twenty|twenty-five|30</a:t>
            </a:r>
          </a:p>
        </p:txBody>
      </p:sp>
    </p:spTree>
    <p:extLst>
      <p:ext uri="{BB962C8B-B14F-4D97-AF65-F5344CB8AC3E}">
        <p14:creationId xmlns:p14="http://schemas.microsoft.com/office/powerpoint/2010/main" val="190132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84947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You are given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first element holds an integer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Print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sz="3000" dirty="0"/>
              <a:t> and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last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sz="3000" dirty="0"/>
              <a:t> from the other elements in the array (space separated)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First and Last K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88176" y="951688"/>
            <a:ext cx="578236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483576" y="1349550"/>
            <a:ext cx="1082836" cy="1047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942375" y="170006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188176" y="2970176"/>
            <a:ext cx="578236" cy="22718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0483576" y="3582498"/>
            <a:ext cx="1082836" cy="1047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ight Arrow 7"/>
          <p:cNvSpPr/>
          <p:nvPr/>
        </p:nvSpPr>
        <p:spPr>
          <a:xfrm>
            <a:off x="9942375" y="393301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9188176" y="5428160"/>
            <a:ext cx="578236" cy="1047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0483576" y="5428160"/>
            <a:ext cx="1082836" cy="1047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7"/>
          <p:cNvSpPr/>
          <p:nvPr/>
        </p:nvSpPr>
        <p:spPr>
          <a:xfrm>
            <a:off x="9942375" y="577867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68863" y="3469696"/>
            <a:ext cx="8137637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function firstLastKElements(arr)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= Number(arr.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shift()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console.log(arr.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(0,</a:t>
            </a:r>
            <a:r>
              <a:rPr lang="en-US" sz="2800" noProof="1">
                <a:solidFill>
                  <a:srgbClr val="FBEEDC"/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).join('</a:t>
            </a:r>
            <a:r>
              <a:rPr lang="en-US" sz="2800" noProof="1">
                <a:solidFill>
                  <a:srgbClr val="FBEEDC"/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console.log(arr.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(arr.length-k,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arr.length).join(' 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8864" y="6255257"/>
            <a:ext cx="8137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https://judge.softuni.bg/Contests/311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2136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2753"/>
            <a:ext cx="5093961" cy="5570355"/>
          </a:xfrm>
        </p:spPr>
        <p:txBody>
          <a:bodyPr>
            <a:normAutofit/>
          </a:bodyPr>
          <a:lstStyle/>
          <a:p>
            <a:r>
              <a:rPr lang="en-US" sz="3300" dirty="0"/>
              <a:t>Take two integers 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300" dirty="0"/>
              <a:t> and 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endParaRPr lang="en-US" sz="3300" dirty="0"/>
          </a:p>
          <a:p>
            <a:r>
              <a:rPr lang="en-US" sz="3300" dirty="0"/>
              <a:t>Generate and print the following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sequence</a:t>
            </a:r>
            <a:r>
              <a:rPr lang="en-US" sz="3300" dirty="0"/>
              <a:t>:</a:t>
            </a:r>
          </a:p>
          <a:p>
            <a:pPr lvl="1"/>
            <a:r>
              <a:rPr lang="en-US" sz="3000" dirty="0"/>
              <a:t>The first element is: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/>
            <a:r>
              <a:rPr lang="en-US" sz="3000" dirty="0"/>
              <a:t>All other elements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sum of the previous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sz="3000" dirty="0"/>
              <a:t> elements</a:t>
            </a:r>
          </a:p>
          <a:p>
            <a:r>
              <a:rPr lang="en-US" sz="3300" dirty="0"/>
              <a:t>Example: 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300" dirty="0"/>
              <a:t> =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9</a:t>
            </a:r>
            <a:r>
              <a:rPr lang="en-US" sz="3300" dirty="0"/>
              <a:t>, 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sz="3300" dirty="0"/>
              <a:t> =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5</a:t>
            </a:r>
          </a:p>
          <a:p>
            <a:pPr lvl="1"/>
            <a:r>
              <a:rPr lang="en-US" sz="3000" dirty="0"/>
              <a:t>120 = 4 + 8 + 16 + 31 + 61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Last K Numbers Sequence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37212" y="1313232"/>
            <a:ext cx="599825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algn="ctr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417758" y="1654644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32614" y="1313231"/>
            <a:ext cx="452922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1 1 2 4 7 13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37212" y="2608632"/>
            <a:ext cx="599825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417758" y="2950044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2614" y="2608631"/>
            <a:ext cx="452922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1 1 2 3 5 8 13 21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37212" y="3892075"/>
            <a:ext cx="599825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6417758" y="4233487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32614" y="3892074"/>
            <a:ext cx="452922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1 1 2 4 8 16 31 61 120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932614" y="4991896"/>
            <a:ext cx="4529220" cy="981300"/>
            <a:chOff x="6932614" y="5050264"/>
            <a:chExt cx="4529220" cy="981300"/>
          </a:xfrm>
        </p:grpSpPr>
        <p:sp>
          <p:nvSpPr>
            <p:cNvPr id="17" name="Rectangle 16"/>
            <p:cNvSpPr/>
            <p:nvPr/>
          </p:nvSpPr>
          <p:spPr>
            <a:xfrm>
              <a:off x="8119283" y="5498164"/>
              <a:ext cx="2533483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652766" y="5498164"/>
              <a:ext cx="809068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932614" y="5498164"/>
              <a:ext cx="452922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1 1 2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4 8 16 31 61 </a:t>
              </a:r>
              <a:r>
                <a:rPr lang="en-US" sz="2800" b="1" noProof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35726" y="505026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90000"/>
                    </a:schemeClr>
                  </a:solidFill>
                </a:rPr>
                <a:t>+</a:t>
              </a:r>
            </a:p>
          </p:txBody>
        </p:sp>
        <p:cxnSp>
          <p:nvCxnSpPr>
            <p:cNvPr id="21" name="Curved Connector 20"/>
            <p:cNvCxnSpPr>
              <a:stCxn id="15" idx="0"/>
              <a:endCxn id="14" idx="0"/>
            </p:cNvCxnSpPr>
            <p:nvPr/>
          </p:nvCxnSpPr>
          <p:spPr>
            <a:xfrm rot="5400000" flipH="1" flipV="1">
              <a:off x="10127262" y="4568126"/>
              <a:ext cx="12700" cy="1860076"/>
            </a:xfrm>
            <a:prstGeom prst="curvedConnector3">
              <a:avLst>
                <a:gd name="adj1" fmla="val 2942858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1446213" y="6152744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1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Last K Numbers Sequence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1267195"/>
            <a:ext cx="10668002" cy="4680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900" dirty="0"/>
              <a:t>function sumLastKNumbersSequence([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2900" dirty="0"/>
              <a:t>,</a:t>
            </a:r>
            <a:r>
              <a:rPr lang="en-US" sz="2900" dirty="0">
                <a:latin typeface="+mn-lt"/>
              </a:rPr>
              <a:t>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lang="en-US" sz="2900" dirty="0"/>
              <a:t>]) {</a:t>
            </a:r>
          </a:p>
          <a:p>
            <a:r>
              <a:rPr lang="en-US" sz="2900" dirty="0"/>
              <a:t>  let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seq</a:t>
            </a:r>
            <a:r>
              <a:rPr lang="en-US" sz="2900" dirty="0"/>
              <a:t> =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[1]</a:t>
            </a:r>
            <a:r>
              <a:rPr lang="en-US" sz="2900" dirty="0"/>
              <a:t>;</a:t>
            </a:r>
          </a:p>
          <a:p>
            <a:r>
              <a:rPr lang="en-US" sz="2900" dirty="0"/>
              <a:t>  for (let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current </a:t>
            </a:r>
            <a:r>
              <a:rPr lang="en-US" sz="2900" dirty="0"/>
              <a:t>=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900" dirty="0"/>
              <a:t>;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current </a:t>
            </a:r>
            <a:r>
              <a:rPr lang="en-US" sz="2900" dirty="0"/>
              <a:t>&lt;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2900" dirty="0"/>
              <a:t>;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current</a:t>
            </a:r>
            <a:r>
              <a:rPr lang="en-US" sz="2900" dirty="0"/>
              <a:t>++) {</a:t>
            </a:r>
          </a:p>
          <a:p>
            <a:r>
              <a:rPr lang="en-US" sz="2900" dirty="0"/>
              <a:t>    let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start</a:t>
            </a:r>
            <a:r>
              <a:rPr lang="en-US" sz="2900" dirty="0"/>
              <a:t> = Math.max(0,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current </a:t>
            </a:r>
            <a:r>
              <a:rPr lang="en-US" sz="2900" dirty="0"/>
              <a:t>-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lang="en-US" sz="2900" dirty="0"/>
              <a:t>);</a:t>
            </a:r>
          </a:p>
          <a:p>
            <a:r>
              <a:rPr lang="en-US" sz="2900" dirty="0"/>
              <a:t>    let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end</a:t>
            </a:r>
            <a:r>
              <a:rPr lang="en-US" sz="2900" dirty="0"/>
              <a:t> =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current </a:t>
            </a:r>
            <a:r>
              <a:rPr lang="en-US" sz="2900" dirty="0"/>
              <a:t>-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900" dirty="0"/>
              <a:t>;</a:t>
            </a:r>
          </a:p>
          <a:p>
            <a:r>
              <a:rPr lang="en-US" sz="2900" dirty="0"/>
              <a:t>    let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sz="2900" dirty="0"/>
              <a:t> =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// TODO: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sum the values of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seq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[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start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…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end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]</a:t>
            </a:r>
          </a:p>
          <a:p>
            <a:r>
              <a:rPr lang="en-US" sz="2900" dirty="0"/>
              <a:t>   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seq</a:t>
            </a:r>
            <a:r>
              <a:rPr lang="en-US" sz="2900" dirty="0"/>
              <a:t>[current] =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sz="2900" dirty="0"/>
              <a:t>;</a:t>
            </a:r>
          </a:p>
          <a:p>
            <a:r>
              <a:rPr lang="en-US" sz="2900" dirty="0"/>
              <a:t>  }</a:t>
            </a:r>
          </a:p>
          <a:p>
            <a:r>
              <a:rPr lang="en-US" sz="2900" dirty="0"/>
              <a:t>  console.log(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seq</a:t>
            </a:r>
            <a:r>
              <a:rPr lang="en-US" sz="2900" dirty="0"/>
              <a:t>.join(' '));</a:t>
            </a:r>
          </a:p>
          <a:p>
            <a:r>
              <a:rPr lang="en-US" sz="29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6213" y="6152744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9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Transforming Elements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2210" y="1199744"/>
            <a:ext cx="1045380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let nums =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'one',</a:t>
            </a:r>
            <a:r>
              <a:rPr lang="en-US" sz="2800" noProof="1">
                <a:solidFill>
                  <a:srgbClr val="FBEEDC"/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'two',</a:t>
            </a:r>
            <a:r>
              <a:rPr lang="en-US" sz="2800" noProof="1">
                <a:solidFill>
                  <a:srgbClr val="FBEEDC"/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'three',</a:t>
            </a:r>
            <a:r>
              <a:rPr lang="en-US" sz="2800" noProof="1">
                <a:solidFill>
                  <a:srgbClr val="FBEEDC"/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'four'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one|two|three|four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2210" y="2463515"/>
            <a:ext cx="104538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let filteredNums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x =&gt; x.startsWith('t')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2">
                  <a:lumMod val="75000"/>
                </a:schemeClr>
              </a:solidFill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console.log(filteredNums.join('|'));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two|three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2210" y="4162639"/>
            <a:ext cx="1045380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let lengths = 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x =&gt; x.length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2">
                  <a:lumMod val="75000"/>
                </a:schemeClr>
              </a:solidFill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console.log(lengths.join('|'));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3|3|5|4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22210" y="5430875"/>
            <a:ext cx="1045380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let lengths = 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x =&gt; [x.length, x[0]]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2">
                  <a:lumMod val="75000"/>
                </a:schemeClr>
              </a:solidFill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console.log(lengths.join('|'));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3,o|3,t|5,t|4,f</a:t>
            </a:r>
          </a:p>
        </p:txBody>
      </p:sp>
    </p:spTree>
    <p:extLst>
      <p:ext uri="{BB962C8B-B14F-4D97-AF65-F5344CB8AC3E}">
        <p14:creationId xmlns:p14="http://schemas.microsoft.com/office/powerpoint/2010/main" val="391228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84947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are given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dirty="0"/>
              <a:t> numbers,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doubled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Process Odd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27751" y="1157140"/>
            <a:ext cx="710061" cy="16622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54976" y="1715312"/>
            <a:ext cx="1325836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50 30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713775" y="18151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90152" y="2629712"/>
            <a:ext cx="7514060" cy="32162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function firstLastKElements(arr)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= arr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(num, i) =&gt; i % 2 == 1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x =&gt; 2*x)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reverse()</a:t>
            </a: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return result.join(' 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900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827751" y="3364147"/>
            <a:ext cx="710061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54976" y="4332104"/>
            <a:ext cx="1325836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6 8 0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7"/>
          <p:cNvSpPr/>
          <p:nvPr/>
        </p:nvSpPr>
        <p:spPr>
          <a:xfrm>
            <a:off x="9713775" y="4431972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TextBox 24"/>
          <p:cNvSpPr txBox="1"/>
          <p:nvPr/>
        </p:nvSpPr>
        <p:spPr>
          <a:xfrm>
            <a:off x="455612" y="6102567"/>
            <a:ext cx="864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89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– Examples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1173065"/>
            <a:ext cx="10515598" cy="22494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3000" dirty="0"/>
              <a:t>let arr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/>
              <a:t>10, 20, 30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/>
              <a:t>;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console.log(arr);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// [10,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20,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30]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console.log(arr.length);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// 3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console.log(arr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/>
              <a:t>0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/>
              <a:t>);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// 10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2" y="3663868"/>
            <a:ext cx="10515598" cy="12337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3000" dirty="0"/>
              <a:t>arr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/>
              <a:t>0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/>
              <a:t> = 5;</a:t>
            </a:r>
            <a:r>
              <a:rPr lang="bg-BG" sz="3000" dirty="0"/>
              <a:t> </a:t>
            </a:r>
            <a:r>
              <a:rPr lang="bg-BG" sz="3000" i="1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Elements can be modified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console.log(arr);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// [5,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20,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30]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36612" y="5167028"/>
            <a:ext cx="10515598" cy="12337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3000" dirty="0"/>
              <a:t>arr.push(500);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 // 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Elements are resizable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sz="3000" dirty="0"/>
              <a:t>console.log(arr);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// [5,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20,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30,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500]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021" y="1302419"/>
            <a:ext cx="2981325" cy="1990725"/>
          </a:xfrm>
          <a:prstGeom prst="roundRect">
            <a:avLst>
              <a:gd name="adj" fmla="val 2271"/>
            </a:avLst>
          </a:prstGeom>
        </p:spPr>
      </p:pic>
    </p:spTree>
    <p:extLst>
      <p:ext uri="{BB962C8B-B14F-4D97-AF65-F5344CB8AC3E}">
        <p14:creationId xmlns:p14="http://schemas.microsoft.com/office/powerpoint/2010/main" val="294270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90312" y="4876800"/>
            <a:ext cx="8938472" cy="820600"/>
          </a:xfrm>
        </p:spPr>
        <p:txBody>
          <a:bodyPr/>
          <a:lstStyle/>
          <a:p>
            <a:r>
              <a:rPr lang="en-US" dirty="0"/>
              <a:t>Sorting Arrays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51773" y="5754968"/>
            <a:ext cx="10815551" cy="719034"/>
          </a:xfrm>
        </p:spPr>
        <p:txBody>
          <a:bodyPr/>
          <a:lstStyle/>
          <a:p>
            <a:r>
              <a:rPr lang="en-US" dirty="0"/>
              <a:t>Arranging Elements in Increasing Order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989" y="1143000"/>
            <a:ext cx="3923116" cy="3239085"/>
          </a:xfrm>
          <a:prstGeom prst="roundRect">
            <a:avLst>
              <a:gd name="adj" fmla="val 1801"/>
            </a:avLst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86" y="2156507"/>
            <a:ext cx="3666270" cy="1652402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012" y="2251081"/>
            <a:ext cx="3769545" cy="1652402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87579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8450" y="1348135"/>
            <a:ext cx="10758602" cy="9848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let nums = 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20, 40, 10, 30, 100, 5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20|40|10|30|100|5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18450" y="2825115"/>
            <a:ext cx="10758602" cy="9848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sort</a:t>
            </a: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(); 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// Works incorrectly on arrays of numbers !!!</a:t>
            </a:r>
            <a:endParaRPr lang="en-US" sz="29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10|100|20|30|40|5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8450" y="4349115"/>
            <a:ext cx="10758602" cy="9848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sort</a:t>
            </a: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(a, b) =&gt; a-b</a:t>
            </a: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// Compare elements as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5|10|20|30|40|100</a:t>
            </a:r>
          </a:p>
        </p:txBody>
      </p:sp>
    </p:spTree>
    <p:extLst>
      <p:ext uri="{BB962C8B-B14F-4D97-AF65-F5344CB8AC3E}">
        <p14:creationId xmlns:p14="http://schemas.microsoft.com/office/powerpoint/2010/main" val="17406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84947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are given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smallest</a:t>
            </a:r>
            <a:r>
              <a:rPr lang="en-US" dirty="0"/>
              <a:t> two numbers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Smallest 2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27751" y="1066800"/>
            <a:ext cx="710061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54976" y="1715312"/>
            <a:ext cx="1325836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5 15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713775" y="18151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90152" y="2704743"/>
            <a:ext cx="7514060" cy="282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function smallestTwoNumbers(arr)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arr.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sort</a:t>
            </a:r>
            <a:r>
              <a:rPr lang="en-US" sz="3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((a, b) =&gt; a-b);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let result = arr.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3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(0, 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return result.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3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(' 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3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000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827751" y="3364147"/>
            <a:ext cx="710061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54976" y="4332104"/>
            <a:ext cx="1325836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0 3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7"/>
          <p:cNvSpPr/>
          <p:nvPr/>
        </p:nvSpPr>
        <p:spPr>
          <a:xfrm>
            <a:off x="9713775" y="4431972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TextBox 12"/>
          <p:cNvSpPr txBox="1"/>
          <p:nvPr/>
        </p:nvSpPr>
        <p:spPr>
          <a:xfrm>
            <a:off x="531812" y="6087656"/>
            <a:ext cx="853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/>
              <a:t>Matrices (Tables)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Arrays Holding Arrays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283" y="1122058"/>
            <a:ext cx="4320330" cy="338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68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012921" y="2314198"/>
            <a:ext cx="3892150" cy="3781802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matrix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is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table of 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in JS</a:t>
            </a:r>
            <a:endParaRPr lang="bg-BG" dirty="0"/>
          </a:p>
        </p:txBody>
      </p:sp>
      <p:sp>
        <p:nvSpPr>
          <p:cNvPr id="10" name="TextBox 9"/>
          <p:cNvSpPr txBox="1"/>
          <p:nvPr/>
        </p:nvSpPr>
        <p:spPr>
          <a:xfrm>
            <a:off x="4668800" y="2497078"/>
            <a:ext cx="2909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0        1        2       3</a:t>
            </a:r>
            <a:endParaRPr lang="bg-BG" sz="2500" dirty="0"/>
          </a:p>
        </p:txBody>
      </p:sp>
      <p:sp>
        <p:nvSpPr>
          <p:cNvPr id="11" name="TextBox 10"/>
          <p:cNvSpPr txBox="1"/>
          <p:nvPr/>
        </p:nvSpPr>
        <p:spPr>
          <a:xfrm>
            <a:off x="4208613" y="3181405"/>
            <a:ext cx="38100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0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1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2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3</a:t>
            </a:r>
            <a:endParaRPr lang="bg-BG" sz="25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531420"/>
              </p:ext>
            </p:extLst>
          </p:nvPr>
        </p:nvGraphicFramePr>
        <p:xfrm>
          <a:off x="4678960" y="3055714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-6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793838"/>
              </p:ext>
            </p:extLst>
          </p:nvPr>
        </p:nvGraphicFramePr>
        <p:xfrm>
          <a:off x="4678960" y="3736646"/>
          <a:ext cx="2182272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963018"/>
              </p:ext>
            </p:extLst>
          </p:nvPr>
        </p:nvGraphicFramePr>
        <p:xfrm>
          <a:off x="4678960" y="4427738"/>
          <a:ext cx="1454848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-5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96850"/>
              </p:ext>
            </p:extLst>
          </p:nvPr>
        </p:nvGraphicFramePr>
        <p:xfrm>
          <a:off x="4678960" y="5108670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-9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AutoShape 23"/>
          <p:cNvSpPr>
            <a:spLocks noChangeArrowheads="1"/>
          </p:cNvSpPr>
          <p:nvPr/>
        </p:nvSpPr>
        <p:spPr bwMode="auto">
          <a:xfrm>
            <a:off x="646924" y="2840395"/>
            <a:ext cx="2776158" cy="741005"/>
          </a:xfrm>
          <a:prstGeom prst="wedgeRoundRectCallout">
            <a:avLst>
              <a:gd name="adj1" fmla="val 65048"/>
              <a:gd name="adj2" fmla="val 414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of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4650310" y="4385255"/>
            <a:ext cx="776095" cy="762000"/>
          </a:xfrm>
          <a:prstGeom prst="ellipse">
            <a:avLst/>
          </a:prstGeom>
          <a:solidFill>
            <a:schemeClr val="tx1">
              <a:lumMod val="75000"/>
              <a:alpha val="25000"/>
            </a:schemeClr>
          </a:solidFill>
          <a:ln w="50800">
            <a:solidFill>
              <a:schemeClr val="tx2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AutoShape 23"/>
          <p:cNvSpPr>
            <a:spLocks noChangeArrowheads="1"/>
          </p:cNvSpPr>
          <p:nvPr/>
        </p:nvSpPr>
        <p:spPr bwMode="auto">
          <a:xfrm>
            <a:off x="646924" y="4184520"/>
            <a:ext cx="3164566" cy="1401555"/>
          </a:xfrm>
          <a:prstGeom prst="wedgeRoundRectCallout">
            <a:avLst>
              <a:gd name="adj1" fmla="val 81908"/>
              <a:gd name="adj2" fmla="val 18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matrix[2][0]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 row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column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86248" y="3418344"/>
            <a:ext cx="310679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matrix =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[4,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-6,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3,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[2,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[-5,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[7,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3,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-9,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8287106" y="1524000"/>
            <a:ext cx="3369906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prstClr val="white"/>
                </a:solidFill>
              </a:rPr>
              <a:t>Represented as </a:t>
            </a:r>
            <a:r>
              <a:rPr lang="en-US" sz="3200" dirty="0">
                <a:solidFill>
                  <a:srgbClr val="FBEEC9">
                    <a:lumMod val="75000"/>
                  </a:srgbClr>
                </a:solidFill>
              </a:rPr>
              <a:t>nested arrays</a:t>
            </a:r>
            <a:r>
              <a:rPr lang="en-US" sz="3200" dirty="0">
                <a:solidFill>
                  <a:prstClr val="white"/>
                </a:solidFill>
              </a:rPr>
              <a:t> in JavaScript</a:t>
            </a:r>
            <a:endParaRPr lang="en-US" sz="3200" dirty="0">
              <a:solidFill>
                <a:srgbClr val="FBEEC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14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677678"/>
          </a:xfrm>
        </p:spPr>
        <p:txBody>
          <a:bodyPr/>
          <a:lstStyle/>
          <a:p>
            <a:r>
              <a:rPr lang="en-US" dirty="0"/>
              <a:t>Defining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matrix</a:t>
            </a:r>
            <a:r>
              <a:rPr lang="en-US" dirty="0"/>
              <a:t> (array of arrays)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– Example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3" y="1809663"/>
            <a:ext cx="10668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matrix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['0,0', '0,1', '0,2'],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['1,0', '1,1', '1,2'],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['2,0', '2,1', '2,2']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			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3" y="4953000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matrix.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(row =&gt; row.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('\n'));</a:t>
            </a:r>
          </a:p>
        </p:txBody>
      </p:sp>
      <p:sp>
        <p:nvSpPr>
          <p:cNvPr id="11" name="Content Placeholder 9"/>
          <p:cNvSpPr txBox="1">
            <a:spLocks/>
          </p:cNvSpPr>
          <p:nvPr/>
        </p:nvSpPr>
        <p:spPr>
          <a:xfrm>
            <a:off x="190413" y="4207007"/>
            <a:ext cx="11804822" cy="6697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matrix</a:t>
            </a:r>
            <a:endParaRPr lang="en-US" dirty="0"/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418012" y="3808261"/>
            <a:ext cx="3581400" cy="1454227"/>
          </a:xfrm>
          <a:prstGeom prst="wedgeRoundRectCallout">
            <a:avLst>
              <a:gd name="adj1" fmla="val -66431"/>
              <a:gd name="adj2" fmla="val 560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Join the cells in each row by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 '</a:t>
            </a:r>
            <a:r>
              <a:rPr lang="en-US" sz="2800" dirty="0"/>
              <a:t>, then join the rows by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'\n'</a:t>
            </a:r>
            <a:r>
              <a:rPr lang="en-US" sz="2800" dirty="0"/>
              <a:t>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478" y="1117074"/>
            <a:ext cx="3209925" cy="3524250"/>
          </a:xfrm>
          <a:prstGeom prst="roundRect">
            <a:avLst>
              <a:gd name="adj" fmla="val 1515"/>
            </a:avLst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0740" y="5076419"/>
            <a:ext cx="1936242" cy="1152525"/>
          </a:xfrm>
          <a:prstGeom prst="roundRect">
            <a:avLst>
              <a:gd name="adj" fmla="val 2359"/>
            </a:avLst>
          </a:prstGeom>
        </p:spPr>
      </p:pic>
    </p:spTree>
    <p:extLst>
      <p:ext uri="{BB962C8B-B14F-4D97-AF65-F5344CB8AC3E}">
        <p14:creationId xmlns:p14="http://schemas.microsoft.com/office/powerpoint/2010/main" val="188707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matrix of numbers</a:t>
            </a:r>
            <a:r>
              <a:rPr lang="en-US" dirty="0"/>
              <a:t> comes as array of strings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Each string holds numbers (space separated)</a:t>
            </a:r>
          </a:p>
          <a:p>
            <a:pPr>
              <a:lnSpc>
                <a:spcPct val="110000"/>
              </a:lnSpc>
            </a:pPr>
            <a:r>
              <a:rPr lang="en-US" dirty="0"/>
              <a:t>Write a JS function to find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biggest number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Biggest Element in Matrix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08612" y="3501957"/>
            <a:ext cx="2057400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3 5 7 12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-1 4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8 3 0 4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4412" y="5559357"/>
            <a:ext cx="6858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33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Arrow: Down 6"/>
          <p:cNvSpPr/>
          <p:nvPr/>
        </p:nvSpPr>
        <p:spPr>
          <a:xfrm>
            <a:off x="6284912" y="5025957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550242" y="3933012"/>
            <a:ext cx="1963770" cy="940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20 50 10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8 33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145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13027" y="5562600"/>
            <a:ext cx="8382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145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Arrow: Down 9"/>
          <p:cNvSpPr/>
          <p:nvPr/>
        </p:nvSpPr>
        <p:spPr>
          <a:xfrm>
            <a:off x="9379727" y="5025957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65212" y="3501957"/>
            <a:ext cx="3276600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7 12 9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1 5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-1 7 4 33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99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3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360612" y="5559357"/>
            <a:ext cx="6858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99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Arrow: Down 13"/>
          <p:cNvSpPr/>
          <p:nvPr/>
        </p:nvSpPr>
        <p:spPr>
          <a:xfrm>
            <a:off x="2551112" y="5025957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45870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Biggest Element in Matrix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60414" y="1219200"/>
            <a:ext cx="10667998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biggestElement(matrixRows)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matrix = matrixRows.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row =&gt; row.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biggestNum = Number.NEGATIVE_INFINITY;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matrix.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 =&gt; 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 =&gt; biggestNum = Math.max(biggestNum, c)));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biggestNum;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0414" y="5497294"/>
            <a:ext cx="106679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biggestElement(['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20 50 10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8 33 145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145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49125" y="6181031"/>
            <a:ext cx="8690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https://judge.softuni.bg/Contests/311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294812" y="1391056"/>
            <a:ext cx="1963770" cy="940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20 50 10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8 33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145</a:t>
            </a:r>
          </a:p>
        </p:txBody>
      </p:sp>
    </p:spTree>
    <p:extLst>
      <p:ext uri="{BB962C8B-B14F-4D97-AF65-F5344CB8AC3E}">
        <p14:creationId xmlns:p14="http://schemas.microsoft.com/office/powerpoint/2010/main" val="195488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square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matrix of numbers</a:t>
            </a:r>
            <a:r>
              <a:rPr lang="en-US" dirty="0"/>
              <a:t> comes as array of strings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Each string holds numbers (space separated)</a:t>
            </a:r>
          </a:p>
          <a:p>
            <a:pPr>
              <a:lnSpc>
                <a:spcPct val="110000"/>
              </a:lnSpc>
            </a:pPr>
            <a:r>
              <a:rPr lang="en-US" dirty="0"/>
              <a:t>Find sum 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main</a:t>
            </a:r>
            <a:r>
              <a:rPr lang="en-US" dirty="0"/>
              <a:t> and 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secondary diagonals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Diagonal Sums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970212" y="3501957"/>
            <a:ext cx="1752600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20 40</a:t>
            </a:r>
          </a:p>
          <a:p>
            <a:pPr algn="ctr">
              <a:lnSpc>
                <a:spcPct val="13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10 60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970212" y="5559357"/>
            <a:ext cx="17526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80 50 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Arrow: Down 13"/>
          <p:cNvSpPr/>
          <p:nvPr/>
        </p:nvSpPr>
        <p:spPr>
          <a:xfrm>
            <a:off x="3694112" y="5025957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: Rounded Corners 10"/>
          <p:cNvSpPr/>
          <p:nvPr/>
        </p:nvSpPr>
        <p:spPr>
          <a:xfrm rot="18726440">
            <a:off x="3560150" y="3398010"/>
            <a:ext cx="481058" cy="1613109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: Rounded Corners 14"/>
          <p:cNvSpPr/>
          <p:nvPr/>
        </p:nvSpPr>
        <p:spPr>
          <a:xfrm rot="3136458">
            <a:off x="3647487" y="3428234"/>
            <a:ext cx="488474" cy="1578986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942012" y="3501957"/>
            <a:ext cx="1752600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-1 7 14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-8 89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942012" y="5559357"/>
            <a:ext cx="17526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99 25 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8" name="Arrow: Down 17"/>
          <p:cNvSpPr/>
          <p:nvPr/>
        </p:nvSpPr>
        <p:spPr>
          <a:xfrm>
            <a:off x="6665912" y="5025957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: Rounded Corners 18"/>
          <p:cNvSpPr/>
          <p:nvPr/>
        </p:nvSpPr>
        <p:spPr>
          <a:xfrm rot="18395914">
            <a:off x="6609640" y="3306879"/>
            <a:ext cx="417121" cy="1772789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: Rounded Corners 19"/>
          <p:cNvSpPr/>
          <p:nvPr/>
        </p:nvSpPr>
        <p:spPr>
          <a:xfrm rot="3143924">
            <a:off x="6523423" y="3335491"/>
            <a:ext cx="417121" cy="1706895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8403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Diagonal Sums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84214" y="1156930"/>
            <a:ext cx="10820398" cy="44165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diagonalSums(matrixRows) 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matrix = matrixRows.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row =&gt; row.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(Number));</a:t>
            </a:r>
          </a:p>
          <a:p>
            <a:pPr eaLnBrk="0" hangingPunct="0">
              <a:lnSpc>
                <a:spcPct val="95000"/>
              </a:lnSpc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mainSum = 0, secondarySum = 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(let row = 0; row &lt; matrix.length; row++)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mainSum += matrix[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secondarySum += matrix[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matrix.length-row-1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console.log(mainSum + ' ' + secondarySum);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84214" y="5573524"/>
            <a:ext cx="10820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diagonalSums(['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20 40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10 60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80 50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49125" y="6219943"/>
            <a:ext cx="8690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https://judge.softuni.bg/Contests/311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516944" y="1336673"/>
            <a:ext cx="1826059" cy="1371600"/>
            <a:chOff x="5878536" y="3501957"/>
            <a:chExt cx="1826059" cy="137160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942012" y="3501957"/>
              <a:ext cx="1752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360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3 5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1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-1 7 14</a:t>
              </a:r>
            </a:p>
            <a:p>
              <a:pPr algn="ctr">
                <a:lnSpc>
                  <a:spcPct val="90000"/>
                </a:lnSpc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1 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-8 89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 rot="18395914">
              <a:off x="6609640" y="3306879"/>
              <a:ext cx="417121" cy="1772789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9" name="Rectangle: Rounded Corners 8"/>
            <p:cNvSpPr/>
            <p:nvPr/>
          </p:nvSpPr>
          <p:spPr>
            <a:xfrm rot="3143924">
              <a:off x="6523423" y="3335491"/>
              <a:ext cx="417121" cy="1706895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338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 holding numbers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Calculate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dirty="0"/>
              <a:t> and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last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Sum First and Last Array Elements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75987" y="2512976"/>
            <a:ext cx="762000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92971" y="2757727"/>
            <a:ext cx="598882" cy="10863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60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2420672" y="3127829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28640" y="2760736"/>
            <a:ext cx="7620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45624" y="2757727"/>
            <a:ext cx="598882" cy="10863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7"/>
          <p:cNvSpPr/>
          <p:nvPr/>
        </p:nvSpPr>
        <p:spPr>
          <a:xfrm>
            <a:off x="5773325" y="3127829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095450" y="3005913"/>
            <a:ext cx="607496" cy="5900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449316" y="3005911"/>
            <a:ext cx="607496" cy="5900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7"/>
          <p:cNvSpPr/>
          <p:nvPr/>
        </p:nvSpPr>
        <p:spPr>
          <a:xfrm>
            <a:off x="8885631" y="3127829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22410" y="4401413"/>
            <a:ext cx="10944002" cy="16908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900" dirty="0"/>
              <a:t>function sumFirstAndLast(arr) {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  return Number(arr[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sz="2900" dirty="0"/>
              <a:t>])</a:t>
            </a:r>
            <a:r>
              <a:rPr lang="en-US" sz="2900" dirty="0">
                <a:latin typeface="+mn-lt"/>
              </a:rPr>
              <a:t> </a:t>
            </a:r>
            <a:r>
              <a:rPr lang="en-US" sz="2900" dirty="0"/>
              <a:t>+</a:t>
            </a:r>
            <a:r>
              <a:rPr lang="en-US" sz="2900" dirty="0">
                <a:latin typeface="+mn-lt"/>
              </a:rPr>
              <a:t> </a:t>
            </a:r>
            <a:r>
              <a:rPr lang="en-US" sz="2900" dirty="0"/>
              <a:t>Number(arr[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arr.length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900" dirty="0"/>
              <a:t>]);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}</a:t>
            </a:r>
            <a:endParaRPr lang="en-US" sz="29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46213" y="6219216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https://judge.softuni.bg/Contests/311</a:t>
            </a:r>
            <a:endParaRPr lang="en-US" dirty="0"/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3732212" y="5579411"/>
            <a:ext cx="7836798" cy="5128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600" dirty="0"/>
              <a:t>sumFirstAndLast(['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20</a:t>
            </a:r>
            <a:r>
              <a:rPr lang="en-US" sz="2600" dirty="0"/>
              <a:t>', '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30</a:t>
            </a:r>
            <a:r>
              <a:rPr lang="en-US" sz="2600" dirty="0"/>
              <a:t>', '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40</a:t>
            </a:r>
            <a:r>
              <a:rPr lang="en-US" sz="2600" dirty="0"/>
              <a:t>'])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// 60</a:t>
            </a:r>
          </a:p>
        </p:txBody>
      </p:sp>
    </p:spTree>
    <p:extLst>
      <p:ext uri="{BB962C8B-B14F-4D97-AF65-F5344CB8AC3E}">
        <p14:creationId xmlns:p14="http://schemas.microsoft.com/office/powerpoint/2010/main" val="28553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given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matrix of elements</a:t>
            </a:r>
          </a:p>
          <a:p>
            <a:pPr lvl="1"/>
            <a:r>
              <a:rPr lang="en-US" dirty="0"/>
              <a:t>Find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</a:t>
            </a:r>
            <a:r>
              <a:rPr lang="en-US" dirty="0"/>
              <a:t>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equal neighbors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Equal Neighbors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85879" y="3030340"/>
            <a:ext cx="2136268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2 2 5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7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4 0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3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4 2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411113" y="5087740"/>
            <a:ext cx="6858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Arrow: Down 6"/>
          <p:cNvSpPr/>
          <p:nvPr/>
        </p:nvSpPr>
        <p:spPr>
          <a:xfrm>
            <a:off x="5601613" y="455434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4738977" y="3086100"/>
            <a:ext cx="832492" cy="489617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/>
          <p:nvPr/>
        </p:nvSpPr>
        <p:spPr>
          <a:xfrm>
            <a:off x="5151123" y="3888892"/>
            <a:ext cx="806867" cy="43905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/>
          <p:nvPr/>
        </p:nvSpPr>
        <p:spPr>
          <a:xfrm>
            <a:off x="6279537" y="3086100"/>
            <a:ext cx="483080" cy="86308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5521889" y="3066004"/>
            <a:ext cx="483080" cy="86308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/>
          <p:nvPr/>
        </p:nvSpPr>
        <p:spPr>
          <a:xfrm>
            <a:off x="5552033" y="3487614"/>
            <a:ext cx="483080" cy="86308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93812" y="3030340"/>
            <a:ext cx="2136268" cy="17172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2 3 4 7 0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4 0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3 4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4 2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9 8 7 5 4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19046" y="5385798"/>
            <a:ext cx="6858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6" name="Arrow: Down 15"/>
          <p:cNvSpPr/>
          <p:nvPr/>
        </p:nvSpPr>
        <p:spPr>
          <a:xfrm>
            <a:off x="2209546" y="4876209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 22"/>
          <p:cNvSpPr/>
          <p:nvPr/>
        </p:nvSpPr>
        <p:spPr>
          <a:xfrm>
            <a:off x="2120406" y="3452999"/>
            <a:ext cx="483080" cy="86308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984283" y="3030340"/>
            <a:ext cx="2978111" cy="13771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test yes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yo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ho</a:t>
            </a:r>
          </a:p>
          <a:p>
            <a:pPr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well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done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yo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6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done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yet 5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9127030" y="5081589"/>
            <a:ext cx="6858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6" name="Arrow: Down 25"/>
          <p:cNvSpPr/>
          <p:nvPr/>
        </p:nvSpPr>
        <p:spPr>
          <a:xfrm>
            <a:off x="9317530" y="45720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7" name="Rectangle 26"/>
          <p:cNvSpPr/>
          <p:nvPr/>
        </p:nvSpPr>
        <p:spPr>
          <a:xfrm>
            <a:off x="8790694" y="3544420"/>
            <a:ext cx="1096963" cy="86308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8" name="Rectangle 27"/>
          <p:cNvSpPr/>
          <p:nvPr/>
        </p:nvSpPr>
        <p:spPr>
          <a:xfrm>
            <a:off x="9762244" y="3162300"/>
            <a:ext cx="724301" cy="82498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569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23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4162" y="1219200"/>
            <a:ext cx="10961684" cy="47105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equalNeighborsCount(matrixRows) 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matrix = matrixRows.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row =&gt; row.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(Number));</a:t>
            </a:r>
          </a:p>
          <a:p>
            <a:pPr eaLnBrk="0" hangingPunct="0">
              <a:lnSpc>
                <a:spcPct val="95000"/>
              </a:lnSpc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neighbors = 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(let row = 0; row &lt; matrix.length-1; row++)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(let col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col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matrix[row].length;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(matrix[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== matrix[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+ 1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neighbors++;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also the horizontal neighbors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neighbors;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Equal Neighbors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9361487" y="1328390"/>
            <a:ext cx="2136268" cy="1371600"/>
            <a:chOff x="9361487" y="1170168"/>
            <a:chExt cx="2136268" cy="13716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361487" y="1170168"/>
              <a:ext cx="2136268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360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2 2 5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7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4 0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5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3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2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5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5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4 2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14585" y="1225928"/>
              <a:ext cx="832492" cy="489617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826731" y="2028720"/>
              <a:ext cx="806867" cy="43905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955145" y="1225928"/>
              <a:ext cx="483080" cy="863082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197497" y="1205832"/>
              <a:ext cx="483080" cy="863082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227641" y="1627442"/>
              <a:ext cx="483080" cy="863082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49125" y="6172200"/>
            <a:ext cx="8690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2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22705" cy="557035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Arrays</a:t>
            </a:r>
            <a:r>
              <a:rPr lang="en-US" sz="3200" dirty="0"/>
              <a:t> in JS hold sequence of elements</a:t>
            </a:r>
          </a:p>
          <a:p>
            <a:endParaRPr lang="en-US" sz="3200" dirty="0"/>
          </a:p>
          <a:p>
            <a:r>
              <a:rPr lang="en-US" sz="3200" dirty="0"/>
              <a:t>Elements are accessed by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index</a:t>
            </a:r>
          </a:p>
          <a:p>
            <a:endParaRPr lang="en-US" sz="3200" dirty="0"/>
          </a:p>
          <a:p>
            <a:r>
              <a:rPr lang="en-US" sz="3200" dirty="0"/>
              <a:t>Behave like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lists</a:t>
            </a:r>
            <a:r>
              <a:rPr lang="en-US" sz="3200" dirty="0"/>
              <a:t> (add / delete elements)</a:t>
            </a:r>
          </a:p>
          <a:p>
            <a:endParaRPr lang="en-US" sz="3200" dirty="0"/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Matrices</a:t>
            </a:r>
            <a:r>
              <a:rPr lang="en-US" sz="3200" dirty="0"/>
              <a:t> are arrays holding arrays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212" y="1371600"/>
            <a:ext cx="3015294" cy="223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2" y="4038600"/>
            <a:ext cx="2253295" cy="2253295"/>
          </a:xfrm>
          <a:prstGeom prst="rect">
            <a:avLst/>
          </a:prstGeom>
        </p:spPr>
      </p:pic>
      <p:sp>
        <p:nvSpPr>
          <p:cNvPr id="9" name="Text Placeholder 5"/>
          <p:cNvSpPr txBox="1">
            <a:spLocks/>
          </p:cNvSpPr>
          <p:nvPr/>
        </p:nvSpPr>
        <p:spPr>
          <a:xfrm>
            <a:off x="608012" y="1809344"/>
            <a:ext cx="7086600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let nums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10, 20, 30, 40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;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8012" y="3143408"/>
            <a:ext cx="7086600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nums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2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100;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08012" y="4448784"/>
            <a:ext cx="7086600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nums.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push</a:t>
            </a:r>
            <a:r>
              <a:rPr lang="en-US" sz="2800" dirty="0"/>
              <a:t>('new element');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608012" y="5788078"/>
            <a:ext cx="7086600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let matrix = [[10,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/>
              <a:t>20], [30,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/>
              <a:t>40]];</a:t>
            </a:r>
          </a:p>
        </p:txBody>
      </p:sp>
    </p:spTree>
    <p:extLst>
      <p:ext uri="{BB962C8B-B14F-4D97-AF65-F5344CB8AC3E}">
        <p14:creationId xmlns:p14="http://schemas.microsoft.com/office/powerpoint/2010/main" val="138939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75998" y="2202734"/>
            <a:ext cx="10830238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(let capital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capitals)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console.log(capital);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75998" y="3665208"/>
            <a:ext cx="10830238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(let i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capitals)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" " + capitals[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75998" y="5127682"/>
            <a:ext cx="10830238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(let i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i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capitals.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console.log(capitals[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Processing Arrays </a:t>
            </a:r>
            <a:r>
              <a:rPr lang="en-US" noProof="1"/>
              <a:t>Elements</a:t>
            </a:r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675998" y="1274060"/>
            <a:ext cx="10830238" cy="574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capitals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Sofia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Washington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London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Paris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6170611" y="3461499"/>
            <a:ext cx="5520887" cy="590752"/>
          </a:xfrm>
          <a:prstGeom prst="wedgeRoundRectCallout">
            <a:avLst>
              <a:gd name="adj1" fmla="val -57322"/>
              <a:gd name="adj2" fmla="val 3674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...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goes through array indices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195103" y="2511913"/>
            <a:ext cx="4496396" cy="564959"/>
          </a:xfrm>
          <a:prstGeom prst="wedgeRoundRectCallout">
            <a:avLst>
              <a:gd name="adj1" fmla="val -56038"/>
              <a:gd name="adj2" fmla="val -403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…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of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works like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endParaRPr lang="en-US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008812" y="5810656"/>
            <a:ext cx="3456751" cy="604245"/>
          </a:xfrm>
          <a:prstGeom prst="wedgeRoundRectCallout">
            <a:avLst>
              <a:gd name="adj1" fmla="val -62270"/>
              <a:gd name="adj2" fmla="val -563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Traditional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-loop</a:t>
            </a:r>
          </a:p>
        </p:txBody>
      </p:sp>
    </p:spTree>
    <p:extLst>
      <p:ext uri="{BB962C8B-B14F-4D97-AF65-F5344CB8AC3E}">
        <p14:creationId xmlns:p14="http://schemas.microsoft.com/office/powerpoint/2010/main" val="27298196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Arrays </a:t>
            </a:r>
            <a:r>
              <a:rPr lang="en-US" noProof="1"/>
              <a:t>Elements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5998" y="1305820"/>
            <a:ext cx="10830238" cy="574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capitals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Sofia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Washington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London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Paris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5998" y="2229256"/>
            <a:ext cx="10830238" cy="6001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capitals.forEach(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console.log(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75998" y="3178660"/>
            <a:ext cx="10830238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capitals.forEach(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(capital, i)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' -&gt; ' +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75998" y="4635896"/>
            <a:ext cx="10830238" cy="5721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console.log(capitals.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'));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75998" y="5557280"/>
            <a:ext cx="10830238" cy="6001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JSON.stringify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(capitals));</a:t>
            </a:r>
          </a:p>
        </p:txBody>
      </p:sp>
    </p:spTree>
    <p:extLst>
      <p:ext uri="{BB962C8B-B14F-4D97-AF65-F5344CB8AC3E}">
        <p14:creationId xmlns:p14="http://schemas.microsoft.com/office/powerpoint/2010/main" val="42090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 at even positions </a:t>
            </a:r>
            <a:r>
              <a:rPr lang="en-US" dirty="0"/>
              <a:t>in array, space separated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Position Elements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25249" y="1962327"/>
            <a:ext cx="762000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4413" y="2455262"/>
            <a:ext cx="1309286" cy="5900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20 40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363212" y="25771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425249" y="3868189"/>
            <a:ext cx="7620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4413" y="4113364"/>
            <a:ext cx="724179" cy="5900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7"/>
          <p:cNvSpPr/>
          <p:nvPr/>
        </p:nvSpPr>
        <p:spPr>
          <a:xfrm>
            <a:off x="9363212" y="4235282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426837" y="5277386"/>
            <a:ext cx="760412" cy="5900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JS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904412" y="5277384"/>
            <a:ext cx="724181" cy="5900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JS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7"/>
          <p:cNvSpPr/>
          <p:nvPr/>
        </p:nvSpPr>
        <p:spPr>
          <a:xfrm>
            <a:off x="9363212" y="5399302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912812" y="2044261"/>
            <a:ext cx="6858000" cy="37729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3000" dirty="0"/>
              <a:t>function evenPositions(arr) {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  let result = [];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  for (let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3000" dirty="0"/>
              <a:t> in arr)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    if 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3000" dirty="0"/>
              <a:t> % 2 == 0)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      result.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push</a:t>
            </a:r>
            <a:r>
              <a:rPr lang="en-US" sz="3000" dirty="0"/>
              <a:t>(arr[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3000" dirty="0"/>
              <a:t>]);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  return result.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sz="3000" dirty="0"/>
              <a:t>(' ');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}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46213" y="61722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3" y="1280409"/>
            <a:ext cx="106680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holding numbers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numbers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10, 20, 30, 40, 50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3" y="2718708"/>
            <a:ext cx="106680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holding strings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weekDays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'Monday', 'Tuesday', 'Wednesday',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'Thursday', 'Friday', 'Saturday', 'Sunday'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3" y="4618672"/>
            <a:ext cx="106680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holding mixed data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mixedArr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20, new Date(), 'hello', {x:5,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y:8}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92559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 Arrays </a:t>
            </a:r>
            <a:r>
              <a:rPr lang="en-US" dirty="0"/>
              <a:t>and Invalid Positions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3" y="1123544"/>
            <a:ext cx="10668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nums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10, 20, 30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50;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Will resize the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console.log(nums);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[10, 20, 30, ,50]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console.log(nums.length);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console.log(nums[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undefined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3" y="3485744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console.log(nums[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undefined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-5;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Will not resize the array (invalid index)!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nums[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], nums.length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[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5]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3" y="5016947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console.log(nums[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undefined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100;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Will resize the array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],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nums.length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[100,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101]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828" y="1224887"/>
            <a:ext cx="2753591" cy="2052205"/>
          </a:xfrm>
          <a:prstGeom prst="roundRect">
            <a:avLst>
              <a:gd name="adj" fmla="val 1585"/>
            </a:avLst>
          </a:prstGeom>
        </p:spPr>
      </p:pic>
    </p:spTree>
    <p:extLst>
      <p:ext uri="{BB962C8B-B14F-4D97-AF65-F5344CB8AC3E}">
        <p14:creationId xmlns:p14="http://schemas.microsoft.com/office/powerpoint/2010/main" val="210000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28820" y="4876800"/>
            <a:ext cx="9842392" cy="820600"/>
          </a:xfrm>
        </p:spPr>
        <p:txBody>
          <a:bodyPr/>
          <a:lstStyle/>
          <a:p>
            <a:r>
              <a:rPr lang="en-US" dirty="0"/>
              <a:t>Array Operations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28820" y="5735512"/>
            <a:ext cx="9842392" cy="719034"/>
          </a:xfrm>
        </p:spPr>
        <p:txBody>
          <a:bodyPr/>
          <a:lstStyle/>
          <a:p>
            <a:r>
              <a:rPr lang="en-US" dirty="0"/>
              <a:t>Push, Pop, Shift, </a:t>
            </a:r>
            <a:r>
              <a:rPr lang="en-US" noProof="1"/>
              <a:t>Unshift</a:t>
            </a:r>
            <a:r>
              <a:rPr lang="en-US" dirty="0"/>
              <a:t>, Slice, Join, … </a:t>
            </a:r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2815804" y="1673164"/>
            <a:ext cx="7328675" cy="255349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208" y="1240665"/>
            <a:ext cx="2822693" cy="32006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022" y="2822257"/>
            <a:ext cx="2651990" cy="22069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0284" y="675244"/>
            <a:ext cx="1603387" cy="30543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165758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2478</TotalTime>
  <Words>2313</Words>
  <Application>Microsoft Office PowerPoint</Application>
  <PresentationFormat>Custom</PresentationFormat>
  <Paragraphs>480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 16x9</vt:lpstr>
      <vt:lpstr>What are Arrays?</vt:lpstr>
      <vt:lpstr>Arrays – Examples</vt:lpstr>
      <vt:lpstr>Problem: Sum First and Last Array Elements</vt:lpstr>
      <vt:lpstr>Processing Arrays Elements</vt:lpstr>
      <vt:lpstr>Processing Arrays Elements (2)</vt:lpstr>
      <vt:lpstr>Problem: Even Position Elements</vt:lpstr>
      <vt:lpstr>Arrays of Different Types</vt:lpstr>
      <vt:lpstr>JS Arrays and Invalid Positions</vt:lpstr>
      <vt:lpstr>Array Operations</vt:lpstr>
      <vt:lpstr>Add / Remove Elements at Both Ends</vt:lpstr>
      <vt:lpstr>Problem: Negative / Positive Numbers</vt:lpstr>
      <vt:lpstr>Solution: Negative / Positive Numbers</vt:lpstr>
      <vt:lpstr>Slicing Arrays</vt:lpstr>
      <vt:lpstr>Splice: Cut and Insert Array Elements</vt:lpstr>
      <vt:lpstr>Problem: First and Last K Numbers</vt:lpstr>
      <vt:lpstr>Problem: Sum Last K Numbers Sequence</vt:lpstr>
      <vt:lpstr>Solution: Sum Last K Numbers Sequence</vt:lpstr>
      <vt:lpstr>Filtering and Transforming Elements</vt:lpstr>
      <vt:lpstr>Problem: Process Odd Numbers</vt:lpstr>
      <vt:lpstr>Sorting Arrays</vt:lpstr>
      <vt:lpstr>Sorting Arrays</vt:lpstr>
      <vt:lpstr>Problem: Smallest 2 Numbers</vt:lpstr>
      <vt:lpstr>Matrices (Tables)</vt:lpstr>
      <vt:lpstr>Matrices in JS</vt:lpstr>
      <vt:lpstr>Matrix – Example</vt:lpstr>
      <vt:lpstr>Problem: Biggest Element in Matrix</vt:lpstr>
      <vt:lpstr>Solution: Biggest Element in Matrix</vt:lpstr>
      <vt:lpstr>Problem: Diagonal Sums</vt:lpstr>
      <vt:lpstr>Solution: Diagonal Sums</vt:lpstr>
      <vt:lpstr>Problem: Equal Neighbors</vt:lpstr>
      <vt:lpstr>Problem: Equal Neighbors</vt:lpstr>
      <vt:lpstr>Summary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Matrices in JS</dc:title>
  <dc:subject>JavaScript Fundamentals - Practical Training Course @ SoftUni</dc:subject>
  <dc:creator>Software University Foundation</dc:creator>
  <cp:keywords>JS, JavaScript, programming, course, SoftUni, Software University</cp:keywords>
  <dc:description>JavaScript Fundamentals Course @ SoftUni - https://softuni.bg/courses/javascript-fundamentals</dc:description>
  <cp:lastModifiedBy>123</cp:lastModifiedBy>
  <cp:revision>121</cp:revision>
  <dcterms:created xsi:type="dcterms:W3CDTF">2014-01-02T17:00:34Z</dcterms:created>
  <dcterms:modified xsi:type="dcterms:W3CDTF">2016-09-29T14:35:23Z</dcterms:modified>
  <cp:category>JS, JavaScript, front-end, ES6, ES2015, ES2016, ES2017, Web development, computer programming, programming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