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3"/>
  </p:notesMasterIdLst>
  <p:handoutMasterIdLst>
    <p:handoutMasterId r:id="rId34"/>
  </p:handoutMasterIdLst>
  <p:sldIdLst>
    <p:sldId id="283" r:id="rId2"/>
    <p:sldId id="284" r:id="rId3"/>
    <p:sldId id="320" r:id="rId4"/>
    <p:sldId id="303" r:id="rId5"/>
    <p:sldId id="321" r:id="rId6"/>
    <p:sldId id="322" r:id="rId7"/>
    <p:sldId id="323" r:id="rId8"/>
    <p:sldId id="316" r:id="rId9"/>
    <p:sldId id="324" r:id="rId10"/>
    <p:sldId id="301" r:id="rId11"/>
    <p:sldId id="325" r:id="rId12"/>
    <p:sldId id="304"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285" r:id="rId29"/>
    <p:sldId id="286" r:id="rId30"/>
    <p:sldId id="281" r:id="rId31"/>
    <p:sldId id="282" r:id="rId32"/>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A000"/>
    <a:srgbClr val="234465"/>
    <a:srgbClr val="163757"/>
    <a:srgbClr val="4760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935" autoAdjust="0"/>
    <p:restoredTop sz="84309" autoAdjust="0"/>
  </p:normalViewPr>
  <p:slideViewPr>
    <p:cSldViewPr snapToGrid="0">
      <p:cViewPr varScale="1">
        <p:scale>
          <a:sx n="48" d="100"/>
          <a:sy n="48" d="100"/>
        </p:scale>
        <p:origin x="878" y="31"/>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75" d="100"/>
          <a:sy n="75" d="100"/>
        </p:scale>
        <p:origin x="1622" y="31"/>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Unity Basics - Course Introduction</a:t>
            </a:r>
            <a:endParaRPr lang="bg-B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7BA056-6D35-4283-A0A4-80E4C6FD4C95}" type="datetimeFigureOut">
              <a:rPr lang="bg-BG" smtClean="0"/>
              <a:t>20.10.2016 г.</a:t>
            </a:fld>
            <a:endParaRPr lang="bg-B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32889C-EA4F-4654-ABC9-C13820270840}" type="slidenum">
              <a:rPr lang="bg-BG" smtClean="0"/>
              <a:t>‹#›</a:t>
            </a:fld>
            <a:endParaRPr lang="bg-BG"/>
          </a:p>
        </p:txBody>
      </p:sp>
    </p:spTree>
    <p:extLst>
      <p:ext uri="{BB962C8B-B14F-4D97-AF65-F5344CB8AC3E}">
        <p14:creationId xmlns:p14="http://schemas.microsoft.com/office/powerpoint/2010/main" val="203168477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234465"/>
        </a:solidFill>
        <a:effectLst/>
      </p:bgPr>
    </p:bg>
    <p:spTree>
      <p:nvGrpSpPr>
        <p:cNvPr id="1" name=""/>
        <p:cNvGrpSpPr/>
        <p:nvPr/>
      </p:nvGrpSpPr>
      <p:grpSpPr>
        <a:xfrm>
          <a:off x="0" y="0"/>
          <a:ext cx="0" cy="0"/>
          <a:chOff x="0" y="0"/>
          <a:chExt cx="0" cy="0"/>
        </a:xfrm>
      </p:grpSpPr>
      <p:sp>
        <p:nvSpPr>
          <p:cNvPr id="2" name="Notes Placeholder 1"/>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3" name="Header Placeholder 2"/>
          <p:cNvSpPr>
            <a:spLocks noGrp="1"/>
          </p:cNvSpPr>
          <p:nvPr>
            <p:ph type="hdr" sz="quarter"/>
          </p:nvPr>
        </p:nvSpPr>
        <p:spPr>
          <a:xfrm>
            <a:off x="0" y="261257"/>
            <a:ext cx="6858000" cy="566624"/>
          </a:xfrm>
          <a:prstGeom prst="rect">
            <a:avLst/>
          </a:prstGeom>
        </p:spPr>
        <p:txBody>
          <a:bodyPr vert="horz" lIns="91440" tIns="45720" rIns="91440" bIns="45720" rtlCol="0" anchor="ctr"/>
          <a:lstStyle>
            <a:lvl1pPr algn="ctr">
              <a:defRPr sz="3000"/>
            </a:lvl1pPr>
          </a:lstStyle>
          <a:p>
            <a:r>
              <a:rPr lang="en-US" dirty="0"/>
              <a:t>Lecture Name</a:t>
            </a:r>
            <a:endParaRPr lang="bg-B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Tree>
    <p:extLst>
      <p:ext uri="{BB962C8B-B14F-4D97-AF65-F5344CB8AC3E}">
        <p14:creationId xmlns:p14="http://schemas.microsoft.com/office/powerpoint/2010/main" val="10853916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php.net/manual/en/language.variables.basics.php"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en.wikipedia.org/wiki/Type_inferenc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tackoverflow.com/questions/10057671/how-does-foreach-actually-work/14854568#14854568"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Web_browser" TargetMode="External"/><Relationship Id="rId3" Type="http://schemas.openxmlformats.org/officeDocument/2006/relationships/hyperlink" Target="https://en.wikipedia.org/wiki/Web_development" TargetMode="External"/><Relationship Id="rId7" Type="http://schemas.openxmlformats.org/officeDocument/2006/relationships/hyperlink" Target="https://en.wikipedia.org/wiki/JavaScript"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Client-side_scripting" TargetMode="External"/><Relationship Id="rId5" Type="http://schemas.openxmlformats.org/officeDocument/2006/relationships/hyperlink" Target="https://en.wikipedia.org/wiki/Static_web_page" TargetMode="External"/><Relationship Id="rId4" Type="http://schemas.openxmlformats.org/officeDocument/2006/relationships/hyperlink" Target="https://en.wikipedia.org/wiki/Scripting_languag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en.wikipedia.org/wiki/Static_web_page" TargetMode="External"/><Relationship Id="rId3" Type="http://schemas.openxmlformats.org/officeDocument/2006/relationships/hyperlink" Target="https://en.wikipedia.org/wiki/Server-side_scripting" TargetMode="External"/><Relationship Id="rId7" Type="http://schemas.openxmlformats.org/officeDocument/2006/relationships/hyperlink" Target="https://en.wikipedia.org/wiki/Dynamic_web_page"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Scripting_language" TargetMode="External"/><Relationship Id="rId11" Type="http://schemas.openxmlformats.org/officeDocument/2006/relationships/hyperlink" Target="https://en.wikipedia.org/wiki/Dynamic_content" TargetMode="External"/><Relationship Id="rId5" Type="http://schemas.openxmlformats.org/officeDocument/2006/relationships/hyperlink" Target="https://en.wikipedia.org/wiki/PHP" TargetMode="External"/><Relationship Id="rId10" Type="http://schemas.openxmlformats.org/officeDocument/2006/relationships/hyperlink" Target="https://en.wikipedia.org/wiki/Web_cache" TargetMode="External"/><Relationship Id="rId4" Type="http://schemas.openxmlformats.org/officeDocument/2006/relationships/hyperlink" Target="https://en.wikipedia.org/wiki/Active_Server_Pages" TargetMode="External"/><Relationship Id="rId9" Type="http://schemas.openxmlformats.org/officeDocument/2006/relationships/hyperlink" Target="https://en.wikipedia.org/wiki/Databas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Throughpu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smtClean="0"/>
              <a:t>PHP Web Development</a:t>
            </a:r>
            <a:endParaRPr lang="bg-BG" dirty="0"/>
          </a:p>
        </p:txBody>
      </p:sp>
    </p:spTree>
    <p:extLst>
      <p:ext uri="{BB962C8B-B14F-4D97-AF65-F5344CB8AC3E}">
        <p14:creationId xmlns:p14="http://schemas.microsoft.com/office/powerpoint/2010/main" val="2665302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12944"/>
          </a:xfrm>
        </p:spPr>
        <p:txBody>
          <a:bodyPr/>
          <a:lstStyle/>
          <a:p>
            <a:r>
              <a:rPr lang="en-US" dirty="0" smtClean="0"/>
              <a:t>(Exercise slide)</a:t>
            </a:r>
            <a:endParaRPr lang="bg-BG"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1826537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endParaRPr lang="bg-BG" dirty="0"/>
          </a:p>
        </p:txBody>
      </p:sp>
    </p:spTree>
    <p:extLst>
      <p:ext uri="{BB962C8B-B14F-4D97-AF65-F5344CB8AC3E}">
        <p14:creationId xmlns:p14="http://schemas.microsoft.com/office/powerpoint/2010/main" val="3878104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8218170"/>
          </a:xfrm>
        </p:spPr>
        <p:txBody>
          <a:bodyPr/>
          <a:lstStyle/>
          <a:p>
            <a:r>
              <a:rPr lang="en-US" sz="2000" dirty="0" smtClean="0"/>
              <a:t>PHP</a:t>
            </a:r>
            <a:r>
              <a:rPr lang="en-US" sz="2000" baseline="0" dirty="0" smtClean="0"/>
              <a:t> is weak-typed language, which means that types are known at runtime and are not explicitly set to a variable, rather they are taken from the value. As a result, operations can be done between different types, then a type inference occurs</a:t>
            </a:r>
          </a:p>
          <a:p>
            <a:endParaRPr lang="en-US" sz="2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hlinkClick r:id="rId3"/>
              </a:rPr>
              <a:t>http://php.net/manual/en/language.variables.basics.php</a:t>
            </a:r>
            <a:endParaRPr lang="en-US" sz="2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bg-BG" sz="2000" dirty="0" smtClean="0">
                <a:hlinkClick r:id="rId4"/>
              </a:rPr>
              <a:t>https://en.wikipedia.org/wiki/Type_inference</a:t>
            </a:r>
            <a:endParaRPr lang="bg-BG" sz="2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p>
            <a:endParaRPr lang="en-US" sz="2000" baseline="0" dirty="0" smtClean="0"/>
          </a:p>
          <a:p>
            <a:endParaRPr lang="en-US" sz="2800" baseline="0" dirty="0" smtClean="0"/>
          </a:p>
          <a:p>
            <a:endParaRPr lang="en-US" sz="2800" baseline="0" dirty="0" smtClean="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795121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8218170"/>
          </a:xfrm>
        </p:spPr>
        <p:txBody>
          <a:bodyPr/>
          <a:lstStyle/>
          <a:p>
            <a:endParaRPr lang="en-US" sz="2800" baseline="0" dirty="0" smtClean="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914827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8218170"/>
          </a:xfrm>
        </p:spPr>
        <p:txBody>
          <a:bodyPr/>
          <a:lstStyle/>
          <a:p>
            <a:endParaRPr lang="en-US" sz="2800" baseline="0" dirty="0" smtClean="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565484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8218170"/>
          </a:xfrm>
        </p:spPr>
        <p:txBody>
          <a:bodyPr/>
          <a:lstStyle/>
          <a:p>
            <a:endParaRPr lang="en-US" sz="2800" baseline="0" dirty="0" smtClean="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71255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8218170"/>
          </a:xfrm>
        </p:spPr>
        <p:txBody>
          <a:bodyPr/>
          <a:lstStyle/>
          <a:p>
            <a:r>
              <a:rPr lang="en-US" sz="2800" baseline="0" dirty="0" smtClean="0"/>
              <a:t>The automatic type conversion has occurred here.</a:t>
            </a:r>
          </a:p>
          <a:p>
            <a:r>
              <a:rPr lang="en-US" sz="2800" baseline="0" dirty="0" smtClean="0"/>
              <a:t>PHP threats as </a:t>
            </a:r>
            <a:r>
              <a:rPr lang="en-US" sz="2800" baseline="0" dirty="0" err="1" smtClean="0"/>
              <a:t>falsy</a:t>
            </a:r>
            <a:r>
              <a:rPr lang="en-US" sz="2800" baseline="0" dirty="0" smtClean="0"/>
              <a:t> all values that could be false somehow (empty string, 0, null, false…)</a:t>
            </a:r>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502351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8218170"/>
          </a:xfrm>
        </p:spPr>
        <p:txBody>
          <a:bodyPr/>
          <a:lstStyle/>
          <a:p>
            <a:r>
              <a:rPr lang="en-US" sz="1800" baseline="0" dirty="0" smtClean="0"/>
              <a:t>The result of the assignation operation is the value entered in the variable.</a:t>
            </a:r>
          </a:p>
          <a:p>
            <a:r>
              <a:rPr lang="en-US" sz="1800" baseline="0" dirty="0" smtClean="0"/>
              <a:t>In some other languages, assignation is void. Which means </a:t>
            </a:r>
            <a:r>
              <a:rPr lang="en-US" sz="1800" baseline="0" dirty="0" err="1" smtClean="0"/>
              <a:t>Console.WriteLine</a:t>
            </a:r>
            <a:r>
              <a:rPr lang="en-US" sz="1800" baseline="0" dirty="0" smtClean="0"/>
              <a:t>(a = 5); will not produce 5 to the standard output, unlike in PHP. “echo $a = 5;” will return 5 on the </a:t>
            </a:r>
            <a:r>
              <a:rPr lang="en-US" sz="1800" baseline="0" dirty="0" err="1" smtClean="0"/>
              <a:t>stdout</a:t>
            </a:r>
            <a:r>
              <a:rPr lang="en-US" sz="1800" baseline="0" dirty="0" smtClean="0"/>
              <a:t>.</a:t>
            </a:r>
          </a:p>
          <a:p>
            <a:endParaRPr lang="en-US" sz="1800" baseline="0" dirty="0" smtClean="0"/>
          </a:p>
          <a:p>
            <a:r>
              <a:rPr lang="en-US" sz="1800" baseline="0" dirty="0" smtClean="0"/>
              <a:t>In this particular case the result of the assignation is the modified name (“Joh”, “Jo”, “J”, “”);</a:t>
            </a:r>
          </a:p>
          <a:p>
            <a:r>
              <a:rPr lang="en-US" sz="1800" baseline="0" dirty="0" smtClean="0"/>
              <a:t>The last iteration assigns “” (empty string) to the $name variable and returns its value. The while loop checks this value and threats it as </a:t>
            </a:r>
            <a:r>
              <a:rPr lang="en-US" sz="1800" baseline="0" dirty="0" err="1" smtClean="0"/>
              <a:t>falsy</a:t>
            </a:r>
            <a:r>
              <a:rPr lang="en-US" sz="1800" baseline="0" dirty="0" smtClean="0"/>
              <a:t> (as said in the last slide, empty string is </a:t>
            </a:r>
            <a:r>
              <a:rPr lang="en-US" sz="1800" baseline="0" dirty="0" err="1" smtClean="0"/>
              <a:t>falsy</a:t>
            </a:r>
            <a:r>
              <a:rPr lang="en-US" sz="1800" baseline="0" dirty="0" smtClean="0"/>
              <a:t>) thus it exits.</a:t>
            </a:r>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1966571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8218170"/>
          </a:xfrm>
        </p:spPr>
        <p:txBody>
          <a:bodyPr/>
          <a:lstStyle/>
          <a:p>
            <a:endParaRPr lang="en-US" sz="1800" baseline="0" dirty="0" smtClean="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3887626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8218170"/>
          </a:xfrm>
        </p:spPr>
        <p:txBody>
          <a:bodyPr/>
          <a:lstStyle/>
          <a:p>
            <a:r>
              <a:rPr lang="en-US" sz="1800" baseline="0" dirty="0" smtClean="0"/>
              <a:t>For Each loop does make an internal copy of the array while iterating. The underlying strategy is complex and deviates from the standard in the version evolution of the language.</a:t>
            </a:r>
          </a:p>
          <a:p>
            <a:endParaRPr lang="en-US" sz="1800" baseline="0" dirty="0" smtClean="0"/>
          </a:p>
          <a:p>
            <a:r>
              <a:rPr lang="en-US" sz="1800" dirty="0" smtClean="0">
                <a:hlinkClick r:id="rId3"/>
              </a:rPr>
              <a:t>Check this amazing post by one of the PHP core developers (which is 22 years old at the time this slide is written!)</a:t>
            </a:r>
            <a:endParaRPr lang="en-US" sz="1800" baseline="0" dirty="0" smtClean="0"/>
          </a:p>
          <a:p>
            <a:r>
              <a:rPr lang="en-US" sz="1800" baseline="0" dirty="0" smtClean="0"/>
              <a:t> </a:t>
            </a:r>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401149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1728813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8218170"/>
          </a:xfrm>
        </p:spPr>
        <p:txBody>
          <a:bodyPr/>
          <a:lstStyle/>
          <a:p>
            <a:r>
              <a:rPr lang="en-US" sz="1800" baseline="0" dirty="0" smtClean="0"/>
              <a:t>Iterating by reference (&amp;)</a:t>
            </a:r>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309200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8218170"/>
          </a:xfrm>
        </p:spPr>
        <p:txBody>
          <a:bodyPr/>
          <a:lstStyle/>
          <a:p>
            <a:endParaRPr lang="en-US" sz="1800" baseline="0" dirty="0" smtClean="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5615156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8218170"/>
          </a:xfrm>
        </p:spPr>
        <p:txBody>
          <a:bodyPr/>
          <a:lstStyle/>
          <a:p>
            <a:endParaRPr lang="en-US" sz="1800" baseline="0" dirty="0" smtClean="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1751635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8218170"/>
          </a:xfrm>
        </p:spPr>
        <p:txBody>
          <a:bodyPr/>
          <a:lstStyle/>
          <a:p>
            <a:r>
              <a:rPr lang="en-US" sz="1800" dirty="0" smtClean="0"/>
              <a:t>As of PHP 7.0, the language supports native type hinting and strict mode (arguments from other types cannot be passed)</a:t>
            </a:r>
            <a:endParaRPr lang="en-US" sz="1800" baseline="0" dirty="0" smtClean="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1459772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8218170"/>
          </a:xfrm>
        </p:spPr>
        <p:txBody>
          <a:bodyPr/>
          <a:lstStyle/>
          <a:p>
            <a:r>
              <a:rPr lang="en-US" sz="1800" baseline="0" dirty="0" smtClean="0"/>
              <a:t>Also it supports type hinting for return types, not only for arguments</a:t>
            </a:r>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861658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8218170"/>
          </a:xfrm>
        </p:spPr>
        <p:txBody>
          <a:bodyPr/>
          <a:lstStyle/>
          <a:p>
            <a:r>
              <a:rPr lang="en-US" sz="1800" baseline="0" dirty="0" smtClean="0"/>
              <a:t>Functions can accept other functions (so called delegates,</a:t>
            </a:r>
            <a:r>
              <a:rPr lang="en-US" sz="1800" dirty="0" smtClean="0"/>
              <a:t> predicates or consumers) type hinted by “callable”.</a:t>
            </a:r>
          </a:p>
          <a:p>
            <a:endParaRPr lang="en-US" sz="1800" baseline="0" dirty="0"/>
          </a:p>
          <a:p>
            <a:r>
              <a:rPr lang="en-US" sz="1800" dirty="0" smtClean="0"/>
              <a:t>They also can return another functions</a:t>
            </a:r>
            <a:endParaRPr lang="en-US" sz="1800" baseline="0" dirty="0" smtClean="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3336188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8218170"/>
          </a:xfrm>
        </p:spPr>
        <p:txBody>
          <a:bodyPr/>
          <a:lstStyle/>
          <a:p>
            <a:endParaRPr lang="en-US" sz="1800" baseline="0" dirty="0" smtClean="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3298569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8218170"/>
          </a:xfrm>
        </p:spPr>
        <p:txBody>
          <a:bodyPr/>
          <a:lstStyle/>
          <a:p>
            <a:endParaRPr lang="en-US" sz="1800" baseline="0" dirty="0" smtClean="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3947857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33969058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3368342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r>
              <a:rPr lang="en-US" sz="1800" b="1" dirty="0" smtClean="0"/>
              <a:t>Server-side scripting</a:t>
            </a:r>
            <a:r>
              <a:rPr lang="en-US" sz="1800" dirty="0" smtClean="0"/>
              <a:t> is a technique used in </a:t>
            </a:r>
            <a:r>
              <a:rPr lang="en-US" sz="1800" dirty="0" smtClean="0">
                <a:hlinkClick r:id="rId3" tooltip="Web development"/>
              </a:rPr>
              <a:t>web development</a:t>
            </a:r>
            <a:r>
              <a:rPr lang="en-US" sz="1800" dirty="0" smtClean="0"/>
              <a:t> which involves employing </a:t>
            </a:r>
            <a:r>
              <a:rPr lang="en-US" sz="1800" dirty="0" smtClean="0">
                <a:hlinkClick r:id="rId4" tooltip="Scripting language"/>
              </a:rPr>
              <a:t>scripts</a:t>
            </a:r>
            <a:r>
              <a:rPr lang="en-US" sz="1800" dirty="0" smtClean="0"/>
              <a:t> on a web server which produce a response customized for each user's (client's) request to the website. The alternative is for the web server itself to deliver a </a:t>
            </a:r>
            <a:r>
              <a:rPr lang="en-US" sz="1800" dirty="0" smtClean="0">
                <a:hlinkClick r:id="rId5" tooltip="Static web page"/>
              </a:rPr>
              <a:t>static web page</a:t>
            </a:r>
            <a:r>
              <a:rPr lang="en-US" sz="1800" dirty="0" smtClean="0"/>
              <a:t>. Scripts can be written in any of a number of server-side scripting languages that are available (see below). Server-side scripting is distinguished from </a:t>
            </a:r>
            <a:r>
              <a:rPr lang="en-US" sz="1800" dirty="0" smtClean="0">
                <a:hlinkClick r:id="rId6" tooltip="Client-side scripting"/>
              </a:rPr>
              <a:t>client-side scripting</a:t>
            </a:r>
            <a:r>
              <a:rPr lang="en-US" sz="1800" dirty="0" smtClean="0"/>
              <a:t> where embedded scripts, such as </a:t>
            </a:r>
            <a:r>
              <a:rPr lang="en-US" sz="1800" dirty="0" smtClean="0">
                <a:hlinkClick r:id="rId7" tooltip="JavaScript"/>
              </a:rPr>
              <a:t>JavaScript</a:t>
            </a:r>
            <a:r>
              <a:rPr lang="en-US" sz="1800" dirty="0" smtClean="0"/>
              <a:t>, are run client-side in a </a:t>
            </a:r>
            <a:r>
              <a:rPr lang="en-US" sz="1800" dirty="0" smtClean="0">
                <a:hlinkClick r:id="rId8" tooltip="Web browser"/>
              </a:rPr>
              <a:t>web browser</a:t>
            </a:r>
            <a:r>
              <a:rPr lang="en-US" sz="1800" dirty="0" smtClean="0"/>
              <a:t>, but both techniques are often used together.</a:t>
            </a:r>
            <a:endParaRPr lang="bg-BG" sz="1800" dirty="0"/>
          </a:p>
        </p:txBody>
      </p:sp>
    </p:spTree>
    <p:extLst>
      <p:ext uri="{BB962C8B-B14F-4D97-AF65-F5344CB8AC3E}">
        <p14:creationId xmlns:p14="http://schemas.microsoft.com/office/powerpoint/2010/main" val="30934796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6514242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endParaRPr lang="bg-BG" dirty="0"/>
          </a:p>
        </p:txBody>
      </p:sp>
    </p:spTree>
    <p:extLst>
      <p:ext uri="{BB962C8B-B14F-4D97-AF65-F5344CB8AC3E}">
        <p14:creationId xmlns:p14="http://schemas.microsoft.com/office/powerpoint/2010/main" val="1476907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lstStyle/>
          <a:p>
            <a:r>
              <a:rPr lang="en-US" sz="1800" dirty="0" smtClean="0"/>
              <a:t>A simple script</a:t>
            </a:r>
            <a:r>
              <a:rPr lang="en-US" sz="1800" baseline="0" dirty="0" smtClean="0"/>
              <a:t> that declares a for loop with 10 iterations.</a:t>
            </a:r>
          </a:p>
          <a:p>
            <a:r>
              <a:rPr lang="en-US" sz="1800" baseline="0" dirty="0" smtClean="0"/>
              <a:t>The script produces 10 string lines send to the standard output</a:t>
            </a:r>
            <a:endParaRPr lang="bg-BG" sz="18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592806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lstStyle/>
          <a:p>
            <a:r>
              <a:rPr lang="en-US" sz="1800" dirty="0" smtClean="0"/>
              <a:t>PHP</a:t>
            </a:r>
            <a:r>
              <a:rPr lang="en-US" sz="1800" baseline="0" dirty="0" smtClean="0"/>
              <a:t> does not compile by nature. As oppose it is interpreted.</a:t>
            </a:r>
          </a:p>
          <a:p>
            <a:r>
              <a:rPr lang="en-US" sz="1800" baseline="0" dirty="0" smtClean="0"/>
              <a:t>The interpreter parses the code and executes it at the same time.</a:t>
            </a:r>
          </a:p>
          <a:p>
            <a:r>
              <a:rPr lang="en-US" sz="1800" baseline="0" dirty="0" smtClean="0"/>
              <a:t>In order to execute a PHP script, you do need to pass it to the PHP interpreter</a:t>
            </a:r>
            <a:endParaRPr lang="bg-BG" sz="18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3010478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lstStyle/>
          <a:p>
            <a:r>
              <a:rPr lang="en-US" sz="1800" dirty="0" smtClean="0"/>
              <a:t>Many generic web servers also support </a:t>
            </a:r>
            <a:r>
              <a:rPr lang="en-US" sz="1800" dirty="0" smtClean="0">
                <a:hlinkClick r:id="rId3" tooltip="Server-side scripting"/>
              </a:rPr>
              <a:t>server-side scripting</a:t>
            </a:r>
            <a:r>
              <a:rPr lang="en-US" sz="1800" dirty="0" smtClean="0"/>
              <a:t> using </a:t>
            </a:r>
            <a:r>
              <a:rPr lang="en-US" sz="1800" dirty="0" smtClean="0">
                <a:hlinkClick r:id="rId4" tooltip="Active Server Pages"/>
              </a:rPr>
              <a:t>Active Server Pages</a:t>
            </a:r>
            <a:r>
              <a:rPr lang="en-US" sz="1800" dirty="0" smtClean="0"/>
              <a:t> (ASP), </a:t>
            </a:r>
            <a:r>
              <a:rPr lang="en-US" sz="1800" dirty="0" smtClean="0">
                <a:hlinkClick r:id="rId5" tooltip="PHP"/>
              </a:rPr>
              <a:t>PHP</a:t>
            </a:r>
            <a:r>
              <a:rPr lang="en-US" sz="1800" dirty="0" smtClean="0"/>
              <a:t>, or other </a:t>
            </a:r>
            <a:r>
              <a:rPr lang="en-US" sz="1800" dirty="0" smtClean="0">
                <a:hlinkClick r:id="rId6" tooltip="Scripting language"/>
              </a:rPr>
              <a:t>scripting languages</a:t>
            </a:r>
            <a:r>
              <a:rPr lang="en-US" sz="1800" dirty="0" smtClean="0"/>
              <a:t>. This means that the </a:t>
            </a:r>
            <a:r>
              <a:rPr lang="en-US" sz="1800" dirty="0" err="1" smtClean="0"/>
              <a:t>behaviour</a:t>
            </a:r>
            <a:r>
              <a:rPr lang="en-US" sz="1800" dirty="0" smtClean="0"/>
              <a:t> of the web server can be scripted in separate files, while the actual server software remains unchanged. Usually, this function is used to generate HTML documents </a:t>
            </a:r>
            <a:r>
              <a:rPr lang="en-US" sz="1800" dirty="0" smtClean="0">
                <a:hlinkClick r:id="rId7" tooltip="Dynamic web page"/>
              </a:rPr>
              <a:t>dynamically</a:t>
            </a:r>
            <a:r>
              <a:rPr lang="en-US" sz="1800" dirty="0" smtClean="0"/>
              <a:t> ("on-the-fly") as opposed to returning </a:t>
            </a:r>
            <a:r>
              <a:rPr lang="en-US" sz="1800" dirty="0" smtClean="0">
                <a:hlinkClick r:id="rId8" tooltip="Static web page"/>
              </a:rPr>
              <a:t>static documents</a:t>
            </a:r>
            <a:r>
              <a:rPr lang="en-US" sz="1800" dirty="0" smtClean="0"/>
              <a:t>. The former is primarily used for retrieving and/or modifying information from </a:t>
            </a:r>
            <a:r>
              <a:rPr lang="en-US" sz="1800" dirty="0" smtClean="0">
                <a:hlinkClick r:id="rId9" tooltip="Database"/>
              </a:rPr>
              <a:t>databases</a:t>
            </a:r>
            <a:r>
              <a:rPr lang="en-US" sz="1800" dirty="0" smtClean="0"/>
              <a:t>. The latter is typically much faster and more easily </a:t>
            </a:r>
            <a:r>
              <a:rPr lang="en-US" sz="1800" dirty="0" smtClean="0">
                <a:hlinkClick r:id="rId10" tooltip="Web cache"/>
              </a:rPr>
              <a:t>cached</a:t>
            </a:r>
            <a:r>
              <a:rPr lang="en-US" sz="1800" dirty="0" smtClean="0"/>
              <a:t> but cannot deliver </a:t>
            </a:r>
            <a:r>
              <a:rPr lang="en-US" sz="1800" dirty="0" smtClean="0">
                <a:hlinkClick r:id="rId11" tooltip="Dynamic content"/>
              </a:rPr>
              <a:t>dynamic content</a:t>
            </a:r>
            <a:r>
              <a:rPr lang="en-US" sz="1800" dirty="0" smtClean="0"/>
              <a:t>.</a:t>
            </a:r>
            <a:endParaRPr lang="bg-BG" sz="18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526288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Autofit/>
          </a:bodyPr>
          <a:lstStyle/>
          <a:p>
            <a:r>
              <a:rPr lang="en-US" dirty="0" smtClean="0"/>
              <a:t>The basic architecture and a lifecycle from</a:t>
            </a:r>
            <a:r>
              <a:rPr lang="en-US" baseline="0" dirty="0" smtClean="0"/>
              <a:t> its beginning to nowadays is the following:</a:t>
            </a:r>
          </a:p>
          <a:p>
            <a:pPr marL="342900" indent="-342900">
              <a:buAutoNum type="arabicPeriod"/>
            </a:pPr>
            <a:r>
              <a:rPr lang="en-US" baseline="0" dirty="0" smtClean="0"/>
              <a:t>A client (web browser, smart phone app, etc…) initiates a request e.g. tried to open a physical file stored in remote server</a:t>
            </a:r>
          </a:p>
          <a:p>
            <a:pPr marL="342900" indent="-342900">
              <a:buAutoNum type="arabicPeriod"/>
            </a:pPr>
            <a:r>
              <a:rPr lang="en-US" baseline="0" dirty="0" smtClean="0"/>
              <a:t>The remote server listening on a public port is then triggered and informed that a certain client wants to get served a physical file</a:t>
            </a:r>
          </a:p>
          <a:p>
            <a:pPr marL="342900" indent="-342900">
              <a:buAutoNum type="arabicPeriod"/>
            </a:pPr>
            <a:r>
              <a:rPr lang="en-US" baseline="0" dirty="0" smtClean="0"/>
              <a:t>If the file is in the known extensions for the web server, a certain strategy is prepared</a:t>
            </a:r>
          </a:p>
          <a:p>
            <a:pPr marL="342900" indent="-342900">
              <a:buAutoNum type="arabicPeriod"/>
            </a:pPr>
            <a:r>
              <a:rPr lang="en-US" baseline="0" dirty="0" smtClean="0"/>
              <a:t>In particular, if the file is PHP, a PHP process is started with arguments given (the filename to be executed in this particular case)</a:t>
            </a:r>
          </a:p>
          <a:p>
            <a:pPr marL="342900" indent="-342900">
              <a:buAutoNum type="arabicPeriod"/>
            </a:pPr>
            <a:r>
              <a:rPr lang="en-US" baseline="0" dirty="0" smtClean="0"/>
              <a:t>The PHP process interprets the PHP file and then receives back the response</a:t>
            </a:r>
            <a:r>
              <a:rPr lang="en-US" baseline="0" dirty="0"/>
              <a:t> </a:t>
            </a:r>
            <a:r>
              <a:rPr lang="en-US" baseline="0" dirty="0" smtClean="0"/>
              <a:t>similar to the console invocation before 3 slides</a:t>
            </a:r>
          </a:p>
          <a:p>
            <a:pPr marL="342900" indent="-342900">
              <a:buAutoNum type="arabicPeriod"/>
            </a:pPr>
            <a:r>
              <a:rPr lang="en-US" baseline="0" dirty="0" smtClean="0"/>
              <a:t>As the PHP process was not started by the console, its standard output is redirected to the web servers standard input</a:t>
            </a:r>
          </a:p>
          <a:p>
            <a:pPr marL="342900" indent="-342900">
              <a:buAutoNum type="arabicPeriod"/>
            </a:pPr>
            <a:r>
              <a:rPr lang="en-US" baseline="0" dirty="0" smtClean="0"/>
              <a:t>The Web Server then receives back the output (text) from the interpretation result</a:t>
            </a:r>
          </a:p>
          <a:p>
            <a:pPr marL="342900" indent="-342900">
              <a:buAutoNum type="arabicPeriod"/>
            </a:pPr>
            <a:r>
              <a:rPr lang="en-US" baseline="0" dirty="0" smtClean="0"/>
              <a:t>The Web Server sends the response over the network to the client</a:t>
            </a:r>
          </a:p>
          <a:p>
            <a:pPr marL="342900" indent="-342900">
              <a:buAutoNum type="arabicPeriod"/>
            </a:pPr>
            <a:r>
              <a:rPr lang="en-US" baseline="0" dirty="0" smtClean="0"/>
              <a:t>The Client receives the response (output from the </a:t>
            </a:r>
            <a:r>
              <a:rPr lang="en-US" baseline="0" dirty="0" err="1" smtClean="0"/>
              <a:t>php</a:t>
            </a:r>
            <a:r>
              <a:rPr lang="en-US" baseline="0" dirty="0" smtClean="0"/>
              <a:t> file that was executed)</a:t>
            </a:r>
          </a:p>
          <a:p>
            <a:pPr marL="342900" indent="-342900">
              <a:buAutoNum type="arabicPeriod"/>
            </a:pPr>
            <a:r>
              <a:rPr lang="en-US" baseline="0" dirty="0" smtClean="0"/>
              <a:t>The Client executes certain strategy e.g. if it’s a web browser, it renders the response as HTML (unless other headers are sent)</a:t>
            </a:r>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3299955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r>
              <a:rPr lang="en-US" sz="1600" dirty="0" smtClean="0"/>
              <a:t>Apache HTTP Server (sometimes</a:t>
            </a:r>
            <a:r>
              <a:rPr lang="en-US" sz="1600" baseline="0" dirty="0" smtClean="0"/>
              <a:t> spoken only Apache) is the world’s most used web server. </a:t>
            </a:r>
            <a:r>
              <a:rPr lang="en-US" sz="1600" dirty="0" smtClean="0"/>
              <a:t>As of July 2016, Apache was estimated to serve 46.41% of all active websites and 43.18% of the top million websites.</a:t>
            </a:r>
          </a:p>
          <a:p>
            <a:endParaRPr lang="en-US" sz="1600" dirty="0" smtClean="0"/>
          </a:p>
          <a:p>
            <a:r>
              <a:rPr lang="en-US" sz="1600" dirty="0" smtClean="0"/>
              <a:t>Instead of implementing a single architecture, Apache provides a variety of </a:t>
            </a:r>
            <a:r>
              <a:rPr lang="en-US" sz="1600" dirty="0" err="1" smtClean="0"/>
              <a:t>MultiProcessing</a:t>
            </a:r>
            <a:r>
              <a:rPr lang="en-US" sz="1600" dirty="0" smtClean="0"/>
              <a:t> Modules (MPMs), which allow Apache to run in a process-based, hybrid (process and thread) or event-hybrid mode, to better match the demands of each particular infrastructure. This implies that the choice of correct MPM and the correct configuration is important. Where compromises in performance need to be made, the design of Apache is to reduce latency and increase </a:t>
            </a:r>
            <a:r>
              <a:rPr lang="en-US" sz="1600" dirty="0" smtClean="0">
                <a:hlinkClick r:id="rId3" tooltip="Throughput"/>
              </a:rPr>
              <a:t>throughput</a:t>
            </a:r>
            <a:r>
              <a:rPr lang="en-US" sz="1600" dirty="0" smtClean="0"/>
              <a:t>, relative to simply handling more requests, thus ensuring consistent and reliable processing of requests within reasonable time-frames.</a:t>
            </a:r>
            <a:endParaRPr lang="bg-BG" sz="1600" dirty="0"/>
          </a:p>
        </p:txBody>
      </p:sp>
    </p:spTree>
    <p:extLst>
      <p:ext uri="{BB962C8B-B14F-4D97-AF65-F5344CB8AC3E}">
        <p14:creationId xmlns:p14="http://schemas.microsoft.com/office/powerpoint/2010/main" val="929588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r>
              <a:rPr lang="en-US" sz="1800" dirty="0" smtClean="0"/>
              <a:t>One</a:t>
            </a:r>
            <a:r>
              <a:rPr lang="en-US" sz="1800" baseline="0" dirty="0" smtClean="0"/>
              <a:t> way to setup our environment is to download the Apache HTTP Server from its official site. Then download the PHP interpreter and configure Apache to run the interpreter, pointing the executable folder and the configuration file.</a:t>
            </a:r>
          </a:p>
          <a:p>
            <a:endParaRPr lang="en-US" sz="1800" baseline="0" dirty="0" smtClean="0"/>
          </a:p>
          <a:p>
            <a:r>
              <a:rPr lang="en-US" sz="1800" baseline="0" dirty="0" smtClean="0"/>
              <a:t>Another way is to download a whole bundle (</a:t>
            </a:r>
            <a:r>
              <a:rPr lang="en-US" sz="1800" baseline="0" dirty="0" err="1" smtClean="0"/>
              <a:t>WAMPServer</a:t>
            </a:r>
            <a:r>
              <a:rPr lang="en-US" sz="1800" baseline="0" dirty="0" smtClean="0"/>
              <a:t>, XAMPP, etc…) which has packaged Apache, PHP and MySQL already configured.</a:t>
            </a:r>
            <a:endParaRPr lang="bg-BG" sz="1800" dirty="0"/>
          </a:p>
        </p:txBody>
      </p:sp>
    </p:spTree>
    <p:extLst>
      <p:ext uri="{BB962C8B-B14F-4D97-AF65-F5344CB8AC3E}">
        <p14:creationId xmlns:p14="http://schemas.microsoft.com/office/powerpoint/2010/main" val="1939279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nc-sa/4.0/"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nc-sa/4.0/"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hyperlink" Target="http://softuni.org/" TargetMode="External"/><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5" Type="http://schemas.openxmlformats.org/officeDocument/2006/relationships/hyperlink" Target="http://www.youtube.com/SoftwareUniversity" TargetMode="External"/><Relationship Id="rId4" Type="http://schemas.openxmlformats.org/officeDocument/2006/relationships/hyperlink" Target="https://www.facebook.com/SoftwareUniversity"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Bottom">
    <p:bg>
      <p:bgPr>
        <a:solidFill>
          <a:srgbClr val="234465"/>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041131" y="5047090"/>
            <a:ext cx="7382341" cy="747897"/>
          </a:xfrm>
          <a:prstGeom prst="rect">
            <a:avLst/>
          </a:prstGeom>
        </p:spPr>
        <p:txBody>
          <a:bodyPr lIns="0" tIns="0" rIns="0" bIns="0" anchor="ctr" anchorCtr="0">
            <a:spAutoFit/>
          </a:bodyPr>
          <a:lstStyle>
            <a:lvl1pPr algn="ctr">
              <a:defRPr sz="5400">
                <a:solidFill>
                  <a:srgbClr val="FFA000"/>
                </a:solidFill>
                <a:latin typeface="+mj-lt"/>
                <a:ea typeface="Lato Heavy" panose="020F0502020204030203" pitchFamily="34" charset="0"/>
                <a:cs typeface="Lato Heavy" panose="020F0502020204030203" pitchFamily="34" charset="0"/>
              </a:defRPr>
            </a:lvl1pPr>
          </a:lstStyle>
          <a:p>
            <a:r>
              <a:rPr lang="en-US" dirty="0"/>
              <a:t>Presentation Title</a:t>
            </a:r>
            <a:endParaRPr dirty="0"/>
          </a:p>
        </p:txBody>
      </p:sp>
      <p:sp>
        <p:nvSpPr>
          <p:cNvPr id="8" name="Subtitle 2"/>
          <p:cNvSpPr>
            <a:spLocks noGrp="1"/>
          </p:cNvSpPr>
          <p:nvPr>
            <p:ph type="subTitle" idx="1" hasCustomPrompt="1"/>
          </p:nvPr>
        </p:nvSpPr>
        <p:spPr>
          <a:xfrm>
            <a:off x="4041130" y="5794987"/>
            <a:ext cx="7382341" cy="553998"/>
          </a:xfrm>
          <a:prstGeom prst="rect">
            <a:avLst/>
          </a:prstGeom>
        </p:spPr>
        <p:txBody>
          <a:bodyPr lIns="0" tIns="0" rIns="0" bIns="0">
            <a:spAutoFit/>
          </a:bodyPr>
          <a:lstStyle>
            <a:lvl1pPr marL="0" indent="0" algn="ctr">
              <a:spcBef>
                <a:spcPts val="0"/>
              </a:spcBef>
              <a:buNone/>
              <a:defRPr sz="4000" cap="none" spc="200" baseline="0">
                <a:solidFill>
                  <a:schemeClr val="bg1"/>
                </a:solidFill>
                <a:latin typeface="+mj-lt"/>
                <a:ea typeface="Lato Light" panose="020F0502020204030203" pitchFamily="34" charset="0"/>
                <a:cs typeface="Lato Light" panose="020F0502020204030203"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pic>
        <p:nvPicPr>
          <p:cNvPr id="9" name="Picture 4">
            <a:hlinkClick r:id="rId2" tooltip="This work is licensed under the &quot;Creative Commons Attribution-NonCommercial-ShareAlike 4.0 International&quot; license"/>
          </p:cNvPr>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455112" y="3761746"/>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11" name="Text Placeholder 13"/>
          <p:cNvSpPr>
            <a:spLocks noGrp="1"/>
          </p:cNvSpPr>
          <p:nvPr>
            <p:ph type="body" sz="quarter" idx="10" hasCustomPrompt="1"/>
          </p:nvPr>
        </p:nvSpPr>
        <p:spPr bwMode="auto">
          <a:xfrm>
            <a:off x="455112" y="4598508"/>
            <a:ext cx="3187613" cy="460502"/>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chemeClr val="bg2"/>
                </a:solidFill>
                <a:effectLst/>
                <a:latin typeface="+mn-lt"/>
                <a:ea typeface="Lato Medium" panose="020F0502020204030203" pitchFamily="34" charset="0"/>
                <a:cs typeface="Lato Medium" panose="020F0502020204030203" pitchFamily="34" charset="0"/>
              </a:defRPr>
            </a:lvl1pPr>
          </a:lstStyle>
          <a:p>
            <a:pPr lvl="0"/>
            <a:r>
              <a:rPr lang="en-US" dirty="0"/>
              <a:t>Author Name</a:t>
            </a:r>
          </a:p>
        </p:txBody>
      </p:sp>
      <p:sp>
        <p:nvSpPr>
          <p:cNvPr id="12" name="Text Placeholder 13"/>
          <p:cNvSpPr>
            <a:spLocks noGrp="1"/>
          </p:cNvSpPr>
          <p:nvPr>
            <p:ph type="body" sz="quarter" idx="13" hasCustomPrompt="1"/>
          </p:nvPr>
        </p:nvSpPr>
        <p:spPr bwMode="auto">
          <a:xfrm>
            <a:off x="455112" y="5134607"/>
            <a:ext cx="3187614" cy="3912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chemeClr val="bg2"/>
                </a:solidFill>
                <a:effectLst/>
                <a:latin typeface="+mn-lt"/>
                <a:ea typeface="Lato Medium" panose="020F0502020204030203" pitchFamily="34" charset="0"/>
                <a:cs typeface="Lato Medium" panose="020F0502020204030203" pitchFamily="34" charset="0"/>
              </a:defRPr>
            </a:lvl1pPr>
          </a:lstStyle>
          <a:p>
            <a:pPr lvl="0"/>
            <a:r>
              <a:rPr lang="en-US" dirty="0"/>
              <a:t>Position</a:t>
            </a:r>
          </a:p>
        </p:txBody>
      </p:sp>
      <p:sp>
        <p:nvSpPr>
          <p:cNvPr id="14" name="Text Placeholder 13"/>
          <p:cNvSpPr>
            <a:spLocks noGrp="1"/>
          </p:cNvSpPr>
          <p:nvPr>
            <p:ph type="body" sz="quarter" idx="17" hasCustomPrompt="1"/>
          </p:nvPr>
        </p:nvSpPr>
        <p:spPr bwMode="auto">
          <a:xfrm>
            <a:off x="455114" y="5622231"/>
            <a:ext cx="3187613" cy="32200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chemeClr val="bg2"/>
                </a:solidFill>
                <a:effectLst/>
                <a:latin typeface="+mn-lt"/>
                <a:ea typeface="Lato Medium" panose="020F0502020204030203" pitchFamily="34" charset="0"/>
                <a:cs typeface="Lato Medium" panose="020F0502020204030203" pitchFamily="34" charset="0"/>
              </a:defRPr>
            </a:lvl1pPr>
          </a:lstStyle>
          <a:p>
            <a:pPr lvl="0"/>
            <a:r>
              <a:rPr lang="en-US" dirty="0"/>
              <a:t>Company Name</a:t>
            </a:r>
          </a:p>
        </p:txBody>
      </p:sp>
      <p:sp>
        <p:nvSpPr>
          <p:cNvPr id="15" name="Text Placeholder 13"/>
          <p:cNvSpPr>
            <a:spLocks noGrp="1"/>
          </p:cNvSpPr>
          <p:nvPr>
            <p:ph type="body" sz="quarter" idx="18" hasCustomPrompt="1"/>
          </p:nvPr>
        </p:nvSpPr>
        <p:spPr bwMode="auto">
          <a:xfrm>
            <a:off x="455113" y="6054683"/>
            <a:ext cx="3187613" cy="29430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chemeClr val="bg2"/>
                </a:solidFill>
                <a:effectLst/>
                <a:latin typeface="+mn-lt"/>
                <a:ea typeface="Lato Medium" panose="020F0502020204030203" pitchFamily="34" charset="0"/>
                <a:cs typeface="Lato Medium" panose="020F0502020204030203" pitchFamily="34" charset="0"/>
              </a:defRPr>
            </a:lvl1pPr>
          </a:lstStyle>
          <a:p>
            <a:pPr lvl="0"/>
            <a:r>
              <a:rPr lang="en-US" dirty="0"/>
              <a:t>Company Web Site</a:t>
            </a:r>
          </a:p>
        </p:txBody>
      </p:sp>
      <p:pic>
        <p:nvPicPr>
          <p:cNvPr id="13" name="Picture 2" descr="D:\_WORK PROJECTS\Nakov\Presentation Slides Design\STORE\Software University Foundation Logo BG and ENG black WHITOUT background CMYK.png"/>
          <p:cNvPicPr>
            <a:picLocks noChangeAspect="1" noChangeArrowheads="1"/>
          </p:cNvPicPr>
          <p:nvPr userDrawn="1"/>
        </p:nvPicPr>
        <p:blipFill rotWithShape="1">
          <a:blip r:embed="rId4" cstate="print">
            <a:extLst>
              <a:ext uri="{28A0092B-C50C-407E-A947-70E740481C1C}">
                <a14:useLocalDpi xmlns:a14="http://schemas.microsoft.com/office/drawing/2010/main"/>
              </a:ext>
            </a:extLst>
          </a:blip>
          <a:srcRect l="-2033" t="-11972" r="-4044" b="1048"/>
          <a:stretch/>
        </p:blipFill>
        <p:spPr bwMode="auto">
          <a:xfrm>
            <a:off x="455112" y="2890453"/>
            <a:ext cx="2172351" cy="795696"/>
          </a:xfrm>
          <a:prstGeom prst="roundRect">
            <a:avLst>
              <a:gd name="adj" fmla="val 36774"/>
            </a:avLst>
          </a:prstGeom>
          <a:solidFill>
            <a:srgbClr val="234465">
              <a:alpha val="50000"/>
            </a:srgbClr>
          </a:solidFill>
          <a:ln>
            <a:noFill/>
          </a:ln>
        </p:spPr>
      </p:pic>
      <p:pic>
        <p:nvPicPr>
          <p:cNvPr id="10" name="Picture 9"/>
          <p:cNvPicPr>
            <a:picLocks noChangeAspect="1"/>
          </p:cNvPicPr>
          <p:nvPr userDrawn="1"/>
        </p:nvPicPr>
        <p:blipFill>
          <a:blip r:embed="rId5"/>
          <a:stretch>
            <a:fillRect/>
          </a:stretch>
        </p:blipFill>
        <p:spPr>
          <a:xfrm>
            <a:off x="6177570" y="509954"/>
            <a:ext cx="3218729" cy="4150319"/>
          </a:xfrm>
          <a:prstGeom prst="rect">
            <a:avLst/>
          </a:prstGeom>
        </p:spPr>
      </p:pic>
    </p:spTree>
    <p:extLst>
      <p:ext uri="{BB962C8B-B14F-4D97-AF65-F5344CB8AC3E}">
        <p14:creationId xmlns:p14="http://schemas.microsoft.com/office/powerpoint/2010/main" val="2017448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Lecture Name - Summary</a:t>
            </a:r>
            <a:endParaRPr lang="bg-BG" dirty="0"/>
          </a:p>
        </p:txBody>
      </p:sp>
      <p:pic>
        <p:nvPicPr>
          <p:cNvPr id="3" name="Picture 2" descr="C:\Users\Ivan\Desktop\elements_presentations\summary_pic.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14296" y="1809541"/>
            <a:ext cx="3514642" cy="260739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0"/>
          </p:nvPr>
        </p:nvSpPr>
        <p:spPr>
          <a:xfrm>
            <a:off x="313037" y="1809541"/>
            <a:ext cx="7729238" cy="4740484"/>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Tree>
    <p:extLst>
      <p:ext uri="{BB962C8B-B14F-4D97-AF65-F5344CB8AC3E}">
        <p14:creationId xmlns:p14="http://schemas.microsoft.com/office/powerpoint/2010/main" val="39442384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7" name="Isosceles Triangle 6"/>
          <p:cNvSpPr/>
          <p:nvPr userDrawn="1"/>
        </p:nvSpPr>
        <p:spPr>
          <a:xfrm>
            <a:off x="8214360" y="-1"/>
            <a:ext cx="3977640" cy="6858001"/>
          </a:xfrm>
          <a:prstGeom prst="triangle">
            <a:avLst>
              <a:gd name="adj" fmla="val 100000"/>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9" name="Parallelogram 8"/>
          <p:cNvSpPr/>
          <p:nvPr userDrawn="1"/>
        </p:nvSpPr>
        <p:spPr>
          <a:xfrm>
            <a:off x="0" y="1"/>
            <a:ext cx="12192000" cy="6858000"/>
          </a:xfrm>
          <a:prstGeom prst="parallelogram">
            <a:avLst>
              <a:gd name="adj" fmla="val 578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 name="Isosceles Triangle 5"/>
          <p:cNvSpPr/>
          <p:nvPr userDrawn="1"/>
        </p:nvSpPr>
        <p:spPr>
          <a:xfrm rot="10800000">
            <a:off x="0" y="0"/>
            <a:ext cx="3977640" cy="6858000"/>
          </a:xfrm>
          <a:prstGeom prst="triangle">
            <a:avLst>
              <a:gd name="adj" fmla="val 100000"/>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 name="TextBox 2"/>
          <p:cNvSpPr txBox="1"/>
          <p:nvPr userDrawn="1"/>
        </p:nvSpPr>
        <p:spPr>
          <a:xfrm>
            <a:off x="3191069" y="214184"/>
            <a:ext cx="8687894" cy="1107996"/>
          </a:xfrm>
          <a:prstGeom prst="rect">
            <a:avLst/>
          </a:prstGeom>
          <a:noFill/>
        </p:spPr>
        <p:txBody>
          <a:bodyPr wrap="square" rtlCol="0">
            <a:spAutoFit/>
          </a:bodyPr>
          <a:lstStyle/>
          <a:p>
            <a:pPr algn="ctr"/>
            <a:r>
              <a:rPr lang="en-US" sz="6600" dirty="0">
                <a:solidFill>
                  <a:schemeClr val="bg1"/>
                </a:solidFill>
                <a:latin typeface="+mj-lt"/>
                <a:ea typeface="Lato Heavy" panose="020F0502020204030203" pitchFamily="34" charset="0"/>
                <a:cs typeface="Lato Heavy" panose="020F0502020204030203" pitchFamily="34" charset="0"/>
              </a:rPr>
              <a:t>Any Questions?</a:t>
            </a:r>
            <a:endParaRPr lang="bg-BG" sz="6600" dirty="0">
              <a:solidFill>
                <a:schemeClr val="bg1"/>
              </a:solidFill>
              <a:latin typeface="+mj-lt"/>
              <a:ea typeface="Lato Heavy" panose="020F0502020204030203" pitchFamily="34" charset="0"/>
              <a:cs typeface="Lato Heavy" panose="020F0502020204030203" pitchFamily="34" charset="0"/>
            </a:endParaRPr>
          </a:p>
        </p:txBody>
      </p:sp>
      <p:pic>
        <p:nvPicPr>
          <p:cNvPr id="10" name="Picture 9"/>
          <p:cNvPicPr>
            <a:picLocks noChangeAspect="1"/>
          </p:cNvPicPr>
          <p:nvPr userDrawn="1"/>
        </p:nvPicPr>
        <p:blipFill>
          <a:blip r:embed="rId2"/>
          <a:stretch>
            <a:fillRect/>
          </a:stretch>
        </p:blipFill>
        <p:spPr>
          <a:xfrm>
            <a:off x="4309155" y="1855507"/>
            <a:ext cx="4063468" cy="4161726"/>
          </a:xfrm>
          <a:prstGeom prst="rect">
            <a:avLst/>
          </a:prstGeom>
        </p:spPr>
      </p:pic>
    </p:spTree>
    <p:extLst>
      <p:ext uri="{BB962C8B-B14F-4D97-AF65-F5344CB8AC3E}">
        <p14:creationId xmlns:p14="http://schemas.microsoft.com/office/powerpoint/2010/main" val="32335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cense Slide">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alpha val="31000"/>
              </a:schemeClr>
            </a:gs>
          </a:gsLst>
          <a:lin ang="5400000" scaled="0"/>
        </a:gradFill>
        <a:effectLst/>
      </p:bgPr>
    </p:bg>
    <p:spTree>
      <p:nvGrpSpPr>
        <p:cNvPr id="1" name=""/>
        <p:cNvGrpSpPr/>
        <p:nvPr/>
      </p:nvGrpSpPr>
      <p:grpSpPr>
        <a:xfrm>
          <a:off x="0" y="0"/>
          <a:ext cx="0" cy="0"/>
          <a:chOff x="0" y="0"/>
          <a:chExt cx="0" cy="0"/>
        </a:xfrm>
      </p:grpSpPr>
      <p:sp>
        <p:nvSpPr>
          <p:cNvPr id="3" name="TextBox 2"/>
          <p:cNvSpPr txBox="1"/>
          <p:nvPr userDrawn="1"/>
        </p:nvSpPr>
        <p:spPr>
          <a:xfrm>
            <a:off x="586425" y="537364"/>
            <a:ext cx="3007426" cy="1015663"/>
          </a:xfrm>
          <a:prstGeom prst="rect">
            <a:avLst/>
          </a:prstGeom>
          <a:noFill/>
        </p:spPr>
        <p:txBody>
          <a:bodyPr wrap="none" rtlCol="0">
            <a:spAutoFit/>
          </a:bodyPr>
          <a:lstStyle/>
          <a:p>
            <a:r>
              <a:rPr lang="en-US" sz="6000" dirty="0">
                <a:solidFill>
                  <a:schemeClr val="tx2"/>
                </a:solidFill>
                <a:latin typeface="+mj-lt"/>
              </a:rPr>
              <a:t>License</a:t>
            </a:r>
            <a:endParaRPr lang="bg-BG" sz="6000" dirty="0">
              <a:solidFill>
                <a:schemeClr val="tx2"/>
              </a:solidFill>
              <a:latin typeface="+mj-lt"/>
            </a:endParaRPr>
          </a:p>
        </p:txBody>
      </p:sp>
      <p:pic>
        <p:nvPicPr>
          <p:cNvPr id="5" name="Picture 4">
            <a:hlinkClick r:id="rId2" tooltip="This work is licensed under the &quot;Creative Commons Attribution-NonCommercial-ShareAlike 4.0 International&quot; license"/>
          </p:cNvPr>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4535493" y="4724882"/>
            <a:ext cx="3170776" cy="1109380"/>
          </a:xfrm>
          <a:prstGeom prst="roundRect">
            <a:avLst>
              <a:gd name="adj" fmla="val 4326"/>
            </a:avLst>
          </a:prstGeom>
          <a:noFill/>
          <a:ln>
            <a:noFill/>
          </a:ln>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326571" y="1875454"/>
            <a:ext cx="11588620" cy="1877437"/>
          </a:xfrm>
          <a:prstGeom prst="rect">
            <a:avLst/>
          </a:prstGeom>
          <a:noFill/>
        </p:spPr>
        <p:txBody>
          <a:bodyPr wrap="square" rtlCol="0">
            <a:spAutoFit/>
          </a:bodyPr>
          <a:lstStyle/>
          <a:p>
            <a:r>
              <a:rPr lang="en-US" sz="3200" dirty="0"/>
              <a:t>This course (slides, examples, demos, videos, homework, etc.)</a:t>
            </a:r>
            <a:br>
              <a:rPr lang="en-US" sz="3200" dirty="0"/>
            </a:br>
            <a:r>
              <a:rPr lang="en-US" sz="3200" dirty="0"/>
              <a:t>is licensed under the "</a:t>
            </a:r>
            <a:r>
              <a:rPr lang="en-US" sz="3200" dirty="0">
                <a:hlinkClick r:id="rId2"/>
              </a:rPr>
              <a:t>Creative Commons </a:t>
            </a:r>
            <a:r>
              <a:rPr lang="en-US" sz="3200" noProof="1">
                <a:hlinkClick r:id="rId2"/>
              </a:rPr>
              <a:t>Attribution-NonCommercial-ShareAlike</a:t>
            </a:r>
            <a:r>
              <a:rPr lang="en-US" sz="3200" dirty="0">
                <a:hlinkClick r:id="rId2"/>
              </a:rPr>
              <a:t> 4.0 International</a:t>
            </a:r>
            <a:r>
              <a:rPr lang="en-US" sz="3200" dirty="0"/>
              <a:t>" license</a:t>
            </a:r>
            <a:endParaRPr lang="bg-BG" sz="3200" dirty="0"/>
          </a:p>
          <a:p>
            <a:pPr marL="0" indent="0">
              <a:buNone/>
            </a:pPr>
            <a:endParaRPr lang="bg-BG" sz="2000" dirty="0"/>
          </a:p>
        </p:txBody>
      </p:sp>
    </p:spTree>
    <p:extLst>
      <p:ext uri="{BB962C8B-B14F-4D97-AF65-F5344CB8AC3E}">
        <p14:creationId xmlns:p14="http://schemas.microsoft.com/office/powerpoint/2010/main" val="12589348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p:bg>
      <p:bgPr>
        <a:gradFill rotWithShape="1">
          <a:gsLst>
            <a:gs pos="0">
              <a:schemeClr val="bg1">
                <a:tint val="93000"/>
                <a:satMod val="150000"/>
                <a:shade val="98000"/>
                <a:lumMod val="102000"/>
              </a:schemeClr>
            </a:gs>
            <a:gs pos="50000">
              <a:schemeClr val="bg1">
                <a:tint val="98000"/>
                <a:satMod val="130000"/>
                <a:shade val="90000"/>
                <a:lumMod val="103000"/>
                <a:alpha val="63000"/>
              </a:schemeClr>
            </a:gs>
            <a:gs pos="100000">
              <a:schemeClr val="bg1">
                <a:shade val="63000"/>
                <a:satMod val="120000"/>
                <a:alpha val="31000"/>
              </a:schemeClr>
            </a:gs>
          </a:gsLst>
          <a:lin ang="5400000" scaled="0"/>
        </a:gradFill>
        <a:effectLst/>
      </p:bgPr>
    </p:bg>
    <p:spTree>
      <p:nvGrpSpPr>
        <p:cNvPr id="1" name=""/>
        <p:cNvGrpSpPr/>
        <p:nvPr/>
      </p:nvGrpSpPr>
      <p:grpSpPr>
        <a:xfrm>
          <a:off x="0" y="0"/>
          <a:ext cx="0" cy="0"/>
          <a:chOff x="0" y="0"/>
          <a:chExt cx="0" cy="0"/>
        </a:xfrm>
      </p:grpSpPr>
      <p:sp>
        <p:nvSpPr>
          <p:cNvPr id="7" name="TextBox 6"/>
          <p:cNvSpPr txBox="1"/>
          <p:nvPr userDrawn="1"/>
        </p:nvSpPr>
        <p:spPr>
          <a:xfrm>
            <a:off x="326571" y="2252168"/>
            <a:ext cx="11588620" cy="2308324"/>
          </a:xfrm>
          <a:prstGeom prst="rect">
            <a:avLst/>
          </a:prstGeom>
          <a:noFill/>
        </p:spPr>
        <p:txBody>
          <a:bodyPr wrap="square" rtlCol="0">
            <a:spAutoFit/>
          </a:bodyPr>
          <a:lstStyle/>
          <a:p>
            <a:pPr marL="457200" indent="-457200">
              <a:lnSpc>
                <a:spcPct val="100000"/>
              </a:lnSpc>
              <a:buFont typeface="Arial" panose="020B0604020202020204" pitchFamily="34" charset="0"/>
              <a:buChar char="•"/>
            </a:pPr>
            <a:r>
              <a:rPr lang="en-US" sz="2800" dirty="0"/>
              <a:t>Software University Foundation – </a:t>
            </a:r>
            <a:r>
              <a:rPr lang="en-US" sz="2400" noProof="1">
                <a:hlinkClick r:id="rId2"/>
              </a:rPr>
              <a:t>softuni.org</a:t>
            </a:r>
            <a:endParaRPr lang="en-US" sz="2400" noProof="1"/>
          </a:p>
          <a:p>
            <a:pPr marL="457200" marR="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t>Software University – High-Quality Education – </a:t>
            </a:r>
            <a:r>
              <a:rPr lang="en-US" sz="2400" noProof="1">
                <a:hlinkClick r:id="rId3"/>
              </a:rPr>
              <a:t>softuni.bg</a:t>
            </a:r>
            <a:endParaRPr lang="en-US" sz="2400" noProof="1"/>
          </a:p>
          <a:p>
            <a:pPr marL="457200" marR="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t>Software University –</a:t>
            </a:r>
            <a:r>
              <a:rPr lang="en-US" sz="2800" baseline="0" dirty="0"/>
              <a:t> Facebook </a:t>
            </a:r>
            <a:r>
              <a:rPr lang="en-US" sz="2800" dirty="0"/>
              <a:t>– </a:t>
            </a:r>
            <a:r>
              <a:rPr lang="en-US" sz="2400" noProof="1">
                <a:hlinkClick r:id="rId4"/>
              </a:rPr>
              <a:t>facebook.com/SoftwareUniversity</a:t>
            </a:r>
            <a:endParaRPr lang="en-US" sz="2400" noProof="1"/>
          </a:p>
          <a:p>
            <a:pPr marL="457200" marR="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t>Software University – YouTube –</a:t>
            </a:r>
            <a:r>
              <a:rPr lang="en-US" sz="2800" baseline="0" dirty="0"/>
              <a:t> </a:t>
            </a:r>
            <a:r>
              <a:rPr lang="en-US" sz="2400" noProof="1">
                <a:hlinkClick r:id="rId5"/>
              </a:rPr>
              <a:t>youtube.com/SoftwareUniversity</a:t>
            </a:r>
            <a:endParaRPr lang="en-US" sz="2400" noProof="1"/>
          </a:p>
          <a:p>
            <a:pPr marL="457200" marR="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noProof="1"/>
              <a:t>Software University –</a:t>
            </a:r>
            <a:r>
              <a:rPr lang="en-US" sz="2800" baseline="0" noProof="1"/>
              <a:t> </a:t>
            </a:r>
            <a:r>
              <a:rPr lang="en-US" sz="2800" noProof="1"/>
              <a:t>Forums – </a:t>
            </a:r>
            <a:r>
              <a:rPr lang="en-US" sz="2400" dirty="0">
                <a:hlinkClick r:id="rId6"/>
              </a:rPr>
              <a:t>forum.softuni.bg</a:t>
            </a:r>
            <a:endParaRPr lang="en-US" sz="3200" noProof="1"/>
          </a:p>
        </p:txBody>
      </p:sp>
      <p:sp>
        <p:nvSpPr>
          <p:cNvPr id="4" name="TextBox 3"/>
          <p:cNvSpPr txBox="1"/>
          <p:nvPr userDrawn="1"/>
        </p:nvSpPr>
        <p:spPr>
          <a:xfrm>
            <a:off x="586425" y="537364"/>
            <a:ext cx="9500678" cy="1015663"/>
          </a:xfrm>
          <a:prstGeom prst="rect">
            <a:avLst/>
          </a:prstGeom>
          <a:noFill/>
        </p:spPr>
        <p:txBody>
          <a:bodyPr wrap="none" rtlCol="0">
            <a:spAutoFit/>
          </a:bodyPr>
          <a:lstStyle/>
          <a:p>
            <a:r>
              <a:rPr lang="en-US" sz="6000" dirty="0">
                <a:solidFill>
                  <a:schemeClr val="tx2"/>
                </a:solidFill>
                <a:latin typeface="+mj-lt"/>
              </a:rPr>
              <a:t>Free Trainings @ SoftUni</a:t>
            </a:r>
          </a:p>
        </p:txBody>
      </p:sp>
    </p:spTree>
    <p:extLst>
      <p:ext uri="{BB962C8B-B14F-4D97-AF65-F5344CB8AC3E}">
        <p14:creationId xmlns:p14="http://schemas.microsoft.com/office/powerpoint/2010/main" val="11583406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o Questions Slide">
    <p:bg>
      <p:bgRef idx="1001">
        <a:schemeClr val="bg1"/>
      </p:bgRef>
    </p:bg>
    <p:spTree>
      <p:nvGrpSpPr>
        <p:cNvPr id="1" name=""/>
        <p:cNvGrpSpPr/>
        <p:nvPr/>
      </p:nvGrpSpPr>
      <p:grpSpPr>
        <a:xfrm>
          <a:off x="0" y="0"/>
          <a:ext cx="0" cy="0"/>
          <a:chOff x="0" y="0"/>
          <a:chExt cx="0" cy="0"/>
        </a:xfrm>
      </p:grpSpPr>
      <p:sp>
        <p:nvSpPr>
          <p:cNvPr id="6" name="TextBox 5"/>
          <p:cNvSpPr txBox="1"/>
          <p:nvPr userDrawn="1"/>
        </p:nvSpPr>
        <p:spPr>
          <a:xfrm>
            <a:off x="1" y="381230"/>
            <a:ext cx="12191999" cy="1200329"/>
          </a:xfrm>
          <a:prstGeom prst="rect">
            <a:avLst/>
          </a:prstGeom>
          <a:noFill/>
        </p:spPr>
        <p:txBody>
          <a:bodyPr wrap="square" rtlCol="0">
            <a:spAutoFit/>
          </a:bodyPr>
          <a:lstStyle/>
          <a:p>
            <a:pPr algn="ctr"/>
            <a:r>
              <a:rPr lang="en-US" sz="7200" dirty="0">
                <a:solidFill>
                  <a:srgbClr val="234465"/>
                </a:solidFill>
                <a:latin typeface="Montserrat" panose="00000500000000000000" pitchFamily="50" charset="0"/>
                <a:ea typeface="Lato Heavy" panose="020F0502020204030203" pitchFamily="34" charset="0"/>
                <a:cs typeface="Lato Heavy" panose="020F0502020204030203" pitchFamily="34" charset="0"/>
              </a:rPr>
              <a:t>Any Questions?</a:t>
            </a:r>
            <a:endParaRPr lang="bg-BG" sz="7200" dirty="0">
              <a:solidFill>
                <a:srgbClr val="234465"/>
              </a:solidFill>
              <a:latin typeface="Lato Heavy" panose="020F0502020204030203" pitchFamily="34" charset="0"/>
              <a:ea typeface="Lato Heavy" panose="020F0502020204030203" pitchFamily="34" charset="0"/>
              <a:cs typeface="Lato Heavy" panose="020F0502020204030203" pitchFamily="34" charset="0"/>
            </a:endParaRPr>
          </a:p>
        </p:txBody>
      </p:sp>
      <p:sp>
        <p:nvSpPr>
          <p:cNvPr id="7" name="TextBox 6"/>
          <p:cNvSpPr txBox="1"/>
          <p:nvPr userDrawn="1"/>
        </p:nvSpPr>
        <p:spPr>
          <a:xfrm>
            <a:off x="1" y="2323449"/>
            <a:ext cx="12192000" cy="1107996"/>
          </a:xfrm>
          <a:prstGeom prst="rect">
            <a:avLst/>
          </a:prstGeom>
          <a:noFill/>
        </p:spPr>
        <p:txBody>
          <a:bodyPr wrap="square" rtlCol="0" anchor="ctr">
            <a:spAutoFit/>
          </a:bodyPr>
          <a:lstStyle/>
          <a:p>
            <a:pPr algn="ctr"/>
            <a:r>
              <a:rPr lang="en-US" sz="6600" dirty="0">
                <a:solidFill>
                  <a:srgbClr val="234465"/>
                </a:solidFill>
                <a:latin typeface="Montserrat" panose="00000500000000000000" pitchFamily="50" charset="0"/>
                <a:ea typeface="Lato Heavy" panose="020F0502020204030203" pitchFamily="34" charset="0"/>
                <a:cs typeface="Lato Heavy" panose="020F0502020204030203" pitchFamily="34" charset="0"/>
              </a:rPr>
              <a:t>sli.do</a:t>
            </a:r>
            <a:endParaRPr lang="bg-BG" sz="6600" dirty="0">
              <a:solidFill>
                <a:srgbClr val="234465"/>
              </a:solidFill>
              <a:latin typeface="Lato Heavy" panose="020F0502020204030203" pitchFamily="34" charset="0"/>
              <a:ea typeface="Lato Heavy" panose="020F0502020204030203" pitchFamily="34" charset="0"/>
              <a:cs typeface="Lato Heavy" panose="020F0502020204030203" pitchFamily="34" charset="0"/>
            </a:endParaRPr>
          </a:p>
        </p:txBody>
      </p:sp>
      <p:sp>
        <p:nvSpPr>
          <p:cNvPr id="8" name="TextBox 7"/>
          <p:cNvSpPr txBox="1"/>
          <p:nvPr userDrawn="1"/>
        </p:nvSpPr>
        <p:spPr>
          <a:xfrm>
            <a:off x="-360484" y="3085387"/>
            <a:ext cx="5082746" cy="1862048"/>
          </a:xfrm>
          <a:prstGeom prst="rect">
            <a:avLst/>
          </a:prstGeom>
          <a:noFill/>
        </p:spPr>
        <p:txBody>
          <a:bodyPr wrap="square" rtlCol="0" anchor="ctr">
            <a:spAutoFit/>
          </a:bodyPr>
          <a:lstStyle/>
          <a:p>
            <a:pPr algn="r"/>
            <a:r>
              <a:rPr lang="en-US" sz="11500" dirty="0">
                <a:solidFill>
                  <a:srgbClr val="234465"/>
                </a:solidFill>
                <a:latin typeface="Montserrat" panose="00000500000000000000" pitchFamily="50" charset="0"/>
                <a:ea typeface="Lato Heavy" panose="020F0502020204030203" pitchFamily="34" charset="0"/>
                <a:cs typeface="Lato Heavy" panose="020F0502020204030203" pitchFamily="34" charset="0"/>
              </a:rPr>
              <a:t>#</a:t>
            </a:r>
            <a:endParaRPr lang="bg-BG" sz="11500" dirty="0">
              <a:solidFill>
                <a:srgbClr val="234465"/>
              </a:solidFill>
              <a:latin typeface="Lato Heavy" panose="020F0502020204030203" pitchFamily="34" charset="0"/>
              <a:ea typeface="Lato Heavy" panose="020F0502020204030203" pitchFamily="34" charset="0"/>
              <a:cs typeface="Lato Heavy" panose="020F0502020204030203" pitchFamily="34" charset="0"/>
            </a:endParaRPr>
          </a:p>
        </p:txBody>
      </p:sp>
      <p:sp>
        <p:nvSpPr>
          <p:cNvPr id="9" name="Text Placeholder 17"/>
          <p:cNvSpPr>
            <a:spLocks noGrp="1"/>
          </p:cNvSpPr>
          <p:nvPr>
            <p:ph type="body" sz="quarter" idx="10" hasCustomPrompt="1"/>
          </p:nvPr>
        </p:nvSpPr>
        <p:spPr>
          <a:xfrm>
            <a:off x="4625549" y="3305757"/>
            <a:ext cx="6195068" cy="1641678"/>
          </a:xfrm>
          <a:prstGeom prst="rect">
            <a:avLst/>
          </a:prstGeom>
        </p:spPr>
        <p:txBody>
          <a:bodyPr anchor="ctr">
            <a:noAutofit/>
          </a:bodyPr>
          <a:lstStyle>
            <a:lvl1pPr marL="0" indent="0">
              <a:buNone/>
              <a:defRPr sz="11500">
                <a:solidFill>
                  <a:srgbClr val="FFA000"/>
                </a:solidFill>
                <a:latin typeface="Montserrat" panose="00000500000000000000" pitchFamily="50" charset="0"/>
                <a:ea typeface="Lato Heavy" panose="020F0502020204030203" pitchFamily="34" charset="0"/>
                <a:cs typeface="Lato Heavy" panose="020F0502020204030203" pitchFamily="34" charset="0"/>
              </a:defRPr>
            </a:lvl1pPr>
          </a:lstStyle>
          <a:p>
            <a:pPr lvl="0"/>
            <a:r>
              <a:rPr lang="en-US" dirty="0"/>
              <a:t>Code</a:t>
            </a:r>
            <a:endParaRPr lang="bg-BG" dirty="0"/>
          </a:p>
        </p:txBody>
      </p:sp>
    </p:spTree>
    <p:extLst>
      <p:ext uri="{BB962C8B-B14F-4D97-AF65-F5344CB8AC3E}">
        <p14:creationId xmlns:p14="http://schemas.microsoft.com/office/powerpoint/2010/main" val="21146740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Section">
    <p:bg>
      <p:bgRef idx="1001">
        <a:schemeClr val="bg1"/>
      </p:bgRef>
    </p:bg>
    <p:spTree>
      <p:nvGrpSpPr>
        <p:cNvPr id="1" name=""/>
        <p:cNvGrpSpPr/>
        <p:nvPr/>
      </p:nvGrpSpPr>
      <p:grpSpPr>
        <a:xfrm>
          <a:off x="0" y="0"/>
          <a:ext cx="0" cy="0"/>
          <a:chOff x="0" y="0"/>
          <a:chExt cx="0" cy="0"/>
        </a:xfrm>
      </p:grpSpPr>
      <p:sp>
        <p:nvSpPr>
          <p:cNvPr id="10" name="Content Placeholder 9"/>
          <p:cNvSpPr>
            <a:spLocks noGrp="1"/>
          </p:cNvSpPr>
          <p:nvPr>
            <p:ph sz="quarter" idx="10" hasCustomPrompt="1"/>
          </p:nvPr>
        </p:nvSpPr>
        <p:spPr>
          <a:xfrm>
            <a:off x="0" y="0"/>
            <a:ext cx="12192000" cy="5819775"/>
          </a:xfrm>
        </p:spPr>
        <p:txBody>
          <a:bodyPr anchor="ctr">
            <a:normAutofit/>
          </a:bodyPr>
          <a:lstStyle>
            <a:lvl1pPr algn="ctr">
              <a:defRPr sz="8000" baseline="0">
                <a:latin typeface="+mj-lt"/>
              </a:defRPr>
            </a:lvl1pPr>
          </a:lstStyle>
          <a:p>
            <a:pPr lvl="0"/>
            <a:r>
              <a:rPr lang="en-US" dirty="0"/>
              <a:t>Section Title</a:t>
            </a:r>
            <a:endParaRPr lang="bg-BG" dirty="0"/>
          </a:p>
        </p:txBody>
      </p:sp>
      <p:sp>
        <p:nvSpPr>
          <p:cNvPr id="3" name="Content Placeholder 2"/>
          <p:cNvSpPr>
            <a:spLocks noGrp="1"/>
          </p:cNvSpPr>
          <p:nvPr>
            <p:ph sz="quarter" idx="12" hasCustomPrompt="1"/>
          </p:nvPr>
        </p:nvSpPr>
        <p:spPr>
          <a:xfrm>
            <a:off x="0" y="3597964"/>
            <a:ext cx="12192000" cy="940699"/>
          </a:xfrm>
        </p:spPr>
        <p:txBody>
          <a:bodyPr>
            <a:normAutofit/>
          </a:bodyPr>
          <a:lstStyle>
            <a:lvl1pPr algn="ctr">
              <a:defRPr sz="5400">
                <a:solidFill>
                  <a:schemeClr val="bg2"/>
                </a:solidFill>
              </a:defRPr>
            </a:lvl1pPr>
          </a:lstStyle>
          <a:p>
            <a:pPr lvl="0"/>
            <a:r>
              <a:rPr lang="en-US" dirty="0"/>
              <a:t>Section Subtitle</a:t>
            </a:r>
            <a:endParaRPr lang="bg-BG" dirty="0"/>
          </a:p>
        </p:txBody>
      </p:sp>
      <p:sp>
        <p:nvSpPr>
          <p:cNvPr id="6" name="Diagonal Stripe 5"/>
          <p:cNvSpPr/>
          <p:nvPr userDrawn="1"/>
        </p:nvSpPr>
        <p:spPr>
          <a:xfrm>
            <a:off x="0" y="787399"/>
            <a:ext cx="1684867" cy="1464733"/>
          </a:xfrm>
          <a:prstGeom prst="diagStripe">
            <a:avLst>
              <a:gd name="adj" fmla="val 621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sp>
        <p:nvSpPr>
          <p:cNvPr id="11" name="Diagonal Stripe 10"/>
          <p:cNvSpPr/>
          <p:nvPr userDrawn="1"/>
        </p:nvSpPr>
        <p:spPr>
          <a:xfrm rot="2937883">
            <a:off x="2763606" y="-2990642"/>
            <a:ext cx="6591200" cy="7572374"/>
          </a:xfrm>
          <a:prstGeom prst="diagStripe">
            <a:avLst>
              <a:gd name="adj" fmla="val 9201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grpSp>
        <p:nvGrpSpPr>
          <p:cNvPr id="8" name="Group 7"/>
          <p:cNvGrpSpPr/>
          <p:nvPr userDrawn="1"/>
        </p:nvGrpSpPr>
        <p:grpSpPr>
          <a:xfrm rot="10800000">
            <a:off x="2338294" y="2673232"/>
            <a:ext cx="9853706" cy="6591200"/>
            <a:chOff x="1133382" y="2851032"/>
            <a:chExt cx="9853706" cy="6591200"/>
          </a:xfrm>
          <a:solidFill>
            <a:schemeClr val="tx1"/>
          </a:solidFill>
        </p:grpSpPr>
        <p:sp>
          <p:nvSpPr>
            <p:cNvPr id="16" name="Diagonal Stripe 15"/>
            <p:cNvSpPr/>
            <p:nvPr userDrawn="1"/>
          </p:nvSpPr>
          <p:spPr>
            <a:xfrm>
              <a:off x="1133382" y="6146799"/>
              <a:ext cx="1684867" cy="1464733"/>
            </a:xfrm>
            <a:prstGeom prst="diagStripe">
              <a:avLst>
                <a:gd name="adj" fmla="val 621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sp>
          <p:nvSpPr>
            <p:cNvPr id="17" name="Diagonal Stripe 16"/>
            <p:cNvSpPr/>
            <p:nvPr userDrawn="1"/>
          </p:nvSpPr>
          <p:spPr>
            <a:xfrm rot="2937883">
              <a:off x="3905301" y="2360445"/>
              <a:ext cx="6591200" cy="7572374"/>
            </a:xfrm>
            <a:prstGeom prst="diagStripe">
              <a:avLst>
                <a:gd name="adj" fmla="val 9201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grpSp>
    </p:spTree>
    <p:extLst>
      <p:ext uri="{BB962C8B-B14F-4D97-AF65-F5344CB8AC3E}">
        <p14:creationId xmlns:p14="http://schemas.microsoft.com/office/powerpoint/2010/main" val="12263950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ngle Content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6425" y="605676"/>
            <a:ext cx="11591748" cy="947351"/>
          </a:xfrm>
        </p:spPr>
        <p:txBody>
          <a:bodyPr/>
          <a:lstStyle>
            <a:lvl1pPr>
              <a:defRPr sz="6000" baseline="0"/>
            </a:lvl1pPr>
          </a:lstStyle>
          <a:p>
            <a:r>
              <a:rPr lang="en-US" dirty="0"/>
              <a:t>Content Slide Title</a:t>
            </a:r>
            <a:endParaRPr lang="bg-BG" dirty="0"/>
          </a:p>
        </p:txBody>
      </p:sp>
      <p:sp>
        <p:nvSpPr>
          <p:cNvPr id="5" name="Content Placeholder 4"/>
          <p:cNvSpPr>
            <a:spLocks noGrp="1"/>
          </p:cNvSpPr>
          <p:nvPr>
            <p:ph sz="quarter" idx="10"/>
          </p:nvPr>
        </p:nvSpPr>
        <p:spPr>
          <a:xfrm>
            <a:off x="798512" y="1995854"/>
            <a:ext cx="10569703" cy="44955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g-BG" dirty="0"/>
          </a:p>
        </p:txBody>
      </p:sp>
    </p:spTree>
    <p:extLst>
      <p:ext uri="{BB962C8B-B14F-4D97-AF65-F5344CB8AC3E}">
        <p14:creationId xmlns:p14="http://schemas.microsoft.com/office/powerpoint/2010/main" val="40964393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 Slide - Triangle">
    <p:bg>
      <p:bgRef idx="1001">
        <a:schemeClr val="bg1"/>
      </p:bgRef>
    </p:bg>
    <p:spTree>
      <p:nvGrpSpPr>
        <p:cNvPr id="1" name=""/>
        <p:cNvGrpSpPr/>
        <p:nvPr/>
      </p:nvGrpSpPr>
      <p:grpSpPr>
        <a:xfrm>
          <a:off x="0" y="0"/>
          <a:ext cx="0" cy="0"/>
          <a:chOff x="0" y="0"/>
          <a:chExt cx="0" cy="0"/>
        </a:xfrm>
      </p:grpSpPr>
      <p:sp>
        <p:nvSpPr>
          <p:cNvPr id="7" name="Isosceles Triangle 6"/>
          <p:cNvSpPr/>
          <p:nvPr userDrawn="1"/>
        </p:nvSpPr>
        <p:spPr>
          <a:xfrm rot="5400000">
            <a:off x="2657566" y="-2657566"/>
            <a:ext cx="6876868" cy="12192000"/>
          </a:xfrm>
          <a:prstGeom prst="triangle">
            <a:avLst>
              <a:gd name="adj" fmla="val 100000"/>
            </a:avLst>
          </a:prstGeom>
          <a:solidFill>
            <a:srgbClr val="2344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9" name="TextBox 8"/>
          <p:cNvSpPr txBox="1"/>
          <p:nvPr userDrawn="1"/>
        </p:nvSpPr>
        <p:spPr>
          <a:xfrm rot="1776987">
            <a:off x="2473719" y="1425778"/>
            <a:ext cx="5584371" cy="1862048"/>
          </a:xfrm>
          <a:prstGeom prst="rect">
            <a:avLst/>
          </a:prstGeom>
          <a:noFill/>
        </p:spPr>
        <p:txBody>
          <a:bodyPr wrap="square" rtlCol="0" anchor="ctr">
            <a:spAutoFit/>
          </a:bodyPr>
          <a:lstStyle/>
          <a:p>
            <a:pPr algn="r"/>
            <a:r>
              <a:rPr lang="en-US" sz="11500" dirty="0">
                <a:solidFill>
                  <a:srgbClr val="234465"/>
                </a:solidFill>
                <a:latin typeface="+mj-lt"/>
                <a:ea typeface="Lato Heavy" panose="020F0502020204030203" pitchFamily="34" charset="0"/>
                <a:cs typeface="Lato Heavy" panose="020F0502020204030203" pitchFamily="34" charset="0"/>
              </a:rPr>
              <a:t>BREAK</a:t>
            </a:r>
            <a:endParaRPr lang="bg-BG" sz="11500" dirty="0">
              <a:solidFill>
                <a:srgbClr val="234465"/>
              </a:solidFill>
              <a:latin typeface="+mj-lt"/>
              <a:ea typeface="Lato Heavy" panose="020F0502020204030203" pitchFamily="34" charset="0"/>
              <a:cs typeface="Lato Heavy" panose="020F0502020204030203" pitchFamily="34" charset="0"/>
            </a:endParaRPr>
          </a:p>
        </p:txBody>
      </p:sp>
      <p:sp>
        <p:nvSpPr>
          <p:cNvPr id="14" name="Text Placeholder 13"/>
          <p:cNvSpPr>
            <a:spLocks noGrp="1"/>
          </p:cNvSpPr>
          <p:nvPr>
            <p:ph type="body" sz="quarter" idx="10" hasCustomPrompt="1"/>
          </p:nvPr>
        </p:nvSpPr>
        <p:spPr>
          <a:xfrm rot="1800000">
            <a:off x="6462442" y="4113147"/>
            <a:ext cx="2445271" cy="1523104"/>
          </a:xfrm>
        </p:spPr>
        <p:txBody>
          <a:bodyPr>
            <a:noAutofit/>
          </a:bodyPr>
          <a:lstStyle>
            <a:lvl1pPr algn="ctr">
              <a:defRPr sz="11500">
                <a:solidFill>
                  <a:srgbClr val="FFA000"/>
                </a:solidFill>
                <a:latin typeface="+mj-lt"/>
                <a:ea typeface="Lato Heavy" panose="020F0502020204030203" pitchFamily="34" charset="0"/>
                <a:cs typeface="Lato Heavy" panose="020F0502020204030203" pitchFamily="34" charset="0"/>
              </a:defRPr>
            </a:lvl1pPr>
          </a:lstStyle>
          <a:p>
            <a:pPr lvl="0"/>
            <a:r>
              <a:rPr lang="en-US" dirty="0"/>
              <a:t>X</a:t>
            </a:r>
            <a:endParaRPr lang="bg-BG" dirty="0"/>
          </a:p>
        </p:txBody>
      </p:sp>
    </p:spTree>
    <p:extLst>
      <p:ext uri="{BB962C8B-B14F-4D97-AF65-F5344CB8AC3E}">
        <p14:creationId xmlns:p14="http://schemas.microsoft.com/office/powerpoint/2010/main" val="18903711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with Topic">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0" y="605676"/>
            <a:ext cx="12178173" cy="947351"/>
          </a:xfrm>
        </p:spPr>
        <p:txBody>
          <a:bodyPr>
            <a:noAutofit/>
          </a:bodyPr>
          <a:lstStyle>
            <a:lvl1pPr algn="ctr">
              <a:defRPr sz="6600" baseline="0"/>
            </a:lvl1pPr>
          </a:lstStyle>
          <a:p>
            <a:r>
              <a:rPr lang="en-US" dirty="0"/>
              <a:t>Exercises in class</a:t>
            </a:r>
            <a:endParaRPr lang="bg-BG" dirty="0"/>
          </a:p>
        </p:txBody>
      </p:sp>
      <p:sp>
        <p:nvSpPr>
          <p:cNvPr id="7" name="Text Placeholder 6"/>
          <p:cNvSpPr>
            <a:spLocks noGrp="1"/>
          </p:cNvSpPr>
          <p:nvPr>
            <p:ph type="body" sz="quarter" idx="10" hasCustomPrompt="1"/>
          </p:nvPr>
        </p:nvSpPr>
        <p:spPr>
          <a:xfrm>
            <a:off x="314048" y="1553027"/>
            <a:ext cx="11557685" cy="942975"/>
          </a:xfrm>
        </p:spPr>
        <p:txBody>
          <a:bodyPr anchor="ctr">
            <a:normAutofit/>
          </a:bodyPr>
          <a:lstStyle>
            <a:lvl1pPr algn="ctr">
              <a:defRPr sz="4000" baseline="0">
                <a:solidFill>
                  <a:schemeClr val="bg1"/>
                </a:solidFill>
              </a:defRPr>
            </a:lvl1pPr>
          </a:lstStyle>
          <a:p>
            <a:pPr lvl="0"/>
            <a:r>
              <a:rPr lang="en-US" dirty="0"/>
              <a:t>Exercise Topic</a:t>
            </a:r>
            <a:endParaRPr lang="bg-BG" dirty="0"/>
          </a:p>
        </p:txBody>
      </p:sp>
      <p:pic>
        <p:nvPicPr>
          <p:cNvPr id="13" name="Picture 12"/>
          <p:cNvPicPr>
            <a:picLocks noChangeAspect="1"/>
          </p:cNvPicPr>
          <p:nvPr userDrawn="1"/>
        </p:nvPicPr>
        <p:blipFill>
          <a:blip r:embed="rId2"/>
          <a:stretch>
            <a:fillRect/>
          </a:stretch>
        </p:blipFill>
        <p:spPr>
          <a:xfrm>
            <a:off x="4172938" y="2496002"/>
            <a:ext cx="3839904" cy="3966493"/>
          </a:xfrm>
          <a:prstGeom prst="rect">
            <a:avLst/>
          </a:prstGeom>
        </p:spPr>
      </p:pic>
    </p:spTree>
    <p:extLst>
      <p:ext uri="{BB962C8B-B14F-4D97-AF65-F5344CB8AC3E}">
        <p14:creationId xmlns:p14="http://schemas.microsoft.com/office/powerpoint/2010/main" val="51286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ercise with Time Limit">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0" y="605676"/>
            <a:ext cx="12178173" cy="947351"/>
          </a:xfrm>
        </p:spPr>
        <p:txBody>
          <a:bodyPr>
            <a:noAutofit/>
          </a:bodyPr>
          <a:lstStyle>
            <a:lvl1pPr algn="ctr">
              <a:defRPr sz="6600" baseline="0"/>
            </a:lvl1pPr>
          </a:lstStyle>
          <a:p>
            <a:r>
              <a:rPr lang="en-US" dirty="0"/>
              <a:t>Exercises in class</a:t>
            </a:r>
            <a:endParaRPr lang="bg-BG" dirty="0"/>
          </a:p>
        </p:txBody>
      </p:sp>
      <p:pic>
        <p:nvPicPr>
          <p:cNvPr id="13" name="Picture 12"/>
          <p:cNvPicPr>
            <a:picLocks noChangeAspect="1"/>
          </p:cNvPicPr>
          <p:nvPr userDrawn="1"/>
        </p:nvPicPr>
        <p:blipFill>
          <a:blip r:embed="rId2"/>
          <a:stretch>
            <a:fillRect/>
          </a:stretch>
        </p:blipFill>
        <p:spPr>
          <a:xfrm>
            <a:off x="7022394" y="1973754"/>
            <a:ext cx="4180114" cy="4317919"/>
          </a:xfrm>
          <a:prstGeom prst="rect">
            <a:avLst/>
          </a:prstGeom>
        </p:spPr>
      </p:pic>
      <p:sp>
        <p:nvSpPr>
          <p:cNvPr id="3" name="Text Placeholder 2"/>
          <p:cNvSpPr>
            <a:spLocks noGrp="1"/>
          </p:cNvSpPr>
          <p:nvPr>
            <p:ph type="body" sz="quarter" idx="10" hasCustomPrompt="1"/>
          </p:nvPr>
        </p:nvSpPr>
        <p:spPr>
          <a:xfrm>
            <a:off x="550084" y="2599276"/>
            <a:ext cx="2874249" cy="2117303"/>
          </a:xfrm>
        </p:spPr>
        <p:txBody>
          <a:bodyPr>
            <a:noAutofit/>
          </a:bodyPr>
          <a:lstStyle>
            <a:lvl1pPr algn="ctr">
              <a:defRPr sz="16600" baseline="0"/>
            </a:lvl1pPr>
          </a:lstStyle>
          <a:p>
            <a:pPr lvl="0"/>
            <a:r>
              <a:rPr lang="en-US" dirty="0"/>
              <a:t>X</a:t>
            </a:r>
            <a:endParaRPr lang="bg-BG" dirty="0"/>
          </a:p>
        </p:txBody>
      </p:sp>
      <p:sp>
        <p:nvSpPr>
          <p:cNvPr id="8" name="TextBox 7"/>
          <p:cNvSpPr txBox="1"/>
          <p:nvPr userDrawn="1"/>
        </p:nvSpPr>
        <p:spPr>
          <a:xfrm>
            <a:off x="3609558" y="2969499"/>
            <a:ext cx="4081051" cy="1862048"/>
          </a:xfrm>
          <a:prstGeom prst="rect">
            <a:avLst/>
          </a:prstGeom>
          <a:noFill/>
        </p:spPr>
        <p:txBody>
          <a:bodyPr wrap="square" rtlCol="0" anchor="ctr">
            <a:spAutoFit/>
          </a:bodyPr>
          <a:lstStyle/>
          <a:p>
            <a:pPr algn="l"/>
            <a:r>
              <a:rPr lang="en-US" sz="11500" dirty="0">
                <a:solidFill>
                  <a:schemeClr val="tx1"/>
                </a:solidFill>
                <a:latin typeface="Montserrat Ultra Light" panose="00000300000000000000" pitchFamily="50" charset="0"/>
                <a:ea typeface="Lato Medium" panose="020F0502020204030203" pitchFamily="34" charset="0"/>
                <a:cs typeface="Lato Medium" panose="020F0502020204030203" pitchFamily="34" charset="0"/>
              </a:rPr>
              <a:t>Min</a:t>
            </a:r>
            <a:endParaRPr lang="bg-BG" sz="11500" dirty="0">
              <a:solidFill>
                <a:schemeClr val="tx1"/>
              </a:solidFill>
              <a:latin typeface="Lato Medium" panose="020F0502020204030203" pitchFamily="34" charset="0"/>
              <a:ea typeface="Lato Medium" panose="020F0502020204030203" pitchFamily="34" charset="0"/>
              <a:cs typeface="Lato Medium" panose="020F0502020204030203" pitchFamily="34" charset="0"/>
            </a:endParaRPr>
          </a:p>
        </p:txBody>
      </p:sp>
    </p:spTree>
    <p:extLst>
      <p:ext uri="{BB962C8B-B14F-4D97-AF65-F5344CB8AC3E}">
        <p14:creationId xmlns:p14="http://schemas.microsoft.com/office/powerpoint/2010/main" val="100458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s with Topic and Time">
    <p:bg>
      <p:bgPr>
        <a:solidFill>
          <a:schemeClr val="bg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7215822" y="2496002"/>
            <a:ext cx="3756977" cy="3880833"/>
          </a:xfrm>
          <a:prstGeom prst="rect">
            <a:avLst/>
          </a:prstGeom>
        </p:spPr>
      </p:pic>
      <p:sp>
        <p:nvSpPr>
          <p:cNvPr id="9" name="Text Placeholder 2"/>
          <p:cNvSpPr>
            <a:spLocks noGrp="1"/>
          </p:cNvSpPr>
          <p:nvPr>
            <p:ph type="body" sz="quarter" idx="11" hasCustomPrompt="1"/>
          </p:nvPr>
        </p:nvSpPr>
        <p:spPr>
          <a:xfrm>
            <a:off x="550084" y="2599276"/>
            <a:ext cx="2874249" cy="2117303"/>
          </a:xfrm>
        </p:spPr>
        <p:txBody>
          <a:bodyPr>
            <a:noAutofit/>
          </a:bodyPr>
          <a:lstStyle>
            <a:lvl1pPr algn="ctr">
              <a:defRPr sz="16600" baseline="0"/>
            </a:lvl1pPr>
          </a:lstStyle>
          <a:p>
            <a:pPr lvl="0"/>
            <a:r>
              <a:rPr lang="en-US" dirty="0"/>
              <a:t>X</a:t>
            </a:r>
            <a:endParaRPr lang="bg-BG" dirty="0"/>
          </a:p>
        </p:txBody>
      </p:sp>
      <p:sp>
        <p:nvSpPr>
          <p:cNvPr id="10" name="TextBox 9"/>
          <p:cNvSpPr txBox="1"/>
          <p:nvPr userDrawn="1"/>
        </p:nvSpPr>
        <p:spPr>
          <a:xfrm>
            <a:off x="3609558" y="2969499"/>
            <a:ext cx="4081051" cy="1862048"/>
          </a:xfrm>
          <a:prstGeom prst="rect">
            <a:avLst/>
          </a:prstGeom>
          <a:noFill/>
        </p:spPr>
        <p:txBody>
          <a:bodyPr wrap="square" rtlCol="0" anchor="ctr">
            <a:spAutoFit/>
          </a:bodyPr>
          <a:lstStyle/>
          <a:p>
            <a:pPr algn="l"/>
            <a:r>
              <a:rPr lang="en-US" sz="11500" dirty="0">
                <a:solidFill>
                  <a:schemeClr val="tx1"/>
                </a:solidFill>
                <a:latin typeface="Montserrat Ultra Light" panose="00000300000000000000" pitchFamily="50" charset="0"/>
                <a:ea typeface="Lato Medium" panose="020F0502020204030203" pitchFamily="34" charset="0"/>
                <a:cs typeface="Lato Medium" panose="020F0502020204030203" pitchFamily="34" charset="0"/>
              </a:rPr>
              <a:t>Min</a:t>
            </a:r>
            <a:endParaRPr lang="bg-BG" sz="11500" dirty="0">
              <a:solidFill>
                <a:schemeClr val="tx1"/>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11" name="Title 4"/>
          <p:cNvSpPr>
            <a:spLocks noGrp="1"/>
          </p:cNvSpPr>
          <p:nvPr>
            <p:ph type="title" hasCustomPrompt="1"/>
          </p:nvPr>
        </p:nvSpPr>
        <p:spPr>
          <a:xfrm>
            <a:off x="0" y="605676"/>
            <a:ext cx="12178173" cy="947351"/>
          </a:xfrm>
        </p:spPr>
        <p:txBody>
          <a:bodyPr>
            <a:noAutofit/>
          </a:bodyPr>
          <a:lstStyle>
            <a:lvl1pPr algn="ctr">
              <a:defRPr sz="6600" baseline="0"/>
            </a:lvl1pPr>
          </a:lstStyle>
          <a:p>
            <a:r>
              <a:rPr lang="en-US" dirty="0"/>
              <a:t>Exercises in class</a:t>
            </a:r>
            <a:endParaRPr lang="bg-BG" dirty="0"/>
          </a:p>
        </p:txBody>
      </p:sp>
      <p:sp>
        <p:nvSpPr>
          <p:cNvPr id="12" name="Text Placeholder 6"/>
          <p:cNvSpPr>
            <a:spLocks noGrp="1"/>
          </p:cNvSpPr>
          <p:nvPr>
            <p:ph type="body" sz="quarter" idx="10" hasCustomPrompt="1"/>
          </p:nvPr>
        </p:nvSpPr>
        <p:spPr>
          <a:xfrm>
            <a:off x="314048" y="1553027"/>
            <a:ext cx="11557685" cy="942975"/>
          </a:xfrm>
        </p:spPr>
        <p:txBody>
          <a:bodyPr anchor="ctr">
            <a:normAutofit/>
          </a:bodyPr>
          <a:lstStyle>
            <a:lvl1pPr algn="ctr">
              <a:defRPr sz="4000" baseline="0">
                <a:solidFill>
                  <a:schemeClr val="bg1"/>
                </a:solidFill>
              </a:defRPr>
            </a:lvl1pPr>
          </a:lstStyle>
          <a:p>
            <a:pPr lvl="0"/>
            <a:r>
              <a:rPr lang="en-US" dirty="0"/>
              <a:t>Exercise Topic</a:t>
            </a:r>
            <a:endParaRPr lang="bg-BG" dirty="0"/>
          </a:p>
        </p:txBody>
      </p:sp>
    </p:spTree>
    <p:extLst>
      <p:ext uri="{BB962C8B-B14F-4D97-AF65-F5344CB8AC3E}">
        <p14:creationId xmlns:p14="http://schemas.microsoft.com/office/powerpoint/2010/main" val="361947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ve Demo with Topic">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605676"/>
            <a:ext cx="12178173" cy="947351"/>
          </a:xfrm>
        </p:spPr>
        <p:txBody>
          <a:bodyPr/>
          <a:lstStyle>
            <a:lvl1pPr algn="ctr">
              <a:defRPr>
                <a:solidFill>
                  <a:schemeClr val="bg2"/>
                </a:solidFill>
              </a:defRPr>
            </a:lvl1pPr>
          </a:lstStyle>
          <a:p>
            <a:r>
              <a:rPr lang="en-US" dirty="0"/>
              <a:t>Live Demo</a:t>
            </a:r>
            <a:endParaRPr lang="bg-BG" dirty="0"/>
          </a:p>
        </p:txBody>
      </p:sp>
      <p:sp>
        <p:nvSpPr>
          <p:cNvPr id="3" name="Text Placeholder 6"/>
          <p:cNvSpPr>
            <a:spLocks noGrp="1"/>
          </p:cNvSpPr>
          <p:nvPr>
            <p:ph type="body" sz="quarter" idx="10" hasCustomPrompt="1"/>
          </p:nvPr>
        </p:nvSpPr>
        <p:spPr>
          <a:xfrm>
            <a:off x="314048" y="1553026"/>
            <a:ext cx="11557685" cy="942975"/>
          </a:xfrm>
        </p:spPr>
        <p:txBody>
          <a:bodyPr anchor="ctr">
            <a:normAutofit/>
          </a:bodyPr>
          <a:lstStyle>
            <a:lvl1pPr algn="ctr">
              <a:defRPr sz="4000" baseline="0">
                <a:solidFill>
                  <a:schemeClr val="bg1"/>
                </a:solidFill>
              </a:defRPr>
            </a:lvl1pPr>
          </a:lstStyle>
          <a:p>
            <a:pPr lvl="0"/>
            <a:r>
              <a:rPr lang="en-US" dirty="0"/>
              <a:t>Live Demo Topic</a:t>
            </a:r>
            <a:endParaRPr lang="bg-BG" dirty="0"/>
          </a:p>
        </p:txBody>
      </p:sp>
      <p:pic>
        <p:nvPicPr>
          <p:cNvPr id="4" name="Picture 3" descr="http://softuni.bg" title="SoftUni Code Wizar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4403021" y="2669855"/>
            <a:ext cx="3377715" cy="3706824"/>
          </a:xfrm>
          <a:prstGeom prst="rect">
            <a:avLst/>
          </a:prstGeom>
        </p:spPr>
      </p:pic>
    </p:spTree>
    <p:extLst>
      <p:ext uri="{BB962C8B-B14F-4D97-AF65-F5344CB8AC3E}">
        <p14:creationId xmlns:p14="http://schemas.microsoft.com/office/powerpoint/2010/main" val="333236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586425" y="605676"/>
            <a:ext cx="11591748" cy="947351"/>
          </a:xfrm>
          <a:prstGeom prst="rect">
            <a:avLst/>
          </a:prstGeom>
        </p:spPr>
        <p:txBody>
          <a:bodyPr vert="horz" lIns="91440" tIns="45720" rIns="91440" bIns="45720" rtlCol="0" anchor="ctr">
            <a:noAutofit/>
          </a:bodyPr>
          <a:lstStyle/>
          <a:p>
            <a:r>
              <a:rPr lang="en-US"/>
              <a:t>Click to edit Master title style</a:t>
            </a:r>
            <a:endParaRPr lang="bg-BG"/>
          </a:p>
        </p:txBody>
      </p:sp>
      <p:sp>
        <p:nvSpPr>
          <p:cNvPr id="8" name="Text Placeholder 7"/>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g-BG" dirty="0"/>
          </a:p>
        </p:txBody>
      </p:sp>
    </p:spTree>
    <p:extLst>
      <p:ext uri="{BB962C8B-B14F-4D97-AF65-F5344CB8AC3E}">
        <p14:creationId xmlns:p14="http://schemas.microsoft.com/office/powerpoint/2010/main" val="34648032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0" r:id="rId3"/>
    <p:sldLayoutId id="2147483688" r:id="rId4"/>
    <p:sldLayoutId id="2147483689" r:id="rId5"/>
    <p:sldLayoutId id="2147483690" r:id="rId6"/>
    <p:sldLayoutId id="2147483693" r:id="rId7"/>
    <p:sldLayoutId id="2147483695" r:id="rId8"/>
    <p:sldLayoutId id="2147483691" r:id="rId9"/>
    <p:sldLayoutId id="2147483696" r:id="rId10"/>
    <p:sldLayoutId id="2147483699" r:id="rId11"/>
    <p:sldLayoutId id="2147483697" r:id="rId12"/>
    <p:sldLayoutId id="2147483698"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6000" kern="1200">
          <a:solidFill>
            <a:srgbClr val="234465"/>
          </a:solidFill>
          <a:latin typeface="+mj-lt"/>
          <a:ea typeface="Lato Heavy" panose="020F0502020204030203" pitchFamily="34" charset="0"/>
          <a:cs typeface="Lato Heavy" panose="020F0502020204030203" pitchFamily="34" charset="0"/>
        </a:defRPr>
      </a:lvl1pPr>
    </p:titleStyle>
    <p:bodyStyle>
      <a:lvl1pPr marL="0" indent="0" algn="l" defTabSz="914400" rtl="0" eaLnBrk="1" latinLnBrk="0" hangingPunct="1">
        <a:lnSpc>
          <a:spcPct val="90000"/>
        </a:lnSpc>
        <a:spcBef>
          <a:spcPts val="1000"/>
        </a:spcBef>
        <a:buFontTx/>
        <a:buNone/>
        <a:defRPr sz="4400" kern="1200">
          <a:solidFill>
            <a:srgbClr val="234465"/>
          </a:solidFill>
          <a:latin typeface="+mn-lt"/>
          <a:ea typeface="Lato Medium" panose="020F0502020204030203" pitchFamily="34" charset="0"/>
          <a:cs typeface="Lato Medium" panose="020F0502020204030203"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4000" kern="1200">
          <a:solidFill>
            <a:srgbClr val="234465"/>
          </a:solidFill>
          <a:latin typeface="+mn-lt"/>
          <a:ea typeface="Lato Medium" panose="020F0502020204030203" pitchFamily="34" charset="0"/>
          <a:cs typeface="Lato Medium" panose="020F0502020204030203"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3600" kern="1200">
          <a:solidFill>
            <a:srgbClr val="234465"/>
          </a:solidFill>
          <a:latin typeface="+mn-lt"/>
          <a:ea typeface="Lato Medium" panose="020F0502020204030203" pitchFamily="34" charset="0"/>
          <a:cs typeface="Lato Medium" panose="020F0502020204030203"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3200" kern="1200">
          <a:solidFill>
            <a:srgbClr val="234465"/>
          </a:solidFill>
          <a:latin typeface="+mn-lt"/>
          <a:ea typeface="Lato Medium" panose="020F0502020204030203" pitchFamily="34" charset="0"/>
          <a:cs typeface="Lato Medium"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rgbClr val="234465"/>
          </a:solidFill>
          <a:latin typeface="+mn-lt"/>
          <a:ea typeface="Lato Medium" panose="020F0502020204030203" pitchFamily="34" charset="0"/>
          <a:cs typeface="Lato Medium"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httpd.apache.org/download.cgi"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apachefriends.org/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41131" y="4673142"/>
            <a:ext cx="7428626" cy="1495794"/>
          </a:xfrm>
        </p:spPr>
        <p:txBody>
          <a:bodyPr/>
          <a:lstStyle/>
          <a:p>
            <a:r>
              <a:rPr lang="en-US" dirty="0" smtClean="0"/>
              <a:t>Introduction to PHP and Apache</a:t>
            </a:r>
            <a:endParaRPr lang="bg-BG" dirty="0"/>
          </a:p>
        </p:txBody>
      </p:sp>
      <p:sp>
        <p:nvSpPr>
          <p:cNvPr id="3" name="Subtitle 2"/>
          <p:cNvSpPr>
            <a:spLocks noGrp="1"/>
          </p:cNvSpPr>
          <p:nvPr>
            <p:ph type="subTitle" idx="1"/>
          </p:nvPr>
        </p:nvSpPr>
        <p:spPr>
          <a:xfrm>
            <a:off x="3569519" y="6113036"/>
            <a:ext cx="8325564" cy="498598"/>
          </a:xfrm>
        </p:spPr>
        <p:txBody>
          <a:bodyPr/>
          <a:lstStyle/>
          <a:p>
            <a:r>
              <a:rPr lang="en-US" sz="3600" dirty="0" smtClean="0"/>
              <a:t>Setup and Basics Syntax</a:t>
            </a:r>
            <a:endParaRPr lang="bg-BG" sz="3600" dirty="0"/>
          </a:p>
        </p:txBody>
      </p:sp>
      <p:sp>
        <p:nvSpPr>
          <p:cNvPr id="4" name="Text Placeholder 3"/>
          <p:cNvSpPr>
            <a:spLocks noGrp="1"/>
          </p:cNvSpPr>
          <p:nvPr>
            <p:ph type="body" sz="quarter" idx="10"/>
          </p:nvPr>
        </p:nvSpPr>
        <p:spPr>
          <a:xfrm>
            <a:off x="455112" y="4598508"/>
            <a:ext cx="3187613" cy="460502"/>
          </a:xfrm>
        </p:spPr>
        <p:txBody>
          <a:bodyPr/>
          <a:lstStyle/>
          <a:p>
            <a:r>
              <a:rPr lang="en-US" dirty="0" smtClean="0"/>
              <a:t>Ivan </a:t>
            </a:r>
            <a:r>
              <a:rPr lang="en-US" dirty="0" err="1" smtClean="0"/>
              <a:t>Yonkov</a:t>
            </a:r>
            <a:endParaRPr lang="bg-BG" dirty="0"/>
          </a:p>
        </p:txBody>
      </p:sp>
      <p:sp>
        <p:nvSpPr>
          <p:cNvPr id="5" name="Text Placeholder 4"/>
          <p:cNvSpPr>
            <a:spLocks noGrp="1"/>
          </p:cNvSpPr>
          <p:nvPr>
            <p:ph type="body" sz="quarter" idx="13"/>
          </p:nvPr>
        </p:nvSpPr>
        <p:spPr/>
        <p:txBody>
          <a:bodyPr/>
          <a:lstStyle/>
          <a:p>
            <a:r>
              <a:rPr lang="en-US" dirty="0" smtClean="0"/>
              <a:t>Training Lead</a:t>
            </a:r>
            <a:endParaRPr lang="bg-BG" dirty="0"/>
          </a:p>
        </p:txBody>
      </p:sp>
      <p:sp>
        <p:nvSpPr>
          <p:cNvPr id="6" name="Text Placeholder 5"/>
          <p:cNvSpPr>
            <a:spLocks noGrp="1"/>
          </p:cNvSpPr>
          <p:nvPr>
            <p:ph type="body" sz="quarter" idx="17"/>
          </p:nvPr>
        </p:nvSpPr>
        <p:spPr/>
        <p:txBody>
          <a:bodyPr/>
          <a:lstStyle/>
          <a:p>
            <a:r>
              <a:rPr lang="en-US" dirty="0"/>
              <a:t>Software University</a:t>
            </a:r>
            <a:endParaRPr lang="bg-BG" dirty="0"/>
          </a:p>
        </p:txBody>
      </p:sp>
      <p:sp>
        <p:nvSpPr>
          <p:cNvPr id="7" name="Text Placeholder 6"/>
          <p:cNvSpPr>
            <a:spLocks noGrp="1"/>
          </p:cNvSpPr>
          <p:nvPr>
            <p:ph type="body" sz="quarter" idx="18"/>
          </p:nvPr>
        </p:nvSpPr>
        <p:spPr/>
        <p:txBody>
          <a:bodyPr/>
          <a:lstStyle/>
          <a:p>
            <a:r>
              <a:rPr lang="en-US" dirty="0">
                <a:hlinkClick r:id="rId3"/>
              </a:rPr>
              <a:t>www.softuni.bg</a:t>
            </a:r>
            <a:r>
              <a:rPr lang="en-US" dirty="0"/>
              <a:t> </a:t>
            </a:r>
            <a:endParaRPr lang="bg-BG" dirty="0"/>
          </a:p>
        </p:txBody>
      </p:sp>
    </p:spTree>
    <p:extLst>
      <p:ext uri="{BB962C8B-B14F-4D97-AF65-F5344CB8AC3E}">
        <p14:creationId xmlns:p14="http://schemas.microsoft.com/office/powerpoint/2010/main" val="26790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bg-BG" dirty="0"/>
          </a:p>
        </p:txBody>
      </p:sp>
      <p:sp>
        <p:nvSpPr>
          <p:cNvPr id="5" name="Rectangle 2"/>
          <p:cNvSpPr>
            <a:spLocks noChangeArrowheads="1"/>
          </p:cNvSpPr>
          <p:nvPr/>
        </p:nvSpPr>
        <p:spPr bwMode="auto">
          <a:xfrm>
            <a:off x="0" y="-94565"/>
            <a:ext cx="18473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3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826770" y="2568308"/>
            <a:ext cx="9277350" cy="1200329"/>
          </a:xfrm>
          <a:prstGeom prst="rect">
            <a:avLst/>
          </a:prstGeom>
        </p:spPr>
        <p:txBody>
          <a:bodyPr wrap="square">
            <a:spAutoFit/>
          </a:bodyPr>
          <a:lstStyle/>
          <a:p>
            <a:pPr lvl="0" eaLnBrk="0" fontAlgn="base" hangingPunct="0">
              <a:spcBef>
                <a:spcPct val="0"/>
              </a:spcBef>
              <a:spcAft>
                <a:spcPct val="0"/>
              </a:spcAft>
            </a:pPr>
            <a:r>
              <a:rPr lang="bg-BG" altLang="bg-BG" sz="3600" b="1" dirty="0">
                <a:solidFill>
                  <a:srgbClr val="000080"/>
                </a:solidFill>
                <a:latin typeface="Courier New" panose="02070309020205020404" pitchFamily="49" charset="0"/>
                <a:cs typeface="Courier New" panose="02070309020205020404" pitchFamily="49" charset="0"/>
              </a:rPr>
              <a:t>&lt;?php</a:t>
            </a:r>
            <a:br>
              <a:rPr lang="bg-BG" altLang="bg-BG" sz="3600" b="1" dirty="0">
                <a:solidFill>
                  <a:srgbClr val="000080"/>
                </a:solidFill>
                <a:latin typeface="Courier New" panose="02070309020205020404" pitchFamily="49" charset="0"/>
                <a:cs typeface="Courier New" panose="02070309020205020404" pitchFamily="49" charset="0"/>
              </a:rPr>
            </a:br>
            <a:r>
              <a:rPr lang="bg-BG" altLang="bg-BG" sz="3600" b="1" dirty="0">
                <a:solidFill>
                  <a:srgbClr val="000080"/>
                </a:solidFill>
                <a:latin typeface="Courier New" panose="02070309020205020404" pitchFamily="49" charset="0"/>
                <a:cs typeface="Courier New" panose="02070309020205020404" pitchFamily="49" charset="0"/>
              </a:rPr>
              <a:t>echo </a:t>
            </a:r>
            <a:r>
              <a:rPr lang="bg-BG" altLang="bg-BG" sz="3600" b="1" dirty="0">
                <a:solidFill>
                  <a:srgbClr val="008000"/>
                </a:solidFill>
                <a:latin typeface="Courier New" panose="02070309020205020404" pitchFamily="49" charset="0"/>
                <a:cs typeface="Courier New" panose="02070309020205020404" pitchFamily="49" charset="0"/>
              </a:rPr>
              <a:t>"&lt;h1&gt;Hello World!&lt;/h1&gt;"</a:t>
            </a:r>
            <a:r>
              <a:rPr lang="bg-BG" altLang="bg-BG" sz="3600" dirty="0">
                <a:solidFill>
                  <a:srgbClr val="000000"/>
                </a:solidFill>
                <a:latin typeface="Courier New" panose="02070309020205020404" pitchFamily="49" charset="0"/>
                <a:cs typeface="Courier New" panose="02070309020205020404" pitchFamily="49" charset="0"/>
              </a:rPr>
              <a:t>;</a:t>
            </a:r>
            <a:endParaRPr lang="bg-BG" altLang="bg-BG" sz="3600" dirty="0">
              <a:latin typeface="Arial" panose="020B0604020202020204" pitchFamily="34" charset="0"/>
            </a:endParaRPr>
          </a:p>
        </p:txBody>
      </p:sp>
    </p:spTree>
    <p:extLst>
      <p:ext uri="{BB962C8B-B14F-4D97-AF65-F5344CB8AC3E}">
        <p14:creationId xmlns:p14="http://schemas.microsoft.com/office/powerpoint/2010/main" val="13271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Basic PHP Syntax</a:t>
            </a:r>
            <a:endParaRPr lang="bg-BG" dirty="0"/>
          </a:p>
        </p:txBody>
      </p:sp>
      <p:sp>
        <p:nvSpPr>
          <p:cNvPr id="3" name="Content Placeholder 2"/>
          <p:cNvSpPr>
            <a:spLocks noGrp="1"/>
          </p:cNvSpPr>
          <p:nvPr>
            <p:ph sz="quarter" idx="12"/>
          </p:nvPr>
        </p:nvSpPr>
        <p:spPr/>
        <p:txBody>
          <a:bodyPr/>
          <a:lstStyle/>
          <a:p>
            <a:r>
              <a:rPr lang="en-US" dirty="0" smtClean="0"/>
              <a:t>Variables, Loops, Arrays, Functions</a:t>
            </a:r>
            <a:endParaRPr lang="en-US" dirty="0"/>
          </a:p>
        </p:txBody>
      </p:sp>
    </p:spTree>
    <p:extLst>
      <p:ext uri="{BB962C8B-B14F-4D97-AF65-F5344CB8AC3E}">
        <p14:creationId xmlns:p14="http://schemas.microsoft.com/office/powerpoint/2010/main" val="249788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bg-BG" dirty="0"/>
          </a:p>
        </p:txBody>
      </p:sp>
      <p:sp>
        <p:nvSpPr>
          <p:cNvPr id="3" name="Rectangle 1"/>
          <p:cNvSpPr>
            <a:spLocks noChangeArrowheads="1"/>
          </p:cNvSpPr>
          <p:nvPr/>
        </p:nvSpPr>
        <p:spPr bwMode="auto">
          <a:xfrm>
            <a:off x="354879" y="2027664"/>
            <a:ext cx="11245386"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2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&lt;?php</a:t>
            </a:r>
            <a:br>
              <a:rPr kumimoji="0" lang="bg-BG" altLang="bg-BG" sz="2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bg-BG" altLang="bg-BG" sz="24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t>
            </a:r>
            <a:r>
              <a:rPr kumimoji="0" lang="bg-BG" altLang="bg-BG" sz="2400" b="0" i="0" u="none" strike="noStrike" cap="none" normalizeH="0" baseline="0" dirty="0" err="1" smtClean="0">
                <a:ln>
                  <a:noFill/>
                </a:ln>
                <a:solidFill>
                  <a:srgbClr val="660000"/>
                </a:solidFill>
                <a:effectLst/>
                <a:latin typeface="Courier New" panose="02070309020205020404" pitchFamily="49" charset="0"/>
                <a:cs typeface="Courier New" panose="02070309020205020404" pitchFamily="49" charset="0"/>
              </a:rPr>
              <a:t>name</a:t>
            </a:r>
            <a:r>
              <a:rPr kumimoji="0" lang="bg-BG" altLang="bg-BG" sz="24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 </a:t>
            </a:r>
            <a:r>
              <a:rPr kumimoji="0" lang="bg-BG" altLang="bg-BG"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'John'</a:t>
            </a:r>
            <a:r>
              <a:rPr kumimoji="0" lang="bg-BG" altLang="bg-BG"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2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String</a:t>
            </a:r>
            <a:br>
              <a:rPr kumimoji="0" lang="bg-BG" altLang="bg-BG" sz="2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bg-BG" altLang="bg-BG" sz="24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$age </a:t>
            </a:r>
            <a:r>
              <a:rPr kumimoji="0" lang="bg-BG" altLang="bg-BG"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24</a:t>
            </a:r>
            <a:r>
              <a:rPr kumimoji="0" lang="bg-BG" altLang="bg-BG"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2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int</a:t>
            </a:r>
            <a:br>
              <a:rPr kumimoji="0" lang="bg-BG" altLang="bg-BG" sz="2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bg-BG" altLang="bg-BG" sz="24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t>
            </a:r>
            <a:r>
              <a:rPr kumimoji="0" lang="bg-BG" altLang="bg-BG" sz="2400" b="0" i="0" u="none" strike="noStrike" cap="none" normalizeH="0" baseline="0" dirty="0" err="1" smtClean="0">
                <a:ln>
                  <a:noFill/>
                </a:ln>
                <a:solidFill>
                  <a:srgbClr val="660000"/>
                </a:solidFill>
                <a:effectLst/>
                <a:latin typeface="Courier New" panose="02070309020205020404" pitchFamily="49" charset="0"/>
                <a:cs typeface="Courier New" panose="02070309020205020404" pitchFamily="49" charset="0"/>
              </a:rPr>
              <a:t>description</a:t>
            </a:r>
            <a:r>
              <a:rPr kumimoji="0" lang="bg-BG" altLang="bg-BG" sz="24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 </a:t>
            </a:r>
            <a:r>
              <a:rPr kumimoji="0" lang="bg-BG" altLang="bg-BG"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bg-BG" altLang="bg-BG" sz="2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My</a:t>
            </a:r>
            <a:r>
              <a:rPr kumimoji="0" lang="bg-BG" altLang="bg-BG"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bg-BG" altLang="bg-BG" sz="2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name</a:t>
            </a:r>
            <a:r>
              <a:rPr kumimoji="0" lang="bg-BG" altLang="bg-BG"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bg-BG" altLang="bg-BG" sz="2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is</a:t>
            </a:r>
            <a:r>
              <a:rPr kumimoji="0" lang="bg-BG" altLang="bg-BG"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bg-BG" altLang="bg-BG" sz="24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t>
            </a:r>
            <a:r>
              <a:rPr kumimoji="0" lang="bg-BG" altLang="bg-BG" sz="2400" b="0" i="0" u="none" strike="noStrike" cap="none" normalizeH="0" baseline="0" dirty="0" err="1" smtClean="0">
                <a:ln>
                  <a:noFill/>
                </a:ln>
                <a:solidFill>
                  <a:srgbClr val="660000"/>
                </a:solidFill>
                <a:effectLst/>
                <a:latin typeface="Courier New" panose="02070309020205020404" pitchFamily="49" charset="0"/>
                <a:cs typeface="Courier New" panose="02070309020205020404" pitchFamily="49" charset="0"/>
              </a:rPr>
              <a:t>name</a:t>
            </a:r>
            <a:r>
              <a:rPr kumimoji="0" lang="bg-BG" altLang="bg-BG"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br>
              <a:rPr kumimoji="0" lang="bg-BG" altLang="bg-BG"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bg-BG" altLang="bg-BG"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bg-BG" altLang="bg-BG" sz="24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$age</a:t>
            </a:r>
            <a:r>
              <a:rPr kumimoji="0" lang="bg-BG" altLang="bg-BG"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bg-BG" altLang="bg-BG" sz="2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years</a:t>
            </a:r>
            <a:r>
              <a:rPr kumimoji="0" lang="bg-BG" altLang="bg-BG"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bg-BG" altLang="bg-BG" sz="2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old</a:t>
            </a:r>
            <a:r>
              <a:rPr kumimoji="0" lang="bg-BG" altLang="bg-BG"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bg-BG" altLang="bg-BG"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2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String interpolation</a:t>
            </a:r>
            <a:br>
              <a:rPr kumimoji="0" lang="bg-BG" altLang="bg-BG" sz="2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bg-BG" altLang="bg-BG" sz="24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t>
            </a:r>
            <a:r>
              <a:rPr kumimoji="0" lang="bg-BG" altLang="bg-BG" sz="2400" b="0" i="0" u="none" strike="noStrike" cap="none" normalizeH="0" baseline="0" dirty="0" err="1" smtClean="0">
                <a:ln>
                  <a:noFill/>
                </a:ln>
                <a:solidFill>
                  <a:srgbClr val="660000"/>
                </a:solidFill>
                <a:effectLst/>
                <a:latin typeface="Courier New" panose="02070309020205020404" pitchFamily="49" charset="0"/>
                <a:cs typeface="Courier New" panose="02070309020205020404" pitchFamily="49" charset="0"/>
              </a:rPr>
              <a:t>grades</a:t>
            </a:r>
            <a:r>
              <a:rPr kumimoji="0" lang="bg-BG" altLang="bg-BG" sz="24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 </a:t>
            </a:r>
            <a:r>
              <a:rPr kumimoji="0" lang="bg-BG" altLang="bg-BG"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bg-BG" altLang="bg-BG" sz="2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bg-BG" altLang="bg-BG" sz="24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empty</a:t>
            </a:r>
            <a:r>
              <a:rPr kumimoji="0" lang="bg-BG" altLang="bg-BG" sz="2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bg-BG" altLang="bg-BG" sz="24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array</a:t>
            </a:r>
            <a:r>
              <a:rPr kumimoji="0" lang="bg-BG" altLang="bg-BG" sz="2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bg-BG" altLang="bg-BG" sz="2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bg-BG" altLang="bg-BG" sz="24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t>
            </a:r>
            <a:r>
              <a:rPr kumimoji="0" lang="bg-BG" altLang="bg-BG" sz="2400" b="0" i="0" u="none" strike="noStrike" cap="none" normalizeH="0" baseline="0" dirty="0" err="1" smtClean="0">
                <a:ln>
                  <a:noFill/>
                </a:ln>
                <a:solidFill>
                  <a:srgbClr val="660000"/>
                </a:solidFill>
                <a:effectLst/>
                <a:latin typeface="Courier New" panose="02070309020205020404" pitchFamily="49" charset="0"/>
                <a:cs typeface="Courier New" panose="02070309020205020404" pitchFamily="49" charset="0"/>
              </a:rPr>
              <a:t>ageNextYear</a:t>
            </a:r>
            <a:r>
              <a:rPr kumimoji="0" lang="bg-BG" altLang="bg-BG" sz="24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 </a:t>
            </a:r>
            <a:r>
              <a:rPr kumimoji="0" lang="bg-BG" altLang="bg-BG"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24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$age </a:t>
            </a:r>
            <a:r>
              <a:rPr kumimoji="0" lang="bg-BG" altLang="bg-BG"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bg-BG" altLang="bg-BG"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2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math expression</a:t>
            </a:r>
            <a:br>
              <a:rPr kumimoji="0" lang="bg-BG" altLang="bg-BG" sz="2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bg-BG" altLang="bg-BG" sz="24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t>
            </a:r>
            <a:r>
              <a:rPr kumimoji="0" lang="bg-BG" altLang="bg-BG" sz="2400" b="0" i="0" u="none" strike="noStrike" cap="none" normalizeH="0" baseline="0" dirty="0" err="1" smtClean="0">
                <a:ln>
                  <a:noFill/>
                </a:ln>
                <a:solidFill>
                  <a:srgbClr val="660000"/>
                </a:solidFill>
                <a:effectLst/>
                <a:latin typeface="Courier New" panose="02070309020205020404" pitchFamily="49" charset="0"/>
                <a:cs typeface="Courier New" panose="02070309020205020404" pitchFamily="49" charset="0"/>
              </a:rPr>
              <a:t>fullName</a:t>
            </a:r>
            <a:r>
              <a:rPr kumimoji="0" lang="bg-BG" altLang="bg-BG" sz="24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 </a:t>
            </a:r>
            <a:r>
              <a:rPr kumimoji="0" lang="bg-BG" altLang="bg-BG"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24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t>
            </a:r>
            <a:r>
              <a:rPr kumimoji="0" lang="bg-BG" altLang="bg-BG" sz="2400" b="0" i="0" u="none" strike="noStrike" cap="none" normalizeH="0" baseline="0" dirty="0" err="1" smtClean="0">
                <a:ln>
                  <a:noFill/>
                </a:ln>
                <a:solidFill>
                  <a:srgbClr val="660000"/>
                </a:solidFill>
                <a:effectLst/>
                <a:latin typeface="Courier New" panose="02070309020205020404" pitchFamily="49" charset="0"/>
                <a:cs typeface="Courier New" panose="02070309020205020404" pitchFamily="49" charset="0"/>
              </a:rPr>
              <a:t>name</a:t>
            </a:r>
            <a:r>
              <a:rPr kumimoji="0" lang="bg-BG" altLang="bg-BG" sz="24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 </a:t>
            </a:r>
            <a:r>
              <a:rPr kumimoji="0" lang="bg-BG" altLang="bg-BG"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bg-BG" altLang="bg-BG" sz="2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Smith</a:t>
            </a:r>
            <a:r>
              <a:rPr kumimoji="0" lang="bg-BG" altLang="bg-BG"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bg-BG" altLang="bg-BG"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2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concatenation</a:t>
            </a:r>
            <a:br>
              <a:rPr kumimoji="0" lang="bg-BG" altLang="bg-BG" sz="2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bg-BG" altLang="bg-BG" sz="24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t>
            </a:r>
            <a:r>
              <a:rPr kumimoji="0" lang="bg-BG" altLang="bg-BG" sz="2400" b="0" i="0" u="none" strike="noStrike" cap="none" normalizeH="0" baseline="0" dirty="0" err="1" smtClean="0">
                <a:ln>
                  <a:noFill/>
                </a:ln>
                <a:solidFill>
                  <a:srgbClr val="660000"/>
                </a:solidFill>
                <a:effectLst/>
                <a:latin typeface="Courier New" panose="02070309020205020404" pitchFamily="49" charset="0"/>
                <a:cs typeface="Courier New" panose="02070309020205020404" pitchFamily="49" charset="0"/>
              </a:rPr>
              <a:t>sisterAge</a:t>
            </a:r>
            <a:r>
              <a:rPr kumimoji="0" lang="bg-BG" altLang="bg-BG" sz="24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 </a:t>
            </a:r>
            <a:r>
              <a:rPr kumimoji="0" lang="bg-BG" altLang="bg-BG"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"22"</a:t>
            </a:r>
            <a:r>
              <a:rPr kumimoji="0" lang="bg-BG" altLang="bg-BG"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24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t>
            </a:r>
            <a:r>
              <a:rPr kumimoji="0" lang="bg-BG" altLang="bg-BG" sz="2400" b="0" i="0" u="none" strike="noStrike" cap="none" normalizeH="0" baseline="0" dirty="0" err="1" smtClean="0">
                <a:ln>
                  <a:noFill/>
                </a:ln>
                <a:solidFill>
                  <a:srgbClr val="660000"/>
                </a:solidFill>
                <a:effectLst/>
                <a:latin typeface="Courier New" panose="02070309020205020404" pitchFamily="49" charset="0"/>
                <a:cs typeface="Courier New" panose="02070309020205020404" pitchFamily="49" charset="0"/>
              </a:rPr>
              <a:t>sumAge</a:t>
            </a:r>
            <a:r>
              <a:rPr kumimoji="0" lang="bg-BG" altLang="bg-BG" sz="24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 </a:t>
            </a:r>
            <a:r>
              <a:rPr kumimoji="0" lang="bg-BG" altLang="bg-BG"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24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t>
            </a:r>
            <a:r>
              <a:rPr kumimoji="0" lang="bg-BG" altLang="bg-BG" sz="2400" b="0" i="0" u="none" strike="noStrike" cap="none" normalizeH="0" baseline="0" dirty="0" err="1" smtClean="0">
                <a:ln>
                  <a:noFill/>
                </a:ln>
                <a:solidFill>
                  <a:srgbClr val="660000"/>
                </a:solidFill>
                <a:effectLst/>
                <a:latin typeface="Courier New" panose="02070309020205020404" pitchFamily="49" charset="0"/>
                <a:cs typeface="Courier New" panose="02070309020205020404" pitchFamily="49" charset="0"/>
              </a:rPr>
              <a:t>sisterAge</a:t>
            </a:r>
            <a:r>
              <a:rPr kumimoji="0" lang="bg-BG" altLang="bg-BG" sz="24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 </a:t>
            </a:r>
            <a:r>
              <a:rPr kumimoji="0" lang="bg-BG" altLang="bg-BG"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24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$age</a:t>
            </a:r>
            <a:r>
              <a:rPr kumimoji="0" lang="bg-BG" altLang="bg-BG"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2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type inference</a:t>
            </a:r>
            <a:endParaRPr kumimoji="0" lang="bg-BG" altLang="bg-BG"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655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bg-BG" dirty="0"/>
          </a:p>
        </p:txBody>
      </p:sp>
      <p:sp>
        <p:nvSpPr>
          <p:cNvPr id="4" name="Rectangle 1"/>
          <p:cNvSpPr>
            <a:spLocks noChangeArrowheads="1"/>
          </p:cNvSpPr>
          <p:nvPr/>
        </p:nvSpPr>
        <p:spPr bwMode="auto">
          <a:xfrm>
            <a:off x="586425" y="2572018"/>
            <a:ext cx="8226932"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&lt;?php</a:t>
            </a:r>
            <a:b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$i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$i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 </a:t>
            </a:r>
            <a:r>
              <a:rPr kumimoji="0" lang="bg-BG" altLang="bg-BG" sz="3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$i</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echo </a:t>
            </a:r>
            <a:r>
              <a:rPr kumimoji="0" lang="bg-BG" altLang="bg-BG" sz="3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"&lt;p&gt;</a:t>
            </a:r>
            <a:r>
              <a:rPr kumimoji="0" lang="bg-BG" altLang="bg-BG" sz="3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Hi</a:t>
            </a:r>
            <a:r>
              <a:rPr kumimoji="0" lang="bg-BG" altLang="bg-BG" sz="3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bg-BG" altLang="bg-BG" sz="3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there</a:t>
            </a:r>
            <a:r>
              <a:rPr kumimoji="0" lang="bg-BG" altLang="bg-BG" sz="3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&lt;/p&gt;"</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bg-BG" altLang="bg-BG"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361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 (2)</a:t>
            </a:r>
            <a:endParaRPr lang="bg-BG" dirty="0"/>
          </a:p>
        </p:txBody>
      </p:sp>
      <p:sp>
        <p:nvSpPr>
          <p:cNvPr id="3" name="Rectangle 1"/>
          <p:cNvSpPr>
            <a:spLocks noChangeArrowheads="1"/>
          </p:cNvSpPr>
          <p:nvPr/>
        </p:nvSpPr>
        <p:spPr bwMode="auto">
          <a:xfrm>
            <a:off x="343449" y="2315200"/>
            <a:ext cx="11277446"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&lt;?php</a:t>
            </a:r>
            <a:b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$names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'John'</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'Ben'</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bg-BG" altLang="bg-BG" sz="3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Wilma</a:t>
            </a:r>
            <a:r>
              <a:rPr kumimoji="0" lang="bg-BG" altLang="bg-BG" sz="3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$i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$i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 </a:t>
            </a:r>
            <a:r>
              <a:rPr kumimoji="0" lang="bg-BG" altLang="bg-BG" sz="3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count</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$names</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$i</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echo </a:t>
            </a:r>
            <a:r>
              <a:rPr kumimoji="0" lang="bg-BG" altLang="bg-BG" sz="3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"&lt;p&gt;</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$names</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$i</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&lt;/p&gt;"</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bg-BG" altLang="bg-BG"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039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bg-BG" dirty="0"/>
          </a:p>
        </p:txBody>
      </p:sp>
      <p:sp>
        <p:nvSpPr>
          <p:cNvPr id="4" name="Rectangle 1"/>
          <p:cNvSpPr>
            <a:spLocks noChangeArrowheads="1"/>
          </p:cNvSpPr>
          <p:nvPr/>
        </p:nvSpPr>
        <p:spPr bwMode="auto">
          <a:xfrm>
            <a:off x="586425" y="2169289"/>
            <a:ext cx="7949612"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&lt;?php</a:t>
            </a:r>
            <a:b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$i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while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$i</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bg-BG" altLang="bg-BG" sz="3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echo </a:t>
            </a:r>
            <a:r>
              <a:rPr kumimoji="0" lang="bg-BG" altLang="bg-BG" sz="3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"&lt;p&gt;On row </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$i</a:t>
            </a:r>
            <a:r>
              <a:rPr kumimoji="0" lang="bg-BG" altLang="bg-BG" sz="3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&lt;/p&gt;"</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bg-BG" altLang="bg-BG"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397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 (2)</a:t>
            </a:r>
            <a:endParaRPr lang="bg-BG" dirty="0"/>
          </a:p>
        </p:txBody>
      </p:sp>
      <p:sp>
        <p:nvSpPr>
          <p:cNvPr id="5" name="Rectangle 2"/>
          <p:cNvSpPr>
            <a:spLocks noChangeArrowheads="1"/>
          </p:cNvSpPr>
          <p:nvPr/>
        </p:nvSpPr>
        <p:spPr bwMode="auto">
          <a:xfrm>
            <a:off x="586425" y="2466469"/>
            <a:ext cx="7949612"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&lt;?php</a:t>
            </a:r>
            <a:b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$i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while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$i</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echo </a:t>
            </a:r>
            <a:r>
              <a:rPr kumimoji="0" lang="bg-BG" altLang="bg-BG" sz="3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"&lt;p&gt;On row </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$i</a:t>
            </a:r>
            <a:r>
              <a:rPr kumimoji="0" lang="bg-BG" altLang="bg-BG" sz="3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&lt;/p&gt;"</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bg-BG" altLang="bg-BG"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4598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 (3)</a:t>
            </a:r>
            <a:endParaRPr lang="bg-BG" dirty="0"/>
          </a:p>
        </p:txBody>
      </p:sp>
      <p:sp>
        <p:nvSpPr>
          <p:cNvPr id="6" name="Rectangle 3"/>
          <p:cNvSpPr>
            <a:spLocks noChangeArrowheads="1"/>
          </p:cNvSpPr>
          <p:nvPr/>
        </p:nvSpPr>
        <p:spPr bwMode="auto">
          <a:xfrm>
            <a:off x="586425" y="2199007"/>
            <a:ext cx="10722807"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3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&lt;?php</a:t>
            </a:r>
            <a:br>
              <a:rPr kumimoji="0" lang="bg-BG" altLang="bg-BG" sz="3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$name </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"John"</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while </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$name </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substr</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$name</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echo </a:t>
            </a:r>
            <a:r>
              <a:rPr kumimoji="0" lang="bg-BG" altLang="bg-BG" sz="3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"&lt;p&gt;New name </a:t>
            </a:r>
            <a:r>
              <a:rPr kumimoji="0" lang="bg-BG" altLang="bg-BG" sz="36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$name</a:t>
            </a:r>
            <a:r>
              <a:rPr kumimoji="0" lang="bg-BG" altLang="bg-BG" sz="3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&lt;/p&gt;"</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bg-BG" altLang="bg-BG" sz="3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600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Each Loop</a:t>
            </a:r>
            <a:endParaRPr lang="bg-BG" dirty="0"/>
          </a:p>
        </p:txBody>
      </p:sp>
      <p:sp>
        <p:nvSpPr>
          <p:cNvPr id="3" name="Rectangle 1"/>
          <p:cNvSpPr>
            <a:spLocks noChangeArrowheads="1"/>
          </p:cNvSpPr>
          <p:nvPr/>
        </p:nvSpPr>
        <p:spPr bwMode="auto">
          <a:xfrm>
            <a:off x="586425" y="2375029"/>
            <a:ext cx="10445488"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&lt;?php</a:t>
            </a:r>
            <a:b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$ages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12</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16</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18</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13</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22</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14</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30</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foreach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$ages </a:t>
            </a: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as </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$age</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echo </a:t>
            </a:r>
            <a:r>
              <a:rPr kumimoji="0" lang="bg-BG" altLang="bg-BG" sz="3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"&lt;p&gt;</a:t>
            </a:r>
            <a:r>
              <a:rPr kumimoji="0" lang="bg-BG" altLang="bg-BG" sz="3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Current</a:t>
            </a:r>
            <a:r>
              <a:rPr kumimoji="0" lang="bg-BG" altLang="bg-BG" sz="3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age: </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$age</a:t>
            </a:r>
            <a:r>
              <a:rPr kumimoji="0" lang="bg-BG" altLang="bg-BG" sz="3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&lt;/p&gt;"</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bg-BG" altLang="bg-BG"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4985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86425" y="2281409"/>
            <a:ext cx="11033790"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3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&lt;?php</a:t>
            </a:r>
            <a:br>
              <a:rPr kumimoji="0" lang="bg-BG" altLang="bg-BG" sz="3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bg-BG" altLang="bg-BG" sz="30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$ages </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12</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16</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18</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13</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22</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14</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30</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foreach </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0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$ages </a:t>
            </a:r>
            <a:r>
              <a:rPr kumimoji="0" lang="bg-BG" altLang="bg-BG" sz="3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as </a:t>
            </a:r>
            <a:r>
              <a:rPr kumimoji="0" lang="bg-BG" altLang="bg-BG" sz="30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$age</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$age </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$age </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echo </a:t>
            </a:r>
            <a:r>
              <a:rPr kumimoji="0" lang="bg-BG" altLang="bg-BG" sz="3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"&lt;p&gt;New age: </a:t>
            </a:r>
            <a:r>
              <a:rPr kumimoji="0" lang="bg-BG" altLang="bg-BG" sz="30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$age</a:t>
            </a:r>
            <a:r>
              <a:rPr kumimoji="0" lang="bg-BG" altLang="bg-BG" sz="3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&lt;/p&gt;"</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echo </a:t>
            </a:r>
            <a:r>
              <a:rPr kumimoji="0" lang="bg-BG" altLang="bg-BG" sz="3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"&lt;p&gt; </a:t>
            </a:r>
            <a:r>
              <a:rPr kumimoji="0" lang="bg-BG" altLang="bg-BG" sz="30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Not</a:t>
            </a:r>
            <a:r>
              <a:rPr kumimoji="0" lang="bg-BG" altLang="bg-BG" sz="3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bg-BG" altLang="bg-BG" sz="30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modified</a:t>
            </a:r>
            <a:r>
              <a:rPr kumimoji="0" lang="bg-BG" altLang="bg-BG" sz="3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0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$ages</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&lt;/p&gt;"</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12</a:t>
            </a:r>
            <a:endParaRPr kumimoji="0" lang="bg-BG" altLang="bg-BG" sz="3000" b="0" i="0" u="none" strike="noStrike" cap="none" normalizeH="0" baseline="0" dirty="0" smtClean="0">
              <a:ln>
                <a:noFill/>
              </a:ln>
              <a:solidFill>
                <a:schemeClr val="tx1"/>
              </a:solidFill>
              <a:effectLst/>
              <a:latin typeface="Arial" panose="020B0604020202020204" pitchFamily="34" charset="0"/>
            </a:endParaRPr>
          </a:p>
        </p:txBody>
      </p:sp>
      <p:sp>
        <p:nvSpPr>
          <p:cNvPr id="5" name="Title 4"/>
          <p:cNvSpPr>
            <a:spLocks noGrp="1"/>
          </p:cNvSpPr>
          <p:nvPr>
            <p:ph type="title"/>
          </p:nvPr>
        </p:nvSpPr>
        <p:spPr/>
        <p:txBody>
          <a:bodyPr/>
          <a:lstStyle/>
          <a:p>
            <a:r>
              <a:rPr lang="en-US" dirty="0" smtClean="0"/>
              <a:t>For Each Loop (2)</a:t>
            </a:r>
            <a:endParaRPr lang="bg-BG" dirty="0"/>
          </a:p>
        </p:txBody>
      </p:sp>
    </p:spTree>
    <p:extLst>
      <p:ext uri="{BB962C8B-B14F-4D97-AF65-F5344CB8AC3E}">
        <p14:creationId xmlns:p14="http://schemas.microsoft.com/office/powerpoint/2010/main" val="271302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PHP</a:t>
            </a:r>
            <a:endParaRPr lang="bg-BG" dirty="0"/>
          </a:p>
        </p:txBody>
      </p:sp>
    </p:spTree>
    <p:extLst>
      <p:ext uri="{BB962C8B-B14F-4D97-AF65-F5344CB8AC3E}">
        <p14:creationId xmlns:p14="http://schemas.microsoft.com/office/powerpoint/2010/main" val="52427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86425" y="2281409"/>
            <a:ext cx="10110460"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3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&lt;?php</a:t>
            </a:r>
            <a:br>
              <a:rPr kumimoji="0" lang="bg-BG" altLang="bg-BG" sz="3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bg-BG" altLang="bg-BG" sz="30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$ages </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12</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16</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18</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13</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22</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14</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30</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foreach </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0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$ages </a:t>
            </a:r>
            <a:r>
              <a:rPr kumimoji="0" lang="bg-BG" altLang="bg-BG" sz="3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as </a:t>
            </a:r>
            <a:r>
              <a:rPr kumimoji="0" lang="en-US" altLang="bg-BG" sz="3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&amp;</a:t>
            </a:r>
            <a:r>
              <a:rPr kumimoji="0" lang="bg-BG" altLang="bg-BG" sz="30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$age</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$age </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$age </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echo </a:t>
            </a:r>
            <a:r>
              <a:rPr kumimoji="0" lang="bg-BG" altLang="bg-BG" sz="3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"&lt;p&gt;New age: </a:t>
            </a:r>
            <a:r>
              <a:rPr kumimoji="0" lang="bg-BG" altLang="bg-BG" sz="30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$age</a:t>
            </a:r>
            <a:r>
              <a:rPr kumimoji="0" lang="bg-BG" altLang="bg-BG" sz="3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&lt;/p&gt;"</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echo </a:t>
            </a:r>
            <a:r>
              <a:rPr kumimoji="0" lang="bg-BG" altLang="bg-BG" sz="3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"&lt;p&gt; </a:t>
            </a:r>
            <a:r>
              <a:rPr kumimoji="0" lang="en-US" altLang="bg-BG" sz="3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Modified </a:t>
            </a:r>
            <a:r>
              <a:rPr kumimoji="0" lang="en-US" altLang="bg-BG" sz="3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sym typeface="Wingdings" panose="05000000000000000000" pitchFamily="2" charset="2"/>
              </a:rPr>
              <a:t> </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0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$ages</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&lt;/p&gt;"</a:t>
            </a:r>
            <a:r>
              <a:rPr kumimoji="0" lang="bg-BG" altLang="bg-BG" sz="3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bg-BG" sz="3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2</a:t>
            </a:r>
            <a:r>
              <a:rPr kumimoji="0" lang="bg-BG" altLang="bg-BG" sz="3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2</a:t>
            </a:r>
            <a:endParaRPr kumimoji="0" lang="bg-BG" altLang="bg-BG" sz="3000" b="0" i="0" u="none" strike="noStrike" cap="none" normalizeH="0" baseline="0" dirty="0" smtClean="0">
              <a:ln>
                <a:noFill/>
              </a:ln>
              <a:solidFill>
                <a:schemeClr val="tx1"/>
              </a:solidFill>
              <a:effectLst/>
              <a:latin typeface="Arial" panose="020B0604020202020204" pitchFamily="34" charset="0"/>
            </a:endParaRPr>
          </a:p>
        </p:txBody>
      </p:sp>
      <p:sp>
        <p:nvSpPr>
          <p:cNvPr id="5" name="Title 4"/>
          <p:cNvSpPr>
            <a:spLocks noGrp="1"/>
          </p:cNvSpPr>
          <p:nvPr>
            <p:ph type="title"/>
          </p:nvPr>
        </p:nvSpPr>
        <p:spPr/>
        <p:txBody>
          <a:bodyPr/>
          <a:lstStyle/>
          <a:p>
            <a:r>
              <a:rPr lang="en-US" dirty="0" smtClean="0"/>
              <a:t>For Each Loop (3)</a:t>
            </a:r>
            <a:endParaRPr lang="bg-BG" dirty="0"/>
          </a:p>
        </p:txBody>
      </p:sp>
    </p:spTree>
    <p:extLst>
      <p:ext uri="{BB962C8B-B14F-4D97-AF65-F5344CB8AC3E}">
        <p14:creationId xmlns:p14="http://schemas.microsoft.com/office/powerpoint/2010/main" val="162199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For Each Loop (4)</a:t>
            </a:r>
            <a:endParaRPr lang="bg-BG" dirty="0"/>
          </a:p>
        </p:txBody>
      </p:sp>
      <p:sp>
        <p:nvSpPr>
          <p:cNvPr id="2" name="Rectangle 1"/>
          <p:cNvSpPr>
            <a:spLocks noChangeArrowheads="1"/>
          </p:cNvSpPr>
          <p:nvPr/>
        </p:nvSpPr>
        <p:spPr bwMode="auto">
          <a:xfrm>
            <a:off x="586425" y="1592248"/>
            <a:ext cx="10110460"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3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&lt;?php</a:t>
            </a:r>
            <a:br>
              <a:rPr kumimoji="0" lang="bg-BG" altLang="bg-BG" sz="3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bg-BG" altLang="bg-BG" sz="30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$letterCount </a:t>
            </a:r>
            <a: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'Apple' </a:t>
            </a:r>
            <a: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 </a:t>
            </a:r>
            <a:r>
              <a:rPr kumimoji="0" lang="bg-BG" altLang="bg-BG" sz="3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'TV' </a:t>
            </a:r>
            <a: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 </a:t>
            </a:r>
            <a:r>
              <a:rPr kumimoji="0" lang="bg-BG" altLang="bg-BG" sz="3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'Keyboard' </a:t>
            </a:r>
            <a: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 </a:t>
            </a:r>
            <a:r>
              <a:rPr kumimoji="0" lang="bg-BG" altLang="bg-BG" sz="3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8</a:t>
            </a:r>
            <a:br>
              <a:rPr kumimoji="0" lang="bg-BG" altLang="bg-BG" sz="3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foreach </a:t>
            </a:r>
            <a: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0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$letterCount </a:t>
            </a:r>
            <a:r>
              <a:rPr kumimoji="0" lang="bg-BG" altLang="bg-BG" sz="3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as </a:t>
            </a:r>
            <a:r>
              <a:rPr kumimoji="0" lang="bg-BG" altLang="bg-BG" sz="30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$word </a:t>
            </a:r>
            <a: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 </a:t>
            </a:r>
            <a:r>
              <a:rPr kumimoji="0" lang="bg-BG" altLang="bg-BG" sz="30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$count</a:t>
            </a:r>
            <a: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echo </a:t>
            </a:r>
            <a:r>
              <a:rPr kumimoji="0" lang="bg-BG" altLang="bg-BG" sz="3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"&lt;p&gt;The word </a:t>
            </a:r>
            <a: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0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$word</a:t>
            </a:r>
            <a: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has</a:t>
            </a:r>
            <a:br>
              <a:rPr kumimoji="0" lang="bg-BG" altLang="bg-BG" sz="3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bg-BG" altLang="bg-BG" sz="3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0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$count</a:t>
            </a:r>
            <a: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letters in it&lt;/p&gt;"</a:t>
            </a:r>
            <a: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bg-BG" altLang="bg-BG" sz="3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219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Functions</a:t>
            </a:r>
            <a:endParaRPr lang="bg-BG" dirty="0"/>
          </a:p>
        </p:txBody>
      </p:sp>
      <p:sp>
        <p:nvSpPr>
          <p:cNvPr id="3" name="Rectangle 1"/>
          <p:cNvSpPr>
            <a:spLocks noChangeArrowheads="1"/>
          </p:cNvSpPr>
          <p:nvPr/>
        </p:nvSpPr>
        <p:spPr bwMode="auto">
          <a:xfrm>
            <a:off x="586425" y="1938010"/>
            <a:ext cx="6285695"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&lt;?php</a:t>
            </a:r>
            <a:b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sum(</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$b</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$b</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echo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sum(</a:t>
            </a:r>
            <a:r>
              <a:rPr kumimoji="0" lang="bg-BG" altLang="bg-BG" sz="3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4</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6</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bg-BG" altLang="bg-BG"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439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Functions – Type Hinting</a:t>
            </a:r>
            <a:endParaRPr lang="bg-BG" dirty="0"/>
          </a:p>
        </p:txBody>
      </p:sp>
      <p:sp>
        <p:nvSpPr>
          <p:cNvPr id="2" name="Rectangle 1"/>
          <p:cNvSpPr>
            <a:spLocks noChangeArrowheads="1"/>
          </p:cNvSpPr>
          <p:nvPr/>
        </p:nvSpPr>
        <p:spPr bwMode="auto">
          <a:xfrm>
            <a:off x="586425" y="2063740"/>
            <a:ext cx="8504251"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&lt;?php</a:t>
            </a:r>
            <a:b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sum(int </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int </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$b</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$b</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echo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sum(</a:t>
            </a:r>
            <a:r>
              <a:rPr kumimoji="0" lang="bg-BG" altLang="bg-BG" sz="3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4</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6</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bg-BG" altLang="bg-BG"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876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Functions – Type Hinting (2)</a:t>
            </a:r>
            <a:endParaRPr lang="bg-BG" dirty="0"/>
          </a:p>
        </p:txBody>
      </p:sp>
      <p:sp>
        <p:nvSpPr>
          <p:cNvPr id="2" name="Rectangle 1"/>
          <p:cNvSpPr>
            <a:spLocks noChangeArrowheads="1"/>
          </p:cNvSpPr>
          <p:nvPr/>
        </p:nvSpPr>
        <p:spPr bwMode="auto">
          <a:xfrm>
            <a:off x="586425" y="2063740"/>
            <a:ext cx="10168168"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&lt;?php</a:t>
            </a:r>
            <a:b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sum(int </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int </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$b</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int</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$b</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echo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sum(</a:t>
            </a:r>
            <a:r>
              <a:rPr kumimoji="0" lang="bg-BG" altLang="bg-BG" sz="3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4</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6</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bg-BG" altLang="bg-BG"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111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Delegates &amp;&amp; Closures</a:t>
            </a:r>
            <a:endParaRPr lang="bg-BG" dirty="0"/>
          </a:p>
        </p:txBody>
      </p:sp>
      <p:sp>
        <p:nvSpPr>
          <p:cNvPr id="4" name="Rectangle 2"/>
          <p:cNvSpPr>
            <a:spLocks noChangeArrowheads="1"/>
          </p:cNvSpPr>
          <p:nvPr/>
        </p:nvSpPr>
        <p:spPr bwMode="auto">
          <a:xfrm>
            <a:off x="586425" y="2185562"/>
            <a:ext cx="11605575"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2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&lt;?php</a:t>
            </a:r>
            <a:br>
              <a:rPr kumimoji="0" lang="bg-BG" altLang="bg-BG" sz="2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bg-BG" altLang="bg-BG" sz="2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 </a:t>
            </a:r>
            <a:r>
              <a:rPr kumimoji="0" lang="bg-BG" altLang="bg-BG" sz="2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doSmth(int </a:t>
            </a:r>
            <a:r>
              <a:rPr kumimoji="0" lang="bg-BG" altLang="bg-BG" sz="2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a:t>
            </a:r>
            <a:r>
              <a:rPr kumimoji="0" lang="bg-BG" altLang="bg-BG" sz="2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2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callable </a:t>
            </a:r>
            <a:r>
              <a:rPr kumimoji="0" lang="bg-BG" altLang="bg-BG" sz="2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$delegate</a:t>
            </a:r>
            <a:r>
              <a:rPr kumimoji="0" lang="bg-BG" altLang="bg-BG" sz="2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bg-BG" altLang="bg-BG" sz="2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callable </a:t>
            </a:r>
            <a:r>
              <a:rPr kumimoji="0" lang="bg-BG" altLang="bg-BG" sz="2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2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2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2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function</a:t>
            </a:r>
            <a:r>
              <a:rPr kumimoji="0" lang="bg-BG" altLang="bg-BG" sz="2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(int </a:t>
            </a:r>
            <a:r>
              <a:rPr kumimoji="0" lang="bg-BG" altLang="bg-BG" sz="2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$x</a:t>
            </a:r>
            <a:r>
              <a:rPr kumimoji="0" lang="bg-BG" altLang="bg-BG" sz="2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2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use</a:t>
            </a:r>
            <a:r>
              <a:rPr kumimoji="0" lang="bg-BG" altLang="bg-BG" sz="2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2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a:t>
            </a:r>
            <a:r>
              <a:rPr kumimoji="0" lang="bg-BG" altLang="bg-BG" sz="2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2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$delegate</a:t>
            </a:r>
            <a:r>
              <a:rPr kumimoji="0" lang="bg-BG" altLang="bg-BG" sz="2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int {</a:t>
            </a:r>
            <a:br>
              <a:rPr kumimoji="0" lang="bg-BG" altLang="bg-BG" sz="2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2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2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bg-BG" altLang="bg-BG" sz="2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$x </a:t>
            </a:r>
            <a:r>
              <a:rPr kumimoji="0" lang="bg-BG" altLang="bg-BG" sz="2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2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 </a:t>
            </a:r>
            <a:r>
              <a:rPr kumimoji="0" lang="bg-BG" altLang="bg-BG" sz="2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2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$delegate</a:t>
            </a:r>
            <a:r>
              <a:rPr kumimoji="0" lang="bg-BG" altLang="bg-BG" sz="2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2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a:t>
            </a:r>
            <a:r>
              <a:rPr kumimoji="0" lang="bg-BG" altLang="bg-BG" sz="2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2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2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bg-BG" altLang="bg-BG" sz="2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2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bg-BG" altLang="bg-BG" sz="2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7781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Delegates &amp;&amp; Closures (2)</a:t>
            </a:r>
            <a:endParaRPr lang="bg-BG" dirty="0"/>
          </a:p>
        </p:txBody>
      </p:sp>
      <p:sp>
        <p:nvSpPr>
          <p:cNvPr id="2" name="Rectangle 1"/>
          <p:cNvSpPr>
            <a:spLocks noChangeArrowheads="1"/>
          </p:cNvSpPr>
          <p:nvPr/>
        </p:nvSpPr>
        <p:spPr bwMode="auto">
          <a:xfrm>
            <a:off x="586425" y="2265075"/>
            <a:ext cx="11540339"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3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f(a) = a * 2</a:t>
            </a:r>
            <a:br>
              <a:rPr kumimoji="0" lang="bg-BG" altLang="bg-BG" sz="3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bg-BG" altLang="bg-BG" sz="32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$double </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function</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(int </a:t>
            </a:r>
            <a:r>
              <a:rPr kumimoji="0" lang="bg-BG" altLang="bg-BG" sz="32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$a</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a:t>
            </a:r>
            <a:r>
              <a:rPr kumimoji="0" lang="bg-BG" altLang="bg-BG" sz="3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bg-BG" altLang="bg-BG" sz="32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$a </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f(x) = x + 5 + f(a)</a:t>
            </a:r>
            <a:br>
              <a:rPr kumimoji="0" lang="bg-BG" altLang="bg-BG" sz="3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bg-BG" altLang="bg-BG" sz="3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f(x) = x + 5 + a*2</a:t>
            </a:r>
            <a:br>
              <a:rPr kumimoji="0" lang="bg-BG" altLang="bg-BG" sz="3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bg-BG" altLang="bg-BG" sz="32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$result </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doSmth(</a:t>
            </a:r>
            <a:r>
              <a:rPr kumimoji="0" lang="bg-BG" altLang="bg-BG" sz="3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4</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2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$double</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f(x) = x + 5 + 4*2</a:t>
            </a:r>
            <a:endParaRPr kumimoji="0" lang="bg-BG" altLang="bg-BG" sz="32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399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Delegates &amp;&amp; Closures (3)</a:t>
            </a:r>
            <a:endParaRPr lang="bg-BG" dirty="0"/>
          </a:p>
        </p:txBody>
      </p:sp>
      <p:sp>
        <p:nvSpPr>
          <p:cNvPr id="3" name="Rectangle 1"/>
          <p:cNvSpPr>
            <a:spLocks noChangeArrowheads="1"/>
          </p:cNvSpPr>
          <p:nvPr/>
        </p:nvSpPr>
        <p:spPr bwMode="auto">
          <a:xfrm>
            <a:off x="742950" y="2954566"/>
            <a:ext cx="794961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3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echo </a:t>
            </a:r>
            <a:r>
              <a:rPr kumimoji="0" lang="bg-BG" altLang="bg-BG" sz="36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$result</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20</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f(20) = 20 + 5 + 4*2 = 33</a:t>
            </a:r>
            <a:endParaRPr kumimoji="0" lang="bg-BG" altLang="bg-BG" sz="3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4040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Introduction to PHP &amp;&amp; Apache</a:t>
            </a:r>
            <a:r>
              <a:rPr lang="en-US" sz="5400" dirty="0"/>
              <a:t/>
            </a:r>
            <a:br>
              <a:rPr lang="en-US" sz="5400" dirty="0"/>
            </a:br>
            <a:r>
              <a:rPr lang="en-US" sz="5400" dirty="0"/>
              <a:t>- Summary</a:t>
            </a:r>
            <a:endParaRPr lang="bg-BG" sz="5400" dirty="0"/>
          </a:p>
        </p:txBody>
      </p:sp>
      <p:sp>
        <p:nvSpPr>
          <p:cNvPr id="3" name="Content Placeholder 2"/>
          <p:cNvSpPr>
            <a:spLocks noGrp="1"/>
          </p:cNvSpPr>
          <p:nvPr>
            <p:ph sz="quarter" idx="10"/>
          </p:nvPr>
        </p:nvSpPr>
        <p:spPr>
          <a:xfrm>
            <a:off x="313036" y="1818860"/>
            <a:ext cx="8190883" cy="4581939"/>
          </a:xfrm>
        </p:spPr>
        <p:txBody>
          <a:bodyPr>
            <a:normAutofit/>
          </a:bodyPr>
          <a:lstStyle/>
          <a:p>
            <a:pPr marL="571500" indent="-571500">
              <a:buFont typeface="Arial" panose="020B0604020202020204" pitchFamily="34" charset="0"/>
              <a:buChar char="•"/>
            </a:pPr>
            <a:r>
              <a:rPr lang="en-US" sz="3600" dirty="0" smtClean="0"/>
              <a:t>The Web Server takes output from scripts and serves to client</a:t>
            </a:r>
          </a:p>
          <a:p>
            <a:pPr marL="571500" indent="-571500">
              <a:buFont typeface="Arial" panose="020B0604020202020204" pitchFamily="34" charset="0"/>
              <a:buChar char="•"/>
            </a:pPr>
            <a:r>
              <a:rPr lang="en-US" sz="3600" dirty="0" smtClean="0"/>
              <a:t>PHP is Weak-typed language,  yet supports types and hinting</a:t>
            </a:r>
          </a:p>
          <a:p>
            <a:pPr marL="571500" indent="-571500">
              <a:buFont typeface="Arial" panose="020B0604020202020204" pitchFamily="34" charset="0"/>
              <a:buChar char="•"/>
            </a:pPr>
            <a:r>
              <a:rPr lang="en-US" sz="3600" dirty="0" smtClean="0"/>
              <a:t>PHP can dynamically create HTML to be served</a:t>
            </a:r>
            <a:endParaRPr lang="en-US" sz="3600" dirty="0"/>
          </a:p>
        </p:txBody>
      </p:sp>
    </p:spTree>
    <p:extLst>
      <p:ext uri="{BB962C8B-B14F-4D97-AF65-F5344CB8AC3E}">
        <p14:creationId xmlns:p14="http://schemas.microsoft.com/office/powerpoint/2010/main" val="3605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846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0" y="0"/>
            <a:ext cx="12192000" cy="6858000"/>
          </a:xfrm>
        </p:spPr>
        <p:txBody>
          <a:bodyPr/>
          <a:lstStyle/>
          <a:p>
            <a:r>
              <a:rPr lang="en-US" dirty="0" smtClean="0"/>
              <a:t>Server-Side Scripting</a:t>
            </a:r>
            <a:endParaRPr lang="bg-BG" dirty="0"/>
          </a:p>
        </p:txBody>
      </p:sp>
    </p:spTree>
    <p:extLst>
      <p:ext uri="{BB962C8B-B14F-4D97-AF65-F5344CB8AC3E}">
        <p14:creationId xmlns:p14="http://schemas.microsoft.com/office/powerpoint/2010/main" val="308910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52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569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a:t>
            </a:r>
            <a:endParaRPr lang="bg-BG" dirty="0"/>
          </a:p>
        </p:txBody>
      </p:sp>
      <p:sp>
        <p:nvSpPr>
          <p:cNvPr id="8" name="Rectangle 5"/>
          <p:cNvSpPr>
            <a:spLocks noChangeArrowheads="1"/>
          </p:cNvSpPr>
          <p:nvPr/>
        </p:nvSpPr>
        <p:spPr bwMode="auto">
          <a:xfrm>
            <a:off x="457749" y="2503438"/>
            <a:ext cx="11109411"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&lt;?php</a:t>
            </a:r>
            <a:b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$i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$i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 </a:t>
            </a:r>
            <a:r>
              <a:rPr kumimoji="0" lang="bg-BG" altLang="bg-BG" sz="3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$i</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echo </a:t>
            </a:r>
            <a:r>
              <a:rPr kumimoji="0" lang="bg-BG" altLang="bg-BG" sz="3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"On line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$i</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PHP_EOL</a:t>
            </a: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bg-BG" altLang="bg-BG"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801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(2)</a:t>
            </a:r>
            <a:endParaRPr lang="bg-BG" dirty="0"/>
          </a:p>
        </p:txBody>
      </p:sp>
      <p:pic>
        <p:nvPicPr>
          <p:cNvPr id="3" name="Picture 2"/>
          <p:cNvPicPr>
            <a:picLocks noChangeAspect="1"/>
          </p:cNvPicPr>
          <p:nvPr/>
        </p:nvPicPr>
        <p:blipFill>
          <a:blip r:embed="rId3"/>
          <a:stretch>
            <a:fillRect/>
          </a:stretch>
        </p:blipFill>
        <p:spPr>
          <a:xfrm>
            <a:off x="729614" y="1744980"/>
            <a:ext cx="6608445" cy="4405630"/>
          </a:xfrm>
          <a:prstGeom prst="rect">
            <a:avLst/>
          </a:prstGeom>
        </p:spPr>
      </p:pic>
    </p:spTree>
    <p:extLst>
      <p:ext uri="{BB962C8B-B14F-4D97-AF65-F5344CB8AC3E}">
        <p14:creationId xmlns:p14="http://schemas.microsoft.com/office/powerpoint/2010/main" val="119243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a:t>
            </a:r>
            <a:endParaRPr lang="bg-BG" dirty="0"/>
          </a:p>
        </p:txBody>
      </p:sp>
      <p:pic>
        <p:nvPicPr>
          <p:cNvPr id="2050" name="Picture 2" descr="Image result for web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5554" y="1463508"/>
            <a:ext cx="7187016" cy="5394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44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 (2)</a:t>
            </a:r>
            <a:endParaRPr lang="bg-BG" dirty="0"/>
          </a:p>
        </p:txBody>
      </p:sp>
      <p:pic>
        <p:nvPicPr>
          <p:cNvPr id="3" name="Picture 2"/>
          <p:cNvPicPr>
            <a:picLocks noChangeAspect="1"/>
          </p:cNvPicPr>
          <p:nvPr/>
        </p:nvPicPr>
        <p:blipFill>
          <a:blip r:embed="rId3"/>
          <a:stretch>
            <a:fillRect/>
          </a:stretch>
        </p:blipFill>
        <p:spPr>
          <a:xfrm>
            <a:off x="775334" y="2161222"/>
            <a:ext cx="1407796" cy="2245770"/>
          </a:xfrm>
          <a:prstGeom prst="rect">
            <a:avLst/>
          </a:prstGeom>
        </p:spPr>
      </p:pic>
      <p:cxnSp>
        <p:nvCxnSpPr>
          <p:cNvPr id="5" name="Straight Arrow Connector 4"/>
          <p:cNvCxnSpPr/>
          <p:nvPr/>
        </p:nvCxnSpPr>
        <p:spPr>
          <a:xfrm>
            <a:off x="2343150" y="3284107"/>
            <a:ext cx="2423160" cy="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183130" y="2432621"/>
            <a:ext cx="3657600" cy="707886"/>
          </a:xfrm>
          <a:prstGeom prst="rect">
            <a:avLst/>
          </a:prstGeom>
          <a:noFill/>
        </p:spPr>
        <p:txBody>
          <a:bodyPr wrap="square" rtlCol="0">
            <a:spAutoFit/>
          </a:bodyPr>
          <a:lstStyle/>
          <a:p>
            <a:r>
              <a:rPr lang="en-US" sz="2000" dirty="0" smtClean="0">
                <a:latin typeface="+mj-lt"/>
              </a:rPr>
              <a:t>OPENS http://site.bg/script.php</a:t>
            </a:r>
            <a:endParaRPr lang="bg-BG" sz="2000" dirty="0">
              <a:latin typeface="+mj-lt"/>
            </a:endParaRPr>
          </a:p>
        </p:txBody>
      </p:sp>
      <p:pic>
        <p:nvPicPr>
          <p:cNvPr id="7" name="Picture 6"/>
          <p:cNvPicPr>
            <a:picLocks noChangeAspect="1"/>
          </p:cNvPicPr>
          <p:nvPr/>
        </p:nvPicPr>
        <p:blipFill>
          <a:blip r:embed="rId4"/>
          <a:stretch>
            <a:fillRect/>
          </a:stretch>
        </p:blipFill>
        <p:spPr>
          <a:xfrm>
            <a:off x="5249776" y="2548114"/>
            <a:ext cx="1132523" cy="1875161"/>
          </a:xfrm>
          <a:prstGeom prst="rect">
            <a:avLst/>
          </a:prstGeom>
        </p:spPr>
      </p:pic>
      <p:cxnSp>
        <p:nvCxnSpPr>
          <p:cNvPr id="10" name="Straight Arrow Connector 9"/>
          <p:cNvCxnSpPr/>
          <p:nvPr/>
        </p:nvCxnSpPr>
        <p:spPr>
          <a:xfrm>
            <a:off x="6520681" y="3247074"/>
            <a:ext cx="2213061" cy="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573472" y="2406419"/>
            <a:ext cx="3131820" cy="707886"/>
          </a:xfrm>
          <a:prstGeom prst="rect">
            <a:avLst/>
          </a:prstGeom>
          <a:noFill/>
        </p:spPr>
        <p:txBody>
          <a:bodyPr wrap="square" rtlCol="0">
            <a:spAutoFit/>
          </a:bodyPr>
          <a:lstStyle/>
          <a:p>
            <a:r>
              <a:rPr lang="en-US" sz="2000" dirty="0" smtClean="0">
                <a:latin typeface="+mj-lt"/>
              </a:rPr>
              <a:t>RUNS PHP </a:t>
            </a:r>
          </a:p>
          <a:p>
            <a:r>
              <a:rPr lang="en-US" sz="2000" dirty="0" smtClean="0">
                <a:latin typeface="+mj-lt"/>
              </a:rPr>
              <a:t>Process</a:t>
            </a:r>
            <a:endParaRPr lang="bg-BG" sz="2000" dirty="0">
              <a:latin typeface="+mj-lt"/>
            </a:endParaRPr>
          </a:p>
        </p:txBody>
      </p:sp>
      <p:pic>
        <p:nvPicPr>
          <p:cNvPr id="4100" name="Picture 4" descr="Image result for php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7929" y="2592558"/>
            <a:ext cx="1882699" cy="142150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8977706" y="2196976"/>
            <a:ext cx="3131820" cy="523220"/>
          </a:xfrm>
          <a:prstGeom prst="rect">
            <a:avLst/>
          </a:prstGeom>
          <a:noFill/>
        </p:spPr>
        <p:txBody>
          <a:bodyPr wrap="square" rtlCol="0">
            <a:spAutoFit/>
          </a:bodyPr>
          <a:lstStyle/>
          <a:p>
            <a:r>
              <a:rPr lang="en-US" sz="2800" b="1" dirty="0">
                <a:solidFill>
                  <a:srgbClr val="000000"/>
                </a:solidFill>
                <a:latin typeface="+mj-lt"/>
              </a:rPr>
              <a:t>p</a:t>
            </a:r>
            <a:r>
              <a:rPr lang="en-US" sz="2800" b="1" dirty="0" smtClean="0">
                <a:solidFill>
                  <a:srgbClr val="000000"/>
                </a:solidFill>
                <a:latin typeface="+mj-lt"/>
              </a:rPr>
              <a:t>hp.exe</a:t>
            </a:r>
            <a:endParaRPr lang="bg-BG" sz="2800" b="1" dirty="0">
              <a:solidFill>
                <a:srgbClr val="000000"/>
              </a:solidFill>
              <a:latin typeface="+mj-lt"/>
            </a:endParaRPr>
          </a:p>
        </p:txBody>
      </p:sp>
      <p:cxnSp>
        <p:nvCxnSpPr>
          <p:cNvPr id="16" name="Straight Arrow Connector 15"/>
          <p:cNvCxnSpPr/>
          <p:nvPr/>
        </p:nvCxnSpPr>
        <p:spPr>
          <a:xfrm flipH="1">
            <a:off x="9675091" y="3762886"/>
            <a:ext cx="30201" cy="147205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6"/>
          <a:stretch>
            <a:fillRect/>
          </a:stretch>
        </p:blipFill>
        <p:spPr>
          <a:xfrm>
            <a:off x="8179118" y="5278469"/>
            <a:ext cx="3393630" cy="887064"/>
          </a:xfrm>
          <a:prstGeom prst="rect">
            <a:avLst/>
          </a:prstGeom>
        </p:spPr>
      </p:pic>
      <p:sp>
        <p:nvSpPr>
          <p:cNvPr id="21" name="TextBox 20"/>
          <p:cNvSpPr txBox="1"/>
          <p:nvPr/>
        </p:nvSpPr>
        <p:spPr>
          <a:xfrm>
            <a:off x="9705292" y="4080553"/>
            <a:ext cx="3131820" cy="707886"/>
          </a:xfrm>
          <a:prstGeom prst="rect">
            <a:avLst/>
          </a:prstGeom>
          <a:noFill/>
        </p:spPr>
        <p:txBody>
          <a:bodyPr wrap="square" rtlCol="0">
            <a:spAutoFit/>
          </a:bodyPr>
          <a:lstStyle/>
          <a:p>
            <a:r>
              <a:rPr lang="en-US" sz="2000" dirty="0" smtClean="0">
                <a:latin typeface="+mj-lt"/>
              </a:rPr>
              <a:t>INTERPRETS</a:t>
            </a:r>
          </a:p>
          <a:p>
            <a:r>
              <a:rPr lang="en-US" sz="2000" dirty="0" err="1">
                <a:latin typeface="+mj-lt"/>
              </a:rPr>
              <a:t>s</a:t>
            </a:r>
            <a:r>
              <a:rPr lang="en-US" sz="2000" dirty="0" err="1" smtClean="0">
                <a:latin typeface="+mj-lt"/>
              </a:rPr>
              <a:t>cript.php</a:t>
            </a:r>
            <a:endParaRPr lang="en-US" sz="2000" dirty="0" smtClean="0">
              <a:latin typeface="+mj-lt"/>
            </a:endParaRPr>
          </a:p>
        </p:txBody>
      </p:sp>
      <p:sp>
        <p:nvSpPr>
          <p:cNvPr id="25" name="Curved Right Arrow 24"/>
          <p:cNvSpPr/>
          <p:nvPr/>
        </p:nvSpPr>
        <p:spPr>
          <a:xfrm rot="628640" flipV="1">
            <a:off x="8690775" y="3735378"/>
            <a:ext cx="599587" cy="1864901"/>
          </a:xfrm>
          <a:prstGeom prst="curvedRightArrow">
            <a:avLst>
              <a:gd name="adj1" fmla="val 0"/>
              <a:gd name="adj2" fmla="val 28626"/>
              <a:gd name="adj3" fmla="val 23632"/>
            </a:avLst>
          </a:prstGeom>
          <a:ln w="857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sp>
        <p:nvSpPr>
          <p:cNvPr id="29" name="TextBox 28"/>
          <p:cNvSpPr txBox="1"/>
          <p:nvPr/>
        </p:nvSpPr>
        <p:spPr>
          <a:xfrm>
            <a:off x="6960300" y="4456804"/>
            <a:ext cx="3131820" cy="400110"/>
          </a:xfrm>
          <a:prstGeom prst="rect">
            <a:avLst/>
          </a:prstGeom>
          <a:noFill/>
        </p:spPr>
        <p:txBody>
          <a:bodyPr wrap="square" rtlCol="0">
            <a:spAutoFit/>
          </a:bodyPr>
          <a:lstStyle/>
          <a:p>
            <a:r>
              <a:rPr lang="en-US" sz="2000" dirty="0" smtClean="0">
                <a:latin typeface="+mj-lt"/>
              </a:rPr>
              <a:t>RESPONDS</a:t>
            </a:r>
          </a:p>
        </p:txBody>
      </p:sp>
      <p:sp>
        <p:nvSpPr>
          <p:cNvPr id="30" name="Curved Right Arrow 29"/>
          <p:cNvSpPr/>
          <p:nvPr/>
        </p:nvSpPr>
        <p:spPr>
          <a:xfrm rot="16200000" flipV="1">
            <a:off x="7394669" y="2825241"/>
            <a:ext cx="599587" cy="2241982"/>
          </a:xfrm>
          <a:prstGeom prst="curvedRightArrow">
            <a:avLst>
              <a:gd name="adj1" fmla="val 0"/>
              <a:gd name="adj2" fmla="val 28626"/>
              <a:gd name="adj3" fmla="val 23632"/>
            </a:avLst>
          </a:prstGeom>
          <a:ln w="857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sp>
        <p:nvSpPr>
          <p:cNvPr id="31" name="Curved Right Arrow 30"/>
          <p:cNvSpPr/>
          <p:nvPr/>
        </p:nvSpPr>
        <p:spPr>
          <a:xfrm rot="16200000" flipV="1">
            <a:off x="3416659" y="3036019"/>
            <a:ext cx="599587" cy="2241982"/>
          </a:xfrm>
          <a:prstGeom prst="curvedRightArrow">
            <a:avLst>
              <a:gd name="adj1" fmla="val 0"/>
              <a:gd name="adj2" fmla="val 28626"/>
              <a:gd name="adj3" fmla="val 23632"/>
            </a:avLst>
          </a:prstGeom>
          <a:ln w="857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sp>
        <p:nvSpPr>
          <p:cNvPr id="32" name="TextBox 31"/>
          <p:cNvSpPr txBox="1"/>
          <p:nvPr/>
        </p:nvSpPr>
        <p:spPr>
          <a:xfrm>
            <a:off x="2708910" y="4629802"/>
            <a:ext cx="3131820" cy="400110"/>
          </a:xfrm>
          <a:prstGeom prst="rect">
            <a:avLst/>
          </a:prstGeom>
          <a:noFill/>
        </p:spPr>
        <p:txBody>
          <a:bodyPr wrap="square" rtlCol="0">
            <a:spAutoFit/>
          </a:bodyPr>
          <a:lstStyle/>
          <a:p>
            <a:r>
              <a:rPr lang="en-US" sz="2000" dirty="0" smtClean="0">
                <a:latin typeface="+mj-lt"/>
              </a:rPr>
              <a:t>RESPONDS</a:t>
            </a:r>
          </a:p>
        </p:txBody>
      </p:sp>
    </p:spTree>
    <p:extLst>
      <p:ext uri="{BB962C8B-B14F-4D97-AF65-F5344CB8AC3E}">
        <p14:creationId xmlns:p14="http://schemas.microsoft.com/office/powerpoint/2010/main" val="97238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0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5" grpId="0"/>
      <p:bldP spid="21" grpId="0"/>
      <p:bldP spid="25" grpId="0" animBg="1"/>
      <p:bldP spid="29" grpId="0"/>
      <p:bldP spid="30" grpId="0" animBg="1"/>
      <p:bldP spid="31" grpId="0" animBg="1"/>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Apache HTTP Server</a:t>
            </a:r>
            <a:endParaRPr lang="bg-BG" dirty="0"/>
          </a:p>
        </p:txBody>
      </p:sp>
      <p:sp>
        <p:nvSpPr>
          <p:cNvPr id="3" name="Content Placeholder 2"/>
          <p:cNvSpPr>
            <a:spLocks noGrp="1"/>
          </p:cNvSpPr>
          <p:nvPr>
            <p:ph sz="quarter" idx="12"/>
          </p:nvPr>
        </p:nvSpPr>
        <p:spPr/>
        <p:txBody>
          <a:bodyPr/>
          <a:lstStyle/>
          <a:p>
            <a:r>
              <a:rPr lang="en-US" dirty="0" smtClean="0"/>
              <a:t>Installation &amp; Configuration</a:t>
            </a:r>
            <a:endParaRPr lang="en-US" dirty="0"/>
          </a:p>
        </p:txBody>
      </p:sp>
    </p:spTree>
    <p:extLst>
      <p:ext uri="{BB962C8B-B14F-4D97-AF65-F5344CB8AC3E}">
        <p14:creationId xmlns:p14="http://schemas.microsoft.com/office/powerpoint/2010/main" val="121780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0" y="971550"/>
            <a:ext cx="12192000" cy="1303020"/>
          </a:xfrm>
        </p:spPr>
        <p:txBody>
          <a:bodyPr/>
          <a:lstStyle/>
          <a:p>
            <a:r>
              <a:rPr lang="en-US" dirty="0" smtClean="0"/>
              <a:t>Installation</a:t>
            </a:r>
            <a:endParaRPr lang="bg-BG" dirty="0"/>
          </a:p>
        </p:txBody>
      </p:sp>
      <p:sp>
        <p:nvSpPr>
          <p:cNvPr id="5" name="Title 1"/>
          <p:cNvSpPr txBox="1">
            <a:spLocks/>
          </p:cNvSpPr>
          <p:nvPr/>
        </p:nvSpPr>
        <p:spPr>
          <a:xfrm>
            <a:off x="1123635" y="2898174"/>
            <a:ext cx="11591748" cy="2668236"/>
          </a:xfrm>
          <a:prstGeom prst="rect">
            <a:avLst/>
          </a:prstGeom>
        </p:spPr>
        <p:txBody>
          <a:bodyPr/>
          <a:lstStyle>
            <a:lvl1pPr algn="l" defTabSz="914400" rtl="0" eaLnBrk="1" latinLnBrk="0" hangingPunct="1">
              <a:lnSpc>
                <a:spcPct val="90000"/>
              </a:lnSpc>
              <a:spcBef>
                <a:spcPct val="0"/>
              </a:spcBef>
              <a:buNone/>
              <a:defRPr sz="6000" kern="1200">
                <a:solidFill>
                  <a:srgbClr val="234465"/>
                </a:solidFill>
                <a:latin typeface="+mj-lt"/>
                <a:ea typeface="Lato Heavy" panose="020F0502020204030203" pitchFamily="34" charset="0"/>
                <a:cs typeface="Lato Heavy" panose="020F0502020204030203" pitchFamily="34" charset="0"/>
              </a:defRPr>
            </a:lvl1pPr>
          </a:lstStyle>
          <a:p>
            <a:r>
              <a:rPr lang="en-US" sz="4000" dirty="0" smtClean="0">
                <a:hlinkClick r:id="rId3"/>
              </a:rPr>
              <a:t>Official Web Site</a:t>
            </a:r>
            <a:endParaRPr lang="en-US" sz="4000" dirty="0" smtClean="0"/>
          </a:p>
          <a:p>
            <a:endParaRPr lang="en-US" sz="4000" dirty="0"/>
          </a:p>
          <a:p>
            <a:r>
              <a:rPr lang="en-US" sz="4000" dirty="0" smtClean="0">
                <a:hlinkClick r:id="rId4"/>
              </a:rPr>
              <a:t>XAMPP Bundle</a:t>
            </a:r>
            <a:endParaRPr lang="bg-BG" sz="4000" dirty="0"/>
          </a:p>
          <a:p>
            <a:endParaRPr lang="bg-BG" sz="4000" dirty="0"/>
          </a:p>
        </p:txBody>
      </p:sp>
    </p:spTree>
    <p:extLst>
      <p:ext uri="{BB962C8B-B14F-4D97-AF65-F5344CB8AC3E}">
        <p14:creationId xmlns:p14="http://schemas.microsoft.com/office/powerpoint/2010/main" val="3883328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Custom Design">
  <a:themeElements>
    <a:clrScheme name="Custom 2">
      <a:dk1>
        <a:srgbClr val="234465"/>
      </a:dk1>
      <a:lt1>
        <a:srgbClr val="FFFFFF"/>
      </a:lt1>
      <a:dk2>
        <a:srgbClr val="234465"/>
      </a:dk2>
      <a:lt2>
        <a:srgbClr val="FFA000"/>
      </a:lt2>
      <a:accent1>
        <a:srgbClr val="234465"/>
      </a:accent1>
      <a:accent2>
        <a:srgbClr val="FF3300"/>
      </a:accent2>
      <a:accent3>
        <a:srgbClr val="66FF66"/>
      </a:accent3>
      <a:accent4>
        <a:srgbClr val="EE792A"/>
      </a:accent4>
      <a:accent5>
        <a:srgbClr val="FFFF00"/>
      </a:accent5>
      <a:accent6>
        <a:srgbClr val="0070C0"/>
      </a:accent6>
      <a:hlink>
        <a:srgbClr val="FFA000"/>
      </a:hlink>
      <a:folHlink>
        <a:srgbClr val="FFA000"/>
      </a:folHlink>
    </a:clrScheme>
    <a:fontScheme name="Montsterrat Family">
      <a:majorFont>
        <a:latin typeface="Montserrat"/>
        <a:ea typeface=""/>
        <a:cs typeface=""/>
      </a:majorFont>
      <a:minorFont>
        <a:latin typeface="Montserra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2">
      <a:dk1>
        <a:srgbClr val="FFA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C5E0B3"/>
      </a:hlink>
      <a:folHlink>
        <a:srgbClr val="954F72"/>
      </a:folHlink>
    </a:clrScheme>
    <a:fontScheme name="Custom 2">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3850</TotalTime>
  <Words>1335</Words>
  <Application>Microsoft Office PowerPoint</Application>
  <PresentationFormat>Widescreen</PresentationFormat>
  <Paragraphs>147</Paragraphs>
  <Slides>31</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Calibri</vt:lpstr>
      <vt:lpstr>Courier New</vt:lpstr>
      <vt:lpstr>Lato Heavy</vt:lpstr>
      <vt:lpstr>Lato Light</vt:lpstr>
      <vt:lpstr>Lato Medium</vt:lpstr>
      <vt:lpstr>Montserrat</vt:lpstr>
      <vt:lpstr>Montserrat Light</vt:lpstr>
      <vt:lpstr>Montserrat Ultra Light</vt:lpstr>
      <vt:lpstr>Wingdings</vt:lpstr>
      <vt:lpstr>1_Custom Design</vt:lpstr>
      <vt:lpstr>Introduction to PHP and Apache</vt:lpstr>
      <vt:lpstr>PowerPoint Presentation</vt:lpstr>
      <vt:lpstr>PowerPoint Presentation</vt:lpstr>
      <vt:lpstr>Script</vt:lpstr>
      <vt:lpstr>Script (2)</vt:lpstr>
      <vt:lpstr>Web Server</vt:lpstr>
      <vt:lpstr>Web Server (2)</vt:lpstr>
      <vt:lpstr>PowerPoint Presentation</vt:lpstr>
      <vt:lpstr>PowerPoint Presentation</vt:lpstr>
      <vt:lpstr>Hello World</vt:lpstr>
      <vt:lpstr>PowerPoint Presentation</vt:lpstr>
      <vt:lpstr>Variables</vt:lpstr>
      <vt:lpstr>For Loop</vt:lpstr>
      <vt:lpstr>For Loop (2)</vt:lpstr>
      <vt:lpstr>While Loop</vt:lpstr>
      <vt:lpstr>While Loop (2)</vt:lpstr>
      <vt:lpstr>While Loop (3)</vt:lpstr>
      <vt:lpstr>For Each Loop</vt:lpstr>
      <vt:lpstr>For Each Loop (2)</vt:lpstr>
      <vt:lpstr>For Each Loop (3)</vt:lpstr>
      <vt:lpstr>For Each Loop (4)</vt:lpstr>
      <vt:lpstr>Functions</vt:lpstr>
      <vt:lpstr>Functions – Type Hinting</vt:lpstr>
      <vt:lpstr>Functions – Type Hinting (2)</vt:lpstr>
      <vt:lpstr>Delegates &amp;&amp; Closures</vt:lpstr>
      <vt:lpstr>Delegates &amp;&amp; Closures (2)</vt:lpstr>
      <vt:lpstr>Delegates &amp;&amp; Closures (3)</vt:lpstr>
      <vt:lpstr>Introduction to PHP &amp;&amp; Apache - Summary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Web Development</dc:title>
  <dc:creator>RoYaL</dc:creator>
  <cp:keywords>php, web, development, http, symfony</cp:keywords>
  <cp:lastModifiedBy>Windows User</cp:lastModifiedBy>
  <cp:revision>261</cp:revision>
  <dcterms:created xsi:type="dcterms:W3CDTF">2016-07-03T08:09:55Z</dcterms:created>
  <dcterms:modified xsi:type="dcterms:W3CDTF">2016-10-20T12:33:48Z</dcterms:modified>
  <cp:category>https://softuni.bg/trainings/1470/php-web-development-october-2016</cp:category>
</cp:coreProperties>
</file>