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8"/>
  </p:notesMasterIdLst>
  <p:handoutMasterIdLst>
    <p:handoutMasterId r:id="rId49"/>
  </p:handoutMasterIdLst>
  <p:sldIdLst>
    <p:sldId id="283" r:id="rId2"/>
    <p:sldId id="284" r:id="rId3"/>
    <p:sldId id="320" r:id="rId4"/>
    <p:sldId id="303" r:id="rId5"/>
    <p:sldId id="324" r:id="rId6"/>
    <p:sldId id="322" r:id="rId7"/>
    <p:sldId id="371" r:id="rId8"/>
    <p:sldId id="372" r:id="rId9"/>
    <p:sldId id="374" r:id="rId10"/>
    <p:sldId id="373" r:id="rId11"/>
    <p:sldId id="375" r:id="rId12"/>
    <p:sldId id="376" r:id="rId13"/>
    <p:sldId id="377" r:id="rId14"/>
    <p:sldId id="378" r:id="rId15"/>
    <p:sldId id="383" r:id="rId16"/>
    <p:sldId id="379" r:id="rId17"/>
    <p:sldId id="380" r:id="rId18"/>
    <p:sldId id="381" r:id="rId19"/>
    <p:sldId id="316" r:id="rId20"/>
    <p:sldId id="382" r:id="rId21"/>
    <p:sldId id="301"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0" r:id="rId39"/>
    <p:sldId id="401" r:id="rId40"/>
    <p:sldId id="403" r:id="rId41"/>
    <p:sldId id="404" r:id="rId42"/>
    <p:sldId id="405" r:id="rId43"/>
    <p:sldId id="402" r:id="rId44"/>
    <p:sldId id="286" r:id="rId45"/>
    <p:sldId id="281" r:id="rId46"/>
    <p:sldId id="282" r:id="rId47"/>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A000"/>
    <a:srgbClr val="234465"/>
    <a:srgbClr val="163757"/>
    <a:srgbClr val="4760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25099" autoAdjust="0"/>
    <p:restoredTop sz="82320" autoAdjust="0"/>
  </p:normalViewPr>
  <p:slideViewPr>
    <p:cSldViewPr snapToGrid="0">
      <p:cViewPr varScale="1">
        <p:scale>
          <a:sx n="46" d="100"/>
          <a:sy n="46" d="100"/>
        </p:scale>
        <p:origin x="648" y="45"/>
      </p:cViewPr>
      <p:guideLst/>
    </p:cSldViewPr>
  </p:slideViewPr>
  <p:notesTextViewPr>
    <p:cViewPr>
      <p:scale>
        <a:sx n="1" d="1"/>
        <a:sy n="1" d="1"/>
      </p:scale>
      <p:origin x="0" y="0"/>
    </p:cViewPr>
  </p:notesTextViewPr>
  <p:sorterViewPr>
    <p:cViewPr>
      <p:scale>
        <a:sx n="100" d="100"/>
        <a:sy n="100" d="100"/>
      </p:scale>
      <p:origin x="0" y="-8777"/>
    </p:cViewPr>
  </p:sorterViewPr>
  <p:notesViewPr>
    <p:cSldViewPr snapToGrid="0">
      <p:cViewPr>
        <p:scale>
          <a:sx n="33" d="100"/>
          <a:sy n="33" d="100"/>
        </p:scale>
        <p:origin x="2534" y="32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Unity Basics - Course Introduction</a:t>
            </a:r>
            <a:endParaRPr lang="bg-B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7BA056-6D35-4283-A0A4-80E4C6FD4C95}" type="datetimeFigureOut">
              <a:rPr lang="bg-BG" smtClean="0"/>
              <a:t>3.11.2016 г.</a:t>
            </a:fld>
            <a:endParaRPr lang="bg-B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32889C-EA4F-4654-ABC9-C13820270840}" type="slidenum">
              <a:rPr lang="bg-BG" smtClean="0"/>
              <a:t>‹#›</a:t>
            </a:fld>
            <a:endParaRPr lang="bg-BG"/>
          </a:p>
        </p:txBody>
      </p:sp>
    </p:spTree>
    <p:extLst>
      <p:ext uri="{BB962C8B-B14F-4D97-AF65-F5344CB8AC3E}">
        <p14:creationId xmlns:p14="http://schemas.microsoft.com/office/powerpoint/2010/main" val="203168477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234465"/>
        </a:solidFill>
        <a:effectLst/>
      </p:bgPr>
    </p:bg>
    <p:spTree>
      <p:nvGrpSpPr>
        <p:cNvPr id="1" name=""/>
        <p:cNvGrpSpPr/>
        <p:nvPr/>
      </p:nvGrpSpPr>
      <p:grpSpPr>
        <a:xfrm>
          <a:off x="0" y="0"/>
          <a:ext cx="0" cy="0"/>
          <a:chOff x="0" y="0"/>
          <a:chExt cx="0" cy="0"/>
        </a:xfrm>
      </p:grpSpPr>
      <p:sp>
        <p:nvSpPr>
          <p:cNvPr id="2" name="Notes Placeholder 1"/>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3" name="Header Placeholder 2"/>
          <p:cNvSpPr>
            <a:spLocks noGrp="1"/>
          </p:cNvSpPr>
          <p:nvPr>
            <p:ph type="hdr" sz="quarter"/>
          </p:nvPr>
        </p:nvSpPr>
        <p:spPr>
          <a:xfrm>
            <a:off x="0" y="261257"/>
            <a:ext cx="6858000" cy="566624"/>
          </a:xfrm>
          <a:prstGeom prst="rect">
            <a:avLst/>
          </a:prstGeom>
        </p:spPr>
        <p:txBody>
          <a:bodyPr vert="horz" lIns="91440" tIns="45720" rIns="91440" bIns="45720" rtlCol="0" anchor="ctr"/>
          <a:lstStyle>
            <a:lvl1pPr algn="ctr">
              <a:defRPr sz="3000"/>
            </a:lvl1pPr>
          </a:lstStyle>
          <a:p>
            <a:r>
              <a:rPr lang="en-US" dirty="0"/>
              <a:t>Lecture Name</a:t>
            </a:r>
            <a:endParaRPr lang="bg-B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Tree>
    <p:extLst>
      <p:ext uri="{BB962C8B-B14F-4D97-AF65-F5344CB8AC3E}">
        <p14:creationId xmlns:p14="http://schemas.microsoft.com/office/powerpoint/2010/main" val="10853916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en.wikipedia.org/wiki/Query_optimizer" TargetMode="External"/><Relationship Id="rId3" Type="http://schemas.openxmlformats.org/officeDocument/2006/relationships/hyperlink" Target="https://en.wikipedia.org/wiki/Select_(SQL)" TargetMode="External"/><Relationship Id="rId7" Type="http://schemas.openxmlformats.org/officeDocument/2006/relationships/hyperlink" Target="https://en.wikipedia.org/wiki/Query_plan"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Database_management_system" TargetMode="External"/><Relationship Id="rId5" Type="http://schemas.openxmlformats.org/officeDocument/2006/relationships/hyperlink" Target="https://en.wikipedia.org/wiki/SQL#cite_note-ms-sql-select-into-19" TargetMode="External"/><Relationship Id="rId4" Type="http://schemas.openxmlformats.org/officeDocument/2006/relationships/hyperlink" Target="https://en.wikipedia.org/wiki/Table_(database)"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View_(SQL)" TargetMode="External"/><Relationship Id="rId3" Type="http://schemas.openxmlformats.org/officeDocument/2006/relationships/hyperlink" Target="https://en.wikipedia.org/wiki/Data_(computing)" TargetMode="External"/><Relationship Id="rId7" Type="http://schemas.openxmlformats.org/officeDocument/2006/relationships/hyperlink" Target="https://en.wikipedia.org/wiki/Query_language"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Table_(database)" TargetMode="External"/><Relationship Id="rId5" Type="http://schemas.openxmlformats.org/officeDocument/2006/relationships/hyperlink" Target="https://en.wikipedia.org/wiki/Database_schema" TargetMode="External"/><Relationship Id="rId10" Type="http://schemas.openxmlformats.org/officeDocument/2006/relationships/hyperlink" Target="https://en.wikipedia.org/wiki/Computer_software" TargetMode="External"/><Relationship Id="rId4" Type="http://schemas.openxmlformats.org/officeDocument/2006/relationships/hyperlink" Target="https://en.wikipedia.org/wiki/Database#cite_note-1" TargetMode="External"/><Relationship Id="rId9" Type="http://schemas.openxmlformats.org/officeDocument/2006/relationships/hyperlink" Target="https://en.wikipedia.org/wiki/Process_(computing)"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8" Type="http://schemas.openxmlformats.org/officeDocument/2006/relationships/hyperlink" Target="https://en.wikipedia.org/wiki/Relational_database#cite_note-2" TargetMode="External"/><Relationship Id="rId3" Type="http://schemas.openxmlformats.org/officeDocument/2006/relationships/hyperlink" Target="https://en.wikipedia.org/wiki/Table_(database)" TargetMode="External"/><Relationship Id="rId7" Type="http://schemas.openxmlformats.org/officeDocument/2006/relationships/hyperlink" Target="https://en.wikipedia.org/wiki/Tuple"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en.wikipedia.org/wiki/Record_(computer_science)" TargetMode="External"/><Relationship Id="rId5" Type="http://schemas.openxmlformats.org/officeDocument/2006/relationships/hyperlink" Target="https://en.wikipedia.org/wiki/Row_(database)" TargetMode="External"/><Relationship Id="rId4" Type="http://schemas.openxmlformats.org/officeDocument/2006/relationships/hyperlink" Target="https://en.wikipedia.org/wiki/Column_(database)" TargetMode="External"/><Relationship Id="rId9" Type="http://schemas.openxmlformats.org/officeDocument/2006/relationships/hyperlink" Target="https://technet.microsoft.com/en-us/library/ms190651(v=sql.105).aspx"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Relational_database#cite_note-2" TargetMode="External"/><Relationship Id="rId3" Type="http://schemas.openxmlformats.org/officeDocument/2006/relationships/hyperlink" Target="https://en.wikipedia.org/wiki/Table_(database)" TargetMode="External"/><Relationship Id="rId7" Type="http://schemas.openxmlformats.org/officeDocument/2006/relationships/hyperlink" Target="https://en.wikipedia.org/wiki/Tupl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Record_(computer_science)" TargetMode="External"/><Relationship Id="rId5" Type="http://schemas.openxmlformats.org/officeDocument/2006/relationships/hyperlink" Target="https://en.wikipedia.org/wiki/Row_(database)" TargetMode="External"/><Relationship Id="rId4" Type="http://schemas.openxmlformats.org/officeDocument/2006/relationships/hyperlink" Target="https://en.wikipedia.org/wiki/Column_(database)"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Database_management_system" TargetMode="External"/><Relationship Id="rId7" Type="http://schemas.openxmlformats.org/officeDocument/2006/relationships/hyperlink" Target="https://en.wikipedia.org/wiki/Relational_database"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IBM_Almaden_Research_Center" TargetMode="External"/><Relationship Id="rId5" Type="http://schemas.openxmlformats.org/officeDocument/2006/relationships/hyperlink" Target="https://en.wikipedia.org/wiki/Edgar_F._Codd" TargetMode="External"/><Relationship Id="rId4" Type="http://schemas.openxmlformats.org/officeDocument/2006/relationships/hyperlink" Target="https://en.wikipedia.org/wiki/Relational_mode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smtClean="0"/>
              <a:t>PHP Web Development</a:t>
            </a:r>
            <a:endParaRPr lang="bg-BG" dirty="0"/>
          </a:p>
        </p:txBody>
      </p:sp>
    </p:spTree>
    <p:extLst>
      <p:ext uri="{BB962C8B-B14F-4D97-AF65-F5344CB8AC3E}">
        <p14:creationId xmlns:p14="http://schemas.microsoft.com/office/powerpoint/2010/main" val="2665302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Autoincrement can be set on integer</a:t>
            </a:r>
            <a:r>
              <a:rPr lang="en-US" baseline="0" dirty="0" smtClean="0"/>
              <a:t> fields. This mean the column value will be auto-populated with the next integer when a row is inserted. It’s often used for primary keys</a:t>
            </a:r>
            <a:endParaRPr lang="bg-BG" dirty="0"/>
          </a:p>
        </p:txBody>
      </p:sp>
      <p:sp>
        <p:nvSpPr>
          <p:cNvPr id="4" name="Header Placeholder 3"/>
          <p:cNvSpPr>
            <a:spLocks noGrp="1"/>
          </p:cNvSpPr>
          <p:nvPr>
            <p:ph type="hdr" sz="quarter" idx="10"/>
          </p:nvPr>
        </p:nvSpPr>
        <p:spPr/>
        <p:txBody>
          <a:bodyPr/>
          <a:lstStyle/>
          <a:p>
            <a:r>
              <a:rPr lang="en-US" smtClean="0"/>
              <a:t>Lecture Name</a:t>
            </a:r>
            <a:endParaRPr lang="bg-BG" dirty="0"/>
          </a:p>
        </p:txBody>
      </p:sp>
    </p:spTree>
    <p:extLst>
      <p:ext uri="{BB962C8B-B14F-4D97-AF65-F5344CB8AC3E}">
        <p14:creationId xmlns:p14="http://schemas.microsoft.com/office/powerpoint/2010/main" val="2952960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“users” table. The definition implies that single user has an username, a password, maybe an email (optionally), date field denoting when one was born and whether it’s an active user or not.</a:t>
            </a:r>
            <a:endParaRPr lang="bg-BG" dirty="0"/>
          </a:p>
        </p:txBody>
      </p:sp>
      <p:sp>
        <p:nvSpPr>
          <p:cNvPr id="4" name="Header Placeholder 3"/>
          <p:cNvSpPr>
            <a:spLocks noGrp="1"/>
          </p:cNvSpPr>
          <p:nvPr>
            <p:ph type="hdr" sz="quarter" idx="10"/>
          </p:nvPr>
        </p:nvSpPr>
        <p:spPr/>
        <p:txBody>
          <a:bodyPr/>
          <a:lstStyle/>
          <a:p>
            <a:r>
              <a:rPr lang="en-US" smtClean="0"/>
              <a:t>Lecture Name</a:t>
            </a:r>
            <a:endParaRPr lang="bg-BG" dirty="0"/>
          </a:p>
        </p:txBody>
      </p:sp>
    </p:spTree>
    <p:extLst>
      <p:ext uri="{BB962C8B-B14F-4D97-AF65-F5344CB8AC3E}">
        <p14:creationId xmlns:p14="http://schemas.microsoft.com/office/powerpoint/2010/main" val="4127471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MySQL supports several</a:t>
            </a:r>
            <a:r>
              <a:rPr lang="en-US" baseline="0" dirty="0" smtClean="0"/>
              <a:t> database engines. </a:t>
            </a:r>
            <a:r>
              <a:rPr lang="en-US" baseline="0" dirty="0" err="1" smtClean="0"/>
              <a:t>InnoDB</a:t>
            </a:r>
            <a:r>
              <a:rPr lang="en-US" baseline="0" dirty="0" smtClean="0"/>
              <a:t> is the most recent one, supporting foreign keys. Use </a:t>
            </a:r>
            <a:r>
              <a:rPr lang="en-US" baseline="0" dirty="0" err="1" smtClean="0"/>
              <a:t>InnoDB</a:t>
            </a:r>
            <a:r>
              <a:rPr lang="en-US" baseline="0" dirty="0" smtClean="0"/>
              <a:t> </a:t>
            </a:r>
            <a:r>
              <a:rPr lang="en-US" b="1" baseline="0" dirty="0" smtClean="0"/>
              <a:t>ALWAYS</a:t>
            </a:r>
            <a:r>
              <a:rPr lang="en-US" baseline="0" dirty="0" smtClean="0"/>
              <a:t>.</a:t>
            </a:r>
            <a:endParaRPr lang="bg-BG" dirty="0"/>
          </a:p>
        </p:txBody>
      </p:sp>
      <p:sp>
        <p:nvSpPr>
          <p:cNvPr id="4" name="Header Placeholder 3"/>
          <p:cNvSpPr>
            <a:spLocks noGrp="1"/>
          </p:cNvSpPr>
          <p:nvPr>
            <p:ph type="hdr" sz="quarter" idx="10"/>
          </p:nvPr>
        </p:nvSpPr>
        <p:spPr/>
        <p:txBody>
          <a:bodyPr/>
          <a:lstStyle/>
          <a:p>
            <a:r>
              <a:rPr lang="en-US" smtClean="0"/>
              <a:t>Lecture Name</a:t>
            </a:r>
            <a:endParaRPr lang="bg-BG" dirty="0"/>
          </a:p>
        </p:txBody>
      </p:sp>
    </p:spTree>
    <p:extLst>
      <p:ext uri="{BB962C8B-B14F-4D97-AF65-F5344CB8AC3E}">
        <p14:creationId xmlns:p14="http://schemas.microsoft.com/office/powerpoint/2010/main" val="3477612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Header Placeholder 3"/>
          <p:cNvSpPr>
            <a:spLocks noGrp="1"/>
          </p:cNvSpPr>
          <p:nvPr>
            <p:ph type="hdr" sz="quarter" idx="10"/>
          </p:nvPr>
        </p:nvSpPr>
        <p:spPr/>
        <p:txBody>
          <a:bodyPr/>
          <a:lstStyle/>
          <a:p>
            <a:r>
              <a:rPr lang="en-US" smtClean="0"/>
              <a:t>Lecture Name</a:t>
            </a:r>
            <a:endParaRPr lang="bg-BG" dirty="0"/>
          </a:p>
        </p:txBody>
      </p:sp>
    </p:spTree>
    <p:extLst>
      <p:ext uri="{BB962C8B-B14F-4D97-AF65-F5344CB8AC3E}">
        <p14:creationId xmlns:p14="http://schemas.microsoft.com/office/powerpoint/2010/main" val="1410964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Header Placeholder 3"/>
          <p:cNvSpPr>
            <a:spLocks noGrp="1"/>
          </p:cNvSpPr>
          <p:nvPr>
            <p:ph type="hdr" sz="quarter" idx="10"/>
          </p:nvPr>
        </p:nvSpPr>
        <p:spPr/>
        <p:txBody>
          <a:bodyPr/>
          <a:lstStyle/>
          <a:p>
            <a:r>
              <a:rPr lang="en-US" smtClean="0"/>
              <a:t>Lecture Name</a:t>
            </a:r>
            <a:endParaRPr lang="bg-BG" dirty="0"/>
          </a:p>
        </p:txBody>
      </p:sp>
    </p:spTree>
    <p:extLst>
      <p:ext uri="{BB962C8B-B14F-4D97-AF65-F5344CB8AC3E}">
        <p14:creationId xmlns:p14="http://schemas.microsoft.com/office/powerpoint/2010/main" val="942802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Autogenerated</a:t>
            </a:r>
            <a:r>
              <a:rPr lang="en-US" baseline="0" dirty="0" smtClean="0"/>
              <a:t> from the GUI</a:t>
            </a:r>
            <a:endParaRPr lang="bg-BG" dirty="0"/>
          </a:p>
        </p:txBody>
      </p:sp>
      <p:sp>
        <p:nvSpPr>
          <p:cNvPr id="4" name="Header Placeholder 3"/>
          <p:cNvSpPr>
            <a:spLocks noGrp="1"/>
          </p:cNvSpPr>
          <p:nvPr>
            <p:ph type="hdr" sz="quarter" idx="10"/>
          </p:nvPr>
        </p:nvSpPr>
        <p:spPr/>
        <p:txBody>
          <a:bodyPr/>
          <a:lstStyle/>
          <a:p>
            <a:r>
              <a:rPr lang="en-US" smtClean="0"/>
              <a:t>Lecture Name</a:t>
            </a:r>
            <a:endParaRPr lang="bg-BG" dirty="0"/>
          </a:p>
        </p:txBody>
      </p:sp>
    </p:spTree>
    <p:extLst>
      <p:ext uri="{BB962C8B-B14F-4D97-AF65-F5344CB8AC3E}">
        <p14:creationId xmlns:p14="http://schemas.microsoft.com/office/powerpoint/2010/main" val="1235078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r>
              <a:rPr lang="en-US" sz="1600" dirty="0" smtClean="0"/>
              <a:t>Exercises for creating tables from the GUI (Section I from Exercises).</a:t>
            </a:r>
            <a:endParaRPr lang="bg-BG" sz="1600" dirty="0"/>
          </a:p>
        </p:txBody>
      </p:sp>
    </p:spTree>
    <p:extLst>
      <p:ext uri="{BB962C8B-B14F-4D97-AF65-F5344CB8AC3E}">
        <p14:creationId xmlns:p14="http://schemas.microsoft.com/office/powerpoint/2010/main" val="929588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r>
              <a:rPr lang="en-US" sz="1600" dirty="0" smtClean="0"/>
              <a:t>The most common operation in SQL, the query, makes use of the declarative </a:t>
            </a:r>
            <a:r>
              <a:rPr lang="en-US" sz="1600" dirty="0" smtClean="0">
                <a:hlinkClick r:id="rId3" tooltip="Select (SQL)"/>
              </a:rPr>
              <a:t>SELECT</a:t>
            </a:r>
            <a:r>
              <a:rPr lang="en-US" sz="1600" dirty="0" smtClean="0"/>
              <a:t> statement. SELECT retrieves data from one or more </a:t>
            </a:r>
            <a:r>
              <a:rPr lang="en-US" sz="1600" dirty="0" smtClean="0">
                <a:hlinkClick r:id="rId4" tooltip="Table (database)"/>
              </a:rPr>
              <a:t>tables</a:t>
            </a:r>
            <a:r>
              <a:rPr lang="en-US" sz="1600" dirty="0" smtClean="0"/>
              <a:t>, or expressions. Standard SELECT statements have no persistent effects on the database. Some non-standard implementations of SELECT can have persistent effects, such as the SELECT INTO syntax provided in some databases.</a:t>
            </a:r>
            <a:r>
              <a:rPr lang="en-US" sz="1600" baseline="30000" dirty="0" smtClean="0">
                <a:hlinkClick r:id="rId5"/>
              </a:rPr>
              <a:t>[19]</a:t>
            </a:r>
            <a:endParaRPr lang="en-US" sz="1600" dirty="0" smtClean="0"/>
          </a:p>
          <a:p>
            <a:r>
              <a:rPr lang="en-US" sz="1600" dirty="0" smtClean="0"/>
              <a:t>Queries allow the user to describe desired data, leaving the </a:t>
            </a:r>
            <a:r>
              <a:rPr lang="en-US" sz="1600" dirty="0" smtClean="0">
                <a:hlinkClick r:id="rId6" tooltip="Database management system"/>
              </a:rPr>
              <a:t>database management system (DBMS)</a:t>
            </a:r>
            <a:r>
              <a:rPr lang="en-US" sz="1600" dirty="0" smtClean="0"/>
              <a:t> to carry out </a:t>
            </a:r>
            <a:r>
              <a:rPr lang="en-US" sz="1600" dirty="0" smtClean="0">
                <a:hlinkClick r:id="rId7" tooltip="Query plan"/>
              </a:rPr>
              <a:t>planning</a:t>
            </a:r>
            <a:r>
              <a:rPr lang="en-US" sz="1600" dirty="0" smtClean="0"/>
              <a:t>, </a:t>
            </a:r>
            <a:r>
              <a:rPr lang="en-US" sz="1600" dirty="0" smtClean="0">
                <a:hlinkClick r:id="rId8" tooltip="Query optimizer"/>
              </a:rPr>
              <a:t>optimizing</a:t>
            </a:r>
            <a:r>
              <a:rPr lang="en-US" sz="1600" dirty="0" smtClean="0"/>
              <a:t>, and performing the physical operations necessary to produce that result as it chooses.</a:t>
            </a:r>
          </a:p>
          <a:p>
            <a:r>
              <a:rPr lang="en-US" sz="1600" dirty="0" smtClean="0"/>
              <a:t>A query includes a list of columns to include in the final result, normally immediately following the SELECT keyword. An asterisk ("*") can be used to specify that the query should return all columns of the queried tables. SELECT is the most complex statement in SQ</a:t>
            </a:r>
            <a:endParaRPr lang="en-US" sz="1600" dirty="0"/>
          </a:p>
        </p:txBody>
      </p:sp>
    </p:spTree>
    <p:extLst>
      <p:ext uri="{BB962C8B-B14F-4D97-AF65-F5344CB8AC3E}">
        <p14:creationId xmlns:p14="http://schemas.microsoft.com/office/powerpoint/2010/main" val="4218035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12944"/>
          </a:xfrm>
        </p:spPr>
        <p:txBody>
          <a:bodyPr/>
          <a:lstStyle/>
          <a:p>
            <a:r>
              <a:rPr lang="en-US" sz="1400" dirty="0" smtClean="0"/>
              <a:t>The</a:t>
            </a:r>
            <a:r>
              <a:rPr lang="en-US" sz="1400" baseline="0" dirty="0" smtClean="0"/>
              <a:t> * qualifier denotes to selected every column in the table in the order they were created.</a:t>
            </a:r>
            <a:endParaRPr lang="bg-BG" sz="14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1826537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12944"/>
          </a:xfrm>
        </p:spPr>
        <p:txBody>
          <a:bodyPr/>
          <a:lstStyle/>
          <a:p>
            <a:r>
              <a:rPr lang="en-US" sz="1400" dirty="0" smtClean="0"/>
              <a:t>A projection is the way to transform</a:t>
            </a:r>
            <a:r>
              <a:rPr lang="en-US" sz="1400" baseline="0" dirty="0" smtClean="0"/>
              <a:t> one data to another. In functional programming it’s called map(). The PHP’s equivalent is </a:t>
            </a:r>
            <a:r>
              <a:rPr lang="en-US" sz="1400" baseline="0" dirty="0" err="1" smtClean="0"/>
              <a:t>array_map</a:t>
            </a:r>
            <a:r>
              <a:rPr lang="en-US" sz="1400" baseline="0" dirty="0" smtClean="0"/>
              <a:t>. In C# they call it .Select()</a:t>
            </a:r>
            <a:endParaRPr lang="bg-BG" sz="14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1336184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1728813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12944"/>
          </a:xfrm>
        </p:spPr>
        <p:txBody>
          <a:bodyPr/>
          <a:lstStyle/>
          <a:p>
            <a:r>
              <a:rPr lang="en-US" sz="1400" dirty="0" smtClean="0"/>
              <a:t>A filtration is the operation</a:t>
            </a:r>
            <a:r>
              <a:rPr lang="en-US" sz="1400" baseline="0" dirty="0" smtClean="0"/>
              <a:t> where the </a:t>
            </a:r>
            <a:r>
              <a:rPr lang="en-US" sz="1400" baseline="0" dirty="0" err="1" smtClean="0"/>
              <a:t>resultset</a:t>
            </a:r>
            <a:r>
              <a:rPr lang="en-US" sz="1400" baseline="0" dirty="0" smtClean="0"/>
              <a:t> is reduced to a certain condition. In functional programming they call it filter();</a:t>
            </a:r>
          </a:p>
          <a:p>
            <a:r>
              <a:rPr lang="en-US" sz="1400" baseline="0" dirty="0" smtClean="0"/>
              <a:t>In PHP the equivalent is </a:t>
            </a:r>
            <a:r>
              <a:rPr lang="en-US" sz="1400" baseline="0" dirty="0" err="1" smtClean="0"/>
              <a:t>array_filter</a:t>
            </a:r>
            <a:r>
              <a:rPr lang="en-US" sz="1400" baseline="0" dirty="0" smtClean="0"/>
              <a:t>() and in C# it’s .Where();</a:t>
            </a:r>
            <a:endParaRPr lang="bg-BG" sz="14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412537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12944"/>
          </a:xfrm>
        </p:spPr>
        <p:txBody>
          <a:bodyPr/>
          <a:lstStyle/>
          <a:p>
            <a:endParaRPr lang="bg-BG" sz="14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3299468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12944"/>
          </a:xfrm>
        </p:spPr>
        <p:txBody>
          <a:bodyPr/>
          <a:lstStyle/>
          <a:p>
            <a:endParaRPr lang="bg-BG" sz="14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1469573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12944"/>
          </a:xfrm>
        </p:spPr>
        <p:txBody>
          <a:bodyPr/>
          <a:lstStyle/>
          <a:p>
            <a:r>
              <a:rPr lang="en-US" sz="1400" dirty="0" smtClean="0"/>
              <a:t>There WHERE clause can accept</a:t>
            </a:r>
            <a:r>
              <a:rPr lang="en-US" sz="1400" baseline="0" dirty="0" smtClean="0"/>
              <a:t> logical operators in order to build a logical condition. You can use OR, AND, NOT or even IN.</a:t>
            </a:r>
          </a:p>
          <a:p>
            <a:r>
              <a:rPr lang="en-US" sz="1400" baseline="0" dirty="0" smtClean="0"/>
              <a:t>The IN operator is used to search in another </a:t>
            </a:r>
            <a:r>
              <a:rPr lang="en-US" sz="1400" baseline="0" dirty="0" err="1" smtClean="0"/>
              <a:t>resultset</a:t>
            </a:r>
            <a:r>
              <a:rPr lang="en-US" sz="1400" baseline="0" dirty="0" smtClean="0"/>
              <a:t> – it may come from comma-separated values or another query.</a:t>
            </a:r>
          </a:p>
          <a:p>
            <a:endParaRPr lang="en-US" sz="1400" baseline="0" dirty="0" smtClean="0"/>
          </a:p>
          <a:p>
            <a:r>
              <a:rPr lang="en-US" sz="1400" baseline="0" dirty="0" smtClean="0"/>
              <a:t>SELECT * FROM users WHERE SUBSTR(username, 1, 1) IN (‘M’, ‘J’); will find users whose username starts either with ‘M’ or ‘J’.</a:t>
            </a:r>
          </a:p>
          <a:p>
            <a:r>
              <a:rPr lang="en-US" sz="1400" baseline="0" dirty="0" smtClean="0"/>
              <a:t>SELECT * FROM users WHERE SUBSTR(username, 1, 1) IN (SELECT letter FROM alphabet);  will find users whose username starts with any of the letters in an alphabet table (imaginary).</a:t>
            </a:r>
            <a:endParaRPr lang="bg-BG" sz="14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3757325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12944"/>
          </a:xfrm>
        </p:spPr>
        <p:txBody>
          <a:bodyPr/>
          <a:lstStyle/>
          <a:p>
            <a:endParaRPr lang="bg-BG" sz="14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603220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12944"/>
          </a:xfrm>
        </p:spPr>
        <p:txBody>
          <a:bodyPr/>
          <a:lstStyle/>
          <a:p>
            <a:endParaRPr lang="bg-BG" sz="14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644552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12944"/>
          </a:xfrm>
        </p:spPr>
        <p:txBody>
          <a:bodyPr/>
          <a:lstStyle/>
          <a:p>
            <a:r>
              <a:rPr lang="en-US" sz="1400" dirty="0" smtClean="0"/>
              <a:t>The values can be results of function</a:t>
            </a:r>
            <a:r>
              <a:rPr lang="en-US" sz="1400" baseline="0" dirty="0" smtClean="0"/>
              <a:t> calls or subqueries e.g. in any column placeholder you can write a SELECT query whose result will be evaluated there.</a:t>
            </a:r>
          </a:p>
          <a:p>
            <a:endParaRPr lang="en-US" sz="1400" baseline="0" dirty="0" smtClean="0"/>
          </a:p>
          <a:p>
            <a:endParaRPr lang="bg-BG" sz="14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4165465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12944"/>
          </a:xfrm>
        </p:spPr>
        <p:txBody>
          <a:bodyPr/>
          <a:lstStyle/>
          <a:p>
            <a:r>
              <a:rPr lang="en-US" sz="1400" dirty="0" smtClean="0"/>
              <a:t>INSERT with a</a:t>
            </a:r>
            <a:r>
              <a:rPr lang="en-US" sz="1400" baseline="0" dirty="0" smtClean="0"/>
              <a:t> query for a value</a:t>
            </a:r>
            <a:endParaRPr lang="bg-BG" sz="14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6517909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12944"/>
          </a:xfrm>
        </p:spPr>
        <p:txBody>
          <a:bodyPr/>
          <a:lstStyle/>
          <a:p>
            <a:r>
              <a:rPr lang="en-US" sz="1400" dirty="0" smtClean="0"/>
              <a:t>INSERT with a</a:t>
            </a:r>
            <a:r>
              <a:rPr lang="en-US" sz="1400" baseline="0" dirty="0" smtClean="0"/>
              <a:t> query for a value</a:t>
            </a:r>
            <a:endParaRPr lang="bg-BG" sz="14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1825322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12944"/>
          </a:xfrm>
        </p:spPr>
        <p:txBody>
          <a:bodyPr/>
          <a:lstStyle/>
          <a:p>
            <a:r>
              <a:rPr lang="en-US" sz="1400" dirty="0" smtClean="0"/>
              <a:t>INSERT with a</a:t>
            </a:r>
            <a:r>
              <a:rPr lang="en-US" sz="1400" baseline="0" dirty="0" smtClean="0"/>
              <a:t> query for a value</a:t>
            </a:r>
            <a:endParaRPr lang="bg-BG" sz="14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1368497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r>
              <a:rPr lang="en-US" sz="1800" dirty="0" smtClean="0"/>
              <a:t>A </a:t>
            </a:r>
            <a:r>
              <a:rPr lang="en-US" sz="1800" b="1" dirty="0" smtClean="0"/>
              <a:t>database</a:t>
            </a:r>
            <a:r>
              <a:rPr lang="en-US" sz="1800" dirty="0" smtClean="0"/>
              <a:t> is an organized collection of </a:t>
            </a:r>
            <a:r>
              <a:rPr lang="en-US" sz="1800" dirty="0" smtClean="0">
                <a:hlinkClick r:id="rId3" tooltip="Data (computing)"/>
              </a:rPr>
              <a:t>data</a:t>
            </a:r>
            <a:r>
              <a:rPr lang="en-US" sz="1800" dirty="0" smtClean="0"/>
              <a:t>.</a:t>
            </a:r>
            <a:r>
              <a:rPr lang="en-US" sz="1800" baseline="30000" dirty="0" smtClean="0">
                <a:hlinkClick r:id="rId4"/>
              </a:rPr>
              <a:t>[1]</a:t>
            </a:r>
            <a:r>
              <a:rPr lang="en-US" sz="1800" dirty="0" smtClean="0"/>
              <a:t> It is the collection of </a:t>
            </a:r>
            <a:r>
              <a:rPr lang="en-US" sz="1800" dirty="0" smtClean="0">
                <a:hlinkClick r:id="rId5" tooltip="Database schema"/>
              </a:rPr>
              <a:t>schemas</a:t>
            </a:r>
            <a:r>
              <a:rPr lang="en-US" sz="1800" dirty="0" smtClean="0"/>
              <a:t>, </a:t>
            </a:r>
            <a:r>
              <a:rPr lang="en-US" sz="1800" dirty="0" smtClean="0">
                <a:hlinkClick r:id="rId6" tooltip="Table (database)"/>
              </a:rPr>
              <a:t>tables</a:t>
            </a:r>
            <a:r>
              <a:rPr lang="en-US" sz="1800" dirty="0" smtClean="0"/>
              <a:t>, </a:t>
            </a:r>
            <a:r>
              <a:rPr lang="en-US" sz="1800" dirty="0" smtClean="0">
                <a:hlinkClick r:id="rId7" tooltip="Query language"/>
              </a:rPr>
              <a:t>queries</a:t>
            </a:r>
            <a:r>
              <a:rPr lang="en-US" sz="1800" dirty="0" smtClean="0"/>
              <a:t>, reports, </a:t>
            </a:r>
            <a:r>
              <a:rPr lang="en-US" sz="1800" dirty="0" smtClean="0">
                <a:hlinkClick r:id="rId8" tooltip="View (SQL)"/>
              </a:rPr>
              <a:t>views</a:t>
            </a:r>
            <a:r>
              <a:rPr lang="en-US" sz="1800" dirty="0" smtClean="0"/>
              <a:t>, and other objects. The data are typically organized to model aspects of reality in a way that supports </a:t>
            </a:r>
            <a:r>
              <a:rPr lang="en-US" sz="1800" dirty="0" smtClean="0">
                <a:hlinkClick r:id="rId9" tooltip="Process (computing)"/>
              </a:rPr>
              <a:t>processes</a:t>
            </a:r>
            <a:r>
              <a:rPr lang="en-US" sz="1800" dirty="0" smtClean="0"/>
              <a:t> requiring information, such as modelling the availability of rooms in hotels in a way that supports finding a hotel with vacancies.</a:t>
            </a:r>
          </a:p>
          <a:p>
            <a:r>
              <a:rPr lang="en-US" sz="1800" dirty="0" smtClean="0"/>
              <a:t>A </a:t>
            </a:r>
            <a:r>
              <a:rPr lang="en-US" sz="1800" b="1" dirty="0" smtClean="0"/>
              <a:t>database management system</a:t>
            </a:r>
            <a:r>
              <a:rPr lang="en-US" sz="1800" dirty="0" smtClean="0"/>
              <a:t> (</a:t>
            </a:r>
            <a:r>
              <a:rPr lang="en-US" sz="1800" b="1" dirty="0" smtClean="0"/>
              <a:t>DBMS</a:t>
            </a:r>
            <a:r>
              <a:rPr lang="en-US" sz="1800" dirty="0" smtClean="0"/>
              <a:t>) is a </a:t>
            </a:r>
            <a:r>
              <a:rPr lang="en-US" sz="1800" dirty="0" smtClean="0">
                <a:hlinkClick r:id="rId10" tooltip="Computer software"/>
              </a:rPr>
              <a:t>computer software</a:t>
            </a:r>
            <a:r>
              <a:rPr lang="en-US" sz="1800" dirty="0" smtClean="0"/>
              <a:t> application that interacts with the user, other applications, and the database itself to capture and analyze data.</a:t>
            </a:r>
            <a:endParaRPr lang="en-US" sz="1800" dirty="0"/>
          </a:p>
        </p:txBody>
      </p:sp>
    </p:spTree>
    <p:extLst>
      <p:ext uri="{BB962C8B-B14F-4D97-AF65-F5344CB8AC3E}">
        <p14:creationId xmlns:p14="http://schemas.microsoft.com/office/powerpoint/2010/main" val="30934796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12944"/>
          </a:xfrm>
        </p:spPr>
        <p:txBody>
          <a:bodyPr/>
          <a:lstStyle/>
          <a:p>
            <a:r>
              <a:rPr lang="en-US" sz="1400" dirty="0" smtClean="0"/>
              <a:t>Update modifies</a:t>
            </a:r>
            <a:r>
              <a:rPr lang="en-US" sz="1400" baseline="0" dirty="0" smtClean="0"/>
              <a:t> existing rows’ one or more columns</a:t>
            </a:r>
          </a:p>
          <a:p>
            <a:endParaRPr lang="en-US" sz="1400" baseline="0" dirty="0" smtClean="0"/>
          </a:p>
          <a:p>
            <a:r>
              <a:rPr lang="en-US" sz="1400" baseline="0" dirty="0" smtClean="0"/>
              <a:t>The same rule applies for WHERE operator as in SELECT.</a:t>
            </a:r>
            <a:r>
              <a:rPr lang="en-US" sz="1400" baseline="0" dirty="0"/>
              <a:t> </a:t>
            </a:r>
            <a:r>
              <a:rPr lang="en-US" sz="1400" baseline="0" dirty="0" smtClean="0"/>
              <a:t>Also the same rules from the INSERT regarding values from functions and subqueries</a:t>
            </a:r>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160744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r>
              <a:rPr lang="en-US" sz="1600" dirty="0" smtClean="0"/>
              <a:t>Exercises for data</a:t>
            </a:r>
            <a:r>
              <a:rPr lang="en-US" sz="1600" baseline="0" dirty="0" smtClean="0"/>
              <a:t> manipulating</a:t>
            </a:r>
            <a:endParaRPr lang="bg-BG" sz="1600" dirty="0"/>
          </a:p>
        </p:txBody>
      </p:sp>
    </p:spTree>
    <p:extLst>
      <p:ext uri="{BB962C8B-B14F-4D97-AF65-F5344CB8AC3E}">
        <p14:creationId xmlns:p14="http://schemas.microsoft.com/office/powerpoint/2010/main" val="4979846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r>
              <a:rPr lang="en-US" sz="1600" dirty="0" smtClean="0"/>
              <a:t>This model organizes data into one or more </a:t>
            </a:r>
            <a:r>
              <a:rPr lang="en-US" sz="1600" dirty="0" smtClean="0">
                <a:hlinkClick r:id="rId3" tooltip="Table (database)"/>
              </a:rPr>
              <a:t>tables</a:t>
            </a:r>
            <a:r>
              <a:rPr lang="en-US" sz="1600" dirty="0" smtClean="0"/>
              <a:t> (or "relations") of </a:t>
            </a:r>
            <a:r>
              <a:rPr lang="en-US" sz="1600" dirty="0" smtClean="0">
                <a:hlinkClick r:id="rId4" tooltip="Column (database)"/>
              </a:rPr>
              <a:t>columns</a:t>
            </a:r>
            <a:r>
              <a:rPr lang="en-US" sz="1600" dirty="0" smtClean="0"/>
              <a:t> and </a:t>
            </a:r>
            <a:r>
              <a:rPr lang="en-US" sz="1600" dirty="0" smtClean="0">
                <a:hlinkClick r:id="rId5" tooltip="Row (database)"/>
              </a:rPr>
              <a:t>rows</a:t>
            </a:r>
            <a:r>
              <a:rPr lang="en-US" sz="1600" dirty="0" smtClean="0"/>
              <a:t>, with a unique key identifying each row. Rows are also called </a:t>
            </a:r>
            <a:r>
              <a:rPr lang="en-US" sz="1600" dirty="0" smtClean="0">
                <a:hlinkClick r:id="rId6" tooltip="Record (computer science)"/>
              </a:rPr>
              <a:t>records</a:t>
            </a:r>
            <a:r>
              <a:rPr lang="en-US" sz="1600" dirty="0" smtClean="0"/>
              <a:t> or </a:t>
            </a:r>
            <a:r>
              <a:rPr lang="en-US" sz="1600" dirty="0" smtClean="0">
                <a:hlinkClick r:id="rId7" tooltip="Tuple"/>
              </a:rPr>
              <a:t>tuples</a:t>
            </a:r>
            <a:r>
              <a:rPr lang="en-US" sz="1600" dirty="0" smtClean="0"/>
              <a:t>.</a:t>
            </a:r>
            <a:r>
              <a:rPr lang="en-US" sz="1600" baseline="30000" dirty="0" smtClean="0">
                <a:hlinkClick r:id="rId8"/>
              </a:rPr>
              <a:t>[2]</a:t>
            </a:r>
            <a:r>
              <a:rPr lang="en-US" sz="1600" dirty="0" smtClean="0"/>
              <a:t> Generally, each table/relation represents one "entity type" (such as customer or product). The rows represent instances of that type of entity (such as "Lee" or "chair") and the columns representing values attributed to that instance (such as address or price).</a:t>
            </a:r>
          </a:p>
          <a:p>
            <a:endParaRPr lang="en-U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bg-BG" sz="1600" dirty="0" smtClean="0">
                <a:hlinkClick r:id="rId9"/>
              </a:rPr>
              <a:t>https://technet.microsoft.com/en-us/library/ms190651(v=sql.105).aspx</a:t>
            </a:r>
            <a:endParaRPr lang="bg-BG" sz="1600" dirty="0" smtClean="0"/>
          </a:p>
          <a:p>
            <a:endParaRPr lang="en-US" sz="1600" dirty="0" smtClean="0"/>
          </a:p>
          <a:p>
            <a:endParaRPr lang="bg-BG" sz="1600" dirty="0"/>
          </a:p>
        </p:txBody>
      </p:sp>
    </p:spTree>
    <p:extLst>
      <p:ext uri="{BB962C8B-B14F-4D97-AF65-F5344CB8AC3E}">
        <p14:creationId xmlns:p14="http://schemas.microsoft.com/office/powerpoint/2010/main" val="18400745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12944"/>
          </a:xfrm>
        </p:spPr>
        <p:txBody>
          <a:bodyPr/>
          <a:lstStyle/>
          <a:p>
            <a:r>
              <a:rPr lang="en-US" sz="1400" dirty="0" smtClean="0"/>
              <a:t>Our forum so far consists for users, categories and topics. But the topics should belong to one of</a:t>
            </a:r>
            <a:r>
              <a:rPr lang="en-US" sz="1400" baseline="0" dirty="0" smtClean="0"/>
              <a:t> the existing categories.</a:t>
            </a:r>
            <a:endParaRPr lang="bg-BG" sz="14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8674113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12944"/>
          </a:xfrm>
        </p:spPr>
        <p:txBody>
          <a:bodyPr/>
          <a:lstStyle/>
          <a:p>
            <a:r>
              <a:rPr lang="en-US" sz="1400" dirty="0" smtClean="0"/>
              <a:t>Adding `</a:t>
            </a:r>
            <a:r>
              <a:rPr lang="en-US" sz="1400" dirty="0" err="1" smtClean="0"/>
              <a:t>category_id</a:t>
            </a:r>
            <a:r>
              <a:rPr lang="en-US" sz="1400" dirty="0" smtClean="0"/>
              <a:t>` column (integer) which is so called foreign key,</a:t>
            </a:r>
            <a:r>
              <a:rPr lang="en-US" sz="1400" baseline="0" dirty="0" smtClean="0"/>
              <a:t> that references Categories table and its `id` column. The values in `</a:t>
            </a:r>
            <a:r>
              <a:rPr lang="en-US" sz="1400" baseline="0" dirty="0" err="1" smtClean="0"/>
              <a:t>category_id</a:t>
            </a:r>
            <a:r>
              <a:rPr lang="en-US" sz="1400" baseline="0" dirty="0" smtClean="0"/>
              <a:t>` should be in the set of `id` values in `categories`. No other values are allowed</a:t>
            </a:r>
            <a:endParaRPr lang="bg-BG" sz="14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42067490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12944"/>
          </a:xfrm>
        </p:spPr>
        <p:txBody>
          <a:bodyPr/>
          <a:lstStyle/>
          <a:p>
            <a:r>
              <a:rPr lang="en-US" sz="1400" dirty="0" smtClean="0"/>
              <a:t>Creating the new column</a:t>
            </a:r>
            <a:endParaRPr lang="bg-BG" sz="14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12554973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12944"/>
          </a:xfrm>
        </p:spPr>
        <p:txBody>
          <a:bodyPr/>
          <a:lstStyle/>
          <a:p>
            <a:r>
              <a:rPr lang="en-US" sz="1400" dirty="0" smtClean="0"/>
              <a:t>Creating the Foreign Key constraint</a:t>
            </a:r>
            <a:endParaRPr lang="bg-BG" sz="14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4777463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12944"/>
          </a:xfrm>
        </p:spPr>
        <p:txBody>
          <a:bodyPr/>
          <a:lstStyle/>
          <a:p>
            <a:endParaRPr lang="bg-BG" sz="14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8206017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12944"/>
          </a:xfrm>
        </p:spPr>
        <p:txBody>
          <a:bodyPr/>
          <a:lstStyle/>
          <a:p>
            <a:endParaRPr lang="bg-BG" sz="14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0944507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12944"/>
          </a:xfrm>
        </p:spPr>
        <p:txBody>
          <a:bodyPr/>
          <a:lstStyle/>
          <a:p>
            <a:endParaRPr lang="bg-BG" sz="14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478014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lstStyle/>
          <a:p>
            <a:r>
              <a:rPr lang="en-US" sz="1800" dirty="0" smtClean="0"/>
              <a:t>This model organizes data into one or more </a:t>
            </a:r>
            <a:r>
              <a:rPr lang="en-US" sz="1800" dirty="0" smtClean="0">
                <a:hlinkClick r:id="rId3" tooltip="Table (database)"/>
              </a:rPr>
              <a:t>tables</a:t>
            </a:r>
            <a:r>
              <a:rPr lang="en-US" sz="1800" dirty="0" smtClean="0"/>
              <a:t> (or "relations") of </a:t>
            </a:r>
            <a:r>
              <a:rPr lang="en-US" sz="1800" dirty="0" smtClean="0">
                <a:hlinkClick r:id="rId4" tooltip="Column (database)"/>
              </a:rPr>
              <a:t>columns</a:t>
            </a:r>
            <a:r>
              <a:rPr lang="en-US" sz="1800" dirty="0" smtClean="0"/>
              <a:t> and </a:t>
            </a:r>
            <a:r>
              <a:rPr lang="en-US" sz="1800" dirty="0" smtClean="0">
                <a:hlinkClick r:id="rId5" tooltip="Row (database)"/>
              </a:rPr>
              <a:t>rows</a:t>
            </a:r>
            <a:r>
              <a:rPr lang="en-US" sz="1800" dirty="0" smtClean="0"/>
              <a:t>, with a unique key identifying each row. Rows are also called </a:t>
            </a:r>
            <a:r>
              <a:rPr lang="en-US" sz="1800" dirty="0" smtClean="0">
                <a:hlinkClick r:id="rId6" tooltip="Record (computer science)"/>
              </a:rPr>
              <a:t>records</a:t>
            </a:r>
            <a:r>
              <a:rPr lang="en-US" sz="1800" dirty="0" smtClean="0"/>
              <a:t> or </a:t>
            </a:r>
            <a:r>
              <a:rPr lang="en-US" sz="1800" dirty="0" smtClean="0">
                <a:hlinkClick r:id="rId7" tooltip="Tuple"/>
              </a:rPr>
              <a:t>tuples</a:t>
            </a:r>
            <a:r>
              <a:rPr lang="en-US" sz="1800" dirty="0" smtClean="0"/>
              <a:t>.</a:t>
            </a:r>
            <a:r>
              <a:rPr lang="en-US" sz="1800" baseline="30000" dirty="0" smtClean="0">
                <a:hlinkClick r:id="rId8"/>
              </a:rPr>
              <a:t>[2]</a:t>
            </a:r>
            <a:r>
              <a:rPr lang="en-US" sz="1800" dirty="0" smtClean="0"/>
              <a:t> Generally, each table/relation represents one "entity type" (such as customer or product). The rows represent instances of that type of entity (such as "Lee" or "chair") and the columns representing values attributed to that instance (such as address or price).</a:t>
            </a:r>
            <a:endParaRPr lang="bg-BG" sz="18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5928060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r>
              <a:rPr lang="en-US" sz="1600" dirty="0" smtClean="0"/>
              <a:t>Exercises for Relations</a:t>
            </a:r>
            <a:endParaRPr lang="bg-BG" sz="1600" dirty="0"/>
          </a:p>
        </p:txBody>
      </p:sp>
    </p:spTree>
    <p:extLst>
      <p:ext uri="{BB962C8B-B14F-4D97-AF65-F5344CB8AC3E}">
        <p14:creationId xmlns:p14="http://schemas.microsoft.com/office/powerpoint/2010/main" val="7361207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33683428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6514242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endParaRPr lang="bg-BG" dirty="0"/>
          </a:p>
        </p:txBody>
      </p:sp>
    </p:spTree>
    <p:extLst>
      <p:ext uri="{BB962C8B-B14F-4D97-AF65-F5344CB8AC3E}">
        <p14:creationId xmlns:p14="http://schemas.microsoft.com/office/powerpoint/2010/main" val="1476907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r>
              <a:rPr lang="en-US" sz="1800" dirty="0" smtClean="0"/>
              <a:t>A </a:t>
            </a:r>
            <a:r>
              <a:rPr lang="en-US" sz="1800" b="1" dirty="0" smtClean="0"/>
              <a:t>relational database management system</a:t>
            </a:r>
            <a:r>
              <a:rPr lang="en-US" sz="1800" dirty="0" smtClean="0"/>
              <a:t> (</a:t>
            </a:r>
            <a:r>
              <a:rPr lang="en-US" sz="1800" b="1" dirty="0" smtClean="0"/>
              <a:t>RDBMS</a:t>
            </a:r>
            <a:r>
              <a:rPr lang="en-US" sz="1800" dirty="0" smtClean="0"/>
              <a:t>) is a </a:t>
            </a:r>
            <a:r>
              <a:rPr lang="en-US" sz="1800" dirty="0" smtClean="0">
                <a:hlinkClick r:id="rId3" tooltip="Database management system"/>
              </a:rPr>
              <a:t>database management system</a:t>
            </a:r>
            <a:r>
              <a:rPr lang="en-US" sz="1800" dirty="0" smtClean="0"/>
              <a:t> (DBMS) that is based on the </a:t>
            </a:r>
            <a:r>
              <a:rPr lang="en-US" sz="1800" dirty="0" smtClean="0">
                <a:hlinkClick r:id="rId4" tooltip="Relational model"/>
              </a:rPr>
              <a:t>relational model</a:t>
            </a:r>
            <a:r>
              <a:rPr lang="en-US" sz="1800" dirty="0" smtClean="0"/>
              <a:t> as invented by </a:t>
            </a:r>
            <a:r>
              <a:rPr lang="en-US" sz="1800" dirty="0" smtClean="0">
                <a:hlinkClick r:id="rId5" tooltip="Edgar F. Codd"/>
              </a:rPr>
              <a:t>E. F. </a:t>
            </a:r>
            <a:r>
              <a:rPr lang="en-US" sz="1800" dirty="0" err="1" smtClean="0">
                <a:hlinkClick r:id="rId5" tooltip="Edgar F. Codd"/>
              </a:rPr>
              <a:t>Codd</a:t>
            </a:r>
            <a:r>
              <a:rPr lang="en-US" sz="1800" dirty="0" smtClean="0"/>
              <a:t>, of IBM's </a:t>
            </a:r>
            <a:r>
              <a:rPr lang="en-US" sz="1800" dirty="0" smtClean="0">
                <a:hlinkClick r:id="rId6" tooltip="IBM Almaden Research Center"/>
              </a:rPr>
              <a:t>San Jose Research Laboratory</a:t>
            </a:r>
            <a:r>
              <a:rPr lang="en-US" sz="1800" dirty="0" smtClean="0"/>
              <a:t>. In 2016, many of the databases in widespread use are based on the </a:t>
            </a:r>
            <a:r>
              <a:rPr lang="en-US" sz="1800" dirty="0" smtClean="0">
                <a:hlinkClick r:id="rId7" tooltip="Relational database"/>
              </a:rPr>
              <a:t>relational database</a:t>
            </a:r>
            <a:r>
              <a:rPr lang="en-US" sz="1800" dirty="0" smtClean="0"/>
              <a:t> model.</a:t>
            </a:r>
          </a:p>
          <a:p>
            <a:r>
              <a:rPr lang="en-US" sz="1800" dirty="0" smtClean="0"/>
              <a:t>RDBMSs have been a common choice for the storage of information in new databases used for financial records, manufacturing and logistical information, personnel data, and other applications since the 1980s. </a:t>
            </a:r>
          </a:p>
          <a:p>
            <a:r>
              <a:rPr lang="en-US" sz="1800" dirty="0" smtClean="0"/>
              <a:t>---</a:t>
            </a:r>
          </a:p>
          <a:p>
            <a:r>
              <a:rPr lang="en-US" sz="1800" dirty="0" smtClean="0"/>
              <a:t>An</a:t>
            </a:r>
            <a:r>
              <a:rPr lang="en-US" sz="1800" baseline="0" dirty="0" smtClean="0"/>
              <a:t> RDBMS Client is the software that manages to usage of the RDBMS. For instance the connection to the database server and operations upon the </a:t>
            </a:r>
            <a:r>
              <a:rPr lang="en-US" sz="1800" baseline="0" dirty="0" err="1" smtClean="0"/>
              <a:t>db</a:t>
            </a:r>
            <a:r>
              <a:rPr lang="en-US" sz="1800" baseline="0" dirty="0" smtClean="0"/>
              <a:t> objects (such as creating databases, tables, and manipulating data). </a:t>
            </a:r>
            <a:endParaRPr lang="bg-BG" sz="1800" dirty="0"/>
          </a:p>
        </p:txBody>
      </p:sp>
    </p:spTree>
    <p:extLst>
      <p:ext uri="{BB962C8B-B14F-4D97-AF65-F5344CB8AC3E}">
        <p14:creationId xmlns:p14="http://schemas.microsoft.com/office/powerpoint/2010/main" val="193927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lstStyle/>
          <a:p>
            <a:endParaRPr lang="bg-BG" sz="18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526288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collation</a:t>
            </a:r>
            <a:r>
              <a:rPr lang="en-US" baseline="0" dirty="0" smtClean="0"/>
              <a:t> for DB is important about the data integrity. When it is on DB level, it’s inherited by the child objects (tables, columns).</a:t>
            </a:r>
            <a:endParaRPr lang="bg-BG" dirty="0"/>
          </a:p>
        </p:txBody>
      </p:sp>
      <p:sp>
        <p:nvSpPr>
          <p:cNvPr id="4" name="Header Placeholder 3"/>
          <p:cNvSpPr>
            <a:spLocks noGrp="1"/>
          </p:cNvSpPr>
          <p:nvPr>
            <p:ph type="hdr" sz="quarter" idx="10"/>
          </p:nvPr>
        </p:nvSpPr>
        <p:spPr/>
        <p:txBody>
          <a:bodyPr/>
          <a:lstStyle/>
          <a:p>
            <a:r>
              <a:rPr lang="en-US" smtClean="0"/>
              <a:t>Lecture Name</a:t>
            </a:r>
            <a:endParaRPr lang="bg-BG" dirty="0"/>
          </a:p>
        </p:txBody>
      </p:sp>
    </p:spTree>
    <p:extLst>
      <p:ext uri="{BB962C8B-B14F-4D97-AF65-F5344CB8AC3E}">
        <p14:creationId xmlns:p14="http://schemas.microsoft.com/office/powerpoint/2010/main" val="3738411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MySQL supports many of the standard datatypes,</a:t>
            </a:r>
            <a:r>
              <a:rPr lang="en-US" baseline="0" dirty="0" smtClean="0"/>
              <a:t> such as numeric, text, date and time and binary ones.</a:t>
            </a:r>
            <a:endParaRPr lang="bg-BG" dirty="0"/>
          </a:p>
        </p:txBody>
      </p:sp>
      <p:sp>
        <p:nvSpPr>
          <p:cNvPr id="4" name="Header Placeholder 3"/>
          <p:cNvSpPr>
            <a:spLocks noGrp="1"/>
          </p:cNvSpPr>
          <p:nvPr>
            <p:ph type="hdr" sz="quarter" idx="10"/>
          </p:nvPr>
        </p:nvSpPr>
        <p:spPr/>
        <p:txBody>
          <a:bodyPr/>
          <a:lstStyle/>
          <a:p>
            <a:r>
              <a:rPr lang="en-US" smtClean="0"/>
              <a:t>Lecture Name</a:t>
            </a:r>
            <a:endParaRPr lang="bg-BG" dirty="0"/>
          </a:p>
        </p:txBody>
      </p:sp>
    </p:spTree>
    <p:extLst>
      <p:ext uri="{BB962C8B-B14F-4D97-AF65-F5344CB8AC3E}">
        <p14:creationId xmlns:p14="http://schemas.microsoft.com/office/powerpoint/2010/main" val="264170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Autoincrement can be set on integer</a:t>
            </a:r>
            <a:r>
              <a:rPr lang="en-US" baseline="0" dirty="0" smtClean="0"/>
              <a:t> fields. This mean the column value will be auto-populated with the next integer when a row is inserted. It’s often used for primary keys</a:t>
            </a:r>
            <a:endParaRPr lang="bg-BG" dirty="0"/>
          </a:p>
        </p:txBody>
      </p:sp>
      <p:sp>
        <p:nvSpPr>
          <p:cNvPr id="4" name="Header Placeholder 3"/>
          <p:cNvSpPr>
            <a:spLocks noGrp="1"/>
          </p:cNvSpPr>
          <p:nvPr>
            <p:ph type="hdr" sz="quarter" idx="10"/>
          </p:nvPr>
        </p:nvSpPr>
        <p:spPr/>
        <p:txBody>
          <a:bodyPr/>
          <a:lstStyle/>
          <a:p>
            <a:r>
              <a:rPr lang="en-US" smtClean="0"/>
              <a:t>Lecture Name</a:t>
            </a:r>
            <a:endParaRPr lang="bg-BG" dirty="0"/>
          </a:p>
        </p:txBody>
      </p:sp>
    </p:spTree>
    <p:extLst>
      <p:ext uri="{BB962C8B-B14F-4D97-AF65-F5344CB8AC3E}">
        <p14:creationId xmlns:p14="http://schemas.microsoft.com/office/powerpoint/2010/main" val="5671466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nc-sa/4.0/"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nc-sa/4.0/"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hyperlink" Target="http://softuni.org/" TargetMode="External"/><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5" Type="http://schemas.openxmlformats.org/officeDocument/2006/relationships/hyperlink" Target="http://www.youtube.com/SoftwareUniversity" TargetMode="External"/><Relationship Id="rId4" Type="http://schemas.openxmlformats.org/officeDocument/2006/relationships/hyperlink" Target="https://www.facebook.com/SoftwareUniversity"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Bottom">
    <p:bg>
      <p:bgPr>
        <a:solidFill>
          <a:srgbClr val="234465"/>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041131" y="5047090"/>
            <a:ext cx="7382341" cy="747897"/>
          </a:xfrm>
          <a:prstGeom prst="rect">
            <a:avLst/>
          </a:prstGeom>
        </p:spPr>
        <p:txBody>
          <a:bodyPr lIns="0" tIns="0" rIns="0" bIns="0" anchor="ctr" anchorCtr="0">
            <a:spAutoFit/>
          </a:bodyPr>
          <a:lstStyle>
            <a:lvl1pPr algn="ctr">
              <a:defRPr sz="5400">
                <a:solidFill>
                  <a:srgbClr val="FFA000"/>
                </a:solidFill>
                <a:latin typeface="+mj-lt"/>
                <a:ea typeface="Lato Heavy" panose="020F0502020204030203" pitchFamily="34" charset="0"/>
                <a:cs typeface="Lato Heavy" panose="020F0502020204030203" pitchFamily="34" charset="0"/>
              </a:defRPr>
            </a:lvl1pPr>
          </a:lstStyle>
          <a:p>
            <a:r>
              <a:rPr lang="en-US" dirty="0"/>
              <a:t>Presentation Title</a:t>
            </a:r>
            <a:endParaRPr dirty="0"/>
          </a:p>
        </p:txBody>
      </p:sp>
      <p:sp>
        <p:nvSpPr>
          <p:cNvPr id="8" name="Subtitle 2"/>
          <p:cNvSpPr>
            <a:spLocks noGrp="1"/>
          </p:cNvSpPr>
          <p:nvPr>
            <p:ph type="subTitle" idx="1" hasCustomPrompt="1"/>
          </p:nvPr>
        </p:nvSpPr>
        <p:spPr>
          <a:xfrm>
            <a:off x="4041130" y="5794987"/>
            <a:ext cx="7382341" cy="553998"/>
          </a:xfrm>
          <a:prstGeom prst="rect">
            <a:avLst/>
          </a:prstGeom>
        </p:spPr>
        <p:txBody>
          <a:bodyPr lIns="0" tIns="0" rIns="0" bIns="0">
            <a:spAutoFit/>
          </a:bodyPr>
          <a:lstStyle>
            <a:lvl1pPr marL="0" indent="0" algn="ctr">
              <a:spcBef>
                <a:spcPts val="0"/>
              </a:spcBef>
              <a:buNone/>
              <a:defRPr sz="4000" cap="none" spc="200" baseline="0">
                <a:solidFill>
                  <a:schemeClr val="bg1"/>
                </a:solidFill>
                <a:latin typeface="+mj-lt"/>
                <a:ea typeface="Lato Light" panose="020F0502020204030203" pitchFamily="34" charset="0"/>
                <a:cs typeface="Lato Light" panose="020F0502020204030203"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pic>
        <p:nvPicPr>
          <p:cNvPr id="9" name="Picture 4">
            <a:hlinkClick r:id="rId2" tooltip="This work is licensed under the &quot;Creative Commons Attribution-NonCommercial-ShareAlike 4.0 International&quot; license"/>
          </p:cNvPr>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455112" y="3761746"/>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11" name="Text Placeholder 13"/>
          <p:cNvSpPr>
            <a:spLocks noGrp="1"/>
          </p:cNvSpPr>
          <p:nvPr>
            <p:ph type="body" sz="quarter" idx="10" hasCustomPrompt="1"/>
          </p:nvPr>
        </p:nvSpPr>
        <p:spPr bwMode="auto">
          <a:xfrm>
            <a:off x="455112" y="4598508"/>
            <a:ext cx="3187613" cy="460502"/>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chemeClr val="bg2"/>
                </a:solidFill>
                <a:effectLst/>
                <a:latin typeface="+mn-lt"/>
                <a:ea typeface="Lato Medium" panose="020F0502020204030203" pitchFamily="34" charset="0"/>
                <a:cs typeface="Lato Medium" panose="020F0502020204030203" pitchFamily="34" charset="0"/>
              </a:defRPr>
            </a:lvl1pPr>
          </a:lstStyle>
          <a:p>
            <a:pPr lvl="0"/>
            <a:r>
              <a:rPr lang="en-US" dirty="0"/>
              <a:t>Author Name</a:t>
            </a:r>
          </a:p>
        </p:txBody>
      </p:sp>
      <p:sp>
        <p:nvSpPr>
          <p:cNvPr id="12" name="Text Placeholder 13"/>
          <p:cNvSpPr>
            <a:spLocks noGrp="1"/>
          </p:cNvSpPr>
          <p:nvPr>
            <p:ph type="body" sz="quarter" idx="13" hasCustomPrompt="1"/>
          </p:nvPr>
        </p:nvSpPr>
        <p:spPr bwMode="auto">
          <a:xfrm>
            <a:off x="455112" y="5134607"/>
            <a:ext cx="3187614" cy="3912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chemeClr val="bg2"/>
                </a:solidFill>
                <a:effectLst/>
                <a:latin typeface="+mn-lt"/>
                <a:ea typeface="Lato Medium" panose="020F0502020204030203" pitchFamily="34" charset="0"/>
                <a:cs typeface="Lato Medium" panose="020F0502020204030203" pitchFamily="34" charset="0"/>
              </a:defRPr>
            </a:lvl1pPr>
          </a:lstStyle>
          <a:p>
            <a:pPr lvl="0"/>
            <a:r>
              <a:rPr lang="en-US" dirty="0"/>
              <a:t>Position</a:t>
            </a:r>
          </a:p>
        </p:txBody>
      </p:sp>
      <p:sp>
        <p:nvSpPr>
          <p:cNvPr id="14" name="Text Placeholder 13"/>
          <p:cNvSpPr>
            <a:spLocks noGrp="1"/>
          </p:cNvSpPr>
          <p:nvPr>
            <p:ph type="body" sz="quarter" idx="17" hasCustomPrompt="1"/>
          </p:nvPr>
        </p:nvSpPr>
        <p:spPr bwMode="auto">
          <a:xfrm>
            <a:off x="455114" y="5622231"/>
            <a:ext cx="3187613" cy="32200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chemeClr val="bg2"/>
                </a:solidFill>
                <a:effectLst/>
                <a:latin typeface="+mn-lt"/>
                <a:ea typeface="Lato Medium" panose="020F0502020204030203" pitchFamily="34" charset="0"/>
                <a:cs typeface="Lato Medium" panose="020F0502020204030203" pitchFamily="34" charset="0"/>
              </a:defRPr>
            </a:lvl1pPr>
          </a:lstStyle>
          <a:p>
            <a:pPr lvl="0"/>
            <a:r>
              <a:rPr lang="en-US" dirty="0"/>
              <a:t>Company Name</a:t>
            </a:r>
          </a:p>
        </p:txBody>
      </p:sp>
      <p:sp>
        <p:nvSpPr>
          <p:cNvPr id="15" name="Text Placeholder 13"/>
          <p:cNvSpPr>
            <a:spLocks noGrp="1"/>
          </p:cNvSpPr>
          <p:nvPr>
            <p:ph type="body" sz="quarter" idx="18" hasCustomPrompt="1"/>
          </p:nvPr>
        </p:nvSpPr>
        <p:spPr bwMode="auto">
          <a:xfrm>
            <a:off x="455113" y="6054683"/>
            <a:ext cx="3187613" cy="29430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chemeClr val="bg2"/>
                </a:solidFill>
                <a:effectLst/>
                <a:latin typeface="+mn-lt"/>
                <a:ea typeface="Lato Medium" panose="020F0502020204030203" pitchFamily="34" charset="0"/>
                <a:cs typeface="Lato Medium" panose="020F0502020204030203" pitchFamily="34" charset="0"/>
              </a:defRPr>
            </a:lvl1pPr>
          </a:lstStyle>
          <a:p>
            <a:pPr lvl="0"/>
            <a:r>
              <a:rPr lang="en-US" dirty="0"/>
              <a:t>Company Web Site</a:t>
            </a:r>
          </a:p>
        </p:txBody>
      </p:sp>
      <p:pic>
        <p:nvPicPr>
          <p:cNvPr id="13" name="Picture 2" descr="D:\_WORK PROJECTS\Nakov\Presentation Slides Design\STORE\Software University Foundation Logo BG and ENG black WHITOUT background CMYK.png"/>
          <p:cNvPicPr>
            <a:picLocks noChangeAspect="1" noChangeArrowheads="1"/>
          </p:cNvPicPr>
          <p:nvPr userDrawn="1"/>
        </p:nvPicPr>
        <p:blipFill rotWithShape="1">
          <a:blip r:embed="rId4" cstate="print">
            <a:extLst>
              <a:ext uri="{28A0092B-C50C-407E-A947-70E740481C1C}">
                <a14:useLocalDpi xmlns:a14="http://schemas.microsoft.com/office/drawing/2010/main"/>
              </a:ext>
            </a:extLst>
          </a:blip>
          <a:srcRect l="-2033" t="-11972" r="-4044" b="1048"/>
          <a:stretch/>
        </p:blipFill>
        <p:spPr bwMode="auto">
          <a:xfrm>
            <a:off x="455112" y="2890453"/>
            <a:ext cx="2172351" cy="795696"/>
          </a:xfrm>
          <a:prstGeom prst="roundRect">
            <a:avLst>
              <a:gd name="adj" fmla="val 36774"/>
            </a:avLst>
          </a:prstGeom>
          <a:solidFill>
            <a:srgbClr val="234465">
              <a:alpha val="50000"/>
            </a:srgbClr>
          </a:solidFill>
          <a:ln>
            <a:noFill/>
          </a:ln>
        </p:spPr>
      </p:pic>
      <p:pic>
        <p:nvPicPr>
          <p:cNvPr id="10" name="Picture 9"/>
          <p:cNvPicPr>
            <a:picLocks noChangeAspect="1"/>
          </p:cNvPicPr>
          <p:nvPr userDrawn="1"/>
        </p:nvPicPr>
        <p:blipFill>
          <a:blip r:embed="rId5"/>
          <a:stretch>
            <a:fillRect/>
          </a:stretch>
        </p:blipFill>
        <p:spPr>
          <a:xfrm>
            <a:off x="6177570" y="509954"/>
            <a:ext cx="3218729" cy="4150319"/>
          </a:xfrm>
          <a:prstGeom prst="rect">
            <a:avLst/>
          </a:prstGeom>
        </p:spPr>
      </p:pic>
    </p:spTree>
    <p:extLst>
      <p:ext uri="{BB962C8B-B14F-4D97-AF65-F5344CB8AC3E}">
        <p14:creationId xmlns:p14="http://schemas.microsoft.com/office/powerpoint/2010/main" val="2017448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Lecture Name - Summary</a:t>
            </a:r>
            <a:endParaRPr lang="bg-BG" dirty="0"/>
          </a:p>
        </p:txBody>
      </p:sp>
      <p:pic>
        <p:nvPicPr>
          <p:cNvPr id="3" name="Picture 2" descr="C:\Users\Ivan\Desktop\elements_presentations\summary_pic.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14296" y="1809541"/>
            <a:ext cx="3514642" cy="260739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0"/>
          </p:nvPr>
        </p:nvSpPr>
        <p:spPr>
          <a:xfrm>
            <a:off x="313037" y="1809541"/>
            <a:ext cx="7729238" cy="4740484"/>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Tree>
    <p:extLst>
      <p:ext uri="{BB962C8B-B14F-4D97-AF65-F5344CB8AC3E}">
        <p14:creationId xmlns:p14="http://schemas.microsoft.com/office/powerpoint/2010/main" val="39442384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7" name="Isosceles Triangle 6"/>
          <p:cNvSpPr/>
          <p:nvPr userDrawn="1"/>
        </p:nvSpPr>
        <p:spPr>
          <a:xfrm>
            <a:off x="8214360" y="-1"/>
            <a:ext cx="3977640" cy="6858001"/>
          </a:xfrm>
          <a:prstGeom prst="triangle">
            <a:avLst>
              <a:gd name="adj" fmla="val 100000"/>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9" name="Parallelogram 8"/>
          <p:cNvSpPr/>
          <p:nvPr userDrawn="1"/>
        </p:nvSpPr>
        <p:spPr>
          <a:xfrm>
            <a:off x="0" y="1"/>
            <a:ext cx="12192000" cy="6858000"/>
          </a:xfrm>
          <a:prstGeom prst="parallelogram">
            <a:avLst>
              <a:gd name="adj" fmla="val 578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 name="Isosceles Triangle 5"/>
          <p:cNvSpPr/>
          <p:nvPr userDrawn="1"/>
        </p:nvSpPr>
        <p:spPr>
          <a:xfrm rot="10800000">
            <a:off x="0" y="0"/>
            <a:ext cx="3977640" cy="6858000"/>
          </a:xfrm>
          <a:prstGeom prst="triangle">
            <a:avLst>
              <a:gd name="adj" fmla="val 100000"/>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 name="TextBox 2"/>
          <p:cNvSpPr txBox="1"/>
          <p:nvPr userDrawn="1"/>
        </p:nvSpPr>
        <p:spPr>
          <a:xfrm>
            <a:off x="3191069" y="214184"/>
            <a:ext cx="8687894" cy="1107996"/>
          </a:xfrm>
          <a:prstGeom prst="rect">
            <a:avLst/>
          </a:prstGeom>
          <a:noFill/>
        </p:spPr>
        <p:txBody>
          <a:bodyPr wrap="square" rtlCol="0">
            <a:spAutoFit/>
          </a:bodyPr>
          <a:lstStyle/>
          <a:p>
            <a:pPr algn="ctr"/>
            <a:r>
              <a:rPr lang="en-US" sz="6600" dirty="0">
                <a:solidFill>
                  <a:schemeClr val="bg1"/>
                </a:solidFill>
                <a:latin typeface="+mj-lt"/>
                <a:ea typeface="Lato Heavy" panose="020F0502020204030203" pitchFamily="34" charset="0"/>
                <a:cs typeface="Lato Heavy" panose="020F0502020204030203" pitchFamily="34" charset="0"/>
              </a:rPr>
              <a:t>Any Questions?</a:t>
            </a:r>
            <a:endParaRPr lang="bg-BG" sz="6600" dirty="0">
              <a:solidFill>
                <a:schemeClr val="bg1"/>
              </a:solidFill>
              <a:latin typeface="+mj-lt"/>
              <a:ea typeface="Lato Heavy" panose="020F0502020204030203" pitchFamily="34" charset="0"/>
              <a:cs typeface="Lato Heavy" panose="020F0502020204030203" pitchFamily="34" charset="0"/>
            </a:endParaRPr>
          </a:p>
        </p:txBody>
      </p:sp>
      <p:pic>
        <p:nvPicPr>
          <p:cNvPr id="10" name="Picture 9"/>
          <p:cNvPicPr>
            <a:picLocks noChangeAspect="1"/>
          </p:cNvPicPr>
          <p:nvPr userDrawn="1"/>
        </p:nvPicPr>
        <p:blipFill>
          <a:blip r:embed="rId2"/>
          <a:stretch>
            <a:fillRect/>
          </a:stretch>
        </p:blipFill>
        <p:spPr>
          <a:xfrm>
            <a:off x="4309155" y="1855507"/>
            <a:ext cx="4063468" cy="4161726"/>
          </a:xfrm>
          <a:prstGeom prst="rect">
            <a:avLst/>
          </a:prstGeom>
        </p:spPr>
      </p:pic>
    </p:spTree>
    <p:extLst>
      <p:ext uri="{BB962C8B-B14F-4D97-AF65-F5344CB8AC3E}">
        <p14:creationId xmlns:p14="http://schemas.microsoft.com/office/powerpoint/2010/main" val="32335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cense Slide">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alpha val="31000"/>
              </a:schemeClr>
            </a:gs>
          </a:gsLst>
          <a:lin ang="5400000" scaled="0"/>
        </a:gradFill>
        <a:effectLst/>
      </p:bgPr>
    </p:bg>
    <p:spTree>
      <p:nvGrpSpPr>
        <p:cNvPr id="1" name=""/>
        <p:cNvGrpSpPr/>
        <p:nvPr/>
      </p:nvGrpSpPr>
      <p:grpSpPr>
        <a:xfrm>
          <a:off x="0" y="0"/>
          <a:ext cx="0" cy="0"/>
          <a:chOff x="0" y="0"/>
          <a:chExt cx="0" cy="0"/>
        </a:xfrm>
      </p:grpSpPr>
      <p:sp>
        <p:nvSpPr>
          <p:cNvPr id="3" name="TextBox 2"/>
          <p:cNvSpPr txBox="1"/>
          <p:nvPr userDrawn="1"/>
        </p:nvSpPr>
        <p:spPr>
          <a:xfrm>
            <a:off x="586425" y="537364"/>
            <a:ext cx="3007426" cy="1015663"/>
          </a:xfrm>
          <a:prstGeom prst="rect">
            <a:avLst/>
          </a:prstGeom>
          <a:noFill/>
        </p:spPr>
        <p:txBody>
          <a:bodyPr wrap="none" rtlCol="0">
            <a:spAutoFit/>
          </a:bodyPr>
          <a:lstStyle/>
          <a:p>
            <a:r>
              <a:rPr lang="en-US" sz="6000" dirty="0">
                <a:solidFill>
                  <a:schemeClr val="tx2"/>
                </a:solidFill>
                <a:latin typeface="+mj-lt"/>
              </a:rPr>
              <a:t>License</a:t>
            </a:r>
            <a:endParaRPr lang="bg-BG" sz="6000" dirty="0">
              <a:solidFill>
                <a:schemeClr val="tx2"/>
              </a:solidFill>
              <a:latin typeface="+mj-lt"/>
            </a:endParaRPr>
          </a:p>
        </p:txBody>
      </p:sp>
      <p:pic>
        <p:nvPicPr>
          <p:cNvPr id="5" name="Picture 4">
            <a:hlinkClick r:id="rId2" tooltip="This work is licensed under the &quot;Creative Commons Attribution-NonCommercial-ShareAlike 4.0 International&quot; license"/>
          </p:cNvPr>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4535493" y="4724882"/>
            <a:ext cx="3170776" cy="1109380"/>
          </a:xfrm>
          <a:prstGeom prst="roundRect">
            <a:avLst>
              <a:gd name="adj" fmla="val 4326"/>
            </a:avLst>
          </a:prstGeom>
          <a:noFill/>
          <a:ln>
            <a:noFill/>
          </a:ln>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326571" y="1875454"/>
            <a:ext cx="11588620" cy="1877437"/>
          </a:xfrm>
          <a:prstGeom prst="rect">
            <a:avLst/>
          </a:prstGeom>
          <a:noFill/>
        </p:spPr>
        <p:txBody>
          <a:bodyPr wrap="square" rtlCol="0">
            <a:spAutoFit/>
          </a:bodyPr>
          <a:lstStyle/>
          <a:p>
            <a:r>
              <a:rPr lang="en-US" sz="3200" dirty="0"/>
              <a:t>This course (slides, examples, demos, videos, homework, etc.)</a:t>
            </a:r>
            <a:br>
              <a:rPr lang="en-US" sz="3200" dirty="0"/>
            </a:br>
            <a:r>
              <a:rPr lang="en-US" sz="3200" dirty="0"/>
              <a:t>is licensed under the "</a:t>
            </a:r>
            <a:r>
              <a:rPr lang="en-US" sz="3200" dirty="0">
                <a:hlinkClick r:id="rId2"/>
              </a:rPr>
              <a:t>Creative Commons </a:t>
            </a:r>
            <a:r>
              <a:rPr lang="en-US" sz="3200" noProof="1">
                <a:hlinkClick r:id="rId2"/>
              </a:rPr>
              <a:t>Attribution-NonCommercial-ShareAlike</a:t>
            </a:r>
            <a:r>
              <a:rPr lang="en-US" sz="3200" dirty="0">
                <a:hlinkClick r:id="rId2"/>
              </a:rPr>
              <a:t> 4.0 International</a:t>
            </a:r>
            <a:r>
              <a:rPr lang="en-US" sz="3200" dirty="0"/>
              <a:t>" license</a:t>
            </a:r>
            <a:endParaRPr lang="bg-BG" sz="3200" dirty="0"/>
          </a:p>
          <a:p>
            <a:pPr marL="0" indent="0">
              <a:buNone/>
            </a:pPr>
            <a:endParaRPr lang="bg-BG" sz="2000" dirty="0"/>
          </a:p>
        </p:txBody>
      </p:sp>
    </p:spTree>
    <p:extLst>
      <p:ext uri="{BB962C8B-B14F-4D97-AF65-F5344CB8AC3E}">
        <p14:creationId xmlns:p14="http://schemas.microsoft.com/office/powerpoint/2010/main" val="12589348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p:bg>
      <p:bgPr>
        <a:gradFill rotWithShape="1">
          <a:gsLst>
            <a:gs pos="0">
              <a:schemeClr val="bg1">
                <a:tint val="93000"/>
                <a:satMod val="150000"/>
                <a:shade val="98000"/>
                <a:lumMod val="102000"/>
              </a:schemeClr>
            </a:gs>
            <a:gs pos="50000">
              <a:schemeClr val="bg1">
                <a:tint val="98000"/>
                <a:satMod val="130000"/>
                <a:shade val="90000"/>
                <a:lumMod val="103000"/>
                <a:alpha val="63000"/>
              </a:schemeClr>
            </a:gs>
            <a:gs pos="100000">
              <a:schemeClr val="bg1">
                <a:shade val="63000"/>
                <a:satMod val="120000"/>
                <a:alpha val="31000"/>
              </a:schemeClr>
            </a:gs>
          </a:gsLst>
          <a:lin ang="5400000" scaled="0"/>
        </a:gradFill>
        <a:effectLst/>
      </p:bgPr>
    </p:bg>
    <p:spTree>
      <p:nvGrpSpPr>
        <p:cNvPr id="1" name=""/>
        <p:cNvGrpSpPr/>
        <p:nvPr/>
      </p:nvGrpSpPr>
      <p:grpSpPr>
        <a:xfrm>
          <a:off x="0" y="0"/>
          <a:ext cx="0" cy="0"/>
          <a:chOff x="0" y="0"/>
          <a:chExt cx="0" cy="0"/>
        </a:xfrm>
      </p:grpSpPr>
      <p:sp>
        <p:nvSpPr>
          <p:cNvPr id="7" name="TextBox 6"/>
          <p:cNvSpPr txBox="1"/>
          <p:nvPr userDrawn="1"/>
        </p:nvSpPr>
        <p:spPr>
          <a:xfrm>
            <a:off x="326571" y="2252168"/>
            <a:ext cx="11588620" cy="2308324"/>
          </a:xfrm>
          <a:prstGeom prst="rect">
            <a:avLst/>
          </a:prstGeom>
          <a:noFill/>
        </p:spPr>
        <p:txBody>
          <a:bodyPr wrap="square" rtlCol="0">
            <a:spAutoFit/>
          </a:bodyPr>
          <a:lstStyle/>
          <a:p>
            <a:pPr marL="457200" indent="-457200">
              <a:lnSpc>
                <a:spcPct val="100000"/>
              </a:lnSpc>
              <a:buFont typeface="Arial" panose="020B0604020202020204" pitchFamily="34" charset="0"/>
              <a:buChar char="•"/>
            </a:pPr>
            <a:r>
              <a:rPr lang="en-US" sz="2800" dirty="0"/>
              <a:t>Software University Foundation – </a:t>
            </a:r>
            <a:r>
              <a:rPr lang="en-US" sz="2400" noProof="1">
                <a:hlinkClick r:id="rId2"/>
              </a:rPr>
              <a:t>softuni.org</a:t>
            </a:r>
            <a:endParaRPr lang="en-US" sz="2400" noProof="1"/>
          </a:p>
          <a:p>
            <a:pPr marL="457200" marR="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t>Software University – High-Quality Education – </a:t>
            </a:r>
            <a:r>
              <a:rPr lang="en-US" sz="2400" noProof="1">
                <a:hlinkClick r:id="rId3"/>
              </a:rPr>
              <a:t>softuni.bg</a:t>
            </a:r>
            <a:endParaRPr lang="en-US" sz="2400" noProof="1"/>
          </a:p>
          <a:p>
            <a:pPr marL="457200" marR="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t>Software University –</a:t>
            </a:r>
            <a:r>
              <a:rPr lang="en-US" sz="2800" baseline="0" dirty="0"/>
              <a:t> Facebook </a:t>
            </a:r>
            <a:r>
              <a:rPr lang="en-US" sz="2800" dirty="0"/>
              <a:t>– </a:t>
            </a:r>
            <a:r>
              <a:rPr lang="en-US" sz="2400" noProof="1">
                <a:hlinkClick r:id="rId4"/>
              </a:rPr>
              <a:t>facebook.com/SoftwareUniversity</a:t>
            </a:r>
            <a:endParaRPr lang="en-US" sz="2400" noProof="1"/>
          </a:p>
          <a:p>
            <a:pPr marL="457200" marR="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t>Software University – YouTube –</a:t>
            </a:r>
            <a:r>
              <a:rPr lang="en-US" sz="2800" baseline="0" dirty="0"/>
              <a:t> </a:t>
            </a:r>
            <a:r>
              <a:rPr lang="en-US" sz="2400" noProof="1">
                <a:hlinkClick r:id="rId5"/>
              </a:rPr>
              <a:t>youtube.com/SoftwareUniversity</a:t>
            </a:r>
            <a:endParaRPr lang="en-US" sz="2400" noProof="1"/>
          </a:p>
          <a:p>
            <a:pPr marL="457200" marR="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noProof="1"/>
              <a:t>Software University –</a:t>
            </a:r>
            <a:r>
              <a:rPr lang="en-US" sz="2800" baseline="0" noProof="1"/>
              <a:t> </a:t>
            </a:r>
            <a:r>
              <a:rPr lang="en-US" sz="2800" noProof="1"/>
              <a:t>Forums – </a:t>
            </a:r>
            <a:r>
              <a:rPr lang="en-US" sz="2400" dirty="0">
                <a:hlinkClick r:id="rId6"/>
              </a:rPr>
              <a:t>forum.softuni.bg</a:t>
            </a:r>
            <a:endParaRPr lang="en-US" sz="3200" noProof="1"/>
          </a:p>
        </p:txBody>
      </p:sp>
      <p:sp>
        <p:nvSpPr>
          <p:cNvPr id="4" name="TextBox 3"/>
          <p:cNvSpPr txBox="1"/>
          <p:nvPr userDrawn="1"/>
        </p:nvSpPr>
        <p:spPr>
          <a:xfrm>
            <a:off x="586425" y="537364"/>
            <a:ext cx="9500678" cy="1015663"/>
          </a:xfrm>
          <a:prstGeom prst="rect">
            <a:avLst/>
          </a:prstGeom>
          <a:noFill/>
        </p:spPr>
        <p:txBody>
          <a:bodyPr wrap="none" rtlCol="0">
            <a:spAutoFit/>
          </a:bodyPr>
          <a:lstStyle/>
          <a:p>
            <a:r>
              <a:rPr lang="en-US" sz="6000" dirty="0">
                <a:solidFill>
                  <a:schemeClr val="tx2"/>
                </a:solidFill>
                <a:latin typeface="+mj-lt"/>
              </a:rPr>
              <a:t>Free Trainings @ SoftUni</a:t>
            </a:r>
          </a:p>
        </p:txBody>
      </p:sp>
    </p:spTree>
    <p:extLst>
      <p:ext uri="{BB962C8B-B14F-4D97-AF65-F5344CB8AC3E}">
        <p14:creationId xmlns:p14="http://schemas.microsoft.com/office/powerpoint/2010/main" val="11583406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o Questions Slide">
    <p:bg>
      <p:bgRef idx="1001">
        <a:schemeClr val="bg1"/>
      </p:bgRef>
    </p:bg>
    <p:spTree>
      <p:nvGrpSpPr>
        <p:cNvPr id="1" name=""/>
        <p:cNvGrpSpPr/>
        <p:nvPr/>
      </p:nvGrpSpPr>
      <p:grpSpPr>
        <a:xfrm>
          <a:off x="0" y="0"/>
          <a:ext cx="0" cy="0"/>
          <a:chOff x="0" y="0"/>
          <a:chExt cx="0" cy="0"/>
        </a:xfrm>
      </p:grpSpPr>
      <p:sp>
        <p:nvSpPr>
          <p:cNvPr id="6" name="TextBox 5"/>
          <p:cNvSpPr txBox="1"/>
          <p:nvPr userDrawn="1"/>
        </p:nvSpPr>
        <p:spPr>
          <a:xfrm>
            <a:off x="1" y="381230"/>
            <a:ext cx="12191999" cy="1200329"/>
          </a:xfrm>
          <a:prstGeom prst="rect">
            <a:avLst/>
          </a:prstGeom>
          <a:noFill/>
        </p:spPr>
        <p:txBody>
          <a:bodyPr wrap="square" rtlCol="0">
            <a:spAutoFit/>
          </a:bodyPr>
          <a:lstStyle/>
          <a:p>
            <a:pPr algn="ctr"/>
            <a:r>
              <a:rPr lang="en-US" sz="7200" dirty="0">
                <a:solidFill>
                  <a:srgbClr val="234465"/>
                </a:solidFill>
                <a:latin typeface="Montserrat" panose="00000500000000000000" pitchFamily="50" charset="0"/>
                <a:ea typeface="Lato Heavy" panose="020F0502020204030203" pitchFamily="34" charset="0"/>
                <a:cs typeface="Lato Heavy" panose="020F0502020204030203" pitchFamily="34" charset="0"/>
              </a:rPr>
              <a:t>Any Questions?</a:t>
            </a:r>
            <a:endParaRPr lang="bg-BG" sz="7200" dirty="0">
              <a:solidFill>
                <a:srgbClr val="234465"/>
              </a:solidFill>
              <a:latin typeface="Lato Heavy" panose="020F0502020204030203" pitchFamily="34" charset="0"/>
              <a:ea typeface="Lato Heavy" panose="020F0502020204030203" pitchFamily="34" charset="0"/>
              <a:cs typeface="Lato Heavy" panose="020F0502020204030203" pitchFamily="34" charset="0"/>
            </a:endParaRPr>
          </a:p>
        </p:txBody>
      </p:sp>
      <p:sp>
        <p:nvSpPr>
          <p:cNvPr id="7" name="TextBox 6"/>
          <p:cNvSpPr txBox="1"/>
          <p:nvPr userDrawn="1"/>
        </p:nvSpPr>
        <p:spPr>
          <a:xfrm>
            <a:off x="1" y="2323449"/>
            <a:ext cx="12192000" cy="1107996"/>
          </a:xfrm>
          <a:prstGeom prst="rect">
            <a:avLst/>
          </a:prstGeom>
          <a:noFill/>
        </p:spPr>
        <p:txBody>
          <a:bodyPr wrap="square" rtlCol="0" anchor="ctr">
            <a:spAutoFit/>
          </a:bodyPr>
          <a:lstStyle/>
          <a:p>
            <a:pPr algn="ctr"/>
            <a:r>
              <a:rPr lang="en-US" sz="6600" dirty="0">
                <a:solidFill>
                  <a:srgbClr val="234465"/>
                </a:solidFill>
                <a:latin typeface="Montserrat" panose="00000500000000000000" pitchFamily="50" charset="0"/>
                <a:ea typeface="Lato Heavy" panose="020F0502020204030203" pitchFamily="34" charset="0"/>
                <a:cs typeface="Lato Heavy" panose="020F0502020204030203" pitchFamily="34" charset="0"/>
              </a:rPr>
              <a:t>sli.do</a:t>
            </a:r>
            <a:endParaRPr lang="bg-BG" sz="6600" dirty="0">
              <a:solidFill>
                <a:srgbClr val="234465"/>
              </a:solidFill>
              <a:latin typeface="Lato Heavy" panose="020F0502020204030203" pitchFamily="34" charset="0"/>
              <a:ea typeface="Lato Heavy" panose="020F0502020204030203" pitchFamily="34" charset="0"/>
              <a:cs typeface="Lato Heavy" panose="020F0502020204030203" pitchFamily="34" charset="0"/>
            </a:endParaRPr>
          </a:p>
        </p:txBody>
      </p:sp>
      <p:sp>
        <p:nvSpPr>
          <p:cNvPr id="8" name="TextBox 7"/>
          <p:cNvSpPr txBox="1"/>
          <p:nvPr userDrawn="1"/>
        </p:nvSpPr>
        <p:spPr>
          <a:xfrm>
            <a:off x="-360484" y="3085387"/>
            <a:ext cx="5082746" cy="1862048"/>
          </a:xfrm>
          <a:prstGeom prst="rect">
            <a:avLst/>
          </a:prstGeom>
          <a:noFill/>
        </p:spPr>
        <p:txBody>
          <a:bodyPr wrap="square" rtlCol="0" anchor="ctr">
            <a:spAutoFit/>
          </a:bodyPr>
          <a:lstStyle/>
          <a:p>
            <a:pPr algn="r"/>
            <a:r>
              <a:rPr lang="en-US" sz="11500" dirty="0">
                <a:solidFill>
                  <a:srgbClr val="234465"/>
                </a:solidFill>
                <a:latin typeface="Montserrat" panose="00000500000000000000" pitchFamily="50" charset="0"/>
                <a:ea typeface="Lato Heavy" panose="020F0502020204030203" pitchFamily="34" charset="0"/>
                <a:cs typeface="Lato Heavy" panose="020F0502020204030203" pitchFamily="34" charset="0"/>
              </a:rPr>
              <a:t>#</a:t>
            </a:r>
            <a:endParaRPr lang="bg-BG" sz="11500" dirty="0">
              <a:solidFill>
                <a:srgbClr val="234465"/>
              </a:solidFill>
              <a:latin typeface="Lato Heavy" panose="020F0502020204030203" pitchFamily="34" charset="0"/>
              <a:ea typeface="Lato Heavy" panose="020F0502020204030203" pitchFamily="34" charset="0"/>
              <a:cs typeface="Lato Heavy" panose="020F0502020204030203" pitchFamily="34" charset="0"/>
            </a:endParaRPr>
          </a:p>
        </p:txBody>
      </p:sp>
      <p:sp>
        <p:nvSpPr>
          <p:cNvPr id="9" name="Text Placeholder 17"/>
          <p:cNvSpPr>
            <a:spLocks noGrp="1"/>
          </p:cNvSpPr>
          <p:nvPr>
            <p:ph type="body" sz="quarter" idx="10" hasCustomPrompt="1"/>
          </p:nvPr>
        </p:nvSpPr>
        <p:spPr>
          <a:xfrm>
            <a:off x="4625549" y="3305757"/>
            <a:ext cx="6195068" cy="1641678"/>
          </a:xfrm>
          <a:prstGeom prst="rect">
            <a:avLst/>
          </a:prstGeom>
        </p:spPr>
        <p:txBody>
          <a:bodyPr anchor="ctr">
            <a:noAutofit/>
          </a:bodyPr>
          <a:lstStyle>
            <a:lvl1pPr marL="0" indent="0">
              <a:buNone/>
              <a:defRPr sz="11500">
                <a:solidFill>
                  <a:srgbClr val="FFA000"/>
                </a:solidFill>
                <a:latin typeface="Montserrat" panose="00000500000000000000" pitchFamily="50" charset="0"/>
                <a:ea typeface="Lato Heavy" panose="020F0502020204030203" pitchFamily="34" charset="0"/>
                <a:cs typeface="Lato Heavy" panose="020F0502020204030203" pitchFamily="34" charset="0"/>
              </a:defRPr>
            </a:lvl1pPr>
          </a:lstStyle>
          <a:p>
            <a:pPr lvl="0"/>
            <a:r>
              <a:rPr lang="en-US" dirty="0"/>
              <a:t>Code</a:t>
            </a:r>
            <a:endParaRPr lang="bg-BG" dirty="0"/>
          </a:p>
        </p:txBody>
      </p:sp>
    </p:spTree>
    <p:extLst>
      <p:ext uri="{BB962C8B-B14F-4D97-AF65-F5344CB8AC3E}">
        <p14:creationId xmlns:p14="http://schemas.microsoft.com/office/powerpoint/2010/main" val="21146740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Section">
    <p:bg>
      <p:bgRef idx="1001">
        <a:schemeClr val="bg1"/>
      </p:bgRef>
    </p:bg>
    <p:spTree>
      <p:nvGrpSpPr>
        <p:cNvPr id="1" name=""/>
        <p:cNvGrpSpPr/>
        <p:nvPr/>
      </p:nvGrpSpPr>
      <p:grpSpPr>
        <a:xfrm>
          <a:off x="0" y="0"/>
          <a:ext cx="0" cy="0"/>
          <a:chOff x="0" y="0"/>
          <a:chExt cx="0" cy="0"/>
        </a:xfrm>
      </p:grpSpPr>
      <p:sp>
        <p:nvSpPr>
          <p:cNvPr id="10" name="Content Placeholder 9"/>
          <p:cNvSpPr>
            <a:spLocks noGrp="1"/>
          </p:cNvSpPr>
          <p:nvPr>
            <p:ph sz="quarter" idx="10" hasCustomPrompt="1"/>
          </p:nvPr>
        </p:nvSpPr>
        <p:spPr>
          <a:xfrm>
            <a:off x="0" y="0"/>
            <a:ext cx="12192000" cy="5819775"/>
          </a:xfrm>
        </p:spPr>
        <p:txBody>
          <a:bodyPr anchor="ctr">
            <a:normAutofit/>
          </a:bodyPr>
          <a:lstStyle>
            <a:lvl1pPr algn="ctr">
              <a:defRPr sz="8000" baseline="0">
                <a:latin typeface="+mj-lt"/>
              </a:defRPr>
            </a:lvl1pPr>
          </a:lstStyle>
          <a:p>
            <a:pPr lvl="0"/>
            <a:r>
              <a:rPr lang="en-US" dirty="0"/>
              <a:t>Section Title</a:t>
            </a:r>
            <a:endParaRPr lang="bg-BG" dirty="0"/>
          </a:p>
        </p:txBody>
      </p:sp>
      <p:sp>
        <p:nvSpPr>
          <p:cNvPr id="3" name="Content Placeholder 2"/>
          <p:cNvSpPr>
            <a:spLocks noGrp="1"/>
          </p:cNvSpPr>
          <p:nvPr>
            <p:ph sz="quarter" idx="12" hasCustomPrompt="1"/>
          </p:nvPr>
        </p:nvSpPr>
        <p:spPr>
          <a:xfrm>
            <a:off x="0" y="3597964"/>
            <a:ext cx="12192000" cy="940699"/>
          </a:xfrm>
        </p:spPr>
        <p:txBody>
          <a:bodyPr>
            <a:normAutofit/>
          </a:bodyPr>
          <a:lstStyle>
            <a:lvl1pPr algn="ctr">
              <a:defRPr sz="5400">
                <a:solidFill>
                  <a:schemeClr val="bg2"/>
                </a:solidFill>
              </a:defRPr>
            </a:lvl1pPr>
          </a:lstStyle>
          <a:p>
            <a:pPr lvl="0"/>
            <a:r>
              <a:rPr lang="en-US" dirty="0"/>
              <a:t>Section Subtitle</a:t>
            </a:r>
            <a:endParaRPr lang="bg-BG" dirty="0"/>
          </a:p>
        </p:txBody>
      </p:sp>
      <p:sp>
        <p:nvSpPr>
          <p:cNvPr id="6" name="Diagonal Stripe 5"/>
          <p:cNvSpPr/>
          <p:nvPr userDrawn="1"/>
        </p:nvSpPr>
        <p:spPr>
          <a:xfrm>
            <a:off x="0" y="787399"/>
            <a:ext cx="1684867" cy="1464733"/>
          </a:xfrm>
          <a:prstGeom prst="diagStripe">
            <a:avLst>
              <a:gd name="adj" fmla="val 621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sp>
        <p:nvSpPr>
          <p:cNvPr id="11" name="Diagonal Stripe 10"/>
          <p:cNvSpPr/>
          <p:nvPr userDrawn="1"/>
        </p:nvSpPr>
        <p:spPr>
          <a:xfrm rot="2937883">
            <a:off x="2763606" y="-2990642"/>
            <a:ext cx="6591200" cy="7572374"/>
          </a:xfrm>
          <a:prstGeom prst="diagStripe">
            <a:avLst>
              <a:gd name="adj" fmla="val 9201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grpSp>
        <p:nvGrpSpPr>
          <p:cNvPr id="8" name="Group 7"/>
          <p:cNvGrpSpPr/>
          <p:nvPr userDrawn="1"/>
        </p:nvGrpSpPr>
        <p:grpSpPr>
          <a:xfrm rot="10800000">
            <a:off x="2338294" y="2673232"/>
            <a:ext cx="9853706" cy="6591200"/>
            <a:chOff x="1133382" y="2851032"/>
            <a:chExt cx="9853706" cy="6591200"/>
          </a:xfrm>
          <a:solidFill>
            <a:schemeClr val="tx1"/>
          </a:solidFill>
        </p:grpSpPr>
        <p:sp>
          <p:nvSpPr>
            <p:cNvPr id="16" name="Diagonal Stripe 15"/>
            <p:cNvSpPr/>
            <p:nvPr userDrawn="1"/>
          </p:nvSpPr>
          <p:spPr>
            <a:xfrm>
              <a:off x="1133382" y="6146799"/>
              <a:ext cx="1684867" cy="1464733"/>
            </a:xfrm>
            <a:prstGeom prst="diagStripe">
              <a:avLst>
                <a:gd name="adj" fmla="val 621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sp>
          <p:nvSpPr>
            <p:cNvPr id="17" name="Diagonal Stripe 16"/>
            <p:cNvSpPr/>
            <p:nvPr userDrawn="1"/>
          </p:nvSpPr>
          <p:spPr>
            <a:xfrm rot="2937883">
              <a:off x="3905301" y="2360445"/>
              <a:ext cx="6591200" cy="7572374"/>
            </a:xfrm>
            <a:prstGeom prst="diagStripe">
              <a:avLst>
                <a:gd name="adj" fmla="val 9201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grpSp>
    </p:spTree>
    <p:extLst>
      <p:ext uri="{BB962C8B-B14F-4D97-AF65-F5344CB8AC3E}">
        <p14:creationId xmlns:p14="http://schemas.microsoft.com/office/powerpoint/2010/main" val="12263950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ngle Content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6425" y="605676"/>
            <a:ext cx="11591748" cy="947351"/>
          </a:xfrm>
        </p:spPr>
        <p:txBody>
          <a:bodyPr/>
          <a:lstStyle>
            <a:lvl1pPr>
              <a:defRPr sz="6000" baseline="0"/>
            </a:lvl1pPr>
          </a:lstStyle>
          <a:p>
            <a:r>
              <a:rPr lang="en-US" dirty="0"/>
              <a:t>Content Slide Title</a:t>
            </a:r>
            <a:endParaRPr lang="bg-BG" dirty="0"/>
          </a:p>
        </p:txBody>
      </p:sp>
      <p:sp>
        <p:nvSpPr>
          <p:cNvPr id="5" name="Content Placeholder 4"/>
          <p:cNvSpPr>
            <a:spLocks noGrp="1"/>
          </p:cNvSpPr>
          <p:nvPr>
            <p:ph sz="quarter" idx="10"/>
          </p:nvPr>
        </p:nvSpPr>
        <p:spPr>
          <a:xfrm>
            <a:off x="798512" y="1995854"/>
            <a:ext cx="10569703" cy="44955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g-BG" dirty="0"/>
          </a:p>
        </p:txBody>
      </p:sp>
    </p:spTree>
    <p:extLst>
      <p:ext uri="{BB962C8B-B14F-4D97-AF65-F5344CB8AC3E}">
        <p14:creationId xmlns:p14="http://schemas.microsoft.com/office/powerpoint/2010/main" val="40964393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 Slide - Triangle">
    <p:bg>
      <p:bgRef idx="1001">
        <a:schemeClr val="bg1"/>
      </p:bgRef>
    </p:bg>
    <p:spTree>
      <p:nvGrpSpPr>
        <p:cNvPr id="1" name=""/>
        <p:cNvGrpSpPr/>
        <p:nvPr/>
      </p:nvGrpSpPr>
      <p:grpSpPr>
        <a:xfrm>
          <a:off x="0" y="0"/>
          <a:ext cx="0" cy="0"/>
          <a:chOff x="0" y="0"/>
          <a:chExt cx="0" cy="0"/>
        </a:xfrm>
      </p:grpSpPr>
      <p:sp>
        <p:nvSpPr>
          <p:cNvPr id="7" name="Isosceles Triangle 6"/>
          <p:cNvSpPr/>
          <p:nvPr userDrawn="1"/>
        </p:nvSpPr>
        <p:spPr>
          <a:xfrm rot="5400000">
            <a:off x="2657566" y="-2657566"/>
            <a:ext cx="6876868" cy="12192000"/>
          </a:xfrm>
          <a:prstGeom prst="triangle">
            <a:avLst>
              <a:gd name="adj" fmla="val 100000"/>
            </a:avLst>
          </a:prstGeom>
          <a:solidFill>
            <a:srgbClr val="2344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9" name="TextBox 8"/>
          <p:cNvSpPr txBox="1"/>
          <p:nvPr userDrawn="1"/>
        </p:nvSpPr>
        <p:spPr>
          <a:xfrm rot="1776987">
            <a:off x="2473719" y="1425778"/>
            <a:ext cx="5584371" cy="1862048"/>
          </a:xfrm>
          <a:prstGeom prst="rect">
            <a:avLst/>
          </a:prstGeom>
          <a:noFill/>
        </p:spPr>
        <p:txBody>
          <a:bodyPr wrap="square" rtlCol="0" anchor="ctr">
            <a:spAutoFit/>
          </a:bodyPr>
          <a:lstStyle/>
          <a:p>
            <a:pPr algn="r"/>
            <a:r>
              <a:rPr lang="en-US" sz="11500" dirty="0">
                <a:solidFill>
                  <a:srgbClr val="234465"/>
                </a:solidFill>
                <a:latin typeface="+mj-lt"/>
                <a:ea typeface="Lato Heavy" panose="020F0502020204030203" pitchFamily="34" charset="0"/>
                <a:cs typeface="Lato Heavy" panose="020F0502020204030203" pitchFamily="34" charset="0"/>
              </a:rPr>
              <a:t>BREAK</a:t>
            </a:r>
            <a:endParaRPr lang="bg-BG" sz="11500" dirty="0">
              <a:solidFill>
                <a:srgbClr val="234465"/>
              </a:solidFill>
              <a:latin typeface="+mj-lt"/>
              <a:ea typeface="Lato Heavy" panose="020F0502020204030203" pitchFamily="34" charset="0"/>
              <a:cs typeface="Lato Heavy" panose="020F0502020204030203" pitchFamily="34" charset="0"/>
            </a:endParaRPr>
          </a:p>
        </p:txBody>
      </p:sp>
      <p:sp>
        <p:nvSpPr>
          <p:cNvPr id="14" name="Text Placeholder 13"/>
          <p:cNvSpPr>
            <a:spLocks noGrp="1"/>
          </p:cNvSpPr>
          <p:nvPr>
            <p:ph type="body" sz="quarter" idx="10" hasCustomPrompt="1"/>
          </p:nvPr>
        </p:nvSpPr>
        <p:spPr>
          <a:xfrm rot="1800000">
            <a:off x="6462442" y="4113147"/>
            <a:ext cx="2445271" cy="1523104"/>
          </a:xfrm>
        </p:spPr>
        <p:txBody>
          <a:bodyPr>
            <a:noAutofit/>
          </a:bodyPr>
          <a:lstStyle>
            <a:lvl1pPr algn="ctr">
              <a:defRPr sz="11500">
                <a:solidFill>
                  <a:srgbClr val="FFA000"/>
                </a:solidFill>
                <a:latin typeface="+mj-lt"/>
                <a:ea typeface="Lato Heavy" panose="020F0502020204030203" pitchFamily="34" charset="0"/>
                <a:cs typeface="Lato Heavy" panose="020F0502020204030203" pitchFamily="34" charset="0"/>
              </a:defRPr>
            </a:lvl1pPr>
          </a:lstStyle>
          <a:p>
            <a:pPr lvl="0"/>
            <a:r>
              <a:rPr lang="en-US" dirty="0"/>
              <a:t>X</a:t>
            </a:r>
            <a:endParaRPr lang="bg-BG" dirty="0"/>
          </a:p>
        </p:txBody>
      </p:sp>
    </p:spTree>
    <p:extLst>
      <p:ext uri="{BB962C8B-B14F-4D97-AF65-F5344CB8AC3E}">
        <p14:creationId xmlns:p14="http://schemas.microsoft.com/office/powerpoint/2010/main" val="18903711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with Topic">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0" y="605676"/>
            <a:ext cx="12178173" cy="947351"/>
          </a:xfrm>
        </p:spPr>
        <p:txBody>
          <a:bodyPr>
            <a:noAutofit/>
          </a:bodyPr>
          <a:lstStyle>
            <a:lvl1pPr algn="ctr">
              <a:defRPr sz="6600" baseline="0"/>
            </a:lvl1pPr>
          </a:lstStyle>
          <a:p>
            <a:r>
              <a:rPr lang="en-US" dirty="0"/>
              <a:t>Exercises in class</a:t>
            </a:r>
            <a:endParaRPr lang="bg-BG" dirty="0"/>
          </a:p>
        </p:txBody>
      </p:sp>
      <p:sp>
        <p:nvSpPr>
          <p:cNvPr id="7" name="Text Placeholder 6"/>
          <p:cNvSpPr>
            <a:spLocks noGrp="1"/>
          </p:cNvSpPr>
          <p:nvPr>
            <p:ph type="body" sz="quarter" idx="10" hasCustomPrompt="1"/>
          </p:nvPr>
        </p:nvSpPr>
        <p:spPr>
          <a:xfrm>
            <a:off x="314048" y="1553027"/>
            <a:ext cx="11557685" cy="942975"/>
          </a:xfrm>
        </p:spPr>
        <p:txBody>
          <a:bodyPr anchor="ctr">
            <a:normAutofit/>
          </a:bodyPr>
          <a:lstStyle>
            <a:lvl1pPr algn="ctr">
              <a:defRPr sz="4000" baseline="0">
                <a:solidFill>
                  <a:schemeClr val="bg1"/>
                </a:solidFill>
              </a:defRPr>
            </a:lvl1pPr>
          </a:lstStyle>
          <a:p>
            <a:pPr lvl="0"/>
            <a:r>
              <a:rPr lang="en-US" dirty="0"/>
              <a:t>Exercise Topic</a:t>
            </a:r>
            <a:endParaRPr lang="bg-BG" dirty="0"/>
          </a:p>
        </p:txBody>
      </p:sp>
      <p:pic>
        <p:nvPicPr>
          <p:cNvPr id="13" name="Picture 12"/>
          <p:cNvPicPr>
            <a:picLocks noChangeAspect="1"/>
          </p:cNvPicPr>
          <p:nvPr userDrawn="1"/>
        </p:nvPicPr>
        <p:blipFill>
          <a:blip r:embed="rId2"/>
          <a:stretch>
            <a:fillRect/>
          </a:stretch>
        </p:blipFill>
        <p:spPr>
          <a:xfrm>
            <a:off x="4172938" y="2496002"/>
            <a:ext cx="3839904" cy="3966493"/>
          </a:xfrm>
          <a:prstGeom prst="rect">
            <a:avLst/>
          </a:prstGeom>
        </p:spPr>
      </p:pic>
    </p:spTree>
    <p:extLst>
      <p:ext uri="{BB962C8B-B14F-4D97-AF65-F5344CB8AC3E}">
        <p14:creationId xmlns:p14="http://schemas.microsoft.com/office/powerpoint/2010/main" val="51286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ercise with Time Limit">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0" y="605676"/>
            <a:ext cx="12178173" cy="947351"/>
          </a:xfrm>
        </p:spPr>
        <p:txBody>
          <a:bodyPr>
            <a:noAutofit/>
          </a:bodyPr>
          <a:lstStyle>
            <a:lvl1pPr algn="ctr">
              <a:defRPr sz="6600" baseline="0"/>
            </a:lvl1pPr>
          </a:lstStyle>
          <a:p>
            <a:r>
              <a:rPr lang="en-US" dirty="0"/>
              <a:t>Exercises in class</a:t>
            </a:r>
            <a:endParaRPr lang="bg-BG" dirty="0"/>
          </a:p>
        </p:txBody>
      </p:sp>
      <p:pic>
        <p:nvPicPr>
          <p:cNvPr id="13" name="Picture 12"/>
          <p:cNvPicPr>
            <a:picLocks noChangeAspect="1"/>
          </p:cNvPicPr>
          <p:nvPr userDrawn="1"/>
        </p:nvPicPr>
        <p:blipFill>
          <a:blip r:embed="rId2"/>
          <a:stretch>
            <a:fillRect/>
          </a:stretch>
        </p:blipFill>
        <p:spPr>
          <a:xfrm>
            <a:off x="7022394" y="1973754"/>
            <a:ext cx="4180114" cy="4317919"/>
          </a:xfrm>
          <a:prstGeom prst="rect">
            <a:avLst/>
          </a:prstGeom>
        </p:spPr>
      </p:pic>
      <p:sp>
        <p:nvSpPr>
          <p:cNvPr id="3" name="Text Placeholder 2"/>
          <p:cNvSpPr>
            <a:spLocks noGrp="1"/>
          </p:cNvSpPr>
          <p:nvPr>
            <p:ph type="body" sz="quarter" idx="10" hasCustomPrompt="1"/>
          </p:nvPr>
        </p:nvSpPr>
        <p:spPr>
          <a:xfrm>
            <a:off x="550084" y="2599276"/>
            <a:ext cx="2874249" cy="2117303"/>
          </a:xfrm>
        </p:spPr>
        <p:txBody>
          <a:bodyPr>
            <a:noAutofit/>
          </a:bodyPr>
          <a:lstStyle>
            <a:lvl1pPr algn="ctr">
              <a:defRPr sz="16600" baseline="0"/>
            </a:lvl1pPr>
          </a:lstStyle>
          <a:p>
            <a:pPr lvl="0"/>
            <a:r>
              <a:rPr lang="en-US" dirty="0"/>
              <a:t>X</a:t>
            </a:r>
            <a:endParaRPr lang="bg-BG" dirty="0"/>
          </a:p>
        </p:txBody>
      </p:sp>
      <p:sp>
        <p:nvSpPr>
          <p:cNvPr id="8" name="TextBox 7"/>
          <p:cNvSpPr txBox="1"/>
          <p:nvPr userDrawn="1"/>
        </p:nvSpPr>
        <p:spPr>
          <a:xfrm>
            <a:off x="3609558" y="2969499"/>
            <a:ext cx="4081051" cy="1862048"/>
          </a:xfrm>
          <a:prstGeom prst="rect">
            <a:avLst/>
          </a:prstGeom>
          <a:noFill/>
        </p:spPr>
        <p:txBody>
          <a:bodyPr wrap="square" rtlCol="0" anchor="ctr">
            <a:spAutoFit/>
          </a:bodyPr>
          <a:lstStyle/>
          <a:p>
            <a:pPr algn="l"/>
            <a:r>
              <a:rPr lang="en-US" sz="11500" dirty="0">
                <a:solidFill>
                  <a:schemeClr val="tx1"/>
                </a:solidFill>
                <a:latin typeface="Montserrat Ultra Light" panose="00000300000000000000" pitchFamily="50" charset="0"/>
                <a:ea typeface="Lato Medium" panose="020F0502020204030203" pitchFamily="34" charset="0"/>
                <a:cs typeface="Lato Medium" panose="020F0502020204030203" pitchFamily="34" charset="0"/>
              </a:rPr>
              <a:t>Min</a:t>
            </a:r>
            <a:endParaRPr lang="bg-BG" sz="11500" dirty="0">
              <a:solidFill>
                <a:schemeClr val="tx1"/>
              </a:solidFill>
              <a:latin typeface="Lato Medium" panose="020F0502020204030203" pitchFamily="34" charset="0"/>
              <a:ea typeface="Lato Medium" panose="020F0502020204030203" pitchFamily="34" charset="0"/>
              <a:cs typeface="Lato Medium" panose="020F0502020204030203" pitchFamily="34" charset="0"/>
            </a:endParaRPr>
          </a:p>
        </p:txBody>
      </p:sp>
    </p:spTree>
    <p:extLst>
      <p:ext uri="{BB962C8B-B14F-4D97-AF65-F5344CB8AC3E}">
        <p14:creationId xmlns:p14="http://schemas.microsoft.com/office/powerpoint/2010/main" val="100458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s with Topic and Time">
    <p:bg>
      <p:bgPr>
        <a:solidFill>
          <a:schemeClr val="bg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7215822" y="2496002"/>
            <a:ext cx="3756977" cy="3880833"/>
          </a:xfrm>
          <a:prstGeom prst="rect">
            <a:avLst/>
          </a:prstGeom>
        </p:spPr>
      </p:pic>
      <p:sp>
        <p:nvSpPr>
          <p:cNvPr id="9" name="Text Placeholder 2"/>
          <p:cNvSpPr>
            <a:spLocks noGrp="1"/>
          </p:cNvSpPr>
          <p:nvPr>
            <p:ph type="body" sz="quarter" idx="11" hasCustomPrompt="1"/>
          </p:nvPr>
        </p:nvSpPr>
        <p:spPr>
          <a:xfrm>
            <a:off x="550084" y="2599276"/>
            <a:ext cx="2874249" cy="2117303"/>
          </a:xfrm>
        </p:spPr>
        <p:txBody>
          <a:bodyPr>
            <a:noAutofit/>
          </a:bodyPr>
          <a:lstStyle>
            <a:lvl1pPr algn="ctr">
              <a:defRPr sz="16600" baseline="0"/>
            </a:lvl1pPr>
          </a:lstStyle>
          <a:p>
            <a:pPr lvl="0"/>
            <a:r>
              <a:rPr lang="en-US" dirty="0"/>
              <a:t>X</a:t>
            </a:r>
            <a:endParaRPr lang="bg-BG" dirty="0"/>
          </a:p>
        </p:txBody>
      </p:sp>
      <p:sp>
        <p:nvSpPr>
          <p:cNvPr id="10" name="TextBox 9"/>
          <p:cNvSpPr txBox="1"/>
          <p:nvPr userDrawn="1"/>
        </p:nvSpPr>
        <p:spPr>
          <a:xfrm>
            <a:off x="3609558" y="2969499"/>
            <a:ext cx="4081051" cy="1862048"/>
          </a:xfrm>
          <a:prstGeom prst="rect">
            <a:avLst/>
          </a:prstGeom>
          <a:noFill/>
        </p:spPr>
        <p:txBody>
          <a:bodyPr wrap="square" rtlCol="0" anchor="ctr">
            <a:spAutoFit/>
          </a:bodyPr>
          <a:lstStyle/>
          <a:p>
            <a:pPr algn="l"/>
            <a:r>
              <a:rPr lang="en-US" sz="11500" dirty="0">
                <a:solidFill>
                  <a:schemeClr val="tx1"/>
                </a:solidFill>
                <a:latin typeface="Montserrat Ultra Light" panose="00000300000000000000" pitchFamily="50" charset="0"/>
                <a:ea typeface="Lato Medium" panose="020F0502020204030203" pitchFamily="34" charset="0"/>
                <a:cs typeface="Lato Medium" panose="020F0502020204030203" pitchFamily="34" charset="0"/>
              </a:rPr>
              <a:t>Min</a:t>
            </a:r>
            <a:endParaRPr lang="bg-BG" sz="11500" dirty="0">
              <a:solidFill>
                <a:schemeClr val="tx1"/>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11" name="Title 4"/>
          <p:cNvSpPr>
            <a:spLocks noGrp="1"/>
          </p:cNvSpPr>
          <p:nvPr>
            <p:ph type="title" hasCustomPrompt="1"/>
          </p:nvPr>
        </p:nvSpPr>
        <p:spPr>
          <a:xfrm>
            <a:off x="0" y="605676"/>
            <a:ext cx="12178173" cy="947351"/>
          </a:xfrm>
        </p:spPr>
        <p:txBody>
          <a:bodyPr>
            <a:noAutofit/>
          </a:bodyPr>
          <a:lstStyle>
            <a:lvl1pPr algn="ctr">
              <a:defRPr sz="6600" baseline="0"/>
            </a:lvl1pPr>
          </a:lstStyle>
          <a:p>
            <a:r>
              <a:rPr lang="en-US" dirty="0"/>
              <a:t>Exercises in class</a:t>
            </a:r>
            <a:endParaRPr lang="bg-BG" dirty="0"/>
          </a:p>
        </p:txBody>
      </p:sp>
      <p:sp>
        <p:nvSpPr>
          <p:cNvPr id="12" name="Text Placeholder 6"/>
          <p:cNvSpPr>
            <a:spLocks noGrp="1"/>
          </p:cNvSpPr>
          <p:nvPr>
            <p:ph type="body" sz="quarter" idx="10" hasCustomPrompt="1"/>
          </p:nvPr>
        </p:nvSpPr>
        <p:spPr>
          <a:xfrm>
            <a:off x="314048" y="1553027"/>
            <a:ext cx="11557685" cy="942975"/>
          </a:xfrm>
        </p:spPr>
        <p:txBody>
          <a:bodyPr anchor="ctr">
            <a:normAutofit/>
          </a:bodyPr>
          <a:lstStyle>
            <a:lvl1pPr algn="ctr">
              <a:defRPr sz="4000" baseline="0">
                <a:solidFill>
                  <a:schemeClr val="bg1"/>
                </a:solidFill>
              </a:defRPr>
            </a:lvl1pPr>
          </a:lstStyle>
          <a:p>
            <a:pPr lvl="0"/>
            <a:r>
              <a:rPr lang="en-US" dirty="0"/>
              <a:t>Exercise Topic</a:t>
            </a:r>
            <a:endParaRPr lang="bg-BG" dirty="0"/>
          </a:p>
        </p:txBody>
      </p:sp>
    </p:spTree>
    <p:extLst>
      <p:ext uri="{BB962C8B-B14F-4D97-AF65-F5344CB8AC3E}">
        <p14:creationId xmlns:p14="http://schemas.microsoft.com/office/powerpoint/2010/main" val="361947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ve Demo with Topic">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605676"/>
            <a:ext cx="12178173" cy="947351"/>
          </a:xfrm>
        </p:spPr>
        <p:txBody>
          <a:bodyPr/>
          <a:lstStyle>
            <a:lvl1pPr algn="ctr">
              <a:defRPr>
                <a:solidFill>
                  <a:schemeClr val="bg2"/>
                </a:solidFill>
              </a:defRPr>
            </a:lvl1pPr>
          </a:lstStyle>
          <a:p>
            <a:r>
              <a:rPr lang="en-US" dirty="0"/>
              <a:t>Live Demo</a:t>
            </a:r>
            <a:endParaRPr lang="bg-BG" dirty="0"/>
          </a:p>
        </p:txBody>
      </p:sp>
      <p:sp>
        <p:nvSpPr>
          <p:cNvPr id="3" name="Text Placeholder 6"/>
          <p:cNvSpPr>
            <a:spLocks noGrp="1"/>
          </p:cNvSpPr>
          <p:nvPr>
            <p:ph type="body" sz="quarter" idx="10" hasCustomPrompt="1"/>
          </p:nvPr>
        </p:nvSpPr>
        <p:spPr>
          <a:xfrm>
            <a:off x="314048" y="1553026"/>
            <a:ext cx="11557685" cy="942975"/>
          </a:xfrm>
        </p:spPr>
        <p:txBody>
          <a:bodyPr anchor="ctr">
            <a:normAutofit/>
          </a:bodyPr>
          <a:lstStyle>
            <a:lvl1pPr algn="ctr">
              <a:defRPr sz="4000" baseline="0">
                <a:solidFill>
                  <a:schemeClr val="bg1"/>
                </a:solidFill>
              </a:defRPr>
            </a:lvl1pPr>
          </a:lstStyle>
          <a:p>
            <a:pPr lvl="0"/>
            <a:r>
              <a:rPr lang="en-US" dirty="0"/>
              <a:t>Live Demo Topic</a:t>
            </a:r>
            <a:endParaRPr lang="bg-BG" dirty="0"/>
          </a:p>
        </p:txBody>
      </p:sp>
      <p:pic>
        <p:nvPicPr>
          <p:cNvPr id="4" name="Picture 3" descr="http://softuni.bg" title="SoftUni Code Wizar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4403021" y="2669855"/>
            <a:ext cx="3377715" cy="3706824"/>
          </a:xfrm>
          <a:prstGeom prst="rect">
            <a:avLst/>
          </a:prstGeom>
        </p:spPr>
      </p:pic>
    </p:spTree>
    <p:extLst>
      <p:ext uri="{BB962C8B-B14F-4D97-AF65-F5344CB8AC3E}">
        <p14:creationId xmlns:p14="http://schemas.microsoft.com/office/powerpoint/2010/main" val="333236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586425" y="605676"/>
            <a:ext cx="11591748" cy="947351"/>
          </a:xfrm>
          <a:prstGeom prst="rect">
            <a:avLst/>
          </a:prstGeom>
        </p:spPr>
        <p:txBody>
          <a:bodyPr vert="horz" lIns="91440" tIns="45720" rIns="91440" bIns="45720" rtlCol="0" anchor="ctr">
            <a:noAutofit/>
          </a:bodyPr>
          <a:lstStyle/>
          <a:p>
            <a:r>
              <a:rPr lang="en-US"/>
              <a:t>Click to edit Master title style</a:t>
            </a:r>
            <a:endParaRPr lang="bg-BG"/>
          </a:p>
        </p:txBody>
      </p:sp>
      <p:sp>
        <p:nvSpPr>
          <p:cNvPr id="8" name="Text Placeholder 7"/>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g-BG" dirty="0"/>
          </a:p>
        </p:txBody>
      </p:sp>
    </p:spTree>
    <p:extLst>
      <p:ext uri="{BB962C8B-B14F-4D97-AF65-F5344CB8AC3E}">
        <p14:creationId xmlns:p14="http://schemas.microsoft.com/office/powerpoint/2010/main" val="34648032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0" r:id="rId3"/>
    <p:sldLayoutId id="2147483688" r:id="rId4"/>
    <p:sldLayoutId id="2147483689" r:id="rId5"/>
    <p:sldLayoutId id="2147483690" r:id="rId6"/>
    <p:sldLayoutId id="2147483693" r:id="rId7"/>
    <p:sldLayoutId id="2147483695" r:id="rId8"/>
    <p:sldLayoutId id="2147483691" r:id="rId9"/>
    <p:sldLayoutId id="2147483696" r:id="rId10"/>
    <p:sldLayoutId id="2147483699" r:id="rId11"/>
    <p:sldLayoutId id="2147483697" r:id="rId12"/>
    <p:sldLayoutId id="2147483698"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6000" kern="1200">
          <a:solidFill>
            <a:srgbClr val="234465"/>
          </a:solidFill>
          <a:latin typeface="+mj-lt"/>
          <a:ea typeface="Lato Heavy" panose="020F0502020204030203" pitchFamily="34" charset="0"/>
          <a:cs typeface="Lato Heavy" panose="020F0502020204030203" pitchFamily="34" charset="0"/>
        </a:defRPr>
      </a:lvl1pPr>
    </p:titleStyle>
    <p:bodyStyle>
      <a:lvl1pPr marL="0" indent="0" algn="l" defTabSz="914400" rtl="0" eaLnBrk="1" latinLnBrk="0" hangingPunct="1">
        <a:lnSpc>
          <a:spcPct val="90000"/>
        </a:lnSpc>
        <a:spcBef>
          <a:spcPts val="1000"/>
        </a:spcBef>
        <a:buFontTx/>
        <a:buNone/>
        <a:defRPr sz="4400" kern="1200">
          <a:solidFill>
            <a:srgbClr val="234465"/>
          </a:solidFill>
          <a:latin typeface="+mn-lt"/>
          <a:ea typeface="Lato Medium" panose="020F0502020204030203" pitchFamily="34" charset="0"/>
          <a:cs typeface="Lato Medium" panose="020F0502020204030203"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4000" kern="1200">
          <a:solidFill>
            <a:srgbClr val="234465"/>
          </a:solidFill>
          <a:latin typeface="+mn-lt"/>
          <a:ea typeface="Lato Medium" panose="020F0502020204030203" pitchFamily="34" charset="0"/>
          <a:cs typeface="Lato Medium" panose="020F0502020204030203"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3600" kern="1200">
          <a:solidFill>
            <a:srgbClr val="234465"/>
          </a:solidFill>
          <a:latin typeface="+mn-lt"/>
          <a:ea typeface="Lato Medium" panose="020F0502020204030203" pitchFamily="34" charset="0"/>
          <a:cs typeface="Lato Medium" panose="020F0502020204030203"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3200" kern="1200">
          <a:solidFill>
            <a:srgbClr val="234465"/>
          </a:solidFill>
          <a:latin typeface="+mn-lt"/>
          <a:ea typeface="Lato Medium" panose="020F0502020204030203" pitchFamily="34" charset="0"/>
          <a:cs typeface="Lato Medium"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rgbClr val="234465"/>
          </a:solidFill>
          <a:latin typeface="+mn-lt"/>
          <a:ea typeface="Lato Medium" panose="020F0502020204030203" pitchFamily="34" charset="0"/>
          <a:cs typeface="Lato Medium"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41.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0.png"/><Relationship Id="rId5" Type="http://schemas.openxmlformats.org/officeDocument/2006/relationships/image" Target="../media/image39.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45.pn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www.mysql.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www.heidisql.com/" TargetMode="External"/><Relationship Id="rId4" Type="http://schemas.openxmlformats.org/officeDocument/2006/relationships/hyperlink" Target="https://www.apachefriends.org/index.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41130" y="4673142"/>
            <a:ext cx="7960369" cy="1495794"/>
          </a:xfrm>
        </p:spPr>
        <p:txBody>
          <a:bodyPr/>
          <a:lstStyle/>
          <a:p>
            <a:r>
              <a:rPr lang="en-US" dirty="0" smtClean="0"/>
              <a:t>Introduction to MySQL</a:t>
            </a:r>
            <a:endParaRPr lang="bg-BG" dirty="0"/>
          </a:p>
        </p:txBody>
      </p:sp>
      <p:sp>
        <p:nvSpPr>
          <p:cNvPr id="3" name="Subtitle 2"/>
          <p:cNvSpPr>
            <a:spLocks noGrp="1"/>
          </p:cNvSpPr>
          <p:nvPr>
            <p:ph type="subTitle" idx="1"/>
          </p:nvPr>
        </p:nvSpPr>
        <p:spPr>
          <a:xfrm>
            <a:off x="2994660" y="6113036"/>
            <a:ext cx="8900423" cy="498598"/>
          </a:xfrm>
        </p:spPr>
        <p:txBody>
          <a:bodyPr/>
          <a:lstStyle/>
          <a:p>
            <a:r>
              <a:rPr lang="en-US" sz="3600" dirty="0" smtClean="0"/>
              <a:t>Installation, Clients, Queries</a:t>
            </a:r>
            <a:endParaRPr lang="bg-BG" sz="3600" dirty="0"/>
          </a:p>
        </p:txBody>
      </p:sp>
      <p:sp>
        <p:nvSpPr>
          <p:cNvPr id="4" name="Text Placeholder 3"/>
          <p:cNvSpPr>
            <a:spLocks noGrp="1"/>
          </p:cNvSpPr>
          <p:nvPr>
            <p:ph type="body" sz="quarter" idx="10"/>
          </p:nvPr>
        </p:nvSpPr>
        <p:spPr>
          <a:xfrm>
            <a:off x="455112" y="4598508"/>
            <a:ext cx="3187613" cy="460502"/>
          </a:xfrm>
        </p:spPr>
        <p:txBody>
          <a:bodyPr/>
          <a:lstStyle/>
          <a:p>
            <a:r>
              <a:rPr lang="en-US" dirty="0" smtClean="0"/>
              <a:t>Ivan Yonkov</a:t>
            </a:r>
            <a:endParaRPr lang="bg-BG" dirty="0"/>
          </a:p>
        </p:txBody>
      </p:sp>
      <p:sp>
        <p:nvSpPr>
          <p:cNvPr id="5" name="Text Placeholder 4"/>
          <p:cNvSpPr>
            <a:spLocks noGrp="1"/>
          </p:cNvSpPr>
          <p:nvPr>
            <p:ph type="body" sz="quarter" idx="13"/>
          </p:nvPr>
        </p:nvSpPr>
        <p:spPr/>
        <p:txBody>
          <a:bodyPr/>
          <a:lstStyle/>
          <a:p>
            <a:r>
              <a:rPr lang="en-US" dirty="0" smtClean="0"/>
              <a:t>Training Lead</a:t>
            </a:r>
            <a:endParaRPr lang="bg-BG" dirty="0"/>
          </a:p>
        </p:txBody>
      </p:sp>
      <p:sp>
        <p:nvSpPr>
          <p:cNvPr id="6" name="Text Placeholder 5"/>
          <p:cNvSpPr>
            <a:spLocks noGrp="1"/>
          </p:cNvSpPr>
          <p:nvPr>
            <p:ph type="body" sz="quarter" idx="17"/>
          </p:nvPr>
        </p:nvSpPr>
        <p:spPr/>
        <p:txBody>
          <a:bodyPr/>
          <a:lstStyle/>
          <a:p>
            <a:r>
              <a:rPr lang="en-US" dirty="0"/>
              <a:t>Software University</a:t>
            </a:r>
            <a:endParaRPr lang="bg-BG" dirty="0"/>
          </a:p>
        </p:txBody>
      </p:sp>
      <p:sp>
        <p:nvSpPr>
          <p:cNvPr id="7" name="Text Placeholder 6"/>
          <p:cNvSpPr>
            <a:spLocks noGrp="1"/>
          </p:cNvSpPr>
          <p:nvPr>
            <p:ph type="body" sz="quarter" idx="18"/>
          </p:nvPr>
        </p:nvSpPr>
        <p:spPr/>
        <p:txBody>
          <a:bodyPr/>
          <a:lstStyle/>
          <a:p>
            <a:r>
              <a:rPr lang="en-US" dirty="0">
                <a:hlinkClick r:id="rId3"/>
              </a:rPr>
              <a:t>www.softuni.bg</a:t>
            </a:r>
            <a:r>
              <a:rPr lang="en-US" dirty="0"/>
              <a:t> </a:t>
            </a:r>
            <a:endParaRPr lang="bg-BG" dirty="0"/>
          </a:p>
        </p:txBody>
      </p:sp>
    </p:spTree>
    <p:extLst>
      <p:ext uri="{BB962C8B-B14F-4D97-AF65-F5344CB8AC3E}">
        <p14:creationId xmlns:p14="http://schemas.microsoft.com/office/powerpoint/2010/main" val="26790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Creation</a:t>
            </a:r>
            <a:endParaRPr lang="bg-BG" dirty="0"/>
          </a:p>
        </p:txBody>
      </p:sp>
      <p:pic>
        <p:nvPicPr>
          <p:cNvPr id="3" name="Picture 2"/>
          <p:cNvPicPr>
            <a:picLocks noChangeAspect="1"/>
          </p:cNvPicPr>
          <p:nvPr/>
        </p:nvPicPr>
        <p:blipFill>
          <a:blip r:embed="rId2"/>
          <a:stretch>
            <a:fillRect/>
          </a:stretch>
        </p:blipFill>
        <p:spPr>
          <a:xfrm>
            <a:off x="586425" y="2538412"/>
            <a:ext cx="10542373" cy="2996756"/>
          </a:xfrm>
          <a:prstGeom prst="rect">
            <a:avLst/>
          </a:prstGeom>
        </p:spPr>
      </p:pic>
    </p:spTree>
    <p:extLst>
      <p:ext uri="{BB962C8B-B14F-4D97-AF65-F5344CB8AC3E}">
        <p14:creationId xmlns:p14="http://schemas.microsoft.com/office/powerpoint/2010/main" val="286046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Creation – Data Types</a:t>
            </a:r>
            <a:endParaRPr lang="bg-BG" dirty="0"/>
          </a:p>
        </p:txBody>
      </p:sp>
      <p:pic>
        <p:nvPicPr>
          <p:cNvPr id="4" name="Picture 3"/>
          <p:cNvPicPr>
            <a:picLocks noChangeAspect="1"/>
          </p:cNvPicPr>
          <p:nvPr/>
        </p:nvPicPr>
        <p:blipFill>
          <a:blip r:embed="rId3"/>
          <a:stretch>
            <a:fillRect/>
          </a:stretch>
        </p:blipFill>
        <p:spPr>
          <a:xfrm>
            <a:off x="2062162" y="1553027"/>
            <a:ext cx="6521768" cy="5162644"/>
          </a:xfrm>
          <a:prstGeom prst="rect">
            <a:avLst/>
          </a:prstGeom>
        </p:spPr>
      </p:pic>
    </p:spTree>
    <p:extLst>
      <p:ext uri="{BB962C8B-B14F-4D97-AF65-F5344CB8AC3E}">
        <p14:creationId xmlns:p14="http://schemas.microsoft.com/office/powerpoint/2010/main" val="351651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5676"/>
            <a:ext cx="12178173" cy="947351"/>
          </a:xfrm>
        </p:spPr>
        <p:txBody>
          <a:bodyPr/>
          <a:lstStyle/>
          <a:p>
            <a:r>
              <a:rPr lang="en-US" dirty="0" smtClean="0"/>
              <a:t>Table Creation – Autoincrement</a:t>
            </a:r>
            <a:endParaRPr lang="bg-BG" dirty="0"/>
          </a:p>
        </p:txBody>
      </p:sp>
      <p:pic>
        <p:nvPicPr>
          <p:cNvPr id="3" name="Picture 2"/>
          <p:cNvPicPr>
            <a:picLocks noChangeAspect="1"/>
          </p:cNvPicPr>
          <p:nvPr/>
        </p:nvPicPr>
        <p:blipFill>
          <a:blip r:embed="rId3"/>
          <a:stretch>
            <a:fillRect/>
          </a:stretch>
        </p:blipFill>
        <p:spPr>
          <a:xfrm>
            <a:off x="3504001" y="1838324"/>
            <a:ext cx="5571419" cy="4591147"/>
          </a:xfrm>
          <a:prstGeom prst="rect">
            <a:avLst/>
          </a:prstGeom>
        </p:spPr>
      </p:pic>
    </p:spTree>
    <p:extLst>
      <p:ext uri="{BB962C8B-B14F-4D97-AF65-F5344CB8AC3E}">
        <p14:creationId xmlns:p14="http://schemas.microsoft.com/office/powerpoint/2010/main" val="244875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5676"/>
            <a:ext cx="12178173" cy="947351"/>
          </a:xfrm>
        </p:spPr>
        <p:txBody>
          <a:bodyPr/>
          <a:lstStyle/>
          <a:p>
            <a:r>
              <a:rPr lang="en-US" dirty="0" smtClean="0"/>
              <a:t>Table Creation – Autoincrement</a:t>
            </a:r>
            <a:endParaRPr lang="bg-BG" dirty="0"/>
          </a:p>
        </p:txBody>
      </p:sp>
      <p:pic>
        <p:nvPicPr>
          <p:cNvPr id="5" name="Picture 4"/>
          <p:cNvPicPr>
            <a:picLocks noChangeAspect="1"/>
          </p:cNvPicPr>
          <p:nvPr/>
        </p:nvPicPr>
        <p:blipFill>
          <a:blip r:embed="rId3"/>
          <a:stretch>
            <a:fillRect/>
          </a:stretch>
        </p:blipFill>
        <p:spPr>
          <a:xfrm>
            <a:off x="2847974" y="1830704"/>
            <a:ext cx="6318885" cy="4513489"/>
          </a:xfrm>
          <a:prstGeom prst="rect">
            <a:avLst/>
          </a:prstGeom>
        </p:spPr>
      </p:pic>
    </p:spTree>
    <p:extLst>
      <p:ext uri="{BB962C8B-B14F-4D97-AF65-F5344CB8AC3E}">
        <p14:creationId xmlns:p14="http://schemas.microsoft.com/office/powerpoint/2010/main" val="87861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612069"/>
            <a:ext cx="12178173" cy="947351"/>
          </a:xfrm>
        </p:spPr>
        <p:txBody>
          <a:bodyPr/>
          <a:lstStyle/>
          <a:p>
            <a:r>
              <a:rPr lang="en-US" dirty="0" smtClean="0"/>
              <a:t>Table Creation – Example</a:t>
            </a:r>
            <a:endParaRPr lang="bg-BG" dirty="0"/>
          </a:p>
        </p:txBody>
      </p:sp>
      <p:pic>
        <p:nvPicPr>
          <p:cNvPr id="11" name="Picture 10"/>
          <p:cNvPicPr>
            <a:picLocks noChangeAspect="1"/>
          </p:cNvPicPr>
          <p:nvPr/>
        </p:nvPicPr>
        <p:blipFill>
          <a:blip r:embed="rId3"/>
          <a:stretch>
            <a:fillRect/>
          </a:stretch>
        </p:blipFill>
        <p:spPr>
          <a:xfrm>
            <a:off x="258495" y="2176373"/>
            <a:ext cx="11699826" cy="3610163"/>
          </a:xfrm>
          <a:prstGeom prst="rect">
            <a:avLst/>
          </a:prstGeom>
        </p:spPr>
      </p:pic>
      <p:sp>
        <p:nvSpPr>
          <p:cNvPr id="12" name="AutoShape 7"/>
          <p:cNvSpPr>
            <a:spLocks noChangeArrowheads="1"/>
          </p:cNvSpPr>
          <p:nvPr/>
        </p:nvSpPr>
        <p:spPr bwMode="auto">
          <a:xfrm>
            <a:off x="1408488" y="5979850"/>
            <a:ext cx="2109874" cy="773254"/>
          </a:xfrm>
          <a:prstGeom prst="wedgeRoundRectCallout">
            <a:avLst>
              <a:gd name="adj1" fmla="val 21242"/>
              <a:gd name="adj2" fmla="val -84588"/>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True/False</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
        <p:nvSpPr>
          <p:cNvPr id="13" name="AutoShape 7"/>
          <p:cNvSpPr>
            <a:spLocks noChangeArrowheads="1"/>
          </p:cNvSpPr>
          <p:nvPr/>
        </p:nvSpPr>
        <p:spPr bwMode="auto">
          <a:xfrm>
            <a:off x="451282" y="2168931"/>
            <a:ext cx="2521354" cy="665710"/>
          </a:xfrm>
          <a:prstGeom prst="wedgeRoundRectCallout">
            <a:avLst>
              <a:gd name="adj1" fmla="val -39504"/>
              <a:gd name="adj2" fmla="val 107712"/>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Primary Key</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
        <p:nvSpPr>
          <p:cNvPr id="14" name="AutoShape 7"/>
          <p:cNvSpPr>
            <a:spLocks noChangeArrowheads="1"/>
          </p:cNvSpPr>
          <p:nvPr/>
        </p:nvSpPr>
        <p:spPr bwMode="auto">
          <a:xfrm>
            <a:off x="9312073" y="1848497"/>
            <a:ext cx="2646248" cy="883556"/>
          </a:xfrm>
          <a:prstGeom prst="wedgeRoundRectCallout">
            <a:avLst>
              <a:gd name="adj1" fmla="val -39504"/>
              <a:gd name="adj2" fmla="val 107712"/>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Auto Increment</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
        <p:nvSpPr>
          <p:cNvPr id="15" name="AutoShape 7"/>
          <p:cNvSpPr>
            <a:spLocks noChangeArrowheads="1"/>
          </p:cNvSpPr>
          <p:nvPr/>
        </p:nvSpPr>
        <p:spPr bwMode="auto">
          <a:xfrm>
            <a:off x="8691476" y="5786536"/>
            <a:ext cx="2361334" cy="1159881"/>
          </a:xfrm>
          <a:prstGeom prst="wedgeRoundRectCallout">
            <a:avLst>
              <a:gd name="adj1" fmla="val 21242"/>
              <a:gd name="adj2" fmla="val -84588"/>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NOW() When No Value</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
        <p:nvSpPr>
          <p:cNvPr id="16" name="AutoShape 7"/>
          <p:cNvSpPr>
            <a:spLocks noChangeArrowheads="1"/>
          </p:cNvSpPr>
          <p:nvPr/>
        </p:nvSpPr>
        <p:spPr bwMode="auto">
          <a:xfrm>
            <a:off x="6794932" y="3403264"/>
            <a:ext cx="2521354" cy="665710"/>
          </a:xfrm>
          <a:prstGeom prst="wedgeRoundRectCallout">
            <a:avLst>
              <a:gd name="adj1" fmla="val -39504"/>
              <a:gd name="adj2" fmla="val 107712"/>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Optional</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84521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612069"/>
            <a:ext cx="12178173" cy="947351"/>
          </a:xfrm>
        </p:spPr>
        <p:txBody>
          <a:bodyPr/>
          <a:lstStyle/>
          <a:p>
            <a:r>
              <a:rPr lang="en-US" dirty="0" smtClean="0"/>
              <a:t>Table Creation – Example</a:t>
            </a:r>
            <a:endParaRPr lang="bg-BG" dirty="0"/>
          </a:p>
        </p:txBody>
      </p:sp>
      <p:pic>
        <p:nvPicPr>
          <p:cNvPr id="3" name="Picture 2"/>
          <p:cNvPicPr>
            <a:picLocks noChangeAspect="1"/>
          </p:cNvPicPr>
          <p:nvPr/>
        </p:nvPicPr>
        <p:blipFill>
          <a:blip r:embed="rId3"/>
          <a:stretch>
            <a:fillRect/>
          </a:stretch>
        </p:blipFill>
        <p:spPr>
          <a:xfrm>
            <a:off x="1021079" y="2656522"/>
            <a:ext cx="10188321" cy="2658428"/>
          </a:xfrm>
          <a:prstGeom prst="rect">
            <a:avLst/>
          </a:prstGeom>
        </p:spPr>
      </p:pic>
      <p:sp>
        <p:nvSpPr>
          <p:cNvPr id="10" name="AutoShape 7"/>
          <p:cNvSpPr>
            <a:spLocks noChangeArrowheads="1"/>
          </p:cNvSpPr>
          <p:nvPr/>
        </p:nvSpPr>
        <p:spPr bwMode="auto">
          <a:xfrm>
            <a:off x="5914822" y="3426231"/>
            <a:ext cx="2521354" cy="665710"/>
          </a:xfrm>
          <a:prstGeom prst="wedgeRoundRectCallout">
            <a:avLst>
              <a:gd name="adj1" fmla="val -39504"/>
              <a:gd name="adj2" fmla="val 107712"/>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DB Engine </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251361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612069"/>
            <a:ext cx="12178173" cy="947351"/>
          </a:xfrm>
        </p:spPr>
        <p:txBody>
          <a:bodyPr/>
          <a:lstStyle/>
          <a:p>
            <a:r>
              <a:rPr lang="en-US" dirty="0" smtClean="0"/>
              <a:t>Table Population – Example</a:t>
            </a:r>
            <a:endParaRPr lang="bg-BG" dirty="0"/>
          </a:p>
        </p:txBody>
      </p:sp>
      <p:pic>
        <p:nvPicPr>
          <p:cNvPr id="3" name="Picture 2"/>
          <p:cNvPicPr>
            <a:picLocks noChangeAspect="1"/>
          </p:cNvPicPr>
          <p:nvPr/>
        </p:nvPicPr>
        <p:blipFill>
          <a:blip r:embed="rId3"/>
          <a:stretch>
            <a:fillRect/>
          </a:stretch>
        </p:blipFill>
        <p:spPr>
          <a:xfrm>
            <a:off x="900112" y="2344102"/>
            <a:ext cx="9892633" cy="1850708"/>
          </a:xfrm>
          <a:prstGeom prst="rect">
            <a:avLst/>
          </a:prstGeom>
        </p:spPr>
      </p:pic>
      <p:sp>
        <p:nvSpPr>
          <p:cNvPr id="11" name="Title 2"/>
          <p:cNvSpPr txBox="1">
            <a:spLocks/>
          </p:cNvSpPr>
          <p:nvPr/>
        </p:nvSpPr>
        <p:spPr>
          <a:xfrm>
            <a:off x="770920" y="4194810"/>
            <a:ext cx="10201880" cy="1977390"/>
          </a:xfrm>
          <a:prstGeom prst="rect">
            <a:avLst/>
          </a:prstGeom>
          <a:solidFill>
            <a:schemeClr val="tx2">
              <a:lumMod val="75000"/>
              <a:alpha val="79000"/>
            </a:schemeClr>
          </a:solidFill>
          <a:effectLst>
            <a:softEdge rad="114300"/>
          </a:effectLst>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baseline="0">
                <a:solidFill>
                  <a:srgbClr val="234465"/>
                </a:solidFill>
                <a:latin typeface="+mj-lt"/>
                <a:ea typeface="Lato Heavy" panose="020F0502020204030203" pitchFamily="34" charset="0"/>
                <a:cs typeface="Lato Heavy" panose="020F0502020204030203" pitchFamily="34" charset="0"/>
              </a:defRPr>
            </a:lvl1pPr>
          </a:lstStyle>
          <a:p>
            <a:pPr algn="ctr"/>
            <a:r>
              <a:rPr lang="en-US" sz="4000" dirty="0" smtClean="0">
                <a:solidFill>
                  <a:schemeClr val="bg1"/>
                </a:solidFill>
              </a:rPr>
              <a:t>The empty columns will be auto-populated because of the default values</a:t>
            </a:r>
            <a:endParaRPr lang="bg-BG" sz="4000" dirty="0">
              <a:solidFill>
                <a:schemeClr val="bg1"/>
              </a:solidFill>
            </a:endParaRPr>
          </a:p>
        </p:txBody>
      </p:sp>
    </p:spTree>
    <p:extLst>
      <p:ext uri="{BB962C8B-B14F-4D97-AF65-F5344CB8AC3E}">
        <p14:creationId xmlns:p14="http://schemas.microsoft.com/office/powerpoint/2010/main" val="235344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612069"/>
            <a:ext cx="12178173" cy="947351"/>
          </a:xfrm>
        </p:spPr>
        <p:txBody>
          <a:bodyPr/>
          <a:lstStyle/>
          <a:p>
            <a:r>
              <a:rPr lang="en-US" dirty="0" smtClean="0"/>
              <a:t>Table Population – Example</a:t>
            </a:r>
            <a:endParaRPr lang="bg-BG" dirty="0"/>
          </a:p>
        </p:txBody>
      </p:sp>
      <p:pic>
        <p:nvPicPr>
          <p:cNvPr id="4" name="Picture 3"/>
          <p:cNvPicPr>
            <a:picLocks noChangeAspect="1"/>
          </p:cNvPicPr>
          <p:nvPr/>
        </p:nvPicPr>
        <p:blipFill>
          <a:blip r:embed="rId3"/>
          <a:stretch>
            <a:fillRect/>
          </a:stretch>
        </p:blipFill>
        <p:spPr>
          <a:xfrm>
            <a:off x="1100136" y="2875597"/>
            <a:ext cx="9802929" cy="1993583"/>
          </a:xfrm>
          <a:prstGeom prst="rect">
            <a:avLst/>
          </a:prstGeom>
        </p:spPr>
      </p:pic>
    </p:spTree>
    <p:extLst>
      <p:ext uri="{BB962C8B-B14F-4D97-AF65-F5344CB8AC3E}">
        <p14:creationId xmlns:p14="http://schemas.microsoft.com/office/powerpoint/2010/main" val="142733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612069"/>
            <a:ext cx="12178173" cy="947351"/>
          </a:xfrm>
        </p:spPr>
        <p:txBody>
          <a:bodyPr/>
          <a:lstStyle/>
          <a:p>
            <a:r>
              <a:rPr lang="en-US" dirty="0" smtClean="0"/>
              <a:t>Table Population – Example</a:t>
            </a:r>
            <a:endParaRPr lang="bg-BG" dirty="0"/>
          </a:p>
        </p:txBody>
      </p:sp>
      <p:pic>
        <p:nvPicPr>
          <p:cNvPr id="3" name="Picture 2"/>
          <p:cNvPicPr>
            <a:picLocks noChangeAspect="1"/>
          </p:cNvPicPr>
          <p:nvPr/>
        </p:nvPicPr>
        <p:blipFill>
          <a:blip r:embed="rId3"/>
          <a:stretch>
            <a:fillRect/>
          </a:stretch>
        </p:blipFill>
        <p:spPr>
          <a:xfrm>
            <a:off x="477012" y="2762440"/>
            <a:ext cx="11431717" cy="1577912"/>
          </a:xfrm>
          <a:prstGeom prst="rect">
            <a:avLst/>
          </a:prstGeom>
        </p:spPr>
      </p:pic>
    </p:spTree>
    <p:extLst>
      <p:ext uri="{BB962C8B-B14F-4D97-AF65-F5344CB8AC3E}">
        <p14:creationId xmlns:p14="http://schemas.microsoft.com/office/powerpoint/2010/main" val="143172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0" y="0"/>
            <a:ext cx="12192000" cy="6858000"/>
          </a:xfrm>
        </p:spPr>
        <p:txBody>
          <a:bodyPr/>
          <a:lstStyle/>
          <a:p>
            <a:r>
              <a:rPr lang="en-US" dirty="0" smtClean="0"/>
              <a:t>Exercises</a:t>
            </a:r>
            <a:endParaRPr lang="bg-BG" dirty="0"/>
          </a:p>
        </p:txBody>
      </p:sp>
    </p:spTree>
    <p:extLst>
      <p:ext uri="{BB962C8B-B14F-4D97-AF65-F5344CB8AC3E}">
        <p14:creationId xmlns:p14="http://schemas.microsoft.com/office/powerpoint/2010/main" val="121780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PHP</a:t>
            </a:r>
            <a:endParaRPr lang="bg-BG" dirty="0"/>
          </a:p>
        </p:txBody>
      </p:sp>
    </p:spTree>
    <p:extLst>
      <p:ext uri="{BB962C8B-B14F-4D97-AF65-F5344CB8AC3E}">
        <p14:creationId xmlns:p14="http://schemas.microsoft.com/office/powerpoint/2010/main" val="52427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0" y="0"/>
            <a:ext cx="12192000" cy="6858000"/>
          </a:xfrm>
        </p:spPr>
        <p:txBody>
          <a:bodyPr/>
          <a:lstStyle/>
          <a:p>
            <a:r>
              <a:rPr lang="en-US" dirty="0" smtClean="0"/>
              <a:t>SQL Queries</a:t>
            </a:r>
            <a:endParaRPr lang="bg-BG" dirty="0"/>
          </a:p>
        </p:txBody>
      </p:sp>
    </p:spTree>
    <p:extLst>
      <p:ext uri="{BB962C8B-B14F-4D97-AF65-F5344CB8AC3E}">
        <p14:creationId xmlns:p14="http://schemas.microsoft.com/office/powerpoint/2010/main" val="304079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 (everything)</a:t>
            </a:r>
            <a:endParaRPr lang="bg-BG" dirty="0"/>
          </a:p>
        </p:txBody>
      </p:sp>
      <p:pic>
        <p:nvPicPr>
          <p:cNvPr id="6" name="Picture 5"/>
          <p:cNvPicPr>
            <a:picLocks noChangeAspect="1"/>
          </p:cNvPicPr>
          <p:nvPr/>
        </p:nvPicPr>
        <p:blipFill>
          <a:blip r:embed="rId3"/>
          <a:stretch>
            <a:fillRect/>
          </a:stretch>
        </p:blipFill>
        <p:spPr>
          <a:xfrm>
            <a:off x="586425" y="1979294"/>
            <a:ext cx="11352617" cy="1849755"/>
          </a:xfrm>
          <a:prstGeom prst="rect">
            <a:avLst/>
          </a:prstGeom>
        </p:spPr>
      </p:pic>
      <p:pic>
        <p:nvPicPr>
          <p:cNvPr id="8" name="Picture 7"/>
          <p:cNvPicPr>
            <a:picLocks noChangeAspect="1"/>
          </p:cNvPicPr>
          <p:nvPr/>
        </p:nvPicPr>
        <p:blipFill>
          <a:blip r:embed="rId4"/>
          <a:stretch>
            <a:fillRect/>
          </a:stretch>
        </p:blipFill>
        <p:spPr>
          <a:xfrm>
            <a:off x="586425" y="3829049"/>
            <a:ext cx="11337320" cy="1727689"/>
          </a:xfrm>
          <a:prstGeom prst="rect">
            <a:avLst/>
          </a:prstGeom>
        </p:spPr>
      </p:pic>
    </p:spTree>
    <p:extLst>
      <p:ext uri="{BB962C8B-B14F-4D97-AF65-F5344CB8AC3E}">
        <p14:creationId xmlns:p14="http://schemas.microsoft.com/office/powerpoint/2010/main" val="13271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 (projection)</a:t>
            </a:r>
            <a:endParaRPr lang="bg-BG" dirty="0"/>
          </a:p>
        </p:txBody>
      </p:sp>
      <p:pic>
        <p:nvPicPr>
          <p:cNvPr id="2" name="Picture 1"/>
          <p:cNvPicPr>
            <a:picLocks noChangeAspect="1"/>
          </p:cNvPicPr>
          <p:nvPr/>
        </p:nvPicPr>
        <p:blipFill>
          <a:blip r:embed="rId3"/>
          <a:stretch>
            <a:fillRect/>
          </a:stretch>
        </p:blipFill>
        <p:spPr>
          <a:xfrm>
            <a:off x="419466" y="2171333"/>
            <a:ext cx="11779152" cy="1568329"/>
          </a:xfrm>
          <a:prstGeom prst="rect">
            <a:avLst/>
          </a:prstGeom>
        </p:spPr>
      </p:pic>
      <p:sp>
        <p:nvSpPr>
          <p:cNvPr id="7" name="AutoShape 7"/>
          <p:cNvSpPr>
            <a:spLocks noChangeArrowheads="1"/>
          </p:cNvSpPr>
          <p:nvPr/>
        </p:nvSpPr>
        <p:spPr bwMode="auto">
          <a:xfrm>
            <a:off x="2597191" y="1418492"/>
            <a:ext cx="2162378" cy="467390"/>
          </a:xfrm>
          <a:prstGeom prst="wedgeRoundRectCallout">
            <a:avLst>
              <a:gd name="adj1" fmla="val -39504"/>
              <a:gd name="adj2" fmla="val 107712"/>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Columns</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
        <p:nvSpPr>
          <p:cNvPr id="9" name="AutoShape 7"/>
          <p:cNvSpPr>
            <a:spLocks noChangeArrowheads="1"/>
          </p:cNvSpPr>
          <p:nvPr/>
        </p:nvSpPr>
        <p:spPr bwMode="auto">
          <a:xfrm>
            <a:off x="9490360" y="1394790"/>
            <a:ext cx="2162378" cy="467390"/>
          </a:xfrm>
          <a:prstGeom prst="wedgeRoundRectCallout">
            <a:avLst>
              <a:gd name="adj1" fmla="val -39504"/>
              <a:gd name="adj2" fmla="val 107712"/>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Table</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pic>
        <p:nvPicPr>
          <p:cNvPr id="3" name="Picture 2"/>
          <p:cNvPicPr>
            <a:picLocks noChangeAspect="1"/>
          </p:cNvPicPr>
          <p:nvPr/>
        </p:nvPicPr>
        <p:blipFill>
          <a:blip r:embed="rId4"/>
          <a:stretch>
            <a:fillRect/>
          </a:stretch>
        </p:blipFill>
        <p:spPr>
          <a:xfrm>
            <a:off x="419466" y="3681047"/>
            <a:ext cx="11785827" cy="1899138"/>
          </a:xfrm>
          <a:prstGeom prst="rect">
            <a:avLst/>
          </a:prstGeom>
        </p:spPr>
      </p:pic>
      <p:sp>
        <p:nvSpPr>
          <p:cNvPr id="10" name="AutoShape 7"/>
          <p:cNvSpPr>
            <a:spLocks noChangeArrowheads="1"/>
          </p:cNvSpPr>
          <p:nvPr/>
        </p:nvSpPr>
        <p:spPr bwMode="auto">
          <a:xfrm>
            <a:off x="2116544" y="3282463"/>
            <a:ext cx="5855148" cy="398584"/>
          </a:xfrm>
          <a:prstGeom prst="wedgeRoundRectCallout">
            <a:avLst>
              <a:gd name="adj1" fmla="val -34875"/>
              <a:gd name="adj2" fmla="val 83075"/>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a:t>
            </a:r>
            <a:r>
              <a:rPr lang="en-US" sz="2800" noProof="1" smtClean="0">
                <a:solidFill>
                  <a:schemeClr val="accent4"/>
                </a:solidFill>
                <a:effectLst>
                  <a:outerShdw blurRad="38100" dist="38100" dir="2700000" algn="tl">
                    <a:srgbClr val="000000">
                      <a:alpha val="43137"/>
                    </a:srgbClr>
                  </a:outerShdw>
                </a:effectLst>
                <a:cs typeface="Consolas" pitchFamily="49" charset="0"/>
              </a:rPr>
              <a:t>password</a:t>
            </a: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 column is missing</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27480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 (filtration)</a:t>
            </a:r>
            <a:endParaRPr lang="bg-BG" dirty="0"/>
          </a:p>
        </p:txBody>
      </p:sp>
      <p:sp>
        <p:nvSpPr>
          <p:cNvPr id="8" name="Title 2"/>
          <p:cNvSpPr txBox="1">
            <a:spLocks/>
          </p:cNvSpPr>
          <p:nvPr/>
        </p:nvSpPr>
        <p:spPr>
          <a:xfrm>
            <a:off x="841258" y="2659087"/>
            <a:ext cx="10201880" cy="1977390"/>
          </a:xfrm>
          <a:prstGeom prst="rect">
            <a:avLst/>
          </a:prstGeom>
          <a:solidFill>
            <a:schemeClr val="tx2">
              <a:lumMod val="75000"/>
              <a:alpha val="79000"/>
            </a:schemeClr>
          </a:solidFill>
          <a:effectLst>
            <a:softEdge rad="114300"/>
          </a:effectLst>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baseline="0">
                <a:solidFill>
                  <a:srgbClr val="234465"/>
                </a:solidFill>
                <a:latin typeface="+mj-lt"/>
                <a:ea typeface="Lato Heavy" panose="020F0502020204030203" pitchFamily="34" charset="0"/>
                <a:cs typeface="Lato Heavy" panose="020F0502020204030203" pitchFamily="34" charset="0"/>
              </a:defRPr>
            </a:lvl1pPr>
          </a:lstStyle>
          <a:p>
            <a:pPr algn="ctr"/>
            <a:r>
              <a:rPr lang="en-US" sz="6400" dirty="0" smtClean="0">
                <a:solidFill>
                  <a:schemeClr val="bg1"/>
                </a:solidFill>
              </a:rPr>
              <a:t>Find all active users</a:t>
            </a:r>
            <a:endParaRPr lang="bg-BG" sz="6400" dirty="0">
              <a:solidFill>
                <a:schemeClr val="bg1"/>
              </a:solidFill>
            </a:endParaRPr>
          </a:p>
        </p:txBody>
      </p:sp>
    </p:spTree>
    <p:extLst>
      <p:ext uri="{BB962C8B-B14F-4D97-AF65-F5344CB8AC3E}">
        <p14:creationId xmlns:p14="http://schemas.microsoft.com/office/powerpoint/2010/main" val="248777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 (filtration)</a:t>
            </a:r>
            <a:endParaRPr lang="bg-BG" dirty="0"/>
          </a:p>
        </p:txBody>
      </p:sp>
      <p:pic>
        <p:nvPicPr>
          <p:cNvPr id="2" name="Picture 1"/>
          <p:cNvPicPr>
            <a:picLocks noChangeAspect="1"/>
          </p:cNvPicPr>
          <p:nvPr/>
        </p:nvPicPr>
        <p:blipFill>
          <a:blip r:embed="rId3"/>
          <a:stretch>
            <a:fillRect/>
          </a:stretch>
        </p:blipFill>
        <p:spPr>
          <a:xfrm>
            <a:off x="586425" y="1983240"/>
            <a:ext cx="11550798" cy="1478417"/>
          </a:xfrm>
          <a:prstGeom prst="rect">
            <a:avLst/>
          </a:prstGeom>
        </p:spPr>
      </p:pic>
      <p:sp>
        <p:nvSpPr>
          <p:cNvPr id="5" name="AutoShape 7"/>
          <p:cNvSpPr>
            <a:spLocks noChangeArrowheads="1"/>
          </p:cNvSpPr>
          <p:nvPr/>
        </p:nvSpPr>
        <p:spPr bwMode="auto">
          <a:xfrm>
            <a:off x="1769876" y="2722448"/>
            <a:ext cx="2257838" cy="565038"/>
          </a:xfrm>
          <a:prstGeom prst="wedgeRoundRectCallout">
            <a:avLst>
              <a:gd name="adj1" fmla="val -56620"/>
              <a:gd name="adj2" fmla="val -97244"/>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Condition</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pic>
        <p:nvPicPr>
          <p:cNvPr id="3" name="Picture 2"/>
          <p:cNvPicPr>
            <a:picLocks noChangeAspect="1"/>
          </p:cNvPicPr>
          <p:nvPr/>
        </p:nvPicPr>
        <p:blipFill>
          <a:blip r:embed="rId4"/>
          <a:stretch>
            <a:fillRect/>
          </a:stretch>
        </p:blipFill>
        <p:spPr>
          <a:xfrm>
            <a:off x="575539" y="3461656"/>
            <a:ext cx="11567862" cy="1426029"/>
          </a:xfrm>
          <a:prstGeom prst="rect">
            <a:avLst/>
          </a:prstGeom>
        </p:spPr>
      </p:pic>
    </p:spTree>
    <p:extLst>
      <p:ext uri="{BB962C8B-B14F-4D97-AF65-F5344CB8AC3E}">
        <p14:creationId xmlns:p14="http://schemas.microsoft.com/office/powerpoint/2010/main" val="210224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 (filtration)</a:t>
            </a:r>
            <a:endParaRPr lang="bg-BG" dirty="0"/>
          </a:p>
        </p:txBody>
      </p:sp>
      <p:sp>
        <p:nvSpPr>
          <p:cNvPr id="6" name="Title 2"/>
          <p:cNvSpPr txBox="1">
            <a:spLocks/>
          </p:cNvSpPr>
          <p:nvPr/>
        </p:nvSpPr>
        <p:spPr>
          <a:xfrm>
            <a:off x="808600" y="2452259"/>
            <a:ext cx="11024171" cy="3012370"/>
          </a:xfrm>
          <a:prstGeom prst="rect">
            <a:avLst/>
          </a:prstGeom>
          <a:solidFill>
            <a:schemeClr val="tx2">
              <a:lumMod val="75000"/>
              <a:alpha val="79000"/>
            </a:schemeClr>
          </a:solidFill>
          <a:effectLst>
            <a:softEdge rad="114300"/>
          </a:effectLst>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baseline="0">
                <a:solidFill>
                  <a:srgbClr val="234465"/>
                </a:solidFill>
                <a:latin typeface="+mj-lt"/>
                <a:ea typeface="Lato Heavy" panose="020F0502020204030203" pitchFamily="34" charset="0"/>
                <a:cs typeface="Lato Heavy" panose="020F0502020204030203" pitchFamily="34" charset="0"/>
              </a:defRPr>
            </a:lvl1pPr>
          </a:lstStyle>
          <a:p>
            <a:pPr algn="ctr"/>
            <a:r>
              <a:rPr lang="en-US" sz="6400" dirty="0" smtClean="0">
                <a:solidFill>
                  <a:schemeClr val="bg1"/>
                </a:solidFill>
              </a:rPr>
              <a:t>Find all active users, which username starts with ‘</a:t>
            </a:r>
            <a:r>
              <a:rPr lang="en-US" sz="6400" dirty="0" smtClean="0">
                <a:solidFill>
                  <a:schemeClr val="accent4"/>
                </a:solidFill>
              </a:rPr>
              <a:t>M</a:t>
            </a:r>
            <a:r>
              <a:rPr lang="en-US" sz="6400" dirty="0" smtClean="0">
                <a:solidFill>
                  <a:schemeClr val="bg1"/>
                </a:solidFill>
              </a:rPr>
              <a:t>’</a:t>
            </a:r>
            <a:endParaRPr lang="bg-BG" sz="6400" dirty="0">
              <a:solidFill>
                <a:schemeClr val="bg1"/>
              </a:solidFill>
            </a:endParaRPr>
          </a:p>
        </p:txBody>
      </p:sp>
    </p:spTree>
    <p:extLst>
      <p:ext uri="{BB962C8B-B14F-4D97-AF65-F5344CB8AC3E}">
        <p14:creationId xmlns:p14="http://schemas.microsoft.com/office/powerpoint/2010/main" val="355492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 (filtration)</a:t>
            </a:r>
            <a:endParaRPr lang="bg-BG" dirty="0"/>
          </a:p>
        </p:txBody>
      </p:sp>
      <p:pic>
        <p:nvPicPr>
          <p:cNvPr id="2" name="Picture 1"/>
          <p:cNvPicPr>
            <a:picLocks noChangeAspect="1"/>
          </p:cNvPicPr>
          <p:nvPr/>
        </p:nvPicPr>
        <p:blipFill>
          <a:blip r:embed="rId3"/>
          <a:stretch>
            <a:fillRect/>
          </a:stretch>
        </p:blipFill>
        <p:spPr>
          <a:xfrm>
            <a:off x="586425" y="1944460"/>
            <a:ext cx="11463782" cy="2921453"/>
          </a:xfrm>
          <a:prstGeom prst="rect">
            <a:avLst/>
          </a:prstGeom>
        </p:spPr>
      </p:pic>
      <p:sp>
        <p:nvSpPr>
          <p:cNvPr id="5" name="Oval 4"/>
          <p:cNvSpPr/>
          <p:nvPr/>
        </p:nvSpPr>
        <p:spPr>
          <a:xfrm>
            <a:off x="670015" y="2569029"/>
            <a:ext cx="1202327" cy="304800"/>
          </a:xfrm>
          <a:prstGeom prst="ellipse">
            <a:avLst/>
          </a:prstGeom>
          <a:solidFill>
            <a:schemeClr val="accent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Tree>
    <p:extLst>
      <p:ext uri="{BB962C8B-B14F-4D97-AF65-F5344CB8AC3E}">
        <p14:creationId xmlns:p14="http://schemas.microsoft.com/office/powerpoint/2010/main" val="116279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INSERT</a:t>
            </a:r>
            <a:endParaRPr lang="bg-BG" dirty="0"/>
          </a:p>
        </p:txBody>
      </p:sp>
      <p:sp>
        <p:nvSpPr>
          <p:cNvPr id="6" name="Title 2"/>
          <p:cNvSpPr txBox="1">
            <a:spLocks/>
          </p:cNvSpPr>
          <p:nvPr/>
        </p:nvSpPr>
        <p:spPr>
          <a:xfrm>
            <a:off x="841258" y="2659087"/>
            <a:ext cx="10201880" cy="1977390"/>
          </a:xfrm>
          <a:prstGeom prst="rect">
            <a:avLst/>
          </a:prstGeom>
          <a:solidFill>
            <a:schemeClr val="tx2">
              <a:lumMod val="75000"/>
              <a:alpha val="79000"/>
            </a:schemeClr>
          </a:solidFill>
          <a:effectLst>
            <a:softEdge rad="114300"/>
          </a:effectLst>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baseline="0">
                <a:solidFill>
                  <a:srgbClr val="234465"/>
                </a:solidFill>
                <a:latin typeface="+mj-lt"/>
                <a:ea typeface="Lato Heavy" panose="020F0502020204030203" pitchFamily="34" charset="0"/>
                <a:cs typeface="Lato Heavy" panose="020F0502020204030203" pitchFamily="34" charset="0"/>
              </a:defRPr>
            </a:lvl1pPr>
          </a:lstStyle>
          <a:p>
            <a:pPr algn="ctr"/>
            <a:r>
              <a:rPr lang="en-US" sz="6400" dirty="0" smtClean="0">
                <a:solidFill>
                  <a:schemeClr val="bg1"/>
                </a:solidFill>
              </a:rPr>
              <a:t>Register an active user</a:t>
            </a:r>
            <a:endParaRPr lang="bg-BG" sz="6400" dirty="0">
              <a:solidFill>
                <a:schemeClr val="bg1"/>
              </a:solidFill>
            </a:endParaRPr>
          </a:p>
        </p:txBody>
      </p:sp>
    </p:spTree>
    <p:extLst>
      <p:ext uri="{BB962C8B-B14F-4D97-AF65-F5344CB8AC3E}">
        <p14:creationId xmlns:p14="http://schemas.microsoft.com/office/powerpoint/2010/main" val="88846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INSERT</a:t>
            </a:r>
            <a:endParaRPr lang="bg-BG" dirty="0"/>
          </a:p>
        </p:txBody>
      </p:sp>
      <p:pic>
        <p:nvPicPr>
          <p:cNvPr id="2" name="Picture 1"/>
          <p:cNvPicPr>
            <a:picLocks noChangeAspect="1"/>
          </p:cNvPicPr>
          <p:nvPr/>
        </p:nvPicPr>
        <p:blipFill>
          <a:blip r:embed="rId3"/>
          <a:stretch>
            <a:fillRect/>
          </a:stretch>
        </p:blipFill>
        <p:spPr>
          <a:xfrm>
            <a:off x="586424" y="1935615"/>
            <a:ext cx="11442209" cy="1638858"/>
          </a:xfrm>
          <a:prstGeom prst="rect">
            <a:avLst/>
          </a:prstGeom>
        </p:spPr>
      </p:pic>
      <p:pic>
        <p:nvPicPr>
          <p:cNvPr id="3" name="Picture 2"/>
          <p:cNvPicPr>
            <a:picLocks noChangeAspect="1"/>
          </p:cNvPicPr>
          <p:nvPr/>
        </p:nvPicPr>
        <p:blipFill>
          <a:blip r:embed="rId4"/>
          <a:stretch>
            <a:fillRect/>
          </a:stretch>
        </p:blipFill>
        <p:spPr>
          <a:xfrm>
            <a:off x="920709" y="3957061"/>
            <a:ext cx="9163050" cy="1000125"/>
          </a:xfrm>
          <a:prstGeom prst="rect">
            <a:avLst/>
          </a:prstGeom>
        </p:spPr>
      </p:pic>
      <p:pic>
        <p:nvPicPr>
          <p:cNvPr id="5" name="Picture 4"/>
          <p:cNvPicPr>
            <a:picLocks noChangeAspect="1"/>
          </p:cNvPicPr>
          <p:nvPr/>
        </p:nvPicPr>
        <p:blipFill>
          <a:blip r:embed="rId5"/>
          <a:stretch>
            <a:fillRect/>
          </a:stretch>
        </p:blipFill>
        <p:spPr>
          <a:xfrm>
            <a:off x="788299" y="5604040"/>
            <a:ext cx="11220794" cy="404874"/>
          </a:xfrm>
          <a:prstGeom prst="rect">
            <a:avLst/>
          </a:prstGeom>
        </p:spPr>
      </p:pic>
      <p:sp>
        <p:nvSpPr>
          <p:cNvPr id="7" name="AutoShape 7"/>
          <p:cNvSpPr>
            <a:spLocks noChangeArrowheads="1"/>
          </p:cNvSpPr>
          <p:nvPr/>
        </p:nvSpPr>
        <p:spPr bwMode="auto">
          <a:xfrm>
            <a:off x="4857460" y="1047150"/>
            <a:ext cx="2257838" cy="565038"/>
          </a:xfrm>
          <a:prstGeom prst="wedgeRoundRectCallout">
            <a:avLst>
              <a:gd name="adj1" fmla="val -41367"/>
              <a:gd name="adj2" fmla="val 106620"/>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Before</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
        <p:nvSpPr>
          <p:cNvPr id="8" name="AutoShape 7"/>
          <p:cNvSpPr>
            <a:spLocks noChangeArrowheads="1"/>
          </p:cNvSpPr>
          <p:nvPr/>
        </p:nvSpPr>
        <p:spPr bwMode="auto">
          <a:xfrm>
            <a:off x="5615501" y="6156333"/>
            <a:ext cx="2257838" cy="565038"/>
          </a:xfrm>
          <a:prstGeom prst="wedgeRoundRectCallout">
            <a:avLst>
              <a:gd name="adj1" fmla="val -8968"/>
              <a:gd name="adj2" fmla="val -85418"/>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New Row</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361273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INSERT</a:t>
            </a:r>
            <a:endParaRPr lang="bg-BG" dirty="0"/>
          </a:p>
        </p:txBody>
      </p:sp>
      <p:pic>
        <p:nvPicPr>
          <p:cNvPr id="6" name="Picture 5"/>
          <p:cNvPicPr>
            <a:picLocks noChangeAspect="1"/>
          </p:cNvPicPr>
          <p:nvPr/>
        </p:nvPicPr>
        <p:blipFill>
          <a:blip r:embed="rId3"/>
          <a:stretch>
            <a:fillRect/>
          </a:stretch>
        </p:blipFill>
        <p:spPr>
          <a:xfrm>
            <a:off x="586425" y="2644521"/>
            <a:ext cx="11398311" cy="1860382"/>
          </a:xfrm>
          <a:prstGeom prst="rect">
            <a:avLst/>
          </a:prstGeom>
        </p:spPr>
      </p:pic>
      <p:sp>
        <p:nvSpPr>
          <p:cNvPr id="9" name="AutoShape 7"/>
          <p:cNvSpPr>
            <a:spLocks noChangeArrowheads="1"/>
          </p:cNvSpPr>
          <p:nvPr/>
        </p:nvSpPr>
        <p:spPr bwMode="auto">
          <a:xfrm>
            <a:off x="6090988" y="4504902"/>
            <a:ext cx="2492179" cy="798617"/>
          </a:xfrm>
          <a:prstGeom prst="wedgeRoundRectCallout">
            <a:avLst>
              <a:gd name="adj1" fmla="val -8968"/>
              <a:gd name="adj2" fmla="val -85418"/>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Function Call</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229062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6000" r="-56000"/>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80010" y="2640330"/>
            <a:ext cx="12355830" cy="1405890"/>
          </a:xfrm>
          <a:solidFill>
            <a:schemeClr val="tx2">
              <a:lumMod val="50000"/>
              <a:alpha val="65000"/>
            </a:schemeClr>
          </a:solidFill>
        </p:spPr>
        <p:txBody>
          <a:bodyPr>
            <a:normAutofit/>
          </a:bodyPr>
          <a:lstStyle/>
          <a:p>
            <a:r>
              <a:rPr lang="en-US" sz="8600" dirty="0" smtClean="0">
                <a:solidFill>
                  <a:schemeClr val="bg1"/>
                </a:solidFill>
              </a:rPr>
              <a:t>DATABASE</a:t>
            </a:r>
            <a:endParaRPr lang="bg-BG" sz="8600" dirty="0">
              <a:solidFill>
                <a:schemeClr val="bg1"/>
              </a:solidFill>
            </a:endParaRPr>
          </a:p>
        </p:txBody>
      </p:sp>
    </p:spTree>
    <p:extLst>
      <p:ext uri="{BB962C8B-B14F-4D97-AF65-F5344CB8AC3E}">
        <p14:creationId xmlns:p14="http://schemas.microsoft.com/office/powerpoint/2010/main" val="308910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INSERT - Subquery</a:t>
            </a:r>
            <a:endParaRPr lang="bg-BG" dirty="0"/>
          </a:p>
        </p:txBody>
      </p:sp>
      <p:pic>
        <p:nvPicPr>
          <p:cNvPr id="3" name="Picture 2"/>
          <p:cNvPicPr>
            <a:picLocks noChangeAspect="1"/>
          </p:cNvPicPr>
          <p:nvPr/>
        </p:nvPicPr>
        <p:blipFill>
          <a:blip r:embed="rId3"/>
          <a:stretch>
            <a:fillRect/>
          </a:stretch>
        </p:blipFill>
        <p:spPr>
          <a:xfrm>
            <a:off x="439292" y="1797748"/>
            <a:ext cx="3403077" cy="2445068"/>
          </a:xfrm>
          <a:prstGeom prst="rect">
            <a:avLst/>
          </a:prstGeom>
        </p:spPr>
      </p:pic>
      <p:sp>
        <p:nvSpPr>
          <p:cNvPr id="7" name="AutoShape 7"/>
          <p:cNvSpPr>
            <a:spLocks noChangeArrowheads="1"/>
          </p:cNvSpPr>
          <p:nvPr/>
        </p:nvSpPr>
        <p:spPr bwMode="auto">
          <a:xfrm>
            <a:off x="439292" y="4590246"/>
            <a:ext cx="2596516" cy="823002"/>
          </a:xfrm>
          <a:prstGeom prst="wedgeRoundRectCallout">
            <a:avLst>
              <a:gd name="adj1" fmla="val -8968"/>
              <a:gd name="adj2" fmla="val -85418"/>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a:t>
            </a:r>
            <a:r>
              <a:rPr lang="en-US" sz="2800" noProof="1" smtClean="0">
                <a:solidFill>
                  <a:schemeClr val="accent4"/>
                </a:solidFill>
                <a:effectLst>
                  <a:outerShdw blurRad="38100" dist="38100" dir="2700000" algn="tl">
                    <a:srgbClr val="000000">
                      <a:alpha val="43137"/>
                    </a:srgbClr>
                  </a:outerShdw>
                </a:effectLst>
                <a:cs typeface="Consolas" pitchFamily="49" charset="0"/>
              </a:rPr>
              <a:t>passwords</a:t>
            </a: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 table</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pic>
        <p:nvPicPr>
          <p:cNvPr id="5" name="Picture 4"/>
          <p:cNvPicPr>
            <a:picLocks noChangeAspect="1"/>
          </p:cNvPicPr>
          <p:nvPr/>
        </p:nvPicPr>
        <p:blipFill>
          <a:blip r:embed="rId4"/>
          <a:stretch>
            <a:fillRect/>
          </a:stretch>
        </p:blipFill>
        <p:spPr>
          <a:xfrm>
            <a:off x="4818126" y="1797748"/>
            <a:ext cx="4368794" cy="2225612"/>
          </a:xfrm>
          <a:prstGeom prst="rect">
            <a:avLst/>
          </a:prstGeom>
        </p:spPr>
      </p:pic>
      <p:sp>
        <p:nvSpPr>
          <p:cNvPr id="10" name="AutoShape 7"/>
          <p:cNvSpPr>
            <a:spLocks noChangeArrowheads="1"/>
          </p:cNvSpPr>
          <p:nvPr/>
        </p:nvSpPr>
        <p:spPr bwMode="auto">
          <a:xfrm>
            <a:off x="9302876" y="1797748"/>
            <a:ext cx="2596516" cy="823002"/>
          </a:xfrm>
          <a:prstGeom prst="wedgeRoundRectCallout">
            <a:avLst>
              <a:gd name="adj1" fmla="val -63436"/>
              <a:gd name="adj2" fmla="val 13836"/>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Random Row</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pic>
        <p:nvPicPr>
          <p:cNvPr id="8" name="Picture 7"/>
          <p:cNvPicPr>
            <a:picLocks noChangeAspect="1"/>
          </p:cNvPicPr>
          <p:nvPr/>
        </p:nvPicPr>
        <p:blipFill>
          <a:blip r:embed="rId5"/>
          <a:stretch>
            <a:fillRect/>
          </a:stretch>
        </p:blipFill>
        <p:spPr>
          <a:xfrm>
            <a:off x="5134524" y="4344522"/>
            <a:ext cx="3607140" cy="1899944"/>
          </a:xfrm>
          <a:prstGeom prst="rect">
            <a:avLst/>
          </a:prstGeom>
        </p:spPr>
      </p:pic>
      <p:sp>
        <p:nvSpPr>
          <p:cNvPr id="11" name="AutoShape 7"/>
          <p:cNvSpPr>
            <a:spLocks noChangeArrowheads="1"/>
          </p:cNvSpPr>
          <p:nvPr/>
        </p:nvSpPr>
        <p:spPr bwMode="auto">
          <a:xfrm>
            <a:off x="8400668" y="4344522"/>
            <a:ext cx="2596516" cy="823002"/>
          </a:xfrm>
          <a:prstGeom prst="wedgeRoundRectCallout">
            <a:avLst>
              <a:gd name="adj1" fmla="val -63436"/>
              <a:gd name="adj2" fmla="val 13836"/>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Result set</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1010238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INSERT – Subquery (2)</a:t>
            </a:r>
            <a:endParaRPr lang="bg-BG" dirty="0"/>
          </a:p>
        </p:txBody>
      </p:sp>
      <p:pic>
        <p:nvPicPr>
          <p:cNvPr id="2" name="Picture 1"/>
          <p:cNvPicPr>
            <a:picLocks noChangeAspect="1"/>
          </p:cNvPicPr>
          <p:nvPr/>
        </p:nvPicPr>
        <p:blipFill>
          <a:blip r:embed="rId3"/>
          <a:stretch>
            <a:fillRect/>
          </a:stretch>
        </p:blipFill>
        <p:spPr>
          <a:xfrm>
            <a:off x="718565" y="2010536"/>
            <a:ext cx="11122391" cy="2975991"/>
          </a:xfrm>
          <a:prstGeom prst="rect">
            <a:avLst/>
          </a:prstGeom>
        </p:spPr>
      </p:pic>
    </p:spTree>
    <p:extLst>
      <p:ext uri="{BB962C8B-B14F-4D97-AF65-F5344CB8AC3E}">
        <p14:creationId xmlns:p14="http://schemas.microsoft.com/office/powerpoint/2010/main" val="148158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INSERT – Subquery (3)</a:t>
            </a:r>
            <a:endParaRPr lang="bg-BG" dirty="0"/>
          </a:p>
        </p:txBody>
      </p:sp>
      <p:pic>
        <p:nvPicPr>
          <p:cNvPr id="3" name="Picture 2"/>
          <p:cNvPicPr>
            <a:picLocks noChangeAspect="1"/>
          </p:cNvPicPr>
          <p:nvPr/>
        </p:nvPicPr>
        <p:blipFill>
          <a:blip r:embed="rId3"/>
          <a:stretch>
            <a:fillRect/>
          </a:stretch>
        </p:blipFill>
        <p:spPr>
          <a:xfrm>
            <a:off x="231076" y="1896808"/>
            <a:ext cx="11539859" cy="2163128"/>
          </a:xfrm>
          <a:prstGeom prst="rect">
            <a:avLst/>
          </a:prstGeom>
        </p:spPr>
      </p:pic>
      <p:sp>
        <p:nvSpPr>
          <p:cNvPr id="5" name="AutoShape 7"/>
          <p:cNvSpPr>
            <a:spLocks noChangeArrowheads="1"/>
          </p:cNvSpPr>
          <p:nvPr/>
        </p:nvSpPr>
        <p:spPr bwMode="auto">
          <a:xfrm>
            <a:off x="1731644" y="4285446"/>
            <a:ext cx="2791588" cy="1481370"/>
          </a:xfrm>
          <a:prstGeom prst="wedgeRoundRectCallout">
            <a:avLst>
              <a:gd name="adj1" fmla="val -15091"/>
              <a:gd name="adj2" fmla="val -69449"/>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Produced Another Random Password</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56461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UPDATE</a:t>
            </a:r>
            <a:endParaRPr lang="bg-BG" dirty="0"/>
          </a:p>
        </p:txBody>
      </p:sp>
      <p:graphicFrame>
        <p:nvGraphicFramePr>
          <p:cNvPr id="2" name="Object 1"/>
          <p:cNvGraphicFramePr>
            <a:graphicFrameLocks noChangeAspect="1"/>
          </p:cNvGraphicFramePr>
          <p:nvPr>
            <p:extLst>
              <p:ext uri="{D42A27DB-BD31-4B8C-83A1-F6EECF244321}">
                <p14:modId xmlns:p14="http://schemas.microsoft.com/office/powerpoint/2010/main" val="3924232810"/>
              </p:ext>
            </p:extLst>
          </p:nvPr>
        </p:nvGraphicFramePr>
        <p:xfrm>
          <a:off x="586425" y="2726944"/>
          <a:ext cx="6400120" cy="2869184"/>
        </p:xfrm>
        <a:graphic>
          <a:graphicData uri="http://schemas.openxmlformats.org/presentationml/2006/ole">
            <mc:AlternateContent xmlns:mc="http://schemas.openxmlformats.org/markup-compatibility/2006">
              <mc:Choice xmlns:v="urn:schemas-microsoft-com:vml" Requires="v">
                <p:oleObj spid="_x0000_s3079" name="Bitmap Image" r:id="rId4" imgW="2149920" imgH="963360" progId="Paint.Picture">
                  <p:embed/>
                </p:oleObj>
              </mc:Choice>
              <mc:Fallback>
                <p:oleObj name="Bitmap Image" r:id="rId4" imgW="2149920" imgH="963360" progId="Paint.Picture">
                  <p:embed/>
                  <p:pic>
                    <p:nvPicPr>
                      <p:cNvPr id="0" name=""/>
                      <p:cNvPicPr/>
                      <p:nvPr/>
                    </p:nvPicPr>
                    <p:blipFill>
                      <a:blip r:embed="rId5"/>
                      <a:stretch>
                        <a:fillRect/>
                      </a:stretch>
                    </p:blipFill>
                    <p:spPr>
                      <a:xfrm>
                        <a:off x="586425" y="2726944"/>
                        <a:ext cx="6400120" cy="2869184"/>
                      </a:xfrm>
                      <a:prstGeom prst="rect">
                        <a:avLst/>
                      </a:prstGeom>
                    </p:spPr>
                  </p:pic>
                </p:oleObj>
              </mc:Fallback>
            </mc:AlternateContent>
          </a:graphicData>
        </a:graphic>
      </p:graphicFrame>
      <p:pic>
        <p:nvPicPr>
          <p:cNvPr id="6" name="Picture 5"/>
          <p:cNvPicPr>
            <a:picLocks noChangeAspect="1"/>
          </p:cNvPicPr>
          <p:nvPr/>
        </p:nvPicPr>
        <p:blipFill>
          <a:blip r:embed="rId6"/>
          <a:stretch>
            <a:fillRect/>
          </a:stretch>
        </p:blipFill>
        <p:spPr>
          <a:xfrm>
            <a:off x="408432" y="1553027"/>
            <a:ext cx="7898988" cy="954461"/>
          </a:xfrm>
          <a:prstGeom prst="rect">
            <a:avLst/>
          </a:prstGeom>
        </p:spPr>
      </p:pic>
      <p:sp>
        <p:nvSpPr>
          <p:cNvPr id="8" name="AutoShape 7"/>
          <p:cNvSpPr>
            <a:spLocks noChangeArrowheads="1"/>
          </p:cNvSpPr>
          <p:nvPr/>
        </p:nvSpPr>
        <p:spPr bwMode="auto">
          <a:xfrm>
            <a:off x="8071484" y="1618756"/>
            <a:ext cx="2596516" cy="823002"/>
          </a:xfrm>
          <a:prstGeom prst="wedgeRoundRectCallout">
            <a:avLst>
              <a:gd name="adj1" fmla="val -63436"/>
              <a:gd name="adj2" fmla="val 13836"/>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Before</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
        <p:nvSpPr>
          <p:cNvPr id="9" name="AutoShape 7"/>
          <p:cNvSpPr>
            <a:spLocks noChangeArrowheads="1"/>
          </p:cNvSpPr>
          <p:nvPr/>
        </p:nvSpPr>
        <p:spPr bwMode="auto">
          <a:xfrm>
            <a:off x="7888604" y="3750035"/>
            <a:ext cx="2596516" cy="823002"/>
          </a:xfrm>
          <a:prstGeom prst="wedgeRoundRectCallout">
            <a:avLst>
              <a:gd name="adj1" fmla="val -63436"/>
              <a:gd name="adj2" fmla="val 13836"/>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Update Query</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pic>
        <p:nvPicPr>
          <p:cNvPr id="10" name="Picture 9"/>
          <p:cNvPicPr>
            <a:picLocks noChangeAspect="1"/>
          </p:cNvPicPr>
          <p:nvPr/>
        </p:nvPicPr>
        <p:blipFill>
          <a:blip r:embed="rId7"/>
          <a:stretch>
            <a:fillRect/>
          </a:stretch>
        </p:blipFill>
        <p:spPr>
          <a:xfrm>
            <a:off x="586425" y="5681472"/>
            <a:ext cx="10266186" cy="1023091"/>
          </a:xfrm>
          <a:prstGeom prst="rect">
            <a:avLst/>
          </a:prstGeom>
        </p:spPr>
      </p:pic>
      <p:sp>
        <p:nvSpPr>
          <p:cNvPr id="11" name="AutoShape 7"/>
          <p:cNvSpPr>
            <a:spLocks noChangeArrowheads="1"/>
          </p:cNvSpPr>
          <p:nvPr/>
        </p:nvSpPr>
        <p:spPr bwMode="auto">
          <a:xfrm>
            <a:off x="8327516" y="5027769"/>
            <a:ext cx="1718692" cy="611031"/>
          </a:xfrm>
          <a:prstGeom prst="wedgeRoundRectCallout">
            <a:avLst>
              <a:gd name="adj1" fmla="val -58740"/>
              <a:gd name="adj2" fmla="val 46427"/>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After</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986826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0" y="0"/>
            <a:ext cx="12192000" cy="6858000"/>
          </a:xfrm>
        </p:spPr>
        <p:txBody>
          <a:bodyPr/>
          <a:lstStyle/>
          <a:p>
            <a:r>
              <a:rPr lang="en-US" dirty="0" smtClean="0"/>
              <a:t>Exercises</a:t>
            </a:r>
            <a:endParaRPr lang="bg-BG" dirty="0"/>
          </a:p>
        </p:txBody>
      </p:sp>
    </p:spTree>
    <p:extLst>
      <p:ext uri="{BB962C8B-B14F-4D97-AF65-F5344CB8AC3E}">
        <p14:creationId xmlns:p14="http://schemas.microsoft.com/office/powerpoint/2010/main" val="77681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34112" y="3816096"/>
            <a:ext cx="12192000" cy="1365504"/>
          </a:xfrm>
          <a:solidFill>
            <a:schemeClr val="accent1">
              <a:alpha val="80000"/>
            </a:schemeClr>
          </a:solidFill>
        </p:spPr>
        <p:txBody>
          <a:bodyPr/>
          <a:lstStyle/>
          <a:p>
            <a:r>
              <a:rPr lang="en-US" dirty="0" smtClean="0">
                <a:solidFill>
                  <a:schemeClr val="bg2"/>
                </a:solidFill>
              </a:rPr>
              <a:t>TABLE RELATIONS</a:t>
            </a:r>
            <a:endParaRPr lang="bg-BG" dirty="0">
              <a:solidFill>
                <a:schemeClr val="bg2"/>
              </a:solidFill>
            </a:endParaRPr>
          </a:p>
        </p:txBody>
      </p:sp>
    </p:spTree>
    <p:extLst>
      <p:ext uri="{BB962C8B-B14F-4D97-AF65-F5344CB8AC3E}">
        <p14:creationId xmlns:p14="http://schemas.microsoft.com/office/powerpoint/2010/main" val="366430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 Relationships</a:t>
            </a:r>
            <a:endParaRPr lang="bg-BG" dirty="0"/>
          </a:p>
        </p:txBody>
      </p:sp>
      <p:sp>
        <p:nvSpPr>
          <p:cNvPr id="6" name="Title 2"/>
          <p:cNvSpPr txBox="1">
            <a:spLocks/>
          </p:cNvSpPr>
          <p:nvPr/>
        </p:nvSpPr>
        <p:spPr>
          <a:xfrm>
            <a:off x="841258" y="2659086"/>
            <a:ext cx="10777718" cy="2949234"/>
          </a:xfrm>
          <a:prstGeom prst="rect">
            <a:avLst/>
          </a:prstGeom>
          <a:solidFill>
            <a:schemeClr val="tx2">
              <a:lumMod val="75000"/>
              <a:alpha val="79000"/>
            </a:schemeClr>
          </a:solidFill>
          <a:effectLst>
            <a:softEdge rad="114300"/>
          </a:effectLst>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baseline="0">
                <a:solidFill>
                  <a:srgbClr val="234465"/>
                </a:solidFill>
                <a:latin typeface="+mj-lt"/>
                <a:ea typeface="Lato Heavy" panose="020F0502020204030203" pitchFamily="34" charset="0"/>
                <a:cs typeface="Lato Heavy" panose="020F0502020204030203" pitchFamily="34" charset="0"/>
              </a:defRPr>
            </a:lvl1pPr>
          </a:lstStyle>
          <a:p>
            <a:pPr algn="ctr"/>
            <a:r>
              <a:rPr lang="en-US" sz="6400" dirty="0" smtClean="0">
                <a:solidFill>
                  <a:schemeClr val="bg1"/>
                </a:solidFill>
              </a:rPr>
              <a:t>Each topic should belong to a single category</a:t>
            </a:r>
            <a:endParaRPr lang="bg-BG" sz="6400" dirty="0">
              <a:solidFill>
                <a:schemeClr val="bg1"/>
              </a:solidFill>
            </a:endParaRPr>
          </a:p>
        </p:txBody>
      </p:sp>
    </p:spTree>
    <p:extLst>
      <p:ext uri="{BB962C8B-B14F-4D97-AF65-F5344CB8AC3E}">
        <p14:creationId xmlns:p14="http://schemas.microsoft.com/office/powerpoint/2010/main" val="50203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 Relationships</a:t>
            </a:r>
            <a:endParaRPr lang="bg-BG" dirty="0"/>
          </a:p>
        </p:txBody>
      </p:sp>
      <p:sp>
        <p:nvSpPr>
          <p:cNvPr id="5" name="AutoShape 7"/>
          <p:cNvSpPr>
            <a:spLocks noChangeArrowheads="1"/>
          </p:cNvSpPr>
          <p:nvPr/>
        </p:nvSpPr>
        <p:spPr bwMode="auto">
          <a:xfrm>
            <a:off x="4608956" y="1912190"/>
            <a:ext cx="1584580" cy="629341"/>
          </a:xfrm>
          <a:prstGeom prst="wedgeRoundRectCallout">
            <a:avLst>
              <a:gd name="adj1" fmla="val -61088"/>
              <a:gd name="adj2" fmla="val 49390"/>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Topic</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pic>
        <p:nvPicPr>
          <p:cNvPr id="3" name="Picture 2"/>
          <p:cNvPicPr>
            <a:picLocks noChangeAspect="1"/>
          </p:cNvPicPr>
          <p:nvPr/>
        </p:nvPicPr>
        <p:blipFill>
          <a:blip r:embed="rId3"/>
          <a:stretch>
            <a:fillRect/>
          </a:stretch>
        </p:blipFill>
        <p:spPr>
          <a:xfrm>
            <a:off x="6193536" y="4556117"/>
            <a:ext cx="4864608" cy="1900238"/>
          </a:xfrm>
          <a:prstGeom prst="rect">
            <a:avLst/>
          </a:prstGeom>
        </p:spPr>
      </p:pic>
      <p:sp>
        <p:nvSpPr>
          <p:cNvPr id="7" name="AutoShape 7"/>
          <p:cNvSpPr>
            <a:spLocks noChangeArrowheads="1"/>
          </p:cNvSpPr>
          <p:nvPr/>
        </p:nvSpPr>
        <p:spPr bwMode="auto">
          <a:xfrm>
            <a:off x="8498204" y="3926776"/>
            <a:ext cx="2206372" cy="629341"/>
          </a:xfrm>
          <a:prstGeom prst="wedgeRoundRectCallout">
            <a:avLst>
              <a:gd name="adj1" fmla="val -61088"/>
              <a:gd name="adj2" fmla="val 49390"/>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Categories</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pic>
        <p:nvPicPr>
          <p:cNvPr id="8" name="Picture 7"/>
          <p:cNvPicPr>
            <a:picLocks noChangeAspect="1"/>
          </p:cNvPicPr>
          <p:nvPr/>
        </p:nvPicPr>
        <p:blipFill>
          <a:blip r:embed="rId4"/>
          <a:stretch>
            <a:fillRect/>
          </a:stretch>
        </p:blipFill>
        <p:spPr>
          <a:xfrm>
            <a:off x="975360" y="2658557"/>
            <a:ext cx="5747528" cy="1024629"/>
          </a:xfrm>
          <a:prstGeom prst="rect">
            <a:avLst/>
          </a:prstGeom>
        </p:spPr>
      </p:pic>
      <p:pic>
        <p:nvPicPr>
          <p:cNvPr id="11" name="Picture 10"/>
          <p:cNvPicPr>
            <a:picLocks noChangeAspect="1"/>
          </p:cNvPicPr>
          <p:nvPr/>
        </p:nvPicPr>
        <p:blipFill>
          <a:blip r:embed="rId5"/>
          <a:stretch>
            <a:fillRect/>
          </a:stretch>
        </p:blipFill>
        <p:spPr>
          <a:xfrm>
            <a:off x="6382299" y="2658338"/>
            <a:ext cx="3440780" cy="1085683"/>
          </a:xfrm>
          <a:prstGeom prst="rect">
            <a:avLst/>
          </a:prstGeom>
        </p:spPr>
      </p:pic>
      <p:cxnSp>
        <p:nvCxnSpPr>
          <p:cNvPr id="15" name="Straight Arrow Connector 14"/>
          <p:cNvCxnSpPr/>
          <p:nvPr/>
        </p:nvCxnSpPr>
        <p:spPr>
          <a:xfrm flipH="1">
            <a:off x="6655832" y="3091490"/>
            <a:ext cx="487680" cy="1386840"/>
          </a:xfrm>
          <a:prstGeom prst="straightConnector1">
            <a:avLst/>
          </a:prstGeom>
          <a:ln w="952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AutoShape 7"/>
          <p:cNvSpPr>
            <a:spLocks noChangeArrowheads="1"/>
          </p:cNvSpPr>
          <p:nvPr/>
        </p:nvSpPr>
        <p:spPr bwMode="auto">
          <a:xfrm>
            <a:off x="3514724" y="4148601"/>
            <a:ext cx="2325244" cy="815032"/>
          </a:xfrm>
          <a:prstGeom prst="wedgeRoundRectCallout">
            <a:avLst>
              <a:gd name="adj1" fmla="val 86727"/>
              <a:gd name="adj2" fmla="val -112856"/>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Foreign key</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291214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 Relationships (2)</a:t>
            </a:r>
            <a:endParaRPr lang="bg-BG" dirty="0"/>
          </a:p>
        </p:txBody>
      </p:sp>
      <p:pic>
        <p:nvPicPr>
          <p:cNvPr id="2" name="Picture 1"/>
          <p:cNvPicPr>
            <a:picLocks noChangeAspect="1"/>
          </p:cNvPicPr>
          <p:nvPr/>
        </p:nvPicPr>
        <p:blipFill>
          <a:blip r:embed="rId3"/>
          <a:stretch>
            <a:fillRect/>
          </a:stretch>
        </p:blipFill>
        <p:spPr>
          <a:xfrm>
            <a:off x="1722882" y="2843402"/>
            <a:ext cx="8874494" cy="2191893"/>
          </a:xfrm>
          <a:prstGeom prst="rect">
            <a:avLst/>
          </a:prstGeom>
        </p:spPr>
      </p:pic>
    </p:spTree>
    <p:extLst>
      <p:ext uri="{BB962C8B-B14F-4D97-AF65-F5344CB8AC3E}">
        <p14:creationId xmlns:p14="http://schemas.microsoft.com/office/powerpoint/2010/main" val="2682171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 Relationships (3)</a:t>
            </a:r>
            <a:endParaRPr lang="bg-BG" dirty="0"/>
          </a:p>
        </p:txBody>
      </p:sp>
      <p:pic>
        <p:nvPicPr>
          <p:cNvPr id="3" name="Picture 2"/>
          <p:cNvPicPr>
            <a:picLocks noChangeAspect="1"/>
          </p:cNvPicPr>
          <p:nvPr/>
        </p:nvPicPr>
        <p:blipFill>
          <a:blip r:embed="rId3"/>
          <a:stretch>
            <a:fillRect/>
          </a:stretch>
        </p:blipFill>
        <p:spPr>
          <a:xfrm>
            <a:off x="797623" y="2435923"/>
            <a:ext cx="10902685" cy="2233613"/>
          </a:xfrm>
          <a:prstGeom prst="rect">
            <a:avLst/>
          </a:prstGeom>
        </p:spPr>
      </p:pic>
      <p:sp>
        <p:nvSpPr>
          <p:cNvPr id="5" name="AutoShape 7"/>
          <p:cNvSpPr>
            <a:spLocks noChangeArrowheads="1"/>
          </p:cNvSpPr>
          <p:nvPr/>
        </p:nvSpPr>
        <p:spPr bwMode="auto">
          <a:xfrm>
            <a:off x="7547228" y="2095070"/>
            <a:ext cx="2096644" cy="891970"/>
          </a:xfrm>
          <a:prstGeom prst="wedgeRoundRectCallout">
            <a:avLst>
              <a:gd name="adj1" fmla="val -61088"/>
              <a:gd name="adj2" fmla="val 49390"/>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Foreign Key Name</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
        <p:nvSpPr>
          <p:cNvPr id="6" name="AutoShape 7"/>
          <p:cNvSpPr>
            <a:spLocks noChangeArrowheads="1"/>
          </p:cNvSpPr>
          <p:nvPr/>
        </p:nvSpPr>
        <p:spPr bwMode="auto">
          <a:xfrm>
            <a:off x="9010268" y="3406640"/>
            <a:ext cx="2950084" cy="672561"/>
          </a:xfrm>
          <a:prstGeom prst="wedgeRoundRectCallout">
            <a:avLst>
              <a:gd name="adj1" fmla="val -68940"/>
              <a:gd name="adj2" fmla="val 13134"/>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Column Name</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
        <p:nvSpPr>
          <p:cNvPr id="7" name="AutoShape 7"/>
          <p:cNvSpPr>
            <a:spLocks noChangeArrowheads="1"/>
          </p:cNvSpPr>
          <p:nvPr/>
        </p:nvSpPr>
        <p:spPr bwMode="auto">
          <a:xfrm>
            <a:off x="3859713" y="4823460"/>
            <a:ext cx="2389252" cy="862561"/>
          </a:xfrm>
          <a:prstGeom prst="wedgeRoundRectCallout">
            <a:avLst>
              <a:gd name="adj1" fmla="val -14339"/>
              <a:gd name="adj2" fmla="val -88636"/>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Referenced Table</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
        <p:nvSpPr>
          <p:cNvPr id="8" name="AutoShape 7"/>
          <p:cNvSpPr>
            <a:spLocks noChangeArrowheads="1"/>
          </p:cNvSpPr>
          <p:nvPr/>
        </p:nvSpPr>
        <p:spPr bwMode="auto">
          <a:xfrm>
            <a:off x="8261025" y="4840653"/>
            <a:ext cx="2389252" cy="862561"/>
          </a:xfrm>
          <a:prstGeom prst="wedgeRoundRectCallout">
            <a:avLst>
              <a:gd name="adj1" fmla="val -35771"/>
              <a:gd name="adj2" fmla="val -85809"/>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Referenced Column</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328972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231136" y="2548128"/>
            <a:ext cx="7680960" cy="2596896"/>
          </a:xfrm>
          <a:solidFill>
            <a:schemeClr val="tx2">
              <a:lumMod val="75000"/>
              <a:alpha val="79000"/>
            </a:schemeClr>
          </a:solidFill>
          <a:effectLst>
            <a:softEdge rad="114300"/>
          </a:effectLst>
        </p:spPr>
        <p:txBody>
          <a:bodyPr/>
          <a:lstStyle/>
          <a:p>
            <a:pPr algn="ctr"/>
            <a:r>
              <a:rPr lang="en-US" sz="8600" dirty="0" smtClean="0">
                <a:solidFill>
                  <a:schemeClr val="bg1"/>
                </a:solidFill>
              </a:rPr>
              <a:t>RELATIONAL DATABASE</a:t>
            </a:r>
            <a:endParaRPr lang="bg-BG" sz="8600" dirty="0">
              <a:solidFill>
                <a:schemeClr val="bg1"/>
              </a:solidFill>
            </a:endParaRPr>
          </a:p>
        </p:txBody>
      </p:sp>
    </p:spTree>
    <p:extLst>
      <p:ext uri="{BB962C8B-B14F-4D97-AF65-F5344CB8AC3E}">
        <p14:creationId xmlns:p14="http://schemas.microsoft.com/office/powerpoint/2010/main" val="402801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DB Relations - Extraction</a:t>
            </a:r>
            <a:endParaRPr lang="bg-BG" dirty="0"/>
          </a:p>
        </p:txBody>
      </p:sp>
      <p:sp>
        <p:nvSpPr>
          <p:cNvPr id="9" name="Title 2"/>
          <p:cNvSpPr txBox="1">
            <a:spLocks/>
          </p:cNvSpPr>
          <p:nvPr/>
        </p:nvSpPr>
        <p:spPr>
          <a:xfrm>
            <a:off x="402346" y="2244558"/>
            <a:ext cx="11167862" cy="3717330"/>
          </a:xfrm>
          <a:prstGeom prst="rect">
            <a:avLst/>
          </a:prstGeom>
          <a:solidFill>
            <a:schemeClr val="tx2">
              <a:lumMod val="75000"/>
              <a:alpha val="79000"/>
            </a:schemeClr>
          </a:solidFill>
          <a:effectLst>
            <a:softEdge rad="114300"/>
          </a:effectLst>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baseline="0">
                <a:solidFill>
                  <a:srgbClr val="234465"/>
                </a:solidFill>
                <a:latin typeface="+mj-lt"/>
                <a:ea typeface="Lato Heavy" panose="020F0502020204030203" pitchFamily="34" charset="0"/>
                <a:cs typeface="Lato Heavy" panose="020F0502020204030203" pitchFamily="34" charset="0"/>
              </a:defRPr>
            </a:lvl1pPr>
          </a:lstStyle>
          <a:p>
            <a:pPr algn="ctr"/>
            <a:r>
              <a:rPr lang="en-US" sz="6400" dirty="0" smtClean="0">
                <a:solidFill>
                  <a:schemeClr val="bg1"/>
                </a:solidFill>
              </a:rPr>
              <a:t>Extract the topic </a:t>
            </a:r>
            <a:r>
              <a:rPr lang="en-US" sz="6400" dirty="0" smtClean="0">
                <a:solidFill>
                  <a:schemeClr val="bg2"/>
                </a:solidFill>
              </a:rPr>
              <a:t>title</a:t>
            </a:r>
            <a:r>
              <a:rPr lang="en-US" sz="6400" dirty="0" smtClean="0">
                <a:solidFill>
                  <a:schemeClr val="bg1"/>
                </a:solidFill>
              </a:rPr>
              <a:t> and </a:t>
            </a:r>
            <a:r>
              <a:rPr lang="en-US" sz="6400" dirty="0" smtClean="0">
                <a:solidFill>
                  <a:schemeClr val="bg2"/>
                </a:solidFill>
              </a:rPr>
              <a:t>body</a:t>
            </a:r>
            <a:r>
              <a:rPr lang="en-US" sz="6400" dirty="0" smtClean="0">
                <a:solidFill>
                  <a:schemeClr val="bg1"/>
                </a:solidFill>
              </a:rPr>
              <a:t> along with the category </a:t>
            </a:r>
            <a:r>
              <a:rPr lang="en-US" sz="6400" dirty="0" smtClean="0">
                <a:solidFill>
                  <a:schemeClr val="bg2"/>
                </a:solidFill>
              </a:rPr>
              <a:t>name</a:t>
            </a:r>
            <a:r>
              <a:rPr lang="en-US" sz="6400" dirty="0" smtClean="0">
                <a:solidFill>
                  <a:schemeClr val="bg1"/>
                </a:solidFill>
              </a:rPr>
              <a:t> it belongs to</a:t>
            </a:r>
            <a:endParaRPr lang="bg-BG" sz="6400" dirty="0">
              <a:solidFill>
                <a:schemeClr val="bg1"/>
              </a:solidFill>
            </a:endParaRPr>
          </a:p>
        </p:txBody>
      </p:sp>
    </p:spTree>
    <p:extLst>
      <p:ext uri="{BB962C8B-B14F-4D97-AF65-F5344CB8AC3E}">
        <p14:creationId xmlns:p14="http://schemas.microsoft.com/office/powerpoint/2010/main" val="3566763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DB Relations – Extraction (2)</a:t>
            </a:r>
            <a:endParaRPr lang="bg-BG" dirty="0"/>
          </a:p>
        </p:txBody>
      </p:sp>
      <p:pic>
        <p:nvPicPr>
          <p:cNvPr id="2" name="Picture 1"/>
          <p:cNvPicPr>
            <a:picLocks noChangeAspect="1"/>
          </p:cNvPicPr>
          <p:nvPr/>
        </p:nvPicPr>
        <p:blipFill>
          <a:blip r:embed="rId3"/>
          <a:stretch>
            <a:fillRect/>
          </a:stretch>
        </p:blipFill>
        <p:spPr>
          <a:xfrm>
            <a:off x="2059304" y="1907095"/>
            <a:ext cx="5585079" cy="4558145"/>
          </a:xfrm>
          <a:prstGeom prst="rect">
            <a:avLst/>
          </a:prstGeom>
        </p:spPr>
      </p:pic>
      <p:sp>
        <p:nvSpPr>
          <p:cNvPr id="5" name="AutoShape 7"/>
          <p:cNvSpPr>
            <a:spLocks noChangeArrowheads="1"/>
          </p:cNvSpPr>
          <p:nvPr/>
        </p:nvSpPr>
        <p:spPr bwMode="auto">
          <a:xfrm>
            <a:off x="5547739" y="3472766"/>
            <a:ext cx="2096644" cy="891970"/>
          </a:xfrm>
          <a:prstGeom prst="wedgeRoundRectCallout">
            <a:avLst>
              <a:gd name="adj1" fmla="val -61088"/>
              <a:gd name="adj2" fmla="val 49390"/>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Alias</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
        <p:nvSpPr>
          <p:cNvPr id="6" name="AutoShape 7"/>
          <p:cNvSpPr>
            <a:spLocks noChangeArrowheads="1"/>
          </p:cNvSpPr>
          <p:nvPr/>
        </p:nvSpPr>
        <p:spPr bwMode="auto">
          <a:xfrm>
            <a:off x="6382299" y="4272819"/>
            <a:ext cx="2096644" cy="891970"/>
          </a:xfrm>
          <a:prstGeom prst="wedgeRoundRectCallout">
            <a:avLst>
              <a:gd name="adj1" fmla="val -61088"/>
              <a:gd name="adj2" fmla="val 49390"/>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Alias</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
        <p:nvSpPr>
          <p:cNvPr id="7" name="AutoShape 7"/>
          <p:cNvSpPr>
            <a:spLocks noChangeArrowheads="1"/>
          </p:cNvSpPr>
          <p:nvPr/>
        </p:nvSpPr>
        <p:spPr bwMode="auto">
          <a:xfrm>
            <a:off x="280795" y="2477176"/>
            <a:ext cx="2096644" cy="891970"/>
          </a:xfrm>
          <a:prstGeom prst="wedgeRoundRectCallout">
            <a:avLst>
              <a:gd name="adj1" fmla="val 68005"/>
              <a:gd name="adj2" fmla="val -33989"/>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Using the Alias</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781174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DB Relations – Extraction (3)</a:t>
            </a:r>
            <a:endParaRPr lang="bg-BG" dirty="0"/>
          </a:p>
        </p:txBody>
      </p:sp>
      <p:pic>
        <p:nvPicPr>
          <p:cNvPr id="3" name="Picture 2"/>
          <p:cNvPicPr>
            <a:picLocks noChangeAspect="1"/>
          </p:cNvPicPr>
          <p:nvPr/>
        </p:nvPicPr>
        <p:blipFill>
          <a:blip r:embed="rId3"/>
          <a:stretch>
            <a:fillRect/>
          </a:stretch>
        </p:blipFill>
        <p:spPr>
          <a:xfrm>
            <a:off x="923996" y="2941891"/>
            <a:ext cx="10916606" cy="1849565"/>
          </a:xfrm>
          <a:prstGeom prst="rect">
            <a:avLst/>
          </a:prstGeom>
        </p:spPr>
      </p:pic>
      <p:sp>
        <p:nvSpPr>
          <p:cNvPr id="8" name="AutoShape 7"/>
          <p:cNvSpPr>
            <a:spLocks noChangeArrowheads="1"/>
          </p:cNvSpPr>
          <p:nvPr/>
        </p:nvSpPr>
        <p:spPr bwMode="auto">
          <a:xfrm>
            <a:off x="5333976" y="2049920"/>
            <a:ext cx="2920007" cy="1034655"/>
          </a:xfrm>
          <a:prstGeom prst="wedgeRoundRectCallout">
            <a:avLst>
              <a:gd name="adj1" fmla="val -61088"/>
              <a:gd name="adj2" fmla="val 49390"/>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The Joined Resultset</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2328547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0" y="0"/>
            <a:ext cx="12192000" cy="6858000"/>
          </a:xfrm>
        </p:spPr>
        <p:txBody>
          <a:bodyPr/>
          <a:lstStyle/>
          <a:p>
            <a:r>
              <a:rPr lang="en-US" dirty="0" smtClean="0"/>
              <a:t>Exercises</a:t>
            </a:r>
            <a:endParaRPr lang="bg-BG" dirty="0"/>
          </a:p>
        </p:txBody>
      </p:sp>
    </p:spTree>
    <p:extLst>
      <p:ext uri="{BB962C8B-B14F-4D97-AF65-F5344CB8AC3E}">
        <p14:creationId xmlns:p14="http://schemas.microsoft.com/office/powerpoint/2010/main" val="363339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846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52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569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0" y="982980"/>
            <a:ext cx="12192000" cy="1303020"/>
          </a:xfrm>
        </p:spPr>
        <p:txBody>
          <a:bodyPr/>
          <a:lstStyle/>
          <a:p>
            <a:r>
              <a:rPr lang="en-US" dirty="0" smtClean="0"/>
              <a:t>Installation</a:t>
            </a:r>
            <a:endParaRPr lang="bg-BG" dirty="0"/>
          </a:p>
        </p:txBody>
      </p:sp>
      <p:sp>
        <p:nvSpPr>
          <p:cNvPr id="5" name="Title 1"/>
          <p:cNvSpPr txBox="1">
            <a:spLocks/>
          </p:cNvSpPr>
          <p:nvPr/>
        </p:nvSpPr>
        <p:spPr>
          <a:xfrm>
            <a:off x="1123635" y="2898174"/>
            <a:ext cx="11591748" cy="2668236"/>
          </a:xfrm>
          <a:prstGeom prst="rect">
            <a:avLst/>
          </a:prstGeom>
        </p:spPr>
        <p:txBody>
          <a:bodyPr/>
          <a:lstStyle>
            <a:lvl1pPr algn="l" defTabSz="914400" rtl="0" eaLnBrk="1" latinLnBrk="0" hangingPunct="1">
              <a:lnSpc>
                <a:spcPct val="90000"/>
              </a:lnSpc>
              <a:spcBef>
                <a:spcPct val="0"/>
              </a:spcBef>
              <a:buNone/>
              <a:defRPr sz="6000" kern="1200">
                <a:solidFill>
                  <a:srgbClr val="234465"/>
                </a:solidFill>
                <a:latin typeface="+mj-lt"/>
                <a:ea typeface="Lato Heavy" panose="020F0502020204030203" pitchFamily="34" charset="0"/>
                <a:cs typeface="Lato Heavy" panose="020F0502020204030203" pitchFamily="34" charset="0"/>
              </a:defRPr>
            </a:lvl1pPr>
          </a:lstStyle>
          <a:p>
            <a:r>
              <a:rPr lang="en-US" sz="4000" dirty="0"/>
              <a:t>1. MySQL </a:t>
            </a:r>
            <a:r>
              <a:rPr lang="en-US" sz="4000" dirty="0" smtClean="0"/>
              <a:t>Server: </a:t>
            </a:r>
            <a:r>
              <a:rPr lang="en-US" sz="4000" dirty="0" smtClean="0">
                <a:hlinkClick r:id="rId3"/>
              </a:rPr>
              <a:t>Official site</a:t>
            </a:r>
            <a:r>
              <a:rPr lang="en-US" sz="4000" dirty="0" smtClean="0"/>
              <a:t> or </a:t>
            </a:r>
            <a:r>
              <a:rPr lang="en-US" sz="4000" dirty="0" smtClean="0">
                <a:hlinkClick r:id="rId4"/>
              </a:rPr>
              <a:t>XAMPP</a:t>
            </a:r>
            <a:endParaRPr lang="en-US" sz="4000" dirty="0" smtClean="0"/>
          </a:p>
          <a:p>
            <a:endParaRPr lang="en-US" sz="4000" dirty="0"/>
          </a:p>
          <a:p>
            <a:r>
              <a:rPr lang="en-US" sz="4000" dirty="0"/>
              <a:t>2. MySQL </a:t>
            </a:r>
            <a:r>
              <a:rPr lang="en-US" sz="4000" dirty="0" smtClean="0"/>
              <a:t>Client: </a:t>
            </a:r>
            <a:r>
              <a:rPr lang="en-US" sz="4000" dirty="0" smtClean="0">
                <a:hlinkClick r:id="rId5"/>
              </a:rPr>
              <a:t>HeidiSQL</a:t>
            </a:r>
            <a:endParaRPr lang="en-US" sz="4000" dirty="0" smtClean="0"/>
          </a:p>
          <a:p>
            <a:endParaRPr lang="en-US" sz="4000" dirty="0"/>
          </a:p>
          <a:p>
            <a:endParaRPr lang="bg-BG" sz="4000" dirty="0"/>
          </a:p>
        </p:txBody>
      </p:sp>
    </p:spTree>
    <p:extLst>
      <p:ext uri="{BB962C8B-B14F-4D97-AF65-F5344CB8AC3E}">
        <p14:creationId xmlns:p14="http://schemas.microsoft.com/office/powerpoint/2010/main" val="3883328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a:t>
            </a:r>
            <a:endParaRPr lang="bg-BG" dirty="0"/>
          </a:p>
        </p:txBody>
      </p:sp>
      <p:pic>
        <p:nvPicPr>
          <p:cNvPr id="6" name="Picture 5"/>
          <p:cNvPicPr>
            <a:picLocks noChangeAspect="1"/>
          </p:cNvPicPr>
          <p:nvPr/>
        </p:nvPicPr>
        <p:blipFill>
          <a:blip r:embed="rId3"/>
          <a:stretch>
            <a:fillRect/>
          </a:stretch>
        </p:blipFill>
        <p:spPr>
          <a:xfrm>
            <a:off x="1574482" y="1693545"/>
            <a:ext cx="8177819" cy="4924425"/>
          </a:xfrm>
          <a:prstGeom prst="rect">
            <a:avLst/>
          </a:prstGeom>
        </p:spPr>
      </p:pic>
    </p:spTree>
    <p:extLst>
      <p:ext uri="{BB962C8B-B14F-4D97-AF65-F5344CB8AC3E}">
        <p14:creationId xmlns:p14="http://schemas.microsoft.com/office/powerpoint/2010/main" val="270944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(2)</a:t>
            </a:r>
            <a:endParaRPr lang="bg-BG" dirty="0"/>
          </a:p>
        </p:txBody>
      </p:sp>
      <p:pic>
        <p:nvPicPr>
          <p:cNvPr id="4" name="Picture 3"/>
          <p:cNvPicPr>
            <a:picLocks noChangeAspect="1"/>
          </p:cNvPicPr>
          <p:nvPr/>
        </p:nvPicPr>
        <p:blipFill>
          <a:blip r:embed="rId2"/>
          <a:stretch>
            <a:fillRect/>
          </a:stretch>
        </p:blipFill>
        <p:spPr>
          <a:xfrm>
            <a:off x="1528763" y="1464945"/>
            <a:ext cx="8655368" cy="5211990"/>
          </a:xfrm>
          <a:prstGeom prst="rect">
            <a:avLst/>
          </a:prstGeom>
        </p:spPr>
      </p:pic>
      <p:sp>
        <p:nvSpPr>
          <p:cNvPr id="5" name="AutoShape 7"/>
          <p:cNvSpPr>
            <a:spLocks noChangeArrowheads="1"/>
          </p:cNvSpPr>
          <p:nvPr/>
        </p:nvSpPr>
        <p:spPr bwMode="auto">
          <a:xfrm>
            <a:off x="6732659" y="2861487"/>
            <a:ext cx="1748401" cy="773254"/>
          </a:xfrm>
          <a:prstGeom prst="wedgeRoundRectCallout">
            <a:avLst>
              <a:gd name="adj1" fmla="val -65825"/>
              <a:gd name="adj2" fmla="val 48447"/>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DB User</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
        <p:nvSpPr>
          <p:cNvPr id="6" name="AutoShape 7"/>
          <p:cNvSpPr>
            <a:spLocks noChangeArrowheads="1"/>
          </p:cNvSpPr>
          <p:nvPr/>
        </p:nvSpPr>
        <p:spPr bwMode="auto">
          <a:xfrm>
            <a:off x="4108046" y="4473117"/>
            <a:ext cx="1748401" cy="773254"/>
          </a:xfrm>
          <a:prstGeom prst="wedgeRoundRectCallout">
            <a:avLst>
              <a:gd name="adj1" fmla="val 61001"/>
              <a:gd name="adj2" fmla="val -56503"/>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DB Pass</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241102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Creation</a:t>
            </a:r>
            <a:endParaRPr lang="bg-BG" dirty="0"/>
          </a:p>
        </p:txBody>
      </p:sp>
      <p:pic>
        <p:nvPicPr>
          <p:cNvPr id="4" name="Picture 3"/>
          <p:cNvPicPr>
            <a:picLocks noChangeAspect="1"/>
          </p:cNvPicPr>
          <p:nvPr/>
        </p:nvPicPr>
        <p:blipFill>
          <a:blip r:embed="rId2"/>
          <a:stretch>
            <a:fillRect/>
          </a:stretch>
        </p:blipFill>
        <p:spPr>
          <a:xfrm>
            <a:off x="586425" y="2153602"/>
            <a:ext cx="10853817" cy="3854768"/>
          </a:xfrm>
          <a:prstGeom prst="rect">
            <a:avLst/>
          </a:prstGeom>
        </p:spPr>
      </p:pic>
    </p:spTree>
    <p:extLst>
      <p:ext uri="{BB962C8B-B14F-4D97-AF65-F5344CB8AC3E}">
        <p14:creationId xmlns:p14="http://schemas.microsoft.com/office/powerpoint/2010/main" val="1874760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Creation (2)</a:t>
            </a:r>
            <a:endParaRPr lang="bg-BG" dirty="0"/>
          </a:p>
        </p:txBody>
      </p:sp>
      <p:pic>
        <p:nvPicPr>
          <p:cNvPr id="3" name="Picture 2"/>
          <p:cNvPicPr>
            <a:picLocks noChangeAspect="1"/>
          </p:cNvPicPr>
          <p:nvPr/>
        </p:nvPicPr>
        <p:blipFill>
          <a:blip r:embed="rId3"/>
          <a:stretch>
            <a:fillRect/>
          </a:stretch>
        </p:blipFill>
        <p:spPr>
          <a:xfrm>
            <a:off x="2672524" y="1794700"/>
            <a:ext cx="5910644" cy="4717865"/>
          </a:xfrm>
          <a:prstGeom prst="rect">
            <a:avLst/>
          </a:prstGeom>
        </p:spPr>
      </p:pic>
      <p:sp>
        <p:nvSpPr>
          <p:cNvPr id="5" name="AutoShape 7"/>
          <p:cNvSpPr>
            <a:spLocks noChangeArrowheads="1"/>
          </p:cNvSpPr>
          <p:nvPr/>
        </p:nvSpPr>
        <p:spPr bwMode="auto">
          <a:xfrm>
            <a:off x="5273906" y="3993057"/>
            <a:ext cx="2109874" cy="773254"/>
          </a:xfrm>
          <a:prstGeom prst="wedgeRoundRectCallout">
            <a:avLst>
              <a:gd name="adj1" fmla="val -35099"/>
              <a:gd name="adj2" fmla="val 100183"/>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Encoding</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243476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1_Custom Design">
  <a:themeElements>
    <a:clrScheme name="Custom 2">
      <a:dk1>
        <a:srgbClr val="234465"/>
      </a:dk1>
      <a:lt1>
        <a:srgbClr val="FFFFFF"/>
      </a:lt1>
      <a:dk2>
        <a:srgbClr val="234465"/>
      </a:dk2>
      <a:lt2>
        <a:srgbClr val="FFA000"/>
      </a:lt2>
      <a:accent1>
        <a:srgbClr val="234465"/>
      </a:accent1>
      <a:accent2>
        <a:srgbClr val="FF3300"/>
      </a:accent2>
      <a:accent3>
        <a:srgbClr val="66FF66"/>
      </a:accent3>
      <a:accent4>
        <a:srgbClr val="EE792A"/>
      </a:accent4>
      <a:accent5>
        <a:srgbClr val="FFFF00"/>
      </a:accent5>
      <a:accent6>
        <a:srgbClr val="0070C0"/>
      </a:accent6>
      <a:hlink>
        <a:srgbClr val="FFA000"/>
      </a:hlink>
      <a:folHlink>
        <a:srgbClr val="FFA000"/>
      </a:folHlink>
    </a:clrScheme>
    <a:fontScheme name="Montsterrat Family">
      <a:majorFont>
        <a:latin typeface="Montserrat"/>
        <a:ea typeface=""/>
        <a:cs typeface=""/>
      </a:majorFont>
      <a:minorFont>
        <a:latin typeface="Montserra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2">
      <a:dk1>
        <a:srgbClr val="FFA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C5E0B3"/>
      </a:hlink>
      <a:folHlink>
        <a:srgbClr val="954F72"/>
      </a:folHlink>
    </a:clrScheme>
    <a:fontScheme name="Custom 2">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8482</TotalTime>
  <Words>1548</Words>
  <Application>Microsoft Office PowerPoint</Application>
  <PresentationFormat>Widescreen</PresentationFormat>
  <Paragraphs>177</Paragraphs>
  <Slides>46</Slides>
  <Notes>43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9" baseType="lpstr">
      <vt:lpstr>Arial</vt:lpstr>
      <vt:lpstr>Calibri</vt:lpstr>
      <vt:lpstr>Consolas</vt:lpstr>
      <vt:lpstr>Courier New</vt:lpstr>
      <vt:lpstr>Lato Heavy</vt:lpstr>
      <vt:lpstr>Lato Light</vt:lpstr>
      <vt:lpstr>Lato Medium</vt:lpstr>
      <vt:lpstr>Montserrat</vt:lpstr>
      <vt:lpstr>Montserrat Light</vt:lpstr>
      <vt:lpstr>Montserrat Ultra Light</vt:lpstr>
      <vt:lpstr>Wingdings</vt:lpstr>
      <vt:lpstr>1_Custom Design</vt:lpstr>
      <vt:lpstr>Bitmap Image</vt:lpstr>
      <vt:lpstr>Introduction to MySQL</vt:lpstr>
      <vt:lpstr>PowerPoint Presentation</vt:lpstr>
      <vt:lpstr>PowerPoint Presentation</vt:lpstr>
      <vt:lpstr>RELATIONAL DATABASE</vt:lpstr>
      <vt:lpstr>PowerPoint Presentation</vt:lpstr>
      <vt:lpstr>Connection</vt:lpstr>
      <vt:lpstr>Connection (2)</vt:lpstr>
      <vt:lpstr>DB Creation</vt:lpstr>
      <vt:lpstr>DB Creation (2)</vt:lpstr>
      <vt:lpstr>Table Creation</vt:lpstr>
      <vt:lpstr>Table Creation – Data Types</vt:lpstr>
      <vt:lpstr>Table Creation – Autoincrement</vt:lpstr>
      <vt:lpstr>Table Creation – Autoincrement</vt:lpstr>
      <vt:lpstr>Table Creation – Example</vt:lpstr>
      <vt:lpstr>Table Creation – Example</vt:lpstr>
      <vt:lpstr>Table Population – Example</vt:lpstr>
      <vt:lpstr>Table Population – Example</vt:lpstr>
      <vt:lpstr>Table Population – Example</vt:lpstr>
      <vt:lpstr>PowerPoint Presentation</vt:lpstr>
      <vt:lpstr>PowerPoint Presentation</vt:lpstr>
      <vt:lpstr>SELECT (everything)</vt:lpstr>
      <vt:lpstr>SELECT (projection)</vt:lpstr>
      <vt:lpstr>SELECT (filtration)</vt:lpstr>
      <vt:lpstr>SELECT (filtration)</vt:lpstr>
      <vt:lpstr>SELECT (filtration)</vt:lpstr>
      <vt:lpstr>SELECT (filtration)</vt:lpstr>
      <vt:lpstr>INSERT</vt:lpstr>
      <vt:lpstr>INSERT</vt:lpstr>
      <vt:lpstr>INSERT</vt:lpstr>
      <vt:lpstr>INSERT - Subquery</vt:lpstr>
      <vt:lpstr>INSERT – Subquery (2)</vt:lpstr>
      <vt:lpstr>INSERT – Subquery (3)</vt:lpstr>
      <vt:lpstr>UPDATE</vt:lpstr>
      <vt:lpstr>PowerPoint Presentation</vt:lpstr>
      <vt:lpstr>PowerPoint Presentation</vt:lpstr>
      <vt:lpstr>Database Relationships</vt:lpstr>
      <vt:lpstr>Database Relationships</vt:lpstr>
      <vt:lpstr>Database Relationships (2)</vt:lpstr>
      <vt:lpstr>Database Relationships (3)</vt:lpstr>
      <vt:lpstr>DB Relations - Extraction</vt:lpstr>
      <vt:lpstr>DB Relations – Extraction (2)</vt:lpstr>
      <vt:lpstr>DB Relations – Extraction (3)</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Web Development</dc:title>
  <dc:creator>RoYaL</dc:creator>
  <cp:keywords>php, web, development, http, symfony</cp:keywords>
  <cp:lastModifiedBy>Windows User</cp:lastModifiedBy>
  <cp:revision>307</cp:revision>
  <dcterms:created xsi:type="dcterms:W3CDTF">2016-07-03T08:09:55Z</dcterms:created>
  <dcterms:modified xsi:type="dcterms:W3CDTF">2016-11-03T16:14:35Z</dcterms:modified>
  <cp:category>https://softuni.bg/trainings/1470/php-web-development-october-2016</cp:category>
</cp:coreProperties>
</file>