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83" r:id="rId2"/>
    <p:sldId id="284" r:id="rId3"/>
    <p:sldId id="316" r:id="rId4"/>
    <p:sldId id="406" r:id="rId5"/>
    <p:sldId id="286" r:id="rId6"/>
    <p:sldId id="281" r:id="rId7"/>
    <p:sldId id="28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A000"/>
    <a:srgbClr val="234465"/>
    <a:srgbClr val="163757"/>
    <a:srgbClr val="47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99" autoAdjust="0"/>
    <p:restoredTop sz="82320" autoAdjust="0"/>
  </p:normalViewPr>
  <p:slideViewPr>
    <p:cSldViewPr snapToGrid="0">
      <p:cViewPr varScale="1">
        <p:scale>
          <a:sx n="46" d="100"/>
          <a:sy n="46" d="100"/>
        </p:scale>
        <p:origin x="64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77"/>
    </p:cViewPr>
  </p:sorterViewPr>
  <p:notesViewPr>
    <p:cSldViewPr snapToGrid="0">
      <p:cViewPr>
        <p:scale>
          <a:sx n="33" d="100"/>
          <a:sy n="33" d="100"/>
        </p:scale>
        <p:origin x="2534" y="3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Unity Basics - Course Introduction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A056-6D35-4283-A0A4-80E4C6FD4C95}" type="datetimeFigureOut">
              <a:rPr lang="bg-BG" smtClean="0"/>
              <a:t>10.11.2016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2889C-EA4F-4654-ABC9-C138202708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168477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4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/>
          </p:nvPr>
        </p:nvSpPr>
        <p:spPr>
          <a:xfrm>
            <a:off x="0" y="261257"/>
            <a:ext cx="6858000" cy="56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/>
            </a:lvl1pPr>
          </a:lstStyle>
          <a:p>
            <a:r>
              <a:rPr lang="en-US" dirty="0"/>
              <a:t>Lecture Name</a:t>
            </a:r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539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PHP Web Development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530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PHP Web Development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28813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PHP Web Development</a:t>
            </a:r>
            <a:endParaRPr lang="bg-BG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Exercise</a:t>
            </a:r>
            <a:r>
              <a:rPr lang="en-US" sz="1600" baseline="0" dirty="0" smtClean="0"/>
              <a:t> for connecting to DB and fetching </a:t>
            </a:r>
            <a:r>
              <a:rPr lang="en-US" sz="1600" baseline="0" dirty="0" err="1" smtClean="0"/>
              <a:t>resultsets</a:t>
            </a:r>
            <a:r>
              <a:rPr lang="en-US" sz="1600" baseline="0" dirty="0" smtClean="0"/>
              <a:t> (Section 1)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92958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PHP Web Development</a:t>
            </a:r>
            <a:endParaRPr lang="bg-BG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Exercise</a:t>
            </a:r>
            <a:r>
              <a:rPr lang="en-US" sz="1600" baseline="0" dirty="0" smtClean="0"/>
              <a:t> for login, register, </a:t>
            </a:r>
            <a:r>
              <a:rPr lang="en-US" sz="1600" baseline="0" dirty="0" err="1" smtClean="0"/>
              <a:t>etc</a:t>
            </a:r>
            <a:r>
              <a:rPr lang="en-US" sz="1600" baseline="0" dirty="0" smtClean="0"/>
              <a:t> </a:t>
            </a:r>
            <a:r>
              <a:rPr lang="en-US" sz="1600" baseline="0" smtClean="0"/>
              <a:t>(Section 2 to 4)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854691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PHP Web Development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834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PHP Web Development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142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PHP Web Development</a:t>
            </a:r>
            <a:endParaRPr lang="bg-BG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690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5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ottom">
    <p:bg>
      <p:bgPr>
        <a:solidFill>
          <a:srgbClr val="2344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41131" y="5047090"/>
            <a:ext cx="7382341" cy="7478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5400">
                <a:solidFill>
                  <a:srgbClr val="FFA000"/>
                </a:solidFill>
                <a:latin typeface="+mj-lt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1130" y="5794987"/>
            <a:ext cx="7382341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bg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pic>
        <p:nvPicPr>
          <p:cNvPr id="9" name="Picture 4">
            <a:hlinkClick r:id="rId2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112" y="37617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1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55112" y="4598508"/>
            <a:ext cx="3187613" cy="4605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chemeClr val="bg2"/>
                </a:solidFill>
                <a:effectLst/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5112" y="5134607"/>
            <a:ext cx="3187614" cy="3912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bg2"/>
                </a:solidFill>
                <a:effectLst/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55114" y="5622231"/>
            <a:ext cx="3187613" cy="3220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bg2"/>
                </a:solidFill>
                <a:effectLst/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55113" y="6054683"/>
            <a:ext cx="3187613" cy="2943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bg2"/>
                </a:solidFill>
                <a:effectLst/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455112" y="2890453"/>
            <a:ext cx="2172351" cy="795696"/>
          </a:xfrm>
          <a:prstGeom prst="roundRect">
            <a:avLst>
              <a:gd name="adj" fmla="val 36774"/>
            </a:avLst>
          </a:prstGeom>
          <a:solidFill>
            <a:srgbClr val="234465">
              <a:alpha val="50000"/>
            </a:srgbClr>
          </a:solidFill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177570" y="509954"/>
            <a:ext cx="3218729" cy="41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4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Lecture Name - Summary</a:t>
            </a:r>
            <a:endParaRPr lang="bg-BG" dirty="0"/>
          </a:p>
        </p:txBody>
      </p:sp>
      <p:pic>
        <p:nvPicPr>
          <p:cNvPr id="3" name="Picture 2" descr="C:\Users\Ivan\Desktop\elements_presentations\summary_pic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296" y="1809541"/>
            <a:ext cx="3514642" cy="26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13037" y="1809541"/>
            <a:ext cx="7729238" cy="474048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4238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>
            <a:off x="8214360" y="-1"/>
            <a:ext cx="3977640" cy="6858001"/>
          </a:xfrm>
          <a:prstGeom prst="triangle">
            <a:avLst>
              <a:gd name="adj" fmla="val 10000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Parallelogram 8"/>
          <p:cNvSpPr/>
          <p:nvPr userDrawn="1"/>
        </p:nvSpPr>
        <p:spPr>
          <a:xfrm>
            <a:off x="0" y="1"/>
            <a:ext cx="12192000" cy="6858000"/>
          </a:xfrm>
          <a:prstGeom prst="parallelogram">
            <a:avLst>
              <a:gd name="adj" fmla="val 57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0" y="0"/>
            <a:ext cx="3977640" cy="6858000"/>
          </a:xfrm>
          <a:prstGeom prst="triangle">
            <a:avLst>
              <a:gd name="adj" fmla="val 10000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extBox 2"/>
          <p:cNvSpPr txBox="1"/>
          <p:nvPr userDrawn="1"/>
        </p:nvSpPr>
        <p:spPr>
          <a:xfrm>
            <a:off x="3191069" y="214184"/>
            <a:ext cx="86878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Lato Heavy" panose="020F0502020204030203" pitchFamily="34" charset="0"/>
              </a:rPr>
              <a:t>Any Questions?</a:t>
            </a:r>
            <a:endParaRPr lang="bg-BG" sz="6600" dirty="0">
              <a:solidFill>
                <a:schemeClr val="bg1"/>
              </a:solidFill>
              <a:latin typeface="+mj-lt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9155" y="1855507"/>
            <a:ext cx="4063468" cy="416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cense Slide"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  <a:alpha val="3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6425" y="537364"/>
            <a:ext cx="3007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+mj-lt"/>
              </a:rPr>
              <a:t>License</a:t>
            </a:r>
            <a:endParaRPr lang="bg-BG" sz="6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>
            <a:hlinkClick r:id="rId2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5493" y="472488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26571" y="1875454"/>
            <a:ext cx="115886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course (slides, examples, demos, videos, homework, etc.)</a:t>
            </a:r>
            <a:br>
              <a:rPr lang="en-US" sz="3200" dirty="0"/>
            </a:br>
            <a:r>
              <a:rPr lang="en-US" sz="3200" dirty="0"/>
              <a:t>is licensed under the "</a:t>
            </a:r>
            <a:r>
              <a:rPr lang="en-US" sz="3200" dirty="0">
                <a:hlinkClick r:id="rId2"/>
              </a:rPr>
              <a:t>Creative Commons </a:t>
            </a:r>
            <a:r>
              <a:rPr lang="en-US" sz="3200" noProof="1">
                <a:hlinkClick r:id="rId2"/>
              </a:rPr>
              <a:t>Attribution-NonCommercial-ShareAlike</a:t>
            </a:r>
            <a:r>
              <a:rPr lang="en-US" sz="3200" dirty="0">
                <a:hlinkClick r:id="rId2"/>
              </a:rPr>
              <a:t> 4.0 International</a:t>
            </a:r>
            <a:r>
              <a:rPr lang="en-US" sz="3200" dirty="0"/>
              <a:t>" license</a:t>
            </a:r>
            <a:endParaRPr lang="bg-BG" sz="3200" dirty="0"/>
          </a:p>
          <a:p>
            <a:pPr marL="0" indent="0">
              <a:buNone/>
            </a:pP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258934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  <a:alpha val="63000"/>
              </a:schemeClr>
            </a:gs>
            <a:gs pos="100000">
              <a:schemeClr val="bg1">
                <a:shade val="63000"/>
                <a:satMod val="120000"/>
                <a:alpha val="3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26571" y="2252168"/>
            <a:ext cx="11588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Software University Foundation – </a:t>
            </a:r>
            <a:r>
              <a:rPr lang="en-US" sz="2400" noProof="1">
                <a:hlinkClick r:id="rId2"/>
              </a:rPr>
              <a:t>softuni.org</a:t>
            </a:r>
            <a:endParaRPr lang="en-US" sz="2400" noProof="1"/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Software University – High-Quality Education – </a:t>
            </a:r>
            <a:r>
              <a:rPr lang="en-US" sz="2400" noProof="1">
                <a:hlinkClick r:id="rId3"/>
              </a:rPr>
              <a:t>softuni.bg</a:t>
            </a:r>
            <a:endParaRPr lang="en-US" sz="2400" noProof="1"/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Software University –</a:t>
            </a:r>
            <a:r>
              <a:rPr lang="en-US" sz="2800" baseline="0" dirty="0"/>
              <a:t> Facebook </a:t>
            </a:r>
            <a:r>
              <a:rPr lang="en-US" sz="2800" dirty="0"/>
              <a:t>– </a:t>
            </a:r>
            <a:r>
              <a:rPr lang="en-US" sz="2400" noProof="1">
                <a:hlinkClick r:id="rId4"/>
              </a:rPr>
              <a:t>facebook.com/SoftwareUniversity</a:t>
            </a:r>
            <a:endParaRPr lang="en-US" sz="2400" noProof="1"/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Software University – YouTube –</a:t>
            </a:r>
            <a:r>
              <a:rPr lang="en-US" sz="2800" baseline="0" dirty="0"/>
              <a:t> </a:t>
            </a:r>
            <a:r>
              <a:rPr lang="en-US" sz="2400" noProof="1">
                <a:hlinkClick r:id="rId5"/>
              </a:rPr>
              <a:t>youtube.com/SoftwareUniversity</a:t>
            </a:r>
            <a:endParaRPr lang="en-US" sz="2400" noProof="1"/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1"/>
              <a:t>Software University –</a:t>
            </a:r>
            <a:r>
              <a:rPr lang="en-US" sz="2800" baseline="0" noProof="1"/>
              <a:t> </a:t>
            </a:r>
            <a:r>
              <a:rPr lang="en-US" sz="2800" noProof="1"/>
              <a:t>Forums – </a:t>
            </a:r>
            <a:r>
              <a:rPr lang="en-US" sz="2400" dirty="0">
                <a:hlinkClick r:id="rId6"/>
              </a:rPr>
              <a:t>forum.softuni.bg</a:t>
            </a:r>
            <a:endParaRPr lang="en-US" sz="3200" noProof="1"/>
          </a:p>
        </p:txBody>
      </p:sp>
      <p:sp>
        <p:nvSpPr>
          <p:cNvPr id="4" name="TextBox 3"/>
          <p:cNvSpPr txBox="1"/>
          <p:nvPr userDrawn="1"/>
        </p:nvSpPr>
        <p:spPr>
          <a:xfrm>
            <a:off x="586425" y="537364"/>
            <a:ext cx="9500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+mj-lt"/>
              </a:rPr>
              <a:t>Free Trainings @ SoftUni</a:t>
            </a:r>
          </a:p>
        </p:txBody>
      </p:sp>
    </p:spTree>
    <p:extLst>
      <p:ext uri="{BB962C8B-B14F-4D97-AF65-F5344CB8AC3E}">
        <p14:creationId xmlns:p14="http://schemas.microsoft.com/office/powerpoint/2010/main" val="1158340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.do Question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" y="38123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234465"/>
                </a:solidFill>
                <a:latin typeface="Montserrat" panose="00000500000000000000" pitchFamily="50" charset="0"/>
                <a:ea typeface="Lato Heavy" panose="020F0502020204030203" pitchFamily="34" charset="0"/>
                <a:cs typeface="Lato Heavy" panose="020F0502020204030203" pitchFamily="34" charset="0"/>
              </a:rPr>
              <a:t>Any Questions?</a:t>
            </a:r>
            <a:endParaRPr lang="bg-BG" sz="7200" dirty="0">
              <a:solidFill>
                <a:srgbClr val="234465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2323449"/>
            <a:ext cx="12192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rgbClr val="234465"/>
                </a:solidFill>
                <a:latin typeface="Montserrat" panose="00000500000000000000" pitchFamily="50" charset="0"/>
                <a:ea typeface="Lato Heavy" panose="020F0502020204030203" pitchFamily="34" charset="0"/>
                <a:cs typeface="Lato Heavy" panose="020F0502020204030203" pitchFamily="34" charset="0"/>
              </a:rPr>
              <a:t>sli.do</a:t>
            </a:r>
            <a:endParaRPr lang="bg-BG" sz="6600" dirty="0">
              <a:solidFill>
                <a:srgbClr val="234465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60484" y="3085387"/>
            <a:ext cx="5082746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1500" dirty="0">
                <a:solidFill>
                  <a:srgbClr val="234465"/>
                </a:solidFill>
                <a:latin typeface="Montserrat" panose="00000500000000000000" pitchFamily="50" charset="0"/>
                <a:ea typeface="Lato Heavy" panose="020F0502020204030203" pitchFamily="34" charset="0"/>
                <a:cs typeface="Lato Heavy" panose="020F0502020204030203" pitchFamily="34" charset="0"/>
              </a:rPr>
              <a:t>#</a:t>
            </a:r>
            <a:endParaRPr lang="bg-BG" sz="11500" dirty="0">
              <a:solidFill>
                <a:srgbClr val="234465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625549" y="3305757"/>
            <a:ext cx="6195068" cy="16416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1500">
                <a:solidFill>
                  <a:srgbClr val="FFA000"/>
                </a:solidFill>
                <a:latin typeface="Montserrat" panose="00000500000000000000" pitchFamily="50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pPr lvl="0"/>
            <a:r>
              <a:rPr lang="en-US" dirty="0"/>
              <a:t>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4674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5819775"/>
          </a:xfrm>
        </p:spPr>
        <p:txBody>
          <a:bodyPr anchor="ctr">
            <a:normAutofit/>
          </a:bodyPr>
          <a:lstStyle>
            <a:lvl1pPr algn="ctr">
              <a:defRPr sz="8000" baseline="0"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0" y="3597964"/>
            <a:ext cx="12192000" cy="940699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Section Subtitle</a:t>
            </a:r>
            <a:endParaRPr lang="bg-BG" dirty="0"/>
          </a:p>
        </p:txBody>
      </p:sp>
      <p:sp>
        <p:nvSpPr>
          <p:cNvPr id="6" name="Diagonal Stripe 5"/>
          <p:cNvSpPr/>
          <p:nvPr userDrawn="1"/>
        </p:nvSpPr>
        <p:spPr>
          <a:xfrm>
            <a:off x="0" y="787399"/>
            <a:ext cx="1684867" cy="1464733"/>
          </a:xfrm>
          <a:prstGeom prst="diagStripe">
            <a:avLst>
              <a:gd name="adj" fmla="val 621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1" name="Diagonal Stripe 10"/>
          <p:cNvSpPr/>
          <p:nvPr userDrawn="1"/>
        </p:nvSpPr>
        <p:spPr>
          <a:xfrm rot="2937883">
            <a:off x="2763606" y="-2990642"/>
            <a:ext cx="6591200" cy="7572374"/>
          </a:xfrm>
          <a:prstGeom prst="diagStripe">
            <a:avLst>
              <a:gd name="adj" fmla="val 9201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 rot="10800000">
            <a:off x="2338294" y="2673232"/>
            <a:ext cx="9853706" cy="6591200"/>
            <a:chOff x="1133382" y="2851032"/>
            <a:chExt cx="9853706" cy="6591200"/>
          </a:xfrm>
          <a:solidFill>
            <a:schemeClr val="tx1"/>
          </a:solidFill>
        </p:grpSpPr>
        <p:sp>
          <p:nvSpPr>
            <p:cNvPr id="16" name="Diagonal Stripe 15"/>
            <p:cNvSpPr/>
            <p:nvPr userDrawn="1"/>
          </p:nvSpPr>
          <p:spPr>
            <a:xfrm>
              <a:off x="1133382" y="6146799"/>
              <a:ext cx="1684867" cy="1464733"/>
            </a:xfrm>
            <a:prstGeom prst="diagStripe">
              <a:avLst>
                <a:gd name="adj" fmla="val 621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17" name="Diagonal Stripe 16"/>
            <p:cNvSpPr/>
            <p:nvPr userDrawn="1"/>
          </p:nvSpPr>
          <p:spPr>
            <a:xfrm rot="2937883">
              <a:off x="3905301" y="2360445"/>
              <a:ext cx="6591200" cy="7572374"/>
            </a:xfrm>
            <a:prstGeom prst="diagStripe">
              <a:avLst>
                <a:gd name="adj" fmla="val 9201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395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6425" y="605676"/>
            <a:ext cx="11591748" cy="947351"/>
          </a:xfrm>
        </p:spPr>
        <p:txBody>
          <a:bodyPr/>
          <a:lstStyle>
            <a:lvl1pPr>
              <a:defRPr sz="6000" baseline="0"/>
            </a:lvl1pPr>
          </a:lstStyle>
          <a:p>
            <a:r>
              <a:rPr lang="en-US" dirty="0"/>
              <a:t>Content Slide Title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98512" y="1995854"/>
            <a:ext cx="10569703" cy="44955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6439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- Triang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rot="5400000">
            <a:off x="2657566" y="-2657566"/>
            <a:ext cx="6876868" cy="12192000"/>
          </a:xfrm>
          <a:prstGeom prst="triangle">
            <a:avLst>
              <a:gd name="adj" fmla="val 100000"/>
            </a:avLst>
          </a:prstGeom>
          <a:solidFill>
            <a:srgbClr val="234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 userDrawn="1"/>
        </p:nvSpPr>
        <p:spPr>
          <a:xfrm rot="1776987">
            <a:off x="2473719" y="1425778"/>
            <a:ext cx="558437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1500" dirty="0">
                <a:solidFill>
                  <a:srgbClr val="234465"/>
                </a:solidFill>
                <a:latin typeface="+mj-lt"/>
                <a:ea typeface="Lato Heavy" panose="020F0502020204030203" pitchFamily="34" charset="0"/>
                <a:cs typeface="Lato Heavy" panose="020F0502020204030203" pitchFamily="34" charset="0"/>
              </a:rPr>
              <a:t>BREAK</a:t>
            </a:r>
            <a:endParaRPr lang="bg-BG" sz="11500" dirty="0">
              <a:solidFill>
                <a:srgbClr val="234465"/>
              </a:solidFill>
              <a:latin typeface="+mj-lt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 rot="1800000">
            <a:off x="6462442" y="4113147"/>
            <a:ext cx="2445271" cy="1523104"/>
          </a:xfrm>
        </p:spPr>
        <p:txBody>
          <a:bodyPr>
            <a:noAutofit/>
          </a:bodyPr>
          <a:lstStyle>
            <a:lvl1pPr algn="ctr">
              <a:defRPr sz="11500">
                <a:solidFill>
                  <a:srgbClr val="FFA000"/>
                </a:solidFill>
                <a:latin typeface="+mj-lt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pPr lvl="0"/>
            <a:r>
              <a:rPr lang="en-US" dirty="0"/>
              <a:t>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0371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with Top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0" y="605676"/>
            <a:ext cx="12178173" cy="947351"/>
          </a:xfrm>
        </p:spPr>
        <p:txBody>
          <a:bodyPr>
            <a:noAutofit/>
          </a:bodyPr>
          <a:lstStyle>
            <a:lvl1pPr algn="ctr">
              <a:defRPr sz="6600" baseline="0"/>
            </a:lvl1pPr>
          </a:lstStyle>
          <a:p>
            <a:r>
              <a:rPr lang="en-US" dirty="0"/>
              <a:t>Exercises in class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4048" y="1553027"/>
            <a:ext cx="11557685" cy="942975"/>
          </a:xfrm>
        </p:spPr>
        <p:txBody>
          <a:bodyPr anchor="ctr">
            <a:normAutofit/>
          </a:bodyPr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Exercise Topic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72938" y="2496002"/>
            <a:ext cx="3839904" cy="39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6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with Time Limi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0" y="605676"/>
            <a:ext cx="12178173" cy="947351"/>
          </a:xfrm>
        </p:spPr>
        <p:txBody>
          <a:bodyPr>
            <a:noAutofit/>
          </a:bodyPr>
          <a:lstStyle>
            <a:lvl1pPr algn="ctr">
              <a:defRPr sz="6600" baseline="0"/>
            </a:lvl1pPr>
          </a:lstStyle>
          <a:p>
            <a:r>
              <a:rPr lang="en-US" dirty="0"/>
              <a:t>Exercises in class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394" y="1973754"/>
            <a:ext cx="4180114" cy="43179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0084" y="2599276"/>
            <a:ext cx="2874249" cy="2117303"/>
          </a:xfrm>
        </p:spPr>
        <p:txBody>
          <a:bodyPr>
            <a:noAutofit/>
          </a:bodyPr>
          <a:lstStyle>
            <a:lvl1pPr algn="ctr">
              <a:defRPr sz="16600" baseline="0"/>
            </a:lvl1pPr>
          </a:lstStyle>
          <a:p>
            <a:pPr lvl="0"/>
            <a:r>
              <a:rPr lang="en-US" dirty="0"/>
              <a:t>X</a:t>
            </a:r>
            <a:endParaRPr lang="bg-BG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609558" y="2969499"/>
            <a:ext cx="408105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1500" dirty="0">
                <a:solidFill>
                  <a:schemeClr val="tx1"/>
                </a:solidFill>
                <a:latin typeface="Montserrat Ultra Light" panose="00000300000000000000" pitchFamily="50" charset="0"/>
                <a:ea typeface="Lato Medium" panose="020F0502020204030203" pitchFamily="34" charset="0"/>
                <a:cs typeface="Lato Medium" panose="020F0502020204030203" pitchFamily="34" charset="0"/>
              </a:rPr>
              <a:t>Min</a:t>
            </a:r>
            <a:endParaRPr lang="bg-BG" sz="11500" dirty="0">
              <a:solidFill>
                <a:schemeClr val="tx1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5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s with Topic and Tim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5822" y="2496002"/>
            <a:ext cx="3756977" cy="3880833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0084" y="2599276"/>
            <a:ext cx="2874249" cy="2117303"/>
          </a:xfrm>
        </p:spPr>
        <p:txBody>
          <a:bodyPr>
            <a:noAutofit/>
          </a:bodyPr>
          <a:lstStyle>
            <a:lvl1pPr algn="ctr">
              <a:defRPr sz="16600" baseline="0"/>
            </a:lvl1pPr>
          </a:lstStyle>
          <a:p>
            <a:pPr lvl="0"/>
            <a:r>
              <a:rPr lang="en-US" dirty="0"/>
              <a:t>X</a:t>
            </a:r>
            <a:endParaRPr lang="bg-BG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609558" y="2969499"/>
            <a:ext cx="408105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1500" dirty="0">
                <a:solidFill>
                  <a:schemeClr val="tx1"/>
                </a:solidFill>
                <a:latin typeface="Montserrat Ultra Light" panose="00000300000000000000" pitchFamily="50" charset="0"/>
                <a:ea typeface="Lato Medium" panose="020F0502020204030203" pitchFamily="34" charset="0"/>
                <a:cs typeface="Lato Medium" panose="020F0502020204030203" pitchFamily="34" charset="0"/>
              </a:rPr>
              <a:t>Min</a:t>
            </a:r>
            <a:endParaRPr lang="bg-BG" sz="11500" dirty="0">
              <a:solidFill>
                <a:schemeClr val="tx1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0" y="605676"/>
            <a:ext cx="12178173" cy="947351"/>
          </a:xfrm>
        </p:spPr>
        <p:txBody>
          <a:bodyPr>
            <a:noAutofit/>
          </a:bodyPr>
          <a:lstStyle>
            <a:lvl1pPr algn="ctr">
              <a:defRPr sz="6600" baseline="0"/>
            </a:lvl1pPr>
          </a:lstStyle>
          <a:p>
            <a:r>
              <a:rPr lang="en-US" dirty="0"/>
              <a:t>Exercises in class</a:t>
            </a:r>
            <a:endParaRPr lang="bg-BG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4048" y="1553027"/>
            <a:ext cx="11557685" cy="942975"/>
          </a:xfrm>
        </p:spPr>
        <p:txBody>
          <a:bodyPr anchor="ctr">
            <a:normAutofit/>
          </a:bodyPr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Exercise Topic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947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Demo with Top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605676"/>
            <a:ext cx="12178173" cy="947351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Live Demo</a:t>
            </a:r>
            <a:endParaRPr lang="bg-BG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4048" y="1553026"/>
            <a:ext cx="11557685" cy="942975"/>
          </a:xfrm>
        </p:spPr>
        <p:txBody>
          <a:bodyPr anchor="ctr">
            <a:normAutofit/>
          </a:bodyPr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Live Demo Topic</a:t>
            </a:r>
            <a:endParaRPr lang="bg-BG" dirty="0"/>
          </a:p>
        </p:txBody>
      </p:sp>
      <p:pic>
        <p:nvPicPr>
          <p:cNvPr id="4" name="Picture 3" descr="http://softuni.bg" title="SoftUni Code Wizar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03021" y="2669855"/>
            <a:ext cx="3377715" cy="37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6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86425" y="605676"/>
            <a:ext cx="11591748" cy="947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648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0" r:id="rId3"/>
    <p:sldLayoutId id="2147483688" r:id="rId4"/>
    <p:sldLayoutId id="2147483689" r:id="rId5"/>
    <p:sldLayoutId id="2147483690" r:id="rId6"/>
    <p:sldLayoutId id="2147483693" r:id="rId7"/>
    <p:sldLayoutId id="2147483695" r:id="rId8"/>
    <p:sldLayoutId id="2147483691" r:id="rId9"/>
    <p:sldLayoutId id="2147483696" r:id="rId10"/>
    <p:sldLayoutId id="2147483699" r:id="rId11"/>
    <p:sldLayoutId id="2147483697" r:id="rId12"/>
    <p:sldLayoutId id="2147483698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rgbClr val="234465"/>
          </a:solidFill>
          <a:latin typeface="+mj-lt"/>
          <a:ea typeface="Lato Heavy" panose="020F0502020204030203" pitchFamily="34" charset="0"/>
          <a:cs typeface="Lato Heavy" panose="020F050202020403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4400" kern="1200">
          <a:solidFill>
            <a:srgbClr val="234465"/>
          </a:solidFill>
          <a:latin typeface="+mn-lt"/>
          <a:ea typeface="Lato Medium" panose="020F0502020204030203" pitchFamily="34" charset="0"/>
          <a:cs typeface="Lato Medium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4000" kern="1200">
          <a:solidFill>
            <a:srgbClr val="234465"/>
          </a:solidFill>
          <a:latin typeface="+mn-lt"/>
          <a:ea typeface="Lato Medium" panose="020F0502020204030203" pitchFamily="34" charset="0"/>
          <a:cs typeface="Lato Medium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3600" kern="1200">
          <a:solidFill>
            <a:srgbClr val="234465"/>
          </a:solidFill>
          <a:latin typeface="+mn-lt"/>
          <a:ea typeface="Lato Medium" panose="020F0502020204030203" pitchFamily="34" charset="0"/>
          <a:cs typeface="Lato Medium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3200" kern="1200">
          <a:solidFill>
            <a:srgbClr val="234465"/>
          </a:solidFill>
          <a:latin typeface="+mn-lt"/>
          <a:ea typeface="Lato Medium" panose="020F0502020204030203" pitchFamily="34" charset="0"/>
          <a:cs typeface="Lato Medium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234465"/>
          </a:solidFill>
          <a:latin typeface="+mn-lt"/>
          <a:ea typeface="Lato Medium" panose="020F0502020204030203" pitchFamily="34" charset="0"/>
          <a:cs typeface="Lato Medium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1130" y="4673142"/>
            <a:ext cx="7960369" cy="1495794"/>
          </a:xfrm>
        </p:spPr>
        <p:txBody>
          <a:bodyPr/>
          <a:lstStyle/>
          <a:p>
            <a:r>
              <a:rPr lang="en-US" dirty="0" smtClean="0"/>
              <a:t>Creating CRUD Applications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112" y="4598508"/>
            <a:ext cx="3187613" cy="460502"/>
          </a:xfrm>
        </p:spPr>
        <p:txBody>
          <a:bodyPr/>
          <a:lstStyle/>
          <a:p>
            <a:r>
              <a:rPr lang="en-US" dirty="0" smtClean="0"/>
              <a:t>Ivan Yonkov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Training Lead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www.softuni.bg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90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2427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DB Drivers</a:t>
            </a:r>
          </a:p>
          <a:p>
            <a:r>
              <a:rPr lang="en-US" dirty="0" smtClean="0"/>
              <a:t>Exercise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780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First CRUD</a:t>
            </a:r>
          </a:p>
          <a:p>
            <a:r>
              <a:rPr lang="en-US" dirty="0" smtClean="0"/>
              <a:t>Exercise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414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46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52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69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Custom 2">
      <a:dk1>
        <a:srgbClr val="234465"/>
      </a:dk1>
      <a:lt1>
        <a:srgbClr val="FFFFFF"/>
      </a:lt1>
      <a:dk2>
        <a:srgbClr val="234465"/>
      </a:dk2>
      <a:lt2>
        <a:srgbClr val="FFA000"/>
      </a:lt2>
      <a:accent1>
        <a:srgbClr val="234465"/>
      </a:accent1>
      <a:accent2>
        <a:srgbClr val="FF3300"/>
      </a:accent2>
      <a:accent3>
        <a:srgbClr val="66FF66"/>
      </a:accent3>
      <a:accent4>
        <a:srgbClr val="EE792A"/>
      </a:accent4>
      <a:accent5>
        <a:srgbClr val="FFFF00"/>
      </a:accent5>
      <a:accent6>
        <a:srgbClr val="0070C0"/>
      </a:accent6>
      <a:hlink>
        <a:srgbClr val="FFA000"/>
      </a:hlink>
      <a:folHlink>
        <a:srgbClr val="FFA000"/>
      </a:folHlink>
    </a:clrScheme>
    <a:fontScheme name="Montsterrat Family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2">
      <a:dk1>
        <a:srgbClr val="FFA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5E0B3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8489</TotalTime>
  <Words>63</Words>
  <Application>Microsoft Office PowerPoint</Application>
  <PresentationFormat>Widescreen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Courier New</vt:lpstr>
      <vt:lpstr>Lato Heavy</vt:lpstr>
      <vt:lpstr>Lato Light</vt:lpstr>
      <vt:lpstr>Lato Medium</vt:lpstr>
      <vt:lpstr>Montserrat</vt:lpstr>
      <vt:lpstr>Montserrat Light</vt:lpstr>
      <vt:lpstr>Montserrat Ultra Light</vt:lpstr>
      <vt:lpstr>Wingdings</vt:lpstr>
      <vt:lpstr>1_Custom Design</vt:lpstr>
      <vt:lpstr>Creating CRUD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Web Development</dc:title>
  <dc:creator>RoYaL</dc:creator>
  <cp:keywords>php, web, development, http, symfony</cp:keywords>
  <cp:lastModifiedBy>Windows User</cp:lastModifiedBy>
  <cp:revision>311</cp:revision>
  <dcterms:created xsi:type="dcterms:W3CDTF">2016-07-03T08:09:55Z</dcterms:created>
  <dcterms:modified xsi:type="dcterms:W3CDTF">2016-11-10T14:06:37Z</dcterms:modified>
  <cp:category>https://softuni.bg/trainings/1470/php-web-development-october-2016</cp:category>
</cp:coreProperties>
</file>