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0.png" ContentType="image/png"/>
  <Override PartName="/ppt/media/image39.png" ContentType="image/png"/>
  <Override PartName="/ppt/media/image37.png" ContentType="image/png"/>
  <Override PartName="/ppt/media/image36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35.gif" ContentType="image/gif"/>
  <Override PartName="/ppt/media/image24.png" ContentType="image/png"/>
  <Override PartName="/ppt/media/image23.png" ContentType="image/png"/>
  <Override PartName="/ppt/media/image8.png" ContentType="image/png"/>
  <Override PartName="/ppt/media/image6.jpeg" ContentType="image/jpeg"/>
  <Override PartName="/ppt/media/image12.png" ContentType="image/png"/>
  <Override PartName="/ppt/media/image10.png" ContentType="image/png"/>
  <Override PartName="/ppt/media/image9.jpeg" ContentType="image/jpeg"/>
  <Override PartName="/ppt/media/image38.png" ContentType="image/png"/>
  <Override PartName="/ppt/media/image4.jpeg" ContentType="image/jpeg"/>
  <Override PartName="/ppt/media/image3.png" ContentType="image/png"/>
  <Override PartName="/ppt/media/image21.png" ContentType="image/png"/>
  <Override PartName="/ppt/media/image41.png" ContentType="image/png"/>
  <Override PartName="/ppt/media/image1.jpeg" ContentType="image/jpeg"/>
  <Override PartName="/ppt/media/image11.png" ContentType="image/png"/>
  <Override PartName="/ppt/media/image14.gif" ContentType="image/gif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66440" y="314280"/>
            <a:ext cx="7382160" cy="1999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Presentation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0320" y="639360"/>
            <a:ext cx="3187080" cy="4049640"/>
          </a:xfrm>
          <a:prstGeom prst="rect">
            <a:avLst/>
          </a:prstGeom>
        </p:spPr>
        <p:txBody>
          <a:bodyPr lIns="36000" rIns="36000" tIns="36000" bIns="36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366440" y="4191120"/>
            <a:ext cx="7382160" cy="190476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Insert a Picture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Here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0320" y="283104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Position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60320" y="318456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9daab"/>
                </a:solidFill>
                <a:latin typeface="Calibri"/>
              </a:rPr>
              <a:t>Web Site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60320" y="355140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Company Name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760320" y="387648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7a44"/>
                </a:solidFill>
                <a:latin typeface="Calibri"/>
              </a:rPr>
              <a:t>Company Web Site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188640" y="6525000"/>
            <a:ext cx="1223640" cy="19620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fld id="{4959E62A-825A-40F9-838A-62B2191429F4}" type="datetime1">
              <a:rPr b="0" lang="en-US" sz="1000" spc="-1" strike="noStrike">
                <a:solidFill>
                  <a:srgbClr val="ffffff"/>
                </a:solidFill>
                <a:latin typeface="Calibri"/>
              </a:rPr>
              <a:t>02/19/2018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1414440" y="6525000"/>
            <a:ext cx="10150200" cy="19620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11566440" y="6525000"/>
            <a:ext cx="428400" cy="19620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0E58FA8-B942-48D6-965F-37632A9DADF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First Level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28d10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Fifth Level`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8" name="Picture 2" descr=""/>
          <p:cNvPicPr/>
          <p:nvPr/>
        </p:nvPicPr>
        <p:blipFill>
          <a:blip r:embed="rId3"/>
          <a:stretch/>
        </p:blipFill>
        <p:spPr>
          <a:xfrm>
            <a:off x="9828360" y="228600"/>
            <a:ext cx="2175120" cy="761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6120" y="4054680"/>
            <a:ext cx="8938080" cy="1718280"/>
          </a:xfrm>
          <a:prstGeom prst="rect">
            <a:avLst/>
          </a:prstGeom>
        </p:spPr>
        <p:txBody>
          <a:bodyPr lIns="36000" rIns="36000" tIns="36000" bIns="36000" anchor="b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46120" y="5754960"/>
            <a:ext cx="8938080" cy="4049640"/>
          </a:xfrm>
          <a:prstGeom prst="rect">
            <a:avLst/>
          </a:prstGeom>
        </p:spPr>
        <p:txBody>
          <a:bodyPr lIns="36000" rIns="36000" tIns="36000" bIns="3600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3"/>
          <a:stretch/>
        </p:blipFill>
        <p:spPr>
          <a:xfrm>
            <a:off x="9828360" y="228600"/>
            <a:ext cx="2175120" cy="761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1529280" y="6400800"/>
            <a:ext cx="10482120" cy="4049640"/>
          </a:xfrm>
          <a:prstGeom prst="rect">
            <a:avLst/>
          </a:prstGeom>
        </p:spPr>
        <p:txBody>
          <a:bodyPr lIns="36000" rIns="36000" tIns="36000" bIns="36000"/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Course Web Site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5" name="Picture 54" descr=""/>
          <p:cNvPicPr/>
          <p:nvPr/>
        </p:nvPicPr>
        <p:blipFill>
          <a:blip r:embed="rId3"/>
          <a:stretch/>
        </p:blipFill>
        <p:spPr>
          <a:xfrm>
            <a:off x="9838440" y="261000"/>
            <a:ext cx="2049840" cy="670320"/>
          </a:xfrm>
          <a:prstGeom prst="rect">
            <a:avLst/>
          </a:prstGeom>
          <a:ln>
            <a:noFill/>
          </a:ln>
        </p:spPr>
      </p:pic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Presentation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 rot="322800">
            <a:off x="10054080" y="2253960"/>
            <a:ext cx="327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 rot="20630400">
            <a:off x="7554960" y="4340880"/>
            <a:ext cx="3276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1497680" y="4679640"/>
            <a:ext cx="260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 rot="20971200">
            <a:off x="6090840" y="6108840"/>
            <a:ext cx="273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 rot="568800">
            <a:off x="9145800" y="4032720"/>
            <a:ext cx="31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 rot="219600">
            <a:off x="7032600" y="2560320"/>
            <a:ext cx="356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 rot="20972400">
            <a:off x="11751120" y="2320200"/>
            <a:ext cx="273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 rot="562200">
            <a:off x="11772360" y="3448080"/>
            <a:ext cx="260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" name="CustomShape 11"/>
          <p:cNvSpPr/>
          <p:nvPr/>
        </p:nvSpPr>
        <p:spPr>
          <a:xfrm rot="571200">
            <a:off x="11134080" y="5626440"/>
            <a:ext cx="273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6" name="Picture 14" descr=""/>
          <p:cNvPicPr/>
          <p:nvPr/>
        </p:nvPicPr>
        <p:blipFill>
          <a:blip r:embed="rId4"/>
          <a:stretch/>
        </p:blipFill>
        <p:spPr>
          <a:xfrm rot="20967600">
            <a:off x="456840" y="2404800"/>
            <a:ext cx="2338560" cy="2395080"/>
          </a:xfrm>
          <a:prstGeom prst="rect">
            <a:avLst/>
          </a:prstGeom>
          <a:ln>
            <a:noFill/>
          </a:ln>
        </p:spPr>
      </p:pic>
      <p:sp>
        <p:nvSpPr>
          <p:cNvPr id="137" name="CustomShape 12"/>
          <p:cNvSpPr/>
          <p:nvPr/>
        </p:nvSpPr>
        <p:spPr>
          <a:xfrm rot="20949600">
            <a:off x="2718360" y="3305880"/>
            <a:ext cx="45406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3be60"/>
                </a:solidFill>
                <a:latin typeface="Calibri"/>
              </a:rPr>
              <a:t>Questions?</a:t>
            </a:r>
            <a:endParaRPr b="0" lang="en-US" sz="6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gif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hyperlink" Target="https://judge.softuni.bg/Contests/328" TargetMode="External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gif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docs/Web/Events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hyperlink" Target="https://judge.softuni.bg/Contests/328" TargetMode="External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28" TargetMode="External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28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351240" y="647640"/>
            <a:ext cx="812484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DOM Manipulation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351240" y="1819440"/>
            <a:ext cx="81248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Create / Delete DOM Elements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Handle Browser Events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760320" y="4604760"/>
            <a:ext cx="3187080" cy="524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760320" y="5074920"/>
            <a:ext cx="3187080" cy="443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Technical Trainers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760320" y="5479920"/>
            <a:ext cx="3187080" cy="382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27a44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5" name="TextShape 6"/>
          <p:cNvSpPr txBox="1"/>
          <p:nvPr/>
        </p:nvSpPr>
        <p:spPr>
          <a:xfrm>
            <a:off x="760320" y="5820480"/>
            <a:ext cx="318708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6" name="Picture 4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821880" y="3048840"/>
            <a:ext cx="2175120" cy="76068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17" name="Picture 2" descr=""/>
          <p:cNvPicPr/>
          <p:nvPr/>
        </p:nvPicPr>
        <p:blipFill>
          <a:blip r:embed="rId3">
            <a:alphaModFix amt="50000"/>
          </a:blip>
          <a:srcRect l="-2037" t="-11979" r="-4041" b="1042"/>
          <a:stretch/>
        </p:blipFill>
        <p:spPr>
          <a:xfrm>
            <a:off x="825120" y="1752480"/>
            <a:ext cx="2171880" cy="79524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18" name="Picture 13" descr=""/>
          <p:cNvPicPr/>
          <p:nvPr/>
        </p:nvPicPr>
        <p:blipFill>
          <a:blip r:embed="rId4"/>
          <a:stretch/>
        </p:blipFill>
        <p:spPr>
          <a:xfrm>
            <a:off x="3808800" y="3811680"/>
            <a:ext cx="2133360" cy="2341080"/>
          </a:xfrm>
          <a:prstGeom prst="rect">
            <a:avLst/>
          </a:prstGeom>
          <a:ln>
            <a:noFill/>
          </a:ln>
        </p:spPr>
      </p:pic>
      <p:sp>
        <p:nvSpPr>
          <p:cNvPr id="219" name="CustomShape 7"/>
          <p:cNvSpPr/>
          <p:nvPr/>
        </p:nvSpPr>
        <p:spPr>
          <a:xfrm rot="986400">
            <a:off x="4829040" y="3600000"/>
            <a:ext cx="250992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85000"/>
              </a:lnSpc>
            </a:pPr>
            <a:r>
              <a:rPr b="1" lang="en-US" sz="2400" spc="49" strike="noStrike">
                <a:solidFill>
                  <a:srgbClr val="fff0d9"/>
                </a:solidFill>
                <a:latin typeface="Calibri"/>
              </a:rPr>
              <a:t>Manipulation</a:t>
            </a:r>
            <a:br/>
            <a:r>
              <a:rPr b="1" lang="en-US" sz="2400" spc="49" strike="noStrike">
                <a:solidFill>
                  <a:srgbClr val="fff0d9"/>
                </a:solidFill>
                <a:latin typeface="Calibri"/>
              </a:rPr>
              <a:t>&amp; Events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Picture 23" descr=""/>
          <p:cNvPicPr/>
          <p:nvPr/>
        </p:nvPicPr>
        <p:blipFill>
          <a:blip r:embed="rId5"/>
          <a:stretch/>
        </p:blipFill>
        <p:spPr>
          <a:xfrm rot="225600">
            <a:off x="5771160" y="4889880"/>
            <a:ext cx="1022760" cy="102276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  <p:pic>
        <p:nvPicPr>
          <p:cNvPr id="221" name="Picture 8" descr=""/>
          <p:cNvPicPr/>
          <p:nvPr/>
        </p:nvPicPr>
        <p:blipFill>
          <a:blip r:embed="rId6"/>
          <a:stretch/>
        </p:blipFill>
        <p:spPr>
          <a:xfrm>
            <a:off x="8570880" y="3372480"/>
            <a:ext cx="2857320" cy="2857320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2" name="Picture 2" descr=""/>
          <p:cNvPicPr/>
          <p:nvPr/>
        </p:nvPicPr>
        <p:blipFill>
          <a:blip r:embed="rId7"/>
          <a:stretch/>
        </p:blipFill>
        <p:spPr>
          <a:xfrm>
            <a:off x="7313760" y="4233960"/>
            <a:ext cx="1733400" cy="188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E426078-5530-4F6F-9B6F-E348D5F55FF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Deleting DOM Elements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836640" y="1256400"/>
            <a:ext cx="10515240" cy="2043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&lt;ul id="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items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&lt;li class="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red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"&gt;Red&lt;/li&gt;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&lt;li class="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blue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"&gt;Blue&lt;/li&gt;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&lt;/ul&gt;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836640" y="3732480"/>
            <a:ext cx="10515240" cy="2956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let redElements =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document.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querySelectorAll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("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#items li.red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");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redElements.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forEach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(li =&gt; {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li.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parentNode.removeChild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(li);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});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3" name="Picture 4" descr=""/>
          <p:cNvPicPr/>
          <p:nvPr/>
        </p:nvPicPr>
        <p:blipFill>
          <a:blip r:embed="rId1"/>
          <a:stretch/>
        </p:blipFill>
        <p:spPr>
          <a:xfrm>
            <a:off x="7085160" y="1371600"/>
            <a:ext cx="4424400" cy="1929600"/>
          </a:xfrm>
          <a:prstGeom prst="rect">
            <a:avLst/>
          </a:prstGeom>
          <a:ln>
            <a:noFill/>
          </a:ln>
        </p:spPr>
      </p:pic>
      <p:pic>
        <p:nvPicPr>
          <p:cNvPr id="264" name="Picture 2" descr=""/>
          <p:cNvPicPr/>
          <p:nvPr/>
        </p:nvPicPr>
        <p:blipFill>
          <a:blip r:embed="rId2"/>
          <a:stretch/>
        </p:blipFill>
        <p:spPr>
          <a:xfrm>
            <a:off x="7973640" y="5204520"/>
            <a:ext cx="3535560" cy="127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9500C50-9102-4E57-8C6B-36C83900ABC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190440" y="1151280"/>
            <a:ext cx="1078056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Extend the previous problem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Implement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[Delete]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action as link after each list item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Add / Delete Items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68" name="Picture 6" descr=""/>
          <p:cNvPicPr/>
          <p:nvPr/>
        </p:nvPicPr>
        <p:blipFill>
          <a:blip r:embed="rId1"/>
          <a:stretch/>
        </p:blipFill>
        <p:spPr>
          <a:xfrm>
            <a:off x="1882080" y="2743200"/>
            <a:ext cx="3733920" cy="3560400"/>
          </a:xfrm>
          <a:prstGeom prst="rect">
            <a:avLst/>
          </a:prstGeom>
          <a:ln>
            <a:noFill/>
          </a:ln>
        </p:spPr>
      </p:pic>
      <p:pic>
        <p:nvPicPr>
          <p:cNvPr id="269" name="Picture 8" descr=""/>
          <p:cNvPicPr/>
          <p:nvPr/>
        </p:nvPicPr>
        <p:blipFill>
          <a:blip r:embed="rId2"/>
          <a:stretch/>
        </p:blipFill>
        <p:spPr>
          <a:xfrm>
            <a:off x="6627600" y="2743200"/>
            <a:ext cx="3733920" cy="3560400"/>
          </a:xfrm>
          <a:prstGeom prst="rect">
            <a:avLst/>
          </a:prstGeom>
          <a:ln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5929560" y="4371120"/>
            <a:ext cx="380520" cy="3045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A79A089-5BE7-4688-B980-E68E7786EFE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Add / Delete Items – HTML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684360" y="1219320"/>
            <a:ext cx="10820160" cy="5090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&lt;h1&gt;List of Items&lt;/h1&gt;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&lt;ul id="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items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"&gt;&lt;/ul&gt;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&lt;input type="text" id="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newText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 /&gt;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&lt;input type="button" value="Add"</a:t>
            </a:r>
            <a:br/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onclick="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addItem()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&lt;script&gt;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addItem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() {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...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deleteItem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() {</a:t>
            </a:r>
            <a:r>
              <a:rPr b="1" lang="en-US" sz="30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...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&lt;/script&gt;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4" name="Picture 5" descr=""/>
          <p:cNvPicPr/>
          <p:nvPr/>
        </p:nvPicPr>
        <p:blipFill>
          <a:blip r:embed="rId1"/>
          <a:stretch/>
        </p:blipFill>
        <p:spPr>
          <a:xfrm>
            <a:off x="8228160" y="3208680"/>
            <a:ext cx="3147480" cy="30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D090FD1-07AB-4419-B2D8-B74E1E6CA26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Add / Delete Items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608040" y="1295280"/>
            <a:ext cx="10951200" cy="5564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addItem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() {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text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= document.getElementById('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newText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').value;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= document.createElement("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");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.appendChild(document.createTextNode(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text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+ " "));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span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= document.createElement('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span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');</a:t>
            </a:r>
            <a:endParaRPr b="0" lang="en-US" sz="2700" spc="-1" strike="noStrike">
              <a:latin typeface="Arial"/>
            </a:endParaRPr>
          </a:p>
          <a:p>
            <a:pPr marL="719280" indent="-71892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span.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innerHTML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= "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&lt;a href='#'&gt;[Delete]&lt;/a&gt;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";</a:t>
            </a:r>
            <a:endParaRPr b="0" lang="en-US" sz="2700" spc="-1" strike="noStrike">
              <a:latin typeface="Arial"/>
            </a:endParaRPr>
          </a:p>
          <a:p>
            <a:pPr marL="719280" indent="-71892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span.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firstChild.addEventListener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'click'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,</a:t>
            </a:r>
            <a:r>
              <a:rPr b="1" lang="en-US" sz="27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deleteItem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.appendChild(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span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document.getElementById("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items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").appendChild(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document.getElementById('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newText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').value = '';</a:t>
            </a:r>
            <a:endParaRPr b="0" lang="en-US" sz="2700" spc="-1" strike="noStrike"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394C5CC-6580-4124-BC4B-023A0FCB1CF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Add / Delete Items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815400" y="1219320"/>
            <a:ext cx="10536480" cy="2775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deleteItem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.parentNode.parentNode;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ul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.parentNode;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ul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.removeChild(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81" name="Picture 6" descr=""/>
          <p:cNvPicPr/>
          <p:nvPr/>
        </p:nvPicPr>
        <p:blipFill>
          <a:blip r:embed="rId1"/>
          <a:stretch/>
        </p:blipFill>
        <p:spPr>
          <a:xfrm>
            <a:off x="2548800" y="3276360"/>
            <a:ext cx="7070040" cy="2819160"/>
          </a:xfrm>
          <a:prstGeom prst="rect">
            <a:avLst/>
          </a:prstGeom>
          <a:ln>
            <a:noFill/>
          </a:ln>
        </p:spPr>
      </p:pic>
      <p:sp>
        <p:nvSpPr>
          <p:cNvPr id="282" name="CustomShape 4"/>
          <p:cNvSpPr/>
          <p:nvPr/>
        </p:nvSpPr>
        <p:spPr>
          <a:xfrm>
            <a:off x="816120" y="6211080"/>
            <a:ext cx="10556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https://judge.softuni.bg/Contests/328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4674960" y="3772800"/>
            <a:ext cx="3857400" cy="569880"/>
          </a:xfrm>
          <a:prstGeom prst="wedgeRoundRectCallout">
            <a:avLst>
              <a:gd name="adj1" fmla="val -64643"/>
              <a:gd name="adj2" fmla="val 36749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</a:rPr>
              <a:t>this.parentNode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==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span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4875120" y="3138480"/>
            <a:ext cx="5307480" cy="551520"/>
          </a:xfrm>
          <a:prstGeom prst="wedgeRoundRectCallout">
            <a:avLst>
              <a:gd name="adj1" fmla="val -72424"/>
              <a:gd name="adj2" fmla="val 56023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</a:rPr>
              <a:t>this.parentNode.parentNode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==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li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397320" y="1743120"/>
            <a:ext cx="5496480" cy="524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8"/>
          <p:cNvSpPr/>
          <p:nvPr/>
        </p:nvSpPr>
        <p:spPr>
          <a:xfrm>
            <a:off x="3397320" y="4365000"/>
            <a:ext cx="6201720" cy="37368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9"/>
          <p:cNvSpPr/>
          <p:nvPr/>
        </p:nvSpPr>
        <p:spPr>
          <a:xfrm>
            <a:off x="4570560" y="4753440"/>
            <a:ext cx="2742840" cy="996840"/>
          </a:xfrm>
          <a:prstGeom prst="wedgeRoundRectCallout">
            <a:avLst>
              <a:gd name="adj1" fmla="val -64911"/>
              <a:gd name="adj2" fmla="val -54412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3cd60"/>
                </a:solidFill>
                <a:latin typeface="Calibri"/>
              </a:rPr>
              <a:t>this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holds the clicked hyperlink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6A79308-3A99-4647-9CE9-65EE5CA25EA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Delete from Table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6640" y="1383480"/>
            <a:ext cx="10515240" cy="4741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table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border="1" id="customers"&gt;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th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&gt;Name&lt;/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th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th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&gt;Email&lt;/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th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&gt;Eve&lt;/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&gt;eve@gmail.com&lt;/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&gt;Nick&lt;/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&gt;nick@yahooo.com&lt;/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&gt;Didi&lt;/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&gt;didi@didi.net&lt;/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&gt;Tedy&lt;/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&gt;tedy@tedy.com&lt;/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&lt;/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table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&gt;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Email: &lt;input type="text" name="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email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" /&gt;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&lt;button onclick="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deleteByEmail()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"&gt;Delete&lt;/button&gt;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&lt;div id="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result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" /&gt;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291" name="Picture 5" descr=""/>
          <p:cNvPicPr/>
          <p:nvPr/>
        </p:nvPicPr>
        <p:blipFill>
          <a:blip r:embed="rId1"/>
          <a:stretch/>
        </p:blipFill>
        <p:spPr>
          <a:xfrm>
            <a:off x="7329240" y="1151280"/>
            <a:ext cx="4236840" cy="289512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3705A07-701E-491F-8E86-C4FF6CB78D3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Delete from Table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22440" y="1066680"/>
            <a:ext cx="10943640" cy="6309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function deleteByEmail() {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email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= document.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getElementsByName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("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email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")[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0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].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value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secondColumn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= document.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querySelectorAll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(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"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#customers tr td:nth-child(2)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");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for (let 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td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of 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secondColumn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if (td.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textContent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== email) {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row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= td.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parentNode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row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parentNode.removeChild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row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document.getElementById('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result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').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      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textContent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= "</a:t>
            </a:r>
            <a:r>
              <a:rPr b="1" i="1" lang="en-US" sz="2500" spc="-1" strike="noStrike">
                <a:solidFill>
                  <a:srgbClr val="f3cd60"/>
                </a:solidFill>
                <a:latin typeface="Calibri"/>
              </a:rPr>
              <a:t>Deleted.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";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return;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document.getElementById('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result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').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textContent</a:t>
            </a:r>
            <a:r>
              <a:rPr b="1" lang="en-US" sz="25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=</a:t>
            </a:r>
            <a:r>
              <a:rPr b="1" lang="en-US" sz="25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"</a:t>
            </a:r>
            <a:r>
              <a:rPr b="1" i="1" lang="en-US" sz="2500" spc="-1" strike="noStrike">
                <a:solidFill>
                  <a:srgbClr val="f3cd60"/>
                </a:solidFill>
                <a:latin typeface="Calibri"/>
              </a:rPr>
              <a:t>Not found.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";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3198960" y="6229080"/>
            <a:ext cx="8367120" cy="803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6000" bIns="36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beedc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https://judge.softuni.bg/Contests/328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6" name="Picture 6" descr=""/>
          <p:cNvPicPr/>
          <p:nvPr/>
        </p:nvPicPr>
        <p:blipFill>
          <a:blip r:embed="rId2"/>
          <a:stretch/>
        </p:blipFill>
        <p:spPr>
          <a:xfrm>
            <a:off x="7923240" y="2590920"/>
            <a:ext cx="3430440" cy="28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912960" y="481932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Practice: DOM and Events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912960" y="575784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Live Exercises in Class (Lab)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99" name="Picture 13" descr=""/>
          <p:cNvPicPr/>
          <p:nvPr/>
        </p:nvPicPr>
        <p:blipFill>
          <a:blip r:embed="rId1"/>
          <a:stretch/>
        </p:blipFill>
        <p:spPr>
          <a:xfrm>
            <a:off x="3987720" y="838080"/>
            <a:ext cx="3523680" cy="363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9" dur="indefinite" restart="never" nodeType="tmRoot">
          <p:childTnLst>
            <p:seq>
              <p:cTn id="2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446120" y="4896720"/>
            <a:ext cx="893808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Handling Events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1446120" y="5754960"/>
            <a:ext cx="8938080" cy="687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Browser Events and DOM Events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02" name="Picture 3" descr=""/>
          <p:cNvPicPr/>
          <p:nvPr/>
        </p:nvPicPr>
        <p:blipFill>
          <a:blip r:embed="rId1"/>
          <a:stretch/>
        </p:blipFill>
        <p:spPr>
          <a:xfrm>
            <a:off x="3145680" y="990720"/>
            <a:ext cx="5539320" cy="356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1" dur="indefinite" restart="never" nodeType="tmRoot">
          <p:childTnLst>
            <p:seq>
              <p:cTn id="2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A5DC468-88AC-4444-9BA5-765C2229567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190440" y="10666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Browsers send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events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to notify the JS code of interesting things that have taken place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Handling Events in JS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41600" y="2319480"/>
            <a:ext cx="10686240" cy="57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&lt;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div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id='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text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'&gt;Some text&lt;/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div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&gt;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741600" y="3104640"/>
            <a:ext cx="10686240" cy="370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let div = document.getElementById('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text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');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div.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onmouseover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= function(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event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event.target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.style.border = "3px solid green";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div.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onmouseout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= function() {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.style.border = "";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// this === event.target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90440" y="1191600"/>
            <a:ext cx="11804400" cy="5529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Manipulating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DOM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Create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Elements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Delete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Elements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Element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Attributes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Event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Handling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Attach / Detach Events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FF98AF6-FCE6-42BD-86ED-1866E20910C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26" name="Picture 2" descr=""/>
          <p:cNvPicPr/>
          <p:nvPr/>
        </p:nvPicPr>
        <p:blipFill>
          <a:blip r:embed="rId1"/>
          <a:stretch/>
        </p:blipFill>
        <p:spPr>
          <a:xfrm>
            <a:off x="5573160" y="1270440"/>
            <a:ext cx="2044800" cy="2044800"/>
          </a:xfrm>
          <a:prstGeom prst="rect">
            <a:avLst/>
          </a:prstGeom>
          <a:ln>
            <a:noFill/>
          </a:ln>
        </p:spPr>
      </p:pic>
      <p:pic>
        <p:nvPicPr>
          <p:cNvPr id="227" name="Picture 7" descr=""/>
          <p:cNvPicPr/>
          <p:nvPr/>
        </p:nvPicPr>
        <p:blipFill>
          <a:blip r:embed="rId2"/>
          <a:stretch/>
        </p:blipFill>
        <p:spPr>
          <a:xfrm>
            <a:off x="7923240" y="1486440"/>
            <a:ext cx="3574440" cy="4609440"/>
          </a:xfrm>
          <a:prstGeom prst="rect">
            <a:avLst/>
          </a:prstGeom>
          <a:ln>
            <a:noFill/>
          </a:ln>
        </p:spPr>
      </p:pic>
      <p:pic>
        <p:nvPicPr>
          <p:cNvPr id="228" name="Picture 4" descr=""/>
          <p:cNvPicPr/>
          <p:nvPr/>
        </p:nvPicPr>
        <p:blipFill>
          <a:blip r:embed="rId3"/>
          <a:stretch/>
        </p:blipFill>
        <p:spPr>
          <a:xfrm>
            <a:off x="5552640" y="3969000"/>
            <a:ext cx="1760760" cy="1760760"/>
          </a:xfrm>
          <a:prstGeom prst="rect">
            <a:avLst/>
          </a:prstGeom>
          <a:ln>
            <a:noFill/>
          </a:ln>
        </p:spPr>
      </p:pic>
      <p:pic>
        <p:nvPicPr>
          <p:cNvPr id="229" name="Picture 8" descr=""/>
          <p:cNvPicPr/>
          <p:nvPr/>
        </p:nvPicPr>
        <p:blipFill>
          <a:blip r:embed="rId4"/>
          <a:stretch/>
        </p:blipFill>
        <p:spPr>
          <a:xfrm rot="397200">
            <a:off x="10150560" y="1363680"/>
            <a:ext cx="1211400" cy="121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7A3B453-1091-4759-B648-4012448A5A3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Event Types in DOM API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846920" y="1713600"/>
            <a:ext cx="3504960" cy="2649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load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(finished loading)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unload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(exit from page)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resize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(window resized)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dragstart</a:t>
            </a:r>
            <a:r>
              <a:rPr b="1" lang="en-US" sz="2400" spc="-1" strike="noStrike">
                <a:solidFill>
                  <a:srgbClr val="fbeedc"/>
                </a:solidFill>
                <a:latin typeface="Calibri"/>
              </a:rPr>
              <a:t> /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drop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760320" y="1713600"/>
            <a:ext cx="3066480" cy="1919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click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mouseover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mouseout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mousedown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mouseup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760320" y="4495680"/>
            <a:ext cx="3066480" cy="15526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keydown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keypress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(emit char)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keyup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4510080" y="4495680"/>
            <a:ext cx="2574720" cy="15526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focus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(got focus)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blur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(lost focus)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398160" y="951840"/>
            <a:ext cx="342864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Mouse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events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7772400" y="968040"/>
            <a:ext cx="3427200" cy="12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DOM / UI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events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>
            <a:off x="393840" y="3734640"/>
            <a:ext cx="3575520" cy="12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Keyboard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events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17" name="CustomShape 10"/>
          <p:cNvSpPr/>
          <p:nvPr/>
        </p:nvSpPr>
        <p:spPr>
          <a:xfrm>
            <a:off x="4185000" y="3733920"/>
            <a:ext cx="322920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Focus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events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18" name="CustomShape 11"/>
          <p:cNvSpPr/>
          <p:nvPr/>
        </p:nvSpPr>
        <p:spPr>
          <a:xfrm>
            <a:off x="4510080" y="1713600"/>
            <a:ext cx="2574720" cy="1553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touchstart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touchend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touchmove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touchcancel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4187160" y="951840"/>
            <a:ext cx="3156480" cy="12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Touch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events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20" name="CustomShape 13"/>
          <p:cNvSpPr/>
          <p:nvPr/>
        </p:nvSpPr>
        <p:spPr>
          <a:xfrm>
            <a:off x="7846920" y="4495680"/>
            <a:ext cx="3504960" cy="2284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input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(value changed)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change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(change + leave)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submit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(form sent)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reset</a:t>
            </a:r>
            <a:r>
              <a:rPr b="1" lang="en-US" sz="2400" spc="-1" strike="noStrike">
                <a:solidFill>
                  <a:srgbClr val="f3cd60"/>
                </a:solidFill>
                <a:latin typeface="Calibri"/>
              </a:rPr>
              <a:t> (form reset)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1" name="CustomShape 14"/>
          <p:cNvSpPr/>
          <p:nvPr/>
        </p:nvSpPr>
        <p:spPr>
          <a:xfrm>
            <a:off x="7770960" y="3735360"/>
            <a:ext cx="301932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Form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events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22" name="CustomShape 15"/>
          <p:cNvSpPr/>
          <p:nvPr/>
        </p:nvSpPr>
        <p:spPr>
          <a:xfrm>
            <a:off x="569880" y="6234120"/>
            <a:ext cx="81424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Learn more at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https://developer.mozilla.org/docs/Web/Events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4BF1DD4-70DA-4CDB-A247-EC5F5656329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Add / Remove Event Handler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741600" y="1380240"/>
            <a:ext cx="10686240" cy="4866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let textbox = document.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createElement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('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input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');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textbox.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type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= '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text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';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textbox.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value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= "I am a text box";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document.body.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appendChild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(textbox);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1800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textbox.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addEventListener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('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focus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', focusHandler);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1800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focusHandler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event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textbox.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value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= "Event handler removed";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textbox.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removeEventListener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('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focus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', focusHandler);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8171280" y="1981080"/>
            <a:ext cx="3485520" cy="1347480"/>
          </a:xfrm>
          <a:prstGeom prst="wedgeRoundRectCallout">
            <a:avLst>
              <a:gd name="adj1" fmla="val -67741"/>
              <a:gd name="adj2" fmla="val 51730"/>
              <a:gd name="adj3" fmla="val 16667"/>
            </a:avLst>
          </a:prstGeom>
          <a:solidFill>
            <a:srgbClr val="643f07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ts val="2999"/>
              </a:lnSpc>
            </a:pPr>
            <a:r>
              <a:rPr b="0" lang="en-US" sz="2800" spc="-1" strike="noStrike">
                <a:solidFill>
                  <a:srgbClr val="f7ffe7"/>
                </a:solidFill>
                <a:latin typeface="Calibri"/>
              </a:rPr>
              <a:t>Subscribe to events like this, don't use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onclick</a:t>
            </a:r>
            <a:r>
              <a:rPr b="0" lang="en-US" sz="2800" spc="-1" strike="noStrike">
                <a:solidFill>
                  <a:srgbClr val="f7ffe7"/>
                </a:solidFill>
                <a:latin typeface="Calibri"/>
              </a:rPr>
              <a:t> /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onfocus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9D4BD0B-2FDC-49D4-9F7F-36DD1C15AA3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190440" y="1066680"/>
            <a:ext cx="1161864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 HTML page holds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time-box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+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[Start]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+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[Stop]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buttons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Implement the missing JS function 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stopwatch()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Increase the time at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each second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Disable / enable buttons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Stopwatch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5027760" y="2403720"/>
            <a:ext cx="6552720" cy="4181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&lt;div id="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time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" style="border:3px solid blue; text-align:center; font-size:2em; margin-bottom:10px"&gt;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00:00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&lt;/div&gt;</a:t>
            </a:r>
            <a:endParaRPr b="0" lang="en-US" sz="25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&lt;button</a:t>
            </a:r>
            <a:r>
              <a:rPr b="1" lang="en-US" sz="25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id="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startBtn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"&gt;Start&lt;/button&gt;</a:t>
            </a:r>
            <a:endParaRPr b="0" lang="en-US" sz="25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&lt;button</a:t>
            </a:r>
            <a:r>
              <a:rPr b="1" lang="en-US" sz="25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id="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stopBtn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" disabled="true"&gt;Stop&lt;/button&gt;</a:t>
            </a:r>
            <a:endParaRPr b="0" lang="en-US" sz="25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</a:pP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&lt;script&gt;window.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onload</a:t>
            </a:r>
            <a:r>
              <a:rPr b="1" lang="en-US" sz="25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=</a:t>
            </a:r>
            <a:r>
              <a:rPr b="1" lang="en-US" sz="25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function() { </a:t>
            </a:r>
            <a:r>
              <a:rPr b="1" lang="en-US" sz="2500" spc="-1" strike="noStrike">
                <a:solidFill>
                  <a:srgbClr val="f3cd60"/>
                </a:solidFill>
                <a:latin typeface="Consolas"/>
              </a:rPr>
              <a:t>stopwatch()</a:t>
            </a:r>
            <a:r>
              <a:rPr b="1" lang="en-US" sz="2500" spc="-1" strike="noStrike">
                <a:solidFill>
                  <a:srgbClr val="fbeedc"/>
                </a:solidFill>
                <a:latin typeface="Consolas"/>
              </a:rPr>
              <a:t>; }&lt;/script&gt;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331" name="Picture 6" descr=""/>
          <p:cNvPicPr/>
          <p:nvPr/>
        </p:nvPicPr>
        <p:blipFill>
          <a:blip r:embed="rId1"/>
          <a:stretch/>
        </p:blipFill>
        <p:spPr>
          <a:xfrm>
            <a:off x="1065240" y="3907800"/>
            <a:ext cx="3181680" cy="233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ED5E50C-00BD-48C8-A4AB-4C7A11723C6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Stopwatch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723960" y="1105560"/>
            <a:ext cx="10702440" cy="6056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function stopwatch() {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time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,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intervalID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startBtn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= document.getElementById('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startBtn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');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stopBtn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= document.getElementById('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stopBtn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');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1199"/>
              </a:spcBef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startBtn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addEventListener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('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click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', function() {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time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= -1;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incrementTime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();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intervalID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=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setInterval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(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incrementTime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,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1000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startBtn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.disabled = true;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stopBtn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.disabled = false;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});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335" name="Picture 5" descr=""/>
          <p:cNvPicPr/>
          <p:nvPr/>
        </p:nvPicPr>
        <p:blipFill>
          <a:blip r:embed="rId1"/>
          <a:stretch/>
        </p:blipFill>
        <p:spPr>
          <a:xfrm>
            <a:off x="7618320" y="3547080"/>
            <a:ext cx="3657240" cy="268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6372E960-9BB7-4340-8FB5-02ACDAF77A2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Stopwatch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23960" y="1198800"/>
            <a:ext cx="10702440" cy="515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stopBtn.addEventListener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('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click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', function() {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clearInterval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(intervalID);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startBtn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.disabled = false;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stopBtn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.disabled = true;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});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1199"/>
              </a:spcBef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incrementTime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() {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time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++;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document.getElementById('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time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').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textContent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=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("0" + Math.trunc(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time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/ 60)).slice(-2) +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':' + ("0" + (</a:t>
            </a:r>
            <a:r>
              <a:rPr b="1" lang="en-US" sz="2700" spc="-1" strike="noStrike">
                <a:solidFill>
                  <a:srgbClr val="f3cd60"/>
                </a:solidFill>
                <a:latin typeface="Consolas"/>
              </a:rPr>
              <a:t>time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% 60)).slice(-2);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9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700" spc="-1" strike="noStrike">
              <a:latin typeface="Arial"/>
            </a:endParaRPr>
          </a:p>
          <a:p>
            <a:pPr marL="360360" indent="-360000">
              <a:lnSpc>
                <a:spcPct val="90000"/>
              </a:lnSpc>
            </a:pPr>
            <a:r>
              <a:rPr b="1" lang="en-US" sz="27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339" name="Picture 2" descr=""/>
          <p:cNvPicPr/>
          <p:nvPr/>
        </p:nvPicPr>
        <p:blipFill>
          <a:blip r:embed="rId1"/>
          <a:stretch/>
        </p:blipFill>
        <p:spPr>
          <a:xfrm>
            <a:off x="7770960" y="1752480"/>
            <a:ext cx="3434400" cy="2519640"/>
          </a:xfrm>
          <a:prstGeom prst="rect">
            <a:avLst/>
          </a:prstGeom>
          <a:ln>
            <a:noFill/>
          </a:ln>
        </p:spPr>
      </p:pic>
      <p:sp>
        <p:nvSpPr>
          <p:cNvPr id="340" name="CustomShape 4"/>
          <p:cNvSpPr/>
          <p:nvPr/>
        </p:nvSpPr>
        <p:spPr>
          <a:xfrm>
            <a:off x="2970360" y="5886000"/>
            <a:ext cx="8456040" cy="875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beedc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https://judge.softuni.bg/Contests/328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7BF549F-55D7-45FE-9A7D-796A1A2D5D8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 HTML page holds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linear gradient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box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Moving the mouse should show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percentage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[0% … 100%],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depending on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location of mouse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Left side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0%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; middle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50%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; right side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100%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Mouse in Gradient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44" name="Picture 6" descr=""/>
          <p:cNvPicPr/>
          <p:nvPr/>
        </p:nvPicPr>
        <p:blipFill>
          <a:blip r:embed="rId1"/>
          <a:stretch/>
        </p:blipFill>
        <p:spPr>
          <a:xfrm>
            <a:off x="2293920" y="3795840"/>
            <a:ext cx="7600320" cy="263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1" dur="indefinite" restart="never" nodeType="tmRoot">
          <p:childTnLst>
            <p:seq>
              <p:cTn id="3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E9E8113-595E-454C-98A4-820B08B0032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Mouse in Gradient – HTML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741600" y="1066680"/>
            <a:ext cx="10686240" cy="5292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&lt;html&gt;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&lt;head&gt;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&lt;title&gt;Mouse in Gradient&lt;/title&gt;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&lt;link rel="stylesheet" href="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gradient.css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" /&gt;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&lt;script src="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gradient.js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"&gt;&lt;/script&gt;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&lt;/head&gt;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&lt;body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onload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="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attachGradientEvents()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"&gt;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&lt;div id="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gradient-box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"&gt;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&lt;div id="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gradient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"&gt;Click me!&lt;/div&gt;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&lt;/div&gt;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&lt;div id="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result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"&gt;&lt;/div&gt;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&lt;/body&gt;</a:t>
            </a:r>
            <a:endParaRPr b="0" lang="en-US" sz="26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&lt;/html&gt;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48" name="Picture 8" descr=""/>
          <p:cNvPicPr/>
          <p:nvPr/>
        </p:nvPicPr>
        <p:blipFill>
          <a:blip r:embed="rId1"/>
          <a:stretch/>
        </p:blipFill>
        <p:spPr>
          <a:xfrm>
            <a:off x="6379920" y="4840560"/>
            <a:ext cx="4928760" cy="145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323040" y="1366200"/>
            <a:ext cx="5181120" cy="3069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text-align: center;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line-height: 30px;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background: 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linear-gradient(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to right, black, white);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cursor: crosshair;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F087968-B98C-4890-B089-E193828B542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Mouse in Gradient – CSS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608040" y="1366200"/>
            <a:ext cx="5409720" cy="5203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#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gradient-box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{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width: 300px;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border: 2px solid lightgrey;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#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gradient-box:hover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{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border: 2px solid black;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#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gradient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{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height: 30px;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color: white;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text-shadow: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1px 1px 10px black;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53" name="Picture 8" descr=""/>
          <p:cNvPicPr/>
          <p:nvPr/>
        </p:nvPicPr>
        <p:blipFill>
          <a:blip r:embed="rId1"/>
          <a:stretch/>
        </p:blipFill>
        <p:spPr>
          <a:xfrm>
            <a:off x="6323040" y="4723560"/>
            <a:ext cx="5181120" cy="15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9" dur="indefinite" restart="never" nodeType="tmRoot">
          <p:childTnLst>
            <p:seq>
              <p:cTn id="4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C8F29D8-F6D5-4E0D-9CD7-F6E32499595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Mouse in Gradient 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603720" y="1143000"/>
            <a:ext cx="10962360" cy="593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attachGradientEvents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let gradient = document.getElementById('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gradient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');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gradient.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addEventListener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'mousemove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',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gradientMove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gradient.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addEventListener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'mouseout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',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gradientOut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gradientMove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event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let power = event.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offsetX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/ (event.target.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clientWidth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- 1);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power = Math.trunc(power * 100);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document.getElementById('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result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').textContent = power</a:t>
            </a:r>
            <a:r>
              <a:rPr b="1" lang="en-US" sz="24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+</a:t>
            </a:r>
            <a:r>
              <a:rPr b="1" lang="en-US" sz="24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"%";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gradientOut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event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document.getElementById('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result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').textContent = "";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3110040" y="5882760"/>
            <a:ext cx="8456040" cy="875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beedc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https://judge.softuni.bg/Contests/328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45A18C2-DEE2-4521-BCF7-8941768E879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190440" y="1151280"/>
            <a:ext cx="697032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 webpage contains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multiple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input boxes inside divs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Apply styling to the div that holds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focused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input box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Set class "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focus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" for active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Remove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class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attribute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from inactive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Highlight Active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61" name="Picture 4" descr=""/>
          <p:cNvPicPr/>
          <p:nvPr/>
        </p:nvPicPr>
        <p:blipFill>
          <a:blip r:embed="rId1"/>
          <a:stretch/>
        </p:blipFill>
        <p:spPr>
          <a:xfrm>
            <a:off x="7397280" y="1151280"/>
            <a:ext cx="4597560" cy="537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5" dur="indefinite" restart="never" nodeType="tmRoot">
          <p:childTnLst>
            <p:seq>
              <p:cTn id="4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8595DEE-A6F5-4960-B515-1218C7F5F5E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90440" y="1151280"/>
            <a:ext cx="11804400" cy="5373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>
                <a:solidFill>
                  <a:srgbClr val="f3cd60"/>
                </a:solidFill>
                <a:latin typeface="Calibri"/>
              </a:rPr>
              <a:t>sli.do</a:t>
            </a:r>
            <a:br/>
            <a:r>
              <a:rPr b="1" lang="en-US" sz="11500" spc="-1" strike="noStrike">
                <a:solidFill>
                  <a:srgbClr val="ffffff"/>
                </a:solidFill>
                <a:latin typeface="Calibri"/>
              </a:rPr>
              <a:t>#JSCORE</a:t>
            </a:r>
            <a:endParaRPr b="0" lang="en-US" sz="115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15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0FEEE69-4693-4AAB-8193-E4157B1DD1D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Highlight Active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750960" y="990720"/>
            <a:ext cx="10686240" cy="563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&lt;!DOCTYPE html&gt;&lt;html lang="en"&gt;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&lt;head&gt;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&lt;meta charset="UTF-8"&gt;&lt;title&gt;Focus&lt;/title&gt;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&lt;link rel="stylesheet" href="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focus.css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" /&gt;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&lt;script src="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focus.js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"&gt;&lt;/script&gt;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&lt;/head&gt;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&lt;body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onload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="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focus()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"&gt;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&lt;div&gt;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&lt;div&gt;&lt;h1&gt;Section 1&lt;/h1&gt;&lt;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input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type="text"/&gt;&lt;/div&gt;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&lt;div&gt;&lt;h1&gt;Section 2&lt;/h1&gt;&lt;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input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type="text"/&gt;&lt;/div&gt;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&lt;div&gt;&lt;h1&gt;Section 3&lt;/h1&gt;&lt;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input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type="text"/&gt;&lt;/div&gt;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&lt;div&gt;&lt;h1&gt;Section 4&lt;/h1&gt;&lt;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input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type="text"/&gt;&lt;/div&gt;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&lt;/div&gt;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&lt;/body&gt;</a:t>
            </a:r>
            <a:endParaRPr b="0" lang="en-US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&lt;/html&gt;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67" dur="indefinite" restart="never" nodeType="tmRoot">
          <p:childTnLst>
            <p:seq>
              <p:cTn id="4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1F78871-78AC-4D85-B825-E49ED2ED952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190440" y="1151280"/>
            <a:ext cx="559872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Place all project files in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same folder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Listen for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focus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and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blur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events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Highlight Active (3)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68" name="Group 4"/>
          <p:cNvGrpSpPr/>
          <p:nvPr/>
        </p:nvGrpSpPr>
        <p:grpSpPr>
          <a:xfrm>
            <a:off x="6848280" y="1203120"/>
            <a:ext cx="4733280" cy="4928040"/>
            <a:chOff x="6848280" y="1203120"/>
            <a:chExt cx="4733280" cy="4928040"/>
          </a:xfrm>
        </p:grpSpPr>
        <p:sp>
          <p:nvSpPr>
            <p:cNvPr id="369" name="CustomShape 5"/>
            <p:cNvSpPr/>
            <p:nvPr/>
          </p:nvSpPr>
          <p:spPr>
            <a:xfrm>
              <a:off x="6848280" y="1717920"/>
              <a:ext cx="4733280" cy="44132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div {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  </a:t>
              </a: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width: 470px;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}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div div {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  </a:t>
              </a: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text-align: center;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  </a:t>
              </a: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display: inline-block;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  </a:t>
              </a: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width: 200px;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  </a:t>
              </a: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height: 200px;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  </a:t>
              </a: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margin: 15px;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  </a:t>
              </a: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border: 1px solid #999;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}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.focused {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  </a:t>
              </a: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background: #999999;</a:t>
              </a:r>
              <a:endParaRPr b="0" lang="en-US" sz="20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beedc"/>
                  </a:solidFill>
                  <a:latin typeface="Consolas"/>
                </a:rPr>
                <a:t>}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70" name="CustomShape 6"/>
            <p:cNvSpPr/>
            <p:nvPr/>
          </p:nvSpPr>
          <p:spPr>
            <a:xfrm>
              <a:off x="6848280" y="1203120"/>
              <a:ext cx="4733280" cy="510120"/>
            </a:xfrm>
            <a:prstGeom prst="rect">
              <a:avLst/>
            </a:prstGeom>
            <a:solidFill>
              <a:srgbClr val="d9d5c7">
                <a:alpha val="60000"/>
              </a:srgb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 marL="360360" indent="-360000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beedc"/>
                  </a:solidFill>
                  <a:latin typeface="Consolas"/>
                </a:rPr>
                <a:t>focus.css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371" name="Group 7"/>
          <p:cNvGrpSpPr/>
          <p:nvPr/>
        </p:nvGrpSpPr>
        <p:grpSpPr>
          <a:xfrm>
            <a:off x="608040" y="4404240"/>
            <a:ext cx="5571720" cy="1756080"/>
            <a:chOff x="608040" y="4404240"/>
            <a:chExt cx="5571720" cy="1756080"/>
          </a:xfrm>
        </p:grpSpPr>
        <p:sp>
          <p:nvSpPr>
            <p:cNvPr id="372" name="CustomShape 8"/>
            <p:cNvSpPr/>
            <p:nvPr/>
          </p:nvSpPr>
          <p:spPr>
            <a:xfrm>
              <a:off x="608040" y="4918680"/>
              <a:ext cx="5571720" cy="12416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 marL="360360" indent="-360000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beedc"/>
                  </a:solidFill>
                  <a:latin typeface="Consolas"/>
                </a:rPr>
                <a:t>function focus() {</a:t>
              </a:r>
              <a:endParaRPr b="0" lang="en-US" sz="24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i="1" lang="en-US" sz="2400" spc="-1" strike="noStrike">
                  <a:solidFill>
                    <a:srgbClr val="f3cd60"/>
                  </a:solidFill>
                  <a:latin typeface="Consolas"/>
                </a:rPr>
                <a:t>	</a:t>
              </a:r>
              <a:r>
                <a:rPr b="1" i="1" lang="en-US" sz="2400" spc="-1" strike="noStrike">
                  <a:solidFill>
                    <a:srgbClr val="f3cd60"/>
                  </a:solidFill>
                  <a:latin typeface="Consolas"/>
                </a:rPr>
                <a:t>// TODO</a:t>
              </a:r>
              <a:endParaRPr b="0" lang="en-US" sz="2400" spc="-1" strike="noStrike">
                <a:latin typeface="Arial"/>
              </a:endParaRPr>
            </a:p>
            <a:p>
              <a:pPr marL="360360" indent="-360000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beedc"/>
                  </a:solidFill>
                  <a:latin typeface="Consolas"/>
                </a:rPr>
                <a:t>}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73" name="CustomShape 9"/>
            <p:cNvSpPr/>
            <p:nvPr/>
          </p:nvSpPr>
          <p:spPr>
            <a:xfrm>
              <a:off x="608040" y="4404240"/>
              <a:ext cx="5571720" cy="510120"/>
            </a:xfrm>
            <a:prstGeom prst="rect">
              <a:avLst/>
            </a:prstGeom>
            <a:solidFill>
              <a:srgbClr val="d9d5c7">
                <a:alpha val="60000"/>
              </a:srgb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/>
            <a:p>
              <a:pPr marL="360360" indent="-360000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beedc"/>
                  </a:solidFill>
                  <a:latin typeface="Consolas"/>
                </a:rPr>
                <a:t>focus.js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p:timing>
    <p:tnLst>
      <p:par>
        <p:cTn id="469" dur="indefinite" restart="never" nodeType="tmRoot">
          <p:childTnLst>
            <p:seq>
              <p:cTn id="4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591B9A8-BF32-45FD-83B8-9E41CE42378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Highlight Active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79440" y="1295280"/>
            <a:ext cx="11429640" cy="5689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function focus() {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let inputs = document.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getElementsByTagName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('input');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Array.from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(inputs).forEach(i =&gt; {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addEventListener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'focus'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, (event) =&gt; {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event.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target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parentNode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className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= 'focused';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addEventListener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'blur'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, (event) =&gt; {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event.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target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parentNode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removeAttribute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('class');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71" dur="indefinite" restart="never" nodeType="tmRoot">
          <p:childTnLst>
            <p:seq>
              <p:cTn id="472" dur="indefinite" nodeType="mainSeq">
                <p:childTnLst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3A3E3E7-72E3-4109-BE0A-2132C1789D7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 webpage contains a single email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input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field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Display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real-time feedback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for user's input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Valid input format: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&lt;name&gt;@&lt;domain&gt;.&lt;extension&gt;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Only lowercase Latin letters are allowed for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all parts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Apply class "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error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 when input is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invalid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Dynamic Validation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750960" y="5410080"/>
            <a:ext cx="10686240" cy="997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&lt;label for="email"&gt;Enter email:&lt;/label&gt;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&lt;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input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id="email" type="text"/&gt;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750960" y="4648320"/>
            <a:ext cx="10686240" cy="57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error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{ border: 2px solid red; }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82" name="Picture 7" descr=""/>
          <p:cNvPicPr/>
          <p:nvPr/>
        </p:nvPicPr>
        <p:blipFill>
          <a:blip r:embed="rId1"/>
          <a:stretch/>
        </p:blipFill>
        <p:spPr>
          <a:xfrm>
            <a:off x="7778160" y="4526280"/>
            <a:ext cx="3951360" cy="566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3" name="Picture 8" descr=""/>
          <p:cNvPicPr/>
          <p:nvPr/>
        </p:nvPicPr>
        <p:blipFill>
          <a:blip r:embed="rId2"/>
          <a:srcRect l="0" t="0" r="617" b="0"/>
          <a:stretch/>
        </p:blipFill>
        <p:spPr>
          <a:xfrm>
            <a:off x="7778160" y="3886920"/>
            <a:ext cx="3951360" cy="6076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499" dur="indefinite" restart="never" nodeType="tmRoot">
          <p:childTnLst>
            <p:seq>
              <p:cTn id="5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87372B4-038E-4F19-8ADE-8F44E8DCE29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Dynamic Validation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760320" y="1161000"/>
            <a:ext cx="10667520" cy="5689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function validate() {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document.querySelector('input')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addEventListener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'change'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, onChange);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let regex = /^([\w\-.]+)@([a-z]+)(\.[a-z]+)+$/;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function onChange(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event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if (!regex.test(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event.target.value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))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event.target.className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= 'error';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else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event.target.removeAttribute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('class');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01" dur="indefinite" restart="never" nodeType="tmRoot">
          <p:childTnLst>
            <p:seq>
              <p:cTn id="5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2A90084-1E19-4C4C-9DEF-BDD74D2FD64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190440" y="1151280"/>
            <a:ext cx="8222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Modifying DOM elements: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216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90" name="Picture 2" descr=""/>
          <p:cNvPicPr/>
          <p:nvPr/>
        </p:nvPicPr>
        <p:blipFill>
          <a:blip r:embed="rId1"/>
          <a:stretch/>
        </p:blipFill>
        <p:spPr>
          <a:xfrm>
            <a:off x="8417160" y="1447920"/>
            <a:ext cx="2978280" cy="2209320"/>
          </a:xfrm>
          <a:prstGeom prst="rect">
            <a:avLst/>
          </a:prstGeom>
          <a:ln>
            <a:noFill/>
          </a:ln>
        </p:spPr>
      </p:pic>
      <p:pic>
        <p:nvPicPr>
          <p:cNvPr id="391" name="Picture 7" descr=""/>
          <p:cNvPicPr/>
          <p:nvPr/>
        </p:nvPicPr>
        <p:blipFill>
          <a:blip r:embed="rId2"/>
          <a:stretch/>
        </p:blipFill>
        <p:spPr>
          <a:xfrm>
            <a:off x="9386640" y="4267080"/>
            <a:ext cx="2008800" cy="2008800"/>
          </a:xfrm>
          <a:prstGeom prst="rect">
            <a:avLst/>
          </a:prstGeom>
          <a:ln>
            <a:noFill/>
          </a:ln>
        </p:spPr>
      </p:pic>
      <p:sp>
        <p:nvSpPr>
          <p:cNvPr id="392" name="CustomShape 4"/>
          <p:cNvSpPr/>
          <p:nvPr/>
        </p:nvSpPr>
        <p:spPr>
          <a:xfrm>
            <a:off x="645480" y="1905120"/>
            <a:ext cx="7619760" cy="270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let menu =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document.getElementById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('menu');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menu.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style.display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= 'none';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menu.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appendChild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document.createElement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('hr'));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let link = menu.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children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[0];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menu.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removeChild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(link);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645480" y="5235120"/>
            <a:ext cx="7619760" cy="1240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let menu =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document.getElementById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('menu');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menu.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onclick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= function(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event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) { … }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03" dur="indefinite" restart="never" nodeType="tmRoot">
          <p:childTnLst>
            <p:seq>
              <p:cTn id="504" dur="indefinite" nodeType="mainSeq">
                <p:childTnLst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83320" y="4855320"/>
            <a:ext cx="9831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DOM Manipulation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183320" y="5754960"/>
            <a:ext cx="9831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Modify the DOM Tree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35" name="Picture 6" descr=""/>
          <p:cNvPicPr/>
          <p:nvPr/>
        </p:nvPicPr>
        <p:blipFill>
          <a:blip r:embed="rId1"/>
          <a:stretch/>
        </p:blipFill>
        <p:spPr>
          <a:xfrm>
            <a:off x="2821680" y="801000"/>
            <a:ext cx="6568560" cy="3762360"/>
          </a:xfrm>
          <a:prstGeom prst="rect">
            <a:avLst/>
          </a:prstGeom>
          <a:ln>
            <a:noFill/>
          </a:ln>
          <a:effectLst>
            <a:outerShdw algn="ctr" dir="2700000" dist="35921" rotWithShape="0">
              <a:schemeClr val="bg2"/>
            </a:outerShdw>
          </a:effectLst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885C1AC-807F-4BBB-87E1-FE173CE7638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HTML elements are created with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document.createElement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This is called a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Factory Pattern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Variables holding HTML elements are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live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you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modify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the contents of the variable, the DOM is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updated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you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insert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it somewhere in the DOM, the original is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moved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Text added to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textContent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will be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escaped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Text added to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innerHTML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will be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parsed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and turned into actual HTML elements </a:t>
            </a:r>
            <a:r>
              <a:rPr b="0" lang="en-US" sz="34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beware of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XSS attacks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!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Creating New DOM Elements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4E09263-DB23-4CB2-A2C5-64F24701118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Creating New DOM Elements: Examples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836640" y="1340640"/>
            <a:ext cx="10515240" cy="5546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let list = document.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createElement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("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ul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");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let liPeter = document.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createElement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("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");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liPeter.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textContent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= "Peter";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list.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appendChild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(liPeter);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let liMaria = document.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createElement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("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");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liMaria.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innerHTML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 = "&lt;b&gt;Maria&lt;/b&gt;";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list.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appendChild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(liMaria);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document.body.appendChild</a:t>
            </a:r>
            <a:r>
              <a:rPr b="1" lang="en-US" sz="3200" spc="-1" strike="noStrike">
                <a:solidFill>
                  <a:srgbClr val="fbeedc"/>
                </a:solidFill>
                <a:latin typeface="Consolas"/>
              </a:rPr>
              <a:t>(list);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2" name="Picture 6" descr=""/>
          <p:cNvPicPr/>
          <p:nvPr/>
        </p:nvPicPr>
        <p:blipFill>
          <a:blip r:embed="rId1"/>
          <a:stretch/>
        </p:blipFill>
        <p:spPr>
          <a:xfrm>
            <a:off x="9066240" y="4495680"/>
            <a:ext cx="2463480" cy="18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CE94E2B-A1B9-4BAE-8803-FF4E0ACE9FE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Create a HTML page holding a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list of items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+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text box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+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button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for adding more items to the list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Write a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JS function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 append the specified text to the list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List of Items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46" name="Picture 7" descr=""/>
          <p:cNvPicPr/>
          <p:nvPr/>
        </p:nvPicPr>
        <p:blipFill>
          <a:blip r:embed="rId1"/>
          <a:stretch/>
        </p:blipFill>
        <p:spPr>
          <a:xfrm>
            <a:off x="608040" y="3173040"/>
            <a:ext cx="3285720" cy="3131640"/>
          </a:xfrm>
          <a:prstGeom prst="rect">
            <a:avLst/>
          </a:prstGeom>
          <a:ln>
            <a:noFill/>
          </a:ln>
        </p:spPr>
      </p:pic>
      <p:pic>
        <p:nvPicPr>
          <p:cNvPr id="247" name="Picture 9" descr=""/>
          <p:cNvPicPr/>
          <p:nvPr/>
        </p:nvPicPr>
        <p:blipFill>
          <a:blip r:embed="rId2"/>
          <a:stretch/>
        </p:blipFill>
        <p:spPr>
          <a:xfrm>
            <a:off x="8302680" y="3173040"/>
            <a:ext cx="3285720" cy="313164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4039920" y="4624920"/>
            <a:ext cx="228240" cy="2282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5"/>
          <p:cNvSpPr/>
          <p:nvPr/>
        </p:nvSpPr>
        <p:spPr>
          <a:xfrm>
            <a:off x="7887240" y="4624920"/>
            <a:ext cx="228240" cy="2282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Picture 13" descr=""/>
          <p:cNvPicPr/>
          <p:nvPr/>
        </p:nvPicPr>
        <p:blipFill>
          <a:blip r:embed="rId3"/>
          <a:stretch/>
        </p:blipFill>
        <p:spPr>
          <a:xfrm>
            <a:off x="4455360" y="3173040"/>
            <a:ext cx="3294000" cy="31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E3F6B47-A84B-43AB-8174-1CB989A2765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List of Items – HTML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622440" y="1143000"/>
            <a:ext cx="10943640" cy="5739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&lt;h1&gt;List of Items&lt;/h1&gt;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&lt;ul id="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items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"&gt;&lt;li&gt;First&lt;/li&gt;&lt;li&gt;Second&lt;/li&gt;&lt;/ul&gt;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&lt;input type="text" id="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newItemText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 /&gt;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&lt;input type="button" value="Add"</a:t>
            </a:r>
            <a:br/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onclick="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addItem()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"&gt;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&lt;script&gt;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addItem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() {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i="1" lang="en-US" sz="3000" spc="-1" strike="noStrike">
                <a:solidFill>
                  <a:srgbClr val="f3cd60"/>
                </a:solidFill>
                <a:latin typeface="Consolas"/>
              </a:rPr>
              <a:t>    </a:t>
            </a:r>
            <a:r>
              <a:rPr b="1" i="1" lang="en-US" sz="3000" spc="-1" strike="noStrike">
                <a:solidFill>
                  <a:srgbClr val="f3cd60"/>
                </a:solidFill>
                <a:latin typeface="Consolas"/>
              </a:rPr>
              <a:t>//</a:t>
            </a:r>
            <a:r>
              <a:rPr b="1" i="1" lang="en-US" sz="3000" spc="-1" strike="noStrike">
                <a:solidFill>
                  <a:srgbClr val="f3cd60"/>
                </a:solidFill>
                <a:latin typeface="Calibri"/>
              </a:rPr>
              <a:t> TODO: add new item to the list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&lt;/script&gt;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54" name="Picture 6" descr=""/>
          <p:cNvPicPr/>
          <p:nvPr/>
        </p:nvPicPr>
        <p:blipFill>
          <a:blip r:embed="rId1"/>
          <a:stretch/>
        </p:blipFill>
        <p:spPr>
          <a:xfrm>
            <a:off x="7846920" y="2900520"/>
            <a:ext cx="3580920" cy="34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B0B4D90-5E79-4A05-B13B-52550DF1BF7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List of Items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739440" y="1329120"/>
            <a:ext cx="10688760" cy="710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20000"/>
              </a:lnSpc>
            </a:pP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function 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addItem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() {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text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 =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document.getElementById('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newItemText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').value;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let 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 = document.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createElement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("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");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.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appendChild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(document.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createTextNode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text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));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document.getElementById("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items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").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appendChild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li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document.getElementById('</a:t>
            </a:r>
            <a:r>
              <a:rPr b="1" lang="en-US" sz="2900" spc="-1" strike="noStrike">
                <a:solidFill>
                  <a:srgbClr val="f3cd60"/>
                </a:solidFill>
                <a:latin typeface="Consolas"/>
              </a:rPr>
              <a:t>newItemText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').value</a:t>
            </a:r>
            <a:r>
              <a:rPr b="1" lang="en-US" sz="29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=</a:t>
            </a:r>
            <a:r>
              <a:rPr b="1" lang="en-US" sz="29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'';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9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816120" y="6172200"/>
            <a:ext cx="10556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https://judge.softuni.bg/Contests/328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Application>LibreOffice/6.0.1.1$Linux_X86_64 LibreOffice_project/60bfb1526849283ce2491346ed2aa51c465abfe6</Application>
  <Words>2630</Words>
  <Paragraphs>416</Paragraphs>
  <Company>Software University (SoftUni)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>Software University Foundation</dc:creator>
  <dc:description>JavaScript Advanced Course @ SoftUni - https://softuni.bg/courses/javascript-advanced</dc:description>
  <cp:keywords>JS JavaScript programming course SoftUni Software University</cp:keywords>
  <dc:language>English</dc:language>
  <cp:lastModifiedBy/>
  <dcterms:modified xsi:type="dcterms:W3CDTF">2018-02-19T11:27:01Z</dcterms:modified>
  <cp:revision>178</cp:revision>
  <dc:subject>JavaScript Avdanced - Practical Training Course @ SoftUni</dc:subject>
  <dc:title>DOM, BOM and JS Events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Software University (SoftUni)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anager">
    <vt:lpwstr>Svetlin Nakov</vt:lpwstr>
  </property>
  <property fmtid="{D5CDD505-2E9C-101B-9397-08002B2CF9AE}" pid="9" name="Notes">
    <vt:i4>6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39</vt:i4>
  </property>
  <property fmtid="{D5CDD505-2E9C-101B-9397-08002B2CF9AE}" pid="14" name="_TemplateID">
    <vt:lpwstr>TC027879909991</vt:lpwstr>
  </property>
  <property fmtid="{D5CDD505-2E9C-101B-9397-08002B2CF9AE}" pid="15" name="category">
    <vt:lpwstr>JS, JavaScript, front-end, ES6, ES2015, ES2016, ES2017, Web development, computer programming, programming</vt:lpwstr>
  </property>
</Properties>
</file>