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507" r:id="rId3"/>
    <p:sldId id="501" r:id="rId4"/>
    <p:sldId id="532" r:id="rId5"/>
    <p:sldId id="502" r:id="rId6"/>
    <p:sldId id="504" r:id="rId7"/>
    <p:sldId id="514" r:id="rId8"/>
    <p:sldId id="519" r:id="rId9"/>
    <p:sldId id="520" r:id="rId10"/>
    <p:sldId id="533" r:id="rId11"/>
    <p:sldId id="513" r:id="rId12"/>
    <p:sldId id="534" r:id="rId13"/>
    <p:sldId id="512" r:id="rId14"/>
    <p:sldId id="511" r:id="rId15"/>
    <p:sldId id="515" r:id="rId16"/>
    <p:sldId id="516" r:id="rId17"/>
    <p:sldId id="521" r:id="rId18"/>
    <p:sldId id="522" r:id="rId19"/>
    <p:sldId id="535" r:id="rId20"/>
    <p:sldId id="538" r:id="rId21"/>
    <p:sldId id="517" r:id="rId22"/>
    <p:sldId id="536" r:id="rId23"/>
    <p:sldId id="518" r:id="rId24"/>
    <p:sldId id="537" r:id="rId25"/>
    <p:sldId id="539" r:id="rId26"/>
    <p:sldId id="524" r:id="rId27"/>
    <p:sldId id="508" r:id="rId28"/>
    <p:sldId id="540" r:id="rId29"/>
    <p:sldId id="541" r:id="rId30"/>
    <p:sldId id="545" r:id="rId31"/>
    <p:sldId id="542" r:id="rId32"/>
    <p:sldId id="543" r:id="rId33"/>
    <p:sldId id="544" r:id="rId34"/>
    <p:sldId id="509" r:id="rId35"/>
    <p:sldId id="506" r:id="rId36"/>
    <p:sldId id="529" r:id="rId37"/>
    <p:sldId id="546" r:id="rId38"/>
    <p:sldId id="530" r:id="rId39"/>
    <p:sldId id="547" r:id="rId40"/>
    <p:sldId id="548" r:id="rId41"/>
    <p:sldId id="531" r:id="rId42"/>
    <p:sldId id="505" r:id="rId43"/>
    <p:sldId id="503" r:id="rId44"/>
    <p:sldId id="442" r:id="rId45"/>
    <p:sldId id="35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51EFF2-262B-4664-AEF3-12272207E07F}">
          <p14:sldIdLst/>
        </p14:section>
        <p14:section name="Document Object Model (DOM)" id="{1275515A-D004-4D19-9766-2BE6BFCA3702}">
          <p14:sldIdLst>
            <p14:sldId id="507"/>
            <p14:sldId id="501"/>
            <p14:sldId id="532"/>
            <p14:sldId id="502"/>
            <p14:sldId id="504"/>
            <p14:sldId id="514"/>
            <p14:sldId id="519"/>
            <p14:sldId id="520"/>
            <p14:sldId id="533"/>
            <p14:sldId id="513"/>
            <p14:sldId id="534"/>
            <p14:sldId id="512"/>
            <p14:sldId id="511"/>
            <p14:sldId id="515"/>
            <p14:sldId id="516"/>
            <p14:sldId id="521"/>
            <p14:sldId id="522"/>
            <p14:sldId id="535"/>
            <p14:sldId id="538"/>
            <p14:sldId id="517"/>
            <p14:sldId id="536"/>
            <p14:sldId id="518"/>
            <p14:sldId id="537"/>
            <p14:sldId id="539"/>
            <p14:sldId id="524"/>
          </p14:sldIdLst>
        </p14:section>
        <p14:section name="Browser Object Model (BOM)" id="{9AD0F4A6-C7C4-4543-A28F-48E74D2B6922}">
          <p14:sldIdLst>
            <p14:sldId id="508"/>
            <p14:sldId id="540"/>
            <p14:sldId id="541"/>
            <p14:sldId id="545"/>
            <p14:sldId id="542"/>
            <p14:sldId id="543"/>
            <p14:sldId id="544"/>
          </p14:sldIdLst>
        </p14:section>
        <p14:section name="Handling Events" id="{EAEE68F0-7B4B-4558-A8E9-21549656680D}">
          <p14:sldIdLst>
            <p14:sldId id="509"/>
            <p14:sldId id="506"/>
            <p14:sldId id="529"/>
            <p14:sldId id="546"/>
            <p14:sldId id="530"/>
            <p14:sldId id="547"/>
            <p14:sldId id="548"/>
            <p14:sldId id="531"/>
          </p14:sldIdLst>
        </p14:section>
        <p14:section name="Conclusion" id="{8C19B68B-C0D8-4E95-98FA-AA91A38792FA}">
          <p14:sldIdLst>
            <p14:sldId id="505"/>
            <p14:sldId id="503"/>
            <p14:sldId id="442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71" d="100"/>
          <a:sy n="71" d="100"/>
        </p:scale>
        <p:origin x="-642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9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42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Event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script-advanced" TargetMode="External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3206" y="4855488"/>
            <a:ext cx="9832319" cy="8206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3206" y="5754968"/>
            <a:ext cx="9832319" cy="719034"/>
          </a:xfrm>
        </p:spPr>
        <p:txBody>
          <a:bodyPr/>
          <a:lstStyle/>
          <a:p>
            <a:r>
              <a:rPr lang="en-US" dirty="0"/>
              <a:t>Traverse / Modify the DOM Tree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11" y="800912"/>
            <a:ext cx="6568874" cy="3762752"/>
          </a:xfrm>
          <a:prstGeom prst="roundRect">
            <a:avLst>
              <a:gd name="adj" fmla="val 8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9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items </a:t>
            </a:r>
            <a:r>
              <a:rPr lang="en-US" dirty="0"/>
              <a:t>from given HTML list and append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 to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area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53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61721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1941"/>
            <a:ext cx="10667998" cy="47605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15436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HTML page 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button click, colorize in color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teal</a:t>
            </a:r>
            <a:r>
              <a:rPr lang="en-US" dirty="0"/>
              <a:t>" all even rows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2514600"/>
            <a:ext cx="10515598" cy="38744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&gt;Name&lt;/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&gt;Town&lt;/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&gt;Sofia&lt;/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&gt;Ruse&lt;/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2438400"/>
            <a:ext cx="2895921" cy="3241974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>
            <a:off x="10199484" y="3782440"/>
            <a:ext cx="304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rrow: Left 7"/>
          <p:cNvSpPr/>
          <p:nvPr/>
        </p:nvSpPr>
        <p:spPr>
          <a:xfrm>
            <a:off x="10199484" y="4481205"/>
            <a:ext cx="304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: Rounded Corners 8"/>
          <p:cNvSpPr/>
          <p:nvPr/>
        </p:nvSpPr>
        <p:spPr>
          <a:xfrm>
            <a:off x="8694940" y="3735422"/>
            <a:ext cx="1382915" cy="34342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8694940" y="4439286"/>
            <a:ext cx="1382915" cy="34342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11080"/>
            <a:ext cx="105155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1332607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1340721"/>
            <a:ext cx="10515598" cy="4792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liPeter.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liMaria.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4495800"/>
            <a:ext cx="2463905" cy="1849896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27698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box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function </a:t>
            </a:r>
            <a:r>
              <a:rPr lang="en-US" dirty="0"/>
              <a:t>to append the specified text to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List of Items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173218"/>
            <a:ext cx="3285954" cy="3131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28" y="3173218"/>
            <a:ext cx="3285954" cy="313192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39998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ight Arrow 11"/>
          <p:cNvSpPr/>
          <p:nvPr/>
        </p:nvSpPr>
        <p:spPr>
          <a:xfrm>
            <a:off x="7887306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0" y="3173218"/>
            <a:ext cx="3294512" cy="3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43000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2900488"/>
            <a:ext cx="3581400" cy="34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9302" y="1329188"/>
            <a:ext cx="10689110" cy="45023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1256400"/>
            <a:ext cx="105155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732368"/>
            <a:ext cx="10515598" cy="2641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371600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67" y="5204350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15340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Object Model (DOM)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HTML documents in the browser are stored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tree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elements</a:t>
            </a:r>
          </a:p>
          <a:p>
            <a:pPr lvl="1"/>
            <a:r>
              <a:rPr lang="en-US" dirty="0"/>
              <a:t>Elements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(attribute + value)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API </a:t>
            </a:r>
            <a:r>
              <a:rPr lang="en-US" dirty="0"/>
              <a:t>allows search / modify the DOM tree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63589" y="4800600"/>
            <a:ext cx="10256784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5570355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1" y="2743200"/>
            <a:ext cx="3734124" cy="3560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88" y="2743200"/>
            <a:ext cx="3734124" cy="3560926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929726" y="437126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5879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9200"/>
            <a:ext cx="1082039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3208730"/>
            <a:ext cx="3147678" cy="30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951690" cy="4580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'click'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4794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502" y="1219200"/>
            <a:ext cx="10536710" cy="2932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https://judge.softuni.bg/Contests/328</a:t>
            </a:r>
            <a:endParaRPr lang="en-US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4991" y="3772712"/>
            <a:ext cx="3857821" cy="57031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75212" y="3138618"/>
            <a:ext cx="5307799" cy="551882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397400" y="1743063"/>
            <a:ext cx="5496955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97400" y="4364840"/>
            <a:ext cx="6202200" cy="3740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0" rIns="144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70412" y="4753584"/>
            <a:ext cx="2743200" cy="997027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600" noProof="1">
                <a:solidFill>
                  <a:srgbClr val="FFFFFF"/>
                </a:solidFill>
              </a:rPr>
              <a:t> holds the clicked hyperlink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383609"/>
            <a:ext cx="10515598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&gt;Name&lt;/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&gt;Email&lt;/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&gt;eve@gmail.com&lt;/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&gt;nick@yahooo.com&lt;/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&gt;didi@didi.net&lt;/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&gt;tedy@tedy.com&lt;/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47" y="1151121"/>
            <a:ext cx="4237065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066800"/>
            <a:ext cx="10943998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")[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found.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8812" y="6228964"/>
            <a:ext cx="836760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latin typeface="+mn-lt"/>
              </a:rPr>
              <a:t>Check your solution here: </a:t>
            </a:r>
            <a:r>
              <a:rPr lang="en-US" b="0" dirty="0">
                <a:latin typeface="+mn-lt"/>
                <a:hlinkClick r:id="rId2"/>
              </a:rPr>
              <a:t>https://judge.softuni.bg/Contests/328</a:t>
            </a:r>
            <a:endParaRPr lang="en-US" b="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590800"/>
            <a:ext cx="34309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4876800"/>
            <a:ext cx="9832319" cy="820600"/>
          </a:xfrm>
        </p:spPr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41412" y="5754968"/>
            <a:ext cx="9832319" cy="688256"/>
          </a:xfrm>
        </p:spPr>
        <p:txBody>
          <a:bodyPr/>
          <a:lstStyle/>
          <a:p>
            <a:r>
              <a:rPr lang="en-US"/>
              <a:t>The Built-In Browser Objects</a:t>
            </a:r>
            <a:endParaRPr lang="en-US" dirty="0"/>
          </a:p>
        </p:txBody>
      </p:sp>
      <p:pic>
        <p:nvPicPr>
          <p:cNvPr id="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7691789" y="1462818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1711441" y="1520193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651952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8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Browsers provide expose some objects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navigator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history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location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/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Object Model (BOM)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3" y="2541270"/>
            <a:ext cx="6507819" cy="3478530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27468" y="2641515"/>
            <a:ext cx="4355358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navigator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history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console.dir(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95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1314365"/>
            <a:ext cx="10781486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window.navigator.userAgent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2233419"/>
            <a:ext cx="10781486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navigator.language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en-US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200065"/>
            <a:ext cx="4267200" cy="1866900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723126" y="3536872"/>
            <a:ext cx="10781486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screen.width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x " +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screen.height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1920 x 1080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23126" y="4840325"/>
            <a:ext cx="10781486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document.location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"https://softuni.bg";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23126" y="5743669"/>
            <a:ext cx="10781486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history.back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779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 we can start / stop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dirty="0"/>
              <a:t> (intervals)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9326" y="2029433"/>
            <a:ext cx="10629086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intervalID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console.log("1 sec. passed");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Delay = 1000 ms = 1 second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9326" y="5677712"/>
            <a:ext cx="10629086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clearInterval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(intervalID);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Stop the timer</a:t>
            </a:r>
          </a:p>
        </p:txBody>
      </p:sp>
      <p:pic>
        <p:nvPicPr>
          <p:cNvPr id="1028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92" y="2200875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0731" y="4886391"/>
            <a:ext cx="6092825" cy="6194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Remove (cancel) existing timer</a:t>
            </a:r>
          </a:p>
        </p:txBody>
      </p:sp>
    </p:spTree>
    <p:extLst>
      <p:ext uri="{BB962C8B-B14F-4D97-AF65-F5344CB8AC3E}">
        <p14:creationId xmlns:p14="http://schemas.microsoft.com/office/powerpoint/2010/main" val="37550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a single element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HTMLElement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Select a collection of elements </a:t>
            </a:r>
            <a:r>
              <a:rPr lang="en-US" dirty="0">
                <a:sym typeface="Wingdings" panose="05000000000000000000" pitchFamily="2" charset="2"/>
              </a:rPr>
              <a:t> returns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collection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 from DOM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3174" y="1905000"/>
            <a:ext cx="108235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nav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root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0940" y="4332534"/>
            <a:ext cx="1082357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inputs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('li');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towns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('towns[]');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('#nav li');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allLinks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618999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A HTML page holds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time-box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[Start]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[Stop]</a:t>
            </a:r>
            <a:r>
              <a:rPr lang="en-US" sz="3200" dirty="0"/>
              <a:t> buttons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Implement the missing JS function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stopwatch()</a:t>
            </a:r>
            <a:endParaRPr lang="en-US" sz="3000" dirty="0"/>
          </a:p>
          <a:p>
            <a:pPr lvl="2">
              <a:lnSpc>
                <a:spcPct val="95000"/>
              </a:lnSpc>
            </a:pPr>
            <a:r>
              <a:rPr lang="en-US" sz="2800" dirty="0"/>
              <a:t>Increase the time at</a:t>
            </a:r>
            <a:br>
              <a:rPr lang="en-US" sz="2800" dirty="0"/>
            </a:br>
            <a:r>
              <a:rPr lang="en-US" sz="2800" dirty="0"/>
              <a:t>each second</a:t>
            </a:r>
          </a:p>
          <a:p>
            <a:pPr lvl="2">
              <a:lnSpc>
                <a:spcPct val="95000"/>
              </a:lnSpc>
            </a:pPr>
            <a:r>
              <a:rPr lang="en-US" sz="2800" dirty="0"/>
              <a:t>Disable / enable buttons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Stopwatch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27612" y="2403879"/>
            <a:ext cx="6553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style="border:3px solid blue; text-align:center; font-size:2em; margin-bottom:10px"&gt;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00:00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"&gt;Start&lt;/button&gt;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disabled="true"&gt;Stop&lt;/button&gt;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&lt;script&gt;window.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stopwatch()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1" y="3907956"/>
            <a:ext cx="3182101" cy="23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Stopwatch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951" y="1105712"/>
            <a:ext cx="10702725" cy="5285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stopwatch()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intervalID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intervalID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.disabled = true;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.disabled = false;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1" y="3547054"/>
            <a:ext cx="3657601" cy="26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Stopwatch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951" y="1198625"/>
            <a:ext cx="10702725" cy="52021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stopBtn.addEventListener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(click,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clearInterval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(intervalID);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.disabled = false;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.disabled = true;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("0" + Math.trunc(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60)).slice(-2) +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':' + ("0" + 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60)).slice(-2);</a:t>
            </a:r>
          </a:p>
          <a:p>
            <a:pPr marL="360363" lvl="1" indent="-36036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1752600"/>
            <a:ext cx="3434733" cy="25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0212" y="5886062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latin typeface="+mn-lt"/>
              </a:rPr>
              <a:t>Check your solution here: </a:t>
            </a:r>
            <a:r>
              <a:rPr lang="en-US" b="0" dirty="0">
                <a:latin typeface="+mn-lt"/>
                <a:hlinkClick r:id="rId3"/>
              </a:rPr>
              <a:t>https://judge.softuni.bg/Contests/328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9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96896"/>
            <a:ext cx="8938472" cy="820600"/>
          </a:xfrm>
        </p:spPr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Events and DOM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84" y="990600"/>
            <a:ext cx="5539528" cy="3568734"/>
          </a:xfrm>
          <a:prstGeom prst="roundRect">
            <a:avLst>
              <a:gd name="adj" fmla="val 2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1616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Browsers send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 </a:t>
            </a:r>
            <a:r>
              <a:rPr lang="en-US" dirty="0"/>
              <a:t>to notify the JS code of interesting things that have taken place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673" y="2319307"/>
            <a:ext cx="1068674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1673" y="3104744"/>
            <a:ext cx="10686740" cy="3315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.style.border = "3px solid green";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.style.border = "";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847012" y="1713688"/>
            <a:ext cx="3505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(finished loading)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unload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(exit from page)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resize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(window resized)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60411" y="1713688"/>
            <a:ext cx="306671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mouseout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mousedown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mouseup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1" y="4495800"/>
            <a:ext cx="306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keypress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(emit char)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10061" y="4495800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focus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(got focus)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(lost focus)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130" y="951688"/>
            <a:ext cx="3429000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Mouse</a:t>
            </a:r>
            <a:r>
              <a:rPr lang="en-US" sz="3400" dirty="0">
                <a:solidFill>
                  <a:prstClr val="white"/>
                </a:solidFill>
              </a:rPr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315" y="967901"/>
            <a:ext cx="3427497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DOM / UI </a:t>
            </a:r>
            <a:r>
              <a:rPr lang="en-US" sz="3400" dirty="0">
                <a:solidFill>
                  <a:prstClr val="white"/>
                </a:solidFill>
              </a:rPr>
              <a:t>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902" y="3734558"/>
            <a:ext cx="3575900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Keyboard </a:t>
            </a:r>
            <a:r>
              <a:rPr lang="en-US" sz="3400" dirty="0">
                <a:solidFill>
                  <a:prstClr val="white"/>
                </a:solidFill>
              </a:rPr>
              <a:t>events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5069" y="3733800"/>
            <a:ext cx="3229582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Focus </a:t>
            </a:r>
            <a:r>
              <a:rPr lang="en-US" sz="3400" dirty="0">
                <a:solidFill>
                  <a:prstClr val="white"/>
                </a:solidFill>
              </a:rPr>
              <a:t>events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10061" y="1713688"/>
            <a:ext cx="257495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87285" y="951688"/>
            <a:ext cx="3156773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Touch </a:t>
            </a:r>
            <a:r>
              <a:rPr lang="en-US" sz="3400" dirty="0">
                <a:solidFill>
                  <a:prstClr val="white"/>
                </a:solidFill>
              </a:rPr>
              <a:t>events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847012" y="4495800"/>
            <a:ext cx="3505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(value changed)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(change + leave)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(form sent)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(form reset)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0812" y="3735297"/>
            <a:ext cx="3019532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FBEEC9">
                    <a:lumMod val="75000"/>
                  </a:srgbClr>
                </a:solidFill>
              </a:rPr>
              <a:t>Form </a:t>
            </a:r>
            <a:r>
              <a:rPr lang="en-US" sz="3400" dirty="0">
                <a:solidFill>
                  <a:prstClr val="white"/>
                </a:solidFill>
              </a:rPr>
              <a:t>events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895" y="6234207"/>
            <a:ext cx="814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https://developer.mozilla.org/docs/Web/Events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7" grpId="0" animBg="1"/>
      <p:bldP spid="8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Event Handler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1673" y="1380112"/>
            <a:ext cx="10686740" cy="4485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textbox = document.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 am a text box";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focusHandler);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focusHandler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"Event handler removed";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removeEventListener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focusHandler);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171126" y="1981200"/>
            <a:ext cx="3485886" cy="1347677"/>
          </a:xfrm>
          <a:prstGeom prst="wedgeRoundRectCallout">
            <a:avLst>
              <a:gd name="adj1" fmla="val -67741"/>
              <a:gd name="adj2" fmla="val 517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Subscribe to events like this, don't 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onclick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onfocus</a:t>
            </a:r>
          </a:p>
        </p:txBody>
      </p:sp>
    </p:spTree>
    <p:extLst>
      <p:ext uri="{BB962C8B-B14F-4D97-AF65-F5344CB8AC3E}">
        <p14:creationId xmlns:p14="http://schemas.microsoft.com/office/powerpoint/2010/main" val="9834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HTML page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linear gradient</a:t>
            </a:r>
            <a:r>
              <a:rPr lang="en-US" dirty="0"/>
              <a:t> box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Clicking on it should show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percentage</a:t>
            </a:r>
            <a:r>
              <a:rPr lang="en-US" dirty="0"/>
              <a:t> [0% … 100%],</a:t>
            </a:r>
            <a:br>
              <a:rPr lang="en-US" dirty="0"/>
            </a:br>
            <a:r>
              <a:rPr lang="en-US" dirty="0"/>
              <a:t>depending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 clicked</a:t>
            </a:r>
          </a:p>
          <a:p>
            <a:pPr lvl="1"/>
            <a:r>
              <a:rPr lang="en-US" dirty="0"/>
              <a:t>Left side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0%</a:t>
            </a:r>
            <a:r>
              <a:rPr lang="en-US" dirty="0">
                <a:sym typeface="Wingdings" panose="05000000000000000000" pitchFamily="2" charset="2"/>
              </a:rPr>
              <a:t>; middle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50%</a:t>
            </a:r>
            <a:r>
              <a:rPr lang="en-US" dirty="0">
                <a:sym typeface="Wingdings" panose="05000000000000000000" pitchFamily="2" charset="2"/>
              </a:rPr>
              <a:t>; right side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100%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31" y="3795767"/>
            <a:ext cx="7600762" cy="2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673" y="1066800"/>
            <a:ext cx="1068674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attachGradientEvents()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6" y="4840646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1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sum two numbers (fill the missing 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0940" y="2070085"/>
            <a:ext cx="10823576" cy="4100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TODO: sum = num1 + num2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24" y="3970851"/>
            <a:ext cx="4102055" cy="23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3674" y="1143000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'mousemove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'mouseout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offsetX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(event.target.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9948" y="5882759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latin typeface="+mn-lt"/>
              </a:rPr>
              <a:t>Check your solution here: </a:t>
            </a:r>
            <a:r>
              <a:rPr lang="en-US" b="0" dirty="0">
                <a:latin typeface="+mn-lt"/>
                <a:hlinkClick r:id="rId2"/>
              </a:rPr>
              <a:t>https://judge.softuni.bg/Contests/328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7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DOM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88" y="8382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Browsers keep elements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DOM tree</a:t>
            </a:r>
          </a:p>
          <a:p>
            <a:r>
              <a:rPr lang="en-US" sz="3200" dirty="0"/>
              <a:t>Finding / modifying DOM elements: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Handling events: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98" y="1447801"/>
            <a:ext cx="297870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9" y="4267200"/>
            <a:ext cx="2009177" cy="2009177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45300" y="2608073"/>
            <a:ext cx="7620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45300" y="5235266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https://softuni.bg/courses/javascript-advanced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DOM, BOM and Events</a:t>
            </a: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5840" y="2392344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600200"/>
            <a:ext cx="10558968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API: Element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371600"/>
            <a:ext cx="10558968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id="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class="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big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"&gt;First 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&gt;DIV&lt;/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244" y="2380386"/>
            <a:ext cx="10558968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div = document.getElementById('first');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DIV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big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DIV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&lt;b&gt;DIV&lt;/b&gt;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outerHTML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&lt;div id="first" class="big"&gt;First &lt;b&gt;DIV&lt;/b&gt;&lt;/div&gt;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668" y="3161285"/>
            <a:ext cx="2628900" cy="828675"/>
          </a:xfrm>
          <a:prstGeom prst="roundRect">
            <a:avLst>
              <a:gd name="adj" fmla="val 3754"/>
            </a:avLst>
          </a:prstGeom>
        </p:spPr>
      </p:pic>
    </p:spTree>
    <p:extLst>
      <p:ext uri="{BB962C8B-B14F-4D97-AF65-F5344CB8AC3E}">
        <p14:creationId xmlns:p14="http://schemas.microsoft.com/office/powerpoint/2010/main" val="32643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HTML page holds a short text + link "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Read more …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Clicking on the link shows more text and hides the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586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18412" y="4503921"/>
            <a:ext cx="4105472" cy="18968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See the DOM tree here: </a:t>
            </a:r>
            <a:r>
              <a:rPr lang="en-US" sz="2800" dirty="0">
                <a:hlinkClick r:id="rId2"/>
              </a:rPr>
              <a:t>http://software.hixie.ch/utilities/js/live-dom-viewer/?saved=4275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46597"/>
            <a:ext cx="66293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54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1246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46597"/>
            <a:ext cx="10667998" cy="4773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54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6005" y="617382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2655</Words>
  <Application>Microsoft Office PowerPoint</Application>
  <PresentationFormat>Custom</PresentationFormat>
  <Paragraphs>474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 16x9</vt:lpstr>
      <vt:lpstr>Document Object Model (DOM)</vt:lpstr>
      <vt:lpstr>What is DOM?</vt:lpstr>
      <vt:lpstr>Selecting HTML Elements from DOM</vt:lpstr>
      <vt:lpstr>Problem: Sum Numbers</vt:lpstr>
      <vt:lpstr>Solution: Sum Numbers</vt:lpstr>
      <vt:lpstr>DOM API: Element Properties</vt:lpstr>
      <vt:lpstr>Problem: Show More Text</vt:lpstr>
      <vt:lpstr>Problem: Show More Text – HTML</vt:lpstr>
      <vt:lpstr>Solution: Show More Text</vt:lpstr>
      <vt:lpstr>Problem: Collect List Items</vt:lpstr>
      <vt:lpstr>Problem: Collect List Items – HTML</vt:lpstr>
      <vt:lpstr>Solution: Collect List Items</vt:lpstr>
      <vt:lpstr>Problem: Colorize Table Rows</vt:lpstr>
      <vt:lpstr>Solution: Colorize Table Rows</vt:lpstr>
      <vt:lpstr>Creating New DOM Elements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Problem: Delete from Table</vt:lpstr>
      <vt:lpstr>Solution: Delete from Table</vt:lpstr>
      <vt:lpstr>Browser Object Model (BOM)</vt:lpstr>
      <vt:lpstr>Browser Object Model (BOM)</vt:lpstr>
      <vt:lpstr>Playing with BOM</vt:lpstr>
      <vt:lpstr>SetInterval() / ClearInterval()</vt:lpstr>
      <vt:lpstr>Problem: Stopwatch</vt:lpstr>
      <vt:lpstr>Solution: Stopwatch</vt:lpstr>
      <vt:lpstr>Solution: Stopwatch (2)</vt:lpstr>
      <vt:lpstr>Handling Events</vt:lpstr>
      <vt:lpstr>Handling Events in JS</vt:lpstr>
      <vt:lpstr>Event Types in DOM API</vt:lpstr>
      <vt:lpstr>Add / Remove Event Handler</vt:lpstr>
      <vt:lpstr>Problem: Mouse in Gradient</vt:lpstr>
      <vt:lpstr>Problem: Mouse in Gradient – HTML</vt:lpstr>
      <vt:lpstr>Problem: Mouse in Gradient – CSS</vt:lpstr>
      <vt:lpstr>Solution: Mouse in Gradient </vt:lpstr>
      <vt:lpstr>Practice: DOM and Events</vt:lpstr>
      <vt:lpstr>Summary</vt:lpstr>
      <vt:lpstr>DOM, BOM and Events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DOM, BOM and JS Events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148</cp:revision>
  <dcterms:created xsi:type="dcterms:W3CDTF">2014-01-02T17:00:34Z</dcterms:created>
  <dcterms:modified xsi:type="dcterms:W3CDTF">2016-10-17T19:43:15Z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